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964" r:id="rId3"/>
    <p:sldId id="1010" r:id="rId4"/>
    <p:sldId id="980" r:id="rId5"/>
    <p:sldId id="1011" r:id="rId6"/>
    <p:sldId id="1031" r:id="rId7"/>
    <p:sldId id="1013" r:id="rId8"/>
    <p:sldId id="1008" r:id="rId9"/>
    <p:sldId id="1028" r:id="rId10"/>
    <p:sldId id="1014" r:id="rId11"/>
    <p:sldId id="1027" r:id="rId12"/>
    <p:sldId id="940" r:id="rId13"/>
    <p:sldId id="1026" r:id="rId14"/>
    <p:sldId id="981" r:id="rId15"/>
    <p:sldId id="982" r:id="rId16"/>
    <p:sldId id="993" r:id="rId17"/>
    <p:sldId id="1033" r:id="rId18"/>
    <p:sldId id="1032" r:id="rId19"/>
    <p:sldId id="1030" r:id="rId20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  <a:srgbClr val="A50021"/>
    <a:srgbClr val="FF9999"/>
    <a:srgbClr val="FF7C80"/>
    <a:srgbClr val="FF3300"/>
    <a:srgbClr val="CC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3122" autoAdjust="0"/>
  </p:normalViewPr>
  <p:slideViewPr>
    <p:cSldViewPr showGuides="1">
      <p:cViewPr varScale="1">
        <p:scale>
          <a:sx n="154" d="100"/>
          <a:sy n="154" d="100"/>
        </p:scale>
        <p:origin x="381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4956" y="-11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158853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65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2348" y="0"/>
            <a:ext cx="4158853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65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949924"/>
            <a:ext cx="4158853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657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59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2348" y="6949924"/>
            <a:ext cx="4158853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657">
              <a:defRPr sz="1200">
                <a:latin typeface="Times New Roman" pitchFamily="18" charset="0"/>
              </a:defRPr>
            </a:lvl1pPr>
          </a:lstStyle>
          <a:p>
            <a:fld id="{FFC989AD-9869-4C65-952E-1F633556F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11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158853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657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2348" y="0"/>
            <a:ext cx="4158853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657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4975" y="549275"/>
            <a:ext cx="3654425" cy="2741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8" y="3473753"/>
            <a:ext cx="7042547" cy="329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949924"/>
            <a:ext cx="4158853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657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2348" y="6949924"/>
            <a:ext cx="4158853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657">
              <a:defRPr sz="1200">
                <a:latin typeface="Times" pitchFamily="18" charset="0"/>
              </a:defRPr>
            </a:lvl1pPr>
          </a:lstStyle>
          <a:p>
            <a:fld id="{2484C1C0-53FC-4B5C-9703-C0B83000E7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39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C1910-0965-40CB-A498-85F68D984C06}" type="slidenum">
              <a:rPr lang="en-US"/>
              <a:pPr/>
              <a:t>1</a:t>
            </a:fld>
            <a:endParaRPr lang="en-US"/>
          </a:p>
        </p:txBody>
      </p:sp>
      <p:sp>
        <p:nvSpPr>
          <p:cNvPr id="152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52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244" y="3474963"/>
            <a:ext cx="7046714" cy="329111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78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B7F1FA-EAC5-41CE-9A79-4741D855F4F5}" type="slidenum">
              <a:rPr lang="en-US"/>
              <a:pPr/>
              <a:t>11</a:t>
            </a:fld>
            <a:endParaRPr lang="en-US"/>
          </a:p>
        </p:txBody>
      </p:sp>
      <p:sp>
        <p:nvSpPr>
          <p:cNvPr id="150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5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9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81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93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00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0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32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29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96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3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E99765-F2BB-45A8-9920-A59A933E313B}" type="slidenum">
              <a:rPr lang="en-US"/>
              <a:pPr/>
              <a:t>7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51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11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28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4C1C0-53FC-4B5C-9703-C0B83000E7F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6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2275" y="228600"/>
            <a:ext cx="21431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28600"/>
            <a:ext cx="6276975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2192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338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8" name="Line 5"/>
              <p:cNvSpPr>
                <a:spLocks noChangeShapeType="1"/>
              </p:cNvSpPr>
              <p:nvPr/>
            </p:nvSpPr>
            <p:spPr bwMode="white">
              <a:xfrm>
                <a:off x="0" y="19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9" name="Line 6"/>
              <p:cNvSpPr>
                <a:spLocks noChangeShapeType="1"/>
              </p:cNvSpPr>
              <p:nvPr/>
            </p:nvSpPr>
            <p:spPr bwMode="white">
              <a:xfrm>
                <a:off x="0" y="38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0" name="Line 7"/>
              <p:cNvSpPr>
                <a:spLocks noChangeShapeType="1"/>
              </p:cNvSpPr>
              <p:nvPr/>
            </p:nvSpPr>
            <p:spPr bwMode="white">
              <a:xfrm>
                <a:off x="0" y="57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white">
              <a:xfrm>
                <a:off x="0" y="76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white">
              <a:xfrm>
                <a:off x="0" y="96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white">
              <a:xfrm>
                <a:off x="0" y="115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white">
              <a:xfrm>
                <a:off x="0" y="134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white">
              <a:xfrm>
                <a:off x="0" y="153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white">
              <a:xfrm>
                <a:off x="0" y="172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white">
              <a:xfrm>
                <a:off x="0" y="192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white">
              <a:xfrm>
                <a:off x="0" y="211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19" name="Line 16"/>
              <p:cNvSpPr>
                <a:spLocks noChangeShapeType="1"/>
              </p:cNvSpPr>
              <p:nvPr/>
            </p:nvSpPr>
            <p:spPr bwMode="white">
              <a:xfrm>
                <a:off x="0" y="230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0" name="Line 17"/>
              <p:cNvSpPr>
                <a:spLocks noChangeShapeType="1"/>
              </p:cNvSpPr>
              <p:nvPr/>
            </p:nvSpPr>
            <p:spPr bwMode="white">
              <a:xfrm>
                <a:off x="0" y="249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1" name="Line 18"/>
              <p:cNvSpPr>
                <a:spLocks noChangeShapeType="1"/>
              </p:cNvSpPr>
              <p:nvPr/>
            </p:nvSpPr>
            <p:spPr bwMode="white">
              <a:xfrm>
                <a:off x="0" y="268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white">
              <a:xfrm>
                <a:off x="0" y="288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white">
              <a:xfrm>
                <a:off x="0" y="307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white">
              <a:xfrm>
                <a:off x="0" y="326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white">
              <a:xfrm>
                <a:off x="0" y="3456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white">
              <a:xfrm>
                <a:off x="0" y="3648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7" name="Line 24"/>
              <p:cNvSpPr>
                <a:spLocks noChangeShapeType="1"/>
              </p:cNvSpPr>
              <p:nvPr/>
            </p:nvSpPr>
            <p:spPr bwMode="white">
              <a:xfrm>
                <a:off x="0" y="3840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8" name="Line 25"/>
              <p:cNvSpPr>
                <a:spLocks noChangeShapeType="1"/>
              </p:cNvSpPr>
              <p:nvPr/>
            </p:nvSpPr>
            <p:spPr bwMode="white">
              <a:xfrm>
                <a:off x="0" y="4032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29" name="Line 26"/>
              <p:cNvSpPr>
                <a:spLocks noChangeShapeType="1"/>
              </p:cNvSpPr>
              <p:nvPr/>
            </p:nvSpPr>
            <p:spPr bwMode="white">
              <a:xfrm>
                <a:off x="0" y="4224"/>
                <a:ext cx="5760" cy="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0" name="Line 27"/>
              <p:cNvSpPr>
                <a:spLocks noChangeShapeType="1"/>
              </p:cNvSpPr>
              <p:nvPr/>
            </p:nvSpPr>
            <p:spPr bwMode="white">
              <a:xfrm>
                <a:off x="1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1" name="Line 28"/>
              <p:cNvSpPr>
                <a:spLocks noChangeShapeType="1"/>
              </p:cNvSpPr>
              <p:nvPr/>
            </p:nvSpPr>
            <p:spPr bwMode="white">
              <a:xfrm>
                <a:off x="3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2" name="Line 29"/>
              <p:cNvSpPr>
                <a:spLocks noChangeShapeType="1"/>
              </p:cNvSpPr>
              <p:nvPr/>
            </p:nvSpPr>
            <p:spPr bwMode="white">
              <a:xfrm>
                <a:off x="5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3" name="Line 30"/>
              <p:cNvSpPr>
                <a:spLocks noChangeShapeType="1"/>
              </p:cNvSpPr>
              <p:nvPr/>
            </p:nvSpPr>
            <p:spPr bwMode="white">
              <a:xfrm>
                <a:off x="7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4" name="Line 31"/>
              <p:cNvSpPr>
                <a:spLocks noChangeShapeType="1"/>
              </p:cNvSpPr>
              <p:nvPr/>
            </p:nvSpPr>
            <p:spPr bwMode="white">
              <a:xfrm>
                <a:off x="96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5" name="Line 32"/>
              <p:cNvSpPr>
                <a:spLocks noChangeShapeType="1"/>
              </p:cNvSpPr>
              <p:nvPr/>
            </p:nvSpPr>
            <p:spPr bwMode="white">
              <a:xfrm>
                <a:off x="115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6" name="Line 33"/>
              <p:cNvSpPr>
                <a:spLocks noChangeShapeType="1"/>
              </p:cNvSpPr>
              <p:nvPr/>
            </p:nvSpPr>
            <p:spPr bwMode="white">
              <a:xfrm>
                <a:off x="134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7" name="Line 34"/>
              <p:cNvSpPr>
                <a:spLocks noChangeShapeType="1"/>
              </p:cNvSpPr>
              <p:nvPr/>
            </p:nvSpPr>
            <p:spPr bwMode="white">
              <a:xfrm>
                <a:off x="153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8" name="Line 35"/>
              <p:cNvSpPr>
                <a:spLocks noChangeShapeType="1"/>
              </p:cNvSpPr>
              <p:nvPr/>
            </p:nvSpPr>
            <p:spPr bwMode="white">
              <a:xfrm>
                <a:off x="172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39" name="Line 36"/>
              <p:cNvSpPr>
                <a:spLocks noChangeShapeType="1"/>
              </p:cNvSpPr>
              <p:nvPr/>
            </p:nvSpPr>
            <p:spPr bwMode="white">
              <a:xfrm>
                <a:off x="192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0" name="Line 37"/>
              <p:cNvSpPr>
                <a:spLocks noChangeShapeType="1"/>
              </p:cNvSpPr>
              <p:nvPr/>
            </p:nvSpPr>
            <p:spPr bwMode="white">
              <a:xfrm>
                <a:off x="211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1" name="Line 38"/>
              <p:cNvSpPr>
                <a:spLocks noChangeShapeType="1"/>
              </p:cNvSpPr>
              <p:nvPr/>
            </p:nvSpPr>
            <p:spPr bwMode="white">
              <a:xfrm>
                <a:off x="230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2" name="Line 39"/>
              <p:cNvSpPr>
                <a:spLocks noChangeShapeType="1"/>
              </p:cNvSpPr>
              <p:nvPr/>
            </p:nvSpPr>
            <p:spPr bwMode="white">
              <a:xfrm>
                <a:off x="249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3" name="Line 40"/>
              <p:cNvSpPr>
                <a:spLocks noChangeShapeType="1"/>
              </p:cNvSpPr>
              <p:nvPr/>
            </p:nvSpPr>
            <p:spPr bwMode="white">
              <a:xfrm>
                <a:off x="268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4" name="Line 41"/>
              <p:cNvSpPr>
                <a:spLocks noChangeShapeType="1"/>
              </p:cNvSpPr>
              <p:nvPr/>
            </p:nvSpPr>
            <p:spPr bwMode="white">
              <a:xfrm>
                <a:off x="288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5" name="Line 42"/>
              <p:cNvSpPr>
                <a:spLocks noChangeShapeType="1"/>
              </p:cNvSpPr>
              <p:nvPr/>
            </p:nvSpPr>
            <p:spPr bwMode="white">
              <a:xfrm>
                <a:off x="307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6" name="Line 43"/>
              <p:cNvSpPr>
                <a:spLocks noChangeShapeType="1"/>
              </p:cNvSpPr>
              <p:nvPr/>
            </p:nvSpPr>
            <p:spPr bwMode="white">
              <a:xfrm>
                <a:off x="326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7" name="Line 44"/>
              <p:cNvSpPr>
                <a:spLocks noChangeShapeType="1"/>
              </p:cNvSpPr>
              <p:nvPr/>
            </p:nvSpPr>
            <p:spPr bwMode="white">
              <a:xfrm>
                <a:off x="345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8" name="Line 45"/>
              <p:cNvSpPr>
                <a:spLocks noChangeShapeType="1"/>
              </p:cNvSpPr>
              <p:nvPr/>
            </p:nvSpPr>
            <p:spPr bwMode="white">
              <a:xfrm>
                <a:off x="364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46"/>
              <p:cNvSpPr>
                <a:spLocks noChangeShapeType="1"/>
              </p:cNvSpPr>
              <p:nvPr/>
            </p:nvSpPr>
            <p:spPr bwMode="white">
              <a:xfrm>
                <a:off x="384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47"/>
              <p:cNvSpPr>
                <a:spLocks noChangeShapeType="1"/>
              </p:cNvSpPr>
              <p:nvPr/>
            </p:nvSpPr>
            <p:spPr bwMode="white">
              <a:xfrm>
                <a:off x="403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1" name="Line 48"/>
              <p:cNvSpPr>
                <a:spLocks noChangeShapeType="1"/>
              </p:cNvSpPr>
              <p:nvPr/>
            </p:nvSpPr>
            <p:spPr bwMode="white">
              <a:xfrm>
                <a:off x="422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49"/>
              <p:cNvSpPr>
                <a:spLocks noChangeShapeType="1"/>
              </p:cNvSpPr>
              <p:nvPr/>
            </p:nvSpPr>
            <p:spPr bwMode="white">
              <a:xfrm>
                <a:off x="441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white">
              <a:xfrm>
                <a:off x="460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white">
              <a:xfrm>
                <a:off x="4800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white">
              <a:xfrm>
                <a:off x="4992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6" name="Line 53"/>
              <p:cNvSpPr>
                <a:spLocks noChangeShapeType="1"/>
              </p:cNvSpPr>
              <p:nvPr/>
            </p:nvSpPr>
            <p:spPr bwMode="white">
              <a:xfrm>
                <a:off x="5184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7" name="Line 54"/>
              <p:cNvSpPr>
                <a:spLocks noChangeShapeType="1"/>
              </p:cNvSpPr>
              <p:nvPr/>
            </p:nvSpPr>
            <p:spPr bwMode="white">
              <a:xfrm>
                <a:off x="5376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8" name="Line 55"/>
              <p:cNvSpPr>
                <a:spLocks noChangeShapeType="1"/>
              </p:cNvSpPr>
              <p:nvPr/>
            </p:nvSpPr>
            <p:spPr bwMode="white">
              <a:xfrm>
                <a:off x="5568" y="0"/>
                <a:ext cx="0" cy="4320"/>
              </a:xfrm>
              <a:prstGeom prst="line">
                <a:avLst/>
              </a:prstGeom>
              <a:noFill/>
              <a:ln w="9525">
                <a:pattFill prst="pct30">
                  <a:fgClr>
                    <a:schemeClr val="folHlink"/>
                  </a:fgClr>
                  <a:bgClr>
                    <a:schemeClr val="bg1"/>
                  </a:bgClr>
                </a:patt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" name="Line 56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59" name="Text Box 61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  <p:sp>
        <p:nvSpPr>
          <p:cNvPr id="61" name="Text Box 63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63" name="Text Box 65"/>
          <p:cNvSpPr txBox="1">
            <a:spLocks noChangeArrowheads="1"/>
          </p:cNvSpPr>
          <p:nvPr userDrawn="1"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152172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2172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" name="Rectangle 5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400800"/>
            <a:ext cx="571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" name="Rectangle 60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EAE765E-9A82-4AF6-812E-D2BE2C2E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7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800" b="1" dirty="0">
                <a:latin typeface="Arial" charset="0"/>
              </a:rPr>
              <a:t>© Portions © Austin, Brehob, </a:t>
            </a:r>
            <a:r>
              <a:rPr lang="en-US" sz="800" b="1" dirty="0" err="1">
                <a:latin typeface="Arial" charset="0"/>
              </a:rPr>
              <a:t>Falsafi</a:t>
            </a:r>
            <a:r>
              <a:rPr lang="en-US" sz="800" b="1" dirty="0">
                <a:latin typeface="Arial" charset="0"/>
              </a:rPr>
              <a:t>, Hill, Hoe, </a:t>
            </a:r>
            <a:r>
              <a:rPr lang="en-US" sz="800" b="1" dirty="0" err="1">
                <a:latin typeface="Arial" charset="0"/>
              </a:rPr>
              <a:t>Lipasti</a:t>
            </a:r>
            <a:r>
              <a:rPr lang="en-US" sz="800" b="1" dirty="0">
                <a:latin typeface="Arial" charset="0"/>
              </a:rPr>
              <a:t>, Martin, Roth, Shen, Smith, </a:t>
            </a:r>
            <a:r>
              <a:rPr lang="en-US" sz="800" b="1" dirty="0" err="1">
                <a:latin typeface="Arial" charset="0"/>
              </a:rPr>
              <a:t>Sohi</a:t>
            </a:r>
            <a:r>
              <a:rPr lang="en-US" sz="800" b="1" dirty="0">
                <a:latin typeface="Arial" charset="0"/>
              </a:rPr>
              <a:t>, Tyson, Vijaykumar,</a:t>
            </a:r>
            <a:r>
              <a:rPr lang="en-US" sz="800" b="1" baseline="0" dirty="0">
                <a:latin typeface="Arial" charset="0"/>
              </a:rPr>
              <a:t> </a:t>
            </a:r>
            <a:r>
              <a:rPr lang="en-US" sz="800" b="1" baseline="0" dirty="0" err="1">
                <a:latin typeface="Arial" charset="0"/>
              </a:rPr>
              <a:t>Wenisch</a:t>
            </a:r>
            <a:endParaRPr lang="en-US" sz="800" b="1" dirty="0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91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28600"/>
            <a:ext cx="21336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48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2192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733800"/>
            <a:ext cx="4191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28600"/>
            <a:ext cx="8458200" cy="609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2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25764" name="Text Box 4"/>
          <p:cNvSpPr txBox="1">
            <a:spLocks noChangeArrowheads="1"/>
          </p:cNvSpPr>
          <p:nvPr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336699"/>
                </a:solidFill>
                <a:latin typeface="Comic Sans MS" pitchFamily="66" charset="0"/>
              </a:rPr>
              <a:t>Lecture 14 </a:t>
            </a:r>
            <a:r>
              <a:rPr lang="en-US" sz="1200" b="1" kern="1200" dirty="0">
                <a:solidFill>
                  <a:srgbClr val="336699"/>
                </a:solidFill>
                <a:latin typeface="Comic Sans MS" pitchFamily="66" charset="0"/>
                <a:ea typeface="+mn-ea"/>
                <a:cs typeface="+mn-cs"/>
              </a:rPr>
              <a:t>Slide </a:t>
            </a:r>
            <a:fld id="{8E036E73-31F6-4887-AFF5-235C4455FE39}" type="slidenum">
              <a:rPr lang="en-US" sz="1200" b="1" kern="1200">
                <a:solidFill>
                  <a:srgbClr val="336699"/>
                </a:solidFill>
                <a:latin typeface="Comic Sans MS" pitchFamily="66" charset="0"/>
                <a:ea typeface="+mn-ea"/>
                <a:cs typeface="+mn-cs"/>
              </a:rPr>
              <a:pPr algn="ctr">
                <a:spcBef>
                  <a:spcPct val="50000"/>
                </a:spcBef>
              </a:pPr>
              <a:t>‹#›</a:t>
            </a:fld>
            <a:r>
              <a:rPr lang="en-US" sz="1200" b="1" kern="1200" dirty="0">
                <a:solidFill>
                  <a:srgbClr val="336699"/>
                </a:solidFill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1525765" name="Text Box 5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800" b="1" dirty="0">
                <a:latin typeface="Arial" charset="0"/>
              </a:rPr>
              <a:t>Portions © Austin, Brehob, </a:t>
            </a:r>
            <a:r>
              <a:rPr lang="en-US" sz="800" b="1" dirty="0" err="1">
                <a:latin typeface="Arial" charset="0"/>
              </a:rPr>
              <a:t>Falsafi</a:t>
            </a:r>
            <a:r>
              <a:rPr lang="en-US" sz="800" b="1" dirty="0">
                <a:latin typeface="Arial" charset="0"/>
              </a:rPr>
              <a:t>, Hill, Hoe, </a:t>
            </a:r>
            <a:r>
              <a:rPr lang="en-US" sz="800" b="1" dirty="0" err="1">
                <a:latin typeface="Arial" charset="0"/>
              </a:rPr>
              <a:t>Lipasti</a:t>
            </a:r>
            <a:r>
              <a:rPr lang="en-US" sz="800" b="1" dirty="0">
                <a:latin typeface="Arial" charset="0"/>
              </a:rPr>
              <a:t>, Martin, Roth, Shen, Smith, </a:t>
            </a:r>
            <a:r>
              <a:rPr lang="en-US" sz="800" b="1" dirty="0" err="1">
                <a:latin typeface="Arial" charset="0"/>
              </a:rPr>
              <a:t>Sohi</a:t>
            </a:r>
            <a:r>
              <a:rPr lang="en-US" sz="800" b="1" dirty="0">
                <a:latin typeface="Arial" charset="0"/>
              </a:rPr>
              <a:t>, Tyson, Vijaykumar,</a:t>
            </a:r>
            <a:r>
              <a:rPr lang="en-US" sz="800" b="1" baseline="0" dirty="0">
                <a:latin typeface="Arial" charset="0"/>
              </a:rPr>
              <a:t> </a:t>
            </a:r>
            <a:r>
              <a:rPr lang="en-US" sz="800" b="1" baseline="0" dirty="0" err="1">
                <a:latin typeface="Arial" charset="0"/>
              </a:rPr>
              <a:t>Wenisch</a:t>
            </a:r>
            <a:endParaRPr lang="en-US" sz="8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190500" indent="-190500" algn="l" rtl="0" fontAlgn="base">
        <a:lnSpc>
          <a:spcPts val="2400"/>
        </a:lnSpc>
        <a:spcBef>
          <a:spcPts val="1500"/>
        </a:spcBef>
        <a:spcAft>
          <a:spcPct val="0"/>
        </a:spcAft>
        <a:buSzPct val="80000"/>
        <a:defRPr sz="24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08000" indent="-169863" algn="l" rtl="0" fontAlgn="base">
        <a:lnSpc>
          <a:spcPts val="2200"/>
        </a:lnSpc>
        <a:spcBef>
          <a:spcPts val="700"/>
        </a:spcBef>
        <a:spcAft>
          <a:spcPct val="0"/>
        </a:spcAft>
        <a:buClr>
          <a:srgbClr val="003399"/>
        </a:buClr>
        <a:buSzPct val="40000"/>
        <a:buFont typeface="ZapfDingbats" pitchFamily="82" charset="2"/>
        <a:buChar char="r"/>
        <a:defRPr sz="2200">
          <a:solidFill>
            <a:schemeClr val="tx1"/>
          </a:solidFill>
          <a:latin typeface="Calibri" pitchFamily="34" charset="0"/>
        </a:defRPr>
      </a:lvl2pPr>
      <a:lvl3pPr marL="863600" indent="-185738" algn="l" rtl="0" fontAlgn="base">
        <a:lnSpc>
          <a:spcPts val="2000"/>
        </a:lnSpc>
        <a:spcBef>
          <a:spcPts val="500"/>
        </a:spcBef>
        <a:spcAft>
          <a:spcPct val="0"/>
        </a:spcAft>
        <a:buClr>
          <a:srgbClr val="003399"/>
        </a:buClr>
        <a:buSzPct val="30000"/>
        <a:buFont typeface="ZapfDingbats" pitchFamily="82" charset="2"/>
        <a:buChar char="m"/>
        <a:defRPr sz="2000">
          <a:solidFill>
            <a:schemeClr val="tx1"/>
          </a:solidFill>
          <a:latin typeface="Calibri" pitchFamily="34" charset="0"/>
        </a:defRPr>
      </a:lvl3pPr>
      <a:lvl4pPr marL="1252538" indent="-168275" algn="l" rtl="0" fontAlgn="base">
        <a:lnSpc>
          <a:spcPts val="2000"/>
        </a:lnSpc>
        <a:spcBef>
          <a:spcPts val="7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4pPr>
      <a:lvl5pPr marL="16589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Calibri" pitchFamily="34" charset="0"/>
        </a:defRPr>
      </a:lvl5pPr>
      <a:lvl6pPr marL="21161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6pPr>
      <a:lvl7pPr marL="25733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7pPr>
      <a:lvl8pPr marL="30305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8pPr>
      <a:lvl9pPr marL="3487738" indent="-185738" algn="l" rtl="0" fontAlgn="base">
        <a:lnSpc>
          <a:spcPct val="50000"/>
        </a:lnSpc>
        <a:spcBef>
          <a:spcPct val="50000"/>
        </a:spcBef>
        <a:spcAft>
          <a:spcPct val="0"/>
        </a:spcAft>
        <a:buClr>
          <a:srgbClr val="003399"/>
        </a:buClr>
        <a:buSzPct val="80000"/>
        <a:buFont typeface="ZapfDingbats" pitchFamily="8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20645" name="Text Box 5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</a:t>
            </a:r>
          </a:p>
        </p:txBody>
      </p:sp>
      <p:sp>
        <p:nvSpPr>
          <p:cNvPr id="1520647" name="Text Box 7"/>
          <p:cNvSpPr txBox="1">
            <a:spLocks noChangeArrowheads="1"/>
          </p:cNvSpPr>
          <p:nvPr/>
        </p:nvSpPr>
        <p:spPr bwMode="auto">
          <a:xfrm>
            <a:off x="8077200" y="64008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 dirty="0">
                <a:latin typeface="Comic Sans MS" pitchFamily="66" charset="0"/>
              </a:rPr>
              <a:t>Lecture 14 Slide </a:t>
            </a:r>
            <a:fld id="{6EAB6E32-9D89-410E-B5CD-9F000384A1C6}" type="slidenum">
              <a:rPr lang="en-US" sz="1200" b="1">
                <a:latin typeface="Comic Sans MS" pitchFamily="66" charset="0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r>
              <a:rPr lang="en-US" sz="1200" b="1" dirty="0">
                <a:latin typeface="Comic Sans MS" pitchFamily="66" charset="0"/>
              </a:rPr>
              <a:t> </a:t>
            </a:r>
          </a:p>
        </p:txBody>
      </p:sp>
      <p:sp>
        <p:nvSpPr>
          <p:cNvPr id="1520648" name="Text Box 8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1520650" name="Text Box 10"/>
          <p:cNvSpPr txBox="1">
            <a:spLocks noChangeArrowheads="1"/>
          </p:cNvSpPr>
          <p:nvPr/>
        </p:nvSpPr>
        <p:spPr bwMode="auto">
          <a:xfrm>
            <a:off x="-76200" y="6553200"/>
            <a:ext cx="121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336699"/>
                </a:solidFill>
                <a:latin typeface="Comic Sans MS" pitchFamily="66" charset="0"/>
              </a:rPr>
              <a:t>EECS 470 </a:t>
            </a: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5715000" y="0"/>
            <a:ext cx="3429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800" b="1" dirty="0">
                <a:latin typeface="Arial" charset="0"/>
              </a:rPr>
              <a:t>Portions © Austin, Brehob, </a:t>
            </a:r>
            <a:r>
              <a:rPr lang="en-US" sz="800" b="1" dirty="0" err="1">
                <a:latin typeface="Arial" charset="0"/>
              </a:rPr>
              <a:t>Falsafi</a:t>
            </a:r>
            <a:r>
              <a:rPr lang="en-US" sz="800" b="1" dirty="0">
                <a:latin typeface="Arial" charset="0"/>
              </a:rPr>
              <a:t>, Hill, Hoe, </a:t>
            </a:r>
            <a:r>
              <a:rPr lang="en-US" sz="800" b="1" dirty="0" err="1">
                <a:latin typeface="Arial" charset="0"/>
              </a:rPr>
              <a:t>Lipasti</a:t>
            </a:r>
            <a:r>
              <a:rPr lang="en-US" sz="800" b="1" dirty="0">
                <a:latin typeface="Arial" charset="0"/>
              </a:rPr>
              <a:t>, Martin, Roth, Shen, Smith, </a:t>
            </a:r>
            <a:r>
              <a:rPr lang="en-US" sz="800" b="1" dirty="0" err="1">
                <a:latin typeface="Arial" charset="0"/>
              </a:rPr>
              <a:t>Sohi</a:t>
            </a:r>
            <a:r>
              <a:rPr lang="en-US" sz="800" b="1" dirty="0">
                <a:latin typeface="Arial" charset="0"/>
              </a:rPr>
              <a:t>, Tyson, Vijaykumar,</a:t>
            </a:r>
            <a:r>
              <a:rPr lang="en-US" sz="800" b="1" baseline="0" dirty="0">
                <a:latin typeface="Arial" charset="0"/>
              </a:rPr>
              <a:t> </a:t>
            </a:r>
            <a:r>
              <a:rPr lang="en-US" sz="800" b="1" baseline="0" dirty="0" err="1">
                <a:latin typeface="Arial" charset="0"/>
              </a:rPr>
              <a:t>Wenisch</a:t>
            </a:r>
            <a:endParaRPr lang="en-US" sz="8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99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400">
          <a:solidFill>
            <a:srgbClr val="030305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30305"/>
        </a:buClr>
        <a:buChar char="•"/>
        <a:defRPr sz="2000">
          <a:solidFill>
            <a:srgbClr val="03030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2" name="Straight Connector 721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624" name="Straight Connector 62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7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19200"/>
            <a:ext cx="5257800" cy="4876800"/>
          </a:xfrm>
          <a:noFill/>
          <a:ln/>
        </p:spPr>
        <p:txBody>
          <a:bodyPr lIns="90487" tIns="44450" rIns="90487" bIns="44450"/>
          <a:lstStyle/>
          <a:p>
            <a:pPr marL="42863" indent="7938">
              <a:lnSpc>
                <a:spcPct val="90000"/>
              </a:lnSpc>
            </a:pPr>
            <a:r>
              <a:rPr lang="en-US" sz="3600" dirty="0">
                <a:solidFill>
                  <a:srgbClr val="CF0E30"/>
                </a:solidFill>
              </a:rPr>
              <a:t>EECS 470</a:t>
            </a:r>
          </a:p>
          <a:p>
            <a:pPr marL="42863" indent="7938">
              <a:lnSpc>
                <a:spcPct val="90000"/>
              </a:lnSpc>
            </a:pPr>
            <a:r>
              <a:rPr lang="en-US" sz="3600" dirty="0">
                <a:solidFill>
                  <a:srgbClr val="CF0E30"/>
                </a:solidFill>
              </a:rPr>
              <a:t>Memory Speculation</a:t>
            </a:r>
          </a:p>
          <a:p>
            <a:pPr marL="42863" indent="7938">
              <a:lnSpc>
                <a:spcPct val="90000"/>
              </a:lnSpc>
            </a:pPr>
            <a:endParaRPr lang="en-US" sz="2000" b="1" dirty="0">
              <a:solidFill>
                <a:srgbClr val="CF0E30"/>
              </a:solidFill>
            </a:endParaRPr>
          </a:p>
          <a:p>
            <a:pPr marL="42863" indent="7938">
              <a:lnSpc>
                <a:spcPct val="90000"/>
              </a:lnSpc>
            </a:pPr>
            <a:r>
              <a:rPr lang="en-US" sz="2000" b="1" dirty="0">
                <a:solidFill>
                  <a:srgbClr val="CF0E30"/>
                </a:solidFill>
              </a:rPr>
              <a:t>Winter 2024</a:t>
            </a:r>
          </a:p>
          <a:p>
            <a:pPr marL="42863" indent="7938">
              <a:lnSpc>
                <a:spcPct val="90000"/>
              </a:lnSpc>
            </a:pPr>
            <a:endParaRPr lang="en-US" sz="2000" b="1" dirty="0">
              <a:solidFill>
                <a:srgbClr val="CF0E30"/>
              </a:solidFill>
            </a:endParaRPr>
          </a:p>
        </p:txBody>
      </p:sp>
      <p:cxnSp>
        <p:nvCxnSpPr>
          <p:cNvPr id="625" name="Straight Connector 62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27812" name="Rectangle 4"/>
          <p:cNvSpPr>
            <a:spLocks noChangeArrowheads="1"/>
          </p:cNvSpPr>
          <p:nvPr/>
        </p:nvSpPr>
        <p:spPr bwMode="auto">
          <a:xfrm>
            <a:off x="311150" y="5678269"/>
            <a:ext cx="80708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Slides developed in part by Profs. Austin,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Brehob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Falsafi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Hill, Hoe,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Lipasti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Martin, Roth,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Shen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Smith,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Sohi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Tyson,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Vijaykumar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Wenisch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of Carnegie Mellon University, Purdue University, University of Michigan,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Univerity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of Pennsylvania, and University of Wisconsin. </a:t>
            </a:r>
          </a:p>
        </p:txBody>
      </p:sp>
      <p:cxnSp>
        <p:nvCxnSpPr>
          <p:cNvPr id="627" name="Straight Connector 62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9" name="Straight Connector 62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1" name="Straight Connector 63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3" name="Straight Connector 63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5" name="Straight Connector 63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6" name="Straight Connector 635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8" name="Straight Connector 63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9" name="Straight Connector 638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1" name="Straight Connector 64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2" name="Straight Connector 641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4" name="Straight Connector 64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5" name="Straight Connector 644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7" name="Straight Connector 64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8" name="Straight Connector 647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0" name="Straight Connector 64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2" name="Straight Connector 65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3" name="Straight Connector 652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5" name="Straight Connector 65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6" name="Straight Connector 655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8" name="Straight Connector 65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9" name="Straight Connector 658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1" name="Straight Connector 66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2" name="Straight Connector 661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4" name="Straight Connector 66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5" name="Straight Connector 664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7" name="Straight Connector 66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8" name="Straight Connector 667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0" name="Straight Connector 66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1" name="Straight Connector 670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3" name="Straight Connector 67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4" name="Straight Connector 673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6" name="Straight Connector 67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7" name="Straight Connector 676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9" name="Straight Connector 67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0" name="Straight Connector 679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2" name="Straight Connector 68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3" name="Straight Connector 682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5" name="Straight Connector 68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6" name="Straight Connector 685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8" name="Straight Connector 68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9" name="Straight Connector 688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1" name="Straight Connector 69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2" name="Straight Connector 691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4" name="Straight Connector 69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5" name="Straight Connector 694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7" name="Straight Connector 69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8" name="Straight Connector 697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9" name="Straight Connector 69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0" name="Straight Connector 69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1" name="Straight Connector 70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2" name="Straight Connector 70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3" name="Straight Connector 70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4" name="Straight Connector 70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5" name="Straight Connector 70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6" name="Straight Connector 70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7" name="Straight Connector 70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8" name="Straight Connector 70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9" name="Straight Connector 70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0" name="Straight Connector 70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1" name="Straight Connector 71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2" name="Straight Connector 71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3" name="Straight Connector 71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4" name="Straight Connector 71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5" name="Straight Connector 71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6" name="Straight Connector 71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7" name="Straight Connector 71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8" name="Straight Connector 71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9" name="Straight Connector 71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0" name="Straight Connector 71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1" name="Straight Connector 720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23" name="Picture 722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143000"/>
            <a:ext cx="4232586" cy="33528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LSQ cases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67697940"/>
              </p:ext>
            </p:extLst>
          </p:nvPr>
        </p:nvGraphicFramePr>
        <p:xfrm>
          <a:off x="381000" y="1219200"/>
          <a:ext cx="419100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9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Slot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LSQ addresses (top</a:t>
                      </a:r>
                      <a:r>
                        <a:rPr lang="en-US" sz="2000" baseline="0" dirty="0"/>
                        <a:t> is head)</a:t>
                      </a:r>
                      <a:endParaRPr lang="en-US" sz="2000" dirty="0"/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Store 0x44</a:t>
                      </a:r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Load</a:t>
                      </a:r>
                      <a:r>
                        <a:rPr lang="en-US" sz="2000" baseline="0" dirty="0"/>
                        <a:t> 0x20</a:t>
                      </a:r>
                      <a:endParaRPr lang="en-US" sz="2000" dirty="0"/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Load</a:t>
                      </a:r>
                      <a:r>
                        <a:rPr lang="en-US" sz="2000" baseline="0" dirty="0"/>
                        <a:t> 0x44</a:t>
                      </a:r>
                      <a:endParaRPr lang="en-US" sz="2000" dirty="0"/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Store ????</a:t>
                      </a:r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Load 0x44</a:t>
                      </a:r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Store 0x20</a:t>
                      </a:r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Load</a:t>
                      </a:r>
                      <a:r>
                        <a:rPr lang="en-US" sz="2000" baseline="0" dirty="0"/>
                        <a:t> 0x20</a:t>
                      </a:r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</a:t>
                      </a:r>
                    </a:p>
                  </a:txBody>
                  <a:tcPr marL="135924" marR="135924"/>
                </a:tc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Load 0x60</a:t>
                      </a:r>
                    </a:p>
                  </a:txBody>
                  <a:tcPr marL="135924" marR="13592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of the loads are we sure we will fulfill via D$/Memory?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of the loads will we fulfill via load-to-store forwarding?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Which aren’t we sure of?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 what to do with each load.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9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6" name="Straight Connector 185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Load/Store Queue</a:t>
            </a:r>
          </a:p>
        </p:txBody>
      </p:sp>
      <p:cxnSp>
        <p:nvCxnSpPr>
          <p:cNvPr id="130" name="Straight Connector 12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4419600" cy="5181600"/>
          </a:xfrm>
        </p:spPr>
        <p:txBody>
          <a:bodyPr/>
          <a:lstStyle/>
          <a:p>
            <a:pPr marL="342900" indent="-342900"/>
            <a:r>
              <a:rPr lang="en-US" sz="2000" dirty="0"/>
              <a:t>Operates as a circular FIFO</a:t>
            </a:r>
          </a:p>
          <a:p>
            <a:pPr marL="692150" lvl="1" indent="-234950"/>
            <a:r>
              <a:rPr lang="en-US" sz="2000" dirty="0"/>
              <a:t>Allocate on dispatch</a:t>
            </a:r>
          </a:p>
          <a:p>
            <a:pPr marL="692150" lvl="1" indent="-234950"/>
            <a:r>
              <a:rPr lang="en-US" sz="2000" dirty="0"/>
              <a:t>De-allocate on retirement</a:t>
            </a:r>
          </a:p>
          <a:p>
            <a:pPr marL="342900" indent="-342900"/>
            <a:r>
              <a:rPr lang="en-US" sz="2000" dirty="0"/>
              <a:t>Calc address in register dataflow order</a:t>
            </a:r>
          </a:p>
          <a:p>
            <a:pPr marL="342900" indent="-342900"/>
            <a:r>
              <a:rPr lang="en-US" sz="2000" dirty="0"/>
              <a:t>A </a:t>
            </a:r>
            <a:r>
              <a:rPr lang="en-US" sz="2000" dirty="0" err="1"/>
              <a:t>NxN</a:t>
            </a:r>
            <a:r>
              <a:rPr lang="en-US" sz="2000" dirty="0"/>
              <a:t> comparator matrix detects memory address dependence (also considers relative age of entries)</a:t>
            </a:r>
          </a:p>
          <a:p>
            <a:pPr marL="692150" lvl="1" indent="-234950"/>
            <a:r>
              <a:rPr lang="en-US" sz="2000" dirty="0"/>
              <a:t>Store ops are held until retirement </a:t>
            </a:r>
          </a:p>
          <a:p>
            <a:pPr marL="692150" lvl="1" indent="-234950"/>
            <a:r>
              <a:rPr lang="en-US" sz="2000" dirty="0"/>
              <a:t>Load ops are issued when no dependency exists &amp; all older store addresses known</a:t>
            </a:r>
          </a:p>
          <a:p>
            <a:pPr marL="692150" lvl="1" indent="-234950"/>
            <a:endParaRPr lang="en-US" sz="2000" dirty="0"/>
          </a:p>
        </p:txBody>
      </p:sp>
      <p:cxnSp>
        <p:nvCxnSpPr>
          <p:cNvPr id="131" name="Straight Connector 130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16" name="Line 4"/>
          <p:cNvSpPr>
            <a:spLocks noChangeShapeType="1"/>
          </p:cNvSpPr>
          <p:nvPr/>
        </p:nvSpPr>
        <p:spPr bwMode="auto">
          <a:xfrm>
            <a:off x="8072438" y="2060575"/>
            <a:ext cx="0" cy="280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17" name="Line 5"/>
          <p:cNvSpPr>
            <a:spLocks noChangeShapeType="1"/>
          </p:cNvSpPr>
          <p:nvPr/>
        </p:nvSpPr>
        <p:spPr bwMode="auto">
          <a:xfrm>
            <a:off x="8377238" y="2070100"/>
            <a:ext cx="0" cy="2806700"/>
          </a:xfrm>
          <a:prstGeom prst="line">
            <a:avLst/>
          </a:prstGeom>
          <a:noFill/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18" name="Line 6"/>
          <p:cNvSpPr>
            <a:spLocks noChangeShapeType="1"/>
          </p:cNvSpPr>
          <p:nvPr/>
        </p:nvSpPr>
        <p:spPr bwMode="auto">
          <a:xfrm>
            <a:off x="7767638" y="2049463"/>
            <a:ext cx="0" cy="280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19" name="Line 7"/>
          <p:cNvSpPr>
            <a:spLocks noChangeShapeType="1"/>
          </p:cNvSpPr>
          <p:nvPr/>
        </p:nvSpPr>
        <p:spPr bwMode="auto">
          <a:xfrm>
            <a:off x="7461250" y="2039938"/>
            <a:ext cx="0" cy="280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1" name="Line 9"/>
          <p:cNvSpPr>
            <a:spLocks noChangeShapeType="1"/>
          </p:cNvSpPr>
          <p:nvPr/>
        </p:nvSpPr>
        <p:spPr bwMode="auto">
          <a:xfrm>
            <a:off x="6478588" y="2310289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2" name="Line 10"/>
          <p:cNvSpPr>
            <a:spLocks noChangeShapeType="1"/>
          </p:cNvSpPr>
          <p:nvPr/>
        </p:nvSpPr>
        <p:spPr bwMode="auto">
          <a:xfrm>
            <a:off x="6478588" y="2580640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3" name="Line 11"/>
          <p:cNvSpPr>
            <a:spLocks noChangeShapeType="1"/>
          </p:cNvSpPr>
          <p:nvPr/>
        </p:nvSpPr>
        <p:spPr bwMode="auto">
          <a:xfrm>
            <a:off x="6478588" y="2850992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4" name="Line 12"/>
          <p:cNvSpPr>
            <a:spLocks noChangeShapeType="1"/>
          </p:cNvSpPr>
          <p:nvPr/>
        </p:nvSpPr>
        <p:spPr bwMode="auto">
          <a:xfrm>
            <a:off x="6478588" y="3121343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5" name="Line 13"/>
          <p:cNvSpPr>
            <a:spLocks noChangeShapeType="1"/>
          </p:cNvSpPr>
          <p:nvPr/>
        </p:nvSpPr>
        <p:spPr bwMode="auto">
          <a:xfrm>
            <a:off x="6478588" y="3391694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6" name="Line 14"/>
          <p:cNvSpPr>
            <a:spLocks noChangeShapeType="1"/>
          </p:cNvSpPr>
          <p:nvPr/>
        </p:nvSpPr>
        <p:spPr bwMode="auto">
          <a:xfrm>
            <a:off x="6478588" y="3662045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7" name="Line 15"/>
          <p:cNvSpPr>
            <a:spLocks noChangeShapeType="1"/>
          </p:cNvSpPr>
          <p:nvPr/>
        </p:nvSpPr>
        <p:spPr bwMode="auto">
          <a:xfrm>
            <a:off x="6478588" y="3932396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8" name="Line 16"/>
          <p:cNvSpPr>
            <a:spLocks noChangeShapeType="1"/>
          </p:cNvSpPr>
          <p:nvPr/>
        </p:nvSpPr>
        <p:spPr bwMode="auto">
          <a:xfrm>
            <a:off x="6478588" y="4202748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29" name="Line 17"/>
          <p:cNvSpPr>
            <a:spLocks noChangeShapeType="1"/>
          </p:cNvSpPr>
          <p:nvPr/>
        </p:nvSpPr>
        <p:spPr bwMode="auto">
          <a:xfrm>
            <a:off x="6478588" y="4473099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0" name="Line 18"/>
          <p:cNvSpPr>
            <a:spLocks noChangeShapeType="1"/>
          </p:cNvSpPr>
          <p:nvPr/>
        </p:nvSpPr>
        <p:spPr bwMode="auto">
          <a:xfrm>
            <a:off x="6478588" y="4743450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1" name="Line 19"/>
          <p:cNvSpPr>
            <a:spLocks noChangeShapeType="1"/>
          </p:cNvSpPr>
          <p:nvPr/>
        </p:nvSpPr>
        <p:spPr bwMode="auto">
          <a:xfrm>
            <a:off x="6478588" y="2039938"/>
            <a:ext cx="21320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2" name="Line 20"/>
          <p:cNvSpPr>
            <a:spLocks noChangeShapeType="1"/>
          </p:cNvSpPr>
          <p:nvPr/>
        </p:nvSpPr>
        <p:spPr bwMode="auto">
          <a:xfrm>
            <a:off x="7146925" y="2030413"/>
            <a:ext cx="0" cy="280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3" name="Rectangle 21"/>
          <p:cNvSpPr>
            <a:spLocks noChangeArrowheads="1"/>
          </p:cNvSpPr>
          <p:nvPr/>
        </p:nvSpPr>
        <p:spPr bwMode="auto">
          <a:xfrm>
            <a:off x="4724400" y="1905000"/>
            <a:ext cx="1889125" cy="29749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4" name="Line 22"/>
          <p:cNvSpPr>
            <a:spLocks noChangeShapeType="1"/>
          </p:cNvSpPr>
          <p:nvPr/>
        </p:nvSpPr>
        <p:spPr bwMode="auto">
          <a:xfrm>
            <a:off x="4724400" y="2174875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5" name="Line 23"/>
          <p:cNvSpPr>
            <a:spLocks noChangeShapeType="1"/>
          </p:cNvSpPr>
          <p:nvPr/>
        </p:nvSpPr>
        <p:spPr bwMode="auto">
          <a:xfrm>
            <a:off x="4724400" y="2446338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6" name="Line 24"/>
          <p:cNvSpPr>
            <a:spLocks noChangeShapeType="1"/>
          </p:cNvSpPr>
          <p:nvPr/>
        </p:nvSpPr>
        <p:spPr bwMode="auto">
          <a:xfrm>
            <a:off x="4724400" y="2716213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7" name="Line 25"/>
          <p:cNvSpPr>
            <a:spLocks noChangeShapeType="1"/>
          </p:cNvSpPr>
          <p:nvPr/>
        </p:nvSpPr>
        <p:spPr bwMode="auto">
          <a:xfrm>
            <a:off x="4724400" y="2986088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8" name="Line 26"/>
          <p:cNvSpPr>
            <a:spLocks noChangeShapeType="1"/>
          </p:cNvSpPr>
          <p:nvPr/>
        </p:nvSpPr>
        <p:spPr bwMode="auto">
          <a:xfrm>
            <a:off x="4724400" y="3257550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39" name="Line 27"/>
          <p:cNvSpPr>
            <a:spLocks noChangeShapeType="1"/>
          </p:cNvSpPr>
          <p:nvPr/>
        </p:nvSpPr>
        <p:spPr bwMode="auto">
          <a:xfrm>
            <a:off x="4724400" y="3527425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40" name="Line 28"/>
          <p:cNvSpPr>
            <a:spLocks noChangeShapeType="1"/>
          </p:cNvSpPr>
          <p:nvPr/>
        </p:nvSpPr>
        <p:spPr bwMode="auto">
          <a:xfrm>
            <a:off x="4724400" y="3797300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41" name="Line 29"/>
          <p:cNvSpPr>
            <a:spLocks noChangeShapeType="1"/>
          </p:cNvSpPr>
          <p:nvPr/>
        </p:nvSpPr>
        <p:spPr bwMode="auto">
          <a:xfrm>
            <a:off x="4724400" y="4068763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42" name="Line 30"/>
          <p:cNvSpPr>
            <a:spLocks noChangeShapeType="1"/>
          </p:cNvSpPr>
          <p:nvPr/>
        </p:nvSpPr>
        <p:spPr bwMode="auto">
          <a:xfrm>
            <a:off x="4724400" y="4338638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43" name="Line 31"/>
          <p:cNvSpPr>
            <a:spLocks noChangeShapeType="1"/>
          </p:cNvSpPr>
          <p:nvPr/>
        </p:nvSpPr>
        <p:spPr bwMode="auto">
          <a:xfrm>
            <a:off x="4724400" y="4608513"/>
            <a:ext cx="1889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2" name="Straight Connector 13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44" name="Oval 32"/>
          <p:cNvSpPr>
            <a:spLocks noChangeArrowheads="1"/>
          </p:cNvSpPr>
          <p:nvPr/>
        </p:nvSpPr>
        <p:spPr bwMode="auto">
          <a:xfrm>
            <a:off x="7045325" y="2205038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45" name="Oval 33"/>
          <p:cNvSpPr>
            <a:spLocks noChangeArrowheads="1"/>
          </p:cNvSpPr>
          <p:nvPr/>
        </p:nvSpPr>
        <p:spPr bwMode="auto">
          <a:xfrm>
            <a:off x="7045325" y="2474913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34" name="Straight Connector 13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46" name="Oval 34"/>
          <p:cNvSpPr>
            <a:spLocks noChangeArrowheads="1"/>
          </p:cNvSpPr>
          <p:nvPr/>
        </p:nvSpPr>
        <p:spPr bwMode="auto">
          <a:xfrm>
            <a:off x="7045325" y="2746375"/>
            <a:ext cx="203200" cy="2016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35" name="Straight Connector 13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47" name="Oval 35"/>
          <p:cNvSpPr>
            <a:spLocks noChangeArrowheads="1"/>
          </p:cNvSpPr>
          <p:nvPr/>
        </p:nvSpPr>
        <p:spPr bwMode="auto">
          <a:xfrm>
            <a:off x="7045325" y="3016250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48" name="Oval 36"/>
          <p:cNvSpPr>
            <a:spLocks noChangeArrowheads="1"/>
          </p:cNvSpPr>
          <p:nvPr/>
        </p:nvSpPr>
        <p:spPr bwMode="auto">
          <a:xfrm>
            <a:off x="7045325" y="3286125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49" name="Oval 37"/>
          <p:cNvSpPr>
            <a:spLocks noChangeArrowheads="1"/>
          </p:cNvSpPr>
          <p:nvPr/>
        </p:nvSpPr>
        <p:spPr bwMode="auto">
          <a:xfrm>
            <a:off x="7045325" y="3557588"/>
            <a:ext cx="203200" cy="2016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38" name="Straight Connector 13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0" name="Oval 38"/>
          <p:cNvSpPr>
            <a:spLocks noChangeArrowheads="1"/>
          </p:cNvSpPr>
          <p:nvPr/>
        </p:nvSpPr>
        <p:spPr bwMode="auto">
          <a:xfrm>
            <a:off x="7045325" y="3827463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39" name="Straight Connector 13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1" name="Oval 39"/>
          <p:cNvSpPr>
            <a:spLocks noChangeArrowheads="1"/>
          </p:cNvSpPr>
          <p:nvPr/>
        </p:nvSpPr>
        <p:spPr bwMode="auto">
          <a:xfrm>
            <a:off x="7045325" y="4097338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0" name="Straight Connector 13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2" name="Oval 40"/>
          <p:cNvSpPr>
            <a:spLocks noChangeArrowheads="1"/>
          </p:cNvSpPr>
          <p:nvPr/>
        </p:nvSpPr>
        <p:spPr bwMode="auto">
          <a:xfrm>
            <a:off x="7045325" y="4368800"/>
            <a:ext cx="203200" cy="2016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1" name="Straight Connector 14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3" name="Oval 41"/>
          <p:cNvSpPr>
            <a:spLocks noChangeArrowheads="1"/>
          </p:cNvSpPr>
          <p:nvPr/>
        </p:nvSpPr>
        <p:spPr bwMode="auto">
          <a:xfrm>
            <a:off x="7045325" y="4638675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2" name="Straight Connector 14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4" name="Oval 42"/>
          <p:cNvSpPr>
            <a:spLocks noChangeArrowheads="1"/>
          </p:cNvSpPr>
          <p:nvPr/>
        </p:nvSpPr>
        <p:spPr bwMode="auto">
          <a:xfrm>
            <a:off x="7354888" y="2473325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3" name="Straight Connector 14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5" name="Oval 43"/>
          <p:cNvSpPr>
            <a:spLocks noChangeArrowheads="1"/>
          </p:cNvSpPr>
          <p:nvPr/>
        </p:nvSpPr>
        <p:spPr bwMode="auto">
          <a:xfrm>
            <a:off x="7354888" y="2744788"/>
            <a:ext cx="203200" cy="2016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4" name="Straight Connector 14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6" name="Oval 44"/>
          <p:cNvSpPr>
            <a:spLocks noChangeArrowheads="1"/>
          </p:cNvSpPr>
          <p:nvPr/>
        </p:nvSpPr>
        <p:spPr bwMode="auto">
          <a:xfrm>
            <a:off x="7354888" y="3014663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5" name="Straight Connector 14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7" name="Oval 45"/>
          <p:cNvSpPr>
            <a:spLocks noChangeArrowheads="1"/>
          </p:cNvSpPr>
          <p:nvPr/>
        </p:nvSpPr>
        <p:spPr bwMode="auto">
          <a:xfrm>
            <a:off x="7354888" y="3284538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6" name="Straight Connector 14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8" name="Oval 46"/>
          <p:cNvSpPr>
            <a:spLocks noChangeArrowheads="1"/>
          </p:cNvSpPr>
          <p:nvPr/>
        </p:nvSpPr>
        <p:spPr bwMode="auto">
          <a:xfrm>
            <a:off x="7354888" y="3556000"/>
            <a:ext cx="203200" cy="2016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7" name="Straight Connector 14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59" name="Oval 47"/>
          <p:cNvSpPr>
            <a:spLocks noChangeArrowheads="1"/>
          </p:cNvSpPr>
          <p:nvPr/>
        </p:nvSpPr>
        <p:spPr bwMode="auto">
          <a:xfrm>
            <a:off x="7354888" y="3825875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8" name="Straight Connector 14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0" name="Oval 48"/>
          <p:cNvSpPr>
            <a:spLocks noChangeArrowheads="1"/>
          </p:cNvSpPr>
          <p:nvPr/>
        </p:nvSpPr>
        <p:spPr bwMode="auto">
          <a:xfrm>
            <a:off x="7354888" y="4095750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49" name="Straight Connector 14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1" name="Oval 49"/>
          <p:cNvSpPr>
            <a:spLocks noChangeArrowheads="1"/>
          </p:cNvSpPr>
          <p:nvPr/>
        </p:nvSpPr>
        <p:spPr bwMode="auto">
          <a:xfrm>
            <a:off x="7354888" y="4367213"/>
            <a:ext cx="203200" cy="2016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0" name="Straight Connector 14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2" name="Oval 50"/>
          <p:cNvSpPr>
            <a:spLocks noChangeArrowheads="1"/>
          </p:cNvSpPr>
          <p:nvPr/>
        </p:nvSpPr>
        <p:spPr bwMode="auto">
          <a:xfrm>
            <a:off x="7354888" y="4637088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1" name="Straight Connector 15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3" name="Oval 51"/>
          <p:cNvSpPr>
            <a:spLocks noChangeArrowheads="1"/>
          </p:cNvSpPr>
          <p:nvPr/>
        </p:nvSpPr>
        <p:spPr bwMode="auto">
          <a:xfrm>
            <a:off x="7664450" y="2201863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2" name="Straight Connector 15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4" name="Oval 52"/>
          <p:cNvSpPr>
            <a:spLocks noChangeArrowheads="1"/>
          </p:cNvSpPr>
          <p:nvPr/>
        </p:nvSpPr>
        <p:spPr bwMode="auto">
          <a:xfrm>
            <a:off x="7664450" y="2743200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3" name="Straight Connector 15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5" name="Oval 53"/>
          <p:cNvSpPr>
            <a:spLocks noChangeArrowheads="1"/>
          </p:cNvSpPr>
          <p:nvPr/>
        </p:nvSpPr>
        <p:spPr bwMode="auto">
          <a:xfrm>
            <a:off x="7664450" y="3013075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4" name="Straight Connector 15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6" name="Oval 54"/>
          <p:cNvSpPr>
            <a:spLocks noChangeArrowheads="1"/>
          </p:cNvSpPr>
          <p:nvPr/>
        </p:nvSpPr>
        <p:spPr bwMode="auto">
          <a:xfrm>
            <a:off x="7664450" y="3282950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5" name="Straight Connector 15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7" name="Oval 55"/>
          <p:cNvSpPr>
            <a:spLocks noChangeArrowheads="1"/>
          </p:cNvSpPr>
          <p:nvPr/>
        </p:nvSpPr>
        <p:spPr bwMode="auto">
          <a:xfrm>
            <a:off x="7664450" y="3554413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8" name="Oval 56"/>
          <p:cNvSpPr>
            <a:spLocks noChangeArrowheads="1"/>
          </p:cNvSpPr>
          <p:nvPr/>
        </p:nvSpPr>
        <p:spPr bwMode="auto">
          <a:xfrm>
            <a:off x="7664450" y="3824288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7" name="Straight Connector 15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69" name="Oval 57"/>
          <p:cNvSpPr>
            <a:spLocks noChangeArrowheads="1"/>
          </p:cNvSpPr>
          <p:nvPr/>
        </p:nvSpPr>
        <p:spPr bwMode="auto">
          <a:xfrm>
            <a:off x="7664450" y="4094163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8" name="Straight Connector 15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0" name="Oval 58"/>
          <p:cNvSpPr>
            <a:spLocks noChangeArrowheads="1"/>
          </p:cNvSpPr>
          <p:nvPr/>
        </p:nvSpPr>
        <p:spPr bwMode="auto">
          <a:xfrm>
            <a:off x="7664450" y="4365625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59" name="Straight Connector 15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1" name="Oval 59"/>
          <p:cNvSpPr>
            <a:spLocks noChangeArrowheads="1"/>
          </p:cNvSpPr>
          <p:nvPr/>
        </p:nvSpPr>
        <p:spPr bwMode="auto">
          <a:xfrm>
            <a:off x="7664450" y="4635500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0" name="Straight Connector 15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2" name="Oval 60"/>
          <p:cNvSpPr>
            <a:spLocks noChangeArrowheads="1"/>
          </p:cNvSpPr>
          <p:nvPr/>
        </p:nvSpPr>
        <p:spPr bwMode="auto">
          <a:xfrm>
            <a:off x="7974013" y="2200275"/>
            <a:ext cx="201612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1" name="Straight Connector 16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3" name="Oval 61"/>
          <p:cNvSpPr>
            <a:spLocks noChangeArrowheads="1"/>
          </p:cNvSpPr>
          <p:nvPr/>
        </p:nvSpPr>
        <p:spPr bwMode="auto">
          <a:xfrm>
            <a:off x="7974013" y="2471738"/>
            <a:ext cx="201612" cy="2016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2" name="Straight Connector 16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4" name="Oval 62"/>
          <p:cNvSpPr>
            <a:spLocks noChangeArrowheads="1"/>
          </p:cNvSpPr>
          <p:nvPr/>
        </p:nvSpPr>
        <p:spPr bwMode="auto">
          <a:xfrm>
            <a:off x="7974013" y="3011488"/>
            <a:ext cx="201612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3" name="Straight Connector 16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5" name="Oval 63"/>
          <p:cNvSpPr>
            <a:spLocks noChangeArrowheads="1"/>
          </p:cNvSpPr>
          <p:nvPr/>
        </p:nvSpPr>
        <p:spPr bwMode="auto">
          <a:xfrm>
            <a:off x="7974013" y="3282950"/>
            <a:ext cx="201612" cy="20161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4" name="Straight Connector 16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6" name="Oval 64"/>
          <p:cNvSpPr>
            <a:spLocks noChangeArrowheads="1"/>
          </p:cNvSpPr>
          <p:nvPr/>
        </p:nvSpPr>
        <p:spPr bwMode="auto">
          <a:xfrm>
            <a:off x="7974013" y="3552825"/>
            <a:ext cx="201612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5" name="Straight Connector 16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7" name="Oval 65"/>
          <p:cNvSpPr>
            <a:spLocks noChangeArrowheads="1"/>
          </p:cNvSpPr>
          <p:nvPr/>
        </p:nvSpPr>
        <p:spPr bwMode="auto">
          <a:xfrm>
            <a:off x="7974013" y="3822700"/>
            <a:ext cx="201612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6" name="Straight Connector 16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8" name="Oval 66"/>
          <p:cNvSpPr>
            <a:spLocks noChangeArrowheads="1"/>
          </p:cNvSpPr>
          <p:nvPr/>
        </p:nvSpPr>
        <p:spPr bwMode="auto">
          <a:xfrm>
            <a:off x="7974013" y="4094163"/>
            <a:ext cx="201612" cy="2016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7" name="Straight Connector 16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79" name="Oval 67"/>
          <p:cNvSpPr>
            <a:spLocks noChangeArrowheads="1"/>
          </p:cNvSpPr>
          <p:nvPr/>
        </p:nvSpPr>
        <p:spPr bwMode="auto">
          <a:xfrm>
            <a:off x="7974013" y="4364038"/>
            <a:ext cx="201612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8" name="Straight Connector 16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80" name="Oval 68"/>
          <p:cNvSpPr>
            <a:spLocks noChangeArrowheads="1"/>
          </p:cNvSpPr>
          <p:nvPr/>
        </p:nvSpPr>
        <p:spPr bwMode="auto">
          <a:xfrm>
            <a:off x="7974013" y="4633913"/>
            <a:ext cx="201612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69" name="Straight Connector 16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81" name="Oval 69"/>
          <p:cNvSpPr>
            <a:spLocks noChangeArrowheads="1"/>
          </p:cNvSpPr>
          <p:nvPr/>
        </p:nvSpPr>
        <p:spPr bwMode="auto">
          <a:xfrm>
            <a:off x="7343775" y="1927225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0" name="Straight Connector 16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82" name="Oval 70"/>
          <p:cNvSpPr>
            <a:spLocks noChangeArrowheads="1"/>
          </p:cNvSpPr>
          <p:nvPr/>
        </p:nvSpPr>
        <p:spPr bwMode="auto">
          <a:xfrm>
            <a:off x="7653338" y="1925638"/>
            <a:ext cx="201612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1" name="Straight Connector 17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83" name="Oval 71"/>
          <p:cNvSpPr>
            <a:spLocks noChangeArrowheads="1"/>
          </p:cNvSpPr>
          <p:nvPr/>
        </p:nvSpPr>
        <p:spPr bwMode="auto">
          <a:xfrm>
            <a:off x="7962900" y="1924050"/>
            <a:ext cx="201613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2" name="Straight Connector 171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84" name="Oval 72"/>
          <p:cNvSpPr>
            <a:spLocks noChangeArrowheads="1"/>
          </p:cNvSpPr>
          <p:nvPr/>
        </p:nvSpPr>
        <p:spPr bwMode="auto">
          <a:xfrm>
            <a:off x="7096125" y="1998663"/>
            <a:ext cx="93663" cy="93662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85" name="Oval 73"/>
          <p:cNvSpPr>
            <a:spLocks noChangeArrowheads="1"/>
          </p:cNvSpPr>
          <p:nvPr/>
        </p:nvSpPr>
        <p:spPr bwMode="auto">
          <a:xfrm>
            <a:off x="7405688" y="2270125"/>
            <a:ext cx="92075" cy="920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86" name="Oval 74"/>
          <p:cNvSpPr>
            <a:spLocks noChangeArrowheads="1"/>
          </p:cNvSpPr>
          <p:nvPr/>
        </p:nvSpPr>
        <p:spPr bwMode="auto">
          <a:xfrm>
            <a:off x="7715250" y="2540000"/>
            <a:ext cx="92075" cy="93663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87" name="Oval 75"/>
          <p:cNvSpPr>
            <a:spLocks noChangeArrowheads="1"/>
          </p:cNvSpPr>
          <p:nvPr/>
        </p:nvSpPr>
        <p:spPr bwMode="auto">
          <a:xfrm>
            <a:off x="8024813" y="2809875"/>
            <a:ext cx="92075" cy="93663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6988" name="Oval 76"/>
          <p:cNvSpPr>
            <a:spLocks noChangeArrowheads="1"/>
          </p:cNvSpPr>
          <p:nvPr/>
        </p:nvSpPr>
        <p:spPr bwMode="auto">
          <a:xfrm>
            <a:off x="8332788" y="3081338"/>
            <a:ext cx="93662" cy="92075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73" name="Straight Connector 17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89" name="Oval 77"/>
          <p:cNvSpPr>
            <a:spLocks noChangeArrowheads="1"/>
          </p:cNvSpPr>
          <p:nvPr/>
        </p:nvSpPr>
        <p:spPr bwMode="auto">
          <a:xfrm>
            <a:off x="8299450" y="2211388"/>
            <a:ext cx="203200" cy="2016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4" name="Straight Connector 17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0" name="Oval 78"/>
          <p:cNvSpPr>
            <a:spLocks noChangeArrowheads="1"/>
          </p:cNvSpPr>
          <p:nvPr/>
        </p:nvSpPr>
        <p:spPr bwMode="auto">
          <a:xfrm>
            <a:off x="8299450" y="2481263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5" name="Straight Connector 17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1" name="Oval 79"/>
          <p:cNvSpPr>
            <a:spLocks noChangeArrowheads="1"/>
          </p:cNvSpPr>
          <p:nvPr/>
        </p:nvSpPr>
        <p:spPr bwMode="auto">
          <a:xfrm>
            <a:off x="8299450" y="2755900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2" name="Oval 80"/>
          <p:cNvSpPr>
            <a:spLocks noChangeArrowheads="1"/>
          </p:cNvSpPr>
          <p:nvPr/>
        </p:nvSpPr>
        <p:spPr bwMode="auto">
          <a:xfrm>
            <a:off x="8299450" y="3292475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7" name="Straight Connector 17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3" name="Oval 81"/>
          <p:cNvSpPr>
            <a:spLocks noChangeArrowheads="1"/>
          </p:cNvSpPr>
          <p:nvPr/>
        </p:nvSpPr>
        <p:spPr bwMode="auto">
          <a:xfrm>
            <a:off x="8299450" y="3562350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8" name="Straight Connector 17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4" name="Oval 82"/>
          <p:cNvSpPr>
            <a:spLocks noChangeArrowheads="1"/>
          </p:cNvSpPr>
          <p:nvPr/>
        </p:nvSpPr>
        <p:spPr bwMode="auto">
          <a:xfrm>
            <a:off x="8299450" y="3832225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79" name="Straight Connector 17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5" name="Oval 83"/>
          <p:cNvSpPr>
            <a:spLocks noChangeArrowheads="1"/>
          </p:cNvSpPr>
          <p:nvPr/>
        </p:nvSpPr>
        <p:spPr bwMode="auto">
          <a:xfrm>
            <a:off x="8299450" y="4103688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80" name="Straight Connector 17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6" name="Oval 84"/>
          <p:cNvSpPr>
            <a:spLocks noChangeArrowheads="1"/>
          </p:cNvSpPr>
          <p:nvPr/>
        </p:nvSpPr>
        <p:spPr bwMode="auto">
          <a:xfrm>
            <a:off x="8299450" y="4373563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81" name="Straight Connector 18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7" name="Oval 85"/>
          <p:cNvSpPr>
            <a:spLocks noChangeArrowheads="1"/>
          </p:cNvSpPr>
          <p:nvPr/>
        </p:nvSpPr>
        <p:spPr bwMode="auto">
          <a:xfrm>
            <a:off x="8299450" y="4643438"/>
            <a:ext cx="2032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82" name="Straight Connector 18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8" name="Oval 86"/>
          <p:cNvSpPr>
            <a:spLocks noChangeArrowheads="1"/>
          </p:cNvSpPr>
          <p:nvPr/>
        </p:nvSpPr>
        <p:spPr bwMode="auto">
          <a:xfrm>
            <a:off x="8288338" y="1935163"/>
            <a:ext cx="201612" cy="2016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i="1">
                <a:solidFill>
                  <a:schemeClr val="accent1"/>
                </a:solidFill>
                <a:latin typeface="Arial" charset="0"/>
              </a:rPr>
              <a:t>=</a:t>
            </a:r>
          </a:p>
        </p:txBody>
      </p:sp>
      <p:cxnSp>
        <p:nvCxnSpPr>
          <p:cNvPr id="183" name="Straight Connector 182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6999" name="Line 87"/>
          <p:cNvSpPr>
            <a:spLocks noChangeShapeType="1"/>
          </p:cNvSpPr>
          <p:nvPr/>
        </p:nvSpPr>
        <p:spPr bwMode="auto">
          <a:xfrm>
            <a:off x="5938838" y="1905000"/>
            <a:ext cx="0" cy="2974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" name="Straight Connector 18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7000" name="Rectangle 88"/>
          <p:cNvSpPr>
            <a:spLocks noChangeArrowheads="1"/>
          </p:cNvSpPr>
          <p:nvPr/>
        </p:nvSpPr>
        <p:spPr bwMode="auto">
          <a:xfrm>
            <a:off x="4859338" y="5284788"/>
            <a:ext cx="1889125" cy="9159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i="1">
                <a:solidFill>
                  <a:schemeClr val="accent1"/>
                </a:solidFill>
                <a:latin typeface="Arial" charset="0"/>
              </a:rPr>
              <a:t>address</a:t>
            </a:r>
          </a:p>
          <a:p>
            <a:pPr algn="ctr"/>
            <a:r>
              <a:rPr lang="en-US" sz="2000" i="1">
                <a:solidFill>
                  <a:schemeClr val="accent1"/>
                </a:solidFill>
                <a:latin typeface="Arial" charset="0"/>
              </a:rPr>
              <a:t>calculation+</a:t>
            </a:r>
          </a:p>
          <a:p>
            <a:pPr algn="ctr"/>
            <a:r>
              <a:rPr lang="en-US" sz="2000" i="1">
                <a:solidFill>
                  <a:schemeClr val="accent1"/>
                </a:solidFill>
                <a:latin typeface="Arial" charset="0"/>
              </a:rPr>
              <a:t>translation</a:t>
            </a:r>
          </a:p>
        </p:txBody>
      </p:sp>
      <p:cxnSp>
        <p:nvCxnSpPr>
          <p:cNvPr id="185" name="Straight Connector 184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7001" name="Line 89"/>
          <p:cNvSpPr>
            <a:spLocks noChangeShapeType="1"/>
          </p:cNvSpPr>
          <p:nvPr/>
        </p:nvSpPr>
        <p:spPr bwMode="auto">
          <a:xfrm>
            <a:off x="5195888" y="4879975"/>
            <a:ext cx="0" cy="404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02" name="Line 90"/>
          <p:cNvSpPr>
            <a:spLocks noChangeShapeType="1"/>
          </p:cNvSpPr>
          <p:nvPr/>
        </p:nvSpPr>
        <p:spPr bwMode="auto">
          <a:xfrm flipV="1">
            <a:off x="6275388" y="4879975"/>
            <a:ext cx="0" cy="404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04" name="Oval 92"/>
          <p:cNvSpPr>
            <a:spLocks noChangeArrowheads="1"/>
          </p:cNvSpPr>
          <p:nvPr/>
        </p:nvSpPr>
        <p:spPr bwMode="auto">
          <a:xfrm>
            <a:off x="8740775" y="2012950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05" name="Oval 93"/>
          <p:cNvSpPr>
            <a:spLocks noChangeArrowheads="1"/>
          </p:cNvSpPr>
          <p:nvPr/>
        </p:nvSpPr>
        <p:spPr bwMode="auto">
          <a:xfrm>
            <a:off x="8740775" y="2281238"/>
            <a:ext cx="42863" cy="52388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06" name="Oval 94"/>
          <p:cNvSpPr>
            <a:spLocks noChangeArrowheads="1"/>
          </p:cNvSpPr>
          <p:nvPr/>
        </p:nvSpPr>
        <p:spPr bwMode="auto">
          <a:xfrm>
            <a:off x="8740775" y="2547938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07" name="Oval 95"/>
          <p:cNvSpPr>
            <a:spLocks noChangeArrowheads="1"/>
          </p:cNvSpPr>
          <p:nvPr/>
        </p:nvSpPr>
        <p:spPr bwMode="auto">
          <a:xfrm>
            <a:off x="8740775" y="2816225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08" name="Oval 96"/>
          <p:cNvSpPr>
            <a:spLocks noChangeArrowheads="1"/>
          </p:cNvSpPr>
          <p:nvPr/>
        </p:nvSpPr>
        <p:spPr bwMode="auto">
          <a:xfrm>
            <a:off x="8740775" y="3086100"/>
            <a:ext cx="42863" cy="63500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09" name="Oval 97"/>
          <p:cNvSpPr>
            <a:spLocks noChangeArrowheads="1"/>
          </p:cNvSpPr>
          <p:nvPr/>
        </p:nvSpPr>
        <p:spPr bwMode="auto">
          <a:xfrm>
            <a:off x="8740775" y="3363913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0" name="Oval 98"/>
          <p:cNvSpPr>
            <a:spLocks noChangeArrowheads="1"/>
          </p:cNvSpPr>
          <p:nvPr/>
        </p:nvSpPr>
        <p:spPr bwMode="auto">
          <a:xfrm>
            <a:off x="8740775" y="3632200"/>
            <a:ext cx="42863" cy="52388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1" name="Oval 99"/>
          <p:cNvSpPr>
            <a:spLocks noChangeArrowheads="1"/>
          </p:cNvSpPr>
          <p:nvPr/>
        </p:nvSpPr>
        <p:spPr bwMode="auto">
          <a:xfrm>
            <a:off x="8740775" y="3900488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2" name="Oval 100"/>
          <p:cNvSpPr>
            <a:spLocks noChangeArrowheads="1"/>
          </p:cNvSpPr>
          <p:nvPr/>
        </p:nvSpPr>
        <p:spPr bwMode="auto">
          <a:xfrm>
            <a:off x="8740775" y="4168775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3" name="Oval 101"/>
          <p:cNvSpPr>
            <a:spLocks noChangeArrowheads="1"/>
          </p:cNvSpPr>
          <p:nvPr/>
        </p:nvSpPr>
        <p:spPr bwMode="auto">
          <a:xfrm>
            <a:off x="8740775" y="4437063"/>
            <a:ext cx="42863" cy="63500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4" name="Oval 102"/>
          <p:cNvSpPr>
            <a:spLocks noChangeArrowheads="1"/>
          </p:cNvSpPr>
          <p:nvPr/>
        </p:nvSpPr>
        <p:spPr bwMode="auto">
          <a:xfrm>
            <a:off x="8740775" y="4716463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6" name="Oval 104"/>
          <p:cNvSpPr>
            <a:spLocks noChangeArrowheads="1"/>
          </p:cNvSpPr>
          <p:nvPr/>
        </p:nvSpPr>
        <p:spPr bwMode="auto">
          <a:xfrm>
            <a:off x="8848725" y="2009775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7" name="Oval 105"/>
          <p:cNvSpPr>
            <a:spLocks noChangeArrowheads="1"/>
          </p:cNvSpPr>
          <p:nvPr/>
        </p:nvSpPr>
        <p:spPr bwMode="auto">
          <a:xfrm>
            <a:off x="8848725" y="2278063"/>
            <a:ext cx="42863" cy="52388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8" name="Oval 106"/>
          <p:cNvSpPr>
            <a:spLocks noChangeArrowheads="1"/>
          </p:cNvSpPr>
          <p:nvPr/>
        </p:nvSpPr>
        <p:spPr bwMode="auto">
          <a:xfrm>
            <a:off x="8848725" y="2544763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19" name="Oval 107"/>
          <p:cNvSpPr>
            <a:spLocks noChangeArrowheads="1"/>
          </p:cNvSpPr>
          <p:nvPr/>
        </p:nvSpPr>
        <p:spPr bwMode="auto">
          <a:xfrm>
            <a:off x="8848725" y="2813050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0" name="Oval 108"/>
          <p:cNvSpPr>
            <a:spLocks noChangeArrowheads="1"/>
          </p:cNvSpPr>
          <p:nvPr/>
        </p:nvSpPr>
        <p:spPr bwMode="auto">
          <a:xfrm>
            <a:off x="8848725" y="3082925"/>
            <a:ext cx="42863" cy="63500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1" name="Oval 109"/>
          <p:cNvSpPr>
            <a:spLocks noChangeArrowheads="1"/>
          </p:cNvSpPr>
          <p:nvPr/>
        </p:nvSpPr>
        <p:spPr bwMode="auto">
          <a:xfrm>
            <a:off x="8848725" y="3360738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2" name="Oval 110"/>
          <p:cNvSpPr>
            <a:spLocks noChangeArrowheads="1"/>
          </p:cNvSpPr>
          <p:nvPr/>
        </p:nvSpPr>
        <p:spPr bwMode="auto">
          <a:xfrm>
            <a:off x="8848725" y="3629025"/>
            <a:ext cx="42863" cy="52388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3" name="Oval 111"/>
          <p:cNvSpPr>
            <a:spLocks noChangeArrowheads="1"/>
          </p:cNvSpPr>
          <p:nvPr/>
        </p:nvSpPr>
        <p:spPr bwMode="auto">
          <a:xfrm>
            <a:off x="8848725" y="3897313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4" name="Oval 112"/>
          <p:cNvSpPr>
            <a:spLocks noChangeArrowheads="1"/>
          </p:cNvSpPr>
          <p:nvPr/>
        </p:nvSpPr>
        <p:spPr bwMode="auto">
          <a:xfrm>
            <a:off x="8848725" y="4165600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5" name="Oval 113"/>
          <p:cNvSpPr>
            <a:spLocks noChangeArrowheads="1"/>
          </p:cNvSpPr>
          <p:nvPr/>
        </p:nvSpPr>
        <p:spPr bwMode="auto">
          <a:xfrm>
            <a:off x="8848725" y="4433888"/>
            <a:ext cx="42863" cy="63500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6" name="Oval 114"/>
          <p:cNvSpPr>
            <a:spLocks noChangeArrowheads="1"/>
          </p:cNvSpPr>
          <p:nvPr/>
        </p:nvSpPr>
        <p:spPr bwMode="auto">
          <a:xfrm>
            <a:off x="8848725" y="4713288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8" name="Oval 116"/>
          <p:cNvSpPr>
            <a:spLocks noChangeArrowheads="1"/>
          </p:cNvSpPr>
          <p:nvPr/>
        </p:nvSpPr>
        <p:spPr bwMode="auto">
          <a:xfrm>
            <a:off x="8956675" y="2006600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29" name="Oval 117"/>
          <p:cNvSpPr>
            <a:spLocks noChangeArrowheads="1"/>
          </p:cNvSpPr>
          <p:nvPr/>
        </p:nvSpPr>
        <p:spPr bwMode="auto">
          <a:xfrm>
            <a:off x="8956675" y="2274888"/>
            <a:ext cx="42863" cy="52388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0" name="Oval 118"/>
          <p:cNvSpPr>
            <a:spLocks noChangeArrowheads="1"/>
          </p:cNvSpPr>
          <p:nvPr/>
        </p:nvSpPr>
        <p:spPr bwMode="auto">
          <a:xfrm>
            <a:off x="8956675" y="2541588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1" name="Oval 119"/>
          <p:cNvSpPr>
            <a:spLocks noChangeArrowheads="1"/>
          </p:cNvSpPr>
          <p:nvPr/>
        </p:nvSpPr>
        <p:spPr bwMode="auto">
          <a:xfrm>
            <a:off x="8956675" y="2809875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2" name="Oval 120"/>
          <p:cNvSpPr>
            <a:spLocks noChangeArrowheads="1"/>
          </p:cNvSpPr>
          <p:nvPr/>
        </p:nvSpPr>
        <p:spPr bwMode="auto">
          <a:xfrm>
            <a:off x="8956675" y="3079750"/>
            <a:ext cx="42863" cy="63500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3" name="Oval 121"/>
          <p:cNvSpPr>
            <a:spLocks noChangeArrowheads="1"/>
          </p:cNvSpPr>
          <p:nvPr/>
        </p:nvSpPr>
        <p:spPr bwMode="auto">
          <a:xfrm>
            <a:off x="8956675" y="3357563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4" name="Oval 122"/>
          <p:cNvSpPr>
            <a:spLocks noChangeArrowheads="1"/>
          </p:cNvSpPr>
          <p:nvPr/>
        </p:nvSpPr>
        <p:spPr bwMode="auto">
          <a:xfrm>
            <a:off x="8956675" y="3625850"/>
            <a:ext cx="42863" cy="52388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5" name="Oval 123"/>
          <p:cNvSpPr>
            <a:spLocks noChangeArrowheads="1"/>
          </p:cNvSpPr>
          <p:nvPr/>
        </p:nvSpPr>
        <p:spPr bwMode="auto">
          <a:xfrm>
            <a:off x="8956675" y="3894138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6" name="Oval 124"/>
          <p:cNvSpPr>
            <a:spLocks noChangeArrowheads="1"/>
          </p:cNvSpPr>
          <p:nvPr/>
        </p:nvSpPr>
        <p:spPr bwMode="auto">
          <a:xfrm>
            <a:off x="8956675" y="4162425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7" name="Oval 125"/>
          <p:cNvSpPr>
            <a:spLocks noChangeArrowheads="1"/>
          </p:cNvSpPr>
          <p:nvPr/>
        </p:nvSpPr>
        <p:spPr bwMode="auto">
          <a:xfrm>
            <a:off x="8956675" y="4430713"/>
            <a:ext cx="42863" cy="63500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7038" name="Oval 126"/>
          <p:cNvSpPr>
            <a:spLocks noChangeArrowheads="1"/>
          </p:cNvSpPr>
          <p:nvPr/>
        </p:nvSpPr>
        <p:spPr bwMode="auto">
          <a:xfrm>
            <a:off x="8956675" y="4710113"/>
            <a:ext cx="42863" cy="53975"/>
          </a:xfrm>
          <a:prstGeom prst="ellipse">
            <a:avLst/>
          </a:prstGeom>
          <a:solidFill>
            <a:schemeClr val="tx2"/>
          </a:solidFill>
          <a:ln w="2857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Load/Store Queue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do we search for store-to-load forwarding?</a:t>
            </a:r>
          </a:p>
          <a:p>
            <a:pPr marL="660400" lvl="1" indent="-342900">
              <a:buFont typeface="Wingdings" panose="05000000000000000000" pitchFamily="2" charset="2"/>
              <a:buChar char="q"/>
            </a:pPr>
            <a:r>
              <a:rPr lang="en-US" dirty="0"/>
              <a:t>As soon as we have the load address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What could happen once we have the load address?</a:t>
            </a:r>
          </a:p>
          <a:p>
            <a:pPr marL="660400" lvl="1" indent="-342900">
              <a:buFont typeface="Wingdings" panose="05000000000000000000" pitchFamily="2" charset="2"/>
              <a:buChar char="q"/>
            </a:pPr>
            <a:r>
              <a:rPr lang="en-US" dirty="0"/>
              <a:t>There is a store whose data we’ll use</a:t>
            </a:r>
          </a:p>
          <a:p>
            <a:pPr marL="660400" lvl="1" indent="-342900">
              <a:buFont typeface="Wingdings" panose="05000000000000000000" pitchFamily="2" charset="2"/>
              <a:buChar char="q"/>
            </a:pPr>
            <a:r>
              <a:rPr lang="en-US" dirty="0"/>
              <a:t>There is no store whose data we’ll use</a:t>
            </a:r>
          </a:p>
          <a:p>
            <a:pPr marL="660400" lvl="1" indent="-342900">
              <a:buFont typeface="Wingdings" panose="05000000000000000000" pitchFamily="2" charset="2"/>
              <a:buChar char="q"/>
            </a:pPr>
            <a:r>
              <a:rPr lang="en-US" dirty="0"/>
              <a:t>We aren’t sure which store’s data, if any, we’ll use.</a:t>
            </a:r>
          </a:p>
          <a:p>
            <a:pPr marL="660400" lvl="1" indent="-342900"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/>
            <a:r>
              <a:rPr lang="en-US" dirty="0"/>
              <a:t>What should we do for each of those three cases?</a:t>
            </a:r>
          </a:p>
        </p:txBody>
      </p:sp>
    </p:spTree>
    <p:extLst>
      <p:ext uri="{BB962C8B-B14F-4D97-AF65-F5344CB8AC3E}">
        <p14:creationId xmlns:p14="http://schemas.microsoft.com/office/powerpoint/2010/main" val="384118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Split LQ and SQ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/>
              <a:t>D$/TLB + structures to handle in-flight loads/stores</a:t>
            </a:r>
          </a:p>
          <a:p>
            <a:pPr lvl="1" eaLnBrk="1" hangingPunct="1">
              <a:buNone/>
            </a:pPr>
            <a:r>
              <a:rPr lang="en-US" dirty="0"/>
              <a:t>Performs four functions</a:t>
            </a:r>
          </a:p>
          <a:p>
            <a:pPr lvl="1" eaLnBrk="1" hangingPunct="1">
              <a:buNone/>
            </a:pPr>
            <a:r>
              <a:rPr lang="en-US" b="1" dirty="0">
                <a:solidFill>
                  <a:srgbClr val="FF0909"/>
                </a:solidFill>
              </a:rPr>
              <a:t>In-order store retirement</a:t>
            </a:r>
            <a:endParaRPr lang="en-US" dirty="0"/>
          </a:p>
          <a:p>
            <a:pPr lvl="2" eaLnBrk="1" hangingPunct="1">
              <a:buClr>
                <a:srgbClr val="040305"/>
              </a:buClr>
            </a:pPr>
            <a:r>
              <a:rPr lang="en-US" dirty="0"/>
              <a:t>Writes stores to D$ in order</a:t>
            </a:r>
          </a:p>
          <a:p>
            <a:pPr lvl="2" eaLnBrk="1" hangingPunct="1">
              <a:buClr>
                <a:srgbClr val="040305"/>
              </a:buClr>
            </a:pPr>
            <a:r>
              <a:rPr lang="en-US" dirty="0"/>
              <a:t>Basic, implemented by store queue (SQ)</a:t>
            </a:r>
          </a:p>
          <a:p>
            <a:pPr lvl="1" eaLnBrk="1" hangingPunct="1">
              <a:buNone/>
            </a:pPr>
            <a:r>
              <a:rPr lang="en-US" b="1" dirty="0">
                <a:solidFill>
                  <a:srgbClr val="FF0909"/>
                </a:solidFill>
              </a:rPr>
              <a:t>Store-load forwarding</a:t>
            </a:r>
            <a:endParaRPr lang="en-US" dirty="0"/>
          </a:p>
          <a:p>
            <a:pPr lvl="2" eaLnBrk="1" hangingPunct="1">
              <a:buClr>
                <a:srgbClr val="040305"/>
              </a:buClr>
            </a:pPr>
            <a:r>
              <a:rPr lang="en-US" dirty="0"/>
              <a:t>Allows loads to read values from older un-retired stores</a:t>
            </a:r>
          </a:p>
          <a:p>
            <a:pPr lvl="2" eaLnBrk="1" hangingPunct="1">
              <a:buClr>
                <a:srgbClr val="040305"/>
              </a:buClr>
            </a:pPr>
            <a:r>
              <a:rPr lang="en-US" dirty="0"/>
              <a:t>Data provided to LQ from SQ.</a:t>
            </a:r>
          </a:p>
          <a:p>
            <a:pPr lvl="1" eaLnBrk="1" hangingPunct="1">
              <a:buNone/>
            </a:pPr>
            <a:r>
              <a:rPr lang="en-US" b="1" dirty="0"/>
              <a:t>Memory ordering violation detection</a:t>
            </a:r>
          </a:p>
          <a:p>
            <a:pPr lvl="2" eaLnBrk="1" hangingPunct="1">
              <a:buClr>
                <a:srgbClr val="040305"/>
              </a:buClr>
            </a:pPr>
            <a:r>
              <a:rPr lang="en-US" dirty="0"/>
              <a:t>Checks load speculation (more later)</a:t>
            </a:r>
          </a:p>
          <a:p>
            <a:pPr lvl="2" eaLnBrk="1" hangingPunct="1">
              <a:buClr>
                <a:srgbClr val="040305"/>
              </a:buClr>
            </a:pPr>
            <a:r>
              <a:rPr lang="en-US" dirty="0"/>
              <a:t>Advanced, implemented by load queue (LQ)</a:t>
            </a:r>
          </a:p>
          <a:p>
            <a:pPr lvl="1" eaLnBrk="1" hangingPunct="1">
              <a:buNone/>
            </a:pPr>
            <a:r>
              <a:rPr lang="en-US" b="1" dirty="0">
                <a:solidFill>
                  <a:srgbClr val="867A4A"/>
                </a:solidFill>
              </a:rPr>
              <a:t>Memory ordering violation avoidance</a:t>
            </a:r>
          </a:p>
          <a:p>
            <a:pPr lvl="2" eaLnBrk="1" hangingPunct="1">
              <a:buClr>
                <a:srgbClr val="040305"/>
              </a:buClr>
            </a:pPr>
            <a:r>
              <a:rPr lang="en-US" dirty="0"/>
              <a:t>Advanced, implemented by dependence predictors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7" name="Straight Connector 126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39750" y="1905000"/>
            <a:ext cx="2901950" cy="2438400"/>
          </a:xfrm>
          <a:prstGeom prst="rect">
            <a:avLst/>
          </a:prstGeom>
          <a:solidFill>
            <a:srgbClr val="D5D5D5"/>
          </a:soli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cxnSp>
        <p:nvCxnSpPr>
          <p:cNvPr id="65" name="Straight Connector 6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685800"/>
          </a:xfrm>
        </p:spPr>
        <p:txBody>
          <a:bodyPr/>
          <a:lstStyle/>
          <a:p>
            <a:pPr eaLnBrk="1" hangingPunct="1"/>
            <a:r>
              <a:rPr lang="en-US" dirty="0"/>
              <a:t>Simple Data Memory FU: D$/TLB + SQ</a:t>
            </a:r>
          </a:p>
        </p:txBody>
      </p:sp>
      <p:cxnSp>
        <p:nvCxnSpPr>
          <p:cNvPr id="67" name="Straight Connector 6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051300" y="1233488"/>
            <a:ext cx="4940300" cy="5014912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Just like any other FU</a:t>
            </a:r>
          </a:p>
          <a:p>
            <a:pPr lvl="1" eaLnBrk="1" hangingPunct="1">
              <a:buClr>
                <a:srgbClr val="040305"/>
              </a:buClr>
            </a:pPr>
            <a:r>
              <a:rPr lang="en-US" dirty="0"/>
              <a:t>2 register inputs (</a:t>
            </a:r>
            <a:r>
              <a:rPr lang="en-US" dirty="0" err="1"/>
              <a:t>addr</a:t>
            </a:r>
            <a:r>
              <a:rPr lang="en-US" dirty="0"/>
              <a:t>, data in)</a:t>
            </a:r>
          </a:p>
          <a:p>
            <a:pPr lvl="1" eaLnBrk="1" hangingPunct="1">
              <a:buClr>
                <a:srgbClr val="040305"/>
              </a:buClr>
            </a:pPr>
            <a:r>
              <a:rPr lang="en-US" dirty="0"/>
              <a:t>1 register output (data out)</a:t>
            </a:r>
          </a:p>
          <a:p>
            <a:pPr lvl="1" eaLnBrk="1" hangingPunct="1">
              <a:buClr>
                <a:srgbClr val="040305"/>
              </a:buClr>
            </a:pPr>
            <a:r>
              <a:rPr lang="en-US" dirty="0"/>
              <a:t>1 non-register input (load pos)?</a:t>
            </a:r>
          </a:p>
          <a:p>
            <a:pPr lvl="1" eaLnBrk="1" hangingPunct="1">
              <a:buClr>
                <a:srgbClr val="040305"/>
              </a:buClr>
            </a:pPr>
            <a:endParaRPr lang="en-US" dirty="0"/>
          </a:p>
          <a:p>
            <a:pPr eaLnBrk="1" hangingPunct="1">
              <a:buNone/>
            </a:pPr>
            <a:r>
              <a:rPr lang="en-US" b="1" dirty="0">
                <a:solidFill>
                  <a:srgbClr val="FF0909"/>
                </a:solidFill>
              </a:rPr>
              <a:t>Store queue (SQ)</a:t>
            </a:r>
          </a:p>
          <a:p>
            <a:pPr lvl="1" eaLnBrk="1" hangingPunct="1">
              <a:buClr>
                <a:srgbClr val="040305"/>
              </a:buClr>
            </a:pPr>
            <a:r>
              <a:rPr lang="en-US" dirty="0"/>
              <a:t>In-flight store address/value</a:t>
            </a:r>
          </a:p>
          <a:p>
            <a:pPr lvl="1" eaLnBrk="1" hangingPunct="1">
              <a:buClr>
                <a:srgbClr val="040305"/>
              </a:buClr>
            </a:pPr>
            <a:r>
              <a:rPr lang="en-US" dirty="0"/>
              <a:t>In program order (like ROB)</a:t>
            </a:r>
          </a:p>
          <a:p>
            <a:pPr lvl="1" eaLnBrk="1" hangingPunct="1">
              <a:buClr>
                <a:srgbClr val="040305"/>
              </a:buClr>
            </a:pPr>
            <a:r>
              <a:rPr lang="en-US" dirty="0"/>
              <a:t>Addresses associatively searchable</a:t>
            </a:r>
          </a:p>
          <a:p>
            <a:pPr lvl="1" eaLnBrk="1" hangingPunct="1">
              <a:buClr>
                <a:srgbClr val="040305"/>
              </a:buClr>
            </a:pPr>
            <a:r>
              <a:rPr lang="en-US" dirty="0"/>
              <a:t>Size heuristic: 15-20% of ROB</a:t>
            </a:r>
          </a:p>
          <a:p>
            <a:pPr lvl="1" eaLnBrk="1" hangingPunct="1">
              <a:buClr>
                <a:srgbClr val="040305"/>
              </a:buClr>
            </a:pPr>
            <a:endParaRPr lang="en-US" dirty="0"/>
          </a:p>
          <a:p>
            <a:pPr eaLnBrk="1" hangingPunct="1">
              <a:buNone/>
            </a:pPr>
            <a:r>
              <a:rPr lang="en-US" dirty="0"/>
              <a:t>But what does it do?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451100" y="2667000"/>
            <a:ext cx="914400" cy="3048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value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451100" y="2971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451100" y="3124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2451100" y="3276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2451100" y="3429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2451100" y="3581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2451100" y="3733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2451100" y="3886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2451100" y="4038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b="1">
              <a:solidFill>
                <a:schemeClr val="bg1"/>
              </a:solidFill>
              <a:latin typeface="Arial" pitchFamily="34" charset="0"/>
            </a:endParaRPr>
          </a:p>
        </p:txBody>
      </p:sp>
      <p:cxnSp>
        <p:nvCxnSpPr>
          <p:cNvPr id="77" name="Straight Connector 7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609600" y="2667000"/>
            <a:ext cx="914400" cy="304800"/>
          </a:xfrm>
          <a:prstGeom prst="rect">
            <a:avLst/>
          </a:prstGeom>
          <a:solidFill>
            <a:srgbClr val="FF0909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  <a:latin typeface="Arial" pitchFamily="34" charset="0"/>
              </a:rPr>
              <a:t>address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609600" y="2971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  <a:latin typeface="Arial" pitchFamily="34" charset="0"/>
              </a:rPr>
              <a:t>==</a:t>
            </a: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09600" y="3124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  <a:latin typeface="Arial" pitchFamily="34" charset="0"/>
              </a:rPr>
              <a:t>==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609600" y="3276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  <a:latin typeface="Arial" pitchFamily="34" charset="0"/>
              </a:rPr>
              <a:t>==</a:t>
            </a:r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09600" y="34290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  <a:latin typeface="Arial" pitchFamily="34" charset="0"/>
              </a:rPr>
              <a:t>==</a:t>
            </a:r>
          </a:p>
        </p:txBody>
      </p:sp>
      <p:cxnSp>
        <p:nvCxnSpPr>
          <p:cNvPr id="82" name="Straight Connector 8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609600" y="35814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  <a:latin typeface="Arial" pitchFamily="34" charset="0"/>
              </a:rPr>
              <a:t>==</a:t>
            </a:r>
          </a:p>
        </p:txBody>
      </p:sp>
      <p:cxnSp>
        <p:nvCxnSpPr>
          <p:cNvPr id="83" name="Straight Connector 8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609600" y="37338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  <a:latin typeface="Arial" pitchFamily="34" charset="0"/>
              </a:rPr>
              <a:t>==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609600" y="38862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  <a:latin typeface="Arial" pitchFamily="34" charset="0"/>
              </a:rPr>
              <a:t>==</a:t>
            </a:r>
          </a:p>
        </p:txBody>
      </p:sp>
      <p:cxnSp>
        <p:nvCxnSpPr>
          <p:cNvPr id="85" name="Straight Connector 8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09600" y="4038600"/>
            <a:ext cx="914400" cy="152400"/>
          </a:xfrm>
          <a:prstGeom prst="rect">
            <a:avLst/>
          </a:prstGeom>
          <a:solidFill>
            <a:schemeClr val="bg1"/>
          </a:solidFill>
          <a:ln w="28575">
            <a:solidFill>
              <a:srgbClr val="FF090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FF0909"/>
                </a:solidFill>
                <a:latin typeface="Arial" pitchFamily="34" charset="0"/>
              </a:rPr>
              <a:t>==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1066800" y="4191000"/>
            <a:ext cx="0" cy="381000"/>
          </a:xfrm>
          <a:prstGeom prst="line">
            <a:avLst/>
          </a:prstGeom>
          <a:noFill/>
          <a:ln w="57150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1066800" y="1600200"/>
            <a:ext cx="0" cy="1066800"/>
          </a:xfrm>
          <a:prstGeom prst="line">
            <a:avLst/>
          </a:prstGeom>
          <a:noFill/>
          <a:ln w="57150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2241550" y="36576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9" name="Straight Connector 8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1765300" y="2971800"/>
            <a:ext cx="457200" cy="1219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age</a:t>
            </a:r>
          </a:p>
        </p:txBody>
      </p:sp>
      <p:cxnSp>
        <p:nvCxnSpPr>
          <p:cNvPr id="90" name="Straight Connector 8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3" name="Line 27"/>
          <p:cNvSpPr>
            <a:spLocks noChangeShapeType="1"/>
          </p:cNvSpPr>
          <p:nvPr/>
        </p:nvSpPr>
        <p:spPr bwMode="auto">
          <a:xfrm>
            <a:off x="1905000" y="1600200"/>
            <a:ext cx="0" cy="1371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1" name="Straight Connector 9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4" name="Line 28"/>
          <p:cNvSpPr>
            <a:spLocks noChangeShapeType="1"/>
          </p:cNvSpPr>
          <p:nvPr/>
        </p:nvSpPr>
        <p:spPr bwMode="auto">
          <a:xfrm>
            <a:off x="2679700" y="4191000"/>
            <a:ext cx="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39750" y="5105400"/>
            <a:ext cx="2825750" cy="3810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b="1">
                <a:solidFill>
                  <a:srgbClr val="000000"/>
                </a:solidFill>
                <a:latin typeface="Arial" pitchFamily="34" charset="0"/>
              </a:rPr>
              <a:t>D$/TLB</a:t>
            </a:r>
          </a:p>
        </p:txBody>
      </p:sp>
      <p:cxnSp>
        <p:nvCxnSpPr>
          <p:cNvPr id="93" name="Straight Connector 9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6" name="Freeform 30"/>
          <p:cNvSpPr>
            <a:spLocks/>
          </p:cNvSpPr>
          <p:nvPr/>
        </p:nvSpPr>
        <p:spPr bwMode="auto">
          <a:xfrm>
            <a:off x="152400" y="4572000"/>
            <a:ext cx="1143000" cy="152400"/>
          </a:xfrm>
          <a:custGeom>
            <a:avLst/>
            <a:gdLst>
              <a:gd name="T0" fmla="*/ 0 w 576"/>
              <a:gd name="T1" fmla="*/ 0 h 144"/>
              <a:gd name="T2" fmla="*/ 2147483647 w 576"/>
              <a:gd name="T3" fmla="*/ 0 h 144"/>
              <a:gd name="T4" fmla="*/ 2147483647 w 576"/>
              <a:gd name="T5" fmla="*/ 2147483647 h 144"/>
              <a:gd name="T6" fmla="*/ 2147483647 w 576"/>
              <a:gd name="T7" fmla="*/ 2147483647 h 144"/>
              <a:gd name="T8" fmla="*/ 0 w 576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144"/>
              <a:gd name="T17" fmla="*/ 576 w 576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144">
                <a:moveTo>
                  <a:pt x="0" y="0"/>
                </a:moveTo>
                <a:lnTo>
                  <a:pt x="576" y="0"/>
                </a:lnTo>
                <a:lnTo>
                  <a:pt x="480" y="144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rgbClr val="FF0909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cxnSp>
        <p:nvCxnSpPr>
          <p:cNvPr id="94" name="Straight Connector 9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7" name="Freeform 31"/>
          <p:cNvSpPr>
            <a:spLocks/>
          </p:cNvSpPr>
          <p:nvPr/>
        </p:nvSpPr>
        <p:spPr bwMode="auto">
          <a:xfrm flipV="1">
            <a:off x="2832100" y="2133600"/>
            <a:ext cx="1143000" cy="152400"/>
          </a:xfrm>
          <a:custGeom>
            <a:avLst/>
            <a:gdLst>
              <a:gd name="T0" fmla="*/ 0 w 576"/>
              <a:gd name="T1" fmla="*/ 0 h 144"/>
              <a:gd name="T2" fmla="*/ 2147483647 w 576"/>
              <a:gd name="T3" fmla="*/ 0 h 144"/>
              <a:gd name="T4" fmla="*/ 2147483647 w 576"/>
              <a:gd name="T5" fmla="*/ 2147483647 h 144"/>
              <a:gd name="T6" fmla="*/ 2147483647 w 576"/>
              <a:gd name="T7" fmla="*/ 2147483647 h 144"/>
              <a:gd name="T8" fmla="*/ 0 w 576"/>
              <a:gd name="T9" fmla="*/ 0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"/>
              <a:gd name="T16" fmla="*/ 0 h 144"/>
              <a:gd name="T17" fmla="*/ 576 w 576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" h="144">
                <a:moveTo>
                  <a:pt x="0" y="0"/>
                </a:moveTo>
                <a:lnTo>
                  <a:pt x="576" y="0"/>
                </a:lnTo>
                <a:lnTo>
                  <a:pt x="480" y="144"/>
                </a:lnTo>
                <a:lnTo>
                  <a:pt x="96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762000" y="4724400"/>
            <a:ext cx="0" cy="381000"/>
          </a:xfrm>
          <a:prstGeom prst="line">
            <a:avLst/>
          </a:prstGeom>
          <a:noFill/>
          <a:ln w="57150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3060700" y="22860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7" name="Straight Connector 9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0" name="Freeform 34"/>
          <p:cNvSpPr>
            <a:spLocks/>
          </p:cNvSpPr>
          <p:nvPr/>
        </p:nvSpPr>
        <p:spPr bwMode="auto">
          <a:xfrm>
            <a:off x="381000" y="2362200"/>
            <a:ext cx="685800" cy="2209800"/>
          </a:xfrm>
          <a:custGeom>
            <a:avLst/>
            <a:gdLst>
              <a:gd name="T0" fmla="*/ 2147483647 w 384"/>
              <a:gd name="T1" fmla="*/ 0 h 1488"/>
              <a:gd name="T2" fmla="*/ 0 w 384"/>
              <a:gd name="T3" fmla="*/ 0 h 1488"/>
              <a:gd name="T4" fmla="*/ 0 w 384"/>
              <a:gd name="T5" fmla="*/ 2147483647 h 1488"/>
              <a:gd name="T6" fmla="*/ 0 60000 65536"/>
              <a:gd name="T7" fmla="*/ 0 60000 65536"/>
              <a:gd name="T8" fmla="*/ 0 60000 65536"/>
              <a:gd name="T9" fmla="*/ 0 w 384"/>
              <a:gd name="T10" fmla="*/ 0 h 1488"/>
              <a:gd name="T11" fmla="*/ 384 w 384"/>
              <a:gd name="T12" fmla="*/ 1488 h 1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488">
                <a:moveTo>
                  <a:pt x="384" y="0"/>
                </a:moveTo>
                <a:lnTo>
                  <a:pt x="0" y="0"/>
                </a:lnTo>
                <a:lnTo>
                  <a:pt x="0" y="1488"/>
                </a:lnTo>
              </a:path>
            </a:pathLst>
          </a:custGeom>
          <a:noFill/>
          <a:ln w="57150">
            <a:solidFill>
              <a:srgbClr val="FF090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2679700" y="16002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2" name="Freeform 36"/>
          <p:cNvSpPr>
            <a:spLocks/>
          </p:cNvSpPr>
          <p:nvPr/>
        </p:nvSpPr>
        <p:spPr bwMode="auto">
          <a:xfrm>
            <a:off x="3136900" y="2286000"/>
            <a:ext cx="533400" cy="2819400"/>
          </a:xfrm>
          <a:custGeom>
            <a:avLst/>
            <a:gdLst>
              <a:gd name="T0" fmla="*/ 0 w 336"/>
              <a:gd name="T1" fmla="*/ 2147483647 h 1968"/>
              <a:gd name="T2" fmla="*/ 0 w 336"/>
              <a:gd name="T3" fmla="*/ 2147483647 h 1968"/>
              <a:gd name="T4" fmla="*/ 2147483647 w 336"/>
              <a:gd name="T5" fmla="*/ 2147483647 h 1968"/>
              <a:gd name="T6" fmla="*/ 2147483647 w 336"/>
              <a:gd name="T7" fmla="*/ 0 h 1968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1968"/>
              <a:gd name="T14" fmla="*/ 336 w 336"/>
              <a:gd name="T15" fmla="*/ 1968 h 19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1968">
                <a:moveTo>
                  <a:pt x="0" y="1968"/>
                </a:moveTo>
                <a:lnTo>
                  <a:pt x="0" y="1488"/>
                </a:lnTo>
                <a:lnTo>
                  <a:pt x="336" y="1488"/>
                </a:lnTo>
                <a:lnTo>
                  <a:pt x="336" y="0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cxnSp>
        <p:nvCxnSpPr>
          <p:cNvPr id="100" name="Straight Connector 9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3365500" y="16002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1" name="Straight Connector 10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4" name="Line 38"/>
          <p:cNvSpPr>
            <a:spLocks noChangeShapeType="1"/>
          </p:cNvSpPr>
          <p:nvPr/>
        </p:nvSpPr>
        <p:spPr bwMode="auto">
          <a:xfrm flipH="1">
            <a:off x="3365500" y="3200400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5" name="Line 39"/>
          <p:cNvSpPr>
            <a:spLocks noChangeShapeType="1"/>
          </p:cNvSpPr>
          <p:nvPr/>
        </p:nvSpPr>
        <p:spPr bwMode="auto">
          <a:xfrm flipH="1">
            <a:off x="3365500" y="3948113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3670300" y="2833688"/>
            <a:ext cx="6921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head</a:t>
            </a:r>
            <a:endParaRPr lang="en-US">
              <a:solidFill>
                <a:schemeClr val="accent1"/>
              </a:solidFill>
              <a:latin typeface="Arial" pitchFamily="34" charset="0"/>
            </a:endParaRPr>
          </a:p>
        </p:txBody>
      </p:sp>
      <p:cxnSp>
        <p:nvCxnSpPr>
          <p:cNvPr id="104" name="Straight Connector 10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3670300" y="3581400"/>
            <a:ext cx="4762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tail</a:t>
            </a:r>
            <a:endParaRPr lang="en-US">
              <a:solidFill>
                <a:schemeClr val="accent1"/>
              </a:solidFill>
              <a:latin typeface="Arial" pitchFamily="34" charset="0"/>
            </a:endParaRPr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1136650" y="1309688"/>
            <a:ext cx="1468438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load position</a:t>
            </a:r>
            <a:endParaRPr lang="en-US">
              <a:solidFill>
                <a:schemeClr val="accent1"/>
              </a:solidFill>
              <a:latin typeface="Arial" pitchFamily="34" charset="0"/>
            </a:endParaRPr>
          </a:p>
        </p:txBody>
      </p:sp>
      <p:cxnSp>
        <p:nvCxnSpPr>
          <p:cNvPr id="106" name="Straight Connector 10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539750" y="1004888"/>
            <a:ext cx="99695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address</a:t>
            </a:r>
            <a:endParaRPr lang="en-US" dirty="0">
              <a:solidFill>
                <a:schemeClr val="accent1"/>
              </a:solidFill>
              <a:latin typeface="Arial" pitchFamily="34" charset="0"/>
            </a:endParaRP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1993900" y="990600"/>
            <a:ext cx="8699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data in</a:t>
            </a:r>
            <a:endParaRPr lang="en-US">
              <a:solidFill>
                <a:schemeClr val="accent1"/>
              </a:solidFill>
              <a:latin typeface="Arial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2978150" y="990600"/>
            <a:ext cx="10096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Arial" pitchFamily="34" charset="0"/>
              </a:rPr>
              <a:t>data out</a:t>
            </a:r>
            <a:endParaRPr lang="en-US">
              <a:solidFill>
                <a:schemeClr val="accent1"/>
              </a:solidFill>
              <a:latin typeface="Arial" pitchFamily="34" charset="0"/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2" name="Text Box 46"/>
          <p:cNvSpPr txBox="1">
            <a:spLocks noChangeArrowheads="1"/>
          </p:cNvSpPr>
          <p:nvPr/>
        </p:nvSpPr>
        <p:spPr bwMode="auto">
          <a:xfrm>
            <a:off x="487362" y="1843087"/>
            <a:ext cx="20272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Arial" pitchFamily="34" charset="0"/>
              </a:rPr>
              <a:t>Store Queue (SQ)</a:t>
            </a:r>
            <a:endParaRPr lang="en-US" b="1" dirty="0">
              <a:solidFill>
                <a:schemeClr val="accent1"/>
              </a:solidFill>
              <a:latin typeface="Arial" pitchFamily="34" charset="0"/>
            </a:endParaRPr>
          </a:p>
        </p:txBody>
      </p:sp>
      <p:cxnSp>
        <p:nvCxnSpPr>
          <p:cNvPr id="110" name="Straight Connector 10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3" name="Line 47"/>
          <p:cNvSpPr>
            <a:spLocks noChangeShapeType="1"/>
          </p:cNvSpPr>
          <p:nvPr/>
        </p:nvSpPr>
        <p:spPr bwMode="auto">
          <a:xfrm>
            <a:off x="2222500" y="35052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4" name="Line 48"/>
          <p:cNvSpPr>
            <a:spLocks noChangeShapeType="1"/>
          </p:cNvSpPr>
          <p:nvPr/>
        </p:nvSpPr>
        <p:spPr bwMode="auto">
          <a:xfrm>
            <a:off x="2222500" y="33528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5" name="Line 49"/>
          <p:cNvSpPr>
            <a:spLocks noChangeShapeType="1"/>
          </p:cNvSpPr>
          <p:nvPr/>
        </p:nvSpPr>
        <p:spPr bwMode="auto">
          <a:xfrm>
            <a:off x="2222500" y="32004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" name="Straight Connector 11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6" name="Line 50"/>
          <p:cNvSpPr>
            <a:spLocks noChangeShapeType="1"/>
          </p:cNvSpPr>
          <p:nvPr/>
        </p:nvSpPr>
        <p:spPr bwMode="auto">
          <a:xfrm>
            <a:off x="2222500" y="30480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4" name="Straight Connector 11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7" name="Line 51"/>
          <p:cNvSpPr>
            <a:spLocks noChangeShapeType="1"/>
          </p:cNvSpPr>
          <p:nvPr/>
        </p:nvSpPr>
        <p:spPr bwMode="auto">
          <a:xfrm>
            <a:off x="2241550" y="38100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5" name="Straight Connector 11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8" name="Line 52"/>
          <p:cNvSpPr>
            <a:spLocks noChangeShapeType="1"/>
          </p:cNvSpPr>
          <p:nvPr/>
        </p:nvSpPr>
        <p:spPr bwMode="auto">
          <a:xfrm>
            <a:off x="2222500" y="39624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6" name="Straight Connector 115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69" name="Line 53"/>
          <p:cNvSpPr>
            <a:spLocks noChangeShapeType="1"/>
          </p:cNvSpPr>
          <p:nvPr/>
        </p:nvSpPr>
        <p:spPr bwMode="auto">
          <a:xfrm>
            <a:off x="2222500" y="41148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7" name="Straight Connector 11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0" name="Line 54"/>
          <p:cNvSpPr>
            <a:spLocks noChangeShapeType="1"/>
          </p:cNvSpPr>
          <p:nvPr/>
        </p:nvSpPr>
        <p:spPr bwMode="auto">
          <a:xfrm>
            <a:off x="1524000" y="36576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8" name="Straight Connector 117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1" name="Line 55"/>
          <p:cNvSpPr>
            <a:spLocks noChangeShapeType="1"/>
          </p:cNvSpPr>
          <p:nvPr/>
        </p:nvSpPr>
        <p:spPr bwMode="auto">
          <a:xfrm>
            <a:off x="1536700" y="35052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9" name="Straight Connector 118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2" name="Line 56"/>
          <p:cNvSpPr>
            <a:spLocks noChangeShapeType="1"/>
          </p:cNvSpPr>
          <p:nvPr/>
        </p:nvSpPr>
        <p:spPr bwMode="auto">
          <a:xfrm>
            <a:off x="1536700" y="33528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0" name="Straight Connector 119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3" name="Line 57"/>
          <p:cNvSpPr>
            <a:spLocks noChangeShapeType="1"/>
          </p:cNvSpPr>
          <p:nvPr/>
        </p:nvSpPr>
        <p:spPr bwMode="auto">
          <a:xfrm>
            <a:off x="1536700" y="32004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1" name="Straight Connector 120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1536700" y="30480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1524000" y="38100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" name="Straight Connector 122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1536700" y="39624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4" name="Straight Connector 123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1536700" y="4114800"/>
            <a:ext cx="209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878" name="Freeform 62"/>
          <p:cNvSpPr>
            <a:spLocks/>
          </p:cNvSpPr>
          <p:nvPr/>
        </p:nvSpPr>
        <p:spPr bwMode="auto">
          <a:xfrm>
            <a:off x="2133600" y="2209800"/>
            <a:ext cx="838200" cy="762000"/>
          </a:xfrm>
          <a:custGeom>
            <a:avLst/>
            <a:gdLst>
              <a:gd name="T0" fmla="*/ 0 w 96"/>
              <a:gd name="T1" fmla="*/ 2147483647 h 384"/>
              <a:gd name="T2" fmla="*/ 0 w 96"/>
              <a:gd name="T3" fmla="*/ 0 h 384"/>
              <a:gd name="T4" fmla="*/ 2147483647 w 96"/>
              <a:gd name="T5" fmla="*/ 0 h 384"/>
              <a:gd name="T6" fmla="*/ 0 60000 65536"/>
              <a:gd name="T7" fmla="*/ 0 60000 65536"/>
              <a:gd name="T8" fmla="*/ 0 60000 65536"/>
              <a:gd name="T9" fmla="*/ 0 w 96"/>
              <a:gd name="T10" fmla="*/ 0 h 384"/>
              <a:gd name="T11" fmla="*/ 96 w 96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" h="384">
                <a:moveTo>
                  <a:pt x="0" y="384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cxnSp>
        <p:nvCxnSpPr>
          <p:cNvPr id="126" name="Straight Connector 125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a load access memory?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When to go to memory?</a:t>
            </a:r>
          </a:p>
          <a:p>
            <a:r>
              <a:rPr lang="en-US" sz="2800" dirty="0"/>
              <a:t>Only at the head of the ROB (in order!)</a:t>
            </a:r>
          </a:p>
          <a:p>
            <a:r>
              <a:rPr lang="en-US" sz="2800" dirty="0"/>
              <a:t>Only no stores between it and head of LSQ/ROB</a:t>
            </a:r>
          </a:p>
          <a:p>
            <a:r>
              <a:rPr lang="en-US" sz="2800" dirty="0"/>
              <a:t>Only when there are no stores of the same address (</a:t>
            </a:r>
            <a:r>
              <a:rPr lang="en-US" sz="2800" i="1" u="sng" dirty="0"/>
              <a:t>or unknown address</a:t>
            </a:r>
            <a:r>
              <a:rPr lang="en-US" sz="2800" dirty="0"/>
              <a:t>) between it and the head of the LSB/ROB.</a:t>
            </a:r>
          </a:p>
          <a:p>
            <a:pPr eaLnBrk="1" hangingPunct="1"/>
            <a:r>
              <a:rPr lang="en-US" sz="2800" dirty="0"/>
              <a:t>Load goes to memory at address calculation, gets fixed if there is a conflicting store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2048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C3CAD-A5B0-40DE-988F-F9FCCA8A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a load go to the CDB?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86CB8-9842-4147-B7A7-8FFED291C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know you have the right data</a:t>
            </a:r>
          </a:p>
          <a:p>
            <a:endParaRPr lang="en-US" dirty="0"/>
          </a:p>
          <a:p>
            <a:r>
              <a:rPr lang="en-US" dirty="0"/>
              <a:t>Once you get some data</a:t>
            </a:r>
          </a:p>
          <a:p>
            <a:pPr lvl="1"/>
            <a:r>
              <a:rPr lang="en-US" dirty="0"/>
              <a:t>If you get this wrong, you need to squash it and all(?) following instructions.</a:t>
            </a:r>
          </a:p>
          <a:p>
            <a:pPr lvl="1"/>
            <a:endParaRPr lang="en-US" dirty="0"/>
          </a:p>
          <a:p>
            <a:r>
              <a:rPr lang="en-US" dirty="0"/>
              <a:t>Based on a confidence predictor or other additional information.</a:t>
            </a:r>
          </a:p>
          <a:p>
            <a:pPr lvl="1"/>
            <a:r>
              <a:rPr lang="en-US" dirty="0"/>
              <a:t>“Memory dependence prediction”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67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get data from stores?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Forwarding:</a:t>
            </a:r>
          </a:p>
          <a:p>
            <a:pPr lvl="1" eaLnBrk="1" hangingPunct="1"/>
            <a:r>
              <a:rPr lang="en-US" sz="2800" dirty="0"/>
              <a:t>If there is a conflicting store, get the data from it.</a:t>
            </a:r>
          </a:p>
          <a:p>
            <a:pPr lvl="2"/>
            <a:r>
              <a:rPr lang="en-US" sz="2400" dirty="0"/>
              <a:t>This isn’t trivial. 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03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another idea…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use a predictor</a:t>
            </a:r>
          </a:p>
          <a:p>
            <a:endParaRPr lang="en-US" dirty="0"/>
          </a:p>
          <a:p>
            <a:r>
              <a:rPr lang="en-US" dirty="0"/>
              <a:t>Predict if a load is likely to be forwarding from a store</a:t>
            </a:r>
          </a:p>
          <a:p>
            <a:pPr lvl="1"/>
            <a:r>
              <a:rPr lang="en-US" dirty="0"/>
              <a:t>If not, get it from D$ and send it to the CDB</a:t>
            </a:r>
          </a:p>
          <a:p>
            <a:pPr lvl="1"/>
            <a:r>
              <a:rPr lang="en-US" dirty="0"/>
              <a:t>If so, wait.</a:t>
            </a:r>
          </a:p>
          <a:p>
            <a:pPr lvl="1"/>
            <a:endParaRPr lang="en-US" dirty="0"/>
          </a:p>
          <a:p>
            <a:r>
              <a:rPr lang="en-US" dirty="0"/>
              <a:t>Thoughts on cost/benefit of speculation?</a:t>
            </a:r>
          </a:p>
          <a:p>
            <a:pPr lvl="1"/>
            <a:r>
              <a:rPr lang="en-US" dirty="0"/>
              <a:t>How should that impact our predictor?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“Memory dependence prediction”</a:t>
            </a:r>
          </a:p>
        </p:txBody>
      </p:sp>
    </p:spTree>
    <p:extLst>
      <p:ext uri="{BB962C8B-B14F-4D97-AF65-F5344CB8AC3E}">
        <p14:creationId xmlns:p14="http://schemas.microsoft.com/office/powerpoint/2010/main" val="127342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696200" cy="838200"/>
          </a:xfrm>
        </p:spPr>
        <p:txBody>
          <a:bodyPr/>
          <a:lstStyle/>
          <a:p>
            <a:r>
              <a:rPr lang="en-US" dirty="0" err="1"/>
              <a:t>Tomasulo</a:t>
            </a:r>
            <a:r>
              <a:rPr lang="en-US" dirty="0"/>
              <a:t>-Style Scheduler Implementation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 rot="-5400000">
            <a:off x="7086600" y="3276600"/>
            <a:ext cx="1828800" cy="7620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Scheduler</a:t>
            </a:r>
          </a:p>
          <a:p>
            <a:pPr algn="ctr"/>
            <a:r>
              <a:rPr lang="en-US"/>
              <a:t>Logic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5622925" y="1919288"/>
            <a:ext cx="930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Results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267200" y="1905000"/>
            <a:ext cx="1219200" cy="457200"/>
            <a:chOff x="960" y="1152"/>
            <a:chExt cx="768" cy="288"/>
          </a:xfrm>
        </p:grpSpPr>
        <p:sp>
          <p:nvSpPr>
            <p:cNvPr id="32804" name="Line 36"/>
            <p:cNvSpPr>
              <a:spLocks noChangeShapeType="1"/>
            </p:cNvSpPr>
            <p:nvPr/>
          </p:nvSpPr>
          <p:spPr bwMode="auto">
            <a:xfrm>
              <a:off x="1056" y="115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5" name="Line 37"/>
            <p:cNvSpPr>
              <a:spLocks noChangeShapeType="1"/>
            </p:cNvSpPr>
            <p:nvPr/>
          </p:nvSpPr>
          <p:spPr bwMode="auto">
            <a:xfrm flipH="1">
              <a:off x="960" y="1152"/>
              <a:ext cx="9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6" name="Line 38"/>
            <p:cNvSpPr>
              <a:spLocks noChangeShapeType="1"/>
            </p:cNvSpPr>
            <p:nvPr/>
          </p:nvSpPr>
          <p:spPr bwMode="auto">
            <a:xfrm>
              <a:off x="1632" y="1152"/>
              <a:ext cx="96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7" name="Line 39"/>
            <p:cNvSpPr>
              <a:spLocks noChangeShapeType="1"/>
            </p:cNvSpPr>
            <p:nvPr/>
          </p:nvSpPr>
          <p:spPr bwMode="auto">
            <a:xfrm>
              <a:off x="960" y="144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8" name="Line 40"/>
            <p:cNvSpPr>
              <a:spLocks noChangeShapeType="1"/>
            </p:cNvSpPr>
            <p:nvPr/>
          </p:nvSpPr>
          <p:spPr bwMode="auto">
            <a:xfrm>
              <a:off x="1440" y="1440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09" name="Line 41"/>
            <p:cNvSpPr>
              <a:spLocks noChangeShapeType="1"/>
            </p:cNvSpPr>
            <p:nvPr/>
          </p:nvSpPr>
          <p:spPr bwMode="auto">
            <a:xfrm flipV="1">
              <a:off x="1248" y="1344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10" name="Line 42"/>
            <p:cNvSpPr>
              <a:spLocks noChangeShapeType="1"/>
            </p:cNvSpPr>
            <p:nvPr/>
          </p:nvSpPr>
          <p:spPr bwMode="auto">
            <a:xfrm flipH="1" flipV="1">
              <a:off x="1344" y="1344"/>
              <a:ext cx="96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11" name="Line 43"/>
          <p:cNvSpPr>
            <a:spLocks noChangeShapeType="1"/>
          </p:cNvSpPr>
          <p:nvPr/>
        </p:nvSpPr>
        <p:spPr bwMode="auto">
          <a:xfrm flipV="1">
            <a:off x="4572000" y="2362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2" name="Line 44"/>
          <p:cNvSpPr>
            <a:spLocks noChangeShapeType="1"/>
          </p:cNvSpPr>
          <p:nvPr/>
        </p:nvSpPr>
        <p:spPr bwMode="auto">
          <a:xfrm flipV="1">
            <a:off x="5257800" y="2362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3" name="Line 45"/>
          <p:cNvSpPr>
            <a:spLocks noChangeShapeType="1"/>
          </p:cNvSpPr>
          <p:nvPr/>
        </p:nvSpPr>
        <p:spPr bwMode="auto">
          <a:xfrm flipV="1">
            <a:off x="4876800" y="160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Line 46"/>
          <p:cNvSpPr>
            <a:spLocks noChangeShapeType="1"/>
          </p:cNvSpPr>
          <p:nvPr/>
        </p:nvSpPr>
        <p:spPr bwMode="auto">
          <a:xfrm>
            <a:off x="4876800" y="1600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5" name="Line 47"/>
          <p:cNvSpPr>
            <a:spLocks noChangeShapeType="1"/>
          </p:cNvSpPr>
          <p:nvPr/>
        </p:nvSpPr>
        <p:spPr bwMode="auto">
          <a:xfrm>
            <a:off x="5638800" y="16002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6" name="Rectangle 48"/>
          <p:cNvSpPr>
            <a:spLocks noChangeArrowheads="1"/>
          </p:cNvSpPr>
          <p:nvPr/>
        </p:nvSpPr>
        <p:spPr bwMode="auto">
          <a:xfrm>
            <a:off x="3276600" y="2971800"/>
            <a:ext cx="3276600" cy="511175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Input/Result Networks</a:t>
            </a:r>
          </a:p>
        </p:txBody>
      </p:sp>
      <p:sp>
        <p:nvSpPr>
          <p:cNvPr id="32817" name="Rectangle 49"/>
          <p:cNvSpPr>
            <a:spLocks noChangeArrowheads="1"/>
          </p:cNvSpPr>
          <p:nvPr/>
        </p:nvSpPr>
        <p:spPr bwMode="auto">
          <a:xfrm>
            <a:off x="3124200" y="3962400"/>
            <a:ext cx="3581400" cy="609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Reservation Stations</a:t>
            </a:r>
          </a:p>
        </p:txBody>
      </p:sp>
      <p:sp>
        <p:nvSpPr>
          <p:cNvPr id="32818" name="Text Box 50"/>
          <p:cNvSpPr txBox="1">
            <a:spLocks noChangeArrowheads="1"/>
          </p:cNvSpPr>
          <p:nvPr/>
        </p:nvSpPr>
        <p:spPr bwMode="auto">
          <a:xfrm>
            <a:off x="3678238" y="2438400"/>
            <a:ext cx="817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Inputs</a:t>
            </a:r>
          </a:p>
        </p:txBody>
      </p:sp>
      <p:sp>
        <p:nvSpPr>
          <p:cNvPr id="32819" name="Line 51"/>
          <p:cNvSpPr>
            <a:spLocks noChangeShapeType="1"/>
          </p:cNvSpPr>
          <p:nvPr/>
        </p:nvSpPr>
        <p:spPr bwMode="auto">
          <a:xfrm flipV="1">
            <a:off x="3505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0" name="Line 52"/>
          <p:cNvSpPr>
            <a:spLocks noChangeShapeType="1"/>
          </p:cNvSpPr>
          <p:nvPr/>
        </p:nvSpPr>
        <p:spPr bwMode="auto">
          <a:xfrm flipV="1">
            <a:off x="3886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1" name="Line 53"/>
          <p:cNvSpPr>
            <a:spLocks noChangeShapeType="1"/>
          </p:cNvSpPr>
          <p:nvPr/>
        </p:nvSpPr>
        <p:spPr bwMode="auto">
          <a:xfrm flipV="1">
            <a:off x="4267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2" name="Line 54"/>
          <p:cNvSpPr>
            <a:spLocks noChangeShapeType="1"/>
          </p:cNvSpPr>
          <p:nvPr/>
        </p:nvSpPr>
        <p:spPr bwMode="auto">
          <a:xfrm flipV="1">
            <a:off x="4648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3" name="Line 55"/>
          <p:cNvSpPr>
            <a:spLocks noChangeShapeType="1"/>
          </p:cNvSpPr>
          <p:nvPr/>
        </p:nvSpPr>
        <p:spPr bwMode="auto">
          <a:xfrm flipV="1">
            <a:off x="5029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4" name="Line 56"/>
          <p:cNvSpPr>
            <a:spLocks noChangeShapeType="1"/>
          </p:cNvSpPr>
          <p:nvPr/>
        </p:nvSpPr>
        <p:spPr bwMode="auto">
          <a:xfrm flipV="1">
            <a:off x="5410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5" name="Line 57"/>
          <p:cNvSpPr>
            <a:spLocks noChangeShapeType="1"/>
          </p:cNvSpPr>
          <p:nvPr/>
        </p:nvSpPr>
        <p:spPr bwMode="auto">
          <a:xfrm flipV="1">
            <a:off x="5791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6" name="Line 58"/>
          <p:cNvSpPr>
            <a:spLocks noChangeShapeType="1"/>
          </p:cNvSpPr>
          <p:nvPr/>
        </p:nvSpPr>
        <p:spPr bwMode="auto">
          <a:xfrm flipV="1">
            <a:off x="6172200" y="3505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7" name="Line 59"/>
          <p:cNvSpPr>
            <a:spLocks noChangeShapeType="1"/>
          </p:cNvSpPr>
          <p:nvPr/>
        </p:nvSpPr>
        <p:spPr bwMode="auto">
          <a:xfrm>
            <a:off x="6705600" y="41910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8" name="Line 60"/>
          <p:cNvSpPr>
            <a:spLocks noChangeShapeType="1"/>
          </p:cNvSpPr>
          <p:nvPr/>
        </p:nvSpPr>
        <p:spPr bwMode="auto">
          <a:xfrm flipH="1">
            <a:off x="6553200" y="3200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Text Box 61"/>
          <p:cNvSpPr txBox="1">
            <a:spLocks noChangeArrowheads="1"/>
          </p:cNvSpPr>
          <p:nvPr/>
        </p:nvSpPr>
        <p:spPr bwMode="auto">
          <a:xfrm>
            <a:off x="6623050" y="2819400"/>
            <a:ext cx="10731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Network</a:t>
            </a:r>
          </a:p>
          <a:p>
            <a:r>
              <a:rPr lang="en-US" sz="2000"/>
              <a:t>Control</a:t>
            </a:r>
          </a:p>
        </p:txBody>
      </p:sp>
      <p:sp>
        <p:nvSpPr>
          <p:cNvPr id="32830" name="Text Box 62"/>
          <p:cNvSpPr txBox="1">
            <a:spLocks noChangeArrowheads="1"/>
          </p:cNvSpPr>
          <p:nvPr/>
        </p:nvSpPr>
        <p:spPr bwMode="auto">
          <a:xfrm>
            <a:off x="6786563" y="3794125"/>
            <a:ext cx="74771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Valid</a:t>
            </a:r>
          </a:p>
          <a:p>
            <a:r>
              <a:rPr lang="en-US" sz="2000"/>
              <a:t>Bits</a:t>
            </a:r>
          </a:p>
        </p:txBody>
      </p:sp>
      <p:sp>
        <p:nvSpPr>
          <p:cNvPr id="32831" name="Line 63"/>
          <p:cNvSpPr>
            <a:spLocks noChangeShapeType="1"/>
          </p:cNvSpPr>
          <p:nvPr/>
        </p:nvSpPr>
        <p:spPr bwMode="auto">
          <a:xfrm>
            <a:off x="3429000" y="3962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2" name="Rectangle 64"/>
          <p:cNvSpPr>
            <a:spLocks noChangeArrowheads="1"/>
          </p:cNvSpPr>
          <p:nvPr/>
        </p:nvSpPr>
        <p:spPr bwMode="auto">
          <a:xfrm>
            <a:off x="1219200" y="2819400"/>
            <a:ext cx="1371600" cy="1371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834" name="Line 66"/>
          <p:cNvSpPr>
            <a:spLocks noChangeShapeType="1"/>
          </p:cNvSpPr>
          <p:nvPr/>
        </p:nvSpPr>
        <p:spPr bwMode="auto">
          <a:xfrm flipH="1" flipV="1">
            <a:off x="2590800" y="2819400"/>
            <a:ext cx="8382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5" name="Line 67"/>
          <p:cNvSpPr>
            <a:spLocks noChangeShapeType="1"/>
          </p:cNvSpPr>
          <p:nvPr/>
        </p:nvSpPr>
        <p:spPr bwMode="auto">
          <a:xfrm flipH="1" flipV="1">
            <a:off x="1219200" y="4191000"/>
            <a:ext cx="1905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6" name="Line 68"/>
          <p:cNvSpPr>
            <a:spLocks noChangeShapeType="1"/>
          </p:cNvSpPr>
          <p:nvPr/>
        </p:nvSpPr>
        <p:spPr bwMode="auto">
          <a:xfrm>
            <a:off x="1219200" y="3276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7" name="Line 69"/>
          <p:cNvSpPr>
            <a:spLocks noChangeShapeType="1"/>
          </p:cNvSpPr>
          <p:nvPr/>
        </p:nvSpPr>
        <p:spPr bwMode="auto">
          <a:xfrm>
            <a:off x="1219200" y="3733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8" name="Line 70"/>
          <p:cNvSpPr>
            <a:spLocks noChangeShapeType="1"/>
          </p:cNvSpPr>
          <p:nvPr/>
        </p:nvSpPr>
        <p:spPr bwMode="auto">
          <a:xfrm>
            <a:off x="1905000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39" name="Line 71"/>
          <p:cNvSpPr>
            <a:spLocks noChangeShapeType="1"/>
          </p:cNvSpPr>
          <p:nvPr/>
        </p:nvSpPr>
        <p:spPr bwMode="auto">
          <a:xfrm>
            <a:off x="14478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40" name="Line 72"/>
          <p:cNvSpPr>
            <a:spLocks noChangeShapeType="1"/>
          </p:cNvSpPr>
          <p:nvPr/>
        </p:nvSpPr>
        <p:spPr bwMode="auto">
          <a:xfrm>
            <a:off x="1447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41" name="Line 73"/>
          <p:cNvSpPr>
            <a:spLocks noChangeShapeType="1"/>
          </p:cNvSpPr>
          <p:nvPr/>
        </p:nvSpPr>
        <p:spPr bwMode="auto">
          <a:xfrm>
            <a:off x="1905000" y="2819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42" name="Line 74"/>
          <p:cNvSpPr>
            <a:spLocks noChangeShapeType="1"/>
          </p:cNvSpPr>
          <p:nvPr/>
        </p:nvSpPr>
        <p:spPr bwMode="auto">
          <a:xfrm>
            <a:off x="19050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1371600" y="2819400"/>
            <a:ext cx="579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Tag</a:t>
            </a:r>
          </a:p>
        </p:txBody>
      </p:sp>
      <p:sp>
        <p:nvSpPr>
          <p:cNvPr id="32844" name="Text Box 76"/>
          <p:cNvSpPr txBox="1">
            <a:spLocks noChangeArrowheads="1"/>
          </p:cNvSpPr>
          <p:nvPr/>
        </p:nvSpPr>
        <p:spPr bwMode="auto">
          <a:xfrm>
            <a:off x="1371600" y="3260725"/>
            <a:ext cx="579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Tag</a:t>
            </a:r>
          </a:p>
        </p:txBody>
      </p:sp>
      <p:sp>
        <p:nvSpPr>
          <p:cNvPr id="32845" name="Text Box 77"/>
          <p:cNvSpPr txBox="1">
            <a:spLocks noChangeArrowheads="1"/>
          </p:cNvSpPr>
          <p:nvPr/>
        </p:nvSpPr>
        <p:spPr bwMode="auto">
          <a:xfrm>
            <a:off x="1143000" y="28194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</a:p>
        </p:txBody>
      </p:sp>
      <p:sp>
        <p:nvSpPr>
          <p:cNvPr id="32846" name="Text Box 78"/>
          <p:cNvSpPr txBox="1">
            <a:spLocks noChangeArrowheads="1"/>
          </p:cNvSpPr>
          <p:nvPr/>
        </p:nvSpPr>
        <p:spPr bwMode="auto">
          <a:xfrm>
            <a:off x="1143000" y="326072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</a:t>
            </a:r>
          </a:p>
        </p:txBody>
      </p:sp>
      <p:sp>
        <p:nvSpPr>
          <p:cNvPr id="32847" name="Text Box 79"/>
          <p:cNvSpPr txBox="1">
            <a:spLocks noChangeArrowheads="1"/>
          </p:cNvSpPr>
          <p:nvPr/>
        </p:nvSpPr>
        <p:spPr bwMode="auto">
          <a:xfrm>
            <a:off x="1876425" y="2803525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Value</a:t>
            </a:r>
          </a:p>
        </p:txBody>
      </p:sp>
      <p:sp>
        <p:nvSpPr>
          <p:cNvPr id="32848" name="Text Box 80"/>
          <p:cNvSpPr txBox="1">
            <a:spLocks noChangeArrowheads="1"/>
          </p:cNvSpPr>
          <p:nvPr/>
        </p:nvSpPr>
        <p:spPr bwMode="auto">
          <a:xfrm>
            <a:off x="1876425" y="3276600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Value</a:t>
            </a:r>
          </a:p>
        </p:txBody>
      </p:sp>
      <p:sp>
        <p:nvSpPr>
          <p:cNvPr id="32849" name="Text Box 81"/>
          <p:cNvSpPr txBox="1">
            <a:spLocks noChangeArrowheads="1"/>
          </p:cNvSpPr>
          <p:nvPr/>
        </p:nvSpPr>
        <p:spPr bwMode="auto">
          <a:xfrm>
            <a:off x="1876425" y="3717925"/>
            <a:ext cx="7334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Flags</a:t>
            </a:r>
          </a:p>
        </p:txBody>
      </p:sp>
      <p:sp>
        <p:nvSpPr>
          <p:cNvPr id="32850" name="Text Box 82"/>
          <p:cNvSpPr txBox="1">
            <a:spLocks noChangeArrowheads="1"/>
          </p:cNvSpPr>
          <p:nvPr/>
        </p:nvSpPr>
        <p:spPr bwMode="auto">
          <a:xfrm>
            <a:off x="1219200" y="3717925"/>
            <a:ext cx="495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Op</a:t>
            </a:r>
          </a:p>
        </p:txBody>
      </p:sp>
      <p:sp>
        <p:nvSpPr>
          <p:cNvPr id="32851" name="Rectangle 83"/>
          <p:cNvSpPr>
            <a:spLocks noGrp="1" noChangeArrowheads="1"/>
          </p:cNvSpPr>
          <p:nvPr>
            <p:ph type="body" idx="1"/>
          </p:nvPr>
        </p:nvSpPr>
        <p:spPr>
          <a:xfrm>
            <a:off x="914400" y="4876800"/>
            <a:ext cx="7696200" cy="1600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/>
              <a:t>Synchronization</a:t>
            </a:r>
            <a:r>
              <a:rPr lang="en-US" dirty="0"/>
              <a:t> managed by scheduler logic</a:t>
            </a:r>
          </a:p>
          <a:p>
            <a:pPr>
              <a:buFont typeface="Arial" pitchFamily="34" charset="0"/>
              <a:buChar char="•"/>
            </a:pPr>
            <a:r>
              <a:rPr lang="en-US" u="sng" dirty="0"/>
              <a:t>Communication</a:t>
            </a:r>
            <a:r>
              <a:rPr lang="en-US" dirty="0"/>
              <a:t> through input/output networks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Infrastructure geared towards register communication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Out-of-Order Memory Operations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E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Scheduling is straightforward in out-of-order…</a:t>
            </a:r>
          </a:p>
          <a:p>
            <a:pPr lvl="1" eaLnBrk="1" hangingPunct="1"/>
            <a:r>
              <a:rPr lang="en-US" dirty="0"/>
              <a:t>Register inputs only</a:t>
            </a:r>
          </a:p>
          <a:p>
            <a:pPr lvl="1" eaLnBrk="1" hangingPunct="1"/>
            <a:r>
              <a:rPr lang="en-US" dirty="0"/>
              <a:t>Register renaming captures all true dependences</a:t>
            </a:r>
          </a:p>
          <a:p>
            <a:pPr lvl="1" eaLnBrk="1" hangingPunct="1"/>
            <a:r>
              <a:rPr lang="en-US" dirty="0"/>
              <a:t>Tags tell you exactly when you can execute</a:t>
            </a:r>
          </a:p>
          <a:p>
            <a:pPr eaLnBrk="1" hangingPunct="1"/>
            <a:r>
              <a:rPr lang="en-US" dirty="0"/>
              <a:t>… except with loads and stores</a:t>
            </a:r>
          </a:p>
          <a:p>
            <a:pPr lvl="1" eaLnBrk="1" hangingPunct="1"/>
            <a:r>
              <a:rPr lang="en-US" dirty="0"/>
              <a:t>Speculative stores cannot modify memory</a:t>
            </a:r>
          </a:p>
          <a:p>
            <a:pPr lvl="2"/>
            <a:r>
              <a:rPr lang="en-US" dirty="0"/>
              <a:t>Unless you can fix a mis-speculated store somehow!</a:t>
            </a:r>
          </a:p>
          <a:p>
            <a:pPr lvl="1" eaLnBrk="1" hangingPunct="1"/>
            <a:r>
              <a:rPr lang="en-US" dirty="0"/>
              <a:t>Register renaming does not tell you all dependences for loads</a:t>
            </a:r>
          </a:p>
          <a:p>
            <a:pPr lvl="2"/>
            <a:r>
              <a:rPr lang="en-US" dirty="0"/>
              <a:t>There are some in memory</a:t>
            </a:r>
          </a:p>
          <a:p>
            <a:pPr lvl="1" eaLnBrk="1" hangingPunct="1"/>
            <a:r>
              <a:rPr lang="en-US" dirty="0"/>
              <a:t>How do loads find older in-flight stores to same address (if any)?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Issue of finding if addresses match is called </a:t>
            </a:r>
            <a:br>
              <a:rPr lang="en-US" dirty="0"/>
            </a:br>
            <a:r>
              <a:rPr lang="en-US" b="1" dirty="0">
                <a:solidFill>
                  <a:srgbClr val="0000FF"/>
                </a:solidFill>
                <a:latin typeface="+mj-lt"/>
              </a:rPr>
              <a:t>“memory disambiguation”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solidFill>
            <a:schemeClr val="accent1"/>
          </a:solidFill>
          <a:ln w="0" cap="flat" cmpd="sng" algn="ctr">
            <a:solidFill>
              <a:srgbClr val="FDFF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609600"/>
          </a:xfrm>
        </p:spPr>
        <p:txBody>
          <a:bodyPr/>
          <a:lstStyle/>
          <a:p>
            <a:r>
              <a:rPr lang="en-US" dirty="0"/>
              <a:t>The Good: Register Communication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Directly specified dependencies (contained in inst)</a:t>
            </a:r>
          </a:p>
          <a:p>
            <a:pPr lvl="1"/>
            <a:r>
              <a:rPr lang="en-US" u="sng" dirty="0"/>
              <a:t>Accurate</a:t>
            </a:r>
            <a:r>
              <a:rPr lang="en-US" dirty="0"/>
              <a:t> description of communication</a:t>
            </a:r>
          </a:p>
          <a:p>
            <a:pPr lvl="2"/>
            <a:r>
              <a:rPr lang="en-US" dirty="0"/>
              <a:t>no false or missing dependency edges</a:t>
            </a:r>
          </a:p>
          <a:p>
            <a:pPr lvl="2"/>
            <a:r>
              <a:rPr lang="en-US" dirty="0"/>
              <a:t>permits realization of dataflow schedule</a:t>
            </a:r>
          </a:p>
          <a:p>
            <a:pPr lvl="1"/>
            <a:r>
              <a:rPr lang="en-US" u="sng" dirty="0"/>
              <a:t>Early</a:t>
            </a:r>
            <a:r>
              <a:rPr lang="en-US" dirty="0"/>
              <a:t> description of communication</a:t>
            </a:r>
          </a:p>
          <a:p>
            <a:pPr lvl="2"/>
            <a:r>
              <a:rPr lang="en-US" dirty="0"/>
              <a:t>know dependencies upon decode</a:t>
            </a:r>
          </a:p>
          <a:p>
            <a:pPr lvl="2"/>
            <a:r>
              <a:rPr lang="en-US" dirty="0"/>
              <a:t>allows scheduler logic to be pipelined without impacting speed of communication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Small communication name space (32-64 usually)</a:t>
            </a:r>
          </a:p>
          <a:p>
            <a:pPr lvl="1"/>
            <a:r>
              <a:rPr lang="en-US" u="sng" dirty="0"/>
              <a:t>Fast</a:t>
            </a:r>
            <a:r>
              <a:rPr lang="en-US" dirty="0"/>
              <a:t> access to communication storage</a:t>
            </a:r>
          </a:p>
          <a:p>
            <a:pPr lvl="2"/>
            <a:r>
              <a:rPr lang="en-US" dirty="0"/>
              <a:t>possible to map entire communication space (no tags)</a:t>
            </a:r>
          </a:p>
          <a:p>
            <a:pPr lvl="2"/>
            <a:r>
              <a:rPr lang="en-US" dirty="0"/>
              <a:t>possible to bypass communication storage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Forwarding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609600"/>
          </a:xfrm>
        </p:spPr>
        <p:txBody>
          <a:bodyPr/>
          <a:lstStyle/>
          <a:p>
            <a:r>
              <a:rPr lang="en-US" dirty="0"/>
              <a:t>The Bad </a:t>
            </a:r>
            <a:r>
              <a:rPr lang="en-US" sz="2400" dirty="0"/>
              <a:t>(and the ugly): </a:t>
            </a:r>
            <a:r>
              <a:rPr lang="en-US" dirty="0"/>
              <a:t>Memory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Recall how we handle dependencies in registers</a:t>
            </a:r>
          </a:p>
          <a:p>
            <a:pPr lvl="1"/>
            <a:r>
              <a:rPr lang="en-US" dirty="0"/>
              <a:t>We address </a:t>
            </a:r>
            <a:r>
              <a:rPr lang="en-US" u="sng" dirty="0"/>
              <a:t>false</a:t>
            </a:r>
            <a:r>
              <a:rPr lang="en-US" dirty="0"/>
              <a:t> dependencies with register </a:t>
            </a:r>
            <a:r>
              <a:rPr lang="en-US" u="sng" dirty="0"/>
              <a:t>renaming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address </a:t>
            </a:r>
            <a:r>
              <a:rPr lang="en-US" u="sng" dirty="0"/>
              <a:t>true </a:t>
            </a:r>
            <a:r>
              <a:rPr lang="en-US" dirty="0"/>
              <a:t>dependencies with the out-of-order machine</a:t>
            </a:r>
          </a:p>
          <a:p>
            <a:pPr lvl="2"/>
            <a:r>
              <a:rPr lang="en-US" dirty="0"/>
              <a:t>CDB broadcast and wakeup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Why can’t we do the same things with memory?</a:t>
            </a:r>
          </a:p>
          <a:p>
            <a:pPr lvl="1"/>
            <a:r>
              <a:rPr lang="en-US" dirty="0"/>
              <a:t>What would rename look like for memory?</a:t>
            </a:r>
          </a:p>
          <a:p>
            <a:pPr lvl="2"/>
            <a:r>
              <a:rPr lang="en-US" dirty="0"/>
              <a:t>Why might it be hard to pull off?</a:t>
            </a:r>
          </a:p>
          <a:p>
            <a:pPr lvl="1"/>
            <a:r>
              <a:rPr lang="en-US" dirty="0"/>
              <a:t>What about wakeup?</a:t>
            </a:r>
          </a:p>
          <a:p>
            <a:pPr lvl="2"/>
            <a:r>
              <a:rPr lang="en-US" dirty="0"/>
              <a:t>What’s tricky here?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Cannot directly use the same techniques</a:t>
            </a:r>
          </a:p>
          <a:p>
            <a:pPr lvl="1"/>
            <a:r>
              <a:rPr lang="en-US" dirty="0"/>
              <a:t>Indirectly specified memory dependencies</a:t>
            </a:r>
          </a:p>
          <a:p>
            <a:pPr lvl="1"/>
            <a:r>
              <a:rPr lang="en-US" dirty="0"/>
              <a:t>Large communication space (2</a:t>
            </a:r>
            <a:r>
              <a:rPr lang="en-US" baseline="30000" dirty="0"/>
              <a:t>32-64</a:t>
            </a:r>
            <a:r>
              <a:rPr lang="en-US" dirty="0"/>
              <a:t> bytes!)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Memory latency is variable</a:t>
            </a:r>
          </a:p>
          <a:p>
            <a:pPr lvl="2">
              <a:buFont typeface="Arial" pitchFamily="34" charset="0"/>
              <a:buChar char="•"/>
            </a:pPr>
            <a:r>
              <a:rPr lang="en-US" dirty="0"/>
              <a:t>Complicates scheduling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4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a Solution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/>
              <a:t>Accurate</a:t>
            </a:r>
            <a:r>
              <a:rPr lang="en-US" dirty="0"/>
              <a:t> description of memory dependencies</a:t>
            </a:r>
          </a:p>
          <a:p>
            <a:pPr lvl="1"/>
            <a:r>
              <a:rPr lang="en-US" dirty="0"/>
              <a:t>No (or few) missing or false dependencies</a:t>
            </a:r>
          </a:p>
          <a:p>
            <a:pPr lvl="1"/>
            <a:r>
              <a:rPr lang="en-US" dirty="0"/>
              <a:t>Permit realization of dataflow schedule</a:t>
            </a:r>
          </a:p>
          <a:p>
            <a:pPr>
              <a:buFont typeface="Arial" pitchFamily="34" charset="0"/>
              <a:buChar char="•"/>
            </a:pPr>
            <a:r>
              <a:rPr lang="en-US" u="sng" dirty="0"/>
              <a:t>Early</a:t>
            </a:r>
            <a:r>
              <a:rPr lang="en-US" dirty="0"/>
              <a:t> presentation of dependencies</a:t>
            </a:r>
          </a:p>
          <a:p>
            <a:pPr lvl="1"/>
            <a:r>
              <a:rPr lang="en-US" dirty="0"/>
              <a:t>Permit pipelining of scheduler logic</a:t>
            </a:r>
          </a:p>
          <a:p>
            <a:pPr>
              <a:buFont typeface="Arial" pitchFamily="34" charset="0"/>
              <a:buChar char="•"/>
            </a:pPr>
            <a:r>
              <a:rPr lang="en-US" u="sng" dirty="0"/>
              <a:t>Fast</a:t>
            </a:r>
            <a:r>
              <a:rPr lang="en-US" dirty="0"/>
              <a:t> access to communication space</a:t>
            </a:r>
          </a:p>
          <a:p>
            <a:pPr lvl="1"/>
            <a:r>
              <a:rPr lang="en-US" dirty="0"/>
              <a:t>Preferably as fast as register communication (zero cycles)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Dependency “Flows”</a:t>
            </a:r>
          </a:p>
        </p:txBody>
      </p:sp>
      <p:pic>
        <p:nvPicPr>
          <p:cNvPr id="692" name="Picture 691" descr="Pictur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990600"/>
            <a:ext cx="6979343" cy="55286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Several hardware realizations:</a:t>
            </a:r>
          </a:p>
          <a:p>
            <a:pPr lvl="1" eaLnBrk="1" hangingPunct="1"/>
            <a:r>
              <a:rPr lang="en-US" dirty="0"/>
              <a:t>Unified LSQ (easier to understand, but nasty hardware)</a:t>
            </a:r>
          </a:p>
          <a:p>
            <a:pPr lvl="1" eaLnBrk="1" hangingPunct="1"/>
            <a:r>
              <a:rPr lang="en-US" dirty="0"/>
              <a:t>Separate LQ* and SQ (more complicated, but fairly elegant)</a:t>
            </a:r>
          </a:p>
          <a:p>
            <a:endParaRPr lang="en-US" dirty="0"/>
          </a:p>
          <a:p>
            <a:r>
              <a:rPr lang="en-US" dirty="0"/>
              <a:t>We’ll start with a unified LSQ and move to separate LB and SQ.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85946"/>
            <a:ext cx="567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*Likely would end up with a load </a:t>
            </a:r>
            <a:r>
              <a:rPr lang="en-US" i="1" dirty="0"/>
              <a:t>buffer</a:t>
            </a:r>
            <a:r>
              <a:rPr lang="en-US" dirty="0"/>
              <a:t> (LB) rather than a queue…</a:t>
            </a:r>
          </a:p>
        </p:txBody>
      </p:sp>
    </p:spTree>
    <p:extLst>
      <p:ext uri="{BB962C8B-B14F-4D97-AF65-F5344CB8AC3E}">
        <p14:creationId xmlns:p14="http://schemas.microsoft.com/office/powerpoint/2010/main" val="208053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In-order Load/Store Scheduling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175" y="1219200"/>
            <a:ext cx="5022850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Idea: </a:t>
            </a:r>
            <a:r>
              <a:rPr lang="en-US" dirty="0"/>
              <a:t>Schedule all loads and stores in program order</a:t>
            </a:r>
          </a:p>
          <a:p>
            <a:pPr lvl="1"/>
            <a:r>
              <a:rPr lang="en-US" dirty="0"/>
              <a:t>This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cannot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/>
              <a:t>violate true data dependencies (non-speculative)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Capabilities/limitations:</a:t>
            </a:r>
          </a:p>
          <a:p>
            <a:pPr lvl="1"/>
            <a:r>
              <a:rPr lang="en-US" dirty="0"/>
              <a:t>Overly restrictive – likely to add </a:t>
            </a:r>
            <a:r>
              <a:rPr lang="en-US" i="1" u="sng" dirty="0"/>
              <a:t>many</a:t>
            </a:r>
            <a:r>
              <a:rPr lang="en-US" dirty="0"/>
              <a:t> false dependencies</a:t>
            </a:r>
          </a:p>
          <a:p>
            <a:pPr lvl="1"/>
            <a:r>
              <a:rPr lang="en-US" dirty="0"/>
              <a:t>Early presentation of dependencies (no addresses)</a:t>
            </a:r>
          </a:p>
          <a:p>
            <a:pPr lvl="1"/>
            <a:r>
              <a:rPr lang="en-US" dirty="0"/>
              <a:t>Not fast, all communication through memory structures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Found in in-order issue pipelines</a:t>
            </a:r>
          </a:p>
          <a:p>
            <a:pPr lvl="1"/>
            <a:endParaRPr lang="en-US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909763" y="2333625"/>
            <a:ext cx="793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" pitchFamily="49" charset="0"/>
              </a:rPr>
              <a:t>st X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1925638" y="2819400"/>
            <a:ext cx="793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" pitchFamily="49" charset="0"/>
              </a:rPr>
              <a:t>ld Y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925638" y="3260725"/>
            <a:ext cx="793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" pitchFamily="49" charset="0"/>
              </a:rPr>
              <a:t>st Z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925638" y="3717925"/>
            <a:ext cx="793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" pitchFamily="49" charset="0"/>
              </a:rPr>
              <a:t>ld X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925638" y="4175125"/>
            <a:ext cx="793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Courier" pitchFamily="49" charset="0"/>
              </a:rPr>
              <a:t>ld Z</a:t>
            </a:r>
          </a:p>
        </p:txBody>
      </p:sp>
      <p:cxnSp>
        <p:nvCxnSpPr>
          <p:cNvPr id="37900" name="AutoShape 12"/>
          <p:cNvCxnSpPr>
            <a:cxnSpLocks noChangeShapeType="1"/>
            <a:stCxn id="37892" idx="1"/>
            <a:endCxn id="37898" idx="1"/>
          </p:cNvCxnSpPr>
          <p:nvPr/>
        </p:nvCxnSpPr>
        <p:spPr bwMode="auto">
          <a:xfrm rot="10800000" flipH="1" flipV="1">
            <a:off x="1909763" y="2532063"/>
            <a:ext cx="15875" cy="1384300"/>
          </a:xfrm>
          <a:prstGeom prst="curvedConnector3">
            <a:avLst>
              <a:gd name="adj1" fmla="val -144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37902" name="AutoShape 14"/>
          <p:cNvCxnSpPr>
            <a:cxnSpLocks noChangeShapeType="1"/>
            <a:stCxn id="37897" idx="1"/>
            <a:endCxn id="37899" idx="1"/>
          </p:cNvCxnSpPr>
          <p:nvPr/>
        </p:nvCxnSpPr>
        <p:spPr bwMode="auto">
          <a:xfrm rot="10800000" flipH="1" flipV="1">
            <a:off x="1925638" y="3459163"/>
            <a:ext cx="1587" cy="914400"/>
          </a:xfrm>
          <a:prstGeom prst="curvedConnector3">
            <a:avLst>
              <a:gd name="adj1" fmla="val -1440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37904" name="AutoShape 16"/>
          <p:cNvCxnSpPr>
            <a:cxnSpLocks noChangeShapeType="1"/>
            <a:stCxn id="37892" idx="3"/>
            <a:endCxn id="37898" idx="3"/>
          </p:cNvCxnSpPr>
          <p:nvPr/>
        </p:nvCxnSpPr>
        <p:spPr bwMode="auto">
          <a:xfrm>
            <a:off x="2703513" y="2532063"/>
            <a:ext cx="15875" cy="1384300"/>
          </a:xfrm>
          <a:prstGeom prst="curvedConnector3">
            <a:avLst>
              <a:gd name="adj1" fmla="val 154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37905" name="AutoShape 17"/>
          <p:cNvCxnSpPr>
            <a:cxnSpLocks noChangeShapeType="1"/>
            <a:stCxn id="37897" idx="3"/>
            <a:endCxn id="37899" idx="3"/>
          </p:cNvCxnSpPr>
          <p:nvPr/>
        </p:nvCxnSpPr>
        <p:spPr bwMode="auto">
          <a:xfrm>
            <a:off x="2719388" y="3459163"/>
            <a:ext cx="1587" cy="914400"/>
          </a:xfrm>
          <a:prstGeom prst="curvedConnector3">
            <a:avLst>
              <a:gd name="adj1" fmla="val 1440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37906" name="AutoShape 18"/>
          <p:cNvCxnSpPr>
            <a:cxnSpLocks noChangeShapeType="1"/>
            <a:stCxn id="37892" idx="3"/>
            <a:endCxn id="37896" idx="3"/>
          </p:cNvCxnSpPr>
          <p:nvPr/>
        </p:nvCxnSpPr>
        <p:spPr bwMode="auto">
          <a:xfrm>
            <a:off x="2703513" y="2532063"/>
            <a:ext cx="15875" cy="485775"/>
          </a:xfrm>
          <a:prstGeom prst="curvedConnector3">
            <a:avLst>
              <a:gd name="adj1" fmla="val 610000"/>
            </a:avLst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</p:spPr>
      </p:cxnSp>
      <p:cxnSp>
        <p:nvCxnSpPr>
          <p:cNvPr id="37907" name="AutoShape 19"/>
          <p:cNvCxnSpPr>
            <a:cxnSpLocks noChangeShapeType="1"/>
            <a:stCxn id="37897" idx="3"/>
            <a:endCxn id="37898" idx="3"/>
          </p:cNvCxnSpPr>
          <p:nvPr/>
        </p:nvCxnSpPr>
        <p:spPr bwMode="auto">
          <a:xfrm>
            <a:off x="2719388" y="3459163"/>
            <a:ext cx="1587" cy="457200"/>
          </a:xfrm>
          <a:prstGeom prst="curvedConnector3">
            <a:avLst>
              <a:gd name="adj1" fmla="val 5100000"/>
            </a:avLst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sm" len="sm"/>
          </a:ln>
          <a:effectLst/>
        </p:spPr>
      </p:cxn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452563" y="1981200"/>
            <a:ext cx="57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true</a:t>
            </a:r>
            <a:endParaRPr lang="en-US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438400" y="1981200"/>
            <a:ext cx="9858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realized</a:t>
            </a:r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1452563" y="1524000"/>
            <a:ext cx="18923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Dependencies</a:t>
            </a:r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1371600" y="2514600"/>
            <a:ext cx="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 rot="-5400000">
            <a:off x="424657" y="3232943"/>
            <a:ext cx="149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program order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AA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Comic Sans MS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dgrid">
  <a:themeElements>
    <a:clrScheme name="1_redgrid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1_redgrid">
      <a:majorFont>
        <a:latin typeface="Comic Sans MS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redgrid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edgrid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edgrid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38585</TotalTime>
  <Words>1223</Words>
  <Application>Microsoft Office PowerPoint</Application>
  <PresentationFormat>On-screen Show (4:3)</PresentationFormat>
  <Paragraphs>289</Paragraphs>
  <Slides>18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Arial Narrow</vt:lpstr>
      <vt:lpstr>Calibri</vt:lpstr>
      <vt:lpstr>Comic Sans MS</vt:lpstr>
      <vt:lpstr>Courier</vt:lpstr>
      <vt:lpstr>Times</vt:lpstr>
      <vt:lpstr>Times New Roman</vt:lpstr>
      <vt:lpstr>Verdana</vt:lpstr>
      <vt:lpstr>Wingdings</vt:lpstr>
      <vt:lpstr>ZapfDingbats</vt:lpstr>
      <vt:lpstr>1_Default Design</vt:lpstr>
      <vt:lpstr>1_redgrid</vt:lpstr>
      <vt:lpstr>PowerPoint Presentation</vt:lpstr>
      <vt:lpstr>Tomasulo-Style Scheduler Implementation</vt:lpstr>
      <vt:lpstr>Out-of-Order Memory Operations</vt:lpstr>
      <vt:lpstr>The Good: Register Communication</vt:lpstr>
      <vt:lpstr>The Bad (and the ugly): Memory Scheduling</vt:lpstr>
      <vt:lpstr>Requirements for a Solution</vt:lpstr>
      <vt:lpstr>The Three Dependency “Flows”</vt:lpstr>
      <vt:lpstr>Implementation</vt:lpstr>
      <vt:lpstr>In-order Load/Store Scheduling</vt:lpstr>
      <vt:lpstr>Consider the LSQ cases</vt:lpstr>
      <vt:lpstr>Unified Load/Store Queue</vt:lpstr>
      <vt:lpstr>Unified Load/Store Queue Questions </vt:lpstr>
      <vt:lpstr>Split LQ and SQ</vt:lpstr>
      <vt:lpstr>Simple Data Memory FU: D$/TLB + SQ</vt:lpstr>
      <vt:lpstr>When should a load access memory?</vt:lpstr>
      <vt:lpstr>When should a load go to the CDB?</vt:lpstr>
      <vt:lpstr>How to get data from stores?</vt:lpstr>
      <vt:lpstr>Yet another idea…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18-741 Lecture 1 A Gentle Introduction Instructor: James C. Hoe         Slides developed in part by Profs. Falsafi, Hill, Smith, Sohi, and Vijaykumar of  Carnegie Mellon University, Purdue University, and University of Wisconsin</dc:title>
  <dc:creator>austin</dc:creator>
  <cp:lastModifiedBy>Brehob, Mark</cp:lastModifiedBy>
  <cp:revision>355</cp:revision>
  <cp:lastPrinted>2020-03-10T15:33:14Z</cp:lastPrinted>
  <dcterms:created xsi:type="dcterms:W3CDTF">1998-05-31T23:29:00Z</dcterms:created>
  <dcterms:modified xsi:type="dcterms:W3CDTF">2024-03-07T16:52:15Z</dcterms:modified>
</cp:coreProperties>
</file>