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notesMasterIdLst>
    <p:notesMasterId r:id="rId40"/>
  </p:notesMasterIdLst>
  <p:sldIdLst>
    <p:sldId id="256" r:id="rId5"/>
    <p:sldId id="257" r:id="rId6"/>
    <p:sldId id="265" r:id="rId7"/>
    <p:sldId id="258" r:id="rId8"/>
    <p:sldId id="317" r:id="rId9"/>
    <p:sldId id="318" r:id="rId10"/>
    <p:sldId id="315" r:id="rId11"/>
    <p:sldId id="316" r:id="rId12"/>
    <p:sldId id="319" r:id="rId13"/>
    <p:sldId id="306" r:id="rId14"/>
    <p:sldId id="307" r:id="rId15"/>
    <p:sldId id="308" r:id="rId16"/>
    <p:sldId id="314" r:id="rId17"/>
    <p:sldId id="298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323" r:id="rId34"/>
    <p:sldId id="283" r:id="rId35"/>
    <p:sldId id="285" r:id="rId36"/>
    <p:sldId id="324" r:id="rId37"/>
    <p:sldId id="284" r:id="rId38"/>
    <p:sldId id="325" r:id="rId3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2" autoAdjust="0"/>
    <p:restoredTop sz="94660"/>
  </p:normalViewPr>
  <p:slideViewPr>
    <p:cSldViewPr>
      <p:cViewPr varScale="1">
        <p:scale>
          <a:sx n="127" d="100"/>
          <a:sy n="127" d="100"/>
        </p:scale>
        <p:origin x="144" y="3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298" tIns="46649" rIns="93298" bIns="4664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298" tIns="46649" rIns="93298" bIns="46649" rtlCol="0"/>
          <a:lstStyle>
            <a:lvl1pPr algn="r">
              <a:defRPr sz="1300"/>
            </a:lvl1pPr>
          </a:lstStyle>
          <a:p>
            <a:fld id="{F3D107F0-251D-48D2-8AFE-3C80A90A9176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98" tIns="46649" rIns="93298" bIns="466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298" tIns="46649" rIns="93298" bIns="466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5455"/>
          </a:xfrm>
          <a:prstGeom prst="rect">
            <a:avLst/>
          </a:prstGeom>
        </p:spPr>
        <p:txBody>
          <a:bodyPr vert="horz" lIns="93298" tIns="46649" rIns="93298" bIns="4664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5455"/>
          </a:xfrm>
          <a:prstGeom prst="rect">
            <a:avLst/>
          </a:prstGeom>
        </p:spPr>
        <p:txBody>
          <a:bodyPr vert="horz" lIns="93298" tIns="46649" rIns="93298" bIns="46649" rtlCol="0" anchor="b"/>
          <a:lstStyle>
            <a:lvl1pPr algn="r">
              <a:defRPr sz="1300"/>
            </a:lvl1pPr>
          </a:lstStyle>
          <a:p>
            <a:fld id="{BAD64FB6-4504-4066-A8BB-B60460EC4F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64FB6-4504-4066-A8BB-B60460EC4F3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391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8.77, best</a:t>
            </a:r>
            <a:r>
              <a:rPr lang="en-US" baseline="0" dirty="0"/>
              <a:t> possible is 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64FB6-4504-4066-A8BB-B60460EC4F3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444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00075"/>
            <a:ext cx="4633912" cy="3476625"/>
          </a:xfrm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0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00075"/>
            <a:ext cx="4633912" cy="3476625"/>
          </a:xfrm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79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64FB6-4504-4066-A8BB-B60460EC4F3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74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00075"/>
            <a:ext cx="4633912" cy="3476625"/>
          </a:xfrm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31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598488"/>
            <a:ext cx="4635500" cy="3476625"/>
          </a:xfrm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70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598488"/>
            <a:ext cx="4635500" cy="3476625"/>
          </a:xfrm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43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598488"/>
            <a:ext cx="4635500" cy="3476625"/>
          </a:xfrm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95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9F53C-8670-4901-BC02-DE44735EC48B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629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9F53C-8670-4901-BC02-DE44735EC48B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48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64FB6-4504-4066-A8BB-B60460EC4F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187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ED8D7-7933-4274-98FD-548169B82AE8}" type="slidenum">
              <a:rPr lang="en-US" altLang="en-US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46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FECAC-99E1-4966-A6BA-9CF1B54D998F}" type="slidenum">
              <a:rPr lang="en-US" altLang="en-US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ChangeArrowheads="1"/>
          </p:cNvSpPr>
          <p:nvPr/>
        </p:nvSpPr>
        <p:spPr bwMode="auto">
          <a:xfrm>
            <a:off x="3979455" y="4"/>
            <a:ext cx="3043647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3979455" y="8844264"/>
            <a:ext cx="3043647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19430" tIns="0" rIns="19430" bIns="0" anchor="b"/>
          <a:lstStyle/>
          <a:p>
            <a:pPr algn="r" defTabSz="9329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1" y="8844264"/>
            <a:ext cx="3043650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0118" name="Rectangle 5"/>
          <p:cNvSpPr>
            <a:spLocks noChangeArrowheads="1"/>
          </p:cNvSpPr>
          <p:nvPr/>
        </p:nvSpPr>
        <p:spPr bwMode="auto">
          <a:xfrm>
            <a:off x="1" y="4"/>
            <a:ext cx="3043650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01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3263"/>
            <a:ext cx="4635500" cy="3478212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901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805" y="4420596"/>
            <a:ext cx="5151493" cy="4191250"/>
          </a:xfrm>
          <a:noFill/>
          <a:ln/>
        </p:spPr>
        <p:txBody>
          <a:bodyPr lIns="92299" tIns="45340" rIns="92299" bIns="4534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944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109A4-B00A-4F02-A68F-3517FD87AAC7}" type="slidenum">
              <a:rPr lang="en-US" altLang="en-US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3979455" y="4"/>
            <a:ext cx="3043647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40" name="Rectangle 3"/>
          <p:cNvSpPr>
            <a:spLocks noChangeArrowheads="1"/>
          </p:cNvSpPr>
          <p:nvPr/>
        </p:nvSpPr>
        <p:spPr bwMode="auto">
          <a:xfrm>
            <a:off x="3979455" y="8844264"/>
            <a:ext cx="3043647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19430" tIns="0" rIns="19430" bIns="0" anchor="b"/>
          <a:lstStyle/>
          <a:p>
            <a:pPr algn="r" defTabSz="9329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91141" name="Rectangle 4"/>
          <p:cNvSpPr>
            <a:spLocks noChangeArrowheads="1"/>
          </p:cNvSpPr>
          <p:nvPr/>
        </p:nvSpPr>
        <p:spPr bwMode="auto">
          <a:xfrm>
            <a:off x="1" y="8844264"/>
            <a:ext cx="3043650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42" name="Rectangle 5"/>
          <p:cNvSpPr>
            <a:spLocks noChangeArrowheads="1"/>
          </p:cNvSpPr>
          <p:nvPr/>
        </p:nvSpPr>
        <p:spPr bwMode="auto">
          <a:xfrm>
            <a:off x="1" y="4"/>
            <a:ext cx="3043650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11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3263"/>
            <a:ext cx="4635500" cy="3478212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9114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805" y="4420596"/>
            <a:ext cx="5151493" cy="4191250"/>
          </a:xfrm>
          <a:noFill/>
          <a:ln/>
        </p:spPr>
        <p:txBody>
          <a:bodyPr lIns="92299" tIns="45340" rIns="92299" bIns="4534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127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7C495-6B19-4BCB-9B54-14F96E9097B5}" type="slidenum">
              <a:rPr lang="en-US" altLang="en-US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3979455" y="4"/>
            <a:ext cx="3043647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3979455" y="8844264"/>
            <a:ext cx="3043647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19430" tIns="0" rIns="19430" bIns="0" anchor="b"/>
          <a:lstStyle/>
          <a:p>
            <a:pPr algn="r" defTabSz="9329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1" y="8844264"/>
            <a:ext cx="3043650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2166" name="Rectangle 5"/>
          <p:cNvSpPr>
            <a:spLocks noChangeArrowheads="1"/>
          </p:cNvSpPr>
          <p:nvPr/>
        </p:nvSpPr>
        <p:spPr bwMode="auto">
          <a:xfrm>
            <a:off x="1" y="4"/>
            <a:ext cx="3043650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21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3263"/>
            <a:ext cx="4635500" cy="3478212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921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805" y="4420596"/>
            <a:ext cx="5151493" cy="4191250"/>
          </a:xfrm>
          <a:noFill/>
          <a:ln/>
        </p:spPr>
        <p:txBody>
          <a:bodyPr lIns="92299" tIns="45340" rIns="92299" bIns="4534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987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501E8-826C-42E3-BAED-D1B5613B8B73}" type="slidenum">
              <a:rPr lang="en-US" altLang="en-US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3979455" y="4"/>
            <a:ext cx="3043647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3979455" y="8844264"/>
            <a:ext cx="3043647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19430" tIns="0" rIns="19430" bIns="0" anchor="b"/>
          <a:lstStyle/>
          <a:p>
            <a:pPr algn="r" defTabSz="93296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93189" name="Rectangle 4"/>
          <p:cNvSpPr>
            <a:spLocks noChangeArrowheads="1"/>
          </p:cNvSpPr>
          <p:nvPr/>
        </p:nvSpPr>
        <p:spPr bwMode="auto">
          <a:xfrm>
            <a:off x="1" y="8844264"/>
            <a:ext cx="3043650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0" name="Rectangle 5"/>
          <p:cNvSpPr>
            <a:spLocks noChangeArrowheads="1"/>
          </p:cNvSpPr>
          <p:nvPr/>
        </p:nvSpPr>
        <p:spPr bwMode="auto">
          <a:xfrm>
            <a:off x="1" y="4"/>
            <a:ext cx="3043650" cy="464839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88241" tIns="44121" rIns="88241" bIns="44121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31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3263"/>
            <a:ext cx="4635500" cy="3478212"/>
          </a:xfrm>
          <a:ln w="12700" cap="flat">
            <a:solidFill>
              <a:schemeClr val="tx1"/>
            </a:solidFill>
            <a:prstDash val="sysDot"/>
          </a:ln>
        </p:spPr>
      </p:sp>
      <p:sp>
        <p:nvSpPr>
          <p:cNvPr id="9319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35805" y="4420596"/>
            <a:ext cx="5151493" cy="4191250"/>
          </a:xfrm>
          <a:noFill/>
          <a:ln/>
        </p:spPr>
        <p:txBody>
          <a:bodyPr lIns="92299" tIns="45340" rIns="92299" bIns="4534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024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1DFFC-8750-4450-A9D7-2F9F254DF976}" type="slidenum">
              <a:rPr lang="en-US" altLang="en-US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335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A7525-1A27-4FED-B55A-EE254E9AA93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0047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A7525-1A27-4FED-B55A-EE254E9AA93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8316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A7525-1A27-4FED-B55A-EE254E9AA93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0614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A7525-1A27-4FED-B55A-EE254E9AA93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597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64FB6-4504-4066-A8BB-B60460EC4F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00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64FB6-4504-4066-A8BB-B60460EC4F3D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447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A7525-1A27-4FED-B55A-EE254E9AA93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4029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A7525-1A27-4FED-B55A-EE254E9AA93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3577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A7525-1A27-4FED-B55A-EE254E9AA93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282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8.77, best</a:t>
            </a:r>
            <a:r>
              <a:rPr lang="en-US" baseline="0" dirty="0"/>
              <a:t> possible is 10.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64FB6-4504-4066-A8BB-B60460EC4F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09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00075"/>
            <a:ext cx="4633912" cy="3476625"/>
          </a:xfrm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16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64FB6-4504-4066-A8BB-B60460EC4F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42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7F6D0-83A5-4199-BA43-2B108F7C96D6}" type="slidenum">
              <a:rPr lang="en-US" altLang="en-US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06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64FB6-4504-4066-A8BB-B60460EC4F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46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00075"/>
            <a:ext cx="4633912" cy="3476625"/>
          </a:xfrm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9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SzPct val="35000"/>
              <a:defRPr/>
            </a:lvl4pPr>
            <a:lvl5pPr>
              <a:buSzPct val="35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2192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7338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SzPct val="35000"/>
              <a:defRPr/>
            </a:lvl4pPr>
            <a:lvl5pPr>
              <a:buSzPct val="35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2192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7338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57859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SzPct val="35000"/>
              <a:defRPr/>
            </a:lvl4pPr>
            <a:lvl5pPr>
              <a:buSzPct val="35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88679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90625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97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10006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488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9708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43481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8416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1009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12309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2192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7338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287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05E76-726C-4D20-BF48-EF2CF115FC37}" type="datetimeFigureOut">
              <a:rPr lang="en-US" smtClean="0"/>
              <a:pPr/>
              <a:t>3/26/2024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B8319-C2F2-4C36-916A-7D47F88F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22406" name="Text Box 6"/>
          <p:cNvSpPr txBox="1">
            <a:spLocks noChangeArrowheads="1"/>
          </p:cNvSpPr>
          <p:nvPr userDrawn="1"/>
        </p:nvSpPr>
        <p:spPr bwMode="auto">
          <a:xfrm>
            <a:off x="6248400" y="0"/>
            <a:ext cx="2895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© Brehob -- Portions ©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Falsafi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Hill, Hoe,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Lipasti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Martin, Roth, Shen, Smith,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Sohi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Vijaykumar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Wenisch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08000" indent="-169863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40000"/>
        <a:buFont typeface="ZapfDingbats" pitchFamily="82" charset="2"/>
        <a:buChar char="r"/>
        <a:defRPr sz="2200">
          <a:solidFill>
            <a:schemeClr val="tx1"/>
          </a:solidFill>
          <a:latin typeface="Calibri" pitchFamily="34" charset="0"/>
        </a:defRPr>
      </a:lvl2pPr>
      <a:lvl3pPr marL="863600" indent="-185738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30000"/>
        <a:buFont typeface="ZapfDingbats" pitchFamily="82" charset="2"/>
        <a:buChar char="m"/>
        <a:defRPr sz="2000">
          <a:solidFill>
            <a:schemeClr val="tx1"/>
          </a:solidFill>
          <a:latin typeface="Calibri" pitchFamily="34" charset="0"/>
        </a:defRPr>
      </a:lvl3pPr>
      <a:lvl4pPr marL="1252538" indent="-168275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4pPr>
      <a:lvl5pPr marL="16589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5pPr>
      <a:lvl6pPr marL="21161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6pPr>
      <a:lvl7pPr marL="25733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7pPr>
      <a:lvl8pPr marL="30305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8pPr>
      <a:lvl9pPr marL="34877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22406" name="Text Box 6"/>
          <p:cNvSpPr txBox="1">
            <a:spLocks noChangeArrowheads="1"/>
          </p:cNvSpPr>
          <p:nvPr userDrawn="1"/>
        </p:nvSpPr>
        <p:spPr bwMode="auto">
          <a:xfrm>
            <a:off x="6248400" y="0"/>
            <a:ext cx="289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© Brehob -- Portions ©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Falsafi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Hill, Hoe,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Lipasti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Martin, Roth, Shen, Smith,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Sohi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Vijaykumar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Wenisch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08000" indent="-169863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40000"/>
        <a:buFont typeface="ZapfDingbats" pitchFamily="82" charset="2"/>
        <a:buChar char="r"/>
        <a:defRPr sz="2200">
          <a:solidFill>
            <a:schemeClr val="tx1"/>
          </a:solidFill>
          <a:latin typeface="Calibri" pitchFamily="34" charset="0"/>
        </a:defRPr>
      </a:lvl2pPr>
      <a:lvl3pPr marL="863600" indent="-185738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30000"/>
        <a:buFont typeface="ZapfDingbats" pitchFamily="82" charset="2"/>
        <a:buChar char="m"/>
        <a:defRPr sz="2000">
          <a:solidFill>
            <a:schemeClr val="tx1"/>
          </a:solidFill>
          <a:latin typeface="Calibri" pitchFamily="34" charset="0"/>
        </a:defRPr>
      </a:lvl3pPr>
      <a:lvl4pPr marL="1252538" indent="-168275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4pPr>
      <a:lvl5pPr marL="16589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5pPr>
      <a:lvl6pPr marL="21161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6pPr>
      <a:lvl7pPr marL="25733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7pPr>
      <a:lvl8pPr marL="30305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8pPr>
      <a:lvl9pPr marL="34877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22406" name="Text Box 6"/>
          <p:cNvSpPr txBox="1">
            <a:spLocks noChangeArrowheads="1"/>
          </p:cNvSpPr>
          <p:nvPr userDrawn="1"/>
        </p:nvSpPr>
        <p:spPr bwMode="auto">
          <a:xfrm>
            <a:off x="6248400" y="0"/>
            <a:ext cx="289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© Brehob -- Portions ©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Falsafi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Hill, Hoe,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Lipasti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Martin, Roth, Shen, Smith,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Sohi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,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Vijaykumar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. </a:t>
            </a:r>
            <a:r>
              <a:rPr lang="en-US" sz="800" b="1" dirty="0" err="1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Wenisch</a:t>
            </a:r>
            <a:r>
              <a:rPr lang="en-US" sz="8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244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ts val="1500"/>
        </a:spcBef>
        <a:spcAft>
          <a:spcPct val="0"/>
        </a:spcAft>
        <a:buSzPct val="80000"/>
        <a:buChar char="•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08000" indent="-169863" algn="l" rtl="0" eaLnBrk="0" fontAlgn="base" hangingPunct="0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40000"/>
        <a:buFont typeface="ZapfDingbats" pitchFamily="82" charset="2"/>
        <a:buChar char="r"/>
        <a:defRPr sz="2200">
          <a:solidFill>
            <a:schemeClr val="tx1"/>
          </a:solidFill>
          <a:latin typeface="Calibri" pitchFamily="34" charset="0"/>
        </a:defRPr>
      </a:lvl2pPr>
      <a:lvl3pPr marL="863600" indent="-185738" algn="l" rtl="0" eaLnBrk="0" fontAlgn="base" hangingPunct="0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30000"/>
        <a:buFont typeface="ZapfDingbats" pitchFamily="82" charset="2"/>
        <a:buChar char="m"/>
        <a:defRPr sz="2000">
          <a:solidFill>
            <a:schemeClr val="tx1"/>
          </a:solidFill>
          <a:latin typeface="Calibri" pitchFamily="34" charset="0"/>
        </a:defRPr>
      </a:lvl3pPr>
      <a:lvl4pPr marL="1252538" indent="-168275" algn="l" rtl="0" eaLnBrk="0" fontAlgn="base" hangingPunct="0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4pPr>
      <a:lvl5pPr marL="1658938" indent="-185738" algn="l" rtl="0" eaLnBrk="0" fontAlgn="base" hangingPunct="0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5pPr>
      <a:lvl6pPr marL="21161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6pPr>
      <a:lvl7pPr marL="25733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7pPr>
      <a:lvl8pPr marL="30305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8pPr>
      <a:lvl9pPr marL="34877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Multiprocessors continued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457450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701132" cy="222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http://m.eet.com/media/1088499/diag2_08260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6"/>
          <a:stretch/>
        </p:blipFill>
        <p:spPr bwMode="auto">
          <a:xfrm>
            <a:off x="76200" y="3656180"/>
            <a:ext cx="4419600" cy="323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images.anandtech.com/doci/5174/Core%202%20Quad%20die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5" b="2321"/>
          <a:stretch/>
        </p:blipFill>
        <p:spPr bwMode="auto">
          <a:xfrm>
            <a:off x="4572000" y="3651711"/>
            <a:ext cx="4572000" cy="320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712182" y="3420679"/>
            <a:ext cx="2033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Quad-core </a:t>
            </a:r>
            <a:r>
              <a:rPr lang="en-US" sz="1200" i="1" dirty="0" err="1"/>
              <a:t>Kentsfield</a:t>
            </a:r>
            <a:r>
              <a:rPr lang="en-US" sz="1200" i="1" dirty="0"/>
              <a:t> package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04000" y="3456801"/>
            <a:ext cx="35651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IBM's Power7 with eight cores and 32 Mbytes </a:t>
            </a:r>
            <a:r>
              <a:rPr lang="en-US" sz="1200" i="1" dirty="0" err="1"/>
              <a:t>eDRAM</a:t>
            </a:r>
            <a:r>
              <a:rPr lang="en-US" sz="1200" i="1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Interconnect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many ways to connect processors.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Shared network</a:t>
            </a:r>
          </a:p>
          <a:p>
            <a:pPr lvl="2"/>
            <a:r>
              <a:rPr lang="en-US" dirty="0"/>
              <a:t>Bus-based</a:t>
            </a:r>
          </a:p>
          <a:p>
            <a:pPr lvl="2"/>
            <a:r>
              <a:rPr lang="en-US" dirty="0"/>
              <a:t>Crossbar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Point-to-point</a:t>
            </a:r>
          </a:p>
          <a:p>
            <a:pPr lvl="2"/>
            <a:r>
              <a:rPr lang="en-US" dirty="0"/>
              <a:t>More topologies than I want to think about</a:t>
            </a:r>
          </a:p>
          <a:p>
            <a:pPr lvl="3"/>
            <a:r>
              <a:rPr lang="en-US" dirty="0"/>
              <a:t>Mesh (in any amount of dimensionality)</a:t>
            </a:r>
          </a:p>
          <a:p>
            <a:pPr lvl="3"/>
            <a:r>
              <a:rPr lang="en-US" dirty="0"/>
              <a:t>Torus (in any amount of dimensionality)</a:t>
            </a:r>
          </a:p>
          <a:p>
            <a:pPr lvl="3"/>
            <a:r>
              <a:rPr lang="en-US" dirty="0" err="1"/>
              <a:t>nCube</a:t>
            </a:r>
            <a:endParaRPr lang="en-US" dirty="0"/>
          </a:p>
          <a:p>
            <a:pPr lvl="3"/>
            <a:r>
              <a:rPr lang="en-US" dirty="0"/>
              <a:t>Tree</a:t>
            </a:r>
          </a:p>
          <a:p>
            <a:pPr lvl="3"/>
            <a:r>
              <a:rPr lang="en-US" dirty="0"/>
              <a:t>etc. etc. etc. etc.</a:t>
            </a:r>
          </a:p>
          <a:p>
            <a:pPr marL="1371600" lvl="3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8" y="-1683"/>
            <a:ext cx="1915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Interconnect</a:t>
            </a:r>
          </a:p>
        </p:txBody>
      </p:sp>
    </p:spTree>
    <p:extLst>
      <p:ext uri="{BB962C8B-B14F-4D97-AF65-F5344CB8AC3E}">
        <p14:creationId xmlns:p14="http://schemas.microsoft.com/office/powerpoint/2010/main" val="154935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vs. Point-to-Point Networks</a:t>
            </a:r>
          </a:p>
        </p:txBody>
      </p:sp>
      <p:sp>
        <p:nvSpPr>
          <p:cNvPr id="5836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8974" y="1371600"/>
            <a:ext cx="8534400" cy="3352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Shared network</a:t>
            </a:r>
            <a:r>
              <a:rPr lang="en-US" dirty="0"/>
              <a:t>: e.g., bus (left)</a:t>
            </a:r>
          </a:p>
          <a:p>
            <a:pPr lvl="1">
              <a:lnSpc>
                <a:spcPct val="90000"/>
              </a:lnSpc>
              <a:buFontTx/>
              <a:buChar char="+"/>
            </a:pPr>
            <a:r>
              <a:rPr lang="en-US" dirty="0"/>
              <a:t>Low latency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Low bandwidth: doesn’t scale beyond ~8 processors</a:t>
            </a:r>
          </a:p>
          <a:p>
            <a:pPr lvl="1">
              <a:lnSpc>
                <a:spcPct val="90000"/>
              </a:lnSpc>
              <a:buFontTx/>
              <a:buChar char="+"/>
            </a:pPr>
            <a:r>
              <a:rPr lang="en-US" dirty="0"/>
              <a:t>Shared property simplifies cache coherence protocols (later)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Point-to-point network</a:t>
            </a:r>
            <a:r>
              <a:rPr lang="en-US" dirty="0"/>
              <a:t>: e.g., mesh or ring (right)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Longer latency: may need multiple “hops” to communicate</a:t>
            </a:r>
          </a:p>
          <a:p>
            <a:pPr lvl="1">
              <a:lnSpc>
                <a:spcPct val="90000"/>
              </a:lnSpc>
              <a:buFontTx/>
              <a:buChar char="+"/>
            </a:pPr>
            <a:r>
              <a:rPr lang="en-US" dirty="0"/>
              <a:t>Higher bandwidth: scales to 1000s of processors</a:t>
            </a:r>
          </a:p>
          <a:p>
            <a:pPr lvl="1">
              <a:lnSpc>
                <a:spcPct val="90000"/>
              </a:lnSpc>
              <a:buFontTx/>
              <a:buChar char="–"/>
            </a:pPr>
            <a:r>
              <a:rPr lang="en-US" dirty="0"/>
              <a:t>Cache coherence protocols are complex</a:t>
            </a:r>
          </a:p>
        </p:txBody>
      </p:sp>
      <p:sp>
        <p:nvSpPr>
          <p:cNvPr id="583684" name="Rectangle 4"/>
          <p:cNvSpPr>
            <a:spLocks noChangeArrowheads="1"/>
          </p:cNvSpPr>
          <p:nvPr/>
        </p:nvSpPr>
        <p:spPr bwMode="auto">
          <a:xfrm>
            <a:off x="304800" y="51816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3685" name="Rectangle 5"/>
          <p:cNvSpPr>
            <a:spLocks noChangeArrowheads="1"/>
          </p:cNvSpPr>
          <p:nvPr/>
        </p:nvSpPr>
        <p:spPr bwMode="auto">
          <a:xfrm>
            <a:off x="304800" y="54864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686" name="Rectangle 6"/>
          <p:cNvSpPr>
            <a:spLocks noChangeArrowheads="1"/>
          </p:cNvSpPr>
          <p:nvPr/>
        </p:nvSpPr>
        <p:spPr bwMode="auto">
          <a:xfrm>
            <a:off x="5638800" y="48768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3687" name="Rectangle 7"/>
          <p:cNvSpPr>
            <a:spLocks noChangeArrowheads="1"/>
          </p:cNvSpPr>
          <p:nvPr/>
        </p:nvSpPr>
        <p:spPr bwMode="auto">
          <a:xfrm>
            <a:off x="5638800" y="5181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688" name="Rectangle 8"/>
          <p:cNvSpPr>
            <a:spLocks noChangeArrowheads="1"/>
          </p:cNvSpPr>
          <p:nvPr/>
        </p:nvSpPr>
        <p:spPr bwMode="auto">
          <a:xfrm>
            <a:off x="6248400" y="51816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3689" name="Rectangle 9"/>
          <p:cNvSpPr>
            <a:spLocks noChangeArrowheads="1"/>
          </p:cNvSpPr>
          <p:nvPr/>
        </p:nvSpPr>
        <p:spPr bwMode="auto">
          <a:xfrm>
            <a:off x="5638800" y="62484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3690" name="Rectangle 10"/>
          <p:cNvSpPr>
            <a:spLocks noChangeArrowheads="1"/>
          </p:cNvSpPr>
          <p:nvPr/>
        </p:nvSpPr>
        <p:spPr bwMode="auto">
          <a:xfrm>
            <a:off x="5638800" y="5943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691" name="Rectangle 11"/>
          <p:cNvSpPr>
            <a:spLocks noChangeArrowheads="1"/>
          </p:cNvSpPr>
          <p:nvPr/>
        </p:nvSpPr>
        <p:spPr bwMode="auto">
          <a:xfrm>
            <a:off x="6248400" y="59436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3692" name="Line 12"/>
          <p:cNvSpPr>
            <a:spLocks noChangeShapeType="1"/>
          </p:cNvSpPr>
          <p:nvPr/>
        </p:nvSpPr>
        <p:spPr bwMode="auto">
          <a:xfrm>
            <a:off x="6400800" y="5486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693" name="Rectangle 13"/>
          <p:cNvSpPr>
            <a:spLocks noChangeArrowheads="1"/>
          </p:cNvSpPr>
          <p:nvPr/>
        </p:nvSpPr>
        <p:spPr bwMode="auto">
          <a:xfrm>
            <a:off x="7010400" y="48768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3694" name="Rectangle 14"/>
          <p:cNvSpPr>
            <a:spLocks noChangeArrowheads="1"/>
          </p:cNvSpPr>
          <p:nvPr/>
        </p:nvSpPr>
        <p:spPr bwMode="auto">
          <a:xfrm>
            <a:off x="7315200" y="5181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695" name="Rectangle 15"/>
          <p:cNvSpPr>
            <a:spLocks noChangeArrowheads="1"/>
          </p:cNvSpPr>
          <p:nvPr/>
        </p:nvSpPr>
        <p:spPr bwMode="auto">
          <a:xfrm>
            <a:off x="7010400" y="51816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3696" name="Rectangle 16"/>
          <p:cNvSpPr>
            <a:spLocks noChangeArrowheads="1"/>
          </p:cNvSpPr>
          <p:nvPr/>
        </p:nvSpPr>
        <p:spPr bwMode="auto">
          <a:xfrm>
            <a:off x="7010400" y="62484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3697" name="Rectangle 17"/>
          <p:cNvSpPr>
            <a:spLocks noChangeArrowheads="1"/>
          </p:cNvSpPr>
          <p:nvPr/>
        </p:nvSpPr>
        <p:spPr bwMode="auto">
          <a:xfrm>
            <a:off x="7315200" y="59436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698" name="Rectangle 18"/>
          <p:cNvSpPr>
            <a:spLocks noChangeArrowheads="1"/>
          </p:cNvSpPr>
          <p:nvPr/>
        </p:nvSpPr>
        <p:spPr bwMode="auto">
          <a:xfrm>
            <a:off x="7010400" y="59436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3699" name="Line 19"/>
          <p:cNvSpPr>
            <a:spLocks noChangeShapeType="1"/>
          </p:cNvSpPr>
          <p:nvPr/>
        </p:nvSpPr>
        <p:spPr bwMode="auto">
          <a:xfrm>
            <a:off x="7162800" y="5486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00" name="Line 20"/>
          <p:cNvSpPr>
            <a:spLocks noChangeShapeType="1"/>
          </p:cNvSpPr>
          <p:nvPr/>
        </p:nvSpPr>
        <p:spPr bwMode="auto">
          <a:xfrm>
            <a:off x="6553200" y="60960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01" name="Line 21"/>
          <p:cNvSpPr>
            <a:spLocks noChangeShapeType="1"/>
          </p:cNvSpPr>
          <p:nvPr/>
        </p:nvSpPr>
        <p:spPr bwMode="auto">
          <a:xfrm>
            <a:off x="6553200" y="53340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02" name="Line 22"/>
          <p:cNvSpPr>
            <a:spLocks noChangeShapeType="1"/>
          </p:cNvSpPr>
          <p:nvPr/>
        </p:nvSpPr>
        <p:spPr bwMode="auto">
          <a:xfrm flipV="1">
            <a:off x="1066800" y="57912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03" name="Rectangle 23"/>
          <p:cNvSpPr>
            <a:spLocks noChangeArrowheads="1"/>
          </p:cNvSpPr>
          <p:nvPr/>
        </p:nvSpPr>
        <p:spPr bwMode="auto">
          <a:xfrm>
            <a:off x="1371600" y="51816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3704" name="Rectangle 24"/>
          <p:cNvSpPr>
            <a:spLocks noChangeArrowheads="1"/>
          </p:cNvSpPr>
          <p:nvPr/>
        </p:nvSpPr>
        <p:spPr bwMode="auto">
          <a:xfrm>
            <a:off x="1371600" y="54864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05" name="Line 25"/>
          <p:cNvSpPr>
            <a:spLocks noChangeShapeType="1"/>
          </p:cNvSpPr>
          <p:nvPr/>
        </p:nvSpPr>
        <p:spPr bwMode="auto">
          <a:xfrm flipV="1">
            <a:off x="2133600" y="57912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06" name="Rectangle 26"/>
          <p:cNvSpPr>
            <a:spLocks noChangeArrowheads="1"/>
          </p:cNvSpPr>
          <p:nvPr/>
        </p:nvSpPr>
        <p:spPr bwMode="auto">
          <a:xfrm>
            <a:off x="2438400" y="51816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3707" name="Rectangle 27"/>
          <p:cNvSpPr>
            <a:spLocks noChangeArrowheads="1"/>
          </p:cNvSpPr>
          <p:nvPr/>
        </p:nvSpPr>
        <p:spPr bwMode="auto">
          <a:xfrm>
            <a:off x="2438400" y="54864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08" name="Line 28"/>
          <p:cNvSpPr>
            <a:spLocks noChangeShapeType="1"/>
          </p:cNvSpPr>
          <p:nvPr/>
        </p:nvSpPr>
        <p:spPr bwMode="auto">
          <a:xfrm flipV="1">
            <a:off x="3200400" y="57912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09" name="Rectangle 29"/>
          <p:cNvSpPr>
            <a:spLocks noChangeArrowheads="1"/>
          </p:cNvSpPr>
          <p:nvPr/>
        </p:nvSpPr>
        <p:spPr bwMode="auto">
          <a:xfrm>
            <a:off x="3505200" y="51816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3710" name="Rectangle 30"/>
          <p:cNvSpPr>
            <a:spLocks noChangeArrowheads="1"/>
          </p:cNvSpPr>
          <p:nvPr/>
        </p:nvSpPr>
        <p:spPr bwMode="auto">
          <a:xfrm>
            <a:off x="3505200" y="54864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11" name="Line 31"/>
          <p:cNvSpPr>
            <a:spLocks noChangeShapeType="1"/>
          </p:cNvSpPr>
          <p:nvPr/>
        </p:nvSpPr>
        <p:spPr bwMode="auto">
          <a:xfrm flipV="1">
            <a:off x="4267200" y="57912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12" name="Rectangle 32"/>
          <p:cNvSpPr>
            <a:spLocks noChangeArrowheads="1"/>
          </p:cNvSpPr>
          <p:nvPr/>
        </p:nvSpPr>
        <p:spPr bwMode="auto">
          <a:xfrm>
            <a:off x="914400" y="6248400"/>
            <a:ext cx="35052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3713" name="Rectangle 33"/>
          <p:cNvSpPr>
            <a:spLocks noChangeArrowheads="1"/>
          </p:cNvSpPr>
          <p:nvPr/>
        </p:nvSpPr>
        <p:spPr bwMode="auto">
          <a:xfrm>
            <a:off x="4114800" y="54864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3714" name="Rectangle 34"/>
          <p:cNvSpPr>
            <a:spLocks noChangeArrowheads="1"/>
          </p:cNvSpPr>
          <p:nvPr/>
        </p:nvSpPr>
        <p:spPr bwMode="auto">
          <a:xfrm>
            <a:off x="3048000" y="54864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3715" name="Rectangle 35"/>
          <p:cNvSpPr>
            <a:spLocks noChangeArrowheads="1"/>
          </p:cNvSpPr>
          <p:nvPr/>
        </p:nvSpPr>
        <p:spPr bwMode="auto">
          <a:xfrm>
            <a:off x="1981200" y="54864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3716" name="Rectangle 36"/>
          <p:cNvSpPr>
            <a:spLocks noChangeArrowheads="1"/>
          </p:cNvSpPr>
          <p:nvPr/>
        </p:nvSpPr>
        <p:spPr bwMode="auto">
          <a:xfrm>
            <a:off x="914400" y="54864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28" y="-1683"/>
            <a:ext cx="1915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Interconnect</a:t>
            </a:r>
          </a:p>
        </p:txBody>
      </p:sp>
    </p:spTree>
    <p:extLst>
      <p:ext uri="{BB962C8B-B14F-4D97-AF65-F5344CB8AC3E}">
        <p14:creationId xmlns:p14="http://schemas.microsoft.com/office/powerpoint/2010/main" val="286418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Organizing Point-To-Point Networks</a:t>
            </a:r>
          </a:p>
        </p:txBody>
      </p:sp>
      <p:sp>
        <p:nvSpPr>
          <p:cNvPr id="585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3352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909"/>
                </a:solidFill>
              </a:rPr>
              <a:t>Network topology</a:t>
            </a:r>
            <a:r>
              <a:rPr lang="en-US" dirty="0">
                <a:solidFill>
                  <a:srgbClr val="FF0909"/>
                </a:solidFill>
              </a:rPr>
              <a:t>:</a:t>
            </a:r>
            <a:r>
              <a:rPr lang="en-US" dirty="0"/>
              <a:t> organization of network</a:t>
            </a:r>
          </a:p>
          <a:p>
            <a:pPr lvl="1">
              <a:lnSpc>
                <a:spcPts val="2400"/>
              </a:lnSpc>
            </a:pPr>
            <a:r>
              <a:rPr lang="en-US" dirty="0"/>
              <a:t>Tradeoff performance (connectivity, latency, bandwidth) </a:t>
            </a:r>
            <a:r>
              <a:rPr lang="en-US" dirty="0">
                <a:sym typeface="Symbol" pitchFamily="18" charset="2"/>
              </a:rPr>
              <a:t> </a:t>
            </a:r>
            <a:r>
              <a:rPr lang="en-US" dirty="0"/>
              <a:t>cost</a:t>
            </a:r>
          </a:p>
          <a:p>
            <a:r>
              <a:rPr lang="en-US" dirty="0"/>
              <a:t>Router chips</a:t>
            </a:r>
          </a:p>
          <a:p>
            <a:pPr lvl="1">
              <a:lnSpc>
                <a:spcPts val="2400"/>
              </a:lnSpc>
            </a:pPr>
            <a:r>
              <a:rPr lang="en-US" dirty="0"/>
              <a:t>Networks that require separate router chips are </a:t>
            </a:r>
            <a:r>
              <a:rPr lang="en-US" b="1" dirty="0">
                <a:solidFill>
                  <a:srgbClr val="FF0909"/>
                </a:solidFill>
              </a:rPr>
              <a:t>indirect</a:t>
            </a:r>
          </a:p>
          <a:p>
            <a:pPr lvl="1">
              <a:lnSpc>
                <a:spcPts val="2400"/>
              </a:lnSpc>
            </a:pPr>
            <a:r>
              <a:rPr lang="en-US" dirty="0">
                <a:solidFill>
                  <a:srgbClr val="000000"/>
                </a:solidFill>
              </a:rPr>
              <a:t>Networks that use processor/memory/router packages are </a:t>
            </a:r>
            <a:r>
              <a:rPr lang="en-US" b="1" dirty="0">
                <a:solidFill>
                  <a:srgbClr val="FF0909"/>
                </a:solidFill>
              </a:rPr>
              <a:t>direct</a:t>
            </a:r>
          </a:p>
          <a:p>
            <a:pPr lvl="2">
              <a:lnSpc>
                <a:spcPts val="2400"/>
              </a:lnSpc>
              <a:buFontTx/>
              <a:buChar char="+"/>
            </a:pPr>
            <a:r>
              <a:rPr lang="en-US" dirty="0">
                <a:solidFill>
                  <a:srgbClr val="000000"/>
                </a:solidFill>
              </a:rPr>
              <a:t>Fewer components, “</a:t>
            </a:r>
            <a:r>
              <a:rPr lang="en-US" dirty="0" err="1"/>
              <a:t>Glueless</a:t>
            </a:r>
            <a:r>
              <a:rPr lang="en-US" dirty="0"/>
              <a:t> MP”</a:t>
            </a:r>
          </a:p>
          <a:p>
            <a:r>
              <a:rPr lang="en-US" dirty="0"/>
              <a:t>Point-to-point network examples</a:t>
            </a:r>
          </a:p>
          <a:p>
            <a:pPr lvl="1">
              <a:lnSpc>
                <a:spcPts val="2400"/>
              </a:lnSpc>
            </a:pPr>
            <a:r>
              <a:rPr lang="en-US" dirty="0"/>
              <a:t>Indirect tree (left)</a:t>
            </a:r>
          </a:p>
          <a:p>
            <a:pPr lvl="1">
              <a:lnSpc>
                <a:spcPts val="2400"/>
              </a:lnSpc>
            </a:pPr>
            <a:r>
              <a:rPr lang="en-US" dirty="0"/>
              <a:t>Direct mesh or ring (right)</a:t>
            </a:r>
          </a:p>
        </p:txBody>
      </p:sp>
      <p:sp>
        <p:nvSpPr>
          <p:cNvPr id="585732" name="Rectangle 4"/>
          <p:cNvSpPr>
            <a:spLocks noChangeArrowheads="1"/>
          </p:cNvSpPr>
          <p:nvPr/>
        </p:nvSpPr>
        <p:spPr bwMode="auto">
          <a:xfrm>
            <a:off x="457200" y="60198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5733" name="Rectangle 5"/>
          <p:cNvSpPr>
            <a:spLocks noChangeArrowheads="1"/>
          </p:cNvSpPr>
          <p:nvPr/>
        </p:nvSpPr>
        <p:spPr bwMode="auto">
          <a:xfrm>
            <a:off x="457200" y="5715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34" name="Rectangle 6"/>
          <p:cNvSpPr>
            <a:spLocks noChangeArrowheads="1"/>
          </p:cNvSpPr>
          <p:nvPr/>
        </p:nvSpPr>
        <p:spPr bwMode="auto">
          <a:xfrm>
            <a:off x="1524000" y="60198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5735" name="Rectangle 7"/>
          <p:cNvSpPr>
            <a:spLocks noChangeArrowheads="1"/>
          </p:cNvSpPr>
          <p:nvPr/>
        </p:nvSpPr>
        <p:spPr bwMode="auto">
          <a:xfrm>
            <a:off x="1524000" y="5715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36" name="Rectangle 8"/>
          <p:cNvSpPr>
            <a:spLocks noChangeArrowheads="1"/>
          </p:cNvSpPr>
          <p:nvPr/>
        </p:nvSpPr>
        <p:spPr bwMode="auto">
          <a:xfrm>
            <a:off x="2590800" y="60198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590800" y="5715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38" name="Rectangle 10"/>
          <p:cNvSpPr>
            <a:spLocks noChangeArrowheads="1"/>
          </p:cNvSpPr>
          <p:nvPr/>
        </p:nvSpPr>
        <p:spPr bwMode="auto">
          <a:xfrm>
            <a:off x="3657600" y="60198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5739" name="Rectangle 11"/>
          <p:cNvSpPr>
            <a:spLocks noChangeArrowheads="1"/>
          </p:cNvSpPr>
          <p:nvPr/>
        </p:nvSpPr>
        <p:spPr bwMode="auto">
          <a:xfrm>
            <a:off x="3657600" y="5715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40" name="Rectangle 12"/>
          <p:cNvSpPr>
            <a:spLocks noChangeArrowheads="1"/>
          </p:cNvSpPr>
          <p:nvPr/>
        </p:nvSpPr>
        <p:spPr bwMode="auto">
          <a:xfrm>
            <a:off x="3200400" y="57150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41" name="Rectangle 13"/>
          <p:cNvSpPr>
            <a:spLocks noChangeArrowheads="1"/>
          </p:cNvSpPr>
          <p:nvPr/>
        </p:nvSpPr>
        <p:spPr bwMode="auto">
          <a:xfrm>
            <a:off x="4267200" y="57150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42" name="Rectangle 14"/>
          <p:cNvSpPr>
            <a:spLocks noChangeArrowheads="1"/>
          </p:cNvSpPr>
          <p:nvPr/>
        </p:nvSpPr>
        <p:spPr bwMode="auto">
          <a:xfrm>
            <a:off x="2133600" y="57150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43" name="Rectangle 15"/>
          <p:cNvSpPr>
            <a:spLocks noChangeArrowheads="1"/>
          </p:cNvSpPr>
          <p:nvPr/>
        </p:nvSpPr>
        <p:spPr bwMode="auto">
          <a:xfrm>
            <a:off x="1066800" y="57150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44" name="Rectangle 16"/>
          <p:cNvSpPr>
            <a:spLocks noChangeArrowheads="1"/>
          </p:cNvSpPr>
          <p:nvPr/>
        </p:nvSpPr>
        <p:spPr bwMode="auto">
          <a:xfrm>
            <a:off x="1600200" y="51816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45" name="Rectangle 17"/>
          <p:cNvSpPr>
            <a:spLocks noChangeArrowheads="1"/>
          </p:cNvSpPr>
          <p:nvPr/>
        </p:nvSpPr>
        <p:spPr bwMode="auto">
          <a:xfrm>
            <a:off x="2667000" y="46482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46" name="Freeform 18"/>
          <p:cNvSpPr>
            <a:spLocks/>
          </p:cNvSpPr>
          <p:nvPr/>
        </p:nvSpPr>
        <p:spPr bwMode="auto">
          <a:xfrm>
            <a:off x="1905000" y="5334000"/>
            <a:ext cx="381000" cy="381000"/>
          </a:xfrm>
          <a:custGeom>
            <a:avLst/>
            <a:gdLst/>
            <a:ahLst/>
            <a:cxnLst>
              <a:cxn ang="0">
                <a:pos x="144" y="336"/>
              </a:cxn>
              <a:cxn ang="0">
                <a:pos x="144" y="0"/>
              </a:cxn>
              <a:cxn ang="0">
                <a:pos x="0" y="0"/>
              </a:cxn>
            </a:cxnLst>
            <a:rect l="0" t="0" r="r" b="b"/>
            <a:pathLst>
              <a:path w="144" h="336">
                <a:moveTo>
                  <a:pt x="144" y="336"/>
                </a:move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47" name="Freeform 19"/>
          <p:cNvSpPr>
            <a:spLocks/>
          </p:cNvSpPr>
          <p:nvPr/>
        </p:nvSpPr>
        <p:spPr bwMode="auto">
          <a:xfrm flipH="1">
            <a:off x="1219200" y="5334000"/>
            <a:ext cx="381000" cy="381000"/>
          </a:xfrm>
          <a:custGeom>
            <a:avLst/>
            <a:gdLst/>
            <a:ahLst/>
            <a:cxnLst>
              <a:cxn ang="0">
                <a:pos x="144" y="336"/>
              </a:cxn>
              <a:cxn ang="0">
                <a:pos x="144" y="0"/>
              </a:cxn>
              <a:cxn ang="0">
                <a:pos x="0" y="0"/>
              </a:cxn>
            </a:cxnLst>
            <a:rect l="0" t="0" r="r" b="b"/>
            <a:pathLst>
              <a:path w="144" h="336">
                <a:moveTo>
                  <a:pt x="144" y="336"/>
                </a:move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48" name="Rectangle 20"/>
          <p:cNvSpPr>
            <a:spLocks noChangeArrowheads="1"/>
          </p:cNvSpPr>
          <p:nvPr/>
        </p:nvSpPr>
        <p:spPr bwMode="auto">
          <a:xfrm>
            <a:off x="3733800" y="51816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49" name="Freeform 21"/>
          <p:cNvSpPr>
            <a:spLocks/>
          </p:cNvSpPr>
          <p:nvPr/>
        </p:nvSpPr>
        <p:spPr bwMode="auto">
          <a:xfrm>
            <a:off x="4038600" y="5334000"/>
            <a:ext cx="381000" cy="381000"/>
          </a:xfrm>
          <a:custGeom>
            <a:avLst/>
            <a:gdLst/>
            <a:ahLst/>
            <a:cxnLst>
              <a:cxn ang="0">
                <a:pos x="144" y="336"/>
              </a:cxn>
              <a:cxn ang="0">
                <a:pos x="144" y="0"/>
              </a:cxn>
              <a:cxn ang="0">
                <a:pos x="0" y="0"/>
              </a:cxn>
            </a:cxnLst>
            <a:rect l="0" t="0" r="r" b="b"/>
            <a:pathLst>
              <a:path w="144" h="336">
                <a:moveTo>
                  <a:pt x="144" y="336"/>
                </a:move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50" name="Freeform 22"/>
          <p:cNvSpPr>
            <a:spLocks/>
          </p:cNvSpPr>
          <p:nvPr/>
        </p:nvSpPr>
        <p:spPr bwMode="auto">
          <a:xfrm flipH="1">
            <a:off x="3352800" y="5334000"/>
            <a:ext cx="381000" cy="381000"/>
          </a:xfrm>
          <a:custGeom>
            <a:avLst/>
            <a:gdLst/>
            <a:ahLst/>
            <a:cxnLst>
              <a:cxn ang="0">
                <a:pos x="144" y="336"/>
              </a:cxn>
              <a:cxn ang="0">
                <a:pos x="144" y="0"/>
              </a:cxn>
              <a:cxn ang="0">
                <a:pos x="0" y="0"/>
              </a:cxn>
            </a:cxnLst>
            <a:rect l="0" t="0" r="r" b="b"/>
            <a:pathLst>
              <a:path w="144" h="336">
                <a:moveTo>
                  <a:pt x="144" y="336"/>
                </a:move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51" name="Freeform 23"/>
          <p:cNvSpPr>
            <a:spLocks/>
          </p:cNvSpPr>
          <p:nvPr/>
        </p:nvSpPr>
        <p:spPr bwMode="auto">
          <a:xfrm>
            <a:off x="2971800" y="4800600"/>
            <a:ext cx="914400" cy="381000"/>
          </a:xfrm>
          <a:custGeom>
            <a:avLst/>
            <a:gdLst/>
            <a:ahLst/>
            <a:cxnLst>
              <a:cxn ang="0">
                <a:pos x="144" y="336"/>
              </a:cxn>
              <a:cxn ang="0">
                <a:pos x="144" y="0"/>
              </a:cxn>
              <a:cxn ang="0">
                <a:pos x="0" y="0"/>
              </a:cxn>
            </a:cxnLst>
            <a:rect l="0" t="0" r="r" b="b"/>
            <a:pathLst>
              <a:path w="144" h="336">
                <a:moveTo>
                  <a:pt x="144" y="336"/>
                </a:move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52" name="Freeform 24"/>
          <p:cNvSpPr>
            <a:spLocks/>
          </p:cNvSpPr>
          <p:nvPr/>
        </p:nvSpPr>
        <p:spPr bwMode="auto">
          <a:xfrm flipH="1">
            <a:off x="1752600" y="4800600"/>
            <a:ext cx="914400" cy="381000"/>
          </a:xfrm>
          <a:custGeom>
            <a:avLst/>
            <a:gdLst/>
            <a:ahLst/>
            <a:cxnLst>
              <a:cxn ang="0">
                <a:pos x="144" y="336"/>
              </a:cxn>
              <a:cxn ang="0">
                <a:pos x="144" y="0"/>
              </a:cxn>
              <a:cxn ang="0">
                <a:pos x="0" y="0"/>
              </a:cxn>
            </a:cxnLst>
            <a:rect l="0" t="0" r="r" b="b"/>
            <a:pathLst>
              <a:path w="144" h="336">
                <a:moveTo>
                  <a:pt x="144" y="336"/>
                </a:moveTo>
                <a:lnTo>
                  <a:pt x="144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53" name="Rectangle 25"/>
          <p:cNvSpPr>
            <a:spLocks noChangeArrowheads="1"/>
          </p:cNvSpPr>
          <p:nvPr/>
        </p:nvSpPr>
        <p:spPr bwMode="auto">
          <a:xfrm>
            <a:off x="6324600" y="46482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5754" name="Rectangle 26"/>
          <p:cNvSpPr>
            <a:spLocks noChangeArrowheads="1"/>
          </p:cNvSpPr>
          <p:nvPr/>
        </p:nvSpPr>
        <p:spPr bwMode="auto">
          <a:xfrm>
            <a:off x="6324600" y="4953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55" name="Rectangle 27"/>
          <p:cNvSpPr>
            <a:spLocks noChangeArrowheads="1"/>
          </p:cNvSpPr>
          <p:nvPr/>
        </p:nvSpPr>
        <p:spPr bwMode="auto">
          <a:xfrm>
            <a:off x="6934200" y="49530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56" name="Rectangle 28"/>
          <p:cNvSpPr>
            <a:spLocks noChangeArrowheads="1"/>
          </p:cNvSpPr>
          <p:nvPr/>
        </p:nvSpPr>
        <p:spPr bwMode="auto">
          <a:xfrm>
            <a:off x="6324600" y="60198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5757" name="Rectangle 29"/>
          <p:cNvSpPr>
            <a:spLocks noChangeArrowheads="1"/>
          </p:cNvSpPr>
          <p:nvPr/>
        </p:nvSpPr>
        <p:spPr bwMode="auto">
          <a:xfrm>
            <a:off x="6324600" y="5715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58" name="Rectangle 30"/>
          <p:cNvSpPr>
            <a:spLocks noChangeArrowheads="1"/>
          </p:cNvSpPr>
          <p:nvPr/>
        </p:nvSpPr>
        <p:spPr bwMode="auto">
          <a:xfrm>
            <a:off x="6934200" y="57150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59" name="Line 31"/>
          <p:cNvSpPr>
            <a:spLocks noChangeShapeType="1"/>
          </p:cNvSpPr>
          <p:nvPr/>
        </p:nvSpPr>
        <p:spPr bwMode="auto">
          <a:xfrm>
            <a:off x="7086600" y="5257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60" name="Rectangle 32"/>
          <p:cNvSpPr>
            <a:spLocks noChangeArrowheads="1"/>
          </p:cNvSpPr>
          <p:nvPr/>
        </p:nvSpPr>
        <p:spPr bwMode="auto">
          <a:xfrm>
            <a:off x="7696200" y="46482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5761" name="Rectangle 33"/>
          <p:cNvSpPr>
            <a:spLocks noChangeArrowheads="1"/>
          </p:cNvSpPr>
          <p:nvPr/>
        </p:nvSpPr>
        <p:spPr bwMode="auto">
          <a:xfrm>
            <a:off x="8001000" y="4953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62" name="Rectangle 34"/>
          <p:cNvSpPr>
            <a:spLocks noChangeArrowheads="1"/>
          </p:cNvSpPr>
          <p:nvPr/>
        </p:nvSpPr>
        <p:spPr bwMode="auto">
          <a:xfrm>
            <a:off x="7696200" y="49530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63" name="Rectangle 35"/>
          <p:cNvSpPr>
            <a:spLocks noChangeArrowheads="1"/>
          </p:cNvSpPr>
          <p:nvPr/>
        </p:nvSpPr>
        <p:spPr bwMode="auto">
          <a:xfrm>
            <a:off x="7696200" y="6019800"/>
            <a:ext cx="914400" cy="3048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CPU($)</a:t>
            </a:r>
          </a:p>
        </p:txBody>
      </p:sp>
      <p:sp>
        <p:nvSpPr>
          <p:cNvPr id="585764" name="Rectangle 36"/>
          <p:cNvSpPr>
            <a:spLocks noChangeArrowheads="1"/>
          </p:cNvSpPr>
          <p:nvPr/>
        </p:nvSpPr>
        <p:spPr bwMode="auto">
          <a:xfrm>
            <a:off x="8001000" y="5715000"/>
            <a:ext cx="609600" cy="304800"/>
          </a:xfrm>
          <a:prstGeom prst="rect">
            <a:avLst/>
          </a:prstGeom>
          <a:solidFill>
            <a:srgbClr val="D5D5D5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000000"/>
                </a:solidFill>
                <a:latin typeface="Calibri" pitchFamily="34" charset="0"/>
              </a:rPr>
              <a:t>Mem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65" name="Rectangle 37"/>
          <p:cNvSpPr>
            <a:spLocks noChangeArrowheads="1"/>
          </p:cNvSpPr>
          <p:nvPr/>
        </p:nvSpPr>
        <p:spPr bwMode="auto">
          <a:xfrm>
            <a:off x="7696200" y="5715000"/>
            <a:ext cx="3048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R</a:t>
            </a:r>
          </a:p>
        </p:txBody>
      </p:sp>
      <p:sp>
        <p:nvSpPr>
          <p:cNvPr id="585766" name="Line 38"/>
          <p:cNvSpPr>
            <a:spLocks noChangeShapeType="1"/>
          </p:cNvSpPr>
          <p:nvPr/>
        </p:nvSpPr>
        <p:spPr bwMode="auto">
          <a:xfrm>
            <a:off x="7848600" y="5257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67" name="Line 39"/>
          <p:cNvSpPr>
            <a:spLocks noChangeShapeType="1"/>
          </p:cNvSpPr>
          <p:nvPr/>
        </p:nvSpPr>
        <p:spPr bwMode="auto">
          <a:xfrm>
            <a:off x="7239000" y="58674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5768" name="Line 40"/>
          <p:cNvSpPr>
            <a:spLocks noChangeShapeType="1"/>
          </p:cNvSpPr>
          <p:nvPr/>
        </p:nvSpPr>
        <p:spPr bwMode="auto">
          <a:xfrm>
            <a:off x="7239000" y="5105400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28" y="-1683"/>
            <a:ext cx="1961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Interconnect</a:t>
            </a:r>
          </a:p>
        </p:txBody>
      </p:sp>
    </p:spTree>
    <p:extLst>
      <p:ext uri="{BB962C8B-B14F-4D97-AF65-F5344CB8AC3E}">
        <p14:creationId xmlns:p14="http://schemas.microsoft.com/office/powerpoint/2010/main" val="74134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Context: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Bandwidth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As in the uniprocessor we need caches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To reduce average memory latency.</a:t>
            </a:r>
          </a:p>
          <a:p>
            <a:r>
              <a:rPr lang="en-US" dirty="0"/>
              <a:t>But recall caches are also important for reducing bandwidth.</a:t>
            </a:r>
          </a:p>
          <a:p>
            <a:pPr lvl="1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And now we’ve got (say) </a:t>
            </a:r>
            <a:r>
              <a:rPr lang="en-US" dirty="0">
                <a:solidFill>
                  <a:srgbClr val="FF0000"/>
                </a:solidFill>
              </a:rPr>
              <a:t>4x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as many requests</a:t>
            </a:r>
          </a:p>
          <a:p>
            <a:pPr lvl="2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And the </a:t>
            </a:r>
            <a:r>
              <a:rPr lang="en-US" b="1" i="1" dirty="0">
                <a:solidFill>
                  <a:srgbClr val="FF0000"/>
                </a:solidFill>
              </a:rPr>
              <a:t>total</a:t>
            </a:r>
            <a:r>
              <a:rPr lang="en-US" dirty="0">
                <a:solidFill>
                  <a:srgbClr val="FF0000"/>
                </a:solidFill>
              </a:rPr>
              <a:t> amount of bandwidth is shrinking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(why?)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We’ve probably got a bandwidth problem.</a:t>
            </a:r>
          </a:p>
          <a:p>
            <a:pPr lvl="2"/>
            <a:r>
              <a:rPr lang="en-US" dirty="0"/>
              <a:t>It’s important that caches work well!</a:t>
            </a:r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953000" y="5410200"/>
            <a:ext cx="4114800" cy="1371600"/>
            <a:chOff x="4267200" y="5334000"/>
            <a:chExt cx="4114800" cy="1371600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4267200" y="5334000"/>
              <a:ext cx="914400" cy="3048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CPU($)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267200" y="563880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Mem</a:t>
              </a: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6" name="Line 22"/>
            <p:cNvSpPr>
              <a:spLocks noChangeShapeType="1"/>
            </p:cNvSpPr>
            <p:nvPr/>
          </p:nvSpPr>
          <p:spPr bwMode="auto">
            <a:xfrm flipV="1">
              <a:off x="5029200" y="594360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5334000" y="5334000"/>
              <a:ext cx="914400" cy="3048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CPU($)</a:t>
              </a: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5334000" y="563880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Mem</a:t>
              </a: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flipV="1">
              <a:off x="6096000" y="594360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>
              <a:off x="6400800" y="5334000"/>
              <a:ext cx="914400" cy="3048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CPU($)</a:t>
              </a:r>
            </a:p>
          </p:txBody>
        </p:sp>
        <p:sp>
          <p:nvSpPr>
            <p:cNvPr id="11" name="Rectangle 27"/>
            <p:cNvSpPr>
              <a:spLocks noChangeArrowheads="1"/>
            </p:cNvSpPr>
            <p:nvPr/>
          </p:nvSpPr>
          <p:spPr bwMode="auto">
            <a:xfrm>
              <a:off x="6400800" y="563880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Mem</a:t>
              </a: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 flipV="1">
              <a:off x="7162800" y="594360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3" name="Rectangle 29"/>
            <p:cNvSpPr>
              <a:spLocks noChangeArrowheads="1"/>
            </p:cNvSpPr>
            <p:nvPr/>
          </p:nvSpPr>
          <p:spPr bwMode="auto">
            <a:xfrm>
              <a:off x="7467600" y="5334000"/>
              <a:ext cx="914400" cy="304800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CPU($)</a:t>
              </a:r>
            </a:p>
          </p:txBody>
        </p:sp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7467600" y="5638800"/>
              <a:ext cx="609600" cy="304800"/>
            </a:xfrm>
            <a:prstGeom prst="rect">
              <a:avLst/>
            </a:prstGeom>
            <a:solidFill>
              <a:srgbClr val="D5D5D5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  <a:latin typeface="Calibri" pitchFamily="34" charset="0"/>
                </a:rPr>
                <a:t>Mem</a:t>
              </a: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5" name="Line 31"/>
            <p:cNvSpPr>
              <a:spLocks noChangeShapeType="1"/>
            </p:cNvSpPr>
            <p:nvPr/>
          </p:nvSpPr>
          <p:spPr bwMode="auto">
            <a:xfrm flipV="1">
              <a:off x="8229600" y="5943600"/>
              <a:ext cx="0" cy="457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4876800" y="6400800"/>
              <a:ext cx="3505200" cy="304800"/>
            </a:xfrm>
            <a:prstGeom prst="rect">
              <a:avLst/>
            </a:prstGeom>
            <a:solidFill>
              <a:srgbClr val="FF090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8077200" y="563880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R</a:t>
              </a: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7010400" y="563880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R</a:t>
              </a:r>
            </a:p>
          </p:txBody>
        </p:sp>
        <p:sp>
          <p:nvSpPr>
            <p:cNvPr id="19" name="Rectangle 35"/>
            <p:cNvSpPr>
              <a:spLocks noChangeArrowheads="1"/>
            </p:cNvSpPr>
            <p:nvPr/>
          </p:nvSpPr>
          <p:spPr bwMode="auto">
            <a:xfrm>
              <a:off x="5943600" y="563880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R</a:t>
              </a:r>
            </a:p>
          </p:txBody>
        </p:sp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4876800" y="5638800"/>
              <a:ext cx="304800" cy="304800"/>
            </a:xfrm>
            <a:prstGeom prst="rect">
              <a:avLst/>
            </a:prstGeom>
            <a:solidFill>
              <a:srgbClr val="52F4C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</a:rPr>
                <a:t>R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128" y="-1683"/>
            <a:ext cx="1844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Bandwidth!</a:t>
            </a:r>
          </a:p>
        </p:txBody>
      </p:sp>
    </p:spTree>
    <p:extLst>
      <p:ext uri="{BB962C8B-B14F-4D97-AF65-F5344CB8AC3E}">
        <p14:creationId xmlns:p14="http://schemas.microsoft.com/office/powerpoint/2010/main" val="116654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Cache Coherence</a:t>
            </a:r>
          </a:p>
        </p:txBody>
      </p:sp>
      <p:sp>
        <p:nvSpPr>
          <p:cNvPr id="528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590800" y="1143000"/>
            <a:ext cx="6400800" cy="5105400"/>
          </a:xfrm>
        </p:spPr>
        <p:txBody>
          <a:bodyPr/>
          <a:lstStyle/>
          <a:p>
            <a:pPr lvl="1"/>
            <a:endParaRPr lang="en-US" b="1" dirty="0"/>
          </a:p>
          <a:p>
            <a:pPr lvl="1"/>
            <a:endParaRPr lang="en-US" b="1" dirty="0"/>
          </a:p>
          <a:p>
            <a:r>
              <a:rPr lang="en-US" b="1" dirty="0">
                <a:solidFill>
                  <a:srgbClr val="FF0909"/>
                </a:solidFill>
              </a:rPr>
              <a:t>Coherence controller</a:t>
            </a:r>
            <a:r>
              <a:rPr lang="en-US" dirty="0"/>
              <a:t>:</a:t>
            </a:r>
            <a:endParaRPr lang="en-US" b="1" dirty="0"/>
          </a:p>
          <a:p>
            <a:pPr lvl="1"/>
            <a:r>
              <a:rPr lang="en-US" dirty="0"/>
              <a:t>Examines bus traffic (addresses and data)</a:t>
            </a:r>
          </a:p>
          <a:p>
            <a:pPr lvl="1"/>
            <a:r>
              <a:rPr lang="en-US" dirty="0"/>
              <a:t>Executes </a:t>
            </a:r>
            <a:r>
              <a:rPr lang="en-US" b="1" dirty="0">
                <a:solidFill>
                  <a:srgbClr val="FF0909"/>
                </a:solidFill>
              </a:rPr>
              <a:t>coherence protocol</a:t>
            </a:r>
            <a:endParaRPr lang="en-US" dirty="0"/>
          </a:p>
          <a:p>
            <a:pPr lvl="2"/>
            <a:r>
              <a:rPr lang="en-US" dirty="0"/>
              <a:t>What to do with local copy when you see different things happening on bus</a:t>
            </a:r>
          </a:p>
        </p:txBody>
      </p:sp>
      <p:sp>
        <p:nvSpPr>
          <p:cNvPr id="528388" name="Rectangle 4"/>
          <p:cNvSpPr>
            <a:spLocks noChangeArrowheads="1"/>
          </p:cNvSpPr>
          <p:nvPr/>
        </p:nvSpPr>
        <p:spPr bwMode="auto">
          <a:xfrm>
            <a:off x="304800" y="1219200"/>
            <a:ext cx="2133600" cy="9144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CPU</a:t>
            </a: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28389" name="Rectangle 5"/>
          <p:cNvSpPr>
            <a:spLocks noChangeArrowheads="1"/>
          </p:cNvSpPr>
          <p:nvPr/>
        </p:nvSpPr>
        <p:spPr bwMode="auto">
          <a:xfrm>
            <a:off x="1828800" y="2743200"/>
            <a:ext cx="609600" cy="914400"/>
          </a:xfrm>
          <a:prstGeom prst="rect">
            <a:avLst/>
          </a:prstGeom>
          <a:solidFill>
            <a:srgbClr val="FFC000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D$ data</a:t>
            </a:r>
          </a:p>
        </p:txBody>
      </p:sp>
      <p:sp>
        <p:nvSpPr>
          <p:cNvPr id="528391" name="Line 7"/>
          <p:cNvSpPr>
            <a:spLocks noChangeShapeType="1"/>
          </p:cNvSpPr>
          <p:nvPr/>
        </p:nvSpPr>
        <p:spPr bwMode="auto">
          <a:xfrm>
            <a:off x="1676400" y="2133600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8392" name="Line 8"/>
          <p:cNvSpPr>
            <a:spLocks noChangeShapeType="1"/>
          </p:cNvSpPr>
          <p:nvPr/>
        </p:nvSpPr>
        <p:spPr bwMode="auto">
          <a:xfrm>
            <a:off x="2133600" y="2133600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8393" name="Line 9"/>
          <p:cNvSpPr>
            <a:spLocks noChangeShapeType="1"/>
          </p:cNvSpPr>
          <p:nvPr/>
        </p:nvSpPr>
        <p:spPr bwMode="auto">
          <a:xfrm>
            <a:off x="2133600" y="3657600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8394" name="Rectangle 10"/>
          <p:cNvSpPr>
            <a:spLocks noChangeArrowheads="1"/>
          </p:cNvSpPr>
          <p:nvPr/>
        </p:nvSpPr>
        <p:spPr bwMode="auto">
          <a:xfrm rot="-5400000">
            <a:off x="1219200" y="3048000"/>
            <a:ext cx="914400" cy="304800"/>
          </a:xfrm>
          <a:prstGeom prst="rect">
            <a:avLst/>
          </a:prstGeom>
          <a:solidFill>
            <a:srgbClr val="52F4C2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D$ tags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28395" name="Line 11"/>
          <p:cNvSpPr>
            <a:spLocks noChangeShapeType="1"/>
          </p:cNvSpPr>
          <p:nvPr/>
        </p:nvSpPr>
        <p:spPr bwMode="auto">
          <a:xfrm>
            <a:off x="1676400" y="3657600"/>
            <a:ext cx="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8396" name="AutoShape 12"/>
          <p:cNvSpPr>
            <a:spLocks noChangeArrowheads="1"/>
          </p:cNvSpPr>
          <p:nvPr/>
        </p:nvSpPr>
        <p:spPr bwMode="auto">
          <a:xfrm>
            <a:off x="304800" y="2895600"/>
            <a:ext cx="609600" cy="6096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</a:rPr>
              <a:t>CC</a:t>
            </a:r>
          </a:p>
        </p:txBody>
      </p:sp>
      <p:sp>
        <p:nvSpPr>
          <p:cNvPr id="528397" name="Line 13"/>
          <p:cNvSpPr>
            <a:spLocks noChangeShapeType="1"/>
          </p:cNvSpPr>
          <p:nvPr/>
        </p:nvSpPr>
        <p:spPr bwMode="auto">
          <a:xfrm flipH="1">
            <a:off x="914400" y="3200400"/>
            <a:ext cx="60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8398" name="Rectangle 14"/>
          <p:cNvSpPr>
            <a:spLocks noChangeArrowheads="1"/>
          </p:cNvSpPr>
          <p:nvPr/>
        </p:nvSpPr>
        <p:spPr bwMode="auto">
          <a:xfrm>
            <a:off x="304800" y="4572000"/>
            <a:ext cx="21336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bus</a:t>
            </a:r>
          </a:p>
        </p:txBody>
      </p:sp>
      <p:sp>
        <p:nvSpPr>
          <p:cNvPr id="528399" name="Freeform 15"/>
          <p:cNvSpPr>
            <a:spLocks/>
          </p:cNvSpPr>
          <p:nvPr/>
        </p:nvSpPr>
        <p:spPr bwMode="auto">
          <a:xfrm>
            <a:off x="609600" y="3505200"/>
            <a:ext cx="1066800" cy="609600"/>
          </a:xfrm>
          <a:custGeom>
            <a:avLst/>
            <a:gdLst/>
            <a:ahLst/>
            <a:cxnLst>
              <a:cxn ang="0">
                <a:pos x="672" y="384"/>
              </a:cxn>
              <a:cxn ang="0">
                <a:pos x="0" y="384"/>
              </a:cxn>
              <a:cxn ang="0">
                <a:pos x="0" y="0"/>
              </a:cxn>
            </a:cxnLst>
            <a:rect l="0" t="0" r="r" b="b"/>
            <a:pathLst>
              <a:path w="672" h="384">
                <a:moveTo>
                  <a:pt x="672" y="384"/>
                </a:moveTo>
                <a:lnTo>
                  <a:pt x="0" y="384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8400" name="Freeform 16"/>
          <p:cNvSpPr>
            <a:spLocks/>
          </p:cNvSpPr>
          <p:nvPr/>
        </p:nvSpPr>
        <p:spPr bwMode="auto">
          <a:xfrm flipV="1">
            <a:off x="609600" y="2438400"/>
            <a:ext cx="1066800" cy="457200"/>
          </a:xfrm>
          <a:custGeom>
            <a:avLst/>
            <a:gdLst/>
            <a:ahLst/>
            <a:cxnLst>
              <a:cxn ang="0">
                <a:pos x="672" y="384"/>
              </a:cxn>
              <a:cxn ang="0">
                <a:pos x="0" y="384"/>
              </a:cxn>
              <a:cxn ang="0">
                <a:pos x="0" y="0"/>
              </a:cxn>
            </a:cxnLst>
            <a:rect l="0" t="0" r="r" b="b"/>
            <a:pathLst>
              <a:path w="672" h="384">
                <a:moveTo>
                  <a:pt x="672" y="384"/>
                </a:moveTo>
                <a:lnTo>
                  <a:pt x="0" y="384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28" y="-1683"/>
            <a:ext cx="18123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Coherence!</a:t>
            </a:r>
          </a:p>
        </p:txBody>
      </p:sp>
    </p:spTree>
    <p:extLst>
      <p:ext uri="{BB962C8B-B14F-4D97-AF65-F5344CB8AC3E}">
        <p14:creationId xmlns:p14="http://schemas.microsoft.com/office/powerpoint/2010/main" val="293660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Scalability problems of Snoopy Coherence</a:t>
            </a:r>
          </a:p>
        </p:txBody>
      </p:sp>
      <p:sp>
        <p:nvSpPr>
          <p:cNvPr id="550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105400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/>
              <a:t>Prohibitive </a:t>
            </a:r>
            <a:r>
              <a:rPr lang="en-US" b="1" dirty="0">
                <a:solidFill>
                  <a:srgbClr val="FF0909"/>
                </a:solidFill>
              </a:rPr>
              <a:t>bus bandwidth</a:t>
            </a:r>
            <a:endParaRPr lang="en-US" dirty="0"/>
          </a:p>
          <a:p>
            <a:pPr lvl="1"/>
            <a:r>
              <a:rPr lang="en-US" dirty="0"/>
              <a:t>Required bandwidth grows with # CPUS…</a:t>
            </a:r>
          </a:p>
          <a:p>
            <a:pPr lvl="1"/>
            <a:r>
              <a:rPr lang="en-US" dirty="0"/>
              <a:t>… but available BW per bus is fixed</a:t>
            </a:r>
          </a:p>
          <a:p>
            <a:pPr lvl="1"/>
            <a:r>
              <a:rPr lang="en-US" dirty="0"/>
              <a:t>Adding busses makes serialization/ordering hard</a:t>
            </a:r>
          </a:p>
          <a:p>
            <a:r>
              <a:rPr lang="en-US" dirty="0"/>
              <a:t>Prohibitive </a:t>
            </a:r>
            <a:r>
              <a:rPr lang="en-US" b="1" dirty="0">
                <a:solidFill>
                  <a:srgbClr val="FF0909"/>
                </a:solidFill>
              </a:rPr>
              <a:t>processor snooping bandwidth</a:t>
            </a:r>
            <a:endParaRPr lang="en-US" dirty="0"/>
          </a:p>
          <a:p>
            <a:pPr lvl="1"/>
            <a:r>
              <a:rPr lang="en-US" dirty="0"/>
              <a:t>All caches do tag lookup when ANY processor accesses memory</a:t>
            </a:r>
          </a:p>
          <a:p>
            <a:pPr lvl="1"/>
            <a:r>
              <a:rPr lang="en-US" dirty="0"/>
              <a:t>Inclusion limits this to L2, but still lots of lookups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FF0909"/>
                </a:solidFill>
              </a:rPr>
              <a:t>Upshot</a:t>
            </a:r>
            <a:r>
              <a:rPr lang="en-US" dirty="0"/>
              <a:t>: bus-based coherence doesn’t scale beyond 8–16 CPUs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8" y="-1683"/>
            <a:ext cx="3235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Coherence: Bus-based bandwidth issues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Scalable Cache Coherence</a:t>
            </a:r>
          </a:p>
        </p:txBody>
      </p:sp>
      <p:sp>
        <p:nvSpPr>
          <p:cNvPr id="550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105400"/>
          </a:xfrm>
        </p:spPr>
        <p:txBody>
          <a:bodyPr/>
          <a:lstStyle/>
          <a:p>
            <a:r>
              <a:rPr lang="en-US" b="1" dirty="0">
                <a:solidFill>
                  <a:srgbClr val="FF0909"/>
                </a:solidFill>
              </a:rPr>
              <a:t>Scalable cache coherence</a:t>
            </a:r>
            <a:r>
              <a:rPr lang="en-US" dirty="0"/>
              <a:t>: two part solution</a:t>
            </a:r>
          </a:p>
          <a:p>
            <a:pPr lvl="1"/>
            <a:endParaRPr lang="en-US" dirty="0"/>
          </a:p>
          <a:p>
            <a:r>
              <a:rPr lang="en-US" dirty="0"/>
              <a:t>Part I: </a:t>
            </a:r>
            <a:r>
              <a:rPr lang="en-US" b="1" dirty="0">
                <a:solidFill>
                  <a:srgbClr val="FF0909"/>
                </a:solidFill>
              </a:rPr>
              <a:t>bus bandwidth</a:t>
            </a:r>
            <a:endParaRPr lang="en-US" dirty="0"/>
          </a:p>
          <a:p>
            <a:pPr lvl="1"/>
            <a:r>
              <a:rPr lang="en-US" dirty="0"/>
              <a:t>Replace non-scalable bandwidth substrate (bus)…</a:t>
            </a:r>
          </a:p>
          <a:p>
            <a:pPr lvl="1"/>
            <a:r>
              <a:rPr lang="en-US" dirty="0"/>
              <a:t>…with scalable bandwidth one (point-to-point network, e.g., mesh)</a:t>
            </a:r>
          </a:p>
          <a:p>
            <a:pPr lvl="1"/>
            <a:endParaRPr lang="en-US" dirty="0"/>
          </a:p>
          <a:p>
            <a:r>
              <a:rPr lang="en-US" dirty="0"/>
              <a:t>Part II: </a:t>
            </a:r>
            <a:r>
              <a:rPr lang="en-US" b="1" dirty="0">
                <a:solidFill>
                  <a:srgbClr val="FF0909"/>
                </a:solidFill>
              </a:rPr>
              <a:t>processor snooping bandwidth</a:t>
            </a:r>
            <a:endParaRPr lang="en-US" dirty="0"/>
          </a:p>
          <a:p>
            <a:pPr lvl="1"/>
            <a:r>
              <a:rPr lang="en-US" dirty="0"/>
              <a:t>Interesting: most snoops result in no action</a:t>
            </a:r>
          </a:p>
          <a:p>
            <a:pPr lvl="1"/>
            <a:r>
              <a:rPr lang="en-US" dirty="0"/>
              <a:t>Replace non-scalable broadcast protocol (spam everyone)…</a:t>
            </a:r>
          </a:p>
          <a:p>
            <a:pPr lvl="1"/>
            <a:r>
              <a:rPr lang="en-US" dirty="0"/>
              <a:t>…with scalable </a:t>
            </a:r>
            <a:r>
              <a:rPr lang="en-US" b="1" dirty="0">
                <a:solidFill>
                  <a:srgbClr val="FF0909"/>
                </a:solidFill>
              </a:rPr>
              <a:t>directory protocol</a:t>
            </a:r>
            <a:r>
              <a:rPr lang="en-US" dirty="0"/>
              <a:t> (only spam processors that care)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1696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Coherence!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Coherence Protocols</a:t>
            </a:r>
          </a:p>
        </p:txBody>
      </p:sp>
      <p:sp>
        <p:nvSpPr>
          <p:cNvPr id="555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Observe: physical address space statically partitioned</a:t>
            </a:r>
          </a:p>
          <a:p>
            <a:pPr lvl="1">
              <a:buFontTx/>
              <a:buChar char="+"/>
            </a:pPr>
            <a:r>
              <a:rPr lang="en-US" dirty="0"/>
              <a:t>Can easily determine which memory module holds a given line</a:t>
            </a:r>
          </a:p>
          <a:p>
            <a:pPr lvl="2"/>
            <a:r>
              <a:rPr lang="en-US" dirty="0"/>
              <a:t>That memory module sometimes called “</a:t>
            </a:r>
            <a:r>
              <a:rPr lang="en-US" b="1" dirty="0">
                <a:solidFill>
                  <a:srgbClr val="FF0909"/>
                </a:solidFill>
              </a:rPr>
              <a:t>home</a:t>
            </a:r>
            <a:r>
              <a:rPr lang="en-US" dirty="0"/>
              <a:t>” </a:t>
            </a:r>
          </a:p>
          <a:p>
            <a:pPr lvl="1">
              <a:buFontTx/>
              <a:buChar char="–"/>
            </a:pPr>
            <a:r>
              <a:rPr lang="en-US" dirty="0"/>
              <a:t>Can’t easily determine which processors have line in their caches</a:t>
            </a:r>
          </a:p>
          <a:p>
            <a:pPr lvl="1"/>
            <a:r>
              <a:rPr lang="en-US" dirty="0"/>
              <a:t>Bus-based protocol: broadcast events to all processors/caches</a:t>
            </a:r>
          </a:p>
          <a:p>
            <a:pPr lvl="2">
              <a:buFontTx/>
              <a:buChar char="±"/>
            </a:pPr>
            <a:r>
              <a:rPr lang="en-US" dirty="0"/>
              <a:t>Simple and fast, but non-scalable</a:t>
            </a:r>
          </a:p>
          <a:p>
            <a:r>
              <a:rPr lang="en-US" b="1" dirty="0">
                <a:solidFill>
                  <a:srgbClr val="FF0909"/>
                </a:solidFill>
              </a:rPr>
              <a:t>Directories</a:t>
            </a:r>
            <a:r>
              <a:rPr lang="en-US" dirty="0"/>
              <a:t>: non-broadcast coherence protocol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/>
              <a:t>xtend memory to track caching information</a:t>
            </a:r>
          </a:p>
          <a:p>
            <a:pPr lvl="1"/>
            <a:r>
              <a:rPr lang="en-US" dirty="0"/>
              <a:t>For each physical cache line whose home this is, track:</a:t>
            </a:r>
          </a:p>
          <a:p>
            <a:pPr lvl="2"/>
            <a:r>
              <a:rPr lang="en-US" b="1" dirty="0">
                <a:solidFill>
                  <a:srgbClr val="FF0909"/>
                </a:solidFill>
              </a:rPr>
              <a:t>Owner</a:t>
            </a:r>
            <a:r>
              <a:rPr lang="en-US" dirty="0"/>
              <a:t>: which processor has a dirty copy (I.e., M state)</a:t>
            </a:r>
          </a:p>
          <a:p>
            <a:pPr lvl="2"/>
            <a:r>
              <a:rPr lang="en-US" b="1" dirty="0">
                <a:solidFill>
                  <a:srgbClr val="FF0909"/>
                </a:solidFill>
              </a:rPr>
              <a:t>Sharers</a:t>
            </a:r>
            <a:r>
              <a:rPr lang="en-US" dirty="0"/>
              <a:t>: which processors have clean copies (I.e., S state)</a:t>
            </a:r>
          </a:p>
          <a:p>
            <a:pPr lvl="1"/>
            <a:r>
              <a:rPr lang="en-US" dirty="0"/>
              <a:t>Processor sends coherence event to home directory</a:t>
            </a:r>
          </a:p>
          <a:p>
            <a:pPr lvl="2"/>
            <a:r>
              <a:rPr lang="en-US" dirty="0"/>
              <a:t>Home directory only sends events to processors that care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2274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Coherence: Directory-based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Processing</a:t>
            </a: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685800" y="1778913"/>
            <a:ext cx="1828800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FF0000"/>
                </a:solidFill>
                <a:latin typeface="Calibri" pitchFamily="34" charset="0"/>
                <a:sym typeface="ZapfDingbats" pitchFamily="82" charset="2"/>
              </a:rPr>
              <a:t>Read </a:t>
            </a:r>
            <a:r>
              <a:rPr lang="en-US" sz="2200" i="1" dirty="0">
                <a:solidFill>
                  <a:srgbClr val="FF0000"/>
                </a:solidFill>
                <a:latin typeface="Calibri" pitchFamily="34" charset="0"/>
                <a:sym typeface="ZapfDingbats" pitchFamily="82" charset="2"/>
              </a:rPr>
              <a:t>A</a:t>
            </a:r>
            <a:r>
              <a:rPr lang="en-US" sz="2200" dirty="0">
                <a:solidFill>
                  <a:srgbClr val="FF0000"/>
                </a:solidFill>
                <a:latin typeface="Calibri" pitchFamily="34" charset="0"/>
                <a:sym typeface="ZapfDingbats" pitchFamily="82" charset="2"/>
              </a:rPr>
              <a:t> (miss)</a:t>
            </a:r>
            <a:endParaRPr lang="en-US" sz="2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7606" name="Text Box 6"/>
          <p:cNvSpPr txBox="1">
            <a:spLocks noChangeArrowheads="1"/>
          </p:cNvSpPr>
          <p:nvPr/>
        </p:nvSpPr>
        <p:spPr bwMode="auto">
          <a:xfrm>
            <a:off x="1600200" y="1447800"/>
            <a:ext cx="1600200" cy="396875"/>
          </a:xfrm>
          <a:prstGeom prst="rect">
            <a:avLst/>
          </a:prstGeom>
          <a:noFill/>
          <a:ln w="1143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</a:rPr>
              <a:t>Node #1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2362200" y="1828800"/>
            <a:ext cx="4343400" cy="2743200"/>
            <a:chOff x="2362200" y="1828800"/>
            <a:chExt cx="4343400" cy="369332"/>
          </a:xfrm>
        </p:grpSpPr>
        <p:sp>
          <p:nvSpPr>
            <p:cNvPr id="537605" name="Rectangle 5"/>
            <p:cNvSpPr>
              <a:spLocks noChangeArrowheads="1"/>
            </p:cNvSpPr>
            <p:nvPr/>
          </p:nvSpPr>
          <p:spPr bwMode="auto">
            <a:xfrm>
              <a:off x="2362200" y="1828800"/>
              <a:ext cx="76200" cy="369332"/>
            </a:xfrm>
            <a:prstGeom prst="rect">
              <a:avLst/>
            </a:prstGeom>
            <a:solidFill>
              <a:srgbClr val="3366FF"/>
            </a:solidFill>
            <a:ln w="1143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7610" name="Rectangle 10"/>
            <p:cNvSpPr>
              <a:spLocks noChangeArrowheads="1"/>
            </p:cNvSpPr>
            <p:nvPr/>
          </p:nvSpPr>
          <p:spPr bwMode="auto">
            <a:xfrm>
              <a:off x="4495800" y="1828800"/>
              <a:ext cx="76200" cy="369332"/>
            </a:xfrm>
            <a:prstGeom prst="rect">
              <a:avLst/>
            </a:prstGeom>
            <a:solidFill>
              <a:srgbClr val="3366FF"/>
            </a:solidFill>
            <a:ln w="1143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37612" name="Rectangle 12"/>
            <p:cNvSpPr>
              <a:spLocks noChangeArrowheads="1"/>
            </p:cNvSpPr>
            <p:nvPr/>
          </p:nvSpPr>
          <p:spPr bwMode="auto">
            <a:xfrm>
              <a:off x="6629400" y="1828800"/>
              <a:ext cx="76200" cy="369332"/>
            </a:xfrm>
            <a:prstGeom prst="rect">
              <a:avLst/>
            </a:prstGeom>
            <a:solidFill>
              <a:srgbClr val="3366FF"/>
            </a:solidFill>
            <a:ln w="1143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37614" name="Text Box 14"/>
          <p:cNvSpPr txBox="1">
            <a:spLocks noChangeArrowheads="1"/>
          </p:cNvSpPr>
          <p:nvPr/>
        </p:nvSpPr>
        <p:spPr bwMode="auto">
          <a:xfrm>
            <a:off x="3733800" y="1447800"/>
            <a:ext cx="1600200" cy="396875"/>
          </a:xfrm>
          <a:prstGeom prst="rect">
            <a:avLst/>
          </a:prstGeom>
          <a:noFill/>
          <a:ln w="1143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Helvetica" pitchFamily="34" charset="0"/>
              </a:rPr>
              <a:t>Directory</a:t>
            </a:r>
          </a:p>
        </p:txBody>
      </p:sp>
      <p:sp>
        <p:nvSpPr>
          <p:cNvPr id="537615" name="Text Box 15"/>
          <p:cNvSpPr txBox="1">
            <a:spLocks noChangeArrowheads="1"/>
          </p:cNvSpPr>
          <p:nvPr/>
        </p:nvSpPr>
        <p:spPr bwMode="auto">
          <a:xfrm>
            <a:off x="5867400" y="1447800"/>
            <a:ext cx="1600200" cy="396875"/>
          </a:xfrm>
          <a:prstGeom prst="rect">
            <a:avLst/>
          </a:prstGeom>
          <a:noFill/>
          <a:ln w="1143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</a:rPr>
              <a:t>Node #2</a:t>
            </a:r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2438400" y="2235450"/>
            <a:ext cx="2057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 rot="259853">
            <a:off x="3004199" y="2005897"/>
            <a:ext cx="817853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</a:rPr>
              <a:t>Read </a:t>
            </a:r>
            <a:r>
              <a:rPr lang="en-US" i="1" dirty="0">
                <a:solidFill>
                  <a:srgbClr val="3333CC"/>
                </a:solidFill>
              </a:rPr>
              <a:t>A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438400" y="2743200"/>
            <a:ext cx="2057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 rot="-223412">
            <a:off x="3110799" y="2513647"/>
            <a:ext cx="604653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</a:rPr>
              <a:t>Fill </a:t>
            </a:r>
            <a:r>
              <a:rPr lang="en-US" i="1" dirty="0">
                <a:solidFill>
                  <a:srgbClr val="3333CC"/>
                </a:solidFill>
              </a:rPr>
              <a:t>A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572000" y="2362200"/>
            <a:ext cx="2057400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i="1" dirty="0">
                <a:solidFill>
                  <a:srgbClr val="FF0000"/>
                </a:solidFill>
                <a:latin typeface="Calibri" pitchFamily="34" charset="0"/>
                <a:sym typeface="ZapfDingbats" pitchFamily="82" charset="2"/>
              </a:rPr>
              <a:t>A:</a:t>
            </a:r>
            <a:r>
              <a:rPr lang="en-US" sz="2200" dirty="0">
                <a:solidFill>
                  <a:srgbClr val="FF0000"/>
                </a:solidFill>
                <a:latin typeface="Calibri" pitchFamily="34" charset="0"/>
                <a:sym typeface="ZapfDingbats" pitchFamily="82" charset="2"/>
              </a:rPr>
              <a:t> Shared, #1</a:t>
            </a:r>
            <a:endParaRPr lang="en-US" sz="2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2400300" y="4495800"/>
            <a:ext cx="0" cy="2286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>
            <a:off x="4533900" y="4495800"/>
            <a:ext cx="0" cy="2286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Line 13"/>
          <p:cNvSpPr>
            <a:spLocks noChangeShapeType="1"/>
          </p:cNvSpPr>
          <p:nvPr/>
        </p:nvSpPr>
        <p:spPr bwMode="auto">
          <a:xfrm>
            <a:off x="6667500" y="4495800"/>
            <a:ext cx="0" cy="2286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28" y="-1683"/>
            <a:ext cx="2274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Coherence: Directory-based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4" grpId="0"/>
      <p:bldP spid="18" grpId="0" animBg="1"/>
      <p:bldP spid="19" grpId="0"/>
      <p:bldP spid="20" grpId="0" animBg="1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Processing</a:t>
            </a: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685800" y="1778913"/>
            <a:ext cx="1828800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>
                    <a:lumMod val="50000"/>
                    <a:lumOff val="50000"/>
                  </a:srgbClr>
                </a:solidFill>
                <a:latin typeface="Calibri" pitchFamily="34" charset="0"/>
                <a:sym typeface="ZapfDingbats" pitchFamily="82" charset="2"/>
              </a:rPr>
              <a:t>Read </a:t>
            </a:r>
            <a:r>
              <a:rPr lang="en-US" sz="2200" i="1" dirty="0">
                <a:solidFill>
                  <a:srgbClr val="000000">
                    <a:lumMod val="50000"/>
                    <a:lumOff val="50000"/>
                  </a:srgbClr>
                </a:solidFill>
                <a:latin typeface="Calibri" pitchFamily="34" charset="0"/>
                <a:sym typeface="ZapfDingbats" pitchFamily="82" charset="2"/>
              </a:rPr>
              <a:t>A</a:t>
            </a:r>
            <a:r>
              <a:rPr lang="en-US" sz="2200" dirty="0">
                <a:solidFill>
                  <a:srgbClr val="000000">
                    <a:lumMod val="50000"/>
                    <a:lumOff val="50000"/>
                  </a:srgbClr>
                </a:solidFill>
                <a:latin typeface="Calibri" pitchFamily="34" charset="0"/>
                <a:sym typeface="ZapfDingbats" pitchFamily="82" charset="2"/>
              </a:rPr>
              <a:t> (miss)</a:t>
            </a:r>
            <a:endParaRPr lang="en-US" sz="2200" dirty="0">
              <a:solidFill>
                <a:srgbClr val="000000">
                  <a:lumMod val="50000"/>
                  <a:lumOff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537606" name="Text Box 6"/>
          <p:cNvSpPr txBox="1">
            <a:spLocks noChangeArrowheads="1"/>
          </p:cNvSpPr>
          <p:nvPr/>
        </p:nvSpPr>
        <p:spPr bwMode="auto">
          <a:xfrm>
            <a:off x="1600200" y="1447800"/>
            <a:ext cx="1600200" cy="396875"/>
          </a:xfrm>
          <a:prstGeom prst="rect">
            <a:avLst/>
          </a:prstGeom>
          <a:noFill/>
          <a:ln w="1143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</a:rPr>
              <a:t>Node #1</a:t>
            </a:r>
          </a:p>
        </p:txBody>
      </p:sp>
      <p:sp>
        <p:nvSpPr>
          <p:cNvPr id="537607" name="Line 7"/>
          <p:cNvSpPr>
            <a:spLocks noChangeShapeType="1"/>
          </p:cNvSpPr>
          <p:nvPr/>
        </p:nvSpPr>
        <p:spPr bwMode="auto">
          <a:xfrm>
            <a:off x="2400300" y="4495800"/>
            <a:ext cx="0" cy="2286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37611" name="Line 11"/>
          <p:cNvSpPr>
            <a:spLocks noChangeShapeType="1"/>
          </p:cNvSpPr>
          <p:nvPr/>
        </p:nvSpPr>
        <p:spPr bwMode="auto">
          <a:xfrm>
            <a:off x="4533900" y="4495800"/>
            <a:ext cx="0" cy="2286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37613" name="Line 13"/>
          <p:cNvSpPr>
            <a:spLocks noChangeShapeType="1"/>
          </p:cNvSpPr>
          <p:nvPr/>
        </p:nvSpPr>
        <p:spPr bwMode="auto">
          <a:xfrm>
            <a:off x="6667500" y="4495800"/>
            <a:ext cx="0" cy="228600"/>
          </a:xfrm>
          <a:prstGeom prst="line">
            <a:avLst/>
          </a:prstGeom>
          <a:noFill/>
          <a:ln w="76200">
            <a:solidFill>
              <a:srgbClr val="3366FF"/>
            </a:solidFill>
            <a:round/>
            <a:headEnd/>
            <a:tailEnd type="triangle" w="med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37614" name="Text Box 14"/>
          <p:cNvSpPr txBox="1">
            <a:spLocks noChangeArrowheads="1"/>
          </p:cNvSpPr>
          <p:nvPr/>
        </p:nvSpPr>
        <p:spPr bwMode="auto">
          <a:xfrm>
            <a:off x="3733800" y="1447800"/>
            <a:ext cx="1600200" cy="396875"/>
          </a:xfrm>
          <a:prstGeom prst="rect">
            <a:avLst/>
          </a:prstGeom>
          <a:noFill/>
          <a:ln w="1143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Helvetica" pitchFamily="34" charset="0"/>
              </a:rPr>
              <a:t>Directory</a:t>
            </a:r>
          </a:p>
        </p:txBody>
      </p:sp>
      <p:sp>
        <p:nvSpPr>
          <p:cNvPr id="537615" name="Text Box 15"/>
          <p:cNvSpPr txBox="1">
            <a:spLocks noChangeArrowheads="1"/>
          </p:cNvSpPr>
          <p:nvPr/>
        </p:nvSpPr>
        <p:spPr bwMode="auto">
          <a:xfrm>
            <a:off x="5867400" y="1447800"/>
            <a:ext cx="1600200" cy="396875"/>
          </a:xfrm>
          <a:prstGeom prst="rect">
            <a:avLst/>
          </a:prstGeom>
          <a:noFill/>
          <a:ln w="1143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</a:rPr>
              <a:t>Node #2</a:t>
            </a:r>
          </a:p>
        </p:txBody>
      </p:sp>
      <p:sp>
        <p:nvSpPr>
          <p:cNvPr id="18" name="Line 31"/>
          <p:cNvSpPr>
            <a:spLocks noChangeShapeType="1"/>
          </p:cNvSpPr>
          <p:nvPr/>
        </p:nvSpPr>
        <p:spPr bwMode="auto">
          <a:xfrm>
            <a:off x="2438400" y="2235450"/>
            <a:ext cx="2057400" cy="15240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 rot="259853">
            <a:off x="3004199" y="2005897"/>
            <a:ext cx="817853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t>Read </a:t>
            </a:r>
            <a:r>
              <a:rPr lang="en-US" i="1" dirty="0">
                <a:solidFill>
                  <a:srgbClr val="000000">
                    <a:lumMod val="50000"/>
                    <a:lumOff val="50000"/>
                  </a:srgbClr>
                </a:solidFill>
              </a:rPr>
              <a:t>A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438400" y="2743200"/>
            <a:ext cx="2057400" cy="15240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 rot="-223412">
            <a:off x="3110799" y="2513647"/>
            <a:ext cx="604653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>
                    <a:lumMod val="50000"/>
                    <a:lumOff val="50000"/>
                  </a:srgbClr>
                </a:solidFill>
              </a:rPr>
              <a:t>Fill </a:t>
            </a:r>
            <a:r>
              <a:rPr lang="en-US" i="1" dirty="0">
                <a:solidFill>
                  <a:srgbClr val="000000">
                    <a:lumMod val="50000"/>
                    <a:lumOff val="50000"/>
                  </a:srgbClr>
                </a:solidFill>
              </a:rPr>
              <a:t>A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572000" y="2362200"/>
            <a:ext cx="2057400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i="1" dirty="0">
                <a:solidFill>
                  <a:srgbClr val="000000">
                    <a:lumMod val="50000"/>
                    <a:lumOff val="50000"/>
                  </a:srgbClr>
                </a:solidFill>
                <a:latin typeface="Calibri" pitchFamily="34" charset="0"/>
                <a:sym typeface="ZapfDingbats" pitchFamily="82" charset="2"/>
              </a:rPr>
              <a:t>A:</a:t>
            </a:r>
            <a:r>
              <a:rPr lang="en-US" sz="2200" dirty="0">
                <a:solidFill>
                  <a:srgbClr val="000000">
                    <a:lumMod val="50000"/>
                    <a:lumOff val="50000"/>
                  </a:srgbClr>
                </a:solidFill>
                <a:latin typeface="Calibri" pitchFamily="34" charset="0"/>
                <a:sym typeface="ZapfDingbats" pitchFamily="82" charset="2"/>
              </a:rPr>
              <a:t> Shared, #1</a:t>
            </a:r>
            <a:endParaRPr lang="en-US" sz="2200" dirty="0">
              <a:solidFill>
                <a:srgbClr val="000000">
                  <a:lumMod val="50000"/>
                  <a:lumOff val="50000"/>
                </a:srgbClr>
              </a:solidFill>
              <a:latin typeface="Calibri" pitchFamily="34" charset="0"/>
            </a:endParaRP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 flipH="1">
            <a:off x="4572000" y="3276600"/>
            <a:ext cx="2057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 rot="-223412">
            <a:off x="4744230" y="3047047"/>
            <a:ext cx="1604991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3333CC"/>
                </a:solidFill>
              </a:rPr>
              <a:t>ReadExclusive</a:t>
            </a:r>
            <a:r>
              <a:rPr lang="en-US" i="1" dirty="0">
                <a:solidFill>
                  <a:srgbClr val="3333CC"/>
                </a:solidFill>
              </a:rPr>
              <a:t> A</a:t>
            </a:r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 flipH="1">
            <a:off x="2438400" y="3481709"/>
            <a:ext cx="2057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 rot="-223412">
            <a:off x="2824664" y="3252156"/>
            <a:ext cx="1176925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</a:rPr>
              <a:t>Invalidate </a:t>
            </a:r>
            <a:r>
              <a:rPr lang="en-US" i="1" dirty="0">
                <a:solidFill>
                  <a:srgbClr val="3333CC"/>
                </a:solidFill>
              </a:rPr>
              <a:t>A</a:t>
            </a:r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4572000" y="3688946"/>
            <a:ext cx="20574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 rot="259853">
            <a:off x="5244399" y="3459393"/>
            <a:ext cx="604653" cy="3416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</a:rPr>
              <a:t>Fill </a:t>
            </a:r>
            <a:r>
              <a:rPr lang="en-US" i="1" dirty="0">
                <a:solidFill>
                  <a:srgbClr val="3333CC"/>
                </a:solidFill>
              </a:rPr>
              <a:t>A</a:t>
            </a:r>
          </a:p>
        </p:txBody>
      </p:sp>
      <p:grpSp>
        <p:nvGrpSpPr>
          <p:cNvPr id="2" name="Group 30"/>
          <p:cNvGrpSpPr/>
          <p:nvPr/>
        </p:nvGrpSpPr>
        <p:grpSpPr>
          <a:xfrm>
            <a:off x="2362200" y="1828800"/>
            <a:ext cx="4343400" cy="2743200"/>
            <a:chOff x="2362200" y="1828800"/>
            <a:chExt cx="4343400" cy="369332"/>
          </a:xfrm>
        </p:grpSpPr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2362200" y="1828800"/>
              <a:ext cx="76200" cy="369332"/>
            </a:xfrm>
            <a:prstGeom prst="rect">
              <a:avLst/>
            </a:prstGeom>
            <a:solidFill>
              <a:srgbClr val="3366FF"/>
            </a:solidFill>
            <a:ln w="1143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4495800" y="1828800"/>
              <a:ext cx="76200" cy="369332"/>
            </a:xfrm>
            <a:prstGeom prst="rect">
              <a:avLst/>
            </a:prstGeom>
            <a:solidFill>
              <a:srgbClr val="3366FF"/>
            </a:solidFill>
            <a:ln w="1143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6629400" y="1828800"/>
              <a:ext cx="76200" cy="369332"/>
            </a:xfrm>
            <a:prstGeom prst="rect">
              <a:avLst/>
            </a:prstGeom>
            <a:solidFill>
              <a:srgbClr val="3366FF"/>
            </a:solidFill>
            <a:ln w="1143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81000" y="4648200"/>
            <a:ext cx="8534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90500" indent="-190500" fontAlgn="base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r>
              <a:rPr lang="en-US" sz="2200" kern="0" dirty="0">
                <a:solidFill>
                  <a:srgbClr val="000000"/>
                </a:solidFill>
                <a:latin typeface="Calibri" pitchFamily="34" charset="0"/>
              </a:rPr>
              <a:t>Trade-offs:</a:t>
            </a:r>
          </a:p>
          <a:p>
            <a:pPr marL="190500" indent="-190500" fontAlgn="base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SzPct val="80000"/>
              <a:buFontTx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Calibri" pitchFamily="34" charset="0"/>
              </a:rPr>
              <a:t>Longer accesses (3-hop between Processor, directory, other Processor)</a:t>
            </a:r>
          </a:p>
          <a:p>
            <a:pPr marL="190500" indent="-190500" fontAlgn="base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SzPct val="80000"/>
              <a:buFontTx/>
              <a:buChar char="•"/>
              <a:defRPr/>
            </a:pPr>
            <a:r>
              <a:rPr lang="en-US" sz="2200" kern="0" dirty="0">
                <a:solidFill>
                  <a:srgbClr val="000000"/>
                </a:solidFill>
                <a:latin typeface="Calibri" pitchFamily="34" charset="0"/>
              </a:rPr>
              <a:t>Lower bandwidth </a:t>
            </a:r>
            <a:r>
              <a:rPr lang="en-US" sz="2200" kern="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 no snoops necessary</a:t>
            </a:r>
          </a:p>
          <a:p>
            <a:pPr marL="190500" indent="-190500" fontAlgn="base">
              <a:lnSpc>
                <a:spcPts val="24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r>
              <a:rPr lang="en-US" sz="2200" kern="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Makes sense either for CMPs (lots of L1 miss traffic) </a:t>
            </a:r>
            <a:br>
              <a:rPr lang="en-US" sz="2200" kern="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</a:br>
            <a:r>
              <a:rPr lang="en-US" sz="2200" kern="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or large-scale servers (shared-memory MP &gt; 32 nodes)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 rot="192451">
            <a:off x="3647205" y="4072709"/>
            <a:ext cx="1720850" cy="341632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CC"/>
                </a:solidFill>
              </a:rPr>
              <a:t>Inv </a:t>
            </a:r>
            <a:r>
              <a:rPr lang="en-US" dirty="0" err="1">
                <a:solidFill>
                  <a:srgbClr val="3333CC"/>
                </a:solidFill>
              </a:rPr>
              <a:t>Ack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i="1" dirty="0">
                <a:solidFill>
                  <a:srgbClr val="3333CC"/>
                </a:solidFill>
              </a:rPr>
              <a:t>A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3048000" y="3505200"/>
            <a:ext cx="2057400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i="1" dirty="0">
                <a:solidFill>
                  <a:srgbClr val="FF0000"/>
                </a:solidFill>
                <a:latin typeface="Calibri" pitchFamily="34" charset="0"/>
                <a:sym typeface="ZapfDingbats" pitchFamily="82" charset="2"/>
              </a:rPr>
              <a:t>A:</a:t>
            </a:r>
            <a:r>
              <a:rPr lang="en-US" sz="2200" dirty="0">
                <a:solidFill>
                  <a:srgbClr val="FF0000"/>
                </a:solidFill>
                <a:latin typeface="Calibri" pitchFamily="34" charset="0"/>
                <a:sym typeface="ZapfDingbats" pitchFamily="82" charset="2"/>
              </a:rPr>
              <a:t> Mod., #2</a:t>
            </a:r>
            <a:endParaRPr lang="en-US" sz="2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>
            <a:off x="2438400" y="4343400"/>
            <a:ext cx="4191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28" y="-1683"/>
            <a:ext cx="2274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Coherence: Directory-based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/>
      <p:bldP spid="27" grpId="0" animBg="1"/>
      <p:bldP spid="28" grpId="0"/>
      <p:bldP spid="35" grpId="0"/>
      <p:bldP spid="30" grpId="0" animBg="1"/>
      <p:bldP spid="36" grpId="0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Why do we have multi-processors?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type of programs will work well?  What type work poorly?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altLang="en-US"/>
              <a:t>Serialization and Ordering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10600" cy="5105400"/>
          </a:xfrm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altLang="en-US" dirty="0"/>
              <a:t>		Let A and flag be initially 0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		</a:t>
            </a:r>
            <a:r>
              <a:rPr lang="en-US" altLang="en-US" u="sng" dirty="0"/>
              <a:t>P1</a:t>
            </a:r>
            <a:r>
              <a:rPr lang="en-US" altLang="en-US" dirty="0"/>
              <a:t> 		</a:t>
            </a:r>
            <a:r>
              <a:rPr lang="en-US" altLang="en-US" u="sng" dirty="0"/>
              <a:t>P2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A += 5		while (flag == 0)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		flag = 1		print A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Assume A and flag are in different cache blocks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What happens?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How do you implement it correctly?		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8" y="-1683"/>
            <a:ext cx="2274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Coherence: Directory-based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dirty="0"/>
              <a:t>Coherence vs. Consistency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dirty="0"/>
              <a:t>Intuition says loads should return latest value</a:t>
            </a:r>
          </a:p>
          <a:p>
            <a:pPr lvl="1" eaLnBrk="1" hangingPunct="1">
              <a:buClr>
                <a:schemeClr val="tx2"/>
              </a:buClr>
            </a:pPr>
            <a:r>
              <a:rPr lang="en-US" dirty="0"/>
              <a:t>what is latest?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CC0000"/>
                </a:solidFill>
              </a:rPr>
              <a:t>Coherence concerns only one memory location</a:t>
            </a:r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CC0000"/>
                </a:solidFill>
              </a:rPr>
              <a:t>Consistency concerns apparent ordering for all locations</a:t>
            </a:r>
          </a:p>
          <a:p>
            <a:pPr eaLnBrk="1" hangingPunct="1">
              <a:buFontTx/>
              <a:buNone/>
            </a:pPr>
            <a:r>
              <a:rPr lang="en-US" dirty="0"/>
              <a:t>A Memory System is Coherent if</a:t>
            </a:r>
          </a:p>
          <a:p>
            <a:pPr lvl="1" eaLnBrk="1" hangingPunct="1">
              <a:buClr>
                <a:schemeClr val="tx2"/>
              </a:buClr>
            </a:pPr>
            <a:r>
              <a:rPr lang="en-US" dirty="0"/>
              <a:t>can serialize all operations to that location such that,</a:t>
            </a:r>
          </a:p>
          <a:p>
            <a:pPr lvl="1" eaLnBrk="1" hangingPunct="1">
              <a:buClr>
                <a:schemeClr val="tx2"/>
              </a:buClr>
            </a:pPr>
            <a:r>
              <a:rPr lang="en-US" dirty="0"/>
              <a:t>operations performed by any processor appear in program order</a:t>
            </a:r>
          </a:p>
          <a:p>
            <a:pPr lvl="2" eaLnBrk="1" hangingPunct="1">
              <a:buClr>
                <a:schemeClr val="tx2"/>
              </a:buClr>
            </a:pPr>
            <a:r>
              <a:rPr lang="en-US" dirty="0"/>
              <a:t>program order = order defined program text or assembly code</a:t>
            </a:r>
          </a:p>
          <a:p>
            <a:pPr lvl="1" eaLnBrk="1" hangingPunct="1">
              <a:buClr>
                <a:schemeClr val="tx2"/>
              </a:buClr>
            </a:pPr>
            <a:r>
              <a:rPr lang="en-US" dirty="0"/>
              <a:t>value returned by a read is value written by last store to that location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8" y="-1683"/>
            <a:ext cx="2274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Coherence vs. Consistency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/>
              <a:t>Why Coherence != Consistency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dirty="0"/>
              <a:t>		/* initial A = B = flag = 0 */</a:t>
            </a:r>
          </a:p>
          <a:p>
            <a:pPr eaLnBrk="1" hangingPunct="1">
              <a:buFontTx/>
              <a:buNone/>
            </a:pPr>
            <a:r>
              <a:rPr lang="en-US" dirty="0"/>
              <a:t>		  </a:t>
            </a:r>
            <a:r>
              <a:rPr lang="en-US" u="sng" dirty="0"/>
              <a:t>P1</a:t>
            </a:r>
            <a:r>
              <a:rPr lang="en-US" dirty="0"/>
              <a:t>			 </a:t>
            </a:r>
            <a:r>
              <a:rPr lang="en-US" u="sng" dirty="0"/>
              <a:t>P2</a:t>
            </a: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		A = 1;			while (flag == 0); /* spin */</a:t>
            </a:r>
          </a:p>
          <a:p>
            <a:pPr eaLnBrk="1" hangingPunct="1">
              <a:buFontTx/>
              <a:buNone/>
            </a:pPr>
            <a:r>
              <a:rPr lang="en-US" dirty="0"/>
              <a:t>		B = 1; 			print A;</a:t>
            </a:r>
          </a:p>
          <a:p>
            <a:pPr eaLnBrk="1" hangingPunct="1">
              <a:buFontTx/>
              <a:buNone/>
            </a:pPr>
            <a:r>
              <a:rPr lang="en-US" dirty="0"/>
              <a:t>		flag = 1; 		print B;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Intuition says printed A = B = 1</a:t>
            </a:r>
          </a:p>
          <a:p>
            <a:pPr eaLnBrk="1" hangingPunct="1">
              <a:buFontTx/>
              <a:buNone/>
            </a:pPr>
            <a:r>
              <a:rPr lang="en-US" dirty="0"/>
              <a:t>Coherence doesn’t say anything. Why?</a:t>
            </a:r>
          </a:p>
          <a:p>
            <a:pPr eaLnBrk="1" hangingPunct="1">
              <a:buFontTx/>
              <a:buNone/>
            </a:pPr>
            <a:r>
              <a:rPr lang="en-US" dirty="0"/>
              <a:t>Your </a:t>
            </a:r>
            <a:r>
              <a:rPr lang="en-US" dirty="0" err="1"/>
              <a:t>uniprocessor</a:t>
            </a:r>
            <a:r>
              <a:rPr lang="en-US" dirty="0"/>
              <a:t> ordering mechanisms (ld/</a:t>
            </a:r>
            <a:r>
              <a:rPr lang="en-US" dirty="0" err="1"/>
              <a:t>st</a:t>
            </a:r>
            <a:r>
              <a:rPr lang="en-US" dirty="0"/>
              <a:t> queue) hurts here. </a:t>
            </a:r>
            <a:r>
              <a:rPr lang="en-US" dirty="0">
                <a:solidFill>
                  <a:srgbClr val="00B050"/>
                </a:solidFill>
              </a:rPr>
              <a:t>Why?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8" y="-1683"/>
            <a:ext cx="2274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Coherence vs. Consistency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/>
              <a:t>Sequential Consistency (SC)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508625" y="3384550"/>
            <a:ext cx="3567709" cy="1567096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switch randomly set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after each memory op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C0000"/>
                </a:solidFill>
                <a:latin typeface="Calibri" pitchFamily="34" charset="0"/>
              </a:rPr>
              <a:t>provides single sequential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C0000"/>
                </a:solidFill>
                <a:latin typeface="Calibri" pitchFamily="34" charset="0"/>
              </a:rPr>
              <a:t>order among all operations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54025" y="1649413"/>
            <a:ext cx="1533525" cy="2675091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processors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</a:rPr>
              <a:t>issue memory ops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C0000"/>
                </a:solidFill>
                <a:latin typeface="Calibri" pitchFamily="34" charset="0"/>
              </a:rPr>
              <a:t>in program order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35150" y="1835150"/>
            <a:ext cx="5321300" cy="4133850"/>
            <a:chOff x="1156" y="1156"/>
            <a:chExt cx="3352" cy="2604"/>
          </a:xfrm>
        </p:grpSpPr>
        <p:sp>
          <p:nvSpPr>
            <p:cNvPr id="36871" name="Oval 7"/>
            <p:cNvSpPr>
              <a:spLocks noChangeArrowheads="1"/>
            </p:cNvSpPr>
            <p:nvPr/>
          </p:nvSpPr>
          <p:spPr bwMode="auto">
            <a:xfrm>
              <a:off x="1156" y="1204"/>
              <a:ext cx="520" cy="5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auto">
            <a:xfrm>
              <a:off x="1876" y="1204"/>
              <a:ext cx="520" cy="5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73" name="Oval 9"/>
            <p:cNvSpPr>
              <a:spLocks noChangeArrowheads="1"/>
            </p:cNvSpPr>
            <p:nvPr/>
          </p:nvSpPr>
          <p:spPr bwMode="auto">
            <a:xfrm>
              <a:off x="3988" y="1156"/>
              <a:ext cx="520" cy="5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2548" y="1440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1284" y="1375"/>
              <a:ext cx="313" cy="289"/>
            </a:xfrm>
            <a:prstGeom prst="rect">
              <a:avLst/>
            </a:prstGeom>
            <a:noFill/>
            <a:ln w="12700">
              <a:noFill/>
              <a:prstDash val="sysDot"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Calibri" pitchFamily="34" charset="0"/>
                </a:rPr>
                <a:t>P1</a:t>
              </a: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2004" y="1375"/>
              <a:ext cx="313" cy="289"/>
            </a:xfrm>
            <a:prstGeom prst="rect">
              <a:avLst/>
            </a:prstGeom>
            <a:noFill/>
            <a:ln w="12700">
              <a:noFill/>
              <a:prstDash val="sysDot"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Calibri" pitchFamily="34" charset="0"/>
                </a:rPr>
                <a:t>P2</a:t>
              </a: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4067" y="1327"/>
              <a:ext cx="313" cy="289"/>
            </a:xfrm>
            <a:prstGeom prst="rect">
              <a:avLst/>
            </a:prstGeom>
            <a:noFill/>
            <a:ln w="12700">
              <a:noFill/>
              <a:prstDash val="sysDot"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Calibri" pitchFamily="34" charset="0"/>
                </a:rPr>
                <a:t>P3</a:t>
              </a:r>
            </a:p>
          </p:txBody>
        </p:sp>
        <p:sp>
          <p:nvSpPr>
            <p:cNvPr id="36878" name="Rectangle 14"/>
            <p:cNvSpPr>
              <a:spLocks noChangeArrowheads="1"/>
            </p:cNvSpPr>
            <p:nvPr/>
          </p:nvSpPr>
          <p:spPr bwMode="auto">
            <a:xfrm>
              <a:off x="1615" y="3288"/>
              <a:ext cx="2776" cy="4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 flipH="1" flipV="1">
              <a:off x="3120" y="2348"/>
              <a:ext cx="6" cy="9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 flipH="1" flipV="1">
              <a:off x="1436" y="1772"/>
              <a:ext cx="1112" cy="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 flipH="1" flipV="1">
              <a:off x="2156" y="1772"/>
              <a:ext cx="536" cy="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 flipV="1">
              <a:off x="3412" y="1724"/>
              <a:ext cx="808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83" name="Line 19"/>
            <p:cNvSpPr>
              <a:spLocks noChangeShapeType="1"/>
            </p:cNvSpPr>
            <p:nvPr/>
          </p:nvSpPr>
          <p:spPr bwMode="auto">
            <a:xfrm flipV="1">
              <a:off x="3124" y="2156"/>
              <a:ext cx="232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84" name="Arc 20"/>
            <p:cNvSpPr>
              <a:spLocks/>
            </p:cNvSpPr>
            <p:nvPr/>
          </p:nvSpPr>
          <p:spPr bwMode="auto">
            <a:xfrm>
              <a:off x="3168" y="2309"/>
              <a:ext cx="188" cy="140"/>
            </a:xfrm>
            <a:custGeom>
              <a:avLst/>
              <a:gdLst>
                <a:gd name="T0" fmla="*/ 0 w 21600"/>
                <a:gd name="T1" fmla="*/ 0 h 21600"/>
                <a:gd name="T2" fmla="*/ 188 w 21600"/>
                <a:gd name="T3" fmla="*/ 140 h 21600"/>
                <a:gd name="T4" fmla="*/ 0 w 21600"/>
                <a:gd name="T5" fmla="*/ 1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85" name="Arc 21"/>
            <p:cNvSpPr>
              <a:spLocks/>
            </p:cNvSpPr>
            <p:nvPr/>
          </p:nvSpPr>
          <p:spPr bwMode="auto">
            <a:xfrm>
              <a:off x="2885" y="2309"/>
              <a:ext cx="284" cy="140"/>
            </a:xfrm>
            <a:custGeom>
              <a:avLst/>
              <a:gdLst>
                <a:gd name="T0" fmla="*/ 0 w 21600"/>
                <a:gd name="T1" fmla="*/ 140 h 21600"/>
                <a:gd name="T2" fmla="*/ 283 w 21600"/>
                <a:gd name="T3" fmla="*/ 0 h 21600"/>
                <a:gd name="T4" fmla="*/ 284 w 21600"/>
                <a:gd name="T5" fmla="*/ 14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21600"/>
                  </a:moveTo>
                  <a:cubicBezTo>
                    <a:pt x="0" y="9700"/>
                    <a:pt x="9624" y="42"/>
                    <a:pt x="2152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700"/>
                    <a:pt x="9624" y="42"/>
                    <a:pt x="21524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36886" name="Rectangle 22"/>
            <p:cNvSpPr>
              <a:spLocks noChangeArrowheads="1"/>
            </p:cNvSpPr>
            <p:nvPr/>
          </p:nvSpPr>
          <p:spPr bwMode="auto">
            <a:xfrm>
              <a:off x="2702" y="3410"/>
              <a:ext cx="791" cy="289"/>
            </a:xfrm>
            <a:prstGeom prst="rect">
              <a:avLst/>
            </a:prstGeom>
            <a:noFill/>
            <a:ln w="12700">
              <a:noFill/>
              <a:prstDash val="sysDot"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Calibri" pitchFamily="34" charset="0"/>
                </a:rPr>
                <a:t>Memory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128" y="-1683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Consistency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/>
              <a:t>Sufficient Conditions for SC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94713" cy="5100638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Every proc. issues memory ops in program order</a:t>
            </a:r>
          </a:p>
          <a:p>
            <a:pPr eaLnBrk="1" hangingPunct="1">
              <a:buFontTx/>
              <a:buNone/>
            </a:pPr>
            <a:r>
              <a:rPr lang="en-US" dirty="0"/>
              <a:t>Memory ops happen (start and end) atomically</a:t>
            </a:r>
          </a:p>
          <a:p>
            <a:pPr lvl="1" eaLnBrk="1" hangingPunct="1"/>
            <a:r>
              <a:rPr lang="en-US" sz="2000" dirty="0"/>
              <a:t>must wait for store to complete before issuing next memory op</a:t>
            </a:r>
          </a:p>
          <a:p>
            <a:pPr lvl="1" eaLnBrk="1" hangingPunct="1"/>
            <a:r>
              <a:rPr lang="en-US" sz="2000" dirty="0"/>
              <a:t>after load, issuing proc waits for load to complete, before issuing next op</a:t>
            </a:r>
          </a:p>
          <a:p>
            <a:pPr eaLnBrk="1" hangingPunct="1">
              <a:buFontTx/>
              <a:buNone/>
            </a:pPr>
            <a:r>
              <a:rPr lang="en-US" dirty="0"/>
              <a:t>Easily implemented with a shared bus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8" y="-1683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Consistency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Relaxed Memory Models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Motivation with Directory Protocols</a:t>
            </a:r>
          </a:p>
          <a:p>
            <a:pPr lvl="1" eaLnBrk="1" hangingPunct="1"/>
            <a:r>
              <a:rPr lang="en-US" dirty="0"/>
              <a:t>Misses have longer latency (do cache hits to get to next miss)</a:t>
            </a:r>
          </a:p>
          <a:p>
            <a:pPr lvl="1" eaLnBrk="1" hangingPunct="1"/>
            <a:r>
              <a:rPr lang="en-US" dirty="0"/>
              <a:t>Collecting acknowledgements can take even longer</a:t>
            </a:r>
          </a:p>
          <a:p>
            <a:pPr lvl="1" eaLnBrk="1" hangingPunct="1"/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Recall SC has</a:t>
            </a:r>
          </a:p>
          <a:p>
            <a:pPr lvl="1" eaLnBrk="1" hangingPunct="1"/>
            <a:r>
              <a:rPr lang="en-US" dirty="0"/>
              <a:t>Each processor generates at total order of its reads and writes</a:t>
            </a:r>
            <a:br>
              <a:rPr lang="en-US" dirty="0"/>
            </a:br>
            <a:r>
              <a:rPr lang="en-US" dirty="0"/>
              <a:t>(R--&gt;R, R--&gt;W, W--&gt;W, &amp; W--&gt;R)</a:t>
            </a:r>
          </a:p>
          <a:p>
            <a:pPr lvl="1" eaLnBrk="1" hangingPunct="1"/>
            <a:r>
              <a:rPr lang="en-US" dirty="0"/>
              <a:t>That are interleaved into a global total order</a:t>
            </a:r>
          </a:p>
          <a:p>
            <a:pPr lvl="1" eaLnBrk="1" hangingPunct="1"/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Example Relaxed Models</a:t>
            </a:r>
          </a:p>
          <a:p>
            <a:pPr eaLnBrk="1" hangingPunct="1">
              <a:buFontTx/>
              <a:buNone/>
            </a:pPr>
            <a:r>
              <a:rPr lang="en-US" dirty="0"/>
              <a:t>PC: Relax ordering from writes to (other </a:t>
            </a:r>
            <a:r>
              <a:rPr lang="en-US" dirty="0" err="1"/>
              <a:t>proc’s</a:t>
            </a:r>
            <a:r>
              <a:rPr lang="en-US" dirty="0"/>
              <a:t>) reads</a:t>
            </a:r>
          </a:p>
          <a:p>
            <a:pPr eaLnBrk="1" hangingPunct="1">
              <a:buFontTx/>
              <a:buNone/>
            </a:pPr>
            <a:r>
              <a:rPr lang="en-US" dirty="0"/>
              <a:t>RC: Relax all read/write orderings (but add “fences”)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11015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Consistency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28" y="-1683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Locks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Lock-based Mutual Exclusion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876800" y="1143000"/>
            <a:ext cx="228600" cy="228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876800" y="1371600"/>
            <a:ext cx="228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xfer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76800" y="1828800"/>
            <a:ext cx="228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n-lt"/>
              </a:rPr>
              <a:t>Crit. sec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2590800"/>
            <a:ext cx="2286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release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4111" y="3078195"/>
            <a:ext cx="1625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Acquire starts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876800" y="3276600"/>
            <a:ext cx="228600" cy="3124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34000" y="5181600"/>
            <a:ext cx="2286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334000" y="1143000"/>
            <a:ext cx="228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334000" y="2057400"/>
            <a:ext cx="228600" cy="1219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wait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867400" y="1143000"/>
            <a:ext cx="228600" cy="1905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867400" y="3048000"/>
            <a:ext cx="228600" cy="2133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wait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334000" y="3276600"/>
            <a:ext cx="228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xfer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334000" y="3733800"/>
            <a:ext cx="228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n-lt"/>
              </a:rPr>
              <a:t>Crit. sec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334000" y="4495800"/>
            <a:ext cx="2286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release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867400" y="5181600"/>
            <a:ext cx="2286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xfer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67400" y="5638800"/>
            <a:ext cx="228600" cy="762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+mn-lt"/>
              </a:rPr>
              <a:t>Crit. sec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4343400" y="3276600"/>
            <a:ext cx="990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784188" y="3486090"/>
            <a:ext cx="157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Acquire done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343400" y="3732212"/>
            <a:ext cx="990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343400" y="4494212"/>
            <a:ext cx="990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731995" y="4288430"/>
            <a:ext cx="1628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Release starts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4354605" y="5158782"/>
            <a:ext cx="9906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793278" y="4953000"/>
            <a:ext cx="157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Release done</a:t>
            </a:r>
          </a:p>
        </p:txBody>
      </p:sp>
      <p:sp>
        <p:nvSpPr>
          <p:cNvPr id="46" name="Left Brace 45"/>
          <p:cNvSpPr/>
          <p:nvPr/>
        </p:nvSpPr>
        <p:spPr bwMode="auto">
          <a:xfrm>
            <a:off x="2198595" y="3200400"/>
            <a:ext cx="457200" cy="20574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5995" y="3864114"/>
            <a:ext cx="1841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Synchronization</a:t>
            </a:r>
          </a:p>
          <a:p>
            <a:r>
              <a:rPr lang="en-US" sz="2000" dirty="0">
                <a:latin typeface="+mn-lt"/>
              </a:rPr>
              <a:t>period</a:t>
            </a:r>
          </a:p>
        </p:txBody>
      </p:sp>
      <p:sp>
        <p:nvSpPr>
          <p:cNvPr id="49" name="Rectangle 4"/>
          <p:cNvSpPr txBox="1">
            <a:spLocks noChangeArrowheads="1"/>
          </p:cNvSpPr>
          <p:nvPr/>
        </p:nvSpPr>
        <p:spPr bwMode="auto">
          <a:xfrm>
            <a:off x="6553200" y="2438400"/>
            <a:ext cx="3035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190500" marR="0" lvl="0" indent="-190500" algn="l" defTabSz="914400" rtl="0" eaLnBrk="1" fontAlgn="base" latinLnBrk="0" hangingPunct="1">
              <a:lnSpc>
                <a:spcPts val="2400"/>
              </a:lnSpc>
              <a:spcBef>
                <a:spcPts val="1500"/>
              </a:spcBef>
              <a:spcAft>
                <a:spcPct val="0"/>
              </a:spcAft>
              <a:buClrTx/>
              <a:buSzPct val="80000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No contention:</a:t>
            </a:r>
          </a:p>
          <a:p>
            <a:pPr marL="190500" marR="0" lvl="0" indent="-19050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Want low latency</a:t>
            </a:r>
          </a:p>
          <a:p>
            <a:pPr marL="190500" marR="0" lvl="0" indent="-190500" algn="l" defTabSz="914400" rtl="0" eaLnBrk="1" fontAlgn="base" latinLnBrk="0" hangingPunct="1">
              <a:lnSpc>
                <a:spcPts val="2400"/>
              </a:lnSpc>
              <a:spcBef>
                <a:spcPts val="800"/>
              </a:spcBef>
              <a:spcAft>
                <a:spcPct val="0"/>
              </a:spcAft>
              <a:buClrTx/>
              <a:buSzPct val="80000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190500" marR="0" lvl="0" indent="-190500" algn="l" defTabSz="914400" rtl="0" eaLnBrk="1" fontAlgn="base" latinLnBrk="0" hangingPunct="1">
              <a:lnSpc>
                <a:spcPts val="2400"/>
              </a:lnSpc>
              <a:spcBef>
                <a:spcPts val="800"/>
              </a:spcBef>
              <a:spcAft>
                <a:spcPct val="0"/>
              </a:spcAft>
              <a:buClrTx/>
              <a:buSzPct val="80000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Contention:</a:t>
            </a:r>
          </a:p>
          <a:p>
            <a:pPr marL="190500" marR="0" lvl="0" indent="-19050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Want low period</a:t>
            </a:r>
          </a:p>
          <a:p>
            <a:pPr marL="190500" marR="0" lvl="0" indent="-19050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Low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traffic</a:t>
            </a:r>
          </a:p>
          <a:p>
            <a:pPr marL="190500" marR="0" lvl="0" indent="-19050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kern="0" dirty="0">
                <a:latin typeface="Calibri" pitchFamily="34" charset="0"/>
              </a:rPr>
              <a:t>Fairness</a:t>
            </a:r>
            <a:br>
              <a:rPr lang="en-US" kern="0" dirty="0">
                <a:latin typeface="Calibri" pitchFamily="34" charset="0"/>
              </a:rPr>
            </a:br>
            <a:endParaRPr lang="en-US" kern="0" dirty="0"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28" y="-1683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Locks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Not to Implement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LOCK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while (</a:t>
            </a: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lock_variable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== 1);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lock_variable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=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>
                <a:latin typeface="Lucida Sans Typewriter" pitchFamily="49" charset="0"/>
                <a:cs typeface="Courier New" pitchFamily="49" charset="0"/>
              </a:rPr>
              <a:t>	</a:t>
            </a:r>
          </a:p>
          <a:p>
            <a:r>
              <a:rPr lang="en-US" dirty="0">
                <a:latin typeface="Courier New Bold" pitchFamily="49" charset="0"/>
                <a:cs typeface="Courier New Bold" pitchFamily="49" charset="0"/>
              </a:rPr>
              <a:t>UNLOCK</a:t>
            </a:r>
          </a:p>
          <a:p>
            <a:pPr lvl="1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000" dirty="0" err="1">
                <a:latin typeface="Courier New Bold" pitchFamily="49" charset="0"/>
                <a:cs typeface="Courier New Bold" pitchFamily="49" charset="0"/>
              </a:rPr>
              <a:t>lock_variable</a:t>
            </a: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 = 0;</a:t>
            </a:r>
          </a:p>
        </p:txBody>
      </p:sp>
      <p:grpSp>
        <p:nvGrpSpPr>
          <p:cNvPr id="4" name="Group 7"/>
          <p:cNvGrpSpPr/>
          <p:nvPr/>
        </p:nvGrpSpPr>
        <p:grpSpPr>
          <a:xfrm>
            <a:off x="381000" y="1295400"/>
            <a:ext cx="7968871" cy="990600"/>
            <a:chOff x="381000" y="1295400"/>
            <a:chExt cx="7968871" cy="99060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381000" y="1963270"/>
              <a:ext cx="7467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Lightning Bolt 5"/>
            <p:cNvSpPr/>
            <p:nvPr/>
          </p:nvSpPr>
          <p:spPr bwMode="auto">
            <a:xfrm>
              <a:off x="6096000" y="1295400"/>
              <a:ext cx="762000" cy="990600"/>
            </a:xfrm>
            <a:prstGeom prst="lightningBol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46044" y="1447800"/>
              <a:ext cx="18038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dirty="0">
                  <a:latin typeface="+mn-lt"/>
                </a:rPr>
                <a:t>Context switch!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128" y="-1683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Atomic Read-Modify-Write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Test&amp;Set</a:t>
            </a:r>
            <a:r>
              <a:rPr lang="en-US" dirty="0"/>
              <a:t>(</a:t>
            </a:r>
            <a:r>
              <a:rPr lang="en-US" dirty="0" err="1"/>
              <a:t>r,x</a:t>
            </a:r>
            <a:r>
              <a:rPr lang="en-US" dirty="0"/>
              <a:t>)				</a:t>
            </a:r>
          </a:p>
          <a:p>
            <a:pPr lvl="1">
              <a:buNone/>
            </a:pP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{r=m[x]; m[x]=1;}</a:t>
            </a:r>
          </a:p>
          <a:p>
            <a:endParaRPr lang="en-US" dirty="0"/>
          </a:p>
          <a:p>
            <a:r>
              <a:rPr lang="en-US" dirty="0" err="1"/>
              <a:t>Fetch&amp;Op</a:t>
            </a:r>
            <a:r>
              <a:rPr lang="en-US" dirty="0"/>
              <a:t>(r1,r2,x,op)				</a:t>
            </a:r>
          </a:p>
          <a:p>
            <a:pPr lvl="1">
              <a:buNone/>
            </a:pP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{r1=m[x]; m[x]=op(r1,r2);}</a:t>
            </a:r>
          </a:p>
          <a:p>
            <a:endParaRPr lang="en-US" dirty="0"/>
          </a:p>
          <a:p>
            <a:r>
              <a:rPr lang="en-US" dirty="0"/>
              <a:t>Swap(</a:t>
            </a:r>
            <a:r>
              <a:rPr lang="en-US" dirty="0" err="1"/>
              <a:t>r,x</a:t>
            </a:r>
            <a:r>
              <a:rPr lang="en-US" dirty="0"/>
              <a:t>)				</a:t>
            </a:r>
          </a:p>
          <a:p>
            <a:pPr lvl="1">
              <a:buNone/>
            </a:pP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{temp=m[x]; m[x]=r; r=temp;}</a:t>
            </a:r>
          </a:p>
          <a:p>
            <a:endParaRPr lang="en-US" dirty="0"/>
          </a:p>
          <a:p>
            <a:r>
              <a:rPr lang="en-US" dirty="0" err="1"/>
              <a:t>Compare&amp;Swap</a:t>
            </a:r>
            <a:r>
              <a:rPr lang="en-US" dirty="0"/>
              <a:t>(r1,r2,x)				</a:t>
            </a:r>
          </a:p>
          <a:p>
            <a:pPr lvl="1">
              <a:buNone/>
            </a:pPr>
            <a:r>
              <a:rPr lang="en-US" sz="2000" dirty="0">
                <a:latin typeface="Courier New Bold" pitchFamily="49" charset="0"/>
                <a:cs typeface="Courier New Bold" pitchFamily="49" charset="0"/>
              </a:rPr>
              <a:t>{temp=r2; r2=m[x]; if r1==r2 then m[x]=temp;}</a:t>
            </a:r>
          </a:p>
          <a:p>
            <a:pPr lvl="1">
              <a:buNone/>
            </a:pPr>
            <a:endParaRPr lang="en-US" sz="2000" dirty="0">
              <a:latin typeface="Lucida Sans Typewriter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000" dirty="0">
              <a:latin typeface="Lucida Sans Typewriter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000" dirty="0">
              <a:latin typeface="Lucida Sans Typewriter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5181600" y="1295400"/>
            <a:ext cx="3797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190500" marR="0" lvl="0" indent="-19050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 is register</a:t>
            </a:r>
          </a:p>
          <a:p>
            <a:pPr marL="190500" marR="0" lvl="0" indent="-190500" algn="l" defTabSz="914400" rtl="0" eaLnBrk="1" fontAlgn="base" latinLnBrk="0" hangingPunct="1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Tx/>
              <a:buSzPct val="80000"/>
              <a:buFont typeface="Arial" pitchFamily="34" charset="0"/>
              <a:buChar char="•"/>
              <a:tabLst/>
              <a:defRPr/>
            </a:pPr>
            <a:r>
              <a:rPr lang="en-US" kern="0" dirty="0">
                <a:latin typeface="Calibri" pitchFamily="34" charset="0"/>
              </a:rPr>
              <a:t>m[x] is memory location x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8" y="-1683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Locks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Performance expectations</a:t>
            </a:r>
          </a:p>
          <a:p>
            <a:pPr lvl="1"/>
            <a:r>
              <a:rPr lang="en-US" dirty="0"/>
              <a:t>Amdahl’s law.</a:t>
            </a:r>
          </a:p>
          <a:p>
            <a:r>
              <a:rPr lang="en-US" i="1" u="sng" dirty="0">
                <a:solidFill>
                  <a:srgbClr val="FF0000"/>
                </a:solidFill>
              </a:rPr>
              <a:t>Review</a:t>
            </a:r>
          </a:p>
          <a:p>
            <a:pPr lvl="1"/>
            <a:r>
              <a:rPr lang="en-US" dirty="0"/>
              <a:t>Shared memory vs. message passing</a:t>
            </a:r>
          </a:p>
          <a:p>
            <a:pPr lvl="1"/>
            <a:r>
              <a:rPr lang="en-US" dirty="0"/>
              <a:t>Interconnection networks</a:t>
            </a:r>
          </a:p>
          <a:p>
            <a:pPr lvl="1"/>
            <a:r>
              <a:rPr lang="en-US" dirty="0"/>
              <a:t>Thread-level parallelism</a:t>
            </a:r>
          </a:p>
          <a:p>
            <a:r>
              <a:rPr lang="en-US" i="1" u="sng" dirty="0">
                <a:solidFill>
                  <a:srgbClr val="FF0000"/>
                </a:solidFill>
              </a:rPr>
              <a:t>Context</a:t>
            </a:r>
          </a:p>
          <a:p>
            <a:pPr lvl="1"/>
            <a:r>
              <a:rPr lang="en-US" dirty="0"/>
              <a:t>Bandwidth</a:t>
            </a:r>
          </a:p>
          <a:p>
            <a:r>
              <a:rPr lang="en-US" i="1" u="sng" dirty="0">
                <a:solidFill>
                  <a:srgbClr val="FF0000"/>
                </a:solidFill>
              </a:rPr>
              <a:t>Coherence</a:t>
            </a:r>
          </a:p>
          <a:p>
            <a:pPr lvl="1"/>
            <a:r>
              <a:rPr lang="en-US" dirty="0"/>
              <a:t>Directory-based consistency protocols</a:t>
            </a:r>
          </a:p>
          <a:p>
            <a:r>
              <a:rPr lang="en-US" i="1" u="sng" dirty="0">
                <a:solidFill>
                  <a:srgbClr val="FF0000"/>
                </a:solidFill>
              </a:rPr>
              <a:t>Consistency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Sequential (strong) consistency, weak consistency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 lock and unlock with </a:t>
            </a:r>
            <a:br>
              <a:rPr lang="en-US" dirty="0"/>
            </a:br>
            <a:r>
              <a:rPr lang="en-US" dirty="0"/>
              <a:t>test-and-set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unlock: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Locks</a:t>
            </a:r>
          </a:p>
        </p:txBody>
      </p:sp>
    </p:spTree>
    <p:extLst>
      <p:ext uri="{BB962C8B-B14F-4D97-AF65-F5344CB8AC3E}">
        <p14:creationId xmlns:p14="http://schemas.microsoft.com/office/powerpoint/2010/main" val="12780618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RMWs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Bus-based systems:</a:t>
            </a:r>
          </a:p>
          <a:p>
            <a:pPr lvl="1"/>
            <a:r>
              <a:rPr lang="en-US" dirty="0"/>
              <a:t>Hold bus and issue load/store operations without any intervening accesses by other processors</a:t>
            </a:r>
          </a:p>
          <a:p>
            <a:pPr lvl="1"/>
            <a:endParaRPr lang="en-US" dirty="0"/>
          </a:p>
          <a:p>
            <a:r>
              <a:rPr lang="en-US" dirty="0"/>
              <a:t>Scalable systems</a:t>
            </a:r>
          </a:p>
          <a:p>
            <a:pPr lvl="1"/>
            <a:r>
              <a:rPr lang="en-US" dirty="0"/>
              <a:t>Acquire exclusive ownership via cache coherence</a:t>
            </a:r>
          </a:p>
          <a:p>
            <a:pPr lvl="1"/>
            <a:r>
              <a:rPr lang="en-US" dirty="0"/>
              <a:t>Perform load/store operations without allowing external coherence requests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Locks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r>
              <a:rPr lang="en-US" dirty="0"/>
              <a:t>Test-and-Set Spin Lock (T&amp;S)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rIns="132080"/>
          <a:lstStyle/>
          <a:p>
            <a:r>
              <a:rPr lang="en-US" dirty="0"/>
              <a:t>Lock is “acquire”, Unlock is “release”</a:t>
            </a:r>
          </a:p>
          <a:p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acquire(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lock_ptr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):</a:t>
            </a:r>
          </a:p>
          <a:p>
            <a:pPr marL="782638" lvl="1">
              <a:buNone/>
            </a:pP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while (true):</a:t>
            </a:r>
            <a:endParaRPr lang="en-US" sz="1800" b="1" dirty="0">
              <a:solidFill>
                <a:srgbClr val="800900"/>
              </a:solidFill>
              <a:latin typeface="Courier New Bold" pitchFamily="49" charset="0"/>
              <a:ea typeface="ヒラギノ角ゴ ProN W6" charset="0"/>
              <a:cs typeface="Courier New Bold" pitchFamily="49" charset="0"/>
            </a:endParaRPr>
          </a:p>
          <a:p>
            <a:pPr marL="1182688" lvl="2">
              <a:buNone/>
            </a:pPr>
            <a:r>
              <a:rPr lang="en-US" sz="1800" b="1" i="1" dirty="0">
                <a:solidFill>
                  <a:srgbClr val="800900"/>
                </a:solidFill>
                <a:latin typeface="Courier New Bold" pitchFamily="49" charset="0"/>
                <a:cs typeface="Courier New Bold" pitchFamily="49" charset="0"/>
              </a:rPr>
              <a:t>// Perform “test-and-set”</a:t>
            </a:r>
            <a:r>
              <a:rPr lang="en-US" sz="1800" i="1" dirty="0">
                <a:latin typeface="Courier New Bold" pitchFamily="49" charset="0"/>
                <a:cs typeface="Courier New Bold" pitchFamily="49" charset="0"/>
              </a:rPr>
              <a:t> </a:t>
            </a:r>
          </a:p>
          <a:p>
            <a:pPr marL="1182688" lvl="2">
              <a:buNone/>
            </a:pP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old = 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compare_and_swap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(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lock_ptr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, UNLOCKED, LOCKED)</a:t>
            </a:r>
          </a:p>
          <a:p>
            <a:pPr marL="1182688" lvl="2">
              <a:buNone/>
            </a:pP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if (old == UNLOCKED):</a:t>
            </a:r>
          </a:p>
          <a:p>
            <a:pPr marL="1639888" lvl="3">
              <a:buNone/>
            </a:pP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break   </a:t>
            </a:r>
            <a:r>
              <a:rPr lang="en-US" sz="1800" b="1" i="1" dirty="0">
                <a:solidFill>
                  <a:srgbClr val="800900"/>
                </a:solidFill>
                <a:latin typeface="Courier New Bold" pitchFamily="49" charset="0"/>
                <a:cs typeface="Courier New Bold" pitchFamily="49" charset="0"/>
              </a:rPr>
              <a:t>// lock acquired!</a:t>
            </a:r>
            <a:endParaRPr lang="en-US" sz="1800" b="1" i="1" dirty="0">
              <a:solidFill>
                <a:srgbClr val="800900"/>
              </a:solidFill>
              <a:latin typeface="Courier New Bold" pitchFamily="49" charset="0"/>
              <a:ea typeface="ヒラギノ角ゴ ProN W6" charset="0"/>
              <a:cs typeface="Courier New Bold" pitchFamily="49" charset="0"/>
            </a:endParaRPr>
          </a:p>
          <a:p>
            <a:pPr marL="1182688" lvl="2">
              <a:buNone/>
            </a:pPr>
            <a:r>
              <a:rPr lang="en-US" sz="1800" b="1" i="1" dirty="0">
                <a:solidFill>
                  <a:srgbClr val="800900"/>
                </a:solidFill>
                <a:latin typeface="Courier New Bold" pitchFamily="49" charset="0"/>
                <a:cs typeface="Courier New Bold" pitchFamily="49" charset="0"/>
              </a:rPr>
              <a:t>// keep spinning, back to top of while loop </a:t>
            </a:r>
            <a:endParaRPr lang="en-US" sz="1800" b="1" i="1" dirty="0">
              <a:solidFill>
                <a:srgbClr val="800900"/>
              </a:solidFill>
              <a:latin typeface="Courier New Bold" pitchFamily="49" charset="0"/>
              <a:ea typeface="ヒラギノ角ゴ ProN W6" charset="0"/>
              <a:cs typeface="Courier New Bold" pitchFamily="49" charset="0"/>
            </a:endParaRPr>
          </a:p>
          <a:p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release(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lock_ptr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):</a:t>
            </a:r>
          </a:p>
          <a:p>
            <a:pPr marL="782638" lvl="1">
              <a:buNone/>
            </a:pP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store[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lock_ptr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] &lt;- UNLOCKED</a:t>
            </a:r>
          </a:p>
          <a:p>
            <a:r>
              <a:rPr lang="en-US" dirty="0"/>
              <a:t>Performance problem</a:t>
            </a:r>
          </a:p>
          <a:p>
            <a:pPr marL="782638" lvl="1"/>
            <a:r>
              <a:rPr lang="en-US" sz="2200" dirty="0"/>
              <a:t>CAS is both a read and write; spinning causes lots of invalidations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Locks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76200"/>
            <a:ext cx="8458200" cy="609600"/>
          </a:xfrm>
        </p:spPr>
        <p:txBody>
          <a:bodyPr/>
          <a:lstStyle/>
          <a:p>
            <a:r>
              <a:rPr lang="en-US" dirty="0"/>
              <a:t>Load Locked / Store Conditional</a:t>
            </a:r>
            <a:br>
              <a:rPr lang="en-US" dirty="0"/>
            </a:br>
            <a:r>
              <a:rPr lang="en-US" dirty="0"/>
              <a:t>(LL/SC)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having an atomic read/modify/write operation isn’t viable.  </a:t>
            </a:r>
          </a:p>
          <a:p>
            <a:pPr lvl="1"/>
            <a:r>
              <a:rPr lang="en-US" dirty="0"/>
              <a:t>Maybe your memory system just doesn’t support it</a:t>
            </a:r>
          </a:p>
          <a:p>
            <a:pPr lvl="1"/>
            <a:r>
              <a:rPr lang="en-US" dirty="0"/>
              <a:t>Maybe it involves a very expensive “lock out” that prevents any other memory operation until the lock finishes.</a:t>
            </a:r>
          </a:p>
          <a:p>
            <a:r>
              <a:rPr lang="en-US" dirty="0"/>
              <a:t>Still possible to manage with a two step process</a:t>
            </a:r>
          </a:p>
          <a:p>
            <a:pPr lvl="1"/>
            <a:r>
              <a:rPr lang="en-US" dirty="0"/>
              <a:t>Do a special load called a “load lock” or load “link”.</a:t>
            </a:r>
          </a:p>
          <a:p>
            <a:pPr lvl="2"/>
            <a:r>
              <a:rPr lang="en-US" dirty="0"/>
              <a:t>Works like a normal load but it tells the hardware to watch for a store to that same address.</a:t>
            </a:r>
          </a:p>
          <a:p>
            <a:pPr lvl="1"/>
            <a:r>
              <a:rPr lang="en-US" dirty="0"/>
              <a:t>Do a “store conditional” to the same address</a:t>
            </a:r>
          </a:p>
          <a:p>
            <a:pPr lvl="2"/>
            <a:r>
              <a:rPr lang="en-US" dirty="0"/>
              <a:t>If there was a store to that location since the load lock, the store “fails” and that failure is communicated to the programmer (store has a destination register)</a:t>
            </a:r>
          </a:p>
          <a:p>
            <a:pPr lvl="3"/>
            <a:r>
              <a:rPr lang="en-US" dirty="0"/>
              <a:t>Failed store doesn’t write to memory</a:t>
            </a:r>
          </a:p>
          <a:p>
            <a:pPr lvl="1"/>
            <a:r>
              <a:rPr lang="en-US" dirty="0"/>
              <a:t>Now we know if the load and store </a:t>
            </a:r>
            <a:r>
              <a:rPr lang="en-US"/>
              <a:t>was effectively atomic.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171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Load-Locked Store-Conditional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/>
              <a:t>Load-locked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Issues a normal load…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…and sets a </a:t>
            </a:r>
            <a:r>
              <a:rPr lang="en-US" sz="2000" dirty="0">
                <a:solidFill>
                  <a:schemeClr val="tx2"/>
                </a:solidFill>
              </a:rPr>
              <a:t>flag</a:t>
            </a:r>
            <a:r>
              <a:rPr lang="en-US" sz="2000" dirty="0"/>
              <a:t> and </a:t>
            </a:r>
            <a:r>
              <a:rPr lang="en-US" sz="2000" dirty="0">
                <a:solidFill>
                  <a:schemeClr val="tx2"/>
                </a:solidFill>
              </a:rPr>
              <a:t>address</a:t>
            </a:r>
            <a:r>
              <a:rPr lang="en-US" sz="2000" dirty="0"/>
              <a:t> field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Store-conditional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Checks that </a:t>
            </a:r>
            <a:r>
              <a:rPr lang="en-US" sz="2000" dirty="0">
                <a:solidFill>
                  <a:schemeClr val="tx2"/>
                </a:solidFill>
              </a:rPr>
              <a:t>flag</a:t>
            </a:r>
            <a:r>
              <a:rPr lang="en-US" sz="2000" dirty="0"/>
              <a:t> is set and </a:t>
            </a:r>
            <a:r>
              <a:rPr lang="en-US" sz="2000" dirty="0">
                <a:solidFill>
                  <a:schemeClr val="tx2"/>
                </a:solidFill>
              </a:rPr>
              <a:t>address</a:t>
            </a:r>
            <a:r>
              <a:rPr lang="en-US" sz="2000" dirty="0"/>
              <a:t> matches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If so, performs store and sets store register to 1.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Otherwise sets store register to 0.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2"/>
                </a:solidFill>
              </a:rPr>
              <a:t>Flag</a:t>
            </a:r>
            <a:r>
              <a:rPr lang="en-US" sz="2400" dirty="0"/>
              <a:t> is cleared by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Invalidation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Cache eviction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Context switch</a:t>
            </a:r>
          </a:p>
          <a:p>
            <a:pPr>
              <a:lnSpc>
                <a:spcPct val="100000"/>
              </a:lnSpc>
              <a:spcBef>
                <a:spcPts val="800"/>
              </a:spcBef>
              <a:buNone/>
            </a:pP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lock: 	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lda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 r2, #1</a:t>
            </a:r>
            <a:br>
              <a:rPr lang="en-US" sz="1800" dirty="0">
                <a:latin typeface="Courier New Bold" pitchFamily="49" charset="0"/>
                <a:cs typeface="Courier New Bold" pitchFamily="49" charset="0"/>
              </a:rPr>
            </a:b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	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ll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 r1, 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lock_variable</a:t>
            </a:r>
            <a:endParaRPr lang="en-US" sz="1800" dirty="0">
              <a:latin typeface="Courier New Bold" pitchFamily="49" charset="0"/>
              <a:cs typeface="Courier New Bold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		sc 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lock_variable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, r2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		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beqz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 r2, lock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		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neqz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 r1, lock  		// branch not equal </a:t>
            </a:r>
            <a:r>
              <a:rPr lang="en-US" sz="1800">
                <a:latin typeface="Courier New Bold" pitchFamily="49" charset="0"/>
                <a:cs typeface="Courier New Bold" pitchFamily="49" charset="0"/>
              </a:rPr>
              <a:t>to zero</a:t>
            </a:r>
            <a:endParaRPr lang="en-US" sz="1800" dirty="0">
              <a:latin typeface="Courier New Bold" pitchFamily="49" charset="0"/>
              <a:cs typeface="Courier New Bold" pitchFamily="49" charset="0"/>
            </a:endParaRPr>
          </a:p>
          <a:p>
            <a:pPr>
              <a:lnSpc>
                <a:spcPts val="3000"/>
              </a:lnSpc>
              <a:spcBef>
                <a:spcPts val="1000"/>
              </a:spcBef>
              <a:buNone/>
            </a:pP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unlock:st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 </a:t>
            </a:r>
            <a:r>
              <a:rPr lang="en-US" sz="1800" dirty="0" err="1">
                <a:latin typeface="Courier New Bold" pitchFamily="49" charset="0"/>
                <a:cs typeface="Courier New Bold" pitchFamily="49" charset="0"/>
              </a:rPr>
              <a:t>lock_variable</a:t>
            </a:r>
            <a:r>
              <a:rPr lang="en-US" sz="1800" dirty="0">
                <a:latin typeface="Courier New Bold" pitchFamily="49" charset="0"/>
                <a:cs typeface="Courier New Bold" pitchFamily="49" charset="0"/>
              </a:rPr>
              <a:t>, #0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Locks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86735-5BC6-4929-A60C-0B20B4894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up: Static Optimizations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6D2D5-4720-4B5E-93EE-1CF6477E3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  <a:p>
            <a:r>
              <a:rPr lang="en-US" sz="3200" dirty="0"/>
              <a:t>Why might we want to start loads early?</a:t>
            </a:r>
          </a:p>
          <a:p>
            <a:pPr lvl="1"/>
            <a:r>
              <a:rPr lang="en-US" sz="2800" dirty="0"/>
              <a:t>Moving loads to happen earlier is called “hoisting”</a:t>
            </a:r>
          </a:p>
          <a:p>
            <a:pPr lvl="1"/>
            <a:endParaRPr lang="en-US" sz="2800" dirty="0"/>
          </a:p>
          <a:p>
            <a:r>
              <a:rPr lang="en-US" sz="3200" dirty="0"/>
              <a:t>What three things limits a complier’s ability to hoist a load?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809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(re)start at the top: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Performance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u="sng" dirty="0"/>
              <a:t>Amdahl's Law:</a:t>
            </a:r>
          </a:p>
          <a:p>
            <a:pPr lvl="1"/>
            <a:r>
              <a:rPr lang="en-US" dirty="0"/>
              <a:t>If a fraction P of your program can be sped up by a factor of S, then your performance is: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 if P=0.3 and S=2 we get (1/(.7+.15))</a:t>
            </a:r>
            <a:br>
              <a:rPr lang="en-US" dirty="0"/>
            </a:br>
            <a:r>
              <a:rPr lang="en-US" dirty="0"/>
              <a:t>1/.85 which is about 1.17.</a:t>
            </a:r>
          </a:p>
          <a:p>
            <a:r>
              <a:rPr lang="en-US" dirty="0"/>
              <a:t>Question:</a:t>
            </a:r>
          </a:p>
          <a:p>
            <a:pPr lvl="1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If you have a program in which 10% can’t be done in parallel (i.e. must be serial) and you’ve got 64 processors, what’s the best speed up you could hope for?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639288"/>
              </p:ext>
            </p:extLst>
          </p:nvPr>
        </p:nvGraphicFramePr>
        <p:xfrm>
          <a:off x="6934200" y="2362200"/>
          <a:ext cx="1336675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672840" imgH="583920" progId="Equation.3">
                  <p:embed/>
                </p:oleObj>
              </mc:Choice>
              <mc:Fallback>
                <p:oleObj name="Equation" r:id="rId4" imgW="67284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362200"/>
                        <a:ext cx="1336675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872" y="5328"/>
            <a:ext cx="84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Thread-Level Parallelism</a:t>
            </a:r>
          </a:p>
        </p:txBody>
      </p:sp>
      <p:sp>
        <p:nvSpPr>
          <p:cNvPr id="519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3733800"/>
            <a:ext cx="8305800" cy="2743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909"/>
                </a:solidFill>
              </a:rPr>
              <a:t>Thread-level parallelism (TLP)</a:t>
            </a:r>
          </a:p>
          <a:p>
            <a:pPr lvl="1">
              <a:lnSpc>
                <a:spcPct val="90000"/>
              </a:lnSpc>
            </a:pPr>
            <a:r>
              <a:rPr lang="en-US" i="1" u="sng" dirty="0"/>
              <a:t>Collection of asynchronous tasks</a:t>
            </a:r>
            <a:r>
              <a:rPr lang="en-US" dirty="0"/>
              <a:t>: not started and stopped together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shared loosely, dynamically</a:t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</a:t>
            </a:r>
            <a:r>
              <a:rPr lang="en-US" dirty="0">
                <a:solidFill>
                  <a:srgbClr val="000000"/>
                </a:solidFill>
              </a:rPr>
              <a:t>database/web </a:t>
            </a:r>
            <a:r>
              <a:rPr lang="en-US" dirty="0"/>
              <a:t>server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/>
              <a:t>each query is a thread)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accts</a:t>
            </a:r>
            <a:r>
              <a:rPr lang="en-US" dirty="0"/>
              <a:t> is </a:t>
            </a:r>
            <a:r>
              <a:rPr lang="en-US" b="1" dirty="0">
                <a:solidFill>
                  <a:srgbClr val="FF0909"/>
                </a:solidFill>
              </a:rPr>
              <a:t>shared</a:t>
            </a:r>
            <a:r>
              <a:rPr lang="en-US" dirty="0"/>
              <a:t>, </a:t>
            </a:r>
            <a:r>
              <a:rPr lang="en-US" i="1" u="sng" dirty="0"/>
              <a:t>can’t register allocate</a:t>
            </a:r>
            <a:r>
              <a:rPr lang="en-US" i="1" u="sng" baseline="30000" dirty="0"/>
              <a:t>1</a:t>
            </a:r>
            <a:r>
              <a:rPr lang="en-US" i="1" u="sng" dirty="0"/>
              <a:t> </a:t>
            </a:r>
            <a:r>
              <a:rPr lang="en-US" dirty="0"/>
              <a:t>even if it were scalar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b="1" dirty="0">
                <a:latin typeface="Courier New" pitchFamily="49" charset="0"/>
              </a:rPr>
              <a:t>id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</a:rPr>
              <a:t>amt</a:t>
            </a:r>
            <a:r>
              <a:rPr lang="en-US" dirty="0"/>
              <a:t> are private variables, register allocated to </a:t>
            </a:r>
            <a:r>
              <a:rPr lang="en-US" b="1" dirty="0">
                <a:latin typeface="Courier New" pitchFamily="49" charset="0"/>
              </a:rPr>
              <a:t>r1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r2</a:t>
            </a:r>
          </a:p>
        </p:txBody>
      </p:sp>
      <p:sp>
        <p:nvSpPr>
          <p:cNvPr id="519172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04800" y="1447800"/>
            <a:ext cx="5410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struct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acct_t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{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bal; };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shared </a:t>
            </a: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struct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acct_t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  accts[MAX_ACCT];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 err="1">
                <a:solidFill>
                  <a:srgbClr val="030305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30305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30305"/>
                </a:solidFill>
                <a:latin typeface="Courier New" pitchFamily="49" charset="0"/>
              </a:rPr>
              <a:t>id,amt</a:t>
            </a:r>
            <a:r>
              <a:rPr lang="en-US" b="1" dirty="0">
                <a:solidFill>
                  <a:srgbClr val="030305"/>
                </a:solidFill>
                <a:latin typeface="Courier New" pitchFamily="49" charset="0"/>
              </a:rPr>
              <a:t>;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030305"/>
                </a:solidFill>
                <a:latin typeface="Courier New" pitchFamily="49" charset="0"/>
              </a:rPr>
              <a:t>if (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accts[id].bal</a:t>
            </a:r>
            <a:r>
              <a:rPr lang="en-US" b="1" dirty="0">
                <a:solidFill>
                  <a:srgbClr val="030305"/>
                </a:solidFill>
                <a:latin typeface="Courier New" pitchFamily="49" charset="0"/>
              </a:rPr>
              <a:t> &gt;= amt)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030305"/>
                </a:solidFill>
                <a:latin typeface="Courier New" pitchFamily="49" charset="0"/>
              </a:rPr>
              <a:t>{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   accts[id].bal</a:t>
            </a:r>
            <a:r>
              <a:rPr lang="en-US" b="1" dirty="0">
                <a:solidFill>
                  <a:srgbClr val="030305"/>
                </a:solidFill>
                <a:latin typeface="Courier New" pitchFamily="49" charset="0"/>
              </a:rPr>
              <a:t> -= amt;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030305"/>
                </a:solidFill>
                <a:latin typeface="Courier New" pitchFamily="49" charset="0"/>
              </a:rPr>
              <a:t>   </a:t>
            </a:r>
            <a:r>
              <a:rPr lang="en-US" b="1" dirty="0" err="1">
                <a:solidFill>
                  <a:srgbClr val="030305"/>
                </a:solidFill>
                <a:latin typeface="Courier New" pitchFamily="49" charset="0"/>
              </a:rPr>
              <a:t>spew_cash</a:t>
            </a:r>
            <a:r>
              <a:rPr lang="en-US" b="1" dirty="0">
                <a:solidFill>
                  <a:srgbClr val="030305"/>
                </a:solidFill>
                <a:latin typeface="Courier New" pitchFamily="49" charset="0"/>
              </a:rPr>
              <a:t>();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030305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19174" name="Rectangle 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791200" y="1371600"/>
            <a:ext cx="289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0: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addi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r1,accts,r3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1: ld 0(r3),r4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2: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blt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r4,r2,6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3: sub r4,r2,r4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4: </a:t>
            </a:r>
            <a:r>
              <a:rPr lang="en-US" b="1" dirty="0" err="1">
                <a:solidFill>
                  <a:srgbClr val="FF0909"/>
                </a:solidFill>
                <a:latin typeface="Courier New" pitchFamily="49" charset="0"/>
              </a:rPr>
              <a:t>st</a:t>
            </a:r>
            <a:r>
              <a:rPr lang="en-US" b="1" dirty="0">
                <a:solidFill>
                  <a:srgbClr val="FF0909"/>
                </a:solidFill>
                <a:latin typeface="Courier New" pitchFamily="49" charset="0"/>
              </a:rPr>
              <a:t> r4,0(r3)</a:t>
            </a: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5: call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spew_cash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 eaLnBrk="1" hangingPunct="1">
              <a:lnSpc>
                <a:spcPct val="70000"/>
              </a:lnSpc>
              <a:spcBef>
                <a:spcPct val="20000"/>
              </a:spcBef>
              <a:buClr>
                <a:srgbClr val="030305"/>
              </a:buClr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6: ... ...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8" y="-1683"/>
            <a:ext cx="11644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TLP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2540" y="6245423"/>
            <a:ext cx="2109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Keyword in C is “</a:t>
            </a:r>
            <a:r>
              <a:rPr lang="en-US" sz="1400" i="1" dirty="0"/>
              <a:t>volatile” </a:t>
            </a:r>
          </a:p>
        </p:txBody>
      </p:sp>
    </p:spTree>
    <p:extLst>
      <p:ext uri="{BB962C8B-B14F-4D97-AF65-F5344CB8AC3E}">
        <p14:creationId xmlns:p14="http://schemas.microsoft.com/office/powerpoint/2010/main" val="126935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2" grpId="0"/>
      <p:bldP spid="519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level parallelism (TLP)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exploited parallelism at the instruction level (ILP)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Hardware can’t find TLP.</a:t>
            </a:r>
          </a:p>
          <a:p>
            <a:pPr lvl="2"/>
            <a:r>
              <a:rPr lang="en-US" dirty="0"/>
              <a:t>Complier/programmer needs to find it (we lack the window size)</a:t>
            </a:r>
          </a:p>
          <a:p>
            <a:pPr lvl="2"/>
            <a:r>
              <a:rPr lang="en-US" dirty="0"/>
              <a:t>Compilers getting better at this.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But hardware can take advantage of TLP</a:t>
            </a:r>
          </a:p>
          <a:p>
            <a:pPr lvl="2"/>
            <a:r>
              <a:rPr lang="en-US" dirty="0"/>
              <a:t>Run on multiple cores</a:t>
            </a:r>
          </a:p>
          <a:p>
            <a:pPr lvl="2"/>
            <a:r>
              <a:rPr lang="en-US" dirty="0"/>
              <a:t>If data is shared, provide rules to the software about what it can assume about shared data.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11644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TLP</a:t>
            </a:r>
          </a:p>
        </p:txBody>
      </p:sp>
    </p:spTree>
    <p:extLst>
      <p:ext uri="{BB962C8B-B14F-4D97-AF65-F5344CB8AC3E}">
        <p14:creationId xmlns:p14="http://schemas.microsoft.com/office/powerpoint/2010/main" val="270068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Review: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Why Shared Memory?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2000" dirty="0"/>
              <a:t>Pluses:</a:t>
            </a:r>
          </a:p>
          <a:p>
            <a:pPr lvl="1" eaLnBrk="1" hangingPunct="1"/>
            <a:r>
              <a:rPr lang="en-US" sz="1800" dirty="0"/>
              <a:t>For applications looks like multitasking </a:t>
            </a:r>
            <a:r>
              <a:rPr lang="en-US" sz="1800" dirty="0" err="1"/>
              <a:t>uniprocessor</a:t>
            </a:r>
            <a:endParaRPr lang="en-US" sz="1800" dirty="0"/>
          </a:p>
          <a:p>
            <a:pPr lvl="1" eaLnBrk="1" hangingPunct="1"/>
            <a:r>
              <a:rPr lang="en-US" sz="1800" dirty="0"/>
              <a:t>For OS only evolutionary extensions required</a:t>
            </a:r>
          </a:p>
          <a:p>
            <a:pPr lvl="1" eaLnBrk="1" hangingPunct="1"/>
            <a:r>
              <a:rPr lang="en-US" sz="1800" dirty="0"/>
              <a:t>Easy to do communication without OS</a:t>
            </a:r>
          </a:p>
          <a:p>
            <a:pPr lvl="1" eaLnBrk="1" hangingPunct="1"/>
            <a:r>
              <a:rPr lang="en-US" sz="1800" dirty="0"/>
              <a:t>Software can worry about correctness first then performance</a:t>
            </a:r>
          </a:p>
          <a:p>
            <a:pPr eaLnBrk="1" hangingPunct="1">
              <a:buFontTx/>
              <a:buNone/>
            </a:pPr>
            <a:r>
              <a:rPr lang="en-US" sz="2000" dirty="0"/>
              <a:t>Minuses:</a:t>
            </a:r>
          </a:p>
          <a:p>
            <a:pPr lvl="1" eaLnBrk="1" hangingPunct="1"/>
            <a:r>
              <a:rPr lang="en-US" sz="1800" dirty="0"/>
              <a:t>Proper synchronization is complex</a:t>
            </a:r>
          </a:p>
          <a:p>
            <a:pPr lvl="1" eaLnBrk="1" hangingPunct="1"/>
            <a:r>
              <a:rPr lang="en-US" sz="1800" dirty="0"/>
              <a:t>Communication is implicit so harder to optimize</a:t>
            </a:r>
          </a:p>
          <a:p>
            <a:pPr lvl="1" eaLnBrk="1" hangingPunct="1"/>
            <a:r>
              <a:rPr lang="en-US" sz="1800" dirty="0"/>
              <a:t>Hardware designers must implement</a:t>
            </a:r>
          </a:p>
          <a:p>
            <a:pPr eaLnBrk="1" hangingPunct="1">
              <a:buFontTx/>
              <a:buNone/>
            </a:pPr>
            <a:r>
              <a:rPr lang="en-US" sz="2000" dirty="0"/>
              <a:t>Result:</a:t>
            </a:r>
          </a:p>
          <a:p>
            <a:pPr lvl="1" eaLnBrk="1" hangingPunct="1"/>
            <a:r>
              <a:rPr lang="en-US" sz="1800" dirty="0"/>
              <a:t>Traditionally bus-based Symmetric Multiprocessors (SMPs), and now the CMPs are the most success parallel machines ever</a:t>
            </a:r>
          </a:p>
          <a:p>
            <a:pPr lvl="1" eaLnBrk="1" hangingPunct="1"/>
            <a:r>
              <a:rPr lang="en-US" sz="1800" dirty="0"/>
              <a:t>And the first with multi-billion-dollar markets</a:t>
            </a:r>
          </a:p>
          <a:p>
            <a:pPr lvl="1" eaLnBrk="1" hangingPunct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4184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Shared memory vs. message passing</a:t>
            </a:r>
          </a:p>
        </p:txBody>
      </p:sp>
    </p:spTree>
    <p:extLst>
      <p:ext uri="{BB962C8B-B14F-4D97-AF65-F5344CB8AC3E}">
        <p14:creationId xmlns:p14="http://schemas.microsoft.com/office/powerpoint/2010/main" val="372069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 to shared memory?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Explicit message passing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Rather difficult to code</a:t>
            </a:r>
          </a:p>
          <a:p>
            <a:r>
              <a:rPr lang="en-US" dirty="0"/>
              <a:t>We’ll not be doing anything with it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But while not a 470 topic, it is important.</a:t>
            </a:r>
          </a:p>
          <a:p>
            <a:pPr lvl="2"/>
            <a:r>
              <a:rPr lang="en-US" dirty="0"/>
              <a:t>Graduate level parallel programming class covers this in detail.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2" r="5929"/>
          <a:stretch/>
        </p:blipFill>
        <p:spPr bwMode="auto">
          <a:xfrm>
            <a:off x="4419600" y="1981200"/>
            <a:ext cx="460100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28" y="-1683"/>
            <a:ext cx="4794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Shared memory vs. message passing</a:t>
            </a:r>
          </a:p>
        </p:txBody>
      </p:sp>
    </p:spTree>
    <p:extLst>
      <p:ext uri="{BB962C8B-B14F-4D97-AF65-F5344CB8AC3E}">
        <p14:creationId xmlns:p14="http://schemas.microsoft.com/office/powerpoint/2010/main" val="17996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shared memory systems have their own problems</a:t>
            </a:r>
          </a:p>
        </p:txBody>
      </p:sp>
      <p:sp>
        <p:nvSpPr>
          <p:cNvPr id="5120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534400" cy="373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Two in particular</a:t>
            </a:r>
          </a:p>
          <a:p>
            <a:pPr lvl="1"/>
            <a:r>
              <a:rPr lang="en-US" b="1" dirty="0">
                <a:solidFill>
                  <a:srgbClr val="FF0909"/>
                </a:solidFill>
              </a:rPr>
              <a:t>Cache coherence</a:t>
            </a:r>
          </a:p>
          <a:p>
            <a:pPr lvl="1"/>
            <a:r>
              <a:rPr lang="en-US" dirty="0"/>
              <a:t>Memory consistency model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Different solutions depending on interconnect</a:t>
            </a:r>
          </a:p>
          <a:p>
            <a:pPr lvl="1"/>
            <a:r>
              <a:rPr lang="en-US" dirty="0"/>
              <a:t>So let’s do interconnect now, and jump back to these two later.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8" y="-1683"/>
            <a:ext cx="3955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00B050"/>
                </a:solidFill>
              </a:rPr>
              <a:t>Review: Shared memory vs. message passing</a:t>
            </a:r>
          </a:p>
        </p:txBody>
      </p:sp>
    </p:spTree>
    <p:extLst>
      <p:ext uri="{BB962C8B-B14F-4D97-AF65-F5344CB8AC3E}">
        <p14:creationId xmlns:p14="http://schemas.microsoft.com/office/powerpoint/2010/main" val="1385625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omic Sans MS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omic Sans MS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omic Sans MS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9055</TotalTime>
  <Words>2517</Words>
  <Application>Microsoft Office PowerPoint</Application>
  <PresentationFormat>On-screen Show (4:3)</PresentationFormat>
  <Paragraphs>493</Paragraphs>
  <Slides>35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4" baseType="lpstr">
      <vt:lpstr>Arial</vt:lpstr>
      <vt:lpstr>Arial Narrow</vt:lpstr>
      <vt:lpstr>Calibri</vt:lpstr>
      <vt:lpstr>Comic Sans MS</vt:lpstr>
      <vt:lpstr>Courier New</vt:lpstr>
      <vt:lpstr>Courier New Bold</vt:lpstr>
      <vt:lpstr>Helvetica</vt:lpstr>
      <vt:lpstr>Lucida Sans Typewriter</vt:lpstr>
      <vt:lpstr>Symbol</vt:lpstr>
      <vt:lpstr>Times</vt:lpstr>
      <vt:lpstr>Times New Roman</vt:lpstr>
      <vt:lpstr>Wingdings</vt:lpstr>
      <vt:lpstr>ZapfDingbats</vt:lpstr>
      <vt:lpstr>ヒラギノ角ゴ ProN W6</vt:lpstr>
      <vt:lpstr>Office Theme</vt:lpstr>
      <vt:lpstr>1_Default Design</vt:lpstr>
      <vt:lpstr>2_Default Design</vt:lpstr>
      <vt:lpstr>3_Default Design</vt:lpstr>
      <vt:lpstr>Equation</vt:lpstr>
      <vt:lpstr>Multiprocessors continued</vt:lpstr>
      <vt:lpstr>Quick overview</vt:lpstr>
      <vt:lpstr>Overview of today’s lecture</vt:lpstr>
      <vt:lpstr>Let’s (re)start at the top: Performance Expectations</vt:lpstr>
      <vt:lpstr>Review: Thread-Level Parallelism</vt:lpstr>
      <vt:lpstr>Thread level parallelism (TLP)</vt:lpstr>
      <vt:lpstr>Review: Why Shared Memory?</vt:lpstr>
      <vt:lpstr>Alternative to shared memory?</vt:lpstr>
      <vt:lpstr>But shared memory systems have their own problems</vt:lpstr>
      <vt:lpstr>Review: Interconnect</vt:lpstr>
      <vt:lpstr>Shared vs. Point-to-Point Networks</vt:lpstr>
      <vt:lpstr>Organizing Point-To-Point Networks</vt:lpstr>
      <vt:lpstr>Context: Bandwidth</vt:lpstr>
      <vt:lpstr>Hardware Cache Coherence</vt:lpstr>
      <vt:lpstr>Scalability problems of Snoopy Coherence</vt:lpstr>
      <vt:lpstr>Scalable Cache Coherence</vt:lpstr>
      <vt:lpstr>Directory Coherence Protocols</vt:lpstr>
      <vt:lpstr>Read Processing</vt:lpstr>
      <vt:lpstr>Write Processing</vt:lpstr>
      <vt:lpstr>Serialization and Ordering</vt:lpstr>
      <vt:lpstr>Coherence vs. Consistency</vt:lpstr>
      <vt:lpstr>Why Coherence != Consistency</vt:lpstr>
      <vt:lpstr>Sequential Consistency (SC)</vt:lpstr>
      <vt:lpstr>Sufficient Conditions for SC</vt:lpstr>
      <vt:lpstr>Relaxed Memory Models</vt:lpstr>
      <vt:lpstr>Locks</vt:lpstr>
      <vt:lpstr>Lock-based Mutual Exclusion</vt:lpstr>
      <vt:lpstr>How Not to Implement Locks</vt:lpstr>
      <vt:lpstr>Solution: Atomic Read-Modify-Write</vt:lpstr>
      <vt:lpstr>Write a lock and unlock with  test-and-set</vt:lpstr>
      <vt:lpstr>Implementing RMWs</vt:lpstr>
      <vt:lpstr>Test-and-Set Spin Lock (T&amp;S)</vt:lpstr>
      <vt:lpstr>Load Locked / Store Conditional (LL/SC)</vt:lpstr>
      <vt:lpstr>Load-Locked Store-Conditional</vt:lpstr>
      <vt:lpstr>Next up: Static Optimizations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 up multiprocessor</dc:title>
  <dc:creator>brehob</dc:creator>
  <cp:lastModifiedBy>Brehob, Mark</cp:lastModifiedBy>
  <cp:revision>49</cp:revision>
  <cp:lastPrinted>2021-11-01T19:21:05Z</cp:lastPrinted>
  <dcterms:created xsi:type="dcterms:W3CDTF">2011-03-30T17:48:18Z</dcterms:created>
  <dcterms:modified xsi:type="dcterms:W3CDTF">2024-03-26T15:20:15Z</dcterms:modified>
</cp:coreProperties>
</file>