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305" r:id="rId3"/>
    <p:sldId id="257" r:id="rId4"/>
    <p:sldId id="261" r:id="rId5"/>
    <p:sldId id="259" r:id="rId6"/>
    <p:sldId id="260" r:id="rId7"/>
    <p:sldId id="262" r:id="rId8"/>
    <p:sldId id="263" r:id="rId9"/>
    <p:sldId id="258" r:id="rId10"/>
    <p:sldId id="267" r:id="rId11"/>
    <p:sldId id="269" r:id="rId12"/>
    <p:sldId id="270" r:id="rId13"/>
    <p:sldId id="271" r:id="rId14"/>
    <p:sldId id="272" r:id="rId15"/>
    <p:sldId id="274" r:id="rId16"/>
    <p:sldId id="275" r:id="rId17"/>
    <p:sldId id="276" r:id="rId18"/>
    <p:sldId id="277" r:id="rId19"/>
    <p:sldId id="279" r:id="rId20"/>
    <p:sldId id="281" r:id="rId21"/>
    <p:sldId id="282" r:id="rId22"/>
    <p:sldId id="283" r:id="rId23"/>
    <p:sldId id="284" r:id="rId24"/>
    <p:sldId id="285" r:id="rId25"/>
    <p:sldId id="286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96" autoAdjust="0"/>
    <p:restoredTop sz="86432" autoAdjust="0"/>
  </p:normalViewPr>
  <p:slideViewPr>
    <p:cSldViewPr>
      <p:cViewPr varScale="1">
        <p:scale>
          <a:sx n="133" d="100"/>
          <a:sy n="133" d="100"/>
        </p:scale>
        <p:origin x="506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2F61CCB6-9E05-43C6-97BC-56FC3FAAE925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6" tIns="48328" rIns="96656" bIns="483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3AC4DBAD-0F1F-4143-A74D-80D1543D1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24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DBAD-0F1F-4143-A74D-80D1543D12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712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E4C95FAF-DD22-4BF7-B37C-3B272D108F8C}" type="slidenum">
              <a:rPr lang="en-US">
                <a:latin typeface="Arial" charset="0"/>
              </a:rPr>
              <a:pPr defTabSz="965017"/>
              <a:t>11</a:t>
            </a:fld>
            <a:endParaRPr lang="en-US" dirty="0">
              <a:latin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3423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3B49D95F-3E99-483E-A024-36F8C16D9EEB}" type="slidenum">
              <a:rPr lang="en-US">
                <a:latin typeface="Arial" charset="0"/>
              </a:rPr>
              <a:pPr defTabSz="965017"/>
              <a:t>12</a:t>
            </a:fld>
            <a:endParaRPr lang="en-US" dirty="0">
              <a:latin typeface="Arial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7507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C917278C-C251-41E2-8D2F-F4ECDCFB1DE1}" type="slidenum">
              <a:rPr lang="en-US">
                <a:latin typeface="Arial" charset="0"/>
              </a:rPr>
              <a:pPr defTabSz="965017"/>
              <a:t>13</a:t>
            </a:fld>
            <a:endParaRPr lang="en-US" dirty="0">
              <a:latin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0676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4AA151B3-C2CF-4C25-83EB-5EB945709A09}" type="slidenum">
              <a:rPr lang="en-US">
                <a:latin typeface="Arial" charset="0"/>
              </a:rPr>
              <a:pPr defTabSz="965017"/>
              <a:t>14</a:t>
            </a:fld>
            <a:endParaRPr lang="en-US" dirty="0">
              <a:latin typeface="Arial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9043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7D8DA5DE-1DC7-4DC0-A231-04A9C57E2AF7}" type="slidenum">
              <a:rPr lang="en-US">
                <a:latin typeface="Arial" charset="0"/>
              </a:rPr>
              <a:pPr defTabSz="965017"/>
              <a:t>15</a:t>
            </a:fld>
            <a:endParaRPr lang="en-US" dirty="0">
              <a:latin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095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690492F7-1775-438C-814B-D7949A9A62C7}" type="slidenum">
              <a:rPr lang="en-US">
                <a:latin typeface="Arial" charset="0"/>
              </a:rPr>
              <a:pPr defTabSz="965017"/>
              <a:t>16</a:t>
            </a:fld>
            <a:endParaRPr lang="en-US" dirty="0">
              <a:latin typeface="Arial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3520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62A44BF9-C60C-4753-A6FB-32A8169390E1}" type="slidenum">
              <a:rPr lang="en-US">
                <a:latin typeface="Arial" charset="0"/>
              </a:rPr>
              <a:pPr defTabSz="965017"/>
              <a:t>17</a:t>
            </a:fld>
            <a:endParaRPr lang="en-US" dirty="0">
              <a:latin typeface="Arial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3771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622A7B59-0C43-4A34-B520-B4D8504C7FCF}" type="slidenum">
              <a:rPr lang="en-US">
                <a:latin typeface="Arial" charset="0"/>
              </a:rPr>
              <a:pPr defTabSz="965017"/>
              <a:t>18</a:t>
            </a:fld>
            <a:endParaRPr lang="en-US" dirty="0">
              <a:latin typeface="Arial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1738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78B6ACA3-00B8-4171-87F9-34DA820764B4}" type="slidenum">
              <a:rPr lang="en-US">
                <a:latin typeface="Arial" charset="0"/>
              </a:rPr>
              <a:pPr defTabSz="965017"/>
              <a:t>19</a:t>
            </a:fld>
            <a:endParaRPr lang="en-US" dirty="0">
              <a:latin typeface="Arial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7676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5E6989F6-F101-49ED-AABB-7B31AC95F8E6}" type="slidenum">
              <a:rPr lang="en-US">
                <a:latin typeface="Arial" charset="0"/>
              </a:rPr>
              <a:pPr defTabSz="965017"/>
              <a:t>20</a:t>
            </a:fld>
            <a:endParaRPr lang="en-US" dirty="0">
              <a:latin typeface="Arial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063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DBAD-0F1F-4143-A74D-80D1543D12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55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FD5F55B3-D6DC-4E68-8B26-77FAC920AB7C}" type="slidenum">
              <a:rPr lang="en-US">
                <a:latin typeface="Arial" charset="0"/>
              </a:rPr>
              <a:pPr defTabSz="965017"/>
              <a:t>21</a:t>
            </a:fld>
            <a:endParaRPr lang="en-US" dirty="0">
              <a:latin typeface="Arial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0689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DE05CF25-F4E0-4B69-86F8-58F9BB1861C5}" type="slidenum">
              <a:rPr lang="en-US">
                <a:latin typeface="Arial" charset="0"/>
              </a:rPr>
              <a:pPr defTabSz="965017"/>
              <a:t>22</a:t>
            </a:fld>
            <a:endParaRPr lang="en-US" dirty="0">
              <a:latin typeface="Arial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61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02775A6F-41AB-4DBD-878C-72BB81ECF15D}" type="slidenum">
              <a:rPr lang="en-US">
                <a:latin typeface="Arial" charset="0"/>
              </a:rPr>
              <a:pPr defTabSz="965017"/>
              <a:t>23</a:t>
            </a:fld>
            <a:endParaRPr lang="en-US" dirty="0">
              <a:latin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5443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4B6E338C-9F1D-42D4-99A7-A943DC5F6E82}" type="slidenum">
              <a:rPr lang="en-US">
                <a:latin typeface="Arial" charset="0"/>
              </a:rPr>
              <a:pPr defTabSz="965017"/>
              <a:t>24</a:t>
            </a:fld>
            <a:endParaRPr lang="en-US" dirty="0">
              <a:latin typeface="Arial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0161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455DE0C2-62F4-4822-94B5-68B7860838FE}" type="slidenum">
              <a:rPr lang="en-US">
                <a:latin typeface="Arial" charset="0"/>
              </a:rPr>
              <a:pPr defTabSz="965017"/>
              <a:t>25</a:t>
            </a:fld>
            <a:endParaRPr lang="en-US" dirty="0">
              <a:latin typeface="Arial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6987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21F42D5B-92B8-49BD-9128-FFD8246AF3CE}" type="slidenum">
              <a:rPr lang="en-US">
                <a:latin typeface="Arial" charset="0"/>
              </a:rPr>
              <a:pPr defTabSz="965017"/>
              <a:t>26</a:t>
            </a:fld>
            <a:endParaRPr lang="en-US" dirty="0">
              <a:latin typeface="Arial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3282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86F0DCE5-F9A0-4E9C-B58B-8C0D6E141E2E}" type="slidenum">
              <a:rPr lang="en-US">
                <a:latin typeface="Arial" charset="0"/>
              </a:rPr>
              <a:pPr defTabSz="965017"/>
              <a:t>27</a:t>
            </a:fld>
            <a:endParaRPr lang="en-US" dirty="0">
              <a:latin typeface="Arial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97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8792BEAF-B1A0-41CE-83B1-F53338AF2B80}" type="slidenum">
              <a:rPr lang="en-US">
                <a:latin typeface="Arial" charset="0"/>
              </a:rPr>
              <a:pPr defTabSz="965017"/>
              <a:t>28</a:t>
            </a:fld>
            <a:endParaRPr lang="en-US" dirty="0">
              <a:latin typeface="Arial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304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09A53D47-1434-497C-9FC7-16D99809C2D9}" type="slidenum">
              <a:rPr lang="en-US">
                <a:latin typeface="Arial" charset="0"/>
              </a:rPr>
              <a:pPr defTabSz="965017"/>
              <a:t>29</a:t>
            </a:fld>
            <a:endParaRPr lang="en-US" dirty="0">
              <a:latin typeface="Arial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4475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A45AE219-2F29-486E-B91F-5F7788D963C0}" type="slidenum">
              <a:rPr lang="en-US">
                <a:latin typeface="Arial" charset="0"/>
              </a:rPr>
              <a:pPr defTabSz="965017"/>
              <a:t>30</a:t>
            </a:fld>
            <a:endParaRPr lang="en-US" dirty="0">
              <a:latin typeface="Arial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179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DBAD-0F1F-4143-A74D-80D1543D12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641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2187D321-643F-45CE-8749-FC582FD51E5B}" type="slidenum">
              <a:rPr lang="en-US">
                <a:latin typeface="Arial" charset="0"/>
              </a:rPr>
              <a:pPr defTabSz="965017"/>
              <a:t>31</a:t>
            </a:fld>
            <a:endParaRPr lang="en-US" dirty="0">
              <a:latin typeface="Arial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4490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8F18F5F6-2888-42C6-9A49-96F024E27638}" type="slidenum">
              <a:rPr lang="en-US">
                <a:latin typeface="Arial" charset="0"/>
              </a:rPr>
              <a:pPr defTabSz="965017"/>
              <a:t>32</a:t>
            </a:fld>
            <a:endParaRPr lang="en-US" dirty="0">
              <a:latin typeface="Arial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65784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49661667-0F0E-4F11-AFEF-A3B47BDDE3CD}" type="slidenum">
              <a:rPr lang="en-US">
                <a:latin typeface="Arial" charset="0"/>
              </a:rPr>
              <a:pPr defTabSz="965017"/>
              <a:t>33</a:t>
            </a:fld>
            <a:endParaRPr lang="en-US" dirty="0">
              <a:latin typeface="Arial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86748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3CF335CD-63B6-47EB-A82F-3F0CBA211E84}" type="slidenum">
              <a:rPr lang="en-US">
                <a:latin typeface="Arial" charset="0"/>
              </a:rPr>
              <a:pPr defTabSz="965017"/>
              <a:t>34</a:t>
            </a:fld>
            <a:endParaRPr lang="en-US" dirty="0">
              <a:latin typeface="Arial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825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0DECBF1F-CA8F-4DA1-A0BF-9F87CD7828BB}" type="slidenum">
              <a:rPr lang="en-US">
                <a:latin typeface="Arial" charset="0"/>
              </a:rPr>
              <a:pPr defTabSz="965017"/>
              <a:t>35</a:t>
            </a:fld>
            <a:endParaRPr lang="en-US" dirty="0">
              <a:latin typeface="Arial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1410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D13C9BE9-05FE-46A1-BDCE-F20024CC6751}" type="slidenum">
              <a:rPr lang="en-US">
                <a:latin typeface="Arial" charset="0"/>
              </a:rPr>
              <a:pPr defTabSz="965017"/>
              <a:t>36</a:t>
            </a:fld>
            <a:endParaRPr lang="en-US" dirty="0">
              <a:latin typeface="Arial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51702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5C9B69B9-C622-438E-9D98-B4D0EC940C11}" type="slidenum">
              <a:rPr lang="en-US">
                <a:latin typeface="Arial" charset="0"/>
              </a:rPr>
              <a:pPr defTabSz="965017"/>
              <a:t>37</a:t>
            </a:fld>
            <a:endParaRPr lang="en-US" dirty="0">
              <a:latin typeface="Arial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34740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39E05FFC-5751-4FE8-9F95-3381D2ADFD2E}" type="slidenum">
              <a:rPr lang="en-US">
                <a:latin typeface="Arial" charset="0"/>
              </a:rPr>
              <a:pPr defTabSz="965017"/>
              <a:t>38</a:t>
            </a:fld>
            <a:endParaRPr lang="en-US" dirty="0"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76358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B30171B4-5DF9-4A4D-9ACB-39CF75EC1394}" type="slidenum">
              <a:rPr lang="en-US">
                <a:latin typeface="Arial" charset="0"/>
              </a:rPr>
              <a:pPr defTabSz="965017"/>
              <a:t>39</a:t>
            </a:fld>
            <a:endParaRPr lang="en-US" dirty="0">
              <a:latin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51485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17135CCA-D3B2-4CE6-89F3-024FD8A0607F}" type="slidenum">
              <a:rPr lang="en-US">
                <a:latin typeface="Arial" charset="0"/>
              </a:rPr>
              <a:pPr defTabSz="965017"/>
              <a:t>40</a:t>
            </a:fld>
            <a:endParaRPr lang="en-US" dirty="0">
              <a:latin typeface="Arial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303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DBAD-0F1F-4143-A74D-80D1543D12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1168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BA37A956-E861-464E-BED7-8FA2E031C808}" type="slidenum">
              <a:rPr lang="en-US">
                <a:latin typeface="Arial" charset="0"/>
              </a:rPr>
              <a:pPr defTabSz="965017"/>
              <a:t>41</a:t>
            </a:fld>
            <a:endParaRPr lang="en-US" dirty="0">
              <a:latin typeface="Arial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6481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4B462E37-04A6-4376-9EC2-DCAC5EEF5456}" type="slidenum">
              <a:rPr lang="en-US">
                <a:latin typeface="Arial" charset="0"/>
              </a:rPr>
              <a:pPr defTabSz="965017"/>
              <a:t>42</a:t>
            </a:fld>
            <a:endParaRPr lang="en-US" dirty="0">
              <a:latin typeface="Arial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478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DBAD-0F1F-4143-A74D-80D1543D12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47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DBAD-0F1F-4143-A74D-80D1543D12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68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DBAD-0F1F-4143-A74D-80D1543D12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46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DBAD-0F1F-4143-A74D-80D1543D12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062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Can’t move past branches </a:t>
            </a:r>
          </a:p>
          <a:p>
            <a:r>
              <a:rPr lang="en-US" dirty="0"/>
              <a:t>   if statements</a:t>
            </a:r>
            <a:r>
              <a:rPr lang="en-US" baseline="0" dirty="0"/>
              <a:t> (due to possible exception problems) </a:t>
            </a:r>
          </a:p>
          <a:p>
            <a:r>
              <a:rPr lang="en-US" baseline="0" dirty="0"/>
              <a:t>   loops (also due to exceptions, also unclear how to do it with fixed registers)</a:t>
            </a:r>
          </a:p>
          <a:p>
            <a:r>
              <a:rPr lang="en-US" baseline="0" dirty="0"/>
              <a:t>Possibly conflicting stores (get wrong value)</a:t>
            </a:r>
          </a:p>
          <a:p>
            <a:r>
              <a:rPr lang="en-US" baseline="0" dirty="0"/>
              <a:t>Creates more live values at a time, so more spills and fills.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DBAD-0F1F-4143-A74D-80D1543D121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33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F783-06F5-4EE3-B6A5-C44A35D1A2BA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9857-25A3-4328-A9B8-02B5A331F9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F783-06F5-4EE3-B6A5-C44A35D1A2BA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9857-25A3-4328-A9B8-02B5A331F9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F783-06F5-4EE3-B6A5-C44A35D1A2BA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9857-25A3-4328-A9B8-02B5A331F9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F783-06F5-4EE3-B6A5-C44A35D1A2BA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9857-25A3-4328-A9B8-02B5A331F9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F783-06F5-4EE3-B6A5-C44A35D1A2BA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9857-25A3-4328-A9B8-02B5A331F9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F783-06F5-4EE3-B6A5-C44A35D1A2BA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9857-25A3-4328-A9B8-02B5A331F9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F783-06F5-4EE3-B6A5-C44A35D1A2BA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9857-25A3-4328-A9B8-02B5A331F9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F783-06F5-4EE3-B6A5-C44A35D1A2BA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9857-25A3-4328-A9B8-02B5A331F9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F783-06F5-4EE3-B6A5-C44A35D1A2BA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9857-25A3-4328-A9B8-02B5A331F9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F783-06F5-4EE3-B6A5-C44A35D1A2BA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9857-25A3-4328-A9B8-02B5A331F9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F783-06F5-4EE3-B6A5-C44A35D1A2BA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9857-25A3-4328-A9B8-02B5A331F9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2F783-06F5-4EE3-B6A5-C44A35D1A2BA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A9857-25A3-4328-A9B8-02B5A331F9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Static Optimizations</a:t>
            </a:r>
            <a:br>
              <a:rPr lang="en-US" dirty="0"/>
            </a:br>
            <a:r>
              <a:rPr lang="en-US" sz="3600" dirty="0"/>
              <a:t>(aka: the complier)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Mark </a:t>
            </a:r>
            <a:r>
              <a:rPr lang="en-US" dirty="0" err="1"/>
              <a:t>Brehob</a:t>
            </a:r>
            <a:endParaRPr lang="en-US" dirty="0"/>
          </a:p>
          <a:p>
            <a:r>
              <a:rPr lang="en-US" dirty="0"/>
              <a:t>EECS 470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limits our ability to hoist a load?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dirty="0"/>
          </a:p>
          <a:p>
            <a:pPr lvl="1"/>
            <a:r>
              <a:rPr lang="en-US" dirty="0"/>
              <a:t>________________________________________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_________________________________________</a:t>
            </a:r>
            <a:br>
              <a:rPr lang="en-US" dirty="0"/>
            </a:b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_________________________________________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Create room to move code around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362200"/>
          </a:xfrm>
        </p:spPr>
        <p:txBody>
          <a:bodyPr/>
          <a:lstStyle/>
          <a:p>
            <a:pPr eaLnBrk="1" hangingPunct="1"/>
            <a:r>
              <a:rPr lang="en-US" dirty="0"/>
              <a:t>Loop unrolling</a:t>
            </a:r>
          </a:p>
          <a:p>
            <a:pPr lvl="1" eaLnBrk="1" hangingPunct="1"/>
            <a:r>
              <a:rPr lang="en-US" dirty="0"/>
              <a:t>The idea is to take a loop (usually a short loop) and do two or more iterations in a single loop body.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371600" y="4800600"/>
            <a:ext cx="1905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AutoShape 5"/>
          <p:cNvSpPr>
            <a:spLocks/>
          </p:cNvSpPr>
          <p:nvPr/>
        </p:nvSpPr>
        <p:spPr bwMode="auto">
          <a:xfrm>
            <a:off x="914400" y="4800600"/>
            <a:ext cx="304800" cy="533400"/>
          </a:xfrm>
          <a:prstGeom prst="leftBrace">
            <a:avLst>
              <a:gd name="adj1" fmla="val 145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-92075" y="4608513"/>
            <a:ext cx="7810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Initial </a:t>
            </a:r>
          </a:p>
          <a:p>
            <a:r>
              <a:rPr lang="en-US"/>
              <a:t>Loop</a:t>
            </a:r>
          </a:p>
          <a:p>
            <a:r>
              <a:rPr lang="en-US"/>
              <a:t>body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066800" y="4114800"/>
            <a:ext cx="1841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for i=1 to 10000 </a:t>
            </a:r>
          </a:p>
          <a:p>
            <a:r>
              <a:rPr lang="en-US"/>
              <a:t>{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187450" y="53340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}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5105400" y="4038600"/>
            <a:ext cx="171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for i=1 to 5000 </a:t>
            </a:r>
          </a:p>
          <a:p>
            <a:r>
              <a:rPr lang="en-US"/>
              <a:t>{</a:t>
            </a:r>
          </a:p>
        </p:txBody>
      </p:sp>
      <p:sp>
        <p:nvSpPr>
          <p:cNvPr id="27658" name="Rectangle 11"/>
          <p:cNvSpPr>
            <a:spLocks noChangeArrowheads="1"/>
          </p:cNvSpPr>
          <p:nvPr/>
        </p:nvSpPr>
        <p:spPr bwMode="auto">
          <a:xfrm>
            <a:off x="5410200" y="5410200"/>
            <a:ext cx="1905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Rectangle 12"/>
          <p:cNvSpPr>
            <a:spLocks noChangeArrowheads="1"/>
          </p:cNvSpPr>
          <p:nvPr/>
        </p:nvSpPr>
        <p:spPr bwMode="auto">
          <a:xfrm>
            <a:off x="5410200" y="4572000"/>
            <a:ext cx="1905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3"/>
          <p:cNvSpPr>
            <a:spLocks noChangeArrowheads="1"/>
          </p:cNvSpPr>
          <p:nvPr/>
        </p:nvSpPr>
        <p:spPr bwMode="auto">
          <a:xfrm>
            <a:off x="5410200" y="5181600"/>
            <a:ext cx="1905000" cy="1524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AutoShape 14"/>
          <p:cNvSpPr>
            <a:spLocks/>
          </p:cNvSpPr>
          <p:nvPr/>
        </p:nvSpPr>
        <p:spPr bwMode="auto">
          <a:xfrm flipH="1">
            <a:off x="7543800" y="4572000"/>
            <a:ext cx="304800" cy="533400"/>
          </a:xfrm>
          <a:prstGeom prst="leftBrace">
            <a:avLst>
              <a:gd name="adj1" fmla="val 145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AutoShape 15"/>
          <p:cNvSpPr>
            <a:spLocks/>
          </p:cNvSpPr>
          <p:nvPr/>
        </p:nvSpPr>
        <p:spPr bwMode="auto">
          <a:xfrm flipH="1">
            <a:off x="7543800" y="5334000"/>
            <a:ext cx="304800" cy="533400"/>
          </a:xfrm>
          <a:prstGeom prst="leftBrace">
            <a:avLst>
              <a:gd name="adj1" fmla="val 145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Text Box 16"/>
          <p:cNvSpPr txBox="1">
            <a:spLocks noChangeArrowheads="1"/>
          </p:cNvSpPr>
          <p:nvPr/>
        </p:nvSpPr>
        <p:spPr bwMode="auto">
          <a:xfrm>
            <a:off x="7908925" y="4532313"/>
            <a:ext cx="125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Loop body</a:t>
            </a:r>
          </a:p>
        </p:txBody>
      </p:sp>
      <p:sp>
        <p:nvSpPr>
          <p:cNvPr id="27664" name="Text Box 17"/>
          <p:cNvSpPr txBox="1">
            <a:spLocks noChangeArrowheads="1"/>
          </p:cNvSpPr>
          <p:nvPr/>
        </p:nvSpPr>
        <p:spPr bwMode="auto">
          <a:xfrm>
            <a:off x="7893050" y="5334000"/>
            <a:ext cx="125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Loop body</a:t>
            </a:r>
          </a:p>
        </p:txBody>
      </p:sp>
      <p:sp>
        <p:nvSpPr>
          <p:cNvPr id="27665" name="AutoShape 18"/>
          <p:cNvSpPr>
            <a:spLocks noChangeArrowheads="1"/>
          </p:cNvSpPr>
          <p:nvPr/>
        </p:nvSpPr>
        <p:spPr bwMode="auto">
          <a:xfrm>
            <a:off x="3581400" y="5029200"/>
            <a:ext cx="1143000" cy="3810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Text Box 19"/>
          <p:cNvSpPr txBox="1">
            <a:spLocks noChangeArrowheads="1"/>
          </p:cNvSpPr>
          <p:nvPr/>
        </p:nvSpPr>
        <p:spPr bwMode="auto">
          <a:xfrm>
            <a:off x="5181600" y="5957888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}</a:t>
            </a:r>
          </a:p>
        </p:txBody>
      </p:sp>
      <p:sp>
        <p:nvSpPr>
          <p:cNvPr id="27667" name="AutoShape 20"/>
          <p:cNvSpPr>
            <a:spLocks/>
          </p:cNvSpPr>
          <p:nvPr/>
        </p:nvSpPr>
        <p:spPr bwMode="auto">
          <a:xfrm>
            <a:off x="4800600" y="4572000"/>
            <a:ext cx="228600" cy="13716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Line 21"/>
          <p:cNvSpPr>
            <a:spLocks noChangeShapeType="1"/>
          </p:cNvSpPr>
          <p:nvPr/>
        </p:nvSpPr>
        <p:spPr bwMode="auto">
          <a:xfrm flipH="1" flipV="1">
            <a:off x="6858000" y="5334000"/>
            <a:ext cx="4572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9" name="Text Box 22"/>
          <p:cNvSpPr txBox="1">
            <a:spLocks noChangeArrowheads="1"/>
          </p:cNvSpPr>
          <p:nvPr/>
        </p:nvSpPr>
        <p:spPr bwMode="auto">
          <a:xfrm>
            <a:off x="6765925" y="6284913"/>
            <a:ext cx="135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“Glue” logic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Unroll this loop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for(</a:t>
            </a:r>
            <a:r>
              <a:rPr lang="en-US" sz="2400" b="1" dirty="0" err="1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=0;i&lt;10000;i++)</a:t>
            </a:r>
          </a:p>
          <a:p>
            <a:pPr lvl="1"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	A[</a:t>
            </a:r>
            <a:r>
              <a:rPr lang="en-US" sz="2400" b="1" dirty="0" err="1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]=B[</a:t>
            </a:r>
            <a:r>
              <a:rPr lang="en-US" sz="2400" b="1" dirty="0" err="1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]+C[</a:t>
            </a:r>
            <a:r>
              <a:rPr lang="en-US" sz="2400" b="1" dirty="0" err="1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];</a:t>
            </a:r>
          </a:p>
          <a:p>
            <a:pPr lvl="1"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	n+=A[</a:t>
            </a:r>
            <a:r>
              <a:rPr lang="en-US" sz="2400" b="1" dirty="0" err="1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];</a:t>
            </a:r>
          </a:p>
          <a:p>
            <a:pPr lvl="1"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}</a:t>
            </a:r>
          </a:p>
          <a:p>
            <a:pPr lvl="1" eaLnBrk="1" hangingPunct="1"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r>
              <a:rPr lang="en-US" sz="2400" b="1" dirty="0">
                <a:latin typeface="Arial Unicode MS" pitchFamily="34" charset="-128"/>
              </a:rPr>
              <a:t>Glue logic?  Reduce operations?</a:t>
            </a:r>
          </a:p>
          <a:p>
            <a:pPr lvl="1" eaLnBrk="1" hangingPunct="1">
              <a:buFontTx/>
              <a:buNone/>
            </a:pPr>
            <a:endParaRPr lang="en-US" sz="2400" b="1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does unrolling buy us?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914400"/>
          </a:xfrm>
        </p:spPr>
        <p:txBody>
          <a:bodyPr/>
          <a:lstStyle/>
          <a:p>
            <a:pPr eaLnBrk="1" hangingPunct="1"/>
            <a:r>
              <a:rPr lang="en-US"/>
              <a:t>Reduces number of branches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Reduces number of branches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33400" y="2209800"/>
            <a:ext cx="8229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/>
              <a:t>Less to (</a:t>
            </a:r>
            <a:r>
              <a:rPr lang="en-US" sz="2800" dirty="0" err="1"/>
              <a:t>mis</a:t>
            </a:r>
            <a:r>
              <a:rPr lang="en-US" sz="2800" dirty="0"/>
              <a:t>-)predict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/>
              <a:t>If not predicting branches (say cheap embedded processor) very helpful!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/>
              <a:t>If limited number of branches allowed in ROB at a time, reduces this problem.</a:t>
            </a:r>
          </a:p>
          <a:p>
            <a:pPr marL="742950" lvl="1" indent="-285750">
              <a:spcBef>
                <a:spcPct val="20000"/>
              </a:spcBef>
            </a:pPr>
            <a:endParaRPr lang="en-US" sz="280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800" dirty="0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33400" y="46482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Can schedule for pipeline better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/>
              <a:t>If superscalar might be best to combine certain operations.  Loop unrolling adds flexibility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does it cost us?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Code space.</a:t>
            </a:r>
          </a:p>
          <a:p>
            <a:pPr lvl="1" eaLnBrk="1" hangingPunct="1"/>
            <a:r>
              <a:rPr lang="en-US"/>
              <a:t>Mainly worried about impact on I-cache hit rate.  But L2 or DRAM impact if unroll too much!</a:t>
            </a:r>
          </a:p>
          <a:p>
            <a:pPr eaLnBrk="1" hangingPunct="1"/>
            <a:r>
              <a:rPr lang="en-US"/>
              <a:t>If loop body has branches in it can hurt branch prediction performance.</a:t>
            </a:r>
          </a:p>
          <a:p>
            <a:pPr eaLnBrk="1" hangingPunct="1"/>
            <a:r>
              <a:rPr lang="en-US"/>
              <a:t>Other?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Another one to unroll.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b="1">
                <a:latin typeface="Courier New" pitchFamily="49" charset="0"/>
              </a:rPr>
              <a:t>for(i=0;i&lt;99999;i++)</a:t>
            </a:r>
          </a:p>
          <a:p>
            <a:pPr lvl="1" eaLnBrk="1" hangingPunct="1">
              <a:buFontTx/>
              <a:buNone/>
            </a:pPr>
            <a:r>
              <a:rPr lang="en-US" b="1">
                <a:latin typeface="Courier New" pitchFamily="49" charset="0"/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US" b="1">
                <a:latin typeface="Courier New" pitchFamily="49" charset="0"/>
              </a:rPr>
              <a:t>	A[i]=B[i]+C[i];</a:t>
            </a:r>
          </a:p>
          <a:p>
            <a:pPr lvl="1" eaLnBrk="1" hangingPunct="1">
              <a:buFontTx/>
              <a:buNone/>
            </a:pPr>
            <a:r>
              <a:rPr lang="en-US" b="1">
                <a:latin typeface="Courier New" pitchFamily="49" charset="0"/>
              </a:rPr>
              <a:t>	B[i+1]=C[i]+D[i];</a:t>
            </a:r>
          </a:p>
          <a:p>
            <a:pPr lvl="1" eaLnBrk="1" hangingPunct="1">
              <a:buFontTx/>
              <a:buNone/>
            </a:pPr>
            <a:r>
              <a:rPr lang="en-US" b="1">
                <a:latin typeface="Courier New" pitchFamily="49" charset="0"/>
              </a:rPr>
              <a:t>}</a:t>
            </a:r>
          </a:p>
          <a:p>
            <a:pPr lvl="1" eaLnBrk="1" hangingPunct="1">
              <a:buFontTx/>
              <a:buNone/>
            </a:pPr>
            <a:endParaRPr lang="en-US" b="1">
              <a:latin typeface="Courier New" pitchFamily="49" charset="0"/>
            </a:endParaRP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One more to do</a:t>
            </a: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urier New" pitchFamily="49" charset="0"/>
              </a:rPr>
              <a:t>while (B[i]!=0)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800" b="1">
                <a:latin typeface="Courier New" pitchFamily="49" charset="0"/>
              </a:rPr>
              <a:t>{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800" b="1">
                <a:latin typeface="Courier New" pitchFamily="49" charset="0"/>
              </a:rPr>
              <a:t> i++;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800" b="1">
                <a:latin typeface="Courier New" pitchFamily="49" charset="0"/>
              </a:rPr>
              <a:t>	A[i]=B[i]+C[i];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800" b="1">
                <a:latin typeface="Courier New" pitchFamily="49" charset="0"/>
              </a:rPr>
              <a:t>	B[i+1]=C[i]+D[i];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800" b="1">
                <a:latin typeface="Courier New" pitchFamily="49" charset="0"/>
              </a:rPr>
              <a:t>}</a:t>
            </a:r>
          </a:p>
          <a:p>
            <a:pPr marL="742950" lvl="1" indent="-285750">
              <a:spcBef>
                <a:spcPct val="20000"/>
              </a:spcBef>
            </a:pPr>
            <a:endParaRPr lang="en-US" sz="2800" b="1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How about this code?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Loop:	r1=MEM[</a:t>
            </a:r>
            <a:r>
              <a:rPr lang="en-US" dirty="0">
                <a:solidFill>
                  <a:srgbClr val="FF0000"/>
                </a:solidFill>
              </a:rPr>
              <a:t>r2</a:t>
            </a:r>
            <a:r>
              <a:rPr lang="en-US" dirty="0"/>
              <a:t>+0]</a:t>
            </a:r>
          </a:p>
          <a:p>
            <a:pPr eaLnBrk="1" hangingPunct="1">
              <a:buFontTx/>
              <a:buNone/>
            </a:pPr>
            <a:r>
              <a:rPr lang="en-US"/>
              <a:t>			r1=</a:t>
            </a:r>
            <a:r>
              <a:rPr lang="en-US">
                <a:solidFill>
                  <a:srgbClr val="FF0000"/>
                </a:solidFill>
              </a:rPr>
              <a:t>r1</a:t>
            </a:r>
            <a:r>
              <a:rPr lang="en-US"/>
              <a:t>*2</a:t>
            </a:r>
          </a:p>
          <a:p>
            <a:pPr eaLnBrk="1" hangingPunct="1">
              <a:buFontTx/>
              <a:buNone/>
            </a:pPr>
            <a:r>
              <a:rPr lang="en-US" dirty="0"/>
              <a:t>			MEM[r2+0]=</a:t>
            </a:r>
            <a:r>
              <a:rPr lang="en-US" dirty="0">
                <a:solidFill>
                  <a:srgbClr val="FF0000"/>
                </a:solidFill>
              </a:rPr>
              <a:t>r1</a:t>
            </a:r>
          </a:p>
          <a:p>
            <a:pPr eaLnBrk="1" hangingPunct="1">
              <a:buFontTx/>
              <a:buNone/>
            </a:pPr>
            <a:r>
              <a:rPr lang="en-US" dirty="0"/>
              <a:t>			r2=r2+4</a:t>
            </a:r>
          </a:p>
          <a:p>
            <a:pPr eaLnBrk="1" hangingPunct="1">
              <a:buFontTx/>
              <a:buNone/>
            </a:pPr>
            <a:r>
              <a:rPr lang="en-US" dirty="0"/>
              <a:t>			</a:t>
            </a:r>
            <a:r>
              <a:rPr lang="en-US" dirty="0" err="1"/>
              <a:t>bne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r2</a:t>
            </a:r>
            <a:r>
              <a:rPr lang="en-US" dirty="0"/>
              <a:t> r3 Loop </a:t>
            </a:r>
          </a:p>
          <a:p>
            <a:pPr eaLnBrk="1" hangingPunct="1"/>
            <a:endParaRPr lang="en-US" dirty="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752600" y="1219200"/>
            <a:ext cx="4470400" cy="3924300"/>
            <a:chOff x="1104" y="768"/>
            <a:chExt cx="2816" cy="2472"/>
          </a:xfrm>
        </p:grpSpPr>
        <p:sp>
          <p:nvSpPr>
            <p:cNvPr id="33798" name="Freeform 5"/>
            <p:cNvSpPr>
              <a:spLocks/>
            </p:cNvSpPr>
            <p:nvPr/>
          </p:nvSpPr>
          <p:spPr bwMode="auto">
            <a:xfrm>
              <a:off x="1104" y="768"/>
              <a:ext cx="1536" cy="1440"/>
            </a:xfrm>
            <a:custGeom>
              <a:avLst/>
              <a:gdLst>
                <a:gd name="T0" fmla="*/ 1536 w 1536"/>
                <a:gd name="T1" fmla="*/ 336 h 1440"/>
                <a:gd name="T2" fmla="*/ 912 w 1536"/>
                <a:gd name="T3" fmla="*/ 0 h 1440"/>
                <a:gd name="T4" fmla="*/ 96 w 1536"/>
                <a:gd name="T5" fmla="*/ 336 h 1440"/>
                <a:gd name="T6" fmla="*/ 336 w 1536"/>
                <a:gd name="T7" fmla="*/ 1440 h 14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36"/>
                <a:gd name="T13" fmla="*/ 0 h 1440"/>
                <a:gd name="T14" fmla="*/ 1536 w 1536"/>
                <a:gd name="T15" fmla="*/ 1440 h 14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36" h="1440">
                  <a:moveTo>
                    <a:pt x="1536" y="336"/>
                  </a:moveTo>
                  <a:cubicBezTo>
                    <a:pt x="1344" y="168"/>
                    <a:pt x="1152" y="0"/>
                    <a:pt x="912" y="0"/>
                  </a:cubicBezTo>
                  <a:cubicBezTo>
                    <a:pt x="672" y="0"/>
                    <a:pt x="192" y="96"/>
                    <a:pt x="96" y="336"/>
                  </a:cubicBezTo>
                  <a:cubicBezTo>
                    <a:pt x="0" y="576"/>
                    <a:pt x="296" y="1256"/>
                    <a:pt x="336" y="1440"/>
                  </a:cubicBezTo>
                </a:path>
              </a:pathLst>
            </a:custGeom>
            <a:noFill/>
            <a:ln w="38100" cap="rnd" cmpd="sng">
              <a:solidFill>
                <a:schemeClr val="accent2"/>
              </a:solidFill>
              <a:prstDash val="sysDot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1632" y="1296"/>
              <a:ext cx="1248" cy="1296"/>
              <a:chOff x="1632" y="1296"/>
              <a:chExt cx="1248" cy="1296"/>
            </a:xfrm>
          </p:grpSpPr>
          <p:sp>
            <p:nvSpPr>
              <p:cNvPr id="33803" name="Line 7"/>
              <p:cNvSpPr>
                <a:spLocks noChangeShapeType="1"/>
              </p:cNvSpPr>
              <p:nvPr/>
            </p:nvSpPr>
            <p:spPr bwMode="auto">
              <a:xfrm flipH="1" flipV="1">
                <a:off x="1632" y="1296"/>
                <a:ext cx="192" cy="19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4" name="Line 8"/>
              <p:cNvSpPr>
                <a:spLocks noChangeShapeType="1"/>
              </p:cNvSpPr>
              <p:nvPr/>
            </p:nvSpPr>
            <p:spPr bwMode="auto">
              <a:xfrm flipH="1" flipV="1">
                <a:off x="1632" y="1680"/>
                <a:ext cx="1248" cy="19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5" name="Line 9"/>
              <p:cNvSpPr>
                <a:spLocks noChangeShapeType="1"/>
              </p:cNvSpPr>
              <p:nvPr/>
            </p:nvSpPr>
            <p:spPr bwMode="auto">
              <a:xfrm flipH="1" flipV="1">
                <a:off x="1680" y="2400"/>
                <a:ext cx="288" cy="19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1296" y="1008"/>
              <a:ext cx="2624" cy="2232"/>
              <a:chOff x="1488" y="1248"/>
              <a:chExt cx="2624" cy="2232"/>
            </a:xfrm>
          </p:grpSpPr>
          <p:sp>
            <p:nvSpPr>
              <p:cNvPr id="33801" name="Oval 11"/>
              <p:cNvSpPr>
                <a:spLocks noChangeArrowheads="1"/>
              </p:cNvSpPr>
              <p:nvPr/>
            </p:nvSpPr>
            <p:spPr bwMode="auto">
              <a:xfrm>
                <a:off x="1488" y="1248"/>
                <a:ext cx="2112" cy="384"/>
              </a:xfrm>
              <a:prstGeom prst="ellipse">
                <a:avLst/>
              </a:prstGeom>
              <a:noFill/>
              <a:ln w="1905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02" name="Freeform 12"/>
              <p:cNvSpPr>
                <a:spLocks/>
              </p:cNvSpPr>
              <p:nvPr/>
            </p:nvSpPr>
            <p:spPr bwMode="auto">
              <a:xfrm>
                <a:off x="1800" y="1440"/>
                <a:ext cx="2312" cy="2040"/>
              </a:xfrm>
              <a:custGeom>
                <a:avLst/>
                <a:gdLst>
                  <a:gd name="T0" fmla="*/ 1800 w 2312"/>
                  <a:gd name="T1" fmla="*/ 0 h 2040"/>
                  <a:gd name="T2" fmla="*/ 2280 w 2312"/>
                  <a:gd name="T3" fmla="*/ 672 h 2040"/>
                  <a:gd name="T4" fmla="*/ 1608 w 2312"/>
                  <a:gd name="T5" fmla="*/ 1824 h 2040"/>
                  <a:gd name="T6" fmla="*/ 264 w 2312"/>
                  <a:gd name="T7" fmla="*/ 1968 h 2040"/>
                  <a:gd name="T8" fmla="*/ 24 w 2312"/>
                  <a:gd name="T9" fmla="*/ 1584 h 20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12"/>
                  <a:gd name="T16" fmla="*/ 0 h 2040"/>
                  <a:gd name="T17" fmla="*/ 2312 w 2312"/>
                  <a:gd name="T18" fmla="*/ 2040 h 20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12" h="2040">
                    <a:moveTo>
                      <a:pt x="1800" y="0"/>
                    </a:moveTo>
                    <a:cubicBezTo>
                      <a:pt x="2056" y="184"/>
                      <a:pt x="2312" y="368"/>
                      <a:pt x="2280" y="672"/>
                    </a:cubicBezTo>
                    <a:cubicBezTo>
                      <a:pt x="2248" y="976"/>
                      <a:pt x="1944" y="1608"/>
                      <a:pt x="1608" y="1824"/>
                    </a:cubicBezTo>
                    <a:cubicBezTo>
                      <a:pt x="1272" y="2040"/>
                      <a:pt x="528" y="2008"/>
                      <a:pt x="264" y="1968"/>
                    </a:cubicBezTo>
                    <a:cubicBezTo>
                      <a:pt x="0" y="1928"/>
                      <a:pt x="12" y="1756"/>
                      <a:pt x="24" y="1584"/>
                    </a:cubicBezTo>
                  </a:path>
                </a:pathLst>
              </a:custGeom>
              <a:noFill/>
              <a:ln w="38100" cap="flat" cmpd="sng">
                <a:solidFill>
                  <a:srgbClr val="33CC33"/>
                </a:solidFill>
                <a:prstDash val="sysDot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762000" y="54864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We’ll come back to this later…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Other ILP techniques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Consider an in-order superscalar processor executing the following code: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/>
              <a:t>R1=16		//A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/>
              <a:t>R2=R1+5	//B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/>
              <a:t>R3=14		//C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/>
              <a:t>R4=R3+5	//D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Without OoO we would execute A, BC, 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Note that A&amp;B are independent of C&amp;D.  So ordering ACBD would let us do AC, BD.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Thus, the simple action of reordering instructions can increase ILP.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So…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We can expose ILP by </a:t>
            </a:r>
          </a:p>
          <a:p>
            <a:pPr lvl="1" eaLnBrk="1" hangingPunct="1"/>
            <a:r>
              <a:rPr lang="en-US"/>
              <a:t>Unrolling loops</a:t>
            </a:r>
          </a:p>
          <a:p>
            <a:pPr lvl="1" eaLnBrk="1" hangingPunct="1"/>
            <a:r>
              <a:rPr lang="en-US"/>
              <a:t>Reordering code </a:t>
            </a:r>
          </a:p>
          <a:p>
            <a:pPr lvl="2" eaLnBrk="1" hangingPunct="1"/>
            <a:r>
              <a:rPr lang="en-US"/>
              <a:t>To increase # of independent instructions near each other</a:t>
            </a:r>
          </a:p>
          <a:p>
            <a:pPr lvl="2" eaLnBrk="1" hangingPunct="1"/>
            <a:r>
              <a:rPr lang="en-US"/>
              <a:t>To move a load (or other high-latency instruction) from its use.</a:t>
            </a:r>
          </a:p>
          <a:p>
            <a:pPr lvl="1" eaLnBrk="1" hangingPunct="1"/>
            <a:r>
              <a:rPr lang="en-US"/>
              <a:t>What limits reordering options?</a:t>
            </a:r>
          </a:p>
          <a:p>
            <a:pPr lvl="2" eaLnBrk="1" hangingPunct="1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1A676-DCF8-453B-835B-6DD23623F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BDD29-D12F-4EE5-98A4-C93E2648D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r>
              <a:rPr lang="en-US" dirty="0"/>
              <a:t>Quiz </a:t>
            </a:r>
          </a:p>
          <a:p>
            <a:pPr lvl="1"/>
            <a:r>
              <a:rPr lang="en-US" dirty="0"/>
              <a:t>Tuesday 4/2</a:t>
            </a:r>
          </a:p>
          <a:p>
            <a:pPr lvl="1"/>
            <a:r>
              <a:rPr lang="en-US" dirty="0"/>
              <a:t>Coverage the same as the last homework</a:t>
            </a:r>
          </a:p>
          <a:p>
            <a:pPr lvl="2"/>
            <a:r>
              <a:rPr lang="en-US" dirty="0"/>
              <a:t>Or maybe a bit from earlier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63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The limits of hoisting loads (again)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Moving code outside of its “basic block” is scary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In other words, moving code past branches or branch targets can give wrong execution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Loads or stores might go to invalid locations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Need to be sure don’t trash a needed register.</a:t>
            </a:r>
            <a:br>
              <a:rPr lang="en-US" sz="1800" dirty="0"/>
            </a:b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Also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Moving loads past stores is scary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What if store wrote to that address</a:t>
            </a:r>
            <a:br>
              <a:rPr lang="en-US" sz="1800" dirty="0"/>
            </a:b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The problem is that we don’t have the recovery mechanisms we do in hardware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After all, the program </a:t>
            </a:r>
            <a:r>
              <a:rPr lang="en-US" sz="2000" b="1" i="1" u="sng" dirty="0"/>
              <a:t>specifies</a:t>
            </a:r>
            <a:r>
              <a:rPr lang="en-US" sz="2000" dirty="0"/>
              <a:t> behavior!  How do we know when the specified behavior is “wrong”?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In hardware it is fairly easy…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Static dependency checking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A superscalar processor has to do certain dependency checking at issue (or dispatch)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Is a given set of instructions dependent on each other?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If ALU resources are shared are there enough resources?</a:t>
            </a:r>
            <a:br>
              <a:rPr lang="en-US" dirty="0"/>
            </a:b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dirty="0"/>
              <a:t>Many of these issues can be resolved at compile time.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What can’t be resolved?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Once resolved, how do you tell the CPU?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One static solution: VLIW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Have a bunch of pipelines, usually with different functional units.</a:t>
            </a:r>
          </a:p>
          <a:p>
            <a:pPr lvl="1" eaLnBrk="1" hangingPunct="1"/>
            <a:r>
              <a:rPr lang="en-US"/>
              <a:t>Each “instruction” actually contains directions for all the pipelines.</a:t>
            </a:r>
          </a:p>
          <a:p>
            <a:pPr lvl="1" eaLnBrk="1" hangingPunct="1"/>
            <a:r>
              <a:rPr lang="en-US"/>
              <a:t>(Thus the “very long instruction”)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657600" y="4648200"/>
            <a:ext cx="19812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3733800" y="4648200"/>
            <a:ext cx="17208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Pipe1 – int</a:t>
            </a:r>
          </a:p>
          <a:p>
            <a:r>
              <a:rPr lang="en-US"/>
              <a:t>Pipe2 – int</a:t>
            </a:r>
          </a:p>
          <a:p>
            <a:r>
              <a:rPr lang="en-US"/>
              <a:t>Pipe3 – fp</a:t>
            </a:r>
          </a:p>
          <a:p>
            <a:r>
              <a:rPr lang="en-US"/>
              <a:t>Pipe4 – ld/st</a:t>
            </a:r>
          </a:p>
          <a:p>
            <a:r>
              <a:rPr lang="en-US"/>
              <a:t>Pipe5 – branch</a:t>
            </a:r>
          </a:p>
        </p:txBody>
      </p:sp>
      <p:sp>
        <p:nvSpPr>
          <p:cNvPr id="40966" name="Line 7"/>
          <p:cNvSpPr>
            <a:spLocks noChangeShapeType="1"/>
          </p:cNvSpPr>
          <p:nvPr/>
        </p:nvSpPr>
        <p:spPr bwMode="auto">
          <a:xfrm>
            <a:off x="3048000" y="4724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67" name="Line 8"/>
          <p:cNvSpPr>
            <a:spLocks noChangeShapeType="1"/>
          </p:cNvSpPr>
          <p:nvPr/>
        </p:nvSpPr>
        <p:spPr bwMode="auto">
          <a:xfrm>
            <a:off x="3048000" y="50292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68" name="Line 9"/>
          <p:cNvSpPr>
            <a:spLocks noChangeShapeType="1"/>
          </p:cNvSpPr>
          <p:nvPr/>
        </p:nvSpPr>
        <p:spPr bwMode="auto">
          <a:xfrm>
            <a:off x="3048000" y="5334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69" name="Line 10"/>
          <p:cNvSpPr>
            <a:spLocks noChangeShapeType="1"/>
          </p:cNvSpPr>
          <p:nvPr/>
        </p:nvSpPr>
        <p:spPr bwMode="auto">
          <a:xfrm>
            <a:off x="3048000" y="5638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70" name="Line 11"/>
          <p:cNvSpPr>
            <a:spLocks noChangeShapeType="1"/>
          </p:cNvSpPr>
          <p:nvPr/>
        </p:nvSpPr>
        <p:spPr bwMode="auto">
          <a:xfrm>
            <a:off x="3048000" y="5943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71" name="AutoShape 12"/>
          <p:cNvSpPr>
            <a:spLocks/>
          </p:cNvSpPr>
          <p:nvPr/>
        </p:nvSpPr>
        <p:spPr bwMode="auto">
          <a:xfrm>
            <a:off x="2667000" y="4572000"/>
            <a:ext cx="304800" cy="1371600"/>
          </a:xfrm>
          <a:prstGeom prst="lef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3"/>
          <p:cNvSpPr txBox="1">
            <a:spLocks noChangeArrowheads="1"/>
          </p:cNvSpPr>
          <p:nvPr/>
        </p:nvSpPr>
        <p:spPr bwMode="auto">
          <a:xfrm>
            <a:off x="1295400" y="4799013"/>
            <a:ext cx="12382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VLIW</a:t>
            </a:r>
          </a:p>
          <a:p>
            <a:r>
              <a:rPr lang="en-US"/>
              <a:t>Instruction</a:t>
            </a:r>
          </a:p>
          <a:p>
            <a:r>
              <a:rPr lang="en-US"/>
              <a:t>word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What’s good about VLIW?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Compiler does all dependency checking, including structural hazards!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No dependence checking makes the hardware a lot simpler!</a:t>
            </a:r>
          </a:p>
          <a:p>
            <a:pPr lvl="2" eaLnBrk="1" hangingPunct="1">
              <a:lnSpc>
                <a:spcPct val="90000"/>
              </a:lnSpc>
            </a:pPr>
            <a:r>
              <a:rPr lang="en-US"/>
              <a:t>Reduces mis-prediction penalty.</a:t>
            </a:r>
          </a:p>
          <a:p>
            <a:pPr lvl="2" eaLnBrk="1" hangingPunct="1">
              <a:lnSpc>
                <a:spcPct val="90000"/>
              </a:lnSpc>
            </a:pPr>
            <a:r>
              <a:rPr lang="en-US"/>
              <a:t>Saves power</a:t>
            </a:r>
          </a:p>
          <a:p>
            <a:pPr lvl="2" eaLnBrk="1" hangingPunct="1">
              <a:lnSpc>
                <a:spcPct val="90000"/>
              </a:lnSpc>
            </a:pPr>
            <a:r>
              <a:rPr lang="en-US"/>
              <a:t>May save area!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Since the compiler can also reorder instructions we may be able to make good use of the pipes.</a:t>
            </a:r>
          </a:p>
          <a:p>
            <a:pPr lvl="1" eaLnBrk="1" hangingPunct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 what’s bad?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Code density</a:t>
            </a:r>
          </a:p>
          <a:p>
            <a:pPr lvl="1" eaLnBrk="1" hangingPunct="1"/>
            <a:r>
              <a:rPr lang="en-US"/>
              <a:t>If you can’t fill a given pipe, need a no-op.</a:t>
            </a:r>
          </a:p>
          <a:p>
            <a:pPr lvl="1" eaLnBrk="1" hangingPunct="1"/>
            <a:r>
              <a:rPr lang="en-US"/>
              <a:t>To get the ILP needed to be able to fill the pipe, often need to unroll loops.</a:t>
            </a:r>
          </a:p>
          <a:p>
            <a:pPr eaLnBrk="1" hangingPunct="1"/>
            <a:r>
              <a:rPr lang="en-US"/>
              <a:t>When a newer processor comes out, 100% compatibility is hard</a:t>
            </a:r>
          </a:p>
          <a:p>
            <a:pPr lvl="1" eaLnBrk="1" hangingPunct="1"/>
            <a:r>
              <a:rPr lang="en-US"/>
              <a:t>Word length may need to change</a:t>
            </a:r>
          </a:p>
          <a:p>
            <a:pPr lvl="1" eaLnBrk="1" hangingPunct="1"/>
            <a:r>
              <a:rPr lang="en-US"/>
              <a:t>Structural dependencies may be different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Conditional execution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419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Conditional execution (we’ve done this before!)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latin typeface="Courier New" pitchFamily="49" charset="0"/>
              </a:rPr>
              <a:t>		 bne r1 r2 skip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latin typeface="Courier New" pitchFamily="49" charset="0"/>
              </a:rPr>
              <a:t>		 r4=r5+r6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latin typeface="Courier New" pitchFamily="49" charset="0"/>
              </a:rPr>
              <a:t>skip: r7=r4+r12</a:t>
            </a:r>
            <a:r>
              <a:rPr lang="en-US" sz="2400"/>
              <a:t>	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137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>
                <a:latin typeface="Courier New" pitchFamily="49" charset="0"/>
              </a:rPr>
              <a:t>r8=cmp(r1,r2)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Courier New" pitchFamily="49" charset="0"/>
              </a:rPr>
              <a:t>if(r8) r4=r5 + r6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Courier New" pitchFamily="49" charset="0"/>
              </a:rPr>
              <a:t>r7=r4+r12</a:t>
            </a:r>
          </a:p>
          <a:p>
            <a:pPr eaLnBrk="1" hangingPunct="1">
              <a:buFontTx/>
              <a:buNone/>
            </a:pPr>
            <a:endParaRPr lang="en-US" sz="2400">
              <a:latin typeface="Courier New" pitchFamily="49" charset="0"/>
            </a:endParaRP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4724400" y="3276600"/>
            <a:ext cx="358616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ourier New" pitchFamily="49" charset="0"/>
              </a:rPr>
              <a:t>-or- </a:t>
            </a:r>
          </a:p>
          <a:p>
            <a:endParaRPr lang="en-US" sz="2400">
              <a:latin typeface="Courier New" pitchFamily="49" charset="0"/>
            </a:endParaRPr>
          </a:p>
          <a:p>
            <a:r>
              <a:rPr lang="en-US" sz="2400">
                <a:latin typeface="Courier New" pitchFamily="49" charset="0"/>
              </a:rPr>
              <a:t>r8=cmp(r1,r2)</a:t>
            </a:r>
          </a:p>
          <a:p>
            <a:r>
              <a:rPr lang="en-US" sz="2400">
                <a:latin typeface="Courier New" pitchFamily="49" charset="0"/>
              </a:rPr>
              <a:t>r9=r5+r6</a:t>
            </a:r>
          </a:p>
          <a:p>
            <a:r>
              <a:rPr lang="en-US" sz="2400">
                <a:latin typeface="Courier New" pitchFamily="49" charset="0"/>
              </a:rPr>
              <a:t>cmov (r8, r4 </a:t>
            </a:r>
            <a:r>
              <a:rPr lang="en-US" sz="2400">
                <a:latin typeface="Courier New" pitchFamily="49" charset="0"/>
                <a:sym typeface="Wingdings" pitchFamily="2" charset="2"/>
              </a:rPr>
              <a:t> r9)</a:t>
            </a:r>
          </a:p>
          <a:p>
            <a:r>
              <a:rPr lang="en-US" sz="2400">
                <a:latin typeface="Courier New" pitchFamily="49" charset="0"/>
                <a:sym typeface="Wingdings" pitchFamily="2" charset="2"/>
              </a:rPr>
              <a:t>r7=r4+r12</a:t>
            </a:r>
            <a:endParaRPr lang="en-US" sz="2400">
              <a:latin typeface="Courier New" pitchFamily="49" charset="0"/>
            </a:endParaRPr>
          </a:p>
          <a:p>
            <a:endParaRPr lang="en-US" sz="24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build="p"/>
      <p:bldP spid="686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305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>
                <a:solidFill>
                  <a:srgbClr val="FF0000"/>
                </a:solidFill>
              </a:rPr>
              <a:t>Software pipelining</a:t>
            </a:r>
            <a:br>
              <a:rPr lang="en-US">
                <a:solidFill>
                  <a:srgbClr val="FF0000"/>
                </a:solidFill>
              </a:rPr>
            </a:br>
            <a:endParaRPr 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Code example from before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Loop:	r1=MEM[</a:t>
            </a:r>
            <a:r>
              <a:rPr lang="en-US">
                <a:solidFill>
                  <a:srgbClr val="FF0000"/>
                </a:solidFill>
              </a:rPr>
              <a:t>r2</a:t>
            </a:r>
            <a:r>
              <a:rPr lang="en-US"/>
              <a:t>+0]</a:t>
            </a:r>
          </a:p>
          <a:p>
            <a:pPr eaLnBrk="1" hangingPunct="1">
              <a:buFontTx/>
              <a:buNone/>
            </a:pPr>
            <a:r>
              <a:rPr lang="en-US"/>
              <a:t>			r1=</a:t>
            </a:r>
            <a:r>
              <a:rPr lang="en-US">
                <a:solidFill>
                  <a:srgbClr val="FF0000"/>
                </a:solidFill>
              </a:rPr>
              <a:t>r1</a:t>
            </a:r>
            <a:r>
              <a:rPr lang="en-US"/>
              <a:t>*2</a:t>
            </a:r>
          </a:p>
          <a:p>
            <a:pPr eaLnBrk="1" hangingPunct="1">
              <a:buFontTx/>
              <a:buNone/>
            </a:pPr>
            <a:r>
              <a:rPr lang="en-US"/>
              <a:t>			MEM[r2+0]=</a:t>
            </a:r>
            <a:r>
              <a:rPr lang="en-US">
                <a:solidFill>
                  <a:srgbClr val="FF0000"/>
                </a:solidFill>
              </a:rPr>
              <a:t>r1</a:t>
            </a:r>
          </a:p>
          <a:p>
            <a:pPr eaLnBrk="1" hangingPunct="1">
              <a:buFontTx/>
              <a:buNone/>
            </a:pPr>
            <a:r>
              <a:rPr lang="en-US"/>
              <a:t>			r2=r2+4</a:t>
            </a:r>
          </a:p>
          <a:p>
            <a:pPr eaLnBrk="1" hangingPunct="1">
              <a:buFontTx/>
              <a:buNone/>
            </a:pPr>
            <a:r>
              <a:rPr lang="en-US"/>
              <a:t>			bne </a:t>
            </a:r>
            <a:r>
              <a:rPr lang="en-US">
                <a:solidFill>
                  <a:srgbClr val="FF0000"/>
                </a:solidFill>
              </a:rPr>
              <a:t>r2</a:t>
            </a:r>
            <a:r>
              <a:rPr lang="en-US"/>
              <a:t> r3 Loop 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752600" y="1219200"/>
            <a:ext cx="4470400" cy="3924300"/>
            <a:chOff x="1296" y="1008"/>
            <a:chExt cx="2816" cy="2472"/>
          </a:xfrm>
        </p:grpSpPr>
        <p:sp>
          <p:nvSpPr>
            <p:cNvPr id="47110" name="Freeform 4"/>
            <p:cNvSpPr>
              <a:spLocks/>
            </p:cNvSpPr>
            <p:nvPr/>
          </p:nvSpPr>
          <p:spPr bwMode="auto">
            <a:xfrm>
              <a:off x="1296" y="1008"/>
              <a:ext cx="1536" cy="1440"/>
            </a:xfrm>
            <a:custGeom>
              <a:avLst/>
              <a:gdLst>
                <a:gd name="T0" fmla="*/ 1536 w 1536"/>
                <a:gd name="T1" fmla="*/ 336 h 1440"/>
                <a:gd name="T2" fmla="*/ 912 w 1536"/>
                <a:gd name="T3" fmla="*/ 0 h 1440"/>
                <a:gd name="T4" fmla="*/ 96 w 1536"/>
                <a:gd name="T5" fmla="*/ 336 h 1440"/>
                <a:gd name="T6" fmla="*/ 336 w 1536"/>
                <a:gd name="T7" fmla="*/ 1440 h 14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36"/>
                <a:gd name="T13" fmla="*/ 0 h 1440"/>
                <a:gd name="T14" fmla="*/ 1536 w 1536"/>
                <a:gd name="T15" fmla="*/ 1440 h 14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36" h="1440">
                  <a:moveTo>
                    <a:pt x="1536" y="336"/>
                  </a:moveTo>
                  <a:cubicBezTo>
                    <a:pt x="1344" y="168"/>
                    <a:pt x="1152" y="0"/>
                    <a:pt x="912" y="0"/>
                  </a:cubicBezTo>
                  <a:cubicBezTo>
                    <a:pt x="672" y="0"/>
                    <a:pt x="192" y="96"/>
                    <a:pt x="96" y="336"/>
                  </a:cubicBezTo>
                  <a:cubicBezTo>
                    <a:pt x="0" y="576"/>
                    <a:pt x="296" y="1256"/>
                    <a:pt x="336" y="1440"/>
                  </a:cubicBezTo>
                </a:path>
              </a:pathLst>
            </a:custGeom>
            <a:noFill/>
            <a:ln w="38100" cap="rnd" cmpd="sng">
              <a:solidFill>
                <a:schemeClr val="accent2"/>
              </a:solidFill>
              <a:prstDash val="sysDot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824" y="1536"/>
              <a:ext cx="1248" cy="1344"/>
              <a:chOff x="1824" y="1536"/>
              <a:chExt cx="1248" cy="1344"/>
            </a:xfrm>
          </p:grpSpPr>
          <p:sp>
            <p:nvSpPr>
              <p:cNvPr id="47115" name="Line 6"/>
              <p:cNvSpPr>
                <a:spLocks noChangeShapeType="1"/>
              </p:cNvSpPr>
              <p:nvPr/>
            </p:nvSpPr>
            <p:spPr bwMode="auto">
              <a:xfrm flipH="1" flipV="1">
                <a:off x="1824" y="1536"/>
                <a:ext cx="192" cy="19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6" name="Line 7"/>
              <p:cNvSpPr>
                <a:spLocks noChangeShapeType="1"/>
              </p:cNvSpPr>
              <p:nvPr/>
            </p:nvSpPr>
            <p:spPr bwMode="auto">
              <a:xfrm flipH="1" flipV="1">
                <a:off x="1824" y="1920"/>
                <a:ext cx="1248" cy="19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7" name="Line 8"/>
              <p:cNvSpPr>
                <a:spLocks noChangeShapeType="1"/>
              </p:cNvSpPr>
              <p:nvPr/>
            </p:nvSpPr>
            <p:spPr bwMode="auto">
              <a:xfrm flipH="1" flipV="1">
                <a:off x="1872" y="2640"/>
                <a:ext cx="240" cy="24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488" y="1248"/>
              <a:ext cx="2624" cy="2232"/>
              <a:chOff x="1488" y="1248"/>
              <a:chExt cx="2624" cy="2232"/>
            </a:xfrm>
          </p:grpSpPr>
          <p:sp>
            <p:nvSpPr>
              <p:cNvPr id="47113" name="Oval 10"/>
              <p:cNvSpPr>
                <a:spLocks noChangeArrowheads="1"/>
              </p:cNvSpPr>
              <p:nvPr/>
            </p:nvSpPr>
            <p:spPr bwMode="auto">
              <a:xfrm>
                <a:off x="1488" y="1248"/>
                <a:ext cx="2112" cy="384"/>
              </a:xfrm>
              <a:prstGeom prst="ellipse">
                <a:avLst/>
              </a:prstGeom>
              <a:noFill/>
              <a:ln w="1905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14" name="Freeform 11"/>
              <p:cNvSpPr>
                <a:spLocks/>
              </p:cNvSpPr>
              <p:nvPr/>
            </p:nvSpPr>
            <p:spPr bwMode="auto">
              <a:xfrm>
                <a:off x="1800" y="1440"/>
                <a:ext cx="2312" cy="2040"/>
              </a:xfrm>
              <a:custGeom>
                <a:avLst/>
                <a:gdLst>
                  <a:gd name="T0" fmla="*/ 1800 w 2312"/>
                  <a:gd name="T1" fmla="*/ 0 h 2040"/>
                  <a:gd name="T2" fmla="*/ 2280 w 2312"/>
                  <a:gd name="T3" fmla="*/ 672 h 2040"/>
                  <a:gd name="T4" fmla="*/ 1608 w 2312"/>
                  <a:gd name="T5" fmla="*/ 1824 h 2040"/>
                  <a:gd name="T6" fmla="*/ 264 w 2312"/>
                  <a:gd name="T7" fmla="*/ 1968 h 2040"/>
                  <a:gd name="T8" fmla="*/ 24 w 2312"/>
                  <a:gd name="T9" fmla="*/ 1584 h 20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12"/>
                  <a:gd name="T16" fmla="*/ 0 h 2040"/>
                  <a:gd name="T17" fmla="*/ 2312 w 2312"/>
                  <a:gd name="T18" fmla="*/ 2040 h 20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12" h="2040">
                    <a:moveTo>
                      <a:pt x="1800" y="0"/>
                    </a:moveTo>
                    <a:cubicBezTo>
                      <a:pt x="2056" y="184"/>
                      <a:pt x="2312" y="368"/>
                      <a:pt x="2280" y="672"/>
                    </a:cubicBezTo>
                    <a:cubicBezTo>
                      <a:pt x="2248" y="976"/>
                      <a:pt x="1944" y="1608"/>
                      <a:pt x="1608" y="1824"/>
                    </a:cubicBezTo>
                    <a:cubicBezTo>
                      <a:pt x="1272" y="2040"/>
                      <a:pt x="528" y="2008"/>
                      <a:pt x="264" y="1968"/>
                    </a:cubicBezTo>
                    <a:cubicBezTo>
                      <a:pt x="0" y="1928"/>
                      <a:pt x="12" y="1756"/>
                      <a:pt x="24" y="1584"/>
                    </a:cubicBezTo>
                  </a:path>
                </a:pathLst>
              </a:custGeom>
              <a:noFill/>
              <a:ln w="38100" cap="flat" cmpd="sng">
                <a:solidFill>
                  <a:srgbClr val="33CC33"/>
                </a:solidFill>
                <a:prstDash val="sysDot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7070725" y="2327275"/>
            <a:ext cx="211296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And one name </a:t>
            </a:r>
          </a:p>
          <a:p>
            <a:r>
              <a:rPr lang="en-US" sz="2400">
                <a:latin typeface="Times New Roman" pitchFamily="18" charset="0"/>
              </a:rPr>
              <a:t>dependency </a:t>
            </a:r>
            <a:br>
              <a:rPr lang="en-US" sz="2400">
                <a:latin typeface="Times New Roman" pitchFamily="18" charset="0"/>
              </a:rPr>
            </a:br>
            <a:r>
              <a:rPr lang="en-US" sz="2400">
                <a:latin typeface="Times New Roman" pitchFamily="18" charset="0"/>
              </a:rPr>
              <a:t>on r2.  </a:t>
            </a:r>
          </a:p>
          <a:p>
            <a:endParaRPr lang="en-US" sz="2400">
              <a:latin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</a:rPr>
              <a:t>Also the store </a:t>
            </a:r>
            <a:br>
              <a:rPr lang="en-US" sz="2400">
                <a:latin typeface="Times New Roman" pitchFamily="18" charset="0"/>
              </a:rPr>
            </a:br>
            <a:r>
              <a:rPr lang="en-US" sz="2400">
                <a:latin typeface="Times New Roman" pitchFamily="18" charset="0"/>
              </a:rPr>
              <a:t>is dependent on</a:t>
            </a:r>
            <a:br>
              <a:rPr lang="en-US" sz="2400">
                <a:latin typeface="Times New Roman" pitchFamily="18" charset="0"/>
              </a:rPr>
            </a:br>
            <a:r>
              <a:rPr lang="en-US" sz="2400">
                <a:latin typeface="Times New Roman" pitchFamily="18" charset="0"/>
              </a:rPr>
              <a:t>r2 but hidden…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4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ILP?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r1=MEM[</a:t>
            </a:r>
            <a:r>
              <a:rPr lang="en-US">
                <a:solidFill>
                  <a:srgbClr val="FF0000"/>
                </a:solidFill>
              </a:rPr>
              <a:t>r2</a:t>
            </a:r>
            <a:r>
              <a:rPr lang="en-US"/>
              <a:t>+0]  	//A</a:t>
            </a:r>
          </a:p>
          <a:p>
            <a:pPr eaLnBrk="1" hangingPunct="1">
              <a:buFontTx/>
              <a:buNone/>
            </a:pPr>
            <a:r>
              <a:rPr lang="en-US"/>
              <a:t>r1=</a:t>
            </a:r>
            <a:r>
              <a:rPr lang="en-US">
                <a:solidFill>
                  <a:srgbClr val="FF0000"/>
                </a:solidFill>
              </a:rPr>
              <a:t>r1</a:t>
            </a:r>
            <a:r>
              <a:rPr lang="en-US"/>
              <a:t>*2              	//B</a:t>
            </a:r>
          </a:p>
          <a:p>
            <a:pPr eaLnBrk="1" hangingPunct="1">
              <a:buFontTx/>
              <a:buNone/>
            </a:pPr>
            <a:r>
              <a:rPr lang="en-US"/>
              <a:t>MEM[r2+0]=</a:t>
            </a:r>
            <a:r>
              <a:rPr lang="en-US">
                <a:solidFill>
                  <a:srgbClr val="FF0000"/>
                </a:solidFill>
              </a:rPr>
              <a:t>r1 	</a:t>
            </a:r>
            <a:r>
              <a:rPr lang="en-US"/>
              <a:t>//C</a:t>
            </a:r>
          </a:p>
          <a:p>
            <a:pPr eaLnBrk="1" hangingPunct="1">
              <a:buFontTx/>
              <a:buNone/>
            </a:pPr>
            <a:r>
              <a:rPr lang="en-US"/>
              <a:t>r2=r2+4             	//D</a:t>
            </a:r>
          </a:p>
          <a:p>
            <a:pPr eaLnBrk="1" hangingPunct="1">
              <a:buFontTx/>
              <a:buNone/>
            </a:pPr>
            <a:r>
              <a:rPr lang="en-US"/>
              <a:t>bne </a:t>
            </a:r>
            <a:r>
              <a:rPr lang="en-US">
                <a:solidFill>
                  <a:srgbClr val="FF0000"/>
                </a:solidFill>
              </a:rPr>
              <a:t>r2</a:t>
            </a:r>
            <a:r>
              <a:rPr lang="en-US"/>
              <a:t> r3 Loop 	//E</a:t>
            </a:r>
          </a:p>
          <a:p>
            <a:pPr eaLnBrk="1" hangingPunct="1"/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Currently no two instructions can be executed in parallel on a statically scheduled machine.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(With branch prediction A and E could be executed in parallel)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On a dynamically scheduled machine could execute instructions from different iterations at once.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would OoO do?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05000"/>
            <a:ext cx="2438400" cy="19812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/>
              <a:t>r1=MEM[</a:t>
            </a:r>
            <a:r>
              <a:rPr lang="en-US" sz="2000">
                <a:solidFill>
                  <a:srgbClr val="FF0000"/>
                </a:solidFill>
              </a:rPr>
              <a:t>r2</a:t>
            </a:r>
            <a:r>
              <a:rPr lang="en-US" sz="2000"/>
              <a:t>+0]  	//A</a:t>
            </a:r>
          </a:p>
          <a:p>
            <a:pPr eaLnBrk="1" hangingPunct="1">
              <a:buFontTx/>
              <a:buNone/>
            </a:pPr>
            <a:r>
              <a:rPr lang="en-US" sz="2000"/>
              <a:t>r1=</a:t>
            </a:r>
            <a:r>
              <a:rPr lang="en-US" sz="2000">
                <a:solidFill>
                  <a:srgbClr val="FF0000"/>
                </a:solidFill>
              </a:rPr>
              <a:t>r1</a:t>
            </a:r>
            <a:r>
              <a:rPr lang="en-US" sz="2000"/>
              <a:t>*2              	//B</a:t>
            </a:r>
          </a:p>
          <a:p>
            <a:pPr eaLnBrk="1" hangingPunct="1">
              <a:buFontTx/>
              <a:buNone/>
            </a:pPr>
            <a:r>
              <a:rPr lang="en-US" sz="2000"/>
              <a:t>MEM[r2+0]=</a:t>
            </a:r>
            <a:r>
              <a:rPr lang="en-US" sz="2000">
                <a:solidFill>
                  <a:srgbClr val="FF0000"/>
                </a:solidFill>
              </a:rPr>
              <a:t>r1 	</a:t>
            </a:r>
            <a:r>
              <a:rPr lang="en-US" sz="2000"/>
              <a:t>//C</a:t>
            </a:r>
          </a:p>
          <a:p>
            <a:pPr eaLnBrk="1" hangingPunct="1">
              <a:buFontTx/>
              <a:buNone/>
            </a:pPr>
            <a:r>
              <a:rPr lang="en-US" sz="2000"/>
              <a:t>r2=r2+4             	//D</a:t>
            </a:r>
          </a:p>
          <a:p>
            <a:pPr eaLnBrk="1" hangingPunct="1">
              <a:buFontTx/>
              <a:buNone/>
            </a:pPr>
            <a:r>
              <a:rPr lang="en-US" sz="2000"/>
              <a:t>bne </a:t>
            </a:r>
            <a:r>
              <a:rPr lang="en-US" sz="2000">
                <a:solidFill>
                  <a:srgbClr val="FF0000"/>
                </a:solidFill>
              </a:rPr>
              <a:t>r2</a:t>
            </a:r>
            <a:r>
              <a:rPr lang="en-US" sz="2000"/>
              <a:t> r3 Loop 	//E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667000" y="1981200"/>
            <a:ext cx="5791200" cy="41148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/>
              <a:t>A perfect, dynamically scheduled, speculative computer would find the following:</a:t>
            </a:r>
          </a:p>
          <a:p>
            <a:pPr lvl="1" eaLnBrk="1" hangingPunct="1">
              <a:buFontTx/>
              <a:buNone/>
            </a:pPr>
            <a:endParaRPr lang="en-US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52400" y="4419600"/>
            <a:ext cx="2339975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Let A1 indicate the execution of A in the first iteration of the loop.</a:t>
            </a:r>
          </a:p>
        </p:txBody>
      </p:sp>
      <p:graphicFrame>
        <p:nvGraphicFramePr>
          <p:cNvPr id="40966" name="Group 6"/>
          <p:cNvGraphicFramePr>
            <a:graphicFrameLocks noGrp="1"/>
          </p:cNvGraphicFramePr>
          <p:nvPr/>
        </p:nvGraphicFramePr>
        <p:xfrm>
          <a:off x="3352800" y="3429000"/>
          <a:ext cx="4495800" cy="1981200"/>
        </p:xfrm>
        <a:graphic>
          <a:graphicData uri="http://schemas.openxmlformats.org/drawingml/2006/table">
            <a:tbl>
              <a:tblPr/>
              <a:tblGrid>
                <a:gridCol w="898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3581400" y="3656013"/>
            <a:ext cx="3505200" cy="1068387"/>
            <a:chOff x="2256" y="2303"/>
            <a:chExt cx="2208" cy="673"/>
          </a:xfrm>
        </p:grpSpPr>
        <p:sp>
          <p:nvSpPr>
            <p:cNvPr id="49238" name="Line 46"/>
            <p:cNvSpPr>
              <a:spLocks noChangeShapeType="1"/>
            </p:cNvSpPr>
            <p:nvPr/>
          </p:nvSpPr>
          <p:spPr bwMode="auto">
            <a:xfrm flipV="1">
              <a:off x="2256" y="2352"/>
              <a:ext cx="0" cy="14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9" name="Line 47"/>
            <p:cNvSpPr>
              <a:spLocks noChangeShapeType="1"/>
            </p:cNvSpPr>
            <p:nvPr/>
          </p:nvSpPr>
          <p:spPr bwMode="auto">
            <a:xfrm>
              <a:off x="3168" y="2352"/>
              <a:ext cx="144" cy="14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0" name="Line 48"/>
            <p:cNvSpPr>
              <a:spLocks noChangeShapeType="1"/>
            </p:cNvSpPr>
            <p:nvPr/>
          </p:nvSpPr>
          <p:spPr bwMode="auto">
            <a:xfrm flipH="1" flipV="1">
              <a:off x="3167" y="2303"/>
              <a:ext cx="674" cy="19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1" name="Line 49"/>
            <p:cNvSpPr>
              <a:spLocks noChangeShapeType="1"/>
            </p:cNvSpPr>
            <p:nvPr/>
          </p:nvSpPr>
          <p:spPr bwMode="auto">
            <a:xfrm flipV="1">
              <a:off x="2256" y="2592"/>
              <a:ext cx="0" cy="14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2" name="Line 50"/>
            <p:cNvSpPr>
              <a:spLocks noChangeShapeType="1"/>
            </p:cNvSpPr>
            <p:nvPr/>
          </p:nvSpPr>
          <p:spPr bwMode="auto">
            <a:xfrm flipV="1">
              <a:off x="2832" y="2352"/>
              <a:ext cx="0" cy="14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3" name="Line 51"/>
            <p:cNvSpPr>
              <a:spLocks noChangeShapeType="1"/>
            </p:cNvSpPr>
            <p:nvPr/>
          </p:nvSpPr>
          <p:spPr bwMode="auto">
            <a:xfrm flipV="1">
              <a:off x="2352" y="2832"/>
              <a:ext cx="384" cy="14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4" name="Line 52"/>
            <p:cNvSpPr>
              <a:spLocks noChangeShapeType="1"/>
            </p:cNvSpPr>
            <p:nvPr/>
          </p:nvSpPr>
          <p:spPr bwMode="auto">
            <a:xfrm flipV="1">
              <a:off x="2928" y="2832"/>
              <a:ext cx="432" cy="14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5" name="Line 53"/>
            <p:cNvSpPr>
              <a:spLocks noChangeShapeType="1"/>
            </p:cNvSpPr>
            <p:nvPr/>
          </p:nvSpPr>
          <p:spPr bwMode="auto">
            <a:xfrm flipV="1">
              <a:off x="3504" y="2880"/>
              <a:ext cx="336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6" name="Line 54"/>
            <p:cNvSpPr>
              <a:spLocks noChangeShapeType="1"/>
            </p:cNvSpPr>
            <p:nvPr/>
          </p:nvSpPr>
          <p:spPr bwMode="auto">
            <a:xfrm flipV="1">
              <a:off x="3984" y="2832"/>
              <a:ext cx="0" cy="14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7" name="Line 55"/>
            <p:cNvSpPr>
              <a:spLocks noChangeShapeType="1"/>
            </p:cNvSpPr>
            <p:nvPr/>
          </p:nvSpPr>
          <p:spPr bwMode="auto">
            <a:xfrm flipH="1" flipV="1">
              <a:off x="4080" y="2832"/>
              <a:ext cx="384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8" name="Line 56"/>
            <p:cNvSpPr>
              <a:spLocks noChangeShapeType="1"/>
            </p:cNvSpPr>
            <p:nvPr/>
          </p:nvSpPr>
          <p:spPr bwMode="auto">
            <a:xfrm flipH="1" flipV="1">
              <a:off x="3552" y="2592"/>
              <a:ext cx="864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9" name="Line 57"/>
            <p:cNvSpPr>
              <a:spLocks noChangeShapeType="1"/>
            </p:cNvSpPr>
            <p:nvPr/>
          </p:nvSpPr>
          <p:spPr bwMode="auto">
            <a:xfrm flipH="1" flipV="1">
              <a:off x="3600" y="2640"/>
              <a:ext cx="240" cy="4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50" name="Line 58"/>
            <p:cNvSpPr>
              <a:spLocks noChangeShapeType="1"/>
            </p:cNvSpPr>
            <p:nvPr/>
          </p:nvSpPr>
          <p:spPr bwMode="auto">
            <a:xfrm flipV="1">
              <a:off x="3408" y="2592"/>
              <a:ext cx="0" cy="14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51" name="Line 59"/>
            <p:cNvSpPr>
              <a:spLocks noChangeShapeType="1"/>
            </p:cNvSpPr>
            <p:nvPr/>
          </p:nvSpPr>
          <p:spPr bwMode="auto">
            <a:xfrm flipV="1">
              <a:off x="2832" y="2592"/>
              <a:ext cx="0" cy="14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41020" name="Group 60"/>
          <p:cNvGraphicFramePr>
            <a:graphicFrameLocks noGrp="1"/>
          </p:cNvGraphicFramePr>
          <p:nvPr/>
        </p:nvGraphicFramePr>
        <p:xfrm>
          <a:off x="3352800" y="3429000"/>
          <a:ext cx="4495800" cy="1981200"/>
        </p:xfrm>
        <a:graphic>
          <a:graphicData uri="http://schemas.openxmlformats.org/drawingml/2006/table">
            <a:tbl>
              <a:tblPr/>
              <a:tblGrid>
                <a:gridCol w="898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1059" name="Oval 99"/>
          <p:cNvSpPr>
            <a:spLocks noChangeArrowheads="1"/>
          </p:cNvSpPr>
          <p:nvPr/>
        </p:nvSpPr>
        <p:spPr bwMode="auto">
          <a:xfrm>
            <a:off x="2895600" y="4114800"/>
            <a:ext cx="5562600" cy="990600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We’ve spent a lot of time learning about dynamic optimizations</a:t>
            </a:r>
          </a:p>
          <a:p>
            <a:pPr lvl="1"/>
            <a:r>
              <a:rPr lang="en-US" dirty="0"/>
              <a:t>Finding ways to improve ILP in hardware</a:t>
            </a:r>
          </a:p>
          <a:p>
            <a:pPr lvl="2"/>
            <a:r>
              <a:rPr lang="en-US" dirty="0"/>
              <a:t>Out-of-order execution</a:t>
            </a:r>
          </a:p>
          <a:p>
            <a:pPr lvl="2"/>
            <a:r>
              <a:rPr lang="en-US" dirty="0"/>
              <a:t>Branch prediction</a:t>
            </a:r>
          </a:p>
          <a:p>
            <a:r>
              <a:rPr lang="en-US" dirty="0"/>
              <a:t>But what can be done statically (at compile time)?</a:t>
            </a:r>
          </a:p>
          <a:p>
            <a:pPr lvl="1"/>
            <a:r>
              <a:rPr lang="en-US" dirty="0"/>
              <a:t>As hardware architects it behooves us to understand this.</a:t>
            </a:r>
          </a:p>
          <a:p>
            <a:pPr lvl="2"/>
            <a:r>
              <a:rPr lang="en-US" dirty="0"/>
              <a:t>Partly so we are aware what things software is likely to be better at.</a:t>
            </a:r>
          </a:p>
          <a:p>
            <a:pPr lvl="2"/>
            <a:r>
              <a:rPr lang="en-US" dirty="0"/>
              <a:t>But partly so we can find ways to find hardware/software “synergy”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52400" y="1905000"/>
            <a:ext cx="24384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r1=MEM[</a:t>
            </a:r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r2</a:t>
            </a:r>
            <a:r>
              <a:rPr lang="en-US" sz="2000">
                <a:latin typeface="Times New Roman" pitchFamily="18" charset="0"/>
              </a:rPr>
              <a:t>+0]  	//A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r1=</a:t>
            </a:r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r1</a:t>
            </a:r>
            <a:r>
              <a:rPr lang="en-US" sz="2000">
                <a:latin typeface="Times New Roman" pitchFamily="18" charset="0"/>
              </a:rPr>
              <a:t>*2              	//B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MEM[r2+0]=</a:t>
            </a:r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r1 	</a:t>
            </a:r>
            <a:r>
              <a:rPr lang="en-US" sz="2000">
                <a:latin typeface="Times New Roman" pitchFamily="18" charset="0"/>
              </a:rPr>
              <a:t>//C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r2=r2+4             	//D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bne </a:t>
            </a:r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r2</a:t>
            </a:r>
            <a:r>
              <a:rPr lang="en-US" sz="2000">
                <a:latin typeface="Times New Roman" pitchFamily="18" charset="0"/>
              </a:rPr>
              <a:t> r3 Loop 	//E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Software Pipeline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124200" y="1981200"/>
            <a:ext cx="5334000" cy="1676400"/>
          </a:xfrm>
        </p:spPr>
        <p:txBody>
          <a:bodyPr/>
          <a:lstStyle/>
          <a:p>
            <a:pPr eaLnBrk="1" hangingPunct="1"/>
            <a:r>
              <a:rPr lang="en-US"/>
              <a:t>With “software pipelining” we can do the same thing in software.</a:t>
            </a:r>
          </a:p>
          <a:p>
            <a:pPr lvl="1" eaLnBrk="1" hangingPunct="1">
              <a:buFontTx/>
              <a:buNone/>
            </a:pPr>
            <a:endParaRPr 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3810000" y="3581400"/>
            <a:ext cx="4495800" cy="297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latin typeface="Times New Roman" pitchFamily="18" charset="0"/>
              </a:rPr>
              <a:t>MEM[r2+0]=r1 	//C(n)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latin typeface="Times New Roman" pitchFamily="18" charset="0"/>
              </a:rPr>
              <a:t>r1=r4*2              	//B(n+1)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latin typeface="Times New Roman" pitchFamily="18" charset="0"/>
              </a:rPr>
              <a:t>r4=MEM[r2+8]  	//A(n+2)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latin typeface="Times New Roman" pitchFamily="18" charset="0"/>
              </a:rPr>
              <a:t>r2=r2+4             	//D(n)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latin typeface="Times New Roman" pitchFamily="18" charset="0"/>
              </a:rPr>
              <a:t>bne r2 r3 Loop 	//E(n)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228600" y="4114800"/>
            <a:ext cx="2514600" cy="835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What problems could arise?</a:t>
            </a:r>
          </a:p>
        </p:txBody>
      </p:sp>
      <p:sp>
        <p:nvSpPr>
          <p:cNvPr id="50183" name="Freeform 7"/>
          <p:cNvSpPr>
            <a:spLocks/>
          </p:cNvSpPr>
          <p:nvPr/>
        </p:nvSpPr>
        <p:spPr bwMode="auto">
          <a:xfrm>
            <a:off x="3276600" y="3479800"/>
            <a:ext cx="2819400" cy="939800"/>
          </a:xfrm>
          <a:custGeom>
            <a:avLst/>
            <a:gdLst>
              <a:gd name="T0" fmla="*/ 384 w 1776"/>
              <a:gd name="T1" fmla="*/ 592 h 592"/>
              <a:gd name="T2" fmla="*/ 96 w 1776"/>
              <a:gd name="T3" fmla="*/ 400 h 592"/>
              <a:gd name="T4" fmla="*/ 240 w 1776"/>
              <a:gd name="T5" fmla="*/ 64 h 592"/>
              <a:gd name="T6" fmla="*/ 1536 w 1776"/>
              <a:gd name="T7" fmla="*/ 16 h 592"/>
              <a:gd name="T8" fmla="*/ 1680 w 1776"/>
              <a:gd name="T9" fmla="*/ 160 h 5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76"/>
              <a:gd name="T16" fmla="*/ 0 h 592"/>
              <a:gd name="T17" fmla="*/ 1776 w 1776"/>
              <a:gd name="T18" fmla="*/ 592 h 5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76" h="592">
                <a:moveTo>
                  <a:pt x="384" y="592"/>
                </a:moveTo>
                <a:cubicBezTo>
                  <a:pt x="252" y="540"/>
                  <a:pt x="120" y="488"/>
                  <a:pt x="96" y="400"/>
                </a:cubicBezTo>
                <a:cubicBezTo>
                  <a:pt x="72" y="312"/>
                  <a:pt x="0" y="128"/>
                  <a:pt x="240" y="64"/>
                </a:cubicBezTo>
                <a:cubicBezTo>
                  <a:pt x="480" y="0"/>
                  <a:pt x="1296" y="0"/>
                  <a:pt x="1536" y="16"/>
                </a:cubicBezTo>
                <a:cubicBezTo>
                  <a:pt x="1776" y="32"/>
                  <a:pt x="1728" y="96"/>
                  <a:pt x="1680" y="160"/>
                </a:cubicBezTo>
              </a:path>
            </a:pathLst>
          </a:custGeom>
          <a:noFill/>
          <a:ln w="19050" cap="rnd" cmpd="sng">
            <a:solidFill>
              <a:schemeClr val="accent2"/>
            </a:solidFill>
            <a:prstDash val="sysDot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 flipH="1">
            <a:off x="4191000" y="4495800"/>
            <a:ext cx="152400" cy="228600"/>
          </a:xfrm>
          <a:prstGeom prst="line">
            <a:avLst/>
          </a:prstGeom>
          <a:noFill/>
          <a:ln w="19050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152400" y="5029200"/>
            <a:ext cx="3124200" cy="1476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 “Speculative load”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>   might cause an exception.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 Latency of load could be 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>  too slow. </a:t>
            </a:r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>
            <a:off x="4191000" y="5029200"/>
            <a:ext cx="1143000" cy="228600"/>
          </a:xfrm>
          <a:prstGeom prst="line">
            <a:avLst/>
          </a:prstGeom>
          <a:noFill/>
          <a:ln w="19050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87" name="Freeform 11"/>
          <p:cNvSpPr>
            <a:spLocks/>
          </p:cNvSpPr>
          <p:nvPr/>
        </p:nvSpPr>
        <p:spPr bwMode="auto">
          <a:xfrm>
            <a:off x="3517900" y="3987800"/>
            <a:ext cx="1435100" cy="1473200"/>
          </a:xfrm>
          <a:custGeom>
            <a:avLst/>
            <a:gdLst>
              <a:gd name="T0" fmla="*/ 904 w 904"/>
              <a:gd name="T1" fmla="*/ 32 h 928"/>
              <a:gd name="T2" fmla="*/ 136 w 904"/>
              <a:gd name="T3" fmla="*/ 128 h 928"/>
              <a:gd name="T4" fmla="*/ 88 w 904"/>
              <a:gd name="T5" fmla="*/ 800 h 928"/>
              <a:gd name="T6" fmla="*/ 232 w 904"/>
              <a:gd name="T7" fmla="*/ 896 h 928"/>
              <a:gd name="T8" fmla="*/ 0 60000 65536"/>
              <a:gd name="T9" fmla="*/ 0 60000 65536"/>
              <a:gd name="T10" fmla="*/ 0 60000 65536"/>
              <a:gd name="T11" fmla="*/ 0 60000 65536"/>
              <a:gd name="T12" fmla="*/ 0 w 904"/>
              <a:gd name="T13" fmla="*/ 0 h 928"/>
              <a:gd name="T14" fmla="*/ 904 w 904"/>
              <a:gd name="T15" fmla="*/ 928 h 9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4" h="928">
                <a:moveTo>
                  <a:pt x="904" y="32"/>
                </a:moveTo>
                <a:cubicBezTo>
                  <a:pt x="588" y="16"/>
                  <a:pt x="272" y="0"/>
                  <a:pt x="136" y="128"/>
                </a:cubicBezTo>
                <a:cubicBezTo>
                  <a:pt x="0" y="256"/>
                  <a:pt x="72" y="672"/>
                  <a:pt x="88" y="800"/>
                </a:cubicBezTo>
                <a:cubicBezTo>
                  <a:pt x="104" y="928"/>
                  <a:pt x="168" y="912"/>
                  <a:pt x="232" y="896"/>
                </a:cubicBezTo>
              </a:path>
            </a:pathLst>
          </a:custGeom>
          <a:noFill/>
          <a:ln w="19050" cap="flat" cmpd="sng">
            <a:solidFill>
              <a:schemeClr val="accent2"/>
            </a:solidFill>
            <a:prstDash val="sysDot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H="1" flipV="1">
            <a:off x="4191000" y="5562600"/>
            <a:ext cx="381000" cy="2286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 animBg="1"/>
      <p:bldP spid="4199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Prolog and epilog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/>
              <a:t>		</a:t>
            </a:r>
            <a:r>
              <a:rPr lang="en-US" sz="2400">
                <a:solidFill>
                  <a:srgbClr val="CC0000"/>
                </a:solidFill>
              </a:rPr>
              <a:t>r3=r3-8                        // Needed to check legal!</a:t>
            </a:r>
            <a:br>
              <a:rPr lang="en-US" sz="2400">
                <a:solidFill>
                  <a:srgbClr val="CC0000"/>
                </a:solidFill>
              </a:rPr>
            </a:br>
            <a:r>
              <a:rPr lang="en-US" sz="2400">
                <a:solidFill>
                  <a:srgbClr val="CC0000"/>
                </a:solidFill>
              </a:rPr>
              <a:t>	r4=MEM[r2+0]	//A(1)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rgbClr val="CC0000"/>
                </a:solidFill>
              </a:rPr>
              <a:t>		r1=r4*2		//B(1)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rgbClr val="CC0000"/>
                </a:solidFill>
              </a:rPr>
              <a:t>		r4=MEM[r2+4]	//A(2)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/>
              <a:t>Loop:	MEM[r2+0]=r1 	//C(n)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/>
              <a:t>		r1=r4*2              	//B(n+1)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/>
              <a:t>		r4=MEM[r2+8]  	//A(n+2)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/>
              <a:t>		r2=r2+4             	//D(n)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/>
              <a:t>		bne r2 r3 Loop 	//E(n)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		MEM[r2+0]=r1	// C(x-1)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		r1=r4*2		// B(x)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		MEM[r2+0]=r1	// C(x)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		r3=r3+8		// Could have used tmp var.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871538" y="862013"/>
            <a:ext cx="81629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/>
            <a:r>
              <a:rPr lang="en-US" altLang="zh-CN" sz="440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Software Pipelining example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</a:pPr>
            <a:r>
              <a:rPr lang="en-US" altLang="zh-CN" sz="2400">
                <a:latin typeface="Times New Roman" pitchFamily="18" charset="0"/>
                <a:ea typeface="SimSun" pitchFamily="2" charset="-122"/>
              </a:rPr>
              <a:t>Execution           Code Layout             Action          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</a:pPr>
            <a:r>
              <a:rPr lang="en-US" altLang="zh-CN" sz="2400">
                <a:latin typeface="Times New Roman" pitchFamily="18" charset="0"/>
                <a:ea typeface="SimSun" pitchFamily="2" charset="-122"/>
              </a:rPr>
              <a:t>  Flow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  </a:t>
            </a:r>
            <a:r>
              <a:rPr lang="en-US" altLang="zh-CN" sz="2400">
                <a:latin typeface="Times New Roman" pitchFamily="18" charset="0"/>
                <a:ea typeface="SimSun" pitchFamily="2" charset="-122"/>
              </a:rPr>
              <a:t>      </a:t>
            </a:r>
            <a:endParaRPr lang="en-US" altLang="zh-CN" sz="3200">
              <a:latin typeface="Times New Roman" pitchFamily="18" charset="0"/>
              <a:ea typeface="SimSun" pitchFamily="2" charset="-12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90600" y="2286000"/>
            <a:ext cx="8077200" cy="4343400"/>
            <a:chOff x="624" y="1440"/>
            <a:chExt cx="5088" cy="273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24" y="1440"/>
              <a:ext cx="5088" cy="2496"/>
              <a:chOff x="672" y="1440"/>
              <a:chExt cx="5088" cy="2496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672" y="1440"/>
                <a:ext cx="4416" cy="192"/>
                <a:chOff x="672" y="1440"/>
                <a:chExt cx="4416" cy="192"/>
              </a:xfrm>
            </p:grpSpPr>
            <p:sp>
              <p:nvSpPr>
                <p:cNvPr id="52287" name="Line 7"/>
                <p:cNvSpPr>
                  <a:spLocks noChangeShapeType="1"/>
                </p:cNvSpPr>
                <p:nvPr/>
              </p:nvSpPr>
              <p:spPr bwMode="auto">
                <a:xfrm>
                  <a:off x="672" y="1632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288" name="Line 8"/>
                <p:cNvSpPr>
                  <a:spLocks noChangeShapeType="1"/>
                </p:cNvSpPr>
                <p:nvPr/>
              </p:nvSpPr>
              <p:spPr bwMode="auto">
                <a:xfrm>
                  <a:off x="2304" y="1440"/>
                  <a:ext cx="12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289" name="Line 9"/>
                <p:cNvSpPr>
                  <a:spLocks noChangeShapeType="1"/>
                </p:cNvSpPr>
                <p:nvPr/>
              </p:nvSpPr>
              <p:spPr bwMode="auto">
                <a:xfrm>
                  <a:off x="4416" y="1440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672" y="1632"/>
                <a:ext cx="3792" cy="2304"/>
                <a:chOff x="1056" y="1632"/>
                <a:chExt cx="3792" cy="2304"/>
              </a:xfrm>
            </p:grpSpPr>
            <p:grpSp>
              <p:nvGrpSpPr>
                <p:cNvPr id="6" name="Group 11"/>
                <p:cNvGrpSpPr>
                  <a:grpSpLocks/>
                </p:cNvGrpSpPr>
                <p:nvPr/>
              </p:nvGrpSpPr>
              <p:grpSpPr bwMode="auto">
                <a:xfrm>
                  <a:off x="1056" y="1632"/>
                  <a:ext cx="3792" cy="2304"/>
                  <a:chOff x="1104" y="1728"/>
                  <a:chExt cx="3792" cy="2304"/>
                </a:xfrm>
              </p:grpSpPr>
              <p:grpSp>
                <p:nvGrpSpPr>
                  <p:cNvPr id="7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1104" y="2016"/>
                    <a:ext cx="3792" cy="2016"/>
                    <a:chOff x="1104" y="2016"/>
                    <a:chExt cx="3792" cy="2016"/>
                  </a:xfrm>
                </p:grpSpPr>
                <p:grpSp>
                  <p:nvGrpSpPr>
                    <p:cNvPr id="8" name="Group 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04" y="2016"/>
                      <a:ext cx="3792" cy="2016"/>
                      <a:chOff x="1104" y="2016"/>
                      <a:chExt cx="3792" cy="2016"/>
                    </a:xfrm>
                  </p:grpSpPr>
                  <p:grpSp>
                    <p:nvGrpSpPr>
                      <p:cNvPr id="9" name="Group 1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104" y="2016"/>
                        <a:ext cx="3792" cy="2016"/>
                        <a:chOff x="1104" y="2016"/>
                        <a:chExt cx="3792" cy="2016"/>
                      </a:xfrm>
                    </p:grpSpPr>
                    <p:grpSp>
                      <p:nvGrpSpPr>
                        <p:cNvPr id="10" name="Group 1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104" y="2016"/>
                          <a:ext cx="3648" cy="2016"/>
                          <a:chOff x="1008" y="2016"/>
                          <a:chExt cx="3648" cy="2016"/>
                        </a:xfrm>
                      </p:grpSpPr>
                      <p:sp>
                        <p:nvSpPr>
                          <p:cNvPr id="52277" name="Rectangle 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08" y="2016"/>
                            <a:ext cx="912" cy="1248"/>
                          </a:xfrm>
                          <a:prstGeom prst="rect">
                            <a:avLst/>
                          </a:prstGeom>
                          <a:solidFill>
                            <a:schemeClr val="accent1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kumimoji="1" lang="en-US" sz="2400">
                              <a:latin typeface="Verdana" pitchFamily="34" charset="0"/>
                              <a:ea typeface="SimSun" pitchFamily="2" charset="-122"/>
                            </a:endParaRPr>
                          </a:p>
                        </p:txBody>
                      </p:sp>
                      <p:sp>
                        <p:nvSpPr>
                          <p:cNvPr id="52278" name="Rectangle 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920" y="2304"/>
                            <a:ext cx="912" cy="1248"/>
                          </a:xfrm>
                          <a:prstGeom prst="rect">
                            <a:avLst/>
                          </a:prstGeom>
                          <a:solidFill>
                            <a:schemeClr val="accent1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kumimoji="1" lang="en-US" sz="2400">
                              <a:latin typeface="Verdana" pitchFamily="34" charset="0"/>
                              <a:ea typeface="SimSun" pitchFamily="2" charset="-122"/>
                            </a:endParaRPr>
                          </a:p>
                        </p:txBody>
                      </p:sp>
                      <p:sp>
                        <p:nvSpPr>
                          <p:cNvPr id="52279" name="Rectangle 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832" y="2640"/>
                            <a:ext cx="912" cy="1152"/>
                          </a:xfrm>
                          <a:prstGeom prst="rect">
                            <a:avLst/>
                          </a:prstGeom>
                          <a:solidFill>
                            <a:schemeClr val="accent1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kumimoji="1" lang="en-US" sz="2400">
                              <a:latin typeface="Verdana" pitchFamily="34" charset="0"/>
                              <a:ea typeface="SimSun" pitchFamily="2" charset="-122"/>
                            </a:endParaRPr>
                          </a:p>
                        </p:txBody>
                      </p:sp>
                      <p:sp>
                        <p:nvSpPr>
                          <p:cNvPr id="52280" name="Rectangle 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744" y="2976"/>
                            <a:ext cx="912" cy="1056"/>
                          </a:xfrm>
                          <a:prstGeom prst="rect">
                            <a:avLst/>
                          </a:prstGeom>
                          <a:solidFill>
                            <a:schemeClr val="accent1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kumimoji="1" lang="en-US" sz="2400">
                              <a:latin typeface="Verdana" pitchFamily="34" charset="0"/>
                              <a:ea typeface="SimSun" pitchFamily="2" charset="-122"/>
                            </a:endParaRPr>
                          </a:p>
                        </p:txBody>
                      </p:sp>
                      <p:sp>
                        <p:nvSpPr>
                          <p:cNvPr id="52281" name="Line 2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008" y="2304"/>
                            <a:ext cx="912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52282" name="Line 2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008" y="2640"/>
                            <a:ext cx="1824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52283" name="Line 2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008" y="2976"/>
                            <a:ext cx="2736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52284" name="Line 2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832" y="3552"/>
                            <a:ext cx="1824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52285" name="Line 2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744" y="3792"/>
                            <a:ext cx="912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52286" name="Line 2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920" y="3264"/>
                            <a:ext cx="2736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52265" name="Text Box 26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04" y="2016"/>
                          <a:ext cx="960" cy="25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kumimoji="1" lang="en-US" altLang="zh-CN" sz="2000">
                              <a:latin typeface="Verdana" pitchFamily="34" charset="0"/>
                              <a:ea typeface="SimSun" pitchFamily="2" charset="-122"/>
                            </a:rPr>
                            <a:t>Stage A</a:t>
                          </a:r>
                        </a:p>
                      </p:txBody>
                    </p:sp>
                    <p:sp>
                      <p:nvSpPr>
                        <p:cNvPr id="52266" name="Text Box 27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04" y="2342"/>
                          <a:ext cx="960" cy="25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kumimoji="1" lang="en-US" altLang="zh-CN" sz="2000">
                              <a:latin typeface="Verdana" pitchFamily="34" charset="0"/>
                              <a:ea typeface="SimSun" pitchFamily="2" charset="-122"/>
                            </a:rPr>
                            <a:t>Stage B</a:t>
                          </a:r>
                        </a:p>
                      </p:txBody>
                    </p:sp>
                    <p:sp>
                      <p:nvSpPr>
                        <p:cNvPr id="52267" name="Text Box 28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04" y="2678"/>
                          <a:ext cx="960" cy="25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kumimoji="1" lang="en-US" altLang="zh-CN" sz="2000">
                              <a:latin typeface="Verdana" pitchFamily="34" charset="0"/>
                              <a:ea typeface="SimSun" pitchFamily="2" charset="-122"/>
                            </a:rPr>
                            <a:t>Stage C</a:t>
                          </a:r>
                        </a:p>
                      </p:txBody>
                    </p:sp>
                    <p:sp>
                      <p:nvSpPr>
                        <p:cNvPr id="52268" name="Text Box 29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112" y="2352"/>
                          <a:ext cx="960" cy="25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kumimoji="1" lang="en-US" altLang="zh-CN" sz="2000">
                              <a:latin typeface="Verdana" pitchFamily="34" charset="0"/>
                              <a:ea typeface="SimSun" pitchFamily="2" charset="-122"/>
                            </a:rPr>
                            <a:t>Stage A</a:t>
                          </a:r>
                        </a:p>
                      </p:txBody>
                    </p:sp>
                    <p:sp>
                      <p:nvSpPr>
                        <p:cNvPr id="52269" name="Text Box 3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112" y="2678"/>
                          <a:ext cx="960" cy="25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kumimoji="1" lang="en-US" altLang="zh-CN" sz="2000">
                              <a:latin typeface="Verdana" pitchFamily="34" charset="0"/>
                              <a:ea typeface="SimSun" pitchFamily="2" charset="-122"/>
                            </a:rPr>
                            <a:t>Stage B</a:t>
                          </a:r>
                        </a:p>
                      </p:txBody>
                    </p:sp>
                    <p:sp>
                      <p:nvSpPr>
                        <p:cNvPr id="52270" name="Text Box 31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24" y="2688"/>
                          <a:ext cx="960" cy="25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kumimoji="1" lang="en-US" altLang="zh-CN" sz="2000">
                              <a:latin typeface="Verdana" pitchFamily="34" charset="0"/>
                              <a:ea typeface="SimSun" pitchFamily="2" charset="-122"/>
                            </a:rPr>
                            <a:t>Stage A</a:t>
                          </a:r>
                        </a:p>
                      </p:txBody>
                    </p:sp>
                    <p:sp>
                      <p:nvSpPr>
                        <p:cNvPr id="52271" name="Text Box 32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24" y="3254"/>
                          <a:ext cx="960" cy="25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kumimoji="1" lang="en-US" altLang="zh-CN" sz="2000">
                              <a:latin typeface="Verdana" pitchFamily="34" charset="0"/>
                              <a:ea typeface="SimSun" pitchFamily="2" charset="-122"/>
                            </a:rPr>
                            <a:t>Stage C</a:t>
                          </a:r>
                        </a:p>
                      </p:txBody>
                    </p:sp>
                    <p:sp>
                      <p:nvSpPr>
                        <p:cNvPr id="52272" name="Text Box 33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24" y="3542"/>
                          <a:ext cx="960" cy="25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kumimoji="1" lang="en-US" altLang="zh-CN" sz="2000">
                              <a:latin typeface="Verdana" pitchFamily="34" charset="0"/>
                              <a:ea typeface="SimSun" pitchFamily="2" charset="-122"/>
                            </a:rPr>
                            <a:t>Stage C</a:t>
                          </a:r>
                        </a:p>
                      </p:txBody>
                    </p:sp>
                    <p:sp>
                      <p:nvSpPr>
                        <p:cNvPr id="52273" name="Text Box 3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36" y="3302"/>
                          <a:ext cx="960" cy="25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kumimoji="1" lang="en-US" altLang="zh-CN" sz="2000">
                              <a:latin typeface="Verdana" pitchFamily="34" charset="0"/>
                              <a:ea typeface="SimSun" pitchFamily="2" charset="-122"/>
                            </a:rPr>
                            <a:t>Stage B</a:t>
                          </a:r>
                        </a:p>
                      </p:txBody>
                    </p:sp>
                    <p:sp>
                      <p:nvSpPr>
                        <p:cNvPr id="52274" name="Text Box 35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36" y="3590"/>
                          <a:ext cx="960" cy="25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kumimoji="1" lang="en-US" altLang="zh-CN" sz="2000">
                              <a:latin typeface="Verdana" pitchFamily="34" charset="0"/>
                              <a:ea typeface="SimSun" pitchFamily="2" charset="-122"/>
                            </a:rPr>
                            <a:t>Stage C</a:t>
                          </a:r>
                        </a:p>
                      </p:txBody>
                    </p:sp>
                    <p:sp>
                      <p:nvSpPr>
                        <p:cNvPr id="52275" name="Text Box 36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36" y="3782"/>
                          <a:ext cx="960" cy="25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kumimoji="1" lang="en-US" altLang="zh-CN" sz="2000">
                              <a:latin typeface="Verdana" pitchFamily="34" charset="0"/>
                              <a:ea typeface="SimSun" pitchFamily="2" charset="-122"/>
                            </a:rPr>
                            <a:t>Stage D</a:t>
                          </a:r>
                        </a:p>
                      </p:txBody>
                    </p:sp>
                    <p:sp>
                      <p:nvSpPr>
                        <p:cNvPr id="52276" name="Text Box 37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112" y="3254"/>
                          <a:ext cx="960" cy="25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kumimoji="1" lang="en-US" altLang="zh-CN" sz="2000">
                              <a:latin typeface="Verdana" pitchFamily="34" charset="0"/>
                              <a:ea typeface="SimSun" pitchFamily="2" charset="-122"/>
                            </a:rPr>
                            <a:t>Stage D</a:t>
                          </a:r>
                        </a:p>
                      </p:txBody>
                    </p:sp>
                  </p:grpSp>
                  <p:sp>
                    <p:nvSpPr>
                      <p:cNvPr id="52263" name="Rectangle 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04" y="2976"/>
                        <a:ext cx="3648" cy="288"/>
                      </a:xfrm>
                      <a:prstGeom prst="rect">
                        <a:avLst/>
                      </a:prstGeom>
                      <a:solidFill>
                        <a:srgbClr val="777777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52258" name="Text Box 3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04" y="2976"/>
                      <a:ext cx="912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kumimoji="1" lang="en-US" altLang="zh-CN" sz="2000">
                          <a:latin typeface="Verdana" pitchFamily="34" charset="0"/>
                          <a:ea typeface="SimSun" pitchFamily="2" charset="-122"/>
                        </a:rPr>
                        <a:t>Stage D</a:t>
                      </a:r>
                    </a:p>
                  </p:txBody>
                </p:sp>
                <p:sp>
                  <p:nvSpPr>
                    <p:cNvPr id="52259" name="Text Box 4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4" y="2976"/>
                      <a:ext cx="912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kumimoji="1" lang="en-US" altLang="zh-CN" sz="2000">
                          <a:latin typeface="Verdana" pitchFamily="34" charset="0"/>
                          <a:ea typeface="SimSun" pitchFamily="2" charset="-122"/>
                        </a:rPr>
                        <a:t>Stage C</a:t>
                      </a:r>
                    </a:p>
                  </p:txBody>
                </p:sp>
                <p:sp>
                  <p:nvSpPr>
                    <p:cNvPr id="52260" name="Text Box 4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024" y="2976"/>
                      <a:ext cx="912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kumimoji="1" lang="en-US" altLang="zh-CN" sz="2000">
                          <a:latin typeface="Verdana" pitchFamily="34" charset="0"/>
                          <a:ea typeface="SimSun" pitchFamily="2" charset="-122"/>
                        </a:rPr>
                        <a:t>Stage B</a:t>
                      </a:r>
                    </a:p>
                  </p:txBody>
                </p:sp>
                <p:sp>
                  <p:nvSpPr>
                    <p:cNvPr id="52261" name="Text Box 4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936" y="2976"/>
                      <a:ext cx="912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kumimoji="1" lang="en-US" altLang="zh-CN" sz="2000">
                          <a:latin typeface="Verdana" pitchFamily="34" charset="0"/>
                          <a:ea typeface="SimSun" pitchFamily="2" charset="-122"/>
                        </a:rPr>
                        <a:t>Stage A</a:t>
                      </a:r>
                    </a:p>
                  </p:txBody>
                </p:sp>
              </p:grpSp>
              <p:grpSp>
                <p:nvGrpSpPr>
                  <p:cNvPr id="11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1200" y="1728"/>
                    <a:ext cx="3456" cy="1248"/>
                    <a:chOff x="1200" y="1728"/>
                    <a:chExt cx="3456" cy="1248"/>
                  </a:xfrm>
                </p:grpSpPr>
                <p:sp>
                  <p:nvSpPr>
                    <p:cNvPr id="52253" name="Text Box 4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60" y="2016"/>
                      <a:ext cx="624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kumimoji="1" lang="en-US" altLang="zh-CN" sz="2400">
                          <a:latin typeface="Verdana" pitchFamily="34" charset="0"/>
                          <a:ea typeface="SimSun" pitchFamily="2" charset="-122"/>
                        </a:rPr>
                        <a:t>iter1</a:t>
                      </a:r>
                    </a:p>
                  </p:txBody>
                </p:sp>
                <p:sp>
                  <p:nvSpPr>
                    <p:cNvPr id="52254" name="Text Box 4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120" y="2352"/>
                      <a:ext cx="624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endParaRPr kumimoji="1" lang="en-US" sz="2400">
                        <a:latin typeface="Verdana" pitchFamily="34" charset="0"/>
                        <a:ea typeface="SimSun" pitchFamily="2" charset="-122"/>
                      </a:endParaRPr>
                    </a:p>
                  </p:txBody>
                </p:sp>
                <p:sp>
                  <p:nvSpPr>
                    <p:cNvPr id="52255" name="Text Box 4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032" y="2688"/>
                      <a:ext cx="624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endParaRPr kumimoji="1" lang="en-US" sz="2400">
                        <a:latin typeface="Verdana" pitchFamily="34" charset="0"/>
                        <a:ea typeface="SimSun" pitchFamily="2" charset="-122"/>
                      </a:endParaRPr>
                    </a:p>
                  </p:txBody>
                </p:sp>
                <p:sp>
                  <p:nvSpPr>
                    <p:cNvPr id="52256" name="Text Box 4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00" y="1728"/>
                      <a:ext cx="624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kumimoji="1" lang="en-US" altLang="zh-CN" sz="2400">
                          <a:latin typeface="Verdana" pitchFamily="34" charset="0"/>
                          <a:ea typeface="SimSun" pitchFamily="2" charset="-122"/>
                        </a:rPr>
                        <a:t>iter0</a:t>
                      </a:r>
                    </a:p>
                  </p:txBody>
                </p:sp>
              </p:grpSp>
            </p:grpSp>
            <p:grpSp>
              <p:nvGrpSpPr>
                <p:cNvPr id="12" name="Group 48"/>
                <p:cNvGrpSpPr>
                  <a:grpSpLocks/>
                </p:cNvGrpSpPr>
                <p:nvPr/>
              </p:nvGrpSpPr>
              <p:grpSpPr bwMode="auto">
                <a:xfrm>
                  <a:off x="2784" y="1728"/>
                  <a:ext cx="432" cy="672"/>
                  <a:chOff x="2784" y="1728"/>
                  <a:chExt cx="432" cy="672"/>
                </a:xfrm>
              </p:grpSpPr>
              <p:grpSp>
                <p:nvGrpSpPr>
                  <p:cNvPr id="13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928" y="1920"/>
                    <a:ext cx="192" cy="288"/>
                    <a:chOff x="2928" y="1920"/>
                    <a:chExt cx="192" cy="288"/>
                  </a:xfrm>
                </p:grpSpPr>
                <p:sp>
                  <p:nvSpPr>
                    <p:cNvPr id="52249" name="Line 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1920"/>
                      <a:ext cx="1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50" name="Line 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2208"/>
                      <a:ext cx="1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" name="Group 52"/>
                  <p:cNvGrpSpPr>
                    <a:grpSpLocks/>
                  </p:cNvGrpSpPr>
                  <p:nvPr/>
                </p:nvGrpSpPr>
                <p:grpSpPr bwMode="auto">
                  <a:xfrm>
                    <a:off x="2784" y="1728"/>
                    <a:ext cx="432" cy="672"/>
                    <a:chOff x="2784" y="1728"/>
                    <a:chExt cx="432" cy="672"/>
                  </a:xfrm>
                </p:grpSpPr>
                <p:sp>
                  <p:nvSpPr>
                    <p:cNvPr id="52246" name="Line 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1728"/>
                      <a:ext cx="0" cy="1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 type="triangle" w="med" len="med"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47" name="Line 5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024" y="2208"/>
                      <a:ext cx="0" cy="1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 type="triangle" w="med" len="med"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48" name="Text Box 5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84" y="1920"/>
                      <a:ext cx="432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kumimoji="1" lang="en-US" altLang="zh-CN" sz="2400">
                          <a:latin typeface="Verdana" pitchFamily="34" charset="0"/>
                          <a:ea typeface="SimSun" pitchFamily="2" charset="-122"/>
                        </a:rPr>
                        <a:t> II</a:t>
                      </a:r>
                    </a:p>
                  </p:txBody>
                </p:sp>
              </p:grpSp>
            </p:grpSp>
          </p:grpSp>
          <p:grpSp>
            <p:nvGrpSpPr>
              <p:cNvPr id="15" name="Group 56"/>
              <p:cNvGrpSpPr>
                <a:grpSpLocks/>
              </p:cNvGrpSpPr>
              <p:nvPr/>
            </p:nvGrpSpPr>
            <p:grpSpPr bwMode="auto">
              <a:xfrm>
                <a:off x="4368" y="1872"/>
                <a:ext cx="1392" cy="2064"/>
                <a:chOff x="4368" y="1872"/>
                <a:chExt cx="1392" cy="2064"/>
              </a:xfrm>
            </p:grpSpPr>
            <p:sp>
              <p:nvSpPr>
                <p:cNvPr id="52235" name="Line 57"/>
                <p:cNvSpPr>
                  <a:spLocks noChangeShapeType="1"/>
                </p:cNvSpPr>
                <p:nvPr/>
              </p:nvSpPr>
              <p:spPr bwMode="auto">
                <a:xfrm>
                  <a:off x="4368" y="1872"/>
                  <a:ext cx="336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236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4368" y="2352"/>
                  <a:ext cx="336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237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4704" y="2208"/>
                  <a:ext cx="105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Verdana" pitchFamily="34" charset="0"/>
                      <a:ea typeface="SimSun" pitchFamily="2" charset="-122"/>
                    </a:rPr>
                    <a:t>Prologue</a:t>
                  </a:r>
                </a:p>
              </p:txBody>
            </p:sp>
            <p:sp>
              <p:nvSpPr>
                <p:cNvPr id="52238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4800" y="2832"/>
                  <a:ext cx="86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Verdana" pitchFamily="34" charset="0"/>
                      <a:ea typeface="SimSun" pitchFamily="2" charset="-122"/>
                    </a:rPr>
                    <a:t>Kernel</a:t>
                  </a:r>
                </a:p>
              </p:txBody>
            </p:sp>
            <p:sp>
              <p:nvSpPr>
                <p:cNvPr id="52239" name="Line 61"/>
                <p:cNvSpPr>
                  <a:spLocks noChangeShapeType="1"/>
                </p:cNvSpPr>
                <p:nvPr/>
              </p:nvSpPr>
              <p:spPr bwMode="auto">
                <a:xfrm>
                  <a:off x="4368" y="3168"/>
                  <a:ext cx="336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240" name="Line 62"/>
                <p:cNvSpPr>
                  <a:spLocks noChangeShapeType="1"/>
                </p:cNvSpPr>
                <p:nvPr/>
              </p:nvSpPr>
              <p:spPr bwMode="auto">
                <a:xfrm flipH="1">
                  <a:off x="4368" y="3504"/>
                  <a:ext cx="336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241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4656" y="3360"/>
                  <a:ext cx="100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Verdana" pitchFamily="34" charset="0"/>
                      <a:ea typeface="SimSun" pitchFamily="2" charset="-122"/>
                    </a:rPr>
                    <a:t>Epilogue</a:t>
                  </a:r>
                </a:p>
              </p:txBody>
            </p:sp>
          </p:grpSp>
        </p:grpSp>
        <p:sp>
          <p:nvSpPr>
            <p:cNvPr id="52230" name="Text Box 64"/>
            <p:cNvSpPr txBox="1">
              <a:spLocks noChangeArrowheads="1"/>
            </p:cNvSpPr>
            <p:nvPr/>
          </p:nvSpPr>
          <p:spPr bwMode="auto">
            <a:xfrm>
              <a:off x="2496" y="3696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400">
                  <a:latin typeface="Verdana" pitchFamily="34" charset="0"/>
                  <a:ea typeface="SimSun" pitchFamily="2" charset="-122"/>
                </a:rPr>
                <a:t>itern-2</a:t>
              </a:r>
            </a:p>
          </p:txBody>
        </p:sp>
        <p:sp>
          <p:nvSpPr>
            <p:cNvPr id="52231" name="Text Box 65"/>
            <p:cNvSpPr txBox="1">
              <a:spLocks noChangeArrowheads="1"/>
            </p:cNvSpPr>
            <p:nvPr/>
          </p:nvSpPr>
          <p:spPr bwMode="auto">
            <a:xfrm>
              <a:off x="3408" y="3888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400">
                  <a:latin typeface="Verdana" pitchFamily="34" charset="0"/>
                  <a:ea typeface="SimSun" pitchFamily="2" charset="-122"/>
                </a:rPr>
                <a:t>itern-1</a:t>
              </a:r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Example, just to be sure.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3810000" cy="34290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/>
              <a:t>		</a:t>
            </a:r>
            <a:r>
              <a:rPr lang="en-US" sz="2000"/>
              <a:t>r4=MEM[r2+0]	//A1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/>
              <a:t>		r1=r4*2		//B1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/>
              <a:t>		r4=MEM[r2+4]	//A2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/>
              <a:t>Loop:	MEM[r2+0]=r1 	//C(n)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/>
              <a:t>		r1=r4*2              	//B(n+1)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/>
              <a:t>		r4=MEM[r2+8]  	//A(n+2)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/>
              <a:t>		r2=r2+4             	//D(n)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/>
              <a:t>		bne r2 r3 Loop 	//E(n)</a:t>
            </a:r>
          </a:p>
          <a:p>
            <a:pPr eaLnBrk="1" hangingPunct="1">
              <a:lnSpc>
                <a:spcPct val="90000"/>
              </a:lnSpc>
            </a:pPr>
            <a:endParaRPr lang="en-US" sz="20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/>
          </a:p>
        </p:txBody>
      </p:sp>
      <p:graphicFrame>
        <p:nvGraphicFramePr>
          <p:cNvPr id="45060" name="Group 4"/>
          <p:cNvGraphicFramePr>
            <a:graphicFrameLocks noGrp="1"/>
          </p:cNvGraphicFramePr>
          <p:nvPr/>
        </p:nvGraphicFramePr>
        <p:xfrm>
          <a:off x="4191000" y="2133600"/>
          <a:ext cx="4191000" cy="259080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ADDR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3272" name="Text Box 24"/>
          <p:cNvSpPr txBox="1">
            <a:spLocks noChangeArrowheads="1"/>
          </p:cNvSpPr>
          <p:nvPr/>
        </p:nvSpPr>
        <p:spPr bwMode="auto">
          <a:xfrm>
            <a:off x="4327525" y="4867275"/>
            <a:ext cx="21844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R2=12, r3=28</a:t>
            </a:r>
          </a:p>
        </p:txBody>
      </p:sp>
      <p:sp>
        <p:nvSpPr>
          <p:cNvPr id="53273" name="Text Box 25"/>
          <p:cNvSpPr txBox="1">
            <a:spLocks noChangeArrowheads="1"/>
          </p:cNvSpPr>
          <p:nvPr/>
        </p:nvSpPr>
        <p:spPr bwMode="auto">
          <a:xfrm>
            <a:off x="4343400" y="5486400"/>
            <a:ext cx="45243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R4=_______      R1= _______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Next step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1981200"/>
            <a:ext cx="5638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Parallel execution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It isn’t clear how D and E of any iteration can be executed in parallel on a statically scheduled machine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What if load latency is too long?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Will be stalling a lot…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Fix by unrolling loop some.</a:t>
            </a:r>
          </a:p>
          <a:p>
            <a:pPr lvl="1" eaLnBrk="1" hangingPunct="1">
              <a:lnSpc>
                <a:spcPct val="90000"/>
              </a:lnSpc>
            </a:pPr>
            <a:endParaRPr lang="en-US"/>
          </a:p>
          <a:p>
            <a:pPr lvl="1" eaLnBrk="1" hangingPunct="1">
              <a:lnSpc>
                <a:spcPct val="90000"/>
              </a:lnSpc>
            </a:pPr>
            <a:endParaRPr lang="en-US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52400" y="1905000"/>
            <a:ext cx="24384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r1=MEM[</a:t>
            </a:r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r2</a:t>
            </a:r>
            <a:r>
              <a:rPr lang="en-US" sz="2000">
                <a:latin typeface="Times New Roman" pitchFamily="18" charset="0"/>
              </a:rPr>
              <a:t>+0]  	//A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r1=</a:t>
            </a:r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r1</a:t>
            </a:r>
            <a:r>
              <a:rPr lang="en-US" sz="2000">
                <a:latin typeface="Times New Roman" pitchFamily="18" charset="0"/>
              </a:rPr>
              <a:t>*2              	//B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MEM[r2+0]=</a:t>
            </a:r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r1 	</a:t>
            </a:r>
            <a:r>
              <a:rPr lang="en-US" sz="2000">
                <a:latin typeface="Times New Roman" pitchFamily="18" charset="0"/>
              </a:rPr>
              <a:t>//C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r2=r2+4             	//D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bne </a:t>
            </a:r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r2</a:t>
            </a:r>
            <a:r>
              <a:rPr lang="en-US" sz="2000">
                <a:latin typeface="Times New Roman" pitchFamily="18" charset="0"/>
              </a:rPr>
              <a:t> r3 Loop 	//E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NEXT…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Let’s now jump from Software Pipelining to IA-64.</a:t>
            </a:r>
          </a:p>
          <a:p>
            <a:pPr lvl="1" eaLnBrk="1" hangingPunct="1"/>
            <a:r>
              <a:rPr lang="en-US" dirty="0"/>
              <a:t>We will come back to Software Pipelining in the context of IA-64…</a:t>
            </a:r>
          </a:p>
          <a:p>
            <a:pPr lvl="1" eaLnBrk="1" hangingPunct="1"/>
            <a:r>
              <a:rPr lang="en-US" dirty="0"/>
              <a:t>We will redo the IA-64 stuff from the start for next lecture</a:t>
            </a:r>
          </a:p>
          <a:p>
            <a:pPr lvl="2"/>
            <a:r>
              <a:rPr lang="en-US" dirty="0"/>
              <a:t>Not sure how far I’ll get into it today.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IA-64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128 64-bit registers</a:t>
            </a:r>
          </a:p>
          <a:p>
            <a:pPr lvl="1" eaLnBrk="1" hangingPunct="1"/>
            <a:r>
              <a:rPr lang="en-US"/>
              <a:t>Use a register window similarish to SPARC</a:t>
            </a:r>
          </a:p>
          <a:p>
            <a:pPr eaLnBrk="1" hangingPunct="1"/>
            <a:r>
              <a:rPr lang="en-US"/>
              <a:t>128 82 bit fp registers</a:t>
            </a:r>
          </a:p>
          <a:p>
            <a:pPr eaLnBrk="1" hangingPunct="1"/>
            <a:r>
              <a:rPr lang="en-US"/>
              <a:t>64 1 bit predicate registers</a:t>
            </a:r>
          </a:p>
          <a:p>
            <a:pPr eaLnBrk="1" hangingPunct="1"/>
            <a:r>
              <a:rPr lang="en-US"/>
              <a:t>8 64-bit branch target registers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Explicit Parallelism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Groups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Instructions which </a:t>
            </a:r>
            <a:r>
              <a:rPr lang="en-US" i="1"/>
              <a:t>could</a:t>
            </a:r>
            <a:r>
              <a:rPr lang="en-US"/>
              <a:t> be executed in parallel if hardware resources available.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Bundle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Code format.  3 instructions fit into a 128-bit bundle.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5 bits of template, 41*3 bits of instruction.</a:t>
            </a:r>
          </a:p>
          <a:p>
            <a:pPr lvl="2" eaLnBrk="1" hangingPunct="1">
              <a:lnSpc>
                <a:spcPct val="90000"/>
              </a:lnSpc>
            </a:pPr>
            <a:r>
              <a:rPr lang="en-US"/>
              <a:t>Template specifies what execution units each instruction requires.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Instructions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41 bits</a:t>
            </a:r>
          </a:p>
          <a:p>
            <a:pPr lvl="1" eaLnBrk="1" hangingPunct="1"/>
            <a:r>
              <a:rPr lang="en-US"/>
              <a:t>4 high order specify opcode (combined with template for bundle)</a:t>
            </a:r>
          </a:p>
          <a:p>
            <a:pPr lvl="1" eaLnBrk="1" hangingPunct="1"/>
            <a:r>
              <a:rPr lang="en-US"/>
              <a:t>6 low order bits specify predicate register number.</a:t>
            </a:r>
          </a:p>
          <a:p>
            <a:pPr eaLnBrk="1" hangingPunct="1"/>
            <a:r>
              <a:rPr lang="en-US"/>
              <a:t>Every instruction is predicated!</a:t>
            </a:r>
          </a:p>
          <a:p>
            <a:pPr eaLnBrk="1" hangingPunct="1"/>
            <a:r>
              <a:rPr lang="en-US"/>
              <a:t>Also NaT bits are used to handle speculated exceptions.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Rot="1" noChangeArrowheads="1"/>
          </p:cNvSpPr>
          <p:nvPr/>
        </p:nvSpPr>
        <p:spPr bwMode="auto">
          <a:xfrm>
            <a:off x="304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  <a:latin typeface="Helvetica" pitchFamily="34" charset="0"/>
              </a:rPr>
              <a:t>Speculative Load</a:t>
            </a:r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295400"/>
            <a:ext cx="47244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4648200" y="4876800"/>
            <a:ext cx="125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Helvetica" pitchFamily="34" charset="0"/>
                <a:cs typeface="Times New Roman" pitchFamily="18" charset="0"/>
              </a:rPr>
              <a:t>Traditional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7086600" y="48768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Helvetica" pitchFamily="34" charset="0"/>
                <a:cs typeface="Times New Roman" pitchFamily="18" charset="0"/>
              </a:rPr>
              <a:t>IA-64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228600" y="1371600"/>
            <a:ext cx="3886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600">
                <a:latin typeface="Helvetica" pitchFamily="34" charset="0"/>
              </a:rPr>
              <a:t>Load instruction (ld.s) can be moved outside of a basic block even if branch target is not known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600">
                <a:latin typeface="Helvetica" pitchFamily="34" charset="0"/>
              </a:rPr>
              <a:t>Speculative loads does not produce exception -  it sets the NaT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600">
                <a:latin typeface="Helvetica" pitchFamily="34" charset="0"/>
              </a:rPr>
              <a:t>Check instruction (chk.s) will jump to fix-up code if NaT is set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ways a compiler can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 locality of data</a:t>
            </a:r>
            <a:br>
              <a:rPr lang="en-US" dirty="0"/>
            </a:br>
            <a:endParaRPr lang="en-US" dirty="0"/>
          </a:p>
          <a:p>
            <a:r>
              <a:rPr lang="en-US" dirty="0"/>
              <a:t>Remove instructions that aren’t needed</a:t>
            </a:r>
          </a:p>
          <a:p>
            <a:endParaRPr lang="en-US" dirty="0"/>
          </a:p>
          <a:p>
            <a:r>
              <a:rPr lang="en-US" dirty="0"/>
              <a:t>Reduce number of branches executed</a:t>
            </a:r>
          </a:p>
          <a:p>
            <a:endParaRPr lang="en-US" dirty="0"/>
          </a:p>
          <a:p>
            <a:r>
              <a:rPr lang="en-US" dirty="0"/>
              <a:t>Many others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Rot="1" noChangeArrowheads="1"/>
          </p:cNvSpPr>
          <p:nvPr/>
        </p:nvSpPr>
        <p:spPr bwMode="auto">
          <a:xfrm>
            <a:off x="304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  <a:latin typeface="Helvetica" pitchFamily="34" charset="0"/>
              </a:rPr>
              <a:t>Propagation of  NaT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685800" y="4800600"/>
            <a:ext cx="7696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Helvetica" pitchFamily="34" charset="0"/>
              </a:rPr>
              <a:t>IF ( NaT[r3] || NaT[r4] ) THEN set </a:t>
            </a:r>
            <a:r>
              <a:rPr lang="en-US">
                <a:latin typeface="Helvetica" pitchFamily="34" charset="0"/>
                <a:sym typeface="Wingdings" pitchFamily="2" charset="2"/>
              </a:rPr>
              <a:t>NaT[r6]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Helvetica" pitchFamily="34" charset="0"/>
              </a:rPr>
              <a:t>IF ( NaT[r6] ) THEN set </a:t>
            </a:r>
            <a:r>
              <a:rPr lang="en-US">
                <a:latin typeface="Helvetica" pitchFamily="34" charset="0"/>
                <a:sym typeface="Wingdings" pitchFamily="2" charset="2"/>
              </a:rPr>
              <a:t>NaT[r5]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Helvetica" pitchFamily="34" charset="0"/>
              </a:rPr>
              <a:t>Require check on </a:t>
            </a:r>
            <a:r>
              <a:rPr lang="en-US">
                <a:latin typeface="Helvetica" pitchFamily="34" charset="0"/>
                <a:sym typeface="Wingdings" pitchFamily="2" charset="2"/>
              </a:rPr>
              <a:t>NaT[r5]</a:t>
            </a:r>
            <a:r>
              <a:rPr lang="en-US">
                <a:latin typeface="Helvetica" pitchFamily="34" charset="0"/>
              </a:rPr>
              <a:t> only since the NaT is inherited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Helvetica" pitchFamily="34" charset="0"/>
              </a:rPr>
              <a:t>Reduce number of checks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Helvetica" pitchFamily="34" charset="0"/>
              </a:rPr>
              <a:t>Fix-up will execute the entire chain</a:t>
            </a:r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447800"/>
            <a:ext cx="38481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4800600" y="2971800"/>
            <a:ext cx="3733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latin typeface="Helvetica" pitchFamily="34" charset="0"/>
                <a:cs typeface="Times New Roman" pitchFamily="18" charset="0"/>
              </a:rPr>
              <a:t>Only single check required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5334000" y="3886200"/>
            <a:ext cx="335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Helvetica" pitchFamily="34" charset="0"/>
                <a:cs typeface="Times New Roman" pitchFamily="18" charset="0"/>
              </a:rPr>
              <a:t>NaT[reg] = NaT bit of reg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Advanced loads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ld.a – Advanced load</a:t>
            </a:r>
          </a:p>
          <a:p>
            <a:pPr lvl="1" eaLnBrk="1" hangingPunct="1"/>
            <a:r>
              <a:rPr lang="en-US"/>
              <a:t>Performs the load, puts it into the “ALAT”</a:t>
            </a:r>
          </a:p>
          <a:p>
            <a:pPr lvl="2" eaLnBrk="1" hangingPunct="1"/>
            <a:r>
              <a:rPr lang="en-US"/>
              <a:t>If any following store writes to the same address, this is noted with a single bit.</a:t>
            </a:r>
          </a:p>
          <a:p>
            <a:pPr lvl="2" eaLnBrk="1" hangingPunct="1"/>
            <a:r>
              <a:rPr lang="en-US"/>
              <a:t>When a ld.c  is executed, if that bit is set, we refetch.</a:t>
            </a:r>
          </a:p>
          <a:p>
            <a:pPr lvl="2" eaLnBrk="1" hangingPunct="1"/>
            <a:r>
              <a:rPr lang="en-US"/>
              <a:t>When chk.a is executed, if bit is set, fix up code is run.  (Useful if load result already used.)</a:t>
            </a:r>
          </a:p>
          <a:p>
            <a:pPr lvl="2" eaLnBrk="1" hangingPunct="1"/>
            <a:r>
              <a:rPr lang="en-US"/>
              <a:t>Both also cause any deferred exception to occur.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Software pipelining on IA-64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Lots of tricks </a:t>
            </a:r>
          </a:p>
          <a:p>
            <a:pPr lvl="1" eaLnBrk="1" hangingPunct="1"/>
            <a:r>
              <a:rPr lang="en-US" dirty="0"/>
              <a:t>Rotating registers</a:t>
            </a:r>
          </a:p>
          <a:p>
            <a:pPr lvl="1" eaLnBrk="1" hangingPunct="1"/>
            <a:r>
              <a:rPr lang="en-US" dirty="0"/>
              <a:t>Special counters</a:t>
            </a:r>
          </a:p>
          <a:p>
            <a:pPr eaLnBrk="1" hangingPunct="1"/>
            <a:r>
              <a:rPr lang="en-US" dirty="0"/>
              <a:t>Often don’t need Prologue and Epilog. </a:t>
            </a:r>
          </a:p>
          <a:p>
            <a:pPr lvl="1" eaLnBrk="1" hangingPunct="1"/>
            <a:r>
              <a:rPr lang="en-US" dirty="0"/>
              <a:t>Special counters and prediction lets us only execute those instructions we need to.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Improve locality of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4343400" cy="48006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3200" dirty="0"/>
              <a:t>Examples: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/>
              <a:t>Loop interchange</a:t>
            </a:r>
            <a:r>
              <a:rPr lang="en-US" sz="2800" dirty="0"/>
              <a:t>—flip inner and outer loops</a:t>
            </a:r>
          </a:p>
          <a:p>
            <a:pPr lvl="1">
              <a:buFont typeface="Courier New" pitchFamily="49" charset="0"/>
              <a:buChar char="o"/>
            </a:pPr>
            <a:endParaRPr lang="en-US" sz="2800" b="1" dirty="0"/>
          </a:p>
          <a:p>
            <a:pPr lvl="1">
              <a:buFont typeface="Courier New" pitchFamily="49" charset="0"/>
              <a:buChar char="o"/>
            </a:pPr>
            <a:r>
              <a:rPr lang="en-US" sz="2800" b="1" dirty="0"/>
              <a:t>Loop fission</a:t>
            </a:r>
            <a:r>
              <a:rPr lang="en-US" sz="2800" dirty="0"/>
              <a:t>—split into multiple loops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3715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Some examples taken from Wikipedia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419600"/>
            <a:ext cx="7086600" cy="2067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105400" y="1752600"/>
            <a:ext cx="277672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from 0 to 10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for j from 0 to 20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a[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j,i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+ j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j from 0 to 20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from 0 to 10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a[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j,i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+ j</a:t>
            </a:r>
          </a:p>
        </p:txBody>
      </p:sp>
      <p:sp>
        <p:nvSpPr>
          <p:cNvPr id="4" name="Left Brace 3"/>
          <p:cNvSpPr/>
          <p:nvPr/>
        </p:nvSpPr>
        <p:spPr>
          <a:xfrm>
            <a:off x="4678680" y="1752600"/>
            <a:ext cx="426720" cy="1676400"/>
          </a:xfrm>
          <a:prstGeom prst="leftBrace">
            <a:avLst>
              <a:gd name="adj1" fmla="val 8333"/>
              <a:gd name="adj2" fmla="val 50455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code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Register optimization</a:t>
            </a:r>
          </a:p>
          <a:p>
            <a:pPr lvl="1"/>
            <a:r>
              <a:rPr lang="en-US" dirty="0"/>
              <a:t>Registers are fast, and doing “spills and fills” is slow.  </a:t>
            </a:r>
          </a:p>
          <a:p>
            <a:pPr lvl="1"/>
            <a:r>
              <a:rPr lang="en-US" dirty="0"/>
              <a:t>So keep the data likely to be used next in registers.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Loop invariant code motion</a:t>
            </a:r>
          </a:p>
          <a:p>
            <a:pPr lvl="1"/>
            <a:r>
              <a:rPr lang="en-US" dirty="0"/>
              <a:t>Move recomputed statements outside of the loop.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3995678"/>
            <a:ext cx="363112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x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y+z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a[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6*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i+x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*x;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y+z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a[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6*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i+x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*x;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code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b="1" dirty="0"/>
              <a:t>Common sub-expression elimination</a:t>
            </a:r>
          </a:p>
          <a:p>
            <a:pPr lvl="1"/>
            <a:r>
              <a:rPr lang="pt-BR" b="1" dirty="0">
                <a:latin typeface="Courier New" pitchFamily="49" charset="0"/>
                <a:cs typeface="Courier New" pitchFamily="49" charset="0"/>
              </a:rPr>
              <a:t>(a + b) - (a + b)/4</a:t>
            </a:r>
          </a:p>
          <a:p>
            <a:pPr lvl="2"/>
            <a:r>
              <a:rPr lang="pt-BR" dirty="0">
                <a:cs typeface="Courier New" pitchFamily="49" charset="0"/>
              </a:rPr>
              <a:t>Just compute a+b once.</a:t>
            </a:r>
          </a:p>
          <a:p>
            <a:r>
              <a:rPr lang="pt-BR" b="1" dirty="0">
                <a:cs typeface="Courier New" pitchFamily="49" charset="0"/>
              </a:rPr>
              <a:t>Constant folding</a:t>
            </a:r>
          </a:p>
          <a:p>
            <a:pPr lvl="1"/>
            <a:r>
              <a:rPr lang="pt-BR" dirty="0">
                <a:cs typeface="Courier New" pitchFamily="49" charset="0"/>
              </a:rPr>
              <a:t>Replace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(3+5) </a:t>
            </a:r>
            <a:r>
              <a:rPr lang="pt-BR" dirty="0">
                <a:cs typeface="Courier New" pitchFamily="49" charset="0"/>
              </a:rPr>
              <a:t>with </a:t>
            </a:r>
            <a:r>
              <a:rPr lang="pt-BR" b="1" dirty="0">
                <a:cs typeface="Courier New" pitchFamily="49" charset="0"/>
              </a:rPr>
              <a:t>8</a:t>
            </a:r>
            <a:r>
              <a:rPr lang="pt-BR" dirty="0">
                <a:cs typeface="Courier New" pitchFamily="49" charset="0"/>
              </a:rPr>
              <a:t>.</a:t>
            </a:r>
            <a:endParaRPr lang="en-US" dirty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Reducing number of branches executed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Using predicates or CMOVs instead of short branches</a:t>
            </a:r>
          </a:p>
          <a:p>
            <a:r>
              <a:rPr lang="en-US" b="1" dirty="0"/>
              <a:t>Loop unrolling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191000" y="3200400"/>
            <a:ext cx="457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for(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=0;i&lt;10000;i++)</a:t>
            </a:r>
          </a:p>
          <a:p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347663" lvl="1"/>
            <a:r>
              <a:rPr lang="en-US" sz="2000" b="1" dirty="0">
                <a:latin typeface="Courier New" pitchFamily="49" charset="0"/>
              </a:rPr>
              <a:t>A[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]=B[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]+C[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];</a:t>
            </a:r>
          </a:p>
          <a:p>
            <a:pPr marL="53975" lvl="1"/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53975" lvl="1"/>
            <a:endParaRPr lang="en-US" sz="2000" b="1" dirty="0">
              <a:latin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</a:rPr>
              <a:t>for(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=0;i&lt;10000;i=i+2)</a:t>
            </a:r>
          </a:p>
          <a:p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347663" lvl="1"/>
            <a:r>
              <a:rPr lang="en-US" sz="2000" b="1" dirty="0">
                <a:latin typeface="Courier New" pitchFamily="49" charset="0"/>
              </a:rPr>
              <a:t>A[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]=B[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]+C[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];</a:t>
            </a:r>
          </a:p>
          <a:p>
            <a:pPr marL="347663" lvl="1"/>
            <a:r>
              <a:rPr lang="en-US" sz="2000" b="1" dirty="0">
                <a:latin typeface="Courier New" pitchFamily="49" charset="0"/>
              </a:rPr>
              <a:t>A[i+1]=B[i+1]+C[i+1];</a:t>
            </a:r>
          </a:p>
          <a:p>
            <a:pPr marL="53975" lvl="1"/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We’ll </a:t>
            </a:r>
            <a:r>
              <a:rPr lang="en-US" i="1" dirty="0"/>
              <a:t>mostly</a:t>
            </a:r>
            <a:r>
              <a:rPr lang="en-US" dirty="0"/>
              <a:t> focus on one thing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/>
              <a:t>“Hoist” loads</a:t>
            </a:r>
          </a:p>
          <a:p>
            <a:pPr lvl="1"/>
            <a:r>
              <a:rPr lang="en-US" dirty="0"/>
              <a:t>That is move the loads up so if there is a miss we can hide that latency.</a:t>
            </a:r>
          </a:p>
          <a:p>
            <a:pPr lvl="2"/>
            <a:r>
              <a:rPr lang="en-US" dirty="0"/>
              <a:t>Very similar goal to our </a:t>
            </a:r>
            <a:r>
              <a:rPr lang="en-US" dirty="0" err="1"/>
              <a:t>OoO</a:t>
            </a:r>
            <a:r>
              <a:rPr lang="en-US" dirty="0"/>
              <a:t> processor.</a:t>
            </a:r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4343400"/>
            <a:ext cx="18389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xxxxx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xxxxx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LD R1=MEM[x]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R2=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+R3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8200" y="4343400"/>
            <a:ext cx="18389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LD R1=MEM[x]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xxxxx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xxxxx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R2=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+R3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200400" y="4648200"/>
            <a:ext cx="1143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5996</TotalTime>
  <Words>2716</Words>
  <Application>Microsoft Office PowerPoint</Application>
  <PresentationFormat>On-screen Show (4:3)</PresentationFormat>
  <Paragraphs>467</Paragraphs>
  <Slides>42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2" baseType="lpstr">
      <vt:lpstr>SimSun</vt:lpstr>
      <vt:lpstr>Arial</vt:lpstr>
      <vt:lpstr>Arial Unicode MS</vt:lpstr>
      <vt:lpstr>Calibri</vt:lpstr>
      <vt:lpstr>Courier New</vt:lpstr>
      <vt:lpstr>Helvetica</vt:lpstr>
      <vt:lpstr>Times New Roman</vt:lpstr>
      <vt:lpstr>Verdana</vt:lpstr>
      <vt:lpstr>Wingdings</vt:lpstr>
      <vt:lpstr>Office Theme</vt:lpstr>
      <vt:lpstr>Static Optimizations (aka: the complier)</vt:lpstr>
      <vt:lpstr>Announcements</vt:lpstr>
      <vt:lpstr>The big picture</vt:lpstr>
      <vt:lpstr>Some ways a compiler can help</vt:lpstr>
      <vt:lpstr>Improve locality of reference</vt:lpstr>
      <vt:lpstr>Removing code (1/2)</vt:lpstr>
      <vt:lpstr>Removing code (2/2)</vt:lpstr>
      <vt:lpstr>Reducing number of branches executed</vt:lpstr>
      <vt:lpstr>We’ll mostly focus on one thing</vt:lpstr>
      <vt:lpstr>What limits our ability to hoist a load?</vt:lpstr>
      <vt:lpstr>Create room to move code around</vt:lpstr>
      <vt:lpstr>Unroll this loop </vt:lpstr>
      <vt:lpstr>What does unrolling buy us?</vt:lpstr>
      <vt:lpstr>What does it cost us?</vt:lpstr>
      <vt:lpstr>Another one to unroll.</vt:lpstr>
      <vt:lpstr>PowerPoint Presentation</vt:lpstr>
      <vt:lpstr>How about this code?</vt:lpstr>
      <vt:lpstr>Other ILP techniques</vt:lpstr>
      <vt:lpstr>So…</vt:lpstr>
      <vt:lpstr>The limits of hoisting loads (again)</vt:lpstr>
      <vt:lpstr>Static dependency checking</vt:lpstr>
      <vt:lpstr>One static solution: VLIW</vt:lpstr>
      <vt:lpstr>What’s good about VLIW?</vt:lpstr>
      <vt:lpstr>So what’s bad?</vt:lpstr>
      <vt:lpstr>Conditional execution</vt:lpstr>
      <vt:lpstr>Software pipelining </vt:lpstr>
      <vt:lpstr>Code example from before</vt:lpstr>
      <vt:lpstr>ILP?</vt:lpstr>
      <vt:lpstr>What would OoO do?</vt:lpstr>
      <vt:lpstr>Software Pipeline</vt:lpstr>
      <vt:lpstr>Prolog and epilog</vt:lpstr>
      <vt:lpstr>PowerPoint Presentation</vt:lpstr>
      <vt:lpstr>Example, just to be sure.</vt:lpstr>
      <vt:lpstr>Next step</vt:lpstr>
      <vt:lpstr>NEXT…</vt:lpstr>
      <vt:lpstr>IA-64</vt:lpstr>
      <vt:lpstr>Explicit Parallelism</vt:lpstr>
      <vt:lpstr>Instructions</vt:lpstr>
      <vt:lpstr>PowerPoint Presentation</vt:lpstr>
      <vt:lpstr>PowerPoint Presentation</vt:lpstr>
      <vt:lpstr>Advanced loads</vt:lpstr>
      <vt:lpstr>Software pipelining on IA-64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 Optimizations (aka: the complier)</dc:title>
  <dc:creator>brehob</dc:creator>
  <cp:lastModifiedBy>Brehob, Mark</cp:lastModifiedBy>
  <cp:revision>22</cp:revision>
  <cp:lastPrinted>2015-11-18T19:21:01Z</cp:lastPrinted>
  <dcterms:created xsi:type="dcterms:W3CDTF">2012-03-26T17:36:44Z</dcterms:created>
  <dcterms:modified xsi:type="dcterms:W3CDTF">2024-03-28T15:54:44Z</dcterms:modified>
</cp:coreProperties>
</file>