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85" r:id="rId2"/>
    <p:sldId id="300" r:id="rId3"/>
    <p:sldId id="30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293" r:id="rId12"/>
    <p:sldId id="294" r:id="rId13"/>
    <p:sldId id="295" r:id="rId14"/>
    <p:sldId id="297" r:id="rId15"/>
    <p:sldId id="296" r:id="rId16"/>
    <p:sldId id="298" r:id="rId17"/>
    <p:sldId id="299" r:id="rId18"/>
    <p:sldId id="28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72" r:id="rId31"/>
    <p:sldId id="289" r:id="rId32"/>
    <p:sldId id="273" r:id="rId33"/>
    <p:sldId id="274" r:id="rId34"/>
    <p:sldId id="275" r:id="rId35"/>
    <p:sldId id="276" r:id="rId36"/>
    <p:sldId id="277" r:id="rId37"/>
    <p:sldId id="278" r:id="rId38"/>
    <p:sldId id="281" r:id="rId39"/>
    <p:sldId id="282" r:id="rId40"/>
    <p:sldId id="283" r:id="rId41"/>
    <p:sldId id="288" r:id="rId42"/>
    <p:sldId id="290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 varScale="1">
        <p:scale>
          <a:sx n="146" d="100"/>
          <a:sy n="146" d="100"/>
        </p:scale>
        <p:origin x="40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2" tIns="48348" rIns="96692" bIns="48348" numCol="1" anchor="t" anchorCtr="0" compatLnSpc="1">
            <a:prstTxWarp prst="textNoShape">
              <a:avLst/>
            </a:prstTxWarp>
          </a:bodyPr>
          <a:lstStyle>
            <a:lvl1pPr defTabSz="96702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395" y="0"/>
            <a:ext cx="3169809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2" tIns="48348" rIns="96692" bIns="48348" numCol="1" anchor="t" anchorCtr="0" compatLnSpc="1">
            <a:prstTxWarp prst="textNoShape">
              <a:avLst/>
            </a:prstTxWarp>
          </a:bodyPr>
          <a:lstStyle>
            <a:lvl1pPr algn="r" defTabSz="96702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928" y="4561554"/>
            <a:ext cx="5367346" cy="431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2" tIns="48348" rIns="96692" bIns="48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472"/>
            <a:ext cx="3169810" cy="47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2" tIns="48348" rIns="96692" bIns="48348" numCol="1" anchor="b" anchorCtr="0" compatLnSpc="1">
            <a:prstTxWarp prst="textNoShape">
              <a:avLst/>
            </a:prstTxWarp>
          </a:bodyPr>
          <a:lstStyle>
            <a:lvl1pPr defTabSz="96702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395" y="9121472"/>
            <a:ext cx="3169809" cy="47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2" tIns="48348" rIns="96692" bIns="48348" numCol="1" anchor="b" anchorCtr="0" compatLnSpc="1">
            <a:prstTxWarp prst="textNoShape">
              <a:avLst/>
            </a:prstTxWarp>
          </a:bodyPr>
          <a:lstStyle>
            <a:lvl1pPr algn="r" defTabSz="967029">
              <a:defRPr sz="1300" smtClean="0"/>
            </a:lvl1pPr>
          </a:lstStyle>
          <a:p>
            <a:pPr>
              <a:defRPr/>
            </a:pPr>
            <a:fld id="{A303515D-7B3D-4D90-AAC4-20BE1C430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7954CF61-A291-419C-BF08-24A811850425}" type="slidenum">
              <a:rPr lang="en-US"/>
              <a:pPr defTabSz="966369"/>
              <a:t>1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2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42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00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2513" y="4561554"/>
            <a:ext cx="5850176" cy="431923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81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cause an exception</a:t>
            </a:r>
            <a:r>
              <a:rPr lang="en-US" baseline="0" dirty="0"/>
              <a:t> if we execute a load that wasn’t going to really happen.</a:t>
            </a:r>
          </a:p>
          <a:p>
            <a:r>
              <a:rPr lang="en-US" baseline="0" dirty="0"/>
              <a:t>Could get wrong data from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73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35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10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6CFD056E-622D-45CD-B5B6-50182F093057}" type="slidenum">
              <a:rPr lang="en-US"/>
              <a:pPr defTabSz="966369"/>
              <a:t>18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10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8BC4A16B-8E82-4069-9D84-F9CB1B0EA452}" type="slidenum">
              <a:rPr lang="en-US"/>
              <a:pPr defTabSz="966369"/>
              <a:t>19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92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50F8CB7C-04D9-4F6B-848D-3A20A86C584C}" type="slidenum">
              <a:rPr lang="en-US"/>
              <a:pPr defTabSz="966369"/>
              <a:t>20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041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08BA4E36-2E33-477B-B4E9-297C5F263AEB}" type="slidenum">
              <a:rPr lang="en-US"/>
              <a:pPr defTabSz="966369"/>
              <a:t>21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2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D13C9BE9-05FE-46A1-BDCE-F20024CC6751}" type="slidenum">
              <a:rPr lang="en-US">
                <a:latin typeface="Arial" charset="0"/>
              </a:rPr>
              <a:pPr defTabSz="965017"/>
              <a:t>4</a:t>
            </a:fld>
            <a:endParaRPr lang="en-US" dirty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170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D2274DB0-B23D-4C09-97C2-F4B2B2F1DFC3}" type="slidenum">
              <a:rPr lang="en-US"/>
              <a:pPr defTabSz="966369"/>
              <a:t>22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3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DD172C87-4CDE-42B1-969B-879126F7C2FA}" type="slidenum">
              <a:rPr lang="en-US"/>
              <a:pPr defTabSz="966369"/>
              <a:t>23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70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67582A27-5BA2-4484-A29B-9C38EBB8885F}" type="slidenum">
              <a:rPr lang="en-US"/>
              <a:pPr defTabSz="966369"/>
              <a:t>24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71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39D225F3-F0C6-4D73-AABD-C39F35B204AB}" type="slidenum">
              <a:rPr lang="en-US"/>
              <a:pPr defTabSz="966369"/>
              <a:t>25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01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30D9C8FC-0785-4328-A847-5940E03A39AE}" type="slidenum">
              <a:rPr lang="en-US"/>
              <a:pPr defTabSz="966369"/>
              <a:t>26</a:t>
            </a:fld>
            <a:endParaRPr 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77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1E4E46B4-F673-4455-A013-5491FACC4736}" type="slidenum">
              <a:rPr lang="en-US"/>
              <a:pPr defTabSz="966369"/>
              <a:t>27</a:t>
            </a:fld>
            <a:endParaRPr 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65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9B172386-434E-49BD-8D98-4695EAC540C3}" type="slidenum">
              <a:rPr lang="en-US"/>
              <a:pPr defTabSz="966369"/>
              <a:t>28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010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3494DD30-7D99-4225-B16F-E1F45E7C2959}" type="slidenum">
              <a:rPr lang="en-US"/>
              <a:pPr defTabSz="966369"/>
              <a:t>29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740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5B466A77-7CB7-48FD-B861-DAF0B0B28D2F}" type="slidenum">
              <a:rPr lang="en-US"/>
              <a:pPr defTabSz="966369"/>
              <a:t>30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168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D7992-B73A-4BF9-9E43-4F866505EB3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856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5C9B69B9-C622-438E-9D98-B4D0EC940C11}" type="slidenum">
              <a:rPr lang="en-US">
                <a:latin typeface="Arial" charset="0"/>
              </a:rPr>
              <a:pPr defTabSz="965017"/>
              <a:t>5</a:t>
            </a:fld>
            <a:endParaRPr lang="en-US" dirty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474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DE9FA069-FEB4-4426-9893-49B5CDD6237B}" type="slidenum">
              <a:rPr lang="en-US"/>
              <a:pPr defTabSz="966369"/>
              <a:t>32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506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73E1735F-FBF5-4F2C-9121-AC7E556BF30E}" type="slidenum">
              <a:rPr lang="en-US"/>
              <a:pPr defTabSz="966369"/>
              <a:t>33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311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0F45F216-7D1D-4C34-B66D-E15DD65A79B3}" type="slidenum">
              <a:rPr lang="en-US"/>
              <a:pPr defTabSz="966369"/>
              <a:t>34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90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9E1CFBF9-305C-4219-8BF9-18295B73B7B0}" type="slidenum">
              <a:rPr lang="en-US"/>
              <a:pPr defTabSz="966369"/>
              <a:t>35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986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B4E04B61-3F0E-4C7C-AA6A-EB45C138A9F3}" type="slidenum">
              <a:rPr lang="en-US"/>
              <a:pPr defTabSz="966369"/>
              <a:t>36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18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55C57979-A35B-490A-994F-65B91D0C0785}" type="slidenum">
              <a:rPr lang="en-US"/>
              <a:pPr defTabSz="966369"/>
              <a:t>37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52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D7556B5B-4CB2-4591-BE3F-729C8570AF2F}" type="slidenum">
              <a:rPr lang="en-US"/>
              <a:pPr defTabSz="966369"/>
              <a:t>38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467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E5D281DB-8D30-4105-984F-3A2C8AEE5D72}" type="slidenum">
              <a:rPr lang="en-US"/>
              <a:pPr defTabSz="966369"/>
              <a:t>39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671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10E713C7-3DB6-48C1-AAA6-4F44E7A6064E}" type="slidenum">
              <a:rPr lang="en-US"/>
              <a:pPr defTabSz="966369"/>
              <a:t>40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9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369"/>
            <a:fld id="{014490D3-0089-4BAE-B22F-C5DE23873B25}" type="slidenum">
              <a:rPr lang="en-US"/>
              <a:pPr defTabSz="966369"/>
              <a:t>41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1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39E05FFC-5751-4FE8-9F95-3381D2ADFD2E}" type="slidenum">
              <a:rPr lang="en-US">
                <a:latin typeface="Arial" charset="0"/>
              </a:rPr>
              <a:pPr defTabSz="965017"/>
              <a:t>6</a:t>
            </a:fld>
            <a:endParaRPr lang="en-US" dirty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635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53B86-6497-4BD1-ADCD-6F50ABB5840C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85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B30171B4-5DF9-4A4D-9ACB-39CF75EC1394}" type="slidenum">
              <a:rPr lang="en-US">
                <a:latin typeface="Arial" charset="0"/>
              </a:rPr>
              <a:pPr defTabSz="965017"/>
              <a:t>7</a:t>
            </a:fld>
            <a:endParaRPr lang="en-US" dirty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4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17135CCA-D3B2-4CE6-89F3-024FD8A0607F}" type="slidenum">
              <a:rPr lang="en-US">
                <a:latin typeface="Arial" charset="0"/>
              </a:rPr>
              <a:pPr defTabSz="965017"/>
              <a:t>8</a:t>
            </a:fld>
            <a:endParaRPr lang="en-US" dirty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03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BA37A956-E861-464E-BED7-8FA2E031C808}" type="slidenum">
              <a:rPr lang="en-US">
                <a:latin typeface="Arial" charset="0"/>
              </a:rPr>
              <a:pPr defTabSz="965017"/>
              <a:t>9</a:t>
            </a:fld>
            <a:endParaRPr lang="en-US" dirty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48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4B462E37-04A6-4376-9EC2-DCAC5EEF5456}" type="slidenum">
              <a:rPr lang="en-US">
                <a:latin typeface="Arial" charset="0"/>
              </a:rPr>
              <a:pPr defTabSz="965017"/>
              <a:t>10</a:t>
            </a:fld>
            <a:endParaRPr lang="en-US" dirty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78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C447-2BD7-44E1-AF56-3C3B06119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9AAB3-9297-43AF-8A19-881E2289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FC3DD-C2FA-49D1-953D-57C8D12D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19C0-16EF-4A6C-BC58-0D0ABC8B9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B215-84C5-49D4-AA6A-0D7D06B9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6920-40D3-4B86-B129-90C9A56CB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4D90-9FEA-4841-AD85-B28515F57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66DEF-B4D0-4079-B043-9DAF6085B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B980-73CD-451B-B593-CA055698E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C879D-C52D-4F27-8C03-DB2B3112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6692-DD97-4FB3-9DDC-B10AF94DC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6B5D947-CE10-407B-B449-38B8DB5D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8363"/>
            <a:ext cx="7772400" cy="1322387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Multithreading Processors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and Static Optimization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6600"/>
            <a:ext cx="5638800" cy="1784350"/>
          </a:xfrm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 sz="3600">
                <a:solidFill>
                  <a:srgbClr val="FF3300"/>
                </a:solidFill>
              </a:rPr>
              <a:t>Adapted from Bhuyan, Patterson, Eggers, probably others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 pipelining on IA-64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Lots of tricks </a:t>
            </a:r>
          </a:p>
          <a:p>
            <a:pPr lvl="1" eaLnBrk="1" hangingPunct="1"/>
            <a:r>
              <a:rPr lang="en-US" dirty="0"/>
              <a:t>Rotating registers</a:t>
            </a:r>
          </a:p>
          <a:p>
            <a:pPr lvl="1" eaLnBrk="1" hangingPunct="1"/>
            <a:r>
              <a:rPr lang="en-US" dirty="0"/>
              <a:t>Special counters</a:t>
            </a:r>
          </a:p>
          <a:p>
            <a:pPr eaLnBrk="1" hangingPunct="1"/>
            <a:r>
              <a:rPr lang="en-US" dirty="0"/>
              <a:t>Often don’t need Prologue and Epilog. </a:t>
            </a:r>
          </a:p>
          <a:p>
            <a:pPr lvl="1" eaLnBrk="1" hangingPunct="1"/>
            <a:r>
              <a:rPr lang="en-US" dirty="0"/>
              <a:t>Special counters and prediction lets us only execute those instructions we need to.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optimization and IA64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important compiler techniques</a:t>
            </a:r>
          </a:p>
          <a:p>
            <a:pPr lvl="1"/>
            <a:r>
              <a:rPr lang="en-US" dirty="0"/>
              <a:t>We focused on hoisting loads.</a:t>
            </a:r>
          </a:p>
          <a:p>
            <a:pPr lvl="1"/>
            <a:r>
              <a:rPr lang="en-US" dirty="0"/>
              <a:t>But other include:</a:t>
            </a:r>
          </a:p>
          <a:p>
            <a:pPr lvl="2"/>
            <a:r>
              <a:rPr lang="en-US" dirty="0"/>
              <a:t>Register allocation (to reduce spills and fills)</a:t>
            </a:r>
          </a:p>
          <a:p>
            <a:pPr lvl="2"/>
            <a:r>
              <a:rPr lang="en-US" dirty="0"/>
              <a:t>Common sub-expression elimination</a:t>
            </a:r>
          </a:p>
          <a:p>
            <a:pPr lvl="1"/>
            <a:r>
              <a:rPr lang="en-US" dirty="0"/>
              <a:t>Wikipedia’s article on optimizing compliers provides a nice overview of standard optimizations.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4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static compare to dynamic?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</a:t>
            </a:r>
          </a:p>
          <a:p>
            <a:pPr lvl="1"/>
            <a:r>
              <a:rPr lang="en-US" dirty="0"/>
              <a:t>Has “a larger window” as it can see the whole program at once.</a:t>
            </a:r>
          </a:p>
          <a:p>
            <a:pPr lvl="1"/>
            <a:r>
              <a:rPr lang="en-US" dirty="0"/>
              <a:t>Can change the instructions executed.</a:t>
            </a:r>
          </a:p>
          <a:p>
            <a:r>
              <a:rPr lang="en-US" dirty="0"/>
              <a:t>Dynamic</a:t>
            </a:r>
          </a:p>
          <a:p>
            <a:pPr lvl="1"/>
            <a:r>
              <a:rPr lang="en-US" dirty="0"/>
              <a:t>Has dynamic information</a:t>
            </a:r>
          </a:p>
          <a:p>
            <a:pPr lvl="1"/>
            <a:r>
              <a:rPr lang="en-US" dirty="0"/>
              <a:t>“Can be wrong”</a:t>
            </a:r>
          </a:p>
        </p:txBody>
      </p:sp>
    </p:spTree>
    <p:extLst>
      <p:ext uri="{BB962C8B-B14F-4D97-AF65-F5344CB8AC3E}">
        <p14:creationId xmlns:p14="http://schemas.microsoft.com/office/powerpoint/2010/main" val="232834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said problems are similar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can reduce number of instructions, but for a given set of instructions, it is trying to optimize ILP just as dynamic does.</a:t>
            </a:r>
          </a:p>
          <a:p>
            <a:pPr lvl="1"/>
            <a:r>
              <a:rPr lang="en-US" dirty="0"/>
              <a:t>That will mean reordering instructions.</a:t>
            </a:r>
          </a:p>
          <a:p>
            <a:pPr lvl="1"/>
            <a:r>
              <a:rPr lang="en-US" dirty="0"/>
              <a:t>Suffers the same problems hardware does</a:t>
            </a:r>
          </a:p>
          <a:p>
            <a:pPr lvl="2"/>
            <a:r>
              <a:rPr lang="en-US" dirty="0"/>
              <a:t>Memory dependencies and branches.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0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62000" y="1676400"/>
            <a:ext cx="335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sz="900" b="1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" y="16764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/>
              <a:t>add r15 = r2,r3	</a:t>
            </a:r>
            <a:r>
              <a:rPr lang="en-US" sz="2000" b="1" dirty="0">
                <a:solidFill>
                  <a:srgbClr val="FF0000"/>
                </a:solidFill>
              </a:rPr>
              <a:t>//A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 err="1"/>
              <a:t>mult</a:t>
            </a:r>
            <a:r>
              <a:rPr lang="en-US" sz="2000" b="1" dirty="0"/>
              <a:t> r4 = r15,r2    	</a:t>
            </a:r>
            <a:r>
              <a:rPr lang="en-US" sz="2000" b="1" dirty="0">
                <a:solidFill>
                  <a:srgbClr val="FF0000"/>
                </a:solidFill>
              </a:rPr>
              <a:t>//B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 err="1"/>
              <a:t>mult</a:t>
            </a:r>
            <a:r>
              <a:rPr lang="en-US" sz="2000" b="1" dirty="0"/>
              <a:t> r4 = r4,r4      	</a:t>
            </a:r>
            <a:r>
              <a:rPr lang="en-US" sz="2000" b="1" dirty="0">
                <a:solidFill>
                  <a:srgbClr val="FF0000"/>
                </a:solidFill>
              </a:rPr>
              <a:t>//C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/>
              <a:t>st8 [r12] = r4      	</a:t>
            </a:r>
            <a:r>
              <a:rPr lang="en-US" sz="2000" b="1" dirty="0">
                <a:solidFill>
                  <a:srgbClr val="FF0000"/>
                </a:solidFill>
              </a:rPr>
              <a:t>//D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/>
              <a:t>ld8 r5 = [r15]      	</a:t>
            </a:r>
            <a:r>
              <a:rPr lang="en-US" sz="2000" b="1" dirty="0">
                <a:solidFill>
                  <a:srgbClr val="FF0000"/>
                </a:solidFill>
              </a:rPr>
              <a:t>//E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/>
              <a:t>div r6 = r5,r7      	</a:t>
            </a:r>
            <a:r>
              <a:rPr lang="en-US" sz="2000" b="1" dirty="0">
                <a:solidFill>
                  <a:srgbClr val="FF0000"/>
                </a:solidFill>
              </a:rPr>
              <a:t>//F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/>
              <a:t>add r5 = r6,r2	</a:t>
            </a:r>
            <a:r>
              <a:rPr lang="en-US" sz="2000" b="1" dirty="0">
                <a:solidFill>
                  <a:srgbClr val="FF0000"/>
                </a:solidFill>
              </a:rPr>
              <a:t>//G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000" b="1" dirty="0">
              <a:solidFill>
                <a:srgbClr val="FF0000"/>
              </a:solidFill>
            </a:endParaRP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srgbClr val="FF0000"/>
                </a:solidFill>
              </a:rPr>
              <a:t>Assume latencies are:</a:t>
            </a:r>
          </a:p>
          <a:p>
            <a:pPr marL="1143000" lvl="2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/>
              <a:t>add, store: +0</a:t>
            </a:r>
          </a:p>
          <a:p>
            <a:pPr marL="1143000" lvl="2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 err="1"/>
              <a:t>mult</a:t>
            </a:r>
            <a:r>
              <a:rPr lang="en-US" sz="2000" b="1" dirty="0"/>
              <a:t>, div: +3</a:t>
            </a:r>
          </a:p>
          <a:p>
            <a:pPr marL="1143000" lvl="2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 err="1"/>
              <a:t>ld</a:t>
            </a:r>
            <a:r>
              <a:rPr lang="en-US" sz="2000" b="1" dirty="0"/>
              <a:t>: +4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4413" y="1834414"/>
            <a:ext cx="1752600" cy="3733800"/>
            <a:chOff x="3648" y="768"/>
            <a:chExt cx="1104" cy="2352"/>
          </a:xfrm>
        </p:grpSpPr>
        <p:sp>
          <p:nvSpPr>
            <p:cNvPr id="13329" name="Oval 6"/>
            <p:cNvSpPr>
              <a:spLocks noChangeArrowheads="1"/>
            </p:cNvSpPr>
            <p:nvPr/>
          </p:nvSpPr>
          <p:spPr bwMode="auto">
            <a:xfrm>
              <a:off x="3984" y="76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A:1</a:t>
              </a:r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auto">
            <a:xfrm>
              <a:off x="3648" y="22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D:1</a:t>
              </a:r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auto">
            <a:xfrm>
              <a:off x="4032" y="2832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G:1</a:t>
              </a:r>
            </a:p>
          </p:txBody>
        </p:sp>
        <p:sp>
          <p:nvSpPr>
            <p:cNvPr id="13332" name="Oval 9"/>
            <p:cNvSpPr>
              <a:spLocks noChangeArrowheads="1"/>
            </p:cNvSpPr>
            <p:nvPr/>
          </p:nvSpPr>
          <p:spPr bwMode="auto">
            <a:xfrm>
              <a:off x="3648" y="177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C:4</a:t>
              </a:r>
            </a:p>
          </p:txBody>
        </p:sp>
        <p:sp>
          <p:nvSpPr>
            <p:cNvPr id="13333" name="Oval 10"/>
            <p:cNvSpPr>
              <a:spLocks noChangeArrowheads="1"/>
            </p:cNvSpPr>
            <p:nvPr/>
          </p:nvSpPr>
          <p:spPr bwMode="auto">
            <a:xfrm>
              <a:off x="4416" y="124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E:5</a:t>
              </a:r>
            </a:p>
          </p:txBody>
        </p:sp>
        <p:sp>
          <p:nvSpPr>
            <p:cNvPr id="13334" name="Oval 11"/>
            <p:cNvSpPr>
              <a:spLocks noChangeArrowheads="1"/>
            </p:cNvSpPr>
            <p:nvPr/>
          </p:nvSpPr>
          <p:spPr bwMode="auto">
            <a:xfrm>
              <a:off x="3648" y="124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B:4</a:t>
              </a:r>
            </a:p>
          </p:txBody>
        </p:sp>
        <p:sp>
          <p:nvSpPr>
            <p:cNvPr id="13335" name="Oval 12"/>
            <p:cNvSpPr>
              <a:spLocks noChangeArrowheads="1"/>
            </p:cNvSpPr>
            <p:nvPr/>
          </p:nvSpPr>
          <p:spPr bwMode="auto">
            <a:xfrm>
              <a:off x="4416" y="177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cs typeface="Arial" charset="0"/>
                </a:rPr>
                <a:t>F:4</a:t>
              </a:r>
            </a:p>
          </p:txBody>
        </p:sp>
        <p:sp>
          <p:nvSpPr>
            <p:cNvPr id="13336" name="Line 13"/>
            <p:cNvSpPr>
              <a:spLocks noChangeShapeType="1"/>
            </p:cNvSpPr>
            <p:nvPr/>
          </p:nvSpPr>
          <p:spPr bwMode="auto">
            <a:xfrm flipH="1">
              <a:off x="3888" y="1042"/>
              <a:ext cx="157" cy="2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4"/>
            <p:cNvSpPr>
              <a:spLocks noChangeShapeType="1"/>
            </p:cNvSpPr>
            <p:nvPr/>
          </p:nvSpPr>
          <p:spPr bwMode="auto">
            <a:xfrm flipH="1">
              <a:off x="4289" y="2080"/>
              <a:ext cx="245" cy="7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5"/>
            <p:cNvSpPr>
              <a:spLocks noChangeShapeType="1"/>
            </p:cNvSpPr>
            <p:nvPr/>
          </p:nvSpPr>
          <p:spPr bwMode="auto">
            <a:xfrm>
              <a:off x="4291" y="1011"/>
              <a:ext cx="223" cy="2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6"/>
            <p:cNvSpPr>
              <a:spLocks noChangeShapeType="1"/>
            </p:cNvSpPr>
            <p:nvPr/>
          </p:nvSpPr>
          <p:spPr bwMode="auto">
            <a:xfrm flipH="1">
              <a:off x="4576" y="1554"/>
              <a:ext cx="1" cy="2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17"/>
            <p:cNvSpPr>
              <a:spLocks noChangeShapeType="1"/>
            </p:cNvSpPr>
            <p:nvPr/>
          </p:nvSpPr>
          <p:spPr bwMode="auto">
            <a:xfrm>
              <a:off x="3826" y="2069"/>
              <a:ext cx="5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18"/>
            <p:cNvSpPr>
              <a:spLocks noChangeShapeType="1"/>
            </p:cNvSpPr>
            <p:nvPr/>
          </p:nvSpPr>
          <p:spPr bwMode="auto">
            <a:xfrm flipH="1">
              <a:off x="3813" y="1522"/>
              <a:ext cx="14" cy="2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4563" name="Line 19"/>
          <p:cNvSpPr>
            <a:spLocks noChangeShapeType="1"/>
          </p:cNvSpPr>
          <p:nvPr/>
        </p:nvSpPr>
        <p:spPr bwMode="auto">
          <a:xfrm flipV="1">
            <a:off x="6510338" y="3025039"/>
            <a:ext cx="849313" cy="1216025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20"/>
          <p:cNvSpPr>
            <a:spLocks noChangeShapeType="1"/>
          </p:cNvSpPr>
          <p:nvPr/>
        </p:nvSpPr>
        <p:spPr bwMode="auto">
          <a:xfrm>
            <a:off x="6499226" y="463793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235576" y="2042377"/>
            <a:ext cx="2038350" cy="3606800"/>
            <a:chOff x="3107" y="899"/>
            <a:chExt cx="1284" cy="2272"/>
          </a:xfrm>
        </p:grpSpPr>
        <p:sp>
          <p:nvSpPr>
            <p:cNvPr id="13327" name="Freeform 22"/>
            <p:cNvSpPr>
              <a:spLocks/>
            </p:cNvSpPr>
            <p:nvPr/>
          </p:nvSpPr>
          <p:spPr bwMode="auto">
            <a:xfrm>
              <a:off x="3397" y="899"/>
              <a:ext cx="994" cy="2272"/>
            </a:xfrm>
            <a:custGeom>
              <a:avLst/>
              <a:gdLst>
                <a:gd name="T0" fmla="*/ 486 w 994"/>
                <a:gd name="T1" fmla="*/ 9 h 2272"/>
                <a:gd name="T2" fmla="*/ 425 w 994"/>
                <a:gd name="T3" fmla="*/ 36 h 2272"/>
                <a:gd name="T4" fmla="*/ 384 w 994"/>
                <a:gd name="T5" fmla="*/ 50 h 2272"/>
                <a:gd name="T6" fmla="*/ 364 w 994"/>
                <a:gd name="T7" fmla="*/ 56 h 2272"/>
                <a:gd name="T8" fmla="*/ 344 w 994"/>
                <a:gd name="T9" fmla="*/ 70 h 2272"/>
                <a:gd name="T10" fmla="*/ 323 w 994"/>
                <a:gd name="T11" fmla="*/ 90 h 2272"/>
                <a:gd name="T12" fmla="*/ 283 w 994"/>
                <a:gd name="T13" fmla="*/ 117 h 2272"/>
                <a:gd name="T14" fmla="*/ 228 w 994"/>
                <a:gd name="T15" fmla="*/ 178 h 2272"/>
                <a:gd name="T16" fmla="*/ 188 w 994"/>
                <a:gd name="T17" fmla="*/ 246 h 2272"/>
                <a:gd name="T18" fmla="*/ 161 w 994"/>
                <a:gd name="T19" fmla="*/ 341 h 2272"/>
                <a:gd name="T20" fmla="*/ 147 w 994"/>
                <a:gd name="T21" fmla="*/ 361 h 2272"/>
                <a:gd name="T22" fmla="*/ 134 w 994"/>
                <a:gd name="T23" fmla="*/ 395 h 2272"/>
                <a:gd name="T24" fmla="*/ 106 w 994"/>
                <a:gd name="T25" fmla="*/ 490 h 2272"/>
                <a:gd name="T26" fmla="*/ 100 w 994"/>
                <a:gd name="T27" fmla="*/ 511 h 2272"/>
                <a:gd name="T28" fmla="*/ 79 w 994"/>
                <a:gd name="T29" fmla="*/ 571 h 2272"/>
                <a:gd name="T30" fmla="*/ 59 w 994"/>
                <a:gd name="T31" fmla="*/ 639 h 2272"/>
                <a:gd name="T32" fmla="*/ 12 w 994"/>
                <a:gd name="T33" fmla="*/ 917 h 2272"/>
                <a:gd name="T34" fmla="*/ 32 w 994"/>
                <a:gd name="T35" fmla="*/ 1385 h 2272"/>
                <a:gd name="T36" fmla="*/ 39 w 994"/>
                <a:gd name="T37" fmla="*/ 1493 h 2272"/>
                <a:gd name="T38" fmla="*/ 86 w 994"/>
                <a:gd name="T39" fmla="*/ 1696 h 2272"/>
                <a:gd name="T40" fmla="*/ 337 w 994"/>
                <a:gd name="T41" fmla="*/ 1832 h 2272"/>
                <a:gd name="T42" fmla="*/ 567 w 994"/>
                <a:gd name="T43" fmla="*/ 1845 h 2272"/>
                <a:gd name="T44" fmla="*/ 621 w 994"/>
                <a:gd name="T45" fmla="*/ 1805 h 2272"/>
                <a:gd name="T46" fmla="*/ 628 w 994"/>
                <a:gd name="T47" fmla="*/ 1784 h 2272"/>
                <a:gd name="T48" fmla="*/ 649 w 994"/>
                <a:gd name="T49" fmla="*/ 1764 h 2272"/>
                <a:gd name="T50" fmla="*/ 662 w 994"/>
                <a:gd name="T51" fmla="*/ 1723 h 2272"/>
                <a:gd name="T52" fmla="*/ 669 w 994"/>
                <a:gd name="T53" fmla="*/ 1703 h 2272"/>
                <a:gd name="T54" fmla="*/ 703 w 994"/>
                <a:gd name="T55" fmla="*/ 843 h 2272"/>
                <a:gd name="T56" fmla="*/ 730 w 994"/>
                <a:gd name="T57" fmla="*/ 687 h 2272"/>
                <a:gd name="T58" fmla="*/ 750 w 994"/>
                <a:gd name="T59" fmla="*/ 639 h 2272"/>
                <a:gd name="T60" fmla="*/ 784 w 994"/>
                <a:gd name="T61" fmla="*/ 592 h 2272"/>
                <a:gd name="T62" fmla="*/ 906 w 994"/>
                <a:gd name="T63" fmla="*/ 538 h 2272"/>
                <a:gd name="T64" fmla="*/ 974 w 994"/>
                <a:gd name="T65" fmla="*/ 544 h 2272"/>
                <a:gd name="T66" fmla="*/ 994 w 994"/>
                <a:gd name="T67" fmla="*/ 605 h 2272"/>
                <a:gd name="T68" fmla="*/ 987 w 994"/>
                <a:gd name="T69" fmla="*/ 917 h 2272"/>
                <a:gd name="T70" fmla="*/ 967 w 994"/>
                <a:gd name="T71" fmla="*/ 958 h 2272"/>
                <a:gd name="T72" fmla="*/ 933 w 994"/>
                <a:gd name="T73" fmla="*/ 1039 h 2272"/>
                <a:gd name="T74" fmla="*/ 920 w 994"/>
                <a:gd name="T75" fmla="*/ 1080 h 2272"/>
                <a:gd name="T76" fmla="*/ 804 w 994"/>
                <a:gd name="T77" fmla="*/ 1412 h 2272"/>
                <a:gd name="T78" fmla="*/ 764 w 994"/>
                <a:gd name="T79" fmla="*/ 1649 h 2272"/>
                <a:gd name="T80" fmla="*/ 682 w 994"/>
                <a:gd name="T81" fmla="*/ 1873 h 2272"/>
                <a:gd name="T82" fmla="*/ 655 w 994"/>
                <a:gd name="T83" fmla="*/ 1934 h 2272"/>
                <a:gd name="T84" fmla="*/ 601 w 994"/>
                <a:gd name="T85" fmla="*/ 2001 h 2272"/>
                <a:gd name="T86" fmla="*/ 527 w 994"/>
                <a:gd name="T87" fmla="*/ 2117 h 2272"/>
                <a:gd name="T88" fmla="*/ 547 w 994"/>
                <a:gd name="T89" fmla="*/ 2178 h 2272"/>
                <a:gd name="T90" fmla="*/ 540 w 994"/>
                <a:gd name="T91" fmla="*/ 2272 h 227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94"/>
                <a:gd name="T139" fmla="*/ 0 h 2272"/>
                <a:gd name="T140" fmla="*/ 994 w 994"/>
                <a:gd name="T141" fmla="*/ 2272 h 227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94" h="2272">
                  <a:moveTo>
                    <a:pt x="486" y="9"/>
                  </a:moveTo>
                  <a:cubicBezTo>
                    <a:pt x="386" y="26"/>
                    <a:pt x="489" y="0"/>
                    <a:pt x="425" y="36"/>
                  </a:cubicBezTo>
                  <a:cubicBezTo>
                    <a:pt x="412" y="43"/>
                    <a:pt x="398" y="46"/>
                    <a:pt x="384" y="50"/>
                  </a:cubicBezTo>
                  <a:cubicBezTo>
                    <a:pt x="377" y="52"/>
                    <a:pt x="364" y="56"/>
                    <a:pt x="364" y="56"/>
                  </a:cubicBezTo>
                  <a:cubicBezTo>
                    <a:pt x="357" y="61"/>
                    <a:pt x="350" y="65"/>
                    <a:pt x="344" y="70"/>
                  </a:cubicBezTo>
                  <a:cubicBezTo>
                    <a:pt x="337" y="76"/>
                    <a:pt x="331" y="84"/>
                    <a:pt x="323" y="90"/>
                  </a:cubicBezTo>
                  <a:cubicBezTo>
                    <a:pt x="310" y="100"/>
                    <a:pt x="283" y="117"/>
                    <a:pt x="283" y="117"/>
                  </a:cubicBezTo>
                  <a:cubicBezTo>
                    <a:pt x="268" y="140"/>
                    <a:pt x="228" y="178"/>
                    <a:pt x="228" y="178"/>
                  </a:cubicBezTo>
                  <a:cubicBezTo>
                    <a:pt x="220" y="207"/>
                    <a:pt x="199" y="218"/>
                    <a:pt x="188" y="246"/>
                  </a:cubicBezTo>
                  <a:cubicBezTo>
                    <a:pt x="176" y="276"/>
                    <a:pt x="173" y="312"/>
                    <a:pt x="161" y="341"/>
                  </a:cubicBezTo>
                  <a:cubicBezTo>
                    <a:pt x="158" y="348"/>
                    <a:pt x="151" y="354"/>
                    <a:pt x="147" y="361"/>
                  </a:cubicBezTo>
                  <a:cubicBezTo>
                    <a:pt x="142" y="372"/>
                    <a:pt x="138" y="384"/>
                    <a:pt x="134" y="395"/>
                  </a:cubicBezTo>
                  <a:cubicBezTo>
                    <a:pt x="128" y="430"/>
                    <a:pt x="127" y="461"/>
                    <a:pt x="106" y="490"/>
                  </a:cubicBezTo>
                  <a:cubicBezTo>
                    <a:pt x="104" y="497"/>
                    <a:pt x="102" y="504"/>
                    <a:pt x="100" y="511"/>
                  </a:cubicBezTo>
                  <a:cubicBezTo>
                    <a:pt x="93" y="531"/>
                    <a:pt x="85" y="551"/>
                    <a:pt x="79" y="571"/>
                  </a:cubicBezTo>
                  <a:cubicBezTo>
                    <a:pt x="72" y="594"/>
                    <a:pt x="59" y="639"/>
                    <a:pt x="59" y="639"/>
                  </a:cubicBezTo>
                  <a:cubicBezTo>
                    <a:pt x="47" y="733"/>
                    <a:pt x="20" y="822"/>
                    <a:pt x="12" y="917"/>
                  </a:cubicBezTo>
                  <a:cubicBezTo>
                    <a:pt x="16" y="1162"/>
                    <a:pt x="7" y="1214"/>
                    <a:pt x="32" y="1385"/>
                  </a:cubicBezTo>
                  <a:cubicBezTo>
                    <a:pt x="34" y="1421"/>
                    <a:pt x="37" y="1457"/>
                    <a:pt x="39" y="1493"/>
                  </a:cubicBezTo>
                  <a:cubicBezTo>
                    <a:pt x="43" y="1577"/>
                    <a:pt x="0" y="1670"/>
                    <a:pt x="86" y="1696"/>
                  </a:cubicBezTo>
                  <a:cubicBezTo>
                    <a:pt x="162" y="1750"/>
                    <a:pt x="244" y="1816"/>
                    <a:pt x="337" y="1832"/>
                  </a:cubicBezTo>
                  <a:cubicBezTo>
                    <a:pt x="418" y="1871"/>
                    <a:pt x="451" y="1850"/>
                    <a:pt x="567" y="1845"/>
                  </a:cubicBezTo>
                  <a:cubicBezTo>
                    <a:pt x="594" y="1837"/>
                    <a:pt x="597" y="1820"/>
                    <a:pt x="621" y="1805"/>
                  </a:cubicBezTo>
                  <a:cubicBezTo>
                    <a:pt x="623" y="1798"/>
                    <a:pt x="624" y="1790"/>
                    <a:pt x="628" y="1784"/>
                  </a:cubicBezTo>
                  <a:cubicBezTo>
                    <a:pt x="633" y="1776"/>
                    <a:pt x="644" y="1772"/>
                    <a:pt x="649" y="1764"/>
                  </a:cubicBezTo>
                  <a:cubicBezTo>
                    <a:pt x="656" y="1751"/>
                    <a:pt x="658" y="1737"/>
                    <a:pt x="662" y="1723"/>
                  </a:cubicBezTo>
                  <a:cubicBezTo>
                    <a:pt x="664" y="1716"/>
                    <a:pt x="669" y="1703"/>
                    <a:pt x="669" y="1703"/>
                  </a:cubicBezTo>
                  <a:cubicBezTo>
                    <a:pt x="680" y="1418"/>
                    <a:pt x="666" y="1126"/>
                    <a:pt x="703" y="843"/>
                  </a:cubicBezTo>
                  <a:cubicBezTo>
                    <a:pt x="707" y="770"/>
                    <a:pt x="695" y="737"/>
                    <a:pt x="730" y="687"/>
                  </a:cubicBezTo>
                  <a:cubicBezTo>
                    <a:pt x="747" y="621"/>
                    <a:pt x="725" y="696"/>
                    <a:pt x="750" y="639"/>
                  </a:cubicBezTo>
                  <a:cubicBezTo>
                    <a:pt x="771" y="591"/>
                    <a:pt x="748" y="605"/>
                    <a:pt x="784" y="592"/>
                  </a:cubicBezTo>
                  <a:cubicBezTo>
                    <a:pt x="809" y="555"/>
                    <a:pt x="863" y="548"/>
                    <a:pt x="906" y="538"/>
                  </a:cubicBezTo>
                  <a:cubicBezTo>
                    <a:pt x="929" y="540"/>
                    <a:pt x="953" y="536"/>
                    <a:pt x="974" y="544"/>
                  </a:cubicBezTo>
                  <a:cubicBezTo>
                    <a:pt x="980" y="546"/>
                    <a:pt x="992" y="598"/>
                    <a:pt x="994" y="605"/>
                  </a:cubicBezTo>
                  <a:cubicBezTo>
                    <a:pt x="992" y="709"/>
                    <a:pt x="991" y="813"/>
                    <a:pt x="987" y="917"/>
                  </a:cubicBezTo>
                  <a:cubicBezTo>
                    <a:pt x="986" y="939"/>
                    <a:pt x="976" y="939"/>
                    <a:pt x="967" y="958"/>
                  </a:cubicBezTo>
                  <a:cubicBezTo>
                    <a:pt x="954" y="987"/>
                    <a:pt x="948" y="1011"/>
                    <a:pt x="933" y="1039"/>
                  </a:cubicBezTo>
                  <a:cubicBezTo>
                    <a:pt x="908" y="1086"/>
                    <a:pt x="944" y="1032"/>
                    <a:pt x="920" y="1080"/>
                  </a:cubicBezTo>
                  <a:cubicBezTo>
                    <a:pt x="870" y="1182"/>
                    <a:pt x="820" y="1297"/>
                    <a:pt x="804" y="1412"/>
                  </a:cubicBezTo>
                  <a:cubicBezTo>
                    <a:pt x="793" y="1492"/>
                    <a:pt x="778" y="1569"/>
                    <a:pt x="764" y="1649"/>
                  </a:cubicBezTo>
                  <a:cubicBezTo>
                    <a:pt x="749" y="1735"/>
                    <a:pt x="746" y="1809"/>
                    <a:pt x="682" y="1873"/>
                  </a:cubicBezTo>
                  <a:cubicBezTo>
                    <a:pt x="675" y="1897"/>
                    <a:pt x="669" y="1913"/>
                    <a:pt x="655" y="1934"/>
                  </a:cubicBezTo>
                  <a:cubicBezTo>
                    <a:pt x="645" y="1967"/>
                    <a:pt x="634" y="1991"/>
                    <a:pt x="601" y="2001"/>
                  </a:cubicBezTo>
                  <a:cubicBezTo>
                    <a:pt x="559" y="2031"/>
                    <a:pt x="553" y="2075"/>
                    <a:pt x="527" y="2117"/>
                  </a:cubicBezTo>
                  <a:cubicBezTo>
                    <a:pt x="533" y="2183"/>
                    <a:pt x="513" y="2178"/>
                    <a:pt x="547" y="2178"/>
                  </a:cubicBezTo>
                  <a:lnTo>
                    <a:pt x="540" y="2272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Text Box 23"/>
            <p:cNvSpPr txBox="1">
              <a:spLocks noChangeArrowheads="1"/>
            </p:cNvSpPr>
            <p:nvPr/>
          </p:nvSpPr>
          <p:spPr bwMode="auto">
            <a:xfrm>
              <a:off x="3107" y="2115"/>
              <a:ext cx="33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200">
                  <a:solidFill>
                    <a:srgbClr val="FF0000"/>
                  </a:solidFill>
                  <a:cs typeface="Arial" charset="0"/>
                </a:rPr>
                <a:t>20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567363" y="2045552"/>
            <a:ext cx="3117850" cy="3486150"/>
            <a:chOff x="3316" y="901"/>
            <a:chExt cx="1964" cy="2196"/>
          </a:xfrm>
        </p:grpSpPr>
        <p:sp>
          <p:nvSpPr>
            <p:cNvPr id="13322" name="Freeform 25"/>
            <p:cNvSpPr>
              <a:spLocks/>
            </p:cNvSpPr>
            <p:nvPr/>
          </p:nvSpPr>
          <p:spPr bwMode="auto">
            <a:xfrm>
              <a:off x="4357" y="901"/>
              <a:ext cx="664" cy="2196"/>
            </a:xfrm>
            <a:custGeom>
              <a:avLst/>
              <a:gdLst>
                <a:gd name="T0" fmla="*/ 0 w 664"/>
                <a:gd name="T1" fmla="*/ 0 h 2196"/>
                <a:gd name="T2" fmla="*/ 75 w 664"/>
                <a:gd name="T3" fmla="*/ 14 h 2196"/>
                <a:gd name="T4" fmla="*/ 149 w 664"/>
                <a:gd name="T5" fmla="*/ 61 h 2196"/>
                <a:gd name="T6" fmla="*/ 231 w 664"/>
                <a:gd name="T7" fmla="*/ 95 h 2196"/>
                <a:gd name="T8" fmla="*/ 312 w 664"/>
                <a:gd name="T9" fmla="*/ 136 h 2196"/>
                <a:gd name="T10" fmla="*/ 434 w 664"/>
                <a:gd name="T11" fmla="*/ 210 h 2196"/>
                <a:gd name="T12" fmla="*/ 522 w 664"/>
                <a:gd name="T13" fmla="*/ 298 h 2196"/>
                <a:gd name="T14" fmla="*/ 590 w 664"/>
                <a:gd name="T15" fmla="*/ 373 h 2196"/>
                <a:gd name="T16" fmla="*/ 664 w 664"/>
                <a:gd name="T17" fmla="*/ 610 h 2196"/>
                <a:gd name="T18" fmla="*/ 658 w 664"/>
                <a:gd name="T19" fmla="*/ 813 h 2196"/>
                <a:gd name="T20" fmla="*/ 610 w 664"/>
                <a:gd name="T21" fmla="*/ 915 h 2196"/>
                <a:gd name="T22" fmla="*/ 481 w 664"/>
                <a:gd name="T23" fmla="*/ 1112 h 2196"/>
                <a:gd name="T24" fmla="*/ 441 w 664"/>
                <a:gd name="T25" fmla="*/ 1179 h 2196"/>
                <a:gd name="T26" fmla="*/ 359 w 664"/>
                <a:gd name="T27" fmla="*/ 1288 h 2196"/>
                <a:gd name="T28" fmla="*/ 326 w 664"/>
                <a:gd name="T29" fmla="*/ 1383 h 2196"/>
                <a:gd name="T30" fmla="*/ 271 w 664"/>
                <a:gd name="T31" fmla="*/ 1613 h 2196"/>
                <a:gd name="T32" fmla="*/ 237 w 664"/>
                <a:gd name="T33" fmla="*/ 1694 h 2196"/>
                <a:gd name="T34" fmla="*/ 210 w 664"/>
                <a:gd name="T35" fmla="*/ 1782 h 2196"/>
                <a:gd name="T36" fmla="*/ 122 w 664"/>
                <a:gd name="T37" fmla="*/ 2094 h 2196"/>
                <a:gd name="T38" fmla="*/ 75 w 664"/>
                <a:gd name="T39" fmla="*/ 2196 h 21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64"/>
                <a:gd name="T61" fmla="*/ 0 h 2196"/>
                <a:gd name="T62" fmla="*/ 664 w 664"/>
                <a:gd name="T63" fmla="*/ 2196 h 219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64" h="2196">
                  <a:moveTo>
                    <a:pt x="0" y="0"/>
                  </a:moveTo>
                  <a:cubicBezTo>
                    <a:pt x="24" y="8"/>
                    <a:pt x="51" y="5"/>
                    <a:pt x="75" y="14"/>
                  </a:cubicBezTo>
                  <a:cubicBezTo>
                    <a:pt x="80" y="16"/>
                    <a:pt x="132" y="50"/>
                    <a:pt x="149" y="61"/>
                  </a:cubicBezTo>
                  <a:cubicBezTo>
                    <a:pt x="175" y="78"/>
                    <a:pt x="204" y="81"/>
                    <a:pt x="231" y="95"/>
                  </a:cubicBezTo>
                  <a:cubicBezTo>
                    <a:pt x="260" y="109"/>
                    <a:pt x="280" y="128"/>
                    <a:pt x="312" y="136"/>
                  </a:cubicBezTo>
                  <a:cubicBezTo>
                    <a:pt x="352" y="162"/>
                    <a:pt x="393" y="184"/>
                    <a:pt x="434" y="210"/>
                  </a:cubicBezTo>
                  <a:cubicBezTo>
                    <a:pt x="460" y="227"/>
                    <a:pt x="497" y="273"/>
                    <a:pt x="522" y="298"/>
                  </a:cubicBezTo>
                  <a:cubicBezTo>
                    <a:pt x="544" y="320"/>
                    <a:pt x="577" y="344"/>
                    <a:pt x="590" y="373"/>
                  </a:cubicBezTo>
                  <a:cubicBezTo>
                    <a:pt x="625" y="449"/>
                    <a:pt x="640" y="531"/>
                    <a:pt x="664" y="610"/>
                  </a:cubicBezTo>
                  <a:cubicBezTo>
                    <a:pt x="662" y="678"/>
                    <a:pt x="664" y="746"/>
                    <a:pt x="658" y="813"/>
                  </a:cubicBezTo>
                  <a:cubicBezTo>
                    <a:pt x="655" y="850"/>
                    <a:pt x="627" y="885"/>
                    <a:pt x="610" y="915"/>
                  </a:cubicBezTo>
                  <a:cubicBezTo>
                    <a:pt x="568" y="988"/>
                    <a:pt x="551" y="1059"/>
                    <a:pt x="481" y="1112"/>
                  </a:cubicBezTo>
                  <a:cubicBezTo>
                    <a:pt x="469" y="1151"/>
                    <a:pt x="479" y="1126"/>
                    <a:pt x="441" y="1179"/>
                  </a:cubicBezTo>
                  <a:cubicBezTo>
                    <a:pt x="414" y="1217"/>
                    <a:pt x="399" y="1261"/>
                    <a:pt x="359" y="1288"/>
                  </a:cubicBezTo>
                  <a:cubicBezTo>
                    <a:pt x="349" y="1320"/>
                    <a:pt x="341" y="1353"/>
                    <a:pt x="326" y="1383"/>
                  </a:cubicBezTo>
                  <a:cubicBezTo>
                    <a:pt x="316" y="1462"/>
                    <a:pt x="288" y="1536"/>
                    <a:pt x="271" y="1613"/>
                  </a:cubicBezTo>
                  <a:cubicBezTo>
                    <a:pt x="265" y="1642"/>
                    <a:pt x="237" y="1694"/>
                    <a:pt x="237" y="1694"/>
                  </a:cubicBezTo>
                  <a:cubicBezTo>
                    <a:pt x="230" y="1727"/>
                    <a:pt x="216" y="1747"/>
                    <a:pt x="210" y="1782"/>
                  </a:cubicBezTo>
                  <a:cubicBezTo>
                    <a:pt x="205" y="1895"/>
                    <a:pt x="208" y="2012"/>
                    <a:pt x="122" y="2094"/>
                  </a:cubicBezTo>
                  <a:cubicBezTo>
                    <a:pt x="110" y="2131"/>
                    <a:pt x="75" y="2157"/>
                    <a:pt x="75" y="2196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3" name="Group 26"/>
            <p:cNvGrpSpPr>
              <a:grpSpLocks/>
            </p:cNvGrpSpPr>
            <p:nvPr/>
          </p:nvGrpSpPr>
          <p:grpSpPr bwMode="auto">
            <a:xfrm>
              <a:off x="3316" y="908"/>
              <a:ext cx="608" cy="1918"/>
              <a:chOff x="3316" y="908"/>
              <a:chExt cx="608" cy="1918"/>
            </a:xfrm>
          </p:grpSpPr>
          <p:sp>
            <p:nvSpPr>
              <p:cNvPr id="13325" name="Freeform 27"/>
              <p:cNvSpPr>
                <a:spLocks/>
              </p:cNvSpPr>
              <p:nvPr/>
            </p:nvSpPr>
            <p:spPr bwMode="auto">
              <a:xfrm>
                <a:off x="3479" y="908"/>
                <a:ext cx="445" cy="1918"/>
              </a:xfrm>
              <a:custGeom>
                <a:avLst/>
                <a:gdLst>
                  <a:gd name="T0" fmla="*/ 445 w 445"/>
                  <a:gd name="T1" fmla="*/ 0 h 1918"/>
                  <a:gd name="T2" fmla="*/ 370 w 445"/>
                  <a:gd name="T3" fmla="*/ 47 h 1918"/>
                  <a:gd name="T4" fmla="*/ 329 w 445"/>
                  <a:gd name="T5" fmla="*/ 88 h 1918"/>
                  <a:gd name="T6" fmla="*/ 248 w 445"/>
                  <a:gd name="T7" fmla="*/ 203 h 1918"/>
                  <a:gd name="T8" fmla="*/ 207 w 445"/>
                  <a:gd name="T9" fmla="*/ 258 h 1918"/>
                  <a:gd name="T10" fmla="*/ 160 w 445"/>
                  <a:gd name="T11" fmla="*/ 352 h 1918"/>
                  <a:gd name="T12" fmla="*/ 133 w 445"/>
                  <a:gd name="T13" fmla="*/ 461 h 1918"/>
                  <a:gd name="T14" fmla="*/ 119 w 445"/>
                  <a:gd name="T15" fmla="*/ 583 h 1918"/>
                  <a:gd name="T16" fmla="*/ 65 w 445"/>
                  <a:gd name="T17" fmla="*/ 752 h 1918"/>
                  <a:gd name="T18" fmla="*/ 38 w 445"/>
                  <a:gd name="T19" fmla="*/ 956 h 1918"/>
                  <a:gd name="T20" fmla="*/ 45 w 445"/>
                  <a:gd name="T21" fmla="*/ 1206 h 1918"/>
                  <a:gd name="T22" fmla="*/ 52 w 445"/>
                  <a:gd name="T23" fmla="*/ 1335 h 1918"/>
                  <a:gd name="T24" fmla="*/ 79 w 445"/>
                  <a:gd name="T25" fmla="*/ 1525 h 1918"/>
                  <a:gd name="T26" fmla="*/ 146 w 445"/>
                  <a:gd name="T27" fmla="*/ 1687 h 1918"/>
                  <a:gd name="T28" fmla="*/ 167 w 445"/>
                  <a:gd name="T29" fmla="*/ 1769 h 1918"/>
                  <a:gd name="T30" fmla="*/ 174 w 445"/>
                  <a:gd name="T31" fmla="*/ 1918 h 19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45"/>
                  <a:gd name="T49" fmla="*/ 0 h 1918"/>
                  <a:gd name="T50" fmla="*/ 445 w 445"/>
                  <a:gd name="T51" fmla="*/ 1918 h 19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45" h="1918">
                    <a:moveTo>
                      <a:pt x="445" y="0"/>
                    </a:moveTo>
                    <a:cubicBezTo>
                      <a:pt x="388" y="10"/>
                      <a:pt x="404" y="9"/>
                      <a:pt x="370" y="47"/>
                    </a:cubicBezTo>
                    <a:cubicBezTo>
                      <a:pt x="357" y="61"/>
                      <a:pt x="329" y="88"/>
                      <a:pt x="329" y="88"/>
                    </a:cubicBezTo>
                    <a:cubicBezTo>
                      <a:pt x="308" y="131"/>
                      <a:pt x="278" y="166"/>
                      <a:pt x="248" y="203"/>
                    </a:cubicBezTo>
                    <a:cubicBezTo>
                      <a:pt x="234" y="221"/>
                      <a:pt x="207" y="258"/>
                      <a:pt x="207" y="258"/>
                    </a:cubicBezTo>
                    <a:cubicBezTo>
                      <a:pt x="196" y="296"/>
                      <a:pt x="189" y="323"/>
                      <a:pt x="160" y="352"/>
                    </a:cubicBezTo>
                    <a:cubicBezTo>
                      <a:pt x="152" y="389"/>
                      <a:pt x="142" y="425"/>
                      <a:pt x="133" y="461"/>
                    </a:cubicBezTo>
                    <a:cubicBezTo>
                      <a:pt x="128" y="502"/>
                      <a:pt x="132" y="544"/>
                      <a:pt x="119" y="583"/>
                    </a:cubicBezTo>
                    <a:cubicBezTo>
                      <a:pt x="101" y="639"/>
                      <a:pt x="84" y="697"/>
                      <a:pt x="65" y="752"/>
                    </a:cubicBezTo>
                    <a:cubicBezTo>
                      <a:pt x="56" y="820"/>
                      <a:pt x="50" y="888"/>
                      <a:pt x="38" y="956"/>
                    </a:cubicBezTo>
                    <a:cubicBezTo>
                      <a:pt x="40" y="1039"/>
                      <a:pt x="42" y="1123"/>
                      <a:pt x="45" y="1206"/>
                    </a:cubicBezTo>
                    <a:cubicBezTo>
                      <a:pt x="47" y="1249"/>
                      <a:pt x="50" y="1292"/>
                      <a:pt x="52" y="1335"/>
                    </a:cubicBezTo>
                    <a:cubicBezTo>
                      <a:pt x="60" y="1526"/>
                      <a:pt x="0" y="1499"/>
                      <a:pt x="79" y="1525"/>
                    </a:cubicBezTo>
                    <a:cubicBezTo>
                      <a:pt x="118" y="1585"/>
                      <a:pt x="88" y="1629"/>
                      <a:pt x="146" y="1687"/>
                    </a:cubicBezTo>
                    <a:cubicBezTo>
                      <a:pt x="152" y="1715"/>
                      <a:pt x="158" y="1742"/>
                      <a:pt x="167" y="1769"/>
                    </a:cubicBezTo>
                    <a:cubicBezTo>
                      <a:pt x="174" y="1904"/>
                      <a:pt x="174" y="1854"/>
                      <a:pt x="174" y="1918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Text Box 28"/>
              <p:cNvSpPr txBox="1">
                <a:spLocks noChangeArrowheads="1"/>
              </p:cNvSpPr>
              <p:nvPr/>
            </p:nvSpPr>
            <p:spPr bwMode="auto">
              <a:xfrm>
                <a:off x="3316" y="1233"/>
                <a:ext cx="274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2200">
                    <a:solidFill>
                      <a:schemeClr val="accent2"/>
                    </a:solidFill>
                    <a:cs typeface="Arial" charset="0"/>
                  </a:rPr>
                  <a:t>11</a:t>
                </a:r>
              </a:p>
            </p:txBody>
          </p:sp>
        </p:grpSp>
        <p:sp>
          <p:nvSpPr>
            <p:cNvPr id="13324" name="Text Box 29"/>
            <p:cNvSpPr txBox="1">
              <a:spLocks noChangeArrowheads="1"/>
            </p:cNvSpPr>
            <p:nvPr/>
          </p:nvSpPr>
          <p:spPr bwMode="auto">
            <a:xfrm>
              <a:off x="4978" y="1243"/>
              <a:ext cx="30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200">
                  <a:solidFill>
                    <a:schemeClr val="accent2"/>
                  </a:solidFill>
                  <a:cs typeface="Arial" charset="0"/>
                </a:rPr>
                <a:t>10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4912" y="284163"/>
            <a:ext cx="7772400" cy="1143000"/>
          </a:xfrm>
        </p:spPr>
        <p:txBody>
          <a:bodyPr/>
          <a:lstStyle/>
          <a:p>
            <a:r>
              <a:rPr lang="en-US" dirty="0"/>
              <a:t>Why can hoisting loads help? </a:t>
            </a:r>
          </a:p>
        </p:txBody>
      </p:sp>
    </p:spTree>
    <p:extLst>
      <p:ext uri="{BB962C8B-B14F-4D97-AF65-F5344CB8AC3E}">
        <p14:creationId xmlns:p14="http://schemas.microsoft.com/office/powerpoint/2010/main" val="24025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64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64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 64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hoisting above a branch hard?</a:t>
            </a:r>
          </a:p>
          <a:p>
            <a:pPr lvl="1"/>
            <a:r>
              <a:rPr lang="en-US" dirty="0"/>
              <a:t>_____________________</a:t>
            </a:r>
          </a:p>
          <a:p>
            <a:pPr lvl="1"/>
            <a:r>
              <a:rPr lang="en-US" dirty="0"/>
              <a:t>IA64 solution? </a:t>
            </a:r>
          </a:p>
          <a:p>
            <a:pPr lvl="2"/>
            <a:r>
              <a:rPr lang="en-US" dirty="0"/>
              <a:t>Speculative load</a:t>
            </a:r>
          </a:p>
          <a:p>
            <a:pPr lvl="2"/>
            <a:endParaRPr lang="en-US" dirty="0"/>
          </a:p>
          <a:p>
            <a:r>
              <a:rPr lang="en-US" dirty="0"/>
              <a:t>Why is hoisting above a store hard?</a:t>
            </a:r>
          </a:p>
          <a:p>
            <a:pPr lvl="1"/>
            <a:r>
              <a:rPr lang="en-US" dirty="0"/>
              <a:t>__________________________</a:t>
            </a:r>
          </a:p>
          <a:p>
            <a:pPr lvl="1"/>
            <a:r>
              <a:rPr lang="en-US" dirty="0"/>
              <a:t>IA64 solution:</a:t>
            </a:r>
          </a:p>
          <a:p>
            <a:pPr lvl="2"/>
            <a:r>
              <a:rPr lang="en-US" dirty="0"/>
              <a:t>Advanced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3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we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  <a:p>
            <a:pPr lvl="1"/>
            <a:r>
              <a:rPr lang="en-US" dirty="0"/>
              <a:t>Idea, example</a:t>
            </a:r>
          </a:p>
          <a:p>
            <a:r>
              <a:rPr lang="en-US" dirty="0"/>
              <a:t>Discussed register pressure</a:t>
            </a:r>
          </a:p>
          <a:p>
            <a:pPr lvl="1"/>
            <a:r>
              <a:rPr lang="en-US" dirty="0"/>
              <a:t>Idea, examples where optimization make it worse, IA64 “solution” (lots of registers…)</a:t>
            </a:r>
          </a:p>
          <a:p>
            <a:r>
              <a:rPr lang="en-US" dirty="0"/>
              <a:t>Briefly discussed caching</a:t>
            </a:r>
          </a:p>
          <a:p>
            <a:pPr lvl="1"/>
            <a:r>
              <a:rPr lang="en-US" dirty="0"/>
              <a:t>Code size increase is a common side effect of complier optimizations</a:t>
            </a:r>
          </a:p>
          <a:p>
            <a:pPr lvl="1"/>
            <a:r>
              <a:rPr lang="en-US" dirty="0"/>
              <a:t>Optimizing for locality is good.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to multi-threading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3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Pipeline Hazards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LW r1, 0(r2)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LW r5, 12(r1)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ADDI r5, r5, #12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SW 12(r1), r5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,Bold" charset="0"/>
              </a:rPr>
              <a:t>Each instruction may depend on the next</a:t>
            </a:r>
          </a:p>
          <a:p>
            <a:pPr lvl="1" eaLnBrk="1" hangingPunct="1"/>
            <a:r>
              <a:rPr lang="en-US" sz="2000" b="1">
                <a:solidFill>
                  <a:srgbClr val="6191FE"/>
                </a:solidFill>
                <a:latin typeface="Arial,Bold" charset="0"/>
              </a:rPr>
              <a:t>Without forwarding, need stalls</a:t>
            </a:r>
          </a:p>
          <a:p>
            <a:pPr lvl="1"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LW r1, 0(r2)</a:t>
            </a:r>
          </a:p>
          <a:p>
            <a:pPr lvl="1"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LW r5, 12(r1)</a:t>
            </a:r>
          </a:p>
          <a:p>
            <a:pPr lvl="1"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ADDI r5, r5, #12</a:t>
            </a:r>
          </a:p>
          <a:p>
            <a:pPr lvl="1"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SW 12(r1), r5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lvl="1" eaLnBrk="1" hangingPunct="1"/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eaLnBrk="1" hangingPunct="1"/>
            <a:r>
              <a:rPr lang="en-US" sz="2000" b="1">
                <a:latin typeface="Arial,Bold" charset="0"/>
              </a:rPr>
              <a:t>Bypassing/forwarding cannot completely eliminate interlocks or delay slots</a:t>
            </a:r>
            <a:endParaRPr lang="en-US" sz="2000">
              <a:latin typeface="Arial,Bold" charset="0"/>
            </a:endParaRPr>
          </a:p>
          <a:p>
            <a:pPr eaLnBrk="1" hangingPunct="1"/>
            <a:endParaRPr lang="en-US" sz="200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505200"/>
            <a:ext cx="4495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Multithreading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,Bold" charset="0"/>
              </a:rPr>
              <a:t>How can we guarantee no dependencies between instructions in a pipeline?</a:t>
            </a:r>
          </a:p>
          <a:p>
            <a:pPr lvl="1" eaLnBrk="1" hangingPunct="1"/>
            <a:r>
              <a:rPr lang="en-US" sz="2000" b="1">
                <a:solidFill>
                  <a:srgbClr val="6191FE"/>
                </a:solidFill>
                <a:latin typeface="Arial,Bold" charset="0"/>
              </a:rPr>
              <a:t>One way is to interleave execution of instructions from different program threads on same pipeline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buFontTx/>
              <a:buNone/>
            </a:pPr>
            <a:r>
              <a:rPr lang="en-US" sz="2000" b="1" i="1">
                <a:solidFill>
                  <a:srgbClr val="000000"/>
                </a:solidFill>
                <a:latin typeface="Arial,BoldItalic" charset="0"/>
              </a:rPr>
              <a:t>Interleave 4 threads, </a:t>
            </a:r>
            <a:r>
              <a:rPr lang="en-US" sz="2000" b="1" i="1">
                <a:solidFill>
                  <a:srgbClr val="00AF00"/>
                </a:solidFill>
                <a:latin typeface="Arial,BoldItalic" charset="0"/>
              </a:rPr>
              <a:t>T1-T4</a:t>
            </a:r>
            <a:r>
              <a:rPr lang="en-US" sz="2000" b="1" i="1">
                <a:solidFill>
                  <a:srgbClr val="000000"/>
                </a:solidFill>
                <a:latin typeface="Arial,BoldItalic" charset="0"/>
              </a:rPr>
              <a:t>, on non-bypassed 5-stage pipe</a:t>
            </a:r>
          </a:p>
          <a:p>
            <a:pPr eaLnBrk="1" hangingPunct="1">
              <a:buFontTx/>
              <a:buNone/>
            </a:pPr>
            <a:endParaRPr lang="en-US" sz="2000" b="1" i="1">
              <a:solidFill>
                <a:srgbClr val="000000"/>
              </a:solidFill>
              <a:latin typeface="Arial,BoldItalic" charset="0"/>
            </a:endParaRP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T1: LW r1, 0(r2)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T2: ADD r7, r1, r4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T3: XORI r5, r4, #12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T4: SW 0(r7), r5</a:t>
            </a:r>
          </a:p>
          <a:p>
            <a:pPr eaLnBrk="1" hangingPunct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T1: LW r5, 12(r1)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buFontTx/>
              <a:buNone/>
            </a:pPr>
            <a:endParaRPr lang="en-US" sz="2000">
              <a:solidFill>
                <a:srgbClr val="000000"/>
              </a:solidFill>
              <a:latin typeface="Arial,BoldItalic" charset="0"/>
            </a:endParaRPr>
          </a:p>
          <a:p>
            <a:pPr eaLnBrk="1" hangingPunct="1"/>
            <a:endParaRPr lang="en-US" sz="200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86200"/>
            <a:ext cx="55626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1FBD-8FB9-4BA9-B8EC-13E146C8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Class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A5462-2281-4C19-93A8-8EC6EDFE1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dirty="0"/>
              <a:t>CATME due today.</a:t>
            </a:r>
          </a:p>
          <a:p>
            <a:pPr lvl="1"/>
            <a:r>
              <a:rPr lang="en-US" sz="2000" dirty="0"/>
              <a:t>It’s probably the most points per unit effort in the class.  Do it.</a:t>
            </a:r>
          </a:p>
          <a:p>
            <a:r>
              <a:rPr lang="en-US" sz="2400" dirty="0"/>
              <a:t>Quiz hopefully graded by tomorrow.</a:t>
            </a:r>
          </a:p>
          <a:p>
            <a:r>
              <a:rPr lang="en-US" sz="2400" dirty="0"/>
              <a:t>HW5 out tomorrow, pushing due date to 4/23</a:t>
            </a:r>
          </a:p>
          <a:p>
            <a:r>
              <a:rPr lang="en-US" sz="2400" dirty="0"/>
              <a:t>MS3 due Thursday 4/11</a:t>
            </a:r>
          </a:p>
          <a:p>
            <a:pPr lvl="1"/>
            <a:r>
              <a:rPr lang="en-US" sz="2000" dirty="0"/>
              <a:t>Meetings optional-</a:t>
            </a:r>
            <a:r>
              <a:rPr lang="en-US" sz="2000" dirty="0" err="1"/>
              <a:t>ish</a:t>
            </a:r>
            <a:r>
              <a:rPr lang="en-US" sz="2000" dirty="0"/>
              <a:t>.</a:t>
            </a:r>
          </a:p>
          <a:p>
            <a:r>
              <a:rPr lang="en-US" sz="2400" dirty="0"/>
              <a:t>Lecture schedule:</a:t>
            </a:r>
          </a:p>
          <a:p>
            <a:pPr lvl="1"/>
            <a:r>
              <a:rPr lang="en-US" sz="2000" dirty="0"/>
              <a:t>4/4: Multithreaded processors</a:t>
            </a:r>
          </a:p>
          <a:p>
            <a:pPr lvl="1"/>
            <a:r>
              <a:rPr lang="en-US" sz="2000" dirty="0"/>
              <a:t>4/9: ISA</a:t>
            </a:r>
          </a:p>
          <a:p>
            <a:pPr lvl="1"/>
            <a:r>
              <a:rPr lang="en-US" sz="2000" dirty="0"/>
              <a:t>4/11: Instruction scheduling (with a paper)</a:t>
            </a:r>
          </a:p>
          <a:p>
            <a:pPr lvl="1"/>
            <a:r>
              <a:rPr lang="en-US" sz="2000" dirty="0"/>
              <a:t>4/16: No lecture (probably)</a:t>
            </a:r>
          </a:p>
          <a:p>
            <a:pPr lvl="1"/>
            <a:r>
              <a:rPr lang="en-US" sz="2000" dirty="0"/>
              <a:t>4/18 Exam review</a:t>
            </a:r>
          </a:p>
          <a:p>
            <a:pPr lvl="1"/>
            <a:r>
              <a:rPr lang="en-US" sz="2000" dirty="0"/>
              <a:t>4/23 Oral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33436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CDC 6600 Peripheral </a:t>
            </a:r>
            <a:r>
              <a:rPr lang="en-US" sz="3600" b="1" i="1">
                <a:solidFill>
                  <a:srgbClr val="FD0128"/>
                </a:solidFill>
                <a:latin typeface="Arial,BoldItalic" charset="0"/>
              </a:rPr>
              <a:t>Processors (Cray, 1965)</a:t>
            </a:r>
            <a:endParaRPr lang="en-US" sz="3600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First multithreaded hardware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10 “virtual” I/O processors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fixed interleave on simple pipeline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pipeline has 100ns cycle time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each processor executes one instruction every 1000ns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accumulator-based instruction set to reduce processor state</a:t>
            </a:r>
            <a:endParaRPr lang="en-US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Simple Multithreaded Pipeline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pPr eaLnBrk="1" hangingPunct="1"/>
            <a:r>
              <a:rPr lang="en-US" sz="2400" b="1">
                <a:latin typeface="Arial,Bold" charset="0"/>
              </a:rPr>
              <a:t>Have to carry thread select down pipeline to ensure correct state bits read/written at each pipe stage</a:t>
            </a:r>
            <a:endParaRPr lang="en-US" sz="2400">
              <a:latin typeface="Arial,Bold" charset="0"/>
            </a:endParaRPr>
          </a:p>
          <a:p>
            <a:pPr eaLnBrk="1" hangingPunct="1"/>
            <a:endParaRPr lang="en-US" sz="240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81200"/>
            <a:ext cx="7543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Multithreading Costs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Appears to software (including OS) as multiple slower CPUs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Each thread requires its own user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6191FE"/>
                </a:solidFill>
                <a:latin typeface="Arial,Bold" charset="0"/>
              </a:rPr>
              <a:t>GPRs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6191FE"/>
                </a:solidFill>
                <a:latin typeface="Arial,Bold" charset="0"/>
              </a:rPr>
              <a:t>PC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>
                <a:solidFill>
                  <a:srgbClr val="FD0128"/>
                </a:solidFill>
                <a:latin typeface="Arial,BoldItalic" charset="0"/>
              </a:rPr>
              <a:t>Other costs?</a:t>
            </a:r>
            <a:endParaRPr lang="en-US" sz="280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Thread Scheduling Policies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Fixed interleave </a:t>
            </a:r>
            <a:r>
              <a:rPr lang="en-US" sz="2400" b="1" i="1">
                <a:solidFill>
                  <a:srgbClr val="000000"/>
                </a:solidFill>
                <a:latin typeface="Arial,BoldItalic" charset="0"/>
              </a:rPr>
              <a:t>(CDC 6600 PPUs, 1965)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each of N threads executes one instruction every N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if thread not ready to go in its slot, insert pipeline bubble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Software-controlled interleave </a:t>
            </a:r>
            <a:r>
              <a:rPr lang="en-US" sz="2400" b="1" i="1">
                <a:solidFill>
                  <a:srgbClr val="000000"/>
                </a:solidFill>
                <a:latin typeface="Arial,BoldItalic" charset="0"/>
              </a:rPr>
              <a:t>(TI ASC PPUs, 1971)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OS allocates S pipeline slots amongst N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hardware performs fixed interleave over S slots, executing whichever thread is in that slot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Hardware-controlled thread scheduling </a:t>
            </a:r>
            <a:r>
              <a:rPr lang="en-US" sz="2400" b="1" i="1">
                <a:solidFill>
                  <a:srgbClr val="000000"/>
                </a:solidFill>
                <a:latin typeface="Arial,BoldItalic" charset="0"/>
              </a:rPr>
              <a:t>(HEP, 1982)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hardware keeps track of which threads are ready to go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picks next thread to execute based on hardware priority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	scheme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What “Grain” Multithreading?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,Bold" charset="0"/>
              </a:rPr>
              <a:t>So far assumed fine-grained multithreading</a:t>
            </a:r>
          </a:p>
          <a:p>
            <a:pPr lvl="1" eaLnBrk="1" hangingPunct="1"/>
            <a:r>
              <a:rPr lang="en-US" sz="2400" b="1">
                <a:solidFill>
                  <a:srgbClr val="6191FE"/>
                </a:solidFill>
                <a:latin typeface="Arial,Bold" charset="0"/>
              </a:rPr>
              <a:t>CPU switches every cycle to a different thread</a:t>
            </a:r>
          </a:p>
          <a:p>
            <a:pPr lvl="1" eaLnBrk="1" hangingPunct="1"/>
            <a:r>
              <a:rPr lang="en-US" sz="2400" b="1" i="1">
                <a:solidFill>
                  <a:srgbClr val="FD0128"/>
                </a:solidFill>
                <a:latin typeface="Arial,BoldItalic" charset="0"/>
              </a:rPr>
              <a:t>When does this make sense?</a:t>
            </a:r>
          </a:p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,Bold" charset="0"/>
              </a:rPr>
              <a:t>Coarse-grained multithreading</a:t>
            </a:r>
          </a:p>
          <a:p>
            <a:pPr lvl="1" eaLnBrk="1" hangingPunct="1"/>
            <a:r>
              <a:rPr lang="en-US" sz="2400" b="1">
                <a:solidFill>
                  <a:srgbClr val="6191FE"/>
                </a:solidFill>
                <a:latin typeface="Arial,Bold" charset="0"/>
              </a:rPr>
              <a:t>CPU switches every few cycles to a different thread</a:t>
            </a:r>
          </a:p>
          <a:p>
            <a:pPr lvl="1" eaLnBrk="1" hangingPunct="1"/>
            <a:r>
              <a:rPr lang="en-US" sz="2400" b="1" i="1">
                <a:solidFill>
                  <a:srgbClr val="FD0128"/>
                </a:solidFill>
                <a:latin typeface="Arial,BoldItalic" charset="0"/>
              </a:rPr>
              <a:t>When does this make sense?</a:t>
            </a:r>
            <a:endParaRPr lang="en-US" sz="2400">
              <a:solidFill>
                <a:srgbClr val="000000"/>
              </a:solidFill>
              <a:latin typeface="Arial,Bold" charset="0"/>
            </a:endParaRPr>
          </a:p>
          <a:p>
            <a:pPr eaLnBrk="1" hangingPunct="1"/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Multithreading Design Choices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419600"/>
            <a:ext cx="8534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Context switch to another thread every cycle, or on hazard or L1 miss or L2 miss or network request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Per-thread state and context-switch overhead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Interactions between threads in memory hierarchy</a:t>
            </a:r>
            <a:endParaRPr lang="en-US" sz="240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76200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Denelcor HEP</a:t>
            </a:r>
            <a:br>
              <a:rPr lang="en-US" b="1" i="1">
                <a:solidFill>
                  <a:srgbClr val="FD0128"/>
                </a:solidFill>
                <a:latin typeface="Arial,BoldItalic" charset="0"/>
              </a:rPr>
            </a:br>
            <a:r>
              <a:rPr lang="en-US" sz="3600" b="1" i="1">
                <a:solidFill>
                  <a:srgbClr val="FD0128"/>
                </a:solidFill>
                <a:latin typeface="Arial,BoldItalic" charset="0"/>
              </a:rPr>
              <a:t>(Burton Smith, 1982)</a:t>
            </a:r>
            <a:endParaRPr lang="en-US" sz="3600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,Bold" charset="0"/>
              </a:rPr>
              <a:t>First commercial machine to use hardware threading in main CPU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120 threads per processor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10 MHz clock rate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Up to 8 processors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precursor to Tera MTA (Multithreaded Architecture)</a:t>
            </a:r>
            <a:endParaRPr lang="en-US">
              <a:solidFill>
                <a:srgbClr val="000000"/>
              </a:solidFill>
              <a:latin typeface="Arial,Bold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Tera MTA Overview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Up to 256 processors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Up to 128 active threads per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Processors and memory modules populate a 3D torus interconnection fabric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Flat, shared main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No data cache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Sustains one main memory access per cycle per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,Bold" charset="0"/>
              </a:rPr>
              <a:t>50W/processor @ 260MHz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MTA Instruction Format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Three operations packed into 64-bit instruction word (short VLIW)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One memory operation, one arithmetic operation, plus one arithmetic or branch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Memory operations incur ~150 cycles of latency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Explicit 3-bit “</a:t>
            </a:r>
            <a:r>
              <a:rPr lang="en-US" sz="2400" b="1" dirty="0" err="1">
                <a:solidFill>
                  <a:srgbClr val="000000"/>
                </a:solidFill>
                <a:latin typeface="Arial,Bold" charset="0"/>
              </a:rPr>
              <a:t>lookahead</a:t>
            </a: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” field in instruction gives number of subsequent instructions (0-7) that are independent of this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6191FE"/>
                </a:solidFill>
                <a:latin typeface="Arial,Bold" charset="0"/>
              </a:rPr>
              <a:t>c.f. Instruction grouping in VLIW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6191FE"/>
                </a:solidFill>
                <a:latin typeface="Arial,Bold" charset="0"/>
              </a:rPr>
              <a:t>allows fewer threads to fill machine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6191FE"/>
                </a:solidFill>
                <a:latin typeface="Arial,Bold" charset="0"/>
              </a:rPr>
              <a:t>used for variable- sized branch delay slots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Thread creation and termination instructions</a:t>
            </a:r>
            <a:endParaRPr lang="en-US" sz="2400" dirty="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MTA Multithreading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Each processor supports 128 active hardware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128 SSWs, 1024 target registers, 4096 general-purpose registers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Every cycle, one instruction from one active thread is launched into pipeline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Instruction pipeline is 21 cycles long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,Bold" charset="0"/>
              </a:rPr>
              <a:t>At best, a single thread can issue one instruction every 21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6191FE"/>
                </a:solidFill>
                <a:latin typeface="Arial,Bold" charset="0"/>
              </a:rPr>
              <a:t>Clock rate is 260MHz, effective single thread issue rate is 260/21 = 12.4MHz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C1D08-6CDA-46A5-BDAB-00E560FF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50C3-6E2A-4BB8-AE74-3017A0167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IA-64</a:t>
            </a:r>
          </a:p>
          <a:p>
            <a:endParaRPr lang="en-US" dirty="0"/>
          </a:p>
          <a:p>
            <a:r>
              <a:rPr lang="en-US" dirty="0"/>
              <a:t>Review Complier stuff</a:t>
            </a:r>
          </a:p>
          <a:p>
            <a:endParaRPr lang="en-US" dirty="0"/>
          </a:p>
          <a:p>
            <a:r>
              <a:rPr lang="en-US" dirty="0"/>
              <a:t>SMT</a:t>
            </a:r>
          </a:p>
        </p:txBody>
      </p:sp>
    </p:spTree>
    <p:extLst>
      <p:ext uri="{BB962C8B-B14F-4D97-AF65-F5344CB8AC3E}">
        <p14:creationId xmlns:p14="http://schemas.microsoft.com/office/powerpoint/2010/main" val="1993285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Speculative, Out-of-Order Superscalar Processor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81534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P6 Performance: uops commit/clock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781800" y="4343400"/>
            <a:ext cx="106045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>
                <a:latin typeface="Comic Sans MS" pitchFamily="66" charset="0"/>
              </a:rPr>
              <a:t>Average</a:t>
            </a:r>
          </a:p>
          <a:p>
            <a:pPr eaLnBrk="0" hangingPunct="0"/>
            <a:r>
              <a:rPr lang="en-US" altLang="en-US">
                <a:latin typeface="Comic Sans MS" pitchFamily="66" charset="0"/>
              </a:rPr>
              <a:t>0: 55%</a:t>
            </a:r>
          </a:p>
          <a:p>
            <a:pPr eaLnBrk="0" hangingPunct="0"/>
            <a:r>
              <a:rPr lang="en-US" altLang="en-US">
                <a:latin typeface="Comic Sans MS" pitchFamily="66" charset="0"/>
              </a:rPr>
              <a:t>1:  13%</a:t>
            </a:r>
          </a:p>
          <a:p>
            <a:pPr eaLnBrk="0" hangingPunct="0"/>
            <a:r>
              <a:rPr lang="en-US" altLang="en-US">
                <a:latin typeface="Comic Sans MS" pitchFamily="66" charset="0"/>
              </a:rPr>
              <a:t>2:   8%</a:t>
            </a:r>
          </a:p>
          <a:p>
            <a:pPr eaLnBrk="0" hangingPunct="0"/>
            <a:r>
              <a:rPr lang="en-US" altLang="en-US">
                <a:latin typeface="Comic Sans MS" pitchFamily="66" charset="0"/>
              </a:rPr>
              <a:t>3: 23%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025606" y="4370651"/>
            <a:ext cx="1017588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dirty="0">
                <a:latin typeface="Comic Sans MS" pitchFamily="66" charset="0"/>
              </a:rPr>
              <a:t>Integer</a:t>
            </a:r>
          </a:p>
          <a:p>
            <a:pPr eaLnBrk="0" hangingPunct="0"/>
            <a:r>
              <a:rPr lang="en-US" altLang="en-US" dirty="0">
                <a:latin typeface="Comic Sans MS" pitchFamily="66" charset="0"/>
              </a:rPr>
              <a:t>0: 40%</a:t>
            </a:r>
          </a:p>
          <a:p>
            <a:pPr eaLnBrk="0" hangingPunct="0"/>
            <a:r>
              <a:rPr lang="en-US" altLang="en-US" dirty="0">
                <a:latin typeface="Comic Sans MS" pitchFamily="66" charset="0"/>
              </a:rPr>
              <a:t>1:  21%</a:t>
            </a:r>
          </a:p>
          <a:p>
            <a:pPr eaLnBrk="0" hangingPunct="0"/>
            <a:r>
              <a:rPr lang="en-US" altLang="en-US" dirty="0">
                <a:latin typeface="Comic Sans MS" pitchFamily="66" charset="0"/>
              </a:rPr>
              <a:t>2: 12%</a:t>
            </a:r>
          </a:p>
          <a:p>
            <a:pPr eaLnBrk="0" hangingPunct="0"/>
            <a:r>
              <a:rPr lang="en-US" altLang="en-US" dirty="0">
                <a:latin typeface="Comic Sans MS" pitchFamily="66" charset="0"/>
              </a:rPr>
              <a:t>3: 27%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669754"/>
              </p:ext>
            </p:extLst>
          </p:nvPr>
        </p:nvGraphicFramePr>
        <p:xfrm>
          <a:off x="152400" y="762000"/>
          <a:ext cx="8680450" cy="593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8677422" imgH="5933884" progId="Excel.Sheet.8">
                  <p:embed/>
                </p:oleObj>
              </mc:Choice>
              <mc:Fallback>
                <p:oleObj name="Worksheet" r:id="rId4" imgW="8677422" imgH="593388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680450" cy="593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142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i="1">
                <a:solidFill>
                  <a:srgbClr val="FD0128"/>
                </a:solidFill>
                <a:latin typeface="Arial,BoldItalic" charset="0"/>
              </a:rPr>
              <a:t>Superscalar Machine Efficiency</a:t>
            </a:r>
            <a:endParaRPr lang="en-US" sz="3600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4102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>
                <a:solidFill>
                  <a:srgbClr val="FD0128"/>
                </a:solidFill>
                <a:latin typeface="Arial,BoldItalic" charset="0"/>
              </a:rPr>
              <a:t>Why horizontal waste?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>
                <a:solidFill>
                  <a:srgbClr val="FD0128"/>
                </a:solidFill>
                <a:latin typeface="Arial,BoldItalic" charset="0"/>
              </a:rPr>
              <a:t>Why vertical waste?</a:t>
            </a:r>
            <a:endParaRPr lang="en-US" sz="280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0"/>
            <a:ext cx="5410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Vertical Multithreading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724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,Bold" charset="0"/>
              </a:rPr>
              <a:t>Cycle-by-cycle interleaving of second thread removes vertical waste</a:t>
            </a:r>
            <a:endParaRPr lang="en-US" sz="2800"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00200"/>
            <a:ext cx="6019800" cy="38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pPr eaLnBrk="1" hangingPunct="1"/>
            <a:r>
              <a:rPr lang="en-US" sz="3600" b="1" i="1">
                <a:solidFill>
                  <a:srgbClr val="FD0128"/>
                </a:solidFill>
                <a:latin typeface="Arial,BoldItalic" charset="0"/>
              </a:rPr>
              <a:t>Ideal Multithreading for Superscalar</a:t>
            </a:r>
            <a:endParaRPr lang="en-US" sz="3600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Arial,Bold" charset="0"/>
              </a:rPr>
              <a:t>Interleave multiple threads to multiple issue slots with no restrictions</a:t>
            </a:r>
            <a:endParaRPr lang="en-US"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19200"/>
            <a:ext cx="258445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Simultaneous Multithreading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,Bold" charset="0"/>
              </a:rPr>
              <a:t>Add multiple contexts and fetch engines to wide out-of-order superscalar processor</a:t>
            </a:r>
          </a:p>
          <a:p>
            <a:pPr lvl="1" eaLnBrk="1" hangingPunct="1"/>
            <a:r>
              <a:rPr lang="en-US" sz="2400" b="1">
                <a:solidFill>
                  <a:srgbClr val="6191FE"/>
                </a:solidFill>
                <a:latin typeface="Arial,Bold" charset="0"/>
              </a:rPr>
              <a:t>[Tullsen, Eggers, Levy, UW, 1995]</a:t>
            </a:r>
          </a:p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,Bold" charset="0"/>
              </a:rPr>
              <a:t>OOO instruction window already has most of the circuitry required to schedule from multiple threads</a:t>
            </a:r>
          </a:p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,Bold" charset="0"/>
              </a:rPr>
              <a:t>Any single thread can utilize whole machine</a:t>
            </a:r>
            <a:endParaRPr lang="en-US" sz="2800">
              <a:solidFill>
                <a:srgbClr val="000000"/>
              </a:solidFill>
              <a:latin typeface="Arial,Bold" charset="0"/>
            </a:endParaRPr>
          </a:p>
          <a:p>
            <a:pPr eaLnBrk="1" hangingPunct="1"/>
            <a:endParaRPr lang="en-US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153400" cy="1143000"/>
          </a:xfrm>
        </p:spPr>
        <p:txBody>
          <a:bodyPr/>
          <a:lstStyle/>
          <a:p>
            <a:pPr eaLnBrk="1" hangingPunct="1"/>
            <a:r>
              <a:rPr lang="en-US" sz="3600" b="1" i="1">
                <a:solidFill>
                  <a:srgbClr val="FD0128"/>
                </a:solidFill>
                <a:latin typeface="Arial" pitchFamily="34" charset="0"/>
              </a:rPr>
              <a:t>Comparison of Issue Capabilities</a:t>
            </a:r>
            <a:br>
              <a:rPr lang="en-US" sz="3600" b="1" i="1">
                <a:solidFill>
                  <a:srgbClr val="FD0128"/>
                </a:solidFill>
                <a:latin typeface="Arial" pitchFamily="34" charset="0"/>
              </a:rPr>
            </a:br>
            <a:r>
              <a:rPr lang="en-US" sz="2400" b="1">
                <a:solidFill>
                  <a:srgbClr val="FD0128"/>
                </a:solidFill>
                <a:latin typeface="Arial" pitchFamily="34" charset="0"/>
              </a:rPr>
              <a:t>Courtesy of Susan Eggers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90700"/>
            <a:ext cx="83058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From Superscalar to SMT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990600"/>
          </a:xfrm>
        </p:spPr>
        <p:txBody>
          <a:bodyPr/>
          <a:lstStyle/>
          <a:p>
            <a:pPr eaLnBrk="1" hangingPunct="1"/>
            <a:r>
              <a:rPr lang="en-US" sz="2400" b="1">
                <a:latin typeface="Arial,Bold" charset="0"/>
              </a:rPr>
              <a:t>SMT is an out-of-order superscalar extended with</a:t>
            </a:r>
            <a:r>
              <a:rPr lang="en-US" sz="2400">
                <a:latin typeface="Arial,Bold" charset="0"/>
              </a:rPr>
              <a:t> </a:t>
            </a:r>
            <a:r>
              <a:rPr lang="en-US" sz="2400" b="1">
                <a:latin typeface="Arial,Bold" charset="0"/>
              </a:rPr>
              <a:t>hardware to support multiple executing threads</a:t>
            </a:r>
            <a:endParaRPr lang="en-US" sz="2400">
              <a:latin typeface="Arial,Bold" charset="0"/>
            </a:endParaRPr>
          </a:p>
          <a:p>
            <a:pPr eaLnBrk="1" hangingPunct="1"/>
            <a:endParaRPr lang="en-US" sz="240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9400"/>
            <a:ext cx="769620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From Superscalar to SMT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,Bold" charset="0"/>
              </a:rPr>
              <a:t>Small items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per-thread program counters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per-thread return address stacks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per-thread bookkeeping for instruction retirement, trap &amp; instruction dispatch queue flush</a:t>
            </a:r>
          </a:p>
          <a:p>
            <a:pPr lvl="1" eaLnBrk="1" hangingPunct="1"/>
            <a:r>
              <a:rPr lang="en-US" b="1">
                <a:solidFill>
                  <a:srgbClr val="6191FE"/>
                </a:solidFill>
                <a:latin typeface="Arial,Bold" charset="0"/>
              </a:rPr>
              <a:t>thread identifiers, e.g., with BTB &amp; TLB entries</a:t>
            </a:r>
            <a:endParaRPr lang="en-US">
              <a:solidFill>
                <a:srgbClr val="000000"/>
              </a:solidFill>
              <a:latin typeface="Arial,Bold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Simultaneous Multithreaded Processor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79248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IA-64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128 64-bit registers</a:t>
            </a:r>
          </a:p>
          <a:p>
            <a:pPr lvl="1" eaLnBrk="1" hangingPunct="1"/>
            <a:r>
              <a:rPr lang="en-US"/>
              <a:t>Use a register window similarish to SPARC</a:t>
            </a:r>
          </a:p>
          <a:p>
            <a:pPr eaLnBrk="1" hangingPunct="1"/>
            <a:r>
              <a:rPr lang="en-US"/>
              <a:t>128 82 bit fp registers</a:t>
            </a:r>
          </a:p>
          <a:p>
            <a:pPr eaLnBrk="1" hangingPunct="1"/>
            <a:r>
              <a:rPr lang="en-US"/>
              <a:t>64 1 bit predicate registers</a:t>
            </a:r>
          </a:p>
          <a:p>
            <a:pPr eaLnBrk="1" hangingPunct="1"/>
            <a:r>
              <a:rPr lang="en-US"/>
              <a:t>8 64-bit branch target registers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SMT Design Issues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</a:rPr>
              <a:t>Which thread to fetch from next?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>
                <a:solidFill>
                  <a:srgbClr val="6191FE"/>
                </a:solidFill>
                <a:latin typeface="Arial,Bold" charset="0"/>
              </a:rPr>
              <a:t>Don’t want to clog instruction window with thread with many stalls </a:t>
            </a:r>
            <a:r>
              <a:rPr lang="en-US" b="1">
                <a:solidFill>
                  <a:srgbClr val="FF3300"/>
                </a:solidFill>
                <a:latin typeface="Arial,Bold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6191FE"/>
                </a:solidFill>
                <a:latin typeface="Arial,Bold" charset="0"/>
                <a:sym typeface="Wingdings" pitchFamily="2" charset="2"/>
              </a:rPr>
              <a:t> try to fetch from thread that has fewest insts in window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,Bold" charset="0"/>
                <a:sym typeface="Wingdings" pitchFamily="2" charset="2"/>
              </a:rPr>
              <a:t>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>
                <a:solidFill>
                  <a:srgbClr val="6191FE"/>
                </a:solidFill>
                <a:latin typeface="Arial,Bold" charset="0"/>
                <a:sym typeface="Wingdings" pitchFamily="2" charset="2"/>
              </a:rPr>
              <a:t>Virtual CPU spinning on lock executes many instructions but gets nowhere </a:t>
            </a:r>
            <a:r>
              <a:rPr lang="en-US" b="1">
                <a:solidFill>
                  <a:srgbClr val="FF3300"/>
                </a:solidFill>
                <a:latin typeface="Arial,Bold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6191FE"/>
                </a:solidFill>
                <a:latin typeface="Arial,Bold" charset="0"/>
                <a:sym typeface="Wingdings" pitchFamily="2" charset="2"/>
              </a:rPr>
              <a:t> add ISA support to lower priority of thread spinning on lock</a:t>
            </a:r>
          </a:p>
          <a:p>
            <a:pPr lvl="1" eaLnBrk="1" hangingPunct="1">
              <a:lnSpc>
                <a:spcPct val="90000"/>
              </a:lnSpc>
            </a:pPr>
            <a:endParaRPr lang="en-US" b="1">
              <a:solidFill>
                <a:srgbClr val="6191FE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i="1" dirty="0">
                <a:solidFill>
                  <a:srgbClr val="FD0128"/>
                </a:solidFill>
                <a:latin typeface="Arial,BoldItalic" charset="0"/>
              </a:rPr>
              <a:t>Intel Pentium-4 Xeon Processor</a:t>
            </a:r>
            <a:endParaRPr lang="en-US" sz="3600" dirty="0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Arial,Bold" charset="0"/>
              </a:rPr>
              <a:t>Hyperthreading</a:t>
            </a: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 == SMT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Dual physical processors, each 2-way SMT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Logical processors share nearly all resources of the physical processor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6191FE"/>
                </a:solidFill>
                <a:latin typeface="Arial,Bold" charset="0"/>
              </a:rPr>
              <a:t>Caches, execution units, branch predictors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Die area overhead of </a:t>
            </a:r>
            <a:r>
              <a:rPr lang="en-US" sz="2400" b="1" dirty="0" err="1">
                <a:solidFill>
                  <a:srgbClr val="000000"/>
                </a:solidFill>
                <a:latin typeface="Arial,Bold" charset="0"/>
              </a:rPr>
              <a:t>hyperthreading</a:t>
            </a: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 ~5 %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When one logical processor is stalled, the other can make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6191FE"/>
                </a:solidFill>
                <a:latin typeface="Arial,Bold" charset="0"/>
              </a:rPr>
              <a:t>No logical processor can use all entries in queues when two threads are active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A processor running only one active software thread to run at the same speed with or without </a:t>
            </a:r>
            <a:r>
              <a:rPr lang="en-US" sz="2400" b="1" dirty="0" err="1">
                <a:solidFill>
                  <a:srgbClr val="000000"/>
                </a:solidFill>
                <a:latin typeface="Arial,Bold" charset="0"/>
              </a:rPr>
              <a:t>hyperthreading</a:t>
            </a:r>
            <a:endParaRPr lang="en-US" sz="2400" b="1" dirty="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Arial,Bold" charset="0"/>
              </a:rPr>
              <a:t>“Death by 1000 cuts”</a:t>
            </a:r>
            <a:endParaRPr lang="en-US" sz="2400" dirty="0">
              <a:solidFill>
                <a:srgbClr val="000000"/>
              </a:solidFill>
              <a:latin typeface="Arial,Bol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069990"/>
              </p:ext>
            </p:extLst>
          </p:nvPr>
        </p:nvGraphicFramePr>
        <p:xfrm>
          <a:off x="381000" y="1391286"/>
          <a:ext cx="7994650" cy="5466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4" imgW="8677157" imgH="5934151" progId="Excel.Sheet.8">
                  <p:embed/>
                </p:oleObj>
              </mc:Choice>
              <mc:Fallback>
                <p:oleObj name="Worksheet" r:id="rId4" imgW="8677157" imgH="59341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1286"/>
                        <a:ext cx="7994650" cy="5466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rgbClr val="FD0128"/>
                </a:solidFill>
                <a:latin typeface="Arial,BoldItalic" charset="0"/>
              </a:rPr>
              <a:t>And things to think about:</a:t>
            </a:r>
            <a:br>
              <a:rPr lang="en-US" altLang="en-US" sz="3600" b="1" i="1" dirty="0">
                <a:solidFill>
                  <a:srgbClr val="FD0128"/>
                </a:solidFill>
                <a:latin typeface="Arial,BoldItalic" charset="0"/>
              </a:rPr>
            </a:br>
            <a:r>
              <a:rPr lang="en-US" altLang="en-US" sz="3600" b="1" i="1" dirty="0">
                <a:solidFill>
                  <a:srgbClr val="FD0128"/>
                </a:solidFill>
                <a:latin typeface="Arial,BoldItalic" charset="0"/>
              </a:rPr>
              <a:t>Wider in the front…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061545"/>
            <a:ext cx="6596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P6:  (% instructions dispatched that do not commit)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9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Explicit Parallelism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Instructions which </a:t>
            </a:r>
            <a:r>
              <a:rPr lang="en-US" i="1"/>
              <a:t>could</a:t>
            </a:r>
            <a:r>
              <a:rPr lang="en-US"/>
              <a:t> be executed in parallel if hardware resources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Bundle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Code format.  3 instructions fit into a 128-bit bundle.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5 bits of template, 41*3 bits of instruction.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Template specifies what execution units each instruction requires.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Instructions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41 bits</a:t>
            </a:r>
          </a:p>
          <a:p>
            <a:pPr lvl="1" eaLnBrk="1" hangingPunct="1"/>
            <a:r>
              <a:rPr lang="en-US"/>
              <a:t>4 high order specify opcode (combined with template for bundle)</a:t>
            </a:r>
          </a:p>
          <a:p>
            <a:pPr lvl="1" eaLnBrk="1" hangingPunct="1"/>
            <a:r>
              <a:rPr lang="en-US"/>
              <a:t>6 low order bits specify predicate register number.</a:t>
            </a:r>
          </a:p>
          <a:p>
            <a:pPr eaLnBrk="1" hangingPunct="1"/>
            <a:r>
              <a:rPr lang="en-US"/>
              <a:t>Every instruction is predicated!</a:t>
            </a:r>
          </a:p>
          <a:p>
            <a:pPr eaLnBrk="1" hangingPunct="1"/>
            <a:r>
              <a:rPr lang="en-US"/>
              <a:t>Also NaT bits are used to handle speculated exceptions.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/>
          </p:cNvSpPr>
          <p:nvPr/>
        </p:nvSpPr>
        <p:spPr bwMode="auto">
          <a:xfrm>
            <a:off x="304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Helvetica" pitchFamily="34" charset="0"/>
              </a:rPr>
              <a:t>Speculative Load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4724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648200" y="48768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Traditional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086600" y="4876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IA-64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8600" y="1371600"/>
            <a:ext cx="388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latin typeface="Helvetica" pitchFamily="34" charset="0"/>
              </a:rPr>
              <a:t>Load instruction (ld.s) can be moved outside of a basic block even if branch target is not known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latin typeface="Helvetica" pitchFamily="34" charset="0"/>
              </a:rPr>
              <a:t>Speculative loads does not produce exception -  it sets the NaT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>
                <a:latin typeface="Helvetica" pitchFamily="34" charset="0"/>
              </a:rPr>
              <a:t>Check instruction (chk.s) will jump to fix-up code if NaT is set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/>
          </p:cNvSpPr>
          <p:nvPr/>
        </p:nvSpPr>
        <p:spPr bwMode="auto">
          <a:xfrm>
            <a:off x="304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Helvetica" pitchFamily="34" charset="0"/>
              </a:rPr>
              <a:t>Propagation of  NaT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85800" y="4800600"/>
            <a:ext cx="769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IF ( NaT[r3] || NaT[r4] ) THEN set </a:t>
            </a:r>
            <a:r>
              <a:rPr lang="en-US">
                <a:latin typeface="Helvetica" pitchFamily="34" charset="0"/>
                <a:sym typeface="Wingdings" pitchFamily="2" charset="2"/>
              </a:rPr>
              <a:t>NaT[r6]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IF ( NaT[r6] ) THEN set </a:t>
            </a:r>
            <a:r>
              <a:rPr lang="en-US">
                <a:latin typeface="Helvetica" pitchFamily="34" charset="0"/>
                <a:sym typeface="Wingdings" pitchFamily="2" charset="2"/>
              </a:rPr>
              <a:t>NaT[r5]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Require check on </a:t>
            </a:r>
            <a:r>
              <a:rPr lang="en-US">
                <a:latin typeface="Helvetica" pitchFamily="34" charset="0"/>
                <a:sym typeface="Wingdings" pitchFamily="2" charset="2"/>
              </a:rPr>
              <a:t>NaT[r5]</a:t>
            </a:r>
            <a:r>
              <a:rPr lang="en-US">
                <a:latin typeface="Helvetica" pitchFamily="34" charset="0"/>
              </a:rPr>
              <a:t> only since the NaT is inherited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Reduce number of checks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Helvetica" pitchFamily="34" charset="0"/>
              </a:rPr>
              <a:t>Fix-up will execute the entire chain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47800"/>
            <a:ext cx="38481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3733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Helvetica" pitchFamily="34" charset="0"/>
                <a:cs typeface="Times New Roman" pitchFamily="18" charset="0"/>
              </a:rPr>
              <a:t>Only single check required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0" y="38862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NaT[reg] = NaT bit of reg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loads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ld.a – Advanced load</a:t>
            </a:r>
          </a:p>
          <a:p>
            <a:pPr lvl="1" eaLnBrk="1" hangingPunct="1"/>
            <a:r>
              <a:rPr lang="en-US"/>
              <a:t>Performs the load, puts it into the “ALAT”</a:t>
            </a:r>
          </a:p>
          <a:p>
            <a:pPr lvl="2" eaLnBrk="1" hangingPunct="1"/>
            <a:r>
              <a:rPr lang="en-US"/>
              <a:t>If any following store writes to the same address, this is noted with a single bit.</a:t>
            </a:r>
          </a:p>
          <a:p>
            <a:pPr lvl="2" eaLnBrk="1" hangingPunct="1"/>
            <a:r>
              <a:rPr lang="en-US"/>
              <a:t>When a ld.c  is executed, if that bit is set, we refetch.</a:t>
            </a:r>
          </a:p>
          <a:p>
            <a:pPr lvl="2" eaLnBrk="1" hangingPunct="1"/>
            <a:r>
              <a:rPr lang="en-US"/>
              <a:t>When chk.a is executed, if bit is set, fix up code is run.  (Useful if load result already used.)</a:t>
            </a:r>
          </a:p>
          <a:p>
            <a:pPr lvl="2" eaLnBrk="1" hangingPunct="1"/>
            <a:r>
              <a:rPr lang="en-US"/>
              <a:t>Both also cause any deferred exception to occur.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1880</Words>
  <Application>Microsoft Office PowerPoint</Application>
  <PresentationFormat>On-screen Show (4:3)</PresentationFormat>
  <Paragraphs>313</Paragraphs>
  <Slides>42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Arial,Bold</vt:lpstr>
      <vt:lpstr>Arial,BoldItalic</vt:lpstr>
      <vt:lpstr>Comic Sans MS</vt:lpstr>
      <vt:lpstr>Helvetica</vt:lpstr>
      <vt:lpstr>Times New Roman</vt:lpstr>
      <vt:lpstr>Wingdings</vt:lpstr>
      <vt:lpstr>Default Design</vt:lpstr>
      <vt:lpstr>Worksheet</vt:lpstr>
      <vt:lpstr>Multithreading Processors and Static Optimization Review</vt:lpstr>
      <vt:lpstr>Class stuff</vt:lpstr>
      <vt:lpstr>Today</vt:lpstr>
      <vt:lpstr>IA-64</vt:lpstr>
      <vt:lpstr>Explicit Parallelism</vt:lpstr>
      <vt:lpstr>Instructions</vt:lpstr>
      <vt:lpstr>PowerPoint Presentation</vt:lpstr>
      <vt:lpstr>PowerPoint Presentation</vt:lpstr>
      <vt:lpstr>Advanced loads</vt:lpstr>
      <vt:lpstr>Software pipelining on IA-64</vt:lpstr>
      <vt:lpstr>Static optimization and IA64 review</vt:lpstr>
      <vt:lpstr>How does static compare to dynamic?</vt:lpstr>
      <vt:lpstr>That said problems are similar</vt:lpstr>
      <vt:lpstr>Why can hoisting loads help? </vt:lpstr>
      <vt:lpstr>IA 64 support</vt:lpstr>
      <vt:lpstr>Other things we did</vt:lpstr>
      <vt:lpstr>On to multi-threading</vt:lpstr>
      <vt:lpstr>Pipeline Hazards</vt:lpstr>
      <vt:lpstr>Multithreading</vt:lpstr>
      <vt:lpstr>CDC 6600 Peripheral Processors (Cray, 1965)</vt:lpstr>
      <vt:lpstr>Simple Multithreaded Pipeline</vt:lpstr>
      <vt:lpstr>Multithreading Costs</vt:lpstr>
      <vt:lpstr>Thread Scheduling Policies</vt:lpstr>
      <vt:lpstr>What “Grain” Multithreading?</vt:lpstr>
      <vt:lpstr>Multithreading Design Choices</vt:lpstr>
      <vt:lpstr>Denelcor HEP (Burton Smith, 1982)</vt:lpstr>
      <vt:lpstr>Tera MTA Overview</vt:lpstr>
      <vt:lpstr>MTA Instruction Format</vt:lpstr>
      <vt:lpstr>MTA Multithreading</vt:lpstr>
      <vt:lpstr>Speculative, Out-of-Order Superscalar Processor</vt:lpstr>
      <vt:lpstr>PowerPoint Presentation</vt:lpstr>
      <vt:lpstr>Superscalar Machine Efficiency</vt:lpstr>
      <vt:lpstr>Vertical Multithreading</vt:lpstr>
      <vt:lpstr>Ideal Multithreading for Superscalar</vt:lpstr>
      <vt:lpstr>Simultaneous Multithreading</vt:lpstr>
      <vt:lpstr>Comparison of Issue Capabilities Courtesy of Susan Eggers</vt:lpstr>
      <vt:lpstr>From Superscalar to SMT</vt:lpstr>
      <vt:lpstr>From Superscalar to SMT</vt:lpstr>
      <vt:lpstr>Simultaneous Multithreaded Processor</vt:lpstr>
      <vt:lpstr>SMT Design Issues</vt:lpstr>
      <vt:lpstr>Intel Pentium-4 Xeon Processor</vt:lpstr>
      <vt:lpstr>And things to think about: Wider in the front…</vt:lpstr>
    </vt:vector>
  </TitlesOfParts>
  <Company>ucr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 Hazards</dc:title>
  <dc:creator>Administrator</dc:creator>
  <cp:lastModifiedBy>Brehob, Mark</cp:lastModifiedBy>
  <cp:revision>57</cp:revision>
  <cp:lastPrinted>2018-03-27T15:45:04Z</cp:lastPrinted>
  <dcterms:created xsi:type="dcterms:W3CDTF">2004-04-17T01:16:58Z</dcterms:created>
  <dcterms:modified xsi:type="dcterms:W3CDTF">2024-04-04T15:53:55Z</dcterms:modified>
</cp:coreProperties>
</file>