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738" r:id="rId1"/>
  </p:sldMasterIdLst>
  <p:notesMasterIdLst>
    <p:notesMasterId r:id="rId33"/>
  </p:notesMasterIdLst>
  <p:handoutMasterIdLst>
    <p:handoutMasterId r:id="rId34"/>
  </p:handoutMasterIdLst>
  <p:sldIdLst>
    <p:sldId id="398" r:id="rId2"/>
    <p:sldId id="419" r:id="rId3"/>
    <p:sldId id="420" r:id="rId4"/>
    <p:sldId id="293" r:id="rId5"/>
    <p:sldId id="342" r:id="rId6"/>
    <p:sldId id="375" r:id="rId7"/>
    <p:sldId id="345" r:id="rId8"/>
    <p:sldId id="373" r:id="rId9"/>
    <p:sldId id="354" r:id="rId10"/>
    <p:sldId id="355" r:id="rId11"/>
    <p:sldId id="356" r:id="rId12"/>
    <p:sldId id="343" r:id="rId13"/>
    <p:sldId id="347" r:id="rId14"/>
    <p:sldId id="348" r:id="rId15"/>
    <p:sldId id="399" r:id="rId16"/>
    <p:sldId id="359" r:id="rId17"/>
    <p:sldId id="351" r:id="rId18"/>
    <p:sldId id="360" r:id="rId19"/>
    <p:sldId id="383" r:id="rId20"/>
    <p:sldId id="382" r:id="rId21"/>
    <p:sldId id="385" r:id="rId22"/>
    <p:sldId id="384" r:id="rId23"/>
    <p:sldId id="387" r:id="rId24"/>
    <p:sldId id="418" r:id="rId25"/>
    <p:sldId id="415" r:id="rId26"/>
    <p:sldId id="370" r:id="rId27"/>
    <p:sldId id="376" r:id="rId28"/>
    <p:sldId id="389" r:id="rId29"/>
    <p:sldId id="402" r:id="rId30"/>
    <p:sldId id="414" r:id="rId31"/>
    <p:sldId id="412" r:id="rId32"/>
  </p:sldIdLst>
  <p:sldSz cx="9144000" cy="6858000" type="screen4x3"/>
  <p:notesSz cx="7315200" cy="9601200"/>
  <p:embeddedFontLst>
    <p:embeddedFont>
      <p:font typeface="굴림" panose="020B0600000101010101" pitchFamily="34" charset="-127"/>
      <p:regular r:id="rId35"/>
    </p:embeddedFont>
    <p:embeddedFont>
      <p:font typeface="Calibri" panose="020F0502020204030204" pitchFamily="34" charset="0"/>
      <p:regular r:id="rId36"/>
      <p:bold r:id="rId37"/>
      <p:italic r:id="rId38"/>
      <p:boldItalic r:id="rId39"/>
    </p:embeddedFont>
    <p:embeddedFont>
      <p:font typeface="Malgun Gothic" panose="020B0503020000020004" pitchFamily="34" charset="-127"/>
      <p:regular r:id="rId40"/>
      <p:bold r:id="rId41"/>
    </p:embeddedFont>
    <p:embeddedFont>
      <p:font typeface="Tahoma" panose="020B0604030504040204" pitchFamily="34" charset="0"/>
      <p:regular r:id="rId42"/>
      <p:bold r:id="rId43"/>
    </p:embeddedFont>
  </p:embeddedFontLst>
  <p:custDataLst>
    <p:tags r:id="rId44"/>
  </p:custDataLst>
  <p:defaultTextStyle>
    <a:defPPr>
      <a:defRPr lang="en-US"/>
    </a:defPPr>
    <a:lvl1pPr algn="ctr" rtl="0" eaLnBrk="0" fontAlgn="base" hangingPunct="0">
      <a:spcBef>
        <a:spcPct val="0"/>
      </a:spcBef>
      <a:spcAft>
        <a:spcPct val="0"/>
      </a:spcAft>
      <a:defRPr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66"/>
    <a:srgbClr val="1D5121"/>
    <a:srgbClr val="FFCCCC"/>
    <a:srgbClr val="FF9966"/>
    <a:srgbClr val="FF00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4" autoAdjust="0"/>
    <p:restoredTop sz="90957" autoAdjust="0"/>
  </p:normalViewPr>
  <p:slideViewPr>
    <p:cSldViewPr>
      <p:cViewPr varScale="1">
        <p:scale>
          <a:sx n="154" d="100"/>
          <a:sy n="154" d="100"/>
        </p:scale>
        <p:origin x="4464" y="150"/>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53" d="100"/>
          <a:sy n="53" d="100"/>
        </p:scale>
        <p:origin x="-165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2"/>
            <a:ext cx="3170237" cy="481013"/>
          </a:xfrm>
          <a:prstGeom prst="rect">
            <a:avLst/>
          </a:prstGeom>
          <a:noFill/>
          <a:ln w="9525">
            <a:noFill/>
            <a:miter lim="800000"/>
            <a:headEnd/>
            <a:tailEnd/>
          </a:ln>
          <a:effectLst/>
        </p:spPr>
        <p:txBody>
          <a:bodyPr vert="horz" wrap="square" lIns="96640" tIns="48321" rIns="96640" bIns="48321" numCol="1" anchor="t" anchorCtr="0" compatLnSpc="1">
            <a:prstTxWarp prst="textNoShape">
              <a:avLst/>
            </a:prstTxWarp>
          </a:bodyPr>
          <a:lstStyle>
            <a:lvl1pPr algn="l" defTabSz="966493" eaLnBrk="1" hangingPunct="1">
              <a:defRPr sz="1100">
                <a:latin typeface="Arial" charset="0"/>
                <a:ea typeface="굴림" pitchFamily="50" charset="-127"/>
              </a:defRPr>
            </a:lvl1pPr>
          </a:lstStyle>
          <a:p>
            <a:pPr>
              <a:defRPr/>
            </a:pPr>
            <a:r>
              <a:rPr lang="en-US" altLang="ko-KR"/>
              <a:t>Advanced instruction scheduling</a:t>
            </a:r>
          </a:p>
          <a:p>
            <a:pPr>
              <a:defRPr/>
            </a:pPr>
            <a:r>
              <a:rPr lang="en-US" altLang="ko-KR"/>
              <a:t>Ilhyun Kim &amp; Mikko H. Lipasti</a:t>
            </a:r>
          </a:p>
        </p:txBody>
      </p:sp>
      <p:sp>
        <p:nvSpPr>
          <p:cNvPr id="105475" name="Rectangle 3"/>
          <p:cNvSpPr>
            <a:spLocks noGrp="1" noChangeArrowheads="1"/>
          </p:cNvSpPr>
          <p:nvPr>
            <p:ph type="dt" sz="quarter" idx="1"/>
          </p:nvPr>
        </p:nvSpPr>
        <p:spPr bwMode="auto">
          <a:xfrm>
            <a:off x="4143375" y="2"/>
            <a:ext cx="3170237" cy="481013"/>
          </a:xfrm>
          <a:prstGeom prst="rect">
            <a:avLst/>
          </a:prstGeom>
          <a:noFill/>
          <a:ln w="9525">
            <a:noFill/>
            <a:miter lim="800000"/>
            <a:headEnd/>
            <a:tailEnd/>
          </a:ln>
          <a:effectLst/>
        </p:spPr>
        <p:txBody>
          <a:bodyPr vert="horz" wrap="square" lIns="96640" tIns="48321" rIns="96640" bIns="48321" numCol="1" anchor="t" anchorCtr="0" compatLnSpc="1">
            <a:prstTxWarp prst="textNoShape">
              <a:avLst/>
            </a:prstTxWarp>
          </a:bodyPr>
          <a:lstStyle>
            <a:lvl1pPr algn="r" defTabSz="966493" eaLnBrk="1" hangingPunct="1">
              <a:defRPr sz="1100">
                <a:latin typeface="Arial" charset="0"/>
                <a:ea typeface="굴림" pitchFamily="50" charset="-127"/>
              </a:defRPr>
            </a:lvl1pPr>
          </a:lstStyle>
          <a:p>
            <a:pPr>
              <a:defRPr/>
            </a:pPr>
            <a:endParaRPr lang="en-US" altLang="ko-KR"/>
          </a:p>
        </p:txBody>
      </p:sp>
      <p:sp>
        <p:nvSpPr>
          <p:cNvPr id="105477" name="Rectangle 5"/>
          <p:cNvSpPr>
            <a:spLocks noGrp="1" noChangeArrowheads="1"/>
          </p:cNvSpPr>
          <p:nvPr>
            <p:ph type="sldNum" sz="quarter" idx="3"/>
          </p:nvPr>
        </p:nvSpPr>
        <p:spPr bwMode="auto">
          <a:xfrm>
            <a:off x="4143375" y="9118601"/>
            <a:ext cx="3170237" cy="481013"/>
          </a:xfrm>
          <a:prstGeom prst="rect">
            <a:avLst/>
          </a:prstGeom>
          <a:noFill/>
          <a:ln w="9525">
            <a:noFill/>
            <a:miter lim="800000"/>
            <a:headEnd/>
            <a:tailEnd/>
          </a:ln>
          <a:effectLst/>
        </p:spPr>
        <p:txBody>
          <a:bodyPr vert="horz" wrap="square" lIns="96640" tIns="48321" rIns="96640" bIns="48321" numCol="1" anchor="b" anchorCtr="0" compatLnSpc="1">
            <a:prstTxWarp prst="textNoShape">
              <a:avLst/>
            </a:prstTxWarp>
          </a:bodyPr>
          <a:lstStyle>
            <a:lvl1pPr algn="r" defTabSz="966493" eaLnBrk="1" hangingPunct="1">
              <a:defRPr sz="1100">
                <a:latin typeface="Arial" charset="0"/>
                <a:ea typeface="굴림" pitchFamily="50" charset="-127"/>
              </a:defRPr>
            </a:lvl1pPr>
          </a:lstStyle>
          <a:p>
            <a:pPr>
              <a:defRPr/>
            </a:pPr>
            <a:fld id="{B8256FA4-E7F0-45CF-BAE5-DD3F7811F4F1}" type="slidenum">
              <a:rPr lang="ko-KR" altLang="en-US"/>
              <a:pPr>
                <a:defRPr/>
              </a:pPr>
              <a:t>‹#›</a:t>
            </a:fld>
            <a:endParaRPr lang="en-US" altLang="ko-KR"/>
          </a:p>
        </p:txBody>
      </p:sp>
    </p:spTree>
    <p:extLst>
      <p:ext uri="{BB962C8B-B14F-4D97-AF65-F5344CB8AC3E}">
        <p14:creationId xmlns:p14="http://schemas.microsoft.com/office/powerpoint/2010/main" val="3245513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2"/>
            <a:ext cx="3170237" cy="481013"/>
          </a:xfrm>
          <a:prstGeom prst="rect">
            <a:avLst/>
          </a:prstGeom>
          <a:noFill/>
          <a:ln w="9525">
            <a:noFill/>
            <a:miter lim="800000"/>
            <a:headEnd/>
            <a:tailEnd/>
          </a:ln>
          <a:effectLst/>
        </p:spPr>
        <p:txBody>
          <a:bodyPr vert="horz" wrap="square" lIns="96640" tIns="48321" rIns="96640" bIns="48321" numCol="1" anchor="t" anchorCtr="0" compatLnSpc="1">
            <a:prstTxWarp prst="textNoShape">
              <a:avLst/>
            </a:prstTxWarp>
          </a:bodyPr>
          <a:lstStyle>
            <a:lvl1pPr algn="l" defTabSz="966493" eaLnBrk="1" hangingPunct="1">
              <a:defRPr sz="1100">
                <a:latin typeface="Arial" charset="0"/>
                <a:ea typeface="굴림" pitchFamily="50" charset="-127"/>
              </a:defRPr>
            </a:lvl1pPr>
          </a:lstStyle>
          <a:p>
            <a:pPr>
              <a:defRPr/>
            </a:pPr>
            <a:endParaRPr lang="en-US" altLang="ko-KR"/>
          </a:p>
        </p:txBody>
      </p:sp>
      <p:sp>
        <p:nvSpPr>
          <p:cNvPr id="69635" name="Rectangle 3"/>
          <p:cNvSpPr>
            <a:spLocks noGrp="1" noChangeArrowheads="1"/>
          </p:cNvSpPr>
          <p:nvPr>
            <p:ph type="dt" idx="1"/>
          </p:nvPr>
        </p:nvSpPr>
        <p:spPr bwMode="auto">
          <a:xfrm>
            <a:off x="4143375" y="2"/>
            <a:ext cx="3170237" cy="481013"/>
          </a:xfrm>
          <a:prstGeom prst="rect">
            <a:avLst/>
          </a:prstGeom>
          <a:noFill/>
          <a:ln w="9525">
            <a:noFill/>
            <a:miter lim="800000"/>
            <a:headEnd/>
            <a:tailEnd/>
          </a:ln>
          <a:effectLst/>
        </p:spPr>
        <p:txBody>
          <a:bodyPr vert="horz" wrap="square" lIns="96640" tIns="48321" rIns="96640" bIns="48321" numCol="1" anchor="t" anchorCtr="0" compatLnSpc="1">
            <a:prstTxWarp prst="textNoShape">
              <a:avLst/>
            </a:prstTxWarp>
          </a:bodyPr>
          <a:lstStyle>
            <a:lvl1pPr algn="r" defTabSz="966493" eaLnBrk="1" hangingPunct="1">
              <a:defRPr sz="1100">
                <a:latin typeface="Arial" charset="0"/>
                <a:ea typeface="굴림" pitchFamily="50" charset="-127"/>
              </a:defRPr>
            </a:lvl1pPr>
          </a:lstStyle>
          <a:p>
            <a:pPr>
              <a:defRPr/>
            </a:pPr>
            <a:endParaRPr lang="en-US" altLang="ko-KR"/>
          </a:p>
        </p:txBody>
      </p:sp>
      <p:sp>
        <p:nvSpPr>
          <p:cNvPr id="409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6640" tIns="48321" rIns="96640" bIns="48321"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69638" name="Rectangle 6"/>
          <p:cNvSpPr>
            <a:spLocks noGrp="1" noChangeArrowheads="1"/>
          </p:cNvSpPr>
          <p:nvPr>
            <p:ph type="ftr" sz="quarter" idx="4"/>
          </p:nvPr>
        </p:nvSpPr>
        <p:spPr bwMode="auto">
          <a:xfrm>
            <a:off x="1" y="9118601"/>
            <a:ext cx="3170237" cy="481013"/>
          </a:xfrm>
          <a:prstGeom prst="rect">
            <a:avLst/>
          </a:prstGeom>
          <a:noFill/>
          <a:ln w="9525">
            <a:noFill/>
            <a:miter lim="800000"/>
            <a:headEnd/>
            <a:tailEnd/>
          </a:ln>
          <a:effectLst/>
        </p:spPr>
        <p:txBody>
          <a:bodyPr vert="horz" wrap="square" lIns="96640" tIns="48321" rIns="96640" bIns="48321" numCol="1" anchor="b" anchorCtr="0" compatLnSpc="1">
            <a:prstTxWarp prst="textNoShape">
              <a:avLst/>
            </a:prstTxWarp>
          </a:bodyPr>
          <a:lstStyle>
            <a:lvl1pPr algn="l" defTabSz="966493" eaLnBrk="1" hangingPunct="1">
              <a:defRPr sz="1100">
                <a:latin typeface="Arial" charset="0"/>
                <a:ea typeface="굴림" pitchFamily="50" charset="-127"/>
              </a:defRPr>
            </a:lvl1pPr>
          </a:lstStyle>
          <a:p>
            <a:pPr>
              <a:defRPr/>
            </a:pPr>
            <a:endParaRPr lang="en-US" altLang="ko-KR"/>
          </a:p>
        </p:txBody>
      </p:sp>
      <p:sp>
        <p:nvSpPr>
          <p:cNvPr id="69639" name="Rectangle 7"/>
          <p:cNvSpPr>
            <a:spLocks noGrp="1" noChangeArrowheads="1"/>
          </p:cNvSpPr>
          <p:nvPr>
            <p:ph type="sldNum" sz="quarter" idx="5"/>
          </p:nvPr>
        </p:nvSpPr>
        <p:spPr bwMode="auto">
          <a:xfrm>
            <a:off x="4143375" y="9118601"/>
            <a:ext cx="3170237" cy="481013"/>
          </a:xfrm>
          <a:prstGeom prst="rect">
            <a:avLst/>
          </a:prstGeom>
          <a:noFill/>
          <a:ln w="9525">
            <a:noFill/>
            <a:miter lim="800000"/>
            <a:headEnd/>
            <a:tailEnd/>
          </a:ln>
          <a:effectLst/>
        </p:spPr>
        <p:txBody>
          <a:bodyPr vert="horz" wrap="square" lIns="96640" tIns="48321" rIns="96640" bIns="48321" numCol="1" anchor="b" anchorCtr="0" compatLnSpc="1">
            <a:prstTxWarp prst="textNoShape">
              <a:avLst/>
            </a:prstTxWarp>
          </a:bodyPr>
          <a:lstStyle>
            <a:lvl1pPr algn="r" defTabSz="966493" eaLnBrk="1" hangingPunct="1">
              <a:defRPr sz="1100">
                <a:latin typeface="Arial" charset="0"/>
                <a:ea typeface="굴림" pitchFamily="50" charset="-127"/>
              </a:defRPr>
            </a:lvl1pPr>
          </a:lstStyle>
          <a:p>
            <a:pPr>
              <a:defRPr/>
            </a:pPr>
            <a:fld id="{02171074-C506-4AE6-8861-9C788D1E67DF}" type="slidenum">
              <a:rPr lang="ko-KR" altLang="en-US"/>
              <a:pPr>
                <a:defRPr/>
              </a:pPr>
              <a:t>‹#›</a:t>
            </a:fld>
            <a:endParaRPr lang="en-US" altLang="ko-KR"/>
          </a:p>
        </p:txBody>
      </p:sp>
    </p:spTree>
    <p:extLst>
      <p:ext uri="{BB962C8B-B14F-4D97-AF65-F5344CB8AC3E}">
        <p14:creationId xmlns:p14="http://schemas.microsoft.com/office/powerpoint/2010/main" val="674491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0311"/>
            <a:fld id="{8879D0DB-29D2-44F4-803D-9DE01369788F}" type="slidenum">
              <a:rPr lang="en-US" smtClean="0">
                <a:latin typeface="Arial" pitchFamily="34" charset="0"/>
                <a:ea typeface="굴림" pitchFamily="34" charset="-127"/>
              </a:rPr>
              <a:pPr defTabSz="960311"/>
              <a:t>1</a:t>
            </a:fld>
            <a:endParaRPr lang="en-US" dirty="0">
              <a:latin typeface="Arial" pitchFamily="34" charset="0"/>
              <a:ea typeface="굴림" pitchFamily="34" charset="-127"/>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1364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10</a:t>
            </a:fld>
            <a:endParaRPr lang="en-US" altLang="ko-KR"/>
          </a:p>
        </p:txBody>
      </p:sp>
    </p:spTree>
    <p:extLst>
      <p:ext uri="{BB962C8B-B14F-4D97-AF65-F5344CB8AC3E}">
        <p14:creationId xmlns:p14="http://schemas.microsoft.com/office/powerpoint/2010/main" val="302949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11</a:t>
            </a:fld>
            <a:endParaRPr lang="en-US" altLang="ko-KR"/>
          </a:p>
        </p:txBody>
      </p:sp>
    </p:spTree>
    <p:extLst>
      <p:ext uri="{BB962C8B-B14F-4D97-AF65-F5344CB8AC3E}">
        <p14:creationId xmlns:p14="http://schemas.microsoft.com/office/powerpoint/2010/main" val="306827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12</a:t>
            </a:fld>
            <a:endParaRPr lang="en-US" altLang="ko-KR"/>
          </a:p>
        </p:txBody>
      </p:sp>
    </p:spTree>
    <p:extLst>
      <p:ext uri="{BB962C8B-B14F-4D97-AF65-F5344CB8AC3E}">
        <p14:creationId xmlns:p14="http://schemas.microsoft.com/office/powerpoint/2010/main" val="110890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13</a:t>
            </a:fld>
            <a:endParaRPr lang="en-US" altLang="ko-KR"/>
          </a:p>
        </p:txBody>
      </p:sp>
    </p:spTree>
    <p:extLst>
      <p:ext uri="{BB962C8B-B14F-4D97-AF65-F5344CB8AC3E}">
        <p14:creationId xmlns:p14="http://schemas.microsoft.com/office/powerpoint/2010/main" val="277894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14</a:t>
            </a:fld>
            <a:endParaRPr lang="en-US" altLang="ko-KR"/>
          </a:p>
        </p:txBody>
      </p:sp>
    </p:spTree>
    <p:extLst>
      <p:ext uri="{BB962C8B-B14F-4D97-AF65-F5344CB8AC3E}">
        <p14:creationId xmlns:p14="http://schemas.microsoft.com/office/powerpoint/2010/main" val="149819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15</a:t>
            </a:fld>
            <a:endParaRPr lang="en-US" altLang="ko-KR"/>
          </a:p>
        </p:txBody>
      </p:sp>
    </p:spTree>
    <p:extLst>
      <p:ext uri="{BB962C8B-B14F-4D97-AF65-F5344CB8AC3E}">
        <p14:creationId xmlns:p14="http://schemas.microsoft.com/office/powerpoint/2010/main" val="235367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16</a:t>
            </a:fld>
            <a:endParaRPr lang="en-US" altLang="ko-KR"/>
          </a:p>
        </p:txBody>
      </p:sp>
    </p:spTree>
    <p:extLst>
      <p:ext uri="{BB962C8B-B14F-4D97-AF65-F5344CB8AC3E}">
        <p14:creationId xmlns:p14="http://schemas.microsoft.com/office/powerpoint/2010/main" val="362915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073"/>
            <a:fld id="{467E8014-E8AB-4540-8E50-C46F8670D794}" type="slidenum">
              <a:rPr lang="ko-KR" altLang="en-US" smtClean="0">
                <a:latin typeface="Arial" pitchFamily="34" charset="0"/>
                <a:ea typeface="굴림" pitchFamily="34" charset="-127"/>
              </a:rPr>
              <a:pPr defTabSz="965073"/>
              <a:t>17</a:t>
            </a:fld>
            <a:endParaRPr lang="en-US" altLang="ko-KR" dirty="0">
              <a:latin typeface="Arial" pitchFamily="34" charset="0"/>
              <a:ea typeface="굴림" pitchFamily="34" charset="-127"/>
            </a:endParaRPr>
          </a:p>
        </p:txBody>
      </p:sp>
      <p:sp>
        <p:nvSpPr>
          <p:cNvPr id="43011" name="Rectangle 2"/>
          <p:cNvSpPr>
            <a:spLocks noGrp="1" noRot="1" noChangeAspect="1" noChangeArrowheads="1" noTextEdit="1"/>
          </p:cNvSpPr>
          <p:nvPr>
            <p:ph type="sldImg"/>
          </p:nvPr>
        </p:nvSpPr>
        <p:spPr>
          <a:xfrm>
            <a:off x="1219200" y="687388"/>
            <a:ext cx="4879975" cy="3660775"/>
          </a:xfrm>
          <a:ln/>
        </p:spPr>
      </p:sp>
      <p:sp>
        <p:nvSpPr>
          <p:cNvPr id="43012" name="Rectangle 3"/>
          <p:cNvSpPr>
            <a:spLocks noGrp="1" noChangeArrowheads="1"/>
          </p:cNvSpPr>
          <p:nvPr>
            <p:ph type="body" idx="1"/>
          </p:nvPr>
        </p:nvSpPr>
        <p:spPr>
          <a:xfrm>
            <a:off x="993777" y="4578351"/>
            <a:ext cx="5340350" cy="4273550"/>
          </a:xfrm>
          <a:noFill/>
          <a:ln/>
        </p:spPr>
        <p:txBody>
          <a:bodyPr/>
          <a:lstStyle/>
          <a:p>
            <a:pPr eaLnBrk="1" hangingPunct="1"/>
            <a:r>
              <a:rPr lang="en-US" altLang="ko-KR">
                <a:latin typeface="Arial" pitchFamily="34" charset="0"/>
                <a:ea typeface="굴림" pitchFamily="34" charset="-127"/>
              </a:rPr>
              <a:t>This is a very generic out-of-order pipeline that is based on original Tomasulo’s algorithm. In the algorithm, it assumes that ‘as soon as’ the result value becomes available, it wakes up dependent instructions and issues them atomically so that back-to-back execution is possible. However, today’s microprocessors have deeper pipeline to get the higher clock speed and throughput and the distance between writeback stage and the issue stage gets longer. So if we execute two dependent instructions in this pipeline based on the original scheme, we cannot do back-to-back execution and we’ll lose lots of ILP.</a:t>
            </a:r>
          </a:p>
          <a:p>
            <a:pPr eaLnBrk="1" hangingPunct="1"/>
            <a:r>
              <a:rPr lang="en-US" altLang="ko-KR">
                <a:latin typeface="Arial" pitchFamily="34" charset="0"/>
                <a:ea typeface="굴림" pitchFamily="34" charset="-127"/>
              </a:rPr>
              <a:t>So, instead of waking up instructions from writeback stage, there’s a feed back loop where issued instructions speculatively wake up dependent instructions based on the instruction latency. So the previous instruction is issued. it speculatively wakes up dependent instruction, and finally they can execute in back-to-back cycles. If, for example, the first instruction is a load and we found that a cache miss occurred, which means this instruction do not have the correct memory value and it needs more cycles to get the value from memory, so the instruction and the dependent instruction are put again into the scheduler and waiting for the next issue slot.</a:t>
            </a:r>
          </a:p>
          <a:p>
            <a:pPr eaLnBrk="1" hangingPunct="1"/>
            <a:r>
              <a:rPr lang="en-US" altLang="ko-KR">
                <a:latin typeface="Arial" pitchFamily="34" charset="0"/>
                <a:ea typeface="굴림" pitchFamily="34" charset="-127"/>
              </a:rPr>
              <a:t>Unlike the atomic wakeup and select scheduling, speculative scheduling assumes a fixed latency of instruction and schedules dependent instructions based on that.</a:t>
            </a:r>
          </a:p>
          <a:p>
            <a:pPr eaLnBrk="1" hangingPunct="1"/>
            <a:r>
              <a:rPr lang="en-US" altLang="ko-KR">
                <a:latin typeface="Arial" pitchFamily="34" charset="0"/>
                <a:ea typeface="굴림" pitchFamily="34" charset="-127"/>
              </a:rPr>
              <a:t>And also, since resource uses are determined at scheduled time, for instance, even though we found that this load does not have to access the cache in the execution stage, it is impossible to deallocate that scheduled port and use it for other load instructions.</a:t>
            </a:r>
          </a:p>
          <a:p>
            <a:pPr eaLnBrk="1" hangingPunct="1"/>
            <a:endParaRPr lang="ko-KR" altLang="en-US">
              <a:latin typeface="Arial" pitchFamily="34" charset="0"/>
              <a:ea typeface="굴림" pitchFamily="34" charset="-127"/>
            </a:endParaRPr>
          </a:p>
        </p:txBody>
      </p:sp>
    </p:spTree>
    <p:extLst>
      <p:ext uri="{BB962C8B-B14F-4D97-AF65-F5344CB8AC3E}">
        <p14:creationId xmlns:p14="http://schemas.microsoft.com/office/powerpoint/2010/main" val="304836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18</a:t>
            </a:fld>
            <a:endParaRPr lang="en-US" altLang="ko-KR"/>
          </a:p>
        </p:txBody>
      </p:sp>
    </p:spTree>
    <p:extLst>
      <p:ext uri="{BB962C8B-B14F-4D97-AF65-F5344CB8AC3E}">
        <p14:creationId xmlns:p14="http://schemas.microsoft.com/office/powerpoint/2010/main" val="15764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19</a:t>
            </a:fld>
            <a:endParaRPr lang="en-US" altLang="ko-KR"/>
          </a:p>
        </p:txBody>
      </p:sp>
    </p:spTree>
    <p:extLst>
      <p:ext uri="{BB962C8B-B14F-4D97-AF65-F5344CB8AC3E}">
        <p14:creationId xmlns:p14="http://schemas.microsoft.com/office/powerpoint/2010/main" val="315670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03515D-7B3D-4D90-AAC4-20BE1C4306E2}" type="slidenum">
              <a:rPr lang="en-US" smtClean="0"/>
              <a:pPr>
                <a:defRPr/>
              </a:pPr>
              <a:t>2</a:t>
            </a:fld>
            <a:endParaRPr lang="en-US"/>
          </a:p>
        </p:txBody>
      </p:sp>
    </p:spTree>
    <p:extLst>
      <p:ext uri="{BB962C8B-B14F-4D97-AF65-F5344CB8AC3E}">
        <p14:creationId xmlns:p14="http://schemas.microsoft.com/office/powerpoint/2010/main" val="224956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20</a:t>
            </a:fld>
            <a:endParaRPr lang="en-US" altLang="ko-KR"/>
          </a:p>
        </p:txBody>
      </p:sp>
    </p:spTree>
    <p:extLst>
      <p:ext uri="{BB962C8B-B14F-4D97-AF65-F5344CB8AC3E}">
        <p14:creationId xmlns:p14="http://schemas.microsoft.com/office/powerpoint/2010/main" val="3473231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21</a:t>
            </a:fld>
            <a:endParaRPr lang="en-US" altLang="ko-KR"/>
          </a:p>
        </p:txBody>
      </p:sp>
    </p:spTree>
    <p:extLst>
      <p:ext uri="{BB962C8B-B14F-4D97-AF65-F5344CB8AC3E}">
        <p14:creationId xmlns:p14="http://schemas.microsoft.com/office/powerpoint/2010/main" val="1639241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22</a:t>
            </a:fld>
            <a:endParaRPr lang="en-US" altLang="ko-KR"/>
          </a:p>
        </p:txBody>
      </p:sp>
    </p:spTree>
    <p:extLst>
      <p:ext uri="{BB962C8B-B14F-4D97-AF65-F5344CB8AC3E}">
        <p14:creationId xmlns:p14="http://schemas.microsoft.com/office/powerpoint/2010/main" val="187781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23</a:t>
            </a:fld>
            <a:endParaRPr lang="en-US" altLang="ko-KR"/>
          </a:p>
        </p:txBody>
      </p:sp>
    </p:spTree>
    <p:extLst>
      <p:ext uri="{BB962C8B-B14F-4D97-AF65-F5344CB8AC3E}">
        <p14:creationId xmlns:p14="http://schemas.microsoft.com/office/powerpoint/2010/main" val="2251925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24</a:t>
            </a:fld>
            <a:endParaRPr lang="en-US" altLang="ko-KR"/>
          </a:p>
        </p:txBody>
      </p:sp>
    </p:spTree>
    <p:extLst>
      <p:ext uri="{BB962C8B-B14F-4D97-AF65-F5344CB8AC3E}">
        <p14:creationId xmlns:p14="http://schemas.microsoft.com/office/powerpoint/2010/main" val="963388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25</a:t>
            </a:fld>
            <a:endParaRPr lang="en-US" altLang="ko-KR"/>
          </a:p>
        </p:txBody>
      </p:sp>
    </p:spTree>
    <p:extLst>
      <p:ext uri="{BB962C8B-B14F-4D97-AF65-F5344CB8AC3E}">
        <p14:creationId xmlns:p14="http://schemas.microsoft.com/office/powerpoint/2010/main" val="1312185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26</a:t>
            </a:fld>
            <a:endParaRPr lang="en-US" altLang="ko-KR"/>
          </a:p>
        </p:txBody>
      </p:sp>
    </p:spTree>
    <p:extLst>
      <p:ext uri="{BB962C8B-B14F-4D97-AF65-F5344CB8AC3E}">
        <p14:creationId xmlns:p14="http://schemas.microsoft.com/office/powerpoint/2010/main" val="209579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27</a:t>
            </a:fld>
            <a:endParaRPr lang="en-US" altLang="ko-KR"/>
          </a:p>
        </p:txBody>
      </p:sp>
    </p:spTree>
    <p:extLst>
      <p:ext uri="{BB962C8B-B14F-4D97-AF65-F5344CB8AC3E}">
        <p14:creationId xmlns:p14="http://schemas.microsoft.com/office/powerpoint/2010/main" val="3508555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28</a:t>
            </a:fld>
            <a:endParaRPr lang="en-US" altLang="ko-KR"/>
          </a:p>
        </p:txBody>
      </p:sp>
    </p:spTree>
    <p:extLst>
      <p:ext uri="{BB962C8B-B14F-4D97-AF65-F5344CB8AC3E}">
        <p14:creationId xmlns:p14="http://schemas.microsoft.com/office/powerpoint/2010/main" val="1386756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29</a:t>
            </a:fld>
            <a:endParaRPr lang="en-US" altLang="ko-KR"/>
          </a:p>
        </p:txBody>
      </p:sp>
    </p:spTree>
    <p:extLst>
      <p:ext uri="{BB962C8B-B14F-4D97-AF65-F5344CB8AC3E}">
        <p14:creationId xmlns:p14="http://schemas.microsoft.com/office/powerpoint/2010/main" val="47065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03515D-7B3D-4D90-AAC4-20BE1C4306E2}" type="slidenum">
              <a:rPr lang="en-US" smtClean="0"/>
              <a:pPr>
                <a:defRPr/>
              </a:pPr>
              <a:t>3</a:t>
            </a:fld>
            <a:endParaRPr lang="en-US"/>
          </a:p>
        </p:txBody>
      </p:sp>
    </p:spTree>
    <p:extLst>
      <p:ext uri="{BB962C8B-B14F-4D97-AF65-F5344CB8AC3E}">
        <p14:creationId xmlns:p14="http://schemas.microsoft.com/office/powerpoint/2010/main" val="1061466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30</a:t>
            </a:fld>
            <a:endParaRPr lang="en-US" altLang="ko-KR"/>
          </a:p>
        </p:txBody>
      </p:sp>
    </p:spTree>
    <p:extLst>
      <p:ext uri="{BB962C8B-B14F-4D97-AF65-F5344CB8AC3E}">
        <p14:creationId xmlns:p14="http://schemas.microsoft.com/office/powerpoint/2010/main" val="1206937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31</a:t>
            </a:fld>
            <a:endParaRPr lang="en-US" altLang="ko-KR"/>
          </a:p>
        </p:txBody>
      </p:sp>
    </p:spTree>
    <p:extLst>
      <p:ext uri="{BB962C8B-B14F-4D97-AF65-F5344CB8AC3E}">
        <p14:creationId xmlns:p14="http://schemas.microsoft.com/office/powerpoint/2010/main" val="298017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4</a:t>
            </a:fld>
            <a:endParaRPr lang="en-US" altLang="ko-KR"/>
          </a:p>
        </p:txBody>
      </p:sp>
    </p:spTree>
    <p:extLst>
      <p:ext uri="{BB962C8B-B14F-4D97-AF65-F5344CB8AC3E}">
        <p14:creationId xmlns:p14="http://schemas.microsoft.com/office/powerpoint/2010/main" val="385576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5</a:t>
            </a:fld>
            <a:endParaRPr lang="en-US" altLang="ko-KR"/>
          </a:p>
        </p:txBody>
      </p:sp>
    </p:spTree>
    <p:extLst>
      <p:ext uri="{BB962C8B-B14F-4D97-AF65-F5344CB8AC3E}">
        <p14:creationId xmlns:p14="http://schemas.microsoft.com/office/powerpoint/2010/main" val="241863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6</a:t>
            </a:fld>
            <a:endParaRPr lang="en-US" altLang="ko-KR"/>
          </a:p>
        </p:txBody>
      </p:sp>
    </p:spTree>
    <p:extLst>
      <p:ext uri="{BB962C8B-B14F-4D97-AF65-F5344CB8AC3E}">
        <p14:creationId xmlns:p14="http://schemas.microsoft.com/office/powerpoint/2010/main" val="406875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7</a:t>
            </a:fld>
            <a:endParaRPr lang="en-US" altLang="ko-KR"/>
          </a:p>
        </p:txBody>
      </p:sp>
    </p:spTree>
    <p:extLst>
      <p:ext uri="{BB962C8B-B14F-4D97-AF65-F5344CB8AC3E}">
        <p14:creationId xmlns:p14="http://schemas.microsoft.com/office/powerpoint/2010/main" val="2482332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8</a:t>
            </a:fld>
            <a:endParaRPr lang="en-US" altLang="ko-KR"/>
          </a:p>
        </p:txBody>
      </p:sp>
    </p:spTree>
    <p:extLst>
      <p:ext uri="{BB962C8B-B14F-4D97-AF65-F5344CB8AC3E}">
        <p14:creationId xmlns:p14="http://schemas.microsoft.com/office/powerpoint/2010/main" val="23523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2171074-C506-4AE6-8861-9C788D1E67DF}" type="slidenum">
              <a:rPr lang="ko-KR" altLang="en-US" smtClean="0"/>
              <a:pPr>
                <a:defRPr/>
              </a:pPr>
              <a:t>9</a:t>
            </a:fld>
            <a:endParaRPr lang="en-US" altLang="ko-KR"/>
          </a:p>
        </p:txBody>
      </p:sp>
    </p:spTree>
    <p:extLst>
      <p:ext uri="{BB962C8B-B14F-4D97-AF65-F5344CB8AC3E}">
        <p14:creationId xmlns:p14="http://schemas.microsoft.com/office/powerpoint/2010/main" val="289998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782F3-E097-46D8-8A1A-2249D04B030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311431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782F3-E097-46D8-8A1A-2249D04B030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224052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782F3-E097-46D8-8A1A-2249D04B030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675479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itle 7"/>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A782F3-E097-46D8-8A1A-2249D04B030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364064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782F3-E097-46D8-8A1A-2249D04B0309}"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335180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782F3-E097-46D8-8A1A-2249D04B030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253548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782F3-E097-46D8-8A1A-2249D04B0309}"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41560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782F3-E097-46D8-8A1A-2249D04B0309}"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171374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782F3-E097-46D8-8A1A-2249D04B0309}"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302364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782F3-E097-46D8-8A1A-2249D04B030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101901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782F3-E097-46D8-8A1A-2249D04B0309}"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A6BDC-B2B4-4052-9906-1F46F89672D1}" type="slidenum">
              <a:rPr lang="en-US" smtClean="0"/>
              <a:t>‹#›</a:t>
            </a:fld>
            <a:endParaRPr lang="en-US"/>
          </a:p>
        </p:txBody>
      </p:sp>
    </p:spTree>
    <p:extLst>
      <p:ext uri="{BB962C8B-B14F-4D97-AF65-F5344CB8AC3E}">
        <p14:creationId xmlns:p14="http://schemas.microsoft.com/office/powerpoint/2010/main" val="336622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782F3-E097-46D8-8A1A-2249D04B0309}" type="datetimeFigureOut">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A6BDC-B2B4-4052-9906-1F46F89672D1}" type="slidenum">
              <a:rPr lang="en-US" smtClean="0"/>
              <a:t>‹#›</a:t>
            </a:fld>
            <a:endParaRPr lang="en-US"/>
          </a:p>
        </p:txBody>
      </p:sp>
    </p:spTree>
    <p:extLst>
      <p:ext uri="{BB962C8B-B14F-4D97-AF65-F5344CB8AC3E}">
        <p14:creationId xmlns:p14="http://schemas.microsoft.com/office/powerpoint/2010/main" val="123192108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05"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371600" y="1143000"/>
            <a:ext cx="7772400" cy="762000"/>
          </a:xfrm>
        </p:spPr>
        <p:txBody>
          <a:bodyPr/>
          <a:lstStyle/>
          <a:p>
            <a:pPr eaLnBrk="1" hangingPunct="1"/>
            <a:r>
              <a:rPr lang="en-US" dirty="0"/>
              <a:t>Instruction scheduling</a:t>
            </a:r>
          </a:p>
        </p:txBody>
      </p:sp>
      <p:sp>
        <p:nvSpPr>
          <p:cNvPr id="4" name="Rectangle 3"/>
          <p:cNvSpPr txBox="1">
            <a:spLocks noChangeArrowheads="1"/>
          </p:cNvSpPr>
          <p:nvPr/>
        </p:nvSpPr>
        <p:spPr bwMode="auto">
          <a:xfrm>
            <a:off x="2819400" y="2514600"/>
            <a:ext cx="6248400" cy="3657600"/>
          </a:xfrm>
          <a:prstGeom prst="rect">
            <a:avLst/>
          </a:prstGeom>
          <a:noFill/>
          <a:ln w="9525">
            <a:noFill/>
            <a:miter lim="800000"/>
            <a:headEnd/>
            <a:tailEnd/>
          </a:ln>
        </p:spPr>
        <p:txBody>
          <a:bodyPr lIns="92075" tIns="46038" rIns="92075" bIns="46038">
            <a:normAutofit/>
          </a:bodyPr>
          <a:lstStyle/>
          <a:p>
            <a:pPr algn="l" fontAlgn="auto">
              <a:lnSpc>
                <a:spcPct val="70000"/>
              </a:lnSpc>
              <a:spcBef>
                <a:spcPct val="20000"/>
              </a:spcBef>
              <a:spcAft>
                <a:spcPts val="0"/>
              </a:spcAft>
              <a:buClr>
                <a:schemeClr val="tx2"/>
              </a:buClr>
              <a:buSzPct val="75000"/>
              <a:buFont typeface="Arial" pitchFamily="34" charset="0"/>
              <a:buNone/>
              <a:defRPr/>
            </a:pPr>
            <a:r>
              <a:rPr lang="en-US" sz="2400" i="1" kern="0" dirty="0">
                <a:latin typeface="Calibri" pitchFamily="34" charset="0"/>
              </a:rPr>
              <a:t>Based on slides by </a:t>
            </a:r>
            <a:r>
              <a:rPr lang="en-US" sz="2400" i="1" kern="0" dirty="0" err="1">
                <a:latin typeface="Calibri" pitchFamily="34" charset="0"/>
              </a:rPr>
              <a:t>Ilhyun</a:t>
            </a:r>
            <a:r>
              <a:rPr lang="en-US" sz="2400" i="1" kern="0" dirty="0">
                <a:latin typeface="Calibri" pitchFamily="34" charset="0"/>
              </a:rPr>
              <a:t> Kim and </a:t>
            </a:r>
            <a:r>
              <a:rPr lang="en-US" sz="2400" i="1" kern="0" dirty="0" err="1">
                <a:latin typeface="Calibri" pitchFamily="34" charset="0"/>
              </a:rPr>
              <a:t>Mikko</a:t>
            </a:r>
            <a:r>
              <a:rPr lang="en-US" sz="2400" i="1" kern="0" dirty="0">
                <a:latin typeface="Calibri" pitchFamily="34" charset="0"/>
              </a:rPr>
              <a:t> </a:t>
            </a:r>
            <a:r>
              <a:rPr lang="en-US" sz="2400" i="1" kern="0" dirty="0" err="1">
                <a:latin typeface="Calibri" pitchFamily="34" charset="0"/>
              </a:rPr>
              <a:t>Lipasti</a:t>
            </a:r>
            <a:endParaRPr lang="en-US" sz="2400" i="1" kern="0" dirty="0">
              <a:latin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altLang="ko-KR" dirty="0">
                <a:ea typeface="굴림" pitchFamily="34" charset="-127"/>
              </a:rPr>
              <a:t>Scheduling Atomicity</a:t>
            </a:r>
          </a:p>
        </p:txBody>
      </p:sp>
      <p:sp>
        <p:nvSpPr>
          <p:cNvPr id="10243" name="Rectangle 3"/>
          <p:cNvSpPr>
            <a:spLocks noGrp="1" noChangeArrowheads="1"/>
          </p:cNvSpPr>
          <p:nvPr>
            <p:ph idx="1"/>
          </p:nvPr>
        </p:nvSpPr>
        <p:spPr>
          <a:xfrm>
            <a:off x="685800" y="1524000"/>
            <a:ext cx="8229600" cy="4525963"/>
          </a:xfrm>
        </p:spPr>
        <p:txBody>
          <a:bodyPr/>
          <a:lstStyle/>
          <a:p>
            <a:pPr eaLnBrk="1" hangingPunct="1"/>
            <a:r>
              <a:rPr lang="en-US" altLang="ko-KR" sz="2400" dirty="0">
                <a:ea typeface="굴림" pitchFamily="34" charset="-127"/>
              </a:rPr>
              <a:t>If we want to pipeline selection logic, we will latch the selection decision (it becomes a pipeline stage)</a:t>
            </a:r>
          </a:p>
          <a:p>
            <a:pPr lvl="1" eaLnBrk="1" hangingPunct="1"/>
            <a:r>
              <a:rPr lang="en-US" altLang="ko-KR" sz="2000" dirty="0">
                <a:ea typeface="굴림" pitchFamily="34" charset="-127"/>
              </a:rPr>
              <a:t>So we can’t wake up the next guy until the cycle after we are selected.</a:t>
            </a:r>
          </a:p>
        </p:txBody>
      </p:sp>
      <p:grpSp>
        <p:nvGrpSpPr>
          <p:cNvPr id="10244" name="Group 58"/>
          <p:cNvGrpSpPr>
            <a:grpSpLocks/>
          </p:cNvGrpSpPr>
          <p:nvPr/>
        </p:nvGrpSpPr>
        <p:grpSpPr bwMode="auto">
          <a:xfrm>
            <a:off x="1447800" y="2924175"/>
            <a:ext cx="5653088" cy="3325813"/>
            <a:chOff x="934" y="1890"/>
            <a:chExt cx="3561" cy="2095"/>
          </a:xfrm>
        </p:grpSpPr>
        <p:sp>
          <p:nvSpPr>
            <p:cNvPr id="10245" name="Rectangle 5"/>
            <p:cNvSpPr>
              <a:spLocks noChangeArrowheads="1"/>
            </p:cNvSpPr>
            <p:nvPr/>
          </p:nvSpPr>
          <p:spPr bwMode="auto">
            <a:xfrm>
              <a:off x="1087" y="2278"/>
              <a:ext cx="178" cy="192"/>
            </a:xfrm>
            <a:prstGeom prst="rect">
              <a:avLst/>
            </a:prstGeom>
            <a:noFill/>
            <a:ln w="28575" algn="ctr">
              <a:noFill/>
              <a:miter lim="800000"/>
              <a:headEnd/>
              <a:tailEnd/>
            </a:ln>
          </p:spPr>
          <p:txBody>
            <a:bodyPr wrap="none">
              <a:spAutoFit/>
            </a:bodyPr>
            <a:lstStyle/>
            <a:p>
              <a:pPr algn="r"/>
              <a:r>
                <a:rPr lang="en-US" altLang="ko-KR" sz="1400">
                  <a:ea typeface="굴림" pitchFamily="34" charset="-127"/>
                </a:rPr>
                <a:t>n</a:t>
              </a:r>
            </a:p>
          </p:txBody>
        </p:sp>
        <p:sp>
          <p:nvSpPr>
            <p:cNvPr id="10246" name="Rectangle 6"/>
            <p:cNvSpPr>
              <a:spLocks noChangeArrowheads="1"/>
            </p:cNvSpPr>
            <p:nvPr/>
          </p:nvSpPr>
          <p:spPr bwMode="auto">
            <a:xfrm>
              <a:off x="960" y="2638"/>
              <a:ext cx="305" cy="191"/>
            </a:xfrm>
            <a:prstGeom prst="rect">
              <a:avLst/>
            </a:prstGeom>
            <a:noFill/>
            <a:ln w="28575" algn="ctr">
              <a:noFill/>
              <a:miter lim="800000"/>
              <a:headEnd/>
              <a:tailEnd/>
            </a:ln>
          </p:spPr>
          <p:txBody>
            <a:bodyPr wrap="none">
              <a:spAutoFit/>
            </a:bodyPr>
            <a:lstStyle/>
            <a:p>
              <a:pPr algn="r"/>
              <a:r>
                <a:rPr lang="en-US" altLang="ko-KR" sz="1400">
                  <a:ea typeface="굴림" pitchFamily="34" charset="-127"/>
                </a:rPr>
                <a:t>n+1</a:t>
              </a:r>
            </a:p>
          </p:txBody>
        </p:sp>
        <p:sp>
          <p:nvSpPr>
            <p:cNvPr id="10247" name="Rectangle 7"/>
            <p:cNvSpPr>
              <a:spLocks noChangeArrowheads="1"/>
            </p:cNvSpPr>
            <p:nvPr/>
          </p:nvSpPr>
          <p:spPr bwMode="auto">
            <a:xfrm>
              <a:off x="960" y="2995"/>
              <a:ext cx="305" cy="191"/>
            </a:xfrm>
            <a:prstGeom prst="rect">
              <a:avLst/>
            </a:prstGeom>
            <a:noFill/>
            <a:ln w="28575" algn="ctr">
              <a:noFill/>
              <a:miter lim="800000"/>
              <a:headEnd/>
              <a:tailEnd/>
            </a:ln>
          </p:spPr>
          <p:txBody>
            <a:bodyPr wrap="none">
              <a:spAutoFit/>
            </a:bodyPr>
            <a:lstStyle/>
            <a:p>
              <a:pPr algn="r"/>
              <a:r>
                <a:rPr lang="en-US" altLang="ko-KR" sz="1400">
                  <a:ea typeface="굴림" pitchFamily="34" charset="-127"/>
                </a:rPr>
                <a:t>n+2</a:t>
              </a:r>
            </a:p>
          </p:txBody>
        </p:sp>
        <p:sp>
          <p:nvSpPr>
            <p:cNvPr id="10248" name="Line 8"/>
            <p:cNvSpPr>
              <a:spLocks noChangeShapeType="1"/>
            </p:cNvSpPr>
            <p:nvPr/>
          </p:nvSpPr>
          <p:spPr bwMode="auto">
            <a:xfrm flipH="1">
              <a:off x="3901" y="2500"/>
              <a:ext cx="195" cy="530"/>
            </a:xfrm>
            <a:prstGeom prst="line">
              <a:avLst/>
            </a:prstGeom>
            <a:noFill/>
            <a:ln w="19050">
              <a:solidFill>
                <a:schemeClr val="tx1"/>
              </a:solidFill>
              <a:round/>
              <a:headEnd/>
              <a:tailEnd type="triangle" w="med" len="med"/>
            </a:ln>
          </p:spPr>
          <p:txBody>
            <a:bodyPr wrap="none" anchor="ctr"/>
            <a:lstStyle/>
            <a:p>
              <a:endParaRPr lang="en-US"/>
            </a:p>
          </p:txBody>
        </p:sp>
        <p:sp>
          <p:nvSpPr>
            <p:cNvPr id="10249" name="Line 9"/>
            <p:cNvSpPr>
              <a:spLocks noChangeShapeType="1"/>
            </p:cNvSpPr>
            <p:nvPr/>
          </p:nvSpPr>
          <p:spPr bwMode="auto">
            <a:xfrm flipH="1">
              <a:off x="4185" y="2523"/>
              <a:ext cx="0" cy="525"/>
            </a:xfrm>
            <a:prstGeom prst="line">
              <a:avLst/>
            </a:prstGeom>
            <a:noFill/>
            <a:ln w="19050">
              <a:solidFill>
                <a:schemeClr val="tx1"/>
              </a:solidFill>
              <a:round/>
              <a:headEnd/>
              <a:tailEnd type="triangle" w="med" len="med"/>
            </a:ln>
          </p:spPr>
          <p:txBody>
            <a:bodyPr wrap="none" anchor="ctr"/>
            <a:lstStyle/>
            <a:p>
              <a:endParaRPr lang="en-US"/>
            </a:p>
          </p:txBody>
        </p:sp>
        <p:sp>
          <p:nvSpPr>
            <p:cNvPr id="10250" name="Line 10"/>
            <p:cNvSpPr>
              <a:spLocks noChangeShapeType="1"/>
            </p:cNvSpPr>
            <p:nvPr/>
          </p:nvSpPr>
          <p:spPr bwMode="auto">
            <a:xfrm flipH="1">
              <a:off x="4185" y="3220"/>
              <a:ext cx="0" cy="524"/>
            </a:xfrm>
            <a:prstGeom prst="line">
              <a:avLst/>
            </a:prstGeom>
            <a:noFill/>
            <a:ln w="19050">
              <a:solidFill>
                <a:schemeClr val="tx1"/>
              </a:solidFill>
              <a:round/>
              <a:headEnd/>
              <a:tailEnd type="triangle" w="med" len="med"/>
            </a:ln>
          </p:spPr>
          <p:txBody>
            <a:bodyPr wrap="none" anchor="ctr"/>
            <a:lstStyle/>
            <a:p>
              <a:endParaRPr lang="en-US"/>
            </a:p>
          </p:txBody>
        </p:sp>
        <p:sp>
          <p:nvSpPr>
            <p:cNvPr id="10251" name="Rectangle 11"/>
            <p:cNvSpPr>
              <a:spLocks noChangeArrowheads="1"/>
            </p:cNvSpPr>
            <p:nvPr/>
          </p:nvSpPr>
          <p:spPr bwMode="auto">
            <a:xfrm>
              <a:off x="960" y="3349"/>
              <a:ext cx="305" cy="192"/>
            </a:xfrm>
            <a:prstGeom prst="rect">
              <a:avLst/>
            </a:prstGeom>
            <a:noFill/>
            <a:ln w="28575" algn="ctr">
              <a:noFill/>
              <a:miter lim="800000"/>
              <a:headEnd/>
              <a:tailEnd/>
            </a:ln>
          </p:spPr>
          <p:txBody>
            <a:bodyPr wrap="none">
              <a:spAutoFit/>
            </a:bodyPr>
            <a:lstStyle/>
            <a:p>
              <a:pPr algn="r"/>
              <a:r>
                <a:rPr lang="en-US" altLang="ko-KR" sz="1400">
                  <a:ea typeface="굴림" pitchFamily="34" charset="-127"/>
                </a:rPr>
                <a:t>n+3</a:t>
              </a:r>
            </a:p>
          </p:txBody>
        </p:sp>
        <p:sp>
          <p:nvSpPr>
            <p:cNvPr id="10252" name="Rectangle 12"/>
            <p:cNvSpPr>
              <a:spLocks noChangeArrowheads="1"/>
            </p:cNvSpPr>
            <p:nvPr/>
          </p:nvSpPr>
          <p:spPr bwMode="auto">
            <a:xfrm>
              <a:off x="960" y="3706"/>
              <a:ext cx="305" cy="192"/>
            </a:xfrm>
            <a:prstGeom prst="rect">
              <a:avLst/>
            </a:prstGeom>
            <a:noFill/>
            <a:ln w="28575" algn="ctr">
              <a:noFill/>
              <a:miter lim="800000"/>
              <a:headEnd/>
              <a:tailEnd/>
            </a:ln>
          </p:spPr>
          <p:txBody>
            <a:bodyPr wrap="none">
              <a:spAutoFit/>
            </a:bodyPr>
            <a:lstStyle/>
            <a:p>
              <a:pPr algn="r"/>
              <a:r>
                <a:rPr lang="en-US" altLang="ko-KR" sz="1400">
                  <a:ea typeface="굴림" pitchFamily="34" charset="-127"/>
                </a:rPr>
                <a:t>n+4</a:t>
              </a:r>
            </a:p>
          </p:txBody>
        </p:sp>
        <p:sp>
          <p:nvSpPr>
            <p:cNvPr id="10253" name="Rectangle 17"/>
            <p:cNvSpPr>
              <a:spLocks noChangeArrowheads="1"/>
            </p:cNvSpPr>
            <p:nvPr/>
          </p:nvSpPr>
          <p:spPr bwMode="auto">
            <a:xfrm>
              <a:off x="3178" y="2322"/>
              <a:ext cx="500" cy="191"/>
            </a:xfrm>
            <a:prstGeom prst="rect">
              <a:avLst/>
            </a:prstGeom>
            <a:noFill/>
            <a:ln w="28575" algn="ctr">
              <a:noFill/>
              <a:miter lim="800000"/>
              <a:headEnd/>
              <a:tailEnd/>
            </a:ln>
          </p:spPr>
          <p:txBody>
            <a:bodyPr wrap="none">
              <a:spAutoFit/>
            </a:bodyPr>
            <a:lstStyle/>
            <a:p>
              <a:r>
                <a:rPr lang="en-US" altLang="ko-KR" sz="1400">
                  <a:ea typeface="굴림" pitchFamily="34" charset="-127"/>
                </a:rPr>
                <a:t>select 1</a:t>
              </a:r>
            </a:p>
          </p:txBody>
        </p:sp>
        <p:sp>
          <p:nvSpPr>
            <p:cNvPr id="10254" name="Rectangle 18"/>
            <p:cNvSpPr>
              <a:spLocks noChangeArrowheads="1"/>
            </p:cNvSpPr>
            <p:nvPr/>
          </p:nvSpPr>
          <p:spPr bwMode="auto">
            <a:xfrm>
              <a:off x="2952" y="2675"/>
              <a:ext cx="718" cy="192"/>
            </a:xfrm>
            <a:prstGeom prst="rect">
              <a:avLst/>
            </a:prstGeom>
            <a:noFill/>
            <a:ln w="28575" algn="ctr">
              <a:noFill/>
              <a:miter lim="800000"/>
              <a:headEnd/>
              <a:tailEnd/>
            </a:ln>
          </p:spPr>
          <p:txBody>
            <a:bodyPr wrap="none">
              <a:spAutoFit/>
            </a:bodyPr>
            <a:lstStyle/>
            <a:p>
              <a:r>
                <a:rPr lang="en-US" altLang="ko-KR" sz="1400">
                  <a:ea typeface="굴림" pitchFamily="34" charset="-127"/>
                </a:rPr>
                <a:t>wakeup 2, 3</a:t>
              </a:r>
            </a:p>
          </p:txBody>
        </p:sp>
        <p:sp>
          <p:nvSpPr>
            <p:cNvPr id="10255" name="Rectangle 19"/>
            <p:cNvSpPr>
              <a:spLocks noChangeArrowheads="1"/>
            </p:cNvSpPr>
            <p:nvPr/>
          </p:nvSpPr>
          <p:spPr bwMode="auto">
            <a:xfrm>
              <a:off x="3049" y="3023"/>
              <a:ext cx="624" cy="192"/>
            </a:xfrm>
            <a:prstGeom prst="rect">
              <a:avLst/>
            </a:prstGeom>
            <a:noFill/>
            <a:ln w="28575" algn="ctr">
              <a:noFill/>
              <a:miter lim="800000"/>
              <a:headEnd/>
              <a:tailEnd/>
            </a:ln>
          </p:spPr>
          <p:txBody>
            <a:bodyPr wrap="none">
              <a:spAutoFit/>
            </a:bodyPr>
            <a:lstStyle/>
            <a:p>
              <a:r>
                <a:rPr lang="en-US" altLang="ko-KR" sz="1400">
                  <a:ea typeface="굴림" pitchFamily="34" charset="-127"/>
                </a:rPr>
                <a:t>select 2, 3</a:t>
              </a:r>
            </a:p>
          </p:txBody>
        </p:sp>
        <p:sp>
          <p:nvSpPr>
            <p:cNvPr id="10256" name="Rectangle 20"/>
            <p:cNvSpPr>
              <a:spLocks noChangeArrowheads="1"/>
            </p:cNvSpPr>
            <p:nvPr/>
          </p:nvSpPr>
          <p:spPr bwMode="auto">
            <a:xfrm>
              <a:off x="3081" y="3374"/>
              <a:ext cx="594" cy="192"/>
            </a:xfrm>
            <a:prstGeom prst="rect">
              <a:avLst/>
            </a:prstGeom>
            <a:noFill/>
            <a:ln w="28575" algn="ctr">
              <a:noFill/>
              <a:miter lim="800000"/>
              <a:headEnd/>
              <a:tailEnd/>
            </a:ln>
          </p:spPr>
          <p:txBody>
            <a:bodyPr wrap="none">
              <a:spAutoFit/>
            </a:bodyPr>
            <a:lstStyle/>
            <a:p>
              <a:r>
                <a:rPr lang="en-US" altLang="ko-KR" sz="1400">
                  <a:ea typeface="굴림" pitchFamily="34" charset="-127"/>
                </a:rPr>
                <a:t>wakeup 4</a:t>
              </a:r>
            </a:p>
          </p:txBody>
        </p:sp>
        <p:sp>
          <p:nvSpPr>
            <p:cNvPr id="10257" name="Rectangle 21"/>
            <p:cNvSpPr>
              <a:spLocks noChangeArrowheads="1"/>
            </p:cNvSpPr>
            <p:nvPr/>
          </p:nvSpPr>
          <p:spPr bwMode="auto">
            <a:xfrm>
              <a:off x="3178" y="3723"/>
              <a:ext cx="500" cy="191"/>
            </a:xfrm>
            <a:prstGeom prst="rect">
              <a:avLst/>
            </a:prstGeom>
            <a:noFill/>
            <a:ln w="28575" algn="ctr">
              <a:noFill/>
              <a:miter lim="800000"/>
              <a:headEnd/>
              <a:tailEnd/>
            </a:ln>
          </p:spPr>
          <p:txBody>
            <a:bodyPr wrap="none">
              <a:spAutoFit/>
            </a:bodyPr>
            <a:lstStyle/>
            <a:p>
              <a:r>
                <a:rPr lang="en-US" altLang="ko-KR" sz="1400">
                  <a:ea typeface="굴림" pitchFamily="34" charset="-127"/>
                </a:rPr>
                <a:t>select 4</a:t>
              </a:r>
            </a:p>
          </p:txBody>
        </p:sp>
        <p:sp>
          <p:nvSpPr>
            <p:cNvPr id="10258" name="Line 25"/>
            <p:cNvSpPr>
              <a:spLocks noChangeShapeType="1"/>
            </p:cNvSpPr>
            <p:nvPr/>
          </p:nvSpPr>
          <p:spPr bwMode="auto">
            <a:xfrm flipH="1">
              <a:off x="2365" y="2500"/>
              <a:ext cx="201" cy="219"/>
            </a:xfrm>
            <a:prstGeom prst="line">
              <a:avLst/>
            </a:prstGeom>
            <a:noFill/>
            <a:ln w="19050">
              <a:solidFill>
                <a:schemeClr val="tx1"/>
              </a:solidFill>
              <a:round/>
              <a:headEnd/>
              <a:tailEnd type="triangle" w="med" len="med"/>
            </a:ln>
          </p:spPr>
          <p:txBody>
            <a:bodyPr wrap="none" anchor="ctr"/>
            <a:lstStyle/>
            <a:p>
              <a:endParaRPr lang="en-US"/>
            </a:p>
          </p:txBody>
        </p:sp>
        <p:sp>
          <p:nvSpPr>
            <p:cNvPr id="10259" name="Line 26"/>
            <p:cNvSpPr>
              <a:spLocks noChangeShapeType="1"/>
            </p:cNvSpPr>
            <p:nvPr/>
          </p:nvSpPr>
          <p:spPr bwMode="auto">
            <a:xfrm flipH="1">
              <a:off x="2655" y="2523"/>
              <a:ext cx="0" cy="176"/>
            </a:xfrm>
            <a:prstGeom prst="line">
              <a:avLst/>
            </a:prstGeom>
            <a:noFill/>
            <a:ln w="19050">
              <a:solidFill>
                <a:schemeClr val="tx1"/>
              </a:solidFill>
              <a:round/>
              <a:headEnd/>
              <a:tailEnd type="triangle" w="med" len="med"/>
            </a:ln>
          </p:spPr>
          <p:txBody>
            <a:bodyPr wrap="none" anchor="ctr"/>
            <a:lstStyle/>
            <a:p>
              <a:endParaRPr lang="en-US"/>
            </a:p>
          </p:txBody>
        </p:sp>
        <p:sp>
          <p:nvSpPr>
            <p:cNvPr id="10260" name="Line 27"/>
            <p:cNvSpPr>
              <a:spLocks noChangeShapeType="1"/>
            </p:cNvSpPr>
            <p:nvPr/>
          </p:nvSpPr>
          <p:spPr bwMode="auto">
            <a:xfrm flipH="1">
              <a:off x="2655" y="2872"/>
              <a:ext cx="0" cy="176"/>
            </a:xfrm>
            <a:prstGeom prst="line">
              <a:avLst/>
            </a:prstGeom>
            <a:noFill/>
            <a:ln w="19050">
              <a:solidFill>
                <a:schemeClr val="tx1"/>
              </a:solidFill>
              <a:round/>
              <a:headEnd/>
              <a:tailEnd type="triangle" w="med" len="med"/>
            </a:ln>
          </p:spPr>
          <p:txBody>
            <a:bodyPr wrap="none" anchor="ctr"/>
            <a:lstStyle/>
            <a:p>
              <a:endParaRPr lang="en-US"/>
            </a:p>
          </p:txBody>
        </p:sp>
        <p:sp>
          <p:nvSpPr>
            <p:cNvPr id="10261" name="Rectangle 28"/>
            <p:cNvSpPr>
              <a:spLocks noChangeArrowheads="1"/>
            </p:cNvSpPr>
            <p:nvPr/>
          </p:nvSpPr>
          <p:spPr bwMode="auto">
            <a:xfrm>
              <a:off x="1463" y="2266"/>
              <a:ext cx="718" cy="326"/>
            </a:xfrm>
            <a:prstGeom prst="rect">
              <a:avLst/>
            </a:prstGeom>
            <a:noFill/>
            <a:ln w="28575" algn="ctr">
              <a:noFill/>
              <a:miter lim="800000"/>
              <a:headEnd/>
              <a:tailEnd/>
            </a:ln>
          </p:spPr>
          <p:txBody>
            <a:bodyPr wrap="none">
              <a:spAutoFit/>
            </a:bodyPr>
            <a:lstStyle/>
            <a:p>
              <a:pPr algn="r"/>
              <a:r>
                <a:rPr lang="en-US" altLang="ko-KR" sz="1400">
                  <a:ea typeface="굴림" pitchFamily="34" charset="-127"/>
                </a:rPr>
                <a:t>select 1</a:t>
              </a:r>
            </a:p>
            <a:p>
              <a:pPr algn="r"/>
              <a:r>
                <a:rPr lang="en-US" altLang="ko-KR" sz="1400">
                  <a:ea typeface="굴림" pitchFamily="34" charset="-127"/>
                </a:rPr>
                <a:t>wakeup 2, 3</a:t>
              </a:r>
            </a:p>
          </p:txBody>
        </p:sp>
        <p:sp>
          <p:nvSpPr>
            <p:cNvPr id="10262" name="Rectangle 29"/>
            <p:cNvSpPr>
              <a:spLocks noChangeArrowheads="1"/>
            </p:cNvSpPr>
            <p:nvPr/>
          </p:nvSpPr>
          <p:spPr bwMode="auto">
            <a:xfrm>
              <a:off x="1537" y="2656"/>
              <a:ext cx="644" cy="272"/>
            </a:xfrm>
            <a:prstGeom prst="rect">
              <a:avLst/>
            </a:prstGeom>
            <a:noFill/>
            <a:ln w="28575" algn="ctr">
              <a:noFill/>
              <a:miter lim="800000"/>
              <a:headEnd/>
              <a:tailEnd/>
            </a:ln>
          </p:spPr>
          <p:txBody>
            <a:bodyPr wrap="none">
              <a:spAutoFit/>
            </a:bodyPr>
            <a:lstStyle/>
            <a:p>
              <a:pPr algn="r">
                <a:lnSpc>
                  <a:spcPct val="80000"/>
                </a:lnSpc>
              </a:pPr>
              <a:r>
                <a:rPr lang="en-US" altLang="ko-KR" sz="1400">
                  <a:ea typeface="굴림" pitchFamily="34" charset="-127"/>
                </a:rPr>
                <a:t>Select 2, 3</a:t>
              </a:r>
            </a:p>
            <a:p>
              <a:pPr algn="r">
                <a:lnSpc>
                  <a:spcPct val="80000"/>
                </a:lnSpc>
              </a:pPr>
              <a:r>
                <a:rPr lang="en-US" altLang="ko-KR" sz="1400">
                  <a:ea typeface="굴림" pitchFamily="34" charset="-127"/>
                </a:rPr>
                <a:t>wakeup 4</a:t>
              </a:r>
            </a:p>
          </p:txBody>
        </p:sp>
        <p:sp>
          <p:nvSpPr>
            <p:cNvPr id="10263" name="Rectangle 30"/>
            <p:cNvSpPr>
              <a:spLocks noChangeArrowheads="1"/>
            </p:cNvSpPr>
            <p:nvPr/>
          </p:nvSpPr>
          <p:spPr bwMode="auto">
            <a:xfrm>
              <a:off x="1661" y="2997"/>
              <a:ext cx="520" cy="179"/>
            </a:xfrm>
            <a:prstGeom prst="rect">
              <a:avLst/>
            </a:prstGeom>
            <a:noFill/>
            <a:ln w="28575" algn="ctr">
              <a:noFill/>
              <a:miter lim="800000"/>
              <a:headEnd/>
              <a:tailEnd/>
            </a:ln>
          </p:spPr>
          <p:txBody>
            <a:bodyPr wrap="none">
              <a:spAutoFit/>
            </a:bodyPr>
            <a:lstStyle/>
            <a:p>
              <a:pPr algn="r">
                <a:lnSpc>
                  <a:spcPct val="90000"/>
                </a:lnSpc>
              </a:pPr>
              <a:r>
                <a:rPr lang="en-US" altLang="ko-KR" sz="1400">
                  <a:ea typeface="굴림" pitchFamily="34" charset="-127"/>
                </a:rPr>
                <a:t>Select 4</a:t>
              </a:r>
            </a:p>
          </p:txBody>
        </p:sp>
        <p:sp>
          <p:nvSpPr>
            <p:cNvPr id="10264" name="Line 32"/>
            <p:cNvSpPr>
              <a:spLocks noChangeShapeType="1"/>
            </p:cNvSpPr>
            <p:nvPr/>
          </p:nvSpPr>
          <p:spPr bwMode="auto">
            <a:xfrm>
              <a:off x="2890" y="1965"/>
              <a:ext cx="0" cy="2020"/>
            </a:xfrm>
            <a:prstGeom prst="line">
              <a:avLst/>
            </a:prstGeom>
            <a:noFill/>
            <a:ln w="9525">
              <a:solidFill>
                <a:schemeClr val="tx1"/>
              </a:solidFill>
              <a:round/>
              <a:headEnd/>
              <a:tailEnd/>
            </a:ln>
          </p:spPr>
          <p:txBody>
            <a:bodyPr wrap="none" anchor="ctr"/>
            <a:lstStyle/>
            <a:p>
              <a:endParaRPr lang="en-US"/>
            </a:p>
          </p:txBody>
        </p:sp>
        <p:sp>
          <p:nvSpPr>
            <p:cNvPr id="10265" name="Line 34"/>
            <p:cNvSpPr>
              <a:spLocks noChangeShapeType="1"/>
            </p:cNvSpPr>
            <p:nvPr/>
          </p:nvSpPr>
          <p:spPr bwMode="auto">
            <a:xfrm>
              <a:off x="1317" y="1965"/>
              <a:ext cx="0" cy="2020"/>
            </a:xfrm>
            <a:prstGeom prst="line">
              <a:avLst/>
            </a:prstGeom>
            <a:noFill/>
            <a:ln w="9525">
              <a:solidFill>
                <a:schemeClr val="tx1"/>
              </a:solidFill>
              <a:round/>
              <a:headEnd/>
              <a:tailEnd/>
            </a:ln>
          </p:spPr>
          <p:txBody>
            <a:bodyPr wrap="none" anchor="ctr"/>
            <a:lstStyle/>
            <a:p>
              <a:endParaRPr lang="en-US"/>
            </a:p>
          </p:txBody>
        </p:sp>
        <p:sp>
          <p:nvSpPr>
            <p:cNvPr id="10266" name="Rectangle 35"/>
            <p:cNvSpPr>
              <a:spLocks noChangeArrowheads="1"/>
            </p:cNvSpPr>
            <p:nvPr/>
          </p:nvSpPr>
          <p:spPr bwMode="auto">
            <a:xfrm>
              <a:off x="1540" y="1924"/>
              <a:ext cx="1188" cy="201"/>
            </a:xfrm>
            <a:prstGeom prst="rect">
              <a:avLst/>
            </a:prstGeom>
            <a:noFill/>
            <a:ln w="9525" algn="ctr">
              <a:noFill/>
              <a:miter lim="800000"/>
              <a:headEnd/>
              <a:tailEnd/>
            </a:ln>
          </p:spPr>
          <p:txBody>
            <a:bodyPr wrap="none">
              <a:spAutoFit/>
            </a:bodyPr>
            <a:lstStyle/>
            <a:p>
              <a:r>
                <a:rPr lang="en-US" altLang="ko-KR" sz="1500" b="1">
                  <a:ea typeface="굴림" pitchFamily="34" charset="-127"/>
                </a:rPr>
                <a:t>Atomic scheduling</a:t>
              </a:r>
            </a:p>
          </p:txBody>
        </p:sp>
        <p:sp>
          <p:nvSpPr>
            <p:cNvPr id="10267" name="Rectangle 36"/>
            <p:cNvSpPr>
              <a:spLocks noChangeArrowheads="1"/>
            </p:cNvSpPr>
            <p:nvPr/>
          </p:nvSpPr>
          <p:spPr bwMode="auto">
            <a:xfrm>
              <a:off x="2840" y="1890"/>
              <a:ext cx="1647" cy="346"/>
            </a:xfrm>
            <a:prstGeom prst="rect">
              <a:avLst/>
            </a:prstGeom>
            <a:noFill/>
            <a:ln w="9525" algn="ctr">
              <a:noFill/>
              <a:miter lim="800000"/>
              <a:headEnd/>
              <a:tailEnd/>
            </a:ln>
          </p:spPr>
          <p:txBody>
            <a:bodyPr>
              <a:spAutoFit/>
            </a:bodyPr>
            <a:lstStyle/>
            <a:p>
              <a:r>
                <a:rPr lang="en-US" altLang="ko-KR" sz="1500" b="1" dirty="0">
                  <a:ea typeface="굴림" pitchFamily="34" charset="-127"/>
                </a:rPr>
                <a:t>Non-Atomic</a:t>
              </a:r>
            </a:p>
            <a:p>
              <a:r>
                <a:rPr lang="en-US" altLang="ko-KR" sz="1500" b="1" dirty="0">
                  <a:ea typeface="굴림" pitchFamily="34" charset="-127"/>
                </a:rPr>
                <a:t>2-cycle scheduling</a:t>
              </a:r>
            </a:p>
          </p:txBody>
        </p:sp>
        <p:grpSp>
          <p:nvGrpSpPr>
            <p:cNvPr id="10268" name="Group 56"/>
            <p:cNvGrpSpPr>
              <a:grpSpLocks/>
            </p:cNvGrpSpPr>
            <p:nvPr/>
          </p:nvGrpSpPr>
          <p:grpSpPr bwMode="auto">
            <a:xfrm>
              <a:off x="934" y="2242"/>
              <a:ext cx="3561" cy="1432"/>
              <a:chOff x="738" y="2648"/>
              <a:chExt cx="4268" cy="1151"/>
            </a:xfrm>
          </p:grpSpPr>
          <p:sp>
            <p:nvSpPr>
              <p:cNvPr id="10278" name="Line 38"/>
              <p:cNvSpPr>
                <a:spLocks noChangeShapeType="1"/>
              </p:cNvSpPr>
              <p:nvPr/>
            </p:nvSpPr>
            <p:spPr bwMode="auto">
              <a:xfrm>
                <a:off x="738" y="2936"/>
                <a:ext cx="4268" cy="0"/>
              </a:xfrm>
              <a:prstGeom prst="line">
                <a:avLst/>
              </a:prstGeom>
              <a:noFill/>
              <a:ln w="9525">
                <a:solidFill>
                  <a:schemeClr val="tx1"/>
                </a:solidFill>
                <a:round/>
                <a:headEnd/>
                <a:tailEnd/>
              </a:ln>
            </p:spPr>
            <p:txBody>
              <a:bodyPr wrap="none" anchor="ctr"/>
              <a:lstStyle/>
              <a:p>
                <a:endParaRPr lang="en-US"/>
              </a:p>
            </p:txBody>
          </p:sp>
          <p:sp>
            <p:nvSpPr>
              <p:cNvPr id="10279" name="Line 39"/>
              <p:cNvSpPr>
                <a:spLocks noChangeShapeType="1"/>
              </p:cNvSpPr>
              <p:nvPr/>
            </p:nvSpPr>
            <p:spPr bwMode="auto">
              <a:xfrm>
                <a:off x="738" y="3222"/>
                <a:ext cx="4268" cy="0"/>
              </a:xfrm>
              <a:prstGeom prst="line">
                <a:avLst/>
              </a:prstGeom>
              <a:noFill/>
              <a:ln w="9525">
                <a:solidFill>
                  <a:schemeClr val="tx1"/>
                </a:solidFill>
                <a:round/>
                <a:headEnd/>
                <a:tailEnd/>
              </a:ln>
            </p:spPr>
            <p:txBody>
              <a:bodyPr wrap="none" anchor="ctr"/>
              <a:lstStyle/>
              <a:p>
                <a:endParaRPr lang="en-US"/>
              </a:p>
            </p:txBody>
          </p:sp>
          <p:sp>
            <p:nvSpPr>
              <p:cNvPr id="10280" name="Line 40"/>
              <p:cNvSpPr>
                <a:spLocks noChangeShapeType="1"/>
              </p:cNvSpPr>
              <p:nvPr/>
            </p:nvSpPr>
            <p:spPr bwMode="auto">
              <a:xfrm>
                <a:off x="738" y="3509"/>
                <a:ext cx="4268" cy="0"/>
              </a:xfrm>
              <a:prstGeom prst="line">
                <a:avLst/>
              </a:prstGeom>
              <a:noFill/>
              <a:ln w="9525">
                <a:solidFill>
                  <a:schemeClr val="tx1"/>
                </a:solidFill>
                <a:round/>
                <a:headEnd/>
                <a:tailEnd/>
              </a:ln>
            </p:spPr>
            <p:txBody>
              <a:bodyPr wrap="none" anchor="ctr"/>
              <a:lstStyle/>
              <a:p>
                <a:endParaRPr lang="en-US"/>
              </a:p>
            </p:txBody>
          </p:sp>
          <p:sp>
            <p:nvSpPr>
              <p:cNvPr id="10281" name="Line 41"/>
              <p:cNvSpPr>
                <a:spLocks noChangeShapeType="1"/>
              </p:cNvSpPr>
              <p:nvPr/>
            </p:nvSpPr>
            <p:spPr bwMode="auto">
              <a:xfrm>
                <a:off x="738" y="3799"/>
                <a:ext cx="4268" cy="0"/>
              </a:xfrm>
              <a:prstGeom prst="line">
                <a:avLst/>
              </a:prstGeom>
              <a:noFill/>
              <a:ln w="9525">
                <a:solidFill>
                  <a:schemeClr val="tx1"/>
                </a:solidFill>
                <a:round/>
                <a:headEnd/>
                <a:tailEnd/>
              </a:ln>
            </p:spPr>
            <p:txBody>
              <a:bodyPr wrap="none" anchor="ctr"/>
              <a:lstStyle/>
              <a:p>
                <a:endParaRPr lang="en-US"/>
              </a:p>
            </p:txBody>
          </p:sp>
          <p:sp>
            <p:nvSpPr>
              <p:cNvPr id="10282" name="Line 42"/>
              <p:cNvSpPr>
                <a:spLocks noChangeShapeType="1"/>
              </p:cNvSpPr>
              <p:nvPr/>
            </p:nvSpPr>
            <p:spPr bwMode="auto">
              <a:xfrm>
                <a:off x="738" y="2648"/>
                <a:ext cx="4268" cy="0"/>
              </a:xfrm>
              <a:prstGeom prst="line">
                <a:avLst/>
              </a:prstGeom>
              <a:noFill/>
              <a:ln w="9525">
                <a:solidFill>
                  <a:schemeClr val="tx1"/>
                </a:solidFill>
                <a:round/>
                <a:headEnd/>
                <a:tailEnd/>
              </a:ln>
            </p:spPr>
            <p:txBody>
              <a:bodyPr wrap="none" anchor="ctr"/>
              <a:lstStyle/>
              <a:p>
                <a:endParaRPr lang="en-US"/>
              </a:p>
            </p:txBody>
          </p:sp>
        </p:grpSp>
        <p:sp>
          <p:nvSpPr>
            <p:cNvPr id="10269" name="Rectangle 43"/>
            <p:cNvSpPr>
              <a:spLocks noChangeArrowheads="1"/>
            </p:cNvSpPr>
            <p:nvPr/>
          </p:nvSpPr>
          <p:spPr bwMode="auto">
            <a:xfrm>
              <a:off x="956" y="1920"/>
              <a:ext cx="371" cy="192"/>
            </a:xfrm>
            <a:prstGeom prst="rect">
              <a:avLst/>
            </a:prstGeom>
            <a:noFill/>
            <a:ln w="9525" algn="ctr">
              <a:noFill/>
              <a:miter lim="800000"/>
              <a:headEnd/>
              <a:tailEnd/>
            </a:ln>
          </p:spPr>
          <p:txBody>
            <a:bodyPr wrap="none">
              <a:spAutoFit/>
            </a:bodyPr>
            <a:lstStyle/>
            <a:p>
              <a:pPr algn="r"/>
              <a:r>
                <a:rPr lang="en-US" altLang="ko-KR" sz="1400">
                  <a:ea typeface="굴림" pitchFamily="34" charset="-127"/>
                </a:rPr>
                <a:t>cycle</a:t>
              </a:r>
            </a:p>
          </p:txBody>
        </p:sp>
        <p:sp>
          <p:nvSpPr>
            <p:cNvPr id="10270" name="Oval 44"/>
            <p:cNvSpPr>
              <a:spLocks noChangeArrowheads="1"/>
            </p:cNvSpPr>
            <p:nvPr/>
          </p:nvSpPr>
          <p:spPr bwMode="auto">
            <a:xfrm flipH="1">
              <a:off x="2548" y="2359"/>
              <a:ext cx="187" cy="173"/>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1</a:t>
              </a:r>
            </a:p>
          </p:txBody>
        </p:sp>
        <p:sp>
          <p:nvSpPr>
            <p:cNvPr id="10271" name="Oval 45"/>
            <p:cNvSpPr>
              <a:spLocks noChangeArrowheads="1"/>
            </p:cNvSpPr>
            <p:nvPr/>
          </p:nvSpPr>
          <p:spPr bwMode="auto">
            <a:xfrm flipH="1">
              <a:off x="2564" y="3042"/>
              <a:ext cx="188" cy="173"/>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4</a:t>
              </a:r>
            </a:p>
          </p:txBody>
        </p:sp>
        <p:sp>
          <p:nvSpPr>
            <p:cNvPr id="10272" name="Oval 46"/>
            <p:cNvSpPr>
              <a:spLocks noChangeArrowheads="1"/>
            </p:cNvSpPr>
            <p:nvPr/>
          </p:nvSpPr>
          <p:spPr bwMode="auto">
            <a:xfrm flipH="1">
              <a:off x="4078" y="2350"/>
              <a:ext cx="186" cy="173"/>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1</a:t>
              </a:r>
            </a:p>
          </p:txBody>
        </p:sp>
        <p:sp>
          <p:nvSpPr>
            <p:cNvPr id="10273" name="Oval 47"/>
            <p:cNvSpPr>
              <a:spLocks noChangeArrowheads="1"/>
            </p:cNvSpPr>
            <p:nvPr/>
          </p:nvSpPr>
          <p:spPr bwMode="auto">
            <a:xfrm flipH="1">
              <a:off x="3756" y="3048"/>
              <a:ext cx="187" cy="173"/>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2</a:t>
              </a:r>
            </a:p>
          </p:txBody>
        </p:sp>
        <p:sp>
          <p:nvSpPr>
            <p:cNvPr id="10274" name="Oval 48"/>
            <p:cNvSpPr>
              <a:spLocks noChangeArrowheads="1"/>
            </p:cNvSpPr>
            <p:nvPr/>
          </p:nvSpPr>
          <p:spPr bwMode="auto">
            <a:xfrm flipH="1">
              <a:off x="4098" y="3042"/>
              <a:ext cx="186" cy="174"/>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3</a:t>
              </a:r>
            </a:p>
          </p:txBody>
        </p:sp>
        <p:sp>
          <p:nvSpPr>
            <p:cNvPr id="10275" name="Oval 49"/>
            <p:cNvSpPr>
              <a:spLocks noChangeArrowheads="1"/>
            </p:cNvSpPr>
            <p:nvPr/>
          </p:nvSpPr>
          <p:spPr bwMode="auto">
            <a:xfrm flipH="1">
              <a:off x="4093" y="3756"/>
              <a:ext cx="186" cy="174"/>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4</a:t>
              </a:r>
            </a:p>
          </p:txBody>
        </p:sp>
        <p:sp>
          <p:nvSpPr>
            <p:cNvPr id="10276" name="Oval 54"/>
            <p:cNvSpPr>
              <a:spLocks noChangeArrowheads="1"/>
            </p:cNvSpPr>
            <p:nvPr/>
          </p:nvSpPr>
          <p:spPr bwMode="auto">
            <a:xfrm flipH="1">
              <a:off x="2224" y="2689"/>
              <a:ext cx="188" cy="174"/>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2</a:t>
              </a:r>
            </a:p>
          </p:txBody>
        </p:sp>
        <p:sp>
          <p:nvSpPr>
            <p:cNvPr id="10277" name="Oval 55"/>
            <p:cNvSpPr>
              <a:spLocks noChangeArrowheads="1"/>
            </p:cNvSpPr>
            <p:nvPr/>
          </p:nvSpPr>
          <p:spPr bwMode="auto">
            <a:xfrm flipH="1">
              <a:off x="2566" y="2684"/>
              <a:ext cx="188" cy="174"/>
            </a:xfrm>
            <a:prstGeom prst="ellipse">
              <a:avLst/>
            </a:prstGeom>
            <a:noFill/>
            <a:ln w="12700" algn="ctr">
              <a:solidFill>
                <a:schemeClr val="tx1"/>
              </a:solidFill>
              <a:round/>
              <a:headEnd/>
              <a:tailEnd/>
            </a:ln>
          </p:spPr>
          <p:txBody>
            <a:bodyPr wrap="none" anchor="ctr"/>
            <a:lstStyle/>
            <a:p>
              <a:r>
                <a:rPr lang="en-US" altLang="ko-KR" sz="1400">
                  <a:ea typeface="굴림" pitchFamily="34" charset="-127"/>
                </a:rPr>
                <a:t>3</a:t>
              </a:r>
            </a:p>
          </p:txBody>
        </p:sp>
      </p:grpSp>
      <p:sp>
        <p:nvSpPr>
          <p:cNvPr id="44" name="TextBox 43"/>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Sld>
  <p:clrMapOvr>
    <a:masterClrMapping/>
  </p:clrMapOvr>
  <p:transition advTm="14870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en-US" altLang="ko-KR" sz="4000">
                <a:ea typeface="굴림" pitchFamily="34" charset="-127"/>
              </a:rPr>
              <a:t>Implication of scheduling atomicity</a:t>
            </a:r>
          </a:p>
        </p:txBody>
      </p:sp>
      <p:sp>
        <p:nvSpPr>
          <p:cNvPr id="273411"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ko-KR" sz="2800" dirty="0">
                <a:ea typeface="굴림" pitchFamily="50" charset="-127"/>
              </a:rPr>
              <a:t>Pipelining is a standard way to improve clock frequency</a:t>
            </a:r>
          </a:p>
          <a:p>
            <a:pPr lvl="1" eaLnBrk="1" fontAlgn="auto" hangingPunct="1">
              <a:spcAft>
                <a:spcPts val="0"/>
              </a:spcAft>
              <a:defRPr/>
            </a:pPr>
            <a:endParaRPr lang="en-US" altLang="ko-KR" sz="2400" dirty="0">
              <a:ea typeface="굴림" pitchFamily="50" charset="-127"/>
            </a:endParaRPr>
          </a:p>
          <a:p>
            <a:pPr eaLnBrk="1" fontAlgn="auto" hangingPunct="1">
              <a:spcAft>
                <a:spcPts val="0"/>
              </a:spcAft>
              <a:defRPr/>
            </a:pPr>
            <a:r>
              <a:rPr lang="en-US" altLang="ko-KR" sz="2800" dirty="0">
                <a:ea typeface="굴림" pitchFamily="50" charset="-127"/>
              </a:rPr>
              <a:t>Hard to pipeline instruction scheduling logic without losing ILP</a:t>
            </a:r>
          </a:p>
          <a:p>
            <a:pPr lvl="1" eaLnBrk="1" fontAlgn="auto" hangingPunct="1">
              <a:spcAft>
                <a:spcPts val="0"/>
              </a:spcAft>
              <a:defRPr/>
            </a:pPr>
            <a:r>
              <a:rPr lang="en-US" altLang="ko-KR" sz="2400" dirty="0">
                <a:ea typeface="굴림" pitchFamily="50" charset="-127"/>
              </a:rPr>
              <a:t>~10% IPC loss in 2-cycle scheduling</a:t>
            </a:r>
          </a:p>
          <a:p>
            <a:pPr lvl="1" eaLnBrk="1" fontAlgn="auto" hangingPunct="1">
              <a:spcAft>
                <a:spcPts val="0"/>
              </a:spcAft>
              <a:defRPr/>
            </a:pPr>
            <a:r>
              <a:rPr lang="en-US" altLang="ko-KR" sz="2400" dirty="0">
                <a:ea typeface="굴림" pitchFamily="50" charset="-127"/>
              </a:rPr>
              <a:t>~19% IPC loss in 3-cycle scheduling</a:t>
            </a:r>
          </a:p>
          <a:p>
            <a:pPr lvl="1" eaLnBrk="1" fontAlgn="auto" hangingPunct="1">
              <a:spcAft>
                <a:spcPts val="0"/>
              </a:spcAft>
              <a:defRPr/>
            </a:pPr>
            <a:endParaRPr lang="en-US" altLang="ko-KR" sz="2400" dirty="0">
              <a:ea typeface="굴림" pitchFamily="50" charset="-127"/>
            </a:endParaRPr>
          </a:p>
          <a:p>
            <a:pPr eaLnBrk="1" fontAlgn="auto" hangingPunct="1">
              <a:spcAft>
                <a:spcPts val="0"/>
              </a:spcAft>
              <a:defRPr/>
            </a:pPr>
            <a:r>
              <a:rPr lang="en-US" altLang="ko-KR" sz="2800" dirty="0">
                <a:ea typeface="굴림" pitchFamily="50" charset="-127"/>
              </a:rPr>
              <a:t>A major obstacle to building high-frequency microprocessors</a:t>
            </a:r>
          </a:p>
        </p:txBody>
      </p:sp>
      <p:sp>
        <p:nvSpPr>
          <p:cNvPr id="4" name="TextBox 3"/>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Sld>
  <p:clrMapOvr>
    <a:masterClrMapping/>
  </p:clrMapOvr>
  <p:transition advTm="21660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altLang="ko-KR">
                <a:ea typeface="굴림" pitchFamily="34" charset="-127"/>
              </a:rPr>
              <a:t>Scheduler Designs</a:t>
            </a:r>
          </a:p>
        </p:txBody>
      </p:sp>
      <p:sp>
        <p:nvSpPr>
          <p:cNvPr id="12291" name="Rectangle 3"/>
          <p:cNvSpPr>
            <a:spLocks noGrp="1" noChangeArrowheads="1"/>
          </p:cNvSpPr>
          <p:nvPr>
            <p:ph idx="1"/>
          </p:nvPr>
        </p:nvSpPr>
        <p:spPr>
          <a:xfrm>
            <a:off x="457200" y="1371600"/>
            <a:ext cx="4953000" cy="4754563"/>
          </a:xfrm>
        </p:spPr>
        <p:txBody>
          <a:bodyPr/>
          <a:lstStyle/>
          <a:p>
            <a:pPr eaLnBrk="1" hangingPunct="1"/>
            <a:r>
              <a:rPr lang="en-US" altLang="ko-KR" dirty="0">
                <a:ea typeface="굴림" pitchFamily="34" charset="-127"/>
              </a:rPr>
              <a:t>Data-Capture Scheduler</a:t>
            </a:r>
          </a:p>
          <a:p>
            <a:pPr lvl="1" eaLnBrk="1" hangingPunct="1"/>
            <a:r>
              <a:rPr lang="en-US" altLang="ko-KR" dirty="0">
                <a:ea typeface="굴림" pitchFamily="34" charset="-127"/>
              </a:rPr>
              <a:t>Keep the most recent register value in reservation stations</a:t>
            </a:r>
          </a:p>
          <a:p>
            <a:pPr lvl="1" eaLnBrk="1" hangingPunct="1"/>
            <a:r>
              <a:rPr lang="en-US" altLang="ko-KR" dirty="0">
                <a:ea typeface="굴림" pitchFamily="34" charset="-127"/>
              </a:rPr>
              <a:t>Data forwarding and wakeup are combined to some extent</a:t>
            </a:r>
          </a:p>
          <a:p>
            <a:pPr lvl="2"/>
            <a:r>
              <a:rPr lang="en-US" altLang="ko-KR" dirty="0">
                <a:ea typeface="굴림" pitchFamily="34" charset="-127"/>
              </a:rPr>
              <a:t>Early tag broadcast decouples this to some extent of course.</a:t>
            </a:r>
          </a:p>
        </p:txBody>
      </p:sp>
      <p:grpSp>
        <p:nvGrpSpPr>
          <p:cNvPr id="12292" name="Group 13"/>
          <p:cNvGrpSpPr>
            <a:grpSpLocks/>
          </p:cNvGrpSpPr>
          <p:nvPr/>
        </p:nvGrpSpPr>
        <p:grpSpPr bwMode="auto">
          <a:xfrm>
            <a:off x="5257800" y="2133600"/>
            <a:ext cx="3754438" cy="3657600"/>
            <a:chOff x="480" y="1344"/>
            <a:chExt cx="2903" cy="2304"/>
          </a:xfrm>
        </p:grpSpPr>
        <p:sp>
          <p:nvSpPr>
            <p:cNvPr id="12293" name="Rectangle 4"/>
            <p:cNvSpPr>
              <a:spLocks noChangeArrowheads="1"/>
            </p:cNvSpPr>
            <p:nvPr/>
          </p:nvSpPr>
          <p:spPr bwMode="auto">
            <a:xfrm>
              <a:off x="912" y="1344"/>
              <a:ext cx="960" cy="576"/>
            </a:xfrm>
            <a:prstGeom prst="rect">
              <a:avLst/>
            </a:prstGeom>
            <a:noFill/>
            <a:ln w="28575" algn="ctr">
              <a:solidFill>
                <a:schemeClr val="tx1"/>
              </a:solidFill>
              <a:miter lim="800000"/>
              <a:headEnd/>
              <a:tailEnd/>
            </a:ln>
          </p:spPr>
          <p:txBody>
            <a:bodyPr wrap="none" anchor="ctr"/>
            <a:lstStyle/>
            <a:p>
              <a:r>
                <a:rPr lang="en-US" altLang="ko-KR">
                  <a:ea typeface="굴림" pitchFamily="34" charset="-127"/>
                </a:rPr>
                <a:t>Register</a:t>
              </a:r>
            </a:p>
            <a:p>
              <a:r>
                <a:rPr lang="en-US" altLang="ko-KR">
                  <a:ea typeface="굴림" pitchFamily="34" charset="-127"/>
                </a:rPr>
                <a:t>File</a:t>
              </a:r>
            </a:p>
          </p:txBody>
        </p:sp>
        <p:sp>
          <p:nvSpPr>
            <p:cNvPr id="12294" name="Rectangle 5"/>
            <p:cNvSpPr>
              <a:spLocks noChangeArrowheads="1"/>
            </p:cNvSpPr>
            <p:nvPr/>
          </p:nvSpPr>
          <p:spPr bwMode="auto">
            <a:xfrm>
              <a:off x="624" y="2304"/>
              <a:ext cx="1536" cy="672"/>
            </a:xfrm>
            <a:prstGeom prst="rect">
              <a:avLst/>
            </a:prstGeom>
            <a:noFill/>
            <a:ln w="28575" algn="ctr">
              <a:solidFill>
                <a:schemeClr val="tx1"/>
              </a:solidFill>
              <a:miter lim="800000"/>
              <a:headEnd/>
              <a:tailEnd/>
            </a:ln>
          </p:spPr>
          <p:txBody>
            <a:bodyPr wrap="none" anchor="ctr"/>
            <a:lstStyle/>
            <a:p>
              <a:r>
                <a:rPr lang="en-US" altLang="ko-KR">
                  <a:ea typeface="굴림" pitchFamily="34" charset="-127"/>
                </a:rPr>
                <a:t>Data-captured</a:t>
              </a:r>
            </a:p>
            <a:p>
              <a:r>
                <a:rPr lang="en-US" altLang="ko-KR">
                  <a:ea typeface="굴림" pitchFamily="34" charset="-127"/>
                </a:rPr>
                <a:t>scheduling window</a:t>
              </a:r>
            </a:p>
            <a:p>
              <a:r>
                <a:rPr lang="en-US" altLang="ko-KR">
                  <a:ea typeface="굴림" pitchFamily="34" charset="-127"/>
                </a:rPr>
                <a:t>(reservation station)</a:t>
              </a:r>
            </a:p>
          </p:txBody>
        </p:sp>
        <p:sp>
          <p:nvSpPr>
            <p:cNvPr id="12295" name="Rectangle 6"/>
            <p:cNvSpPr>
              <a:spLocks noChangeArrowheads="1"/>
            </p:cNvSpPr>
            <p:nvPr/>
          </p:nvSpPr>
          <p:spPr bwMode="auto">
            <a:xfrm>
              <a:off x="480" y="3312"/>
              <a:ext cx="1824" cy="336"/>
            </a:xfrm>
            <a:prstGeom prst="rect">
              <a:avLst/>
            </a:prstGeom>
            <a:noFill/>
            <a:ln w="28575" algn="ctr">
              <a:solidFill>
                <a:schemeClr val="tx1"/>
              </a:solidFill>
              <a:prstDash val="dash"/>
              <a:miter lim="800000"/>
              <a:headEnd/>
              <a:tailEnd/>
            </a:ln>
          </p:spPr>
          <p:txBody>
            <a:bodyPr wrap="none" anchor="ctr"/>
            <a:lstStyle/>
            <a:p>
              <a:r>
                <a:rPr lang="en-US" altLang="ko-KR">
                  <a:ea typeface="굴림" pitchFamily="34" charset="-127"/>
                </a:rPr>
                <a:t>Functional Units</a:t>
              </a:r>
            </a:p>
          </p:txBody>
        </p:sp>
        <p:sp>
          <p:nvSpPr>
            <p:cNvPr id="12296" name="Line 7"/>
            <p:cNvSpPr>
              <a:spLocks noChangeShapeType="1"/>
            </p:cNvSpPr>
            <p:nvPr/>
          </p:nvSpPr>
          <p:spPr bwMode="auto">
            <a:xfrm>
              <a:off x="1392" y="1920"/>
              <a:ext cx="0" cy="384"/>
            </a:xfrm>
            <a:prstGeom prst="line">
              <a:avLst/>
            </a:prstGeom>
            <a:noFill/>
            <a:ln w="28575">
              <a:solidFill>
                <a:schemeClr val="tx1"/>
              </a:solidFill>
              <a:round/>
              <a:headEnd/>
              <a:tailEnd type="triangle" w="med" len="med"/>
            </a:ln>
          </p:spPr>
          <p:txBody>
            <a:bodyPr wrap="none" anchor="ctr"/>
            <a:lstStyle/>
            <a:p>
              <a:endParaRPr lang="en-US"/>
            </a:p>
          </p:txBody>
        </p:sp>
        <p:sp>
          <p:nvSpPr>
            <p:cNvPr id="12297" name="Line 8"/>
            <p:cNvSpPr>
              <a:spLocks noChangeShapeType="1"/>
            </p:cNvSpPr>
            <p:nvPr/>
          </p:nvSpPr>
          <p:spPr bwMode="auto">
            <a:xfrm>
              <a:off x="1392" y="2976"/>
              <a:ext cx="0" cy="336"/>
            </a:xfrm>
            <a:prstGeom prst="line">
              <a:avLst/>
            </a:prstGeom>
            <a:noFill/>
            <a:ln w="28575">
              <a:solidFill>
                <a:schemeClr val="tx1"/>
              </a:solidFill>
              <a:round/>
              <a:headEnd/>
              <a:tailEnd type="triangle" w="med" len="med"/>
            </a:ln>
          </p:spPr>
          <p:txBody>
            <a:bodyPr wrap="none" anchor="ctr"/>
            <a:lstStyle/>
            <a:p>
              <a:endParaRPr lang="en-US"/>
            </a:p>
          </p:txBody>
        </p:sp>
        <p:sp>
          <p:nvSpPr>
            <p:cNvPr id="12298" name="Freeform 9"/>
            <p:cNvSpPr>
              <a:spLocks/>
            </p:cNvSpPr>
            <p:nvPr/>
          </p:nvSpPr>
          <p:spPr bwMode="auto">
            <a:xfrm>
              <a:off x="2160" y="2592"/>
              <a:ext cx="384" cy="816"/>
            </a:xfrm>
            <a:custGeom>
              <a:avLst/>
              <a:gdLst>
                <a:gd name="T0" fmla="*/ 144 w 384"/>
                <a:gd name="T1" fmla="*/ 816 h 816"/>
                <a:gd name="T2" fmla="*/ 384 w 384"/>
                <a:gd name="T3" fmla="*/ 816 h 816"/>
                <a:gd name="T4" fmla="*/ 384 w 384"/>
                <a:gd name="T5" fmla="*/ 0 h 816"/>
                <a:gd name="T6" fmla="*/ 0 w 384"/>
                <a:gd name="T7" fmla="*/ 0 h 816"/>
                <a:gd name="T8" fmla="*/ 0 60000 65536"/>
                <a:gd name="T9" fmla="*/ 0 60000 65536"/>
                <a:gd name="T10" fmla="*/ 0 60000 65536"/>
                <a:gd name="T11" fmla="*/ 0 60000 65536"/>
                <a:gd name="T12" fmla="*/ 0 w 384"/>
                <a:gd name="T13" fmla="*/ 0 h 816"/>
                <a:gd name="T14" fmla="*/ 384 w 384"/>
                <a:gd name="T15" fmla="*/ 816 h 816"/>
              </a:gdLst>
              <a:ahLst/>
              <a:cxnLst>
                <a:cxn ang="T8">
                  <a:pos x="T0" y="T1"/>
                </a:cxn>
                <a:cxn ang="T9">
                  <a:pos x="T2" y="T3"/>
                </a:cxn>
                <a:cxn ang="T10">
                  <a:pos x="T4" y="T5"/>
                </a:cxn>
                <a:cxn ang="T11">
                  <a:pos x="T6" y="T7"/>
                </a:cxn>
              </a:cxnLst>
              <a:rect l="T12" t="T13" r="T14" b="T15"/>
              <a:pathLst>
                <a:path w="384" h="816">
                  <a:moveTo>
                    <a:pt x="144" y="816"/>
                  </a:moveTo>
                  <a:lnTo>
                    <a:pt x="384" y="816"/>
                  </a:lnTo>
                  <a:lnTo>
                    <a:pt x="384" y="0"/>
                  </a:lnTo>
                  <a:lnTo>
                    <a:pt x="0" y="0"/>
                  </a:lnTo>
                </a:path>
              </a:pathLst>
            </a:custGeom>
            <a:noFill/>
            <a:ln w="28575">
              <a:solidFill>
                <a:schemeClr val="tx1"/>
              </a:solidFill>
              <a:round/>
              <a:headEnd/>
              <a:tailEnd type="triangle" w="med" len="med"/>
            </a:ln>
          </p:spPr>
          <p:txBody>
            <a:bodyPr wrap="none" anchor="ctr"/>
            <a:lstStyle/>
            <a:p>
              <a:endParaRPr lang="en-US"/>
            </a:p>
          </p:txBody>
        </p:sp>
        <p:sp>
          <p:nvSpPr>
            <p:cNvPr id="12299" name="Freeform 10"/>
            <p:cNvSpPr>
              <a:spLocks/>
            </p:cNvSpPr>
            <p:nvPr/>
          </p:nvSpPr>
          <p:spPr bwMode="auto">
            <a:xfrm>
              <a:off x="1872" y="1632"/>
              <a:ext cx="1248" cy="1925"/>
            </a:xfrm>
            <a:custGeom>
              <a:avLst/>
              <a:gdLst>
                <a:gd name="T0" fmla="*/ 421 w 1248"/>
                <a:gd name="T1" fmla="*/ 1925 h 1925"/>
                <a:gd name="T2" fmla="*/ 1248 w 1248"/>
                <a:gd name="T3" fmla="*/ 1920 h 1925"/>
                <a:gd name="T4" fmla="*/ 1248 w 1248"/>
                <a:gd name="T5" fmla="*/ 0 h 1925"/>
                <a:gd name="T6" fmla="*/ 0 w 1248"/>
                <a:gd name="T7" fmla="*/ 0 h 1925"/>
                <a:gd name="T8" fmla="*/ 0 60000 65536"/>
                <a:gd name="T9" fmla="*/ 0 60000 65536"/>
                <a:gd name="T10" fmla="*/ 0 60000 65536"/>
                <a:gd name="T11" fmla="*/ 0 60000 65536"/>
                <a:gd name="T12" fmla="*/ 0 w 1248"/>
                <a:gd name="T13" fmla="*/ 0 h 1925"/>
                <a:gd name="T14" fmla="*/ 1248 w 1248"/>
                <a:gd name="T15" fmla="*/ 1925 h 1925"/>
              </a:gdLst>
              <a:ahLst/>
              <a:cxnLst>
                <a:cxn ang="T8">
                  <a:pos x="T0" y="T1"/>
                </a:cxn>
                <a:cxn ang="T9">
                  <a:pos x="T2" y="T3"/>
                </a:cxn>
                <a:cxn ang="T10">
                  <a:pos x="T4" y="T5"/>
                </a:cxn>
                <a:cxn ang="T11">
                  <a:pos x="T6" y="T7"/>
                </a:cxn>
              </a:cxnLst>
              <a:rect l="T12" t="T13" r="T14" b="T15"/>
              <a:pathLst>
                <a:path w="1248" h="1925">
                  <a:moveTo>
                    <a:pt x="421" y="1925"/>
                  </a:moveTo>
                  <a:lnTo>
                    <a:pt x="1248" y="1920"/>
                  </a:lnTo>
                  <a:lnTo>
                    <a:pt x="1248" y="0"/>
                  </a:lnTo>
                  <a:lnTo>
                    <a:pt x="0" y="0"/>
                  </a:lnTo>
                </a:path>
              </a:pathLst>
            </a:custGeom>
            <a:noFill/>
            <a:ln w="28575">
              <a:solidFill>
                <a:schemeClr val="tx1"/>
              </a:solidFill>
              <a:round/>
              <a:headEnd/>
              <a:tailEnd type="triangle" w="med" len="med"/>
            </a:ln>
          </p:spPr>
          <p:txBody>
            <a:bodyPr wrap="none" anchor="ctr"/>
            <a:lstStyle/>
            <a:p>
              <a:endParaRPr lang="en-US"/>
            </a:p>
          </p:txBody>
        </p:sp>
        <p:sp>
          <p:nvSpPr>
            <p:cNvPr id="12300" name="Rectangle 11"/>
            <p:cNvSpPr>
              <a:spLocks noChangeArrowheads="1"/>
            </p:cNvSpPr>
            <p:nvPr/>
          </p:nvSpPr>
          <p:spPr bwMode="auto">
            <a:xfrm rot="-5400000">
              <a:off x="2327" y="2762"/>
              <a:ext cx="892" cy="496"/>
            </a:xfrm>
            <a:prstGeom prst="rect">
              <a:avLst/>
            </a:prstGeom>
            <a:noFill/>
            <a:ln w="28575" algn="ctr">
              <a:noFill/>
              <a:miter lim="800000"/>
              <a:headEnd/>
              <a:tailEnd/>
            </a:ln>
          </p:spPr>
          <p:txBody>
            <a:bodyPr wrap="none">
              <a:spAutoFit/>
            </a:bodyPr>
            <a:lstStyle/>
            <a:p>
              <a:r>
                <a:rPr lang="en-US" altLang="ko-KR">
                  <a:solidFill>
                    <a:srgbClr val="FF0000"/>
                  </a:solidFill>
                  <a:ea typeface="굴림" pitchFamily="34" charset="-127"/>
                </a:rPr>
                <a:t>Forwarding</a:t>
              </a:r>
            </a:p>
            <a:p>
              <a:r>
                <a:rPr lang="en-US" altLang="ko-KR">
                  <a:solidFill>
                    <a:srgbClr val="FF0000"/>
                  </a:solidFill>
                  <a:ea typeface="굴림" pitchFamily="34" charset="-127"/>
                </a:rPr>
                <a:t>and wakeup</a:t>
              </a:r>
            </a:p>
          </p:txBody>
        </p:sp>
        <p:sp>
          <p:nvSpPr>
            <p:cNvPr id="12301" name="Rectangle 12"/>
            <p:cNvSpPr>
              <a:spLocks noChangeArrowheads="1"/>
            </p:cNvSpPr>
            <p:nvPr/>
          </p:nvSpPr>
          <p:spPr bwMode="auto">
            <a:xfrm rot="-5400000">
              <a:off x="2675" y="2007"/>
              <a:ext cx="1132" cy="284"/>
            </a:xfrm>
            <a:prstGeom prst="rect">
              <a:avLst/>
            </a:prstGeom>
            <a:noFill/>
            <a:ln w="28575" algn="ctr">
              <a:noFill/>
              <a:miter lim="800000"/>
              <a:headEnd/>
              <a:tailEnd/>
            </a:ln>
          </p:spPr>
          <p:txBody>
            <a:bodyPr wrap="none">
              <a:spAutoFit/>
            </a:bodyPr>
            <a:lstStyle/>
            <a:p>
              <a:r>
                <a:rPr lang="en-US" altLang="ko-KR">
                  <a:ea typeface="굴림" pitchFamily="34" charset="-127"/>
                </a:rPr>
                <a:t>Register update</a:t>
              </a:r>
            </a:p>
          </p:txBody>
        </p:sp>
      </p:grpSp>
      <p:sp>
        <p:nvSpPr>
          <p:cNvPr id="14" name="TextBox 13"/>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Sld>
  <p:clrMapOvr>
    <a:masterClrMapping/>
  </p:clrMapOvr>
  <p:transition advTm="13515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en-US" altLang="ko-KR">
                <a:ea typeface="굴림" pitchFamily="34" charset="-127"/>
              </a:rPr>
              <a:t>Scheduler Designs</a:t>
            </a:r>
          </a:p>
        </p:txBody>
      </p:sp>
      <p:sp>
        <p:nvSpPr>
          <p:cNvPr id="13315" name="Rectangle 3"/>
          <p:cNvSpPr>
            <a:spLocks noGrp="1" noChangeArrowheads="1"/>
          </p:cNvSpPr>
          <p:nvPr>
            <p:ph idx="1"/>
          </p:nvPr>
        </p:nvSpPr>
        <p:spPr>
          <a:xfrm>
            <a:off x="457200" y="1371600"/>
            <a:ext cx="4953000" cy="3581400"/>
          </a:xfrm>
        </p:spPr>
        <p:txBody>
          <a:bodyPr>
            <a:normAutofit lnSpcReduction="10000"/>
          </a:bodyPr>
          <a:lstStyle/>
          <a:p>
            <a:pPr eaLnBrk="1" hangingPunct="1"/>
            <a:r>
              <a:rPr lang="en-US" altLang="ko-KR" dirty="0">
                <a:ea typeface="굴림" pitchFamily="34" charset="-127"/>
              </a:rPr>
              <a:t>Non-Data-Capture Scheduler</a:t>
            </a:r>
          </a:p>
          <a:p>
            <a:pPr lvl="1" eaLnBrk="1" hangingPunct="1"/>
            <a:r>
              <a:rPr lang="en-US" altLang="ko-KR" dirty="0">
                <a:ea typeface="굴림" pitchFamily="34" charset="-127"/>
              </a:rPr>
              <a:t>Keep the most recent register value in RF (physical registers)</a:t>
            </a:r>
          </a:p>
          <a:p>
            <a:pPr lvl="1" eaLnBrk="1" hangingPunct="1"/>
            <a:r>
              <a:rPr lang="en-US" altLang="ko-KR" dirty="0">
                <a:ea typeface="굴림" pitchFamily="34" charset="-127"/>
              </a:rPr>
              <a:t>Data forwarding and wakeup are cleanly decoupled</a:t>
            </a:r>
          </a:p>
          <a:p>
            <a:pPr lvl="1" eaLnBrk="1" hangingPunct="1"/>
            <a:endParaRPr lang="en-US" altLang="ko-KR" dirty="0">
              <a:ea typeface="굴림" pitchFamily="34" charset="-127"/>
            </a:endParaRPr>
          </a:p>
        </p:txBody>
      </p:sp>
      <p:grpSp>
        <p:nvGrpSpPr>
          <p:cNvPr id="13316" name="Group 14"/>
          <p:cNvGrpSpPr>
            <a:grpSpLocks/>
          </p:cNvGrpSpPr>
          <p:nvPr/>
        </p:nvGrpSpPr>
        <p:grpSpPr bwMode="auto">
          <a:xfrm>
            <a:off x="5257800" y="1524000"/>
            <a:ext cx="3756025" cy="3810000"/>
            <a:chOff x="3312" y="1248"/>
            <a:chExt cx="2366" cy="2400"/>
          </a:xfrm>
        </p:grpSpPr>
        <p:sp>
          <p:nvSpPr>
            <p:cNvPr id="13318" name="Rectangle 5"/>
            <p:cNvSpPr>
              <a:spLocks noChangeArrowheads="1"/>
            </p:cNvSpPr>
            <p:nvPr/>
          </p:nvSpPr>
          <p:spPr bwMode="auto">
            <a:xfrm>
              <a:off x="3664" y="2352"/>
              <a:ext cx="782" cy="576"/>
            </a:xfrm>
            <a:prstGeom prst="rect">
              <a:avLst/>
            </a:prstGeom>
            <a:noFill/>
            <a:ln w="28575" algn="ctr">
              <a:solidFill>
                <a:schemeClr val="tx1"/>
              </a:solidFill>
              <a:miter lim="800000"/>
              <a:headEnd/>
              <a:tailEnd/>
            </a:ln>
          </p:spPr>
          <p:txBody>
            <a:bodyPr wrap="none" anchor="ctr"/>
            <a:lstStyle/>
            <a:p>
              <a:r>
                <a:rPr lang="en-US" altLang="ko-KR">
                  <a:ea typeface="굴림" pitchFamily="34" charset="-127"/>
                </a:rPr>
                <a:t>Register</a:t>
              </a:r>
            </a:p>
            <a:p>
              <a:r>
                <a:rPr lang="en-US" altLang="ko-KR">
                  <a:ea typeface="굴림" pitchFamily="34" charset="-127"/>
                </a:rPr>
                <a:t>File</a:t>
              </a:r>
            </a:p>
          </p:txBody>
        </p:sp>
        <p:sp>
          <p:nvSpPr>
            <p:cNvPr id="13319" name="Rectangle 6"/>
            <p:cNvSpPr>
              <a:spLocks noChangeArrowheads="1"/>
            </p:cNvSpPr>
            <p:nvPr/>
          </p:nvSpPr>
          <p:spPr bwMode="auto">
            <a:xfrm>
              <a:off x="3429" y="1248"/>
              <a:ext cx="1252" cy="672"/>
            </a:xfrm>
            <a:prstGeom prst="rect">
              <a:avLst/>
            </a:prstGeom>
            <a:noFill/>
            <a:ln w="28575" algn="ctr">
              <a:solidFill>
                <a:schemeClr val="tx1"/>
              </a:solidFill>
              <a:miter lim="800000"/>
              <a:headEnd/>
              <a:tailEnd/>
            </a:ln>
          </p:spPr>
          <p:txBody>
            <a:bodyPr wrap="none" anchor="ctr"/>
            <a:lstStyle/>
            <a:p>
              <a:r>
                <a:rPr lang="en-US" altLang="ko-KR">
                  <a:ea typeface="굴림" pitchFamily="34" charset="-127"/>
                </a:rPr>
                <a:t>Non-data-capture</a:t>
              </a:r>
            </a:p>
            <a:p>
              <a:r>
                <a:rPr lang="en-US" altLang="ko-KR">
                  <a:ea typeface="굴림" pitchFamily="34" charset="-127"/>
                </a:rPr>
                <a:t>scheduling</a:t>
              </a:r>
            </a:p>
            <a:p>
              <a:r>
                <a:rPr lang="en-US" altLang="ko-KR">
                  <a:ea typeface="굴림" pitchFamily="34" charset="-127"/>
                </a:rPr>
                <a:t>window</a:t>
              </a:r>
            </a:p>
          </p:txBody>
        </p:sp>
        <p:sp>
          <p:nvSpPr>
            <p:cNvPr id="13320" name="Rectangle 7"/>
            <p:cNvSpPr>
              <a:spLocks noChangeArrowheads="1"/>
            </p:cNvSpPr>
            <p:nvPr/>
          </p:nvSpPr>
          <p:spPr bwMode="auto">
            <a:xfrm>
              <a:off x="3312" y="3312"/>
              <a:ext cx="1486" cy="336"/>
            </a:xfrm>
            <a:prstGeom prst="rect">
              <a:avLst/>
            </a:prstGeom>
            <a:noFill/>
            <a:ln w="28575" algn="ctr">
              <a:solidFill>
                <a:schemeClr val="tx1"/>
              </a:solidFill>
              <a:prstDash val="dash"/>
              <a:miter lim="800000"/>
              <a:headEnd/>
              <a:tailEnd/>
            </a:ln>
          </p:spPr>
          <p:txBody>
            <a:bodyPr wrap="none" anchor="ctr"/>
            <a:lstStyle/>
            <a:p>
              <a:r>
                <a:rPr lang="en-US" altLang="ko-KR">
                  <a:ea typeface="굴림" pitchFamily="34" charset="-127"/>
                </a:rPr>
                <a:t>Functional Units</a:t>
              </a:r>
            </a:p>
          </p:txBody>
        </p:sp>
        <p:sp>
          <p:nvSpPr>
            <p:cNvPr id="13321" name="Line 8"/>
            <p:cNvSpPr>
              <a:spLocks noChangeShapeType="1"/>
            </p:cNvSpPr>
            <p:nvPr/>
          </p:nvSpPr>
          <p:spPr bwMode="auto">
            <a:xfrm>
              <a:off x="4055" y="1920"/>
              <a:ext cx="0" cy="384"/>
            </a:xfrm>
            <a:prstGeom prst="line">
              <a:avLst/>
            </a:prstGeom>
            <a:noFill/>
            <a:ln w="28575">
              <a:solidFill>
                <a:schemeClr val="tx1"/>
              </a:solidFill>
              <a:round/>
              <a:headEnd/>
              <a:tailEnd type="triangle" w="med" len="med"/>
            </a:ln>
          </p:spPr>
          <p:txBody>
            <a:bodyPr wrap="none" anchor="ctr"/>
            <a:lstStyle/>
            <a:p>
              <a:endParaRPr lang="en-US"/>
            </a:p>
          </p:txBody>
        </p:sp>
        <p:sp>
          <p:nvSpPr>
            <p:cNvPr id="13322" name="Line 9"/>
            <p:cNvSpPr>
              <a:spLocks noChangeShapeType="1"/>
            </p:cNvSpPr>
            <p:nvPr/>
          </p:nvSpPr>
          <p:spPr bwMode="auto">
            <a:xfrm>
              <a:off x="4055" y="2976"/>
              <a:ext cx="0" cy="336"/>
            </a:xfrm>
            <a:prstGeom prst="line">
              <a:avLst/>
            </a:prstGeom>
            <a:noFill/>
            <a:ln w="28575">
              <a:solidFill>
                <a:schemeClr val="tx1"/>
              </a:solidFill>
              <a:round/>
              <a:headEnd/>
              <a:tailEnd type="triangle" w="med" len="med"/>
            </a:ln>
          </p:spPr>
          <p:txBody>
            <a:bodyPr wrap="none" anchor="ctr"/>
            <a:lstStyle/>
            <a:p>
              <a:endParaRPr lang="en-US"/>
            </a:p>
          </p:txBody>
        </p:sp>
        <p:sp>
          <p:nvSpPr>
            <p:cNvPr id="13323" name="Freeform 10"/>
            <p:cNvSpPr>
              <a:spLocks/>
            </p:cNvSpPr>
            <p:nvPr/>
          </p:nvSpPr>
          <p:spPr bwMode="auto">
            <a:xfrm>
              <a:off x="4443" y="2592"/>
              <a:ext cx="550" cy="816"/>
            </a:xfrm>
            <a:custGeom>
              <a:avLst/>
              <a:gdLst>
                <a:gd name="T0" fmla="*/ 355 w 550"/>
                <a:gd name="T1" fmla="*/ 816 h 816"/>
                <a:gd name="T2" fmla="*/ 550 w 550"/>
                <a:gd name="T3" fmla="*/ 816 h 816"/>
                <a:gd name="T4" fmla="*/ 550 w 550"/>
                <a:gd name="T5" fmla="*/ 0 h 816"/>
                <a:gd name="T6" fmla="*/ 0 w 550"/>
                <a:gd name="T7" fmla="*/ 5 h 816"/>
                <a:gd name="T8" fmla="*/ 0 60000 65536"/>
                <a:gd name="T9" fmla="*/ 0 60000 65536"/>
                <a:gd name="T10" fmla="*/ 0 60000 65536"/>
                <a:gd name="T11" fmla="*/ 0 60000 65536"/>
                <a:gd name="T12" fmla="*/ 0 w 550"/>
                <a:gd name="T13" fmla="*/ 0 h 816"/>
                <a:gd name="T14" fmla="*/ 550 w 550"/>
                <a:gd name="T15" fmla="*/ 816 h 816"/>
              </a:gdLst>
              <a:ahLst/>
              <a:cxnLst>
                <a:cxn ang="T8">
                  <a:pos x="T0" y="T1"/>
                </a:cxn>
                <a:cxn ang="T9">
                  <a:pos x="T2" y="T3"/>
                </a:cxn>
                <a:cxn ang="T10">
                  <a:pos x="T4" y="T5"/>
                </a:cxn>
                <a:cxn ang="T11">
                  <a:pos x="T6" y="T7"/>
                </a:cxn>
              </a:cxnLst>
              <a:rect l="T12" t="T13" r="T14" b="T15"/>
              <a:pathLst>
                <a:path w="550" h="816">
                  <a:moveTo>
                    <a:pt x="355" y="816"/>
                  </a:moveTo>
                  <a:lnTo>
                    <a:pt x="550" y="816"/>
                  </a:lnTo>
                  <a:lnTo>
                    <a:pt x="550" y="0"/>
                  </a:lnTo>
                  <a:lnTo>
                    <a:pt x="0" y="5"/>
                  </a:lnTo>
                </a:path>
              </a:pathLst>
            </a:custGeom>
            <a:noFill/>
            <a:ln w="28575">
              <a:solidFill>
                <a:schemeClr val="tx1"/>
              </a:solidFill>
              <a:round/>
              <a:headEnd/>
              <a:tailEnd type="triangle" w="med" len="med"/>
            </a:ln>
          </p:spPr>
          <p:txBody>
            <a:bodyPr wrap="none" anchor="ctr"/>
            <a:lstStyle/>
            <a:p>
              <a:endParaRPr lang="en-US"/>
            </a:p>
          </p:txBody>
        </p:sp>
        <p:sp>
          <p:nvSpPr>
            <p:cNvPr id="13324" name="Freeform 11"/>
            <p:cNvSpPr>
              <a:spLocks/>
            </p:cNvSpPr>
            <p:nvPr/>
          </p:nvSpPr>
          <p:spPr bwMode="auto">
            <a:xfrm>
              <a:off x="4672" y="1627"/>
              <a:ext cx="791" cy="1930"/>
            </a:xfrm>
            <a:custGeom>
              <a:avLst/>
              <a:gdLst>
                <a:gd name="T0" fmla="*/ 117 w 791"/>
                <a:gd name="T1" fmla="*/ 1930 h 1930"/>
                <a:gd name="T2" fmla="*/ 791 w 791"/>
                <a:gd name="T3" fmla="*/ 1925 h 1930"/>
                <a:gd name="T4" fmla="*/ 791 w 791"/>
                <a:gd name="T5" fmla="*/ 5 h 1930"/>
                <a:gd name="T6" fmla="*/ 0 w 791"/>
                <a:gd name="T7" fmla="*/ 0 h 1930"/>
                <a:gd name="T8" fmla="*/ 0 60000 65536"/>
                <a:gd name="T9" fmla="*/ 0 60000 65536"/>
                <a:gd name="T10" fmla="*/ 0 60000 65536"/>
                <a:gd name="T11" fmla="*/ 0 60000 65536"/>
                <a:gd name="T12" fmla="*/ 0 w 791"/>
                <a:gd name="T13" fmla="*/ 0 h 1930"/>
                <a:gd name="T14" fmla="*/ 791 w 791"/>
                <a:gd name="T15" fmla="*/ 1930 h 1930"/>
              </a:gdLst>
              <a:ahLst/>
              <a:cxnLst>
                <a:cxn ang="T8">
                  <a:pos x="T0" y="T1"/>
                </a:cxn>
                <a:cxn ang="T9">
                  <a:pos x="T2" y="T3"/>
                </a:cxn>
                <a:cxn ang="T10">
                  <a:pos x="T4" y="T5"/>
                </a:cxn>
                <a:cxn ang="T11">
                  <a:pos x="T6" y="T7"/>
                </a:cxn>
              </a:cxnLst>
              <a:rect l="T12" t="T13" r="T14" b="T15"/>
              <a:pathLst>
                <a:path w="791" h="1930">
                  <a:moveTo>
                    <a:pt x="117" y="1930"/>
                  </a:moveTo>
                  <a:lnTo>
                    <a:pt x="791" y="1925"/>
                  </a:lnTo>
                  <a:lnTo>
                    <a:pt x="791" y="5"/>
                  </a:lnTo>
                  <a:lnTo>
                    <a:pt x="0" y="0"/>
                  </a:lnTo>
                </a:path>
              </a:pathLst>
            </a:custGeom>
            <a:noFill/>
            <a:ln w="28575">
              <a:solidFill>
                <a:schemeClr val="tx1"/>
              </a:solidFill>
              <a:round/>
              <a:headEnd/>
              <a:tailEnd type="triangle" w="med" len="med"/>
            </a:ln>
          </p:spPr>
          <p:txBody>
            <a:bodyPr wrap="none" anchor="ctr"/>
            <a:lstStyle/>
            <a:p>
              <a:endParaRPr lang="en-US"/>
            </a:p>
          </p:txBody>
        </p:sp>
        <p:sp>
          <p:nvSpPr>
            <p:cNvPr id="13325" name="Rectangle 12"/>
            <p:cNvSpPr>
              <a:spLocks noChangeArrowheads="1"/>
            </p:cNvSpPr>
            <p:nvPr/>
          </p:nvSpPr>
          <p:spPr bwMode="auto">
            <a:xfrm rot="16200000">
              <a:off x="4827" y="2724"/>
              <a:ext cx="711" cy="465"/>
            </a:xfrm>
            <a:prstGeom prst="rect">
              <a:avLst/>
            </a:prstGeom>
            <a:noFill/>
            <a:ln w="28575" algn="ctr">
              <a:noFill/>
              <a:miter lim="800000"/>
              <a:headEnd/>
              <a:tailEnd/>
            </a:ln>
          </p:spPr>
          <p:txBody>
            <a:bodyPr wrap="none">
              <a:spAutoFit/>
            </a:bodyPr>
            <a:lstStyle/>
            <a:p>
              <a:r>
                <a:rPr lang="en-US" altLang="ko-KR" sz="1400" dirty="0">
                  <a:solidFill>
                    <a:srgbClr val="FF0000"/>
                  </a:solidFill>
                  <a:ea typeface="굴림" pitchFamily="34" charset="-127"/>
                </a:rPr>
                <a:t>Update </a:t>
              </a:r>
              <a:br>
                <a:rPr lang="en-US" altLang="ko-KR" sz="1400" dirty="0">
                  <a:solidFill>
                    <a:srgbClr val="FF0000"/>
                  </a:solidFill>
                  <a:ea typeface="굴림" pitchFamily="34" charset="-127"/>
                </a:rPr>
              </a:br>
              <a:r>
                <a:rPr lang="en-US" altLang="ko-KR" sz="1400" dirty="0">
                  <a:solidFill>
                    <a:srgbClr val="FF0000"/>
                  </a:solidFill>
                  <a:ea typeface="굴림" pitchFamily="34" charset="-127"/>
                </a:rPr>
                <a:t>&amp;</a:t>
              </a:r>
              <a:br>
                <a:rPr lang="en-US" altLang="ko-KR" sz="1400" dirty="0">
                  <a:solidFill>
                    <a:srgbClr val="FF0000"/>
                  </a:solidFill>
                  <a:ea typeface="굴림" pitchFamily="34" charset="-127"/>
                </a:rPr>
              </a:br>
              <a:r>
                <a:rPr lang="en-US" altLang="ko-KR" sz="1400" dirty="0">
                  <a:solidFill>
                    <a:srgbClr val="FF0000"/>
                  </a:solidFill>
                  <a:ea typeface="굴림" pitchFamily="34" charset="-127"/>
                </a:rPr>
                <a:t> Forwarding</a:t>
              </a:r>
            </a:p>
          </p:txBody>
        </p:sp>
        <p:sp>
          <p:nvSpPr>
            <p:cNvPr id="13326" name="Rectangle 13"/>
            <p:cNvSpPr>
              <a:spLocks noChangeArrowheads="1"/>
            </p:cNvSpPr>
            <p:nvPr/>
          </p:nvSpPr>
          <p:spPr bwMode="auto">
            <a:xfrm rot="-5400000">
              <a:off x="5257" y="2032"/>
              <a:ext cx="612" cy="231"/>
            </a:xfrm>
            <a:prstGeom prst="rect">
              <a:avLst/>
            </a:prstGeom>
            <a:noFill/>
            <a:ln w="28575" algn="ctr">
              <a:noFill/>
              <a:miter lim="800000"/>
              <a:headEnd/>
              <a:tailEnd/>
            </a:ln>
          </p:spPr>
          <p:txBody>
            <a:bodyPr wrap="none">
              <a:spAutoFit/>
            </a:bodyPr>
            <a:lstStyle/>
            <a:p>
              <a:r>
                <a:rPr lang="en-US" altLang="ko-KR">
                  <a:solidFill>
                    <a:srgbClr val="FF0000"/>
                  </a:solidFill>
                  <a:ea typeface="굴림" pitchFamily="34" charset="-127"/>
                </a:rPr>
                <a:t>wakeup</a:t>
              </a:r>
            </a:p>
          </p:txBody>
        </p:sp>
      </p:grpSp>
      <p:sp>
        <p:nvSpPr>
          <p:cNvPr id="13317" name="Rectangle 15"/>
          <p:cNvSpPr>
            <a:spLocks noChangeArrowheads="1"/>
          </p:cNvSpPr>
          <p:nvPr/>
        </p:nvSpPr>
        <p:spPr bwMode="auto">
          <a:xfrm>
            <a:off x="457200" y="5257800"/>
            <a:ext cx="8458200" cy="914400"/>
          </a:xfrm>
          <a:prstGeom prst="rect">
            <a:avLst/>
          </a:prstGeom>
          <a:noFill/>
          <a:ln w="9525">
            <a:noFill/>
            <a:miter lim="800000"/>
            <a:headEnd/>
            <a:tailEnd/>
          </a:ln>
        </p:spPr>
        <p:txBody>
          <a:bodyPr/>
          <a:lstStyle/>
          <a:p>
            <a:pPr marL="742950" lvl="1" indent="-285750" algn="l" eaLnBrk="1" hangingPunct="1">
              <a:spcBef>
                <a:spcPct val="20000"/>
              </a:spcBef>
              <a:buClr>
                <a:srgbClr val="FD8041"/>
              </a:buClr>
              <a:buSzPct val="70000"/>
              <a:buFont typeface="Wingdings" pitchFamily="2" charset="2"/>
              <a:buChar char="n"/>
            </a:pPr>
            <a:endParaRPr lang="en-US" altLang="ko-KR" sz="2800" dirty="0">
              <a:ea typeface="굴림" pitchFamily="34" charset="-127"/>
            </a:endParaRPr>
          </a:p>
        </p:txBody>
      </p:sp>
      <p:sp>
        <p:nvSpPr>
          <p:cNvPr id="15" name="TextBox 14"/>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Sld>
  <p:clrMapOvr>
    <a:masterClrMapping/>
  </p:clrMapOvr>
  <p:transition advTm="14083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altLang="ko-KR">
                <a:ea typeface="굴림" pitchFamily="34" charset="-127"/>
              </a:rPr>
              <a:t>Mapping to pipeline stages</a:t>
            </a:r>
          </a:p>
        </p:txBody>
      </p:sp>
      <p:sp>
        <p:nvSpPr>
          <p:cNvPr id="14339" name="Rectangle 3"/>
          <p:cNvSpPr>
            <a:spLocks noGrp="1" noChangeArrowheads="1"/>
          </p:cNvSpPr>
          <p:nvPr>
            <p:ph idx="1"/>
          </p:nvPr>
        </p:nvSpPr>
        <p:spPr>
          <a:xfrm>
            <a:off x="457200" y="1219200"/>
            <a:ext cx="8229600" cy="762000"/>
          </a:xfrm>
        </p:spPr>
        <p:txBody>
          <a:bodyPr/>
          <a:lstStyle/>
          <a:p>
            <a:pPr eaLnBrk="1" hangingPunct="1"/>
            <a:r>
              <a:rPr lang="en-US" altLang="ko-KR">
                <a:ea typeface="굴림" pitchFamily="34" charset="-127"/>
              </a:rPr>
              <a:t>AMD K7 (data-capture)</a:t>
            </a:r>
          </a:p>
        </p:txBody>
      </p:sp>
      <p:pic>
        <p:nvPicPr>
          <p:cNvPr id="14340" name="Picture 4"/>
          <p:cNvPicPr>
            <a:picLocks noChangeAspect="1" noChangeArrowheads="1"/>
          </p:cNvPicPr>
          <p:nvPr/>
        </p:nvPicPr>
        <p:blipFill>
          <a:blip r:embed="rId3" cstate="print">
            <a:lum contrast="60000"/>
          </a:blip>
          <a:srcRect t="17204" b="9677"/>
          <a:stretch>
            <a:fillRect/>
          </a:stretch>
        </p:blipFill>
        <p:spPr bwMode="auto">
          <a:xfrm>
            <a:off x="1481138" y="2590800"/>
            <a:ext cx="6181725" cy="1295400"/>
          </a:xfrm>
          <a:prstGeom prst="rect">
            <a:avLst/>
          </a:prstGeom>
          <a:noFill/>
          <a:ln w="28575" algn="ctr">
            <a:noFill/>
            <a:miter lim="800000"/>
            <a:headEnd/>
            <a:tailEnd/>
          </a:ln>
        </p:spPr>
      </p:pic>
      <p:pic>
        <p:nvPicPr>
          <p:cNvPr id="14341" name="Picture 5"/>
          <p:cNvPicPr>
            <a:picLocks noChangeAspect="1" noChangeArrowheads="1"/>
          </p:cNvPicPr>
          <p:nvPr/>
        </p:nvPicPr>
        <p:blipFill>
          <a:blip r:embed="rId4" cstate="print"/>
          <a:srcRect t="73033" r="1785"/>
          <a:stretch>
            <a:fillRect/>
          </a:stretch>
        </p:blipFill>
        <p:spPr bwMode="auto">
          <a:xfrm>
            <a:off x="228600" y="5334000"/>
            <a:ext cx="8382000" cy="838200"/>
          </a:xfrm>
          <a:prstGeom prst="rect">
            <a:avLst/>
          </a:prstGeom>
          <a:noFill/>
          <a:ln w="28575" algn="ctr">
            <a:noFill/>
            <a:miter lim="800000"/>
            <a:headEnd/>
            <a:tailEnd/>
          </a:ln>
        </p:spPr>
      </p:pic>
      <p:sp>
        <p:nvSpPr>
          <p:cNvPr id="14342" name="Rectangle 6"/>
          <p:cNvSpPr>
            <a:spLocks noChangeArrowheads="1"/>
          </p:cNvSpPr>
          <p:nvPr/>
        </p:nvSpPr>
        <p:spPr bwMode="auto">
          <a:xfrm>
            <a:off x="457200" y="3962400"/>
            <a:ext cx="8229600" cy="762000"/>
          </a:xfrm>
          <a:prstGeom prst="rect">
            <a:avLst/>
          </a:prstGeom>
          <a:noFill/>
          <a:ln w="9525">
            <a:noFill/>
            <a:miter lim="800000"/>
            <a:headEnd/>
            <a:tailEnd/>
          </a:ln>
        </p:spPr>
        <p:txBody>
          <a:bodyPr/>
          <a:lstStyle/>
          <a:p>
            <a:pPr marL="342900" indent="-342900" algn="l" eaLnBrk="1" hangingPunct="1">
              <a:spcBef>
                <a:spcPct val="20000"/>
              </a:spcBef>
              <a:buClr>
                <a:schemeClr val="accent2"/>
              </a:buClr>
              <a:buSzPct val="70000"/>
              <a:buFont typeface="Wingdings" pitchFamily="2" charset="2"/>
              <a:buChar char="n"/>
            </a:pPr>
            <a:r>
              <a:rPr lang="en-US" altLang="ko-KR" sz="3200">
                <a:ea typeface="굴림" pitchFamily="34" charset="-127"/>
              </a:rPr>
              <a:t>Pentium 4 (non-data-capture)</a:t>
            </a:r>
          </a:p>
        </p:txBody>
      </p:sp>
      <p:sp>
        <p:nvSpPr>
          <p:cNvPr id="14343" name="Rectangle 17"/>
          <p:cNvSpPr>
            <a:spLocks noChangeArrowheads="1"/>
          </p:cNvSpPr>
          <p:nvPr/>
        </p:nvSpPr>
        <p:spPr bwMode="auto">
          <a:xfrm>
            <a:off x="5181600" y="2667000"/>
            <a:ext cx="533400" cy="1143000"/>
          </a:xfrm>
          <a:prstGeom prst="rect">
            <a:avLst/>
          </a:prstGeom>
          <a:solidFill>
            <a:srgbClr val="FFFF00">
              <a:alpha val="50195"/>
            </a:srgbClr>
          </a:solidFill>
          <a:ln w="28575" algn="ctr">
            <a:noFill/>
            <a:miter lim="800000"/>
            <a:headEnd/>
            <a:tailEnd/>
          </a:ln>
        </p:spPr>
        <p:txBody>
          <a:bodyPr wrap="none" anchor="ctr"/>
          <a:lstStyle/>
          <a:p>
            <a:endParaRPr lang="en-US"/>
          </a:p>
        </p:txBody>
      </p:sp>
      <p:sp>
        <p:nvSpPr>
          <p:cNvPr id="14344" name="Rectangle 18"/>
          <p:cNvSpPr>
            <a:spLocks noChangeArrowheads="1"/>
          </p:cNvSpPr>
          <p:nvPr/>
        </p:nvSpPr>
        <p:spPr bwMode="auto">
          <a:xfrm>
            <a:off x="5791200" y="2667000"/>
            <a:ext cx="533400" cy="1143000"/>
          </a:xfrm>
          <a:prstGeom prst="rect">
            <a:avLst/>
          </a:prstGeom>
          <a:solidFill>
            <a:schemeClr val="hlink">
              <a:alpha val="50195"/>
            </a:schemeClr>
          </a:solidFill>
          <a:ln w="28575" algn="ctr">
            <a:noFill/>
            <a:miter lim="800000"/>
            <a:headEnd/>
            <a:tailEnd/>
          </a:ln>
        </p:spPr>
        <p:txBody>
          <a:bodyPr wrap="none" anchor="ctr"/>
          <a:lstStyle/>
          <a:p>
            <a:endParaRPr lang="en-US"/>
          </a:p>
        </p:txBody>
      </p:sp>
      <p:sp>
        <p:nvSpPr>
          <p:cNvPr id="14345" name="Rectangle 19"/>
          <p:cNvSpPr>
            <a:spLocks noChangeArrowheads="1"/>
          </p:cNvSpPr>
          <p:nvPr/>
        </p:nvSpPr>
        <p:spPr bwMode="auto">
          <a:xfrm>
            <a:off x="4038600" y="5486400"/>
            <a:ext cx="1219200" cy="609600"/>
          </a:xfrm>
          <a:prstGeom prst="rect">
            <a:avLst/>
          </a:prstGeom>
          <a:solidFill>
            <a:srgbClr val="FFFF00">
              <a:alpha val="50195"/>
            </a:srgbClr>
          </a:solidFill>
          <a:ln w="28575" algn="ctr">
            <a:noFill/>
            <a:miter lim="800000"/>
            <a:headEnd/>
            <a:tailEnd/>
          </a:ln>
        </p:spPr>
        <p:txBody>
          <a:bodyPr wrap="none" anchor="ctr"/>
          <a:lstStyle/>
          <a:p>
            <a:endParaRPr lang="en-US"/>
          </a:p>
        </p:txBody>
      </p:sp>
      <p:sp>
        <p:nvSpPr>
          <p:cNvPr id="14346" name="Rectangle 20"/>
          <p:cNvSpPr>
            <a:spLocks noChangeArrowheads="1"/>
          </p:cNvSpPr>
          <p:nvPr/>
        </p:nvSpPr>
        <p:spPr bwMode="auto">
          <a:xfrm>
            <a:off x="6858000" y="5486400"/>
            <a:ext cx="381000" cy="609600"/>
          </a:xfrm>
          <a:prstGeom prst="rect">
            <a:avLst/>
          </a:prstGeom>
          <a:solidFill>
            <a:schemeClr val="hlink">
              <a:alpha val="50195"/>
            </a:schemeClr>
          </a:solidFill>
          <a:ln w="28575" algn="ctr">
            <a:noFill/>
            <a:miter lim="800000"/>
            <a:headEnd/>
            <a:tailEnd/>
          </a:ln>
        </p:spPr>
        <p:txBody>
          <a:bodyPr wrap="none" anchor="ctr"/>
          <a:lstStyle/>
          <a:p>
            <a:endParaRPr lang="en-US"/>
          </a:p>
        </p:txBody>
      </p:sp>
      <p:sp>
        <p:nvSpPr>
          <p:cNvPr id="14347" name="Rectangle 21"/>
          <p:cNvSpPr>
            <a:spLocks noChangeArrowheads="1"/>
          </p:cNvSpPr>
          <p:nvPr/>
        </p:nvSpPr>
        <p:spPr bwMode="auto">
          <a:xfrm>
            <a:off x="4572000" y="2667000"/>
            <a:ext cx="533400" cy="1143000"/>
          </a:xfrm>
          <a:prstGeom prst="rect">
            <a:avLst/>
          </a:prstGeom>
          <a:solidFill>
            <a:schemeClr val="folHlink">
              <a:alpha val="50195"/>
            </a:schemeClr>
          </a:solidFill>
          <a:ln w="28575" algn="ctr">
            <a:noFill/>
            <a:miter lim="800000"/>
            <a:headEnd/>
            <a:tailEnd/>
          </a:ln>
        </p:spPr>
        <p:txBody>
          <a:bodyPr wrap="none" anchor="ctr"/>
          <a:lstStyle/>
          <a:p>
            <a:endParaRPr lang="en-US"/>
          </a:p>
        </p:txBody>
      </p:sp>
      <p:sp>
        <p:nvSpPr>
          <p:cNvPr id="14348" name="Rectangle 22"/>
          <p:cNvSpPr>
            <a:spLocks noChangeArrowheads="1"/>
          </p:cNvSpPr>
          <p:nvPr/>
        </p:nvSpPr>
        <p:spPr bwMode="auto">
          <a:xfrm>
            <a:off x="6096000" y="5486400"/>
            <a:ext cx="762000" cy="609600"/>
          </a:xfrm>
          <a:prstGeom prst="rect">
            <a:avLst/>
          </a:prstGeom>
          <a:solidFill>
            <a:schemeClr val="folHlink">
              <a:alpha val="50195"/>
            </a:schemeClr>
          </a:solidFill>
          <a:ln w="28575" algn="ctr">
            <a:noFill/>
            <a:miter lim="800000"/>
            <a:headEnd/>
            <a:tailEnd/>
          </a:ln>
        </p:spPr>
        <p:txBody>
          <a:bodyPr wrap="none" anchor="ctr"/>
          <a:lstStyle/>
          <a:p>
            <a:endParaRPr lang="en-US"/>
          </a:p>
        </p:txBody>
      </p:sp>
      <p:sp>
        <p:nvSpPr>
          <p:cNvPr id="14349" name="Freeform 23"/>
          <p:cNvSpPr>
            <a:spLocks/>
          </p:cNvSpPr>
          <p:nvPr/>
        </p:nvSpPr>
        <p:spPr bwMode="auto">
          <a:xfrm>
            <a:off x="6477000" y="5181600"/>
            <a:ext cx="533400" cy="304800"/>
          </a:xfrm>
          <a:custGeom>
            <a:avLst/>
            <a:gdLst>
              <a:gd name="T0" fmla="*/ 846772589 w 336"/>
              <a:gd name="T1" fmla="*/ 483870045 h 192"/>
              <a:gd name="T2" fmla="*/ 846772589 w 336"/>
              <a:gd name="T3" fmla="*/ 0 h 192"/>
              <a:gd name="T4" fmla="*/ 0 w 336"/>
              <a:gd name="T5" fmla="*/ 0 h 192"/>
              <a:gd name="T6" fmla="*/ 0 w 336"/>
              <a:gd name="T7" fmla="*/ 483870045 h 192"/>
              <a:gd name="T8" fmla="*/ 0 60000 65536"/>
              <a:gd name="T9" fmla="*/ 0 60000 65536"/>
              <a:gd name="T10" fmla="*/ 0 60000 65536"/>
              <a:gd name="T11" fmla="*/ 0 60000 65536"/>
              <a:gd name="T12" fmla="*/ 0 w 336"/>
              <a:gd name="T13" fmla="*/ 0 h 192"/>
              <a:gd name="T14" fmla="*/ 336 w 336"/>
              <a:gd name="T15" fmla="*/ 192 h 192"/>
            </a:gdLst>
            <a:ahLst/>
            <a:cxnLst>
              <a:cxn ang="T8">
                <a:pos x="T0" y="T1"/>
              </a:cxn>
              <a:cxn ang="T9">
                <a:pos x="T2" y="T3"/>
              </a:cxn>
              <a:cxn ang="T10">
                <a:pos x="T4" y="T5"/>
              </a:cxn>
              <a:cxn ang="T11">
                <a:pos x="T6" y="T7"/>
              </a:cxn>
            </a:cxnLst>
            <a:rect l="T12" t="T13" r="T14" b="T15"/>
            <a:pathLst>
              <a:path w="336" h="192">
                <a:moveTo>
                  <a:pt x="336" y="192"/>
                </a:moveTo>
                <a:lnTo>
                  <a:pt x="336" y="0"/>
                </a:lnTo>
                <a:lnTo>
                  <a:pt x="0" y="0"/>
                </a:lnTo>
                <a:lnTo>
                  <a:pt x="0" y="192"/>
                </a:lnTo>
              </a:path>
            </a:pathLst>
          </a:custGeom>
          <a:noFill/>
          <a:ln w="28575">
            <a:solidFill>
              <a:schemeClr val="tx1"/>
            </a:solidFill>
            <a:round/>
            <a:headEnd/>
            <a:tailEnd type="triangle" w="med" len="med"/>
          </a:ln>
        </p:spPr>
        <p:txBody>
          <a:bodyPr wrap="none" anchor="ctr"/>
          <a:lstStyle/>
          <a:p>
            <a:endParaRPr lang="en-US"/>
          </a:p>
        </p:txBody>
      </p:sp>
      <p:sp>
        <p:nvSpPr>
          <p:cNvPr id="14350" name="Freeform 24"/>
          <p:cNvSpPr>
            <a:spLocks/>
          </p:cNvSpPr>
          <p:nvPr/>
        </p:nvSpPr>
        <p:spPr bwMode="auto">
          <a:xfrm>
            <a:off x="4800600" y="1981200"/>
            <a:ext cx="1371600" cy="685800"/>
          </a:xfrm>
          <a:custGeom>
            <a:avLst/>
            <a:gdLst>
              <a:gd name="T0" fmla="*/ 2147483647 w 864"/>
              <a:gd name="T1" fmla="*/ 1088707589 h 432"/>
              <a:gd name="T2" fmla="*/ 2147483647 w 864"/>
              <a:gd name="T3" fmla="*/ 0 h 432"/>
              <a:gd name="T4" fmla="*/ 0 w 864"/>
              <a:gd name="T5" fmla="*/ 0 h 432"/>
              <a:gd name="T6" fmla="*/ 0 w 864"/>
              <a:gd name="T7" fmla="*/ 1088707589 h 432"/>
              <a:gd name="T8" fmla="*/ 0 60000 65536"/>
              <a:gd name="T9" fmla="*/ 0 60000 65536"/>
              <a:gd name="T10" fmla="*/ 0 60000 65536"/>
              <a:gd name="T11" fmla="*/ 0 60000 65536"/>
              <a:gd name="T12" fmla="*/ 0 w 864"/>
              <a:gd name="T13" fmla="*/ 0 h 432"/>
              <a:gd name="T14" fmla="*/ 864 w 864"/>
              <a:gd name="T15" fmla="*/ 432 h 432"/>
            </a:gdLst>
            <a:ahLst/>
            <a:cxnLst>
              <a:cxn ang="T8">
                <a:pos x="T0" y="T1"/>
              </a:cxn>
              <a:cxn ang="T9">
                <a:pos x="T2" y="T3"/>
              </a:cxn>
              <a:cxn ang="T10">
                <a:pos x="T4" y="T5"/>
              </a:cxn>
              <a:cxn ang="T11">
                <a:pos x="T6" y="T7"/>
              </a:cxn>
            </a:cxnLst>
            <a:rect l="T12" t="T13" r="T14" b="T15"/>
            <a:pathLst>
              <a:path w="864" h="432">
                <a:moveTo>
                  <a:pt x="864" y="432"/>
                </a:moveTo>
                <a:lnTo>
                  <a:pt x="864" y="0"/>
                </a:lnTo>
                <a:lnTo>
                  <a:pt x="0" y="0"/>
                </a:lnTo>
                <a:lnTo>
                  <a:pt x="0" y="432"/>
                </a:lnTo>
              </a:path>
            </a:pathLst>
          </a:custGeom>
          <a:noFill/>
          <a:ln w="28575">
            <a:solidFill>
              <a:schemeClr val="tx1"/>
            </a:solidFill>
            <a:round/>
            <a:headEnd/>
            <a:tailEnd type="triangle" w="med" len="med"/>
          </a:ln>
        </p:spPr>
        <p:txBody>
          <a:bodyPr wrap="none" anchor="ctr"/>
          <a:lstStyle/>
          <a:p>
            <a:endParaRPr lang="en-US"/>
          </a:p>
        </p:txBody>
      </p:sp>
      <p:sp>
        <p:nvSpPr>
          <p:cNvPr id="14351" name="Freeform 25"/>
          <p:cNvSpPr>
            <a:spLocks/>
          </p:cNvSpPr>
          <p:nvPr/>
        </p:nvSpPr>
        <p:spPr bwMode="auto">
          <a:xfrm>
            <a:off x="5410200" y="2362200"/>
            <a:ext cx="533400" cy="304800"/>
          </a:xfrm>
          <a:custGeom>
            <a:avLst/>
            <a:gdLst>
              <a:gd name="T0" fmla="*/ 846772589 w 336"/>
              <a:gd name="T1" fmla="*/ 483870045 h 192"/>
              <a:gd name="T2" fmla="*/ 846772589 w 336"/>
              <a:gd name="T3" fmla="*/ 0 h 192"/>
              <a:gd name="T4" fmla="*/ 0 w 336"/>
              <a:gd name="T5" fmla="*/ 0 h 192"/>
              <a:gd name="T6" fmla="*/ 0 w 336"/>
              <a:gd name="T7" fmla="*/ 483870045 h 192"/>
              <a:gd name="T8" fmla="*/ 0 60000 65536"/>
              <a:gd name="T9" fmla="*/ 0 60000 65536"/>
              <a:gd name="T10" fmla="*/ 0 60000 65536"/>
              <a:gd name="T11" fmla="*/ 0 60000 65536"/>
              <a:gd name="T12" fmla="*/ 0 w 336"/>
              <a:gd name="T13" fmla="*/ 0 h 192"/>
              <a:gd name="T14" fmla="*/ 336 w 336"/>
              <a:gd name="T15" fmla="*/ 192 h 192"/>
            </a:gdLst>
            <a:ahLst/>
            <a:cxnLst>
              <a:cxn ang="T8">
                <a:pos x="T0" y="T1"/>
              </a:cxn>
              <a:cxn ang="T9">
                <a:pos x="T2" y="T3"/>
              </a:cxn>
              <a:cxn ang="T10">
                <a:pos x="T4" y="T5"/>
              </a:cxn>
              <a:cxn ang="T11">
                <a:pos x="T6" y="T7"/>
              </a:cxn>
            </a:cxnLst>
            <a:rect l="T12" t="T13" r="T14" b="T15"/>
            <a:pathLst>
              <a:path w="336" h="192">
                <a:moveTo>
                  <a:pt x="336" y="192"/>
                </a:moveTo>
                <a:lnTo>
                  <a:pt x="336" y="0"/>
                </a:lnTo>
                <a:lnTo>
                  <a:pt x="0" y="0"/>
                </a:lnTo>
                <a:lnTo>
                  <a:pt x="0" y="192"/>
                </a:lnTo>
              </a:path>
            </a:pathLst>
          </a:custGeom>
          <a:noFill/>
          <a:ln w="28575">
            <a:solidFill>
              <a:schemeClr val="tx1"/>
            </a:solidFill>
            <a:round/>
            <a:headEnd/>
            <a:tailEnd type="triangle" w="med" len="med"/>
          </a:ln>
        </p:spPr>
        <p:txBody>
          <a:bodyPr wrap="none" anchor="ctr"/>
          <a:lstStyle/>
          <a:p>
            <a:endParaRPr lang="en-US"/>
          </a:p>
        </p:txBody>
      </p:sp>
      <p:sp>
        <p:nvSpPr>
          <p:cNvPr id="14352" name="Freeform 26"/>
          <p:cNvSpPr>
            <a:spLocks/>
          </p:cNvSpPr>
          <p:nvPr/>
        </p:nvSpPr>
        <p:spPr bwMode="auto">
          <a:xfrm>
            <a:off x="4724400" y="4800600"/>
            <a:ext cx="2438400" cy="685800"/>
          </a:xfrm>
          <a:custGeom>
            <a:avLst/>
            <a:gdLst>
              <a:gd name="T0" fmla="*/ 2147483647 w 864"/>
              <a:gd name="T1" fmla="*/ 1088707589 h 432"/>
              <a:gd name="T2" fmla="*/ 2147483647 w 864"/>
              <a:gd name="T3" fmla="*/ 0 h 432"/>
              <a:gd name="T4" fmla="*/ 0 w 864"/>
              <a:gd name="T5" fmla="*/ 0 h 432"/>
              <a:gd name="T6" fmla="*/ 0 w 864"/>
              <a:gd name="T7" fmla="*/ 1088707589 h 432"/>
              <a:gd name="T8" fmla="*/ 0 60000 65536"/>
              <a:gd name="T9" fmla="*/ 0 60000 65536"/>
              <a:gd name="T10" fmla="*/ 0 60000 65536"/>
              <a:gd name="T11" fmla="*/ 0 60000 65536"/>
              <a:gd name="T12" fmla="*/ 0 w 864"/>
              <a:gd name="T13" fmla="*/ 0 h 432"/>
              <a:gd name="T14" fmla="*/ 864 w 864"/>
              <a:gd name="T15" fmla="*/ 432 h 432"/>
            </a:gdLst>
            <a:ahLst/>
            <a:cxnLst>
              <a:cxn ang="T8">
                <a:pos x="T0" y="T1"/>
              </a:cxn>
              <a:cxn ang="T9">
                <a:pos x="T2" y="T3"/>
              </a:cxn>
              <a:cxn ang="T10">
                <a:pos x="T4" y="T5"/>
              </a:cxn>
              <a:cxn ang="T11">
                <a:pos x="T6" y="T7"/>
              </a:cxn>
            </a:cxnLst>
            <a:rect l="T12" t="T13" r="T14" b="T15"/>
            <a:pathLst>
              <a:path w="864" h="432">
                <a:moveTo>
                  <a:pt x="864" y="432"/>
                </a:moveTo>
                <a:lnTo>
                  <a:pt x="864" y="0"/>
                </a:lnTo>
                <a:lnTo>
                  <a:pt x="0" y="0"/>
                </a:lnTo>
                <a:lnTo>
                  <a:pt x="0" y="432"/>
                </a:lnTo>
              </a:path>
            </a:pathLst>
          </a:custGeom>
          <a:noFill/>
          <a:ln w="28575">
            <a:solidFill>
              <a:schemeClr val="tx1"/>
            </a:solidFill>
            <a:round/>
            <a:headEnd/>
            <a:tailEnd type="triangle" w="med" len="med"/>
          </a:ln>
        </p:spPr>
        <p:txBody>
          <a:bodyPr wrap="none" anchor="ctr"/>
          <a:lstStyle/>
          <a:p>
            <a:endParaRPr lang="en-US"/>
          </a:p>
        </p:txBody>
      </p:sp>
      <p:sp>
        <p:nvSpPr>
          <p:cNvPr id="14353" name="Rectangle 27"/>
          <p:cNvSpPr>
            <a:spLocks noChangeArrowheads="1"/>
          </p:cNvSpPr>
          <p:nvPr/>
        </p:nvSpPr>
        <p:spPr bwMode="auto">
          <a:xfrm>
            <a:off x="5105400" y="1676400"/>
            <a:ext cx="666750" cy="366713"/>
          </a:xfrm>
          <a:prstGeom prst="rect">
            <a:avLst/>
          </a:prstGeom>
          <a:noFill/>
          <a:ln w="28575" algn="ctr">
            <a:noFill/>
            <a:miter lim="800000"/>
            <a:headEnd/>
            <a:tailEnd/>
          </a:ln>
        </p:spPr>
        <p:txBody>
          <a:bodyPr wrap="none">
            <a:spAutoFit/>
          </a:bodyPr>
          <a:lstStyle/>
          <a:p>
            <a:r>
              <a:rPr lang="en-US" altLang="ko-KR">
                <a:ea typeface="굴림" pitchFamily="34" charset="-127"/>
              </a:rPr>
              <a:t>Data</a:t>
            </a:r>
          </a:p>
        </p:txBody>
      </p:sp>
      <p:sp>
        <p:nvSpPr>
          <p:cNvPr id="14354" name="Rectangle 28"/>
          <p:cNvSpPr>
            <a:spLocks noChangeArrowheads="1"/>
          </p:cNvSpPr>
          <p:nvPr/>
        </p:nvSpPr>
        <p:spPr bwMode="auto">
          <a:xfrm>
            <a:off x="6419850" y="4876800"/>
            <a:ext cx="666750" cy="366713"/>
          </a:xfrm>
          <a:prstGeom prst="rect">
            <a:avLst/>
          </a:prstGeom>
          <a:noFill/>
          <a:ln w="28575" algn="ctr">
            <a:noFill/>
            <a:miter lim="800000"/>
            <a:headEnd/>
            <a:tailEnd/>
          </a:ln>
        </p:spPr>
        <p:txBody>
          <a:bodyPr wrap="none">
            <a:spAutoFit/>
          </a:bodyPr>
          <a:lstStyle/>
          <a:p>
            <a:r>
              <a:rPr lang="en-US" altLang="ko-KR">
                <a:ea typeface="굴림" pitchFamily="34" charset="-127"/>
              </a:rPr>
              <a:t>Data</a:t>
            </a:r>
          </a:p>
        </p:txBody>
      </p:sp>
      <p:sp>
        <p:nvSpPr>
          <p:cNvPr id="14355" name="Rectangle 29"/>
          <p:cNvSpPr>
            <a:spLocks noChangeArrowheads="1"/>
          </p:cNvSpPr>
          <p:nvPr/>
        </p:nvSpPr>
        <p:spPr bwMode="auto">
          <a:xfrm>
            <a:off x="5195888" y="2038350"/>
            <a:ext cx="971550" cy="641350"/>
          </a:xfrm>
          <a:prstGeom prst="rect">
            <a:avLst/>
          </a:prstGeom>
          <a:noFill/>
          <a:ln w="28575" algn="ctr">
            <a:noFill/>
            <a:miter lim="800000"/>
            <a:headEnd/>
            <a:tailEnd/>
          </a:ln>
        </p:spPr>
        <p:txBody>
          <a:bodyPr wrap="none">
            <a:spAutoFit/>
          </a:bodyPr>
          <a:lstStyle/>
          <a:p>
            <a:r>
              <a:rPr lang="en-US" altLang="ko-KR">
                <a:ea typeface="굴림" pitchFamily="34" charset="-127"/>
              </a:rPr>
              <a:t>Data / </a:t>
            </a:r>
          </a:p>
          <a:p>
            <a:r>
              <a:rPr lang="en-US" altLang="ko-KR">
                <a:ea typeface="굴림" pitchFamily="34" charset="-127"/>
              </a:rPr>
              <a:t>wakeup</a:t>
            </a:r>
          </a:p>
        </p:txBody>
      </p:sp>
      <p:sp>
        <p:nvSpPr>
          <p:cNvPr id="14356" name="Rectangle 30"/>
          <p:cNvSpPr>
            <a:spLocks noChangeArrowheads="1"/>
          </p:cNvSpPr>
          <p:nvPr/>
        </p:nvSpPr>
        <p:spPr bwMode="auto">
          <a:xfrm>
            <a:off x="5486400" y="4495800"/>
            <a:ext cx="971550" cy="366713"/>
          </a:xfrm>
          <a:prstGeom prst="rect">
            <a:avLst/>
          </a:prstGeom>
          <a:noFill/>
          <a:ln w="28575" algn="ctr">
            <a:noFill/>
            <a:miter lim="800000"/>
            <a:headEnd/>
            <a:tailEnd/>
          </a:ln>
        </p:spPr>
        <p:txBody>
          <a:bodyPr wrap="none">
            <a:spAutoFit/>
          </a:bodyPr>
          <a:lstStyle/>
          <a:p>
            <a:r>
              <a:rPr lang="en-US" altLang="ko-KR">
                <a:ea typeface="굴림" pitchFamily="34" charset="-127"/>
              </a:rPr>
              <a:t>wakeup</a:t>
            </a:r>
          </a:p>
        </p:txBody>
      </p:sp>
      <p:sp>
        <p:nvSpPr>
          <p:cNvPr id="21" name="TextBox 20"/>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Sld>
  <p:clrMapOvr>
    <a:masterClrMapping/>
  </p:clrMapOvr>
  <p:transition advTm="24395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altLang="ko-KR" sz="4000" dirty="0">
                <a:ea typeface="굴림" pitchFamily="50" charset="-127"/>
              </a:rPr>
              <a:t>Scheduling atomicity </a:t>
            </a:r>
            <a:br>
              <a:rPr lang="en-US" altLang="ko-KR" sz="4000" dirty="0">
                <a:ea typeface="굴림" pitchFamily="50" charset="-127"/>
              </a:rPr>
            </a:br>
            <a:r>
              <a:rPr lang="en-US" altLang="ko-KR" sz="4000" dirty="0">
                <a:ea typeface="굴림" pitchFamily="50" charset="-127"/>
              </a:rPr>
              <a:t>&amp; non-data-capture scheduler</a:t>
            </a:r>
          </a:p>
        </p:txBody>
      </p:sp>
      <p:grpSp>
        <p:nvGrpSpPr>
          <p:cNvPr id="15363" name="Group 4"/>
          <p:cNvGrpSpPr>
            <a:grpSpLocks/>
          </p:cNvGrpSpPr>
          <p:nvPr/>
        </p:nvGrpSpPr>
        <p:grpSpPr bwMode="auto">
          <a:xfrm>
            <a:off x="304800" y="2133600"/>
            <a:ext cx="5334000" cy="1600200"/>
            <a:chOff x="240" y="2016"/>
            <a:chExt cx="3360" cy="1008"/>
          </a:xfrm>
        </p:grpSpPr>
        <p:sp>
          <p:nvSpPr>
            <p:cNvPr id="15483" name="Rectangle 5"/>
            <p:cNvSpPr>
              <a:spLocks noChangeArrowheads="1"/>
            </p:cNvSpPr>
            <p:nvPr/>
          </p:nvSpPr>
          <p:spPr bwMode="auto">
            <a:xfrm>
              <a:off x="240" y="2016"/>
              <a:ext cx="672" cy="480"/>
            </a:xfrm>
            <a:prstGeom prst="rect">
              <a:avLst/>
            </a:prstGeom>
            <a:no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84" name="Rectangle 6"/>
            <p:cNvSpPr>
              <a:spLocks noChangeArrowheads="1"/>
            </p:cNvSpPr>
            <p:nvPr/>
          </p:nvSpPr>
          <p:spPr bwMode="auto">
            <a:xfrm>
              <a:off x="912" y="2016"/>
              <a:ext cx="672" cy="480"/>
            </a:xfrm>
            <a:prstGeom prst="rect">
              <a:avLst/>
            </a:prstGeom>
            <a:no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85" name="Rectangle 7"/>
            <p:cNvSpPr>
              <a:spLocks noChangeArrowheads="1"/>
            </p:cNvSpPr>
            <p:nvPr/>
          </p:nvSpPr>
          <p:spPr bwMode="auto">
            <a:xfrm>
              <a:off x="1584" y="2016"/>
              <a:ext cx="672" cy="480"/>
            </a:xfrm>
            <a:prstGeom prst="rect">
              <a:avLst/>
            </a:prstGeom>
            <a:no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a:t>
              </a:r>
            </a:p>
            <a:p>
              <a:pPr eaLnBrk="1" hangingPunct="1"/>
              <a:r>
                <a:rPr lang="en-US" altLang="ko-KR" sz="1600" b="1">
                  <a:latin typeface="Tahoma" pitchFamily="34" charset="0"/>
                  <a:ea typeface="굴림" pitchFamily="34" charset="-127"/>
                </a:rPr>
                <a:t>/Exe</a:t>
              </a:r>
            </a:p>
          </p:txBody>
        </p:sp>
        <p:sp>
          <p:nvSpPr>
            <p:cNvPr id="15486" name="Rectangle 8"/>
            <p:cNvSpPr>
              <a:spLocks noChangeArrowheads="1"/>
            </p:cNvSpPr>
            <p:nvPr/>
          </p:nvSpPr>
          <p:spPr bwMode="auto">
            <a:xfrm>
              <a:off x="2256" y="2016"/>
              <a:ext cx="672" cy="480"/>
            </a:xfrm>
            <a:prstGeom prst="rect">
              <a:avLst/>
            </a:prstGeom>
            <a:no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87" name="Rectangle 9"/>
            <p:cNvSpPr>
              <a:spLocks noChangeArrowheads="1"/>
            </p:cNvSpPr>
            <p:nvPr/>
          </p:nvSpPr>
          <p:spPr bwMode="auto">
            <a:xfrm>
              <a:off x="2928" y="2016"/>
              <a:ext cx="672" cy="480"/>
            </a:xfrm>
            <a:prstGeom prst="rect">
              <a:avLst/>
            </a:prstGeom>
            <a:no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5488" name="Freeform 10"/>
            <p:cNvSpPr>
              <a:spLocks/>
            </p:cNvSpPr>
            <p:nvPr/>
          </p:nvSpPr>
          <p:spPr bwMode="auto">
            <a:xfrm>
              <a:off x="1680" y="2496"/>
              <a:ext cx="1152" cy="192"/>
            </a:xfrm>
            <a:custGeom>
              <a:avLst/>
              <a:gdLst>
                <a:gd name="T0" fmla="*/ 1975 w 672"/>
                <a:gd name="T1" fmla="*/ 0 h 192"/>
                <a:gd name="T2" fmla="*/ 1975 w 672"/>
                <a:gd name="T3" fmla="*/ 192 h 192"/>
                <a:gd name="T4" fmla="*/ 0 w 672"/>
                <a:gd name="T5" fmla="*/ 192 h 192"/>
                <a:gd name="T6" fmla="*/ 0 w 672"/>
                <a:gd name="T7" fmla="*/ 0 h 192"/>
                <a:gd name="T8" fmla="*/ 0 60000 65536"/>
                <a:gd name="T9" fmla="*/ 0 60000 65536"/>
                <a:gd name="T10" fmla="*/ 0 60000 65536"/>
                <a:gd name="T11" fmla="*/ 0 60000 65536"/>
                <a:gd name="T12" fmla="*/ 0 w 672"/>
                <a:gd name="T13" fmla="*/ 0 h 192"/>
                <a:gd name="T14" fmla="*/ 672 w 672"/>
                <a:gd name="T15" fmla="*/ 192 h 192"/>
              </a:gdLst>
              <a:ahLst/>
              <a:cxnLst>
                <a:cxn ang="T8">
                  <a:pos x="T0" y="T1"/>
                </a:cxn>
                <a:cxn ang="T9">
                  <a:pos x="T2" y="T3"/>
                </a:cxn>
                <a:cxn ang="T10">
                  <a:pos x="T4" y="T5"/>
                </a:cxn>
                <a:cxn ang="T11">
                  <a:pos x="T6" y="T7"/>
                </a:cxn>
              </a:cxnLst>
              <a:rect l="T12" t="T13" r="T14" b="T15"/>
              <a:pathLst>
                <a:path w="672" h="192">
                  <a:moveTo>
                    <a:pt x="672" y="0"/>
                  </a:moveTo>
                  <a:lnTo>
                    <a:pt x="672" y="192"/>
                  </a:lnTo>
                  <a:lnTo>
                    <a:pt x="0" y="192"/>
                  </a:lnTo>
                  <a:lnTo>
                    <a:pt x="0" y="0"/>
                  </a:lnTo>
                </a:path>
              </a:pathLst>
            </a:custGeom>
            <a:noFill/>
            <a:ln w="25400">
              <a:solidFill>
                <a:schemeClr val="tx1"/>
              </a:solidFill>
              <a:miter lim="800000"/>
              <a:headEnd/>
              <a:tailEnd type="triangle" w="med" len="med"/>
            </a:ln>
          </p:spPr>
          <p:txBody>
            <a:bodyPr wrap="none"/>
            <a:lstStyle/>
            <a:p>
              <a:endParaRPr lang="en-US"/>
            </a:p>
          </p:txBody>
        </p:sp>
        <p:sp>
          <p:nvSpPr>
            <p:cNvPr id="15489" name="Rectangle 11"/>
            <p:cNvSpPr>
              <a:spLocks noChangeArrowheads="1"/>
            </p:cNvSpPr>
            <p:nvPr/>
          </p:nvSpPr>
          <p:spPr bwMode="auto">
            <a:xfrm>
              <a:off x="1680" y="2736"/>
              <a:ext cx="1248" cy="288"/>
            </a:xfrm>
            <a:prstGeom prst="rect">
              <a:avLst/>
            </a:prstGeom>
            <a:no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Atomic Sched/Exe</a:t>
              </a:r>
            </a:p>
          </p:txBody>
        </p:sp>
      </p:grpSp>
      <p:grpSp>
        <p:nvGrpSpPr>
          <p:cNvPr id="3" name="Group 12"/>
          <p:cNvGrpSpPr>
            <a:grpSpLocks/>
          </p:cNvGrpSpPr>
          <p:nvPr/>
        </p:nvGrpSpPr>
        <p:grpSpPr bwMode="auto">
          <a:xfrm>
            <a:off x="304800" y="1524000"/>
            <a:ext cx="8534400" cy="3048000"/>
            <a:chOff x="-5760" y="2976"/>
            <a:chExt cx="5376" cy="1920"/>
          </a:xfrm>
        </p:grpSpPr>
        <p:sp>
          <p:nvSpPr>
            <p:cNvPr id="15468" name="Rectangle 13"/>
            <p:cNvSpPr>
              <a:spLocks noChangeArrowheads="1"/>
            </p:cNvSpPr>
            <p:nvPr/>
          </p:nvSpPr>
          <p:spPr bwMode="auto">
            <a:xfrm>
              <a:off x="-5760" y="2976"/>
              <a:ext cx="5376" cy="1920"/>
            </a:xfrm>
            <a:prstGeom prst="rect">
              <a:avLst/>
            </a:prstGeom>
            <a:solidFill>
              <a:schemeClr val="bg1"/>
            </a:solidFill>
            <a:ln w="25400">
              <a:noFill/>
              <a:miter lim="800000"/>
              <a:headEnd/>
              <a:tailEnd/>
            </a:ln>
          </p:spPr>
          <p:txBody>
            <a:bodyPr wrap="none" anchor="ctr"/>
            <a:lstStyle/>
            <a:p>
              <a:endParaRPr lang="en-US"/>
            </a:p>
          </p:txBody>
        </p:sp>
        <p:grpSp>
          <p:nvGrpSpPr>
            <p:cNvPr id="15469" name="Group 14"/>
            <p:cNvGrpSpPr>
              <a:grpSpLocks/>
            </p:cNvGrpSpPr>
            <p:nvPr/>
          </p:nvGrpSpPr>
          <p:grpSpPr bwMode="auto">
            <a:xfrm>
              <a:off x="-5760" y="3312"/>
              <a:ext cx="5376" cy="1104"/>
              <a:chOff x="192" y="1248"/>
              <a:chExt cx="5376" cy="1104"/>
            </a:xfrm>
          </p:grpSpPr>
          <p:grpSp>
            <p:nvGrpSpPr>
              <p:cNvPr id="15470" name="Group 15"/>
              <p:cNvGrpSpPr>
                <a:grpSpLocks/>
              </p:cNvGrpSpPr>
              <p:nvPr/>
            </p:nvGrpSpPr>
            <p:grpSpPr bwMode="auto">
              <a:xfrm>
                <a:off x="192" y="1248"/>
                <a:ext cx="5376" cy="1104"/>
                <a:chOff x="192" y="1248"/>
                <a:chExt cx="5376" cy="1104"/>
              </a:xfrm>
            </p:grpSpPr>
            <p:sp>
              <p:nvSpPr>
                <p:cNvPr id="15473" name="Rectangle 16"/>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474" name="Group 17"/>
                <p:cNvGrpSpPr>
                  <a:grpSpLocks/>
                </p:cNvGrpSpPr>
                <p:nvPr/>
              </p:nvGrpSpPr>
              <p:grpSpPr bwMode="auto">
                <a:xfrm>
                  <a:off x="192" y="1296"/>
                  <a:ext cx="5376" cy="480"/>
                  <a:chOff x="336" y="1536"/>
                  <a:chExt cx="5376" cy="480"/>
                </a:xfrm>
              </p:grpSpPr>
              <p:sp>
                <p:nvSpPr>
                  <p:cNvPr id="15475" name="Rectangle 18"/>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76" name="Rectangle 19"/>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77" name="Rectangle 20"/>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78" name="Rectangle 21"/>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79" name="Rectangle 22"/>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80" name="Rectangle 23"/>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81" name="Rectangle 24"/>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82" name="Rectangle 25"/>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471" name="Freeform 26"/>
              <p:cNvSpPr>
                <a:spLocks/>
              </p:cNvSpPr>
              <p:nvPr/>
            </p:nvSpPr>
            <p:spPr bwMode="auto">
              <a:xfrm>
                <a:off x="1632" y="1776"/>
                <a:ext cx="3169" cy="240"/>
              </a:xfrm>
              <a:custGeom>
                <a:avLst/>
                <a:gdLst>
                  <a:gd name="T0" fmla="*/ 3169 w 3169"/>
                  <a:gd name="T1" fmla="*/ 0 h 576"/>
                  <a:gd name="T2" fmla="*/ 3169 w 3169"/>
                  <a:gd name="T3" fmla="*/ 100 h 576"/>
                  <a:gd name="T4" fmla="*/ 2 w 3169"/>
                  <a:gd name="T5" fmla="*/ 100 h 576"/>
                  <a:gd name="T6" fmla="*/ 0 w 3169"/>
                  <a:gd name="T7" fmla="*/ 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8"/>
                    </a:lnTo>
                  </a:path>
                </a:pathLst>
              </a:custGeom>
              <a:solidFill>
                <a:schemeClr val="bg1"/>
              </a:solidFill>
              <a:ln w="25400">
                <a:solidFill>
                  <a:schemeClr val="tx1"/>
                </a:solidFill>
                <a:miter lim="800000"/>
                <a:headEnd/>
                <a:tailEnd type="triangle" w="med" len="med"/>
              </a:ln>
            </p:spPr>
            <p:txBody>
              <a:bodyPr wrap="none"/>
              <a:lstStyle/>
              <a:p>
                <a:endParaRPr lang="en-US"/>
              </a:p>
            </p:txBody>
          </p:sp>
          <p:sp>
            <p:nvSpPr>
              <p:cNvPr id="15472" name="Rectangle 27"/>
              <p:cNvSpPr>
                <a:spLocks noChangeArrowheads="1"/>
              </p:cNvSpPr>
              <p:nvPr/>
            </p:nvSpPr>
            <p:spPr bwMode="auto">
              <a:xfrm>
                <a:off x="1392" y="2016"/>
                <a:ext cx="1248" cy="288"/>
              </a:xfrm>
              <a:prstGeom prst="rect">
                <a:avLst/>
              </a:prstGeom>
              <a:no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wakeup/</a:t>
                </a:r>
              </a:p>
              <a:p>
                <a:pPr eaLnBrk="1" hangingPunct="1"/>
                <a:r>
                  <a:rPr lang="en-US" altLang="ko-KR" sz="1600" b="1">
                    <a:latin typeface="Tahoma" pitchFamily="34" charset="0"/>
                    <a:ea typeface="굴림" pitchFamily="34" charset="-127"/>
                  </a:rPr>
                  <a:t>select</a:t>
                </a:r>
              </a:p>
            </p:txBody>
          </p:sp>
        </p:grpSp>
      </p:grpSp>
      <p:grpSp>
        <p:nvGrpSpPr>
          <p:cNvPr id="7" name="Group 28"/>
          <p:cNvGrpSpPr>
            <a:grpSpLocks/>
          </p:cNvGrpSpPr>
          <p:nvPr/>
        </p:nvGrpSpPr>
        <p:grpSpPr bwMode="auto">
          <a:xfrm>
            <a:off x="304800" y="1524000"/>
            <a:ext cx="8534400" cy="3048000"/>
            <a:chOff x="-5712" y="912"/>
            <a:chExt cx="5376" cy="1920"/>
          </a:xfrm>
        </p:grpSpPr>
        <p:sp>
          <p:nvSpPr>
            <p:cNvPr id="15452" name="Rectangle 29"/>
            <p:cNvSpPr>
              <a:spLocks noChangeArrowheads="1"/>
            </p:cNvSpPr>
            <p:nvPr/>
          </p:nvSpPr>
          <p:spPr bwMode="auto">
            <a:xfrm>
              <a:off x="-5712" y="912"/>
              <a:ext cx="5376" cy="1920"/>
            </a:xfrm>
            <a:prstGeom prst="rect">
              <a:avLst/>
            </a:prstGeom>
            <a:solidFill>
              <a:schemeClr val="bg1"/>
            </a:solidFill>
            <a:ln w="25400">
              <a:noFill/>
              <a:miter lim="800000"/>
              <a:headEnd/>
              <a:tailEnd/>
            </a:ln>
          </p:spPr>
          <p:txBody>
            <a:bodyPr wrap="none" anchor="ctr"/>
            <a:lstStyle/>
            <a:p>
              <a:endParaRPr lang="en-US"/>
            </a:p>
          </p:txBody>
        </p:sp>
        <p:grpSp>
          <p:nvGrpSpPr>
            <p:cNvPr id="15453" name="Group 30"/>
            <p:cNvGrpSpPr>
              <a:grpSpLocks/>
            </p:cNvGrpSpPr>
            <p:nvPr/>
          </p:nvGrpSpPr>
          <p:grpSpPr bwMode="auto">
            <a:xfrm>
              <a:off x="-5712" y="1248"/>
              <a:ext cx="5376" cy="1104"/>
              <a:chOff x="192" y="1248"/>
              <a:chExt cx="5376" cy="1104"/>
            </a:xfrm>
          </p:grpSpPr>
          <p:grpSp>
            <p:nvGrpSpPr>
              <p:cNvPr id="15454" name="Group 31"/>
              <p:cNvGrpSpPr>
                <a:grpSpLocks/>
              </p:cNvGrpSpPr>
              <p:nvPr/>
            </p:nvGrpSpPr>
            <p:grpSpPr bwMode="auto">
              <a:xfrm>
                <a:off x="192" y="1248"/>
                <a:ext cx="5376" cy="1104"/>
                <a:chOff x="192" y="1248"/>
                <a:chExt cx="5376" cy="1104"/>
              </a:xfrm>
            </p:grpSpPr>
            <p:sp>
              <p:nvSpPr>
                <p:cNvPr id="15458" name="Rectangle 32"/>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459" name="Group 33"/>
                <p:cNvGrpSpPr>
                  <a:grpSpLocks/>
                </p:cNvGrpSpPr>
                <p:nvPr/>
              </p:nvGrpSpPr>
              <p:grpSpPr bwMode="auto">
                <a:xfrm>
                  <a:off x="192" y="1296"/>
                  <a:ext cx="5376" cy="480"/>
                  <a:chOff x="336" y="1536"/>
                  <a:chExt cx="5376" cy="480"/>
                </a:xfrm>
              </p:grpSpPr>
              <p:sp>
                <p:nvSpPr>
                  <p:cNvPr id="15460" name="Rectangle 34"/>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61" name="Rectangle 35"/>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62" name="Rectangle 36"/>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63" name="Rectangle 37"/>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64" name="Rectangle 38"/>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65" name="Rectangle 39"/>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66" name="Rectangle 40"/>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67" name="Rectangle 41"/>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grpSp>
            <p:nvGrpSpPr>
              <p:cNvPr id="15455" name="Group 42"/>
              <p:cNvGrpSpPr>
                <a:grpSpLocks/>
              </p:cNvGrpSpPr>
              <p:nvPr/>
            </p:nvGrpSpPr>
            <p:grpSpPr bwMode="auto">
              <a:xfrm>
                <a:off x="1536" y="1296"/>
                <a:ext cx="672" cy="480"/>
                <a:chOff x="1536" y="1296"/>
                <a:chExt cx="672" cy="480"/>
              </a:xfrm>
            </p:grpSpPr>
            <p:sp>
              <p:nvSpPr>
                <p:cNvPr id="15456" name="Rectangle 43"/>
                <p:cNvSpPr>
                  <a:spLocks noChangeArrowheads="1"/>
                </p:cNvSpPr>
                <p:nvPr/>
              </p:nvSpPr>
              <p:spPr bwMode="auto">
                <a:xfrm>
                  <a:off x="1872"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5457" name="Rectangle 44"/>
                <p:cNvSpPr>
                  <a:spLocks noChangeArrowheads="1"/>
                </p:cNvSpPr>
                <p:nvPr/>
              </p:nvSpPr>
              <p:spPr bwMode="auto">
                <a:xfrm>
                  <a:off x="1536"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grpSp>
        </p:grpSp>
      </p:grpSp>
      <p:grpSp>
        <p:nvGrpSpPr>
          <p:cNvPr id="12" name="Group 45"/>
          <p:cNvGrpSpPr>
            <a:grpSpLocks/>
          </p:cNvGrpSpPr>
          <p:nvPr/>
        </p:nvGrpSpPr>
        <p:grpSpPr bwMode="auto">
          <a:xfrm>
            <a:off x="304800" y="1524000"/>
            <a:ext cx="8534400" cy="3048000"/>
            <a:chOff x="-5808" y="1584"/>
            <a:chExt cx="5376" cy="1920"/>
          </a:xfrm>
        </p:grpSpPr>
        <p:sp>
          <p:nvSpPr>
            <p:cNvPr id="15437" name="Rectangle 46"/>
            <p:cNvSpPr>
              <a:spLocks noChangeArrowheads="1"/>
            </p:cNvSpPr>
            <p:nvPr/>
          </p:nvSpPr>
          <p:spPr bwMode="auto">
            <a:xfrm>
              <a:off x="-5808" y="1584"/>
              <a:ext cx="5376" cy="1920"/>
            </a:xfrm>
            <a:prstGeom prst="rect">
              <a:avLst/>
            </a:prstGeom>
            <a:solidFill>
              <a:schemeClr val="bg1"/>
            </a:solidFill>
            <a:ln w="25400">
              <a:noFill/>
              <a:miter lim="800000"/>
              <a:headEnd/>
              <a:tailEnd/>
            </a:ln>
          </p:spPr>
          <p:txBody>
            <a:bodyPr wrap="none" anchor="ctr"/>
            <a:lstStyle/>
            <a:p>
              <a:endParaRPr lang="en-US"/>
            </a:p>
          </p:txBody>
        </p:sp>
        <p:grpSp>
          <p:nvGrpSpPr>
            <p:cNvPr id="15438" name="Group 47"/>
            <p:cNvGrpSpPr>
              <a:grpSpLocks/>
            </p:cNvGrpSpPr>
            <p:nvPr/>
          </p:nvGrpSpPr>
          <p:grpSpPr bwMode="auto">
            <a:xfrm>
              <a:off x="-5808" y="1920"/>
              <a:ext cx="5376" cy="1104"/>
              <a:chOff x="192" y="1248"/>
              <a:chExt cx="5376" cy="1104"/>
            </a:xfrm>
          </p:grpSpPr>
          <p:grpSp>
            <p:nvGrpSpPr>
              <p:cNvPr id="15439" name="Group 48"/>
              <p:cNvGrpSpPr>
                <a:grpSpLocks/>
              </p:cNvGrpSpPr>
              <p:nvPr/>
            </p:nvGrpSpPr>
            <p:grpSpPr bwMode="auto">
              <a:xfrm>
                <a:off x="192" y="1248"/>
                <a:ext cx="5376" cy="1104"/>
                <a:chOff x="192" y="1248"/>
                <a:chExt cx="5376" cy="1104"/>
              </a:xfrm>
            </p:grpSpPr>
            <p:sp>
              <p:nvSpPr>
                <p:cNvPr id="15442" name="Rectangle 49"/>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443" name="Group 50"/>
                <p:cNvGrpSpPr>
                  <a:grpSpLocks/>
                </p:cNvGrpSpPr>
                <p:nvPr/>
              </p:nvGrpSpPr>
              <p:grpSpPr bwMode="auto">
                <a:xfrm>
                  <a:off x="192" y="1296"/>
                  <a:ext cx="5376" cy="480"/>
                  <a:chOff x="336" y="1536"/>
                  <a:chExt cx="5376" cy="480"/>
                </a:xfrm>
              </p:grpSpPr>
              <p:sp>
                <p:nvSpPr>
                  <p:cNvPr id="15444" name="Rectangle 51"/>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45" name="Rectangle 52"/>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46" name="Rectangle 53"/>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47" name="Rectangle 54"/>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48" name="Rectangle 55"/>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49" name="Rectangle 56"/>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50" name="Rectangle 57"/>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51" name="Rectangle 58"/>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440" name="Rectangle 59"/>
              <p:cNvSpPr>
                <a:spLocks noChangeArrowheads="1"/>
              </p:cNvSpPr>
              <p:nvPr/>
            </p:nvSpPr>
            <p:spPr bwMode="auto">
              <a:xfrm>
                <a:off x="1536"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5441" name="Rectangle 60"/>
              <p:cNvSpPr>
                <a:spLocks noChangeArrowheads="1"/>
              </p:cNvSpPr>
              <p:nvPr/>
            </p:nvSpPr>
            <p:spPr bwMode="auto">
              <a:xfrm>
                <a:off x="2400"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grpSp>
      </p:grpSp>
      <p:grpSp>
        <p:nvGrpSpPr>
          <p:cNvPr id="16" name="Group 61"/>
          <p:cNvGrpSpPr>
            <a:grpSpLocks/>
          </p:cNvGrpSpPr>
          <p:nvPr/>
        </p:nvGrpSpPr>
        <p:grpSpPr bwMode="auto">
          <a:xfrm>
            <a:off x="304800" y="1524000"/>
            <a:ext cx="8534400" cy="3048000"/>
            <a:chOff x="-5712" y="768"/>
            <a:chExt cx="5376" cy="1920"/>
          </a:xfrm>
        </p:grpSpPr>
        <p:sp>
          <p:nvSpPr>
            <p:cNvPr id="15422" name="Rectangle 62"/>
            <p:cNvSpPr>
              <a:spLocks noChangeArrowheads="1"/>
            </p:cNvSpPr>
            <p:nvPr/>
          </p:nvSpPr>
          <p:spPr bwMode="auto">
            <a:xfrm>
              <a:off x="-5712" y="768"/>
              <a:ext cx="5376" cy="1920"/>
            </a:xfrm>
            <a:prstGeom prst="rect">
              <a:avLst/>
            </a:prstGeom>
            <a:solidFill>
              <a:schemeClr val="bg1"/>
            </a:solidFill>
            <a:ln w="25400">
              <a:noFill/>
              <a:miter lim="800000"/>
              <a:headEnd/>
              <a:tailEnd/>
            </a:ln>
          </p:spPr>
          <p:txBody>
            <a:bodyPr wrap="none" anchor="ctr"/>
            <a:lstStyle/>
            <a:p>
              <a:endParaRPr lang="en-US"/>
            </a:p>
          </p:txBody>
        </p:sp>
        <p:grpSp>
          <p:nvGrpSpPr>
            <p:cNvPr id="15423" name="Group 63"/>
            <p:cNvGrpSpPr>
              <a:grpSpLocks/>
            </p:cNvGrpSpPr>
            <p:nvPr/>
          </p:nvGrpSpPr>
          <p:grpSpPr bwMode="auto">
            <a:xfrm>
              <a:off x="-5712" y="1104"/>
              <a:ext cx="5376" cy="1104"/>
              <a:chOff x="192" y="1248"/>
              <a:chExt cx="5376" cy="1104"/>
            </a:xfrm>
          </p:grpSpPr>
          <p:grpSp>
            <p:nvGrpSpPr>
              <p:cNvPr id="15424" name="Group 64"/>
              <p:cNvGrpSpPr>
                <a:grpSpLocks/>
              </p:cNvGrpSpPr>
              <p:nvPr/>
            </p:nvGrpSpPr>
            <p:grpSpPr bwMode="auto">
              <a:xfrm>
                <a:off x="192" y="1248"/>
                <a:ext cx="5376" cy="1104"/>
                <a:chOff x="192" y="1248"/>
                <a:chExt cx="5376" cy="1104"/>
              </a:xfrm>
            </p:grpSpPr>
            <p:sp>
              <p:nvSpPr>
                <p:cNvPr id="15427" name="Rectangle 65"/>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428" name="Group 66"/>
                <p:cNvGrpSpPr>
                  <a:grpSpLocks/>
                </p:cNvGrpSpPr>
                <p:nvPr/>
              </p:nvGrpSpPr>
              <p:grpSpPr bwMode="auto">
                <a:xfrm>
                  <a:off x="192" y="1296"/>
                  <a:ext cx="5376" cy="480"/>
                  <a:chOff x="336" y="1536"/>
                  <a:chExt cx="5376" cy="480"/>
                </a:xfrm>
              </p:grpSpPr>
              <p:sp>
                <p:nvSpPr>
                  <p:cNvPr id="15429" name="Rectangle 67"/>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30" name="Rectangle 68"/>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31" name="Rectangle 69"/>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32" name="Rectangle 70"/>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33" name="Rectangle 71"/>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34" name="Rectangle 72"/>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35" name="Rectangle 73"/>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36" name="Rectangle 74"/>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425" name="Rectangle 75"/>
              <p:cNvSpPr>
                <a:spLocks noChangeArrowheads="1"/>
              </p:cNvSpPr>
              <p:nvPr/>
            </p:nvSpPr>
            <p:spPr bwMode="auto">
              <a:xfrm>
                <a:off x="1536"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5426" name="Rectangle 76"/>
              <p:cNvSpPr>
                <a:spLocks noChangeArrowheads="1"/>
              </p:cNvSpPr>
              <p:nvPr/>
            </p:nvSpPr>
            <p:spPr bwMode="auto">
              <a:xfrm>
                <a:off x="3072"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grpSp>
      </p:grpSp>
      <p:grpSp>
        <p:nvGrpSpPr>
          <p:cNvPr id="20" name="Group 77"/>
          <p:cNvGrpSpPr>
            <a:grpSpLocks/>
          </p:cNvGrpSpPr>
          <p:nvPr/>
        </p:nvGrpSpPr>
        <p:grpSpPr bwMode="auto">
          <a:xfrm>
            <a:off x="304800" y="1524000"/>
            <a:ext cx="8534400" cy="3048000"/>
            <a:chOff x="-5760" y="1200"/>
            <a:chExt cx="5376" cy="1920"/>
          </a:xfrm>
        </p:grpSpPr>
        <p:sp>
          <p:nvSpPr>
            <p:cNvPr id="15407" name="Rectangle 78"/>
            <p:cNvSpPr>
              <a:spLocks noChangeArrowheads="1"/>
            </p:cNvSpPr>
            <p:nvPr/>
          </p:nvSpPr>
          <p:spPr bwMode="auto">
            <a:xfrm>
              <a:off x="-5760" y="1200"/>
              <a:ext cx="5376" cy="1920"/>
            </a:xfrm>
            <a:prstGeom prst="rect">
              <a:avLst/>
            </a:prstGeom>
            <a:solidFill>
              <a:schemeClr val="bg1"/>
            </a:solidFill>
            <a:ln w="25400">
              <a:noFill/>
              <a:miter lim="800000"/>
              <a:headEnd/>
              <a:tailEnd/>
            </a:ln>
          </p:spPr>
          <p:txBody>
            <a:bodyPr wrap="none" anchor="ctr"/>
            <a:lstStyle/>
            <a:p>
              <a:endParaRPr lang="en-US"/>
            </a:p>
          </p:txBody>
        </p:sp>
        <p:grpSp>
          <p:nvGrpSpPr>
            <p:cNvPr id="15408" name="Group 79"/>
            <p:cNvGrpSpPr>
              <a:grpSpLocks/>
            </p:cNvGrpSpPr>
            <p:nvPr/>
          </p:nvGrpSpPr>
          <p:grpSpPr bwMode="auto">
            <a:xfrm>
              <a:off x="-5760" y="1536"/>
              <a:ext cx="5376" cy="1104"/>
              <a:chOff x="192" y="1248"/>
              <a:chExt cx="5376" cy="1104"/>
            </a:xfrm>
          </p:grpSpPr>
          <p:grpSp>
            <p:nvGrpSpPr>
              <p:cNvPr id="15409" name="Group 80"/>
              <p:cNvGrpSpPr>
                <a:grpSpLocks/>
              </p:cNvGrpSpPr>
              <p:nvPr/>
            </p:nvGrpSpPr>
            <p:grpSpPr bwMode="auto">
              <a:xfrm>
                <a:off x="192" y="1248"/>
                <a:ext cx="5376" cy="1104"/>
                <a:chOff x="192" y="1248"/>
                <a:chExt cx="5376" cy="1104"/>
              </a:xfrm>
            </p:grpSpPr>
            <p:sp>
              <p:nvSpPr>
                <p:cNvPr id="15412" name="Rectangle 81"/>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413" name="Group 82"/>
                <p:cNvGrpSpPr>
                  <a:grpSpLocks/>
                </p:cNvGrpSpPr>
                <p:nvPr/>
              </p:nvGrpSpPr>
              <p:grpSpPr bwMode="auto">
                <a:xfrm>
                  <a:off x="192" y="1296"/>
                  <a:ext cx="5376" cy="480"/>
                  <a:chOff x="336" y="1536"/>
                  <a:chExt cx="5376" cy="480"/>
                </a:xfrm>
              </p:grpSpPr>
              <p:sp>
                <p:nvSpPr>
                  <p:cNvPr id="15414" name="Rectangle 83"/>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15" name="Rectangle 84"/>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16" name="Rectangle 85"/>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17" name="Rectangle 86"/>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18" name="Rectangle 87"/>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19" name="Rectangle 88"/>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20" name="Rectangle 89"/>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21" name="Rectangle 90"/>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410" name="Rectangle 91"/>
              <p:cNvSpPr>
                <a:spLocks noChangeArrowheads="1"/>
              </p:cNvSpPr>
              <p:nvPr/>
            </p:nvSpPr>
            <p:spPr bwMode="auto">
              <a:xfrm>
                <a:off x="1536"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5411" name="Rectangle 92"/>
              <p:cNvSpPr>
                <a:spLocks noChangeArrowheads="1"/>
              </p:cNvSpPr>
              <p:nvPr/>
            </p:nvSpPr>
            <p:spPr bwMode="auto">
              <a:xfrm>
                <a:off x="3744"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grpSp>
      </p:grpSp>
      <p:grpSp>
        <p:nvGrpSpPr>
          <p:cNvPr id="24" name="Group 93"/>
          <p:cNvGrpSpPr>
            <a:grpSpLocks/>
          </p:cNvGrpSpPr>
          <p:nvPr/>
        </p:nvGrpSpPr>
        <p:grpSpPr bwMode="auto">
          <a:xfrm>
            <a:off x="304800" y="1524000"/>
            <a:ext cx="8534400" cy="3048000"/>
            <a:chOff x="-5664" y="912"/>
            <a:chExt cx="5376" cy="1920"/>
          </a:xfrm>
        </p:grpSpPr>
        <p:sp>
          <p:nvSpPr>
            <p:cNvPr id="15390" name="Rectangle 94"/>
            <p:cNvSpPr>
              <a:spLocks noChangeArrowheads="1"/>
            </p:cNvSpPr>
            <p:nvPr/>
          </p:nvSpPr>
          <p:spPr bwMode="auto">
            <a:xfrm>
              <a:off x="-5664" y="912"/>
              <a:ext cx="5376" cy="1920"/>
            </a:xfrm>
            <a:prstGeom prst="rect">
              <a:avLst/>
            </a:prstGeom>
            <a:solidFill>
              <a:schemeClr val="bg1"/>
            </a:solidFill>
            <a:ln w="25400">
              <a:noFill/>
              <a:miter lim="800000"/>
              <a:headEnd/>
              <a:tailEnd/>
            </a:ln>
          </p:spPr>
          <p:txBody>
            <a:bodyPr wrap="none" anchor="ctr"/>
            <a:lstStyle/>
            <a:p>
              <a:endParaRPr lang="en-US"/>
            </a:p>
          </p:txBody>
        </p:sp>
        <p:grpSp>
          <p:nvGrpSpPr>
            <p:cNvPr id="15391" name="Group 95"/>
            <p:cNvGrpSpPr>
              <a:grpSpLocks/>
            </p:cNvGrpSpPr>
            <p:nvPr/>
          </p:nvGrpSpPr>
          <p:grpSpPr bwMode="auto">
            <a:xfrm>
              <a:off x="-5664" y="1248"/>
              <a:ext cx="5376" cy="1104"/>
              <a:chOff x="192" y="1248"/>
              <a:chExt cx="5376" cy="1104"/>
            </a:xfrm>
          </p:grpSpPr>
          <p:grpSp>
            <p:nvGrpSpPr>
              <p:cNvPr id="15392" name="Group 96"/>
              <p:cNvGrpSpPr>
                <a:grpSpLocks/>
              </p:cNvGrpSpPr>
              <p:nvPr/>
            </p:nvGrpSpPr>
            <p:grpSpPr bwMode="auto">
              <a:xfrm>
                <a:off x="192" y="1248"/>
                <a:ext cx="5376" cy="1104"/>
                <a:chOff x="192" y="1248"/>
                <a:chExt cx="5376" cy="1104"/>
              </a:xfrm>
            </p:grpSpPr>
            <p:sp>
              <p:nvSpPr>
                <p:cNvPr id="15397" name="Rectangle 97"/>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398" name="Group 98"/>
                <p:cNvGrpSpPr>
                  <a:grpSpLocks/>
                </p:cNvGrpSpPr>
                <p:nvPr/>
              </p:nvGrpSpPr>
              <p:grpSpPr bwMode="auto">
                <a:xfrm>
                  <a:off x="192" y="1296"/>
                  <a:ext cx="5376" cy="480"/>
                  <a:chOff x="336" y="1536"/>
                  <a:chExt cx="5376" cy="480"/>
                </a:xfrm>
              </p:grpSpPr>
              <p:sp>
                <p:nvSpPr>
                  <p:cNvPr id="15399" name="Rectangle 99"/>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400" name="Rectangle 100"/>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401" name="Rectangle 101"/>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402" name="Rectangle 102"/>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403" name="Rectangle 103"/>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404" name="Rectangle 104"/>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405" name="Rectangle 105"/>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406" name="Rectangle 106"/>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393" name="Rectangle 107"/>
              <p:cNvSpPr>
                <a:spLocks noChangeArrowheads="1"/>
              </p:cNvSpPr>
              <p:nvPr/>
            </p:nvSpPr>
            <p:spPr bwMode="auto">
              <a:xfrm>
                <a:off x="1536"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5394" name="Rectangle 108"/>
              <p:cNvSpPr>
                <a:spLocks noChangeArrowheads="1"/>
              </p:cNvSpPr>
              <p:nvPr/>
            </p:nvSpPr>
            <p:spPr bwMode="auto">
              <a:xfrm>
                <a:off x="4416"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5395" name="Freeform 109"/>
              <p:cNvSpPr>
                <a:spLocks/>
              </p:cNvSpPr>
              <p:nvPr/>
            </p:nvSpPr>
            <p:spPr bwMode="auto">
              <a:xfrm>
                <a:off x="1632" y="1776"/>
                <a:ext cx="3170" cy="576"/>
              </a:xfrm>
              <a:custGeom>
                <a:avLst/>
                <a:gdLst>
                  <a:gd name="T0" fmla="*/ 3170 w 3170"/>
                  <a:gd name="T1" fmla="*/ 0 h 576"/>
                  <a:gd name="T2" fmla="*/ 3170 w 3170"/>
                  <a:gd name="T3" fmla="*/ 576 h 576"/>
                  <a:gd name="T4" fmla="*/ 3 w 3170"/>
                  <a:gd name="T5" fmla="*/ 576 h 576"/>
                  <a:gd name="T6" fmla="*/ 0 w 3170"/>
                  <a:gd name="T7" fmla="*/ 5 h 576"/>
                  <a:gd name="T8" fmla="*/ 0 60000 65536"/>
                  <a:gd name="T9" fmla="*/ 0 60000 65536"/>
                  <a:gd name="T10" fmla="*/ 0 60000 65536"/>
                  <a:gd name="T11" fmla="*/ 0 60000 65536"/>
                  <a:gd name="T12" fmla="*/ 0 w 3170"/>
                  <a:gd name="T13" fmla="*/ 0 h 576"/>
                  <a:gd name="T14" fmla="*/ 3170 w 3170"/>
                  <a:gd name="T15" fmla="*/ 576 h 576"/>
                </a:gdLst>
                <a:ahLst/>
                <a:cxnLst>
                  <a:cxn ang="T8">
                    <a:pos x="T0" y="T1"/>
                  </a:cxn>
                  <a:cxn ang="T9">
                    <a:pos x="T2" y="T3"/>
                  </a:cxn>
                  <a:cxn ang="T10">
                    <a:pos x="T4" y="T5"/>
                  </a:cxn>
                  <a:cxn ang="T11">
                    <a:pos x="T6" y="T7"/>
                  </a:cxn>
                </a:cxnLst>
                <a:rect l="T12" t="T13" r="T14" b="T15"/>
                <a:pathLst>
                  <a:path w="3170" h="576">
                    <a:moveTo>
                      <a:pt x="3170" y="0"/>
                    </a:moveTo>
                    <a:lnTo>
                      <a:pt x="3170" y="576"/>
                    </a:lnTo>
                    <a:lnTo>
                      <a:pt x="3" y="576"/>
                    </a:lnTo>
                    <a:lnTo>
                      <a:pt x="0" y="5"/>
                    </a:lnTo>
                  </a:path>
                </a:pathLst>
              </a:custGeom>
              <a:solidFill>
                <a:schemeClr val="bg1"/>
              </a:solidFill>
              <a:ln w="25400">
                <a:solidFill>
                  <a:schemeClr val="tx1"/>
                </a:solidFill>
                <a:miter lim="800000"/>
                <a:headEnd/>
                <a:tailEnd type="triangle" w="med" len="med"/>
              </a:ln>
            </p:spPr>
            <p:txBody>
              <a:bodyPr wrap="none"/>
              <a:lstStyle/>
              <a:p>
                <a:endParaRPr lang="en-US"/>
              </a:p>
            </p:txBody>
          </p:sp>
          <p:sp>
            <p:nvSpPr>
              <p:cNvPr id="15396" name="Rectangle 110"/>
              <p:cNvSpPr>
                <a:spLocks noChangeArrowheads="1"/>
              </p:cNvSpPr>
              <p:nvPr/>
            </p:nvSpPr>
            <p:spPr bwMode="auto">
              <a:xfrm>
                <a:off x="1680" y="1968"/>
                <a:ext cx="624" cy="288"/>
              </a:xfrm>
              <a:prstGeom prst="rect">
                <a:avLst/>
              </a:prstGeom>
              <a:no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Wakeup</a:t>
                </a:r>
              </a:p>
              <a:p>
                <a:pPr eaLnBrk="1" hangingPunct="1"/>
                <a:r>
                  <a:rPr lang="en-US" altLang="ko-KR" sz="1600" b="1">
                    <a:latin typeface="Tahoma" pitchFamily="34" charset="0"/>
                    <a:ea typeface="굴림" pitchFamily="34" charset="-127"/>
                  </a:rPr>
                  <a:t>/Select</a:t>
                </a:r>
              </a:p>
            </p:txBody>
          </p:sp>
        </p:grpSp>
      </p:grpSp>
      <p:grpSp>
        <p:nvGrpSpPr>
          <p:cNvPr id="28" name="Group 111"/>
          <p:cNvGrpSpPr>
            <a:grpSpLocks/>
          </p:cNvGrpSpPr>
          <p:nvPr/>
        </p:nvGrpSpPr>
        <p:grpSpPr bwMode="auto">
          <a:xfrm>
            <a:off x="304800" y="1524000"/>
            <a:ext cx="8534400" cy="3048000"/>
            <a:chOff x="-5712" y="432"/>
            <a:chExt cx="5376" cy="1920"/>
          </a:xfrm>
        </p:grpSpPr>
        <p:sp>
          <p:nvSpPr>
            <p:cNvPr id="15372" name="Rectangle 112"/>
            <p:cNvSpPr>
              <a:spLocks noChangeArrowheads="1"/>
            </p:cNvSpPr>
            <p:nvPr/>
          </p:nvSpPr>
          <p:spPr bwMode="auto">
            <a:xfrm>
              <a:off x="-5712" y="432"/>
              <a:ext cx="5376" cy="1920"/>
            </a:xfrm>
            <a:prstGeom prst="rect">
              <a:avLst/>
            </a:prstGeom>
            <a:solidFill>
              <a:schemeClr val="bg1"/>
            </a:solidFill>
            <a:ln w="25400">
              <a:noFill/>
              <a:miter lim="800000"/>
              <a:headEnd/>
              <a:tailEnd/>
            </a:ln>
          </p:spPr>
          <p:txBody>
            <a:bodyPr wrap="none" anchor="ctr"/>
            <a:lstStyle/>
            <a:p>
              <a:endParaRPr lang="en-US"/>
            </a:p>
          </p:txBody>
        </p:sp>
        <p:grpSp>
          <p:nvGrpSpPr>
            <p:cNvPr id="15373" name="Group 113"/>
            <p:cNvGrpSpPr>
              <a:grpSpLocks/>
            </p:cNvGrpSpPr>
            <p:nvPr/>
          </p:nvGrpSpPr>
          <p:grpSpPr bwMode="auto">
            <a:xfrm>
              <a:off x="-5712" y="768"/>
              <a:ext cx="5376" cy="1104"/>
              <a:chOff x="192" y="1248"/>
              <a:chExt cx="5376" cy="1104"/>
            </a:xfrm>
          </p:grpSpPr>
          <p:grpSp>
            <p:nvGrpSpPr>
              <p:cNvPr id="15374" name="Group 114"/>
              <p:cNvGrpSpPr>
                <a:grpSpLocks/>
              </p:cNvGrpSpPr>
              <p:nvPr/>
            </p:nvGrpSpPr>
            <p:grpSpPr bwMode="auto">
              <a:xfrm>
                <a:off x="192" y="1248"/>
                <a:ext cx="5376" cy="1104"/>
                <a:chOff x="192" y="1248"/>
                <a:chExt cx="5376" cy="1104"/>
              </a:xfrm>
            </p:grpSpPr>
            <p:grpSp>
              <p:nvGrpSpPr>
                <p:cNvPr id="15376" name="Group 115"/>
                <p:cNvGrpSpPr>
                  <a:grpSpLocks/>
                </p:cNvGrpSpPr>
                <p:nvPr/>
              </p:nvGrpSpPr>
              <p:grpSpPr bwMode="auto">
                <a:xfrm>
                  <a:off x="192" y="1248"/>
                  <a:ext cx="5376" cy="1104"/>
                  <a:chOff x="192" y="1248"/>
                  <a:chExt cx="5376" cy="1104"/>
                </a:xfrm>
              </p:grpSpPr>
              <p:sp>
                <p:nvSpPr>
                  <p:cNvPr id="15380" name="Rectangle 116"/>
                  <p:cNvSpPr>
                    <a:spLocks noChangeArrowheads="1"/>
                  </p:cNvSpPr>
                  <p:nvPr/>
                </p:nvSpPr>
                <p:spPr bwMode="auto">
                  <a:xfrm>
                    <a:off x="240" y="1248"/>
                    <a:ext cx="5136" cy="1104"/>
                  </a:xfrm>
                  <a:prstGeom prst="rect">
                    <a:avLst/>
                  </a:prstGeom>
                  <a:solidFill>
                    <a:schemeClr val="bg1"/>
                  </a:solidFill>
                  <a:ln w="25400">
                    <a:noFill/>
                    <a:miter lim="800000"/>
                    <a:headEnd/>
                    <a:tailEnd/>
                  </a:ln>
                </p:spPr>
                <p:txBody>
                  <a:bodyPr wrap="none" anchor="ctr"/>
                  <a:lstStyle/>
                  <a:p>
                    <a:endParaRPr lang="en-US"/>
                  </a:p>
                </p:txBody>
              </p:sp>
              <p:grpSp>
                <p:nvGrpSpPr>
                  <p:cNvPr id="15381" name="Group 117"/>
                  <p:cNvGrpSpPr>
                    <a:grpSpLocks/>
                  </p:cNvGrpSpPr>
                  <p:nvPr/>
                </p:nvGrpSpPr>
                <p:grpSpPr bwMode="auto">
                  <a:xfrm>
                    <a:off x="192" y="1296"/>
                    <a:ext cx="5376" cy="480"/>
                    <a:chOff x="336" y="1536"/>
                    <a:chExt cx="5376" cy="480"/>
                  </a:xfrm>
                </p:grpSpPr>
                <p:sp>
                  <p:nvSpPr>
                    <p:cNvPr id="15382" name="Rectangle 118"/>
                    <p:cNvSpPr>
                      <a:spLocks noChangeArrowheads="1"/>
                    </p:cNvSpPr>
                    <p:nvPr/>
                  </p:nvSpPr>
                  <p:spPr bwMode="auto">
                    <a:xfrm>
                      <a:off x="33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5383" name="Rectangle 119"/>
                    <p:cNvSpPr>
                      <a:spLocks noChangeArrowheads="1"/>
                    </p:cNvSpPr>
                    <p:nvPr/>
                  </p:nvSpPr>
                  <p:spPr bwMode="auto">
                    <a:xfrm>
                      <a:off x="100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5384" name="Rectangle 120"/>
                    <p:cNvSpPr>
                      <a:spLocks noChangeArrowheads="1"/>
                    </p:cNvSpPr>
                    <p:nvPr/>
                  </p:nvSpPr>
                  <p:spPr bwMode="auto">
                    <a:xfrm>
                      <a:off x="168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5385" name="Rectangle 121"/>
                    <p:cNvSpPr>
                      <a:spLocks noChangeArrowheads="1"/>
                    </p:cNvSpPr>
                    <p:nvPr/>
                  </p:nvSpPr>
                  <p:spPr bwMode="auto">
                    <a:xfrm>
                      <a:off x="2352"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5386" name="Rectangle 122"/>
                    <p:cNvSpPr>
                      <a:spLocks noChangeArrowheads="1"/>
                    </p:cNvSpPr>
                    <p:nvPr/>
                  </p:nvSpPr>
                  <p:spPr bwMode="auto">
                    <a:xfrm>
                      <a:off x="3024"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5387" name="Rectangle 123"/>
                    <p:cNvSpPr>
                      <a:spLocks noChangeArrowheads="1"/>
                    </p:cNvSpPr>
                    <p:nvPr/>
                  </p:nvSpPr>
                  <p:spPr bwMode="auto">
                    <a:xfrm>
                      <a:off x="3696"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5388" name="Rectangle 124"/>
                    <p:cNvSpPr>
                      <a:spLocks noChangeArrowheads="1"/>
                    </p:cNvSpPr>
                    <p:nvPr/>
                  </p:nvSpPr>
                  <p:spPr bwMode="auto">
                    <a:xfrm>
                      <a:off x="4368"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p:txBody>
                </p:sp>
                <p:sp>
                  <p:nvSpPr>
                    <p:cNvPr id="15389" name="Rectangle 125"/>
                    <p:cNvSpPr>
                      <a:spLocks noChangeArrowheads="1"/>
                    </p:cNvSpPr>
                    <p:nvPr/>
                  </p:nvSpPr>
                  <p:spPr bwMode="auto">
                    <a:xfrm>
                      <a:off x="5040" y="1536"/>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grpSp>
            </p:grpSp>
            <p:sp>
              <p:nvSpPr>
                <p:cNvPr id="15377" name="Rectangle 126"/>
                <p:cNvSpPr>
                  <a:spLocks noChangeArrowheads="1"/>
                </p:cNvSpPr>
                <p:nvPr/>
              </p:nvSpPr>
              <p:spPr bwMode="auto">
                <a:xfrm>
                  <a:off x="2400" y="129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5378" name="Rectangle 127"/>
                <p:cNvSpPr>
                  <a:spLocks noChangeArrowheads="1"/>
                </p:cNvSpPr>
                <p:nvPr/>
              </p:nvSpPr>
              <p:spPr bwMode="auto">
                <a:xfrm>
                  <a:off x="5088" y="1296"/>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5379" name="Freeform 128"/>
                <p:cNvSpPr>
                  <a:spLocks/>
                </p:cNvSpPr>
                <p:nvPr/>
              </p:nvSpPr>
              <p:spPr bwMode="auto">
                <a:xfrm>
                  <a:off x="1632" y="1776"/>
                  <a:ext cx="3170" cy="576"/>
                </a:xfrm>
                <a:custGeom>
                  <a:avLst/>
                  <a:gdLst>
                    <a:gd name="T0" fmla="*/ 3170 w 3170"/>
                    <a:gd name="T1" fmla="*/ 0 h 576"/>
                    <a:gd name="T2" fmla="*/ 3170 w 3170"/>
                    <a:gd name="T3" fmla="*/ 576 h 576"/>
                    <a:gd name="T4" fmla="*/ 3 w 3170"/>
                    <a:gd name="T5" fmla="*/ 576 h 576"/>
                    <a:gd name="T6" fmla="*/ 0 w 3170"/>
                    <a:gd name="T7" fmla="*/ 5 h 576"/>
                    <a:gd name="T8" fmla="*/ 0 60000 65536"/>
                    <a:gd name="T9" fmla="*/ 0 60000 65536"/>
                    <a:gd name="T10" fmla="*/ 0 60000 65536"/>
                    <a:gd name="T11" fmla="*/ 0 60000 65536"/>
                    <a:gd name="T12" fmla="*/ 0 w 3170"/>
                    <a:gd name="T13" fmla="*/ 0 h 576"/>
                    <a:gd name="T14" fmla="*/ 3170 w 3170"/>
                    <a:gd name="T15" fmla="*/ 576 h 576"/>
                  </a:gdLst>
                  <a:ahLst/>
                  <a:cxnLst>
                    <a:cxn ang="T8">
                      <a:pos x="T0" y="T1"/>
                    </a:cxn>
                    <a:cxn ang="T9">
                      <a:pos x="T2" y="T3"/>
                    </a:cxn>
                    <a:cxn ang="T10">
                      <a:pos x="T4" y="T5"/>
                    </a:cxn>
                    <a:cxn ang="T11">
                      <a:pos x="T6" y="T7"/>
                    </a:cxn>
                  </a:cxnLst>
                  <a:rect l="T12" t="T13" r="T14" b="T15"/>
                  <a:pathLst>
                    <a:path w="3170" h="576">
                      <a:moveTo>
                        <a:pt x="3170" y="0"/>
                      </a:moveTo>
                      <a:lnTo>
                        <a:pt x="3170" y="576"/>
                      </a:lnTo>
                      <a:lnTo>
                        <a:pt x="3" y="576"/>
                      </a:lnTo>
                      <a:lnTo>
                        <a:pt x="0" y="5"/>
                      </a:lnTo>
                    </a:path>
                  </a:pathLst>
                </a:custGeom>
                <a:solidFill>
                  <a:schemeClr val="bg1"/>
                </a:solidFill>
                <a:ln w="25400">
                  <a:solidFill>
                    <a:schemeClr val="tx1"/>
                  </a:solidFill>
                  <a:miter lim="800000"/>
                  <a:headEnd/>
                  <a:tailEnd type="triangle" w="med" len="med"/>
                </a:ln>
              </p:spPr>
              <p:txBody>
                <a:bodyPr wrap="none"/>
                <a:lstStyle/>
                <a:p>
                  <a:endParaRPr lang="en-US"/>
                </a:p>
              </p:txBody>
            </p:sp>
          </p:grpSp>
          <p:sp>
            <p:nvSpPr>
              <p:cNvPr id="15375" name="Rectangle 129"/>
              <p:cNvSpPr>
                <a:spLocks noChangeArrowheads="1"/>
              </p:cNvSpPr>
              <p:nvPr/>
            </p:nvSpPr>
            <p:spPr bwMode="auto">
              <a:xfrm>
                <a:off x="1680" y="1968"/>
                <a:ext cx="624" cy="288"/>
              </a:xfrm>
              <a:prstGeom prst="rect">
                <a:avLst/>
              </a:prstGeom>
              <a:no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Wakeup</a:t>
                </a:r>
              </a:p>
              <a:p>
                <a:pPr eaLnBrk="1" hangingPunct="1"/>
                <a:r>
                  <a:rPr lang="en-US" altLang="ko-KR" sz="1600" b="1">
                    <a:latin typeface="Tahoma" pitchFamily="34" charset="0"/>
                    <a:ea typeface="굴림" pitchFamily="34" charset="-127"/>
                  </a:rPr>
                  <a:t>/Select</a:t>
                </a:r>
              </a:p>
            </p:txBody>
          </p:sp>
        </p:grpSp>
      </p:grpSp>
      <p:sp>
        <p:nvSpPr>
          <p:cNvPr id="15371" name="Rectangle 3"/>
          <p:cNvSpPr>
            <a:spLocks noGrp="1" noChangeArrowheads="1"/>
          </p:cNvSpPr>
          <p:nvPr>
            <p:ph idx="1"/>
          </p:nvPr>
        </p:nvSpPr>
        <p:spPr>
          <a:xfrm>
            <a:off x="279070" y="1752600"/>
            <a:ext cx="8229600" cy="5029200"/>
          </a:xfrm>
        </p:spPr>
        <p:txBody>
          <a:bodyPr/>
          <a:lstStyle/>
          <a:p>
            <a:pPr eaLnBrk="1" hangingPunct="1">
              <a:lnSpc>
                <a:spcPct val="80000"/>
              </a:lnSpc>
            </a:pPr>
            <a:r>
              <a:rPr lang="en-US" altLang="ko-KR" sz="2400" dirty="0">
                <a:ea typeface="굴림" pitchFamily="34" charset="-127"/>
              </a:rPr>
              <a:t>Multi-cycle scheduling loop</a:t>
            </a: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endParaRPr lang="en-US" altLang="ko-KR" sz="2400" dirty="0">
              <a:ea typeface="굴림" pitchFamily="34" charset="-127"/>
            </a:endParaRPr>
          </a:p>
          <a:p>
            <a:pPr eaLnBrk="1" hangingPunct="1">
              <a:lnSpc>
                <a:spcPct val="80000"/>
              </a:lnSpc>
            </a:pPr>
            <a:r>
              <a:rPr lang="en-US" altLang="ko-KR" sz="2400" dirty="0">
                <a:ea typeface="굴림" pitchFamily="34" charset="-127"/>
              </a:rPr>
              <a:t>Scheduling atomicity is not maintained</a:t>
            </a:r>
          </a:p>
          <a:p>
            <a:pPr lvl="1" eaLnBrk="1" hangingPunct="1">
              <a:lnSpc>
                <a:spcPct val="80000"/>
              </a:lnSpc>
            </a:pPr>
            <a:r>
              <a:rPr lang="en-US" altLang="ko-KR" sz="2000" dirty="0">
                <a:ea typeface="굴림" pitchFamily="34" charset="-127"/>
              </a:rPr>
              <a:t>Separated by extra pipeline stages (</a:t>
            </a:r>
            <a:r>
              <a:rPr lang="en-US" altLang="ko-KR" sz="2000" dirty="0" err="1">
                <a:ea typeface="굴림" pitchFamily="34" charset="-127"/>
              </a:rPr>
              <a:t>Disp</a:t>
            </a:r>
            <a:r>
              <a:rPr lang="en-US" altLang="ko-KR" sz="2000" dirty="0">
                <a:ea typeface="굴림" pitchFamily="34" charset="-127"/>
              </a:rPr>
              <a:t>, RF)</a:t>
            </a:r>
          </a:p>
          <a:p>
            <a:pPr lvl="1" eaLnBrk="1" hangingPunct="1">
              <a:lnSpc>
                <a:spcPct val="80000"/>
              </a:lnSpc>
            </a:pPr>
            <a:r>
              <a:rPr lang="en-US" altLang="ko-KR" sz="2000" dirty="0">
                <a:ea typeface="굴림" pitchFamily="34" charset="-127"/>
              </a:rPr>
              <a:t>Unable to issue dependent instructions consecutively</a:t>
            </a:r>
          </a:p>
          <a:p>
            <a:pPr lvl="1" eaLnBrk="1" hangingPunct="1">
              <a:lnSpc>
                <a:spcPct val="80000"/>
              </a:lnSpc>
            </a:pPr>
            <a:endParaRPr lang="en-US" altLang="ko-KR" sz="2000" dirty="0">
              <a:ea typeface="굴림" pitchFamily="34" charset="-127"/>
            </a:endParaRPr>
          </a:p>
          <a:p>
            <a:pPr eaLnBrk="1" hangingPunct="1">
              <a:lnSpc>
                <a:spcPct val="80000"/>
              </a:lnSpc>
              <a:buFont typeface="Wingdings" pitchFamily="2" charset="2"/>
              <a:buNone/>
            </a:pPr>
            <a:r>
              <a:rPr lang="en-US" altLang="ko-KR" sz="2400" dirty="0">
                <a:ea typeface="굴림" pitchFamily="34" charset="-127"/>
                <a:sym typeface="Wingdings" pitchFamily="2" charset="2"/>
              </a:rPr>
              <a:t> solution: </a:t>
            </a:r>
            <a:r>
              <a:rPr lang="en-US" altLang="ko-KR" sz="2400" dirty="0">
                <a:solidFill>
                  <a:schemeClr val="hlink"/>
                </a:solidFill>
                <a:ea typeface="굴림" pitchFamily="34" charset="-127"/>
                <a:sym typeface="Wingdings" pitchFamily="2" charset="2"/>
              </a:rPr>
              <a:t>speculative scheduling</a:t>
            </a:r>
            <a:endParaRPr lang="en-US" altLang="ko-KR" sz="2400" dirty="0">
              <a:solidFill>
                <a:schemeClr val="hlink"/>
              </a:solidFill>
              <a:ea typeface="굴림" pitchFamily="34" charset="-127"/>
            </a:endParaRPr>
          </a:p>
        </p:txBody>
      </p:sp>
      <p:sp>
        <p:nvSpPr>
          <p:cNvPr id="130" name="TextBox 129"/>
          <p:cNvSpPr txBox="1"/>
          <p:nvPr/>
        </p:nvSpPr>
        <p:spPr>
          <a:xfrm>
            <a:off x="-8906" y="0"/>
            <a:ext cx="2007024" cy="307777"/>
          </a:xfrm>
          <a:prstGeom prst="rect">
            <a:avLst/>
          </a:prstGeom>
          <a:noFill/>
        </p:spPr>
        <p:txBody>
          <a:bodyPr wrap="none" rtlCol="0">
            <a:spAutoFit/>
          </a:bodyPr>
          <a:lstStyle/>
          <a:p>
            <a:pPr algn="l"/>
            <a:r>
              <a:rPr lang="en-US" sz="1400" b="1" dirty="0">
                <a:solidFill>
                  <a:srgbClr val="FF0000"/>
                </a:solidFill>
              </a:rPr>
              <a:t>Scheduling Atomicity</a:t>
            </a:r>
          </a:p>
        </p:txBody>
      </p:sp>
    </p:spTree>
    <p:custDataLst>
      <p:tags r:id="rId1"/>
    </p:custDataLst>
  </p:cSld>
  <p:clrMapOvr>
    <a:masterClrMapping/>
  </p:clrMapOvr>
  <p:transition advTm="1283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499"/>
                                          </p:stCondLst>
                                        </p:cTn>
                                        <p:tgtEl>
                                          <p:spTgt spid="2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499"/>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en-US" altLang="ko-KR" dirty="0">
                <a:ea typeface="굴림" pitchFamily="34" charset="-127"/>
              </a:rPr>
              <a:t>Speculative Scheduling</a:t>
            </a:r>
          </a:p>
        </p:txBody>
      </p:sp>
      <p:sp>
        <p:nvSpPr>
          <p:cNvPr id="16387" name="Rectangle 3"/>
          <p:cNvSpPr>
            <a:spLocks noGrp="1" noChangeArrowheads="1"/>
          </p:cNvSpPr>
          <p:nvPr>
            <p:ph idx="1"/>
          </p:nvPr>
        </p:nvSpPr>
        <p:spPr>
          <a:xfrm>
            <a:off x="457200" y="1371600"/>
            <a:ext cx="8229600" cy="4953000"/>
          </a:xfrm>
        </p:spPr>
        <p:txBody>
          <a:bodyPr/>
          <a:lstStyle/>
          <a:p>
            <a:pPr eaLnBrk="1" hangingPunct="1">
              <a:lnSpc>
                <a:spcPct val="80000"/>
              </a:lnSpc>
            </a:pPr>
            <a:r>
              <a:rPr lang="en-US" altLang="ko-KR" sz="2000" dirty="0">
                <a:ea typeface="굴림" pitchFamily="34" charset="-127"/>
              </a:rPr>
              <a:t>Speculatively wakeup dependent instructions even before the parent instruction </a:t>
            </a:r>
            <a:r>
              <a:rPr lang="en-US" altLang="ko-KR" sz="2000" b="1" i="1" u="sng" dirty="0">
                <a:ea typeface="굴림" pitchFamily="34" charset="-127"/>
              </a:rPr>
              <a:t>starts</a:t>
            </a:r>
            <a:r>
              <a:rPr lang="en-US" altLang="ko-KR" sz="2000" dirty="0">
                <a:ea typeface="굴림" pitchFamily="34" charset="-127"/>
              </a:rPr>
              <a:t> execution</a:t>
            </a:r>
          </a:p>
          <a:p>
            <a:pPr lvl="1" eaLnBrk="1" hangingPunct="1">
              <a:lnSpc>
                <a:spcPct val="80000"/>
              </a:lnSpc>
            </a:pPr>
            <a:r>
              <a:rPr lang="en-US" altLang="ko-KR" sz="1800" dirty="0">
                <a:ea typeface="굴림" pitchFamily="34" charset="-127"/>
              </a:rPr>
              <a:t>Keep the scheduling loop within a single clock cycle</a:t>
            </a:r>
          </a:p>
          <a:p>
            <a:pPr lvl="1" eaLnBrk="1" hangingPunct="1">
              <a:lnSpc>
                <a:spcPct val="80000"/>
              </a:lnSpc>
            </a:pPr>
            <a:endParaRPr lang="en-US" altLang="ko-KR" sz="1800" dirty="0">
              <a:ea typeface="굴림" pitchFamily="34" charset="-127"/>
            </a:endParaRPr>
          </a:p>
          <a:p>
            <a:pPr eaLnBrk="1" hangingPunct="1">
              <a:lnSpc>
                <a:spcPct val="80000"/>
              </a:lnSpc>
            </a:pPr>
            <a:r>
              <a:rPr lang="en-US" altLang="ko-KR" sz="2000" dirty="0">
                <a:ea typeface="굴림" pitchFamily="34" charset="-127"/>
              </a:rPr>
              <a:t>But, nobody knows what will happen in the future</a:t>
            </a:r>
          </a:p>
          <a:p>
            <a:pPr lvl="1" eaLnBrk="1" hangingPunct="1">
              <a:lnSpc>
                <a:spcPct val="80000"/>
              </a:lnSpc>
            </a:pPr>
            <a:endParaRPr lang="en-US" altLang="ko-KR" sz="1800" dirty="0">
              <a:ea typeface="굴림" pitchFamily="34" charset="-127"/>
            </a:endParaRPr>
          </a:p>
          <a:p>
            <a:pPr eaLnBrk="1" hangingPunct="1">
              <a:lnSpc>
                <a:spcPct val="80000"/>
              </a:lnSpc>
            </a:pPr>
            <a:r>
              <a:rPr lang="en-US" altLang="ko-KR" sz="2000" dirty="0">
                <a:ea typeface="굴림" pitchFamily="34" charset="-127"/>
              </a:rPr>
              <a:t>Source of uncertainty in instruction scheduling: loads</a:t>
            </a:r>
          </a:p>
          <a:p>
            <a:pPr lvl="1" eaLnBrk="1" hangingPunct="1">
              <a:lnSpc>
                <a:spcPct val="80000"/>
              </a:lnSpc>
            </a:pPr>
            <a:r>
              <a:rPr lang="en-US" altLang="ko-KR" sz="1800" dirty="0">
                <a:ea typeface="굴림" pitchFamily="34" charset="-127"/>
              </a:rPr>
              <a:t>Cache hit / miss</a:t>
            </a:r>
          </a:p>
          <a:p>
            <a:pPr lvl="1" eaLnBrk="1" hangingPunct="1">
              <a:lnSpc>
                <a:spcPct val="80000"/>
              </a:lnSpc>
            </a:pPr>
            <a:r>
              <a:rPr lang="en-US" altLang="ko-KR" sz="1800" dirty="0">
                <a:ea typeface="굴림" pitchFamily="34" charset="-127"/>
              </a:rPr>
              <a:t>Store-to-load aliasing</a:t>
            </a:r>
          </a:p>
          <a:p>
            <a:pPr lvl="1" eaLnBrk="1" hangingPunct="1">
              <a:lnSpc>
                <a:spcPct val="80000"/>
              </a:lnSpc>
              <a:buFont typeface="Wingdings" pitchFamily="2" charset="2"/>
              <a:buNone/>
            </a:pPr>
            <a:r>
              <a:rPr lang="en-US" altLang="ko-KR" sz="1800" dirty="0">
                <a:ea typeface="굴림" pitchFamily="34" charset="-127"/>
                <a:sym typeface="Wingdings" pitchFamily="2" charset="2"/>
              </a:rPr>
              <a:t> eventually affects timing decisions</a:t>
            </a:r>
          </a:p>
          <a:p>
            <a:pPr lvl="1" eaLnBrk="1" hangingPunct="1">
              <a:lnSpc>
                <a:spcPct val="80000"/>
              </a:lnSpc>
              <a:buFont typeface="Wingdings" pitchFamily="2" charset="2"/>
              <a:buNone/>
            </a:pPr>
            <a:endParaRPr lang="en-US" altLang="ko-KR" sz="1800" dirty="0">
              <a:ea typeface="굴림" pitchFamily="34" charset="-127"/>
            </a:endParaRPr>
          </a:p>
          <a:p>
            <a:pPr eaLnBrk="1" hangingPunct="1">
              <a:lnSpc>
                <a:spcPct val="80000"/>
              </a:lnSpc>
            </a:pPr>
            <a:r>
              <a:rPr lang="en-US" altLang="ko-KR" sz="2000" dirty="0">
                <a:ea typeface="굴림" pitchFamily="34" charset="-127"/>
              </a:rPr>
              <a:t>Scheduler assumes that all types of instructions have pre-determined fixed latencies</a:t>
            </a:r>
          </a:p>
          <a:p>
            <a:pPr lvl="1" eaLnBrk="1" hangingPunct="1">
              <a:lnSpc>
                <a:spcPct val="80000"/>
              </a:lnSpc>
            </a:pPr>
            <a:r>
              <a:rPr lang="en-US" altLang="ko-KR" sz="1800" dirty="0">
                <a:ea typeface="굴림" pitchFamily="34" charset="-127"/>
              </a:rPr>
              <a:t>Load instructions are assumed to have a common case (over 90% in general) $DL1 hit latency</a:t>
            </a:r>
          </a:p>
          <a:p>
            <a:pPr lvl="1" eaLnBrk="1" hangingPunct="1">
              <a:lnSpc>
                <a:spcPct val="80000"/>
              </a:lnSpc>
            </a:pPr>
            <a:r>
              <a:rPr lang="en-US" altLang="ko-KR" sz="1800" dirty="0">
                <a:ea typeface="굴림" pitchFamily="34" charset="-127"/>
              </a:rPr>
              <a:t>If incorrect, subsequent (dependent) instructions are replayed</a:t>
            </a:r>
          </a:p>
        </p:txBody>
      </p:sp>
      <p:sp>
        <p:nvSpPr>
          <p:cNvPr id="4" name="TextBox 3"/>
          <p:cNvSpPr txBox="1"/>
          <p:nvPr/>
        </p:nvSpPr>
        <p:spPr>
          <a:xfrm>
            <a:off x="-8906" y="0"/>
            <a:ext cx="2191626" cy="307777"/>
          </a:xfrm>
          <a:prstGeom prst="rect">
            <a:avLst/>
          </a:prstGeom>
          <a:noFill/>
        </p:spPr>
        <p:txBody>
          <a:bodyPr wrap="none" rtlCol="0">
            <a:spAutoFit/>
          </a:bodyPr>
          <a:lstStyle/>
          <a:p>
            <a:pPr algn="l"/>
            <a:r>
              <a:rPr lang="en-US" sz="1400" b="1" dirty="0">
                <a:solidFill>
                  <a:srgbClr val="FF0000"/>
                </a:solidFill>
              </a:rPr>
              <a:t>Speculative Scheduling</a:t>
            </a:r>
          </a:p>
        </p:txBody>
      </p:sp>
    </p:spTree>
  </p:cSld>
  <p:clrMapOvr>
    <a:masterClrMapping/>
  </p:clrMapOvr>
  <p:transition advTm="214704"/>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lnSpc>
                <a:spcPts val="4000"/>
              </a:lnSpc>
            </a:pPr>
            <a:r>
              <a:rPr lang="en-US" altLang="ko-KR" sz="4000">
                <a:ea typeface="굴림" pitchFamily="34" charset="-127"/>
              </a:rPr>
              <a:t>Speculative Scheduling</a:t>
            </a:r>
          </a:p>
        </p:txBody>
      </p:sp>
      <p:sp>
        <p:nvSpPr>
          <p:cNvPr id="17411" name="Rectangle 306"/>
          <p:cNvSpPr>
            <a:spLocks noGrp="1" noChangeArrowheads="1"/>
          </p:cNvSpPr>
          <p:nvPr>
            <p:ph idx="1"/>
          </p:nvPr>
        </p:nvSpPr>
        <p:spPr>
          <a:xfrm>
            <a:off x="304800" y="1066800"/>
            <a:ext cx="8610600" cy="457200"/>
          </a:xfrm>
        </p:spPr>
        <p:txBody>
          <a:bodyPr/>
          <a:lstStyle/>
          <a:p>
            <a:pPr eaLnBrk="1" hangingPunct="1"/>
            <a:r>
              <a:rPr lang="en-US" altLang="ko-KR" sz="2400">
                <a:ea typeface="굴림" pitchFamily="34" charset="-127"/>
              </a:rPr>
              <a:t>Overview</a:t>
            </a:r>
          </a:p>
        </p:txBody>
      </p:sp>
      <p:grpSp>
        <p:nvGrpSpPr>
          <p:cNvPr id="17412" name="Group 129"/>
          <p:cNvGrpSpPr>
            <a:grpSpLocks/>
          </p:cNvGrpSpPr>
          <p:nvPr/>
        </p:nvGrpSpPr>
        <p:grpSpPr bwMode="auto">
          <a:xfrm>
            <a:off x="304800" y="1524000"/>
            <a:ext cx="8534400" cy="3048000"/>
            <a:chOff x="-5712" y="960"/>
            <a:chExt cx="5376" cy="1920"/>
          </a:xfrm>
        </p:grpSpPr>
        <p:sp>
          <p:nvSpPr>
            <p:cNvPr id="17570" name="Rectangle 130"/>
            <p:cNvSpPr>
              <a:spLocks noChangeArrowheads="1"/>
            </p:cNvSpPr>
            <p:nvPr/>
          </p:nvSpPr>
          <p:spPr bwMode="auto">
            <a:xfrm>
              <a:off x="-5712" y="960"/>
              <a:ext cx="5376" cy="1920"/>
            </a:xfrm>
            <a:prstGeom prst="rect">
              <a:avLst/>
            </a:prstGeom>
            <a:solidFill>
              <a:schemeClr val="bg1"/>
            </a:solidFill>
            <a:ln w="25400">
              <a:noFill/>
              <a:miter lim="800000"/>
              <a:headEnd/>
              <a:tailEnd/>
            </a:ln>
          </p:spPr>
          <p:txBody>
            <a:bodyPr wrap="none" anchor="ctr"/>
            <a:lstStyle/>
            <a:p>
              <a:endParaRPr lang="en-US"/>
            </a:p>
          </p:txBody>
        </p:sp>
        <p:grpSp>
          <p:nvGrpSpPr>
            <p:cNvPr id="17571" name="Group 131"/>
            <p:cNvGrpSpPr>
              <a:grpSpLocks/>
            </p:cNvGrpSpPr>
            <p:nvPr/>
          </p:nvGrpSpPr>
          <p:grpSpPr bwMode="auto">
            <a:xfrm>
              <a:off x="-5712" y="960"/>
              <a:ext cx="5376" cy="1920"/>
              <a:chOff x="-5808" y="960"/>
              <a:chExt cx="5376" cy="1920"/>
            </a:xfrm>
          </p:grpSpPr>
          <p:sp>
            <p:nvSpPr>
              <p:cNvPr id="17572" name="Rectangle 132"/>
              <p:cNvSpPr>
                <a:spLocks noChangeArrowheads="1"/>
              </p:cNvSpPr>
              <p:nvPr/>
            </p:nvSpPr>
            <p:spPr bwMode="auto">
              <a:xfrm>
                <a:off x="-5808" y="960"/>
                <a:ext cx="5376" cy="1920"/>
              </a:xfrm>
              <a:prstGeom prst="rect">
                <a:avLst/>
              </a:prstGeom>
              <a:solidFill>
                <a:schemeClr val="bg1"/>
              </a:solidFill>
              <a:ln w="25400">
                <a:noFill/>
                <a:miter lim="800000"/>
                <a:headEnd/>
                <a:tailEnd/>
              </a:ln>
            </p:spPr>
            <p:txBody>
              <a:bodyPr wrap="none" anchor="ctr"/>
              <a:lstStyle/>
              <a:p>
                <a:endParaRPr lang="en-US"/>
              </a:p>
            </p:txBody>
          </p:sp>
          <p:grpSp>
            <p:nvGrpSpPr>
              <p:cNvPr id="17573" name="Group 133"/>
              <p:cNvGrpSpPr>
                <a:grpSpLocks/>
              </p:cNvGrpSpPr>
              <p:nvPr/>
            </p:nvGrpSpPr>
            <p:grpSpPr bwMode="auto">
              <a:xfrm>
                <a:off x="-5808" y="1056"/>
                <a:ext cx="5376" cy="1680"/>
                <a:chOff x="576" y="8208"/>
                <a:chExt cx="5376" cy="1680"/>
              </a:xfrm>
            </p:grpSpPr>
            <p:sp>
              <p:nvSpPr>
                <p:cNvPr id="17574" name="Rectangle 134"/>
                <p:cNvSpPr>
                  <a:spLocks noChangeArrowheads="1"/>
                </p:cNvSpPr>
                <p:nvPr/>
              </p:nvSpPr>
              <p:spPr bwMode="auto">
                <a:xfrm>
                  <a:off x="2016" y="9024"/>
                  <a:ext cx="1584" cy="480"/>
                </a:xfrm>
                <a:prstGeom prst="rect">
                  <a:avLst/>
                </a:prstGeom>
                <a:solidFill>
                  <a:schemeClr val="bg1"/>
                </a:solidFill>
                <a:ln w="25400">
                  <a:noFill/>
                  <a:miter lim="800000"/>
                  <a:headEnd/>
                  <a:tailEnd/>
                </a:ln>
              </p:spPr>
              <p:txBody>
                <a:bodyPr wrap="none" anchor="ctr"/>
                <a:lstStyle/>
                <a:p>
                  <a:endParaRPr lang="en-US"/>
                </a:p>
              </p:txBody>
            </p:sp>
            <p:sp>
              <p:nvSpPr>
                <p:cNvPr id="17575" name="Freeform 135"/>
                <p:cNvSpPr>
                  <a:spLocks/>
                </p:cNvSpPr>
                <p:nvPr/>
              </p:nvSpPr>
              <p:spPr bwMode="auto">
                <a:xfrm>
                  <a:off x="2015" y="8976"/>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tx1"/>
                  </a:solidFill>
                  <a:miter lim="800000"/>
                  <a:headEnd/>
                  <a:tailEnd type="triangle" w="med" len="med"/>
                </a:ln>
              </p:spPr>
              <p:txBody>
                <a:bodyPr wrap="none"/>
                <a:lstStyle/>
                <a:p>
                  <a:endParaRPr lang="en-US"/>
                </a:p>
              </p:txBody>
            </p:sp>
            <p:sp>
              <p:nvSpPr>
                <p:cNvPr id="17576" name="Freeform 136"/>
                <p:cNvSpPr>
                  <a:spLocks/>
                </p:cNvSpPr>
                <p:nvPr/>
              </p:nvSpPr>
              <p:spPr bwMode="auto">
                <a:xfrm>
                  <a:off x="2016" y="8976"/>
                  <a:ext cx="672" cy="192"/>
                </a:xfrm>
                <a:custGeom>
                  <a:avLst/>
                  <a:gdLst>
                    <a:gd name="T0" fmla="*/ 672 w 672"/>
                    <a:gd name="T1" fmla="*/ 0 h 192"/>
                    <a:gd name="T2" fmla="*/ 672 w 672"/>
                    <a:gd name="T3" fmla="*/ 192 h 192"/>
                    <a:gd name="T4" fmla="*/ 0 w 672"/>
                    <a:gd name="T5" fmla="*/ 192 h 192"/>
                    <a:gd name="T6" fmla="*/ 0 w 672"/>
                    <a:gd name="T7" fmla="*/ 0 h 192"/>
                    <a:gd name="T8" fmla="*/ 0 60000 65536"/>
                    <a:gd name="T9" fmla="*/ 0 60000 65536"/>
                    <a:gd name="T10" fmla="*/ 0 60000 65536"/>
                    <a:gd name="T11" fmla="*/ 0 60000 65536"/>
                    <a:gd name="T12" fmla="*/ 0 w 672"/>
                    <a:gd name="T13" fmla="*/ 0 h 192"/>
                    <a:gd name="T14" fmla="*/ 672 w 672"/>
                    <a:gd name="T15" fmla="*/ 192 h 192"/>
                  </a:gdLst>
                  <a:ahLst/>
                  <a:cxnLst>
                    <a:cxn ang="T8">
                      <a:pos x="T0" y="T1"/>
                    </a:cxn>
                    <a:cxn ang="T9">
                      <a:pos x="T2" y="T3"/>
                    </a:cxn>
                    <a:cxn ang="T10">
                      <a:pos x="T4" y="T5"/>
                    </a:cxn>
                    <a:cxn ang="T11">
                      <a:pos x="T6" y="T7"/>
                    </a:cxn>
                  </a:cxnLst>
                  <a:rect l="T12" t="T13" r="T14" b="T15"/>
                  <a:pathLst>
                    <a:path w="672" h="192">
                      <a:moveTo>
                        <a:pt x="672" y="0"/>
                      </a:moveTo>
                      <a:lnTo>
                        <a:pt x="672" y="192"/>
                      </a:lnTo>
                      <a:lnTo>
                        <a:pt x="0" y="192"/>
                      </a:lnTo>
                      <a:lnTo>
                        <a:pt x="0" y="0"/>
                      </a:lnTo>
                    </a:path>
                  </a:pathLst>
                </a:custGeom>
                <a:solidFill>
                  <a:schemeClr val="bg1"/>
                </a:solidFill>
                <a:ln w="25400">
                  <a:solidFill>
                    <a:schemeClr val="tx1"/>
                  </a:solidFill>
                  <a:miter lim="800000"/>
                  <a:headEnd/>
                  <a:tailEnd type="triangle" w="med" len="med"/>
                </a:ln>
              </p:spPr>
              <p:txBody>
                <a:bodyPr wrap="none"/>
                <a:lstStyle/>
                <a:p>
                  <a:endParaRPr lang="en-US"/>
                </a:p>
              </p:txBody>
            </p:sp>
            <p:sp>
              <p:nvSpPr>
                <p:cNvPr id="17577" name="Rectangle 137"/>
                <p:cNvSpPr>
                  <a:spLocks noChangeArrowheads="1"/>
                </p:cNvSpPr>
                <p:nvPr/>
              </p:nvSpPr>
              <p:spPr bwMode="auto">
                <a:xfrm>
                  <a:off x="2064" y="9216"/>
                  <a:ext cx="1152" cy="288"/>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 wakeup</a:t>
                  </a:r>
                </a:p>
                <a:p>
                  <a:pPr eaLnBrk="1" hangingPunct="1"/>
                  <a:r>
                    <a:rPr lang="en-US" altLang="ko-KR" sz="1600" b="1">
                      <a:latin typeface="Tahoma" pitchFamily="34" charset="0"/>
                      <a:ea typeface="굴림" pitchFamily="34" charset="-127"/>
                    </a:rPr>
                    <a:t>/select</a:t>
                  </a:r>
                </a:p>
              </p:txBody>
            </p:sp>
            <p:grpSp>
              <p:nvGrpSpPr>
                <p:cNvPr id="17578" name="Group 138"/>
                <p:cNvGrpSpPr>
                  <a:grpSpLocks/>
                </p:cNvGrpSpPr>
                <p:nvPr/>
              </p:nvGrpSpPr>
              <p:grpSpPr bwMode="auto">
                <a:xfrm>
                  <a:off x="576" y="8448"/>
                  <a:ext cx="5376" cy="528"/>
                  <a:chOff x="6048" y="1440"/>
                  <a:chExt cx="5376" cy="528"/>
                </a:xfrm>
              </p:grpSpPr>
              <p:sp>
                <p:nvSpPr>
                  <p:cNvPr id="17581" name="Rectangle 139"/>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582" name="Rectangle 140"/>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583" name="Rectangle 141"/>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584" name="Rectangle 142"/>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585" name="Rectangle 143"/>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586" name="Rectangle 144"/>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587" name="Rectangle 145"/>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588" name="Rectangle 146"/>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589" name="Line 147"/>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579" name="Rectangle 148"/>
                <p:cNvSpPr>
                  <a:spLocks noChangeArrowheads="1"/>
                </p:cNvSpPr>
                <p:nvPr/>
              </p:nvSpPr>
              <p:spPr bwMode="auto">
                <a:xfrm>
                  <a:off x="3360" y="8208"/>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580" name="Rectangle 149"/>
                <p:cNvSpPr>
                  <a:spLocks noChangeArrowheads="1"/>
                </p:cNvSpPr>
                <p:nvPr/>
              </p:nvSpPr>
              <p:spPr bwMode="auto">
                <a:xfrm>
                  <a:off x="2928" y="9600"/>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Re-schedule</a:t>
                  </a:r>
                </a:p>
                <a:p>
                  <a:pPr eaLnBrk="1" hangingPunct="1"/>
                  <a:r>
                    <a:rPr lang="en-US" altLang="ko-KR" sz="1600" b="1">
                      <a:latin typeface="Tahoma" pitchFamily="34" charset="0"/>
                      <a:ea typeface="굴림" pitchFamily="34" charset="-127"/>
                    </a:rPr>
                    <a:t>when latency mispredicted</a:t>
                  </a:r>
                </a:p>
              </p:txBody>
            </p:sp>
          </p:grpSp>
        </p:grpSp>
      </p:grpSp>
      <p:grpSp>
        <p:nvGrpSpPr>
          <p:cNvPr id="6" name="Group 150"/>
          <p:cNvGrpSpPr>
            <a:grpSpLocks/>
          </p:cNvGrpSpPr>
          <p:nvPr/>
        </p:nvGrpSpPr>
        <p:grpSpPr bwMode="auto">
          <a:xfrm>
            <a:off x="304800" y="1524000"/>
            <a:ext cx="8534400" cy="3048000"/>
            <a:chOff x="-5808" y="1056"/>
            <a:chExt cx="5376" cy="1920"/>
          </a:xfrm>
        </p:grpSpPr>
        <p:sp>
          <p:nvSpPr>
            <p:cNvPr id="17549" name="Rectangle 151"/>
            <p:cNvSpPr>
              <a:spLocks noChangeArrowheads="1"/>
            </p:cNvSpPr>
            <p:nvPr/>
          </p:nvSpPr>
          <p:spPr bwMode="auto">
            <a:xfrm>
              <a:off x="-5808" y="1056"/>
              <a:ext cx="5376" cy="1920"/>
            </a:xfrm>
            <a:prstGeom prst="rect">
              <a:avLst/>
            </a:prstGeom>
            <a:solidFill>
              <a:schemeClr val="bg1"/>
            </a:solidFill>
            <a:ln w="25400">
              <a:noFill/>
              <a:miter lim="800000"/>
              <a:headEnd/>
              <a:tailEnd/>
            </a:ln>
          </p:spPr>
          <p:txBody>
            <a:bodyPr wrap="none" anchor="ctr"/>
            <a:lstStyle/>
            <a:p>
              <a:endParaRPr lang="en-US"/>
            </a:p>
          </p:txBody>
        </p:sp>
        <p:grpSp>
          <p:nvGrpSpPr>
            <p:cNvPr id="17550" name="Group 152"/>
            <p:cNvGrpSpPr>
              <a:grpSpLocks/>
            </p:cNvGrpSpPr>
            <p:nvPr/>
          </p:nvGrpSpPr>
          <p:grpSpPr bwMode="auto">
            <a:xfrm>
              <a:off x="-5808" y="1152"/>
              <a:ext cx="5376" cy="1680"/>
              <a:chOff x="6000" y="144"/>
              <a:chExt cx="5376" cy="1680"/>
            </a:xfrm>
          </p:grpSpPr>
          <p:sp>
            <p:nvSpPr>
              <p:cNvPr id="17551" name="Rectangle 153"/>
              <p:cNvSpPr>
                <a:spLocks noChangeArrowheads="1"/>
              </p:cNvSpPr>
              <p:nvPr/>
            </p:nvSpPr>
            <p:spPr bwMode="auto">
              <a:xfrm>
                <a:off x="7440" y="960"/>
                <a:ext cx="1584" cy="480"/>
              </a:xfrm>
              <a:prstGeom prst="rect">
                <a:avLst/>
              </a:prstGeom>
              <a:solidFill>
                <a:schemeClr val="bg1"/>
              </a:solidFill>
              <a:ln w="25400">
                <a:noFill/>
                <a:miter lim="800000"/>
                <a:headEnd/>
                <a:tailEnd/>
              </a:ln>
            </p:spPr>
            <p:txBody>
              <a:bodyPr wrap="none" anchor="ctr"/>
              <a:lstStyle/>
              <a:p>
                <a:endParaRPr lang="en-US"/>
              </a:p>
            </p:txBody>
          </p:sp>
          <p:sp>
            <p:nvSpPr>
              <p:cNvPr id="17552" name="Freeform 154"/>
              <p:cNvSpPr>
                <a:spLocks/>
              </p:cNvSpPr>
              <p:nvPr/>
            </p:nvSpPr>
            <p:spPr bwMode="auto">
              <a:xfrm>
                <a:off x="7439" y="912"/>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bg1"/>
                </a:solidFill>
                <a:miter lim="800000"/>
                <a:headEnd/>
                <a:tailEnd type="triangle" w="med" len="med"/>
              </a:ln>
            </p:spPr>
            <p:txBody>
              <a:bodyPr wrap="none"/>
              <a:lstStyle/>
              <a:p>
                <a:endParaRPr lang="en-US"/>
              </a:p>
            </p:txBody>
          </p:sp>
          <p:sp>
            <p:nvSpPr>
              <p:cNvPr id="17553" name="Freeform 155"/>
              <p:cNvSpPr>
                <a:spLocks/>
              </p:cNvSpPr>
              <p:nvPr/>
            </p:nvSpPr>
            <p:spPr bwMode="auto">
              <a:xfrm>
                <a:off x="7440" y="912"/>
                <a:ext cx="1152" cy="192"/>
              </a:xfrm>
              <a:custGeom>
                <a:avLst/>
                <a:gdLst>
                  <a:gd name="T0" fmla="*/ 1975 w 672"/>
                  <a:gd name="T1" fmla="*/ 0 h 192"/>
                  <a:gd name="T2" fmla="*/ 1975 w 672"/>
                  <a:gd name="T3" fmla="*/ 192 h 192"/>
                  <a:gd name="T4" fmla="*/ 0 w 672"/>
                  <a:gd name="T5" fmla="*/ 192 h 192"/>
                  <a:gd name="T6" fmla="*/ 0 w 672"/>
                  <a:gd name="T7" fmla="*/ 0 h 192"/>
                  <a:gd name="T8" fmla="*/ 0 60000 65536"/>
                  <a:gd name="T9" fmla="*/ 0 60000 65536"/>
                  <a:gd name="T10" fmla="*/ 0 60000 65536"/>
                  <a:gd name="T11" fmla="*/ 0 60000 65536"/>
                  <a:gd name="T12" fmla="*/ 0 w 672"/>
                  <a:gd name="T13" fmla="*/ 0 h 192"/>
                  <a:gd name="T14" fmla="*/ 672 w 672"/>
                  <a:gd name="T15" fmla="*/ 192 h 192"/>
                </a:gdLst>
                <a:ahLst/>
                <a:cxnLst>
                  <a:cxn ang="T8">
                    <a:pos x="T0" y="T1"/>
                  </a:cxn>
                  <a:cxn ang="T9">
                    <a:pos x="T2" y="T3"/>
                  </a:cxn>
                  <a:cxn ang="T10">
                    <a:pos x="T4" y="T5"/>
                  </a:cxn>
                  <a:cxn ang="T11">
                    <a:pos x="T6" y="T7"/>
                  </a:cxn>
                </a:cxnLst>
                <a:rect l="T12" t="T13" r="T14" b="T15"/>
                <a:pathLst>
                  <a:path w="672" h="192">
                    <a:moveTo>
                      <a:pt x="672" y="0"/>
                    </a:moveTo>
                    <a:lnTo>
                      <a:pt x="672" y="192"/>
                    </a:lnTo>
                    <a:lnTo>
                      <a:pt x="0" y="192"/>
                    </a:lnTo>
                    <a:lnTo>
                      <a:pt x="0" y="0"/>
                    </a:lnTo>
                  </a:path>
                </a:pathLst>
              </a:custGeom>
              <a:solidFill>
                <a:schemeClr val="bg1"/>
              </a:solidFill>
              <a:ln w="25400">
                <a:solidFill>
                  <a:schemeClr val="bg1"/>
                </a:solidFill>
                <a:miter lim="800000"/>
                <a:headEnd/>
                <a:tailEnd type="triangle" w="med" len="med"/>
              </a:ln>
            </p:spPr>
            <p:txBody>
              <a:bodyPr wrap="none"/>
              <a:lstStyle/>
              <a:p>
                <a:endParaRPr lang="en-US"/>
              </a:p>
            </p:txBody>
          </p:sp>
          <p:sp>
            <p:nvSpPr>
              <p:cNvPr id="17554" name="Rectangle 156"/>
              <p:cNvSpPr>
                <a:spLocks noChangeArrowheads="1"/>
              </p:cNvSpPr>
              <p:nvPr/>
            </p:nvSpPr>
            <p:spPr bwMode="auto">
              <a:xfrm>
                <a:off x="7488" y="1152"/>
                <a:ext cx="1152" cy="288"/>
              </a:xfrm>
              <a:prstGeom prst="rect">
                <a:avLst/>
              </a:prstGeom>
              <a:solidFill>
                <a:schemeClr val="bg1"/>
              </a:solidFill>
              <a:ln w="15875">
                <a:noFill/>
                <a:miter lim="800000"/>
                <a:headEnd/>
                <a:tailEnd/>
              </a:ln>
            </p:spPr>
            <p:txBody>
              <a:bodyPr wrap="none" anchor="ctr"/>
              <a:lstStyle/>
              <a:p>
                <a:pPr eaLnBrk="1" hangingPunct="1"/>
                <a:endParaRPr lang="ko-KR" altLang="en-US" sz="1600" b="1">
                  <a:latin typeface="Tahoma" pitchFamily="34" charset="0"/>
                  <a:ea typeface="굴림" pitchFamily="34" charset="-127"/>
                </a:endParaRPr>
              </a:p>
            </p:txBody>
          </p:sp>
          <p:grpSp>
            <p:nvGrpSpPr>
              <p:cNvPr id="17555" name="Group 157"/>
              <p:cNvGrpSpPr>
                <a:grpSpLocks/>
              </p:cNvGrpSpPr>
              <p:nvPr/>
            </p:nvGrpSpPr>
            <p:grpSpPr bwMode="auto">
              <a:xfrm>
                <a:off x="6000" y="384"/>
                <a:ext cx="5376" cy="528"/>
                <a:chOff x="6048" y="1440"/>
                <a:chExt cx="5376" cy="528"/>
              </a:xfrm>
            </p:grpSpPr>
            <p:sp>
              <p:nvSpPr>
                <p:cNvPr id="17561" name="Rectangle 158"/>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562" name="Rectangle 159"/>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563" name="Rectangle 160"/>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564" name="Rectangle 161"/>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565" name="Rectangle 162"/>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566" name="Rectangle 163"/>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567" name="Rectangle 164"/>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568" name="Rectangle 165"/>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569" name="Line 166"/>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556" name="Rectangle 167"/>
              <p:cNvSpPr>
                <a:spLocks noChangeArrowheads="1"/>
              </p:cNvSpPr>
              <p:nvPr/>
            </p:nvSpPr>
            <p:spPr bwMode="auto">
              <a:xfrm>
                <a:off x="8784" y="144"/>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557" name="Rectangle 168"/>
              <p:cNvSpPr>
                <a:spLocks noChangeArrowheads="1"/>
              </p:cNvSpPr>
              <p:nvPr/>
            </p:nvSpPr>
            <p:spPr bwMode="auto">
              <a:xfrm>
                <a:off x="8352" y="1536"/>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bg1"/>
                    </a:solidFill>
                    <a:latin typeface="Tahoma" pitchFamily="34" charset="0"/>
                    <a:ea typeface="굴림" pitchFamily="34" charset="-127"/>
                  </a:rPr>
                  <a:t>Re-schedule</a:t>
                </a:r>
              </a:p>
              <a:p>
                <a:pPr eaLnBrk="1" hangingPunct="1"/>
                <a:r>
                  <a:rPr lang="en-US" altLang="ko-KR" sz="1600" b="1">
                    <a:solidFill>
                      <a:schemeClr val="bg1"/>
                    </a:solidFill>
                    <a:latin typeface="Tahoma" pitchFamily="34" charset="0"/>
                    <a:ea typeface="굴림" pitchFamily="34" charset="-127"/>
                  </a:rPr>
                  <a:t>when latency mispredicted</a:t>
                </a:r>
              </a:p>
            </p:txBody>
          </p:sp>
          <p:sp>
            <p:nvSpPr>
              <p:cNvPr id="17558" name="Rectangle 169"/>
              <p:cNvSpPr>
                <a:spLocks noChangeArrowheads="1"/>
              </p:cNvSpPr>
              <p:nvPr/>
            </p:nvSpPr>
            <p:spPr bwMode="auto">
              <a:xfrm>
                <a:off x="7680" y="432"/>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559" name="Rectangle 170"/>
              <p:cNvSpPr>
                <a:spLocks noChangeArrowheads="1"/>
              </p:cNvSpPr>
              <p:nvPr/>
            </p:nvSpPr>
            <p:spPr bwMode="auto">
              <a:xfrm>
                <a:off x="7344" y="432"/>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7560" name="Rectangle 171"/>
              <p:cNvSpPr>
                <a:spLocks noChangeArrowheads="1"/>
              </p:cNvSpPr>
              <p:nvPr/>
            </p:nvSpPr>
            <p:spPr bwMode="auto">
              <a:xfrm>
                <a:off x="10608" y="912"/>
                <a:ext cx="48" cy="672"/>
              </a:xfrm>
              <a:prstGeom prst="rect">
                <a:avLst/>
              </a:prstGeom>
              <a:solidFill>
                <a:schemeClr val="bg1"/>
              </a:solidFill>
              <a:ln w="25400">
                <a:solidFill>
                  <a:schemeClr val="bg1"/>
                </a:solidFill>
                <a:miter lim="800000"/>
                <a:headEnd/>
                <a:tailEnd/>
              </a:ln>
            </p:spPr>
            <p:txBody>
              <a:bodyPr wrap="none" anchor="ctr"/>
              <a:lstStyle/>
              <a:p>
                <a:endParaRPr lang="en-US"/>
              </a:p>
            </p:txBody>
          </p:sp>
        </p:grpSp>
      </p:grpSp>
      <p:grpSp>
        <p:nvGrpSpPr>
          <p:cNvPr id="9" name="Group 172"/>
          <p:cNvGrpSpPr>
            <a:grpSpLocks/>
          </p:cNvGrpSpPr>
          <p:nvPr/>
        </p:nvGrpSpPr>
        <p:grpSpPr bwMode="auto">
          <a:xfrm>
            <a:off x="304800" y="1524000"/>
            <a:ext cx="8534400" cy="3048000"/>
            <a:chOff x="-5664" y="624"/>
            <a:chExt cx="5376" cy="1920"/>
          </a:xfrm>
        </p:grpSpPr>
        <p:sp>
          <p:nvSpPr>
            <p:cNvPr id="17529" name="Rectangle 173"/>
            <p:cNvSpPr>
              <a:spLocks noChangeArrowheads="1"/>
            </p:cNvSpPr>
            <p:nvPr/>
          </p:nvSpPr>
          <p:spPr bwMode="auto">
            <a:xfrm>
              <a:off x="-5664" y="624"/>
              <a:ext cx="5376" cy="1920"/>
            </a:xfrm>
            <a:prstGeom prst="rect">
              <a:avLst/>
            </a:prstGeom>
            <a:solidFill>
              <a:schemeClr val="bg1"/>
            </a:solidFill>
            <a:ln w="25400">
              <a:noFill/>
              <a:miter lim="800000"/>
              <a:headEnd/>
              <a:tailEnd/>
            </a:ln>
          </p:spPr>
          <p:txBody>
            <a:bodyPr wrap="none" anchor="ctr"/>
            <a:lstStyle/>
            <a:p>
              <a:endParaRPr lang="en-US"/>
            </a:p>
          </p:txBody>
        </p:sp>
        <p:grpSp>
          <p:nvGrpSpPr>
            <p:cNvPr id="17530" name="Group 174"/>
            <p:cNvGrpSpPr>
              <a:grpSpLocks/>
            </p:cNvGrpSpPr>
            <p:nvPr/>
          </p:nvGrpSpPr>
          <p:grpSpPr bwMode="auto">
            <a:xfrm>
              <a:off x="-5664" y="720"/>
              <a:ext cx="5376" cy="1680"/>
              <a:chOff x="240" y="10704"/>
              <a:chExt cx="5376" cy="1680"/>
            </a:xfrm>
          </p:grpSpPr>
          <p:sp>
            <p:nvSpPr>
              <p:cNvPr id="17531" name="Rectangle 175"/>
              <p:cNvSpPr>
                <a:spLocks noChangeArrowheads="1"/>
              </p:cNvSpPr>
              <p:nvPr/>
            </p:nvSpPr>
            <p:spPr bwMode="auto">
              <a:xfrm>
                <a:off x="1680" y="11520"/>
                <a:ext cx="1584" cy="480"/>
              </a:xfrm>
              <a:prstGeom prst="rect">
                <a:avLst/>
              </a:prstGeom>
              <a:solidFill>
                <a:schemeClr val="bg1"/>
              </a:solidFill>
              <a:ln w="25400">
                <a:noFill/>
                <a:miter lim="800000"/>
                <a:headEnd/>
                <a:tailEnd/>
              </a:ln>
            </p:spPr>
            <p:txBody>
              <a:bodyPr wrap="none" anchor="ctr"/>
              <a:lstStyle/>
              <a:p>
                <a:endParaRPr lang="en-US"/>
              </a:p>
            </p:txBody>
          </p:sp>
          <p:sp>
            <p:nvSpPr>
              <p:cNvPr id="17532" name="Freeform 176"/>
              <p:cNvSpPr>
                <a:spLocks/>
              </p:cNvSpPr>
              <p:nvPr/>
            </p:nvSpPr>
            <p:spPr bwMode="auto">
              <a:xfrm>
                <a:off x="1679" y="11472"/>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bg1"/>
                </a:solidFill>
                <a:miter lim="800000"/>
                <a:headEnd/>
                <a:tailEnd type="triangle" w="med" len="med"/>
              </a:ln>
            </p:spPr>
            <p:txBody>
              <a:bodyPr wrap="none"/>
              <a:lstStyle/>
              <a:p>
                <a:endParaRPr lang="en-US"/>
              </a:p>
            </p:txBody>
          </p:sp>
          <p:sp>
            <p:nvSpPr>
              <p:cNvPr id="17533" name="Freeform 177"/>
              <p:cNvSpPr>
                <a:spLocks/>
              </p:cNvSpPr>
              <p:nvPr/>
            </p:nvSpPr>
            <p:spPr bwMode="auto">
              <a:xfrm>
                <a:off x="1680" y="11472"/>
                <a:ext cx="672" cy="192"/>
              </a:xfrm>
              <a:custGeom>
                <a:avLst/>
                <a:gdLst>
                  <a:gd name="T0" fmla="*/ 672 w 672"/>
                  <a:gd name="T1" fmla="*/ 0 h 192"/>
                  <a:gd name="T2" fmla="*/ 672 w 672"/>
                  <a:gd name="T3" fmla="*/ 192 h 192"/>
                  <a:gd name="T4" fmla="*/ 0 w 672"/>
                  <a:gd name="T5" fmla="*/ 192 h 192"/>
                  <a:gd name="T6" fmla="*/ 0 w 672"/>
                  <a:gd name="T7" fmla="*/ 0 h 192"/>
                  <a:gd name="T8" fmla="*/ 0 60000 65536"/>
                  <a:gd name="T9" fmla="*/ 0 60000 65536"/>
                  <a:gd name="T10" fmla="*/ 0 60000 65536"/>
                  <a:gd name="T11" fmla="*/ 0 60000 65536"/>
                  <a:gd name="T12" fmla="*/ 0 w 672"/>
                  <a:gd name="T13" fmla="*/ 0 h 192"/>
                  <a:gd name="T14" fmla="*/ 672 w 672"/>
                  <a:gd name="T15" fmla="*/ 192 h 192"/>
                </a:gdLst>
                <a:ahLst/>
                <a:cxnLst>
                  <a:cxn ang="T8">
                    <a:pos x="T0" y="T1"/>
                  </a:cxn>
                  <a:cxn ang="T9">
                    <a:pos x="T2" y="T3"/>
                  </a:cxn>
                  <a:cxn ang="T10">
                    <a:pos x="T4" y="T5"/>
                  </a:cxn>
                  <a:cxn ang="T11">
                    <a:pos x="T6" y="T7"/>
                  </a:cxn>
                </a:cxnLst>
                <a:rect l="T12" t="T13" r="T14" b="T15"/>
                <a:pathLst>
                  <a:path w="672" h="192">
                    <a:moveTo>
                      <a:pt x="672" y="0"/>
                    </a:moveTo>
                    <a:lnTo>
                      <a:pt x="672" y="192"/>
                    </a:lnTo>
                    <a:lnTo>
                      <a:pt x="0" y="192"/>
                    </a:lnTo>
                    <a:lnTo>
                      <a:pt x="0" y="0"/>
                    </a:lnTo>
                  </a:path>
                </a:pathLst>
              </a:custGeom>
              <a:solidFill>
                <a:schemeClr val="bg1"/>
              </a:solidFill>
              <a:ln w="25400">
                <a:solidFill>
                  <a:schemeClr val="tx1"/>
                </a:solidFill>
                <a:miter lim="800000"/>
                <a:headEnd/>
                <a:tailEnd type="triangle" w="med" len="med"/>
              </a:ln>
            </p:spPr>
            <p:txBody>
              <a:bodyPr wrap="none"/>
              <a:lstStyle/>
              <a:p>
                <a:endParaRPr lang="en-US"/>
              </a:p>
            </p:txBody>
          </p:sp>
          <p:sp>
            <p:nvSpPr>
              <p:cNvPr id="17534" name="Rectangle 178"/>
              <p:cNvSpPr>
                <a:spLocks noChangeArrowheads="1"/>
              </p:cNvSpPr>
              <p:nvPr/>
            </p:nvSpPr>
            <p:spPr bwMode="auto">
              <a:xfrm>
                <a:off x="1728" y="11712"/>
                <a:ext cx="1152" cy="288"/>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 wakeup</a:t>
                </a:r>
              </a:p>
              <a:p>
                <a:pPr eaLnBrk="1" hangingPunct="1"/>
                <a:r>
                  <a:rPr lang="en-US" altLang="ko-KR" sz="1600" b="1">
                    <a:latin typeface="Tahoma" pitchFamily="34" charset="0"/>
                    <a:ea typeface="굴림" pitchFamily="34" charset="-127"/>
                  </a:rPr>
                  <a:t>/select</a:t>
                </a:r>
              </a:p>
            </p:txBody>
          </p:sp>
          <p:grpSp>
            <p:nvGrpSpPr>
              <p:cNvPr id="17535" name="Group 179"/>
              <p:cNvGrpSpPr>
                <a:grpSpLocks/>
              </p:cNvGrpSpPr>
              <p:nvPr/>
            </p:nvGrpSpPr>
            <p:grpSpPr bwMode="auto">
              <a:xfrm>
                <a:off x="240" y="10944"/>
                <a:ext cx="5376" cy="528"/>
                <a:chOff x="6048" y="1440"/>
                <a:chExt cx="5376" cy="528"/>
              </a:xfrm>
            </p:grpSpPr>
            <p:sp>
              <p:nvSpPr>
                <p:cNvPr id="17540" name="Rectangle 180"/>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541" name="Rectangle 181"/>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542" name="Rectangle 182"/>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543" name="Rectangle 183"/>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544" name="Rectangle 184"/>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545" name="Rectangle 185"/>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546" name="Rectangle 186"/>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547" name="Rectangle 187"/>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548" name="Line 188"/>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536" name="Rectangle 189"/>
              <p:cNvSpPr>
                <a:spLocks noChangeArrowheads="1"/>
              </p:cNvSpPr>
              <p:nvPr/>
            </p:nvSpPr>
            <p:spPr bwMode="auto">
              <a:xfrm>
                <a:off x="3024" y="10704"/>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537" name="Rectangle 190"/>
              <p:cNvSpPr>
                <a:spLocks noChangeArrowheads="1"/>
              </p:cNvSpPr>
              <p:nvPr/>
            </p:nvSpPr>
            <p:spPr bwMode="auto">
              <a:xfrm>
                <a:off x="2592" y="12096"/>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bg1"/>
                    </a:solidFill>
                    <a:latin typeface="Tahoma" pitchFamily="34" charset="0"/>
                    <a:ea typeface="굴림" pitchFamily="34" charset="-127"/>
                  </a:rPr>
                  <a:t>Re-schedule</a:t>
                </a:r>
              </a:p>
              <a:p>
                <a:pPr eaLnBrk="1" hangingPunct="1"/>
                <a:r>
                  <a:rPr lang="en-US" altLang="ko-KR" sz="1600" b="1">
                    <a:solidFill>
                      <a:schemeClr val="bg1"/>
                    </a:solidFill>
                    <a:latin typeface="Tahoma" pitchFamily="34" charset="0"/>
                    <a:ea typeface="굴림" pitchFamily="34" charset="-127"/>
                  </a:rPr>
                  <a:t>when latency mispredicted</a:t>
                </a:r>
              </a:p>
            </p:txBody>
          </p:sp>
          <p:sp>
            <p:nvSpPr>
              <p:cNvPr id="17538" name="Rectangle 191"/>
              <p:cNvSpPr>
                <a:spLocks noChangeArrowheads="1"/>
              </p:cNvSpPr>
              <p:nvPr/>
            </p:nvSpPr>
            <p:spPr bwMode="auto">
              <a:xfrm>
                <a:off x="2448" y="10992"/>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539" name="Rectangle 192"/>
              <p:cNvSpPr>
                <a:spLocks noChangeArrowheads="1"/>
              </p:cNvSpPr>
              <p:nvPr/>
            </p:nvSpPr>
            <p:spPr bwMode="auto">
              <a:xfrm>
                <a:off x="1584" y="10992"/>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grpSp>
      </p:grpSp>
      <p:grpSp>
        <p:nvGrpSpPr>
          <p:cNvPr id="12" name="Group 193"/>
          <p:cNvGrpSpPr>
            <a:grpSpLocks/>
          </p:cNvGrpSpPr>
          <p:nvPr/>
        </p:nvGrpSpPr>
        <p:grpSpPr bwMode="auto">
          <a:xfrm>
            <a:off x="304800" y="1524000"/>
            <a:ext cx="8534400" cy="3048000"/>
            <a:chOff x="-5712" y="1344"/>
            <a:chExt cx="5376" cy="1920"/>
          </a:xfrm>
        </p:grpSpPr>
        <p:sp>
          <p:nvSpPr>
            <p:cNvPr id="17511" name="Rectangle 194"/>
            <p:cNvSpPr>
              <a:spLocks noChangeArrowheads="1"/>
            </p:cNvSpPr>
            <p:nvPr/>
          </p:nvSpPr>
          <p:spPr bwMode="auto">
            <a:xfrm>
              <a:off x="-5712" y="1344"/>
              <a:ext cx="5376" cy="1920"/>
            </a:xfrm>
            <a:prstGeom prst="rect">
              <a:avLst/>
            </a:prstGeom>
            <a:solidFill>
              <a:schemeClr val="bg1"/>
            </a:solidFill>
            <a:ln w="25400">
              <a:noFill/>
              <a:miter lim="800000"/>
              <a:headEnd/>
              <a:tailEnd/>
            </a:ln>
          </p:spPr>
          <p:txBody>
            <a:bodyPr wrap="none" anchor="ctr"/>
            <a:lstStyle/>
            <a:p>
              <a:endParaRPr lang="en-US"/>
            </a:p>
          </p:txBody>
        </p:sp>
        <p:grpSp>
          <p:nvGrpSpPr>
            <p:cNvPr id="17512" name="Group 195"/>
            <p:cNvGrpSpPr>
              <a:grpSpLocks/>
            </p:cNvGrpSpPr>
            <p:nvPr/>
          </p:nvGrpSpPr>
          <p:grpSpPr bwMode="auto">
            <a:xfrm>
              <a:off x="-5712" y="1440"/>
              <a:ext cx="5376" cy="1680"/>
              <a:chOff x="6624" y="528"/>
              <a:chExt cx="5376" cy="1680"/>
            </a:xfrm>
          </p:grpSpPr>
          <p:sp>
            <p:nvSpPr>
              <p:cNvPr id="17513" name="Rectangle 196"/>
              <p:cNvSpPr>
                <a:spLocks noChangeArrowheads="1"/>
              </p:cNvSpPr>
              <p:nvPr/>
            </p:nvSpPr>
            <p:spPr bwMode="auto">
              <a:xfrm>
                <a:off x="8064" y="1344"/>
                <a:ext cx="1584" cy="480"/>
              </a:xfrm>
              <a:prstGeom prst="rect">
                <a:avLst/>
              </a:prstGeom>
              <a:solidFill>
                <a:schemeClr val="bg1"/>
              </a:solidFill>
              <a:ln w="25400">
                <a:noFill/>
                <a:miter lim="800000"/>
                <a:headEnd/>
                <a:tailEnd/>
              </a:ln>
            </p:spPr>
            <p:txBody>
              <a:bodyPr wrap="none" anchor="ctr"/>
              <a:lstStyle/>
              <a:p>
                <a:endParaRPr lang="en-US"/>
              </a:p>
            </p:txBody>
          </p:sp>
          <p:sp>
            <p:nvSpPr>
              <p:cNvPr id="17514" name="Freeform 197"/>
              <p:cNvSpPr>
                <a:spLocks/>
              </p:cNvSpPr>
              <p:nvPr/>
            </p:nvSpPr>
            <p:spPr bwMode="auto">
              <a:xfrm>
                <a:off x="8063" y="1296"/>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bg1"/>
                </a:solidFill>
                <a:miter lim="800000"/>
                <a:headEnd/>
                <a:tailEnd type="triangle" w="med" len="med"/>
              </a:ln>
            </p:spPr>
            <p:txBody>
              <a:bodyPr wrap="none"/>
              <a:lstStyle/>
              <a:p>
                <a:endParaRPr lang="en-US"/>
              </a:p>
            </p:txBody>
          </p:sp>
          <p:grpSp>
            <p:nvGrpSpPr>
              <p:cNvPr id="17515" name="Group 198"/>
              <p:cNvGrpSpPr>
                <a:grpSpLocks/>
              </p:cNvGrpSpPr>
              <p:nvPr/>
            </p:nvGrpSpPr>
            <p:grpSpPr bwMode="auto">
              <a:xfrm>
                <a:off x="6624" y="768"/>
                <a:ext cx="5376" cy="528"/>
                <a:chOff x="6048" y="1440"/>
                <a:chExt cx="5376" cy="528"/>
              </a:xfrm>
            </p:grpSpPr>
            <p:sp>
              <p:nvSpPr>
                <p:cNvPr id="17520" name="Rectangle 199"/>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521" name="Rectangle 200"/>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522" name="Rectangle 201"/>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523" name="Rectangle 202"/>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524" name="Rectangle 203"/>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525" name="Rectangle 204"/>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526" name="Rectangle 205"/>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527" name="Rectangle 206"/>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528" name="Line 207"/>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516" name="Rectangle 208"/>
              <p:cNvSpPr>
                <a:spLocks noChangeArrowheads="1"/>
              </p:cNvSpPr>
              <p:nvPr/>
            </p:nvSpPr>
            <p:spPr bwMode="auto">
              <a:xfrm>
                <a:off x="9408" y="528"/>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517" name="Rectangle 209"/>
              <p:cNvSpPr>
                <a:spLocks noChangeArrowheads="1"/>
              </p:cNvSpPr>
              <p:nvPr/>
            </p:nvSpPr>
            <p:spPr bwMode="auto">
              <a:xfrm>
                <a:off x="8976" y="1920"/>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bg1"/>
                    </a:solidFill>
                    <a:latin typeface="Tahoma" pitchFamily="34" charset="0"/>
                    <a:ea typeface="굴림" pitchFamily="34" charset="-127"/>
                  </a:rPr>
                  <a:t>Re-schedule</a:t>
                </a:r>
              </a:p>
              <a:p>
                <a:pPr eaLnBrk="1" hangingPunct="1"/>
                <a:r>
                  <a:rPr lang="en-US" altLang="ko-KR" sz="1600" b="1">
                    <a:solidFill>
                      <a:schemeClr val="bg1"/>
                    </a:solidFill>
                    <a:latin typeface="Tahoma" pitchFamily="34" charset="0"/>
                    <a:ea typeface="굴림" pitchFamily="34" charset="-127"/>
                  </a:rPr>
                  <a:t>when latency mispredicted</a:t>
                </a:r>
              </a:p>
            </p:txBody>
          </p:sp>
          <p:sp>
            <p:nvSpPr>
              <p:cNvPr id="17518" name="Rectangle 210"/>
              <p:cNvSpPr>
                <a:spLocks noChangeArrowheads="1"/>
              </p:cNvSpPr>
              <p:nvPr/>
            </p:nvSpPr>
            <p:spPr bwMode="auto">
              <a:xfrm>
                <a:off x="9456" y="816"/>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519" name="Rectangle 211"/>
              <p:cNvSpPr>
                <a:spLocks noChangeArrowheads="1"/>
              </p:cNvSpPr>
              <p:nvPr/>
            </p:nvSpPr>
            <p:spPr bwMode="auto">
              <a:xfrm>
                <a:off x="8832" y="81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grpSp>
      </p:grpSp>
      <p:grpSp>
        <p:nvGrpSpPr>
          <p:cNvPr id="15" name="Group 212"/>
          <p:cNvGrpSpPr>
            <a:grpSpLocks/>
          </p:cNvGrpSpPr>
          <p:nvPr/>
        </p:nvGrpSpPr>
        <p:grpSpPr bwMode="auto">
          <a:xfrm>
            <a:off x="304800" y="1524000"/>
            <a:ext cx="8534400" cy="3048000"/>
            <a:chOff x="384" y="4560"/>
            <a:chExt cx="5376" cy="1920"/>
          </a:xfrm>
        </p:grpSpPr>
        <p:sp>
          <p:nvSpPr>
            <p:cNvPr id="17493" name="Rectangle 213"/>
            <p:cNvSpPr>
              <a:spLocks noChangeArrowheads="1"/>
            </p:cNvSpPr>
            <p:nvPr/>
          </p:nvSpPr>
          <p:spPr bwMode="auto">
            <a:xfrm>
              <a:off x="384" y="4560"/>
              <a:ext cx="5376" cy="1920"/>
            </a:xfrm>
            <a:prstGeom prst="rect">
              <a:avLst/>
            </a:prstGeom>
            <a:solidFill>
              <a:schemeClr val="bg1"/>
            </a:solidFill>
            <a:ln w="25400">
              <a:noFill/>
              <a:miter lim="800000"/>
              <a:headEnd/>
              <a:tailEnd/>
            </a:ln>
          </p:spPr>
          <p:txBody>
            <a:bodyPr wrap="none" anchor="ctr"/>
            <a:lstStyle/>
            <a:p>
              <a:endParaRPr lang="en-US"/>
            </a:p>
          </p:txBody>
        </p:sp>
        <p:grpSp>
          <p:nvGrpSpPr>
            <p:cNvPr id="17494" name="Group 214"/>
            <p:cNvGrpSpPr>
              <a:grpSpLocks/>
            </p:cNvGrpSpPr>
            <p:nvPr/>
          </p:nvGrpSpPr>
          <p:grpSpPr bwMode="auto">
            <a:xfrm>
              <a:off x="384" y="4656"/>
              <a:ext cx="5376" cy="1680"/>
              <a:chOff x="6384" y="2160"/>
              <a:chExt cx="5376" cy="1680"/>
            </a:xfrm>
          </p:grpSpPr>
          <p:sp>
            <p:nvSpPr>
              <p:cNvPr id="17495" name="Rectangle 215"/>
              <p:cNvSpPr>
                <a:spLocks noChangeArrowheads="1"/>
              </p:cNvSpPr>
              <p:nvPr/>
            </p:nvSpPr>
            <p:spPr bwMode="auto">
              <a:xfrm>
                <a:off x="7824" y="2976"/>
                <a:ext cx="1584" cy="480"/>
              </a:xfrm>
              <a:prstGeom prst="rect">
                <a:avLst/>
              </a:prstGeom>
              <a:solidFill>
                <a:schemeClr val="bg1"/>
              </a:solidFill>
              <a:ln w="25400">
                <a:noFill/>
                <a:miter lim="800000"/>
                <a:headEnd/>
                <a:tailEnd/>
              </a:ln>
            </p:spPr>
            <p:txBody>
              <a:bodyPr wrap="none" anchor="ctr"/>
              <a:lstStyle/>
              <a:p>
                <a:endParaRPr lang="en-US"/>
              </a:p>
            </p:txBody>
          </p:sp>
          <p:sp>
            <p:nvSpPr>
              <p:cNvPr id="17496" name="Freeform 216"/>
              <p:cNvSpPr>
                <a:spLocks/>
              </p:cNvSpPr>
              <p:nvPr/>
            </p:nvSpPr>
            <p:spPr bwMode="auto">
              <a:xfrm>
                <a:off x="7823" y="2928"/>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bg1"/>
                </a:solidFill>
                <a:miter lim="800000"/>
                <a:headEnd/>
                <a:tailEnd type="triangle" w="med" len="med"/>
              </a:ln>
            </p:spPr>
            <p:txBody>
              <a:bodyPr wrap="none"/>
              <a:lstStyle/>
              <a:p>
                <a:endParaRPr lang="en-US"/>
              </a:p>
            </p:txBody>
          </p:sp>
          <p:grpSp>
            <p:nvGrpSpPr>
              <p:cNvPr id="17497" name="Group 217"/>
              <p:cNvGrpSpPr>
                <a:grpSpLocks/>
              </p:cNvGrpSpPr>
              <p:nvPr/>
            </p:nvGrpSpPr>
            <p:grpSpPr bwMode="auto">
              <a:xfrm>
                <a:off x="6384" y="2400"/>
                <a:ext cx="5376" cy="528"/>
                <a:chOff x="6048" y="1440"/>
                <a:chExt cx="5376" cy="528"/>
              </a:xfrm>
            </p:grpSpPr>
            <p:sp>
              <p:nvSpPr>
                <p:cNvPr id="17502" name="Rectangle 218"/>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503" name="Rectangle 219"/>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504" name="Rectangle 220"/>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505" name="Rectangle 221"/>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506" name="Rectangle 222"/>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507" name="Rectangle 223"/>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508" name="Rectangle 224"/>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509" name="Rectangle 225"/>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510" name="Line 226"/>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498" name="Rectangle 227"/>
              <p:cNvSpPr>
                <a:spLocks noChangeArrowheads="1"/>
              </p:cNvSpPr>
              <p:nvPr/>
            </p:nvSpPr>
            <p:spPr bwMode="auto">
              <a:xfrm>
                <a:off x="9168" y="2160"/>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499" name="Rectangle 228"/>
              <p:cNvSpPr>
                <a:spLocks noChangeArrowheads="1"/>
              </p:cNvSpPr>
              <p:nvPr/>
            </p:nvSpPr>
            <p:spPr bwMode="auto">
              <a:xfrm>
                <a:off x="8736" y="3552"/>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bg1"/>
                    </a:solidFill>
                    <a:latin typeface="Tahoma" pitchFamily="34" charset="0"/>
                    <a:ea typeface="굴림" pitchFamily="34" charset="-127"/>
                  </a:rPr>
                  <a:t>Re-schedule</a:t>
                </a:r>
              </a:p>
              <a:p>
                <a:pPr eaLnBrk="1" hangingPunct="1"/>
                <a:r>
                  <a:rPr lang="en-US" altLang="ko-KR" sz="1600" b="1">
                    <a:solidFill>
                      <a:schemeClr val="bg1"/>
                    </a:solidFill>
                    <a:latin typeface="Tahoma" pitchFamily="34" charset="0"/>
                    <a:ea typeface="굴림" pitchFamily="34" charset="-127"/>
                  </a:rPr>
                  <a:t>when latency mispredicted</a:t>
                </a:r>
              </a:p>
            </p:txBody>
          </p:sp>
          <p:sp>
            <p:nvSpPr>
              <p:cNvPr id="17500" name="Rectangle 229"/>
              <p:cNvSpPr>
                <a:spLocks noChangeArrowheads="1"/>
              </p:cNvSpPr>
              <p:nvPr/>
            </p:nvSpPr>
            <p:spPr bwMode="auto">
              <a:xfrm>
                <a:off x="9840" y="2448"/>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501" name="Rectangle 230"/>
              <p:cNvSpPr>
                <a:spLocks noChangeArrowheads="1"/>
              </p:cNvSpPr>
              <p:nvPr/>
            </p:nvSpPr>
            <p:spPr bwMode="auto">
              <a:xfrm>
                <a:off x="9216" y="2448"/>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grpSp>
      </p:grpSp>
      <p:grpSp>
        <p:nvGrpSpPr>
          <p:cNvPr id="18" name="Group 231"/>
          <p:cNvGrpSpPr>
            <a:grpSpLocks/>
          </p:cNvGrpSpPr>
          <p:nvPr/>
        </p:nvGrpSpPr>
        <p:grpSpPr bwMode="auto">
          <a:xfrm>
            <a:off x="304800" y="1524000"/>
            <a:ext cx="8534400" cy="3048000"/>
            <a:chOff x="240" y="4752"/>
            <a:chExt cx="5376" cy="1920"/>
          </a:xfrm>
        </p:grpSpPr>
        <p:sp>
          <p:nvSpPr>
            <p:cNvPr id="17475" name="Rectangle 232"/>
            <p:cNvSpPr>
              <a:spLocks noChangeArrowheads="1"/>
            </p:cNvSpPr>
            <p:nvPr/>
          </p:nvSpPr>
          <p:spPr bwMode="auto">
            <a:xfrm>
              <a:off x="240" y="4752"/>
              <a:ext cx="5376" cy="1920"/>
            </a:xfrm>
            <a:prstGeom prst="rect">
              <a:avLst/>
            </a:prstGeom>
            <a:solidFill>
              <a:schemeClr val="bg1"/>
            </a:solidFill>
            <a:ln w="25400">
              <a:noFill/>
              <a:miter lim="800000"/>
              <a:headEnd/>
              <a:tailEnd/>
            </a:ln>
          </p:spPr>
          <p:txBody>
            <a:bodyPr wrap="none" anchor="ctr"/>
            <a:lstStyle/>
            <a:p>
              <a:endParaRPr lang="en-US"/>
            </a:p>
          </p:txBody>
        </p:sp>
        <p:grpSp>
          <p:nvGrpSpPr>
            <p:cNvPr id="17476" name="Group 233"/>
            <p:cNvGrpSpPr>
              <a:grpSpLocks/>
            </p:cNvGrpSpPr>
            <p:nvPr/>
          </p:nvGrpSpPr>
          <p:grpSpPr bwMode="auto">
            <a:xfrm>
              <a:off x="240" y="4848"/>
              <a:ext cx="5376" cy="1680"/>
              <a:chOff x="6240" y="4128"/>
              <a:chExt cx="5376" cy="1680"/>
            </a:xfrm>
          </p:grpSpPr>
          <p:sp>
            <p:nvSpPr>
              <p:cNvPr id="17477" name="Rectangle 234"/>
              <p:cNvSpPr>
                <a:spLocks noChangeArrowheads="1"/>
              </p:cNvSpPr>
              <p:nvPr/>
            </p:nvSpPr>
            <p:spPr bwMode="auto">
              <a:xfrm>
                <a:off x="7680" y="4944"/>
                <a:ext cx="1584" cy="480"/>
              </a:xfrm>
              <a:prstGeom prst="rect">
                <a:avLst/>
              </a:prstGeom>
              <a:solidFill>
                <a:schemeClr val="bg1"/>
              </a:solidFill>
              <a:ln w="25400">
                <a:noFill/>
                <a:miter lim="800000"/>
                <a:headEnd/>
                <a:tailEnd/>
              </a:ln>
            </p:spPr>
            <p:txBody>
              <a:bodyPr wrap="none" anchor="ctr"/>
              <a:lstStyle/>
              <a:p>
                <a:endParaRPr lang="en-US"/>
              </a:p>
            </p:txBody>
          </p:sp>
          <p:sp>
            <p:nvSpPr>
              <p:cNvPr id="17478" name="Freeform 235"/>
              <p:cNvSpPr>
                <a:spLocks/>
              </p:cNvSpPr>
              <p:nvPr/>
            </p:nvSpPr>
            <p:spPr bwMode="auto">
              <a:xfrm>
                <a:off x="7679" y="4896"/>
                <a:ext cx="3169" cy="576"/>
              </a:xfrm>
              <a:custGeom>
                <a:avLst/>
                <a:gdLst>
                  <a:gd name="T0" fmla="*/ 3169 w 3169"/>
                  <a:gd name="T1" fmla="*/ 0 h 576"/>
                  <a:gd name="T2" fmla="*/ 3169 w 3169"/>
                  <a:gd name="T3" fmla="*/ 576 h 576"/>
                  <a:gd name="T4" fmla="*/ 2 w 3169"/>
                  <a:gd name="T5" fmla="*/ 576 h 576"/>
                  <a:gd name="T6" fmla="*/ 0 w 3169"/>
                  <a:gd name="T7" fmla="*/ 181 h 576"/>
                  <a:gd name="T8" fmla="*/ 0 60000 65536"/>
                  <a:gd name="T9" fmla="*/ 0 60000 65536"/>
                  <a:gd name="T10" fmla="*/ 0 60000 65536"/>
                  <a:gd name="T11" fmla="*/ 0 60000 65536"/>
                  <a:gd name="T12" fmla="*/ 0 w 3169"/>
                  <a:gd name="T13" fmla="*/ 0 h 576"/>
                  <a:gd name="T14" fmla="*/ 3169 w 3169"/>
                  <a:gd name="T15" fmla="*/ 576 h 576"/>
                </a:gdLst>
                <a:ahLst/>
                <a:cxnLst>
                  <a:cxn ang="T8">
                    <a:pos x="T0" y="T1"/>
                  </a:cxn>
                  <a:cxn ang="T9">
                    <a:pos x="T2" y="T3"/>
                  </a:cxn>
                  <a:cxn ang="T10">
                    <a:pos x="T4" y="T5"/>
                  </a:cxn>
                  <a:cxn ang="T11">
                    <a:pos x="T6" y="T7"/>
                  </a:cxn>
                </a:cxnLst>
                <a:rect l="T12" t="T13" r="T14" b="T15"/>
                <a:pathLst>
                  <a:path w="3169" h="576">
                    <a:moveTo>
                      <a:pt x="3169" y="0"/>
                    </a:moveTo>
                    <a:lnTo>
                      <a:pt x="3169" y="576"/>
                    </a:lnTo>
                    <a:lnTo>
                      <a:pt x="2" y="576"/>
                    </a:lnTo>
                    <a:lnTo>
                      <a:pt x="0" y="181"/>
                    </a:lnTo>
                  </a:path>
                </a:pathLst>
              </a:custGeom>
              <a:solidFill>
                <a:schemeClr val="bg1"/>
              </a:solidFill>
              <a:ln w="25400">
                <a:solidFill>
                  <a:schemeClr val="bg1"/>
                </a:solidFill>
                <a:miter lim="800000"/>
                <a:headEnd/>
                <a:tailEnd type="triangle" w="med" len="med"/>
              </a:ln>
            </p:spPr>
            <p:txBody>
              <a:bodyPr wrap="none"/>
              <a:lstStyle/>
              <a:p>
                <a:endParaRPr lang="en-US"/>
              </a:p>
            </p:txBody>
          </p:sp>
          <p:grpSp>
            <p:nvGrpSpPr>
              <p:cNvPr id="17479" name="Group 236"/>
              <p:cNvGrpSpPr>
                <a:grpSpLocks/>
              </p:cNvGrpSpPr>
              <p:nvPr/>
            </p:nvGrpSpPr>
            <p:grpSpPr bwMode="auto">
              <a:xfrm>
                <a:off x="6240" y="4368"/>
                <a:ext cx="5376" cy="528"/>
                <a:chOff x="6048" y="1440"/>
                <a:chExt cx="5376" cy="528"/>
              </a:xfrm>
            </p:grpSpPr>
            <p:sp>
              <p:nvSpPr>
                <p:cNvPr id="17484" name="Rectangle 237"/>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485" name="Rectangle 238"/>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486" name="Rectangle 239"/>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487" name="Rectangle 240"/>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488" name="Rectangle 241"/>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489" name="Rectangle 242"/>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490" name="Rectangle 243"/>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491" name="Rectangle 244"/>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492" name="Line 245"/>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480" name="Rectangle 246"/>
              <p:cNvSpPr>
                <a:spLocks noChangeArrowheads="1"/>
              </p:cNvSpPr>
              <p:nvPr/>
            </p:nvSpPr>
            <p:spPr bwMode="auto">
              <a:xfrm>
                <a:off x="9024" y="4128"/>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481" name="Rectangle 247"/>
              <p:cNvSpPr>
                <a:spLocks noChangeArrowheads="1"/>
              </p:cNvSpPr>
              <p:nvPr/>
            </p:nvSpPr>
            <p:spPr bwMode="auto">
              <a:xfrm>
                <a:off x="8592" y="5520"/>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bg1"/>
                    </a:solidFill>
                    <a:latin typeface="Tahoma" pitchFamily="34" charset="0"/>
                    <a:ea typeface="굴림" pitchFamily="34" charset="-127"/>
                  </a:rPr>
                  <a:t>Re-schedule</a:t>
                </a:r>
              </a:p>
              <a:p>
                <a:pPr eaLnBrk="1" hangingPunct="1"/>
                <a:r>
                  <a:rPr lang="en-US" altLang="ko-KR" sz="1600" b="1">
                    <a:solidFill>
                      <a:schemeClr val="bg1"/>
                    </a:solidFill>
                    <a:latin typeface="Tahoma" pitchFamily="34" charset="0"/>
                    <a:ea typeface="굴림" pitchFamily="34" charset="-127"/>
                  </a:rPr>
                  <a:t>when latency mispredicted</a:t>
                </a:r>
              </a:p>
            </p:txBody>
          </p:sp>
          <p:sp>
            <p:nvSpPr>
              <p:cNvPr id="17482" name="Rectangle 248"/>
              <p:cNvSpPr>
                <a:spLocks noChangeArrowheads="1"/>
              </p:cNvSpPr>
              <p:nvPr/>
            </p:nvSpPr>
            <p:spPr bwMode="auto">
              <a:xfrm>
                <a:off x="10416" y="4416"/>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483" name="Rectangle 249"/>
              <p:cNvSpPr>
                <a:spLocks noChangeArrowheads="1"/>
              </p:cNvSpPr>
              <p:nvPr/>
            </p:nvSpPr>
            <p:spPr bwMode="auto">
              <a:xfrm>
                <a:off x="9792" y="4416"/>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grpSp>
      </p:grpSp>
      <p:grpSp>
        <p:nvGrpSpPr>
          <p:cNvPr id="21" name="Group 250"/>
          <p:cNvGrpSpPr>
            <a:grpSpLocks/>
          </p:cNvGrpSpPr>
          <p:nvPr/>
        </p:nvGrpSpPr>
        <p:grpSpPr bwMode="auto">
          <a:xfrm>
            <a:off x="304800" y="1524000"/>
            <a:ext cx="8534400" cy="3048000"/>
            <a:chOff x="0" y="4848"/>
            <a:chExt cx="5376" cy="1920"/>
          </a:xfrm>
        </p:grpSpPr>
        <p:sp>
          <p:nvSpPr>
            <p:cNvPr id="17456" name="Rectangle 251"/>
            <p:cNvSpPr>
              <a:spLocks noChangeArrowheads="1"/>
            </p:cNvSpPr>
            <p:nvPr/>
          </p:nvSpPr>
          <p:spPr bwMode="auto">
            <a:xfrm>
              <a:off x="0" y="4848"/>
              <a:ext cx="5376" cy="1920"/>
            </a:xfrm>
            <a:prstGeom prst="rect">
              <a:avLst/>
            </a:prstGeom>
            <a:solidFill>
              <a:schemeClr val="bg1"/>
            </a:solidFill>
            <a:ln w="25400">
              <a:noFill/>
              <a:miter lim="800000"/>
              <a:headEnd/>
              <a:tailEnd/>
            </a:ln>
          </p:spPr>
          <p:txBody>
            <a:bodyPr wrap="none" anchor="ctr"/>
            <a:lstStyle/>
            <a:p>
              <a:endParaRPr lang="en-US"/>
            </a:p>
          </p:txBody>
        </p:sp>
        <p:grpSp>
          <p:nvGrpSpPr>
            <p:cNvPr id="17457" name="Group 252"/>
            <p:cNvGrpSpPr>
              <a:grpSpLocks/>
            </p:cNvGrpSpPr>
            <p:nvPr/>
          </p:nvGrpSpPr>
          <p:grpSpPr bwMode="auto">
            <a:xfrm>
              <a:off x="0" y="4944"/>
              <a:ext cx="5376" cy="1680"/>
              <a:chOff x="6144" y="5856"/>
              <a:chExt cx="5376" cy="1680"/>
            </a:xfrm>
          </p:grpSpPr>
          <p:sp>
            <p:nvSpPr>
              <p:cNvPr id="17458" name="Rectangle 253"/>
              <p:cNvSpPr>
                <a:spLocks noChangeArrowheads="1"/>
              </p:cNvSpPr>
              <p:nvPr/>
            </p:nvSpPr>
            <p:spPr bwMode="auto">
              <a:xfrm>
                <a:off x="7584" y="6672"/>
                <a:ext cx="1584" cy="480"/>
              </a:xfrm>
              <a:prstGeom prst="rect">
                <a:avLst/>
              </a:prstGeom>
              <a:solidFill>
                <a:schemeClr val="bg1"/>
              </a:solidFill>
              <a:ln w="25400">
                <a:noFill/>
                <a:miter lim="800000"/>
                <a:headEnd/>
                <a:tailEnd/>
              </a:ln>
            </p:spPr>
            <p:txBody>
              <a:bodyPr wrap="none" anchor="ctr"/>
              <a:lstStyle/>
              <a:p>
                <a:endParaRPr lang="en-US"/>
              </a:p>
            </p:txBody>
          </p:sp>
          <p:sp>
            <p:nvSpPr>
              <p:cNvPr id="17459" name="Freeform 254"/>
              <p:cNvSpPr>
                <a:spLocks/>
              </p:cNvSpPr>
              <p:nvPr/>
            </p:nvSpPr>
            <p:spPr bwMode="auto">
              <a:xfrm>
                <a:off x="7584" y="6624"/>
                <a:ext cx="3168" cy="576"/>
              </a:xfrm>
              <a:custGeom>
                <a:avLst/>
                <a:gdLst>
                  <a:gd name="T0" fmla="*/ 3168 w 3168"/>
                  <a:gd name="T1" fmla="*/ 0 h 576"/>
                  <a:gd name="T2" fmla="*/ 3168 w 3168"/>
                  <a:gd name="T3" fmla="*/ 576 h 576"/>
                  <a:gd name="T4" fmla="*/ 1 w 3168"/>
                  <a:gd name="T5" fmla="*/ 576 h 576"/>
                  <a:gd name="T6" fmla="*/ 0 w 3168"/>
                  <a:gd name="T7" fmla="*/ 36 h 576"/>
                  <a:gd name="T8" fmla="*/ 0 60000 65536"/>
                  <a:gd name="T9" fmla="*/ 0 60000 65536"/>
                  <a:gd name="T10" fmla="*/ 0 60000 65536"/>
                  <a:gd name="T11" fmla="*/ 0 60000 65536"/>
                  <a:gd name="T12" fmla="*/ 0 w 3168"/>
                  <a:gd name="T13" fmla="*/ 0 h 576"/>
                  <a:gd name="T14" fmla="*/ 3168 w 3168"/>
                  <a:gd name="T15" fmla="*/ 576 h 576"/>
                </a:gdLst>
                <a:ahLst/>
                <a:cxnLst>
                  <a:cxn ang="T8">
                    <a:pos x="T0" y="T1"/>
                  </a:cxn>
                  <a:cxn ang="T9">
                    <a:pos x="T2" y="T3"/>
                  </a:cxn>
                  <a:cxn ang="T10">
                    <a:pos x="T4" y="T5"/>
                  </a:cxn>
                  <a:cxn ang="T11">
                    <a:pos x="T6" y="T7"/>
                  </a:cxn>
                </a:cxnLst>
                <a:rect l="T12" t="T13" r="T14" b="T15"/>
                <a:pathLst>
                  <a:path w="3168" h="576">
                    <a:moveTo>
                      <a:pt x="3168" y="0"/>
                    </a:moveTo>
                    <a:lnTo>
                      <a:pt x="3168" y="576"/>
                    </a:lnTo>
                    <a:lnTo>
                      <a:pt x="1" y="576"/>
                    </a:lnTo>
                    <a:lnTo>
                      <a:pt x="0" y="36"/>
                    </a:lnTo>
                  </a:path>
                </a:pathLst>
              </a:custGeom>
              <a:solidFill>
                <a:schemeClr val="bg1"/>
              </a:solidFill>
              <a:ln w="25400">
                <a:solidFill>
                  <a:schemeClr val="tx1"/>
                </a:solidFill>
                <a:miter lim="800000"/>
                <a:headEnd/>
                <a:tailEnd type="triangle" w="med" len="med"/>
              </a:ln>
            </p:spPr>
            <p:txBody>
              <a:bodyPr wrap="none"/>
              <a:lstStyle/>
              <a:p>
                <a:endParaRPr lang="en-US"/>
              </a:p>
            </p:txBody>
          </p:sp>
          <p:grpSp>
            <p:nvGrpSpPr>
              <p:cNvPr id="17460" name="Group 255"/>
              <p:cNvGrpSpPr>
                <a:grpSpLocks/>
              </p:cNvGrpSpPr>
              <p:nvPr/>
            </p:nvGrpSpPr>
            <p:grpSpPr bwMode="auto">
              <a:xfrm>
                <a:off x="6144" y="6096"/>
                <a:ext cx="5376" cy="528"/>
                <a:chOff x="6048" y="1440"/>
                <a:chExt cx="5376" cy="528"/>
              </a:xfrm>
            </p:grpSpPr>
            <p:sp>
              <p:nvSpPr>
                <p:cNvPr id="17466" name="Rectangle 256"/>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467" name="Rectangle 257"/>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468" name="Rectangle 258"/>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469" name="Rectangle 259"/>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470" name="Rectangle 260"/>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471" name="Rectangle 261"/>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472" name="Rectangle 262"/>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473" name="Rectangle 263"/>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474" name="Line 264"/>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461" name="Rectangle 265"/>
              <p:cNvSpPr>
                <a:spLocks noChangeArrowheads="1"/>
              </p:cNvSpPr>
              <p:nvPr/>
            </p:nvSpPr>
            <p:spPr bwMode="auto">
              <a:xfrm>
                <a:off x="8928" y="5856"/>
                <a:ext cx="1248" cy="192"/>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Speculatively issued instructions</a:t>
                </a:r>
              </a:p>
            </p:txBody>
          </p:sp>
          <p:sp>
            <p:nvSpPr>
              <p:cNvPr id="17462" name="Rectangle 266"/>
              <p:cNvSpPr>
                <a:spLocks noChangeArrowheads="1"/>
              </p:cNvSpPr>
              <p:nvPr/>
            </p:nvSpPr>
            <p:spPr bwMode="auto">
              <a:xfrm>
                <a:off x="8496" y="7248"/>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Re-schedule</a:t>
                </a:r>
              </a:p>
              <a:p>
                <a:pPr eaLnBrk="1" hangingPunct="1"/>
                <a:r>
                  <a:rPr lang="en-US" altLang="ko-KR" sz="1600" b="1">
                    <a:latin typeface="Tahoma" pitchFamily="34" charset="0"/>
                    <a:ea typeface="굴림" pitchFamily="34" charset="-127"/>
                  </a:rPr>
                  <a:t>when latency mispredicted</a:t>
                </a:r>
              </a:p>
            </p:txBody>
          </p:sp>
          <p:sp>
            <p:nvSpPr>
              <p:cNvPr id="17463" name="Rectangle 267"/>
              <p:cNvSpPr>
                <a:spLocks noChangeArrowheads="1"/>
              </p:cNvSpPr>
              <p:nvPr/>
            </p:nvSpPr>
            <p:spPr bwMode="auto">
              <a:xfrm>
                <a:off x="10368" y="6144"/>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464" name="Rectangle 268"/>
              <p:cNvSpPr>
                <a:spLocks noChangeArrowheads="1"/>
              </p:cNvSpPr>
              <p:nvPr/>
            </p:nvSpPr>
            <p:spPr bwMode="auto">
              <a:xfrm>
                <a:off x="9696" y="6144"/>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7465" name="Rectangle 269"/>
              <p:cNvSpPr>
                <a:spLocks noChangeArrowheads="1"/>
              </p:cNvSpPr>
              <p:nvPr/>
            </p:nvSpPr>
            <p:spPr bwMode="auto">
              <a:xfrm>
                <a:off x="9552" y="6768"/>
                <a:ext cx="1152"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hlink"/>
                    </a:solidFill>
                    <a:latin typeface="Tahoma" pitchFamily="34" charset="0"/>
                    <a:ea typeface="굴림" pitchFamily="34" charset="-127"/>
                  </a:rPr>
                  <a:t>Latency Changed!!</a:t>
                </a:r>
              </a:p>
            </p:txBody>
          </p:sp>
        </p:grpSp>
      </p:grpSp>
      <p:grpSp>
        <p:nvGrpSpPr>
          <p:cNvPr id="24" name="Group 270"/>
          <p:cNvGrpSpPr>
            <a:grpSpLocks/>
          </p:cNvGrpSpPr>
          <p:nvPr/>
        </p:nvGrpSpPr>
        <p:grpSpPr bwMode="auto">
          <a:xfrm>
            <a:off x="304800" y="1524000"/>
            <a:ext cx="8534400" cy="3048000"/>
            <a:chOff x="0" y="4464"/>
            <a:chExt cx="5376" cy="1920"/>
          </a:xfrm>
        </p:grpSpPr>
        <p:sp>
          <p:nvSpPr>
            <p:cNvPr id="17437" name="Rectangle 271"/>
            <p:cNvSpPr>
              <a:spLocks noChangeArrowheads="1"/>
            </p:cNvSpPr>
            <p:nvPr/>
          </p:nvSpPr>
          <p:spPr bwMode="auto">
            <a:xfrm>
              <a:off x="0" y="4464"/>
              <a:ext cx="5376" cy="1920"/>
            </a:xfrm>
            <a:prstGeom prst="rect">
              <a:avLst/>
            </a:prstGeom>
            <a:solidFill>
              <a:schemeClr val="bg1"/>
            </a:solidFill>
            <a:ln w="25400">
              <a:noFill/>
              <a:miter lim="800000"/>
              <a:headEnd/>
              <a:tailEnd/>
            </a:ln>
          </p:spPr>
          <p:txBody>
            <a:bodyPr wrap="none" anchor="ctr"/>
            <a:lstStyle/>
            <a:p>
              <a:endParaRPr lang="en-US"/>
            </a:p>
          </p:txBody>
        </p:sp>
        <p:grpSp>
          <p:nvGrpSpPr>
            <p:cNvPr id="17438" name="Group 272"/>
            <p:cNvGrpSpPr>
              <a:grpSpLocks/>
            </p:cNvGrpSpPr>
            <p:nvPr/>
          </p:nvGrpSpPr>
          <p:grpSpPr bwMode="auto">
            <a:xfrm>
              <a:off x="0" y="4800"/>
              <a:ext cx="5376" cy="1440"/>
              <a:chOff x="5808" y="7536"/>
              <a:chExt cx="5376" cy="1440"/>
            </a:xfrm>
          </p:grpSpPr>
          <p:sp>
            <p:nvSpPr>
              <p:cNvPr id="17440" name="Rectangle 273"/>
              <p:cNvSpPr>
                <a:spLocks noChangeArrowheads="1"/>
              </p:cNvSpPr>
              <p:nvPr/>
            </p:nvSpPr>
            <p:spPr bwMode="auto">
              <a:xfrm>
                <a:off x="7248" y="8112"/>
                <a:ext cx="1584" cy="480"/>
              </a:xfrm>
              <a:prstGeom prst="rect">
                <a:avLst/>
              </a:prstGeom>
              <a:solidFill>
                <a:schemeClr val="bg1"/>
              </a:solidFill>
              <a:ln w="25400">
                <a:noFill/>
                <a:miter lim="800000"/>
                <a:headEnd/>
                <a:tailEnd/>
              </a:ln>
            </p:spPr>
            <p:txBody>
              <a:bodyPr wrap="none" anchor="ctr"/>
              <a:lstStyle/>
              <a:p>
                <a:endParaRPr lang="en-US"/>
              </a:p>
            </p:txBody>
          </p:sp>
          <p:sp>
            <p:nvSpPr>
              <p:cNvPr id="17441" name="Freeform 274"/>
              <p:cNvSpPr>
                <a:spLocks/>
              </p:cNvSpPr>
              <p:nvPr/>
            </p:nvSpPr>
            <p:spPr bwMode="auto">
              <a:xfrm>
                <a:off x="7248" y="8064"/>
                <a:ext cx="3168" cy="576"/>
              </a:xfrm>
              <a:custGeom>
                <a:avLst/>
                <a:gdLst>
                  <a:gd name="T0" fmla="*/ 3168 w 3168"/>
                  <a:gd name="T1" fmla="*/ 0 h 576"/>
                  <a:gd name="T2" fmla="*/ 3168 w 3168"/>
                  <a:gd name="T3" fmla="*/ 576 h 576"/>
                  <a:gd name="T4" fmla="*/ 1 w 3168"/>
                  <a:gd name="T5" fmla="*/ 576 h 576"/>
                  <a:gd name="T6" fmla="*/ 0 w 3168"/>
                  <a:gd name="T7" fmla="*/ 0 h 576"/>
                  <a:gd name="T8" fmla="*/ 0 60000 65536"/>
                  <a:gd name="T9" fmla="*/ 0 60000 65536"/>
                  <a:gd name="T10" fmla="*/ 0 60000 65536"/>
                  <a:gd name="T11" fmla="*/ 0 60000 65536"/>
                  <a:gd name="T12" fmla="*/ 0 w 3168"/>
                  <a:gd name="T13" fmla="*/ 0 h 576"/>
                  <a:gd name="T14" fmla="*/ 3168 w 3168"/>
                  <a:gd name="T15" fmla="*/ 576 h 576"/>
                </a:gdLst>
                <a:ahLst/>
                <a:cxnLst>
                  <a:cxn ang="T8">
                    <a:pos x="T0" y="T1"/>
                  </a:cxn>
                  <a:cxn ang="T9">
                    <a:pos x="T2" y="T3"/>
                  </a:cxn>
                  <a:cxn ang="T10">
                    <a:pos x="T4" y="T5"/>
                  </a:cxn>
                  <a:cxn ang="T11">
                    <a:pos x="T6" y="T7"/>
                  </a:cxn>
                </a:cxnLst>
                <a:rect l="T12" t="T13" r="T14" b="T15"/>
                <a:pathLst>
                  <a:path w="3168" h="576">
                    <a:moveTo>
                      <a:pt x="3168" y="0"/>
                    </a:moveTo>
                    <a:lnTo>
                      <a:pt x="3168" y="576"/>
                    </a:lnTo>
                    <a:lnTo>
                      <a:pt x="1" y="576"/>
                    </a:lnTo>
                    <a:lnTo>
                      <a:pt x="0" y="0"/>
                    </a:lnTo>
                  </a:path>
                </a:pathLst>
              </a:custGeom>
              <a:solidFill>
                <a:schemeClr val="bg1"/>
              </a:solidFill>
              <a:ln w="25400">
                <a:solidFill>
                  <a:schemeClr val="tx1"/>
                </a:solidFill>
                <a:miter lim="800000"/>
                <a:headEnd/>
                <a:tailEnd type="triangle" w="med" len="med"/>
              </a:ln>
            </p:spPr>
            <p:txBody>
              <a:bodyPr wrap="none"/>
              <a:lstStyle/>
              <a:p>
                <a:endParaRPr lang="en-US"/>
              </a:p>
            </p:txBody>
          </p:sp>
          <p:grpSp>
            <p:nvGrpSpPr>
              <p:cNvPr id="17442" name="Group 275"/>
              <p:cNvGrpSpPr>
                <a:grpSpLocks/>
              </p:cNvGrpSpPr>
              <p:nvPr/>
            </p:nvGrpSpPr>
            <p:grpSpPr bwMode="auto">
              <a:xfrm>
                <a:off x="5808" y="7536"/>
                <a:ext cx="5376" cy="528"/>
                <a:chOff x="6048" y="1440"/>
                <a:chExt cx="5376" cy="528"/>
              </a:xfrm>
            </p:grpSpPr>
            <p:sp>
              <p:nvSpPr>
                <p:cNvPr id="17447" name="Rectangle 276"/>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448" name="Rectangle 277"/>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449" name="Rectangle 278"/>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450" name="Rectangle 279"/>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451" name="Rectangle 280"/>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452" name="Rectangle 281"/>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453" name="Rectangle 282"/>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454" name="Rectangle 283"/>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455" name="Line 284"/>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443" name="Rectangle 285"/>
              <p:cNvSpPr>
                <a:spLocks noChangeArrowheads="1"/>
              </p:cNvSpPr>
              <p:nvPr/>
            </p:nvSpPr>
            <p:spPr bwMode="auto">
              <a:xfrm>
                <a:off x="8160" y="8688"/>
                <a:ext cx="1248" cy="288"/>
              </a:xfrm>
              <a:prstGeom prst="rect">
                <a:avLst/>
              </a:prstGeom>
              <a:solidFill>
                <a:schemeClr val="bg1"/>
              </a:solidFill>
              <a:ln w="15875">
                <a:noFill/>
                <a:miter lim="800000"/>
                <a:headEnd/>
                <a:tailEnd/>
              </a:ln>
            </p:spPr>
            <p:txBody>
              <a:bodyPr wrap="none" anchor="ctr"/>
              <a:lstStyle/>
              <a:p>
                <a:pPr eaLnBrk="1" hangingPunct="1"/>
                <a:r>
                  <a:rPr lang="en-US" altLang="ko-KR" sz="1600" b="1">
                    <a:latin typeface="Tahoma" pitchFamily="34" charset="0"/>
                    <a:ea typeface="굴림" pitchFamily="34" charset="-127"/>
                  </a:rPr>
                  <a:t>Re-schedule</a:t>
                </a:r>
              </a:p>
              <a:p>
                <a:pPr eaLnBrk="1" hangingPunct="1"/>
                <a:r>
                  <a:rPr lang="en-US" altLang="ko-KR" sz="1600" b="1">
                    <a:latin typeface="Tahoma" pitchFamily="34" charset="0"/>
                    <a:ea typeface="굴림" pitchFamily="34" charset="-127"/>
                  </a:rPr>
                  <a:t>when latency mispredicted</a:t>
                </a:r>
              </a:p>
            </p:txBody>
          </p:sp>
          <p:sp>
            <p:nvSpPr>
              <p:cNvPr id="17444" name="Rectangle 286"/>
              <p:cNvSpPr>
                <a:spLocks noChangeArrowheads="1"/>
              </p:cNvSpPr>
              <p:nvPr/>
            </p:nvSpPr>
            <p:spPr bwMode="auto">
              <a:xfrm>
                <a:off x="7488" y="7584"/>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445" name="Rectangle 287"/>
              <p:cNvSpPr>
                <a:spLocks noChangeArrowheads="1"/>
              </p:cNvSpPr>
              <p:nvPr/>
            </p:nvSpPr>
            <p:spPr bwMode="auto">
              <a:xfrm>
                <a:off x="10032" y="7584"/>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7446" name="Rectangle 288"/>
              <p:cNvSpPr>
                <a:spLocks noChangeArrowheads="1"/>
              </p:cNvSpPr>
              <p:nvPr/>
            </p:nvSpPr>
            <p:spPr bwMode="auto">
              <a:xfrm>
                <a:off x="9216" y="8208"/>
                <a:ext cx="1152" cy="288"/>
              </a:xfrm>
              <a:prstGeom prst="rect">
                <a:avLst/>
              </a:prstGeom>
              <a:solidFill>
                <a:schemeClr val="bg1"/>
              </a:solidFill>
              <a:ln w="15875">
                <a:noFill/>
                <a:miter lim="800000"/>
                <a:headEnd/>
                <a:tailEnd/>
              </a:ln>
            </p:spPr>
            <p:txBody>
              <a:bodyPr wrap="none" anchor="ctr"/>
              <a:lstStyle/>
              <a:p>
                <a:pPr eaLnBrk="1" hangingPunct="1"/>
                <a:r>
                  <a:rPr lang="en-US" altLang="ko-KR" sz="1600" b="1">
                    <a:solidFill>
                      <a:schemeClr val="hlink"/>
                    </a:solidFill>
                    <a:latin typeface="Tahoma" pitchFamily="34" charset="0"/>
                    <a:ea typeface="굴림" pitchFamily="34" charset="-127"/>
                  </a:rPr>
                  <a:t>Invalid input value</a:t>
                </a:r>
              </a:p>
            </p:txBody>
          </p:sp>
        </p:grpSp>
        <p:sp>
          <p:nvSpPr>
            <p:cNvPr id="17439" name="Rectangle 289"/>
            <p:cNvSpPr>
              <a:spLocks noChangeArrowheads="1"/>
            </p:cNvSpPr>
            <p:nvPr/>
          </p:nvSpPr>
          <p:spPr bwMode="auto">
            <a:xfrm>
              <a:off x="2304" y="4560"/>
              <a:ext cx="2226" cy="212"/>
            </a:xfrm>
            <a:prstGeom prst="rect">
              <a:avLst/>
            </a:prstGeom>
            <a:noFill/>
            <a:ln w="25400">
              <a:noFill/>
              <a:miter lim="800000"/>
              <a:headEnd/>
              <a:tailEnd/>
            </a:ln>
          </p:spPr>
          <p:txBody>
            <a:bodyPr wrap="none">
              <a:spAutoFit/>
            </a:bodyPr>
            <a:lstStyle/>
            <a:p>
              <a:pPr algn="l" eaLnBrk="1" hangingPunct="1"/>
              <a:r>
                <a:rPr lang="en-US" altLang="ko-KR" sz="1600" b="1">
                  <a:latin typeface="Tahoma" pitchFamily="34" charset="0"/>
                  <a:ea typeface="굴림" pitchFamily="34" charset="-127"/>
                </a:rPr>
                <a:t>Speculatively issued instructions</a:t>
              </a:r>
            </a:p>
          </p:txBody>
        </p:sp>
      </p:grpSp>
      <p:grpSp>
        <p:nvGrpSpPr>
          <p:cNvPr id="27" name="Group 290"/>
          <p:cNvGrpSpPr>
            <a:grpSpLocks/>
          </p:cNvGrpSpPr>
          <p:nvPr/>
        </p:nvGrpSpPr>
        <p:grpSpPr bwMode="auto">
          <a:xfrm>
            <a:off x="304800" y="1524000"/>
            <a:ext cx="8534400" cy="3048000"/>
            <a:chOff x="0" y="6960"/>
            <a:chExt cx="5376" cy="1920"/>
          </a:xfrm>
        </p:grpSpPr>
        <p:sp>
          <p:nvSpPr>
            <p:cNvPr id="17422" name="Rectangle 291"/>
            <p:cNvSpPr>
              <a:spLocks noChangeArrowheads="1"/>
            </p:cNvSpPr>
            <p:nvPr/>
          </p:nvSpPr>
          <p:spPr bwMode="auto">
            <a:xfrm>
              <a:off x="0" y="6960"/>
              <a:ext cx="5376" cy="1920"/>
            </a:xfrm>
            <a:prstGeom prst="rect">
              <a:avLst/>
            </a:prstGeom>
            <a:solidFill>
              <a:schemeClr val="bg1"/>
            </a:solidFill>
            <a:ln w="25400">
              <a:noFill/>
              <a:miter lim="800000"/>
              <a:headEnd/>
              <a:tailEnd/>
            </a:ln>
          </p:spPr>
          <p:txBody>
            <a:bodyPr wrap="none" anchor="ctr"/>
            <a:lstStyle/>
            <a:p>
              <a:endParaRPr lang="en-US"/>
            </a:p>
          </p:txBody>
        </p:sp>
        <p:grpSp>
          <p:nvGrpSpPr>
            <p:cNvPr id="17423" name="Group 292"/>
            <p:cNvGrpSpPr>
              <a:grpSpLocks/>
            </p:cNvGrpSpPr>
            <p:nvPr/>
          </p:nvGrpSpPr>
          <p:grpSpPr bwMode="auto">
            <a:xfrm>
              <a:off x="0" y="7056"/>
              <a:ext cx="5376" cy="768"/>
              <a:chOff x="5904" y="8832"/>
              <a:chExt cx="5376" cy="768"/>
            </a:xfrm>
          </p:grpSpPr>
          <p:grpSp>
            <p:nvGrpSpPr>
              <p:cNvPr id="17424" name="Group 293"/>
              <p:cNvGrpSpPr>
                <a:grpSpLocks/>
              </p:cNvGrpSpPr>
              <p:nvPr/>
            </p:nvGrpSpPr>
            <p:grpSpPr bwMode="auto">
              <a:xfrm>
                <a:off x="5904" y="9072"/>
                <a:ext cx="5376" cy="528"/>
                <a:chOff x="6048" y="1440"/>
                <a:chExt cx="5376" cy="528"/>
              </a:xfrm>
            </p:grpSpPr>
            <p:sp>
              <p:nvSpPr>
                <p:cNvPr id="17428" name="Rectangle 294"/>
                <p:cNvSpPr>
                  <a:spLocks noChangeArrowheads="1"/>
                </p:cNvSpPr>
                <p:nvPr/>
              </p:nvSpPr>
              <p:spPr bwMode="auto">
                <a:xfrm>
                  <a:off x="604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Fetch</a:t>
                  </a:r>
                </a:p>
              </p:txBody>
            </p:sp>
            <p:sp>
              <p:nvSpPr>
                <p:cNvPr id="17429" name="Rectangle 295"/>
                <p:cNvSpPr>
                  <a:spLocks noChangeArrowheads="1"/>
                </p:cNvSpPr>
                <p:nvPr/>
              </p:nvSpPr>
              <p:spPr bwMode="auto">
                <a:xfrm>
                  <a:off x="672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Decode</a:t>
                  </a:r>
                </a:p>
              </p:txBody>
            </p:sp>
            <p:sp>
              <p:nvSpPr>
                <p:cNvPr id="17430" name="Rectangle 296"/>
                <p:cNvSpPr>
                  <a:spLocks noChangeArrowheads="1"/>
                </p:cNvSpPr>
                <p:nvPr/>
              </p:nvSpPr>
              <p:spPr bwMode="auto">
                <a:xfrm>
                  <a:off x="739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Schedule</a:t>
                  </a:r>
                </a:p>
              </p:txBody>
            </p:sp>
            <p:sp>
              <p:nvSpPr>
                <p:cNvPr id="17431" name="Rectangle 297"/>
                <p:cNvSpPr>
                  <a:spLocks noChangeArrowheads="1"/>
                </p:cNvSpPr>
                <p:nvPr/>
              </p:nvSpPr>
              <p:spPr bwMode="auto">
                <a:xfrm>
                  <a:off x="8064"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Dispatch</a:t>
                  </a:r>
                </a:p>
              </p:txBody>
            </p:sp>
            <p:sp>
              <p:nvSpPr>
                <p:cNvPr id="17432" name="Rectangle 298"/>
                <p:cNvSpPr>
                  <a:spLocks noChangeArrowheads="1"/>
                </p:cNvSpPr>
                <p:nvPr/>
              </p:nvSpPr>
              <p:spPr bwMode="auto">
                <a:xfrm>
                  <a:off x="8736"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RF</a:t>
                  </a:r>
                </a:p>
              </p:txBody>
            </p:sp>
            <p:sp>
              <p:nvSpPr>
                <p:cNvPr id="17433" name="Rectangle 299"/>
                <p:cNvSpPr>
                  <a:spLocks noChangeArrowheads="1"/>
                </p:cNvSpPr>
                <p:nvPr/>
              </p:nvSpPr>
              <p:spPr bwMode="auto">
                <a:xfrm>
                  <a:off x="9408"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Exe</a:t>
                  </a:r>
                </a:p>
              </p:txBody>
            </p:sp>
            <p:sp>
              <p:nvSpPr>
                <p:cNvPr id="17434" name="Rectangle 300"/>
                <p:cNvSpPr>
                  <a:spLocks noChangeArrowheads="1"/>
                </p:cNvSpPr>
                <p:nvPr/>
              </p:nvSpPr>
              <p:spPr bwMode="auto">
                <a:xfrm>
                  <a:off x="10080"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Writeback</a:t>
                  </a:r>
                </a:p>
                <a:p>
                  <a:pPr eaLnBrk="1" hangingPunct="1"/>
                  <a:r>
                    <a:rPr lang="en-US" altLang="ko-KR" sz="1600" b="1">
                      <a:latin typeface="Tahoma" pitchFamily="34" charset="0"/>
                      <a:ea typeface="굴림" pitchFamily="34" charset="-127"/>
                    </a:rPr>
                    <a:t>/Recover</a:t>
                  </a:r>
                </a:p>
              </p:txBody>
            </p:sp>
            <p:sp>
              <p:nvSpPr>
                <p:cNvPr id="17435" name="Rectangle 301"/>
                <p:cNvSpPr>
                  <a:spLocks noChangeArrowheads="1"/>
                </p:cNvSpPr>
                <p:nvPr/>
              </p:nvSpPr>
              <p:spPr bwMode="auto">
                <a:xfrm>
                  <a:off x="10752" y="1488"/>
                  <a:ext cx="672" cy="480"/>
                </a:xfrm>
                <a:prstGeom prst="rect">
                  <a:avLst/>
                </a:prstGeom>
                <a:solidFill>
                  <a:schemeClr val="bg1"/>
                </a:solidFill>
                <a:ln w="15875">
                  <a:solidFill>
                    <a:schemeClr val="tx1"/>
                  </a:solidFill>
                  <a:miter lim="800000"/>
                  <a:headEnd/>
                  <a:tailEnd/>
                </a:ln>
              </p:spPr>
              <p:txBody>
                <a:bodyPr wrap="none" anchor="ctr"/>
                <a:lstStyle/>
                <a:p>
                  <a:pPr eaLnBrk="1" hangingPunct="1"/>
                  <a:r>
                    <a:rPr lang="en-US" altLang="ko-KR" sz="1600" b="1">
                      <a:latin typeface="Tahoma" pitchFamily="34" charset="0"/>
                      <a:ea typeface="굴림" pitchFamily="34" charset="-127"/>
                    </a:rPr>
                    <a:t>Commit</a:t>
                  </a:r>
                </a:p>
              </p:txBody>
            </p:sp>
            <p:sp>
              <p:nvSpPr>
                <p:cNvPr id="17436" name="Line 302"/>
                <p:cNvSpPr>
                  <a:spLocks noChangeShapeType="1"/>
                </p:cNvSpPr>
                <p:nvPr/>
              </p:nvSpPr>
              <p:spPr bwMode="auto">
                <a:xfrm>
                  <a:off x="8064" y="1440"/>
                  <a:ext cx="2640" cy="0"/>
                </a:xfrm>
                <a:prstGeom prst="line">
                  <a:avLst/>
                </a:prstGeom>
                <a:noFill/>
                <a:ln w="25400">
                  <a:solidFill>
                    <a:schemeClr val="tx1"/>
                  </a:solidFill>
                  <a:prstDash val="dash"/>
                  <a:miter lim="800000"/>
                  <a:headEnd/>
                  <a:tailEnd type="triangle" w="med" len="med"/>
                </a:ln>
              </p:spPr>
              <p:txBody>
                <a:bodyPr wrap="none"/>
                <a:lstStyle/>
                <a:p>
                  <a:endParaRPr lang="en-US"/>
                </a:p>
              </p:txBody>
            </p:sp>
          </p:grpSp>
          <p:sp>
            <p:nvSpPr>
              <p:cNvPr id="17425" name="Rectangle 303"/>
              <p:cNvSpPr>
                <a:spLocks noChangeArrowheads="1"/>
              </p:cNvSpPr>
              <p:nvPr/>
            </p:nvSpPr>
            <p:spPr bwMode="auto">
              <a:xfrm>
                <a:off x="7584" y="9120"/>
                <a:ext cx="336" cy="480"/>
              </a:xfrm>
              <a:prstGeom prst="rect">
                <a:avLst/>
              </a:prstGeom>
              <a:solidFill>
                <a:srgbClr val="6666FF">
                  <a:alpha val="50195"/>
                </a:srgbClr>
              </a:solidFill>
              <a:ln w="25400">
                <a:noFill/>
                <a:miter lim="800000"/>
                <a:headEnd/>
                <a:tailEnd/>
              </a:ln>
            </p:spPr>
            <p:txBody>
              <a:bodyPr wrap="none" anchor="ctr"/>
              <a:lstStyle/>
              <a:p>
                <a:endParaRPr lang="en-US"/>
              </a:p>
            </p:txBody>
          </p:sp>
          <p:sp>
            <p:nvSpPr>
              <p:cNvPr id="17426" name="Rectangle 304"/>
              <p:cNvSpPr>
                <a:spLocks noChangeArrowheads="1"/>
              </p:cNvSpPr>
              <p:nvPr/>
            </p:nvSpPr>
            <p:spPr bwMode="auto">
              <a:xfrm>
                <a:off x="7248" y="9120"/>
                <a:ext cx="336" cy="480"/>
              </a:xfrm>
              <a:prstGeom prst="rect">
                <a:avLst/>
              </a:prstGeom>
              <a:solidFill>
                <a:schemeClr val="accent1">
                  <a:alpha val="50195"/>
                </a:schemeClr>
              </a:solidFill>
              <a:ln w="25400">
                <a:noFill/>
                <a:miter lim="800000"/>
                <a:headEnd/>
                <a:tailEnd/>
              </a:ln>
            </p:spPr>
            <p:txBody>
              <a:bodyPr wrap="none" anchor="ctr"/>
              <a:lstStyle/>
              <a:p>
                <a:endParaRPr lang="en-US"/>
              </a:p>
            </p:txBody>
          </p:sp>
          <p:sp>
            <p:nvSpPr>
              <p:cNvPr id="17427" name="Rectangle 305"/>
              <p:cNvSpPr>
                <a:spLocks noChangeArrowheads="1"/>
              </p:cNvSpPr>
              <p:nvPr/>
            </p:nvSpPr>
            <p:spPr bwMode="auto">
              <a:xfrm>
                <a:off x="8190" y="8832"/>
                <a:ext cx="2226" cy="212"/>
              </a:xfrm>
              <a:prstGeom prst="rect">
                <a:avLst/>
              </a:prstGeom>
              <a:noFill/>
              <a:ln w="25400">
                <a:noFill/>
                <a:miter lim="800000"/>
                <a:headEnd/>
                <a:tailEnd/>
              </a:ln>
            </p:spPr>
            <p:txBody>
              <a:bodyPr wrap="none">
                <a:spAutoFit/>
              </a:bodyPr>
              <a:lstStyle/>
              <a:p>
                <a:pPr algn="l" eaLnBrk="1" hangingPunct="1"/>
                <a:r>
                  <a:rPr lang="en-US" altLang="ko-KR" sz="1600" b="1">
                    <a:latin typeface="Tahoma" pitchFamily="34" charset="0"/>
                    <a:ea typeface="굴림" pitchFamily="34" charset="-127"/>
                  </a:rPr>
                  <a:t>Speculatively issued instructions</a:t>
                </a:r>
              </a:p>
            </p:txBody>
          </p:sp>
        </p:grpSp>
      </p:grpSp>
      <p:sp>
        <p:nvSpPr>
          <p:cNvPr id="17421" name="Rectangle 307"/>
          <p:cNvSpPr>
            <a:spLocks noChangeArrowheads="1"/>
          </p:cNvSpPr>
          <p:nvPr/>
        </p:nvSpPr>
        <p:spPr bwMode="auto">
          <a:xfrm>
            <a:off x="457200" y="4572000"/>
            <a:ext cx="8382000" cy="1600200"/>
          </a:xfrm>
          <a:prstGeom prst="rect">
            <a:avLst/>
          </a:prstGeom>
          <a:noFill/>
          <a:ln w="9525">
            <a:noFill/>
            <a:miter lim="800000"/>
            <a:headEnd/>
            <a:tailEnd/>
          </a:ln>
        </p:spPr>
        <p:txBody>
          <a:bodyPr/>
          <a:lstStyle/>
          <a:p>
            <a:pPr marL="342900" indent="-342900" algn="l" eaLnBrk="1" hangingPunct="1">
              <a:spcBef>
                <a:spcPct val="20000"/>
              </a:spcBef>
              <a:buClr>
                <a:schemeClr val="accent2"/>
              </a:buClr>
              <a:buSzPct val="70000"/>
              <a:buFont typeface="Wingdings" pitchFamily="2" charset="2"/>
              <a:buChar char="n"/>
            </a:pPr>
            <a:r>
              <a:rPr lang="en-US" altLang="ko-KR" sz="2400">
                <a:ea typeface="굴림" pitchFamily="34" charset="-127"/>
              </a:rPr>
              <a:t>Unlike the original Tomasulo’s algorithm</a:t>
            </a:r>
          </a:p>
          <a:p>
            <a:pPr marL="742950" lvl="1" indent="-285750" algn="l" eaLnBrk="1" hangingPunct="1">
              <a:spcBef>
                <a:spcPct val="20000"/>
              </a:spcBef>
              <a:buClr>
                <a:srgbClr val="FD8041"/>
              </a:buClr>
              <a:buSzPct val="70000"/>
              <a:buFont typeface="Wingdings" pitchFamily="2" charset="2"/>
              <a:buChar char="n"/>
            </a:pPr>
            <a:r>
              <a:rPr lang="en-US" altLang="ko-KR" sz="2000">
                <a:ea typeface="굴림" pitchFamily="34" charset="-127"/>
              </a:rPr>
              <a:t>Instructions are scheduled BEFORE actual execution occurs</a:t>
            </a:r>
          </a:p>
          <a:p>
            <a:pPr marL="742950" lvl="1" indent="-285750" algn="l" eaLnBrk="1" hangingPunct="1">
              <a:spcBef>
                <a:spcPct val="20000"/>
              </a:spcBef>
              <a:buClr>
                <a:srgbClr val="FD8041"/>
              </a:buClr>
              <a:buSzPct val="70000"/>
              <a:buFont typeface="Wingdings" pitchFamily="2" charset="2"/>
              <a:buChar char="n"/>
            </a:pPr>
            <a:r>
              <a:rPr lang="en-US" altLang="ko-KR" sz="2000">
                <a:ea typeface="굴림" pitchFamily="34" charset="-127"/>
              </a:rPr>
              <a:t>Assumes instructions have pre-determined fixed latencies</a:t>
            </a:r>
          </a:p>
          <a:p>
            <a:pPr marL="1143000" lvl="2" indent="-228600" algn="l" eaLnBrk="1" hangingPunct="1">
              <a:spcBef>
                <a:spcPct val="20000"/>
              </a:spcBef>
              <a:buClr>
                <a:schemeClr val="tx2"/>
              </a:buClr>
              <a:buSzPct val="70000"/>
              <a:buFont typeface="Wingdings" pitchFamily="2" charset="2"/>
              <a:buChar char="n"/>
            </a:pPr>
            <a:r>
              <a:rPr lang="en-US" altLang="ko-KR">
                <a:ea typeface="굴림" pitchFamily="34" charset="-127"/>
              </a:rPr>
              <a:t>ALU operations: fixed latency</a:t>
            </a:r>
          </a:p>
          <a:p>
            <a:pPr marL="1143000" lvl="2" indent="-228600" algn="l" eaLnBrk="1" hangingPunct="1">
              <a:spcBef>
                <a:spcPct val="20000"/>
              </a:spcBef>
              <a:buClr>
                <a:schemeClr val="tx2"/>
              </a:buClr>
              <a:buSzPct val="70000"/>
              <a:buFont typeface="Wingdings" pitchFamily="2" charset="2"/>
              <a:buChar char="n"/>
            </a:pPr>
            <a:r>
              <a:rPr lang="en-US" altLang="ko-KR">
                <a:solidFill>
                  <a:schemeClr val="hlink"/>
                </a:solidFill>
                <a:ea typeface="굴림" pitchFamily="34" charset="-127"/>
              </a:rPr>
              <a:t>Load operations: assumes $DL1 latency (common case)</a:t>
            </a:r>
          </a:p>
        </p:txBody>
      </p:sp>
      <p:sp>
        <p:nvSpPr>
          <p:cNvPr id="182" name="TextBox 181"/>
          <p:cNvSpPr txBox="1"/>
          <p:nvPr/>
        </p:nvSpPr>
        <p:spPr>
          <a:xfrm>
            <a:off x="-8906" y="0"/>
            <a:ext cx="2191626" cy="307777"/>
          </a:xfrm>
          <a:prstGeom prst="rect">
            <a:avLst/>
          </a:prstGeom>
          <a:noFill/>
        </p:spPr>
        <p:txBody>
          <a:bodyPr wrap="none" rtlCol="0">
            <a:spAutoFit/>
          </a:bodyPr>
          <a:lstStyle/>
          <a:p>
            <a:pPr algn="l"/>
            <a:r>
              <a:rPr lang="en-US" sz="1400" b="1" dirty="0">
                <a:solidFill>
                  <a:srgbClr val="FF0000"/>
                </a:solidFill>
              </a:rPr>
              <a:t>Speculative Scheduling</a:t>
            </a:r>
          </a:p>
        </p:txBody>
      </p:sp>
    </p:spTree>
    <p:custDataLst>
      <p:tags r:id="rId1"/>
    </p:custDataLst>
  </p:cSld>
  <p:clrMapOvr>
    <a:masterClrMapping/>
  </p:clrMapOvr>
  <p:transition advTm="1563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5"/>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499"/>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en-US" altLang="ko-KR">
                <a:ea typeface="굴림" pitchFamily="34" charset="-127"/>
              </a:rPr>
              <a:t>Scheduling replay</a:t>
            </a:r>
          </a:p>
        </p:txBody>
      </p:sp>
      <p:sp>
        <p:nvSpPr>
          <p:cNvPr id="18435" name="Rectangle 3"/>
          <p:cNvSpPr>
            <a:spLocks noGrp="1" noChangeArrowheads="1"/>
          </p:cNvSpPr>
          <p:nvPr>
            <p:ph idx="1"/>
          </p:nvPr>
        </p:nvSpPr>
        <p:spPr>
          <a:xfrm>
            <a:off x="457200" y="1143000"/>
            <a:ext cx="8229600" cy="4525963"/>
          </a:xfrm>
        </p:spPr>
        <p:txBody>
          <a:bodyPr/>
          <a:lstStyle/>
          <a:p>
            <a:pPr eaLnBrk="1" hangingPunct="1"/>
            <a:r>
              <a:rPr lang="en-US" altLang="ko-KR" sz="2400" dirty="0">
                <a:ea typeface="굴림" pitchFamily="34" charset="-127"/>
              </a:rPr>
              <a:t>Speculation needs verification / recovery</a:t>
            </a:r>
          </a:p>
          <a:p>
            <a:pPr lvl="1" eaLnBrk="1" hangingPunct="1"/>
            <a:r>
              <a:rPr lang="en-US" altLang="ko-KR" sz="2000" dirty="0">
                <a:ea typeface="굴림" pitchFamily="34" charset="-127"/>
              </a:rPr>
              <a:t>There’s no free lunch</a:t>
            </a:r>
          </a:p>
          <a:p>
            <a:pPr lvl="1" eaLnBrk="1" hangingPunct="1"/>
            <a:endParaRPr lang="en-US" altLang="ko-KR" sz="900" dirty="0">
              <a:ea typeface="굴림" pitchFamily="34" charset="-127"/>
            </a:endParaRPr>
          </a:p>
          <a:p>
            <a:pPr eaLnBrk="1" hangingPunct="1"/>
            <a:r>
              <a:rPr lang="en-US" altLang="ko-KR" sz="2400" dirty="0">
                <a:ea typeface="굴림" pitchFamily="34" charset="-127"/>
              </a:rPr>
              <a:t>If the actual load latency is longer (i.e. cache miss) than what was speculated</a:t>
            </a:r>
          </a:p>
          <a:p>
            <a:pPr lvl="1" eaLnBrk="1" hangingPunct="1"/>
            <a:r>
              <a:rPr lang="en-US" altLang="ko-KR" sz="2000" dirty="0">
                <a:ea typeface="굴림" pitchFamily="34" charset="-127"/>
              </a:rPr>
              <a:t>Best solution (disregarding complexity): replay data-dependent instructions issued under </a:t>
            </a:r>
            <a:r>
              <a:rPr lang="en-US" altLang="ko-KR" sz="2000" i="1" dirty="0">
                <a:solidFill>
                  <a:schemeClr val="hlink"/>
                </a:solidFill>
                <a:ea typeface="굴림" pitchFamily="34" charset="-127"/>
              </a:rPr>
              <a:t>load shadow</a:t>
            </a:r>
            <a:endParaRPr lang="en-US" altLang="ko-KR" sz="2000" dirty="0">
              <a:solidFill>
                <a:schemeClr val="hlink"/>
              </a:solidFill>
              <a:ea typeface="굴림" pitchFamily="34" charset="-127"/>
            </a:endParaRPr>
          </a:p>
        </p:txBody>
      </p:sp>
      <p:grpSp>
        <p:nvGrpSpPr>
          <p:cNvPr id="18436" name="Group 4"/>
          <p:cNvGrpSpPr>
            <a:grpSpLocks/>
          </p:cNvGrpSpPr>
          <p:nvPr/>
        </p:nvGrpSpPr>
        <p:grpSpPr bwMode="auto">
          <a:xfrm>
            <a:off x="4033838" y="6043613"/>
            <a:ext cx="3179762" cy="466725"/>
            <a:chOff x="2541" y="2031"/>
            <a:chExt cx="2003" cy="294"/>
          </a:xfrm>
        </p:grpSpPr>
        <p:sp>
          <p:nvSpPr>
            <p:cNvPr id="18495" name="Rectangle 5"/>
            <p:cNvSpPr>
              <a:spLocks noChangeArrowheads="1"/>
            </p:cNvSpPr>
            <p:nvPr/>
          </p:nvSpPr>
          <p:spPr bwMode="auto">
            <a:xfrm>
              <a:off x="3038" y="2150"/>
              <a:ext cx="1089" cy="175"/>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verification flow</a:t>
              </a:r>
            </a:p>
          </p:txBody>
        </p:sp>
        <p:sp>
          <p:nvSpPr>
            <p:cNvPr id="18496" name="Freeform 6"/>
            <p:cNvSpPr>
              <a:spLocks/>
            </p:cNvSpPr>
            <p:nvPr/>
          </p:nvSpPr>
          <p:spPr bwMode="auto">
            <a:xfrm>
              <a:off x="2541" y="2031"/>
              <a:ext cx="2003" cy="141"/>
            </a:xfrm>
            <a:custGeom>
              <a:avLst/>
              <a:gdLst>
                <a:gd name="T0" fmla="*/ 2338 w 1716"/>
                <a:gd name="T1" fmla="*/ 8 h 121"/>
                <a:gd name="T2" fmla="*/ 1178 w 1716"/>
                <a:gd name="T3" fmla="*/ 163 h 121"/>
                <a:gd name="T4" fmla="*/ 0 w 1716"/>
                <a:gd name="T5" fmla="*/ 0 h 121"/>
                <a:gd name="T6" fmla="*/ 0 60000 65536"/>
                <a:gd name="T7" fmla="*/ 0 60000 65536"/>
                <a:gd name="T8" fmla="*/ 0 60000 65536"/>
                <a:gd name="T9" fmla="*/ 0 w 1716"/>
                <a:gd name="T10" fmla="*/ 0 h 121"/>
                <a:gd name="T11" fmla="*/ 1716 w 1716"/>
                <a:gd name="T12" fmla="*/ 121 h 121"/>
              </a:gdLst>
              <a:ahLst/>
              <a:cxnLst>
                <a:cxn ang="T6">
                  <a:pos x="T0" y="T1"/>
                </a:cxn>
                <a:cxn ang="T7">
                  <a:pos x="T2" y="T3"/>
                </a:cxn>
                <a:cxn ang="T8">
                  <a:pos x="T4" y="T5"/>
                </a:cxn>
              </a:cxnLst>
              <a:rect l="T9" t="T10" r="T11" b="T12"/>
              <a:pathLst>
                <a:path w="1716" h="121">
                  <a:moveTo>
                    <a:pt x="1716" y="6"/>
                  </a:moveTo>
                  <a:cubicBezTo>
                    <a:pt x="1433" y="63"/>
                    <a:pt x="1150" y="121"/>
                    <a:pt x="864" y="120"/>
                  </a:cubicBezTo>
                  <a:cubicBezTo>
                    <a:pt x="578" y="119"/>
                    <a:pt x="289" y="59"/>
                    <a:pt x="0" y="0"/>
                  </a:cubicBezTo>
                </a:path>
              </a:pathLst>
            </a:custGeom>
            <a:noFill/>
            <a:ln w="38100">
              <a:solidFill>
                <a:schemeClr val="tx1"/>
              </a:solidFill>
              <a:round/>
              <a:headEnd/>
              <a:tailEnd type="triangle" w="sm" len="med"/>
            </a:ln>
          </p:spPr>
          <p:txBody>
            <a:bodyPr wrap="none" lIns="0" tIns="0" rIns="0" bIns="0" anchor="ctr"/>
            <a:lstStyle/>
            <a:p>
              <a:endParaRPr lang="en-US"/>
            </a:p>
          </p:txBody>
        </p:sp>
      </p:grpSp>
      <p:grpSp>
        <p:nvGrpSpPr>
          <p:cNvPr id="18437" name="Group 69"/>
          <p:cNvGrpSpPr>
            <a:grpSpLocks/>
          </p:cNvGrpSpPr>
          <p:nvPr/>
        </p:nvGrpSpPr>
        <p:grpSpPr bwMode="auto">
          <a:xfrm>
            <a:off x="1143000" y="4386263"/>
            <a:ext cx="6859588" cy="1701800"/>
            <a:chOff x="720" y="2763"/>
            <a:chExt cx="4321" cy="1072"/>
          </a:xfrm>
        </p:grpSpPr>
        <p:sp>
          <p:nvSpPr>
            <p:cNvPr id="18444" name="Rectangle 8"/>
            <p:cNvSpPr>
              <a:spLocks noChangeArrowheads="1"/>
            </p:cNvSpPr>
            <p:nvPr/>
          </p:nvSpPr>
          <p:spPr bwMode="auto">
            <a:xfrm>
              <a:off x="720"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Fetch</a:t>
              </a:r>
            </a:p>
          </p:txBody>
        </p:sp>
        <p:sp>
          <p:nvSpPr>
            <p:cNvPr id="18445" name="Rectangle 9"/>
            <p:cNvSpPr>
              <a:spLocks noChangeArrowheads="1"/>
            </p:cNvSpPr>
            <p:nvPr/>
          </p:nvSpPr>
          <p:spPr bwMode="auto">
            <a:xfrm>
              <a:off x="1053" y="3506"/>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Decode</a:t>
              </a:r>
            </a:p>
          </p:txBody>
        </p:sp>
        <p:sp>
          <p:nvSpPr>
            <p:cNvPr id="18446" name="Rectangle 10"/>
            <p:cNvSpPr>
              <a:spLocks noChangeArrowheads="1"/>
            </p:cNvSpPr>
            <p:nvPr/>
          </p:nvSpPr>
          <p:spPr bwMode="auto">
            <a:xfrm>
              <a:off x="1715" y="3506"/>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Rename</a:t>
              </a:r>
            </a:p>
          </p:txBody>
        </p:sp>
        <p:sp>
          <p:nvSpPr>
            <p:cNvPr id="18447" name="Rectangle 11"/>
            <p:cNvSpPr>
              <a:spLocks noChangeArrowheads="1"/>
            </p:cNvSpPr>
            <p:nvPr/>
          </p:nvSpPr>
          <p:spPr bwMode="auto">
            <a:xfrm>
              <a:off x="2047"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Queue</a:t>
              </a:r>
            </a:p>
          </p:txBody>
        </p:sp>
        <p:sp>
          <p:nvSpPr>
            <p:cNvPr id="18448" name="Rectangle 12"/>
            <p:cNvSpPr>
              <a:spLocks noChangeArrowheads="1"/>
            </p:cNvSpPr>
            <p:nvPr/>
          </p:nvSpPr>
          <p:spPr bwMode="auto">
            <a:xfrm>
              <a:off x="2380"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Sched</a:t>
              </a:r>
            </a:p>
          </p:txBody>
        </p:sp>
        <p:sp>
          <p:nvSpPr>
            <p:cNvPr id="18449" name="Rectangle 13"/>
            <p:cNvSpPr>
              <a:spLocks noChangeArrowheads="1"/>
            </p:cNvSpPr>
            <p:nvPr/>
          </p:nvSpPr>
          <p:spPr bwMode="auto">
            <a:xfrm>
              <a:off x="2713" y="3506"/>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Disp</a:t>
              </a:r>
            </a:p>
            <a:p>
              <a:pPr eaLnBrk="1" hangingPunct="1"/>
              <a:endParaRPr lang="ko-KR" altLang="en-US" sz="1100">
                <a:latin typeface="Tahoma" pitchFamily="34" charset="0"/>
                <a:ea typeface="굴림" pitchFamily="34" charset="-127"/>
              </a:endParaRPr>
            </a:p>
          </p:txBody>
        </p:sp>
        <p:sp>
          <p:nvSpPr>
            <p:cNvPr id="18450" name="Rectangle 14"/>
            <p:cNvSpPr>
              <a:spLocks noChangeArrowheads="1"/>
            </p:cNvSpPr>
            <p:nvPr/>
          </p:nvSpPr>
          <p:spPr bwMode="auto">
            <a:xfrm>
              <a:off x="3045"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Disp</a:t>
              </a:r>
            </a:p>
            <a:p>
              <a:pPr eaLnBrk="1" hangingPunct="1"/>
              <a:endParaRPr lang="ko-KR" altLang="en-US" sz="1100">
                <a:latin typeface="Tahoma" pitchFamily="34" charset="0"/>
                <a:ea typeface="굴림" pitchFamily="34" charset="-127"/>
              </a:endParaRPr>
            </a:p>
          </p:txBody>
        </p:sp>
        <p:sp>
          <p:nvSpPr>
            <p:cNvPr id="18451" name="Rectangle 15"/>
            <p:cNvSpPr>
              <a:spLocks noChangeArrowheads="1"/>
            </p:cNvSpPr>
            <p:nvPr/>
          </p:nvSpPr>
          <p:spPr bwMode="auto">
            <a:xfrm>
              <a:off x="3378"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RF</a:t>
              </a:r>
            </a:p>
            <a:p>
              <a:pPr eaLnBrk="1" hangingPunct="1"/>
              <a:endParaRPr lang="ko-KR" altLang="en-US" sz="1100">
                <a:latin typeface="Tahoma" pitchFamily="34" charset="0"/>
                <a:ea typeface="굴림" pitchFamily="34" charset="-127"/>
              </a:endParaRPr>
            </a:p>
          </p:txBody>
        </p:sp>
        <p:sp>
          <p:nvSpPr>
            <p:cNvPr id="18452" name="Rectangle 16"/>
            <p:cNvSpPr>
              <a:spLocks noChangeArrowheads="1"/>
            </p:cNvSpPr>
            <p:nvPr/>
          </p:nvSpPr>
          <p:spPr bwMode="auto">
            <a:xfrm>
              <a:off x="3711" y="3506"/>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RF</a:t>
              </a:r>
            </a:p>
            <a:p>
              <a:pPr eaLnBrk="1" hangingPunct="1"/>
              <a:endParaRPr lang="ko-KR" altLang="en-US" sz="1100">
                <a:latin typeface="Tahoma" pitchFamily="34" charset="0"/>
                <a:ea typeface="굴림" pitchFamily="34" charset="-127"/>
              </a:endParaRPr>
            </a:p>
          </p:txBody>
        </p:sp>
        <p:sp>
          <p:nvSpPr>
            <p:cNvPr id="18453" name="Rectangle 17"/>
            <p:cNvSpPr>
              <a:spLocks noChangeArrowheads="1"/>
            </p:cNvSpPr>
            <p:nvPr/>
          </p:nvSpPr>
          <p:spPr bwMode="auto">
            <a:xfrm>
              <a:off x="4043"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Exe</a:t>
              </a:r>
            </a:p>
            <a:p>
              <a:pPr eaLnBrk="1" hangingPunct="1"/>
              <a:endParaRPr lang="ko-KR" altLang="en-US" sz="1100">
                <a:latin typeface="Tahoma" pitchFamily="34" charset="0"/>
                <a:ea typeface="굴림" pitchFamily="34" charset="-127"/>
              </a:endParaRPr>
            </a:p>
          </p:txBody>
        </p:sp>
        <p:sp>
          <p:nvSpPr>
            <p:cNvPr id="18454" name="Rectangle 18"/>
            <p:cNvSpPr>
              <a:spLocks noChangeArrowheads="1"/>
            </p:cNvSpPr>
            <p:nvPr/>
          </p:nvSpPr>
          <p:spPr bwMode="auto">
            <a:xfrm>
              <a:off x="4376"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Retire</a:t>
              </a:r>
            </a:p>
            <a:p>
              <a:pPr eaLnBrk="1" hangingPunct="1"/>
              <a:r>
                <a:rPr lang="en-US" altLang="ko-KR" sz="1100">
                  <a:latin typeface="Tahoma" pitchFamily="34" charset="0"/>
                  <a:ea typeface="굴림" pitchFamily="34" charset="-127"/>
                </a:rPr>
                <a:t>/ WB</a:t>
              </a:r>
            </a:p>
          </p:txBody>
        </p:sp>
        <p:sp>
          <p:nvSpPr>
            <p:cNvPr id="18455" name="Rectangle 19"/>
            <p:cNvSpPr>
              <a:spLocks noChangeArrowheads="1"/>
            </p:cNvSpPr>
            <p:nvPr/>
          </p:nvSpPr>
          <p:spPr bwMode="auto">
            <a:xfrm>
              <a:off x="4709" y="3506"/>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Commit</a:t>
              </a:r>
            </a:p>
          </p:txBody>
        </p:sp>
        <p:sp>
          <p:nvSpPr>
            <p:cNvPr id="18456" name="Rectangle 20"/>
            <p:cNvSpPr>
              <a:spLocks noChangeArrowheads="1"/>
            </p:cNvSpPr>
            <p:nvPr/>
          </p:nvSpPr>
          <p:spPr bwMode="auto">
            <a:xfrm>
              <a:off x="1382" y="3506"/>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Rename</a:t>
              </a:r>
            </a:p>
          </p:txBody>
        </p:sp>
        <p:sp>
          <p:nvSpPr>
            <p:cNvPr id="18457" name="Freeform 21"/>
            <p:cNvSpPr>
              <a:spLocks/>
            </p:cNvSpPr>
            <p:nvPr/>
          </p:nvSpPr>
          <p:spPr bwMode="auto">
            <a:xfrm>
              <a:off x="2367" y="3276"/>
              <a:ext cx="395" cy="230"/>
            </a:xfrm>
            <a:custGeom>
              <a:avLst/>
              <a:gdLst>
                <a:gd name="T0" fmla="*/ 367 w 338"/>
                <a:gd name="T1" fmla="*/ 269 h 197"/>
                <a:gd name="T2" fmla="*/ 441 w 338"/>
                <a:gd name="T3" fmla="*/ 113 h 197"/>
                <a:gd name="T4" fmla="*/ 244 w 338"/>
                <a:gd name="T5" fmla="*/ 7 h 197"/>
                <a:gd name="T6" fmla="*/ 32 w 338"/>
                <a:gd name="T7" fmla="*/ 72 h 197"/>
                <a:gd name="T8" fmla="*/ 56 w 338"/>
                <a:gd name="T9" fmla="*/ 260 h 197"/>
                <a:gd name="T10" fmla="*/ 0 60000 65536"/>
                <a:gd name="T11" fmla="*/ 0 60000 65536"/>
                <a:gd name="T12" fmla="*/ 0 60000 65536"/>
                <a:gd name="T13" fmla="*/ 0 60000 65536"/>
                <a:gd name="T14" fmla="*/ 0 60000 65536"/>
                <a:gd name="T15" fmla="*/ 0 w 338"/>
                <a:gd name="T16" fmla="*/ 0 h 197"/>
                <a:gd name="T17" fmla="*/ 338 w 338"/>
                <a:gd name="T18" fmla="*/ 197 h 197"/>
              </a:gdLst>
              <a:ahLst/>
              <a:cxnLst>
                <a:cxn ang="T10">
                  <a:pos x="T0" y="T1"/>
                </a:cxn>
                <a:cxn ang="T11">
                  <a:pos x="T2" y="T3"/>
                </a:cxn>
                <a:cxn ang="T12">
                  <a:pos x="T4" y="T5"/>
                </a:cxn>
                <a:cxn ang="T13">
                  <a:pos x="T6" y="T7"/>
                </a:cxn>
                <a:cxn ang="T14">
                  <a:pos x="T8" y="T9"/>
                </a:cxn>
              </a:cxnLst>
              <a:rect l="T15" t="T16" r="T17" b="T18"/>
              <a:pathLst>
                <a:path w="338" h="197">
                  <a:moveTo>
                    <a:pt x="269" y="197"/>
                  </a:moveTo>
                  <a:cubicBezTo>
                    <a:pt x="303" y="156"/>
                    <a:pt x="338" y="115"/>
                    <a:pt x="323" y="83"/>
                  </a:cubicBezTo>
                  <a:cubicBezTo>
                    <a:pt x="308" y="51"/>
                    <a:pt x="229" y="10"/>
                    <a:pt x="179" y="5"/>
                  </a:cubicBezTo>
                  <a:cubicBezTo>
                    <a:pt x="129" y="0"/>
                    <a:pt x="46" y="22"/>
                    <a:pt x="23" y="53"/>
                  </a:cubicBezTo>
                  <a:cubicBezTo>
                    <a:pt x="0" y="84"/>
                    <a:pt x="20" y="137"/>
                    <a:pt x="41" y="191"/>
                  </a:cubicBezTo>
                </a:path>
              </a:pathLst>
            </a:custGeom>
            <a:noFill/>
            <a:ln w="38100">
              <a:solidFill>
                <a:schemeClr val="tx1"/>
              </a:solidFill>
              <a:round/>
              <a:headEnd/>
              <a:tailEnd type="triangle" w="sm" len="med"/>
            </a:ln>
          </p:spPr>
          <p:txBody>
            <a:bodyPr wrap="none" lIns="0" tIns="0" rIns="0" bIns="0" anchor="ctr"/>
            <a:lstStyle/>
            <a:p>
              <a:endParaRPr lang="en-US"/>
            </a:p>
          </p:txBody>
        </p:sp>
        <p:sp>
          <p:nvSpPr>
            <p:cNvPr id="18458" name="Line 22"/>
            <p:cNvSpPr>
              <a:spLocks noChangeShapeType="1"/>
            </p:cNvSpPr>
            <p:nvPr/>
          </p:nvSpPr>
          <p:spPr bwMode="auto">
            <a:xfrm>
              <a:off x="2667" y="3681"/>
              <a:ext cx="1660" cy="0"/>
            </a:xfrm>
            <a:prstGeom prst="line">
              <a:avLst/>
            </a:prstGeom>
            <a:noFill/>
            <a:ln w="38100">
              <a:solidFill>
                <a:schemeClr val="bg2"/>
              </a:solidFill>
              <a:round/>
              <a:headEnd/>
              <a:tailEnd type="triangle" w="sm" len="med"/>
            </a:ln>
          </p:spPr>
          <p:txBody>
            <a:bodyPr wrap="none" lIns="0" tIns="0" rIns="0" bIns="0" anchor="ctr"/>
            <a:lstStyle/>
            <a:p>
              <a:endParaRPr lang="en-US"/>
            </a:p>
          </p:txBody>
        </p:sp>
        <p:sp>
          <p:nvSpPr>
            <p:cNvPr id="18459" name="Freeform 23"/>
            <p:cNvSpPr>
              <a:spLocks/>
            </p:cNvSpPr>
            <p:nvPr/>
          </p:nvSpPr>
          <p:spPr bwMode="auto">
            <a:xfrm>
              <a:off x="4027" y="3269"/>
              <a:ext cx="395" cy="230"/>
            </a:xfrm>
            <a:custGeom>
              <a:avLst/>
              <a:gdLst>
                <a:gd name="T0" fmla="*/ 367 w 338"/>
                <a:gd name="T1" fmla="*/ 269 h 197"/>
                <a:gd name="T2" fmla="*/ 441 w 338"/>
                <a:gd name="T3" fmla="*/ 113 h 197"/>
                <a:gd name="T4" fmla="*/ 244 w 338"/>
                <a:gd name="T5" fmla="*/ 7 h 197"/>
                <a:gd name="T6" fmla="*/ 32 w 338"/>
                <a:gd name="T7" fmla="*/ 72 h 197"/>
                <a:gd name="T8" fmla="*/ 56 w 338"/>
                <a:gd name="T9" fmla="*/ 260 h 197"/>
                <a:gd name="T10" fmla="*/ 0 60000 65536"/>
                <a:gd name="T11" fmla="*/ 0 60000 65536"/>
                <a:gd name="T12" fmla="*/ 0 60000 65536"/>
                <a:gd name="T13" fmla="*/ 0 60000 65536"/>
                <a:gd name="T14" fmla="*/ 0 60000 65536"/>
                <a:gd name="T15" fmla="*/ 0 w 338"/>
                <a:gd name="T16" fmla="*/ 0 h 197"/>
                <a:gd name="T17" fmla="*/ 338 w 338"/>
                <a:gd name="T18" fmla="*/ 197 h 197"/>
              </a:gdLst>
              <a:ahLst/>
              <a:cxnLst>
                <a:cxn ang="T10">
                  <a:pos x="T0" y="T1"/>
                </a:cxn>
                <a:cxn ang="T11">
                  <a:pos x="T2" y="T3"/>
                </a:cxn>
                <a:cxn ang="T12">
                  <a:pos x="T4" y="T5"/>
                </a:cxn>
                <a:cxn ang="T13">
                  <a:pos x="T6" y="T7"/>
                </a:cxn>
                <a:cxn ang="T14">
                  <a:pos x="T8" y="T9"/>
                </a:cxn>
              </a:cxnLst>
              <a:rect l="T15" t="T16" r="T17" b="T18"/>
              <a:pathLst>
                <a:path w="338" h="197">
                  <a:moveTo>
                    <a:pt x="269" y="197"/>
                  </a:moveTo>
                  <a:cubicBezTo>
                    <a:pt x="303" y="156"/>
                    <a:pt x="338" y="115"/>
                    <a:pt x="323" y="83"/>
                  </a:cubicBezTo>
                  <a:cubicBezTo>
                    <a:pt x="308" y="51"/>
                    <a:pt x="229" y="10"/>
                    <a:pt x="179" y="5"/>
                  </a:cubicBezTo>
                  <a:cubicBezTo>
                    <a:pt x="129" y="0"/>
                    <a:pt x="46" y="22"/>
                    <a:pt x="23" y="53"/>
                  </a:cubicBezTo>
                  <a:cubicBezTo>
                    <a:pt x="0" y="84"/>
                    <a:pt x="20" y="137"/>
                    <a:pt x="41" y="191"/>
                  </a:cubicBezTo>
                </a:path>
              </a:pathLst>
            </a:custGeom>
            <a:noFill/>
            <a:ln w="38100">
              <a:solidFill>
                <a:schemeClr val="tx1"/>
              </a:solidFill>
              <a:round/>
              <a:headEnd/>
              <a:tailEnd type="triangle" w="sm" len="med"/>
            </a:ln>
          </p:spPr>
          <p:txBody>
            <a:bodyPr wrap="none" lIns="0" tIns="0" rIns="0" bIns="0" anchor="ctr"/>
            <a:lstStyle/>
            <a:p>
              <a:endParaRPr lang="en-US"/>
            </a:p>
          </p:txBody>
        </p:sp>
        <p:sp>
          <p:nvSpPr>
            <p:cNvPr id="18460" name="Rectangle 26"/>
            <p:cNvSpPr>
              <a:spLocks noChangeArrowheads="1"/>
            </p:cNvSpPr>
            <p:nvPr/>
          </p:nvSpPr>
          <p:spPr bwMode="auto">
            <a:xfrm>
              <a:off x="2961" y="3660"/>
              <a:ext cx="1089" cy="175"/>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instruction flow</a:t>
              </a:r>
            </a:p>
          </p:txBody>
        </p:sp>
        <p:sp>
          <p:nvSpPr>
            <p:cNvPr id="18461" name="Oval 29"/>
            <p:cNvSpPr>
              <a:spLocks noChangeArrowheads="1"/>
            </p:cNvSpPr>
            <p:nvPr/>
          </p:nvSpPr>
          <p:spPr bwMode="auto">
            <a:xfrm>
              <a:off x="3483" y="3015"/>
              <a:ext cx="168"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2" name="Oval 30"/>
            <p:cNvSpPr>
              <a:spLocks noChangeArrowheads="1"/>
            </p:cNvSpPr>
            <p:nvPr/>
          </p:nvSpPr>
          <p:spPr bwMode="auto">
            <a:xfrm>
              <a:off x="3819" y="3015"/>
              <a:ext cx="168"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3" name="Oval 31"/>
            <p:cNvSpPr>
              <a:spLocks noChangeArrowheads="1"/>
            </p:cNvSpPr>
            <p:nvPr/>
          </p:nvSpPr>
          <p:spPr bwMode="auto">
            <a:xfrm>
              <a:off x="3819" y="2763"/>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4" name="Oval 32"/>
            <p:cNvSpPr>
              <a:spLocks noChangeArrowheads="1"/>
            </p:cNvSpPr>
            <p:nvPr/>
          </p:nvSpPr>
          <p:spPr bwMode="auto">
            <a:xfrm>
              <a:off x="4155" y="3015"/>
              <a:ext cx="169"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5" name="Oval 33"/>
            <p:cNvSpPr>
              <a:spLocks noChangeArrowheads="1"/>
            </p:cNvSpPr>
            <p:nvPr/>
          </p:nvSpPr>
          <p:spPr bwMode="auto">
            <a:xfrm>
              <a:off x="4155" y="2763"/>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6" name="Oval 34"/>
            <p:cNvSpPr>
              <a:spLocks noChangeArrowheads="1"/>
            </p:cNvSpPr>
            <p:nvPr/>
          </p:nvSpPr>
          <p:spPr bwMode="auto">
            <a:xfrm>
              <a:off x="4492" y="2763"/>
              <a:ext cx="168" cy="168"/>
            </a:xfrm>
            <a:prstGeom prst="ellipse">
              <a:avLst/>
            </a:prstGeom>
            <a:no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7" name="Oval 35"/>
            <p:cNvSpPr>
              <a:spLocks noChangeArrowheads="1"/>
            </p:cNvSpPr>
            <p:nvPr/>
          </p:nvSpPr>
          <p:spPr bwMode="auto">
            <a:xfrm>
              <a:off x="3147" y="3015"/>
              <a:ext cx="168"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8" name="Oval 36"/>
            <p:cNvSpPr>
              <a:spLocks noChangeArrowheads="1"/>
            </p:cNvSpPr>
            <p:nvPr/>
          </p:nvSpPr>
          <p:spPr bwMode="auto">
            <a:xfrm>
              <a:off x="3147" y="2763"/>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69" name="Oval 37"/>
            <p:cNvSpPr>
              <a:spLocks noChangeArrowheads="1"/>
            </p:cNvSpPr>
            <p:nvPr/>
          </p:nvSpPr>
          <p:spPr bwMode="auto">
            <a:xfrm>
              <a:off x="2811" y="3015"/>
              <a:ext cx="168"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0" name="Oval 38"/>
            <p:cNvSpPr>
              <a:spLocks noChangeArrowheads="1"/>
            </p:cNvSpPr>
            <p:nvPr/>
          </p:nvSpPr>
          <p:spPr bwMode="auto">
            <a:xfrm>
              <a:off x="2811" y="2763"/>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1" name="Oval 39"/>
            <p:cNvSpPr>
              <a:spLocks noChangeArrowheads="1"/>
            </p:cNvSpPr>
            <p:nvPr/>
          </p:nvSpPr>
          <p:spPr bwMode="auto">
            <a:xfrm>
              <a:off x="2474" y="3015"/>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2" name="Oval 40"/>
            <p:cNvSpPr>
              <a:spLocks noChangeArrowheads="1"/>
            </p:cNvSpPr>
            <p:nvPr/>
          </p:nvSpPr>
          <p:spPr bwMode="auto">
            <a:xfrm>
              <a:off x="2474" y="2763"/>
              <a:ext cx="169" cy="168"/>
            </a:xfrm>
            <a:prstGeom prst="ellipse">
              <a:avLst/>
            </a:prstGeom>
            <a:solidFill>
              <a:srgbClr val="FF9933"/>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3" name="Oval 41"/>
            <p:cNvSpPr>
              <a:spLocks noChangeArrowheads="1"/>
            </p:cNvSpPr>
            <p:nvPr/>
          </p:nvSpPr>
          <p:spPr bwMode="auto">
            <a:xfrm>
              <a:off x="2138" y="3015"/>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4" name="Oval 42"/>
            <p:cNvSpPr>
              <a:spLocks noChangeArrowheads="1"/>
            </p:cNvSpPr>
            <p:nvPr/>
          </p:nvSpPr>
          <p:spPr bwMode="auto">
            <a:xfrm>
              <a:off x="2138" y="2763"/>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75" name="Line 43"/>
            <p:cNvSpPr>
              <a:spLocks noChangeShapeType="1"/>
            </p:cNvSpPr>
            <p:nvPr/>
          </p:nvSpPr>
          <p:spPr bwMode="auto">
            <a:xfrm flipH="1">
              <a:off x="4317" y="2847"/>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8476" name="Line 44"/>
            <p:cNvSpPr>
              <a:spLocks noChangeShapeType="1"/>
            </p:cNvSpPr>
            <p:nvPr/>
          </p:nvSpPr>
          <p:spPr bwMode="auto">
            <a:xfrm flipH="1">
              <a:off x="4324" y="3099"/>
              <a:ext cx="175" cy="0"/>
            </a:xfrm>
            <a:prstGeom prst="line">
              <a:avLst/>
            </a:prstGeom>
            <a:noFill/>
            <a:ln w="9525">
              <a:solidFill>
                <a:schemeClr val="tx1"/>
              </a:solidFill>
              <a:round/>
              <a:headEnd/>
              <a:tailEnd type="triangle" w="med" len="med"/>
            </a:ln>
          </p:spPr>
          <p:txBody>
            <a:bodyPr wrap="none" anchor="ctr"/>
            <a:lstStyle/>
            <a:p>
              <a:endParaRPr lang="en-US"/>
            </a:p>
          </p:txBody>
        </p:sp>
        <p:sp>
          <p:nvSpPr>
            <p:cNvPr id="18477" name="Line 45"/>
            <p:cNvSpPr>
              <a:spLocks noChangeShapeType="1"/>
            </p:cNvSpPr>
            <p:nvPr/>
          </p:nvSpPr>
          <p:spPr bwMode="auto">
            <a:xfrm flipH="1">
              <a:off x="3987" y="3106"/>
              <a:ext cx="161" cy="0"/>
            </a:xfrm>
            <a:prstGeom prst="line">
              <a:avLst/>
            </a:prstGeom>
            <a:noFill/>
            <a:ln w="9525">
              <a:solidFill>
                <a:schemeClr val="tx1"/>
              </a:solidFill>
              <a:round/>
              <a:headEnd/>
              <a:tailEnd type="triangle" w="med" len="med"/>
            </a:ln>
          </p:spPr>
          <p:txBody>
            <a:bodyPr wrap="none" anchor="ctr"/>
            <a:lstStyle/>
            <a:p>
              <a:endParaRPr lang="en-US"/>
            </a:p>
          </p:txBody>
        </p:sp>
        <p:sp>
          <p:nvSpPr>
            <p:cNvPr id="18478" name="Line 46"/>
            <p:cNvSpPr>
              <a:spLocks noChangeShapeType="1"/>
            </p:cNvSpPr>
            <p:nvPr/>
          </p:nvSpPr>
          <p:spPr bwMode="auto">
            <a:xfrm flipH="1">
              <a:off x="3980" y="2833"/>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8479" name="Line 47"/>
            <p:cNvSpPr>
              <a:spLocks noChangeShapeType="1"/>
            </p:cNvSpPr>
            <p:nvPr/>
          </p:nvSpPr>
          <p:spPr bwMode="auto">
            <a:xfrm flipH="1">
              <a:off x="3322" y="2840"/>
              <a:ext cx="497" cy="0"/>
            </a:xfrm>
            <a:prstGeom prst="line">
              <a:avLst/>
            </a:prstGeom>
            <a:noFill/>
            <a:ln w="9525">
              <a:solidFill>
                <a:schemeClr val="tx1"/>
              </a:solidFill>
              <a:round/>
              <a:headEnd/>
              <a:tailEnd type="triangle" w="med" len="med"/>
            </a:ln>
          </p:spPr>
          <p:txBody>
            <a:bodyPr wrap="none" anchor="ctr"/>
            <a:lstStyle/>
            <a:p>
              <a:endParaRPr lang="en-US"/>
            </a:p>
          </p:txBody>
        </p:sp>
        <p:sp>
          <p:nvSpPr>
            <p:cNvPr id="18480" name="Line 48"/>
            <p:cNvSpPr>
              <a:spLocks noChangeShapeType="1"/>
            </p:cNvSpPr>
            <p:nvPr/>
          </p:nvSpPr>
          <p:spPr bwMode="auto">
            <a:xfrm flipH="1">
              <a:off x="3644" y="3092"/>
              <a:ext cx="168" cy="7"/>
            </a:xfrm>
            <a:prstGeom prst="line">
              <a:avLst/>
            </a:prstGeom>
            <a:noFill/>
            <a:ln w="9525">
              <a:solidFill>
                <a:schemeClr val="tx1"/>
              </a:solidFill>
              <a:round/>
              <a:headEnd/>
              <a:tailEnd type="triangle" w="med" len="med"/>
            </a:ln>
          </p:spPr>
          <p:txBody>
            <a:bodyPr wrap="none" anchor="ctr"/>
            <a:lstStyle/>
            <a:p>
              <a:endParaRPr lang="en-US"/>
            </a:p>
          </p:txBody>
        </p:sp>
        <p:sp>
          <p:nvSpPr>
            <p:cNvPr id="18481" name="Line 49"/>
            <p:cNvSpPr>
              <a:spLocks noChangeShapeType="1"/>
            </p:cNvSpPr>
            <p:nvPr/>
          </p:nvSpPr>
          <p:spPr bwMode="auto">
            <a:xfrm flipH="1">
              <a:off x="3651" y="2889"/>
              <a:ext cx="182" cy="154"/>
            </a:xfrm>
            <a:prstGeom prst="line">
              <a:avLst/>
            </a:prstGeom>
            <a:noFill/>
            <a:ln w="9525">
              <a:solidFill>
                <a:schemeClr val="tx1"/>
              </a:solidFill>
              <a:round/>
              <a:headEnd/>
              <a:tailEnd type="triangle" w="med" len="med"/>
            </a:ln>
          </p:spPr>
          <p:txBody>
            <a:bodyPr wrap="none" anchor="ctr"/>
            <a:lstStyle/>
            <a:p>
              <a:endParaRPr lang="en-US"/>
            </a:p>
          </p:txBody>
        </p:sp>
        <p:sp>
          <p:nvSpPr>
            <p:cNvPr id="18482" name="Line 50"/>
            <p:cNvSpPr>
              <a:spLocks noChangeShapeType="1"/>
            </p:cNvSpPr>
            <p:nvPr/>
          </p:nvSpPr>
          <p:spPr bwMode="auto">
            <a:xfrm flipH="1">
              <a:off x="2972" y="2861"/>
              <a:ext cx="168" cy="210"/>
            </a:xfrm>
            <a:prstGeom prst="line">
              <a:avLst/>
            </a:prstGeom>
            <a:noFill/>
            <a:ln w="9525">
              <a:solidFill>
                <a:schemeClr val="tx1"/>
              </a:solidFill>
              <a:round/>
              <a:headEnd/>
              <a:tailEnd type="triangle" w="med" len="med"/>
            </a:ln>
          </p:spPr>
          <p:txBody>
            <a:bodyPr wrap="none" anchor="ctr"/>
            <a:lstStyle/>
            <a:p>
              <a:endParaRPr lang="en-US"/>
            </a:p>
          </p:txBody>
        </p:sp>
        <p:sp>
          <p:nvSpPr>
            <p:cNvPr id="18483" name="Line 51"/>
            <p:cNvSpPr>
              <a:spLocks noChangeShapeType="1"/>
            </p:cNvSpPr>
            <p:nvPr/>
          </p:nvSpPr>
          <p:spPr bwMode="auto">
            <a:xfrm flipH="1">
              <a:off x="2986" y="2840"/>
              <a:ext cx="154" cy="7"/>
            </a:xfrm>
            <a:prstGeom prst="line">
              <a:avLst/>
            </a:prstGeom>
            <a:noFill/>
            <a:ln w="9525">
              <a:solidFill>
                <a:schemeClr val="tx1"/>
              </a:solidFill>
              <a:round/>
              <a:headEnd/>
              <a:tailEnd type="triangle" w="med" len="med"/>
            </a:ln>
          </p:spPr>
          <p:txBody>
            <a:bodyPr wrap="none" anchor="ctr"/>
            <a:lstStyle/>
            <a:p>
              <a:endParaRPr lang="en-US"/>
            </a:p>
          </p:txBody>
        </p:sp>
        <p:sp>
          <p:nvSpPr>
            <p:cNvPr id="18484" name="Line 52"/>
            <p:cNvSpPr>
              <a:spLocks noChangeShapeType="1"/>
            </p:cNvSpPr>
            <p:nvPr/>
          </p:nvSpPr>
          <p:spPr bwMode="auto">
            <a:xfrm flipH="1">
              <a:off x="3308" y="3092"/>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8485" name="Line 53"/>
            <p:cNvSpPr>
              <a:spLocks noChangeShapeType="1"/>
            </p:cNvSpPr>
            <p:nvPr/>
          </p:nvSpPr>
          <p:spPr bwMode="auto">
            <a:xfrm flipH="1">
              <a:off x="2972" y="3099"/>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8486" name="Line 54"/>
            <p:cNvSpPr>
              <a:spLocks noChangeShapeType="1"/>
            </p:cNvSpPr>
            <p:nvPr/>
          </p:nvSpPr>
          <p:spPr bwMode="auto">
            <a:xfrm flipH="1">
              <a:off x="2629" y="2854"/>
              <a:ext cx="182" cy="196"/>
            </a:xfrm>
            <a:prstGeom prst="line">
              <a:avLst/>
            </a:prstGeom>
            <a:noFill/>
            <a:ln w="9525">
              <a:solidFill>
                <a:schemeClr val="tx1"/>
              </a:solidFill>
              <a:round/>
              <a:headEnd/>
              <a:tailEnd type="triangle" w="med" len="med"/>
            </a:ln>
          </p:spPr>
          <p:txBody>
            <a:bodyPr wrap="none" anchor="ctr"/>
            <a:lstStyle/>
            <a:p>
              <a:endParaRPr lang="en-US"/>
            </a:p>
          </p:txBody>
        </p:sp>
        <p:sp>
          <p:nvSpPr>
            <p:cNvPr id="18487" name="Line 55"/>
            <p:cNvSpPr>
              <a:spLocks noChangeShapeType="1"/>
            </p:cNvSpPr>
            <p:nvPr/>
          </p:nvSpPr>
          <p:spPr bwMode="auto">
            <a:xfrm flipH="1" flipV="1">
              <a:off x="2636" y="2868"/>
              <a:ext cx="189" cy="175"/>
            </a:xfrm>
            <a:prstGeom prst="line">
              <a:avLst/>
            </a:prstGeom>
            <a:noFill/>
            <a:ln w="9525">
              <a:solidFill>
                <a:schemeClr val="tx1"/>
              </a:solidFill>
              <a:round/>
              <a:headEnd/>
              <a:tailEnd type="triangle" w="med" len="med"/>
            </a:ln>
          </p:spPr>
          <p:txBody>
            <a:bodyPr wrap="none" anchor="ctr"/>
            <a:lstStyle/>
            <a:p>
              <a:endParaRPr lang="en-US"/>
            </a:p>
          </p:txBody>
        </p:sp>
        <p:sp>
          <p:nvSpPr>
            <p:cNvPr id="18488" name="Line 56"/>
            <p:cNvSpPr>
              <a:spLocks noChangeShapeType="1"/>
            </p:cNvSpPr>
            <p:nvPr/>
          </p:nvSpPr>
          <p:spPr bwMode="auto">
            <a:xfrm flipH="1" flipV="1">
              <a:off x="2299" y="2847"/>
              <a:ext cx="168" cy="7"/>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8489" name="Line 57"/>
            <p:cNvSpPr>
              <a:spLocks noChangeShapeType="1"/>
            </p:cNvSpPr>
            <p:nvPr/>
          </p:nvSpPr>
          <p:spPr bwMode="auto">
            <a:xfrm flipH="1" flipV="1">
              <a:off x="2264" y="2924"/>
              <a:ext cx="203" cy="161"/>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8490" name="Line 58"/>
            <p:cNvSpPr>
              <a:spLocks noChangeShapeType="1"/>
            </p:cNvSpPr>
            <p:nvPr/>
          </p:nvSpPr>
          <p:spPr bwMode="auto">
            <a:xfrm flipH="1">
              <a:off x="2306" y="2903"/>
              <a:ext cx="189" cy="168"/>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8491" name="Oval 59"/>
            <p:cNvSpPr>
              <a:spLocks noChangeArrowheads="1"/>
            </p:cNvSpPr>
            <p:nvPr/>
          </p:nvSpPr>
          <p:spPr bwMode="auto">
            <a:xfrm>
              <a:off x="4499" y="3015"/>
              <a:ext cx="168" cy="168"/>
            </a:xfrm>
            <a:prstGeom prst="ellipse">
              <a:avLst/>
            </a:prstGeom>
            <a:solidFill>
              <a:srgbClr val="FF0000"/>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92" name="Oval 60"/>
            <p:cNvSpPr>
              <a:spLocks noChangeArrowheads="1"/>
            </p:cNvSpPr>
            <p:nvPr/>
          </p:nvSpPr>
          <p:spPr bwMode="auto">
            <a:xfrm>
              <a:off x="4842" y="2777"/>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8493" name="Line 61"/>
            <p:cNvSpPr>
              <a:spLocks noChangeShapeType="1"/>
            </p:cNvSpPr>
            <p:nvPr/>
          </p:nvSpPr>
          <p:spPr bwMode="auto">
            <a:xfrm flipH="1">
              <a:off x="4667" y="2861"/>
              <a:ext cx="168" cy="0"/>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8494" name="Line 62"/>
            <p:cNvSpPr>
              <a:spLocks noChangeShapeType="1"/>
            </p:cNvSpPr>
            <p:nvPr/>
          </p:nvSpPr>
          <p:spPr bwMode="auto">
            <a:xfrm flipH="1">
              <a:off x="4674" y="2903"/>
              <a:ext cx="175" cy="182"/>
            </a:xfrm>
            <a:prstGeom prst="line">
              <a:avLst/>
            </a:prstGeom>
            <a:noFill/>
            <a:ln w="9525">
              <a:solidFill>
                <a:schemeClr val="tx1"/>
              </a:solidFill>
              <a:prstDash val="dash"/>
              <a:round/>
              <a:headEnd/>
              <a:tailEnd type="triangle" w="med" len="med"/>
            </a:ln>
          </p:spPr>
          <p:txBody>
            <a:bodyPr wrap="none" anchor="ctr"/>
            <a:lstStyle/>
            <a:p>
              <a:endParaRPr lang="en-US"/>
            </a:p>
          </p:txBody>
        </p:sp>
      </p:grpSp>
      <p:grpSp>
        <p:nvGrpSpPr>
          <p:cNvPr id="18438" name="Group 65"/>
          <p:cNvGrpSpPr>
            <a:grpSpLocks/>
          </p:cNvGrpSpPr>
          <p:nvPr/>
        </p:nvGrpSpPr>
        <p:grpSpPr bwMode="auto">
          <a:xfrm>
            <a:off x="4062413" y="3962400"/>
            <a:ext cx="2667000" cy="1403350"/>
            <a:chOff x="2559" y="2644"/>
            <a:chExt cx="1680" cy="736"/>
          </a:xfrm>
        </p:grpSpPr>
        <p:sp>
          <p:nvSpPr>
            <p:cNvPr id="18442" name="Line 63"/>
            <p:cNvSpPr>
              <a:spLocks noChangeShapeType="1"/>
            </p:cNvSpPr>
            <p:nvPr/>
          </p:nvSpPr>
          <p:spPr bwMode="auto">
            <a:xfrm flipV="1">
              <a:off x="4239" y="2644"/>
              <a:ext cx="0" cy="722"/>
            </a:xfrm>
            <a:prstGeom prst="line">
              <a:avLst/>
            </a:prstGeom>
            <a:noFill/>
            <a:ln w="38100">
              <a:solidFill>
                <a:schemeClr val="tx1"/>
              </a:solidFill>
              <a:prstDash val="sysDot"/>
              <a:round/>
              <a:headEnd/>
              <a:tailEnd/>
            </a:ln>
          </p:spPr>
          <p:txBody>
            <a:bodyPr wrap="none" anchor="ctr"/>
            <a:lstStyle/>
            <a:p>
              <a:endParaRPr lang="en-US"/>
            </a:p>
          </p:txBody>
        </p:sp>
        <p:sp>
          <p:nvSpPr>
            <p:cNvPr id="18443" name="Line 64"/>
            <p:cNvSpPr>
              <a:spLocks noChangeShapeType="1"/>
            </p:cNvSpPr>
            <p:nvPr/>
          </p:nvSpPr>
          <p:spPr bwMode="auto">
            <a:xfrm flipV="1">
              <a:off x="2559" y="2658"/>
              <a:ext cx="0" cy="722"/>
            </a:xfrm>
            <a:prstGeom prst="line">
              <a:avLst/>
            </a:prstGeom>
            <a:noFill/>
            <a:ln w="38100">
              <a:solidFill>
                <a:schemeClr val="tx1"/>
              </a:solidFill>
              <a:prstDash val="sysDot"/>
              <a:round/>
              <a:headEnd/>
              <a:tailEnd/>
            </a:ln>
          </p:spPr>
          <p:txBody>
            <a:bodyPr wrap="none" anchor="ctr"/>
            <a:lstStyle/>
            <a:p>
              <a:endParaRPr lang="en-US"/>
            </a:p>
          </p:txBody>
        </p:sp>
      </p:grpSp>
      <p:sp>
        <p:nvSpPr>
          <p:cNvPr id="18439" name="Line 66"/>
          <p:cNvSpPr>
            <a:spLocks noChangeShapeType="1"/>
          </p:cNvSpPr>
          <p:nvPr/>
        </p:nvSpPr>
        <p:spPr bwMode="auto">
          <a:xfrm>
            <a:off x="4114800" y="4114800"/>
            <a:ext cx="2590800" cy="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18440" name="Rectangle 67"/>
          <p:cNvSpPr>
            <a:spLocks noChangeArrowheads="1"/>
          </p:cNvSpPr>
          <p:nvPr/>
        </p:nvSpPr>
        <p:spPr bwMode="auto">
          <a:xfrm>
            <a:off x="7467600" y="4953000"/>
            <a:ext cx="528638" cy="457200"/>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Cache miss</a:t>
            </a:r>
          </a:p>
          <a:p>
            <a:pPr eaLnBrk="1" hangingPunct="1"/>
            <a:r>
              <a:rPr lang="en-US" altLang="ko-KR" sz="1100">
                <a:latin typeface="Tahoma" pitchFamily="34" charset="0"/>
                <a:ea typeface="굴림" pitchFamily="34" charset="-127"/>
              </a:rPr>
              <a:t>detected</a:t>
            </a:r>
          </a:p>
        </p:txBody>
      </p:sp>
      <p:sp>
        <p:nvSpPr>
          <p:cNvPr id="18441" name="Freeform 70"/>
          <p:cNvSpPr>
            <a:spLocks/>
          </p:cNvSpPr>
          <p:nvPr/>
        </p:nvSpPr>
        <p:spPr bwMode="auto">
          <a:xfrm flipH="1">
            <a:off x="5041900" y="3810000"/>
            <a:ext cx="520700" cy="304800"/>
          </a:xfrm>
          <a:custGeom>
            <a:avLst/>
            <a:gdLst>
              <a:gd name="T0" fmla="*/ 826611141 w 328"/>
              <a:gd name="T1" fmla="*/ 0 h 144"/>
              <a:gd name="T2" fmla="*/ 705643686 w 328"/>
              <a:gd name="T3" fmla="*/ 215053308 h 144"/>
              <a:gd name="T4" fmla="*/ 100806237 w 328"/>
              <a:gd name="T5" fmla="*/ 215053308 h 144"/>
              <a:gd name="T6" fmla="*/ 100806237 w 328"/>
              <a:gd name="T7" fmla="*/ 645159991 h 144"/>
              <a:gd name="T8" fmla="*/ 0 60000 65536"/>
              <a:gd name="T9" fmla="*/ 0 60000 65536"/>
              <a:gd name="T10" fmla="*/ 0 60000 65536"/>
              <a:gd name="T11" fmla="*/ 0 60000 65536"/>
              <a:gd name="T12" fmla="*/ 0 w 328"/>
              <a:gd name="T13" fmla="*/ 0 h 144"/>
              <a:gd name="T14" fmla="*/ 328 w 328"/>
              <a:gd name="T15" fmla="*/ 144 h 144"/>
            </a:gdLst>
            <a:ahLst/>
            <a:cxnLst>
              <a:cxn ang="T8">
                <a:pos x="T0" y="T1"/>
              </a:cxn>
              <a:cxn ang="T9">
                <a:pos x="T2" y="T3"/>
              </a:cxn>
              <a:cxn ang="T10">
                <a:pos x="T4" y="T5"/>
              </a:cxn>
              <a:cxn ang="T11">
                <a:pos x="T6" y="T7"/>
              </a:cxn>
            </a:cxnLst>
            <a:rect l="T12" t="T13" r="T14" b="T15"/>
            <a:pathLst>
              <a:path w="328" h="144">
                <a:moveTo>
                  <a:pt x="328" y="0"/>
                </a:moveTo>
                <a:cubicBezTo>
                  <a:pt x="328" y="20"/>
                  <a:pt x="328" y="40"/>
                  <a:pt x="280" y="48"/>
                </a:cubicBezTo>
                <a:cubicBezTo>
                  <a:pt x="232" y="56"/>
                  <a:pt x="80" y="32"/>
                  <a:pt x="40" y="48"/>
                </a:cubicBezTo>
                <a:cubicBezTo>
                  <a:pt x="0" y="64"/>
                  <a:pt x="20" y="104"/>
                  <a:pt x="40" y="144"/>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65" name="TextBox 64"/>
          <p:cNvSpPr txBox="1"/>
          <p:nvPr/>
        </p:nvSpPr>
        <p:spPr>
          <a:xfrm>
            <a:off x="-8906" y="0"/>
            <a:ext cx="3167855" cy="307777"/>
          </a:xfrm>
          <a:prstGeom prst="rect">
            <a:avLst/>
          </a:prstGeom>
          <a:noFill/>
        </p:spPr>
        <p:txBody>
          <a:bodyPr wrap="none" rtlCol="0">
            <a:spAutoFit/>
          </a:bodyPr>
          <a:lstStyle/>
          <a:p>
            <a:pPr algn="l"/>
            <a:r>
              <a:rPr lang="en-US" sz="1400" b="1" dirty="0">
                <a:solidFill>
                  <a:srgbClr val="FF0000"/>
                </a:solidFill>
              </a:rPr>
              <a:t>Speculative Scheduling—recovery</a:t>
            </a:r>
          </a:p>
        </p:txBody>
      </p:sp>
    </p:spTree>
  </p:cSld>
  <p:clrMapOvr>
    <a:masterClrMapping/>
  </p:clrMapOvr>
  <p:transition advTm="17241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229600" cy="792162"/>
          </a:xfrm>
        </p:spPr>
        <p:txBody>
          <a:bodyPr/>
          <a:lstStyle/>
          <a:p>
            <a:pPr eaLnBrk="1" hangingPunct="1"/>
            <a:r>
              <a:rPr lang="en-US" altLang="ko-KR" sz="4000" dirty="0">
                <a:ea typeface="굴림" pitchFamily="34" charset="-127"/>
              </a:rPr>
              <a:t>Wavefront propagation</a:t>
            </a:r>
          </a:p>
        </p:txBody>
      </p:sp>
      <p:sp>
        <p:nvSpPr>
          <p:cNvPr id="19459" name="Rectangle 3"/>
          <p:cNvSpPr>
            <a:spLocks noGrp="1" noChangeArrowheads="1"/>
          </p:cNvSpPr>
          <p:nvPr>
            <p:ph idx="1"/>
          </p:nvPr>
        </p:nvSpPr>
        <p:spPr>
          <a:xfrm>
            <a:off x="457200" y="3810000"/>
            <a:ext cx="8229600" cy="2362200"/>
          </a:xfrm>
        </p:spPr>
        <p:txBody>
          <a:bodyPr/>
          <a:lstStyle/>
          <a:p>
            <a:pPr eaLnBrk="1" hangingPunct="1">
              <a:lnSpc>
                <a:spcPct val="80000"/>
              </a:lnSpc>
            </a:pPr>
            <a:r>
              <a:rPr lang="en-US" altLang="ko-KR" sz="1800" dirty="0">
                <a:ea typeface="굴림" pitchFamily="34" charset="-127"/>
              </a:rPr>
              <a:t>Speculative execution wavefront</a:t>
            </a:r>
          </a:p>
          <a:p>
            <a:pPr lvl="1" eaLnBrk="1" hangingPunct="1">
              <a:lnSpc>
                <a:spcPct val="80000"/>
              </a:lnSpc>
            </a:pPr>
            <a:r>
              <a:rPr lang="en-US" altLang="ko-KR" sz="1600" dirty="0">
                <a:ea typeface="굴림" pitchFamily="34" charset="-127"/>
              </a:rPr>
              <a:t>speculative image of execution </a:t>
            </a:r>
            <a:r>
              <a:rPr lang="en-US" altLang="ko-KR" sz="1400" dirty="0">
                <a:ea typeface="굴림" pitchFamily="34" charset="-127"/>
              </a:rPr>
              <a:t>(from scheduler’s perspective)</a:t>
            </a:r>
          </a:p>
          <a:p>
            <a:pPr lvl="1" eaLnBrk="1" hangingPunct="1">
              <a:lnSpc>
                <a:spcPct val="80000"/>
              </a:lnSpc>
            </a:pPr>
            <a:endParaRPr lang="en-US" altLang="ko-KR" sz="1400" dirty="0">
              <a:ea typeface="굴림" pitchFamily="34" charset="-127"/>
            </a:endParaRPr>
          </a:p>
          <a:p>
            <a:pPr eaLnBrk="1" hangingPunct="1">
              <a:lnSpc>
                <a:spcPct val="80000"/>
              </a:lnSpc>
            </a:pPr>
            <a:r>
              <a:rPr lang="en-US" altLang="ko-KR" sz="1800" dirty="0">
                <a:ea typeface="굴림" pitchFamily="34" charset="-127"/>
              </a:rPr>
              <a:t>Both wavefront propagates along dependence edges at the same rate (1 level / cycle)</a:t>
            </a:r>
          </a:p>
          <a:p>
            <a:pPr lvl="1" eaLnBrk="1" hangingPunct="1">
              <a:lnSpc>
                <a:spcPct val="80000"/>
              </a:lnSpc>
            </a:pPr>
            <a:r>
              <a:rPr lang="en-US" altLang="ko-KR" sz="1600" dirty="0">
                <a:ea typeface="굴림" pitchFamily="34" charset="-127"/>
              </a:rPr>
              <a:t>the real wavefront runs behind the speculative wavefront</a:t>
            </a:r>
          </a:p>
          <a:p>
            <a:pPr lvl="1" eaLnBrk="1" hangingPunct="1">
              <a:lnSpc>
                <a:spcPct val="80000"/>
              </a:lnSpc>
            </a:pPr>
            <a:endParaRPr lang="en-US" altLang="ko-KR" sz="1600" dirty="0">
              <a:ea typeface="굴림" pitchFamily="34" charset="-127"/>
            </a:endParaRPr>
          </a:p>
          <a:p>
            <a:pPr eaLnBrk="1" hangingPunct="1">
              <a:lnSpc>
                <a:spcPct val="80000"/>
              </a:lnSpc>
            </a:pPr>
            <a:r>
              <a:rPr lang="en-US" altLang="ko-KR" sz="1800" dirty="0">
                <a:ea typeface="굴림" pitchFamily="34" charset="-127"/>
              </a:rPr>
              <a:t>The load resolution loop delay complicates the recovery process</a:t>
            </a:r>
          </a:p>
          <a:p>
            <a:pPr lvl="1" eaLnBrk="1" hangingPunct="1">
              <a:lnSpc>
                <a:spcPct val="80000"/>
              </a:lnSpc>
            </a:pPr>
            <a:r>
              <a:rPr lang="en-US" altLang="ko-KR" sz="1600" dirty="0">
                <a:ea typeface="굴림" pitchFamily="34" charset="-127"/>
              </a:rPr>
              <a:t>scheduling miss is notified a couple of clock cycles later after issue</a:t>
            </a:r>
          </a:p>
          <a:p>
            <a:pPr eaLnBrk="1" hangingPunct="1">
              <a:lnSpc>
                <a:spcPct val="80000"/>
              </a:lnSpc>
              <a:buFont typeface="Wingdings" pitchFamily="2" charset="2"/>
              <a:buNone/>
            </a:pPr>
            <a:endParaRPr lang="en-US" altLang="ko-KR" sz="1800" dirty="0">
              <a:solidFill>
                <a:srgbClr val="FF6600"/>
              </a:solidFill>
              <a:ea typeface="굴림" pitchFamily="34" charset="-127"/>
            </a:endParaRPr>
          </a:p>
        </p:txBody>
      </p:sp>
      <p:grpSp>
        <p:nvGrpSpPr>
          <p:cNvPr id="19460" name="Group 4"/>
          <p:cNvGrpSpPr>
            <a:grpSpLocks/>
          </p:cNvGrpSpPr>
          <p:nvPr/>
        </p:nvGrpSpPr>
        <p:grpSpPr bwMode="auto">
          <a:xfrm>
            <a:off x="4033838" y="3224213"/>
            <a:ext cx="3179762" cy="466725"/>
            <a:chOff x="2541" y="2031"/>
            <a:chExt cx="2003" cy="294"/>
          </a:xfrm>
        </p:grpSpPr>
        <p:sp>
          <p:nvSpPr>
            <p:cNvPr id="19519" name="Rectangle 5"/>
            <p:cNvSpPr>
              <a:spLocks noChangeArrowheads="1"/>
            </p:cNvSpPr>
            <p:nvPr/>
          </p:nvSpPr>
          <p:spPr bwMode="auto">
            <a:xfrm>
              <a:off x="3038" y="2150"/>
              <a:ext cx="1089" cy="175"/>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verification flow</a:t>
              </a:r>
            </a:p>
          </p:txBody>
        </p:sp>
        <p:sp>
          <p:nvSpPr>
            <p:cNvPr id="19520" name="Freeform 6"/>
            <p:cNvSpPr>
              <a:spLocks/>
            </p:cNvSpPr>
            <p:nvPr/>
          </p:nvSpPr>
          <p:spPr bwMode="auto">
            <a:xfrm>
              <a:off x="2541" y="2031"/>
              <a:ext cx="2003" cy="141"/>
            </a:xfrm>
            <a:custGeom>
              <a:avLst/>
              <a:gdLst>
                <a:gd name="T0" fmla="*/ 2338 w 1716"/>
                <a:gd name="T1" fmla="*/ 8 h 121"/>
                <a:gd name="T2" fmla="*/ 1178 w 1716"/>
                <a:gd name="T3" fmla="*/ 163 h 121"/>
                <a:gd name="T4" fmla="*/ 0 w 1716"/>
                <a:gd name="T5" fmla="*/ 0 h 121"/>
                <a:gd name="T6" fmla="*/ 0 60000 65536"/>
                <a:gd name="T7" fmla="*/ 0 60000 65536"/>
                <a:gd name="T8" fmla="*/ 0 60000 65536"/>
                <a:gd name="T9" fmla="*/ 0 w 1716"/>
                <a:gd name="T10" fmla="*/ 0 h 121"/>
                <a:gd name="T11" fmla="*/ 1716 w 1716"/>
                <a:gd name="T12" fmla="*/ 121 h 121"/>
              </a:gdLst>
              <a:ahLst/>
              <a:cxnLst>
                <a:cxn ang="T6">
                  <a:pos x="T0" y="T1"/>
                </a:cxn>
                <a:cxn ang="T7">
                  <a:pos x="T2" y="T3"/>
                </a:cxn>
                <a:cxn ang="T8">
                  <a:pos x="T4" y="T5"/>
                </a:cxn>
              </a:cxnLst>
              <a:rect l="T9" t="T10" r="T11" b="T12"/>
              <a:pathLst>
                <a:path w="1716" h="121">
                  <a:moveTo>
                    <a:pt x="1716" y="6"/>
                  </a:moveTo>
                  <a:cubicBezTo>
                    <a:pt x="1433" y="63"/>
                    <a:pt x="1150" y="121"/>
                    <a:pt x="864" y="120"/>
                  </a:cubicBezTo>
                  <a:cubicBezTo>
                    <a:pt x="578" y="119"/>
                    <a:pt x="289" y="59"/>
                    <a:pt x="0" y="0"/>
                  </a:cubicBezTo>
                </a:path>
              </a:pathLst>
            </a:custGeom>
            <a:noFill/>
            <a:ln w="38100">
              <a:solidFill>
                <a:schemeClr val="tx1"/>
              </a:solidFill>
              <a:round/>
              <a:headEnd/>
              <a:tailEnd type="triangle" w="sm" len="med"/>
            </a:ln>
          </p:spPr>
          <p:txBody>
            <a:bodyPr wrap="none" lIns="0" tIns="0" rIns="0" bIns="0" anchor="ctr"/>
            <a:lstStyle/>
            <a:p>
              <a:endParaRPr lang="en-US"/>
            </a:p>
          </p:txBody>
        </p:sp>
      </p:grpSp>
      <p:grpSp>
        <p:nvGrpSpPr>
          <p:cNvPr id="19461" name="Group 7"/>
          <p:cNvGrpSpPr>
            <a:grpSpLocks/>
          </p:cNvGrpSpPr>
          <p:nvPr/>
        </p:nvGrpSpPr>
        <p:grpSpPr bwMode="auto">
          <a:xfrm>
            <a:off x="1143000" y="1066800"/>
            <a:ext cx="6859588" cy="2201863"/>
            <a:chOff x="720" y="672"/>
            <a:chExt cx="4321" cy="1387"/>
          </a:xfrm>
        </p:grpSpPr>
        <p:sp>
          <p:nvSpPr>
            <p:cNvPr id="19462" name="Rectangle 8"/>
            <p:cNvSpPr>
              <a:spLocks noChangeArrowheads="1"/>
            </p:cNvSpPr>
            <p:nvPr/>
          </p:nvSpPr>
          <p:spPr bwMode="auto">
            <a:xfrm>
              <a:off x="720"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Fetch</a:t>
              </a:r>
            </a:p>
          </p:txBody>
        </p:sp>
        <p:sp>
          <p:nvSpPr>
            <p:cNvPr id="19463" name="Rectangle 9"/>
            <p:cNvSpPr>
              <a:spLocks noChangeArrowheads="1"/>
            </p:cNvSpPr>
            <p:nvPr/>
          </p:nvSpPr>
          <p:spPr bwMode="auto">
            <a:xfrm>
              <a:off x="1053" y="1730"/>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Decode</a:t>
              </a:r>
            </a:p>
          </p:txBody>
        </p:sp>
        <p:sp>
          <p:nvSpPr>
            <p:cNvPr id="19464" name="Rectangle 10"/>
            <p:cNvSpPr>
              <a:spLocks noChangeArrowheads="1"/>
            </p:cNvSpPr>
            <p:nvPr/>
          </p:nvSpPr>
          <p:spPr bwMode="auto">
            <a:xfrm>
              <a:off x="1715" y="1730"/>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Rename</a:t>
              </a:r>
            </a:p>
          </p:txBody>
        </p:sp>
        <p:sp>
          <p:nvSpPr>
            <p:cNvPr id="19465" name="Rectangle 11"/>
            <p:cNvSpPr>
              <a:spLocks noChangeArrowheads="1"/>
            </p:cNvSpPr>
            <p:nvPr/>
          </p:nvSpPr>
          <p:spPr bwMode="auto">
            <a:xfrm>
              <a:off x="2047"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Queue</a:t>
              </a:r>
            </a:p>
          </p:txBody>
        </p:sp>
        <p:sp>
          <p:nvSpPr>
            <p:cNvPr id="19466" name="Rectangle 12"/>
            <p:cNvSpPr>
              <a:spLocks noChangeArrowheads="1"/>
            </p:cNvSpPr>
            <p:nvPr/>
          </p:nvSpPr>
          <p:spPr bwMode="auto">
            <a:xfrm>
              <a:off x="2380"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Sched</a:t>
              </a:r>
            </a:p>
          </p:txBody>
        </p:sp>
        <p:sp>
          <p:nvSpPr>
            <p:cNvPr id="19467" name="Rectangle 13"/>
            <p:cNvSpPr>
              <a:spLocks noChangeArrowheads="1"/>
            </p:cNvSpPr>
            <p:nvPr/>
          </p:nvSpPr>
          <p:spPr bwMode="auto">
            <a:xfrm>
              <a:off x="2713" y="1730"/>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Disp</a:t>
              </a:r>
            </a:p>
            <a:p>
              <a:pPr eaLnBrk="1" hangingPunct="1"/>
              <a:endParaRPr lang="ko-KR" altLang="en-US" sz="1100">
                <a:latin typeface="Tahoma" pitchFamily="34" charset="0"/>
                <a:ea typeface="굴림" pitchFamily="34" charset="-127"/>
              </a:endParaRPr>
            </a:p>
          </p:txBody>
        </p:sp>
        <p:sp>
          <p:nvSpPr>
            <p:cNvPr id="19468" name="Rectangle 14"/>
            <p:cNvSpPr>
              <a:spLocks noChangeArrowheads="1"/>
            </p:cNvSpPr>
            <p:nvPr/>
          </p:nvSpPr>
          <p:spPr bwMode="auto">
            <a:xfrm>
              <a:off x="3045"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Disp</a:t>
              </a:r>
            </a:p>
            <a:p>
              <a:pPr eaLnBrk="1" hangingPunct="1"/>
              <a:endParaRPr lang="ko-KR" altLang="en-US" sz="1100">
                <a:latin typeface="Tahoma" pitchFamily="34" charset="0"/>
                <a:ea typeface="굴림" pitchFamily="34" charset="-127"/>
              </a:endParaRPr>
            </a:p>
          </p:txBody>
        </p:sp>
        <p:sp>
          <p:nvSpPr>
            <p:cNvPr id="19469" name="Rectangle 15"/>
            <p:cNvSpPr>
              <a:spLocks noChangeArrowheads="1"/>
            </p:cNvSpPr>
            <p:nvPr/>
          </p:nvSpPr>
          <p:spPr bwMode="auto">
            <a:xfrm>
              <a:off x="3378"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RF</a:t>
              </a:r>
            </a:p>
            <a:p>
              <a:pPr eaLnBrk="1" hangingPunct="1"/>
              <a:endParaRPr lang="ko-KR" altLang="en-US" sz="1100">
                <a:latin typeface="Tahoma" pitchFamily="34" charset="0"/>
                <a:ea typeface="굴림" pitchFamily="34" charset="-127"/>
              </a:endParaRPr>
            </a:p>
          </p:txBody>
        </p:sp>
        <p:sp>
          <p:nvSpPr>
            <p:cNvPr id="19470" name="Rectangle 16"/>
            <p:cNvSpPr>
              <a:spLocks noChangeArrowheads="1"/>
            </p:cNvSpPr>
            <p:nvPr/>
          </p:nvSpPr>
          <p:spPr bwMode="auto">
            <a:xfrm>
              <a:off x="3711" y="1730"/>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RF</a:t>
              </a:r>
            </a:p>
            <a:p>
              <a:pPr eaLnBrk="1" hangingPunct="1"/>
              <a:endParaRPr lang="ko-KR" altLang="en-US" sz="1100">
                <a:latin typeface="Tahoma" pitchFamily="34" charset="0"/>
                <a:ea typeface="굴림" pitchFamily="34" charset="-127"/>
              </a:endParaRPr>
            </a:p>
          </p:txBody>
        </p:sp>
        <p:sp>
          <p:nvSpPr>
            <p:cNvPr id="19471" name="Rectangle 17"/>
            <p:cNvSpPr>
              <a:spLocks noChangeArrowheads="1"/>
            </p:cNvSpPr>
            <p:nvPr/>
          </p:nvSpPr>
          <p:spPr bwMode="auto">
            <a:xfrm>
              <a:off x="4043"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Exe</a:t>
              </a:r>
            </a:p>
            <a:p>
              <a:pPr eaLnBrk="1" hangingPunct="1"/>
              <a:endParaRPr lang="ko-KR" altLang="en-US" sz="1100">
                <a:latin typeface="Tahoma" pitchFamily="34" charset="0"/>
                <a:ea typeface="굴림" pitchFamily="34" charset="-127"/>
              </a:endParaRPr>
            </a:p>
          </p:txBody>
        </p:sp>
        <p:sp>
          <p:nvSpPr>
            <p:cNvPr id="19472" name="Rectangle 18"/>
            <p:cNvSpPr>
              <a:spLocks noChangeArrowheads="1"/>
            </p:cNvSpPr>
            <p:nvPr/>
          </p:nvSpPr>
          <p:spPr bwMode="auto">
            <a:xfrm>
              <a:off x="4376"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Retire</a:t>
              </a:r>
            </a:p>
            <a:p>
              <a:pPr eaLnBrk="1" hangingPunct="1"/>
              <a:r>
                <a:rPr lang="en-US" altLang="ko-KR" sz="1100">
                  <a:latin typeface="Tahoma" pitchFamily="34" charset="0"/>
                  <a:ea typeface="굴림" pitchFamily="34" charset="-127"/>
                </a:rPr>
                <a:t>/ WB</a:t>
              </a:r>
            </a:p>
          </p:txBody>
        </p:sp>
        <p:sp>
          <p:nvSpPr>
            <p:cNvPr id="19473" name="Rectangle 19"/>
            <p:cNvSpPr>
              <a:spLocks noChangeArrowheads="1"/>
            </p:cNvSpPr>
            <p:nvPr/>
          </p:nvSpPr>
          <p:spPr bwMode="auto">
            <a:xfrm>
              <a:off x="4709" y="1730"/>
              <a:ext cx="332"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Commit</a:t>
              </a:r>
            </a:p>
          </p:txBody>
        </p:sp>
        <p:sp>
          <p:nvSpPr>
            <p:cNvPr id="19474" name="Rectangle 20"/>
            <p:cNvSpPr>
              <a:spLocks noChangeArrowheads="1"/>
            </p:cNvSpPr>
            <p:nvPr/>
          </p:nvSpPr>
          <p:spPr bwMode="auto">
            <a:xfrm>
              <a:off x="1382" y="1730"/>
              <a:ext cx="333" cy="287"/>
            </a:xfrm>
            <a:prstGeom prst="rect">
              <a:avLst/>
            </a:prstGeom>
            <a:noFill/>
            <a:ln w="9525">
              <a:solidFill>
                <a:schemeClr val="tx1"/>
              </a:solid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Rename</a:t>
              </a:r>
            </a:p>
          </p:txBody>
        </p:sp>
        <p:sp>
          <p:nvSpPr>
            <p:cNvPr id="19475" name="Freeform 21"/>
            <p:cNvSpPr>
              <a:spLocks/>
            </p:cNvSpPr>
            <p:nvPr/>
          </p:nvSpPr>
          <p:spPr bwMode="auto">
            <a:xfrm>
              <a:off x="2367" y="1500"/>
              <a:ext cx="395" cy="230"/>
            </a:xfrm>
            <a:custGeom>
              <a:avLst/>
              <a:gdLst>
                <a:gd name="T0" fmla="*/ 367 w 338"/>
                <a:gd name="T1" fmla="*/ 269 h 197"/>
                <a:gd name="T2" fmla="*/ 441 w 338"/>
                <a:gd name="T3" fmla="*/ 113 h 197"/>
                <a:gd name="T4" fmla="*/ 244 w 338"/>
                <a:gd name="T5" fmla="*/ 7 h 197"/>
                <a:gd name="T6" fmla="*/ 32 w 338"/>
                <a:gd name="T7" fmla="*/ 72 h 197"/>
                <a:gd name="T8" fmla="*/ 56 w 338"/>
                <a:gd name="T9" fmla="*/ 260 h 197"/>
                <a:gd name="T10" fmla="*/ 0 60000 65536"/>
                <a:gd name="T11" fmla="*/ 0 60000 65536"/>
                <a:gd name="T12" fmla="*/ 0 60000 65536"/>
                <a:gd name="T13" fmla="*/ 0 60000 65536"/>
                <a:gd name="T14" fmla="*/ 0 60000 65536"/>
                <a:gd name="T15" fmla="*/ 0 w 338"/>
                <a:gd name="T16" fmla="*/ 0 h 197"/>
                <a:gd name="T17" fmla="*/ 338 w 338"/>
                <a:gd name="T18" fmla="*/ 197 h 197"/>
              </a:gdLst>
              <a:ahLst/>
              <a:cxnLst>
                <a:cxn ang="T10">
                  <a:pos x="T0" y="T1"/>
                </a:cxn>
                <a:cxn ang="T11">
                  <a:pos x="T2" y="T3"/>
                </a:cxn>
                <a:cxn ang="T12">
                  <a:pos x="T4" y="T5"/>
                </a:cxn>
                <a:cxn ang="T13">
                  <a:pos x="T6" y="T7"/>
                </a:cxn>
                <a:cxn ang="T14">
                  <a:pos x="T8" y="T9"/>
                </a:cxn>
              </a:cxnLst>
              <a:rect l="T15" t="T16" r="T17" b="T18"/>
              <a:pathLst>
                <a:path w="338" h="197">
                  <a:moveTo>
                    <a:pt x="269" y="197"/>
                  </a:moveTo>
                  <a:cubicBezTo>
                    <a:pt x="303" y="156"/>
                    <a:pt x="338" y="115"/>
                    <a:pt x="323" y="83"/>
                  </a:cubicBezTo>
                  <a:cubicBezTo>
                    <a:pt x="308" y="51"/>
                    <a:pt x="229" y="10"/>
                    <a:pt x="179" y="5"/>
                  </a:cubicBezTo>
                  <a:cubicBezTo>
                    <a:pt x="129" y="0"/>
                    <a:pt x="46" y="22"/>
                    <a:pt x="23" y="53"/>
                  </a:cubicBezTo>
                  <a:cubicBezTo>
                    <a:pt x="0" y="84"/>
                    <a:pt x="20" y="137"/>
                    <a:pt x="41" y="191"/>
                  </a:cubicBezTo>
                </a:path>
              </a:pathLst>
            </a:custGeom>
            <a:noFill/>
            <a:ln w="38100">
              <a:solidFill>
                <a:schemeClr val="tx1"/>
              </a:solidFill>
              <a:round/>
              <a:headEnd/>
              <a:tailEnd type="triangle" w="sm" len="med"/>
            </a:ln>
          </p:spPr>
          <p:txBody>
            <a:bodyPr wrap="none" lIns="0" tIns="0" rIns="0" bIns="0" anchor="ctr"/>
            <a:lstStyle/>
            <a:p>
              <a:endParaRPr lang="en-US"/>
            </a:p>
          </p:txBody>
        </p:sp>
        <p:sp>
          <p:nvSpPr>
            <p:cNvPr id="19476" name="Line 22"/>
            <p:cNvSpPr>
              <a:spLocks noChangeShapeType="1"/>
            </p:cNvSpPr>
            <p:nvPr/>
          </p:nvSpPr>
          <p:spPr bwMode="auto">
            <a:xfrm>
              <a:off x="2667" y="1905"/>
              <a:ext cx="1660" cy="0"/>
            </a:xfrm>
            <a:prstGeom prst="line">
              <a:avLst/>
            </a:prstGeom>
            <a:noFill/>
            <a:ln w="38100">
              <a:solidFill>
                <a:schemeClr val="bg2"/>
              </a:solidFill>
              <a:round/>
              <a:headEnd/>
              <a:tailEnd type="triangle" w="sm" len="med"/>
            </a:ln>
          </p:spPr>
          <p:txBody>
            <a:bodyPr wrap="none" lIns="0" tIns="0" rIns="0" bIns="0" anchor="ctr"/>
            <a:lstStyle/>
            <a:p>
              <a:endParaRPr lang="en-US"/>
            </a:p>
          </p:txBody>
        </p:sp>
        <p:sp>
          <p:nvSpPr>
            <p:cNvPr id="19477" name="Freeform 23"/>
            <p:cNvSpPr>
              <a:spLocks/>
            </p:cNvSpPr>
            <p:nvPr/>
          </p:nvSpPr>
          <p:spPr bwMode="auto">
            <a:xfrm>
              <a:off x="4027" y="1493"/>
              <a:ext cx="395" cy="230"/>
            </a:xfrm>
            <a:custGeom>
              <a:avLst/>
              <a:gdLst>
                <a:gd name="T0" fmla="*/ 367 w 338"/>
                <a:gd name="T1" fmla="*/ 269 h 197"/>
                <a:gd name="T2" fmla="*/ 441 w 338"/>
                <a:gd name="T3" fmla="*/ 113 h 197"/>
                <a:gd name="T4" fmla="*/ 244 w 338"/>
                <a:gd name="T5" fmla="*/ 7 h 197"/>
                <a:gd name="T6" fmla="*/ 32 w 338"/>
                <a:gd name="T7" fmla="*/ 72 h 197"/>
                <a:gd name="T8" fmla="*/ 56 w 338"/>
                <a:gd name="T9" fmla="*/ 260 h 197"/>
                <a:gd name="T10" fmla="*/ 0 60000 65536"/>
                <a:gd name="T11" fmla="*/ 0 60000 65536"/>
                <a:gd name="T12" fmla="*/ 0 60000 65536"/>
                <a:gd name="T13" fmla="*/ 0 60000 65536"/>
                <a:gd name="T14" fmla="*/ 0 60000 65536"/>
                <a:gd name="T15" fmla="*/ 0 w 338"/>
                <a:gd name="T16" fmla="*/ 0 h 197"/>
                <a:gd name="T17" fmla="*/ 338 w 338"/>
                <a:gd name="T18" fmla="*/ 197 h 197"/>
              </a:gdLst>
              <a:ahLst/>
              <a:cxnLst>
                <a:cxn ang="T10">
                  <a:pos x="T0" y="T1"/>
                </a:cxn>
                <a:cxn ang="T11">
                  <a:pos x="T2" y="T3"/>
                </a:cxn>
                <a:cxn ang="T12">
                  <a:pos x="T4" y="T5"/>
                </a:cxn>
                <a:cxn ang="T13">
                  <a:pos x="T6" y="T7"/>
                </a:cxn>
                <a:cxn ang="T14">
                  <a:pos x="T8" y="T9"/>
                </a:cxn>
              </a:cxnLst>
              <a:rect l="T15" t="T16" r="T17" b="T18"/>
              <a:pathLst>
                <a:path w="338" h="197">
                  <a:moveTo>
                    <a:pt x="269" y="197"/>
                  </a:moveTo>
                  <a:cubicBezTo>
                    <a:pt x="303" y="156"/>
                    <a:pt x="338" y="115"/>
                    <a:pt x="323" y="83"/>
                  </a:cubicBezTo>
                  <a:cubicBezTo>
                    <a:pt x="308" y="51"/>
                    <a:pt x="229" y="10"/>
                    <a:pt x="179" y="5"/>
                  </a:cubicBezTo>
                  <a:cubicBezTo>
                    <a:pt x="129" y="0"/>
                    <a:pt x="46" y="22"/>
                    <a:pt x="23" y="53"/>
                  </a:cubicBezTo>
                  <a:cubicBezTo>
                    <a:pt x="0" y="84"/>
                    <a:pt x="20" y="137"/>
                    <a:pt x="41" y="191"/>
                  </a:cubicBezTo>
                </a:path>
              </a:pathLst>
            </a:custGeom>
            <a:noFill/>
            <a:ln w="38100">
              <a:solidFill>
                <a:schemeClr val="tx1"/>
              </a:solidFill>
              <a:round/>
              <a:headEnd/>
              <a:tailEnd type="triangle" w="sm" len="med"/>
            </a:ln>
          </p:spPr>
          <p:txBody>
            <a:bodyPr wrap="none" lIns="0" tIns="0" rIns="0" bIns="0" anchor="ctr"/>
            <a:lstStyle/>
            <a:p>
              <a:endParaRPr lang="en-US"/>
            </a:p>
          </p:txBody>
        </p:sp>
        <p:sp>
          <p:nvSpPr>
            <p:cNvPr id="19478" name="Rectangle 24"/>
            <p:cNvSpPr>
              <a:spLocks noChangeArrowheads="1"/>
            </p:cNvSpPr>
            <p:nvPr/>
          </p:nvSpPr>
          <p:spPr bwMode="auto">
            <a:xfrm>
              <a:off x="2128" y="672"/>
              <a:ext cx="844" cy="231"/>
            </a:xfrm>
            <a:prstGeom prst="rect">
              <a:avLst/>
            </a:prstGeom>
            <a:noFill/>
            <a:ln w="9525">
              <a:noFill/>
              <a:miter lim="800000"/>
              <a:headEnd/>
              <a:tailEnd type="none" w="sm" len="med"/>
            </a:ln>
          </p:spPr>
          <p:txBody>
            <a:bodyPr wrap="none" lIns="0" tIns="0" rIns="0" bIns="0" anchor="ctr"/>
            <a:lstStyle/>
            <a:p>
              <a:pPr eaLnBrk="1" hangingPunct="1"/>
              <a:r>
                <a:rPr lang="en-US" altLang="ko-KR" sz="1100" b="1" dirty="0">
                  <a:solidFill>
                    <a:srgbClr val="FF5050"/>
                  </a:solidFill>
                  <a:latin typeface="Tahoma" pitchFamily="34" charset="0"/>
                  <a:ea typeface="굴림" pitchFamily="34" charset="-127"/>
                </a:rPr>
                <a:t>speculative execution</a:t>
              </a:r>
            </a:p>
            <a:p>
              <a:pPr eaLnBrk="1" hangingPunct="1"/>
              <a:r>
                <a:rPr lang="en-US" altLang="ko-KR" sz="1100" b="1" dirty="0">
                  <a:solidFill>
                    <a:srgbClr val="FF5050"/>
                  </a:solidFill>
                  <a:latin typeface="Tahoma" pitchFamily="34" charset="0"/>
                  <a:ea typeface="굴림" pitchFamily="34" charset="-127"/>
                </a:rPr>
                <a:t>wavefront</a:t>
              </a:r>
            </a:p>
          </p:txBody>
        </p:sp>
        <p:sp>
          <p:nvSpPr>
            <p:cNvPr id="19479" name="Rectangle 25"/>
            <p:cNvSpPr>
              <a:spLocks noChangeArrowheads="1"/>
            </p:cNvSpPr>
            <p:nvPr/>
          </p:nvSpPr>
          <p:spPr bwMode="auto">
            <a:xfrm>
              <a:off x="3816" y="686"/>
              <a:ext cx="830" cy="210"/>
            </a:xfrm>
            <a:prstGeom prst="rect">
              <a:avLst/>
            </a:prstGeom>
            <a:noFill/>
            <a:ln w="9525">
              <a:noFill/>
              <a:miter lim="800000"/>
              <a:headEnd/>
              <a:tailEnd type="none" w="sm" len="med"/>
            </a:ln>
          </p:spPr>
          <p:txBody>
            <a:bodyPr wrap="none" lIns="0" tIns="0" rIns="0" bIns="0" anchor="ctr"/>
            <a:lstStyle/>
            <a:p>
              <a:pPr eaLnBrk="1" hangingPunct="1"/>
              <a:r>
                <a:rPr lang="en-US" altLang="ko-KR" sz="1100" b="1" dirty="0">
                  <a:solidFill>
                    <a:srgbClr val="FF5050"/>
                  </a:solidFill>
                  <a:latin typeface="Tahoma" pitchFamily="34" charset="0"/>
                  <a:ea typeface="굴림" pitchFamily="34" charset="-127"/>
                </a:rPr>
                <a:t>real execution</a:t>
              </a:r>
            </a:p>
            <a:p>
              <a:pPr eaLnBrk="1" hangingPunct="1"/>
              <a:r>
                <a:rPr lang="en-US" altLang="ko-KR" sz="1100" b="1" dirty="0">
                  <a:solidFill>
                    <a:srgbClr val="FF5050"/>
                  </a:solidFill>
                  <a:latin typeface="Tahoma" pitchFamily="34" charset="0"/>
                  <a:ea typeface="굴림" pitchFamily="34" charset="-127"/>
                </a:rPr>
                <a:t>wavefront</a:t>
              </a:r>
            </a:p>
          </p:txBody>
        </p:sp>
        <p:sp>
          <p:nvSpPr>
            <p:cNvPr id="19480" name="Rectangle 26"/>
            <p:cNvSpPr>
              <a:spLocks noChangeArrowheads="1"/>
            </p:cNvSpPr>
            <p:nvPr/>
          </p:nvSpPr>
          <p:spPr bwMode="auto">
            <a:xfrm>
              <a:off x="2961" y="1884"/>
              <a:ext cx="1089" cy="175"/>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instruction flow</a:t>
              </a:r>
            </a:p>
          </p:txBody>
        </p:sp>
        <p:sp>
          <p:nvSpPr>
            <p:cNvPr id="19481" name="Rectangle 27"/>
            <p:cNvSpPr>
              <a:spLocks noChangeArrowheads="1"/>
            </p:cNvSpPr>
            <p:nvPr/>
          </p:nvSpPr>
          <p:spPr bwMode="auto">
            <a:xfrm>
              <a:off x="2758" y="1414"/>
              <a:ext cx="333" cy="288"/>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dependence</a:t>
              </a:r>
            </a:p>
            <a:p>
              <a:pPr eaLnBrk="1" hangingPunct="1"/>
              <a:r>
                <a:rPr lang="en-US" altLang="ko-KR" sz="1100">
                  <a:latin typeface="Tahoma" pitchFamily="34" charset="0"/>
                  <a:ea typeface="굴림" pitchFamily="34" charset="-127"/>
                </a:rPr>
                <a:t>linking</a:t>
              </a:r>
            </a:p>
          </p:txBody>
        </p:sp>
        <p:sp>
          <p:nvSpPr>
            <p:cNvPr id="19482" name="Rectangle 28"/>
            <p:cNvSpPr>
              <a:spLocks noChangeArrowheads="1"/>
            </p:cNvSpPr>
            <p:nvPr/>
          </p:nvSpPr>
          <p:spPr bwMode="auto">
            <a:xfrm>
              <a:off x="4397" y="1463"/>
              <a:ext cx="333" cy="288"/>
            </a:xfrm>
            <a:prstGeom prst="rect">
              <a:avLst/>
            </a:prstGeom>
            <a:noFill/>
            <a:ln w="9525">
              <a:noFill/>
              <a:miter lim="800000"/>
              <a:headEnd/>
              <a:tailEnd type="none" w="sm" len="med"/>
            </a:ln>
          </p:spPr>
          <p:txBody>
            <a:bodyPr wrap="none" lIns="0" tIns="0" rIns="0" bIns="0" anchor="ctr"/>
            <a:lstStyle/>
            <a:p>
              <a:pPr eaLnBrk="1" hangingPunct="1"/>
              <a:r>
                <a:rPr lang="en-US" altLang="ko-KR" sz="1100">
                  <a:latin typeface="Tahoma" pitchFamily="34" charset="0"/>
                  <a:ea typeface="굴림" pitchFamily="34" charset="-127"/>
                </a:rPr>
                <a:t>Data</a:t>
              </a:r>
            </a:p>
            <a:p>
              <a:pPr eaLnBrk="1" hangingPunct="1"/>
              <a:r>
                <a:rPr lang="en-US" altLang="ko-KR" sz="1100">
                  <a:latin typeface="Tahoma" pitchFamily="34" charset="0"/>
                  <a:ea typeface="굴림" pitchFamily="34" charset="-127"/>
                </a:rPr>
                <a:t>linking</a:t>
              </a:r>
            </a:p>
          </p:txBody>
        </p:sp>
        <p:sp>
          <p:nvSpPr>
            <p:cNvPr id="19483" name="Oval 29"/>
            <p:cNvSpPr>
              <a:spLocks noChangeArrowheads="1"/>
            </p:cNvSpPr>
            <p:nvPr/>
          </p:nvSpPr>
          <p:spPr bwMode="auto">
            <a:xfrm>
              <a:off x="3483" y="1239"/>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4" name="Oval 30"/>
            <p:cNvSpPr>
              <a:spLocks noChangeArrowheads="1"/>
            </p:cNvSpPr>
            <p:nvPr/>
          </p:nvSpPr>
          <p:spPr bwMode="auto">
            <a:xfrm>
              <a:off x="3819" y="1239"/>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5" name="Oval 31"/>
            <p:cNvSpPr>
              <a:spLocks noChangeArrowheads="1"/>
            </p:cNvSpPr>
            <p:nvPr/>
          </p:nvSpPr>
          <p:spPr bwMode="auto">
            <a:xfrm>
              <a:off x="3819" y="987"/>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6" name="Oval 32"/>
            <p:cNvSpPr>
              <a:spLocks noChangeArrowheads="1"/>
            </p:cNvSpPr>
            <p:nvPr/>
          </p:nvSpPr>
          <p:spPr bwMode="auto">
            <a:xfrm>
              <a:off x="4155" y="1239"/>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7" name="Oval 33"/>
            <p:cNvSpPr>
              <a:spLocks noChangeArrowheads="1"/>
            </p:cNvSpPr>
            <p:nvPr/>
          </p:nvSpPr>
          <p:spPr bwMode="auto">
            <a:xfrm>
              <a:off x="4155" y="987"/>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8" name="Oval 34"/>
            <p:cNvSpPr>
              <a:spLocks noChangeArrowheads="1"/>
            </p:cNvSpPr>
            <p:nvPr/>
          </p:nvSpPr>
          <p:spPr bwMode="auto">
            <a:xfrm>
              <a:off x="4492" y="987"/>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89" name="Oval 35"/>
            <p:cNvSpPr>
              <a:spLocks noChangeArrowheads="1"/>
            </p:cNvSpPr>
            <p:nvPr/>
          </p:nvSpPr>
          <p:spPr bwMode="auto">
            <a:xfrm>
              <a:off x="3147" y="1239"/>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0" name="Oval 36"/>
            <p:cNvSpPr>
              <a:spLocks noChangeArrowheads="1"/>
            </p:cNvSpPr>
            <p:nvPr/>
          </p:nvSpPr>
          <p:spPr bwMode="auto">
            <a:xfrm>
              <a:off x="3147" y="987"/>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1" name="Oval 37"/>
            <p:cNvSpPr>
              <a:spLocks noChangeArrowheads="1"/>
            </p:cNvSpPr>
            <p:nvPr/>
          </p:nvSpPr>
          <p:spPr bwMode="auto">
            <a:xfrm>
              <a:off x="2811" y="1239"/>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2" name="Oval 38"/>
            <p:cNvSpPr>
              <a:spLocks noChangeArrowheads="1"/>
            </p:cNvSpPr>
            <p:nvPr/>
          </p:nvSpPr>
          <p:spPr bwMode="auto">
            <a:xfrm>
              <a:off x="2811" y="987"/>
              <a:ext cx="168"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3" name="Oval 39"/>
            <p:cNvSpPr>
              <a:spLocks noChangeArrowheads="1"/>
            </p:cNvSpPr>
            <p:nvPr/>
          </p:nvSpPr>
          <p:spPr bwMode="auto">
            <a:xfrm>
              <a:off x="2474" y="1239"/>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4" name="Oval 40"/>
            <p:cNvSpPr>
              <a:spLocks noChangeArrowheads="1"/>
            </p:cNvSpPr>
            <p:nvPr/>
          </p:nvSpPr>
          <p:spPr bwMode="auto">
            <a:xfrm>
              <a:off x="2474" y="987"/>
              <a:ext cx="169" cy="16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5" name="Oval 41"/>
            <p:cNvSpPr>
              <a:spLocks noChangeArrowheads="1"/>
            </p:cNvSpPr>
            <p:nvPr/>
          </p:nvSpPr>
          <p:spPr bwMode="auto">
            <a:xfrm>
              <a:off x="2138" y="1239"/>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6" name="Oval 42"/>
            <p:cNvSpPr>
              <a:spLocks noChangeArrowheads="1"/>
            </p:cNvSpPr>
            <p:nvPr/>
          </p:nvSpPr>
          <p:spPr bwMode="auto">
            <a:xfrm>
              <a:off x="2138" y="987"/>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497" name="Line 43"/>
            <p:cNvSpPr>
              <a:spLocks noChangeShapeType="1"/>
            </p:cNvSpPr>
            <p:nvPr/>
          </p:nvSpPr>
          <p:spPr bwMode="auto">
            <a:xfrm flipH="1">
              <a:off x="4317" y="1071"/>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9498" name="Line 44"/>
            <p:cNvSpPr>
              <a:spLocks noChangeShapeType="1"/>
            </p:cNvSpPr>
            <p:nvPr/>
          </p:nvSpPr>
          <p:spPr bwMode="auto">
            <a:xfrm flipH="1">
              <a:off x="4324" y="1323"/>
              <a:ext cx="175" cy="0"/>
            </a:xfrm>
            <a:prstGeom prst="line">
              <a:avLst/>
            </a:prstGeom>
            <a:noFill/>
            <a:ln w="9525">
              <a:solidFill>
                <a:schemeClr val="tx1"/>
              </a:solidFill>
              <a:round/>
              <a:headEnd/>
              <a:tailEnd type="triangle" w="med" len="med"/>
            </a:ln>
          </p:spPr>
          <p:txBody>
            <a:bodyPr wrap="none" anchor="ctr"/>
            <a:lstStyle/>
            <a:p>
              <a:endParaRPr lang="en-US"/>
            </a:p>
          </p:txBody>
        </p:sp>
        <p:sp>
          <p:nvSpPr>
            <p:cNvPr id="19499" name="Line 45"/>
            <p:cNvSpPr>
              <a:spLocks noChangeShapeType="1"/>
            </p:cNvSpPr>
            <p:nvPr/>
          </p:nvSpPr>
          <p:spPr bwMode="auto">
            <a:xfrm flipH="1">
              <a:off x="3987" y="1330"/>
              <a:ext cx="161" cy="0"/>
            </a:xfrm>
            <a:prstGeom prst="line">
              <a:avLst/>
            </a:prstGeom>
            <a:noFill/>
            <a:ln w="9525">
              <a:solidFill>
                <a:schemeClr val="tx1"/>
              </a:solidFill>
              <a:round/>
              <a:headEnd/>
              <a:tailEnd type="triangle" w="med" len="med"/>
            </a:ln>
          </p:spPr>
          <p:txBody>
            <a:bodyPr wrap="none" anchor="ctr"/>
            <a:lstStyle/>
            <a:p>
              <a:endParaRPr lang="en-US"/>
            </a:p>
          </p:txBody>
        </p:sp>
        <p:sp>
          <p:nvSpPr>
            <p:cNvPr id="19500" name="Line 46"/>
            <p:cNvSpPr>
              <a:spLocks noChangeShapeType="1"/>
            </p:cNvSpPr>
            <p:nvPr/>
          </p:nvSpPr>
          <p:spPr bwMode="auto">
            <a:xfrm flipH="1">
              <a:off x="3980" y="1057"/>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9501" name="Line 47"/>
            <p:cNvSpPr>
              <a:spLocks noChangeShapeType="1"/>
            </p:cNvSpPr>
            <p:nvPr/>
          </p:nvSpPr>
          <p:spPr bwMode="auto">
            <a:xfrm flipH="1">
              <a:off x="3322" y="1064"/>
              <a:ext cx="497" cy="0"/>
            </a:xfrm>
            <a:prstGeom prst="line">
              <a:avLst/>
            </a:prstGeom>
            <a:noFill/>
            <a:ln w="9525">
              <a:solidFill>
                <a:schemeClr val="tx1"/>
              </a:solidFill>
              <a:round/>
              <a:headEnd/>
              <a:tailEnd type="triangle" w="med" len="med"/>
            </a:ln>
          </p:spPr>
          <p:txBody>
            <a:bodyPr wrap="none" anchor="ctr"/>
            <a:lstStyle/>
            <a:p>
              <a:endParaRPr lang="en-US"/>
            </a:p>
          </p:txBody>
        </p:sp>
        <p:sp>
          <p:nvSpPr>
            <p:cNvPr id="19502" name="Line 48"/>
            <p:cNvSpPr>
              <a:spLocks noChangeShapeType="1"/>
            </p:cNvSpPr>
            <p:nvPr/>
          </p:nvSpPr>
          <p:spPr bwMode="auto">
            <a:xfrm flipH="1">
              <a:off x="3644" y="1316"/>
              <a:ext cx="168" cy="7"/>
            </a:xfrm>
            <a:prstGeom prst="line">
              <a:avLst/>
            </a:prstGeom>
            <a:noFill/>
            <a:ln w="9525">
              <a:solidFill>
                <a:schemeClr val="tx1"/>
              </a:solidFill>
              <a:round/>
              <a:headEnd/>
              <a:tailEnd type="triangle" w="med" len="med"/>
            </a:ln>
          </p:spPr>
          <p:txBody>
            <a:bodyPr wrap="none" anchor="ctr"/>
            <a:lstStyle/>
            <a:p>
              <a:endParaRPr lang="en-US"/>
            </a:p>
          </p:txBody>
        </p:sp>
        <p:sp>
          <p:nvSpPr>
            <p:cNvPr id="19503" name="Line 49"/>
            <p:cNvSpPr>
              <a:spLocks noChangeShapeType="1"/>
            </p:cNvSpPr>
            <p:nvPr/>
          </p:nvSpPr>
          <p:spPr bwMode="auto">
            <a:xfrm flipH="1">
              <a:off x="3651" y="1113"/>
              <a:ext cx="182" cy="154"/>
            </a:xfrm>
            <a:prstGeom prst="line">
              <a:avLst/>
            </a:prstGeom>
            <a:noFill/>
            <a:ln w="9525">
              <a:solidFill>
                <a:schemeClr val="tx1"/>
              </a:solidFill>
              <a:round/>
              <a:headEnd/>
              <a:tailEnd type="triangle" w="med" len="med"/>
            </a:ln>
          </p:spPr>
          <p:txBody>
            <a:bodyPr wrap="none" anchor="ctr"/>
            <a:lstStyle/>
            <a:p>
              <a:endParaRPr lang="en-US"/>
            </a:p>
          </p:txBody>
        </p:sp>
        <p:sp>
          <p:nvSpPr>
            <p:cNvPr id="19504" name="Line 50"/>
            <p:cNvSpPr>
              <a:spLocks noChangeShapeType="1"/>
            </p:cNvSpPr>
            <p:nvPr/>
          </p:nvSpPr>
          <p:spPr bwMode="auto">
            <a:xfrm flipH="1">
              <a:off x="2972" y="1085"/>
              <a:ext cx="168" cy="210"/>
            </a:xfrm>
            <a:prstGeom prst="line">
              <a:avLst/>
            </a:prstGeom>
            <a:noFill/>
            <a:ln w="9525">
              <a:solidFill>
                <a:schemeClr val="tx1"/>
              </a:solidFill>
              <a:round/>
              <a:headEnd/>
              <a:tailEnd type="triangle" w="med" len="med"/>
            </a:ln>
          </p:spPr>
          <p:txBody>
            <a:bodyPr wrap="none" anchor="ctr"/>
            <a:lstStyle/>
            <a:p>
              <a:endParaRPr lang="en-US"/>
            </a:p>
          </p:txBody>
        </p:sp>
        <p:sp>
          <p:nvSpPr>
            <p:cNvPr id="19505" name="Line 51"/>
            <p:cNvSpPr>
              <a:spLocks noChangeShapeType="1"/>
            </p:cNvSpPr>
            <p:nvPr/>
          </p:nvSpPr>
          <p:spPr bwMode="auto">
            <a:xfrm flipH="1">
              <a:off x="2986" y="1064"/>
              <a:ext cx="154" cy="7"/>
            </a:xfrm>
            <a:prstGeom prst="line">
              <a:avLst/>
            </a:prstGeom>
            <a:noFill/>
            <a:ln w="9525">
              <a:solidFill>
                <a:schemeClr val="tx1"/>
              </a:solidFill>
              <a:round/>
              <a:headEnd/>
              <a:tailEnd type="triangle" w="med" len="med"/>
            </a:ln>
          </p:spPr>
          <p:txBody>
            <a:bodyPr wrap="none" anchor="ctr"/>
            <a:lstStyle/>
            <a:p>
              <a:endParaRPr lang="en-US"/>
            </a:p>
          </p:txBody>
        </p:sp>
        <p:sp>
          <p:nvSpPr>
            <p:cNvPr id="19506" name="Line 52"/>
            <p:cNvSpPr>
              <a:spLocks noChangeShapeType="1"/>
            </p:cNvSpPr>
            <p:nvPr/>
          </p:nvSpPr>
          <p:spPr bwMode="auto">
            <a:xfrm flipH="1">
              <a:off x="3308" y="1316"/>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9507" name="Line 53"/>
            <p:cNvSpPr>
              <a:spLocks noChangeShapeType="1"/>
            </p:cNvSpPr>
            <p:nvPr/>
          </p:nvSpPr>
          <p:spPr bwMode="auto">
            <a:xfrm flipH="1">
              <a:off x="2972" y="1323"/>
              <a:ext cx="168" cy="0"/>
            </a:xfrm>
            <a:prstGeom prst="line">
              <a:avLst/>
            </a:prstGeom>
            <a:noFill/>
            <a:ln w="9525">
              <a:solidFill>
                <a:schemeClr val="tx1"/>
              </a:solidFill>
              <a:round/>
              <a:headEnd/>
              <a:tailEnd type="triangle" w="med" len="med"/>
            </a:ln>
          </p:spPr>
          <p:txBody>
            <a:bodyPr wrap="none" anchor="ctr"/>
            <a:lstStyle/>
            <a:p>
              <a:endParaRPr lang="en-US"/>
            </a:p>
          </p:txBody>
        </p:sp>
        <p:sp>
          <p:nvSpPr>
            <p:cNvPr id="19508" name="Line 54"/>
            <p:cNvSpPr>
              <a:spLocks noChangeShapeType="1"/>
            </p:cNvSpPr>
            <p:nvPr/>
          </p:nvSpPr>
          <p:spPr bwMode="auto">
            <a:xfrm flipH="1">
              <a:off x="2629" y="1078"/>
              <a:ext cx="182" cy="196"/>
            </a:xfrm>
            <a:prstGeom prst="line">
              <a:avLst/>
            </a:prstGeom>
            <a:noFill/>
            <a:ln w="9525">
              <a:solidFill>
                <a:schemeClr val="tx1"/>
              </a:solidFill>
              <a:round/>
              <a:headEnd/>
              <a:tailEnd type="triangle" w="med" len="med"/>
            </a:ln>
          </p:spPr>
          <p:txBody>
            <a:bodyPr wrap="none" anchor="ctr"/>
            <a:lstStyle/>
            <a:p>
              <a:endParaRPr lang="en-US"/>
            </a:p>
          </p:txBody>
        </p:sp>
        <p:sp>
          <p:nvSpPr>
            <p:cNvPr id="19509" name="Line 55"/>
            <p:cNvSpPr>
              <a:spLocks noChangeShapeType="1"/>
            </p:cNvSpPr>
            <p:nvPr/>
          </p:nvSpPr>
          <p:spPr bwMode="auto">
            <a:xfrm flipH="1" flipV="1">
              <a:off x="2636" y="1092"/>
              <a:ext cx="189" cy="175"/>
            </a:xfrm>
            <a:prstGeom prst="line">
              <a:avLst/>
            </a:prstGeom>
            <a:noFill/>
            <a:ln w="9525">
              <a:solidFill>
                <a:schemeClr val="tx1"/>
              </a:solidFill>
              <a:round/>
              <a:headEnd/>
              <a:tailEnd type="triangle" w="med" len="med"/>
            </a:ln>
          </p:spPr>
          <p:txBody>
            <a:bodyPr wrap="none" anchor="ctr"/>
            <a:lstStyle/>
            <a:p>
              <a:endParaRPr lang="en-US"/>
            </a:p>
          </p:txBody>
        </p:sp>
        <p:sp>
          <p:nvSpPr>
            <p:cNvPr id="19510" name="Line 56"/>
            <p:cNvSpPr>
              <a:spLocks noChangeShapeType="1"/>
            </p:cNvSpPr>
            <p:nvPr/>
          </p:nvSpPr>
          <p:spPr bwMode="auto">
            <a:xfrm flipH="1" flipV="1">
              <a:off x="2299" y="1071"/>
              <a:ext cx="168" cy="7"/>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9511" name="Line 57"/>
            <p:cNvSpPr>
              <a:spLocks noChangeShapeType="1"/>
            </p:cNvSpPr>
            <p:nvPr/>
          </p:nvSpPr>
          <p:spPr bwMode="auto">
            <a:xfrm flipH="1" flipV="1">
              <a:off x="2264" y="1148"/>
              <a:ext cx="203" cy="161"/>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9512" name="Line 58"/>
            <p:cNvSpPr>
              <a:spLocks noChangeShapeType="1"/>
            </p:cNvSpPr>
            <p:nvPr/>
          </p:nvSpPr>
          <p:spPr bwMode="auto">
            <a:xfrm flipH="1">
              <a:off x="2306" y="1127"/>
              <a:ext cx="189" cy="168"/>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9513" name="Oval 59"/>
            <p:cNvSpPr>
              <a:spLocks noChangeArrowheads="1"/>
            </p:cNvSpPr>
            <p:nvPr/>
          </p:nvSpPr>
          <p:spPr bwMode="auto">
            <a:xfrm>
              <a:off x="4499" y="1239"/>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514" name="Oval 60"/>
            <p:cNvSpPr>
              <a:spLocks noChangeArrowheads="1"/>
            </p:cNvSpPr>
            <p:nvPr/>
          </p:nvSpPr>
          <p:spPr bwMode="auto">
            <a:xfrm>
              <a:off x="4842" y="1001"/>
              <a:ext cx="168" cy="168"/>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100">
                <a:latin typeface="Tahoma" pitchFamily="34" charset="0"/>
                <a:ea typeface="굴림" pitchFamily="34" charset="-127"/>
              </a:endParaRPr>
            </a:p>
          </p:txBody>
        </p:sp>
        <p:sp>
          <p:nvSpPr>
            <p:cNvPr id="19515" name="Line 61"/>
            <p:cNvSpPr>
              <a:spLocks noChangeShapeType="1"/>
            </p:cNvSpPr>
            <p:nvPr/>
          </p:nvSpPr>
          <p:spPr bwMode="auto">
            <a:xfrm flipH="1">
              <a:off x="4667" y="1085"/>
              <a:ext cx="168" cy="0"/>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9516" name="Line 62"/>
            <p:cNvSpPr>
              <a:spLocks noChangeShapeType="1"/>
            </p:cNvSpPr>
            <p:nvPr/>
          </p:nvSpPr>
          <p:spPr bwMode="auto">
            <a:xfrm flipH="1">
              <a:off x="4674" y="1127"/>
              <a:ext cx="175" cy="182"/>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19517" name="Line 63"/>
            <p:cNvSpPr>
              <a:spLocks noChangeShapeType="1"/>
            </p:cNvSpPr>
            <p:nvPr/>
          </p:nvSpPr>
          <p:spPr bwMode="auto">
            <a:xfrm flipV="1">
              <a:off x="4239" y="868"/>
              <a:ext cx="0" cy="722"/>
            </a:xfrm>
            <a:prstGeom prst="line">
              <a:avLst/>
            </a:prstGeom>
            <a:noFill/>
            <a:ln w="38100">
              <a:solidFill>
                <a:schemeClr val="tx1"/>
              </a:solidFill>
              <a:prstDash val="sysDot"/>
              <a:round/>
              <a:headEnd/>
              <a:tailEnd/>
            </a:ln>
          </p:spPr>
          <p:txBody>
            <a:bodyPr wrap="none" anchor="ctr"/>
            <a:lstStyle/>
            <a:p>
              <a:endParaRPr lang="en-US"/>
            </a:p>
          </p:txBody>
        </p:sp>
        <p:sp>
          <p:nvSpPr>
            <p:cNvPr id="19518" name="Line 64"/>
            <p:cNvSpPr>
              <a:spLocks noChangeShapeType="1"/>
            </p:cNvSpPr>
            <p:nvPr/>
          </p:nvSpPr>
          <p:spPr bwMode="auto">
            <a:xfrm flipV="1">
              <a:off x="2559" y="882"/>
              <a:ext cx="0" cy="722"/>
            </a:xfrm>
            <a:prstGeom prst="line">
              <a:avLst/>
            </a:prstGeom>
            <a:noFill/>
            <a:ln w="38100">
              <a:solidFill>
                <a:schemeClr val="tx1"/>
              </a:solidFill>
              <a:prstDash val="sysDot"/>
              <a:round/>
              <a:headEnd/>
              <a:tailEnd/>
            </a:ln>
          </p:spPr>
          <p:txBody>
            <a:bodyPr wrap="none" anchor="ctr"/>
            <a:lstStyle/>
            <a:p>
              <a:endParaRPr lang="en-US"/>
            </a:p>
          </p:txBody>
        </p:sp>
      </p:grpSp>
      <p:sp>
        <p:nvSpPr>
          <p:cNvPr id="66" name="TextBox 65"/>
          <p:cNvSpPr txBox="1"/>
          <p:nvPr/>
        </p:nvSpPr>
        <p:spPr>
          <a:xfrm>
            <a:off x="-8906" y="0"/>
            <a:ext cx="3167855" cy="307777"/>
          </a:xfrm>
          <a:prstGeom prst="rect">
            <a:avLst/>
          </a:prstGeom>
          <a:noFill/>
        </p:spPr>
        <p:txBody>
          <a:bodyPr wrap="none" rtlCol="0">
            <a:spAutoFit/>
          </a:bodyPr>
          <a:lstStyle/>
          <a:p>
            <a:pPr algn="l"/>
            <a:r>
              <a:rPr lang="en-US" sz="1400" b="1" dirty="0">
                <a:solidFill>
                  <a:srgbClr val="FF0000"/>
                </a:solidFill>
              </a:rPr>
              <a:t>Speculative Scheduling—recovery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457200"/>
          </a:xfrm>
        </p:spPr>
        <p:txBody>
          <a:bodyPr>
            <a:normAutofit fontScale="90000"/>
          </a:bodyPr>
          <a:lstStyle/>
          <a:p>
            <a:r>
              <a:rPr lang="en-US" dirty="0"/>
              <a:t>Schedule of things to do</a:t>
            </a:r>
          </a:p>
        </p:txBody>
      </p:sp>
      <p:sp>
        <p:nvSpPr>
          <p:cNvPr id="3" name="Content Placeholder 2"/>
          <p:cNvSpPr>
            <a:spLocks noGrp="1"/>
          </p:cNvSpPr>
          <p:nvPr>
            <p:ph idx="1"/>
          </p:nvPr>
        </p:nvSpPr>
        <p:spPr>
          <a:xfrm>
            <a:off x="685800" y="990600"/>
            <a:ext cx="7772400" cy="5486400"/>
          </a:xfrm>
        </p:spPr>
        <p:txBody>
          <a:bodyPr>
            <a:normAutofit/>
          </a:bodyPr>
          <a:lstStyle/>
          <a:p>
            <a:r>
              <a:rPr lang="en-US" sz="2400" dirty="0"/>
              <a:t>HW5 posted.</a:t>
            </a:r>
          </a:p>
          <a:p>
            <a:pPr lvl="1"/>
            <a:r>
              <a:rPr lang="en-US" sz="2000" dirty="0"/>
              <a:t>Due on 4/23 (last day of class) @10pm – 24 hours late with only 5% off.</a:t>
            </a:r>
          </a:p>
          <a:p>
            <a:r>
              <a:rPr lang="en-US" sz="2400" dirty="0"/>
              <a:t>MS3 Today</a:t>
            </a:r>
            <a:endParaRPr lang="en-US" sz="2000" dirty="0"/>
          </a:p>
          <a:p>
            <a:r>
              <a:rPr lang="en-US" sz="2400" dirty="0"/>
              <a:t>Project is due on Saturday 4/20 at 9pm.</a:t>
            </a:r>
          </a:p>
          <a:p>
            <a:pPr lvl="1"/>
            <a:r>
              <a:rPr lang="en-US" sz="2000" dirty="0"/>
              <a:t>Last synth job can still be running, but don’t rely on it.</a:t>
            </a:r>
          </a:p>
          <a:p>
            <a:pPr lvl="1"/>
            <a:r>
              <a:rPr lang="en-US" sz="2000" dirty="0"/>
              <a:t>No code changes after this.</a:t>
            </a:r>
          </a:p>
          <a:p>
            <a:r>
              <a:rPr lang="en-US" sz="2400" dirty="0"/>
              <a:t>Oral and written reports are due on Tuesday 4/23.</a:t>
            </a:r>
          </a:p>
          <a:p>
            <a:pPr lvl="1"/>
            <a:r>
              <a:rPr lang="en-US" sz="2000" dirty="0"/>
              <a:t>Brief directions for both posted shortly.</a:t>
            </a:r>
          </a:p>
          <a:p>
            <a:pPr lvl="1"/>
            <a:r>
              <a:rPr lang="en-US" sz="2000" dirty="0"/>
              <a:t>Final written report is due at 9pm on Piazza</a:t>
            </a:r>
          </a:p>
          <a:p>
            <a:pPr lvl="1"/>
            <a:r>
              <a:rPr lang="en-US" sz="2000" dirty="0"/>
              <a:t>Oral reports are during the day. </a:t>
            </a:r>
          </a:p>
          <a:p>
            <a:pPr lvl="1"/>
            <a:r>
              <a:rPr lang="en-US" sz="2000" dirty="0"/>
              <a:t>Will watch at least 2 other talks.</a:t>
            </a:r>
            <a:endParaRPr lang="en-US" sz="1800" dirty="0"/>
          </a:p>
          <a:p>
            <a:pPr lvl="2"/>
            <a:r>
              <a:rPr lang="en-US" sz="1800" dirty="0"/>
              <a:t>Can go to all if you wish.</a:t>
            </a:r>
          </a:p>
        </p:txBody>
      </p:sp>
    </p:spTree>
    <p:extLst>
      <p:ext uri="{BB962C8B-B14F-4D97-AF65-F5344CB8AC3E}">
        <p14:creationId xmlns:p14="http://schemas.microsoft.com/office/powerpoint/2010/main" val="25760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en-US" altLang="ko-KR">
                <a:ea typeface="굴림" pitchFamily="34" charset="-127"/>
              </a:rPr>
              <a:t>Issues in scheduling replay</a:t>
            </a:r>
          </a:p>
        </p:txBody>
      </p:sp>
      <p:sp>
        <p:nvSpPr>
          <p:cNvPr id="21507" name="Rectangle 3"/>
          <p:cNvSpPr>
            <a:spLocks noGrp="1" noChangeArrowheads="1"/>
          </p:cNvSpPr>
          <p:nvPr>
            <p:ph idx="1"/>
          </p:nvPr>
        </p:nvSpPr>
        <p:spPr>
          <a:xfrm>
            <a:off x="228600" y="5181600"/>
            <a:ext cx="8915400" cy="1139825"/>
          </a:xfrm>
        </p:spPr>
        <p:txBody>
          <a:bodyPr>
            <a:normAutofit lnSpcReduction="10000"/>
          </a:bodyPr>
          <a:lstStyle/>
          <a:p>
            <a:pPr eaLnBrk="1" hangingPunct="1"/>
            <a:r>
              <a:rPr lang="en-US" altLang="ko-KR" sz="2400" dirty="0">
                <a:ea typeface="굴림" pitchFamily="34" charset="-127"/>
              </a:rPr>
              <a:t>Cannot stop speculative wavefront propagation</a:t>
            </a:r>
          </a:p>
          <a:p>
            <a:pPr lvl="1" eaLnBrk="1" hangingPunct="1"/>
            <a:r>
              <a:rPr lang="en-US" altLang="ko-KR" sz="2000" dirty="0">
                <a:ea typeface="굴림" pitchFamily="34" charset="-127"/>
              </a:rPr>
              <a:t>Both wavefronts propagate</a:t>
            </a:r>
            <a:r>
              <a:rPr lang="ko-KR" altLang="en-US" sz="2000" dirty="0">
                <a:ea typeface="굴림" pitchFamily="34" charset="-127"/>
              </a:rPr>
              <a:t> </a:t>
            </a:r>
            <a:r>
              <a:rPr lang="en-US" altLang="ko-KR" sz="2000" dirty="0">
                <a:ea typeface="굴림" pitchFamily="34" charset="-127"/>
              </a:rPr>
              <a:t>at the same rate</a:t>
            </a:r>
          </a:p>
          <a:p>
            <a:pPr lvl="1" eaLnBrk="1" hangingPunct="1"/>
            <a:r>
              <a:rPr lang="en-US" altLang="ko-KR" sz="2000" dirty="0">
                <a:ea typeface="굴림" pitchFamily="34" charset="-127"/>
              </a:rPr>
              <a:t>Dependent instructions are unnecessarily issued under load misses</a:t>
            </a:r>
          </a:p>
        </p:txBody>
      </p:sp>
      <p:grpSp>
        <p:nvGrpSpPr>
          <p:cNvPr id="21508" name="Group 64"/>
          <p:cNvGrpSpPr>
            <a:grpSpLocks/>
          </p:cNvGrpSpPr>
          <p:nvPr/>
        </p:nvGrpSpPr>
        <p:grpSpPr bwMode="auto">
          <a:xfrm>
            <a:off x="3633788" y="1525588"/>
            <a:ext cx="1370012" cy="3560762"/>
            <a:chOff x="1848" y="1849"/>
            <a:chExt cx="863" cy="1951"/>
          </a:xfrm>
        </p:grpSpPr>
        <p:sp>
          <p:nvSpPr>
            <p:cNvPr id="21638" name="Line 65"/>
            <p:cNvSpPr>
              <a:spLocks noChangeShapeType="1"/>
            </p:cNvSpPr>
            <p:nvPr/>
          </p:nvSpPr>
          <p:spPr bwMode="auto">
            <a:xfrm flipV="1">
              <a:off x="1848" y="1849"/>
              <a:ext cx="0" cy="1951"/>
            </a:xfrm>
            <a:prstGeom prst="line">
              <a:avLst/>
            </a:prstGeom>
            <a:noFill/>
            <a:ln w="38100">
              <a:solidFill>
                <a:schemeClr val="tx1"/>
              </a:solidFill>
              <a:prstDash val="sysDot"/>
              <a:round/>
              <a:headEnd/>
              <a:tailEnd/>
            </a:ln>
          </p:spPr>
          <p:txBody>
            <a:bodyPr wrap="none" anchor="ctr"/>
            <a:lstStyle/>
            <a:p>
              <a:endParaRPr lang="en-US"/>
            </a:p>
          </p:txBody>
        </p:sp>
        <p:sp>
          <p:nvSpPr>
            <p:cNvPr id="21639" name="Line 66"/>
            <p:cNvSpPr>
              <a:spLocks noChangeShapeType="1"/>
            </p:cNvSpPr>
            <p:nvPr/>
          </p:nvSpPr>
          <p:spPr bwMode="auto">
            <a:xfrm flipV="1">
              <a:off x="2711" y="1849"/>
              <a:ext cx="0" cy="1951"/>
            </a:xfrm>
            <a:prstGeom prst="line">
              <a:avLst/>
            </a:prstGeom>
            <a:noFill/>
            <a:ln w="38100">
              <a:solidFill>
                <a:schemeClr val="tx1"/>
              </a:solidFill>
              <a:prstDash val="sysDot"/>
              <a:round/>
              <a:headEnd/>
              <a:tailEnd/>
            </a:ln>
          </p:spPr>
          <p:txBody>
            <a:bodyPr wrap="none" anchor="ctr"/>
            <a:lstStyle/>
            <a:p>
              <a:endParaRPr lang="en-US"/>
            </a:p>
          </p:txBody>
        </p:sp>
      </p:grpSp>
      <p:sp>
        <p:nvSpPr>
          <p:cNvPr id="21509" name="Oval 67"/>
          <p:cNvSpPr>
            <a:spLocks noChangeArrowheads="1"/>
          </p:cNvSpPr>
          <p:nvPr/>
        </p:nvSpPr>
        <p:spPr bwMode="auto">
          <a:xfrm>
            <a:off x="3513138" y="20828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0" name="Oval 68"/>
          <p:cNvSpPr>
            <a:spLocks noChangeArrowheads="1"/>
          </p:cNvSpPr>
          <p:nvPr/>
        </p:nvSpPr>
        <p:spPr bwMode="auto">
          <a:xfrm>
            <a:off x="3970338" y="20828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1" name="Oval 69"/>
          <p:cNvSpPr>
            <a:spLocks noChangeArrowheads="1"/>
          </p:cNvSpPr>
          <p:nvPr/>
        </p:nvSpPr>
        <p:spPr bwMode="auto">
          <a:xfrm>
            <a:off x="3970338" y="17399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2" name="Oval 70"/>
          <p:cNvSpPr>
            <a:spLocks noChangeArrowheads="1"/>
          </p:cNvSpPr>
          <p:nvPr/>
        </p:nvSpPr>
        <p:spPr bwMode="auto">
          <a:xfrm>
            <a:off x="4427538" y="20828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3" name="Oval 71"/>
          <p:cNvSpPr>
            <a:spLocks noChangeArrowheads="1"/>
          </p:cNvSpPr>
          <p:nvPr/>
        </p:nvSpPr>
        <p:spPr bwMode="auto">
          <a:xfrm>
            <a:off x="4427538" y="17399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4" name="Oval 72"/>
          <p:cNvSpPr>
            <a:spLocks noChangeArrowheads="1"/>
          </p:cNvSpPr>
          <p:nvPr/>
        </p:nvSpPr>
        <p:spPr bwMode="auto">
          <a:xfrm>
            <a:off x="4884738" y="173990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5" name="Oval 73"/>
          <p:cNvSpPr>
            <a:spLocks noChangeArrowheads="1"/>
          </p:cNvSpPr>
          <p:nvPr/>
        </p:nvSpPr>
        <p:spPr bwMode="auto">
          <a:xfrm>
            <a:off x="3055938" y="2082800"/>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6" name="Oval 74"/>
          <p:cNvSpPr>
            <a:spLocks noChangeArrowheads="1"/>
          </p:cNvSpPr>
          <p:nvPr/>
        </p:nvSpPr>
        <p:spPr bwMode="auto">
          <a:xfrm>
            <a:off x="3055938" y="1739900"/>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17" name="Line 75"/>
          <p:cNvSpPr>
            <a:spLocks noChangeShapeType="1"/>
          </p:cNvSpPr>
          <p:nvPr/>
        </p:nvSpPr>
        <p:spPr bwMode="auto">
          <a:xfrm flipH="1">
            <a:off x="4646613" y="185420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18" name="Line 76"/>
          <p:cNvSpPr>
            <a:spLocks noChangeShapeType="1"/>
          </p:cNvSpPr>
          <p:nvPr/>
        </p:nvSpPr>
        <p:spPr bwMode="auto">
          <a:xfrm flipH="1">
            <a:off x="4656138" y="2197100"/>
            <a:ext cx="238125" cy="0"/>
          </a:xfrm>
          <a:prstGeom prst="line">
            <a:avLst/>
          </a:prstGeom>
          <a:noFill/>
          <a:ln w="9525">
            <a:solidFill>
              <a:schemeClr val="tx1"/>
            </a:solidFill>
            <a:round/>
            <a:headEnd/>
            <a:tailEnd type="triangle" w="med" len="med"/>
          </a:ln>
        </p:spPr>
        <p:txBody>
          <a:bodyPr wrap="none" anchor="ctr"/>
          <a:lstStyle/>
          <a:p>
            <a:endParaRPr lang="en-US"/>
          </a:p>
        </p:txBody>
      </p:sp>
      <p:sp>
        <p:nvSpPr>
          <p:cNvPr id="21519" name="Line 77"/>
          <p:cNvSpPr>
            <a:spLocks noChangeShapeType="1"/>
          </p:cNvSpPr>
          <p:nvPr/>
        </p:nvSpPr>
        <p:spPr bwMode="auto">
          <a:xfrm flipH="1">
            <a:off x="4198938" y="2206625"/>
            <a:ext cx="219075" cy="0"/>
          </a:xfrm>
          <a:prstGeom prst="line">
            <a:avLst/>
          </a:prstGeom>
          <a:noFill/>
          <a:ln w="9525">
            <a:solidFill>
              <a:schemeClr val="tx1"/>
            </a:solidFill>
            <a:round/>
            <a:headEnd/>
            <a:tailEnd type="triangle" w="med" len="med"/>
          </a:ln>
        </p:spPr>
        <p:txBody>
          <a:bodyPr wrap="none" anchor="ctr"/>
          <a:lstStyle/>
          <a:p>
            <a:endParaRPr lang="en-US"/>
          </a:p>
        </p:txBody>
      </p:sp>
      <p:sp>
        <p:nvSpPr>
          <p:cNvPr id="21520" name="Line 78"/>
          <p:cNvSpPr>
            <a:spLocks noChangeShapeType="1"/>
          </p:cNvSpPr>
          <p:nvPr/>
        </p:nvSpPr>
        <p:spPr bwMode="auto">
          <a:xfrm flipH="1">
            <a:off x="4189413" y="183515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21" name="Line 79"/>
          <p:cNvSpPr>
            <a:spLocks noChangeShapeType="1"/>
          </p:cNvSpPr>
          <p:nvPr/>
        </p:nvSpPr>
        <p:spPr bwMode="auto">
          <a:xfrm flipH="1">
            <a:off x="3294063" y="1844675"/>
            <a:ext cx="676275" cy="0"/>
          </a:xfrm>
          <a:prstGeom prst="line">
            <a:avLst/>
          </a:prstGeom>
          <a:noFill/>
          <a:ln w="9525">
            <a:solidFill>
              <a:schemeClr val="tx1"/>
            </a:solidFill>
            <a:round/>
            <a:headEnd/>
            <a:tailEnd type="triangle" w="med" len="med"/>
          </a:ln>
        </p:spPr>
        <p:txBody>
          <a:bodyPr wrap="none" anchor="ctr"/>
          <a:lstStyle/>
          <a:p>
            <a:endParaRPr lang="en-US"/>
          </a:p>
        </p:txBody>
      </p:sp>
      <p:sp>
        <p:nvSpPr>
          <p:cNvPr id="21522" name="Line 80"/>
          <p:cNvSpPr>
            <a:spLocks noChangeShapeType="1"/>
          </p:cNvSpPr>
          <p:nvPr/>
        </p:nvSpPr>
        <p:spPr bwMode="auto">
          <a:xfrm flipH="1">
            <a:off x="3732213" y="2187575"/>
            <a:ext cx="228600" cy="9525"/>
          </a:xfrm>
          <a:prstGeom prst="line">
            <a:avLst/>
          </a:prstGeom>
          <a:noFill/>
          <a:ln w="9525">
            <a:solidFill>
              <a:schemeClr val="tx1"/>
            </a:solidFill>
            <a:round/>
            <a:headEnd/>
            <a:tailEnd type="triangle" w="med" len="med"/>
          </a:ln>
        </p:spPr>
        <p:txBody>
          <a:bodyPr wrap="none" anchor="ctr"/>
          <a:lstStyle/>
          <a:p>
            <a:endParaRPr lang="en-US"/>
          </a:p>
        </p:txBody>
      </p:sp>
      <p:sp>
        <p:nvSpPr>
          <p:cNvPr id="21523" name="Line 81"/>
          <p:cNvSpPr>
            <a:spLocks noChangeShapeType="1"/>
          </p:cNvSpPr>
          <p:nvPr/>
        </p:nvSpPr>
        <p:spPr bwMode="auto">
          <a:xfrm flipH="1">
            <a:off x="3741738" y="1911350"/>
            <a:ext cx="247650" cy="209550"/>
          </a:xfrm>
          <a:prstGeom prst="line">
            <a:avLst/>
          </a:prstGeom>
          <a:noFill/>
          <a:ln w="9525">
            <a:solidFill>
              <a:schemeClr val="tx1"/>
            </a:solidFill>
            <a:round/>
            <a:headEnd/>
            <a:tailEnd type="triangle" w="med" len="med"/>
          </a:ln>
        </p:spPr>
        <p:txBody>
          <a:bodyPr wrap="none" anchor="ctr"/>
          <a:lstStyle/>
          <a:p>
            <a:endParaRPr lang="en-US"/>
          </a:p>
        </p:txBody>
      </p:sp>
      <p:sp>
        <p:nvSpPr>
          <p:cNvPr id="21524" name="Line 82"/>
          <p:cNvSpPr>
            <a:spLocks noChangeShapeType="1"/>
          </p:cNvSpPr>
          <p:nvPr/>
        </p:nvSpPr>
        <p:spPr bwMode="auto">
          <a:xfrm flipH="1">
            <a:off x="3275013" y="21875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25" name="Oval 83"/>
          <p:cNvSpPr>
            <a:spLocks noChangeArrowheads="1"/>
          </p:cNvSpPr>
          <p:nvPr/>
        </p:nvSpPr>
        <p:spPr bwMode="auto">
          <a:xfrm>
            <a:off x="4894263" y="2082800"/>
            <a:ext cx="228600" cy="228600"/>
          </a:xfrm>
          <a:prstGeom prst="ellipse">
            <a:avLst/>
          </a:prstGeom>
          <a:solidFill>
            <a:srgbClr val="FF0000"/>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26" name="Oval 84"/>
          <p:cNvSpPr>
            <a:spLocks noChangeArrowheads="1"/>
          </p:cNvSpPr>
          <p:nvPr/>
        </p:nvSpPr>
        <p:spPr bwMode="auto">
          <a:xfrm>
            <a:off x="5360988" y="1758950"/>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27" name="Line 85"/>
          <p:cNvSpPr>
            <a:spLocks noChangeShapeType="1"/>
          </p:cNvSpPr>
          <p:nvPr/>
        </p:nvSpPr>
        <p:spPr bwMode="auto">
          <a:xfrm flipH="1">
            <a:off x="5122863" y="187325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28" name="Line 86"/>
          <p:cNvSpPr>
            <a:spLocks noChangeShapeType="1"/>
          </p:cNvSpPr>
          <p:nvPr/>
        </p:nvSpPr>
        <p:spPr bwMode="auto">
          <a:xfrm flipH="1">
            <a:off x="5132388" y="1930400"/>
            <a:ext cx="238125" cy="247650"/>
          </a:xfrm>
          <a:prstGeom prst="line">
            <a:avLst/>
          </a:prstGeom>
          <a:noFill/>
          <a:ln w="9525">
            <a:solidFill>
              <a:schemeClr val="tx1"/>
            </a:solidFill>
            <a:round/>
            <a:headEnd/>
            <a:tailEnd type="triangle" w="med" len="med"/>
          </a:ln>
        </p:spPr>
        <p:txBody>
          <a:bodyPr wrap="none" anchor="ctr"/>
          <a:lstStyle/>
          <a:p>
            <a:endParaRPr lang="en-US"/>
          </a:p>
        </p:txBody>
      </p:sp>
      <p:sp>
        <p:nvSpPr>
          <p:cNvPr id="21529" name="Oval 87"/>
          <p:cNvSpPr>
            <a:spLocks noChangeArrowheads="1"/>
          </p:cNvSpPr>
          <p:nvPr/>
        </p:nvSpPr>
        <p:spPr bwMode="auto">
          <a:xfrm>
            <a:off x="3983038" y="28908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0" name="Oval 88"/>
          <p:cNvSpPr>
            <a:spLocks noChangeArrowheads="1"/>
          </p:cNvSpPr>
          <p:nvPr/>
        </p:nvSpPr>
        <p:spPr bwMode="auto">
          <a:xfrm>
            <a:off x="4440238" y="28908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1" name="Oval 89"/>
          <p:cNvSpPr>
            <a:spLocks noChangeArrowheads="1"/>
          </p:cNvSpPr>
          <p:nvPr/>
        </p:nvSpPr>
        <p:spPr bwMode="auto">
          <a:xfrm>
            <a:off x="4440238" y="25479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2" name="Oval 90"/>
          <p:cNvSpPr>
            <a:spLocks noChangeArrowheads="1"/>
          </p:cNvSpPr>
          <p:nvPr/>
        </p:nvSpPr>
        <p:spPr bwMode="auto">
          <a:xfrm>
            <a:off x="4897438" y="28908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3" name="Oval 91"/>
          <p:cNvSpPr>
            <a:spLocks noChangeArrowheads="1"/>
          </p:cNvSpPr>
          <p:nvPr/>
        </p:nvSpPr>
        <p:spPr bwMode="auto">
          <a:xfrm>
            <a:off x="4897438" y="25479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4" name="Oval 92"/>
          <p:cNvSpPr>
            <a:spLocks noChangeArrowheads="1"/>
          </p:cNvSpPr>
          <p:nvPr/>
        </p:nvSpPr>
        <p:spPr bwMode="auto">
          <a:xfrm>
            <a:off x="5354638" y="25479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5" name="Oval 93"/>
          <p:cNvSpPr>
            <a:spLocks noChangeArrowheads="1"/>
          </p:cNvSpPr>
          <p:nvPr/>
        </p:nvSpPr>
        <p:spPr bwMode="auto">
          <a:xfrm>
            <a:off x="3525838" y="28908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6" name="Oval 94"/>
          <p:cNvSpPr>
            <a:spLocks noChangeArrowheads="1"/>
          </p:cNvSpPr>
          <p:nvPr/>
        </p:nvSpPr>
        <p:spPr bwMode="auto">
          <a:xfrm>
            <a:off x="3525838" y="254793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7" name="Oval 95"/>
          <p:cNvSpPr>
            <a:spLocks noChangeArrowheads="1"/>
          </p:cNvSpPr>
          <p:nvPr/>
        </p:nvSpPr>
        <p:spPr bwMode="auto">
          <a:xfrm>
            <a:off x="3068638" y="2890838"/>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8" name="Oval 96"/>
          <p:cNvSpPr>
            <a:spLocks noChangeArrowheads="1"/>
          </p:cNvSpPr>
          <p:nvPr/>
        </p:nvSpPr>
        <p:spPr bwMode="auto">
          <a:xfrm>
            <a:off x="3068638" y="2547938"/>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39" name="Line 97"/>
          <p:cNvSpPr>
            <a:spLocks noChangeShapeType="1"/>
          </p:cNvSpPr>
          <p:nvPr/>
        </p:nvSpPr>
        <p:spPr bwMode="auto">
          <a:xfrm flipH="1">
            <a:off x="5116513" y="2662238"/>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40" name="Line 98"/>
          <p:cNvSpPr>
            <a:spLocks noChangeShapeType="1"/>
          </p:cNvSpPr>
          <p:nvPr/>
        </p:nvSpPr>
        <p:spPr bwMode="auto">
          <a:xfrm flipH="1">
            <a:off x="5126038" y="3005138"/>
            <a:ext cx="238125" cy="0"/>
          </a:xfrm>
          <a:prstGeom prst="line">
            <a:avLst/>
          </a:prstGeom>
          <a:noFill/>
          <a:ln w="9525">
            <a:solidFill>
              <a:schemeClr val="tx1"/>
            </a:solidFill>
            <a:round/>
            <a:headEnd/>
            <a:tailEnd type="triangle" w="med" len="med"/>
          </a:ln>
        </p:spPr>
        <p:txBody>
          <a:bodyPr wrap="none" anchor="ctr"/>
          <a:lstStyle/>
          <a:p>
            <a:endParaRPr lang="en-US"/>
          </a:p>
        </p:txBody>
      </p:sp>
      <p:sp>
        <p:nvSpPr>
          <p:cNvPr id="21541" name="Line 99"/>
          <p:cNvSpPr>
            <a:spLocks noChangeShapeType="1"/>
          </p:cNvSpPr>
          <p:nvPr/>
        </p:nvSpPr>
        <p:spPr bwMode="auto">
          <a:xfrm flipH="1">
            <a:off x="4668838" y="3014663"/>
            <a:ext cx="219075" cy="0"/>
          </a:xfrm>
          <a:prstGeom prst="line">
            <a:avLst/>
          </a:prstGeom>
          <a:noFill/>
          <a:ln w="9525">
            <a:solidFill>
              <a:schemeClr val="tx1"/>
            </a:solidFill>
            <a:round/>
            <a:headEnd/>
            <a:tailEnd type="triangle" w="med" len="med"/>
          </a:ln>
        </p:spPr>
        <p:txBody>
          <a:bodyPr wrap="none" anchor="ctr"/>
          <a:lstStyle/>
          <a:p>
            <a:endParaRPr lang="en-US"/>
          </a:p>
        </p:txBody>
      </p:sp>
      <p:sp>
        <p:nvSpPr>
          <p:cNvPr id="21542" name="Line 100"/>
          <p:cNvSpPr>
            <a:spLocks noChangeShapeType="1"/>
          </p:cNvSpPr>
          <p:nvPr/>
        </p:nvSpPr>
        <p:spPr bwMode="auto">
          <a:xfrm flipH="1">
            <a:off x="4659313" y="2643188"/>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43" name="Line 101"/>
          <p:cNvSpPr>
            <a:spLocks noChangeShapeType="1"/>
          </p:cNvSpPr>
          <p:nvPr/>
        </p:nvSpPr>
        <p:spPr bwMode="auto">
          <a:xfrm flipH="1">
            <a:off x="3763963" y="2652713"/>
            <a:ext cx="676275" cy="0"/>
          </a:xfrm>
          <a:prstGeom prst="line">
            <a:avLst/>
          </a:prstGeom>
          <a:noFill/>
          <a:ln w="9525">
            <a:solidFill>
              <a:schemeClr val="tx1"/>
            </a:solidFill>
            <a:round/>
            <a:headEnd/>
            <a:tailEnd type="triangle" w="med" len="med"/>
          </a:ln>
        </p:spPr>
        <p:txBody>
          <a:bodyPr wrap="none" anchor="ctr"/>
          <a:lstStyle/>
          <a:p>
            <a:endParaRPr lang="en-US"/>
          </a:p>
        </p:txBody>
      </p:sp>
      <p:sp>
        <p:nvSpPr>
          <p:cNvPr id="21544" name="Line 102"/>
          <p:cNvSpPr>
            <a:spLocks noChangeShapeType="1"/>
          </p:cNvSpPr>
          <p:nvPr/>
        </p:nvSpPr>
        <p:spPr bwMode="auto">
          <a:xfrm flipH="1">
            <a:off x="4202113" y="2995613"/>
            <a:ext cx="228600" cy="9525"/>
          </a:xfrm>
          <a:prstGeom prst="line">
            <a:avLst/>
          </a:prstGeom>
          <a:noFill/>
          <a:ln w="9525">
            <a:solidFill>
              <a:schemeClr val="tx1"/>
            </a:solidFill>
            <a:round/>
            <a:headEnd/>
            <a:tailEnd type="triangle" w="med" len="med"/>
          </a:ln>
        </p:spPr>
        <p:txBody>
          <a:bodyPr wrap="none" anchor="ctr"/>
          <a:lstStyle/>
          <a:p>
            <a:endParaRPr lang="en-US"/>
          </a:p>
        </p:txBody>
      </p:sp>
      <p:sp>
        <p:nvSpPr>
          <p:cNvPr id="21545" name="Line 103"/>
          <p:cNvSpPr>
            <a:spLocks noChangeShapeType="1"/>
          </p:cNvSpPr>
          <p:nvPr/>
        </p:nvSpPr>
        <p:spPr bwMode="auto">
          <a:xfrm flipH="1">
            <a:off x="4211638" y="2719388"/>
            <a:ext cx="247650" cy="209550"/>
          </a:xfrm>
          <a:prstGeom prst="line">
            <a:avLst/>
          </a:prstGeom>
          <a:noFill/>
          <a:ln w="9525">
            <a:solidFill>
              <a:schemeClr val="tx1"/>
            </a:solidFill>
            <a:round/>
            <a:headEnd/>
            <a:tailEnd type="triangle" w="med" len="med"/>
          </a:ln>
        </p:spPr>
        <p:txBody>
          <a:bodyPr wrap="none" anchor="ctr"/>
          <a:lstStyle/>
          <a:p>
            <a:endParaRPr lang="en-US"/>
          </a:p>
        </p:txBody>
      </p:sp>
      <p:sp>
        <p:nvSpPr>
          <p:cNvPr id="21546" name="Line 104"/>
          <p:cNvSpPr>
            <a:spLocks noChangeShapeType="1"/>
          </p:cNvSpPr>
          <p:nvPr/>
        </p:nvSpPr>
        <p:spPr bwMode="auto">
          <a:xfrm flipH="1">
            <a:off x="3287713" y="2681288"/>
            <a:ext cx="228600" cy="285750"/>
          </a:xfrm>
          <a:prstGeom prst="line">
            <a:avLst/>
          </a:prstGeom>
          <a:noFill/>
          <a:ln w="9525">
            <a:solidFill>
              <a:schemeClr val="tx1"/>
            </a:solidFill>
            <a:round/>
            <a:headEnd/>
            <a:tailEnd type="triangle" w="med" len="med"/>
          </a:ln>
        </p:spPr>
        <p:txBody>
          <a:bodyPr wrap="none" anchor="ctr"/>
          <a:lstStyle/>
          <a:p>
            <a:endParaRPr lang="en-US"/>
          </a:p>
        </p:txBody>
      </p:sp>
      <p:sp>
        <p:nvSpPr>
          <p:cNvPr id="21547" name="Line 105"/>
          <p:cNvSpPr>
            <a:spLocks noChangeShapeType="1"/>
          </p:cNvSpPr>
          <p:nvPr/>
        </p:nvSpPr>
        <p:spPr bwMode="auto">
          <a:xfrm flipH="1">
            <a:off x="3306763" y="2652713"/>
            <a:ext cx="209550" cy="9525"/>
          </a:xfrm>
          <a:prstGeom prst="line">
            <a:avLst/>
          </a:prstGeom>
          <a:noFill/>
          <a:ln w="9525">
            <a:solidFill>
              <a:schemeClr val="tx1"/>
            </a:solidFill>
            <a:round/>
            <a:headEnd/>
            <a:tailEnd type="triangle" w="med" len="med"/>
          </a:ln>
        </p:spPr>
        <p:txBody>
          <a:bodyPr wrap="none" anchor="ctr"/>
          <a:lstStyle/>
          <a:p>
            <a:endParaRPr lang="en-US"/>
          </a:p>
        </p:txBody>
      </p:sp>
      <p:sp>
        <p:nvSpPr>
          <p:cNvPr id="21548" name="Line 106"/>
          <p:cNvSpPr>
            <a:spLocks noChangeShapeType="1"/>
          </p:cNvSpPr>
          <p:nvPr/>
        </p:nvSpPr>
        <p:spPr bwMode="auto">
          <a:xfrm flipH="1">
            <a:off x="3744913" y="2995613"/>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49" name="Line 107"/>
          <p:cNvSpPr>
            <a:spLocks noChangeShapeType="1"/>
          </p:cNvSpPr>
          <p:nvPr/>
        </p:nvSpPr>
        <p:spPr bwMode="auto">
          <a:xfrm flipH="1">
            <a:off x="3287713" y="3005138"/>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50" name="Oval 108"/>
          <p:cNvSpPr>
            <a:spLocks noChangeArrowheads="1"/>
          </p:cNvSpPr>
          <p:nvPr/>
        </p:nvSpPr>
        <p:spPr bwMode="auto">
          <a:xfrm>
            <a:off x="5364163" y="2890838"/>
            <a:ext cx="228600" cy="228600"/>
          </a:xfrm>
          <a:prstGeom prst="ellipse">
            <a:avLst/>
          </a:prstGeom>
          <a:solidFill>
            <a:srgbClr val="FF0000"/>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1" name="Oval 109"/>
          <p:cNvSpPr>
            <a:spLocks noChangeArrowheads="1"/>
          </p:cNvSpPr>
          <p:nvPr/>
        </p:nvSpPr>
        <p:spPr bwMode="auto">
          <a:xfrm>
            <a:off x="5830888" y="2566988"/>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2" name="Line 110"/>
          <p:cNvSpPr>
            <a:spLocks noChangeShapeType="1"/>
          </p:cNvSpPr>
          <p:nvPr/>
        </p:nvSpPr>
        <p:spPr bwMode="auto">
          <a:xfrm flipH="1">
            <a:off x="5592763" y="2681288"/>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53" name="Line 111"/>
          <p:cNvSpPr>
            <a:spLocks noChangeShapeType="1"/>
          </p:cNvSpPr>
          <p:nvPr/>
        </p:nvSpPr>
        <p:spPr bwMode="auto">
          <a:xfrm flipH="1">
            <a:off x="5602288" y="2738438"/>
            <a:ext cx="238125" cy="247650"/>
          </a:xfrm>
          <a:prstGeom prst="line">
            <a:avLst/>
          </a:prstGeom>
          <a:noFill/>
          <a:ln w="9525">
            <a:solidFill>
              <a:schemeClr val="tx1"/>
            </a:solidFill>
            <a:round/>
            <a:headEnd/>
            <a:tailEnd type="triangle" w="med" len="med"/>
          </a:ln>
        </p:spPr>
        <p:txBody>
          <a:bodyPr wrap="none" anchor="ctr"/>
          <a:lstStyle/>
          <a:p>
            <a:endParaRPr lang="en-US"/>
          </a:p>
        </p:txBody>
      </p:sp>
      <p:sp>
        <p:nvSpPr>
          <p:cNvPr id="21554" name="Oval 112"/>
          <p:cNvSpPr>
            <a:spLocks noChangeArrowheads="1"/>
          </p:cNvSpPr>
          <p:nvPr/>
        </p:nvSpPr>
        <p:spPr bwMode="auto">
          <a:xfrm>
            <a:off x="4427538" y="3698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5" name="Oval 113"/>
          <p:cNvSpPr>
            <a:spLocks noChangeArrowheads="1"/>
          </p:cNvSpPr>
          <p:nvPr/>
        </p:nvSpPr>
        <p:spPr bwMode="auto">
          <a:xfrm>
            <a:off x="4884738" y="3698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6" name="Oval 114"/>
          <p:cNvSpPr>
            <a:spLocks noChangeArrowheads="1"/>
          </p:cNvSpPr>
          <p:nvPr/>
        </p:nvSpPr>
        <p:spPr bwMode="auto">
          <a:xfrm>
            <a:off x="4884738" y="33559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7" name="Oval 115"/>
          <p:cNvSpPr>
            <a:spLocks noChangeArrowheads="1"/>
          </p:cNvSpPr>
          <p:nvPr/>
        </p:nvSpPr>
        <p:spPr bwMode="auto">
          <a:xfrm>
            <a:off x="5341938" y="3698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8" name="Oval 116"/>
          <p:cNvSpPr>
            <a:spLocks noChangeArrowheads="1"/>
          </p:cNvSpPr>
          <p:nvPr/>
        </p:nvSpPr>
        <p:spPr bwMode="auto">
          <a:xfrm>
            <a:off x="5341938" y="33559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59" name="Oval 117"/>
          <p:cNvSpPr>
            <a:spLocks noChangeArrowheads="1"/>
          </p:cNvSpPr>
          <p:nvPr/>
        </p:nvSpPr>
        <p:spPr bwMode="auto">
          <a:xfrm>
            <a:off x="5799138" y="33559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0" name="Oval 118"/>
          <p:cNvSpPr>
            <a:spLocks noChangeArrowheads="1"/>
          </p:cNvSpPr>
          <p:nvPr/>
        </p:nvSpPr>
        <p:spPr bwMode="auto">
          <a:xfrm>
            <a:off x="3970338" y="3698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1" name="Oval 119"/>
          <p:cNvSpPr>
            <a:spLocks noChangeArrowheads="1"/>
          </p:cNvSpPr>
          <p:nvPr/>
        </p:nvSpPr>
        <p:spPr bwMode="auto">
          <a:xfrm>
            <a:off x="3970338" y="33559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2" name="Oval 120"/>
          <p:cNvSpPr>
            <a:spLocks noChangeArrowheads="1"/>
          </p:cNvSpPr>
          <p:nvPr/>
        </p:nvSpPr>
        <p:spPr bwMode="auto">
          <a:xfrm>
            <a:off x="3513138" y="3698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3" name="Oval 121"/>
          <p:cNvSpPr>
            <a:spLocks noChangeArrowheads="1"/>
          </p:cNvSpPr>
          <p:nvPr/>
        </p:nvSpPr>
        <p:spPr bwMode="auto">
          <a:xfrm>
            <a:off x="3513138" y="33559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4" name="Oval 122"/>
          <p:cNvSpPr>
            <a:spLocks noChangeArrowheads="1"/>
          </p:cNvSpPr>
          <p:nvPr/>
        </p:nvSpPr>
        <p:spPr bwMode="auto">
          <a:xfrm>
            <a:off x="3055938" y="3698875"/>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5" name="Oval 123"/>
          <p:cNvSpPr>
            <a:spLocks noChangeArrowheads="1"/>
          </p:cNvSpPr>
          <p:nvPr/>
        </p:nvSpPr>
        <p:spPr bwMode="auto">
          <a:xfrm>
            <a:off x="3055938" y="3355975"/>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66" name="Line 124"/>
          <p:cNvSpPr>
            <a:spLocks noChangeShapeType="1"/>
          </p:cNvSpPr>
          <p:nvPr/>
        </p:nvSpPr>
        <p:spPr bwMode="auto">
          <a:xfrm flipH="1">
            <a:off x="5561013" y="34702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67" name="Line 125"/>
          <p:cNvSpPr>
            <a:spLocks noChangeShapeType="1"/>
          </p:cNvSpPr>
          <p:nvPr/>
        </p:nvSpPr>
        <p:spPr bwMode="auto">
          <a:xfrm flipH="1">
            <a:off x="5570538" y="3813175"/>
            <a:ext cx="238125" cy="0"/>
          </a:xfrm>
          <a:prstGeom prst="line">
            <a:avLst/>
          </a:prstGeom>
          <a:noFill/>
          <a:ln w="9525">
            <a:solidFill>
              <a:schemeClr val="tx1"/>
            </a:solidFill>
            <a:round/>
            <a:headEnd/>
            <a:tailEnd type="triangle" w="med" len="med"/>
          </a:ln>
        </p:spPr>
        <p:txBody>
          <a:bodyPr wrap="none" anchor="ctr"/>
          <a:lstStyle/>
          <a:p>
            <a:endParaRPr lang="en-US"/>
          </a:p>
        </p:txBody>
      </p:sp>
      <p:sp>
        <p:nvSpPr>
          <p:cNvPr id="21568" name="Line 126"/>
          <p:cNvSpPr>
            <a:spLocks noChangeShapeType="1"/>
          </p:cNvSpPr>
          <p:nvPr/>
        </p:nvSpPr>
        <p:spPr bwMode="auto">
          <a:xfrm flipH="1">
            <a:off x="5113338" y="3822700"/>
            <a:ext cx="219075" cy="0"/>
          </a:xfrm>
          <a:prstGeom prst="line">
            <a:avLst/>
          </a:prstGeom>
          <a:noFill/>
          <a:ln w="9525">
            <a:solidFill>
              <a:schemeClr val="tx1"/>
            </a:solidFill>
            <a:round/>
            <a:headEnd/>
            <a:tailEnd type="triangle" w="med" len="med"/>
          </a:ln>
        </p:spPr>
        <p:txBody>
          <a:bodyPr wrap="none" anchor="ctr"/>
          <a:lstStyle/>
          <a:p>
            <a:endParaRPr lang="en-US"/>
          </a:p>
        </p:txBody>
      </p:sp>
      <p:sp>
        <p:nvSpPr>
          <p:cNvPr id="21569" name="Line 127"/>
          <p:cNvSpPr>
            <a:spLocks noChangeShapeType="1"/>
          </p:cNvSpPr>
          <p:nvPr/>
        </p:nvSpPr>
        <p:spPr bwMode="auto">
          <a:xfrm flipH="1">
            <a:off x="5103813" y="345122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70" name="Line 128"/>
          <p:cNvSpPr>
            <a:spLocks noChangeShapeType="1"/>
          </p:cNvSpPr>
          <p:nvPr/>
        </p:nvSpPr>
        <p:spPr bwMode="auto">
          <a:xfrm flipH="1">
            <a:off x="4208463" y="3460750"/>
            <a:ext cx="676275" cy="0"/>
          </a:xfrm>
          <a:prstGeom prst="line">
            <a:avLst/>
          </a:prstGeom>
          <a:noFill/>
          <a:ln w="9525">
            <a:solidFill>
              <a:schemeClr val="tx1"/>
            </a:solidFill>
            <a:round/>
            <a:headEnd/>
            <a:tailEnd type="triangle" w="med" len="med"/>
          </a:ln>
        </p:spPr>
        <p:txBody>
          <a:bodyPr wrap="none" anchor="ctr"/>
          <a:lstStyle/>
          <a:p>
            <a:endParaRPr lang="en-US"/>
          </a:p>
        </p:txBody>
      </p:sp>
      <p:sp>
        <p:nvSpPr>
          <p:cNvPr id="21571" name="Line 129"/>
          <p:cNvSpPr>
            <a:spLocks noChangeShapeType="1"/>
          </p:cNvSpPr>
          <p:nvPr/>
        </p:nvSpPr>
        <p:spPr bwMode="auto">
          <a:xfrm flipH="1">
            <a:off x="4646613" y="3803650"/>
            <a:ext cx="228600" cy="9525"/>
          </a:xfrm>
          <a:prstGeom prst="line">
            <a:avLst/>
          </a:prstGeom>
          <a:noFill/>
          <a:ln w="9525">
            <a:solidFill>
              <a:schemeClr val="tx1"/>
            </a:solidFill>
            <a:round/>
            <a:headEnd/>
            <a:tailEnd type="triangle" w="med" len="med"/>
          </a:ln>
        </p:spPr>
        <p:txBody>
          <a:bodyPr wrap="none" anchor="ctr"/>
          <a:lstStyle/>
          <a:p>
            <a:endParaRPr lang="en-US"/>
          </a:p>
        </p:txBody>
      </p:sp>
      <p:sp>
        <p:nvSpPr>
          <p:cNvPr id="21572" name="Line 130"/>
          <p:cNvSpPr>
            <a:spLocks noChangeShapeType="1"/>
          </p:cNvSpPr>
          <p:nvPr/>
        </p:nvSpPr>
        <p:spPr bwMode="auto">
          <a:xfrm flipH="1">
            <a:off x="4656138" y="3527425"/>
            <a:ext cx="247650" cy="209550"/>
          </a:xfrm>
          <a:prstGeom prst="line">
            <a:avLst/>
          </a:prstGeom>
          <a:noFill/>
          <a:ln w="9525">
            <a:solidFill>
              <a:schemeClr val="tx1"/>
            </a:solidFill>
            <a:round/>
            <a:headEnd/>
            <a:tailEnd type="triangle" w="med" len="med"/>
          </a:ln>
        </p:spPr>
        <p:txBody>
          <a:bodyPr wrap="none" anchor="ctr"/>
          <a:lstStyle/>
          <a:p>
            <a:endParaRPr lang="en-US"/>
          </a:p>
        </p:txBody>
      </p:sp>
      <p:sp>
        <p:nvSpPr>
          <p:cNvPr id="21573" name="Line 131"/>
          <p:cNvSpPr>
            <a:spLocks noChangeShapeType="1"/>
          </p:cNvSpPr>
          <p:nvPr/>
        </p:nvSpPr>
        <p:spPr bwMode="auto">
          <a:xfrm flipH="1">
            <a:off x="3732213" y="3489325"/>
            <a:ext cx="228600" cy="285750"/>
          </a:xfrm>
          <a:prstGeom prst="line">
            <a:avLst/>
          </a:prstGeom>
          <a:noFill/>
          <a:ln w="9525">
            <a:solidFill>
              <a:schemeClr val="tx1"/>
            </a:solidFill>
            <a:round/>
            <a:headEnd/>
            <a:tailEnd type="triangle" w="med" len="med"/>
          </a:ln>
        </p:spPr>
        <p:txBody>
          <a:bodyPr wrap="none" anchor="ctr"/>
          <a:lstStyle/>
          <a:p>
            <a:endParaRPr lang="en-US"/>
          </a:p>
        </p:txBody>
      </p:sp>
      <p:sp>
        <p:nvSpPr>
          <p:cNvPr id="21574" name="Line 132"/>
          <p:cNvSpPr>
            <a:spLocks noChangeShapeType="1"/>
          </p:cNvSpPr>
          <p:nvPr/>
        </p:nvSpPr>
        <p:spPr bwMode="auto">
          <a:xfrm flipH="1">
            <a:off x="3751263" y="3460750"/>
            <a:ext cx="209550" cy="9525"/>
          </a:xfrm>
          <a:prstGeom prst="line">
            <a:avLst/>
          </a:prstGeom>
          <a:noFill/>
          <a:ln w="9525">
            <a:solidFill>
              <a:schemeClr val="tx1"/>
            </a:solidFill>
            <a:round/>
            <a:headEnd/>
            <a:tailEnd type="triangle" w="med" len="med"/>
          </a:ln>
        </p:spPr>
        <p:txBody>
          <a:bodyPr wrap="none" anchor="ctr"/>
          <a:lstStyle/>
          <a:p>
            <a:endParaRPr lang="en-US"/>
          </a:p>
        </p:txBody>
      </p:sp>
      <p:sp>
        <p:nvSpPr>
          <p:cNvPr id="21575" name="Line 133"/>
          <p:cNvSpPr>
            <a:spLocks noChangeShapeType="1"/>
          </p:cNvSpPr>
          <p:nvPr/>
        </p:nvSpPr>
        <p:spPr bwMode="auto">
          <a:xfrm flipH="1">
            <a:off x="4189413" y="380365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76" name="Line 134"/>
          <p:cNvSpPr>
            <a:spLocks noChangeShapeType="1"/>
          </p:cNvSpPr>
          <p:nvPr/>
        </p:nvSpPr>
        <p:spPr bwMode="auto">
          <a:xfrm flipH="1">
            <a:off x="3732213" y="38131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77" name="Line 135"/>
          <p:cNvSpPr>
            <a:spLocks noChangeShapeType="1"/>
          </p:cNvSpPr>
          <p:nvPr/>
        </p:nvSpPr>
        <p:spPr bwMode="auto">
          <a:xfrm flipH="1">
            <a:off x="3265488" y="3479800"/>
            <a:ext cx="247650" cy="266700"/>
          </a:xfrm>
          <a:prstGeom prst="line">
            <a:avLst/>
          </a:prstGeom>
          <a:noFill/>
          <a:ln w="9525">
            <a:solidFill>
              <a:schemeClr val="tx1"/>
            </a:solidFill>
            <a:round/>
            <a:headEnd/>
            <a:tailEnd type="triangle" w="med" len="med"/>
          </a:ln>
        </p:spPr>
        <p:txBody>
          <a:bodyPr wrap="none" anchor="ctr"/>
          <a:lstStyle/>
          <a:p>
            <a:endParaRPr lang="en-US"/>
          </a:p>
        </p:txBody>
      </p:sp>
      <p:sp>
        <p:nvSpPr>
          <p:cNvPr id="21578" name="Line 136"/>
          <p:cNvSpPr>
            <a:spLocks noChangeShapeType="1"/>
          </p:cNvSpPr>
          <p:nvPr/>
        </p:nvSpPr>
        <p:spPr bwMode="auto">
          <a:xfrm flipH="1" flipV="1">
            <a:off x="3275013" y="3498850"/>
            <a:ext cx="257175" cy="238125"/>
          </a:xfrm>
          <a:prstGeom prst="line">
            <a:avLst/>
          </a:prstGeom>
          <a:noFill/>
          <a:ln w="9525">
            <a:solidFill>
              <a:schemeClr val="tx1"/>
            </a:solidFill>
            <a:round/>
            <a:headEnd/>
            <a:tailEnd type="triangle" w="med" len="med"/>
          </a:ln>
        </p:spPr>
        <p:txBody>
          <a:bodyPr wrap="none" anchor="ctr"/>
          <a:lstStyle/>
          <a:p>
            <a:endParaRPr lang="en-US"/>
          </a:p>
        </p:txBody>
      </p:sp>
      <p:sp>
        <p:nvSpPr>
          <p:cNvPr id="21579" name="Oval 137"/>
          <p:cNvSpPr>
            <a:spLocks noChangeArrowheads="1"/>
          </p:cNvSpPr>
          <p:nvPr/>
        </p:nvSpPr>
        <p:spPr bwMode="auto">
          <a:xfrm>
            <a:off x="5808663" y="3698875"/>
            <a:ext cx="228600" cy="228600"/>
          </a:xfrm>
          <a:prstGeom prst="ellipse">
            <a:avLst/>
          </a:prstGeom>
          <a:solidFill>
            <a:srgbClr val="FF0000"/>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80" name="Oval 138"/>
          <p:cNvSpPr>
            <a:spLocks noChangeArrowheads="1"/>
          </p:cNvSpPr>
          <p:nvPr/>
        </p:nvSpPr>
        <p:spPr bwMode="auto">
          <a:xfrm>
            <a:off x="6275388" y="337502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81" name="Line 139"/>
          <p:cNvSpPr>
            <a:spLocks noChangeShapeType="1"/>
          </p:cNvSpPr>
          <p:nvPr/>
        </p:nvSpPr>
        <p:spPr bwMode="auto">
          <a:xfrm flipH="1">
            <a:off x="6037263" y="348932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582" name="Line 140"/>
          <p:cNvSpPr>
            <a:spLocks noChangeShapeType="1"/>
          </p:cNvSpPr>
          <p:nvPr/>
        </p:nvSpPr>
        <p:spPr bwMode="auto">
          <a:xfrm flipH="1">
            <a:off x="6046788" y="3546475"/>
            <a:ext cx="238125" cy="247650"/>
          </a:xfrm>
          <a:prstGeom prst="line">
            <a:avLst/>
          </a:prstGeom>
          <a:noFill/>
          <a:ln w="9525">
            <a:solidFill>
              <a:schemeClr val="tx1"/>
            </a:solidFill>
            <a:round/>
            <a:headEnd/>
            <a:tailEnd type="triangle" w="med" len="med"/>
          </a:ln>
        </p:spPr>
        <p:txBody>
          <a:bodyPr wrap="none" anchor="ctr"/>
          <a:lstStyle/>
          <a:p>
            <a:endParaRPr lang="en-US"/>
          </a:p>
        </p:txBody>
      </p:sp>
      <p:sp>
        <p:nvSpPr>
          <p:cNvPr id="21583" name="Rectangle 141"/>
          <p:cNvSpPr>
            <a:spLocks noChangeArrowheads="1"/>
          </p:cNvSpPr>
          <p:nvPr/>
        </p:nvSpPr>
        <p:spPr bwMode="auto">
          <a:xfrm>
            <a:off x="4703763" y="1289050"/>
            <a:ext cx="609600" cy="344488"/>
          </a:xfrm>
          <a:prstGeom prst="rect">
            <a:avLst/>
          </a:prstGeom>
          <a:solidFill>
            <a:srgbClr val="B2B2B2"/>
          </a:solidFill>
          <a:ln w="9525">
            <a:solidFill>
              <a:schemeClr val="tx1"/>
            </a:solidFill>
            <a:miter lim="800000"/>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checker</a:t>
            </a:r>
          </a:p>
        </p:txBody>
      </p:sp>
      <p:sp>
        <p:nvSpPr>
          <p:cNvPr id="21584" name="Rectangle 142"/>
          <p:cNvSpPr>
            <a:spLocks noChangeArrowheads="1"/>
          </p:cNvSpPr>
          <p:nvPr/>
        </p:nvSpPr>
        <p:spPr bwMode="auto">
          <a:xfrm>
            <a:off x="3438525" y="1092200"/>
            <a:ext cx="384175" cy="344488"/>
          </a:xfrm>
          <a:prstGeom prst="rect">
            <a:avLst/>
          </a:prstGeom>
          <a:noFill/>
          <a:ln w="9525">
            <a:noFill/>
            <a:miter lim="800000"/>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Sched</a:t>
            </a:r>
          </a:p>
          <a:p>
            <a:pPr eaLnBrk="1" hangingPunct="1"/>
            <a:r>
              <a:rPr lang="en-US" altLang="ko-KR" sz="1200">
                <a:latin typeface="Tahoma" pitchFamily="34" charset="0"/>
                <a:ea typeface="굴림" pitchFamily="34" charset="-127"/>
              </a:rPr>
              <a:t>/ Issue</a:t>
            </a:r>
          </a:p>
        </p:txBody>
      </p:sp>
      <p:sp>
        <p:nvSpPr>
          <p:cNvPr id="21585" name="Rectangle 143"/>
          <p:cNvSpPr>
            <a:spLocks noChangeArrowheads="1"/>
          </p:cNvSpPr>
          <p:nvPr/>
        </p:nvSpPr>
        <p:spPr bwMode="auto">
          <a:xfrm>
            <a:off x="4797425" y="990600"/>
            <a:ext cx="384175" cy="344488"/>
          </a:xfrm>
          <a:prstGeom prst="rect">
            <a:avLst/>
          </a:prstGeom>
          <a:noFill/>
          <a:ln w="9525">
            <a:noFill/>
            <a:miter lim="800000"/>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Exe</a:t>
            </a:r>
          </a:p>
        </p:txBody>
      </p:sp>
      <p:sp>
        <p:nvSpPr>
          <p:cNvPr id="21586" name="Line 144"/>
          <p:cNvSpPr>
            <a:spLocks noChangeShapeType="1"/>
          </p:cNvSpPr>
          <p:nvPr/>
        </p:nvSpPr>
        <p:spPr bwMode="auto">
          <a:xfrm flipH="1">
            <a:off x="4929188" y="2930525"/>
            <a:ext cx="152400" cy="152400"/>
          </a:xfrm>
          <a:prstGeom prst="line">
            <a:avLst/>
          </a:prstGeom>
          <a:noFill/>
          <a:ln w="28575">
            <a:solidFill>
              <a:schemeClr val="tx1"/>
            </a:solidFill>
            <a:round/>
            <a:headEnd/>
            <a:tailEnd/>
          </a:ln>
        </p:spPr>
        <p:txBody>
          <a:bodyPr wrap="none" anchor="ctr"/>
          <a:lstStyle/>
          <a:p>
            <a:endParaRPr lang="en-US"/>
          </a:p>
        </p:txBody>
      </p:sp>
      <p:sp>
        <p:nvSpPr>
          <p:cNvPr id="21587" name="Line 145"/>
          <p:cNvSpPr>
            <a:spLocks noChangeShapeType="1"/>
          </p:cNvSpPr>
          <p:nvPr/>
        </p:nvSpPr>
        <p:spPr bwMode="auto">
          <a:xfrm>
            <a:off x="4929188" y="2930525"/>
            <a:ext cx="152400" cy="152400"/>
          </a:xfrm>
          <a:prstGeom prst="line">
            <a:avLst/>
          </a:prstGeom>
          <a:noFill/>
          <a:ln w="28575">
            <a:solidFill>
              <a:schemeClr val="tx1"/>
            </a:solidFill>
            <a:round/>
            <a:headEnd/>
            <a:tailEnd/>
          </a:ln>
        </p:spPr>
        <p:txBody>
          <a:bodyPr wrap="none" anchor="ctr"/>
          <a:lstStyle/>
          <a:p>
            <a:endParaRPr lang="en-US"/>
          </a:p>
        </p:txBody>
      </p:sp>
      <p:sp>
        <p:nvSpPr>
          <p:cNvPr id="21588" name="Freeform 146"/>
          <p:cNvSpPr>
            <a:spLocks/>
          </p:cNvSpPr>
          <p:nvPr/>
        </p:nvSpPr>
        <p:spPr bwMode="auto">
          <a:xfrm>
            <a:off x="4979988" y="2035175"/>
            <a:ext cx="1298575" cy="339725"/>
          </a:xfrm>
          <a:custGeom>
            <a:avLst/>
            <a:gdLst>
              <a:gd name="T0" fmla="*/ 2147483647 w 576"/>
              <a:gd name="T1" fmla="*/ 0 h 214"/>
              <a:gd name="T2" fmla="*/ 1738261951 w 576"/>
              <a:gd name="T3" fmla="*/ 504031305 h 214"/>
              <a:gd name="T4" fmla="*/ 762396497 w 576"/>
              <a:gd name="T5" fmla="*/ 211693164 h 214"/>
              <a:gd name="T6" fmla="*/ 0 w 576"/>
              <a:gd name="T7" fmla="*/ 294857503 h 214"/>
              <a:gd name="T8" fmla="*/ 0 60000 65536"/>
              <a:gd name="T9" fmla="*/ 0 60000 65536"/>
              <a:gd name="T10" fmla="*/ 0 60000 65536"/>
              <a:gd name="T11" fmla="*/ 0 60000 65536"/>
              <a:gd name="T12" fmla="*/ 0 w 576"/>
              <a:gd name="T13" fmla="*/ 0 h 214"/>
              <a:gd name="T14" fmla="*/ 576 w 576"/>
              <a:gd name="T15" fmla="*/ 214 h 214"/>
            </a:gdLst>
            <a:ahLst/>
            <a:cxnLst>
              <a:cxn ang="T8">
                <a:pos x="T0" y="T1"/>
              </a:cxn>
              <a:cxn ang="T9">
                <a:pos x="T2" y="T3"/>
              </a:cxn>
              <a:cxn ang="T10">
                <a:pos x="T4" y="T5"/>
              </a:cxn>
              <a:cxn ang="T11">
                <a:pos x="T6" y="T7"/>
              </a:cxn>
            </a:cxnLst>
            <a:rect l="T12" t="T13" r="T14" b="T15"/>
            <a:pathLst>
              <a:path w="576" h="214">
                <a:moveTo>
                  <a:pt x="576" y="0"/>
                </a:moveTo>
                <a:cubicBezTo>
                  <a:pt x="494" y="93"/>
                  <a:pt x="413" y="186"/>
                  <a:pt x="342" y="200"/>
                </a:cubicBezTo>
                <a:cubicBezTo>
                  <a:pt x="271" y="214"/>
                  <a:pt x="207" y="98"/>
                  <a:pt x="150" y="84"/>
                </a:cubicBezTo>
                <a:cubicBezTo>
                  <a:pt x="93" y="70"/>
                  <a:pt x="46" y="93"/>
                  <a:pt x="0" y="117"/>
                </a:cubicBezTo>
              </a:path>
            </a:pathLst>
          </a:custGeom>
          <a:noFill/>
          <a:ln w="19050">
            <a:solidFill>
              <a:schemeClr val="tx1"/>
            </a:solidFill>
            <a:prstDash val="dash"/>
            <a:round/>
            <a:headEnd/>
            <a:tailEnd type="triangle" w="med" len="med"/>
          </a:ln>
        </p:spPr>
        <p:txBody>
          <a:bodyPr wrap="none" lIns="0" tIns="0" rIns="0" bIns="0" anchor="ctr"/>
          <a:lstStyle/>
          <a:p>
            <a:endParaRPr lang="en-US"/>
          </a:p>
        </p:txBody>
      </p:sp>
      <p:sp>
        <p:nvSpPr>
          <p:cNvPr id="21589" name="Rectangle 147"/>
          <p:cNvSpPr>
            <a:spLocks noChangeArrowheads="1"/>
          </p:cNvSpPr>
          <p:nvPr/>
        </p:nvSpPr>
        <p:spPr bwMode="auto">
          <a:xfrm>
            <a:off x="5949950" y="1792288"/>
            <a:ext cx="1060450" cy="344487"/>
          </a:xfrm>
          <a:prstGeom prst="rect">
            <a:avLst/>
          </a:prstGeom>
          <a:noFill/>
          <a:ln w="9525">
            <a:noFill/>
            <a:miter lim="800000"/>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cache miss</a:t>
            </a:r>
          </a:p>
          <a:p>
            <a:pPr eaLnBrk="1" hangingPunct="1"/>
            <a:r>
              <a:rPr lang="en-US" altLang="ko-KR" sz="1200">
                <a:latin typeface="Tahoma" pitchFamily="34" charset="0"/>
                <a:ea typeface="굴림" pitchFamily="34" charset="-127"/>
              </a:rPr>
              <a:t>signal</a:t>
            </a:r>
          </a:p>
        </p:txBody>
      </p:sp>
      <p:sp>
        <p:nvSpPr>
          <p:cNvPr id="21590" name="Line 148"/>
          <p:cNvSpPr>
            <a:spLocks noChangeShapeType="1"/>
          </p:cNvSpPr>
          <p:nvPr/>
        </p:nvSpPr>
        <p:spPr bwMode="auto">
          <a:xfrm flipH="1">
            <a:off x="5386388" y="3730625"/>
            <a:ext cx="152400" cy="152400"/>
          </a:xfrm>
          <a:prstGeom prst="line">
            <a:avLst/>
          </a:prstGeom>
          <a:noFill/>
          <a:ln w="28575">
            <a:solidFill>
              <a:schemeClr val="tx1"/>
            </a:solidFill>
            <a:round/>
            <a:headEnd/>
            <a:tailEnd/>
          </a:ln>
        </p:spPr>
        <p:txBody>
          <a:bodyPr wrap="none" anchor="ctr"/>
          <a:lstStyle/>
          <a:p>
            <a:endParaRPr lang="en-US"/>
          </a:p>
        </p:txBody>
      </p:sp>
      <p:sp>
        <p:nvSpPr>
          <p:cNvPr id="21591" name="Line 149"/>
          <p:cNvSpPr>
            <a:spLocks noChangeShapeType="1"/>
          </p:cNvSpPr>
          <p:nvPr/>
        </p:nvSpPr>
        <p:spPr bwMode="auto">
          <a:xfrm>
            <a:off x="5386388" y="3730625"/>
            <a:ext cx="152400" cy="152400"/>
          </a:xfrm>
          <a:prstGeom prst="line">
            <a:avLst/>
          </a:prstGeom>
          <a:noFill/>
          <a:ln w="28575">
            <a:solidFill>
              <a:schemeClr val="tx1"/>
            </a:solidFill>
            <a:round/>
            <a:headEnd/>
            <a:tailEnd/>
          </a:ln>
        </p:spPr>
        <p:txBody>
          <a:bodyPr wrap="none" anchor="ctr"/>
          <a:lstStyle/>
          <a:p>
            <a:endParaRPr lang="en-US"/>
          </a:p>
        </p:txBody>
      </p:sp>
      <p:sp>
        <p:nvSpPr>
          <p:cNvPr id="21592" name="Line 150"/>
          <p:cNvSpPr>
            <a:spLocks noChangeShapeType="1"/>
          </p:cNvSpPr>
          <p:nvPr/>
        </p:nvSpPr>
        <p:spPr bwMode="auto">
          <a:xfrm flipH="1">
            <a:off x="4929188" y="3730625"/>
            <a:ext cx="152400" cy="152400"/>
          </a:xfrm>
          <a:prstGeom prst="line">
            <a:avLst/>
          </a:prstGeom>
          <a:noFill/>
          <a:ln w="28575">
            <a:solidFill>
              <a:schemeClr val="tx1"/>
            </a:solidFill>
            <a:round/>
            <a:headEnd/>
            <a:tailEnd/>
          </a:ln>
        </p:spPr>
        <p:txBody>
          <a:bodyPr wrap="none" anchor="ctr"/>
          <a:lstStyle/>
          <a:p>
            <a:endParaRPr lang="en-US"/>
          </a:p>
        </p:txBody>
      </p:sp>
      <p:sp>
        <p:nvSpPr>
          <p:cNvPr id="21593" name="Line 151"/>
          <p:cNvSpPr>
            <a:spLocks noChangeShapeType="1"/>
          </p:cNvSpPr>
          <p:nvPr/>
        </p:nvSpPr>
        <p:spPr bwMode="auto">
          <a:xfrm>
            <a:off x="4929188" y="3730625"/>
            <a:ext cx="152400" cy="152400"/>
          </a:xfrm>
          <a:prstGeom prst="line">
            <a:avLst/>
          </a:prstGeom>
          <a:noFill/>
          <a:ln w="28575">
            <a:solidFill>
              <a:schemeClr val="tx1"/>
            </a:solidFill>
            <a:round/>
            <a:headEnd/>
            <a:tailEnd/>
          </a:ln>
        </p:spPr>
        <p:txBody>
          <a:bodyPr wrap="none" anchor="ctr"/>
          <a:lstStyle/>
          <a:p>
            <a:endParaRPr lang="en-US"/>
          </a:p>
        </p:txBody>
      </p:sp>
      <p:sp>
        <p:nvSpPr>
          <p:cNvPr id="21594" name="Oval 152"/>
          <p:cNvSpPr>
            <a:spLocks noChangeArrowheads="1"/>
          </p:cNvSpPr>
          <p:nvPr/>
        </p:nvSpPr>
        <p:spPr bwMode="auto">
          <a:xfrm>
            <a:off x="48847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95" name="Oval 153"/>
          <p:cNvSpPr>
            <a:spLocks noChangeArrowheads="1"/>
          </p:cNvSpPr>
          <p:nvPr/>
        </p:nvSpPr>
        <p:spPr bwMode="auto">
          <a:xfrm>
            <a:off x="53419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96" name="Oval 154"/>
          <p:cNvSpPr>
            <a:spLocks noChangeArrowheads="1"/>
          </p:cNvSpPr>
          <p:nvPr/>
        </p:nvSpPr>
        <p:spPr bwMode="auto">
          <a:xfrm>
            <a:off x="53419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97" name="Oval 155"/>
          <p:cNvSpPr>
            <a:spLocks noChangeArrowheads="1"/>
          </p:cNvSpPr>
          <p:nvPr/>
        </p:nvSpPr>
        <p:spPr bwMode="auto">
          <a:xfrm>
            <a:off x="57991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98" name="Oval 156"/>
          <p:cNvSpPr>
            <a:spLocks noChangeArrowheads="1"/>
          </p:cNvSpPr>
          <p:nvPr/>
        </p:nvSpPr>
        <p:spPr bwMode="auto">
          <a:xfrm>
            <a:off x="57991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599" name="Oval 157"/>
          <p:cNvSpPr>
            <a:spLocks noChangeArrowheads="1"/>
          </p:cNvSpPr>
          <p:nvPr/>
        </p:nvSpPr>
        <p:spPr bwMode="auto">
          <a:xfrm>
            <a:off x="62563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0" name="Oval 158"/>
          <p:cNvSpPr>
            <a:spLocks noChangeArrowheads="1"/>
          </p:cNvSpPr>
          <p:nvPr/>
        </p:nvSpPr>
        <p:spPr bwMode="auto">
          <a:xfrm>
            <a:off x="44275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1" name="Oval 159"/>
          <p:cNvSpPr>
            <a:spLocks noChangeArrowheads="1"/>
          </p:cNvSpPr>
          <p:nvPr/>
        </p:nvSpPr>
        <p:spPr bwMode="auto">
          <a:xfrm>
            <a:off x="44275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2" name="Oval 160"/>
          <p:cNvSpPr>
            <a:spLocks noChangeArrowheads="1"/>
          </p:cNvSpPr>
          <p:nvPr/>
        </p:nvSpPr>
        <p:spPr bwMode="auto">
          <a:xfrm>
            <a:off x="39703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3" name="Oval 161"/>
          <p:cNvSpPr>
            <a:spLocks noChangeArrowheads="1"/>
          </p:cNvSpPr>
          <p:nvPr/>
        </p:nvSpPr>
        <p:spPr bwMode="auto">
          <a:xfrm>
            <a:off x="39703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4" name="Oval 162"/>
          <p:cNvSpPr>
            <a:spLocks noChangeArrowheads="1"/>
          </p:cNvSpPr>
          <p:nvPr/>
        </p:nvSpPr>
        <p:spPr bwMode="auto">
          <a:xfrm>
            <a:off x="3513138" y="45497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5" name="Oval 163"/>
          <p:cNvSpPr>
            <a:spLocks noChangeArrowheads="1"/>
          </p:cNvSpPr>
          <p:nvPr/>
        </p:nvSpPr>
        <p:spPr bwMode="auto">
          <a:xfrm>
            <a:off x="3513138" y="420687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6" name="Oval 164"/>
          <p:cNvSpPr>
            <a:spLocks noChangeArrowheads="1"/>
          </p:cNvSpPr>
          <p:nvPr/>
        </p:nvSpPr>
        <p:spPr bwMode="auto">
          <a:xfrm>
            <a:off x="3055938" y="4549775"/>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7" name="Oval 165"/>
          <p:cNvSpPr>
            <a:spLocks noChangeArrowheads="1"/>
          </p:cNvSpPr>
          <p:nvPr/>
        </p:nvSpPr>
        <p:spPr bwMode="auto">
          <a:xfrm>
            <a:off x="3055938" y="4206875"/>
            <a:ext cx="228600" cy="228600"/>
          </a:xfrm>
          <a:prstGeom prst="ellipse">
            <a:avLst/>
          </a:prstGeom>
          <a:solidFill>
            <a:schemeClr val="bg1"/>
          </a:solidFill>
          <a:ln w="9525">
            <a:solidFill>
              <a:schemeClr val="tx1"/>
            </a:solidFill>
            <a:prstDash val="dash"/>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08" name="Line 166"/>
          <p:cNvSpPr>
            <a:spLocks noChangeShapeType="1"/>
          </p:cNvSpPr>
          <p:nvPr/>
        </p:nvSpPr>
        <p:spPr bwMode="auto">
          <a:xfrm flipH="1">
            <a:off x="6018213" y="43211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609" name="Line 167"/>
          <p:cNvSpPr>
            <a:spLocks noChangeShapeType="1"/>
          </p:cNvSpPr>
          <p:nvPr/>
        </p:nvSpPr>
        <p:spPr bwMode="auto">
          <a:xfrm flipH="1">
            <a:off x="6027738" y="4664075"/>
            <a:ext cx="238125" cy="0"/>
          </a:xfrm>
          <a:prstGeom prst="line">
            <a:avLst/>
          </a:prstGeom>
          <a:noFill/>
          <a:ln w="9525">
            <a:solidFill>
              <a:schemeClr val="tx1"/>
            </a:solidFill>
            <a:round/>
            <a:headEnd/>
            <a:tailEnd type="triangle" w="med" len="med"/>
          </a:ln>
        </p:spPr>
        <p:txBody>
          <a:bodyPr wrap="none" anchor="ctr"/>
          <a:lstStyle/>
          <a:p>
            <a:endParaRPr lang="en-US"/>
          </a:p>
        </p:txBody>
      </p:sp>
      <p:sp>
        <p:nvSpPr>
          <p:cNvPr id="21610" name="Line 168"/>
          <p:cNvSpPr>
            <a:spLocks noChangeShapeType="1"/>
          </p:cNvSpPr>
          <p:nvPr/>
        </p:nvSpPr>
        <p:spPr bwMode="auto">
          <a:xfrm flipH="1">
            <a:off x="5570538" y="4673600"/>
            <a:ext cx="219075" cy="0"/>
          </a:xfrm>
          <a:prstGeom prst="line">
            <a:avLst/>
          </a:prstGeom>
          <a:noFill/>
          <a:ln w="9525">
            <a:solidFill>
              <a:schemeClr val="tx1"/>
            </a:solidFill>
            <a:round/>
            <a:headEnd/>
            <a:tailEnd type="triangle" w="med" len="med"/>
          </a:ln>
        </p:spPr>
        <p:txBody>
          <a:bodyPr wrap="none" anchor="ctr"/>
          <a:lstStyle/>
          <a:p>
            <a:endParaRPr lang="en-US"/>
          </a:p>
        </p:txBody>
      </p:sp>
      <p:sp>
        <p:nvSpPr>
          <p:cNvPr id="21611" name="Line 169"/>
          <p:cNvSpPr>
            <a:spLocks noChangeShapeType="1"/>
          </p:cNvSpPr>
          <p:nvPr/>
        </p:nvSpPr>
        <p:spPr bwMode="auto">
          <a:xfrm flipH="1">
            <a:off x="5561013" y="430212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612" name="Line 170"/>
          <p:cNvSpPr>
            <a:spLocks noChangeShapeType="1"/>
          </p:cNvSpPr>
          <p:nvPr/>
        </p:nvSpPr>
        <p:spPr bwMode="auto">
          <a:xfrm flipH="1">
            <a:off x="4665663" y="4311650"/>
            <a:ext cx="676275" cy="0"/>
          </a:xfrm>
          <a:prstGeom prst="line">
            <a:avLst/>
          </a:prstGeom>
          <a:noFill/>
          <a:ln w="9525">
            <a:solidFill>
              <a:schemeClr val="tx1"/>
            </a:solidFill>
            <a:round/>
            <a:headEnd/>
            <a:tailEnd type="triangle" w="med" len="med"/>
          </a:ln>
        </p:spPr>
        <p:txBody>
          <a:bodyPr wrap="none" anchor="ctr"/>
          <a:lstStyle/>
          <a:p>
            <a:endParaRPr lang="en-US"/>
          </a:p>
        </p:txBody>
      </p:sp>
      <p:sp>
        <p:nvSpPr>
          <p:cNvPr id="21613" name="Line 171"/>
          <p:cNvSpPr>
            <a:spLocks noChangeShapeType="1"/>
          </p:cNvSpPr>
          <p:nvPr/>
        </p:nvSpPr>
        <p:spPr bwMode="auto">
          <a:xfrm flipH="1">
            <a:off x="5103813" y="4654550"/>
            <a:ext cx="228600" cy="9525"/>
          </a:xfrm>
          <a:prstGeom prst="line">
            <a:avLst/>
          </a:prstGeom>
          <a:noFill/>
          <a:ln w="9525">
            <a:solidFill>
              <a:schemeClr val="tx1"/>
            </a:solidFill>
            <a:round/>
            <a:headEnd/>
            <a:tailEnd type="triangle" w="med" len="med"/>
          </a:ln>
        </p:spPr>
        <p:txBody>
          <a:bodyPr wrap="none" anchor="ctr"/>
          <a:lstStyle/>
          <a:p>
            <a:endParaRPr lang="en-US"/>
          </a:p>
        </p:txBody>
      </p:sp>
      <p:sp>
        <p:nvSpPr>
          <p:cNvPr id="21614" name="Line 172"/>
          <p:cNvSpPr>
            <a:spLocks noChangeShapeType="1"/>
          </p:cNvSpPr>
          <p:nvPr/>
        </p:nvSpPr>
        <p:spPr bwMode="auto">
          <a:xfrm flipH="1">
            <a:off x="5113338" y="4378325"/>
            <a:ext cx="247650" cy="209550"/>
          </a:xfrm>
          <a:prstGeom prst="line">
            <a:avLst/>
          </a:prstGeom>
          <a:noFill/>
          <a:ln w="9525">
            <a:solidFill>
              <a:schemeClr val="tx1"/>
            </a:solidFill>
            <a:round/>
            <a:headEnd/>
            <a:tailEnd type="triangle" w="med" len="med"/>
          </a:ln>
        </p:spPr>
        <p:txBody>
          <a:bodyPr wrap="none" anchor="ctr"/>
          <a:lstStyle/>
          <a:p>
            <a:endParaRPr lang="en-US"/>
          </a:p>
        </p:txBody>
      </p:sp>
      <p:sp>
        <p:nvSpPr>
          <p:cNvPr id="21615" name="Line 173"/>
          <p:cNvSpPr>
            <a:spLocks noChangeShapeType="1"/>
          </p:cNvSpPr>
          <p:nvPr/>
        </p:nvSpPr>
        <p:spPr bwMode="auto">
          <a:xfrm flipH="1">
            <a:off x="4189413" y="4340225"/>
            <a:ext cx="228600" cy="285750"/>
          </a:xfrm>
          <a:prstGeom prst="line">
            <a:avLst/>
          </a:prstGeom>
          <a:noFill/>
          <a:ln w="9525">
            <a:solidFill>
              <a:schemeClr val="tx1"/>
            </a:solidFill>
            <a:round/>
            <a:headEnd/>
            <a:tailEnd type="triangle" w="med" len="med"/>
          </a:ln>
        </p:spPr>
        <p:txBody>
          <a:bodyPr wrap="none" anchor="ctr"/>
          <a:lstStyle/>
          <a:p>
            <a:endParaRPr lang="en-US"/>
          </a:p>
        </p:txBody>
      </p:sp>
      <p:sp>
        <p:nvSpPr>
          <p:cNvPr id="21616" name="Line 174"/>
          <p:cNvSpPr>
            <a:spLocks noChangeShapeType="1"/>
          </p:cNvSpPr>
          <p:nvPr/>
        </p:nvSpPr>
        <p:spPr bwMode="auto">
          <a:xfrm flipH="1">
            <a:off x="4208463" y="4311650"/>
            <a:ext cx="209550" cy="9525"/>
          </a:xfrm>
          <a:prstGeom prst="line">
            <a:avLst/>
          </a:prstGeom>
          <a:noFill/>
          <a:ln w="9525">
            <a:solidFill>
              <a:schemeClr val="tx1"/>
            </a:solidFill>
            <a:round/>
            <a:headEnd/>
            <a:tailEnd type="triangle" w="med" len="med"/>
          </a:ln>
        </p:spPr>
        <p:txBody>
          <a:bodyPr wrap="none" anchor="ctr"/>
          <a:lstStyle/>
          <a:p>
            <a:endParaRPr lang="en-US"/>
          </a:p>
        </p:txBody>
      </p:sp>
      <p:sp>
        <p:nvSpPr>
          <p:cNvPr id="21617" name="Line 175"/>
          <p:cNvSpPr>
            <a:spLocks noChangeShapeType="1"/>
          </p:cNvSpPr>
          <p:nvPr/>
        </p:nvSpPr>
        <p:spPr bwMode="auto">
          <a:xfrm flipH="1">
            <a:off x="4646613" y="4654550"/>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618" name="Line 176"/>
          <p:cNvSpPr>
            <a:spLocks noChangeShapeType="1"/>
          </p:cNvSpPr>
          <p:nvPr/>
        </p:nvSpPr>
        <p:spPr bwMode="auto">
          <a:xfrm flipH="1">
            <a:off x="4189413" y="466407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619" name="Line 177"/>
          <p:cNvSpPr>
            <a:spLocks noChangeShapeType="1"/>
          </p:cNvSpPr>
          <p:nvPr/>
        </p:nvSpPr>
        <p:spPr bwMode="auto">
          <a:xfrm flipH="1">
            <a:off x="3722688" y="4330700"/>
            <a:ext cx="247650" cy="266700"/>
          </a:xfrm>
          <a:prstGeom prst="line">
            <a:avLst/>
          </a:prstGeom>
          <a:noFill/>
          <a:ln w="9525">
            <a:solidFill>
              <a:schemeClr val="tx1"/>
            </a:solidFill>
            <a:round/>
            <a:headEnd/>
            <a:tailEnd type="triangle" w="med" len="med"/>
          </a:ln>
        </p:spPr>
        <p:txBody>
          <a:bodyPr wrap="none" anchor="ctr"/>
          <a:lstStyle/>
          <a:p>
            <a:endParaRPr lang="en-US"/>
          </a:p>
        </p:txBody>
      </p:sp>
      <p:sp>
        <p:nvSpPr>
          <p:cNvPr id="21620" name="Line 178"/>
          <p:cNvSpPr>
            <a:spLocks noChangeShapeType="1"/>
          </p:cNvSpPr>
          <p:nvPr/>
        </p:nvSpPr>
        <p:spPr bwMode="auto">
          <a:xfrm flipH="1" flipV="1">
            <a:off x="3732213" y="4349750"/>
            <a:ext cx="257175" cy="238125"/>
          </a:xfrm>
          <a:prstGeom prst="line">
            <a:avLst/>
          </a:prstGeom>
          <a:noFill/>
          <a:ln w="9525">
            <a:solidFill>
              <a:schemeClr val="tx1"/>
            </a:solidFill>
            <a:round/>
            <a:headEnd/>
            <a:tailEnd type="triangle" w="med" len="med"/>
          </a:ln>
        </p:spPr>
        <p:txBody>
          <a:bodyPr wrap="none" anchor="ctr"/>
          <a:lstStyle/>
          <a:p>
            <a:endParaRPr lang="en-US"/>
          </a:p>
        </p:txBody>
      </p:sp>
      <p:sp>
        <p:nvSpPr>
          <p:cNvPr id="21621" name="Line 179"/>
          <p:cNvSpPr>
            <a:spLocks noChangeShapeType="1"/>
          </p:cNvSpPr>
          <p:nvPr/>
        </p:nvSpPr>
        <p:spPr bwMode="auto">
          <a:xfrm flipH="1" flipV="1">
            <a:off x="3275013" y="4321175"/>
            <a:ext cx="228600" cy="9525"/>
          </a:xfrm>
          <a:prstGeom prst="line">
            <a:avLst/>
          </a:prstGeom>
          <a:noFill/>
          <a:ln w="9525">
            <a:solidFill>
              <a:schemeClr val="tx1"/>
            </a:solidFill>
            <a:round/>
            <a:headEnd/>
            <a:tailEnd type="triangle" w="med" len="med"/>
          </a:ln>
        </p:spPr>
        <p:txBody>
          <a:bodyPr wrap="none" anchor="ctr"/>
          <a:lstStyle/>
          <a:p>
            <a:endParaRPr lang="en-US"/>
          </a:p>
        </p:txBody>
      </p:sp>
      <p:sp>
        <p:nvSpPr>
          <p:cNvPr id="21622" name="Line 180"/>
          <p:cNvSpPr>
            <a:spLocks noChangeShapeType="1"/>
          </p:cNvSpPr>
          <p:nvPr/>
        </p:nvSpPr>
        <p:spPr bwMode="auto">
          <a:xfrm flipH="1" flipV="1">
            <a:off x="3227388" y="4425950"/>
            <a:ext cx="276225" cy="219075"/>
          </a:xfrm>
          <a:prstGeom prst="line">
            <a:avLst/>
          </a:prstGeom>
          <a:noFill/>
          <a:ln w="9525">
            <a:solidFill>
              <a:schemeClr val="tx1"/>
            </a:solidFill>
            <a:round/>
            <a:headEnd/>
            <a:tailEnd type="triangle" w="med" len="med"/>
          </a:ln>
        </p:spPr>
        <p:txBody>
          <a:bodyPr wrap="none" anchor="ctr"/>
          <a:lstStyle/>
          <a:p>
            <a:endParaRPr lang="en-US"/>
          </a:p>
        </p:txBody>
      </p:sp>
      <p:sp>
        <p:nvSpPr>
          <p:cNvPr id="21623" name="Line 181"/>
          <p:cNvSpPr>
            <a:spLocks noChangeShapeType="1"/>
          </p:cNvSpPr>
          <p:nvPr/>
        </p:nvSpPr>
        <p:spPr bwMode="auto">
          <a:xfrm flipH="1">
            <a:off x="3284538" y="4397375"/>
            <a:ext cx="257175" cy="228600"/>
          </a:xfrm>
          <a:prstGeom prst="line">
            <a:avLst/>
          </a:prstGeom>
          <a:noFill/>
          <a:ln w="9525">
            <a:solidFill>
              <a:schemeClr val="tx1"/>
            </a:solidFill>
            <a:round/>
            <a:headEnd/>
            <a:tailEnd type="triangle" w="med" len="med"/>
          </a:ln>
        </p:spPr>
        <p:txBody>
          <a:bodyPr wrap="none" anchor="ctr"/>
          <a:lstStyle/>
          <a:p>
            <a:endParaRPr lang="en-US"/>
          </a:p>
        </p:txBody>
      </p:sp>
      <p:sp>
        <p:nvSpPr>
          <p:cNvPr id="21624" name="Oval 182"/>
          <p:cNvSpPr>
            <a:spLocks noChangeArrowheads="1"/>
          </p:cNvSpPr>
          <p:nvPr/>
        </p:nvSpPr>
        <p:spPr bwMode="auto">
          <a:xfrm>
            <a:off x="6265863" y="4549775"/>
            <a:ext cx="228600" cy="228600"/>
          </a:xfrm>
          <a:prstGeom prst="ellipse">
            <a:avLst/>
          </a:prstGeom>
          <a:solidFill>
            <a:srgbClr val="FF0000"/>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25" name="Oval 183"/>
          <p:cNvSpPr>
            <a:spLocks noChangeArrowheads="1"/>
          </p:cNvSpPr>
          <p:nvPr/>
        </p:nvSpPr>
        <p:spPr bwMode="auto">
          <a:xfrm>
            <a:off x="6732588" y="4225925"/>
            <a:ext cx="228600" cy="228600"/>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endParaRPr lang="ko-KR" altLang="en-US" sz="1200">
              <a:latin typeface="Tahoma" pitchFamily="34" charset="0"/>
              <a:ea typeface="굴림" pitchFamily="34" charset="-127"/>
            </a:endParaRPr>
          </a:p>
        </p:txBody>
      </p:sp>
      <p:sp>
        <p:nvSpPr>
          <p:cNvPr id="21626" name="Line 184"/>
          <p:cNvSpPr>
            <a:spLocks noChangeShapeType="1"/>
          </p:cNvSpPr>
          <p:nvPr/>
        </p:nvSpPr>
        <p:spPr bwMode="auto">
          <a:xfrm flipH="1">
            <a:off x="6494463" y="4340225"/>
            <a:ext cx="228600" cy="0"/>
          </a:xfrm>
          <a:prstGeom prst="line">
            <a:avLst/>
          </a:prstGeom>
          <a:noFill/>
          <a:ln w="9525">
            <a:solidFill>
              <a:schemeClr val="tx1"/>
            </a:solidFill>
            <a:round/>
            <a:headEnd/>
            <a:tailEnd type="triangle" w="med" len="med"/>
          </a:ln>
        </p:spPr>
        <p:txBody>
          <a:bodyPr wrap="none" anchor="ctr"/>
          <a:lstStyle/>
          <a:p>
            <a:endParaRPr lang="en-US"/>
          </a:p>
        </p:txBody>
      </p:sp>
      <p:sp>
        <p:nvSpPr>
          <p:cNvPr id="21627" name="Line 185"/>
          <p:cNvSpPr>
            <a:spLocks noChangeShapeType="1"/>
          </p:cNvSpPr>
          <p:nvPr/>
        </p:nvSpPr>
        <p:spPr bwMode="auto">
          <a:xfrm flipH="1">
            <a:off x="6503988" y="4397375"/>
            <a:ext cx="238125" cy="247650"/>
          </a:xfrm>
          <a:prstGeom prst="line">
            <a:avLst/>
          </a:prstGeom>
          <a:noFill/>
          <a:ln w="9525">
            <a:solidFill>
              <a:schemeClr val="tx1"/>
            </a:solidFill>
            <a:round/>
            <a:headEnd/>
            <a:tailEnd type="triangle" w="med" len="med"/>
          </a:ln>
        </p:spPr>
        <p:txBody>
          <a:bodyPr wrap="none" anchor="ctr"/>
          <a:lstStyle/>
          <a:p>
            <a:endParaRPr lang="en-US"/>
          </a:p>
        </p:txBody>
      </p:sp>
      <p:sp>
        <p:nvSpPr>
          <p:cNvPr id="21628" name="Line 186"/>
          <p:cNvSpPr>
            <a:spLocks noChangeShapeType="1"/>
          </p:cNvSpPr>
          <p:nvPr/>
        </p:nvSpPr>
        <p:spPr bwMode="auto">
          <a:xfrm flipH="1">
            <a:off x="5843588" y="4581525"/>
            <a:ext cx="152400" cy="152400"/>
          </a:xfrm>
          <a:prstGeom prst="line">
            <a:avLst/>
          </a:prstGeom>
          <a:noFill/>
          <a:ln w="28575">
            <a:solidFill>
              <a:schemeClr val="tx1"/>
            </a:solidFill>
            <a:round/>
            <a:headEnd/>
            <a:tailEnd/>
          </a:ln>
        </p:spPr>
        <p:txBody>
          <a:bodyPr wrap="none" anchor="ctr"/>
          <a:lstStyle/>
          <a:p>
            <a:endParaRPr lang="en-US"/>
          </a:p>
        </p:txBody>
      </p:sp>
      <p:sp>
        <p:nvSpPr>
          <p:cNvPr id="21629" name="Line 187"/>
          <p:cNvSpPr>
            <a:spLocks noChangeShapeType="1"/>
          </p:cNvSpPr>
          <p:nvPr/>
        </p:nvSpPr>
        <p:spPr bwMode="auto">
          <a:xfrm>
            <a:off x="5843588" y="4581525"/>
            <a:ext cx="152400" cy="152400"/>
          </a:xfrm>
          <a:prstGeom prst="line">
            <a:avLst/>
          </a:prstGeom>
          <a:noFill/>
          <a:ln w="28575">
            <a:solidFill>
              <a:schemeClr val="tx1"/>
            </a:solidFill>
            <a:round/>
            <a:headEnd/>
            <a:tailEnd/>
          </a:ln>
        </p:spPr>
        <p:txBody>
          <a:bodyPr wrap="none" anchor="ctr"/>
          <a:lstStyle/>
          <a:p>
            <a:endParaRPr lang="en-US"/>
          </a:p>
        </p:txBody>
      </p:sp>
      <p:sp>
        <p:nvSpPr>
          <p:cNvPr id="21630" name="Line 188"/>
          <p:cNvSpPr>
            <a:spLocks noChangeShapeType="1"/>
          </p:cNvSpPr>
          <p:nvPr/>
        </p:nvSpPr>
        <p:spPr bwMode="auto">
          <a:xfrm flipH="1">
            <a:off x="5386388" y="4581525"/>
            <a:ext cx="152400" cy="152400"/>
          </a:xfrm>
          <a:prstGeom prst="line">
            <a:avLst/>
          </a:prstGeom>
          <a:noFill/>
          <a:ln w="28575">
            <a:solidFill>
              <a:schemeClr val="tx1"/>
            </a:solidFill>
            <a:round/>
            <a:headEnd/>
            <a:tailEnd/>
          </a:ln>
        </p:spPr>
        <p:txBody>
          <a:bodyPr wrap="none" anchor="ctr"/>
          <a:lstStyle/>
          <a:p>
            <a:endParaRPr lang="en-US"/>
          </a:p>
        </p:txBody>
      </p:sp>
      <p:sp>
        <p:nvSpPr>
          <p:cNvPr id="21631" name="Line 189"/>
          <p:cNvSpPr>
            <a:spLocks noChangeShapeType="1"/>
          </p:cNvSpPr>
          <p:nvPr/>
        </p:nvSpPr>
        <p:spPr bwMode="auto">
          <a:xfrm>
            <a:off x="5386388" y="4581525"/>
            <a:ext cx="152400" cy="152400"/>
          </a:xfrm>
          <a:prstGeom prst="line">
            <a:avLst/>
          </a:prstGeom>
          <a:noFill/>
          <a:ln w="28575">
            <a:solidFill>
              <a:schemeClr val="tx1"/>
            </a:solidFill>
            <a:round/>
            <a:headEnd/>
            <a:tailEnd/>
          </a:ln>
        </p:spPr>
        <p:txBody>
          <a:bodyPr wrap="none" anchor="ctr"/>
          <a:lstStyle/>
          <a:p>
            <a:endParaRPr lang="en-US"/>
          </a:p>
        </p:txBody>
      </p:sp>
      <p:sp>
        <p:nvSpPr>
          <p:cNvPr id="21632" name="Line 190"/>
          <p:cNvSpPr>
            <a:spLocks noChangeShapeType="1"/>
          </p:cNvSpPr>
          <p:nvPr/>
        </p:nvSpPr>
        <p:spPr bwMode="auto">
          <a:xfrm flipH="1">
            <a:off x="4929188" y="4581525"/>
            <a:ext cx="152400" cy="152400"/>
          </a:xfrm>
          <a:prstGeom prst="line">
            <a:avLst/>
          </a:prstGeom>
          <a:noFill/>
          <a:ln w="28575">
            <a:solidFill>
              <a:schemeClr val="tx1"/>
            </a:solidFill>
            <a:round/>
            <a:headEnd/>
            <a:tailEnd/>
          </a:ln>
        </p:spPr>
        <p:txBody>
          <a:bodyPr wrap="none" anchor="ctr"/>
          <a:lstStyle/>
          <a:p>
            <a:endParaRPr lang="en-US"/>
          </a:p>
        </p:txBody>
      </p:sp>
      <p:sp>
        <p:nvSpPr>
          <p:cNvPr id="21633" name="Line 191"/>
          <p:cNvSpPr>
            <a:spLocks noChangeShapeType="1"/>
          </p:cNvSpPr>
          <p:nvPr/>
        </p:nvSpPr>
        <p:spPr bwMode="auto">
          <a:xfrm>
            <a:off x="4929188" y="4581525"/>
            <a:ext cx="152400" cy="152400"/>
          </a:xfrm>
          <a:prstGeom prst="line">
            <a:avLst/>
          </a:prstGeom>
          <a:noFill/>
          <a:ln w="28575">
            <a:solidFill>
              <a:schemeClr val="tx1"/>
            </a:solidFill>
            <a:round/>
            <a:headEnd/>
            <a:tailEnd/>
          </a:ln>
        </p:spPr>
        <p:txBody>
          <a:bodyPr wrap="none" anchor="ctr"/>
          <a:lstStyle/>
          <a:p>
            <a:endParaRPr lang="en-US"/>
          </a:p>
        </p:txBody>
      </p:sp>
      <p:sp>
        <p:nvSpPr>
          <p:cNvPr id="21634" name="Rectangle 192"/>
          <p:cNvSpPr>
            <a:spLocks noChangeArrowheads="1"/>
          </p:cNvSpPr>
          <p:nvPr/>
        </p:nvSpPr>
        <p:spPr bwMode="auto">
          <a:xfrm>
            <a:off x="2170113" y="1852613"/>
            <a:ext cx="688975" cy="330200"/>
          </a:xfrm>
          <a:prstGeom prst="rect">
            <a:avLst/>
          </a:prstGeom>
          <a:noFill/>
          <a:ln w="9525">
            <a:noFill/>
            <a:miter lim="800000"/>
            <a:headEnd/>
            <a:tailEnd type="none" w="sm" len="med"/>
          </a:ln>
        </p:spPr>
        <p:txBody>
          <a:bodyPr wrap="none" lIns="0" tIns="0" rIns="0" bIns="0" anchor="ctr"/>
          <a:lstStyle/>
          <a:p>
            <a:pPr algn="r" eaLnBrk="1" hangingPunct="1"/>
            <a:r>
              <a:rPr lang="en-US" altLang="ko-KR" sz="1200">
                <a:latin typeface="Tahoma" pitchFamily="34" charset="0"/>
                <a:ea typeface="굴림" pitchFamily="34" charset="-127"/>
              </a:rPr>
              <a:t>cycle n</a:t>
            </a:r>
          </a:p>
        </p:txBody>
      </p:sp>
      <p:sp>
        <p:nvSpPr>
          <p:cNvPr id="21635" name="Rectangle 193"/>
          <p:cNvSpPr>
            <a:spLocks noChangeArrowheads="1"/>
          </p:cNvSpPr>
          <p:nvPr/>
        </p:nvSpPr>
        <p:spPr bwMode="auto">
          <a:xfrm>
            <a:off x="2170113" y="2681288"/>
            <a:ext cx="688975" cy="330200"/>
          </a:xfrm>
          <a:prstGeom prst="rect">
            <a:avLst/>
          </a:prstGeom>
          <a:noFill/>
          <a:ln w="9525">
            <a:noFill/>
            <a:miter lim="800000"/>
            <a:headEnd/>
            <a:tailEnd type="none" w="sm" len="med"/>
          </a:ln>
        </p:spPr>
        <p:txBody>
          <a:bodyPr wrap="none" lIns="0" tIns="0" rIns="0" bIns="0" anchor="ctr"/>
          <a:lstStyle/>
          <a:p>
            <a:pPr algn="r" eaLnBrk="1" hangingPunct="1"/>
            <a:r>
              <a:rPr lang="en-US" altLang="ko-KR" sz="1200">
                <a:latin typeface="Tahoma" pitchFamily="34" charset="0"/>
                <a:ea typeface="굴림" pitchFamily="34" charset="-127"/>
              </a:rPr>
              <a:t>cycle n+1</a:t>
            </a:r>
          </a:p>
        </p:txBody>
      </p:sp>
      <p:sp>
        <p:nvSpPr>
          <p:cNvPr id="21636" name="Rectangle 194"/>
          <p:cNvSpPr>
            <a:spLocks noChangeArrowheads="1"/>
          </p:cNvSpPr>
          <p:nvPr/>
        </p:nvSpPr>
        <p:spPr bwMode="auto">
          <a:xfrm>
            <a:off x="2170113" y="3511550"/>
            <a:ext cx="688975" cy="330200"/>
          </a:xfrm>
          <a:prstGeom prst="rect">
            <a:avLst/>
          </a:prstGeom>
          <a:noFill/>
          <a:ln w="9525">
            <a:noFill/>
            <a:miter lim="800000"/>
            <a:headEnd/>
            <a:tailEnd type="none" w="sm" len="med"/>
          </a:ln>
        </p:spPr>
        <p:txBody>
          <a:bodyPr wrap="none" lIns="0" tIns="0" rIns="0" bIns="0" anchor="ctr"/>
          <a:lstStyle/>
          <a:p>
            <a:pPr algn="r" eaLnBrk="1" hangingPunct="1"/>
            <a:r>
              <a:rPr lang="en-US" altLang="ko-KR" sz="1200">
                <a:latin typeface="Tahoma" pitchFamily="34" charset="0"/>
                <a:ea typeface="굴림" pitchFamily="34" charset="-127"/>
              </a:rPr>
              <a:t>cycle n+2</a:t>
            </a:r>
          </a:p>
        </p:txBody>
      </p:sp>
      <p:sp>
        <p:nvSpPr>
          <p:cNvPr id="21637" name="Rectangle 195"/>
          <p:cNvSpPr>
            <a:spLocks noChangeArrowheads="1"/>
          </p:cNvSpPr>
          <p:nvPr/>
        </p:nvSpPr>
        <p:spPr bwMode="auto">
          <a:xfrm>
            <a:off x="2170113" y="4341813"/>
            <a:ext cx="688975" cy="330200"/>
          </a:xfrm>
          <a:prstGeom prst="rect">
            <a:avLst/>
          </a:prstGeom>
          <a:noFill/>
          <a:ln w="9525">
            <a:noFill/>
            <a:miter lim="800000"/>
            <a:headEnd/>
            <a:tailEnd type="none" w="sm" len="med"/>
          </a:ln>
        </p:spPr>
        <p:txBody>
          <a:bodyPr wrap="none" lIns="0" tIns="0" rIns="0" bIns="0" anchor="ctr"/>
          <a:lstStyle/>
          <a:p>
            <a:pPr algn="r" eaLnBrk="1" hangingPunct="1"/>
            <a:r>
              <a:rPr lang="en-US" altLang="ko-KR" sz="1200">
                <a:latin typeface="Tahoma" pitchFamily="34" charset="0"/>
                <a:ea typeface="굴림" pitchFamily="34" charset="-127"/>
              </a:rPr>
              <a:t>cycle n+3</a:t>
            </a:r>
          </a:p>
        </p:txBody>
      </p:sp>
      <p:sp>
        <p:nvSpPr>
          <p:cNvPr id="136" name="TextBox 135"/>
          <p:cNvSpPr txBox="1"/>
          <p:nvPr/>
        </p:nvSpPr>
        <p:spPr>
          <a:xfrm>
            <a:off x="-8906" y="0"/>
            <a:ext cx="3167855" cy="307777"/>
          </a:xfrm>
          <a:prstGeom prst="rect">
            <a:avLst/>
          </a:prstGeom>
          <a:noFill/>
        </p:spPr>
        <p:txBody>
          <a:bodyPr wrap="none" rtlCol="0">
            <a:spAutoFit/>
          </a:bodyPr>
          <a:lstStyle/>
          <a:p>
            <a:pPr algn="l"/>
            <a:r>
              <a:rPr lang="en-US" sz="1400" b="1" dirty="0">
                <a:solidFill>
                  <a:srgbClr val="FF0000"/>
                </a:solidFill>
              </a:rPr>
              <a:t>Speculative Scheduling—recovery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en-US" altLang="ko-KR" sz="3500">
                <a:ea typeface="굴림" pitchFamily="34" charset="-127"/>
              </a:rPr>
              <a:t>Requirements of scheduling replay</a:t>
            </a:r>
          </a:p>
        </p:txBody>
      </p:sp>
      <p:sp>
        <p:nvSpPr>
          <p:cNvPr id="22531" name="Rectangle 3"/>
          <p:cNvSpPr>
            <a:spLocks noGrp="1" noChangeArrowheads="1"/>
          </p:cNvSpPr>
          <p:nvPr>
            <p:ph idx="1"/>
          </p:nvPr>
        </p:nvSpPr>
        <p:spPr>
          <a:xfrm>
            <a:off x="457200" y="2819400"/>
            <a:ext cx="7924800" cy="3200400"/>
          </a:xfrm>
        </p:spPr>
        <p:txBody>
          <a:bodyPr/>
          <a:lstStyle/>
          <a:p>
            <a:pPr marL="533400" indent="-533400" eaLnBrk="1" hangingPunct="1"/>
            <a:r>
              <a:rPr lang="en-US" altLang="ko-KR" sz="2000" dirty="0">
                <a:ea typeface="굴림" pitchFamily="34" charset="-127"/>
              </a:rPr>
              <a:t>Conditions for ideal scheduling replay</a:t>
            </a:r>
          </a:p>
          <a:p>
            <a:pPr marL="914400" lvl="1" indent="-457200" eaLnBrk="1" hangingPunct="1"/>
            <a:r>
              <a:rPr lang="en-US" altLang="ko-KR" sz="1800" dirty="0">
                <a:ea typeface="굴림" pitchFamily="34" charset="-127"/>
              </a:rPr>
              <a:t>All mis-scheduled dependent instructions are invalidated instantly</a:t>
            </a:r>
          </a:p>
          <a:p>
            <a:pPr marL="914400" lvl="1" indent="-457200" eaLnBrk="1" hangingPunct="1"/>
            <a:r>
              <a:rPr lang="en-US" altLang="ko-KR" sz="1800" dirty="0">
                <a:ea typeface="굴림" pitchFamily="34" charset="-127"/>
              </a:rPr>
              <a:t>Independent instructions are unaffected</a:t>
            </a:r>
          </a:p>
          <a:p>
            <a:pPr marL="914400" lvl="1" indent="-457200" eaLnBrk="1" hangingPunct="1"/>
            <a:endParaRPr lang="en-US" altLang="ko-KR" sz="1800" dirty="0">
              <a:ea typeface="굴림" pitchFamily="34" charset="-127"/>
            </a:endParaRPr>
          </a:p>
          <a:p>
            <a:pPr marL="533400" indent="-533400" eaLnBrk="1" hangingPunct="1"/>
            <a:endParaRPr lang="en-US" altLang="ko-KR" sz="1800" dirty="0">
              <a:ea typeface="굴림" pitchFamily="34" charset="-127"/>
            </a:endParaRPr>
          </a:p>
          <a:p>
            <a:pPr marL="533400" indent="-533400" eaLnBrk="1" hangingPunct="1"/>
            <a:endParaRPr lang="en-US" altLang="ko-KR" sz="1800" dirty="0">
              <a:ea typeface="굴림" pitchFamily="34" charset="-127"/>
            </a:endParaRPr>
          </a:p>
          <a:p>
            <a:pPr marL="533400" indent="-533400" eaLnBrk="1" hangingPunct="1"/>
            <a:r>
              <a:rPr lang="en-US" altLang="ko-KR" sz="2000" dirty="0">
                <a:solidFill>
                  <a:srgbClr val="FF0000"/>
                </a:solidFill>
                <a:ea typeface="굴림" pitchFamily="34" charset="-127"/>
              </a:rPr>
              <a:t>Multiple levels of dependence tracking</a:t>
            </a:r>
            <a:r>
              <a:rPr lang="en-US" altLang="ko-KR" sz="2000" dirty="0">
                <a:ea typeface="굴림" pitchFamily="34" charset="-127"/>
              </a:rPr>
              <a:t> are needed</a:t>
            </a:r>
          </a:p>
          <a:p>
            <a:pPr marL="914400" lvl="1" indent="-457200" eaLnBrk="1" hangingPunct="1"/>
            <a:r>
              <a:rPr lang="en-US" altLang="ko-KR" sz="1800" dirty="0">
                <a:ea typeface="굴림" pitchFamily="34" charset="-127"/>
              </a:rPr>
              <a:t>e.g. Am I dependent on the current cache miss?</a:t>
            </a:r>
          </a:p>
          <a:p>
            <a:pPr marL="914400" lvl="1" indent="-457200" eaLnBrk="1" hangingPunct="1"/>
            <a:r>
              <a:rPr lang="en-US" altLang="ko-KR" sz="1800" dirty="0">
                <a:ea typeface="굴림" pitchFamily="34" charset="-127"/>
              </a:rPr>
              <a:t>Longer load resolution loop delay </a:t>
            </a:r>
            <a:r>
              <a:rPr lang="en-US" altLang="ko-KR" sz="1800" dirty="0">
                <a:ea typeface="굴림" pitchFamily="34" charset="-127"/>
                <a:sym typeface="Wingdings" pitchFamily="2" charset="2"/>
              </a:rPr>
              <a:t> tracking more levels</a:t>
            </a:r>
          </a:p>
        </p:txBody>
      </p:sp>
      <p:sp>
        <p:nvSpPr>
          <p:cNvPr id="22532" name="Rectangle 4"/>
          <p:cNvSpPr>
            <a:spLocks noChangeArrowheads="1"/>
          </p:cNvSpPr>
          <p:nvPr/>
        </p:nvSpPr>
        <p:spPr bwMode="auto">
          <a:xfrm>
            <a:off x="990600" y="1143000"/>
            <a:ext cx="7239000" cy="1447800"/>
          </a:xfrm>
          <a:prstGeom prst="rect">
            <a:avLst/>
          </a:prstGeom>
          <a:noFill/>
          <a:ln w="38100">
            <a:solidFill>
              <a:srgbClr val="FF6600"/>
            </a:solidFill>
            <a:miter lim="800000"/>
            <a:headEnd/>
            <a:tailEnd/>
          </a:ln>
        </p:spPr>
        <p:txBody>
          <a:bodyPr/>
          <a:lstStyle/>
          <a:p>
            <a:pPr marL="609600" indent="-609600" algn="l" eaLnBrk="1" hangingPunct="1">
              <a:spcBef>
                <a:spcPct val="20000"/>
              </a:spcBef>
              <a:buClr>
                <a:schemeClr val="accent2"/>
              </a:buClr>
              <a:buSzPct val="70000"/>
              <a:buFont typeface="Wingdings" pitchFamily="2" charset="2"/>
              <a:buChar char="n"/>
            </a:pPr>
            <a:r>
              <a:rPr lang="en-US" altLang="ko-KR" sz="2000" dirty="0">
                <a:ea typeface="굴림" pitchFamily="34" charset="-127"/>
              </a:rPr>
              <a:t>Propagation of recovery status should be </a:t>
            </a:r>
            <a:r>
              <a:rPr lang="en-US" altLang="ko-KR" sz="2000" dirty="0">
                <a:solidFill>
                  <a:srgbClr val="FF0000"/>
                </a:solidFill>
                <a:ea typeface="굴림" pitchFamily="34" charset="-127"/>
              </a:rPr>
              <a:t>faster</a:t>
            </a:r>
            <a:r>
              <a:rPr lang="en-US" altLang="ko-KR" sz="2000" dirty="0">
                <a:ea typeface="굴림" pitchFamily="34" charset="-127"/>
              </a:rPr>
              <a:t> than speculative wavefront propagation</a:t>
            </a:r>
          </a:p>
          <a:p>
            <a:pPr marL="609600" indent="-609600" algn="l" eaLnBrk="1" hangingPunct="1">
              <a:spcBef>
                <a:spcPct val="20000"/>
              </a:spcBef>
              <a:buClr>
                <a:schemeClr val="accent2"/>
              </a:buClr>
              <a:buSzPct val="70000"/>
              <a:buFont typeface="Wingdings" pitchFamily="2" charset="2"/>
              <a:buChar char="n"/>
            </a:pPr>
            <a:r>
              <a:rPr lang="en-US" altLang="ko-KR" sz="2000" dirty="0">
                <a:ea typeface="굴림" pitchFamily="34" charset="-127"/>
              </a:rPr>
              <a:t>Recovery should be performed on the transitive closure of dependent instructions</a:t>
            </a:r>
          </a:p>
        </p:txBody>
      </p:sp>
      <p:sp>
        <p:nvSpPr>
          <p:cNvPr id="22533" name="Oval 5"/>
          <p:cNvSpPr>
            <a:spLocks noChangeArrowheads="1"/>
          </p:cNvSpPr>
          <p:nvPr/>
        </p:nvSpPr>
        <p:spPr bwMode="auto">
          <a:xfrm rot="-5400000">
            <a:off x="8648700" y="43815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34" name="Oval 6"/>
          <p:cNvSpPr>
            <a:spLocks noChangeArrowheads="1"/>
          </p:cNvSpPr>
          <p:nvPr/>
        </p:nvSpPr>
        <p:spPr bwMode="auto">
          <a:xfrm rot="-5400000">
            <a:off x="8648700" y="38481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solidFill>
                <a:schemeClr val="bg1"/>
              </a:solidFill>
              <a:latin typeface="Tahoma" pitchFamily="34" charset="0"/>
              <a:ea typeface="굴림" pitchFamily="34" charset="-127"/>
            </a:endParaRPr>
          </a:p>
        </p:txBody>
      </p:sp>
      <p:sp>
        <p:nvSpPr>
          <p:cNvPr id="22535" name="Oval 7"/>
          <p:cNvSpPr>
            <a:spLocks noChangeArrowheads="1"/>
          </p:cNvSpPr>
          <p:nvPr/>
        </p:nvSpPr>
        <p:spPr bwMode="auto">
          <a:xfrm rot="-5400000">
            <a:off x="8248650" y="3848100"/>
            <a:ext cx="266700" cy="266700"/>
          </a:xfrm>
          <a:prstGeom prst="ellipse">
            <a:avLst/>
          </a:prstGeom>
          <a:solidFill>
            <a:srgbClr val="FF6600"/>
          </a:solidFill>
          <a:ln w="9525">
            <a:solidFill>
              <a:srgbClr val="FF6600"/>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36" name="Oval 8"/>
          <p:cNvSpPr>
            <a:spLocks noChangeArrowheads="1"/>
          </p:cNvSpPr>
          <p:nvPr/>
        </p:nvSpPr>
        <p:spPr bwMode="auto">
          <a:xfrm rot="-5400000">
            <a:off x="8648700" y="49149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37" name="Oval 9"/>
          <p:cNvSpPr>
            <a:spLocks noChangeArrowheads="1"/>
          </p:cNvSpPr>
          <p:nvPr/>
        </p:nvSpPr>
        <p:spPr bwMode="auto">
          <a:xfrm rot="-5400000">
            <a:off x="8248650" y="49149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38" name="Oval 10"/>
          <p:cNvSpPr>
            <a:spLocks noChangeArrowheads="1"/>
          </p:cNvSpPr>
          <p:nvPr/>
        </p:nvSpPr>
        <p:spPr bwMode="auto">
          <a:xfrm rot="-5400000">
            <a:off x="8648700" y="54483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39" name="Oval 11"/>
          <p:cNvSpPr>
            <a:spLocks noChangeArrowheads="1"/>
          </p:cNvSpPr>
          <p:nvPr/>
        </p:nvSpPr>
        <p:spPr bwMode="auto">
          <a:xfrm rot="-5400000">
            <a:off x="8248650" y="5448300"/>
            <a:ext cx="266700"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40" name="Oval 12"/>
          <p:cNvSpPr>
            <a:spLocks noChangeArrowheads="1"/>
          </p:cNvSpPr>
          <p:nvPr/>
        </p:nvSpPr>
        <p:spPr bwMode="auto">
          <a:xfrm rot="-5400000">
            <a:off x="8647906" y="5980907"/>
            <a:ext cx="268287"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41" name="Oval 13"/>
          <p:cNvSpPr>
            <a:spLocks noChangeArrowheads="1"/>
          </p:cNvSpPr>
          <p:nvPr/>
        </p:nvSpPr>
        <p:spPr bwMode="auto">
          <a:xfrm rot="-5400000">
            <a:off x="8247856" y="5980907"/>
            <a:ext cx="268287" cy="266700"/>
          </a:xfrm>
          <a:prstGeom prst="ellipse">
            <a:avLst/>
          </a:prstGeom>
          <a:solidFill>
            <a:schemeClr val="bg1"/>
          </a:solidFill>
          <a:ln w="9525">
            <a:solidFill>
              <a:schemeClr val="tx1"/>
            </a:solidFill>
            <a:round/>
            <a:headEnd/>
            <a:tailEnd type="none" w="sm" len="med"/>
          </a:ln>
        </p:spPr>
        <p:txBody>
          <a:bodyPr vert="eaVert" wrap="none" lIns="0" tIns="0" rIns="0" bIns="0" anchor="ctr"/>
          <a:lstStyle/>
          <a:p>
            <a:pPr eaLnBrk="1" hangingPunct="1"/>
            <a:endParaRPr lang="ko-KR" altLang="en-US" sz="1100">
              <a:latin typeface="Tahoma" pitchFamily="34" charset="0"/>
              <a:ea typeface="굴림" pitchFamily="34" charset="-127"/>
            </a:endParaRPr>
          </a:p>
        </p:txBody>
      </p:sp>
      <p:sp>
        <p:nvSpPr>
          <p:cNvPr id="22542" name="Line 14"/>
          <p:cNvSpPr>
            <a:spLocks noChangeShapeType="1"/>
          </p:cNvSpPr>
          <p:nvPr/>
        </p:nvSpPr>
        <p:spPr bwMode="auto">
          <a:xfrm rot="16200000" flipH="1">
            <a:off x="7976394" y="4507707"/>
            <a:ext cx="788987" cy="0"/>
          </a:xfrm>
          <a:prstGeom prst="line">
            <a:avLst/>
          </a:prstGeom>
          <a:noFill/>
          <a:ln w="9525">
            <a:solidFill>
              <a:schemeClr val="tx1"/>
            </a:solidFill>
            <a:round/>
            <a:headEnd/>
            <a:tailEnd type="triangle" w="med" len="med"/>
          </a:ln>
        </p:spPr>
        <p:txBody>
          <a:bodyPr wrap="none" anchor="ctr"/>
          <a:lstStyle/>
          <a:p>
            <a:endParaRPr lang="en-US"/>
          </a:p>
        </p:txBody>
      </p:sp>
      <p:sp>
        <p:nvSpPr>
          <p:cNvPr id="22543" name="Line 15"/>
          <p:cNvSpPr>
            <a:spLocks noChangeShapeType="1"/>
          </p:cNvSpPr>
          <p:nvPr/>
        </p:nvSpPr>
        <p:spPr bwMode="auto">
          <a:xfrm rot="16200000" flipH="1">
            <a:off x="8643144" y="4253707"/>
            <a:ext cx="266700" cy="11112"/>
          </a:xfrm>
          <a:prstGeom prst="line">
            <a:avLst/>
          </a:prstGeom>
          <a:noFill/>
          <a:ln w="9525">
            <a:solidFill>
              <a:schemeClr val="tx1"/>
            </a:solidFill>
            <a:round/>
            <a:headEnd/>
            <a:tailEnd type="triangle" w="med" len="med"/>
          </a:ln>
        </p:spPr>
        <p:txBody>
          <a:bodyPr wrap="none" anchor="ctr"/>
          <a:lstStyle/>
          <a:p>
            <a:endParaRPr lang="en-US"/>
          </a:p>
        </p:txBody>
      </p:sp>
      <p:sp>
        <p:nvSpPr>
          <p:cNvPr id="22544" name="Line 16"/>
          <p:cNvSpPr>
            <a:spLocks noChangeShapeType="1"/>
          </p:cNvSpPr>
          <p:nvPr/>
        </p:nvSpPr>
        <p:spPr bwMode="auto">
          <a:xfrm rot="16200000" flipH="1">
            <a:off x="8426450" y="4114800"/>
            <a:ext cx="288925" cy="244475"/>
          </a:xfrm>
          <a:prstGeom prst="line">
            <a:avLst/>
          </a:prstGeom>
          <a:noFill/>
          <a:ln w="9525">
            <a:solidFill>
              <a:schemeClr val="tx1"/>
            </a:solidFill>
            <a:round/>
            <a:headEnd/>
            <a:tailEnd type="triangle" w="med" len="med"/>
          </a:ln>
        </p:spPr>
        <p:txBody>
          <a:bodyPr wrap="none" anchor="ctr"/>
          <a:lstStyle/>
          <a:p>
            <a:endParaRPr lang="en-US"/>
          </a:p>
        </p:txBody>
      </p:sp>
      <p:sp>
        <p:nvSpPr>
          <p:cNvPr id="22545" name="Line 17"/>
          <p:cNvSpPr>
            <a:spLocks noChangeShapeType="1"/>
          </p:cNvSpPr>
          <p:nvPr/>
        </p:nvSpPr>
        <p:spPr bwMode="auto">
          <a:xfrm rot="16200000" flipH="1">
            <a:off x="8437563" y="5159375"/>
            <a:ext cx="266700" cy="333375"/>
          </a:xfrm>
          <a:prstGeom prst="line">
            <a:avLst/>
          </a:prstGeom>
          <a:noFill/>
          <a:ln w="9525">
            <a:solidFill>
              <a:schemeClr val="tx1"/>
            </a:solidFill>
            <a:round/>
            <a:headEnd/>
            <a:tailEnd type="triangle" w="med" len="med"/>
          </a:ln>
        </p:spPr>
        <p:txBody>
          <a:bodyPr wrap="none" anchor="ctr"/>
          <a:lstStyle/>
          <a:p>
            <a:endParaRPr lang="en-US"/>
          </a:p>
        </p:txBody>
      </p:sp>
      <p:sp>
        <p:nvSpPr>
          <p:cNvPr id="22546" name="Line 18"/>
          <p:cNvSpPr>
            <a:spLocks noChangeShapeType="1"/>
          </p:cNvSpPr>
          <p:nvPr/>
        </p:nvSpPr>
        <p:spPr bwMode="auto">
          <a:xfrm rot="16200000" flipH="1">
            <a:off x="8254206" y="5309395"/>
            <a:ext cx="244475" cy="11112"/>
          </a:xfrm>
          <a:prstGeom prst="line">
            <a:avLst/>
          </a:prstGeom>
          <a:noFill/>
          <a:ln w="9525">
            <a:solidFill>
              <a:schemeClr val="tx1"/>
            </a:solidFill>
            <a:round/>
            <a:headEnd/>
            <a:tailEnd type="triangle" w="med" len="med"/>
          </a:ln>
        </p:spPr>
        <p:txBody>
          <a:bodyPr wrap="none" anchor="ctr"/>
          <a:lstStyle/>
          <a:p>
            <a:endParaRPr lang="en-US"/>
          </a:p>
        </p:txBody>
      </p:sp>
      <p:sp>
        <p:nvSpPr>
          <p:cNvPr id="22547" name="Line 19"/>
          <p:cNvSpPr>
            <a:spLocks noChangeShapeType="1"/>
          </p:cNvSpPr>
          <p:nvPr/>
        </p:nvSpPr>
        <p:spPr bwMode="auto">
          <a:xfrm rot="16200000" flipH="1">
            <a:off x="8637588" y="4792663"/>
            <a:ext cx="266700" cy="0"/>
          </a:xfrm>
          <a:prstGeom prst="line">
            <a:avLst/>
          </a:prstGeom>
          <a:noFill/>
          <a:ln w="9525">
            <a:solidFill>
              <a:schemeClr val="tx1"/>
            </a:solidFill>
            <a:round/>
            <a:headEnd/>
            <a:tailEnd type="triangle" w="med" len="med"/>
          </a:ln>
        </p:spPr>
        <p:txBody>
          <a:bodyPr wrap="none" anchor="ctr"/>
          <a:lstStyle/>
          <a:p>
            <a:endParaRPr lang="en-US"/>
          </a:p>
        </p:txBody>
      </p:sp>
      <p:sp>
        <p:nvSpPr>
          <p:cNvPr id="22548" name="Line 20"/>
          <p:cNvSpPr>
            <a:spLocks noChangeShapeType="1"/>
          </p:cNvSpPr>
          <p:nvPr/>
        </p:nvSpPr>
        <p:spPr bwMode="auto">
          <a:xfrm rot="16200000" flipH="1">
            <a:off x="8648700" y="5326063"/>
            <a:ext cx="266700" cy="0"/>
          </a:xfrm>
          <a:prstGeom prst="line">
            <a:avLst/>
          </a:prstGeom>
          <a:noFill/>
          <a:ln w="9525">
            <a:solidFill>
              <a:schemeClr val="tx1"/>
            </a:solidFill>
            <a:round/>
            <a:headEnd/>
            <a:tailEnd type="triangle" w="med" len="med"/>
          </a:ln>
        </p:spPr>
        <p:txBody>
          <a:bodyPr wrap="none" anchor="ctr"/>
          <a:lstStyle/>
          <a:p>
            <a:endParaRPr lang="en-US"/>
          </a:p>
        </p:txBody>
      </p:sp>
      <p:sp>
        <p:nvSpPr>
          <p:cNvPr id="22549" name="Line 21"/>
          <p:cNvSpPr>
            <a:spLocks noChangeShapeType="1"/>
          </p:cNvSpPr>
          <p:nvPr/>
        </p:nvSpPr>
        <p:spPr bwMode="auto">
          <a:xfrm rot="16200000" flipH="1">
            <a:off x="8404225" y="5703888"/>
            <a:ext cx="288925" cy="311150"/>
          </a:xfrm>
          <a:prstGeom prst="line">
            <a:avLst/>
          </a:prstGeom>
          <a:noFill/>
          <a:ln w="9525">
            <a:solidFill>
              <a:schemeClr val="tx1"/>
            </a:solidFill>
            <a:round/>
            <a:headEnd/>
            <a:tailEnd type="triangle" w="med" len="med"/>
          </a:ln>
        </p:spPr>
        <p:txBody>
          <a:bodyPr wrap="none" anchor="ctr"/>
          <a:lstStyle/>
          <a:p>
            <a:endParaRPr lang="en-US"/>
          </a:p>
        </p:txBody>
      </p:sp>
      <p:sp>
        <p:nvSpPr>
          <p:cNvPr id="22550" name="Line 22"/>
          <p:cNvSpPr>
            <a:spLocks noChangeShapeType="1"/>
          </p:cNvSpPr>
          <p:nvPr/>
        </p:nvSpPr>
        <p:spPr bwMode="auto">
          <a:xfrm rot="-5400000" flipH="1" flipV="1">
            <a:off x="8404225" y="5702301"/>
            <a:ext cx="300037" cy="277812"/>
          </a:xfrm>
          <a:prstGeom prst="line">
            <a:avLst/>
          </a:prstGeom>
          <a:noFill/>
          <a:ln w="9525">
            <a:solidFill>
              <a:schemeClr val="tx1"/>
            </a:solidFill>
            <a:round/>
            <a:headEnd/>
            <a:tailEnd type="triangle" w="med" len="med"/>
          </a:ln>
        </p:spPr>
        <p:txBody>
          <a:bodyPr wrap="none" anchor="ctr"/>
          <a:lstStyle/>
          <a:p>
            <a:endParaRPr lang="en-US"/>
          </a:p>
        </p:txBody>
      </p:sp>
      <p:sp>
        <p:nvSpPr>
          <p:cNvPr id="22551" name="Text Box 23"/>
          <p:cNvSpPr txBox="1">
            <a:spLocks noChangeArrowheads="1"/>
          </p:cNvSpPr>
          <p:nvPr/>
        </p:nvSpPr>
        <p:spPr bwMode="auto">
          <a:xfrm>
            <a:off x="7883525" y="3765550"/>
            <a:ext cx="365125" cy="425450"/>
          </a:xfrm>
          <a:prstGeom prst="rect">
            <a:avLst/>
          </a:prstGeom>
          <a:noFill/>
          <a:ln w="28575" algn="ctr">
            <a:noFill/>
            <a:miter lim="800000"/>
            <a:headEnd/>
            <a:tailEnd/>
          </a:ln>
        </p:spPr>
        <p:txBody>
          <a:bodyPr wrap="none" lIns="0" tIns="0" rIns="0" bIns="0">
            <a:spAutoFit/>
          </a:bodyPr>
          <a:lstStyle/>
          <a:p>
            <a:r>
              <a:rPr lang="en-US" altLang="ko-KR" sz="1400">
                <a:ea typeface="굴림" pitchFamily="34" charset="-127"/>
              </a:rPr>
              <a:t>load</a:t>
            </a:r>
          </a:p>
          <a:p>
            <a:r>
              <a:rPr lang="en-US" altLang="ko-KR" sz="1400">
                <a:ea typeface="굴림" pitchFamily="34" charset="-127"/>
              </a:rPr>
              <a:t>miss</a:t>
            </a:r>
          </a:p>
        </p:txBody>
      </p:sp>
      <p:sp>
        <p:nvSpPr>
          <p:cNvPr id="22552" name="Freeform 24"/>
          <p:cNvSpPr>
            <a:spLocks/>
          </p:cNvSpPr>
          <p:nvPr/>
        </p:nvSpPr>
        <p:spPr bwMode="auto">
          <a:xfrm>
            <a:off x="6019800" y="5272088"/>
            <a:ext cx="2368550" cy="852487"/>
          </a:xfrm>
          <a:custGeom>
            <a:avLst/>
            <a:gdLst>
              <a:gd name="T0" fmla="*/ 2147483647 w 1243"/>
              <a:gd name="T1" fmla="*/ 1287798106 h 537"/>
              <a:gd name="T2" fmla="*/ 2147483647 w 1243"/>
              <a:gd name="T3" fmla="*/ 1166830732 h 537"/>
              <a:gd name="T4" fmla="*/ 2147483647 w 1243"/>
              <a:gd name="T5" fmla="*/ 163809242 h 537"/>
              <a:gd name="T6" fmla="*/ 0 w 1243"/>
              <a:gd name="T7" fmla="*/ 186491418 h 537"/>
              <a:gd name="T8" fmla="*/ 0 60000 65536"/>
              <a:gd name="T9" fmla="*/ 0 60000 65536"/>
              <a:gd name="T10" fmla="*/ 0 60000 65536"/>
              <a:gd name="T11" fmla="*/ 0 60000 65536"/>
              <a:gd name="T12" fmla="*/ 0 w 1243"/>
              <a:gd name="T13" fmla="*/ 0 h 537"/>
              <a:gd name="T14" fmla="*/ 1243 w 1243"/>
              <a:gd name="T15" fmla="*/ 537 h 537"/>
            </a:gdLst>
            <a:ahLst/>
            <a:cxnLst>
              <a:cxn ang="T8">
                <a:pos x="T0" y="T1"/>
              </a:cxn>
              <a:cxn ang="T9">
                <a:pos x="T2" y="T3"/>
              </a:cxn>
              <a:cxn ang="T10">
                <a:pos x="T4" y="T5"/>
              </a:cxn>
              <a:cxn ang="T11">
                <a:pos x="T6" y="T7"/>
              </a:cxn>
            </a:cxnLst>
            <a:rect l="T12" t="T13" r="T14" b="T15"/>
            <a:pathLst>
              <a:path w="1243" h="537">
                <a:moveTo>
                  <a:pt x="1243" y="511"/>
                </a:moveTo>
                <a:cubicBezTo>
                  <a:pt x="1212" y="503"/>
                  <a:pt x="1109" y="537"/>
                  <a:pt x="1047" y="463"/>
                </a:cubicBezTo>
                <a:cubicBezTo>
                  <a:pt x="985" y="389"/>
                  <a:pt x="1046" y="130"/>
                  <a:pt x="872" y="65"/>
                </a:cubicBezTo>
                <a:cubicBezTo>
                  <a:pt x="698" y="0"/>
                  <a:pt x="182" y="72"/>
                  <a:pt x="0" y="74"/>
                </a:cubicBezTo>
              </a:path>
            </a:pathLst>
          </a:custGeom>
          <a:noFill/>
          <a:ln w="28575">
            <a:solidFill>
              <a:schemeClr val="tx1"/>
            </a:solidFill>
            <a:round/>
            <a:headEnd/>
            <a:tailEnd type="triangle" w="lg" len="med"/>
          </a:ln>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en-US" altLang="ko-KR">
                <a:ea typeface="굴림" pitchFamily="34" charset="-127"/>
              </a:rPr>
              <a:t>Scheduling replay schemes</a:t>
            </a:r>
          </a:p>
        </p:txBody>
      </p:sp>
      <p:sp>
        <p:nvSpPr>
          <p:cNvPr id="23555" name="Rectangle 3"/>
          <p:cNvSpPr>
            <a:spLocks noGrp="1" noChangeArrowheads="1"/>
          </p:cNvSpPr>
          <p:nvPr>
            <p:ph idx="1"/>
          </p:nvPr>
        </p:nvSpPr>
        <p:spPr/>
        <p:txBody>
          <a:bodyPr/>
          <a:lstStyle/>
          <a:p>
            <a:pPr eaLnBrk="1" hangingPunct="1"/>
            <a:r>
              <a:rPr lang="en-US" altLang="ko-KR" sz="2400">
                <a:ea typeface="굴림" pitchFamily="34" charset="-127"/>
              </a:rPr>
              <a:t>Alpha 21264: Non-selective replay</a:t>
            </a:r>
          </a:p>
          <a:p>
            <a:pPr lvl="1" eaLnBrk="1" hangingPunct="1"/>
            <a:r>
              <a:rPr lang="en-US" altLang="ko-KR" sz="2000">
                <a:ea typeface="굴림" pitchFamily="34" charset="-127"/>
              </a:rPr>
              <a:t>Replays </a:t>
            </a:r>
            <a:r>
              <a:rPr lang="en-US" altLang="ko-KR" sz="2000">
                <a:solidFill>
                  <a:srgbClr val="FF0000"/>
                </a:solidFill>
                <a:ea typeface="굴림" pitchFamily="34" charset="-127"/>
              </a:rPr>
              <a:t>all dependent and independent</a:t>
            </a:r>
            <a:r>
              <a:rPr lang="en-US" altLang="ko-KR" sz="2000">
                <a:ea typeface="굴림" pitchFamily="34" charset="-127"/>
              </a:rPr>
              <a:t> instructions issued under load shadow</a:t>
            </a:r>
          </a:p>
          <a:p>
            <a:pPr lvl="1" eaLnBrk="1" hangingPunct="1"/>
            <a:r>
              <a:rPr lang="en-US" altLang="ko-KR" sz="2000">
                <a:ea typeface="굴림" pitchFamily="34" charset="-127"/>
              </a:rPr>
              <a:t>Analogous to squashing recovery in branch misprediction</a:t>
            </a:r>
          </a:p>
          <a:p>
            <a:pPr lvl="1" eaLnBrk="1" hangingPunct="1"/>
            <a:r>
              <a:rPr lang="en-US" altLang="ko-KR" sz="2000">
                <a:ea typeface="굴림" pitchFamily="34" charset="-127"/>
              </a:rPr>
              <a:t>Simple but high performance penalty</a:t>
            </a:r>
          </a:p>
          <a:p>
            <a:pPr lvl="2" eaLnBrk="1" hangingPunct="1"/>
            <a:r>
              <a:rPr lang="en-US" altLang="ko-KR" sz="1800">
                <a:ea typeface="굴림" pitchFamily="34" charset="-127"/>
              </a:rPr>
              <a:t>Independent instructions are unnecessarily replayed</a:t>
            </a:r>
          </a:p>
          <a:p>
            <a:pPr lvl="1" eaLnBrk="1" hangingPunct="1"/>
            <a:endParaRPr lang="en-US" altLang="ko-KR" sz="2000">
              <a:ea typeface="굴림" pitchFamily="34" charset="-127"/>
            </a:endParaRPr>
          </a:p>
        </p:txBody>
      </p:sp>
      <p:grpSp>
        <p:nvGrpSpPr>
          <p:cNvPr id="23556" name="Group 4"/>
          <p:cNvGrpSpPr>
            <a:grpSpLocks/>
          </p:cNvGrpSpPr>
          <p:nvPr/>
        </p:nvGrpSpPr>
        <p:grpSpPr bwMode="auto">
          <a:xfrm>
            <a:off x="2933700" y="3733800"/>
            <a:ext cx="4152900" cy="2538413"/>
            <a:chOff x="2567" y="960"/>
            <a:chExt cx="2616" cy="1599"/>
          </a:xfrm>
        </p:grpSpPr>
        <p:sp>
          <p:nvSpPr>
            <p:cNvPr id="23656" name="Rectangle 5"/>
            <p:cNvSpPr>
              <a:spLocks noChangeArrowheads="1"/>
            </p:cNvSpPr>
            <p:nvPr/>
          </p:nvSpPr>
          <p:spPr bwMode="auto">
            <a:xfrm>
              <a:off x="2652" y="967"/>
              <a:ext cx="254" cy="115"/>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Sched</a:t>
              </a:r>
            </a:p>
          </p:txBody>
        </p:sp>
        <p:sp>
          <p:nvSpPr>
            <p:cNvPr id="23657" name="Rectangle 6"/>
            <p:cNvSpPr>
              <a:spLocks noChangeArrowheads="1"/>
            </p:cNvSpPr>
            <p:nvPr/>
          </p:nvSpPr>
          <p:spPr bwMode="auto">
            <a:xfrm>
              <a:off x="3114" y="960"/>
              <a:ext cx="183" cy="115"/>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Disp</a:t>
              </a:r>
            </a:p>
          </p:txBody>
        </p:sp>
        <p:sp>
          <p:nvSpPr>
            <p:cNvPr id="23658" name="Rectangle 7"/>
            <p:cNvSpPr>
              <a:spLocks noChangeArrowheads="1"/>
            </p:cNvSpPr>
            <p:nvPr/>
          </p:nvSpPr>
          <p:spPr bwMode="auto">
            <a:xfrm>
              <a:off x="3552" y="960"/>
              <a:ext cx="110" cy="115"/>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RF</a:t>
              </a:r>
            </a:p>
          </p:txBody>
        </p:sp>
        <p:sp>
          <p:nvSpPr>
            <p:cNvPr id="23659" name="Rectangle 8"/>
            <p:cNvSpPr>
              <a:spLocks noChangeArrowheads="1"/>
            </p:cNvSpPr>
            <p:nvPr/>
          </p:nvSpPr>
          <p:spPr bwMode="auto">
            <a:xfrm>
              <a:off x="3944" y="960"/>
              <a:ext cx="153" cy="115"/>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Exe</a:t>
              </a:r>
            </a:p>
          </p:txBody>
        </p:sp>
        <p:sp>
          <p:nvSpPr>
            <p:cNvPr id="23660" name="Rectangle 9"/>
            <p:cNvSpPr>
              <a:spLocks noChangeArrowheads="1"/>
            </p:cNvSpPr>
            <p:nvPr/>
          </p:nvSpPr>
          <p:spPr bwMode="auto">
            <a:xfrm>
              <a:off x="4310" y="960"/>
              <a:ext cx="250" cy="115"/>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Retire</a:t>
              </a:r>
            </a:p>
          </p:txBody>
        </p:sp>
        <p:sp>
          <p:nvSpPr>
            <p:cNvPr id="23661" name="AutoShape 10"/>
            <p:cNvSpPr>
              <a:spLocks/>
            </p:cNvSpPr>
            <p:nvPr/>
          </p:nvSpPr>
          <p:spPr bwMode="auto">
            <a:xfrm rot="-5400000">
              <a:off x="3319" y="1350"/>
              <a:ext cx="126" cy="1630"/>
            </a:xfrm>
            <a:prstGeom prst="leftBrace">
              <a:avLst>
                <a:gd name="adj1" fmla="val 107804"/>
                <a:gd name="adj2" fmla="val 49921"/>
              </a:avLst>
            </a:prstGeom>
            <a:noFill/>
            <a:ln w="9525">
              <a:solidFill>
                <a:schemeClr val="tx1"/>
              </a:solidFill>
              <a:round/>
              <a:headEnd/>
              <a:tailEnd type="none" w="sm" len="med"/>
            </a:ln>
          </p:spPr>
          <p:txBody>
            <a:bodyPr wrap="none" lIns="0" tIns="0" rIns="0" bIns="0" anchor="ctr"/>
            <a:lstStyle/>
            <a:p>
              <a:endParaRPr lang="en-US"/>
            </a:p>
          </p:txBody>
        </p:sp>
        <p:sp>
          <p:nvSpPr>
            <p:cNvPr id="23662" name="Rectangle 11"/>
            <p:cNvSpPr>
              <a:spLocks noChangeArrowheads="1"/>
            </p:cNvSpPr>
            <p:nvPr/>
          </p:nvSpPr>
          <p:spPr bwMode="auto">
            <a:xfrm>
              <a:off x="2804" y="2213"/>
              <a:ext cx="1282" cy="346"/>
            </a:xfrm>
            <a:prstGeom prst="rect">
              <a:avLst/>
            </a:prstGeom>
            <a:noFill/>
            <a:ln w="9525">
              <a:noFill/>
              <a:miter lim="800000"/>
              <a:headEnd/>
              <a:tailEnd type="none" w="sm" len="med"/>
            </a:ln>
          </p:spPr>
          <p:txBody>
            <a:bodyPr lIns="0" tIns="0" rIns="0" bIns="0">
              <a:spAutoFit/>
            </a:bodyPr>
            <a:lstStyle/>
            <a:p>
              <a:pPr eaLnBrk="1" hangingPunct="1"/>
              <a:r>
                <a:rPr lang="ko-KR" altLang="en-US" sz="1200">
                  <a:latin typeface="Tahoma" pitchFamily="34" charset="0"/>
                  <a:ea typeface="굴림" pitchFamily="34" charset="-127"/>
                </a:rPr>
                <a:t> </a:t>
              </a:r>
              <a:r>
                <a:rPr lang="en-US" altLang="ko-KR" sz="1200">
                  <a:latin typeface="Tahoma" pitchFamily="34" charset="0"/>
                  <a:ea typeface="굴림" pitchFamily="34" charset="-127"/>
                </a:rPr>
                <a:t>Invalidate &amp; replay </a:t>
              </a:r>
              <a:r>
                <a:rPr lang="en-US" altLang="ko-KR" sz="1200" b="1">
                  <a:latin typeface="Tahoma" pitchFamily="34" charset="0"/>
                  <a:ea typeface="굴림" pitchFamily="34" charset="-127"/>
                </a:rPr>
                <a:t>ALL</a:t>
              </a:r>
              <a:r>
                <a:rPr lang="en-US" altLang="ko-KR" sz="1200">
                  <a:latin typeface="Tahoma" pitchFamily="34" charset="0"/>
                  <a:ea typeface="굴림" pitchFamily="34" charset="-127"/>
                </a:rPr>
                <a:t> instructions in the load shadow</a:t>
              </a:r>
            </a:p>
          </p:txBody>
        </p:sp>
        <p:sp>
          <p:nvSpPr>
            <p:cNvPr id="23663" name="Line 12"/>
            <p:cNvSpPr>
              <a:spLocks noChangeShapeType="1"/>
            </p:cNvSpPr>
            <p:nvPr/>
          </p:nvSpPr>
          <p:spPr bwMode="auto">
            <a:xfrm flipH="1">
              <a:off x="4864" y="1117"/>
              <a:ext cx="304" cy="0"/>
            </a:xfrm>
            <a:prstGeom prst="line">
              <a:avLst/>
            </a:prstGeom>
            <a:noFill/>
            <a:ln w="38100">
              <a:noFill/>
              <a:prstDash val="sysDot"/>
              <a:round/>
              <a:headEnd/>
              <a:tailEnd type="triangle" w="sm" len="sm"/>
            </a:ln>
          </p:spPr>
          <p:txBody>
            <a:bodyPr wrap="none" lIns="0" tIns="0" rIns="0" bIns="0" anchor="ctr"/>
            <a:lstStyle/>
            <a:p>
              <a:endParaRPr lang="en-US"/>
            </a:p>
          </p:txBody>
        </p:sp>
        <p:sp>
          <p:nvSpPr>
            <p:cNvPr id="23664" name="Rectangle 13"/>
            <p:cNvSpPr>
              <a:spLocks noChangeArrowheads="1"/>
            </p:cNvSpPr>
            <p:nvPr/>
          </p:nvSpPr>
          <p:spPr bwMode="auto">
            <a:xfrm>
              <a:off x="4914" y="1135"/>
              <a:ext cx="1" cy="115"/>
            </a:xfrm>
            <a:prstGeom prst="rect">
              <a:avLst/>
            </a:prstGeom>
            <a:noFill/>
            <a:ln w="9525">
              <a:noFill/>
              <a:miter lim="800000"/>
              <a:headEnd/>
              <a:tailEnd type="none" w="sm" len="med"/>
            </a:ln>
          </p:spPr>
          <p:txBody>
            <a:bodyPr wrap="none" lIns="0" tIns="0" rIns="0" bIns="0">
              <a:spAutoFit/>
            </a:bodyPr>
            <a:lstStyle/>
            <a:p>
              <a:pPr algn="l" eaLnBrk="1" hangingPunct="1"/>
              <a:endParaRPr lang="en-US" altLang="ko-KR" sz="1200">
                <a:latin typeface="Tahoma" pitchFamily="34" charset="0"/>
                <a:ea typeface="굴림" pitchFamily="34" charset="-127"/>
              </a:endParaRPr>
            </a:p>
          </p:txBody>
        </p:sp>
        <p:sp>
          <p:nvSpPr>
            <p:cNvPr id="23665" name="Line 14"/>
            <p:cNvSpPr>
              <a:spLocks noChangeShapeType="1"/>
            </p:cNvSpPr>
            <p:nvPr/>
          </p:nvSpPr>
          <p:spPr bwMode="auto">
            <a:xfrm flipH="1">
              <a:off x="4879" y="1650"/>
              <a:ext cx="304" cy="0"/>
            </a:xfrm>
            <a:prstGeom prst="line">
              <a:avLst/>
            </a:prstGeom>
            <a:noFill/>
            <a:ln w="25400" cap="rnd">
              <a:noFill/>
              <a:prstDash val="sysDot"/>
              <a:round/>
              <a:headEnd/>
              <a:tailEnd type="triangle" w="sm" len="sm"/>
            </a:ln>
          </p:spPr>
          <p:txBody>
            <a:bodyPr wrap="none" lIns="0" tIns="0" rIns="0" bIns="0" anchor="ctr"/>
            <a:lstStyle/>
            <a:p>
              <a:endParaRPr lang="en-US"/>
            </a:p>
          </p:txBody>
        </p:sp>
        <p:sp>
          <p:nvSpPr>
            <p:cNvPr id="23666" name="Rectangle 15"/>
            <p:cNvSpPr>
              <a:spLocks noChangeArrowheads="1"/>
            </p:cNvSpPr>
            <p:nvPr/>
          </p:nvSpPr>
          <p:spPr bwMode="auto">
            <a:xfrm>
              <a:off x="4928" y="1668"/>
              <a:ext cx="1" cy="115"/>
            </a:xfrm>
            <a:prstGeom prst="rect">
              <a:avLst/>
            </a:prstGeom>
            <a:noFill/>
            <a:ln w="9525">
              <a:noFill/>
              <a:miter lim="800000"/>
              <a:headEnd/>
              <a:tailEnd type="none" w="sm" len="med"/>
            </a:ln>
          </p:spPr>
          <p:txBody>
            <a:bodyPr wrap="none" lIns="0" tIns="0" rIns="0" bIns="0">
              <a:spAutoFit/>
            </a:bodyPr>
            <a:lstStyle/>
            <a:p>
              <a:pPr algn="l" eaLnBrk="1" hangingPunct="1"/>
              <a:endParaRPr lang="en-US" altLang="ko-KR" sz="1200">
                <a:latin typeface="Tahoma" pitchFamily="34" charset="0"/>
                <a:ea typeface="굴림" pitchFamily="34" charset="-127"/>
              </a:endParaRPr>
            </a:p>
          </p:txBody>
        </p:sp>
      </p:grpSp>
      <p:grpSp>
        <p:nvGrpSpPr>
          <p:cNvPr id="3" name="Group 16"/>
          <p:cNvGrpSpPr>
            <a:grpSpLocks/>
          </p:cNvGrpSpPr>
          <p:nvPr/>
        </p:nvGrpSpPr>
        <p:grpSpPr bwMode="auto">
          <a:xfrm>
            <a:off x="2897188" y="3990975"/>
            <a:ext cx="3581400" cy="1493838"/>
            <a:chOff x="6048" y="-144"/>
            <a:chExt cx="2256" cy="941"/>
          </a:xfrm>
        </p:grpSpPr>
        <p:grpSp>
          <p:nvGrpSpPr>
            <p:cNvPr id="23637" name="Group 17"/>
            <p:cNvGrpSpPr>
              <a:grpSpLocks/>
            </p:cNvGrpSpPr>
            <p:nvPr/>
          </p:nvGrpSpPr>
          <p:grpSpPr bwMode="auto">
            <a:xfrm>
              <a:off x="6048" y="-144"/>
              <a:ext cx="2075" cy="941"/>
              <a:chOff x="6048" y="192"/>
              <a:chExt cx="2075" cy="941"/>
            </a:xfrm>
          </p:grpSpPr>
          <p:grpSp>
            <p:nvGrpSpPr>
              <p:cNvPr id="23643" name="Group 18"/>
              <p:cNvGrpSpPr>
                <a:grpSpLocks/>
              </p:cNvGrpSpPr>
              <p:nvPr/>
            </p:nvGrpSpPr>
            <p:grpSpPr bwMode="auto">
              <a:xfrm>
                <a:off x="6048" y="192"/>
                <a:ext cx="2075" cy="941"/>
                <a:chOff x="6048" y="960"/>
                <a:chExt cx="2075" cy="941"/>
              </a:xfrm>
            </p:grpSpPr>
            <p:grpSp>
              <p:nvGrpSpPr>
                <p:cNvPr id="23649" name="Group 19"/>
                <p:cNvGrpSpPr>
                  <a:grpSpLocks/>
                </p:cNvGrpSpPr>
                <p:nvPr/>
              </p:nvGrpSpPr>
              <p:grpSpPr bwMode="auto">
                <a:xfrm>
                  <a:off x="6048" y="960"/>
                  <a:ext cx="1660" cy="941"/>
                  <a:chOff x="6048" y="960"/>
                  <a:chExt cx="1660" cy="941"/>
                </a:xfrm>
              </p:grpSpPr>
              <p:sp>
                <p:nvSpPr>
                  <p:cNvPr id="23651" name="Rectangle 20"/>
                  <p:cNvSpPr>
                    <a:spLocks noChangeArrowheads="1"/>
                  </p:cNvSpPr>
                  <p:nvPr/>
                </p:nvSpPr>
                <p:spPr bwMode="auto">
                  <a:xfrm>
                    <a:off x="6048" y="960"/>
                    <a:ext cx="1660" cy="941"/>
                  </a:xfrm>
                  <a:prstGeom prst="rect">
                    <a:avLst/>
                  </a:prstGeom>
                  <a:solidFill>
                    <a:srgbClr val="B2B2B2"/>
                  </a:solidFill>
                  <a:ln w="38100">
                    <a:noFill/>
                    <a:miter lim="800000"/>
                    <a:headEnd/>
                    <a:tailEnd type="none" w="sm" len="med"/>
                  </a:ln>
                </p:spPr>
                <p:txBody>
                  <a:bodyPr wrap="none" lIns="0" tIns="0" rIns="0" bIns="0" anchor="ctr"/>
                  <a:lstStyle/>
                  <a:p>
                    <a:endParaRPr lang="en-US"/>
                  </a:p>
                </p:txBody>
              </p:sp>
              <p:sp>
                <p:nvSpPr>
                  <p:cNvPr id="23652" name="Rectangle 21"/>
                  <p:cNvSpPr>
                    <a:spLocks noChangeArrowheads="1"/>
                  </p:cNvSpPr>
                  <p:nvPr/>
                </p:nvSpPr>
                <p:spPr bwMode="auto">
                  <a:xfrm>
                    <a:off x="604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53" name="Rectangle 22"/>
                  <p:cNvSpPr>
                    <a:spLocks noChangeArrowheads="1"/>
                  </p:cNvSpPr>
                  <p:nvPr/>
                </p:nvSpPr>
                <p:spPr bwMode="auto">
                  <a:xfrm>
                    <a:off x="646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54" name="Rectangle 23"/>
                  <p:cNvSpPr>
                    <a:spLocks noChangeArrowheads="1"/>
                  </p:cNvSpPr>
                  <p:nvPr/>
                </p:nvSpPr>
                <p:spPr bwMode="auto">
                  <a:xfrm>
                    <a:off x="687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55" name="Rectangle 24"/>
                  <p:cNvSpPr>
                    <a:spLocks noChangeArrowheads="1"/>
                  </p:cNvSpPr>
                  <p:nvPr/>
                </p:nvSpPr>
                <p:spPr bwMode="auto">
                  <a:xfrm>
                    <a:off x="729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sp>
              <p:nvSpPr>
                <p:cNvPr id="23650" name="Rectangle 25"/>
                <p:cNvSpPr>
                  <a:spLocks noChangeArrowheads="1"/>
                </p:cNvSpPr>
                <p:nvPr/>
              </p:nvSpPr>
              <p:spPr bwMode="auto">
                <a:xfrm>
                  <a:off x="7708" y="960"/>
                  <a:ext cx="415" cy="941"/>
                </a:xfrm>
                <a:prstGeom prst="rect">
                  <a:avLst/>
                </a:prstGeom>
                <a:solidFill>
                  <a:schemeClr val="bg1"/>
                </a:solidFill>
                <a:ln w="9525">
                  <a:solidFill>
                    <a:schemeClr val="tx1"/>
                  </a:solidFill>
                  <a:miter lim="800000"/>
                  <a:headEnd/>
                  <a:tailEnd type="none" w="sm" len="med"/>
                </a:ln>
              </p:spPr>
              <p:txBody>
                <a:bodyPr wrap="none" lIns="0" tIns="0" rIns="0" bIns="0" anchor="ctr"/>
                <a:lstStyle/>
                <a:p>
                  <a:endParaRPr lang="en-US"/>
                </a:p>
              </p:txBody>
            </p:sp>
          </p:grpSp>
          <p:sp>
            <p:nvSpPr>
              <p:cNvPr id="23644" name="Oval 26"/>
              <p:cNvSpPr>
                <a:spLocks noChangeArrowheads="1"/>
              </p:cNvSpPr>
              <p:nvPr/>
            </p:nvSpPr>
            <p:spPr bwMode="auto">
              <a:xfrm>
                <a:off x="6166" y="229"/>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LD</a:t>
                </a:r>
              </a:p>
            </p:txBody>
          </p:sp>
          <p:sp>
            <p:nvSpPr>
              <p:cNvPr id="23645" name="Oval 27"/>
              <p:cNvSpPr>
                <a:spLocks noChangeArrowheads="1"/>
              </p:cNvSpPr>
              <p:nvPr/>
            </p:nvSpPr>
            <p:spPr bwMode="auto">
              <a:xfrm>
                <a:off x="6165" y="40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ADD</a:t>
                </a:r>
              </a:p>
            </p:txBody>
          </p:sp>
          <p:sp>
            <p:nvSpPr>
              <p:cNvPr id="23646" name="Oval 28"/>
              <p:cNvSpPr>
                <a:spLocks noChangeArrowheads="1"/>
              </p:cNvSpPr>
              <p:nvPr/>
            </p:nvSpPr>
            <p:spPr bwMode="auto">
              <a:xfrm>
                <a:off x="6166" y="582"/>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OR</a:t>
                </a:r>
              </a:p>
            </p:txBody>
          </p:sp>
          <p:sp>
            <p:nvSpPr>
              <p:cNvPr id="23647" name="Oval 29"/>
              <p:cNvSpPr>
                <a:spLocks noChangeArrowheads="1"/>
              </p:cNvSpPr>
              <p:nvPr/>
            </p:nvSpPr>
            <p:spPr bwMode="auto">
              <a:xfrm>
                <a:off x="6171" y="768"/>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AND</a:t>
                </a:r>
              </a:p>
            </p:txBody>
          </p:sp>
          <p:sp>
            <p:nvSpPr>
              <p:cNvPr id="23648" name="Oval 30"/>
              <p:cNvSpPr>
                <a:spLocks noChangeArrowheads="1"/>
              </p:cNvSpPr>
              <p:nvPr/>
            </p:nvSpPr>
            <p:spPr bwMode="auto">
              <a:xfrm>
                <a:off x="6162" y="92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BR</a:t>
                </a:r>
              </a:p>
            </p:txBody>
          </p:sp>
        </p:grpSp>
        <p:sp>
          <p:nvSpPr>
            <p:cNvPr id="23638" name="Line 31"/>
            <p:cNvSpPr>
              <a:spLocks noChangeShapeType="1"/>
            </p:cNvSpPr>
            <p:nvPr/>
          </p:nvSpPr>
          <p:spPr bwMode="auto">
            <a:xfrm>
              <a:off x="6336" y="528"/>
              <a:ext cx="1968" cy="0"/>
            </a:xfrm>
            <a:prstGeom prst="line">
              <a:avLst/>
            </a:prstGeom>
            <a:noFill/>
            <a:ln w="28575">
              <a:solidFill>
                <a:schemeClr val="tx1"/>
              </a:solidFill>
              <a:round/>
              <a:headEnd type="triangle" w="lg" len="med"/>
              <a:tailEnd/>
            </a:ln>
          </p:spPr>
          <p:txBody>
            <a:bodyPr wrap="none" anchor="ctr"/>
            <a:lstStyle/>
            <a:p>
              <a:endParaRPr lang="en-US"/>
            </a:p>
          </p:txBody>
        </p:sp>
        <p:sp>
          <p:nvSpPr>
            <p:cNvPr id="23639" name="Freeform 32"/>
            <p:cNvSpPr>
              <a:spLocks/>
            </p:cNvSpPr>
            <p:nvPr/>
          </p:nvSpPr>
          <p:spPr bwMode="auto">
            <a:xfrm>
              <a:off x="6075" y="-48"/>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40" name="Freeform 33"/>
            <p:cNvSpPr>
              <a:spLocks/>
            </p:cNvSpPr>
            <p:nvPr/>
          </p:nvSpPr>
          <p:spPr bwMode="auto">
            <a:xfrm>
              <a:off x="6084" y="153"/>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41" name="Freeform 34"/>
            <p:cNvSpPr>
              <a:spLocks/>
            </p:cNvSpPr>
            <p:nvPr/>
          </p:nvSpPr>
          <p:spPr bwMode="auto">
            <a:xfrm>
              <a:off x="6066" y="510"/>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19050">
              <a:solidFill>
                <a:schemeClr val="tx1"/>
              </a:solidFill>
              <a:prstDash val="sysDot"/>
              <a:round/>
              <a:headEnd/>
              <a:tailEnd type="triangle" w="med" len="med"/>
            </a:ln>
          </p:spPr>
          <p:txBody>
            <a:bodyPr wrap="none" anchor="ctr"/>
            <a:lstStyle/>
            <a:p>
              <a:endParaRPr lang="en-US"/>
            </a:p>
          </p:txBody>
        </p:sp>
        <p:sp>
          <p:nvSpPr>
            <p:cNvPr id="23642" name="Line 35"/>
            <p:cNvSpPr>
              <a:spLocks noChangeShapeType="1"/>
            </p:cNvSpPr>
            <p:nvPr/>
          </p:nvSpPr>
          <p:spPr bwMode="auto">
            <a:xfrm>
              <a:off x="6336" y="336"/>
              <a:ext cx="1968" cy="0"/>
            </a:xfrm>
            <a:prstGeom prst="line">
              <a:avLst/>
            </a:prstGeom>
            <a:noFill/>
            <a:ln w="28575">
              <a:solidFill>
                <a:schemeClr val="tx1"/>
              </a:solidFill>
              <a:round/>
              <a:headEnd type="triangle" w="lg" len="med"/>
              <a:tailEnd/>
            </a:ln>
          </p:spPr>
          <p:txBody>
            <a:bodyPr wrap="none" anchor="ctr"/>
            <a:lstStyle/>
            <a:p>
              <a:endParaRPr lang="en-US"/>
            </a:p>
          </p:txBody>
        </p:sp>
      </p:grpSp>
      <p:grpSp>
        <p:nvGrpSpPr>
          <p:cNvPr id="7" name="Group 36"/>
          <p:cNvGrpSpPr>
            <a:grpSpLocks/>
          </p:cNvGrpSpPr>
          <p:nvPr/>
        </p:nvGrpSpPr>
        <p:grpSpPr bwMode="auto">
          <a:xfrm>
            <a:off x="2897188" y="3990975"/>
            <a:ext cx="3581400" cy="1493838"/>
            <a:chOff x="6048" y="864"/>
            <a:chExt cx="2256" cy="941"/>
          </a:xfrm>
        </p:grpSpPr>
        <p:grpSp>
          <p:nvGrpSpPr>
            <p:cNvPr id="23618" name="Group 37"/>
            <p:cNvGrpSpPr>
              <a:grpSpLocks/>
            </p:cNvGrpSpPr>
            <p:nvPr/>
          </p:nvGrpSpPr>
          <p:grpSpPr bwMode="auto">
            <a:xfrm>
              <a:off x="6048" y="864"/>
              <a:ext cx="2075" cy="941"/>
              <a:chOff x="6048" y="1315"/>
              <a:chExt cx="2075" cy="941"/>
            </a:xfrm>
          </p:grpSpPr>
          <p:grpSp>
            <p:nvGrpSpPr>
              <p:cNvPr id="23623" name="Group 38"/>
              <p:cNvGrpSpPr>
                <a:grpSpLocks/>
              </p:cNvGrpSpPr>
              <p:nvPr/>
            </p:nvGrpSpPr>
            <p:grpSpPr bwMode="auto">
              <a:xfrm>
                <a:off x="6048" y="1315"/>
                <a:ext cx="2075" cy="941"/>
                <a:chOff x="6048" y="960"/>
                <a:chExt cx="2075" cy="941"/>
              </a:xfrm>
            </p:grpSpPr>
            <p:grpSp>
              <p:nvGrpSpPr>
                <p:cNvPr id="23630" name="Group 39"/>
                <p:cNvGrpSpPr>
                  <a:grpSpLocks/>
                </p:cNvGrpSpPr>
                <p:nvPr/>
              </p:nvGrpSpPr>
              <p:grpSpPr bwMode="auto">
                <a:xfrm>
                  <a:off x="6048" y="960"/>
                  <a:ext cx="1660" cy="941"/>
                  <a:chOff x="6048" y="960"/>
                  <a:chExt cx="1660" cy="941"/>
                </a:xfrm>
              </p:grpSpPr>
              <p:sp>
                <p:nvSpPr>
                  <p:cNvPr id="23632" name="Rectangle 40"/>
                  <p:cNvSpPr>
                    <a:spLocks noChangeArrowheads="1"/>
                  </p:cNvSpPr>
                  <p:nvPr/>
                </p:nvSpPr>
                <p:spPr bwMode="auto">
                  <a:xfrm>
                    <a:off x="6048" y="960"/>
                    <a:ext cx="1660" cy="941"/>
                  </a:xfrm>
                  <a:prstGeom prst="rect">
                    <a:avLst/>
                  </a:prstGeom>
                  <a:solidFill>
                    <a:srgbClr val="B2B2B2"/>
                  </a:solidFill>
                  <a:ln w="38100">
                    <a:noFill/>
                    <a:miter lim="800000"/>
                    <a:headEnd/>
                    <a:tailEnd type="none" w="sm" len="med"/>
                  </a:ln>
                </p:spPr>
                <p:txBody>
                  <a:bodyPr wrap="none" lIns="0" tIns="0" rIns="0" bIns="0" anchor="ctr"/>
                  <a:lstStyle/>
                  <a:p>
                    <a:endParaRPr lang="en-US"/>
                  </a:p>
                </p:txBody>
              </p:sp>
              <p:sp>
                <p:nvSpPr>
                  <p:cNvPr id="23633" name="Rectangle 41"/>
                  <p:cNvSpPr>
                    <a:spLocks noChangeArrowheads="1"/>
                  </p:cNvSpPr>
                  <p:nvPr/>
                </p:nvSpPr>
                <p:spPr bwMode="auto">
                  <a:xfrm>
                    <a:off x="604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34" name="Rectangle 42"/>
                  <p:cNvSpPr>
                    <a:spLocks noChangeArrowheads="1"/>
                  </p:cNvSpPr>
                  <p:nvPr/>
                </p:nvSpPr>
                <p:spPr bwMode="auto">
                  <a:xfrm>
                    <a:off x="646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35" name="Rectangle 43"/>
                  <p:cNvSpPr>
                    <a:spLocks noChangeArrowheads="1"/>
                  </p:cNvSpPr>
                  <p:nvPr/>
                </p:nvSpPr>
                <p:spPr bwMode="auto">
                  <a:xfrm>
                    <a:off x="687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36" name="Rectangle 44"/>
                  <p:cNvSpPr>
                    <a:spLocks noChangeArrowheads="1"/>
                  </p:cNvSpPr>
                  <p:nvPr/>
                </p:nvSpPr>
                <p:spPr bwMode="auto">
                  <a:xfrm>
                    <a:off x="729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sp>
              <p:nvSpPr>
                <p:cNvPr id="23631" name="Rectangle 45"/>
                <p:cNvSpPr>
                  <a:spLocks noChangeArrowheads="1"/>
                </p:cNvSpPr>
                <p:nvPr/>
              </p:nvSpPr>
              <p:spPr bwMode="auto">
                <a:xfrm>
                  <a:off x="7708" y="960"/>
                  <a:ext cx="415" cy="941"/>
                </a:xfrm>
                <a:prstGeom prst="rect">
                  <a:avLst/>
                </a:prstGeom>
                <a:solidFill>
                  <a:schemeClr val="bg1"/>
                </a:solidFill>
                <a:ln w="9525">
                  <a:solidFill>
                    <a:schemeClr val="tx1"/>
                  </a:solidFill>
                  <a:miter lim="800000"/>
                  <a:headEnd/>
                  <a:tailEnd type="none" w="sm" len="med"/>
                </a:ln>
              </p:spPr>
              <p:txBody>
                <a:bodyPr wrap="none" lIns="0" tIns="0" rIns="0" bIns="0" anchor="ctr"/>
                <a:lstStyle/>
                <a:p>
                  <a:endParaRPr lang="en-US"/>
                </a:p>
              </p:txBody>
            </p:sp>
          </p:grpSp>
          <p:sp>
            <p:nvSpPr>
              <p:cNvPr id="23624" name="Oval 46"/>
              <p:cNvSpPr>
                <a:spLocks noChangeArrowheads="1"/>
              </p:cNvSpPr>
              <p:nvPr/>
            </p:nvSpPr>
            <p:spPr bwMode="auto">
              <a:xfrm>
                <a:off x="6166" y="1352"/>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LD</a:t>
                </a:r>
              </a:p>
            </p:txBody>
          </p:sp>
          <p:sp>
            <p:nvSpPr>
              <p:cNvPr id="23625" name="Oval 47"/>
              <p:cNvSpPr>
                <a:spLocks noChangeArrowheads="1"/>
              </p:cNvSpPr>
              <p:nvPr/>
            </p:nvSpPr>
            <p:spPr bwMode="auto">
              <a:xfrm>
                <a:off x="6165" y="1529"/>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ADD</a:t>
                </a:r>
              </a:p>
            </p:txBody>
          </p:sp>
          <p:sp>
            <p:nvSpPr>
              <p:cNvPr id="23626" name="Oval 48"/>
              <p:cNvSpPr>
                <a:spLocks noChangeArrowheads="1"/>
              </p:cNvSpPr>
              <p:nvPr/>
            </p:nvSpPr>
            <p:spPr bwMode="auto">
              <a:xfrm>
                <a:off x="6166" y="1705"/>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OR</a:t>
                </a:r>
              </a:p>
            </p:txBody>
          </p:sp>
          <p:sp>
            <p:nvSpPr>
              <p:cNvPr id="23627" name="Oval 49"/>
              <p:cNvSpPr>
                <a:spLocks noChangeArrowheads="1"/>
              </p:cNvSpPr>
              <p:nvPr/>
            </p:nvSpPr>
            <p:spPr bwMode="auto">
              <a:xfrm>
                <a:off x="6597" y="1872"/>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AND</a:t>
                </a:r>
              </a:p>
            </p:txBody>
          </p:sp>
          <p:sp>
            <p:nvSpPr>
              <p:cNvPr id="23628" name="Oval 50"/>
              <p:cNvSpPr>
                <a:spLocks noChangeArrowheads="1"/>
              </p:cNvSpPr>
              <p:nvPr/>
            </p:nvSpPr>
            <p:spPr bwMode="auto">
              <a:xfrm>
                <a:off x="6162" y="2049"/>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BR</a:t>
                </a:r>
              </a:p>
            </p:txBody>
          </p:sp>
          <p:sp>
            <p:nvSpPr>
              <p:cNvPr id="23629" name="Line 51"/>
              <p:cNvSpPr>
                <a:spLocks noChangeShapeType="1"/>
              </p:cNvSpPr>
              <p:nvPr/>
            </p:nvSpPr>
            <p:spPr bwMode="auto">
              <a:xfrm flipH="1">
                <a:off x="6336" y="1994"/>
                <a:ext cx="240" cy="139"/>
              </a:xfrm>
              <a:prstGeom prst="line">
                <a:avLst/>
              </a:prstGeom>
              <a:noFill/>
              <a:ln w="28575">
                <a:solidFill>
                  <a:schemeClr val="tx1"/>
                </a:solidFill>
                <a:round/>
                <a:headEnd/>
                <a:tailEnd type="triangle" w="med" len="med"/>
              </a:ln>
            </p:spPr>
            <p:txBody>
              <a:bodyPr wrap="none" anchor="ctr"/>
              <a:lstStyle/>
              <a:p>
                <a:endParaRPr lang="en-US"/>
              </a:p>
            </p:txBody>
          </p:sp>
        </p:grpSp>
        <p:sp>
          <p:nvSpPr>
            <p:cNvPr id="23619" name="Freeform 52"/>
            <p:cNvSpPr>
              <a:spLocks/>
            </p:cNvSpPr>
            <p:nvPr/>
          </p:nvSpPr>
          <p:spPr bwMode="auto">
            <a:xfrm>
              <a:off x="6081" y="948"/>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20" name="Freeform 53"/>
            <p:cNvSpPr>
              <a:spLocks/>
            </p:cNvSpPr>
            <p:nvPr/>
          </p:nvSpPr>
          <p:spPr bwMode="auto">
            <a:xfrm>
              <a:off x="6090" y="1149"/>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21" name="Line 54"/>
            <p:cNvSpPr>
              <a:spLocks noChangeShapeType="1"/>
            </p:cNvSpPr>
            <p:nvPr/>
          </p:nvSpPr>
          <p:spPr bwMode="auto">
            <a:xfrm>
              <a:off x="6768" y="1536"/>
              <a:ext cx="1536" cy="0"/>
            </a:xfrm>
            <a:prstGeom prst="line">
              <a:avLst/>
            </a:prstGeom>
            <a:noFill/>
            <a:ln w="28575">
              <a:solidFill>
                <a:schemeClr val="tx1"/>
              </a:solidFill>
              <a:round/>
              <a:headEnd type="triangle" w="lg" len="med"/>
              <a:tailEnd/>
            </a:ln>
          </p:spPr>
          <p:txBody>
            <a:bodyPr wrap="none" anchor="ctr"/>
            <a:lstStyle/>
            <a:p>
              <a:endParaRPr lang="en-US"/>
            </a:p>
          </p:txBody>
        </p:sp>
        <p:sp>
          <p:nvSpPr>
            <p:cNvPr id="23622" name="Line 55"/>
            <p:cNvSpPr>
              <a:spLocks noChangeShapeType="1"/>
            </p:cNvSpPr>
            <p:nvPr/>
          </p:nvSpPr>
          <p:spPr bwMode="auto">
            <a:xfrm>
              <a:off x="6336" y="1344"/>
              <a:ext cx="1968" cy="0"/>
            </a:xfrm>
            <a:prstGeom prst="line">
              <a:avLst/>
            </a:prstGeom>
            <a:noFill/>
            <a:ln w="28575">
              <a:solidFill>
                <a:schemeClr val="tx1"/>
              </a:solidFill>
              <a:round/>
              <a:headEnd type="triangle" w="lg" len="med"/>
              <a:tailEnd/>
            </a:ln>
          </p:spPr>
          <p:txBody>
            <a:bodyPr wrap="none" anchor="ctr"/>
            <a:lstStyle/>
            <a:p>
              <a:endParaRPr lang="en-US"/>
            </a:p>
          </p:txBody>
        </p:sp>
      </p:grpSp>
      <p:grpSp>
        <p:nvGrpSpPr>
          <p:cNvPr id="11" name="Group 56"/>
          <p:cNvGrpSpPr>
            <a:grpSpLocks/>
          </p:cNvGrpSpPr>
          <p:nvPr/>
        </p:nvGrpSpPr>
        <p:grpSpPr bwMode="auto">
          <a:xfrm>
            <a:off x="2897188" y="3971925"/>
            <a:ext cx="3581400" cy="1508125"/>
            <a:chOff x="6144" y="1968"/>
            <a:chExt cx="2256" cy="950"/>
          </a:xfrm>
        </p:grpSpPr>
        <p:grpSp>
          <p:nvGrpSpPr>
            <p:cNvPr id="23598" name="Group 57"/>
            <p:cNvGrpSpPr>
              <a:grpSpLocks/>
            </p:cNvGrpSpPr>
            <p:nvPr/>
          </p:nvGrpSpPr>
          <p:grpSpPr bwMode="auto">
            <a:xfrm>
              <a:off x="6144" y="1968"/>
              <a:ext cx="2075" cy="950"/>
              <a:chOff x="6048" y="2410"/>
              <a:chExt cx="2075" cy="950"/>
            </a:xfrm>
          </p:grpSpPr>
          <p:grpSp>
            <p:nvGrpSpPr>
              <p:cNvPr id="23603" name="Group 58"/>
              <p:cNvGrpSpPr>
                <a:grpSpLocks/>
              </p:cNvGrpSpPr>
              <p:nvPr/>
            </p:nvGrpSpPr>
            <p:grpSpPr bwMode="auto">
              <a:xfrm>
                <a:off x="6048" y="2419"/>
                <a:ext cx="2075" cy="941"/>
                <a:chOff x="6048" y="960"/>
                <a:chExt cx="2075" cy="941"/>
              </a:xfrm>
            </p:grpSpPr>
            <p:grpSp>
              <p:nvGrpSpPr>
                <p:cNvPr id="23611" name="Group 59"/>
                <p:cNvGrpSpPr>
                  <a:grpSpLocks/>
                </p:cNvGrpSpPr>
                <p:nvPr/>
              </p:nvGrpSpPr>
              <p:grpSpPr bwMode="auto">
                <a:xfrm>
                  <a:off x="6048" y="960"/>
                  <a:ext cx="1660" cy="941"/>
                  <a:chOff x="6048" y="960"/>
                  <a:chExt cx="1660" cy="941"/>
                </a:xfrm>
              </p:grpSpPr>
              <p:sp>
                <p:nvSpPr>
                  <p:cNvPr id="23613" name="Rectangle 60"/>
                  <p:cNvSpPr>
                    <a:spLocks noChangeArrowheads="1"/>
                  </p:cNvSpPr>
                  <p:nvPr/>
                </p:nvSpPr>
                <p:spPr bwMode="auto">
                  <a:xfrm>
                    <a:off x="6048" y="960"/>
                    <a:ext cx="1660" cy="941"/>
                  </a:xfrm>
                  <a:prstGeom prst="rect">
                    <a:avLst/>
                  </a:prstGeom>
                  <a:solidFill>
                    <a:srgbClr val="B2B2B2"/>
                  </a:solidFill>
                  <a:ln w="38100">
                    <a:noFill/>
                    <a:miter lim="800000"/>
                    <a:headEnd/>
                    <a:tailEnd type="none" w="sm" len="med"/>
                  </a:ln>
                </p:spPr>
                <p:txBody>
                  <a:bodyPr wrap="none" lIns="0" tIns="0" rIns="0" bIns="0" anchor="ctr"/>
                  <a:lstStyle/>
                  <a:p>
                    <a:endParaRPr lang="en-US"/>
                  </a:p>
                </p:txBody>
              </p:sp>
              <p:sp>
                <p:nvSpPr>
                  <p:cNvPr id="23614" name="Rectangle 61"/>
                  <p:cNvSpPr>
                    <a:spLocks noChangeArrowheads="1"/>
                  </p:cNvSpPr>
                  <p:nvPr/>
                </p:nvSpPr>
                <p:spPr bwMode="auto">
                  <a:xfrm>
                    <a:off x="604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15" name="Rectangle 62"/>
                  <p:cNvSpPr>
                    <a:spLocks noChangeArrowheads="1"/>
                  </p:cNvSpPr>
                  <p:nvPr/>
                </p:nvSpPr>
                <p:spPr bwMode="auto">
                  <a:xfrm>
                    <a:off x="646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16" name="Rectangle 63"/>
                  <p:cNvSpPr>
                    <a:spLocks noChangeArrowheads="1"/>
                  </p:cNvSpPr>
                  <p:nvPr/>
                </p:nvSpPr>
                <p:spPr bwMode="auto">
                  <a:xfrm>
                    <a:off x="687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617" name="Rectangle 64"/>
                  <p:cNvSpPr>
                    <a:spLocks noChangeArrowheads="1"/>
                  </p:cNvSpPr>
                  <p:nvPr/>
                </p:nvSpPr>
                <p:spPr bwMode="auto">
                  <a:xfrm>
                    <a:off x="729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sp>
              <p:nvSpPr>
                <p:cNvPr id="23612" name="Rectangle 65"/>
                <p:cNvSpPr>
                  <a:spLocks noChangeArrowheads="1"/>
                </p:cNvSpPr>
                <p:nvPr/>
              </p:nvSpPr>
              <p:spPr bwMode="auto">
                <a:xfrm>
                  <a:off x="7708" y="960"/>
                  <a:ext cx="415" cy="941"/>
                </a:xfrm>
                <a:prstGeom prst="rect">
                  <a:avLst/>
                </a:prstGeom>
                <a:solidFill>
                  <a:schemeClr val="bg1"/>
                </a:solidFill>
                <a:ln w="9525">
                  <a:solidFill>
                    <a:schemeClr val="tx1"/>
                  </a:solidFill>
                  <a:miter lim="800000"/>
                  <a:headEnd/>
                  <a:tailEnd type="none" w="sm" len="med"/>
                </a:ln>
              </p:spPr>
              <p:txBody>
                <a:bodyPr wrap="none" lIns="0" tIns="0" rIns="0" bIns="0" anchor="ctr"/>
                <a:lstStyle/>
                <a:p>
                  <a:endParaRPr lang="en-US"/>
                </a:p>
              </p:txBody>
            </p:sp>
          </p:grpSp>
          <p:sp>
            <p:nvSpPr>
              <p:cNvPr id="23604" name="Oval 66"/>
              <p:cNvSpPr>
                <a:spLocks noChangeArrowheads="1"/>
              </p:cNvSpPr>
              <p:nvPr/>
            </p:nvSpPr>
            <p:spPr bwMode="auto">
              <a:xfrm>
                <a:off x="6166" y="2456"/>
                <a:ext cx="170" cy="171"/>
              </a:xfrm>
              <a:prstGeom prst="ellipse">
                <a:avLst/>
              </a:prstGeom>
              <a:solidFill>
                <a:schemeClr val="hlink"/>
              </a:solid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LD</a:t>
                </a:r>
              </a:p>
            </p:txBody>
          </p:sp>
          <p:sp>
            <p:nvSpPr>
              <p:cNvPr id="23605" name="Oval 67"/>
              <p:cNvSpPr>
                <a:spLocks noChangeArrowheads="1"/>
              </p:cNvSpPr>
              <p:nvPr/>
            </p:nvSpPr>
            <p:spPr bwMode="auto">
              <a:xfrm>
                <a:off x="6165" y="2633"/>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ADD</a:t>
                </a:r>
              </a:p>
            </p:txBody>
          </p:sp>
          <p:sp>
            <p:nvSpPr>
              <p:cNvPr id="23606" name="Oval 68"/>
              <p:cNvSpPr>
                <a:spLocks noChangeArrowheads="1"/>
              </p:cNvSpPr>
              <p:nvPr/>
            </p:nvSpPr>
            <p:spPr bwMode="auto">
              <a:xfrm>
                <a:off x="6166" y="2809"/>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OR</a:t>
                </a:r>
              </a:p>
            </p:txBody>
          </p:sp>
          <p:sp>
            <p:nvSpPr>
              <p:cNvPr id="23607" name="Oval 69"/>
              <p:cNvSpPr>
                <a:spLocks noChangeArrowheads="1"/>
              </p:cNvSpPr>
              <p:nvPr/>
            </p:nvSpPr>
            <p:spPr bwMode="auto">
              <a:xfrm>
                <a:off x="7059" y="297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AND</a:t>
                </a:r>
              </a:p>
            </p:txBody>
          </p:sp>
          <p:sp>
            <p:nvSpPr>
              <p:cNvPr id="23608" name="Oval 70"/>
              <p:cNvSpPr>
                <a:spLocks noChangeArrowheads="1"/>
              </p:cNvSpPr>
              <p:nvPr/>
            </p:nvSpPr>
            <p:spPr bwMode="auto">
              <a:xfrm>
                <a:off x="6624" y="3153"/>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BR</a:t>
                </a:r>
              </a:p>
            </p:txBody>
          </p:sp>
          <p:sp>
            <p:nvSpPr>
              <p:cNvPr id="23609" name="Line 71"/>
              <p:cNvSpPr>
                <a:spLocks noChangeShapeType="1"/>
              </p:cNvSpPr>
              <p:nvPr/>
            </p:nvSpPr>
            <p:spPr bwMode="auto">
              <a:xfrm flipH="1">
                <a:off x="6807" y="3090"/>
                <a:ext cx="240" cy="139"/>
              </a:xfrm>
              <a:prstGeom prst="line">
                <a:avLst/>
              </a:prstGeom>
              <a:noFill/>
              <a:ln w="28575">
                <a:solidFill>
                  <a:schemeClr val="tx1"/>
                </a:solidFill>
                <a:round/>
                <a:headEnd/>
                <a:tailEnd type="triangle" w="med" len="med"/>
              </a:ln>
            </p:spPr>
            <p:txBody>
              <a:bodyPr wrap="none" anchor="ctr"/>
              <a:lstStyle/>
              <a:p>
                <a:endParaRPr lang="en-US"/>
              </a:p>
            </p:txBody>
          </p:sp>
          <p:sp>
            <p:nvSpPr>
              <p:cNvPr id="23610" name="Rectangle 72"/>
              <p:cNvSpPr>
                <a:spLocks noChangeArrowheads="1"/>
              </p:cNvSpPr>
              <p:nvPr/>
            </p:nvSpPr>
            <p:spPr bwMode="auto">
              <a:xfrm>
                <a:off x="6516" y="2410"/>
                <a:ext cx="355" cy="230"/>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miss</a:t>
                </a:r>
              </a:p>
              <a:p>
                <a:pPr eaLnBrk="1" hangingPunct="1"/>
                <a:r>
                  <a:rPr lang="en-US" altLang="ko-KR" sz="1200">
                    <a:latin typeface="Tahoma" pitchFamily="34" charset="0"/>
                    <a:ea typeface="굴림" pitchFamily="34" charset="-127"/>
                  </a:rPr>
                  <a:t>resolved</a:t>
                </a:r>
              </a:p>
            </p:txBody>
          </p:sp>
        </p:grpSp>
        <p:sp>
          <p:nvSpPr>
            <p:cNvPr id="23599" name="Freeform 73"/>
            <p:cNvSpPr>
              <a:spLocks/>
            </p:cNvSpPr>
            <p:nvPr/>
          </p:nvSpPr>
          <p:spPr bwMode="auto">
            <a:xfrm>
              <a:off x="6171" y="2064"/>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00" name="Freeform 74"/>
            <p:cNvSpPr>
              <a:spLocks/>
            </p:cNvSpPr>
            <p:nvPr/>
          </p:nvSpPr>
          <p:spPr bwMode="auto">
            <a:xfrm>
              <a:off x="6180" y="2265"/>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601" name="Line 75"/>
            <p:cNvSpPr>
              <a:spLocks noChangeShapeType="1"/>
            </p:cNvSpPr>
            <p:nvPr/>
          </p:nvSpPr>
          <p:spPr bwMode="auto">
            <a:xfrm>
              <a:off x="7326" y="2640"/>
              <a:ext cx="1074" cy="0"/>
            </a:xfrm>
            <a:prstGeom prst="line">
              <a:avLst/>
            </a:prstGeom>
            <a:noFill/>
            <a:ln w="28575">
              <a:solidFill>
                <a:schemeClr val="tx1"/>
              </a:solidFill>
              <a:round/>
              <a:headEnd type="triangle" w="lg" len="med"/>
              <a:tailEnd/>
            </a:ln>
          </p:spPr>
          <p:txBody>
            <a:bodyPr wrap="none" anchor="ctr"/>
            <a:lstStyle/>
            <a:p>
              <a:endParaRPr lang="en-US"/>
            </a:p>
          </p:txBody>
        </p:sp>
        <p:sp>
          <p:nvSpPr>
            <p:cNvPr id="23602" name="Line 76"/>
            <p:cNvSpPr>
              <a:spLocks noChangeShapeType="1"/>
            </p:cNvSpPr>
            <p:nvPr/>
          </p:nvSpPr>
          <p:spPr bwMode="auto">
            <a:xfrm>
              <a:off x="6432" y="2448"/>
              <a:ext cx="1968" cy="0"/>
            </a:xfrm>
            <a:prstGeom prst="line">
              <a:avLst/>
            </a:prstGeom>
            <a:noFill/>
            <a:ln w="28575">
              <a:solidFill>
                <a:schemeClr val="tx1"/>
              </a:solidFill>
              <a:round/>
              <a:headEnd type="triangle" w="lg" len="med"/>
              <a:tailEnd/>
            </a:ln>
          </p:spPr>
          <p:txBody>
            <a:bodyPr wrap="none" anchor="ctr"/>
            <a:lstStyle/>
            <a:p>
              <a:endParaRPr lang="en-US"/>
            </a:p>
          </p:txBody>
        </p:sp>
      </p:grpSp>
      <p:grpSp>
        <p:nvGrpSpPr>
          <p:cNvPr id="15" name="Group 77"/>
          <p:cNvGrpSpPr>
            <a:grpSpLocks/>
          </p:cNvGrpSpPr>
          <p:nvPr/>
        </p:nvGrpSpPr>
        <p:grpSpPr bwMode="auto">
          <a:xfrm>
            <a:off x="2897188" y="3990975"/>
            <a:ext cx="3581400" cy="1493838"/>
            <a:chOff x="6192" y="3072"/>
            <a:chExt cx="2256" cy="941"/>
          </a:xfrm>
        </p:grpSpPr>
        <p:grpSp>
          <p:nvGrpSpPr>
            <p:cNvPr id="23580" name="Group 78"/>
            <p:cNvGrpSpPr>
              <a:grpSpLocks/>
            </p:cNvGrpSpPr>
            <p:nvPr/>
          </p:nvGrpSpPr>
          <p:grpSpPr bwMode="auto">
            <a:xfrm>
              <a:off x="6192" y="3072"/>
              <a:ext cx="2075" cy="941"/>
              <a:chOff x="6048" y="960"/>
              <a:chExt cx="2075" cy="941"/>
            </a:xfrm>
          </p:grpSpPr>
          <p:grpSp>
            <p:nvGrpSpPr>
              <p:cNvPr id="23591" name="Group 79"/>
              <p:cNvGrpSpPr>
                <a:grpSpLocks/>
              </p:cNvGrpSpPr>
              <p:nvPr/>
            </p:nvGrpSpPr>
            <p:grpSpPr bwMode="auto">
              <a:xfrm>
                <a:off x="6048" y="960"/>
                <a:ext cx="1660" cy="941"/>
                <a:chOff x="6048" y="960"/>
                <a:chExt cx="1660" cy="941"/>
              </a:xfrm>
            </p:grpSpPr>
            <p:sp>
              <p:nvSpPr>
                <p:cNvPr id="23593" name="Rectangle 80"/>
                <p:cNvSpPr>
                  <a:spLocks noChangeArrowheads="1"/>
                </p:cNvSpPr>
                <p:nvPr/>
              </p:nvSpPr>
              <p:spPr bwMode="auto">
                <a:xfrm>
                  <a:off x="6048" y="960"/>
                  <a:ext cx="1660" cy="941"/>
                </a:xfrm>
                <a:prstGeom prst="rect">
                  <a:avLst/>
                </a:prstGeom>
                <a:solidFill>
                  <a:srgbClr val="B2B2B2"/>
                </a:solidFill>
                <a:ln w="38100">
                  <a:noFill/>
                  <a:miter lim="800000"/>
                  <a:headEnd/>
                  <a:tailEnd type="none" w="sm" len="med"/>
                </a:ln>
              </p:spPr>
              <p:txBody>
                <a:bodyPr wrap="none" lIns="0" tIns="0" rIns="0" bIns="0" anchor="ctr"/>
                <a:lstStyle/>
                <a:p>
                  <a:endParaRPr lang="en-US"/>
                </a:p>
              </p:txBody>
            </p:sp>
            <p:sp>
              <p:nvSpPr>
                <p:cNvPr id="23594" name="Rectangle 81"/>
                <p:cNvSpPr>
                  <a:spLocks noChangeArrowheads="1"/>
                </p:cNvSpPr>
                <p:nvPr/>
              </p:nvSpPr>
              <p:spPr bwMode="auto">
                <a:xfrm>
                  <a:off x="604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95" name="Rectangle 82"/>
                <p:cNvSpPr>
                  <a:spLocks noChangeArrowheads="1"/>
                </p:cNvSpPr>
                <p:nvPr/>
              </p:nvSpPr>
              <p:spPr bwMode="auto">
                <a:xfrm>
                  <a:off x="646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96" name="Rectangle 83"/>
                <p:cNvSpPr>
                  <a:spLocks noChangeArrowheads="1"/>
                </p:cNvSpPr>
                <p:nvPr/>
              </p:nvSpPr>
              <p:spPr bwMode="auto">
                <a:xfrm>
                  <a:off x="6878"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97" name="Rectangle 84"/>
                <p:cNvSpPr>
                  <a:spLocks noChangeArrowheads="1"/>
                </p:cNvSpPr>
                <p:nvPr/>
              </p:nvSpPr>
              <p:spPr bwMode="auto">
                <a:xfrm>
                  <a:off x="7293" y="960"/>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sp>
            <p:nvSpPr>
              <p:cNvPr id="23592" name="Rectangle 85"/>
              <p:cNvSpPr>
                <a:spLocks noChangeArrowheads="1"/>
              </p:cNvSpPr>
              <p:nvPr/>
            </p:nvSpPr>
            <p:spPr bwMode="auto">
              <a:xfrm>
                <a:off x="7708" y="960"/>
                <a:ext cx="415" cy="941"/>
              </a:xfrm>
              <a:prstGeom prst="rect">
                <a:avLst/>
              </a:prstGeom>
              <a:solidFill>
                <a:schemeClr val="bg1"/>
              </a:solidFill>
              <a:ln w="9525">
                <a:solidFill>
                  <a:schemeClr val="tx1"/>
                </a:solidFill>
                <a:miter lim="800000"/>
                <a:headEnd/>
                <a:tailEnd type="none" w="sm" len="med"/>
              </a:ln>
            </p:spPr>
            <p:txBody>
              <a:bodyPr wrap="none" lIns="0" tIns="0" rIns="0" bIns="0" anchor="ctr"/>
              <a:lstStyle/>
              <a:p>
                <a:endParaRPr lang="en-US"/>
              </a:p>
            </p:txBody>
          </p:sp>
        </p:grpSp>
        <p:sp>
          <p:nvSpPr>
            <p:cNvPr id="23581" name="Oval 86"/>
            <p:cNvSpPr>
              <a:spLocks noChangeArrowheads="1"/>
            </p:cNvSpPr>
            <p:nvPr/>
          </p:nvSpPr>
          <p:spPr bwMode="auto">
            <a:xfrm>
              <a:off x="6694" y="3109"/>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LD</a:t>
              </a:r>
            </a:p>
          </p:txBody>
        </p:sp>
        <p:sp>
          <p:nvSpPr>
            <p:cNvPr id="23582" name="Oval 87"/>
            <p:cNvSpPr>
              <a:spLocks noChangeArrowheads="1"/>
            </p:cNvSpPr>
            <p:nvPr/>
          </p:nvSpPr>
          <p:spPr bwMode="auto">
            <a:xfrm>
              <a:off x="6309" y="328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ADD</a:t>
              </a:r>
            </a:p>
          </p:txBody>
        </p:sp>
        <p:sp>
          <p:nvSpPr>
            <p:cNvPr id="23583" name="Oval 88"/>
            <p:cNvSpPr>
              <a:spLocks noChangeArrowheads="1"/>
            </p:cNvSpPr>
            <p:nvPr/>
          </p:nvSpPr>
          <p:spPr bwMode="auto">
            <a:xfrm>
              <a:off x="6310" y="3462"/>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OR</a:t>
              </a:r>
            </a:p>
          </p:txBody>
        </p:sp>
        <p:sp>
          <p:nvSpPr>
            <p:cNvPr id="23584" name="Oval 89"/>
            <p:cNvSpPr>
              <a:spLocks noChangeArrowheads="1"/>
            </p:cNvSpPr>
            <p:nvPr/>
          </p:nvSpPr>
          <p:spPr bwMode="auto">
            <a:xfrm>
              <a:off x="7557" y="3619"/>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AND</a:t>
              </a:r>
            </a:p>
          </p:txBody>
        </p:sp>
        <p:sp>
          <p:nvSpPr>
            <p:cNvPr id="23585" name="Oval 90"/>
            <p:cNvSpPr>
              <a:spLocks noChangeArrowheads="1"/>
            </p:cNvSpPr>
            <p:nvPr/>
          </p:nvSpPr>
          <p:spPr bwMode="auto">
            <a:xfrm>
              <a:off x="7122" y="379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BR</a:t>
              </a:r>
            </a:p>
          </p:txBody>
        </p:sp>
        <p:sp>
          <p:nvSpPr>
            <p:cNvPr id="23586" name="Line 91"/>
            <p:cNvSpPr>
              <a:spLocks noChangeShapeType="1"/>
            </p:cNvSpPr>
            <p:nvPr/>
          </p:nvSpPr>
          <p:spPr bwMode="auto">
            <a:xfrm flipH="1">
              <a:off x="7305" y="3733"/>
              <a:ext cx="240" cy="139"/>
            </a:xfrm>
            <a:prstGeom prst="line">
              <a:avLst/>
            </a:prstGeom>
            <a:noFill/>
            <a:ln w="28575">
              <a:solidFill>
                <a:schemeClr val="tx1"/>
              </a:solidFill>
              <a:round/>
              <a:headEnd/>
              <a:tailEnd type="triangle" w="med" len="med"/>
            </a:ln>
          </p:spPr>
          <p:txBody>
            <a:bodyPr wrap="none" anchor="ctr"/>
            <a:lstStyle/>
            <a:p>
              <a:endParaRPr lang="en-US"/>
            </a:p>
          </p:txBody>
        </p:sp>
        <p:sp>
          <p:nvSpPr>
            <p:cNvPr id="23587" name="Line 92"/>
            <p:cNvSpPr>
              <a:spLocks noChangeShapeType="1"/>
            </p:cNvSpPr>
            <p:nvPr/>
          </p:nvSpPr>
          <p:spPr bwMode="auto">
            <a:xfrm flipH="1">
              <a:off x="6480" y="3236"/>
              <a:ext cx="240" cy="139"/>
            </a:xfrm>
            <a:prstGeom prst="line">
              <a:avLst/>
            </a:prstGeom>
            <a:noFill/>
            <a:ln w="28575">
              <a:solidFill>
                <a:schemeClr val="tx1"/>
              </a:solidFill>
              <a:round/>
              <a:headEnd/>
              <a:tailEnd type="triangle" w="med" len="med"/>
            </a:ln>
          </p:spPr>
          <p:txBody>
            <a:bodyPr wrap="none" anchor="ctr"/>
            <a:lstStyle/>
            <a:p>
              <a:endParaRPr lang="en-US"/>
            </a:p>
          </p:txBody>
        </p:sp>
        <p:sp>
          <p:nvSpPr>
            <p:cNvPr id="23588" name="Freeform 93"/>
            <p:cNvSpPr>
              <a:spLocks/>
            </p:cNvSpPr>
            <p:nvPr/>
          </p:nvSpPr>
          <p:spPr bwMode="auto">
            <a:xfrm>
              <a:off x="6210" y="3360"/>
              <a:ext cx="96" cy="192"/>
            </a:xfrm>
            <a:custGeom>
              <a:avLst/>
              <a:gdLst>
                <a:gd name="T0" fmla="*/ 96 w 96"/>
                <a:gd name="T1" fmla="*/ 0 h 192"/>
                <a:gd name="T2" fmla="*/ 0 w 96"/>
                <a:gd name="T3" fmla="*/ 96 h 192"/>
                <a:gd name="T4" fmla="*/ 96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0"/>
                  </a:moveTo>
                  <a:cubicBezTo>
                    <a:pt x="48" y="32"/>
                    <a:pt x="0" y="64"/>
                    <a:pt x="0" y="96"/>
                  </a:cubicBezTo>
                  <a:cubicBezTo>
                    <a:pt x="0" y="128"/>
                    <a:pt x="48" y="160"/>
                    <a:pt x="96" y="192"/>
                  </a:cubicBezTo>
                </a:path>
              </a:pathLst>
            </a:custGeom>
            <a:noFill/>
            <a:ln w="28575">
              <a:solidFill>
                <a:schemeClr val="tx1"/>
              </a:solidFill>
              <a:prstDash val="sysDot"/>
              <a:round/>
              <a:headEnd/>
              <a:tailEnd type="triangle" w="med" len="med"/>
            </a:ln>
          </p:spPr>
          <p:txBody>
            <a:bodyPr wrap="none" anchor="ctr"/>
            <a:lstStyle/>
            <a:p>
              <a:endParaRPr lang="en-US"/>
            </a:p>
          </p:txBody>
        </p:sp>
        <p:sp>
          <p:nvSpPr>
            <p:cNvPr id="23589" name="Line 94"/>
            <p:cNvSpPr>
              <a:spLocks noChangeShapeType="1"/>
            </p:cNvSpPr>
            <p:nvPr/>
          </p:nvSpPr>
          <p:spPr bwMode="auto">
            <a:xfrm>
              <a:off x="7728" y="3696"/>
              <a:ext cx="720" cy="0"/>
            </a:xfrm>
            <a:prstGeom prst="line">
              <a:avLst/>
            </a:prstGeom>
            <a:noFill/>
            <a:ln w="28575">
              <a:solidFill>
                <a:schemeClr val="tx1"/>
              </a:solidFill>
              <a:round/>
              <a:headEnd type="triangle" w="lg" len="med"/>
              <a:tailEnd/>
            </a:ln>
          </p:spPr>
          <p:txBody>
            <a:bodyPr wrap="none" anchor="ctr"/>
            <a:lstStyle/>
            <a:p>
              <a:endParaRPr lang="en-US"/>
            </a:p>
          </p:txBody>
        </p:sp>
        <p:sp>
          <p:nvSpPr>
            <p:cNvPr id="23590" name="Line 95"/>
            <p:cNvSpPr>
              <a:spLocks noChangeShapeType="1"/>
            </p:cNvSpPr>
            <p:nvPr/>
          </p:nvSpPr>
          <p:spPr bwMode="auto">
            <a:xfrm>
              <a:off x="6480" y="3552"/>
              <a:ext cx="1968" cy="0"/>
            </a:xfrm>
            <a:prstGeom prst="line">
              <a:avLst/>
            </a:prstGeom>
            <a:noFill/>
            <a:ln w="28575">
              <a:solidFill>
                <a:schemeClr val="tx1"/>
              </a:solidFill>
              <a:round/>
              <a:headEnd type="triangle" w="lg" len="med"/>
              <a:tailEnd/>
            </a:ln>
          </p:spPr>
          <p:txBody>
            <a:bodyPr wrap="none" anchor="ctr"/>
            <a:lstStyle/>
            <a:p>
              <a:endParaRPr lang="en-US"/>
            </a:p>
          </p:txBody>
        </p:sp>
      </p:grpSp>
      <p:grpSp>
        <p:nvGrpSpPr>
          <p:cNvPr id="18" name="Group 96"/>
          <p:cNvGrpSpPr>
            <a:grpSpLocks/>
          </p:cNvGrpSpPr>
          <p:nvPr/>
        </p:nvGrpSpPr>
        <p:grpSpPr bwMode="auto">
          <a:xfrm>
            <a:off x="2897188" y="3990975"/>
            <a:ext cx="3529012" cy="1493838"/>
            <a:chOff x="2552" y="1312"/>
            <a:chExt cx="2223" cy="941"/>
          </a:xfrm>
        </p:grpSpPr>
        <p:sp>
          <p:nvSpPr>
            <p:cNvPr id="23562" name="Rectangle 97"/>
            <p:cNvSpPr>
              <a:spLocks noChangeArrowheads="1"/>
            </p:cNvSpPr>
            <p:nvPr/>
          </p:nvSpPr>
          <p:spPr bwMode="auto">
            <a:xfrm>
              <a:off x="2552" y="1312"/>
              <a:ext cx="1660" cy="941"/>
            </a:xfrm>
            <a:prstGeom prst="rect">
              <a:avLst/>
            </a:prstGeom>
            <a:solidFill>
              <a:srgbClr val="B2B2B2"/>
            </a:solidFill>
            <a:ln w="38100">
              <a:noFill/>
              <a:miter lim="800000"/>
              <a:headEnd/>
              <a:tailEnd type="none" w="sm" len="med"/>
            </a:ln>
          </p:spPr>
          <p:txBody>
            <a:bodyPr wrap="none" lIns="0" tIns="0" rIns="0" bIns="0" anchor="ctr"/>
            <a:lstStyle/>
            <a:p>
              <a:endParaRPr lang="en-US"/>
            </a:p>
          </p:txBody>
        </p:sp>
        <p:sp>
          <p:nvSpPr>
            <p:cNvPr id="23563" name="Rectangle 98"/>
            <p:cNvSpPr>
              <a:spLocks noChangeArrowheads="1"/>
            </p:cNvSpPr>
            <p:nvPr/>
          </p:nvSpPr>
          <p:spPr bwMode="auto">
            <a:xfrm>
              <a:off x="2552" y="1312"/>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64" name="Rectangle 99"/>
            <p:cNvSpPr>
              <a:spLocks noChangeArrowheads="1"/>
            </p:cNvSpPr>
            <p:nvPr/>
          </p:nvSpPr>
          <p:spPr bwMode="auto">
            <a:xfrm>
              <a:off x="2967" y="1312"/>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65" name="Rectangle 100"/>
            <p:cNvSpPr>
              <a:spLocks noChangeArrowheads="1"/>
            </p:cNvSpPr>
            <p:nvPr/>
          </p:nvSpPr>
          <p:spPr bwMode="auto">
            <a:xfrm>
              <a:off x="3382" y="1312"/>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66" name="Rectangle 101"/>
            <p:cNvSpPr>
              <a:spLocks noChangeArrowheads="1"/>
            </p:cNvSpPr>
            <p:nvPr/>
          </p:nvSpPr>
          <p:spPr bwMode="auto">
            <a:xfrm>
              <a:off x="3797" y="1312"/>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67" name="Rectangle 102"/>
            <p:cNvSpPr>
              <a:spLocks noChangeArrowheads="1"/>
            </p:cNvSpPr>
            <p:nvPr/>
          </p:nvSpPr>
          <p:spPr bwMode="auto">
            <a:xfrm>
              <a:off x="4212" y="1312"/>
              <a:ext cx="415" cy="941"/>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3568" name="Oval 103"/>
            <p:cNvSpPr>
              <a:spLocks noChangeArrowheads="1"/>
            </p:cNvSpPr>
            <p:nvPr/>
          </p:nvSpPr>
          <p:spPr bwMode="auto">
            <a:xfrm>
              <a:off x="4316" y="1349"/>
              <a:ext cx="170" cy="171"/>
            </a:xfrm>
            <a:prstGeom prst="ellipse">
              <a:avLst/>
            </a:prstGeom>
            <a:solidFill>
              <a:srgbClr val="FF6600"/>
            </a:solid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LD</a:t>
              </a:r>
            </a:p>
          </p:txBody>
        </p:sp>
        <p:sp>
          <p:nvSpPr>
            <p:cNvPr id="23569" name="Oval 104"/>
            <p:cNvSpPr>
              <a:spLocks noChangeArrowheads="1"/>
            </p:cNvSpPr>
            <p:nvPr/>
          </p:nvSpPr>
          <p:spPr bwMode="auto">
            <a:xfrm>
              <a:off x="3930" y="1490"/>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ADD</a:t>
              </a:r>
            </a:p>
          </p:txBody>
        </p:sp>
        <p:sp>
          <p:nvSpPr>
            <p:cNvPr id="23570" name="Oval 105"/>
            <p:cNvSpPr>
              <a:spLocks noChangeArrowheads="1"/>
            </p:cNvSpPr>
            <p:nvPr/>
          </p:nvSpPr>
          <p:spPr bwMode="auto">
            <a:xfrm>
              <a:off x="3501" y="1675"/>
              <a:ext cx="170" cy="171"/>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OR</a:t>
              </a:r>
            </a:p>
          </p:txBody>
        </p:sp>
        <p:sp>
          <p:nvSpPr>
            <p:cNvPr id="23571" name="Line 106"/>
            <p:cNvSpPr>
              <a:spLocks noChangeShapeType="1"/>
            </p:cNvSpPr>
            <p:nvPr/>
          </p:nvSpPr>
          <p:spPr bwMode="auto">
            <a:xfrm flipH="1">
              <a:off x="4108" y="1460"/>
              <a:ext cx="200" cy="74"/>
            </a:xfrm>
            <a:prstGeom prst="line">
              <a:avLst/>
            </a:prstGeom>
            <a:noFill/>
            <a:ln w="38100">
              <a:solidFill>
                <a:schemeClr val="tx1"/>
              </a:solidFill>
              <a:prstDash val="sysDot"/>
              <a:round/>
              <a:headEnd/>
              <a:tailEnd type="triangle" w="sm" len="sm"/>
            </a:ln>
          </p:spPr>
          <p:txBody>
            <a:bodyPr wrap="none" lIns="0" tIns="0" rIns="0" bIns="0" anchor="ctr"/>
            <a:lstStyle/>
            <a:p>
              <a:endParaRPr lang="en-US"/>
            </a:p>
          </p:txBody>
        </p:sp>
        <p:sp>
          <p:nvSpPr>
            <p:cNvPr id="23572" name="Line 107"/>
            <p:cNvSpPr>
              <a:spLocks noChangeShapeType="1"/>
            </p:cNvSpPr>
            <p:nvPr/>
          </p:nvSpPr>
          <p:spPr bwMode="auto">
            <a:xfrm flipH="1">
              <a:off x="3671" y="1631"/>
              <a:ext cx="267" cy="103"/>
            </a:xfrm>
            <a:prstGeom prst="line">
              <a:avLst/>
            </a:prstGeom>
            <a:noFill/>
            <a:ln w="38100">
              <a:solidFill>
                <a:schemeClr val="tx1"/>
              </a:solidFill>
              <a:prstDash val="sysDot"/>
              <a:round/>
              <a:headEnd/>
              <a:tailEnd type="triangle" w="sm" len="sm"/>
            </a:ln>
          </p:spPr>
          <p:txBody>
            <a:bodyPr wrap="none" lIns="0" tIns="0" rIns="0" bIns="0" anchor="ctr"/>
            <a:lstStyle/>
            <a:p>
              <a:endParaRPr lang="en-US"/>
            </a:p>
          </p:txBody>
        </p:sp>
        <p:sp>
          <p:nvSpPr>
            <p:cNvPr id="23573" name="Line 108"/>
            <p:cNvSpPr>
              <a:spLocks noChangeShapeType="1"/>
            </p:cNvSpPr>
            <p:nvPr/>
          </p:nvSpPr>
          <p:spPr bwMode="auto">
            <a:xfrm flipH="1">
              <a:off x="3678" y="1794"/>
              <a:ext cx="1075" cy="0"/>
            </a:xfrm>
            <a:prstGeom prst="line">
              <a:avLst/>
            </a:prstGeom>
            <a:noFill/>
            <a:ln w="38100">
              <a:solidFill>
                <a:schemeClr val="tx1"/>
              </a:solidFill>
              <a:round/>
              <a:headEnd/>
              <a:tailEnd type="triangle" w="sm" len="sm"/>
            </a:ln>
          </p:spPr>
          <p:txBody>
            <a:bodyPr wrap="none" lIns="0" tIns="0" rIns="0" bIns="0" anchor="ctr"/>
            <a:lstStyle/>
            <a:p>
              <a:endParaRPr lang="en-US"/>
            </a:p>
          </p:txBody>
        </p:sp>
        <p:sp>
          <p:nvSpPr>
            <p:cNvPr id="23574" name="Line 109"/>
            <p:cNvSpPr>
              <a:spLocks noChangeShapeType="1"/>
            </p:cNvSpPr>
            <p:nvPr/>
          </p:nvSpPr>
          <p:spPr bwMode="auto">
            <a:xfrm flipH="1">
              <a:off x="4471" y="1431"/>
              <a:ext cx="304" cy="0"/>
            </a:xfrm>
            <a:prstGeom prst="line">
              <a:avLst/>
            </a:prstGeom>
            <a:noFill/>
            <a:ln w="38100">
              <a:solidFill>
                <a:schemeClr val="tx1"/>
              </a:solidFill>
              <a:round/>
              <a:headEnd/>
              <a:tailEnd type="triangle" w="sm" len="sm"/>
            </a:ln>
          </p:spPr>
          <p:txBody>
            <a:bodyPr wrap="none" lIns="0" tIns="0" rIns="0" bIns="0" anchor="ctr"/>
            <a:lstStyle/>
            <a:p>
              <a:endParaRPr lang="en-US"/>
            </a:p>
          </p:txBody>
        </p:sp>
        <p:sp>
          <p:nvSpPr>
            <p:cNvPr id="23575" name="Rectangle 110"/>
            <p:cNvSpPr>
              <a:spLocks noChangeArrowheads="1"/>
            </p:cNvSpPr>
            <p:nvPr/>
          </p:nvSpPr>
          <p:spPr bwMode="auto">
            <a:xfrm>
              <a:off x="4272" y="1498"/>
              <a:ext cx="257" cy="230"/>
            </a:xfrm>
            <a:prstGeom prst="rect">
              <a:avLst/>
            </a:prstGeom>
            <a:noFill/>
            <a:ln w="9525">
              <a:noFill/>
              <a:miter lim="800000"/>
              <a:headEnd/>
              <a:tailEnd type="none" w="sm" len="med"/>
            </a:ln>
          </p:spPr>
          <p:txBody>
            <a:bodyPr wrap="none" lIns="0" tIns="0" rIns="0" bIns="0">
              <a:spAutoFit/>
            </a:bodyPr>
            <a:lstStyle/>
            <a:p>
              <a:pPr eaLnBrk="1" hangingPunct="1"/>
              <a:r>
                <a:rPr lang="en-US" altLang="ko-KR" sz="1200">
                  <a:latin typeface="Tahoma" pitchFamily="34" charset="0"/>
                  <a:ea typeface="굴림" pitchFamily="34" charset="-127"/>
                </a:rPr>
                <a:t>Cache</a:t>
              </a:r>
            </a:p>
            <a:p>
              <a:pPr eaLnBrk="1" hangingPunct="1"/>
              <a:r>
                <a:rPr lang="en-US" altLang="ko-KR" sz="1200">
                  <a:latin typeface="Tahoma" pitchFamily="34" charset="0"/>
                  <a:ea typeface="굴림" pitchFamily="34" charset="-127"/>
                </a:rPr>
                <a:t>miss</a:t>
              </a:r>
            </a:p>
          </p:txBody>
        </p:sp>
        <p:sp>
          <p:nvSpPr>
            <p:cNvPr id="23576" name="Oval 111"/>
            <p:cNvSpPr>
              <a:spLocks noChangeArrowheads="1"/>
            </p:cNvSpPr>
            <p:nvPr/>
          </p:nvSpPr>
          <p:spPr bwMode="auto">
            <a:xfrm>
              <a:off x="3515" y="1872"/>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AND</a:t>
              </a:r>
            </a:p>
          </p:txBody>
        </p:sp>
        <p:sp>
          <p:nvSpPr>
            <p:cNvPr id="23577" name="Line 112"/>
            <p:cNvSpPr>
              <a:spLocks noChangeShapeType="1"/>
            </p:cNvSpPr>
            <p:nvPr/>
          </p:nvSpPr>
          <p:spPr bwMode="auto">
            <a:xfrm flipH="1">
              <a:off x="3693" y="1961"/>
              <a:ext cx="1038" cy="0"/>
            </a:xfrm>
            <a:prstGeom prst="line">
              <a:avLst/>
            </a:prstGeom>
            <a:noFill/>
            <a:ln w="38100">
              <a:solidFill>
                <a:schemeClr val="tx1"/>
              </a:solidFill>
              <a:round/>
              <a:headEnd/>
              <a:tailEnd type="triangle" w="sm" len="sm"/>
            </a:ln>
          </p:spPr>
          <p:txBody>
            <a:bodyPr wrap="none" lIns="0" tIns="0" rIns="0" bIns="0" anchor="ctr"/>
            <a:lstStyle/>
            <a:p>
              <a:endParaRPr lang="en-US"/>
            </a:p>
          </p:txBody>
        </p:sp>
        <p:sp>
          <p:nvSpPr>
            <p:cNvPr id="23578" name="Oval 113"/>
            <p:cNvSpPr>
              <a:spLocks noChangeArrowheads="1"/>
            </p:cNvSpPr>
            <p:nvPr/>
          </p:nvSpPr>
          <p:spPr bwMode="auto">
            <a:xfrm>
              <a:off x="3100" y="2046"/>
              <a:ext cx="171" cy="170"/>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1200">
                  <a:latin typeface="Tahoma" pitchFamily="34" charset="0"/>
                  <a:ea typeface="굴림" pitchFamily="34" charset="-127"/>
                </a:rPr>
                <a:t>BR</a:t>
              </a:r>
            </a:p>
          </p:txBody>
        </p:sp>
        <p:sp>
          <p:nvSpPr>
            <p:cNvPr id="23579" name="Line 114"/>
            <p:cNvSpPr>
              <a:spLocks noChangeShapeType="1"/>
            </p:cNvSpPr>
            <p:nvPr/>
          </p:nvSpPr>
          <p:spPr bwMode="auto">
            <a:xfrm flipH="1">
              <a:off x="3256" y="2016"/>
              <a:ext cx="248" cy="119"/>
            </a:xfrm>
            <a:prstGeom prst="line">
              <a:avLst/>
            </a:prstGeom>
            <a:noFill/>
            <a:ln w="25400" cap="rnd">
              <a:solidFill>
                <a:schemeClr val="tx1"/>
              </a:solidFill>
              <a:prstDash val="sysDot"/>
              <a:round/>
              <a:headEnd/>
              <a:tailEnd type="triangle" w="sm" len="sm"/>
            </a:ln>
          </p:spPr>
          <p:txBody>
            <a:bodyPr wrap="none" lIns="0" tIns="0" rIns="0" bIns="0" anchor="ctr"/>
            <a:lstStyle/>
            <a:p>
              <a:endParaRPr lang="en-US"/>
            </a:p>
          </p:txBody>
        </p:sp>
      </p:grpSp>
      <p:sp>
        <p:nvSpPr>
          <p:cNvPr id="115" name="TextBox 114"/>
          <p:cNvSpPr txBox="1"/>
          <p:nvPr/>
        </p:nvSpPr>
        <p:spPr>
          <a:xfrm>
            <a:off x="-8906" y="0"/>
            <a:ext cx="3167855" cy="307777"/>
          </a:xfrm>
          <a:prstGeom prst="rect">
            <a:avLst/>
          </a:prstGeom>
          <a:noFill/>
        </p:spPr>
        <p:txBody>
          <a:bodyPr wrap="none" rtlCol="0">
            <a:spAutoFit/>
          </a:bodyPr>
          <a:lstStyle/>
          <a:p>
            <a:pPr algn="l"/>
            <a:r>
              <a:rPr lang="en-US" sz="1400" b="1" dirty="0">
                <a:solidFill>
                  <a:srgbClr val="FF0000"/>
                </a:solidFill>
              </a:rPr>
              <a:t>Speculative Scheduling—recovery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n-US" altLang="ko-KR" sz="4000" dirty="0">
                <a:ea typeface="굴림" pitchFamily="34" charset="-127"/>
              </a:rPr>
              <a:t>Position-based selective replay</a:t>
            </a:r>
          </a:p>
        </p:txBody>
      </p:sp>
      <p:sp>
        <p:nvSpPr>
          <p:cNvPr id="24579" name="Rectangle 3"/>
          <p:cNvSpPr>
            <a:spLocks noGrp="1" noChangeArrowheads="1"/>
          </p:cNvSpPr>
          <p:nvPr>
            <p:ph idx="1"/>
          </p:nvPr>
        </p:nvSpPr>
        <p:spPr>
          <a:xfrm>
            <a:off x="457200" y="5105400"/>
            <a:ext cx="8686800" cy="1295400"/>
          </a:xfrm>
        </p:spPr>
        <p:txBody>
          <a:bodyPr/>
          <a:lstStyle/>
          <a:p>
            <a:pPr eaLnBrk="1" hangingPunct="1">
              <a:lnSpc>
                <a:spcPct val="80000"/>
              </a:lnSpc>
            </a:pPr>
            <a:r>
              <a:rPr lang="en-US" altLang="ko-KR" sz="2000">
                <a:ea typeface="굴림" pitchFamily="34" charset="-127"/>
              </a:rPr>
              <a:t>Ideal selective recovery</a:t>
            </a:r>
          </a:p>
          <a:p>
            <a:pPr lvl="1" eaLnBrk="1" hangingPunct="1">
              <a:lnSpc>
                <a:spcPct val="80000"/>
              </a:lnSpc>
            </a:pPr>
            <a:r>
              <a:rPr lang="en-US" altLang="ko-KR" sz="1800">
                <a:ea typeface="굴림" pitchFamily="34" charset="-127"/>
              </a:rPr>
              <a:t>replay dependent instructions only</a:t>
            </a:r>
          </a:p>
          <a:p>
            <a:pPr eaLnBrk="1" hangingPunct="1">
              <a:lnSpc>
                <a:spcPct val="80000"/>
              </a:lnSpc>
            </a:pPr>
            <a:r>
              <a:rPr lang="en-US" altLang="ko-KR" sz="2000">
                <a:ea typeface="굴림" pitchFamily="34" charset="-127"/>
              </a:rPr>
              <a:t>Dependence tracking is managed in a matrix form</a:t>
            </a:r>
          </a:p>
          <a:p>
            <a:pPr lvl="1" eaLnBrk="1" hangingPunct="1">
              <a:lnSpc>
                <a:spcPct val="80000"/>
              </a:lnSpc>
            </a:pPr>
            <a:r>
              <a:rPr lang="en-US" altLang="ko-KR" sz="1800">
                <a:ea typeface="굴림" pitchFamily="34" charset="-127"/>
              </a:rPr>
              <a:t>Column: load issue slot, row: pipeline stages</a:t>
            </a:r>
          </a:p>
        </p:txBody>
      </p:sp>
      <p:grpSp>
        <p:nvGrpSpPr>
          <p:cNvPr id="24580" name="Group 4"/>
          <p:cNvGrpSpPr>
            <a:grpSpLocks/>
          </p:cNvGrpSpPr>
          <p:nvPr/>
        </p:nvGrpSpPr>
        <p:grpSpPr bwMode="auto">
          <a:xfrm>
            <a:off x="838200" y="1143000"/>
            <a:ext cx="7485063" cy="4191000"/>
            <a:chOff x="528" y="432"/>
            <a:chExt cx="4715" cy="2640"/>
          </a:xfrm>
        </p:grpSpPr>
        <p:sp>
          <p:nvSpPr>
            <p:cNvPr id="24581" name="Rectangle 5"/>
            <p:cNvSpPr>
              <a:spLocks noChangeArrowheads="1"/>
            </p:cNvSpPr>
            <p:nvPr/>
          </p:nvSpPr>
          <p:spPr bwMode="auto">
            <a:xfrm>
              <a:off x="3704" y="2694"/>
              <a:ext cx="216" cy="168"/>
            </a:xfrm>
            <a:prstGeom prst="rect">
              <a:avLst/>
            </a:prstGeom>
            <a:solidFill>
              <a:srgbClr val="6699FF"/>
            </a:solidFill>
            <a:ln w="9525">
              <a:noFill/>
              <a:miter lim="800000"/>
              <a:headEnd/>
              <a:tailEnd type="none" w="sm" len="med"/>
            </a:ln>
          </p:spPr>
          <p:txBody>
            <a:bodyPr wrap="none" lIns="0" tIns="0" rIns="0" bIns="0" anchor="ctr"/>
            <a:lstStyle/>
            <a:p>
              <a:endParaRPr lang="en-US"/>
            </a:p>
          </p:txBody>
        </p:sp>
        <p:sp>
          <p:nvSpPr>
            <p:cNvPr id="24582" name="Rectangle 6"/>
            <p:cNvSpPr>
              <a:spLocks noChangeArrowheads="1"/>
            </p:cNvSpPr>
            <p:nvPr/>
          </p:nvSpPr>
          <p:spPr bwMode="auto">
            <a:xfrm>
              <a:off x="4136" y="2772"/>
              <a:ext cx="72" cy="84"/>
            </a:xfrm>
            <a:prstGeom prst="rect">
              <a:avLst/>
            </a:prstGeom>
            <a:solidFill>
              <a:srgbClr val="6699FF"/>
            </a:solidFill>
            <a:ln w="9525">
              <a:noFill/>
              <a:miter lim="800000"/>
              <a:headEnd/>
              <a:tailEnd type="none" w="sm" len="med"/>
            </a:ln>
          </p:spPr>
          <p:txBody>
            <a:bodyPr wrap="none" lIns="0" tIns="0" rIns="0" bIns="0" anchor="ctr"/>
            <a:lstStyle/>
            <a:p>
              <a:endParaRPr lang="en-US"/>
            </a:p>
          </p:txBody>
        </p:sp>
        <p:sp>
          <p:nvSpPr>
            <p:cNvPr id="24583" name="Rectangle 7"/>
            <p:cNvSpPr>
              <a:spLocks noChangeArrowheads="1"/>
            </p:cNvSpPr>
            <p:nvPr/>
          </p:nvSpPr>
          <p:spPr bwMode="auto">
            <a:xfrm>
              <a:off x="4370" y="2772"/>
              <a:ext cx="72" cy="84"/>
            </a:xfrm>
            <a:prstGeom prst="rect">
              <a:avLst/>
            </a:prstGeom>
            <a:solidFill>
              <a:srgbClr val="6699FF"/>
            </a:solidFill>
            <a:ln w="9525">
              <a:noFill/>
              <a:miter lim="800000"/>
              <a:headEnd/>
              <a:tailEnd type="none" w="sm" len="med"/>
            </a:ln>
          </p:spPr>
          <p:txBody>
            <a:bodyPr wrap="none" lIns="0" tIns="0" rIns="0" bIns="0" anchor="ctr"/>
            <a:lstStyle/>
            <a:p>
              <a:endParaRPr lang="en-US"/>
            </a:p>
          </p:txBody>
        </p:sp>
        <p:sp>
          <p:nvSpPr>
            <p:cNvPr id="24584" name="Rectangle 8"/>
            <p:cNvSpPr>
              <a:spLocks noChangeArrowheads="1"/>
            </p:cNvSpPr>
            <p:nvPr/>
          </p:nvSpPr>
          <p:spPr bwMode="auto">
            <a:xfrm>
              <a:off x="4838" y="2772"/>
              <a:ext cx="72" cy="84"/>
            </a:xfrm>
            <a:prstGeom prst="rect">
              <a:avLst/>
            </a:prstGeom>
            <a:solidFill>
              <a:srgbClr val="6699FF"/>
            </a:solidFill>
            <a:ln w="9525">
              <a:noFill/>
              <a:miter lim="800000"/>
              <a:headEnd/>
              <a:tailEnd type="none" w="sm" len="med"/>
            </a:ln>
          </p:spPr>
          <p:txBody>
            <a:bodyPr wrap="none" lIns="0" tIns="0" rIns="0" bIns="0" anchor="ctr"/>
            <a:lstStyle/>
            <a:p>
              <a:endParaRPr lang="en-US"/>
            </a:p>
          </p:txBody>
        </p:sp>
        <p:sp>
          <p:nvSpPr>
            <p:cNvPr id="24585" name="Rectangle 9"/>
            <p:cNvSpPr>
              <a:spLocks noChangeArrowheads="1"/>
            </p:cNvSpPr>
            <p:nvPr/>
          </p:nvSpPr>
          <p:spPr bwMode="auto">
            <a:xfrm>
              <a:off x="5066" y="2772"/>
              <a:ext cx="72" cy="84"/>
            </a:xfrm>
            <a:prstGeom prst="rect">
              <a:avLst/>
            </a:prstGeom>
            <a:solidFill>
              <a:srgbClr val="6699FF"/>
            </a:solidFill>
            <a:ln w="9525">
              <a:noFill/>
              <a:miter lim="800000"/>
              <a:headEnd/>
              <a:tailEnd type="none" w="sm" len="med"/>
            </a:ln>
          </p:spPr>
          <p:txBody>
            <a:bodyPr wrap="none" lIns="0" tIns="0" rIns="0" bIns="0" anchor="ctr"/>
            <a:lstStyle/>
            <a:p>
              <a:endParaRPr lang="en-US"/>
            </a:p>
          </p:txBody>
        </p:sp>
        <p:sp>
          <p:nvSpPr>
            <p:cNvPr id="24586" name="Rectangle 10"/>
            <p:cNvSpPr>
              <a:spLocks noChangeArrowheads="1"/>
            </p:cNvSpPr>
            <p:nvPr/>
          </p:nvSpPr>
          <p:spPr bwMode="auto">
            <a:xfrm>
              <a:off x="4835" y="588"/>
              <a:ext cx="269" cy="192"/>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merge</a:t>
              </a:r>
            </a:p>
            <a:p>
              <a:pPr eaLnBrk="1" hangingPunct="1"/>
              <a:r>
                <a:rPr lang="en-US" altLang="ko-KR" sz="1000">
                  <a:latin typeface="Tahoma" pitchFamily="34" charset="0"/>
                  <a:ea typeface="굴림" pitchFamily="34" charset="-127"/>
                </a:rPr>
                <a:t>matices</a:t>
              </a:r>
            </a:p>
          </p:txBody>
        </p:sp>
        <p:grpSp>
          <p:nvGrpSpPr>
            <p:cNvPr id="24587" name="Group 11"/>
            <p:cNvGrpSpPr>
              <a:grpSpLocks/>
            </p:cNvGrpSpPr>
            <p:nvPr/>
          </p:nvGrpSpPr>
          <p:grpSpPr bwMode="auto">
            <a:xfrm rot="-5400000">
              <a:off x="2645" y="2152"/>
              <a:ext cx="959" cy="492"/>
              <a:chOff x="1140" y="654"/>
              <a:chExt cx="1680" cy="762"/>
            </a:xfrm>
          </p:grpSpPr>
          <p:sp>
            <p:nvSpPr>
              <p:cNvPr id="24710" name="Rectangle 12"/>
              <p:cNvSpPr>
                <a:spLocks noChangeArrowheads="1"/>
              </p:cNvSpPr>
              <p:nvPr/>
            </p:nvSpPr>
            <p:spPr bwMode="auto">
              <a:xfrm>
                <a:off x="1140"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11" name="Rectangle 13"/>
              <p:cNvSpPr>
                <a:spLocks noChangeArrowheads="1"/>
              </p:cNvSpPr>
              <p:nvPr/>
            </p:nvSpPr>
            <p:spPr bwMode="auto">
              <a:xfrm>
                <a:off x="1476"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12" name="Rectangle 14"/>
              <p:cNvSpPr>
                <a:spLocks noChangeArrowheads="1"/>
              </p:cNvSpPr>
              <p:nvPr/>
            </p:nvSpPr>
            <p:spPr bwMode="auto">
              <a:xfrm>
                <a:off x="1812"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13" name="Rectangle 15"/>
              <p:cNvSpPr>
                <a:spLocks noChangeArrowheads="1"/>
              </p:cNvSpPr>
              <p:nvPr/>
            </p:nvSpPr>
            <p:spPr bwMode="auto">
              <a:xfrm>
                <a:off x="2148"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14" name="Rectangle 16"/>
              <p:cNvSpPr>
                <a:spLocks noChangeArrowheads="1"/>
              </p:cNvSpPr>
              <p:nvPr/>
            </p:nvSpPr>
            <p:spPr bwMode="auto">
              <a:xfrm>
                <a:off x="2484"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grpSp>
          <p:nvGrpSpPr>
            <p:cNvPr id="24588" name="Group 17"/>
            <p:cNvGrpSpPr>
              <a:grpSpLocks/>
            </p:cNvGrpSpPr>
            <p:nvPr/>
          </p:nvGrpSpPr>
          <p:grpSpPr bwMode="auto">
            <a:xfrm rot="-5400000">
              <a:off x="3209" y="2152"/>
              <a:ext cx="959" cy="492"/>
              <a:chOff x="1140" y="654"/>
              <a:chExt cx="1680" cy="762"/>
            </a:xfrm>
          </p:grpSpPr>
          <p:sp>
            <p:nvSpPr>
              <p:cNvPr id="24705" name="Rectangle 18"/>
              <p:cNvSpPr>
                <a:spLocks noChangeArrowheads="1"/>
              </p:cNvSpPr>
              <p:nvPr/>
            </p:nvSpPr>
            <p:spPr bwMode="auto">
              <a:xfrm>
                <a:off x="1140"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06" name="Rectangle 19"/>
              <p:cNvSpPr>
                <a:spLocks noChangeArrowheads="1"/>
              </p:cNvSpPr>
              <p:nvPr/>
            </p:nvSpPr>
            <p:spPr bwMode="auto">
              <a:xfrm>
                <a:off x="1476"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07" name="Rectangle 20"/>
              <p:cNvSpPr>
                <a:spLocks noChangeArrowheads="1"/>
              </p:cNvSpPr>
              <p:nvPr/>
            </p:nvSpPr>
            <p:spPr bwMode="auto">
              <a:xfrm>
                <a:off x="1812"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08" name="Rectangle 21"/>
              <p:cNvSpPr>
                <a:spLocks noChangeArrowheads="1"/>
              </p:cNvSpPr>
              <p:nvPr/>
            </p:nvSpPr>
            <p:spPr bwMode="auto">
              <a:xfrm>
                <a:off x="2148"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709" name="Rectangle 22"/>
              <p:cNvSpPr>
                <a:spLocks noChangeArrowheads="1"/>
              </p:cNvSpPr>
              <p:nvPr/>
            </p:nvSpPr>
            <p:spPr bwMode="auto">
              <a:xfrm>
                <a:off x="2484" y="654"/>
                <a:ext cx="336" cy="762"/>
              </a:xfrm>
              <a:prstGeom prst="rect">
                <a:avLst/>
              </a:prstGeom>
              <a:noFill/>
              <a:ln w="9525">
                <a:solidFill>
                  <a:schemeClr val="tx1"/>
                </a:solidFill>
                <a:miter lim="800000"/>
                <a:headEnd/>
                <a:tailEnd type="none" w="sm" len="med"/>
              </a:ln>
            </p:spPr>
            <p:txBody>
              <a:bodyPr wrap="none" lIns="0" tIns="0" rIns="0" bIns="0" anchor="ctr"/>
              <a:lstStyle/>
              <a:p>
                <a:endParaRPr lang="en-US"/>
              </a:p>
            </p:txBody>
          </p:sp>
        </p:grpSp>
        <p:sp>
          <p:nvSpPr>
            <p:cNvPr id="24589" name="Line 23"/>
            <p:cNvSpPr>
              <a:spLocks noChangeShapeType="1"/>
            </p:cNvSpPr>
            <p:nvPr/>
          </p:nvSpPr>
          <p:spPr bwMode="auto">
            <a:xfrm flipH="1" flipV="1">
              <a:off x="3308" y="2614"/>
              <a:ext cx="444" cy="14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0" name="Line 24"/>
            <p:cNvSpPr>
              <a:spLocks noChangeShapeType="1"/>
            </p:cNvSpPr>
            <p:nvPr/>
          </p:nvSpPr>
          <p:spPr bwMode="auto">
            <a:xfrm flipH="1" flipV="1">
              <a:off x="3024" y="2496"/>
              <a:ext cx="140" cy="6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1" name="Line 25"/>
            <p:cNvSpPr>
              <a:spLocks noChangeShapeType="1"/>
            </p:cNvSpPr>
            <p:nvPr/>
          </p:nvSpPr>
          <p:spPr bwMode="auto">
            <a:xfrm flipH="1" flipV="1">
              <a:off x="3312" y="2448"/>
              <a:ext cx="230" cy="105"/>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2" name="Line 26"/>
            <p:cNvSpPr>
              <a:spLocks noChangeShapeType="1"/>
            </p:cNvSpPr>
            <p:nvPr/>
          </p:nvSpPr>
          <p:spPr bwMode="auto">
            <a:xfrm flipV="1">
              <a:off x="3092" y="2246"/>
              <a:ext cx="90" cy="13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3" name="Line 27"/>
            <p:cNvSpPr>
              <a:spLocks noChangeShapeType="1"/>
            </p:cNvSpPr>
            <p:nvPr/>
          </p:nvSpPr>
          <p:spPr bwMode="auto">
            <a:xfrm flipV="1">
              <a:off x="3008" y="2237"/>
              <a:ext cx="0" cy="207"/>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4" name="Line 28"/>
            <p:cNvSpPr>
              <a:spLocks noChangeShapeType="1"/>
            </p:cNvSpPr>
            <p:nvPr/>
          </p:nvSpPr>
          <p:spPr bwMode="auto">
            <a:xfrm flipH="1" flipV="1">
              <a:off x="3230" y="2257"/>
              <a:ext cx="6" cy="9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595" name="Oval 29"/>
            <p:cNvSpPr>
              <a:spLocks noChangeArrowheads="1"/>
            </p:cNvSpPr>
            <p:nvPr/>
          </p:nvSpPr>
          <p:spPr bwMode="auto">
            <a:xfrm>
              <a:off x="4064" y="2352"/>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ADD</a:t>
              </a:r>
            </a:p>
          </p:txBody>
        </p:sp>
        <p:sp>
          <p:nvSpPr>
            <p:cNvPr id="24596" name="Rectangle 30"/>
            <p:cNvSpPr>
              <a:spLocks noChangeArrowheads="1"/>
            </p:cNvSpPr>
            <p:nvPr/>
          </p:nvSpPr>
          <p:spPr bwMode="auto">
            <a:xfrm>
              <a:off x="4086" y="2519"/>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0 1</a:t>
              </a:r>
            </a:p>
          </p:txBody>
        </p:sp>
        <p:sp>
          <p:nvSpPr>
            <p:cNvPr id="24597" name="Oval 31"/>
            <p:cNvSpPr>
              <a:spLocks noChangeArrowheads="1"/>
            </p:cNvSpPr>
            <p:nvPr/>
          </p:nvSpPr>
          <p:spPr bwMode="auto">
            <a:xfrm>
              <a:off x="4298" y="2352"/>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OR</a:t>
              </a:r>
            </a:p>
          </p:txBody>
        </p:sp>
        <p:sp>
          <p:nvSpPr>
            <p:cNvPr id="24598" name="Rectangle 32"/>
            <p:cNvSpPr>
              <a:spLocks noChangeArrowheads="1"/>
            </p:cNvSpPr>
            <p:nvPr/>
          </p:nvSpPr>
          <p:spPr bwMode="auto">
            <a:xfrm>
              <a:off x="4320" y="2519"/>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0 1</a:t>
              </a:r>
            </a:p>
          </p:txBody>
        </p:sp>
        <p:sp>
          <p:nvSpPr>
            <p:cNvPr id="24599" name="Oval 33"/>
            <p:cNvSpPr>
              <a:spLocks noChangeArrowheads="1"/>
            </p:cNvSpPr>
            <p:nvPr/>
          </p:nvSpPr>
          <p:spPr bwMode="auto">
            <a:xfrm>
              <a:off x="4760" y="2352"/>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SLL</a:t>
              </a:r>
            </a:p>
          </p:txBody>
        </p:sp>
        <p:sp>
          <p:nvSpPr>
            <p:cNvPr id="24600" name="Rectangle 34"/>
            <p:cNvSpPr>
              <a:spLocks noChangeArrowheads="1"/>
            </p:cNvSpPr>
            <p:nvPr/>
          </p:nvSpPr>
          <p:spPr bwMode="auto">
            <a:xfrm>
              <a:off x="4782" y="2519"/>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0 1</a:t>
              </a:r>
            </a:p>
          </p:txBody>
        </p:sp>
        <p:sp>
          <p:nvSpPr>
            <p:cNvPr id="24601" name="Oval 35"/>
            <p:cNvSpPr>
              <a:spLocks noChangeArrowheads="1"/>
            </p:cNvSpPr>
            <p:nvPr/>
          </p:nvSpPr>
          <p:spPr bwMode="auto">
            <a:xfrm>
              <a:off x="4988" y="2352"/>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AND</a:t>
              </a:r>
            </a:p>
          </p:txBody>
        </p:sp>
        <p:sp>
          <p:nvSpPr>
            <p:cNvPr id="24602" name="Rectangle 36"/>
            <p:cNvSpPr>
              <a:spLocks noChangeArrowheads="1"/>
            </p:cNvSpPr>
            <p:nvPr/>
          </p:nvSpPr>
          <p:spPr bwMode="auto">
            <a:xfrm>
              <a:off x="5010" y="2519"/>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1 0</a:t>
              </a:r>
            </a:p>
            <a:p>
              <a:pPr eaLnBrk="1" hangingPunct="1"/>
              <a:r>
                <a:rPr lang="en-US" altLang="ko-KR" sz="900">
                  <a:latin typeface="Tahoma" pitchFamily="34" charset="0"/>
                  <a:ea typeface="굴림" pitchFamily="34" charset="-127"/>
                </a:rPr>
                <a:t>0 1</a:t>
              </a:r>
            </a:p>
          </p:txBody>
        </p:sp>
        <p:sp>
          <p:nvSpPr>
            <p:cNvPr id="24603" name="Oval 37"/>
            <p:cNvSpPr>
              <a:spLocks noChangeArrowheads="1"/>
            </p:cNvSpPr>
            <p:nvPr/>
          </p:nvSpPr>
          <p:spPr bwMode="auto">
            <a:xfrm>
              <a:off x="4532" y="2346"/>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XOR</a:t>
              </a:r>
            </a:p>
          </p:txBody>
        </p:sp>
        <p:sp>
          <p:nvSpPr>
            <p:cNvPr id="24604" name="Rectangle 38"/>
            <p:cNvSpPr>
              <a:spLocks noChangeArrowheads="1"/>
            </p:cNvSpPr>
            <p:nvPr/>
          </p:nvSpPr>
          <p:spPr bwMode="auto">
            <a:xfrm>
              <a:off x="4554" y="2513"/>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1 0</a:t>
              </a:r>
            </a:p>
            <a:p>
              <a:pPr eaLnBrk="1" hangingPunct="1"/>
              <a:r>
                <a:rPr lang="en-US" altLang="ko-KR" sz="900">
                  <a:latin typeface="Tahoma" pitchFamily="34" charset="0"/>
                  <a:ea typeface="굴림" pitchFamily="34" charset="-127"/>
                </a:rPr>
                <a:t>0 0</a:t>
              </a:r>
            </a:p>
          </p:txBody>
        </p:sp>
        <p:sp>
          <p:nvSpPr>
            <p:cNvPr id="24605" name="Oval 39"/>
            <p:cNvSpPr>
              <a:spLocks noChangeArrowheads="1"/>
            </p:cNvSpPr>
            <p:nvPr/>
          </p:nvSpPr>
          <p:spPr bwMode="auto">
            <a:xfrm>
              <a:off x="3512" y="2514"/>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LD</a:t>
              </a:r>
            </a:p>
          </p:txBody>
        </p:sp>
        <p:sp>
          <p:nvSpPr>
            <p:cNvPr id="24606" name="Oval 40"/>
            <p:cNvSpPr>
              <a:spLocks noChangeArrowheads="1"/>
            </p:cNvSpPr>
            <p:nvPr/>
          </p:nvSpPr>
          <p:spPr bwMode="auto">
            <a:xfrm>
              <a:off x="3734" y="2706"/>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LD</a:t>
              </a:r>
            </a:p>
          </p:txBody>
        </p:sp>
        <p:sp>
          <p:nvSpPr>
            <p:cNvPr id="24607" name="Oval 41"/>
            <p:cNvSpPr>
              <a:spLocks noChangeArrowheads="1"/>
            </p:cNvSpPr>
            <p:nvPr/>
          </p:nvSpPr>
          <p:spPr bwMode="auto">
            <a:xfrm>
              <a:off x="3170" y="2514"/>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ADD</a:t>
              </a:r>
            </a:p>
          </p:txBody>
        </p:sp>
        <p:sp>
          <p:nvSpPr>
            <p:cNvPr id="24608" name="Oval 42"/>
            <p:cNvSpPr>
              <a:spLocks noChangeArrowheads="1"/>
            </p:cNvSpPr>
            <p:nvPr/>
          </p:nvSpPr>
          <p:spPr bwMode="auto">
            <a:xfrm>
              <a:off x="2948" y="2342"/>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OR</a:t>
              </a:r>
            </a:p>
          </p:txBody>
        </p:sp>
        <p:sp>
          <p:nvSpPr>
            <p:cNvPr id="24609" name="Oval 43"/>
            <p:cNvSpPr>
              <a:spLocks noChangeArrowheads="1"/>
            </p:cNvSpPr>
            <p:nvPr/>
          </p:nvSpPr>
          <p:spPr bwMode="auto">
            <a:xfrm>
              <a:off x="3170" y="2327"/>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XOR</a:t>
              </a:r>
            </a:p>
          </p:txBody>
        </p:sp>
        <p:sp>
          <p:nvSpPr>
            <p:cNvPr id="24610" name="Oval 44"/>
            <p:cNvSpPr>
              <a:spLocks noChangeArrowheads="1"/>
            </p:cNvSpPr>
            <p:nvPr/>
          </p:nvSpPr>
          <p:spPr bwMode="auto">
            <a:xfrm>
              <a:off x="3176" y="2135"/>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AND</a:t>
              </a:r>
            </a:p>
          </p:txBody>
        </p:sp>
        <p:sp>
          <p:nvSpPr>
            <p:cNvPr id="24611" name="Oval 45"/>
            <p:cNvSpPr>
              <a:spLocks noChangeArrowheads="1"/>
            </p:cNvSpPr>
            <p:nvPr/>
          </p:nvSpPr>
          <p:spPr bwMode="auto">
            <a:xfrm>
              <a:off x="2954" y="2135"/>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SLL</a:t>
              </a:r>
            </a:p>
          </p:txBody>
        </p:sp>
        <p:sp>
          <p:nvSpPr>
            <p:cNvPr id="24612" name="Rectangle 46"/>
            <p:cNvSpPr>
              <a:spLocks noChangeArrowheads="1"/>
            </p:cNvSpPr>
            <p:nvPr/>
          </p:nvSpPr>
          <p:spPr bwMode="auto">
            <a:xfrm>
              <a:off x="2942" y="1656"/>
              <a:ext cx="387" cy="192"/>
            </a:xfrm>
            <a:prstGeom prst="rect">
              <a:avLst/>
            </a:prstGeom>
            <a:noFill/>
            <a:ln w="9525">
              <a:noFill/>
              <a:miter lim="800000"/>
              <a:headEnd/>
              <a:tailEnd type="none" w="sm" len="med"/>
            </a:ln>
          </p:spPr>
          <p:txBody>
            <a:bodyPr lIns="0" tIns="0" rIns="0" bIns="0">
              <a:spAutoFit/>
            </a:bodyPr>
            <a:lstStyle/>
            <a:p>
              <a:pPr eaLnBrk="1" hangingPunct="1"/>
              <a:r>
                <a:rPr lang="en-US" altLang="ko-KR" sz="1000" dirty="0">
                  <a:latin typeface="Tahoma" pitchFamily="34" charset="0"/>
                  <a:ea typeface="굴림" pitchFamily="34" charset="-127"/>
                </a:rPr>
                <a:t>Integer pipeline</a:t>
              </a:r>
            </a:p>
          </p:txBody>
        </p:sp>
        <p:sp>
          <p:nvSpPr>
            <p:cNvPr id="24613" name="Rectangle 47"/>
            <p:cNvSpPr>
              <a:spLocks noChangeArrowheads="1"/>
            </p:cNvSpPr>
            <p:nvPr/>
          </p:nvSpPr>
          <p:spPr bwMode="auto">
            <a:xfrm>
              <a:off x="3455" y="1666"/>
              <a:ext cx="467" cy="192"/>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Mem pipeline</a:t>
              </a:r>
            </a:p>
            <a:p>
              <a:pPr eaLnBrk="1" hangingPunct="1"/>
              <a:r>
                <a:rPr lang="en-US" altLang="ko-KR" sz="1000">
                  <a:latin typeface="Tahoma" pitchFamily="34" charset="0"/>
                  <a:ea typeface="굴림" pitchFamily="34" charset="-127"/>
                </a:rPr>
                <a:t>(width 2)</a:t>
              </a:r>
            </a:p>
          </p:txBody>
        </p:sp>
        <p:sp>
          <p:nvSpPr>
            <p:cNvPr id="24614" name="Rectangle 48"/>
            <p:cNvSpPr>
              <a:spLocks noChangeArrowheads="1"/>
            </p:cNvSpPr>
            <p:nvPr/>
          </p:nvSpPr>
          <p:spPr bwMode="auto">
            <a:xfrm rot="-5400000">
              <a:off x="3022" y="1305"/>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15" name="Rectangle 49"/>
            <p:cNvSpPr>
              <a:spLocks noChangeArrowheads="1"/>
            </p:cNvSpPr>
            <p:nvPr/>
          </p:nvSpPr>
          <p:spPr bwMode="auto">
            <a:xfrm rot="-5400000">
              <a:off x="3022" y="1113"/>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16" name="Rectangle 50"/>
            <p:cNvSpPr>
              <a:spLocks noChangeArrowheads="1"/>
            </p:cNvSpPr>
            <p:nvPr/>
          </p:nvSpPr>
          <p:spPr bwMode="auto">
            <a:xfrm rot="-5400000">
              <a:off x="3023" y="922"/>
              <a:ext cx="191"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17" name="Rectangle 51"/>
            <p:cNvSpPr>
              <a:spLocks noChangeArrowheads="1"/>
            </p:cNvSpPr>
            <p:nvPr/>
          </p:nvSpPr>
          <p:spPr bwMode="auto">
            <a:xfrm rot="-5400000">
              <a:off x="3022" y="730"/>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18" name="Rectangle 52"/>
            <p:cNvSpPr>
              <a:spLocks noChangeArrowheads="1"/>
            </p:cNvSpPr>
            <p:nvPr/>
          </p:nvSpPr>
          <p:spPr bwMode="auto">
            <a:xfrm rot="-5400000">
              <a:off x="3022" y="538"/>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19" name="Rectangle 53"/>
            <p:cNvSpPr>
              <a:spLocks noChangeArrowheads="1"/>
            </p:cNvSpPr>
            <p:nvPr/>
          </p:nvSpPr>
          <p:spPr bwMode="auto">
            <a:xfrm rot="-5400000">
              <a:off x="3586" y="1305"/>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20" name="Rectangle 54"/>
            <p:cNvSpPr>
              <a:spLocks noChangeArrowheads="1"/>
            </p:cNvSpPr>
            <p:nvPr/>
          </p:nvSpPr>
          <p:spPr bwMode="auto">
            <a:xfrm rot="-5400000">
              <a:off x="3586" y="1113"/>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21" name="Rectangle 55"/>
            <p:cNvSpPr>
              <a:spLocks noChangeArrowheads="1"/>
            </p:cNvSpPr>
            <p:nvPr/>
          </p:nvSpPr>
          <p:spPr bwMode="auto">
            <a:xfrm rot="-5400000">
              <a:off x="3587" y="922"/>
              <a:ext cx="191"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22" name="Rectangle 56"/>
            <p:cNvSpPr>
              <a:spLocks noChangeArrowheads="1"/>
            </p:cNvSpPr>
            <p:nvPr/>
          </p:nvSpPr>
          <p:spPr bwMode="auto">
            <a:xfrm rot="-5400000">
              <a:off x="3586" y="730"/>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23" name="Rectangle 57"/>
            <p:cNvSpPr>
              <a:spLocks noChangeArrowheads="1"/>
            </p:cNvSpPr>
            <p:nvPr/>
          </p:nvSpPr>
          <p:spPr bwMode="auto">
            <a:xfrm rot="-5400000">
              <a:off x="3586" y="538"/>
              <a:ext cx="192" cy="492"/>
            </a:xfrm>
            <a:prstGeom prst="rect">
              <a:avLst/>
            </a:prstGeom>
            <a:noFill/>
            <a:ln w="9525">
              <a:solidFill>
                <a:schemeClr val="tx1"/>
              </a:solidFill>
              <a:miter lim="800000"/>
              <a:headEnd/>
              <a:tailEnd type="none" w="sm" len="med"/>
            </a:ln>
          </p:spPr>
          <p:txBody>
            <a:bodyPr wrap="none" lIns="0" tIns="0" rIns="0" bIns="0" anchor="ctr"/>
            <a:lstStyle/>
            <a:p>
              <a:endParaRPr lang="en-US"/>
            </a:p>
          </p:txBody>
        </p:sp>
        <p:sp>
          <p:nvSpPr>
            <p:cNvPr id="24624" name="Rectangle 58"/>
            <p:cNvSpPr>
              <a:spLocks noChangeArrowheads="1"/>
            </p:cNvSpPr>
            <p:nvPr/>
          </p:nvSpPr>
          <p:spPr bwMode="auto">
            <a:xfrm>
              <a:off x="2633" y="740"/>
              <a:ext cx="213" cy="95"/>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Sched</a:t>
              </a:r>
            </a:p>
          </p:txBody>
        </p:sp>
        <p:sp>
          <p:nvSpPr>
            <p:cNvPr id="24625" name="Rectangle 59"/>
            <p:cNvSpPr>
              <a:spLocks noChangeArrowheads="1"/>
            </p:cNvSpPr>
            <p:nvPr/>
          </p:nvSpPr>
          <p:spPr bwMode="auto">
            <a:xfrm>
              <a:off x="2694" y="934"/>
              <a:ext cx="152"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Disp</a:t>
              </a:r>
            </a:p>
          </p:txBody>
        </p:sp>
        <p:sp>
          <p:nvSpPr>
            <p:cNvPr id="24626" name="Rectangle 60"/>
            <p:cNvSpPr>
              <a:spLocks noChangeArrowheads="1"/>
            </p:cNvSpPr>
            <p:nvPr/>
          </p:nvSpPr>
          <p:spPr bwMode="auto">
            <a:xfrm>
              <a:off x="2754" y="1129"/>
              <a:ext cx="92"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RF</a:t>
              </a:r>
            </a:p>
          </p:txBody>
        </p:sp>
        <p:sp>
          <p:nvSpPr>
            <p:cNvPr id="24627" name="Rectangle 61"/>
            <p:cNvSpPr>
              <a:spLocks noChangeArrowheads="1"/>
            </p:cNvSpPr>
            <p:nvPr/>
          </p:nvSpPr>
          <p:spPr bwMode="auto">
            <a:xfrm>
              <a:off x="2719" y="1323"/>
              <a:ext cx="127" cy="95"/>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Exe</a:t>
              </a:r>
            </a:p>
          </p:txBody>
        </p:sp>
        <p:sp>
          <p:nvSpPr>
            <p:cNvPr id="24628" name="Rectangle 62"/>
            <p:cNvSpPr>
              <a:spLocks noChangeArrowheads="1"/>
            </p:cNvSpPr>
            <p:nvPr/>
          </p:nvSpPr>
          <p:spPr bwMode="auto">
            <a:xfrm>
              <a:off x="2638" y="1517"/>
              <a:ext cx="208"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Retire</a:t>
              </a:r>
            </a:p>
          </p:txBody>
        </p:sp>
        <p:sp>
          <p:nvSpPr>
            <p:cNvPr id="24629" name="Oval 63"/>
            <p:cNvSpPr>
              <a:spLocks noChangeArrowheads="1"/>
            </p:cNvSpPr>
            <p:nvPr/>
          </p:nvSpPr>
          <p:spPr bwMode="auto">
            <a:xfrm>
              <a:off x="4112" y="1134"/>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ADD</a:t>
              </a:r>
            </a:p>
          </p:txBody>
        </p:sp>
        <p:sp>
          <p:nvSpPr>
            <p:cNvPr id="24630" name="Rectangle 64"/>
            <p:cNvSpPr>
              <a:spLocks noChangeArrowheads="1"/>
            </p:cNvSpPr>
            <p:nvPr/>
          </p:nvSpPr>
          <p:spPr bwMode="auto">
            <a:xfrm>
              <a:off x="4128" y="1283"/>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0 1</a:t>
              </a:r>
            </a:p>
            <a:p>
              <a:pPr eaLnBrk="1" hangingPunct="1"/>
              <a:r>
                <a:rPr lang="en-US" altLang="ko-KR" sz="900" dirty="0">
                  <a:latin typeface="Tahoma" pitchFamily="34" charset="0"/>
                  <a:ea typeface="굴림" pitchFamily="34" charset="-127"/>
                </a:rPr>
                <a:t>0 0</a:t>
              </a:r>
            </a:p>
          </p:txBody>
        </p:sp>
        <p:sp>
          <p:nvSpPr>
            <p:cNvPr id="24631" name="Oval 65"/>
            <p:cNvSpPr>
              <a:spLocks noChangeArrowheads="1"/>
            </p:cNvSpPr>
            <p:nvPr/>
          </p:nvSpPr>
          <p:spPr bwMode="auto">
            <a:xfrm>
              <a:off x="4382" y="1140"/>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OR</a:t>
              </a:r>
            </a:p>
          </p:txBody>
        </p:sp>
        <p:sp>
          <p:nvSpPr>
            <p:cNvPr id="24632" name="Rectangle 66"/>
            <p:cNvSpPr>
              <a:spLocks noChangeArrowheads="1"/>
            </p:cNvSpPr>
            <p:nvPr/>
          </p:nvSpPr>
          <p:spPr bwMode="auto">
            <a:xfrm>
              <a:off x="4398" y="1289"/>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0 1</a:t>
              </a:r>
            </a:p>
            <a:p>
              <a:pPr eaLnBrk="1" hangingPunct="1"/>
              <a:r>
                <a:rPr lang="en-US" altLang="ko-KR" sz="900">
                  <a:latin typeface="Tahoma" pitchFamily="34" charset="0"/>
                  <a:ea typeface="굴림" pitchFamily="34" charset="-127"/>
                </a:rPr>
                <a:t>0 0</a:t>
              </a:r>
            </a:p>
          </p:txBody>
        </p:sp>
        <p:sp>
          <p:nvSpPr>
            <p:cNvPr id="24633" name="Oval 67"/>
            <p:cNvSpPr>
              <a:spLocks noChangeArrowheads="1"/>
            </p:cNvSpPr>
            <p:nvPr/>
          </p:nvSpPr>
          <p:spPr bwMode="auto">
            <a:xfrm>
              <a:off x="4670" y="1134"/>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XOR</a:t>
              </a:r>
            </a:p>
          </p:txBody>
        </p:sp>
        <p:sp>
          <p:nvSpPr>
            <p:cNvPr id="24634" name="Rectangle 68"/>
            <p:cNvSpPr>
              <a:spLocks noChangeArrowheads="1"/>
            </p:cNvSpPr>
            <p:nvPr/>
          </p:nvSpPr>
          <p:spPr bwMode="auto">
            <a:xfrm>
              <a:off x="4686" y="1283"/>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1 0</a:t>
              </a:r>
            </a:p>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0 0</a:t>
              </a:r>
            </a:p>
          </p:txBody>
        </p:sp>
        <p:sp>
          <p:nvSpPr>
            <p:cNvPr id="24635" name="Line 69"/>
            <p:cNvSpPr>
              <a:spLocks noChangeShapeType="1"/>
            </p:cNvSpPr>
            <p:nvPr/>
          </p:nvSpPr>
          <p:spPr bwMode="auto">
            <a:xfrm flipH="1" flipV="1">
              <a:off x="3320" y="1198"/>
              <a:ext cx="444" cy="14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36" name="Line 70"/>
            <p:cNvSpPr>
              <a:spLocks noChangeShapeType="1"/>
            </p:cNvSpPr>
            <p:nvPr/>
          </p:nvSpPr>
          <p:spPr bwMode="auto">
            <a:xfrm flipH="1" flipV="1">
              <a:off x="3024" y="1056"/>
              <a:ext cx="152" cy="8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37" name="Line 71"/>
            <p:cNvSpPr>
              <a:spLocks noChangeShapeType="1"/>
            </p:cNvSpPr>
            <p:nvPr/>
          </p:nvSpPr>
          <p:spPr bwMode="auto">
            <a:xfrm flipH="1" flipV="1">
              <a:off x="3312" y="1008"/>
              <a:ext cx="242" cy="129"/>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38" name="Line 72"/>
            <p:cNvSpPr>
              <a:spLocks noChangeShapeType="1"/>
            </p:cNvSpPr>
            <p:nvPr/>
          </p:nvSpPr>
          <p:spPr bwMode="auto">
            <a:xfrm flipV="1">
              <a:off x="3092" y="828"/>
              <a:ext cx="102" cy="128"/>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39" name="Line 73"/>
            <p:cNvSpPr>
              <a:spLocks noChangeShapeType="1"/>
            </p:cNvSpPr>
            <p:nvPr/>
          </p:nvSpPr>
          <p:spPr bwMode="auto">
            <a:xfrm flipV="1">
              <a:off x="3020" y="819"/>
              <a:ext cx="0" cy="171"/>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40" name="Line 74"/>
            <p:cNvSpPr>
              <a:spLocks noChangeShapeType="1"/>
            </p:cNvSpPr>
            <p:nvPr/>
          </p:nvSpPr>
          <p:spPr bwMode="auto">
            <a:xfrm flipH="1" flipV="1">
              <a:off x="3242" y="839"/>
              <a:ext cx="6" cy="9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41" name="Oval 75"/>
            <p:cNvSpPr>
              <a:spLocks noChangeArrowheads="1"/>
            </p:cNvSpPr>
            <p:nvPr/>
          </p:nvSpPr>
          <p:spPr bwMode="auto">
            <a:xfrm>
              <a:off x="3524" y="1098"/>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LD</a:t>
              </a:r>
            </a:p>
          </p:txBody>
        </p:sp>
        <p:sp>
          <p:nvSpPr>
            <p:cNvPr id="24642" name="Oval 76"/>
            <p:cNvSpPr>
              <a:spLocks noChangeArrowheads="1"/>
            </p:cNvSpPr>
            <p:nvPr/>
          </p:nvSpPr>
          <p:spPr bwMode="auto">
            <a:xfrm>
              <a:off x="3746" y="1290"/>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dirty="0">
                  <a:latin typeface="Tahoma" pitchFamily="34" charset="0"/>
                  <a:ea typeface="굴림" pitchFamily="34" charset="-127"/>
                </a:rPr>
                <a:t>LD</a:t>
              </a:r>
            </a:p>
          </p:txBody>
        </p:sp>
        <p:sp>
          <p:nvSpPr>
            <p:cNvPr id="24643" name="Oval 77"/>
            <p:cNvSpPr>
              <a:spLocks noChangeArrowheads="1"/>
            </p:cNvSpPr>
            <p:nvPr/>
          </p:nvSpPr>
          <p:spPr bwMode="auto">
            <a:xfrm>
              <a:off x="2948" y="918"/>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OR</a:t>
              </a:r>
            </a:p>
          </p:txBody>
        </p:sp>
        <p:sp>
          <p:nvSpPr>
            <p:cNvPr id="24644" name="Oval 78"/>
            <p:cNvSpPr>
              <a:spLocks noChangeArrowheads="1"/>
            </p:cNvSpPr>
            <p:nvPr/>
          </p:nvSpPr>
          <p:spPr bwMode="auto">
            <a:xfrm>
              <a:off x="3188" y="717"/>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dirty="0">
                  <a:latin typeface="Tahoma" pitchFamily="34" charset="0"/>
                  <a:ea typeface="굴림" pitchFamily="34" charset="-127"/>
                </a:rPr>
                <a:t>AND</a:t>
              </a:r>
            </a:p>
          </p:txBody>
        </p:sp>
        <p:sp>
          <p:nvSpPr>
            <p:cNvPr id="24645" name="Oval 79"/>
            <p:cNvSpPr>
              <a:spLocks noChangeArrowheads="1"/>
            </p:cNvSpPr>
            <p:nvPr/>
          </p:nvSpPr>
          <p:spPr bwMode="auto">
            <a:xfrm>
              <a:off x="2966" y="717"/>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SLL</a:t>
              </a:r>
            </a:p>
          </p:txBody>
        </p:sp>
        <p:sp>
          <p:nvSpPr>
            <p:cNvPr id="24646" name="Oval 80"/>
            <p:cNvSpPr>
              <a:spLocks noChangeArrowheads="1"/>
            </p:cNvSpPr>
            <p:nvPr/>
          </p:nvSpPr>
          <p:spPr bwMode="auto">
            <a:xfrm>
              <a:off x="3182" y="1098"/>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ADD</a:t>
              </a:r>
            </a:p>
          </p:txBody>
        </p:sp>
        <p:sp>
          <p:nvSpPr>
            <p:cNvPr id="24647" name="Oval 81"/>
            <p:cNvSpPr>
              <a:spLocks noChangeArrowheads="1"/>
            </p:cNvSpPr>
            <p:nvPr/>
          </p:nvSpPr>
          <p:spPr bwMode="auto">
            <a:xfrm>
              <a:off x="3182" y="909"/>
              <a:ext cx="138" cy="138"/>
            </a:xfrm>
            <a:prstGeom prst="ellipse">
              <a:avLst/>
            </a:prstGeom>
            <a:solidFill>
              <a:schemeClr val="bg1"/>
            </a:solid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XOR</a:t>
              </a:r>
            </a:p>
          </p:txBody>
        </p:sp>
        <p:sp>
          <p:nvSpPr>
            <p:cNvPr id="24648" name="Oval 82"/>
            <p:cNvSpPr>
              <a:spLocks noChangeArrowheads="1"/>
            </p:cNvSpPr>
            <p:nvPr/>
          </p:nvSpPr>
          <p:spPr bwMode="auto">
            <a:xfrm>
              <a:off x="4382" y="438"/>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SLL</a:t>
              </a:r>
            </a:p>
          </p:txBody>
        </p:sp>
        <p:sp>
          <p:nvSpPr>
            <p:cNvPr id="24649" name="Rectangle 83"/>
            <p:cNvSpPr>
              <a:spLocks noChangeArrowheads="1"/>
            </p:cNvSpPr>
            <p:nvPr/>
          </p:nvSpPr>
          <p:spPr bwMode="auto">
            <a:xfrm>
              <a:off x="4398" y="587"/>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0 0</a:t>
              </a:r>
            </a:p>
            <a:p>
              <a:pPr eaLnBrk="1" hangingPunct="1"/>
              <a:r>
                <a:rPr lang="en-US" altLang="ko-KR" sz="900" dirty="0">
                  <a:latin typeface="Tahoma" pitchFamily="34" charset="0"/>
                  <a:ea typeface="굴림" pitchFamily="34" charset="-127"/>
                </a:rPr>
                <a:t>0 1</a:t>
              </a:r>
            </a:p>
            <a:p>
              <a:pPr eaLnBrk="1" hangingPunct="1"/>
              <a:r>
                <a:rPr lang="en-US" altLang="ko-KR" sz="900" dirty="0">
                  <a:latin typeface="Tahoma" pitchFamily="34" charset="0"/>
                  <a:ea typeface="굴림" pitchFamily="34" charset="-127"/>
                </a:rPr>
                <a:t>0 0</a:t>
              </a:r>
            </a:p>
          </p:txBody>
        </p:sp>
        <p:sp>
          <p:nvSpPr>
            <p:cNvPr id="24650" name="Oval 84"/>
            <p:cNvSpPr>
              <a:spLocks noChangeArrowheads="1"/>
            </p:cNvSpPr>
            <p:nvPr/>
          </p:nvSpPr>
          <p:spPr bwMode="auto">
            <a:xfrm>
              <a:off x="4670" y="432"/>
              <a:ext cx="138" cy="138"/>
            </a:xfrm>
            <a:prstGeom prst="ellipse">
              <a:avLst/>
            </a:prstGeom>
            <a:noFill/>
            <a:ln w="9525">
              <a:solidFill>
                <a:schemeClr val="tx1"/>
              </a:solidFill>
              <a:round/>
              <a:headEnd/>
              <a:tailEnd type="none" w="sm" len="med"/>
            </a:ln>
          </p:spPr>
          <p:txBody>
            <a:bodyPr wrap="none" lIns="0" tIns="0" rIns="0" bIns="0" anchor="ctr"/>
            <a:lstStyle/>
            <a:p>
              <a:pPr eaLnBrk="1" hangingPunct="1"/>
              <a:r>
                <a:rPr lang="en-US" altLang="ko-KR" sz="900">
                  <a:latin typeface="Tahoma" pitchFamily="34" charset="0"/>
                  <a:ea typeface="굴림" pitchFamily="34" charset="-127"/>
                </a:rPr>
                <a:t>AND</a:t>
              </a:r>
            </a:p>
          </p:txBody>
        </p:sp>
        <p:sp>
          <p:nvSpPr>
            <p:cNvPr id="24651" name="Rectangle 85"/>
            <p:cNvSpPr>
              <a:spLocks noChangeArrowheads="1"/>
            </p:cNvSpPr>
            <p:nvPr/>
          </p:nvSpPr>
          <p:spPr bwMode="auto">
            <a:xfrm>
              <a:off x="4687" y="581"/>
              <a:ext cx="101" cy="344"/>
            </a:xfrm>
            <a:prstGeom prst="rect">
              <a:avLst/>
            </a:prstGeom>
            <a:noFill/>
            <a:ln w="9525">
              <a:noFill/>
              <a:miter lim="800000"/>
              <a:headEnd/>
              <a:tailEnd type="none" w="sm" len="med"/>
            </a:ln>
          </p:spPr>
          <p:txBody>
            <a:bodyPr wrap="none" lIns="0" tIns="0" rIns="0" bIns="0">
              <a:spAutoFit/>
            </a:bodyPr>
            <a:lstStyle/>
            <a:p>
              <a:pPr eaLnBrk="1" hangingPunct="1"/>
              <a:r>
                <a:rPr lang="en-US" altLang="ko-KR" sz="900">
                  <a:latin typeface="Tahoma" pitchFamily="34" charset="0"/>
                  <a:ea typeface="굴림" pitchFamily="34" charset="-127"/>
                </a:rPr>
                <a:t>0 0</a:t>
              </a:r>
            </a:p>
            <a:p>
              <a:pPr eaLnBrk="1" hangingPunct="1"/>
              <a:r>
                <a:rPr lang="en-US" altLang="ko-KR" sz="900">
                  <a:latin typeface="Tahoma" pitchFamily="34" charset="0"/>
                  <a:ea typeface="굴림" pitchFamily="34" charset="-127"/>
                </a:rPr>
                <a:t>1 0</a:t>
              </a:r>
            </a:p>
            <a:p>
              <a:pPr eaLnBrk="1" hangingPunct="1"/>
              <a:r>
                <a:rPr lang="en-US" altLang="ko-KR" sz="900">
                  <a:latin typeface="Tahoma" pitchFamily="34" charset="0"/>
                  <a:ea typeface="굴림" pitchFamily="34" charset="-127"/>
                </a:rPr>
                <a:t>0 1</a:t>
              </a:r>
            </a:p>
            <a:p>
              <a:pPr eaLnBrk="1" hangingPunct="1"/>
              <a:r>
                <a:rPr lang="en-US" altLang="ko-KR" sz="900">
                  <a:latin typeface="Tahoma" pitchFamily="34" charset="0"/>
                  <a:ea typeface="굴림" pitchFamily="34" charset="-127"/>
                </a:rPr>
                <a:t>0 0</a:t>
              </a:r>
            </a:p>
          </p:txBody>
        </p:sp>
        <p:sp>
          <p:nvSpPr>
            <p:cNvPr id="24652" name="Line 86"/>
            <p:cNvSpPr>
              <a:spLocks noChangeShapeType="1"/>
            </p:cNvSpPr>
            <p:nvPr/>
          </p:nvSpPr>
          <p:spPr bwMode="auto">
            <a:xfrm flipV="1">
              <a:off x="4742" y="918"/>
              <a:ext cx="0" cy="20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53" name="Rectangle 87"/>
            <p:cNvSpPr>
              <a:spLocks noChangeArrowheads="1"/>
            </p:cNvSpPr>
            <p:nvPr/>
          </p:nvSpPr>
          <p:spPr bwMode="auto">
            <a:xfrm>
              <a:off x="4763" y="948"/>
              <a:ext cx="480" cy="192"/>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tag / dep info</a:t>
              </a:r>
            </a:p>
            <a:p>
              <a:pPr eaLnBrk="1" hangingPunct="1"/>
              <a:r>
                <a:rPr lang="en-US" altLang="ko-KR" sz="1000">
                  <a:latin typeface="Tahoma" pitchFamily="34" charset="0"/>
                  <a:ea typeface="굴림" pitchFamily="34" charset="-127"/>
                </a:rPr>
                <a:t>broadcast</a:t>
              </a:r>
            </a:p>
          </p:txBody>
        </p:sp>
        <p:sp>
          <p:nvSpPr>
            <p:cNvPr id="24654" name="Line 88"/>
            <p:cNvSpPr>
              <a:spLocks noChangeShapeType="1"/>
            </p:cNvSpPr>
            <p:nvPr/>
          </p:nvSpPr>
          <p:spPr bwMode="auto">
            <a:xfrm flipV="1">
              <a:off x="4490" y="918"/>
              <a:ext cx="192" cy="234"/>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55" name="Line 89"/>
            <p:cNvSpPr>
              <a:spLocks noChangeShapeType="1"/>
            </p:cNvSpPr>
            <p:nvPr/>
          </p:nvSpPr>
          <p:spPr bwMode="auto">
            <a:xfrm flipV="1">
              <a:off x="4442" y="924"/>
              <a:ext cx="0" cy="21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56" name="Rectangle 90"/>
            <p:cNvSpPr>
              <a:spLocks noChangeArrowheads="1"/>
            </p:cNvSpPr>
            <p:nvPr/>
          </p:nvSpPr>
          <p:spPr bwMode="auto">
            <a:xfrm flipH="1">
              <a:off x="4037" y="2976"/>
              <a:ext cx="907" cy="96"/>
            </a:xfrm>
            <a:prstGeom prst="rect">
              <a:avLst/>
            </a:prstGeom>
            <a:noFill/>
            <a:ln w="9525">
              <a:noFill/>
              <a:miter lim="800000"/>
              <a:headEnd/>
              <a:tailEnd type="none" w="sm" len="med"/>
            </a:ln>
          </p:spPr>
          <p:txBody>
            <a:bodyPr lIns="0" tIns="0" rIns="0" bIns="0">
              <a:spAutoFit/>
            </a:bodyPr>
            <a:lstStyle/>
            <a:p>
              <a:pPr eaLnBrk="1" hangingPunct="1"/>
              <a:r>
                <a:rPr lang="en-US" altLang="ko-KR" sz="1000">
                  <a:latin typeface="Tahoma" pitchFamily="34" charset="0"/>
                  <a:ea typeface="굴림" pitchFamily="34" charset="-127"/>
                </a:rPr>
                <a:t>kill bus broadcast</a:t>
              </a:r>
            </a:p>
          </p:txBody>
        </p:sp>
        <p:sp>
          <p:nvSpPr>
            <p:cNvPr id="24657" name="Freeform 91"/>
            <p:cNvSpPr>
              <a:spLocks/>
            </p:cNvSpPr>
            <p:nvPr/>
          </p:nvSpPr>
          <p:spPr bwMode="auto">
            <a:xfrm>
              <a:off x="3812" y="2850"/>
              <a:ext cx="1290" cy="108"/>
            </a:xfrm>
            <a:custGeom>
              <a:avLst/>
              <a:gdLst>
                <a:gd name="T0" fmla="*/ 0 w 1290"/>
                <a:gd name="T1" fmla="*/ 0 h 108"/>
                <a:gd name="T2" fmla="*/ 0 w 1290"/>
                <a:gd name="T3" fmla="*/ 108 h 108"/>
                <a:gd name="T4" fmla="*/ 1290 w 1290"/>
                <a:gd name="T5" fmla="*/ 108 h 108"/>
                <a:gd name="T6" fmla="*/ 1290 w 1290"/>
                <a:gd name="T7" fmla="*/ 0 h 108"/>
                <a:gd name="T8" fmla="*/ 0 60000 65536"/>
                <a:gd name="T9" fmla="*/ 0 60000 65536"/>
                <a:gd name="T10" fmla="*/ 0 60000 65536"/>
                <a:gd name="T11" fmla="*/ 0 60000 65536"/>
                <a:gd name="T12" fmla="*/ 0 w 1290"/>
                <a:gd name="T13" fmla="*/ 0 h 108"/>
                <a:gd name="T14" fmla="*/ 1290 w 1290"/>
                <a:gd name="T15" fmla="*/ 108 h 108"/>
              </a:gdLst>
              <a:ahLst/>
              <a:cxnLst>
                <a:cxn ang="T8">
                  <a:pos x="T0" y="T1"/>
                </a:cxn>
                <a:cxn ang="T9">
                  <a:pos x="T2" y="T3"/>
                </a:cxn>
                <a:cxn ang="T10">
                  <a:pos x="T4" y="T5"/>
                </a:cxn>
                <a:cxn ang="T11">
                  <a:pos x="T6" y="T7"/>
                </a:cxn>
              </a:cxnLst>
              <a:rect l="T12" t="T13" r="T14" b="T15"/>
              <a:pathLst>
                <a:path w="1290" h="108">
                  <a:moveTo>
                    <a:pt x="0" y="0"/>
                  </a:moveTo>
                  <a:lnTo>
                    <a:pt x="0" y="108"/>
                  </a:lnTo>
                  <a:lnTo>
                    <a:pt x="1290" y="108"/>
                  </a:lnTo>
                  <a:lnTo>
                    <a:pt x="1290" y="0"/>
                  </a:lnTo>
                </a:path>
              </a:pathLst>
            </a:custGeom>
            <a:noFill/>
            <a:ln w="9525">
              <a:solidFill>
                <a:schemeClr val="tx1"/>
              </a:solidFill>
              <a:round/>
              <a:headEnd/>
              <a:tailEnd type="triangle" w="sm" len="med"/>
            </a:ln>
          </p:spPr>
          <p:txBody>
            <a:bodyPr wrap="none" lIns="0" tIns="0" rIns="0" bIns="0" anchor="ctr"/>
            <a:lstStyle/>
            <a:p>
              <a:endParaRPr lang="en-US"/>
            </a:p>
          </p:txBody>
        </p:sp>
        <p:sp>
          <p:nvSpPr>
            <p:cNvPr id="24658" name="Line 92"/>
            <p:cNvSpPr>
              <a:spLocks noChangeShapeType="1"/>
            </p:cNvSpPr>
            <p:nvPr/>
          </p:nvSpPr>
          <p:spPr bwMode="auto">
            <a:xfrm flipV="1">
              <a:off x="4874" y="2856"/>
              <a:ext cx="0" cy="102"/>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59" name="Line 93"/>
            <p:cNvSpPr>
              <a:spLocks noChangeShapeType="1"/>
            </p:cNvSpPr>
            <p:nvPr/>
          </p:nvSpPr>
          <p:spPr bwMode="auto">
            <a:xfrm flipV="1">
              <a:off x="4634" y="2850"/>
              <a:ext cx="0" cy="102"/>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60" name="Line 94"/>
            <p:cNvSpPr>
              <a:spLocks noChangeShapeType="1"/>
            </p:cNvSpPr>
            <p:nvPr/>
          </p:nvSpPr>
          <p:spPr bwMode="auto">
            <a:xfrm flipV="1">
              <a:off x="4400" y="2850"/>
              <a:ext cx="0" cy="102"/>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61" name="Line 95"/>
            <p:cNvSpPr>
              <a:spLocks noChangeShapeType="1"/>
            </p:cNvSpPr>
            <p:nvPr/>
          </p:nvSpPr>
          <p:spPr bwMode="auto">
            <a:xfrm flipV="1">
              <a:off x="4166" y="2844"/>
              <a:ext cx="0" cy="102"/>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62" name="Rectangle 96"/>
            <p:cNvSpPr>
              <a:spLocks noChangeArrowheads="1"/>
            </p:cNvSpPr>
            <p:nvPr/>
          </p:nvSpPr>
          <p:spPr bwMode="auto">
            <a:xfrm>
              <a:off x="4046" y="2235"/>
              <a:ext cx="180"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killed</a:t>
              </a:r>
            </a:p>
          </p:txBody>
        </p:sp>
        <p:sp>
          <p:nvSpPr>
            <p:cNvPr id="24663" name="Rectangle 97"/>
            <p:cNvSpPr>
              <a:spLocks noChangeArrowheads="1"/>
            </p:cNvSpPr>
            <p:nvPr/>
          </p:nvSpPr>
          <p:spPr bwMode="auto">
            <a:xfrm>
              <a:off x="4274" y="2235"/>
              <a:ext cx="180"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killed</a:t>
              </a:r>
            </a:p>
          </p:txBody>
        </p:sp>
        <p:sp>
          <p:nvSpPr>
            <p:cNvPr id="24664" name="Rectangle 98"/>
            <p:cNvSpPr>
              <a:spLocks noChangeArrowheads="1"/>
            </p:cNvSpPr>
            <p:nvPr/>
          </p:nvSpPr>
          <p:spPr bwMode="auto">
            <a:xfrm>
              <a:off x="4736" y="2235"/>
              <a:ext cx="180"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killed</a:t>
              </a:r>
            </a:p>
          </p:txBody>
        </p:sp>
        <p:sp>
          <p:nvSpPr>
            <p:cNvPr id="24665" name="Rectangle 99"/>
            <p:cNvSpPr>
              <a:spLocks noChangeArrowheads="1"/>
            </p:cNvSpPr>
            <p:nvPr/>
          </p:nvSpPr>
          <p:spPr bwMode="auto">
            <a:xfrm>
              <a:off x="4964" y="2235"/>
              <a:ext cx="180"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killed</a:t>
              </a:r>
            </a:p>
          </p:txBody>
        </p:sp>
        <p:sp>
          <p:nvSpPr>
            <p:cNvPr id="24666" name="Rectangle 100"/>
            <p:cNvSpPr>
              <a:spLocks noChangeArrowheads="1"/>
            </p:cNvSpPr>
            <p:nvPr/>
          </p:nvSpPr>
          <p:spPr bwMode="auto">
            <a:xfrm flipH="1">
              <a:off x="2442" y="1080"/>
              <a:ext cx="235" cy="192"/>
            </a:xfrm>
            <a:prstGeom prst="rect">
              <a:avLst/>
            </a:prstGeom>
            <a:noFill/>
            <a:ln w="9525">
              <a:noFill/>
              <a:miter lim="800000"/>
              <a:headEnd/>
              <a:tailEnd type="none" w="sm" len="med"/>
            </a:ln>
          </p:spPr>
          <p:txBody>
            <a:bodyPr lIns="0" tIns="0" rIns="0" bIns="0">
              <a:spAutoFit/>
            </a:bodyPr>
            <a:lstStyle/>
            <a:p>
              <a:pPr eaLnBrk="1" hangingPunct="1"/>
              <a:r>
                <a:rPr lang="en-US" altLang="ko-KR" sz="1000" b="1">
                  <a:latin typeface="Tahoma" pitchFamily="34" charset="0"/>
                  <a:ea typeface="굴림" pitchFamily="34" charset="-127"/>
                </a:rPr>
                <a:t>Cycle n</a:t>
              </a:r>
            </a:p>
          </p:txBody>
        </p:sp>
        <p:sp>
          <p:nvSpPr>
            <p:cNvPr id="24667" name="Rectangle 101"/>
            <p:cNvSpPr>
              <a:spLocks noChangeArrowheads="1"/>
            </p:cNvSpPr>
            <p:nvPr/>
          </p:nvSpPr>
          <p:spPr bwMode="auto">
            <a:xfrm flipH="1">
              <a:off x="2442" y="2298"/>
              <a:ext cx="235" cy="192"/>
            </a:xfrm>
            <a:prstGeom prst="rect">
              <a:avLst/>
            </a:prstGeom>
            <a:noFill/>
            <a:ln w="9525">
              <a:noFill/>
              <a:miter lim="800000"/>
              <a:headEnd/>
              <a:tailEnd type="none" w="sm" len="med"/>
            </a:ln>
          </p:spPr>
          <p:txBody>
            <a:bodyPr lIns="0" tIns="0" rIns="0" bIns="0">
              <a:spAutoFit/>
            </a:bodyPr>
            <a:lstStyle/>
            <a:p>
              <a:pPr eaLnBrk="1" hangingPunct="1"/>
              <a:r>
                <a:rPr lang="en-US" altLang="ko-KR" sz="1000" b="1">
                  <a:latin typeface="Tahoma" pitchFamily="34" charset="0"/>
                  <a:ea typeface="굴림" pitchFamily="34" charset="-127"/>
                </a:rPr>
                <a:t>Cycle n+1</a:t>
              </a:r>
            </a:p>
          </p:txBody>
        </p:sp>
        <p:sp>
          <p:nvSpPr>
            <p:cNvPr id="24668" name="Rectangle 102"/>
            <p:cNvSpPr>
              <a:spLocks noChangeArrowheads="1"/>
            </p:cNvSpPr>
            <p:nvPr/>
          </p:nvSpPr>
          <p:spPr bwMode="auto">
            <a:xfrm>
              <a:off x="2639" y="1970"/>
              <a:ext cx="213" cy="95"/>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Sched</a:t>
              </a:r>
            </a:p>
          </p:txBody>
        </p:sp>
        <p:sp>
          <p:nvSpPr>
            <p:cNvPr id="24669" name="Rectangle 103"/>
            <p:cNvSpPr>
              <a:spLocks noChangeArrowheads="1"/>
            </p:cNvSpPr>
            <p:nvPr/>
          </p:nvSpPr>
          <p:spPr bwMode="auto">
            <a:xfrm>
              <a:off x="2700" y="2164"/>
              <a:ext cx="152"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Disp</a:t>
              </a:r>
            </a:p>
          </p:txBody>
        </p:sp>
        <p:sp>
          <p:nvSpPr>
            <p:cNvPr id="24670" name="Rectangle 104"/>
            <p:cNvSpPr>
              <a:spLocks noChangeArrowheads="1"/>
            </p:cNvSpPr>
            <p:nvPr/>
          </p:nvSpPr>
          <p:spPr bwMode="auto">
            <a:xfrm>
              <a:off x="2760" y="2359"/>
              <a:ext cx="92"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RF</a:t>
              </a:r>
            </a:p>
          </p:txBody>
        </p:sp>
        <p:sp>
          <p:nvSpPr>
            <p:cNvPr id="24671" name="Rectangle 105"/>
            <p:cNvSpPr>
              <a:spLocks noChangeArrowheads="1"/>
            </p:cNvSpPr>
            <p:nvPr/>
          </p:nvSpPr>
          <p:spPr bwMode="auto">
            <a:xfrm>
              <a:off x="2725" y="2553"/>
              <a:ext cx="127" cy="95"/>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Exe</a:t>
              </a:r>
            </a:p>
          </p:txBody>
        </p:sp>
        <p:sp>
          <p:nvSpPr>
            <p:cNvPr id="24672" name="Rectangle 106"/>
            <p:cNvSpPr>
              <a:spLocks noChangeArrowheads="1"/>
            </p:cNvSpPr>
            <p:nvPr/>
          </p:nvSpPr>
          <p:spPr bwMode="auto">
            <a:xfrm>
              <a:off x="2644" y="2747"/>
              <a:ext cx="208" cy="96"/>
            </a:xfrm>
            <a:prstGeom prst="rect">
              <a:avLst/>
            </a:prstGeom>
            <a:noFill/>
            <a:ln w="9525">
              <a:noFill/>
              <a:miter lim="800000"/>
              <a:headEnd/>
              <a:tailEnd type="none" w="sm" len="med"/>
            </a:ln>
          </p:spPr>
          <p:txBody>
            <a:bodyPr wrap="none" lIns="0" tIns="0" rIns="0" bIns="0">
              <a:spAutoFit/>
            </a:bodyPr>
            <a:lstStyle/>
            <a:p>
              <a:pPr algn="r" eaLnBrk="1" hangingPunct="1"/>
              <a:r>
                <a:rPr lang="en-US" altLang="ko-KR" sz="1000">
                  <a:latin typeface="Tahoma" pitchFamily="34" charset="0"/>
                  <a:ea typeface="굴림" pitchFamily="34" charset="-127"/>
                </a:rPr>
                <a:t>Retire</a:t>
              </a:r>
            </a:p>
          </p:txBody>
        </p:sp>
        <p:sp>
          <p:nvSpPr>
            <p:cNvPr id="24673" name="Line 107"/>
            <p:cNvSpPr>
              <a:spLocks noChangeShapeType="1"/>
            </p:cNvSpPr>
            <p:nvPr/>
          </p:nvSpPr>
          <p:spPr bwMode="auto">
            <a:xfrm>
              <a:off x="1100" y="1974"/>
              <a:ext cx="984" cy="0"/>
            </a:xfrm>
            <a:prstGeom prst="line">
              <a:avLst/>
            </a:prstGeom>
            <a:noFill/>
            <a:ln w="28575">
              <a:solidFill>
                <a:schemeClr val="tx1"/>
              </a:solidFill>
              <a:round/>
              <a:headEnd type="triangle" w="sm" len="med"/>
              <a:tailEnd type="none" w="sm" len="med"/>
            </a:ln>
          </p:spPr>
          <p:txBody>
            <a:bodyPr wrap="none" lIns="0" tIns="0" rIns="0" bIns="0" anchor="ctr"/>
            <a:lstStyle/>
            <a:p>
              <a:endParaRPr lang="en-US"/>
            </a:p>
          </p:txBody>
        </p:sp>
        <p:sp>
          <p:nvSpPr>
            <p:cNvPr id="24674" name="Rectangle 108"/>
            <p:cNvSpPr>
              <a:spLocks noChangeArrowheads="1"/>
            </p:cNvSpPr>
            <p:nvPr/>
          </p:nvSpPr>
          <p:spPr bwMode="auto">
            <a:xfrm>
              <a:off x="854" y="1828"/>
              <a:ext cx="192" cy="470"/>
            </a:xfrm>
            <a:prstGeom prst="rect">
              <a:avLst/>
            </a:prstGeom>
            <a:solidFill>
              <a:schemeClr val="bg1"/>
            </a:solid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1 0</a:t>
              </a:r>
            </a:p>
            <a:p>
              <a:pPr eaLnBrk="1" hangingPunct="1"/>
              <a:r>
                <a:rPr lang="en-US" altLang="ko-KR" sz="1000">
                  <a:latin typeface="Tahoma" pitchFamily="34" charset="0"/>
                  <a:ea typeface="굴림" pitchFamily="34" charset="-127"/>
                </a:rPr>
                <a:t>0 1</a:t>
              </a:r>
            </a:p>
            <a:p>
              <a:pPr eaLnBrk="1" hangingPunct="1"/>
              <a:r>
                <a:rPr lang="en-US" altLang="ko-KR" sz="1000">
                  <a:latin typeface="Tahoma" pitchFamily="34" charset="0"/>
                  <a:ea typeface="굴림" pitchFamily="34" charset="-127"/>
                </a:rPr>
                <a:t>0 0</a:t>
              </a:r>
            </a:p>
            <a:p>
              <a:pPr eaLnBrk="1" hangingPunct="1"/>
              <a:r>
                <a:rPr lang="en-US" altLang="ko-KR" sz="1000">
                  <a:latin typeface="Tahoma" pitchFamily="34" charset="0"/>
                  <a:ea typeface="굴림" pitchFamily="34" charset="-127"/>
                </a:rPr>
                <a:t>1 0</a:t>
              </a:r>
            </a:p>
          </p:txBody>
        </p:sp>
        <p:sp>
          <p:nvSpPr>
            <p:cNvPr id="24675" name="Rectangle 109"/>
            <p:cNvSpPr>
              <a:spLocks noChangeArrowheads="1"/>
            </p:cNvSpPr>
            <p:nvPr/>
          </p:nvSpPr>
          <p:spPr bwMode="auto">
            <a:xfrm rot="-5400000">
              <a:off x="973" y="2119"/>
              <a:ext cx="547" cy="192"/>
            </a:xfrm>
            <a:prstGeom prst="rect">
              <a:avLst/>
            </a:prstGeom>
            <a:noFill/>
            <a:ln w="9525">
              <a:noFill/>
              <a:miter lim="800000"/>
              <a:headEnd/>
              <a:tailEnd type="none" w="sm" len="med"/>
            </a:ln>
          </p:spPr>
          <p:txBody>
            <a:bodyPr lIns="0" tIns="0" rIns="0" bIns="0">
              <a:spAutoFit/>
            </a:bodyPr>
            <a:lstStyle/>
            <a:p>
              <a:pPr eaLnBrk="1" hangingPunct="1"/>
              <a:r>
                <a:rPr lang="en-US" altLang="ko-KR" sz="1000">
                  <a:latin typeface="Tahoma" pitchFamily="34" charset="0"/>
                  <a:ea typeface="굴림" pitchFamily="34" charset="-127"/>
                </a:rPr>
                <a:t>bit merge</a:t>
              </a:r>
            </a:p>
            <a:p>
              <a:pPr eaLnBrk="1" hangingPunct="1"/>
              <a:r>
                <a:rPr lang="en-US" altLang="ko-KR" sz="1000">
                  <a:latin typeface="Tahoma" pitchFamily="34" charset="0"/>
                  <a:ea typeface="굴림" pitchFamily="34" charset="-127"/>
                </a:rPr>
                <a:t>&amp; shift</a:t>
              </a:r>
            </a:p>
          </p:txBody>
        </p:sp>
        <p:sp>
          <p:nvSpPr>
            <p:cNvPr id="24676" name="Line 110"/>
            <p:cNvSpPr>
              <a:spLocks noChangeShapeType="1"/>
            </p:cNvSpPr>
            <p:nvPr/>
          </p:nvSpPr>
          <p:spPr bwMode="auto">
            <a:xfrm rot="16200000" flipH="1">
              <a:off x="994" y="2227"/>
              <a:ext cx="30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77" name="Rectangle 111"/>
            <p:cNvSpPr>
              <a:spLocks noChangeArrowheads="1"/>
            </p:cNvSpPr>
            <p:nvPr/>
          </p:nvSpPr>
          <p:spPr bwMode="auto">
            <a:xfrm rot="-5400000">
              <a:off x="225" y="1954"/>
              <a:ext cx="797" cy="192"/>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invalidate if bits match</a:t>
              </a:r>
            </a:p>
            <a:p>
              <a:pPr eaLnBrk="1" hangingPunct="1"/>
              <a:r>
                <a:rPr lang="en-US" altLang="ko-KR" sz="1000">
                  <a:latin typeface="Tahoma" pitchFamily="34" charset="0"/>
                  <a:ea typeface="굴림" pitchFamily="34" charset="-127"/>
                </a:rPr>
                <a:t>in the last row</a:t>
              </a:r>
            </a:p>
          </p:txBody>
        </p:sp>
        <p:sp>
          <p:nvSpPr>
            <p:cNvPr id="24678" name="AutoShape 112"/>
            <p:cNvSpPr>
              <a:spLocks noChangeArrowheads="1"/>
            </p:cNvSpPr>
            <p:nvPr/>
          </p:nvSpPr>
          <p:spPr bwMode="auto">
            <a:xfrm rot="5400000" flipV="1">
              <a:off x="1435" y="1925"/>
              <a:ext cx="100" cy="96"/>
            </a:xfrm>
            <a:prstGeom prst="triangle">
              <a:avLst>
                <a:gd name="adj" fmla="val 50000"/>
              </a:avLst>
            </a:prstGeom>
            <a:solidFill>
              <a:schemeClr val="bg1"/>
            </a:solidFill>
            <a:ln w="9525">
              <a:solidFill>
                <a:schemeClr val="tx1"/>
              </a:solidFill>
              <a:miter lim="800000"/>
              <a:headEnd/>
              <a:tailEnd/>
            </a:ln>
          </p:spPr>
          <p:txBody>
            <a:bodyPr wrap="none" lIns="0" tIns="0" rIns="0" bIns="0" anchor="ctr"/>
            <a:lstStyle/>
            <a:p>
              <a:endParaRPr lang="en-US"/>
            </a:p>
          </p:txBody>
        </p:sp>
        <p:sp>
          <p:nvSpPr>
            <p:cNvPr id="24679" name="Line 113"/>
            <p:cNvSpPr>
              <a:spLocks noChangeShapeType="1"/>
            </p:cNvSpPr>
            <p:nvPr/>
          </p:nvSpPr>
          <p:spPr bwMode="auto">
            <a:xfrm>
              <a:off x="1496" y="1812"/>
              <a:ext cx="0" cy="132"/>
            </a:xfrm>
            <a:prstGeom prst="line">
              <a:avLst/>
            </a:prstGeom>
            <a:noFill/>
            <a:ln w="9525">
              <a:solidFill>
                <a:schemeClr val="tx1"/>
              </a:solidFill>
              <a:round/>
              <a:headEnd/>
              <a:tailEnd type="none" w="sm" len="med"/>
            </a:ln>
          </p:spPr>
          <p:txBody>
            <a:bodyPr wrap="none" lIns="0" tIns="0" rIns="0" bIns="0" anchor="ctr"/>
            <a:lstStyle/>
            <a:p>
              <a:endParaRPr lang="en-US"/>
            </a:p>
          </p:txBody>
        </p:sp>
        <p:sp>
          <p:nvSpPr>
            <p:cNvPr id="24680" name="Rectangle 114"/>
            <p:cNvSpPr>
              <a:spLocks noChangeArrowheads="1"/>
            </p:cNvSpPr>
            <p:nvPr/>
          </p:nvSpPr>
          <p:spPr bwMode="auto">
            <a:xfrm>
              <a:off x="800" y="1475"/>
              <a:ext cx="300" cy="146"/>
            </a:xfrm>
            <a:prstGeom prst="rect">
              <a:avLst/>
            </a:prstGeom>
            <a:solidFill>
              <a:schemeClr val="bg1"/>
            </a:solid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tagR</a:t>
              </a:r>
            </a:p>
          </p:txBody>
        </p:sp>
        <p:sp>
          <p:nvSpPr>
            <p:cNvPr id="24681" name="Rectangle 115"/>
            <p:cNvSpPr>
              <a:spLocks noChangeArrowheads="1"/>
            </p:cNvSpPr>
            <p:nvPr/>
          </p:nvSpPr>
          <p:spPr bwMode="auto">
            <a:xfrm>
              <a:off x="800" y="1621"/>
              <a:ext cx="300" cy="147"/>
            </a:xfrm>
            <a:prstGeom prst="rect">
              <a:avLst/>
            </a:prstGeom>
            <a:solidFill>
              <a:schemeClr val="bg1"/>
            </a:solid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ReadyR</a:t>
              </a:r>
            </a:p>
          </p:txBody>
        </p:sp>
        <p:sp>
          <p:nvSpPr>
            <p:cNvPr id="24682" name="Rectangle 116"/>
            <p:cNvSpPr>
              <a:spLocks noChangeArrowheads="1"/>
            </p:cNvSpPr>
            <p:nvPr/>
          </p:nvSpPr>
          <p:spPr bwMode="auto">
            <a:xfrm>
              <a:off x="800" y="1328"/>
              <a:ext cx="300" cy="147"/>
            </a:xfrm>
            <a:prstGeom prst="rect">
              <a:avLst/>
            </a:prstGeom>
            <a:solidFill>
              <a:schemeClr val="bg1"/>
            </a:solid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ReadyL</a:t>
              </a:r>
            </a:p>
          </p:txBody>
        </p:sp>
        <p:sp>
          <p:nvSpPr>
            <p:cNvPr id="24683" name="Rectangle 117"/>
            <p:cNvSpPr>
              <a:spLocks noChangeArrowheads="1"/>
            </p:cNvSpPr>
            <p:nvPr/>
          </p:nvSpPr>
          <p:spPr bwMode="auto">
            <a:xfrm>
              <a:off x="800" y="1182"/>
              <a:ext cx="300" cy="146"/>
            </a:xfrm>
            <a:prstGeom prst="rect">
              <a:avLst/>
            </a:prstGeom>
            <a:solidFill>
              <a:schemeClr val="bg1"/>
            </a:solid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tagL</a:t>
              </a:r>
            </a:p>
          </p:txBody>
        </p:sp>
        <p:sp>
          <p:nvSpPr>
            <p:cNvPr id="24684" name="Line 118"/>
            <p:cNvSpPr>
              <a:spLocks noChangeShapeType="1"/>
            </p:cNvSpPr>
            <p:nvPr/>
          </p:nvSpPr>
          <p:spPr bwMode="auto">
            <a:xfrm flipV="1">
              <a:off x="734" y="1020"/>
              <a:ext cx="0" cy="1476"/>
            </a:xfrm>
            <a:prstGeom prst="line">
              <a:avLst/>
            </a:prstGeom>
            <a:noFill/>
            <a:ln w="28575">
              <a:solidFill>
                <a:schemeClr val="tx1"/>
              </a:solidFill>
              <a:round/>
              <a:headEnd type="triangle" w="sm" len="sm"/>
              <a:tailEnd type="none" w="sm" len="med"/>
            </a:ln>
          </p:spPr>
          <p:txBody>
            <a:bodyPr wrap="none" lIns="0" tIns="0" rIns="0" bIns="0" anchor="ctr"/>
            <a:lstStyle/>
            <a:p>
              <a:endParaRPr lang="en-US"/>
            </a:p>
          </p:txBody>
        </p:sp>
        <p:sp>
          <p:nvSpPr>
            <p:cNvPr id="24685" name="Oval 119"/>
            <p:cNvSpPr>
              <a:spLocks noChangeArrowheads="1"/>
            </p:cNvSpPr>
            <p:nvPr/>
          </p:nvSpPr>
          <p:spPr bwMode="auto">
            <a:xfrm>
              <a:off x="1193" y="1188"/>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24686" name="Oval 120"/>
            <p:cNvSpPr>
              <a:spLocks noChangeArrowheads="1"/>
            </p:cNvSpPr>
            <p:nvPr/>
          </p:nvSpPr>
          <p:spPr bwMode="auto">
            <a:xfrm>
              <a:off x="1193" y="1482"/>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24687" name="Line 121"/>
            <p:cNvSpPr>
              <a:spLocks noChangeShapeType="1"/>
            </p:cNvSpPr>
            <p:nvPr/>
          </p:nvSpPr>
          <p:spPr bwMode="auto">
            <a:xfrm>
              <a:off x="1100" y="1260"/>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88" name="Line 122"/>
            <p:cNvSpPr>
              <a:spLocks noChangeShapeType="1"/>
            </p:cNvSpPr>
            <p:nvPr/>
          </p:nvSpPr>
          <p:spPr bwMode="auto">
            <a:xfrm>
              <a:off x="1100" y="1548"/>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24689" name="Freeform 123"/>
            <p:cNvSpPr>
              <a:spLocks/>
            </p:cNvSpPr>
            <p:nvPr/>
          </p:nvSpPr>
          <p:spPr bwMode="auto">
            <a:xfrm>
              <a:off x="1100" y="1332"/>
              <a:ext cx="168" cy="72"/>
            </a:xfrm>
            <a:custGeom>
              <a:avLst/>
              <a:gdLst>
                <a:gd name="T0" fmla="*/ 168 w 168"/>
                <a:gd name="T1" fmla="*/ 0 h 72"/>
                <a:gd name="T2" fmla="*/ 168 w 168"/>
                <a:gd name="T3" fmla="*/ 72 h 72"/>
                <a:gd name="T4" fmla="*/ 0 w 168"/>
                <a:gd name="T5" fmla="*/ 72 h 72"/>
                <a:gd name="T6" fmla="*/ 0 60000 65536"/>
                <a:gd name="T7" fmla="*/ 0 60000 65536"/>
                <a:gd name="T8" fmla="*/ 0 60000 65536"/>
                <a:gd name="T9" fmla="*/ 0 w 168"/>
                <a:gd name="T10" fmla="*/ 0 h 72"/>
                <a:gd name="T11" fmla="*/ 168 w 168"/>
                <a:gd name="T12" fmla="*/ 72 h 72"/>
              </a:gdLst>
              <a:ahLst/>
              <a:cxnLst>
                <a:cxn ang="T6">
                  <a:pos x="T0" y="T1"/>
                </a:cxn>
                <a:cxn ang="T7">
                  <a:pos x="T2" y="T3"/>
                </a:cxn>
                <a:cxn ang="T8">
                  <a:pos x="T4" y="T5"/>
                </a:cxn>
              </a:cxnLst>
              <a:rect l="T9" t="T10" r="T11" b="T12"/>
              <a:pathLst>
                <a:path w="168" h="72">
                  <a:moveTo>
                    <a:pt x="168" y="0"/>
                  </a:moveTo>
                  <a:lnTo>
                    <a:pt x="168" y="72"/>
                  </a:lnTo>
                  <a:lnTo>
                    <a:pt x="0" y="72"/>
                  </a:lnTo>
                </a:path>
              </a:pathLst>
            </a:custGeom>
            <a:noFill/>
            <a:ln w="9525">
              <a:solidFill>
                <a:schemeClr val="tx1"/>
              </a:solidFill>
              <a:round/>
              <a:headEnd/>
              <a:tailEnd type="triangle" w="sm" len="med"/>
            </a:ln>
          </p:spPr>
          <p:txBody>
            <a:bodyPr wrap="none" lIns="0" tIns="0" rIns="0" bIns="0" anchor="ctr"/>
            <a:lstStyle/>
            <a:p>
              <a:endParaRPr lang="en-US"/>
            </a:p>
          </p:txBody>
        </p:sp>
        <p:sp>
          <p:nvSpPr>
            <p:cNvPr id="24690" name="Freeform 124"/>
            <p:cNvSpPr>
              <a:spLocks/>
            </p:cNvSpPr>
            <p:nvPr/>
          </p:nvSpPr>
          <p:spPr bwMode="auto">
            <a:xfrm>
              <a:off x="1100" y="1620"/>
              <a:ext cx="168" cy="72"/>
            </a:xfrm>
            <a:custGeom>
              <a:avLst/>
              <a:gdLst>
                <a:gd name="T0" fmla="*/ 168 w 168"/>
                <a:gd name="T1" fmla="*/ 0 h 72"/>
                <a:gd name="T2" fmla="*/ 168 w 168"/>
                <a:gd name="T3" fmla="*/ 72 h 72"/>
                <a:gd name="T4" fmla="*/ 0 w 168"/>
                <a:gd name="T5" fmla="*/ 72 h 72"/>
                <a:gd name="T6" fmla="*/ 0 60000 65536"/>
                <a:gd name="T7" fmla="*/ 0 60000 65536"/>
                <a:gd name="T8" fmla="*/ 0 60000 65536"/>
                <a:gd name="T9" fmla="*/ 0 w 168"/>
                <a:gd name="T10" fmla="*/ 0 h 72"/>
                <a:gd name="T11" fmla="*/ 168 w 168"/>
                <a:gd name="T12" fmla="*/ 72 h 72"/>
              </a:gdLst>
              <a:ahLst/>
              <a:cxnLst>
                <a:cxn ang="T6">
                  <a:pos x="T0" y="T1"/>
                </a:cxn>
                <a:cxn ang="T7">
                  <a:pos x="T2" y="T3"/>
                </a:cxn>
                <a:cxn ang="T8">
                  <a:pos x="T4" y="T5"/>
                </a:cxn>
              </a:cxnLst>
              <a:rect l="T9" t="T10" r="T11" b="T12"/>
              <a:pathLst>
                <a:path w="168" h="72">
                  <a:moveTo>
                    <a:pt x="168" y="0"/>
                  </a:moveTo>
                  <a:lnTo>
                    <a:pt x="168" y="72"/>
                  </a:lnTo>
                  <a:lnTo>
                    <a:pt x="0" y="72"/>
                  </a:lnTo>
                </a:path>
              </a:pathLst>
            </a:custGeom>
            <a:noFill/>
            <a:ln w="9525">
              <a:solidFill>
                <a:schemeClr val="tx1"/>
              </a:solidFill>
              <a:round/>
              <a:headEnd/>
              <a:tailEnd type="triangle" w="sm" len="med"/>
            </a:ln>
          </p:spPr>
          <p:txBody>
            <a:bodyPr wrap="none" lIns="0" tIns="0" rIns="0" bIns="0" anchor="ctr"/>
            <a:lstStyle/>
            <a:p>
              <a:endParaRPr lang="en-US"/>
            </a:p>
          </p:txBody>
        </p:sp>
        <p:sp>
          <p:nvSpPr>
            <p:cNvPr id="24691" name="Line 125"/>
            <p:cNvSpPr>
              <a:spLocks noChangeShapeType="1"/>
            </p:cNvSpPr>
            <p:nvPr/>
          </p:nvSpPr>
          <p:spPr bwMode="auto">
            <a:xfrm flipV="1">
              <a:off x="1928" y="990"/>
              <a:ext cx="0" cy="1302"/>
            </a:xfrm>
            <a:prstGeom prst="line">
              <a:avLst/>
            </a:prstGeom>
            <a:noFill/>
            <a:ln w="28575">
              <a:solidFill>
                <a:schemeClr val="tx1"/>
              </a:solidFill>
              <a:round/>
              <a:headEnd type="triangle" w="sm" len="sm"/>
              <a:tailEnd type="none" w="sm" len="med"/>
            </a:ln>
          </p:spPr>
          <p:txBody>
            <a:bodyPr wrap="none" lIns="0" tIns="0" rIns="0" bIns="0" anchor="ctr"/>
            <a:lstStyle/>
            <a:p>
              <a:endParaRPr lang="en-US"/>
            </a:p>
          </p:txBody>
        </p:sp>
        <p:sp>
          <p:nvSpPr>
            <p:cNvPr id="24692" name="Freeform 126"/>
            <p:cNvSpPr>
              <a:spLocks/>
            </p:cNvSpPr>
            <p:nvPr/>
          </p:nvSpPr>
          <p:spPr bwMode="auto">
            <a:xfrm>
              <a:off x="1268" y="1404"/>
              <a:ext cx="258" cy="366"/>
            </a:xfrm>
            <a:custGeom>
              <a:avLst/>
              <a:gdLst>
                <a:gd name="T0" fmla="*/ 0 w 258"/>
                <a:gd name="T1" fmla="*/ 0 h 372"/>
                <a:gd name="T2" fmla="*/ 258 w 258"/>
                <a:gd name="T3" fmla="*/ 0 h 372"/>
                <a:gd name="T4" fmla="*/ 258 w 258"/>
                <a:gd name="T5" fmla="*/ 360 h 372"/>
                <a:gd name="T6" fmla="*/ 0 60000 65536"/>
                <a:gd name="T7" fmla="*/ 0 60000 65536"/>
                <a:gd name="T8" fmla="*/ 0 60000 65536"/>
                <a:gd name="T9" fmla="*/ 0 w 258"/>
                <a:gd name="T10" fmla="*/ 0 h 372"/>
                <a:gd name="T11" fmla="*/ 258 w 258"/>
                <a:gd name="T12" fmla="*/ 372 h 372"/>
              </a:gdLst>
              <a:ahLst/>
              <a:cxnLst>
                <a:cxn ang="T6">
                  <a:pos x="T0" y="T1"/>
                </a:cxn>
                <a:cxn ang="T7">
                  <a:pos x="T2" y="T3"/>
                </a:cxn>
                <a:cxn ang="T8">
                  <a:pos x="T4" y="T5"/>
                </a:cxn>
              </a:cxnLst>
              <a:rect l="T9" t="T10" r="T11" b="T12"/>
              <a:pathLst>
                <a:path w="258" h="372">
                  <a:moveTo>
                    <a:pt x="0" y="0"/>
                  </a:moveTo>
                  <a:lnTo>
                    <a:pt x="258" y="0"/>
                  </a:lnTo>
                  <a:lnTo>
                    <a:pt x="258" y="372"/>
                  </a:lnTo>
                </a:path>
              </a:pathLst>
            </a:custGeom>
            <a:noFill/>
            <a:ln w="9525">
              <a:solidFill>
                <a:schemeClr val="tx1"/>
              </a:solidFill>
              <a:round/>
              <a:headEnd/>
              <a:tailEnd type="triangle" w="sm" len="med"/>
            </a:ln>
          </p:spPr>
          <p:txBody>
            <a:bodyPr wrap="none" lIns="0" tIns="0" rIns="0" bIns="0" anchor="ctr"/>
            <a:lstStyle/>
            <a:p>
              <a:endParaRPr lang="en-US"/>
            </a:p>
          </p:txBody>
        </p:sp>
        <p:sp>
          <p:nvSpPr>
            <p:cNvPr id="24693" name="Freeform 127"/>
            <p:cNvSpPr>
              <a:spLocks/>
            </p:cNvSpPr>
            <p:nvPr/>
          </p:nvSpPr>
          <p:spPr bwMode="auto">
            <a:xfrm>
              <a:off x="1268" y="1692"/>
              <a:ext cx="198" cy="72"/>
            </a:xfrm>
            <a:custGeom>
              <a:avLst/>
              <a:gdLst>
                <a:gd name="T0" fmla="*/ 0 w 198"/>
                <a:gd name="T1" fmla="*/ 0 h 72"/>
                <a:gd name="T2" fmla="*/ 198 w 198"/>
                <a:gd name="T3" fmla="*/ 0 h 72"/>
                <a:gd name="T4" fmla="*/ 198 w 198"/>
                <a:gd name="T5" fmla="*/ 72 h 72"/>
                <a:gd name="T6" fmla="*/ 0 60000 65536"/>
                <a:gd name="T7" fmla="*/ 0 60000 65536"/>
                <a:gd name="T8" fmla="*/ 0 60000 65536"/>
                <a:gd name="T9" fmla="*/ 0 w 198"/>
                <a:gd name="T10" fmla="*/ 0 h 72"/>
                <a:gd name="T11" fmla="*/ 198 w 198"/>
                <a:gd name="T12" fmla="*/ 72 h 72"/>
              </a:gdLst>
              <a:ahLst/>
              <a:cxnLst>
                <a:cxn ang="T6">
                  <a:pos x="T0" y="T1"/>
                </a:cxn>
                <a:cxn ang="T7">
                  <a:pos x="T2" y="T3"/>
                </a:cxn>
                <a:cxn ang="T8">
                  <a:pos x="T4" y="T5"/>
                </a:cxn>
              </a:cxnLst>
              <a:rect l="T9" t="T10" r="T11" b="T12"/>
              <a:pathLst>
                <a:path w="198" h="72">
                  <a:moveTo>
                    <a:pt x="0" y="0"/>
                  </a:moveTo>
                  <a:lnTo>
                    <a:pt x="198" y="0"/>
                  </a:lnTo>
                  <a:lnTo>
                    <a:pt x="198" y="72"/>
                  </a:lnTo>
                </a:path>
              </a:pathLst>
            </a:custGeom>
            <a:noFill/>
            <a:ln w="9525">
              <a:solidFill>
                <a:schemeClr val="tx1"/>
              </a:solidFill>
              <a:round/>
              <a:headEnd/>
              <a:tailEnd type="triangle" w="sm" len="med"/>
            </a:ln>
          </p:spPr>
          <p:txBody>
            <a:bodyPr wrap="none" lIns="0" tIns="0" rIns="0" bIns="0" anchor="ctr"/>
            <a:lstStyle/>
            <a:p>
              <a:endParaRPr lang="en-US"/>
            </a:p>
          </p:txBody>
        </p:sp>
        <p:sp>
          <p:nvSpPr>
            <p:cNvPr id="24694" name="AutoShape 128"/>
            <p:cNvSpPr>
              <a:spLocks noChangeArrowheads="1"/>
            </p:cNvSpPr>
            <p:nvPr/>
          </p:nvSpPr>
          <p:spPr bwMode="auto">
            <a:xfrm rot="-5400000">
              <a:off x="1424" y="1752"/>
              <a:ext cx="150" cy="132"/>
            </a:xfrm>
            <a:prstGeom prst="moon">
              <a:avLst>
                <a:gd name="adj" fmla="val 82884"/>
              </a:avLst>
            </a:prstGeom>
            <a:solidFill>
              <a:schemeClr val="bg1"/>
            </a:solidFill>
            <a:ln w="9525">
              <a:solidFill>
                <a:schemeClr val="tx1"/>
              </a:solidFill>
              <a:miter lim="800000"/>
              <a:headEnd/>
              <a:tailEnd type="none" w="sm" len="med"/>
            </a:ln>
          </p:spPr>
          <p:txBody>
            <a:bodyPr wrap="none" lIns="0" tIns="0" rIns="0" bIns="0" anchor="ctr"/>
            <a:lstStyle/>
            <a:p>
              <a:endParaRPr lang="en-US"/>
            </a:p>
          </p:txBody>
        </p:sp>
        <p:grpSp>
          <p:nvGrpSpPr>
            <p:cNvPr id="24695" name="Group 129"/>
            <p:cNvGrpSpPr>
              <a:grpSpLocks/>
            </p:cNvGrpSpPr>
            <p:nvPr/>
          </p:nvGrpSpPr>
          <p:grpSpPr bwMode="auto">
            <a:xfrm>
              <a:off x="1334" y="1260"/>
              <a:ext cx="594" cy="300"/>
              <a:chOff x="1260" y="1932"/>
              <a:chExt cx="768" cy="300"/>
            </a:xfrm>
          </p:grpSpPr>
          <p:sp>
            <p:nvSpPr>
              <p:cNvPr id="24703" name="Line 130"/>
              <p:cNvSpPr>
                <a:spLocks noChangeShapeType="1"/>
              </p:cNvSpPr>
              <p:nvPr/>
            </p:nvSpPr>
            <p:spPr bwMode="auto">
              <a:xfrm>
                <a:off x="1260" y="1932"/>
                <a:ext cx="768" cy="0"/>
              </a:xfrm>
              <a:prstGeom prst="line">
                <a:avLst/>
              </a:prstGeom>
              <a:noFill/>
              <a:ln w="9525">
                <a:solidFill>
                  <a:schemeClr val="tx1"/>
                </a:solidFill>
                <a:round/>
                <a:headEnd type="triangle" w="sm" len="med"/>
                <a:tailEnd type="none" w="sm" len="med"/>
              </a:ln>
            </p:spPr>
            <p:txBody>
              <a:bodyPr wrap="none" lIns="0" tIns="0" rIns="0" bIns="0" anchor="ctr"/>
              <a:lstStyle/>
              <a:p>
                <a:endParaRPr lang="en-US"/>
              </a:p>
            </p:txBody>
          </p:sp>
          <p:sp>
            <p:nvSpPr>
              <p:cNvPr id="24704" name="Line 131"/>
              <p:cNvSpPr>
                <a:spLocks noChangeShapeType="1"/>
              </p:cNvSpPr>
              <p:nvPr/>
            </p:nvSpPr>
            <p:spPr bwMode="auto">
              <a:xfrm>
                <a:off x="1260" y="2232"/>
                <a:ext cx="768" cy="0"/>
              </a:xfrm>
              <a:prstGeom prst="line">
                <a:avLst/>
              </a:prstGeom>
              <a:noFill/>
              <a:ln w="9525">
                <a:solidFill>
                  <a:schemeClr val="tx1"/>
                </a:solidFill>
                <a:round/>
                <a:headEnd type="triangle" w="sm" len="med"/>
                <a:tailEnd type="none" w="sm" len="med"/>
              </a:ln>
            </p:spPr>
            <p:txBody>
              <a:bodyPr wrap="none" lIns="0" tIns="0" rIns="0" bIns="0" anchor="ctr"/>
              <a:lstStyle/>
              <a:p>
                <a:endParaRPr lang="en-US"/>
              </a:p>
            </p:txBody>
          </p:sp>
        </p:grpSp>
        <p:sp>
          <p:nvSpPr>
            <p:cNvPr id="24696" name="Line 132"/>
            <p:cNvSpPr>
              <a:spLocks noChangeShapeType="1"/>
            </p:cNvSpPr>
            <p:nvPr/>
          </p:nvSpPr>
          <p:spPr bwMode="auto">
            <a:xfrm flipV="1">
              <a:off x="2084" y="966"/>
              <a:ext cx="0" cy="1326"/>
            </a:xfrm>
            <a:prstGeom prst="line">
              <a:avLst/>
            </a:prstGeom>
            <a:noFill/>
            <a:ln w="28575">
              <a:solidFill>
                <a:schemeClr val="tx1"/>
              </a:solidFill>
              <a:round/>
              <a:headEnd type="triangle" w="sm" len="sm"/>
              <a:tailEnd type="none" w="sm" len="med"/>
            </a:ln>
          </p:spPr>
          <p:txBody>
            <a:bodyPr wrap="none" lIns="0" tIns="0" rIns="0" bIns="0" anchor="ctr"/>
            <a:lstStyle/>
            <a:p>
              <a:endParaRPr lang="en-US"/>
            </a:p>
          </p:txBody>
        </p:sp>
        <p:sp>
          <p:nvSpPr>
            <p:cNvPr id="24697" name="Rectangle 133"/>
            <p:cNvSpPr>
              <a:spLocks noChangeArrowheads="1"/>
            </p:cNvSpPr>
            <p:nvPr/>
          </p:nvSpPr>
          <p:spPr bwMode="auto">
            <a:xfrm rot="-5400000">
              <a:off x="539" y="1263"/>
              <a:ext cx="294"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b="1">
                  <a:latin typeface="Tahoma" pitchFamily="34" charset="0"/>
                  <a:ea typeface="굴림" pitchFamily="34" charset="-127"/>
                </a:rPr>
                <a:t>Kill bus</a:t>
              </a:r>
            </a:p>
          </p:txBody>
        </p:sp>
        <p:sp>
          <p:nvSpPr>
            <p:cNvPr id="24698" name="Rectangle 134"/>
            <p:cNvSpPr>
              <a:spLocks noChangeArrowheads="1"/>
            </p:cNvSpPr>
            <p:nvPr/>
          </p:nvSpPr>
          <p:spPr bwMode="auto">
            <a:xfrm rot="-5400000">
              <a:off x="1726" y="1366"/>
              <a:ext cx="297"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b="1">
                  <a:latin typeface="Tahoma" pitchFamily="34" charset="0"/>
                  <a:ea typeface="굴림" pitchFamily="34" charset="-127"/>
                </a:rPr>
                <a:t>tag bus</a:t>
              </a:r>
            </a:p>
          </p:txBody>
        </p:sp>
        <p:sp>
          <p:nvSpPr>
            <p:cNvPr id="24699" name="Rectangle 135"/>
            <p:cNvSpPr>
              <a:spLocks noChangeArrowheads="1"/>
            </p:cNvSpPr>
            <p:nvPr/>
          </p:nvSpPr>
          <p:spPr bwMode="auto">
            <a:xfrm rot="-5400000">
              <a:off x="1616" y="1406"/>
              <a:ext cx="830" cy="96"/>
            </a:xfrm>
            <a:prstGeom prst="rect">
              <a:avLst/>
            </a:prstGeom>
            <a:noFill/>
            <a:ln w="9525">
              <a:noFill/>
              <a:miter lim="800000"/>
              <a:headEnd/>
              <a:tailEnd type="none" w="sm" len="med"/>
            </a:ln>
          </p:spPr>
          <p:txBody>
            <a:bodyPr wrap="none" lIns="0" tIns="0" rIns="0" bIns="0">
              <a:spAutoFit/>
            </a:bodyPr>
            <a:lstStyle/>
            <a:p>
              <a:pPr eaLnBrk="1" hangingPunct="1"/>
              <a:r>
                <a:rPr lang="en-US" altLang="ko-KR" sz="1000" b="1">
                  <a:latin typeface="Tahoma" pitchFamily="34" charset="0"/>
                  <a:ea typeface="굴림" pitchFamily="34" charset="-127"/>
                </a:rPr>
                <a:t>dependence info bus</a:t>
              </a:r>
            </a:p>
          </p:txBody>
        </p:sp>
        <p:sp>
          <p:nvSpPr>
            <p:cNvPr id="24701" name="Freeform 137"/>
            <p:cNvSpPr>
              <a:spLocks/>
            </p:cNvSpPr>
            <p:nvPr/>
          </p:nvSpPr>
          <p:spPr bwMode="auto">
            <a:xfrm>
              <a:off x="3792" y="2052"/>
              <a:ext cx="218" cy="636"/>
            </a:xfrm>
            <a:custGeom>
              <a:avLst/>
              <a:gdLst>
                <a:gd name="T0" fmla="*/ 14 w 218"/>
                <a:gd name="T1" fmla="*/ 636 h 636"/>
                <a:gd name="T2" fmla="*/ 34 w 218"/>
                <a:gd name="T3" fmla="*/ 322 h 636"/>
                <a:gd name="T4" fmla="*/ 218 w 218"/>
                <a:gd name="T5" fmla="*/ 0 h 636"/>
                <a:gd name="T6" fmla="*/ 0 60000 65536"/>
                <a:gd name="T7" fmla="*/ 0 60000 65536"/>
                <a:gd name="T8" fmla="*/ 0 60000 65536"/>
                <a:gd name="T9" fmla="*/ 0 w 218"/>
                <a:gd name="T10" fmla="*/ 0 h 636"/>
                <a:gd name="T11" fmla="*/ 218 w 218"/>
                <a:gd name="T12" fmla="*/ 636 h 636"/>
              </a:gdLst>
              <a:ahLst/>
              <a:cxnLst>
                <a:cxn ang="T6">
                  <a:pos x="T0" y="T1"/>
                </a:cxn>
                <a:cxn ang="T7">
                  <a:pos x="T2" y="T3"/>
                </a:cxn>
                <a:cxn ang="T8">
                  <a:pos x="T4" y="T5"/>
                </a:cxn>
              </a:cxnLst>
              <a:rect l="T9" t="T10" r="T11" b="T12"/>
              <a:pathLst>
                <a:path w="218" h="636">
                  <a:moveTo>
                    <a:pt x="14" y="636"/>
                  </a:moveTo>
                  <a:cubicBezTo>
                    <a:pt x="16" y="583"/>
                    <a:pt x="0" y="428"/>
                    <a:pt x="34" y="322"/>
                  </a:cubicBezTo>
                  <a:cubicBezTo>
                    <a:pt x="68" y="216"/>
                    <a:pt x="134" y="107"/>
                    <a:pt x="218" y="0"/>
                  </a:cubicBezTo>
                </a:path>
              </a:pathLst>
            </a:custGeom>
            <a:noFill/>
            <a:ln w="9525">
              <a:solidFill>
                <a:schemeClr val="tx1"/>
              </a:solidFill>
              <a:round/>
              <a:headEnd/>
              <a:tailEnd type="triangle" w="sm" len="med"/>
            </a:ln>
          </p:spPr>
          <p:txBody>
            <a:bodyPr wrap="none" lIns="0" tIns="0" rIns="0" bIns="0" anchor="ctr"/>
            <a:lstStyle/>
            <a:p>
              <a:endParaRPr lang="en-US"/>
            </a:p>
          </p:txBody>
        </p:sp>
        <p:sp>
          <p:nvSpPr>
            <p:cNvPr id="24702" name="Rectangle 138"/>
            <p:cNvSpPr>
              <a:spLocks noChangeArrowheads="1"/>
            </p:cNvSpPr>
            <p:nvPr/>
          </p:nvSpPr>
          <p:spPr bwMode="auto">
            <a:xfrm>
              <a:off x="4021" y="1962"/>
              <a:ext cx="396" cy="192"/>
            </a:xfrm>
            <a:prstGeom prst="rect">
              <a:avLst/>
            </a:prstGeom>
            <a:noFill/>
            <a:ln w="9525">
              <a:noFill/>
              <a:miter lim="800000"/>
              <a:headEnd/>
              <a:tailEnd type="none" w="sm" len="med"/>
            </a:ln>
          </p:spPr>
          <p:txBody>
            <a:bodyPr wrap="none" lIns="0" tIns="0" rIns="0" bIns="0">
              <a:spAutoFit/>
            </a:bodyPr>
            <a:lstStyle/>
            <a:p>
              <a:pPr eaLnBrk="1" hangingPunct="1"/>
              <a:r>
                <a:rPr lang="en-US" altLang="ko-KR" sz="1000">
                  <a:latin typeface="Tahoma" pitchFamily="34" charset="0"/>
                  <a:ea typeface="굴림" pitchFamily="34" charset="-127"/>
                </a:rPr>
                <a:t>Cache miss</a:t>
              </a:r>
            </a:p>
            <a:p>
              <a:pPr eaLnBrk="1" hangingPunct="1"/>
              <a:r>
                <a:rPr lang="en-US" altLang="ko-KR" sz="1000">
                  <a:latin typeface="Tahoma" pitchFamily="34" charset="0"/>
                  <a:ea typeface="굴림" pitchFamily="34" charset="-127"/>
                </a:rPr>
                <a:t>Detected</a:t>
              </a:r>
            </a:p>
          </p:txBody>
        </p:sp>
      </p:grpSp>
      <p:sp>
        <p:nvSpPr>
          <p:cNvPr id="139" name="TextBox 138"/>
          <p:cNvSpPr txBox="1"/>
          <p:nvPr/>
        </p:nvSpPr>
        <p:spPr>
          <a:xfrm>
            <a:off x="-8906" y="0"/>
            <a:ext cx="3167855" cy="307777"/>
          </a:xfrm>
          <a:prstGeom prst="rect">
            <a:avLst/>
          </a:prstGeom>
          <a:noFill/>
        </p:spPr>
        <p:txBody>
          <a:bodyPr wrap="none" rtlCol="0">
            <a:spAutoFit/>
          </a:bodyPr>
          <a:lstStyle/>
          <a:p>
            <a:pPr algn="l"/>
            <a:r>
              <a:rPr lang="en-US" sz="1400" b="1" dirty="0">
                <a:solidFill>
                  <a:srgbClr val="FF0000"/>
                </a:solidFill>
              </a:rPr>
              <a:t>Speculative Scheduling—recovery</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could also do </a:t>
            </a:r>
            <a:br>
              <a:rPr lang="en-US" dirty="0"/>
            </a:br>
            <a:r>
              <a:rPr lang="en-US" dirty="0"/>
              <a:t>something more radical</a:t>
            </a:r>
          </a:p>
        </p:txBody>
      </p:sp>
      <p:sp>
        <p:nvSpPr>
          <p:cNvPr id="3" name="Content Placeholder 2"/>
          <p:cNvSpPr>
            <a:spLocks noGrp="1"/>
          </p:cNvSpPr>
          <p:nvPr>
            <p:ph idx="1"/>
          </p:nvPr>
        </p:nvSpPr>
        <p:spPr/>
        <p:txBody>
          <a:bodyPr/>
          <a:lstStyle/>
          <a:p>
            <a:r>
              <a:rPr lang="en-US" dirty="0"/>
              <a:t>Greatly simplify scheduling in some way.</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A6BDC-B2B4-4052-9906-1F46F89672D1}" type="slidenum">
              <a:rPr lang="en-US" smtClean="0"/>
              <a:t>24</a:t>
            </a:fld>
            <a:endParaRPr lang="en-US"/>
          </a:p>
        </p:txBody>
      </p:sp>
      <p:sp>
        <p:nvSpPr>
          <p:cNvPr id="7" name="TextBox 6"/>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extLst>
      <p:ext uri="{BB962C8B-B14F-4D97-AF65-F5344CB8AC3E}">
        <p14:creationId xmlns:p14="http://schemas.microsoft.com/office/powerpoint/2010/main" val="425765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scheduling idea: Grandparents</a:t>
            </a:r>
          </a:p>
        </p:txBody>
      </p:sp>
      <p:sp>
        <p:nvSpPr>
          <p:cNvPr id="3" name="Content Placeholder 2"/>
          <p:cNvSpPr>
            <a:spLocks noGrp="1"/>
          </p:cNvSpPr>
          <p:nvPr>
            <p:ph idx="1"/>
          </p:nvPr>
        </p:nvSpPr>
        <p:spPr/>
        <p:txBody>
          <a:bodyPr/>
          <a:lstStyle/>
          <a:p>
            <a:r>
              <a:rPr lang="en-US" dirty="0"/>
              <a:t>Schedule based on grandparents</a:t>
            </a:r>
          </a:p>
          <a:p>
            <a:endParaRPr lang="en-US" dirty="0"/>
          </a:p>
        </p:txBody>
      </p:sp>
      <p:pic>
        <p:nvPicPr>
          <p:cNvPr id="57346" name="Picture 2"/>
          <p:cNvPicPr>
            <a:picLocks noChangeAspect="1" noChangeArrowheads="1"/>
          </p:cNvPicPr>
          <p:nvPr/>
        </p:nvPicPr>
        <p:blipFill>
          <a:blip r:embed="rId3" cstate="print"/>
          <a:srcRect/>
          <a:stretch>
            <a:fillRect/>
          </a:stretch>
        </p:blipFill>
        <p:spPr bwMode="auto">
          <a:xfrm>
            <a:off x="685800" y="2209800"/>
            <a:ext cx="3429000" cy="2262116"/>
          </a:xfrm>
          <a:prstGeom prst="rect">
            <a:avLst/>
          </a:prstGeom>
          <a:noFill/>
          <a:ln w="12700" cap="flat" cmpd="sng" algn="ctr">
            <a:noFill/>
            <a:prstDash val="solid"/>
            <a:miter lim="800000"/>
            <a:headEnd type="none" w="med" len="med"/>
            <a:tailEnd type="none" w="med" len="med"/>
          </a:ln>
        </p:spPr>
      </p:pic>
      <p:sp>
        <p:nvSpPr>
          <p:cNvPr id="5" name="TextBox 4"/>
          <p:cNvSpPr txBox="1"/>
          <p:nvPr/>
        </p:nvSpPr>
        <p:spPr>
          <a:xfrm>
            <a:off x="0" y="6396335"/>
            <a:ext cx="7226081" cy="461665"/>
          </a:xfrm>
          <a:prstGeom prst="rect">
            <a:avLst/>
          </a:prstGeom>
          <a:noFill/>
        </p:spPr>
        <p:txBody>
          <a:bodyPr wrap="none" rtlCol="0">
            <a:spAutoFit/>
          </a:bodyPr>
          <a:lstStyle/>
          <a:p>
            <a:r>
              <a:rPr lang="en-US" sz="1200" dirty="0"/>
              <a:t>J. Stark,  M.D. Brown,  and  Y.N. </a:t>
            </a:r>
            <a:r>
              <a:rPr lang="en-US" sz="1200" dirty="0" err="1"/>
              <a:t>Patt</a:t>
            </a:r>
            <a:r>
              <a:rPr lang="en-US" sz="1200" dirty="0"/>
              <a:t>.  “On pipelining dynamic instruction scheduling  logic,”  ISCA 2000</a:t>
            </a:r>
          </a:p>
          <a:p>
            <a:endParaRPr lang="en-US" sz="1200" dirty="0"/>
          </a:p>
        </p:txBody>
      </p:sp>
      <p:pic>
        <p:nvPicPr>
          <p:cNvPr id="57347" name="Picture 3"/>
          <p:cNvPicPr>
            <a:picLocks noChangeAspect="1" noChangeArrowheads="1"/>
          </p:cNvPicPr>
          <p:nvPr/>
        </p:nvPicPr>
        <p:blipFill>
          <a:blip r:embed="rId4" cstate="print"/>
          <a:srcRect/>
          <a:stretch>
            <a:fillRect/>
          </a:stretch>
        </p:blipFill>
        <p:spPr bwMode="auto">
          <a:xfrm>
            <a:off x="4419600" y="2209800"/>
            <a:ext cx="4314092" cy="1981200"/>
          </a:xfrm>
          <a:prstGeom prst="rect">
            <a:avLst/>
          </a:prstGeom>
          <a:noFill/>
          <a:ln w="12700" cap="flat" cmpd="sng" algn="ctr">
            <a:noFill/>
            <a:prstDash val="solid"/>
            <a:miter lim="800000"/>
            <a:headEnd type="none" w="med" len="med"/>
            <a:tailEnd type="none" w="med" len="med"/>
          </a:ln>
        </p:spPr>
      </p:pic>
      <p:sp>
        <p:nvSpPr>
          <p:cNvPr id="8" name="TextBox 7"/>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74638"/>
            <a:ext cx="8229600" cy="868362"/>
          </a:xfrm>
        </p:spPr>
        <p:txBody>
          <a:bodyPr/>
          <a:lstStyle/>
          <a:p>
            <a:pPr eaLnBrk="1" hangingPunct="1"/>
            <a:r>
              <a:rPr lang="en-US" altLang="ko-KR" sz="4000">
                <a:ea typeface="굴림" pitchFamily="34" charset="-127"/>
              </a:rPr>
              <a:t>Low-complexity scheduling techniques</a:t>
            </a:r>
          </a:p>
        </p:txBody>
      </p:sp>
      <p:sp>
        <p:nvSpPr>
          <p:cNvPr id="25603" name="Rectangle 3"/>
          <p:cNvSpPr>
            <a:spLocks noGrp="1" noChangeArrowheads="1"/>
          </p:cNvSpPr>
          <p:nvPr>
            <p:ph idx="1"/>
          </p:nvPr>
        </p:nvSpPr>
        <p:spPr>
          <a:xfrm>
            <a:off x="457200" y="1371600"/>
            <a:ext cx="8229600" cy="4754563"/>
          </a:xfrm>
        </p:spPr>
        <p:txBody>
          <a:bodyPr/>
          <a:lstStyle/>
          <a:p>
            <a:pPr eaLnBrk="1" hangingPunct="1">
              <a:lnSpc>
                <a:spcPct val="90000"/>
              </a:lnSpc>
            </a:pPr>
            <a:r>
              <a:rPr lang="en-US" altLang="ko-KR" sz="2400">
                <a:ea typeface="굴림" pitchFamily="34" charset="-127"/>
              </a:rPr>
              <a:t>FIFO (Palacharla, Jouppi, Smith, 1996)</a:t>
            </a: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eaLnBrk="1" hangingPunct="1">
              <a:lnSpc>
                <a:spcPct val="90000"/>
              </a:lnSpc>
            </a:pPr>
            <a:endParaRPr lang="en-US" altLang="ko-KR" sz="2400">
              <a:ea typeface="굴림" pitchFamily="34" charset="-127"/>
            </a:endParaRPr>
          </a:p>
          <a:p>
            <a:pPr lvl="1" eaLnBrk="1" hangingPunct="1">
              <a:lnSpc>
                <a:spcPct val="90000"/>
              </a:lnSpc>
            </a:pPr>
            <a:r>
              <a:rPr lang="en-US" altLang="ko-KR" sz="2000">
                <a:ea typeface="굴림" pitchFamily="34" charset="-127"/>
              </a:rPr>
              <a:t>Replaces conventional scheduling logic with multiple FIFOs</a:t>
            </a:r>
          </a:p>
          <a:p>
            <a:pPr lvl="2" eaLnBrk="1" hangingPunct="1">
              <a:lnSpc>
                <a:spcPct val="90000"/>
              </a:lnSpc>
            </a:pPr>
            <a:r>
              <a:rPr lang="en-US" altLang="ko-KR" sz="1800">
                <a:ea typeface="굴림" pitchFamily="34" charset="-127"/>
              </a:rPr>
              <a:t>Steering logic puts instructions into different FIFOs considering dependences</a:t>
            </a:r>
          </a:p>
          <a:p>
            <a:pPr lvl="2" eaLnBrk="1" hangingPunct="1">
              <a:lnSpc>
                <a:spcPct val="90000"/>
              </a:lnSpc>
            </a:pPr>
            <a:r>
              <a:rPr lang="en-US" altLang="ko-KR" sz="1800">
                <a:ea typeface="굴림" pitchFamily="34" charset="-127"/>
              </a:rPr>
              <a:t>A FIFO contains a chain of dependent instructions</a:t>
            </a:r>
          </a:p>
          <a:p>
            <a:pPr lvl="2" eaLnBrk="1" hangingPunct="1">
              <a:lnSpc>
                <a:spcPct val="90000"/>
              </a:lnSpc>
            </a:pPr>
            <a:r>
              <a:rPr lang="en-US" altLang="ko-KR" sz="1800">
                <a:ea typeface="굴림" pitchFamily="34" charset="-127"/>
              </a:rPr>
              <a:t>Only the head instructions are considered for issue</a:t>
            </a:r>
          </a:p>
        </p:txBody>
      </p:sp>
      <p:pic>
        <p:nvPicPr>
          <p:cNvPr id="25604" name="Picture 4"/>
          <p:cNvPicPr>
            <a:picLocks noChangeAspect="1" noChangeArrowheads="1"/>
          </p:cNvPicPr>
          <p:nvPr/>
        </p:nvPicPr>
        <p:blipFill>
          <a:blip r:embed="rId3" cstate="print"/>
          <a:srcRect/>
          <a:stretch>
            <a:fillRect/>
          </a:stretch>
        </p:blipFill>
        <p:spPr bwMode="auto">
          <a:xfrm>
            <a:off x="914400" y="3124200"/>
            <a:ext cx="7267575" cy="1438275"/>
          </a:xfrm>
          <a:prstGeom prst="rect">
            <a:avLst/>
          </a:prstGeom>
          <a:noFill/>
          <a:ln w="28575" algn="ctr">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990600" y="1752600"/>
            <a:ext cx="6877050" cy="1533525"/>
          </a:xfrm>
          <a:prstGeom prst="rect">
            <a:avLst/>
          </a:prstGeom>
          <a:noFill/>
          <a:ln w="28575" algn="ctr">
            <a:noFill/>
            <a:miter lim="800000"/>
            <a:headEnd/>
            <a:tailEnd/>
          </a:ln>
        </p:spPr>
      </p:pic>
      <p:sp>
        <p:nvSpPr>
          <p:cNvPr id="25606" name="Oval 6"/>
          <p:cNvSpPr>
            <a:spLocks noChangeArrowheads="1"/>
          </p:cNvSpPr>
          <p:nvPr/>
        </p:nvSpPr>
        <p:spPr bwMode="auto">
          <a:xfrm>
            <a:off x="2971800" y="3124200"/>
            <a:ext cx="2133600" cy="1524000"/>
          </a:xfrm>
          <a:prstGeom prst="ellipse">
            <a:avLst/>
          </a:prstGeom>
          <a:noFill/>
          <a:ln w="28575" algn="ctr">
            <a:solidFill>
              <a:schemeClr val="hlink"/>
            </a:solidFill>
            <a:prstDash val="sysDot"/>
            <a:round/>
            <a:headEnd/>
            <a:tailEnd/>
          </a:ln>
        </p:spPr>
        <p:txBody>
          <a:bodyPr wrap="none" anchor="ctr"/>
          <a:lstStyle/>
          <a:p>
            <a:endParaRPr lang="en-US"/>
          </a:p>
        </p:txBody>
      </p:sp>
      <p:sp>
        <p:nvSpPr>
          <p:cNvPr id="7" name="TextBox 6"/>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transition advTm="7553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altLang="ko-KR">
                <a:ea typeface="굴림" pitchFamily="34" charset="-127"/>
              </a:rPr>
              <a:t>FIFO (cont’d)</a:t>
            </a:r>
          </a:p>
        </p:txBody>
      </p:sp>
      <p:sp>
        <p:nvSpPr>
          <p:cNvPr id="26627" name="Rectangle 3"/>
          <p:cNvSpPr>
            <a:spLocks noGrp="1" noChangeArrowheads="1"/>
          </p:cNvSpPr>
          <p:nvPr>
            <p:ph idx="1"/>
          </p:nvPr>
        </p:nvSpPr>
        <p:spPr>
          <a:xfrm>
            <a:off x="457200" y="1295400"/>
            <a:ext cx="8229600" cy="4830763"/>
          </a:xfrm>
        </p:spPr>
        <p:txBody>
          <a:bodyPr/>
          <a:lstStyle/>
          <a:p>
            <a:pPr eaLnBrk="1" hangingPunct="1"/>
            <a:r>
              <a:rPr lang="en-US" altLang="ko-KR" sz="2400">
                <a:ea typeface="굴림" pitchFamily="34" charset="-127"/>
              </a:rPr>
              <a:t>Scheduling example</a:t>
            </a:r>
          </a:p>
        </p:txBody>
      </p:sp>
      <p:pic>
        <p:nvPicPr>
          <p:cNvPr id="26628" name="Picture 4"/>
          <p:cNvPicPr>
            <a:picLocks noChangeAspect="1" noChangeArrowheads="1"/>
          </p:cNvPicPr>
          <p:nvPr/>
        </p:nvPicPr>
        <p:blipFill>
          <a:blip r:embed="rId3" cstate="print"/>
          <a:srcRect/>
          <a:stretch>
            <a:fillRect/>
          </a:stretch>
        </p:blipFill>
        <p:spPr bwMode="auto">
          <a:xfrm>
            <a:off x="1600200" y="1838325"/>
            <a:ext cx="5943600" cy="4257675"/>
          </a:xfrm>
          <a:prstGeom prst="rect">
            <a:avLst/>
          </a:prstGeom>
          <a:noFill/>
          <a:ln w="12700" algn="ctr">
            <a:noFill/>
            <a:miter lim="800000"/>
            <a:headEnd/>
            <a:tailEnd/>
          </a:ln>
        </p:spPr>
      </p:pic>
      <p:sp>
        <p:nvSpPr>
          <p:cNvPr id="5" name="TextBox 4"/>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altLang="ko-KR">
                <a:ea typeface="굴림" pitchFamily="34" charset="-127"/>
              </a:rPr>
              <a:t>FIFO (cont’d)</a:t>
            </a:r>
          </a:p>
        </p:txBody>
      </p:sp>
      <p:sp>
        <p:nvSpPr>
          <p:cNvPr id="311299" name="Rectangle 3"/>
          <p:cNvSpPr>
            <a:spLocks noGrp="1" noChangeArrowheads="1"/>
          </p:cNvSpPr>
          <p:nvPr>
            <p:ph idx="1"/>
          </p:nvPr>
        </p:nvSpPr>
        <p:spPr>
          <a:xfrm>
            <a:off x="457200" y="1371600"/>
            <a:ext cx="8229600" cy="5257800"/>
          </a:xfrm>
        </p:spPr>
        <p:txBody>
          <a:bodyPr rtlCol="0">
            <a:normAutofit lnSpcReduction="10000"/>
          </a:bodyPr>
          <a:lstStyle/>
          <a:p>
            <a:pPr eaLnBrk="1" fontAlgn="auto" hangingPunct="1">
              <a:spcAft>
                <a:spcPts val="0"/>
              </a:spcAft>
              <a:defRPr/>
            </a:pPr>
            <a:r>
              <a:rPr lang="en-US" altLang="ko-KR" sz="2400" dirty="0">
                <a:ea typeface="굴림" pitchFamily="50" charset="-127"/>
              </a:rPr>
              <a:t>Performance</a:t>
            </a: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endParaRPr lang="en-US" altLang="ko-KR" sz="2400" dirty="0">
              <a:ea typeface="굴림" pitchFamily="50" charset="-127"/>
            </a:endParaRPr>
          </a:p>
          <a:p>
            <a:pPr eaLnBrk="1" fontAlgn="auto" hangingPunct="1">
              <a:spcAft>
                <a:spcPts val="0"/>
              </a:spcAft>
              <a:defRPr/>
            </a:pPr>
            <a:r>
              <a:rPr lang="en-US" altLang="ko-KR" sz="2400" dirty="0">
                <a:ea typeface="굴림" pitchFamily="50" charset="-127"/>
              </a:rPr>
              <a:t>Comparable performance to the conventional scheduling</a:t>
            </a:r>
          </a:p>
          <a:p>
            <a:pPr eaLnBrk="1" fontAlgn="auto" hangingPunct="1">
              <a:spcAft>
                <a:spcPts val="0"/>
              </a:spcAft>
              <a:defRPr/>
            </a:pPr>
            <a:r>
              <a:rPr lang="en-US" altLang="ko-KR" sz="2400" dirty="0">
                <a:ea typeface="굴림" pitchFamily="50" charset="-127"/>
              </a:rPr>
              <a:t>Reduced scheduling logic complexity</a:t>
            </a:r>
          </a:p>
          <a:p>
            <a:pPr eaLnBrk="1" fontAlgn="auto" hangingPunct="1">
              <a:spcAft>
                <a:spcPts val="0"/>
              </a:spcAft>
              <a:defRPr/>
            </a:pPr>
            <a:r>
              <a:rPr lang="en-US" altLang="ko-KR" sz="2400" dirty="0">
                <a:ea typeface="굴림" pitchFamily="50" charset="-127"/>
              </a:rPr>
              <a:t>Many related papers on </a:t>
            </a:r>
            <a:r>
              <a:rPr lang="en-US" altLang="ko-KR" sz="2400" i="1" dirty="0">
                <a:ea typeface="굴림" pitchFamily="50" charset="-127"/>
              </a:rPr>
              <a:t>clustered </a:t>
            </a:r>
            <a:r>
              <a:rPr lang="en-US" altLang="ko-KR" sz="2400" i="1" dirty="0" err="1">
                <a:ea typeface="굴림" pitchFamily="50" charset="-127"/>
              </a:rPr>
              <a:t>microarchitecture</a:t>
            </a:r>
            <a:endParaRPr lang="en-US" altLang="ko-KR" sz="2400" i="1" dirty="0">
              <a:ea typeface="굴림" pitchFamily="50" charset="-127"/>
            </a:endParaRPr>
          </a:p>
          <a:p>
            <a:pPr eaLnBrk="1" fontAlgn="auto" hangingPunct="1">
              <a:spcAft>
                <a:spcPts val="0"/>
              </a:spcAft>
              <a:defRPr/>
            </a:pPr>
            <a:r>
              <a:rPr lang="en-US" altLang="ko-KR" sz="2400" dirty="0">
                <a:ea typeface="굴림" pitchFamily="50" charset="-127"/>
              </a:rPr>
              <a:t>Can in-order clusters provide high performance? </a:t>
            </a:r>
          </a:p>
        </p:txBody>
      </p:sp>
      <p:pic>
        <p:nvPicPr>
          <p:cNvPr id="27652" name="Picture 4"/>
          <p:cNvPicPr>
            <a:picLocks noChangeAspect="1" noChangeArrowheads="1"/>
          </p:cNvPicPr>
          <p:nvPr/>
        </p:nvPicPr>
        <p:blipFill>
          <a:blip r:embed="rId3" cstate="print"/>
          <a:srcRect/>
          <a:stretch>
            <a:fillRect/>
          </a:stretch>
        </p:blipFill>
        <p:spPr bwMode="auto">
          <a:xfrm>
            <a:off x="2819400" y="1371600"/>
            <a:ext cx="4876800" cy="3443288"/>
          </a:xfrm>
          <a:prstGeom prst="rect">
            <a:avLst/>
          </a:prstGeom>
          <a:noFill/>
          <a:ln w="12700" algn="ctr">
            <a:noFill/>
            <a:miter lim="800000"/>
            <a:headEnd/>
            <a:tailEnd/>
          </a:ln>
        </p:spPr>
      </p:pic>
      <p:sp>
        <p:nvSpPr>
          <p:cNvPr id="5" name="TextBox 4"/>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Key Challenge: </a:t>
            </a:r>
            <a:br>
              <a:rPr lang="en-US" dirty="0"/>
            </a:br>
            <a:r>
              <a:rPr lang="en-US" dirty="0"/>
              <a:t>MLP (Memory-Level Parallelism)</a:t>
            </a:r>
          </a:p>
        </p:txBody>
      </p:sp>
      <p:sp>
        <p:nvSpPr>
          <p:cNvPr id="29699" name="Content Placeholder 2"/>
          <p:cNvSpPr>
            <a:spLocks noGrp="1"/>
          </p:cNvSpPr>
          <p:nvPr>
            <p:ph idx="1"/>
          </p:nvPr>
        </p:nvSpPr>
        <p:spPr/>
        <p:txBody>
          <a:bodyPr/>
          <a:lstStyle/>
          <a:p>
            <a:r>
              <a:rPr lang="en-US" dirty="0"/>
              <a:t>Tolerate/overlap memory latency</a:t>
            </a:r>
          </a:p>
          <a:p>
            <a:pPr lvl="1"/>
            <a:r>
              <a:rPr lang="en-US" dirty="0"/>
              <a:t>Once first miss is encountered, find another one</a:t>
            </a:r>
          </a:p>
          <a:p>
            <a:r>
              <a:rPr lang="en-US" dirty="0"/>
              <a:t>Naïve solution</a:t>
            </a:r>
          </a:p>
          <a:p>
            <a:pPr lvl="1"/>
            <a:r>
              <a:rPr lang="en-US" dirty="0"/>
              <a:t>Implement a very large ROB, LSQ</a:t>
            </a:r>
          </a:p>
          <a:p>
            <a:pPr lvl="1"/>
            <a:r>
              <a:rPr lang="en-US" dirty="0"/>
              <a:t>Power/area/delay make this infeasible</a:t>
            </a:r>
          </a:p>
          <a:p>
            <a:r>
              <a:rPr lang="en-US" dirty="0"/>
              <a:t>Build </a:t>
            </a:r>
            <a:r>
              <a:rPr lang="en-US" i="1" dirty="0"/>
              <a:t>virtual</a:t>
            </a:r>
            <a:r>
              <a:rPr lang="en-US" dirty="0"/>
              <a:t> instruction window</a:t>
            </a:r>
          </a:p>
          <a:p>
            <a:pPr lvl="1"/>
            <a:r>
              <a:rPr lang="en-US" dirty="0"/>
              <a:t>How to do this?</a:t>
            </a:r>
          </a:p>
        </p:txBody>
      </p:sp>
      <p:sp>
        <p:nvSpPr>
          <p:cNvPr id="4" name="TextBox 3"/>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(and review) schedule</a:t>
            </a:r>
          </a:p>
        </p:txBody>
      </p:sp>
      <p:sp>
        <p:nvSpPr>
          <p:cNvPr id="3" name="Content Placeholder 2"/>
          <p:cNvSpPr>
            <a:spLocks noGrp="1"/>
          </p:cNvSpPr>
          <p:nvPr>
            <p:ph idx="1"/>
          </p:nvPr>
        </p:nvSpPr>
        <p:spPr>
          <a:xfrm>
            <a:off x="685800" y="1981200"/>
            <a:ext cx="8001000" cy="4114800"/>
          </a:xfrm>
        </p:spPr>
        <p:txBody>
          <a:bodyPr>
            <a:normAutofit/>
          </a:bodyPr>
          <a:lstStyle/>
          <a:p>
            <a:r>
              <a:rPr lang="en-US" dirty="0"/>
              <a:t>4/11: (today) Instruction scheduling</a:t>
            </a:r>
          </a:p>
          <a:p>
            <a:r>
              <a:rPr lang="en-US" dirty="0"/>
              <a:t>4/16: (Tuesday) No class (work on projects)</a:t>
            </a:r>
          </a:p>
          <a:p>
            <a:r>
              <a:rPr lang="en-US" dirty="0"/>
              <a:t>4/18: (Thursday) Exam Q&amp;A in class</a:t>
            </a:r>
          </a:p>
          <a:p>
            <a:r>
              <a:rPr lang="en-US" dirty="0"/>
              <a:t>4/23: (Tuesday) Project presentations</a:t>
            </a:r>
          </a:p>
          <a:p>
            <a:r>
              <a:rPr lang="en-US" dirty="0"/>
              <a:t>4/24: (Wednesday) Exam Q&amp;A (what time?)</a:t>
            </a:r>
          </a:p>
          <a:p>
            <a:r>
              <a:rPr lang="en-US" dirty="0"/>
              <a:t>4/26: (Friday) Final exam 10:30-12:30</a:t>
            </a:r>
          </a:p>
        </p:txBody>
      </p:sp>
    </p:spTree>
    <p:extLst>
      <p:ext uri="{BB962C8B-B14F-4D97-AF65-F5344CB8AC3E}">
        <p14:creationId xmlns:p14="http://schemas.microsoft.com/office/powerpoint/2010/main" val="171429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point</a:t>
            </a:r>
          </a:p>
        </p:txBody>
      </p:sp>
      <p:sp>
        <p:nvSpPr>
          <p:cNvPr id="3" name="Content Placeholder 2"/>
          <p:cNvSpPr>
            <a:spLocks noGrp="1"/>
          </p:cNvSpPr>
          <p:nvPr>
            <p:ph idx="1"/>
          </p:nvPr>
        </p:nvSpPr>
        <p:spPr>
          <a:xfrm>
            <a:off x="457200" y="1219200"/>
            <a:ext cx="8229600" cy="4906963"/>
          </a:xfrm>
        </p:spPr>
        <p:txBody>
          <a:bodyPr>
            <a:normAutofit/>
          </a:bodyPr>
          <a:lstStyle/>
          <a:p>
            <a:r>
              <a:rPr lang="en-US" dirty="0"/>
              <a:t>Key notion is we need to be able to recover when we get a </a:t>
            </a:r>
            <a:r>
              <a:rPr lang="en-US" dirty="0" err="1"/>
              <a:t>mis</a:t>
            </a:r>
            <a:r>
              <a:rPr lang="en-US" dirty="0"/>
              <a:t>-speculation (or exception or other nuke situation)</a:t>
            </a:r>
          </a:p>
          <a:p>
            <a:pPr lvl="1"/>
            <a:r>
              <a:rPr lang="en-US" dirty="0"/>
              <a:t>How about just storing a check point every X instructions (say 100).  </a:t>
            </a:r>
          </a:p>
          <a:p>
            <a:pPr lvl="2"/>
            <a:r>
              <a:rPr lang="en-US" dirty="0"/>
              <a:t>If there is a nuke, back up to check point and move forward with either</a:t>
            </a:r>
          </a:p>
          <a:p>
            <a:pPr lvl="3"/>
            <a:r>
              <a:rPr lang="en-US" dirty="0"/>
              <a:t>Knowledge of issue (predict correctly this time) OR</a:t>
            </a:r>
          </a:p>
          <a:p>
            <a:pPr lvl="3"/>
            <a:r>
              <a:rPr lang="en-US" dirty="0"/>
              <a:t>Carefully (in-order?).</a:t>
            </a:r>
          </a:p>
          <a:p>
            <a:pPr lvl="2"/>
            <a:r>
              <a:rPr lang="en-US" dirty="0"/>
              <a:t>Don’t let stores write to memory until get to next check </a:t>
            </a:r>
            <a:r>
              <a:rPr lang="en-US"/>
              <a:t>point.</a:t>
            </a:r>
            <a:endParaRPr lang="en-US" dirty="0"/>
          </a:p>
        </p:txBody>
      </p:sp>
      <p:sp>
        <p:nvSpPr>
          <p:cNvPr id="4" name="TextBox 3"/>
          <p:cNvSpPr txBox="1"/>
          <p:nvPr/>
        </p:nvSpPr>
        <p:spPr>
          <a:xfrm>
            <a:off x="-8906" y="0"/>
            <a:ext cx="1750800" cy="307777"/>
          </a:xfrm>
          <a:prstGeom prst="rect">
            <a:avLst/>
          </a:prstGeom>
          <a:noFill/>
        </p:spPr>
        <p:txBody>
          <a:bodyPr wrap="none" rtlCol="0">
            <a:spAutoFit/>
          </a:bodyPr>
          <a:lstStyle/>
          <a:p>
            <a:pPr algn="l"/>
            <a:r>
              <a:rPr lang="en-US" sz="1400" b="1" dirty="0">
                <a:solidFill>
                  <a:srgbClr val="FF0000"/>
                </a:solidFill>
              </a:rPr>
              <a:t>Misc. “Neat ideas”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Sources and Further Reading</a:t>
            </a:r>
          </a:p>
        </p:txBody>
      </p:sp>
      <p:sp>
        <p:nvSpPr>
          <p:cNvPr id="3" name="Content Placeholder 2"/>
          <p:cNvSpPr>
            <a:spLocks noGrp="1"/>
          </p:cNvSpPr>
          <p:nvPr>
            <p:ph idx="1"/>
          </p:nvPr>
        </p:nvSpPr>
        <p:spPr>
          <a:xfrm>
            <a:off x="457200" y="1371600"/>
            <a:ext cx="8229600" cy="4754563"/>
          </a:xfrm>
        </p:spPr>
        <p:txBody>
          <a:bodyPr rtlCol="0">
            <a:normAutofit fontScale="55000" lnSpcReduction="20000"/>
          </a:bodyPr>
          <a:lstStyle/>
          <a:p>
            <a:pPr eaLnBrk="1" fontAlgn="auto" hangingPunct="1">
              <a:spcAft>
                <a:spcPts val="0"/>
              </a:spcAft>
              <a:defRPr/>
            </a:pPr>
            <a:r>
              <a:rPr lang="en-US" dirty="0"/>
              <a:t>I. Kim and M. </a:t>
            </a:r>
            <a:r>
              <a:rPr lang="en-US" dirty="0" err="1"/>
              <a:t>Lipasti</a:t>
            </a:r>
            <a:r>
              <a:rPr lang="en-US" dirty="0"/>
              <a:t>, “Understanding Scheduling Replay Schemes,”  in Proceedings of the 10th International Symposium on High-performance Computer Architecture (HPCA-10), February 2004.</a:t>
            </a:r>
            <a:br>
              <a:rPr lang="en-US" dirty="0"/>
            </a:br>
            <a:endParaRPr lang="en-US" dirty="0"/>
          </a:p>
          <a:p>
            <a:pPr eaLnBrk="1" fontAlgn="auto" hangingPunct="1">
              <a:spcAft>
                <a:spcPts val="0"/>
              </a:spcAft>
              <a:defRPr/>
            </a:pPr>
            <a:r>
              <a:rPr lang="en-US" dirty="0" err="1"/>
              <a:t>Srikanth</a:t>
            </a:r>
            <a:r>
              <a:rPr lang="en-US" dirty="0"/>
              <a:t> </a:t>
            </a:r>
            <a:r>
              <a:rPr lang="en-US" dirty="0" err="1"/>
              <a:t>Srinivasan</a:t>
            </a:r>
            <a:r>
              <a:rPr lang="en-US" dirty="0"/>
              <a:t>, Ravi </a:t>
            </a:r>
            <a:r>
              <a:rPr lang="en-US" dirty="0" err="1"/>
              <a:t>Rajwar</a:t>
            </a:r>
            <a:r>
              <a:rPr lang="en-US" dirty="0"/>
              <a:t>, </a:t>
            </a:r>
            <a:r>
              <a:rPr lang="en-US" dirty="0" err="1"/>
              <a:t>Haitham</a:t>
            </a:r>
            <a:r>
              <a:rPr lang="en-US" dirty="0"/>
              <a:t>  </a:t>
            </a:r>
            <a:r>
              <a:rPr lang="en-US" dirty="0" err="1"/>
              <a:t>Akkary</a:t>
            </a:r>
            <a:r>
              <a:rPr lang="en-US" dirty="0"/>
              <a:t>, </a:t>
            </a:r>
            <a:r>
              <a:rPr lang="en-US" dirty="0" err="1"/>
              <a:t>Amit</a:t>
            </a:r>
            <a:r>
              <a:rPr lang="en-US" dirty="0"/>
              <a:t> Gandhi, and Mike Upton, “Continual Flow Pipelines”, in Proceedings of ASPLOS 2004, October 2004.</a:t>
            </a:r>
            <a:br>
              <a:rPr lang="en-US" dirty="0"/>
            </a:br>
            <a:endParaRPr lang="en-US" dirty="0"/>
          </a:p>
          <a:p>
            <a:pPr eaLnBrk="1" fontAlgn="auto" hangingPunct="1">
              <a:spcAft>
                <a:spcPts val="0"/>
              </a:spcAft>
              <a:defRPr/>
            </a:pPr>
            <a:r>
              <a:rPr lang="en-US" dirty="0"/>
              <a:t>Ahmed S. Al-</a:t>
            </a:r>
            <a:r>
              <a:rPr lang="en-US" dirty="0" err="1"/>
              <a:t>Zawawi</a:t>
            </a:r>
            <a:r>
              <a:rPr lang="en-US" dirty="0"/>
              <a:t>, </a:t>
            </a:r>
            <a:r>
              <a:rPr lang="en-US" dirty="0" err="1"/>
              <a:t>Vimal</a:t>
            </a:r>
            <a:r>
              <a:rPr lang="en-US" dirty="0"/>
              <a:t> K. Reddy, Eric Rotenberg, </a:t>
            </a:r>
            <a:r>
              <a:rPr lang="en-US" dirty="0" err="1"/>
              <a:t>Haitham</a:t>
            </a:r>
            <a:r>
              <a:rPr lang="en-US" dirty="0"/>
              <a:t> H. </a:t>
            </a:r>
            <a:r>
              <a:rPr lang="en-US" dirty="0" err="1"/>
              <a:t>Akkary</a:t>
            </a:r>
            <a:r>
              <a:rPr lang="en-US" dirty="0"/>
              <a:t>, “Transparent Control Independence,” in Proceedings of ISCA-34, 2007.</a:t>
            </a:r>
            <a:br>
              <a:rPr lang="en-US" dirty="0"/>
            </a:br>
            <a:endParaRPr lang="en-US" dirty="0"/>
          </a:p>
          <a:p>
            <a:pPr eaLnBrk="1" fontAlgn="auto" hangingPunct="1">
              <a:spcAft>
                <a:spcPts val="0"/>
              </a:spcAft>
              <a:defRPr/>
            </a:pPr>
            <a:r>
              <a:rPr lang="en-US" dirty="0"/>
              <a:t>T. Shaw, M. Martin, A. Roth, “</a:t>
            </a:r>
            <a:r>
              <a:rPr lang="en-US" dirty="0" err="1"/>
              <a:t>NoSQ</a:t>
            </a:r>
            <a:r>
              <a:rPr lang="en-US" dirty="0"/>
              <a:t>: Store-Load Communication without a Store Queue, ” in Proceedings of the 39th Annual IEEE/ACM International Symposium on </a:t>
            </a:r>
            <a:r>
              <a:rPr lang="en-US" dirty="0" err="1"/>
              <a:t>Microarchitecture</a:t>
            </a:r>
            <a:r>
              <a:rPr lang="en-US" dirty="0"/>
              <a:t>, 2006.</a:t>
            </a:r>
            <a:br>
              <a:rPr lang="en-US" dirty="0"/>
            </a:br>
            <a:endParaRPr lang="en-US" dirty="0"/>
          </a:p>
          <a:p>
            <a:pPr eaLnBrk="1" fontAlgn="auto" hangingPunct="1">
              <a:spcAft>
                <a:spcPts val="0"/>
              </a:spcAft>
              <a:defRPr/>
            </a:pPr>
            <a:r>
              <a:rPr lang="en-US" dirty="0"/>
              <a:t>Andrew Hilton, </a:t>
            </a:r>
            <a:r>
              <a:rPr lang="en-US" dirty="0" err="1"/>
              <a:t>Santosh</a:t>
            </a:r>
            <a:r>
              <a:rPr lang="en-US" dirty="0"/>
              <a:t> </a:t>
            </a:r>
            <a:r>
              <a:rPr lang="en-US" dirty="0" err="1"/>
              <a:t>Nagarakatte</a:t>
            </a:r>
            <a:r>
              <a:rPr lang="en-US" dirty="0"/>
              <a:t>, Amir Roth, "</a:t>
            </a:r>
            <a:r>
              <a:rPr lang="en-US" dirty="0" err="1"/>
              <a:t>iCFP</a:t>
            </a:r>
            <a:r>
              <a:rPr lang="en-US" dirty="0"/>
              <a:t>: Tolerating All-Level Cache Misses in In-Order Processors," Proceedings of HPCA 2009.</a:t>
            </a:r>
            <a:br>
              <a:rPr lang="en-US" dirty="0"/>
            </a:br>
            <a:endParaRPr lang="en-US" dirty="0"/>
          </a:p>
          <a:p>
            <a:pPr eaLnBrk="1" fontAlgn="auto" hangingPunct="1">
              <a:spcAft>
                <a:spcPts val="0"/>
              </a:spcAft>
              <a:defRPr/>
            </a:pPr>
            <a:r>
              <a:rPr lang="en-US" dirty="0"/>
              <a:t>J. Stark,  M.D. Brown,  and  Y.N. </a:t>
            </a:r>
            <a:r>
              <a:rPr lang="en-US" dirty="0" err="1"/>
              <a:t>Patt</a:t>
            </a:r>
            <a:r>
              <a:rPr lang="en-US" dirty="0"/>
              <a:t>.  “On pipelining dynamic instruction scheduling  logic,”  ISCA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5" end="5"/>
                                            </p:txEl>
                                          </p:spTgt>
                                        </p:tgtEl>
                                        <p:attrNameLst>
                                          <p:attrName>style.color</p:attrName>
                                        </p:attrNameLst>
                                      </p:cBhvr>
                                      <p:to>
                                        <a:schemeClr val="accent2"/>
                                      </p:to>
                                    </p:animClr>
                                    <p:animClr clrSpc="rgb" dir="cw">
                                      <p:cBhvr>
                                        <p:cTn id="7" dur="500" fill="hold"/>
                                        <p:tgtEl>
                                          <p:spTgt spid="3">
                                            <p:txEl>
                                              <p:pRg st="5" end="5"/>
                                            </p:txEl>
                                          </p:spTgt>
                                        </p:tgtEl>
                                        <p:attrNameLst>
                                          <p:attrName>fillcolor</p:attrName>
                                        </p:attrNameLst>
                                      </p:cBhvr>
                                      <p:to>
                                        <a:schemeClr val="accent2"/>
                                      </p:to>
                                    </p:animClr>
                                    <p:set>
                                      <p:cBhvr>
                                        <p:cTn id="8" dur="500" fill="hold"/>
                                        <p:tgtEl>
                                          <p:spTgt spid="3">
                                            <p:txEl>
                                              <p:pRg st="5" end="5"/>
                                            </p:txEl>
                                          </p:spTgt>
                                        </p:tgtEl>
                                        <p:attrNameLst>
                                          <p:attrName>fill.type</p:attrName>
                                        </p:attrNameLst>
                                      </p:cBhvr>
                                      <p:to>
                                        <p:strVal val="solid"/>
                                      </p:to>
                                    </p:set>
                                    <p:set>
                                      <p:cBhvr>
                                        <p:cTn id="9" dur="500" fill="hold"/>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r>
              <a:rPr lang="en-US" altLang="ko-KR" dirty="0">
                <a:ea typeface="굴림" pitchFamily="34" charset="-127"/>
              </a:rPr>
              <a:t>Today</a:t>
            </a:r>
            <a:endParaRPr lang="en-US" altLang="ko-KR" sz="3200" dirty="0">
              <a:ea typeface="굴림" pitchFamily="34" charset="-127"/>
            </a:endParaRPr>
          </a:p>
        </p:txBody>
      </p:sp>
      <p:sp>
        <p:nvSpPr>
          <p:cNvPr id="3075" name="Rectangle 3"/>
          <p:cNvSpPr>
            <a:spLocks noGrp="1" noChangeArrowheads="1"/>
          </p:cNvSpPr>
          <p:nvPr>
            <p:ph idx="1"/>
          </p:nvPr>
        </p:nvSpPr>
        <p:spPr/>
        <p:txBody>
          <a:bodyPr/>
          <a:lstStyle/>
          <a:p>
            <a:pPr eaLnBrk="1" hangingPunct="1">
              <a:lnSpc>
                <a:spcPct val="90000"/>
              </a:lnSpc>
            </a:pPr>
            <a:r>
              <a:rPr lang="en-US" altLang="ko-KR" dirty="0">
                <a:ea typeface="굴림" pitchFamily="34" charset="-127"/>
              </a:rPr>
              <a:t>Instruction scheduling overview</a:t>
            </a:r>
          </a:p>
          <a:p>
            <a:pPr lvl="1" eaLnBrk="1" hangingPunct="1">
              <a:lnSpc>
                <a:spcPct val="90000"/>
              </a:lnSpc>
            </a:pPr>
            <a:r>
              <a:rPr lang="en-US" altLang="ko-KR" dirty="0">
                <a:ea typeface="굴림" pitchFamily="34" charset="-127"/>
              </a:rPr>
              <a:t>Scheduling atomicity</a:t>
            </a:r>
          </a:p>
          <a:p>
            <a:pPr lvl="1" eaLnBrk="1" hangingPunct="1">
              <a:lnSpc>
                <a:spcPct val="90000"/>
              </a:lnSpc>
            </a:pPr>
            <a:r>
              <a:rPr lang="en-US" altLang="ko-KR" dirty="0">
                <a:ea typeface="굴림" pitchFamily="34" charset="-127"/>
              </a:rPr>
              <a:t>Speculative scheduling</a:t>
            </a:r>
          </a:p>
          <a:p>
            <a:pPr lvl="1" eaLnBrk="1" hangingPunct="1">
              <a:lnSpc>
                <a:spcPct val="90000"/>
              </a:lnSpc>
            </a:pPr>
            <a:r>
              <a:rPr lang="en-US" altLang="ko-KR" dirty="0">
                <a:ea typeface="굴림" pitchFamily="34" charset="-127"/>
              </a:rPr>
              <a:t>Scheduling recovery</a:t>
            </a:r>
          </a:p>
          <a:p>
            <a:pPr eaLnBrk="1" hangingPunct="1">
              <a:lnSpc>
                <a:spcPct val="90000"/>
              </a:lnSpc>
            </a:pPr>
            <a:r>
              <a:rPr lang="en-US" altLang="ko-KR" dirty="0">
                <a:ea typeface="굴림" pitchFamily="34" charset="-127"/>
              </a:rPr>
              <a:t>Other neat ideas…</a:t>
            </a:r>
          </a:p>
          <a:p>
            <a:pPr eaLnBrk="1" hangingPunct="1">
              <a:lnSpc>
                <a:spcPct val="90000"/>
              </a:lnSpc>
            </a:pPr>
            <a:r>
              <a:rPr lang="en-US" altLang="ko-KR" dirty="0">
                <a:ea typeface="굴림" pitchFamily="34" charset="-127"/>
              </a:rPr>
              <a:t>Reading list</a:t>
            </a:r>
          </a:p>
        </p:txBody>
      </p:sp>
    </p:spTree>
  </p:cSld>
  <p:clrMapOvr>
    <a:masterClrMapping/>
  </p:clrMapOvr>
  <p:transition advTm="3484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en-US" altLang="ko-KR">
                <a:ea typeface="굴림" pitchFamily="34" charset="-127"/>
              </a:rPr>
              <a:t>Register Dataflow</a:t>
            </a:r>
          </a:p>
        </p:txBody>
      </p:sp>
      <p:pic>
        <p:nvPicPr>
          <p:cNvPr id="5123" name="Picture 4"/>
          <p:cNvPicPr>
            <a:picLocks noChangeAspect="1" noChangeArrowheads="1"/>
          </p:cNvPicPr>
          <p:nvPr/>
        </p:nvPicPr>
        <p:blipFill>
          <a:blip r:embed="rId3" cstate="print"/>
          <a:srcRect/>
          <a:stretch>
            <a:fillRect/>
          </a:stretch>
        </p:blipFill>
        <p:spPr bwMode="auto">
          <a:xfrm>
            <a:off x="1905000" y="1524000"/>
            <a:ext cx="5686425" cy="4572000"/>
          </a:xfrm>
          <a:prstGeom prst="rect">
            <a:avLst/>
          </a:prstGeom>
          <a:noFill/>
          <a:ln w="28575" algn="ctr">
            <a:noFill/>
            <a:miter lim="800000"/>
            <a:headEnd/>
            <a:tailEnd/>
          </a:ln>
        </p:spPr>
      </p:pic>
      <p:sp>
        <p:nvSpPr>
          <p:cNvPr id="5124" name="Rectangle 5"/>
          <p:cNvSpPr>
            <a:spLocks noChangeArrowheads="1"/>
          </p:cNvSpPr>
          <p:nvPr/>
        </p:nvSpPr>
        <p:spPr bwMode="auto">
          <a:xfrm>
            <a:off x="1981200" y="3200400"/>
            <a:ext cx="1828800" cy="2438400"/>
          </a:xfrm>
          <a:prstGeom prst="rect">
            <a:avLst/>
          </a:prstGeom>
          <a:solidFill>
            <a:srgbClr val="FFFF00">
              <a:alpha val="50195"/>
            </a:srgbClr>
          </a:solidFill>
          <a:ln w="28575" algn="ctr">
            <a:noFill/>
            <a:miter lim="800000"/>
            <a:headEnd/>
            <a:tailEnd/>
          </a:ln>
        </p:spPr>
        <p:txBody>
          <a:bodyPr wrap="none" anchor="ctr"/>
          <a:lstStyle/>
          <a:p>
            <a:endParaRPr lang="en-US"/>
          </a:p>
        </p:txBody>
      </p:sp>
      <p:sp>
        <p:nvSpPr>
          <p:cNvPr id="2" name="TextBox 1"/>
          <p:cNvSpPr txBox="1"/>
          <p:nvPr/>
        </p:nvSpPr>
        <p:spPr>
          <a:xfrm>
            <a:off x="-8906" y="0"/>
            <a:ext cx="1755609" cy="307777"/>
          </a:xfrm>
          <a:prstGeom prst="rect">
            <a:avLst/>
          </a:prstGeom>
          <a:noFill/>
        </p:spPr>
        <p:txBody>
          <a:bodyPr wrap="none" rtlCol="0">
            <a:spAutoFit/>
          </a:bodyPr>
          <a:lstStyle/>
          <a:p>
            <a:pPr algn="l"/>
            <a:r>
              <a:rPr lang="en-US" sz="1400" b="1" dirty="0">
                <a:solidFill>
                  <a:srgbClr val="FF0000"/>
                </a:solidFill>
              </a:rPr>
              <a:t>Scheduling review</a:t>
            </a:r>
          </a:p>
        </p:txBody>
      </p:sp>
    </p:spTree>
  </p:cSld>
  <p:clrMapOvr>
    <a:masterClrMapping/>
  </p:clrMapOvr>
  <p:transition advTm="5846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altLang="ko-KR">
                <a:ea typeface="굴림" pitchFamily="34" charset="-127"/>
              </a:rPr>
              <a:t>Instruction scheduling</a:t>
            </a:r>
          </a:p>
        </p:txBody>
      </p:sp>
      <p:sp>
        <p:nvSpPr>
          <p:cNvPr id="6147" name="Rectangle 3"/>
          <p:cNvSpPr>
            <a:spLocks noGrp="1" noChangeArrowheads="1"/>
          </p:cNvSpPr>
          <p:nvPr>
            <p:ph idx="1"/>
          </p:nvPr>
        </p:nvSpPr>
        <p:spPr/>
        <p:txBody>
          <a:bodyPr/>
          <a:lstStyle/>
          <a:p>
            <a:pPr eaLnBrk="1" hangingPunct="1"/>
            <a:r>
              <a:rPr lang="en-US" altLang="ko-KR" sz="2800">
                <a:ea typeface="굴림" pitchFamily="34" charset="-127"/>
              </a:rPr>
              <a:t>A process of mapping a series of instructions into execution resources</a:t>
            </a:r>
          </a:p>
          <a:p>
            <a:pPr lvl="1" eaLnBrk="1" hangingPunct="1"/>
            <a:r>
              <a:rPr lang="en-US" altLang="ko-KR" sz="2400">
                <a:ea typeface="굴림" pitchFamily="34" charset="-127"/>
              </a:rPr>
              <a:t>Decides </a:t>
            </a:r>
            <a:r>
              <a:rPr lang="en-US" altLang="ko-KR" sz="2400">
                <a:solidFill>
                  <a:schemeClr val="hlink"/>
                </a:solidFill>
                <a:ea typeface="굴림" pitchFamily="34" charset="-127"/>
              </a:rPr>
              <a:t>when</a:t>
            </a:r>
            <a:r>
              <a:rPr lang="en-US" altLang="ko-KR" sz="2400">
                <a:ea typeface="굴림" pitchFamily="34" charset="-127"/>
              </a:rPr>
              <a:t> and </a:t>
            </a:r>
            <a:r>
              <a:rPr lang="en-US" altLang="ko-KR" sz="2400">
                <a:solidFill>
                  <a:schemeClr val="hlink"/>
                </a:solidFill>
                <a:ea typeface="굴림" pitchFamily="34" charset="-127"/>
              </a:rPr>
              <a:t>where</a:t>
            </a:r>
            <a:r>
              <a:rPr lang="en-US" altLang="ko-KR" sz="2400">
                <a:ea typeface="굴림" pitchFamily="34" charset="-127"/>
              </a:rPr>
              <a:t> an instruction is executed</a:t>
            </a:r>
          </a:p>
        </p:txBody>
      </p:sp>
      <p:sp>
        <p:nvSpPr>
          <p:cNvPr id="6148" name="Rectangle 45"/>
          <p:cNvSpPr>
            <a:spLocks noChangeArrowheads="1"/>
          </p:cNvSpPr>
          <p:nvPr/>
        </p:nvSpPr>
        <p:spPr bwMode="auto">
          <a:xfrm>
            <a:off x="457200" y="3048000"/>
            <a:ext cx="4038600" cy="685800"/>
          </a:xfrm>
          <a:prstGeom prst="rect">
            <a:avLst/>
          </a:prstGeom>
          <a:noFill/>
          <a:ln w="9525">
            <a:noFill/>
            <a:miter lim="800000"/>
            <a:headEnd/>
            <a:tailEnd/>
          </a:ln>
        </p:spPr>
        <p:txBody>
          <a:bodyPr/>
          <a:lstStyle/>
          <a:p>
            <a:pPr marL="342900" indent="-342900" algn="l" eaLnBrk="1" hangingPunct="1">
              <a:spcBef>
                <a:spcPct val="20000"/>
              </a:spcBef>
              <a:buClr>
                <a:schemeClr val="accent2"/>
              </a:buClr>
              <a:buSzPct val="70000"/>
              <a:buFont typeface="Wingdings" pitchFamily="2" charset="2"/>
              <a:buChar char="n"/>
            </a:pPr>
            <a:r>
              <a:rPr lang="en-US" altLang="ko-KR" sz="2400">
                <a:ea typeface="굴림" pitchFamily="34" charset="-127"/>
              </a:rPr>
              <a:t>Data dependence graph</a:t>
            </a:r>
          </a:p>
        </p:txBody>
      </p:sp>
      <p:grpSp>
        <p:nvGrpSpPr>
          <p:cNvPr id="6149" name="Group 87"/>
          <p:cNvGrpSpPr>
            <a:grpSpLocks/>
          </p:cNvGrpSpPr>
          <p:nvPr/>
        </p:nvGrpSpPr>
        <p:grpSpPr bwMode="auto">
          <a:xfrm>
            <a:off x="1447800" y="3581400"/>
            <a:ext cx="1828800" cy="1828800"/>
            <a:chOff x="624" y="2592"/>
            <a:chExt cx="1152" cy="1152"/>
          </a:xfrm>
        </p:grpSpPr>
        <p:sp>
          <p:nvSpPr>
            <p:cNvPr id="6179" name="Oval 46"/>
            <p:cNvSpPr>
              <a:spLocks noChangeArrowheads="1"/>
            </p:cNvSpPr>
            <p:nvPr/>
          </p:nvSpPr>
          <p:spPr bwMode="auto">
            <a:xfrm>
              <a:off x="624" y="2592"/>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1</a:t>
              </a:r>
            </a:p>
          </p:txBody>
        </p:sp>
        <p:sp>
          <p:nvSpPr>
            <p:cNvPr id="6180" name="Oval 47"/>
            <p:cNvSpPr>
              <a:spLocks noChangeArrowheads="1"/>
            </p:cNvSpPr>
            <p:nvPr/>
          </p:nvSpPr>
          <p:spPr bwMode="auto">
            <a:xfrm>
              <a:off x="624"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2</a:t>
              </a:r>
            </a:p>
          </p:txBody>
        </p:sp>
        <p:sp>
          <p:nvSpPr>
            <p:cNvPr id="6181" name="Oval 48"/>
            <p:cNvSpPr>
              <a:spLocks noChangeArrowheads="1"/>
            </p:cNvSpPr>
            <p:nvPr/>
          </p:nvSpPr>
          <p:spPr bwMode="auto">
            <a:xfrm>
              <a:off x="1056"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3</a:t>
              </a:r>
            </a:p>
          </p:txBody>
        </p:sp>
        <p:sp>
          <p:nvSpPr>
            <p:cNvPr id="6182" name="Oval 49"/>
            <p:cNvSpPr>
              <a:spLocks noChangeArrowheads="1"/>
            </p:cNvSpPr>
            <p:nvPr/>
          </p:nvSpPr>
          <p:spPr bwMode="auto">
            <a:xfrm>
              <a:off x="1488"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4</a:t>
              </a:r>
            </a:p>
          </p:txBody>
        </p:sp>
        <p:sp>
          <p:nvSpPr>
            <p:cNvPr id="6183" name="Oval 50"/>
            <p:cNvSpPr>
              <a:spLocks noChangeArrowheads="1"/>
            </p:cNvSpPr>
            <p:nvPr/>
          </p:nvSpPr>
          <p:spPr bwMode="auto">
            <a:xfrm>
              <a:off x="624" y="3456"/>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5</a:t>
              </a:r>
            </a:p>
          </p:txBody>
        </p:sp>
        <p:sp>
          <p:nvSpPr>
            <p:cNvPr id="6184" name="Oval 51"/>
            <p:cNvSpPr>
              <a:spLocks noChangeArrowheads="1"/>
            </p:cNvSpPr>
            <p:nvPr/>
          </p:nvSpPr>
          <p:spPr bwMode="auto">
            <a:xfrm>
              <a:off x="1056" y="3456"/>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6</a:t>
              </a:r>
            </a:p>
          </p:txBody>
        </p:sp>
        <p:sp>
          <p:nvSpPr>
            <p:cNvPr id="6185" name="Line 52"/>
            <p:cNvSpPr>
              <a:spLocks noChangeShapeType="1"/>
            </p:cNvSpPr>
            <p:nvPr/>
          </p:nvSpPr>
          <p:spPr bwMode="auto">
            <a:xfrm>
              <a:off x="768" y="2880"/>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6186" name="Line 53"/>
            <p:cNvSpPr>
              <a:spLocks noChangeShapeType="1"/>
            </p:cNvSpPr>
            <p:nvPr/>
          </p:nvSpPr>
          <p:spPr bwMode="auto">
            <a:xfrm>
              <a:off x="864" y="2832"/>
              <a:ext cx="240" cy="240"/>
            </a:xfrm>
            <a:prstGeom prst="line">
              <a:avLst/>
            </a:prstGeom>
            <a:noFill/>
            <a:ln w="28575">
              <a:solidFill>
                <a:schemeClr val="tx1"/>
              </a:solidFill>
              <a:round/>
              <a:headEnd/>
              <a:tailEnd type="triangle" w="med" len="med"/>
            </a:ln>
          </p:spPr>
          <p:txBody>
            <a:bodyPr wrap="none" anchor="ctr"/>
            <a:lstStyle/>
            <a:p>
              <a:endParaRPr lang="en-US"/>
            </a:p>
          </p:txBody>
        </p:sp>
        <p:sp>
          <p:nvSpPr>
            <p:cNvPr id="6187" name="Line 54"/>
            <p:cNvSpPr>
              <a:spLocks noChangeShapeType="1"/>
            </p:cNvSpPr>
            <p:nvPr/>
          </p:nvSpPr>
          <p:spPr bwMode="auto">
            <a:xfrm>
              <a:off x="912" y="2784"/>
              <a:ext cx="672" cy="240"/>
            </a:xfrm>
            <a:prstGeom prst="line">
              <a:avLst/>
            </a:prstGeom>
            <a:noFill/>
            <a:ln w="28575">
              <a:solidFill>
                <a:schemeClr val="tx1"/>
              </a:solidFill>
              <a:round/>
              <a:headEnd/>
              <a:tailEnd type="triangle" w="med" len="med"/>
            </a:ln>
          </p:spPr>
          <p:txBody>
            <a:bodyPr wrap="none" anchor="ctr"/>
            <a:lstStyle/>
            <a:p>
              <a:endParaRPr lang="en-US"/>
            </a:p>
          </p:txBody>
        </p:sp>
        <p:sp>
          <p:nvSpPr>
            <p:cNvPr id="6188" name="Line 55"/>
            <p:cNvSpPr>
              <a:spLocks noChangeShapeType="1"/>
            </p:cNvSpPr>
            <p:nvPr/>
          </p:nvSpPr>
          <p:spPr bwMode="auto">
            <a:xfrm>
              <a:off x="768" y="3312"/>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6189" name="Line 56"/>
            <p:cNvSpPr>
              <a:spLocks noChangeShapeType="1"/>
            </p:cNvSpPr>
            <p:nvPr/>
          </p:nvSpPr>
          <p:spPr bwMode="auto">
            <a:xfrm>
              <a:off x="1200" y="3312"/>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6190" name="Line 57"/>
            <p:cNvSpPr>
              <a:spLocks noChangeShapeType="1"/>
            </p:cNvSpPr>
            <p:nvPr/>
          </p:nvSpPr>
          <p:spPr bwMode="auto">
            <a:xfrm flipH="1">
              <a:off x="1296" y="3312"/>
              <a:ext cx="33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150" name="Group 58"/>
          <p:cNvGrpSpPr>
            <a:grpSpLocks/>
          </p:cNvGrpSpPr>
          <p:nvPr/>
        </p:nvGrpSpPr>
        <p:grpSpPr bwMode="auto">
          <a:xfrm>
            <a:off x="5410200" y="3429000"/>
            <a:ext cx="2667000" cy="2819400"/>
            <a:chOff x="2832" y="912"/>
            <a:chExt cx="1680" cy="3024"/>
          </a:xfrm>
        </p:grpSpPr>
        <p:grpSp>
          <p:nvGrpSpPr>
            <p:cNvPr id="6152" name="Group 59"/>
            <p:cNvGrpSpPr>
              <a:grpSpLocks/>
            </p:cNvGrpSpPr>
            <p:nvPr/>
          </p:nvGrpSpPr>
          <p:grpSpPr bwMode="auto">
            <a:xfrm>
              <a:off x="3360" y="912"/>
              <a:ext cx="1152" cy="3024"/>
              <a:chOff x="3360" y="912"/>
              <a:chExt cx="1152" cy="2592"/>
            </a:xfrm>
          </p:grpSpPr>
          <p:sp>
            <p:nvSpPr>
              <p:cNvPr id="6176" name="Line 60"/>
              <p:cNvSpPr>
                <a:spLocks noChangeShapeType="1"/>
              </p:cNvSpPr>
              <p:nvPr/>
            </p:nvSpPr>
            <p:spPr bwMode="auto">
              <a:xfrm>
                <a:off x="3360" y="912"/>
                <a:ext cx="0" cy="2592"/>
              </a:xfrm>
              <a:prstGeom prst="line">
                <a:avLst/>
              </a:prstGeom>
              <a:noFill/>
              <a:ln w="28575">
                <a:solidFill>
                  <a:schemeClr val="tx1"/>
                </a:solidFill>
                <a:round/>
                <a:headEnd/>
                <a:tailEnd/>
              </a:ln>
            </p:spPr>
            <p:txBody>
              <a:bodyPr wrap="none" anchor="ctr"/>
              <a:lstStyle/>
              <a:p>
                <a:endParaRPr lang="en-US"/>
              </a:p>
            </p:txBody>
          </p:sp>
          <p:sp>
            <p:nvSpPr>
              <p:cNvPr id="6177" name="Line 61"/>
              <p:cNvSpPr>
                <a:spLocks noChangeShapeType="1"/>
              </p:cNvSpPr>
              <p:nvPr/>
            </p:nvSpPr>
            <p:spPr bwMode="auto">
              <a:xfrm>
                <a:off x="3936" y="912"/>
                <a:ext cx="0" cy="2592"/>
              </a:xfrm>
              <a:prstGeom prst="line">
                <a:avLst/>
              </a:prstGeom>
              <a:noFill/>
              <a:ln w="28575">
                <a:solidFill>
                  <a:schemeClr val="tx1"/>
                </a:solidFill>
                <a:round/>
                <a:headEnd/>
                <a:tailEnd/>
              </a:ln>
            </p:spPr>
            <p:txBody>
              <a:bodyPr wrap="none" anchor="ctr"/>
              <a:lstStyle/>
              <a:p>
                <a:endParaRPr lang="en-US"/>
              </a:p>
            </p:txBody>
          </p:sp>
          <p:sp>
            <p:nvSpPr>
              <p:cNvPr id="6178" name="Line 62"/>
              <p:cNvSpPr>
                <a:spLocks noChangeShapeType="1"/>
              </p:cNvSpPr>
              <p:nvPr/>
            </p:nvSpPr>
            <p:spPr bwMode="auto">
              <a:xfrm>
                <a:off x="4512" y="912"/>
                <a:ext cx="0" cy="2592"/>
              </a:xfrm>
              <a:prstGeom prst="line">
                <a:avLst/>
              </a:prstGeom>
              <a:noFill/>
              <a:ln w="28575">
                <a:solidFill>
                  <a:schemeClr val="tx1"/>
                </a:solidFill>
                <a:round/>
                <a:headEnd/>
                <a:tailEnd/>
              </a:ln>
            </p:spPr>
            <p:txBody>
              <a:bodyPr wrap="none" anchor="ctr"/>
              <a:lstStyle/>
              <a:p>
                <a:endParaRPr lang="en-US"/>
              </a:p>
            </p:txBody>
          </p:sp>
        </p:grpSp>
        <p:grpSp>
          <p:nvGrpSpPr>
            <p:cNvPr id="6153" name="Group 63"/>
            <p:cNvGrpSpPr>
              <a:grpSpLocks/>
            </p:cNvGrpSpPr>
            <p:nvPr/>
          </p:nvGrpSpPr>
          <p:grpSpPr bwMode="auto">
            <a:xfrm>
              <a:off x="2832" y="1392"/>
              <a:ext cx="1680" cy="1872"/>
              <a:chOff x="2832" y="1392"/>
              <a:chExt cx="2064" cy="1872"/>
            </a:xfrm>
          </p:grpSpPr>
          <p:sp>
            <p:nvSpPr>
              <p:cNvPr id="6172" name="Line 64"/>
              <p:cNvSpPr>
                <a:spLocks noChangeShapeType="1"/>
              </p:cNvSpPr>
              <p:nvPr/>
            </p:nvSpPr>
            <p:spPr bwMode="auto">
              <a:xfrm>
                <a:off x="2832" y="1392"/>
                <a:ext cx="2064" cy="0"/>
              </a:xfrm>
              <a:prstGeom prst="line">
                <a:avLst/>
              </a:prstGeom>
              <a:noFill/>
              <a:ln w="28575">
                <a:solidFill>
                  <a:schemeClr val="tx1"/>
                </a:solidFill>
                <a:round/>
                <a:headEnd/>
                <a:tailEnd/>
              </a:ln>
            </p:spPr>
            <p:txBody>
              <a:bodyPr wrap="none" anchor="ctr"/>
              <a:lstStyle/>
              <a:p>
                <a:endParaRPr lang="en-US"/>
              </a:p>
            </p:txBody>
          </p:sp>
          <p:sp>
            <p:nvSpPr>
              <p:cNvPr id="6173" name="Line 65"/>
              <p:cNvSpPr>
                <a:spLocks noChangeShapeType="1"/>
              </p:cNvSpPr>
              <p:nvPr/>
            </p:nvSpPr>
            <p:spPr bwMode="auto">
              <a:xfrm>
                <a:off x="2832" y="2016"/>
                <a:ext cx="2064" cy="0"/>
              </a:xfrm>
              <a:prstGeom prst="line">
                <a:avLst/>
              </a:prstGeom>
              <a:noFill/>
              <a:ln w="28575">
                <a:solidFill>
                  <a:schemeClr val="tx1"/>
                </a:solidFill>
                <a:round/>
                <a:headEnd/>
                <a:tailEnd/>
              </a:ln>
            </p:spPr>
            <p:txBody>
              <a:bodyPr wrap="none" anchor="ctr"/>
              <a:lstStyle/>
              <a:p>
                <a:endParaRPr lang="en-US"/>
              </a:p>
            </p:txBody>
          </p:sp>
          <p:sp>
            <p:nvSpPr>
              <p:cNvPr id="6174" name="Line 66"/>
              <p:cNvSpPr>
                <a:spLocks noChangeShapeType="1"/>
              </p:cNvSpPr>
              <p:nvPr/>
            </p:nvSpPr>
            <p:spPr bwMode="auto">
              <a:xfrm>
                <a:off x="2832" y="2640"/>
                <a:ext cx="2064" cy="0"/>
              </a:xfrm>
              <a:prstGeom prst="line">
                <a:avLst/>
              </a:prstGeom>
              <a:noFill/>
              <a:ln w="28575">
                <a:solidFill>
                  <a:schemeClr val="tx1"/>
                </a:solidFill>
                <a:round/>
                <a:headEnd/>
                <a:tailEnd/>
              </a:ln>
            </p:spPr>
            <p:txBody>
              <a:bodyPr wrap="none" anchor="ctr"/>
              <a:lstStyle/>
              <a:p>
                <a:endParaRPr lang="en-US"/>
              </a:p>
            </p:txBody>
          </p:sp>
          <p:sp>
            <p:nvSpPr>
              <p:cNvPr id="6175" name="Line 67"/>
              <p:cNvSpPr>
                <a:spLocks noChangeShapeType="1"/>
              </p:cNvSpPr>
              <p:nvPr/>
            </p:nvSpPr>
            <p:spPr bwMode="auto">
              <a:xfrm>
                <a:off x="2832" y="3264"/>
                <a:ext cx="2064" cy="0"/>
              </a:xfrm>
              <a:prstGeom prst="line">
                <a:avLst/>
              </a:prstGeom>
              <a:noFill/>
              <a:ln w="28575">
                <a:solidFill>
                  <a:schemeClr val="tx1"/>
                </a:solidFill>
                <a:round/>
                <a:headEnd/>
                <a:tailEnd/>
              </a:ln>
            </p:spPr>
            <p:txBody>
              <a:bodyPr wrap="none" anchor="ctr"/>
              <a:lstStyle/>
              <a:p>
                <a:endParaRPr lang="en-US"/>
              </a:p>
            </p:txBody>
          </p:sp>
        </p:grpSp>
        <p:sp>
          <p:nvSpPr>
            <p:cNvPr id="6154" name="Text Box 68"/>
            <p:cNvSpPr txBox="1">
              <a:spLocks noChangeArrowheads="1"/>
            </p:cNvSpPr>
            <p:nvPr/>
          </p:nvSpPr>
          <p:spPr bwMode="auto">
            <a:xfrm>
              <a:off x="3456" y="1065"/>
              <a:ext cx="388" cy="394"/>
            </a:xfrm>
            <a:prstGeom prst="rect">
              <a:avLst/>
            </a:prstGeom>
            <a:noFill/>
            <a:ln w="28575" algn="ctr">
              <a:noFill/>
              <a:miter lim="800000"/>
              <a:headEnd/>
              <a:tailEnd/>
            </a:ln>
          </p:spPr>
          <p:txBody>
            <a:bodyPr wrap="none">
              <a:spAutoFit/>
            </a:bodyPr>
            <a:lstStyle/>
            <a:p>
              <a:r>
                <a:rPr lang="en-US" altLang="ko-KR">
                  <a:ea typeface="굴림" pitchFamily="34" charset="-127"/>
                </a:rPr>
                <a:t>FU0</a:t>
              </a:r>
            </a:p>
          </p:txBody>
        </p:sp>
        <p:sp>
          <p:nvSpPr>
            <p:cNvPr id="6155" name="Text Box 69"/>
            <p:cNvSpPr txBox="1">
              <a:spLocks noChangeArrowheads="1"/>
            </p:cNvSpPr>
            <p:nvPr/>
          </p:nvSpPr>
          <p:spPr bwMode="auto">
            <a:xfrm>
              <a:off x="4032" y="1065"/>
              <a:ext cx="388" cy="394"/>
            </a:xfrm>
            <a:prstGeom prst="rect">
              <a:avLst/>
            </a:prstGeom>
            <a:noFill/>
            <a:ln w="28575" algn="ctr">
              <a:noFill/>
              <a:miter lim="800000"/>
              <a:headEnd/>
              <a:tailEnd/>
            </a:ln>
          </p:spPr>
          <p:txBody>
            <a:bodyPr wrap="none">
              <a:spAutoFit/>
            </a:bodyPr>
            <a:lstStyle/>
            <a:p>
              <a:r>
                <a:rPr lang="en-US" altLang="ko-KR">
                  <a:ea typeface="굴림" pitchFamily="34" charset="-127"/>
                </a:rPr>
                <a:t>FU1</a:t>
              </a:r>
            </a:p>
          </p:txBody>
        </p:sp>
        <p:sp>
          <p:nvSpPr>
            <p:cNvPr id="6156" name="Text Box 70"/>
            <p:cNvSpPr txBox="1">
              <a:spLocks noChangeArrowheads="1"/>
            </p:cNvSpPr>
            <p:nvPr/>
          </p:nvSpPr>
          <p:spPr bwMode="auto">
            <a:xfrm>
              <a:off x="2976" y="1591"/>
              <a:ext cx="196" cy="394"/>
            </a:xfrm>
            <a:prstGeom prst="rect">
              <a:avLst/>
            </a:prstGeom>
            <a:noFill/>
            <a:ln w="28575" algn="ctr">
              <a:noFill/>
              <a:miter lim="800000"/>
              <a:headEnd/>
              <a:tailEnd/>
            </a:ln>
          </p:spPr>
          <p:txBody>
            <a:bodyPr wrap="none">
              <a:spAutoFit/>
            </a:bodyPr>
            <a:lstStyle/>
            <a:p>
              <a:r>
                <a:rPr lang="en-US" altLang="ko-KR">
                  <a:ea typeface="굴림" pitchFamily="34" charset="-127"/>
                </a:rPr>
                <a:t>n</a:t>
              </a:r>
            </a:p>
          </p:txBody>
        </p:sp>
        <p:sp>
          <p:nvSpPr>
            <p:cNvPr id="6157" name="Text Box 71"/>
            <p:cNvSpPr txBox="1">
              <a:spLocks noChangeArrowheads="1"/>
            </p:cNvSpPr>
            <p:nvPr/>
          </p:nvSpPr>
          <p:spPr bwMode="auto">
            <a:xfrm>
              <a:off x="2894" y="2169"/>
              <a:ext cx="360" cy="393"/>
            </a:xfrm>
            <a:prstGeom prst="rect">
              <a:avLst/>
            </a:prstGeom>
            <a:noFill/>
            <a:ln w="28575" algn="ctr">
              <a:noFill/>
              <a:miter lim="800000"/>
              <a:headEnd/>
              <a:tailEnd/>
            </a:ln>
          </p:spPr>
          <p:txBody>
            <a:bodyPr wrap="none">
              <a:spAutoFit/>
            </a:bodyPr>
            <a:lstStyle/>
            <a:p>
              <a:r>
                <a:rPr lang="en-US" altLang="ko-KR">
                  <a:ea typeface="굴림" pitchFamily="34" charset="-127"/>
                </a:rPr>
                <a:t>n+1</a:t>
              </a:r>
            </a:p>
          </p:txBody>
        </p:sp>
        <p:sp>
          <p:nvSpPr>
            <p:cNvPr id="6158" name="Text Box 72"/>
            <p:cNvSpPr txBox="1">
              <a:spLocks noChangeArrowheads="1"/>
            </p:cNvSpPr>
            <p:nvPr/>
          </p:nvSpPr>
          <p:spPr bwMode="auto">
            <a:xfrm>
              <a:off x="2904" y="2841"/>
              <a:ext cx="360" cy="393"/>
            </a:xfrm>
            <a:prstGeom prst="rect">
              <a:avLst/>
            </a:prstGeom>
            <a:noFill/>
            <a:ln w="28575" algn="ctr">
              <a:noFill/>
              <a:miter lim="800000"/>
              <a:headEnd/>
              <a:tailEnd/>
            </a:ln>
          </p:spPr>
          <p:txBody>
            <a:bodyPr wrap="none">
              <a:spAutoFit/>
            </a:bodyPr>
            <a:lstStyle/>
            <a:p>
              <a:r>
                <a:rPr lang="en-US" altLang="ko-KR">
                  <a:ea typeface="굴림" pitchFamily="34" charset="-127"/>
                </a:rPr>
                <a:t>n+2</a:t>
              </a:r>
            </a:p>
          </p:txBody>
        </p:sp>
        <p:sp>
          <p:nvSpPr>
            <p:cNvPr id="6159" name="Text Box 73"/>
            <p:cNvSpPr txBox="1">
              <a:spLocks noChangeArrowheads="1"/>
            </p:cNvSpPr>
            <p:nvPr/>
          </p:nvSpPr>
          <p:spPr bwMode="auto">
            <a:xfrm>
              <a:off x="2904" y="3456"/>
              <a:ext cx="360" cy="393"/>
            </a:xfrm>
            <a:prstGeom prst="rect">
              <a:avLst/>
            </a:prstGeom>
            <a:noFill/>
            <a:ln w="28575" algn="ctr">
              <a:noFill/>
              <a:miter lim="800000"/>
              <a:headEnd/>
              <a:tailEnd/>
            </a:ln>
          </p:spPr>
          <p:txBody>
            <a:bodyPr wrap="none">
              <a:spAutoFit/>
            </a:bodyPr>
            <a:lstStyle/>
            <a:p>
              <a:r>
                <a:rPr lang="en-US" altLang="ko-KR">
                  <a:ea typeface="굴림" pitchFamily="34" charset="-127"/>
                </a:rPr>
                <a:t>n+3</a:t>
              </a:r>
            </a:p>
          </p:txBody>
        </p:sp>
        <p:sp>
          <p:nvSpPr>
            <p:cNvPr id="6160" name="Oval 74"/>
            <p:cNvSpPr>
              <a:spLocks noChangeArrowheads="1"/>
            </p:cNvSpPr>
            <p:nvPr/>
          </p:nvSpPr>
          <p:spPr bwMode="auto">
            <a:xfrm>
              <a:off x="3508" y="158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1</a:t>
              </a:r>
            </a:p>
          </p:txBody>
        </p:sp>
        <p:sp>
          <p:nvSpPr>
            <p:cNvPr id="6161" name="Oval 75"/>
            <p:cNvSpPr>
              <a:spLocks noChangeArrowheads="1"/>
            </p:cNvSpPr>
            <p:nvPr/>
          </p:nvSpPr>
          <p:spPr bwMode="auto">
            <a:xfrm>
              <a:off x="3508" y="2160"/>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2</a:t>
              </a:r>
            </a:p>
          </p:txBody>
        </p:sp>
        <p:sp>
          <p:nvSpPr>
            <p:cNvPr id="6162" name="Oval 76"/>
            <p:cNvSpPr>
              <a:spLocks noChangeArrowheads="1"/>
            </p:cNvSpPr>
            <p:nvPr/>
          </p:nvSpPr>
          <p:spPr bwMode="auto">
            <a:xfrm>
              <a:off x="4084" y="2160"/>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3</a:t>
              </a:r>
            </a:p>
          </p:txBody>
        </p:sp>
        <p:sp>
          <p:nvSpPr>
            <p:cNvPr id="6163" name="Oval 77"/>
            <p:cNvSpPr>
              <a:spLocks noChangeArrowheads="1"/>
            </p:cNvSpPr>
            <p:nvPr/>
          </p:nvSpPr>
          <p:spPr bwMode="auto">
            <a:xfrm>
              <a:off x="3508" y="278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5</a:t>
              </a:r>
            </a:p>
          </p:txBody>
        </p:sp>
        <p:sp>
          <p:nvSpPr>
            <p:cNvPr id="6164" name="Oval 78"/>
            <p:cNvSpPr>
              <a:spLocks noChangeArrowheads="1"/>
            </p:cNvSpPr>
            <p:nvPr/>
          </p:nvSpPr>
          <p:spPr bwMode="auto">
            <a:xfrm>
              <a:off x="4084" y="278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4</a:t>
              </a:r>
            </a:p>
          </p:txBody>
        </p:sp>
        <p:sp>
          <p:nvSpPr>
            <p:cNvPr id="6165" name="Oval 79"/>
            <p:cNvSpPr>
              <a:spLocks noChangeArrowheads="1"/>
            </p:cNvSpPr>
            <p:nvPr/>
          </p:nvSpPr>
          <p:spPr bwMode="auto">
            <a:xfrm>
              <a:off x="3508" y="3456"/>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6</a:t>
              </a:r>
            </a:p>
          </p:txBody>
        </p:sp>
        <p:sp>
          <p:nvSpPr>
            <p:cNvPr id="6166" name="Line 80"/>
            <p:cNvSpPr>
              <a:spLocks noChangeShapeType="1"/>
            </p:cNvSpPr>
            <p:nvPr/>
          </p:nvSpPr>
          <p:spPr bwMode="auto">
            <a:xfrm>
              <a:off x="3648" y="1872"/>
              <a:ext cx="0" cy="288"/>
            </a:xfrm>
            <a:prstGeom prst="line">
              <a:avLst/>
            </a:prstGeom>
            <a:noFill/>
            <a:ln w="28575">
              <a:solidFill>
                <a:schemeClr val="tx1"/>
              </a:solidFill>
              <a:round/>
              <a:headEnd/>
              <a:tailEnd type="triangle" w="med" len="med"/>
            </a:ln>
          </p:spPr>
          <p:txBody>
            <a:bodyPr wrap="none" anchor="ctr"/>
            <a:lstStyle/>
            <a:p>
              <a:endParaRPr lang="en-US"/>
            </a:p>
          </p:txBody>
        </p:sp>
        <p:sp>
          <p:nvSpPr>
            <p:cNvPr id="6167" name="Line 81"/>
            <p:cNvSpPr>
              <a:spLocks noChangeShapeType="1"/>
            </p:cNvSpPr>
            <p:nvPr/>
          </p:nvSpPr>
          <p:spPr bwMode="auto">
            <a:xfrm>
              <a:off x="3744" y="1824"/>
              <a:ext cx="384" cy="384"/>
            </a:xfrm>
            <a:prstGeom prst="line">
              <a:avLst/>
            </a:prstGeom>
            <a:noFill/>
            <a:ln w="28575">
              <a:solidFill>
                <a:schemeClr val="tx1"/>
              </a:solidFill>
              <a:round/>
              <a:headEnd/>
              <a:tailEnd type="triangle" w="med" len="med"/>
            </a:ln>
          </p:spPr>
          <p:txBody>
            <a:bodyPr wrap="none" anchor="ctr"/>
            <a:lstStyle/>
            <a:p>
              <a:endParaRPr lang="en-US"/>
            </a:p>
          </p:txBody>
        </p:sp>
        <p:sp>
          <p:nvSpPr>
            <p:cNvPr id="6168" name="Line 82"/>
            <p:cNvSpPr>
              <a:spLocks noChangeShapeType="1"/>
            </p:cNvSpPr>
            <p:nvPr/>
          </p:nvSpPr>
          <p:spPr bwMode="auto">
            <a:xfrm>
              <a:off x="3744" y="1872"/>
              <a:ext cx="384" cy="912"/>
            </a:xfrm>
            <a:prstGeom prst="line">
              <a:avLst/>
            </a:prstGeom>
            <a:noFill/>
            <a:ln w="28575">
              <a:solidFill>
                <a:schemeClr val="tx1"/>
              </a:solidFill>
              <a:round/>
              <a:headEnd/>
              <a:tailEnd type="triangle" w="med" len="med"/>
            </a:ln>
          </p:spPr>
          <p:txBody>
            <a:bodyPr wrap="none" anchor="ctr"/>
            <a:lstStyle/>
            <a:p>
              <a:endParaRPr lang="en-US"/>
            </a:p>
          </p:txBody>
        </p:sp>
        <p:sp>
          <p:nvSpPr>
            <p:cNvPr id="6169" name="Line 83"/>
            <p:cNvSpPr>
              <a:spLocks noChangeShapeType="1"/>
            </p:cNvSpPr>
            <p:nvPr/>
          </p:nvSpPr>
          <p:spPr bwMode="auto">
            <a:xfrm>
              <a:off x="3648" y="2448"/>
              <a:ext cx="0" cy="336"/>
            </a:xfrm>
            <a:prstGeom prst="line">
              <a:avLst/>
            </a:prstGeom>
            <a:noFill/>
            <a:ln w="28575">
              <a:solidFill>
                <a:schemeClr val="tx1"/>
              </a:solidFill>
              <a:round/>
              <a:headEnd/>
              <a:tailEnd type="triangle" w="med" len="med"/>
            </a:ln>
          </p:spPr>
          <p:txBody>
            <a:bodyPr wrap="none" anchor="ctr"/>
            <a:lstStyle/>
            <a:p>
              <a:endParaRPr lang="en-US"/>
            </a:p>
          </p:txBody>
        </p:sp>
        <p:sp>
          <p:nvSpPr>
            <p:cNvPr id="6170" name="Line 84"/>
            <p:cNvSpPr>
              <a:spLocks noChangeShapeType="1"/>
            </p:cNvSpPr>
            <p:nvPr/>
          </p:nvSpPr>
          <p:spPr bwMode="auto">
            <a:xfrm flipH="1">
              <a:off x="3792" y="3072"/>
              <a:ext cx="432" cy="480"/>
            </a:xfrm>
            <a:prstGeom prst="line">
              <a:avLst/>
            </a:prstGeom>
            <a:noFill/>
            <a:ln w="28575">
              <a:solidFill>
                <a:schemeClr val="tx1"/>
              </a:solidFill>
              <a:round/>
              <a:headEnd/>
              <a:tailEnd type="triangle" w="med" len="med"/>
            </a:ln>
          </p:spPr>
          <p:txBody>
            <a:bodyPr wrap="none" anchor="ctr"/>
            <a:lstStyle/>
            <a:p>
              <a:endParaRPr lang="en-US"/>
            </a:p>
          </p:txBody>
        </p:sp>
        <p:sp>
          <p:nvSpPr>
            <p:cNvPr id="6171" name="Line 85"/>
            <p:cNvSpPr>
              <a:spLocks noChangeShapeType="1"/>
            </p:cNvSpPr>
            <p:nvPr/>
          </p:nvSpPr>
          <p:spPr bwMode="auto">
            <a:xfrm flipH="1">
              <a:off x="3696" y="2448"/>
              <a:ext cx="480" cy="1008"/>
            </a:xfrm>
            <a:prstGeom prst="line">
              <a:avLst/>
            </a:prstGeom>
            <a:noFill/>
            <a:ln w="28575">
              <a:solidFill>
                <a:schemeClr val="tx1"/>
              </a:solidFill>
              <a:round/>
              <a:headEnd/>
              <a:tailEnd type="triangle" w="med" len="med"/>
            </a:ln>
          </p:spPr>
          <p:txBody>
            <a:bodyPr wrap="none" anchor="ctr"/>
            <a:lstStyle/>
            <a:p>
              <a:endParaRPr lang="en-US"/>
            </a:p>
          </p:txBody>
        </p:sp>
      </p:grpSp>
      <p:sp>
        <p:nvSpPr>
          <p:cNvPr id="6151" name="Rectangle 86"/>
          <p:cNvSpPr>
            <a:spLocks noChangeArrowheads="1"/>
          </p:cNvSpPr>
          <p:nvPr/>
        </p:nvSpPr>
        <p:spPr bwMode="auto">
          <a:xfrm>
            <a:off x="4724400" y="3048000"/>
            <a:ext cx="3962400" cy="685800"/>
          </a:xfrm>
          <a:prstGeom prst="rect">
            <a:avLst/>
          </a:prstGeom>
          <a:noFill/>
          <a:ln w="9525">
            <a:noFill/>
            <a:miter lim="800000"/>
            <a:headEnd/>
            <a:tailEnd/>
          </a:ln>
        </p:spPr>
        <p:txBody>
          <a:bodyPr/>
          <a:lstStyle/>
          <a:p>
            <a:pPr marL="342900" indent="-342900" algn="l" eaLnBrk="1" hangingPunct="1">
              <a:spcBef>
                <a:spcPct val="20000"/>
              </a:spcBef>
              <a:buClr>
                <a:schemeClr val="accent2"/>
              </a:buClr>
              <a:buSzPct val="70000"/>
              <a:buFont typeface="Wingdings" pitchFamily="2" charset="2"/>
              <a:buChar char="n"/>
            </a:pPr>
            <a:r>
              <a:rPr lang="en-US" altLang="ko-KR" sz="2400">
                <a:ea typeface="굴림" pitchFamily="34" charset="-127"/>
              </a:rPr>
              <a:t>Mapped to two FUs</a:t>
            </a:r>
          </a:p>
        </p:txBody>
      </p:sp>
      <p:sp>
        <p:nvSpPr>
          <p:cNvPr id="47" name="TextBox 46"/>
          <p:cNvSpPr txBox="1"/>
          <p:nvPr/>
        </p:nvSpPr>
        <p:spPr>
          <a:xfrm>
            <a:off x="-8906" y="0"/>
            <a:ext cx="2707793" cy="307777"/>
          </a:xfrm>
          <a:prstGeom prst="rect">
            <a:avLst/>
          </a:prstGeom>
          <a:noFill/>
        </p:spPr>
        <p:txBody>
          <a:bodyPr wrap="none" rtlCol="0">
            <a:spAutoFit/>
          </a:bodyPr>
          <a:lstStyle/>
          <a:p>
            <a:pPr algn="l"/>
            <a:r>
              <a:rPr lang="en-US" sz="1400" b="1" dirty="0">
                <a:solidFill>
                  <a:srgbClr val="FF0000"/>
                </a:solidFill>
              </a:rPr>
              <a:t>Instruction scheduling review</a:t>
            </a:r>
          </a:p>
        </p:txBody>
      </p:sp>
    </p:spTree>
  </p:cSld>
  <p:clrMapOvr>
    <a:masterClrMapping/>
  </p:clrMapOvr>
  <p:transition advTm="8708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altLang="ko-KR">
                <a:ea typeface="굴림" pitchFamily="34" charset="-127"/>
              </a:rPr>
              <a:t>Instruction scheduling</a:t>
            </a:r>
          </a:p>
        </p:txBody>
      </p:sp>
      <p:sp>
        <p:nvSpPr>
          <p:cNvPr id="260099"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ko-KR" sz="2800" dirty="0">
                <a:ea typeface="굴림" pitchFamily="50" charset="-127"/>
              </a:rPr>
              <a:t>A set of </a:t>
            </a:r>
            <a:r>
              <a:rPr lang="en-US" altLang="ko-KR" sz="2800" dirty="0">
                <a:solidFill>
                  <a:srgbClr val="FF0000"/>
                </a:solidFill>
                <a:ea typeface="굴림" pitchFamily="50" charset="-127"/>
              </a:rPr>
              <a:t>wakeup</a:t>
            </a:r>
            <a:r>
              <a:rPr lang="en-US" altLang="ko-KR" sz="2800" dirty="0">
                <a:ea typeface="굴림" pitchFamily="50" charset="-127"/>
              </a:rPr>
              <a:t> and </a:t>
            </a:r>
            <a:r>
              <a:rPr lang="en-US" altLang="ko-KR" sz="2800" dirty="0">
                <a:solidFill>
                  <a:srgbClr val="FF0000"/>
                </a:solidFill>
                <a:ea typeface="굴림" pitchFamily="50" charset="-127"/>
              </a:rPr>
              <a:t>select</a:t>
            </a:r>
            <a:r>
              <a:rPr lang="en-US" altLang="ko-KR" sz="2800" dirty="0">
                <a:ea typeface="굴림" pitchFamily="50" charset="-127"/>
              </a:rPr>
              <a:t> operations</a:t>
            </a:r>
          </a:p>
          <a:p>
            <a:pPr lvl="1" eaLnBrk="1" fontAlgn="auto" hangingPunct="1">
              <a:spcAft>
                <a:spcPts val="0"/>
              </a:spcAft>
              <a:defRPr/>
            </a:pPr>
            <a:r>
              <a:rPr lang="en-US" altLang="ko-KR" sz="2400" dirty="0">
                <a:ea typeface="굴림" pitchFamily="50" charset="-127"/>
              </a:rPr>
              <a:t>Wakeup</a:t>
            </a:r>
            <a:endParaRPr lang="en-US" altLang="ko-KR" sz="1800" dirty="0">
              <a:ea typeface="굴림" pitchFamily="50" charset="-127"/>
            </a:endParaRPr>
          </a:p>
          <a:p>
            <a:pPr lvl="2" eaLnBrk="1" fontAlgn="auto" hangingPunct="1">
              <a:spcAft>
                <a:spcPts val="0"/>
              </a:spcAft>
              <a:defRPr/>
            </a:pPr>
            <a:r>
              <a:rPr lang="en-US" altLang="ko-KR" sz="2000" dirty="0">
                <a:ea typeface="굴림" pitchFamily="50" charset="-127"/>
              </a:rPr>
              <a:t>Broadcasts the</a:t>
            </a:r>
            <a:r>
              <a:rPr lang="ko-KR" altLang="en-US" sz="2000" dirty="0">
                <a:ea typeface="굴림" pitchFamily="50" charset="-127"/>
              </a:rPr>
              <a:t> </a:t>
            </a:r>
            <a:r>
              <a:rPr lang="en-US" altLang="ko-KR" sz="2000" dirty="0">
                <a:ea typeface="굴림" pitchFamily="50" charset="-127"/>
              </a:rPr>
              <a:t>tags of parent instructions selected</a:t>
            </a:r>
          </a:p>
          <a:p>
            <a:pPr lvl="2" eaLnBrk="1" fontAlgn="auto" hangingPunct="1">
              <a:spcAft>
                <a:spcPts val="0"/>
              </a:spcAft>
              <a:defRPr/>
            </a:pPr>
            <a:r>
              <a:rPr lang="en-US" altLang="ko-KR" sz="2000" dirty="0">
                <a:ea typeface="굴림" pitchFamily="50" charset="-127"/>
              </a:rPr>
              <a:t>Dependent instruction gets matching tags, determines if source operands are ready</a:t>
            </a:r>
          </a:p>
          <a:p>
            <a:pPr lvl="2" eaLnBrk="1" fontAlgn="auto" hangingPunct="1">
              <a:spcAft>
                <a:spcPts val="0"/>
              </a:spcAft>
              <a:defRPr/>
            </a:pPr>
            <a:r>
              <a:rPr lang="en-US" altLang="ko-KR" sz="2000" i="1" u="sng" dirty="0">
                <a:ea typeface="굴림" pitchFamily="50" charset="-127"/>
              </a:rPr>
              <a:t>Resolves</a:t>
            </a:r>
            <a:r>
              <a:rPr lang="en-US" altLang="ko-KR" sz="2000" i="1" dirty="0">
                <a:ea typeface="굴림" pitchFamily="50" charset="-127"/>
              </a:rPr>
              <a:t> true data dependences</a:t>
            </a:r>
          </a:p>
          <a:p>
            <a:pPr lvl="2" eaLnBrk="1" fontAlgn="auto" hangingPunct="1">
              <a:spcAft>
                <a:spcPts val="0"/>
              </a:spcAft>
              <a:defRPr/>
            </a:pPr>
            <a:endParaRPr lang="en-US" altLang="ko-KR" sz="2000" dirty="0">
              <a:ea typeface="굴림" pitchFamily="50" charset="-127"/>
            </a:endParaRPr>
          </a:p>
          <a:p>
            <a:pPr lvl="1" eaLnBrk="1" fontAlgn="auto" hangingPunct="1">
              <a:spcAft>
                <a:spcPts val="0"/>
              </a:spcAft>
              <a:defRPr/>
            </a:pPr>
            <a:r>
              <a:rPr lang="en-US" altLang="ko-KR" sz="2400" dirty="0">
                <a:ea typeface="굴림" pitchFamily="50" charset="-127"/>
              </a:rPr>
              <a:t>Select</a:t>
            </a:r>
            <a:endParaRPr lang="en-US" altLang="ko-KR" sz="1800" dirty="0">
              <a:ea typeface="굴림" pitchFamily="50" charset="-127"/>
            </a:endParaRPr>
          </a:p>
          <a:p>
            <a:pPr lvl="2" eaLnBrk="1" fontAlgn="auto" hangingPunct="1">
              <a:spcAft>
                <a:spcPts val="0"/>
              </a:spcAft>
              <a:defRPr/>
            </a:pPr>
            <a:r>
              <a:rPr lang="en-US" altLang="ko-KR" sz="2000" dirty="0">
                <a:ea typeface="굴림" pitchFamily="50" charset="-127"/>
              </a:rPr>
              <a:t>Picks instructions to issue among a pool of ready instructions</a:t>
            </a:r>
          </a:p>
          <a:p>
            <a:pPr lvl="2" eaLnBrk="1" fontAlgn="auto" hangingPunct="1">
              <a:spcAft>
                <a:spcPts val="0"/>
              </a:spcAft>
              <a:defRPr/>
            </a:pPr>
            <a:r>
              <a:rPr lang="en-US" altLang="ko-KR" sz="2000" i="1" u="sng" dirty="0">
                <a:ea typeface="굴림" pitchFamily="50" charset="-127"/>
              </a:rPr>
              <a:t>Resolves</a:t>
            </a:r>
            <a:r>
              <a:rPr lang="en-US" altLang="ko-KR" sz="2000" i="1" dirty="0">
                <a:ea typeface="굴림" pitchFamily="50" charset="-127"/>
              </a:rPr>
              <a:t> resource conflicts</a:t>
            </a:r>
          </a:p>
          <a:p>
            <a:pPr lvl="3" eaLnBrk="1" fontAlgn="auto" hangingPunct="1">
              <a:spcAft>
                <a:spcPts val="0"/>
              </a:spcAft>
              <a:defRPr/>
            </a:pPr>
            <a:r>
              <a:rPr lang="en-US" altLang="ko-KR" sz="1800" dirty="0">
                <a:ea typeface="굴림" pitchFamily="50" charset="-127"/>
              </a:rPr>
              <a:t>Issue bandwidth</a:t>
            </a:r>
          </a:p>
          <a:p>
            <a:pPr lvl="3" eaLnBrk="1" fontAlgn="auto" hangingPunct="1">
              <a:spcAft>
                <a:spcPts val="0"/>
              </a:spcAft>
              <a:defRPr/>
            </a:pPr>
            <a:r>
              <a:rPr lang="en-US" altLang="ko-KR" sz="1800" dirty="0">
                <a:ea typeface="굴림" pitchFamily="50" charset="-127"/>
              </a:rPr>
              <a:t>Limited number of functional units / memory ports</a:t>
            </a:r>
          </a:p>
          <a:p>
            <a:pPr lvl="3" eaLnBrk="1" fontAlgn="auto" hangingPunct="1">
              <a:spcAft>
                <a:spcPts val="0"/>
              </a:spcAft>
              <a:defRPr/>
            </a:pPr>
            <a:endParaRPr lang="en-US" altLang="ko-KR" sz="1800" dirty="0">
              <a:ea typeface="굴림" pitchFamily="50" charset="-127"/>
            </a:endParaRPr>
          </a:p>
        </p:txBody>
      </p:sp>
      <p:sp>
        <p:nvSpPr>
          <p:cNvPr id="4" name="TextBox 3"/>
          <p:cNvSpPr txBox="1"/>
          <p:nvPr/>
        </p:nvSpPr>
        <p:spPr>
          <a:xfrm>
            <a:off x="-8906" y="0"/>
            <a:ext cx="2707793" cy="307777"/>
          </a:xfrm>
          <a:prstGeom prst="rect">
            <a:avLst/>
          </a:prstGeom>
          <a:noFill/>
        </p:spPr>
        <p:txBody>
          <a:bodyPr wrap="none" rtlCol="0">
            <a:spAutoFit/>
          </a:bodyPr>
          <a:lstStyle/>
          <a:p>
            <a:pPr algn="l"/>
            <a:r>
              <a:rPr lang="en-US" sz="1400" b="1" dirty="0">
                <a:solidFill>
                  <a:srgbClr val="FF0000"/>
                </a:solidFill>
              </a:rPr>
              <a:t>Instruction scheduling review</a:t>
            </a:r>
          </a:p>
        </p:txBody>
      </p:sp>
    </p:spTree>
  </p:cSld>
  <p:clrMapOvr>
    <a:masterClrMapping/>
  </p:clrMapOvr>
  <p:transition advTm="14353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altLang="ko-KR">
                <a:ea typeface="굴림" pitchFamily="34" charset="-127"/>
              </a:rPr>
              <a:t>Scheduling loop</a:t>
            </a:r>
          </a:p>
        </p:txBody>
      </p:sp>
      <p:sp>
        <p:nvSpPr>
          <p:cNvPr id="8195" name="Rectangle 3"/>
          <p:cNvSpPr>
            <a:spLocks noGrp="1" noChangeArrowheads="1"/>
          </p:cNvSpPr>
          <p:nvPr>
            <p:ph idx="1"/>
          </p:nvPr>
        </p:nvSpPr>
        <p:spPr/>
        <p:txBody>
          <a:bodyPr/>
          <a:lstStyle/>
          <a:p>
            <a:pPr eaLnBrk="1" hangingPunct="1"/>
            <a:r>
              <a:rPr lang="en-US" altLang="ko-KR" dirty="0">
                <a:ea typeface="굴림" pitchFamily="34" charset="-127"/>
              </a:rPr>
              <a:t>Basic wakeup and select operations</a:t>
            </a:r>
          </a:p>
        </p:txBody>
      </p:sp>
      <p:grpSp>
        <p:nvGrpSpPr>
          <p:cNvPr id="8196" name="Group 5"/>
          <p:cNvGrpSpPr>
            <a:grpSpLocks/>
          </p:cNvGrpSpPr>
          <p:nvPr/>
        </p:nvGrpSpPr>
        <p:grpSpPr bwMode="auto">
          <a:xfrm>
            <a:off x="4572000" y="2389188"/>
            <a:ext cx="3124200" cy="2792412"/>
            <a:chOff x="126" y="959"/>
            <a:chExt cx="1968" cy="1759"/>
          </a:xfrm>
        </p:grpSpPr>
        <p:sp>
          <p:nvSpPr>
            <p:cNvPr id="8218" name="Line 6"/>
            <p:cNvSpPr>
              <a:spLocks noChangeShapeType="1"/>
            </p:cNvSpPr>
            <p:nvPr/>
          </p:nvSpPr>
          <p:spPr bwMode="auto">
            <a:xfrm flipH="1">
              <a:off x="648" y="1584"/>
              <a:ext cx="924" cy="0"/>
            </a:xfrm>
            <a:prstGeom prst="line">
              <a:avLst/>
            </a:prstGeom>
            <a:noFill/>
            <a:ln w="9525">
              <a:solidFill>
                <a:schemeClr val="tx1"/>
              </a:solidFill>
              <a:round/>
              <a:headEnd/>
              <a:tailEnd/>
            </a:ln>
          </p:spPr>
          <p:txBody>
            <a:bodyPr wrap="none" lIns="0" tIns="0" rIns="0" bIns="0" anchor="ctr"/>
            <a:lstStyle/>
            <a:p>
              <a:endParaRPr lang="en-US"/>
            </a:p>
          </p:txBody>
        </p:sp>
        <p:sp>
          <p:nvSpPr>
            <p:cNvPr id="8219" name="Line 7"/>
            <p:cNvSpPr>
              <a:spLocks noChangeShapeType="1"/>
            </p:cNvSpPr>
            <p:nvPr/>
          </p:nvSpPr>
          <p:spPr bwMode="auto">
            <a:xfrm flipH="1">
              <a:off x="642" y="1536"/>
              <a:ext cx="924" cy="0"/>
            </a:xfrm>
            <a:prstGeom prst="line">
              <a:avLst/>
            </a:prstGeom>
            <a:noFill/>
            <a:ln w="9525">
              <a:solidFill>
                <a:schemeClr val="tx1"/>
              </a:solidFill>
              <a:round/>
              <a:headEnd/>
              <a:tailEnd/>
            </a:ln>
          </p:spPr>
          <p:txBody>
            <a:bodyPr wrap="none" lIns="0" tIns="0" rIns="0" bIns="0" anchor="ctr"/>
            <a:lstStyle/>
            <a:p>
              <a:endParaRPr lang="en-US"/>
            </a:p>
          </p:txBody>
        </p:sp>
        <p:sp>
          <p:nvSpPr>
            <p:cNvPr id="8220" name="Oval 8"/>
            <p:cNvSpPr>
              <a:spLocks noChangeArrowheads="1"/>
            </p:cNvSpPr>
            <p:nvPr/>
          </p:nvSpPr>
          <p:spPr bwMode="auto">
            <a:xfrm>
              <a:off x="1566" y="1458"/>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21" name="Oval 9"/>
            <p:cNvSpPr>
              <a:spLocks noChangeArrowheads="1"/>
            </p:cNvSpPr>
            <p:nvPr/>
          </p:nvSpPr>
          <p:spPr bwMode="auto">
            <a:xfrm>
              <a:off x="510" y="1458"/>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22" name="Oval 10"/>
            <p:cNvSpPr>
              <a:spLocks noChangeArrowheads="1"/>
            </p:cNvSpPr>
            <p:nvPr/>
          </p:nvSpPr>
          <p:spPr bwMode="auto">
            <a:xfrm>
              <a:off x="1518" y="1506"/>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23" name="Oval 11"/>
            <p:cNvSpPr>
              <a:spLocks noChangeArrowheads="1"/>
            </p:cNvSpPr>
            <p:nvPr/>
          </p:nvSpPr>
          <p:spPr bwMode="auto">
            <a:xfrm>
              <a:off x="558" y="1506"/>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24" name="Rectangle 12"/>
            <p:cNvSpPr>
              <a:spLocks noChangeArrowheads="1"/>
            </p:cNvSpPr>
            <p:nvPr/>
          </p:nvSpPr>
          <p:spPr bwMode="auto">
            <a:xfrm>
              <a:off x="1902" y="1458"/>
              <a:ext cx="192" cy="192"/>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OR</a:t>
              </a:r>
            </a:p>
          </p:txBody>
        </p:sp>
        <p:sp>
          <p:nvSpPr>
            <p:cNvPr id="8225" name="Rectangle 13"/>
            <p:cNvSpPr>
              <a:spLocks noChangeArrowheads="1"/>
            </p:cNvSpPr>
            <p:nvPr/>
          </p:nvSpPr>
          <p:spPr bwMode="auto">
            <a:xfrm>
              <a:off x="126" y="1458"/>
              <a:ext cx="192" cy="192"/>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OR</a:t>
              </a:r>
            </a:p>
          </p:txBody>
        </p:sp>
        <p:sp>
          <p:nvSpPr>
            <p:cNvPr id="8226" name="Line 14"/>
            <p:cNvSpPr>
              <a:spLocks noChangeShapeType="1"/>
            </p:cNvSpPr>
            <p:nvPr/>
          </p:nvSpPr>
          <p:spPr bwMode="auto">
            <a:xfrm>
              <a:off x="1710" y="1536"/>
              <a:ext cx="192"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nvGrpSpPr>
            <p:cNvPr id="8227" name="Group 15"/>
            <p:cNvGrpSpPr>
              <a:grpSpLocks/>
            </p:cNvGrpSpPr>
            <p:nvPr/>
          </p:nvGrpSpPr>
          <p:grpSpPr bwMode="auto">
            <a:xfrm>
              <a:off x="126" y="1734"/>
              <a:ext cx="1968" cy="144"/>
              <a:chOff x="1152" y="1728"/>
              <a:chExt cx="1968" cy="144"/>
            </a:xfrm>
          </p:grpSpPr>
          <p:sp>
            <p:nvSpPr>
              <p:cNvPr id="8277" name="Rectangle 16"/>
              <p:cNvSpPr>
                <a:spLocks noChangeArrowheads="1"/>
              </p:cNvSpPr>
              <p:nvPr/>
            </p:nvSpPr>
            <p:spPr bwMode="auto">
              <a:xfrm>
                <a:off x="1152"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readyL</a:t>
                </a:r>
              </a:p>
            </p:txBody>
          </p:sp>
          <p:sp>
            <p:nvSpPr>
              <p:cNvPr id="8278" name="Rectangle 17"/>
              <p:cNvSpPr>
                <a:spLocks noChangeArrowheads="1"/>
              </p:cNvSpPr>
              <p:nvPr/>
            </p:nvSpPr>
            <p:spPr bwMode="auto">
              <a:xfrm>
                <a:off x="1536"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tagL</a:t>
                </a:r>
              </a:p>
            </p:txBody>
          </p:sp>
          <p:sp>
            <p:nvSpPr>
              <p:cNvPr id="8279" name="Rectangle 18"/>
              <p:cNvSpPr>
                <a:spLocks noChangeArrowheads="1"/>
              </p:cNvSpPr>
              <p:nvPr/>
            </p:nvSpPr>
            <p:spPr bwMode="auto">
              <a:xfrm>
                <a:off x="1824" y="1728"/>
                <a:ext cx="624"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sp>
            <p:nvSpPr>
              <p:cNvPr id="8280" name="Rectangle 19"/>
              <p:cNvSpPr>
                <a:spLocks noChangeArrowheads="1"/>
              </p:cNvSpPr>
              <p:nvPr/>
            </p:nvSpPr>
            <p:spPr bwMode="auto">
              <a:xfrm>
                <a:off x="2832"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readyR</a:t>
                </a:r>
              </a:p>
            </p:txBody>
          </p:sp>
          <p:sp>
            <p:nvSpPr>
              <p:cNvPr id="8281" name="Rectangle 20"/>
              <p:cNvSpPr>
                <a:spLocks noChangeArrowheads="1"/>
              </p:cNvSpPr>
              <p:nvPr/>
            </p:nvSpPr>
            <p:spPr bwMode="auto">
              <a:xfrm>
                <a:off x="2448"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tagR</a:t>
                </a:r>
              </a:p>
            </p:txBody>
          </p:sp>
          <p:sp>
            <p:nvSpPr>
              <p:cNvPr id="8282" name="Rectangle 21"/>
              <p:cNvSpPr>
                <a:spLocks noChangeArrowheads="1"/>
              </p:cNvSpPr>
              <p:nvPr/>
            </p:nvSpPr>
            <p:spPr bwMode="auto">
              <a:xfrm>
                <a:off x="1440" y="1728"/>
                <a:ext cx="96"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sp>
            <p:nvSpPr>
              <p:cNvPr id="8283" name="Rectangle 22"/>
              <p:cNvSpPr>
                <a:spLocks noChangeArrowheads="1"/>
              </p:cNvSpPr>
              <p:nvPr/>
            </p:nvSpPr>
            <p:spPr bwMode="auto">
              <a:xfrm>
                <a:off x="2736" y="1728"/>
                <a:ext cx="96"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grpSp>
        <p:sp>
          <p:nvSpPr>
            <p:cNvPr id="8228" name="Line 23"/>
            <p:cNvSpPr>
              <a:spLocks noChangeShapeType="1"/>
            </p:cNvSpPr>
            <p:nvPr/>
          </p:nvSpPr>
          <p:spPr bwMode="auto">
            <a:xfrm>
              <a:off x="1662" y="1584"/>
              <a:ext cx="240"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nvGrpSpPr>
            <p:cNvPr id="8229" name="Group 24"/>
            <p:cNvGrpSpPr>
              <a:grpSpLocks/>
            </p:cNvGrpSpPr>
            <p:nvPr/>
          </p:nvGrpSpPr>
          <p:grpSpPr bwMode="auto">
            <a:xfrm flipH="1">
              <a:off x="318" y="1536"/>
              <a:ext cx="240" cy="48"/>
              <a:chOff x="2784" y="1608"/>
              <a:chExt cx="240" cy="48"/>
            </a:xfrm>
          </p:grpSpPr>
          <p:sp>
            <p:nvSpPr>
              <p:cNvPr id="8275" name="Line 25"/>
              <p:cNvSpPr>
                <a:spLocks noChangeShapeType="1"/>
              </p:cNvSpPr>
              <p:nvPr/>
            </p:nvSpPr>
            <p:spPr bwMode="auto">
              <a:xfrm>
                <a:off x="2832" y="1608"/>
                <a:ext cx="192"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76" name="Line 26"/>
              <p:cNvSpPr>
                <a:spLocks noChangeShapeType="1"/>
              </p:cNvSpPr>
              <p:nvPr/>
            </p:nvSpPr>
            <p:spPr bwMode="auto">
              <a:xfrm>
                <a:off x="2784" y="1656"/>
                <a:ext cx="240"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sp>
          <p:nvSpPr>
            <p:cNvPr id="8230" name="Line 27"/>
            <p:cNvSpPr>
              <a:spLocks noChangeShapeType="1"/>
            </p:cNvSpPr>
            <p:nvPr/>
          </p:nvSpPr>
          <p:spPr bwMode="auto">
            <a:xfrm rot="5400000">
              <a:off x="1950" y="1698"/>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31" name="Line 28"/>
            <p:cNvSpPr>
              <a:spLocks noChangeShapeType="1"/>
            </p:cNvSpPr>
            <p:nvPr/>
          </p:nvSpPr>
          <p:spPr bwMode="auto">
            <a:xfrm rot="5400000">
              <a:off x="180" y="1698"/>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32" name="Line 29"/>
            <p:cNvSpPr>
              <a:spLocks noChangeShapeType="1"/>
            </p:cNvSpPr>
            <p:nvPr/>
          </p:nvSpPr>
          <p:spPr bwMode="auto">
            <a:xfrm rot="16200000" flipV="1">
              <a:off x="582" y="1686"/>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33" name="Line 30"/>
            <p:cNvSpPr>
              <a:spLocks noChangeShapeType="1"/>
            </p:cNvSpPr>
            <p:nvPr/>
          </p:nvSpPr>
          <p:spPr bwMode="auto">
            <a:xfrm rot="16200000" flipV="1">
              <a:off x="1542" y="1686"/>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34" name="Line 31"/>
            <p:cNvSpPr>
              <a:spLocks noChangeShapeType="1"/>
            </p:cNvSpPr>
            <p:nvPr/>
          </p:nvSpPr>
          <p:spPr bwMode="auto">
            <a:xfrm>
              <a:off x="900" y="1086"/>
              <a:ext cx="0" cy="1632"/>
            </a:xfrm>
            <a:prstGeom prst="line">
              <a:avLst/>
            </a:prstGeom>
            <a:noFill/>
            <a:ln w="9525">
              <a:solidFill>
                <a:schemeClr val="tx1"/>
              </a:solidFill>
              <a:round/>
              <a:headEnd/>
              <a:tailEnd/>
            </a:ln>
          </p:spPr>
          <p:txBody>
            <a:bodyPr wrap="none" lIns="0" tIns="0" rIns="0" bIns="0" anchor="ctr"/>
            <a:lstStyle/>
            <a:p>
              <a:endParaRPr lang="en-US"/>
            </a:p>
          </p:txBody>
        </p:sp>
        <p:sp>
          <p:nvSpPr>
            <p:cNvPr id="8235" name="Line 32"/>
            <p:cNvSpPr>
              <a:spLocks noChangeShapeType="1"/>
            </p:cNvSpPr>
            <p:nvPr/>
          </p:nvSpPr>
          <p:spPr bwMode="auto">
            <a:xfrm>
              <a:off x="1272" y="1086"/>
              <a:ext cx="0" cy="1632"/>
            </a:xfrm>
            <a:prstGeom prst="line">
              <a:avLst/>
            </a:prstGeom>
            <a:noFill/>
            <a:ln w="9525">
              <a:solidFill>
                <a:schemeClr val="tx1"/>
              </a:solidFill>
              <a:round/>
              <a:headEnd/>
              <a:tailEnd/>
            </a:ln>
          </p:spPr>
          <p:txBody>
            <a:bodyPr wrap="none" lIns="0" tIns="0" rIns="0" bIns="0" anchor="ctr"/>
            <a:lstStyle/>
            <a:p>
              <a:endParaRPr lang="en-US"/>
            </a:p>
          </p:txBody>
        </p:sp>
        <p:grpSp>
          <p:nvGrpSpPr>
            <p:cNvPr id="8236" name="Group 33"/>
            <p:cNvGrpSpPr>
              <a:grpSpLocks/>
            </p:cNvGrpSpPr>
            <p:nvPr/>
          </p:nvGrpSpPr>
          <p:grpSpPr bwMode="auto">
            <a:xfrm flipV="1">
              <a:off x="832" y="1140"/>
              <a:ext cx="138" cy="174"/>
              <a:chOff x="1930" y="2220"/>
              <a:chExt cx="138" cy="174"/>
            </a:xfrm>
          </p:grpSpPr>
          <p:sp>
            <p:nvSpPr>
              <p:cNvPr id="8273" name="AutoShape 34"/>
              <p:cNvSpPr>
                <a:spLocks noChangeArrowheads="1"/>
              </p:cNvSpPr>
              <p:nvPr/>
            </p:nvSpPr>
            <p:spPr bwMode="auto">
              <a:xfrm>
                <a:off x="1930" y="2262"/>
                <a:ext cx="138" cy="132"/>
              </a:xfrm>
              <a:prstGeom prst="triangle">
                <a:avLst>
                  <a:gd name="adj" fmla="val 50000"/>
                </a:avLst>
              </a:prstGeom>
              <a:solidFill>
                <a:schemeClr val="bg1"/>
              </a:solidFill>
              <a:ln w="9525">
                <a:solidFill>
                  <a:schemeClr val="tx1"/>
                </a:solidFill>
                <a:miter lim="800000"/>
                <a:headEnd/>
                <a:tailEnd/>
              </a:ln>
            </p:spPr>
            <p:txBody>
              <a:bodyPr wrap="none" lIns="0" tIns="0" rIns="0" bIns="0" anchor="ctr"/>
              <a:lstStyle/>
              <a:p>
                <a:endParaRPr lang="en-US"/>
              </a:p>
            </p:txBody>
          </p:sp>
          <p:sp>
            <p:nvSpPr>
              <p:cNvPr id="8274" name="Oval 35"/>
              <p:cNvSpPr>
                <a:spLocks noChangeArrowheads="1"/>
              </p:cNvSpPr>
              <p:nvPr/>
            </p:nvSpPr>
            <p:spPr bwMode="auto">
              <a:xfrm>
                <a:off x="1978" y="2220"/>
                <a:ext cx="40" cy="40"/>
              </a:xfrm>
              <a:prstGeom prst="ellipse">
                <a:avLst/>
              </a:prstGeom>
              <a:solidFill>
                <a:schemeClr val="bg1"/>
              </a:solidFill>
              <a:ln w="9525">
                <a:solidFill>
                  <a:schemeClr val="tx1"/>
                </a:solidFill>
                <a:round/>
                <a:headEnd/>
                <a:tailEnd/>
              </a:ln>
            </p:spPr>
            <p:txBody>
              <a:bodyPr wrap="none" lIns="0" tIns="0" rIns="0" bIns="0" anchor="ctr"/>
              <a:lstStyle/>
              <a:p>
                <a:endParaRPr lang="en-US"/>
              </a:p>
            </p:txBody>
          </p:sp>
        </p:grpSp>
        <p:sp>
          <p:nvSpPr>
            <p:cNvPr id="8237" name="AutoShape 36"/>
            <p:cNvSpPr>
              <a:spLocks noChangeArrowheads="1"/>
            </p:cNvSpPr>
            <p:nvPr/>
          </p:nvSpPr>
          <p:spPr bwMode="auto">
            <a:xfrm flipV="1">
              <a:off x="1204" y="1140"/>
              <a:ext cx="138" cy="132"/>
            </a:xfrm>
            <a:prstGeom prst="triangle">
              <a:avLst>
                <a:gd name="adj" fmla="val 50000"/>
              </a:avLst>
            </a:prstGeom>
            <a:solidFill>
              <a:schemeClr val="bg1"/>
            </a:solidFill>
            <a:ln w="9525">
              <a:solidFill>
                <a:schemeClr val="tx1"/>
              </a:solidFill>
              <a:miter lim="800000"/>
              <a:headEnd/>
              <a:tailEnd/>
            </a:ln>
          </p:spPr>
          <p:txBody>
            <a:bodyPr wrap="none" lIns="0" tIns="0" rIns="0" bIns="0" anchor="ctr"/>
            <a:lstStyle/>
            <a:p>
              <a:endParaRPr lang="en-US"/>
            </a:p>
          </p:txBody>
        </p:sp>
        <p:sp>
          <p:nvSpPr>
            <p:cNvPr id="8238" name="Oval 37"/>
            <p:cNvSpPr>
              <a:spLocks noChangeArrowheads="1"/>
            </p:cNvSpPr>
            <p:nvPr/>
          </p:nvSpPr>
          <p:spPr bwMode="auto">
            <a:xfrm flipV="1">
              <a:off x="1252" y="1274"/>
              <a:ext cx="40" cy="40"/>
            </a:xfrm>
            <a:prstGeom prst="ellipse">
              <a:avLst/>
            </a:prstGeom>
            <a:solidFill>
              <a:schemeClr val="bg1"/>
            </a:solidFill>
            <a:ln w="9525">
              <a:solidFill>
                <a:schemeClr val="tx1"/>
              </a:solidFill>
              <a:round/>
              <a:headEnd/>
              <a:tailEnd/>
            </a:ln>
          </p:spPr>
          <p:txBody>
            <a:bodyPr wrap="none" lIns="0" tIns="0" rIns="0" bIns="0" anchor="ctr"/>
            <a:lstStyle/>
            <a:p>
              <a:endParaRPr lang="en-US"/>
            </a:p>
          </p:txBody>
        </p:sp>
        <p:sp>
          <p:nvSpPr>
            <p:cNvPr id="8239" name="Oval 38"/>
            <p:cNvSpPr>
              <a:spLocks noChangeArrowheads="1"/>
            </p:cNvSpPr>
            <p:nvPr/>
          </p:nvSpPr>
          <p:spPr bwMode="auto">
            <a:xfrm>
              <a:off x="1258" y="1522"/>
              <a:ext cx="27" cy="27"/>
            </a:xfrm>
            <a:prstGeom prst="ellipse">
              <a:avLst/>
            </a:prstGeom>
            <a:solidFill>
              <a:schemeClr val="tx1"/>
            </a:solidFill>
            <a:ln w="9525">
              <a:solidFill>
                <a:schemeClr val="tx1"/>
              </a:solidFill>
              <a:round/>
              <a:headEnd/>
              <a:tailEnd/>
            </a:ln>
          </p:spPr>
          <p:txBody>
            <a:bodyPr wrap="none" lIns="0" tIns="0" rIns="0" bIns="0" anchor="ctr"/>
            <a:lstStyle/>
            <a:p>
              <a:endParaRPr lang="en-US"/>
            </a:p>
          </p:txBody>
        </p:sp>
        <p:sp>
          <p:nvSpPr>
            <p:cNvPr id="8240" name="Oval 39"/>
            <p:cNvSpPr>
              <a:spLocks noChangeArrowheads="1"/>
            </p:cNvSpPr>
            <p:nvPr/>
          </p:nvSpPr>
          <p:spPr bwMode="auto">
            <a:xfrm>
              <a:off x="886" y="1570"/>
              <a:ext cx="27" cy="27"/>
            </a:xfrm>
            <a:prstGeom prst="ellipse">
              <a:avLst/>
            </a:prstGeom>
            <a:solidFill>
              <a:schemeClr val="tx1"/>
            </a:solidFill>
            <a:ln w="9525">
              <a:solidFill>
                <a:schemeClr val="tx1"/>
              </a:solidFill>
              <a:round/>
              <a:headEnd/>
              <a:tailEnd/>
            </a:ln>
          </p:spPr>
          <p:txBody>
            <a:bodyPr wrap="none" lIns="0" tIns="0" rIns="0" bIns="0" anchor="ctr"/>
            <a:lstStyle/>
            <a:p>
              <a:endParaRPr lang="en-US"/>
            </a:p>
          </p:txBody>
        </p:sp>
        <p:sp>
          <p:nvSpPr>
            <p:cNvPr id="8241" name="Line 40"/>
            <p:cNvSpPr>
              <a:spLocks noChangeShapeType="1"/>
            </p:cNvSpPr>
            <p:nvPr/>
          </p:nvSpPr>
          <p:spPr bwMode="auto">
            <a:xfrm flipH="1">
              <a:off x="648" y="2292"/>
              <a:ext cx="924" cy="0"/>
            </a:xfrm>
            <a:prstGeom prst="line">
              <a:avLst/>
            </a:prstGeom>
            <a:noFill/>
            <a:ln w="9525">
              <a:solidFill>
                <a:schemeClr val="tx1"/>
              </a:solidFill>
              <a:round/>
              <a:headEnd/>
              <a:tailEnd/>
            </a:ln>
          </p:spPr>
          <p:txBody>
            <a:bodyPr wrap="none" lIns="0" tIns="0" rIns="0" bIns="0" anchor="ctr"/>
            <a:lstStyle/>
            <a:p>
              <a:endParaRPr lang="en-US"/>
            </a:p>
          </p:txBody>
        </p:sp>
        <p:sp>
          <p:nvSpPr>
            <p:cNvPr id="8242" name="Line 41"/>
            <p:cNvSpPr>
              <a:spLocks noChangeShapeType="1"/>
            </p:cNvSpPr>
            <p:nvPr/>
          </p:nvSpPr>
          <p:spPr bwMode="auto">
            <a:xfrm flipH="1">
              <a:off x="642" y="2244"/>
              <a:ext cx="924" cy="0"/>
            </a:xfrm>
            <a:prstGeom prst="line">
              <a:avLst/>
            </a:prstGeom>
            <a:noFill/>
            <a:ln w="9525">
              <a:solidFill>
                <a:schemeClr val="tx1"/>
              </a:solidFill>
              <a:round/>
              <a:headEnd/>
              <a:tailEnd/>
            </a:ln>
          </p:spPr>
          <p:txBody>
            <a:bodyPr wrap="none" lIns="0" tIns="0" rIns="0" bIns="0" anchor="ctr"/>
            <a:lstStyle/>
            <a:p>
              <a:endParaRPr lang="en-US"/>
            </a:p>
          </p:txBody>
        </p:sp>
        <p:sp>
          <p:nvSpPr>
            <p:cNvPr id="8243" name="Oval 42"/>
            <p:cNvSpPr>
              <a:spLocks noChangeArrowheads="1"/>
            </p:cNvSpPr>
            <p:nvPr/>
          </p:nvSpPr>
          <p:spPr bwMode="auto">
            <a:xfrm>
              <a:off x="1566" y="2166"/>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44" name="Oval 43"/>
            <p:cNvSpPr>
              <a:spLocks noChangeArrowheads="1"/>
            </p:cNvSpPr>
            <p:nvPr/>
          </p:nvSpPr>
          <p:spPr bwMode="auto">
            <a:xfrm>
              <a:off x="510" y="2166"/>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45" name="Oval 44"/>
            <p:cNvSpPr>
              <a:spLocks noChangeArrowheads="1"/>
            </p:cNvSpPr>
            <p:nvPr/>
          </p:nvSpPr>
          <p:spPr bwMode="auto">
            <a:xfrm>
              <a:off x="1518" y="2214"/>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46" name="Oval 45"/>
            <p:cNvSpPr>
              <a:spLocks noChangeArrowheads="1"/>
            </p:cNvSpPr>
            <p:nvPr/>
          </p:nvSpPr>
          <p:spPr bwMode="auto">
            <a:xfrm>
              <a:off x="558" y="2214"/>
              <a:ext cx="144" cy="144"/>
            </a:xfrm>
            <a:prstGeom prst="ellipse">
              <a:avLst/>
            </a:prstGeom>
            <a:solidFill>
              <a:schemeClr val="bg1"/>
            </a:solidFill>
            <a:ln w="9525">
              <a:solidFill>
                <a:schemeClr val="tx1"/>
              </a:solidFill>
              <a:round/>
              <a:headEnd/>
              <a:tailEnd/>
            </a:ln>
          </p:spPr>
          <p:txBody>
            <a:bodyPr wrap="none" lIns="0" tIns="0" rIns="0" bIns="0" anchor="ctr"/>
            <a:lstStyle/>
            <a:p>
              <a:pPr eaLnBrk="1" hangingPunct="1"/>
              <a:r>
                <a:rPr lang="en-US" altLang="ko-KR" sz="1000">
                  <a:latin typeface="Tahoma" pitchFamily="34" charset="0"/>
                  <a:ea typeface="굴림" pitchFamily="34" charset="-127"/>
                </a:rPr>
                <a:t>=</a:t>
              </a:r>
            </a:p>
          </p:txBody>
        </p:sp>
        <p:sp>
          <p:nvSpPr>
            <p:cNvPr id="8247" name="Rectangle 46"/>
            <p:cNvSpPr>
              <a:spLocks noChangeArrowheads="1"/>
            </p:cNvSpPr>
            <p:nvPr/>
          </p:nvSpPr>
          <p:spPr bwMode="auto">
            <a:xfrm>
              <a:off x="1902" y="2166"/>
              <a:ext cx="192" cy="192"/>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OR</a:t>
              </a:r>
            </a:p>
          </p:txBody>
        </p:sp>
        <p:sp>
          <p:nvSpPr>
            <p:cNvPr id="8248" name="Rectangle 47"/>
            <p:cNvSpPr>
              <a:spLocks noChangeArrowheads="1"/>
            </p:cNvSpPr>
            <p:nvPr/>
          </p:nvSpPr>
          <p:spPr bwMode="auto">
            <a:xfrm>
              <a:off x="126" y="2166"/>
              <a:ext cx="192" cy="192"/>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OR</a:t>
              </a:r>
            </a:p>
          </p:txBody>
        </p:sp>
        <p:sp>
          <p:nvSpPr>
            <p:cNvPr id="8249" name="Line 48"/>
            <p:cNvSpPr>
              <a:spLocks noChangeShapeType="1"/>
            </p:cNvSpPr>
            <p:nvPr/>
          </p:nvSpPr>
          <p:spPr bwMode="auto">
            <a:xfrm>
              <a:off x="1710" y="2244"/>
              <a:ext cx="192"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nvGrpSpPr>
            <p:cNvPr id="8250" name="Group 49"/>
            <p:cNvGrpSpPr>
              <a:grpSpLocks/>
            </p:cNvGrpSpPr>
            <p:nvPr/>
          </p:nvGrpSpPr>
          <p:grpSpPr bwMode="auto">
            <a:xfrm>
              <a:off x="126" y="2442"/>
              <a:ext cx="1968" cy="144"/>
              <a:chOff x="1152" y="1728"/>
              <a:chExt cx="1968" cy="144"/>
            </a:xfrm>
          </p:grpSpPr>
          <p:sp>
            <p:nvSpPr>
              <p:cNvPr id="8266" name="Rectangle 50"/>
              <p:cNvSpPr>
                <a:spLocks noChangeArrowheads="1"/>
              </p:cNvSpPr>
              <p:nvPr/>
            </p:nvSpPr>
            <p:spPr bwMode="auto">
              <a:xfrm>
                <a:off x="1152"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readyL</a:t>
                </a:r>
              </a:p>
            </p:txBody>
          </p:sp>
          <p:sp>
            <p:nvSpPr>
              <p:cNvPr id="8267" name="Rectangle 51"/>
              <p:cNvSpPr>
                <a:spLocks noChangeArrowheads="1"/>
              </p:cNvSpPr>
              <p:nvPr/>
            </p:nvSpPr>
            <p:spPr bwMode="auto">
              <a:xfrm>
                <a:off x="1536"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tagL</a:t>
                </a:r>
              </a:p>
            </p:txBody>
          </p:sp>
          <p:sp>
            <p:nvSpPr>
              <p:cNvPr id="8268" name="Rectangle 52"/>
              <p:cNvSpPr>
                <a:spLocks noChangeArrowheads="1"/>
              </p:cNvSpPr>
              <p:nvPr/>
            </p:nvSpPr>
            <p:spPr bwMode="auto">
              <a:xfrm>
                <a:off x="1824" y="1728"/>
                <a:ext cx="624"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sp>
            <p:nvSpPr>
              <p:cNvPr id="8269" name="Rectangle 53"/>
              <p:cNvSpPr>
                <a:spLocks noChangeArrowheads="1"/>
              </p:cNvSpPr>
              <p:nvPr/>
            </p:nvSpPr>
            <p:spPr bwMode="auto">
              <a:xfrm>
                <a:off x="2832"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readyR</a:t>
                </a:r>
              </a:p>
            </p:txBody>
          </p:sp>
          <p:sp>
            <p:nvSpPr>
              <p:cNvPr id="8270" name="Rectangle 54"/>
              <p:cNvSpPr>
                <a:spLocks noChangeArrowheads="1"/>
              </p:cNvSpPr>
              <p:nvPr/>
            </p:nvSpPr>
            <p:spPr bwMode="auto">
              <a:xfrm>
                <a:off x="2448" y="1728"/>
                <a:ext cx="288" cy="144"/>
              </a:xfrm>
              <a:prstGeom prst="rect">
                <a:avLst/>
              </a:prstGeom>
              <a:noFill/>
              <a:ln w="9525">
                <a:solidFill>
                  <a:schemeClr val="tx1"/>
                </a:solidFill>
                <a:miter lim="800000"/>
                <a:headEnd/>
                <a:tailEnd/>
              </a:ln>
            </p:spPr>
            <p:txBody>
              <a:bodyPr wrap="none" lIns="0" tIns="0" rIns="0" bIns="0" anchor="ctr"/>
              <a:lstStyle/>
              <a:p>
                <a:pPr eaLnBrk="1" hangingPunct="1"/>
                <a:r>
                  <a:rPr lang="en-US" altLang="ko-KR" sz="1000">
                    <a:latin typeface="Tahoma" pitchFamily="34" charset="0"/>
                    <a:ea typeface="굴림" pitchFamily="34" charset="-127"/>
                  </a:rPr>
                  <a:t>tagR</a:t>
                </a:r>
              </a:p>
            </p:txBody>
          </p:sp>
          <p:sp>
            <p:nvSpPr>
              <p:cNvPr id="8271" name="Rectangle 55"/>
              <p:cNvSpPr>
                <a:spLocks noChangeArrowheads="1"/>
              </p:cNvSpPr>
              <p:nvPr/>
            </p:nvSpPr>
            <p:spPr bwMode="auto">
              <a:xfrm>
                <a:off x="1440" y="1728"/>
                <a:ext cx="96"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sp>
            <p:nvSpPr>
              <p:cNvPr id="8272" name="Rectangle 56"/>
              <p:cNvSpPr>
                <a:spLocks noChangeArrowheads="1"/>
              </p:cNvSpPr>
              <p:nvPr/>
            </p:nvSpPr>
            <p:spPr bwMode="auto">
              <a:xfrm>
                <a:off x="2736" y="1728"/>
                <a:ext cx="96" cy="144"/>
              </a:xfrm>
              <a:prstGeom prst="rect">
                <a:avLst/>
              </a:prstGeom>
              <a:noFill/>
              <a:ln w="9525">
                <a:solidFill>
                  <a:schemeClr val="tx1"/>
                </a:solidFill>
                <a:miter lim="800000"/>
                <a:headEnd/>
                <a:tailEnd/>
              </a:ln>
            </p:spPr>
            <p:txBody>
              <a:bodyPr wrap="none" lIns="0" tIns="0" rIns="0" bIns="0" anchor="ctr"/>
              <a:lstStyle/>
              <a:p>
                <a:pPr eaLnBrk="1" hangingPunct="1"/>
                <a:endParaRPr lang="ko-KR" altLang="en-US" sz="1000">
                  <a:latin typeface="Tahoma" pitchFamily="34" charset="0"/>
                  <a:ea typeface="굴림" pitchFamily="34" charset="-127"/>
                </a:endParaRPr>
              </a:p>
            </p:txBody>
          </p:sp>
        </p:grpSp>
        <p:sp>
          <p:nvSpPr>
            <p:cNvPr id="8251" name="Line 57"/>
            <p:cNvSpPr>
              <a:spLocks noChangeShapeType="1"/>
            </p:cNvSpPr>
            <p:nvPr/>
          </p:nvSpPr>
          <p:spPr bwMode="auto">
            <a:xfrm>
              <a:off x="1662" y="2292"/>
              <a:ext cx="240"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nvGrpSpPr>
            <p:cNvPr id="8252" name="Group 58"/>
            <p:cNvGrpSpPr>
              <a:grpSpLocks/>
            </p:cNvGrpSpPr>
            <p:nvPr/>
          </p:nvGrpSpPr>
          <p:grpSpPr bwMode="auto">
            <a:xfrm flipH="1">
              <a:off x="318" y="2244"/>
              <a:ext cx="240" cy="48"/>
              <a:chOff x="2784" y="1608"/>
              <a:chExt cx="240" cy="48"/>
            </a:xfrm>
          </p:grpSpPr>
          <p:sp>
            <p:nvSpPr>
              <p:cNvPr id="8264" name="Line 59"/>
              <p:cNvSpPr>
                <a:spLocks noChangeShapeType="1"/>
              </p:cNvSpPr>
              <p:nvPr/>
            </p:nvSpPr>
            <p:spPr bwMode="auto">
              <a:xfrm>
                <a:off x="2832" y="1608"/>
                <a:ext cx="192"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65" name="Line 60"/>
              <p:cNvSpPr>
                <a:spLocks noChangeShapeType="1"/>
              </p:cNvSpPr>
              <p:nvPr/>
            </p:nvSpPr>
            <p:spPr bwMode="auto">
              <a:xfrm>
                <a:off x="2784" y="1656"/>
                <a:ext cx="240" cy="0"/>
              </a:xfrm>
              <a:prstGeom prst="line">
                <a:avLst/>
              </a:prstGeom>
              <a:noFill/>
              <a:ln w="9525">
                <a:solidFill>
                  <a:schemeClr val="tx1"/>
                </a:solidFill>
                <a:round/>
                <a:headEnd/>
                <a:tailEnd type="triangle" w="sm" len="med"/>
              </a:ln>
            </p:spPr>
            <p:txBody>
              <a:bodyPr wrap="none" lIns="0" tIns="0" rIns="0" bIns="0" anchor="ctr"/>
              <a:lstStyle/>
              <a:p>
                <a:endParaRPr lang="en-US"/>
              </a:p>
            </p:txBody>
          </p:sp>
        </p:grpSp>
        <p:sp>
          <p:nvSpPr>
            <p:cNvPr id="8253" name="Line 61"/>
            <p:cNvSpPr>
              <a:spLocks noChangeShapeType="1"/>
            </p:cNvSpPr>
            <p:nvPr/>
          </p:nvSpPr>
          <p:spPr bwMode="auto">
            <a:xfrm rot="5400000">
              <a:off x="1950" y="2406"/>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54" name="Line 62"/>
            <p:cNvSpPr>
              <a:spLocks noChangeShapeType="1"/>
            </p:cNvSpPr>
            <p:nvPr/>
          </p:nvSpPr>
          <p:spPr bwMode="auto">
            <a:xfrm rot="5400000">
              <a:off x="180" y="2406"/>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55" name="Line 63"/>
            <p:cNvSpPr>
              <a:spLocks noChangeShapeType="1"/>
            </p:cNvSpPr>
            <p:nvPr/>
          </p:nvSpPr>
          <p:spPr bwMode="auto">
            <a:xfrm rot="16200000" flipV="1">
              <a:off x="582" y="2394"/>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56" name="Line 64"/>
            <p:cNvSpPr>
              <a:spLocks noChangeShapeType="1"/>
            </p:cNvSpPr>
            <p:nvPr/>
          </p:nvSpPr>
          <p:spPr bwMode="auto">
            <a:xfrm rot="16200000" flipV="1">
              <a:off x="1542" y="2394"/>
              <a:ext cx="96" cy="0"/>
            </a:xfrm>
            <a:prstGeom prst="line">
              <a:avLst/>
            </a:prstGeom>
            <a:noFill/>
            <a:ln w="9525">
              <a:solidFill>
                <a:schemeClr val="tx1"/>
              </a:solidFill>
              <a:round/>
              <a:headEnd/>
              <a:tailEnd type="triangle" w="sm" len="med"/>
            </a:ln>
          </p:spPr>
          <p:txBody>
            <a:bodyPr wrap="none" lIns="0" tIns="0" rIns="0" bIns="0" anchor="ctr"/>
            <a:lstStyle/>
            <a:p>
              <a:endParaRPr lang="en-US"/>
            </a:p>
          </p:txBody>
        </p:sp>
        <p:sp>
          <p:nvSpPr>
            <p:cNvPr id="8257" name="Oval 65"/>
            <p:cNvSpPr>
              <a:spLocks noChangeArrowheads="1"/>
            </p:cNvSpPr>
            <p:nvPr/>
          </p:nvSpPr>
          <p:spPr bwMode="auto">
            <a:xfrm>
              <a:off x="1258" y="2230"/>
              <a:ext cx="27" cy="27"/>
            </a:xfrm>
            <a:prstGeom prst="ellipse">
              <a:avLst/>
            </a:prstGeom>
            <a:solidFill>
              <a:schemeClr val="tx1"/>
            </a:solidFill>
            <a:ln w="9525">
              <a:solidFill>
                <a:schemeClr val="tx1"/>
              </a:solidFill>
              <a:round/>
              <a:headEnd/>
              <a:tailEnd/>
            </a:ln>
          </p:spPr>
          <p:txBody>
            <a:bodyPr wrap="none" lIns="0" tIns="0" rIns="0" bIns="0" anchor="ctr"/>
            <a:lstStyle/>
            <a:p>
              <a:endParaRPr lang="en-US"/>
            </a:p>
          </p:txBody>
        </p:sp>
        <p:sp>
          <p:nvSpPr>
            <p:cNvPr id="8258" name="Oval 66"/>
            <p:cNvSpPr>
              <a:spLocks noChangeArrowheads="1"/>
            </p:cNvSpPr>
            <p:nvPr/>
          </p:nvSpPr>
          <p:spPr bwMode="auto">
            <a:xfrm>
              <a:off x="886" y="2278"/>
              <a:ext cx="27" cy="27"/>
            </a:xfrm>
            <a:prstGeom prst="ellipse">
              <a:avLst/>
            </a:prstGeom>
            <a:solidFill>
              <a:schemeClr val="tx1"/>
            </a:solidFill>
            <a:ln w="9525">
              <a:solidFill>
                <a:schemeClr val="tx1"/>
              </a:solidFill>
              <a:round/>
              <a:headEnd/>
              <a:tailEnd/>
            </a:ln>
          </p:spPr>
          <p:txBody>
            <a:bodyPr wrap="none" lIns="0" tIns="0" rIns="0" bIns="0" anchor="ctr"/>
            <a:lstStyle/>
            <a:p>
              <a:endParaRPr lang="en-US"/>
            </a:p>
          </p:txBody>
        </p:sp>
        <p:sp>
          <p:nvSpPr>
            <p:cNvPr id="8259" name="Text Box 67"/>
            <p:cNvSpPr txBox="1">
              <a:spLocks noChangeArrowheads="1"/>
            </p:cNvSpPr>
            <p:nvPr/>
          </p:nvSpPr>
          <p:spPr bwMode="auto">
            <a:xfrm>
              <a:off x="790" y="959"/>
              <a:ext cx="210" cy="96"/>
            </a:xfrm>
            <a:prstGeom prst="rect">
              <a:avLst/>
            </a:prstGeom>
            <a:noFill/>
            <a:ln w="9525">
              <a:noFill/>
              <a:miter lim="800000"/>
              <a:headEnd/>
              <a:tailEnd/>
            </a:ln>
          </p:spPr>
          <p:txBody>
            <a:bodyPr wrap="none" lIns="0" tIns="0" rIns="0" bIns="0">
              <a:spAutoFit/>
            </a:bodyPr>
            <a:lstStyle/>
            <a:p>
              <a:pPr eaLnBrk="1" hangingPunct="1"/>
              <a:r>
                <a:rPr lang="en-US" altLang="ko-KR" sz="1000">
                  <a:latin typeface="Tahoma" pitchFamily="34" charset="0"/>
                  <a:ea typeface="굴림" pitchFamily="34" charset="-127"/>
                </a:rPr>
                <a:t>tag W</a:t>
              </a:r>
            </a:p>
          </p:txBody>
        </p:sp>
        <p:sp>
          <p:nvSpPr>
            <p:cNvPr id="8260" name="Text Box 68"/>
            <p:cNvSpPr txBox="1">
              <a:spLocks noChangeArrowheads="1"/>
            </p:cNvSpPr>
            <p:nvPr/>
          </p:nvSpPr>
          <p:spPr bwMode="auto">
            <a:xfrm>
              <a:off x="1176" y="959"/>
              <a:ext cx="182" cy="96"/>
            </a:xfrm>
            <a:prstGeom prst="rect">
              <a:avLst/>
            </a:prstGeom>
            <a:noFill/>
            <a:ln w="9525">
              <a:noFill/>
              <a:miter lim="800000"/>
              <a:headEnd/>
              <a:tailEnd/>
            </a:ln>
          </p:spPr>
          <p:txBody>
            <a:bodyPr wrap="none" lIns="0" tIns="0" rIns="0" bIns="0">
              <a:spAutoFit/>
            </a:bodyPr>
            <a:lstStyle/>
            <a:p>
              <a:pPr eaLnBrk="1" hangingPunct="1"/>
              <a:r>
                <a:rPr lang="en-US" altLang="ko-KR" sz="1000">
                  <a:latin typeface="Tahoma" pitchFamily="34" charset="0"/>
                  <a:ea typeface="굴림" pitchFamily="34" charset="-127"/>
                </a:rPr>
                <a:t>tag 1</a:t>
              </a:r>
            </a:p>
          </p:txBody>
        </p:sp>
        <p:sp>
          <p:nvSpPr>
            <p:cNvPr id="8261" name="Text Box 69"/>
            <p:cNvSpPr txBox="1">
              <a:spLocks noChangeArrowheads="1"/>
            </p:cNvSpPr>
            <p:nvPr/>
          </p:nvSpPr>
          <p:spPr bwMode="auto">
            <a:xfrm>
              <a:off x="976" y="967"/>
              <a:ext cx="244" cy="230"/>
            </a:xfrm>
            <a:prstGeom prst="rect">
              <a:avLst/>
            </a:prstGeom>
            <a:noFill/>
            <a:ln w="9525">
              <a:noFill/>
              <a:miter lim="800000"/>
              <a:headEnd/>
              <a:tailEnd/>
            </a:ln>
          </p:spPr>
          <p:txBody>
            <a:bodyPr lIns="0" tIns="0" rIns="0" bIns="0">
              <a:spAutoFit/>
            </a:bodyPr>
            <a:lstStyle/>
            <a:p>
              <a:pPr eaLnBrk="1" hangingPunct="1"/>
              <a:r>
                <a:rPr lang="en-US" altLang="ko-KR" sz="2400">
                  <a:latin typeface="Tahoma" pitchFamily="34" charset="0"/>
                  <a:ea typeface="굴림" pitchFamily="34" charset="-127"/>
                </a:rPr>
                <a:t>…</a:t>
              </a:r>
            </a:p>
          </p:txBody>
        </p:sp>
        <p:sp>
          <p:nvSpPr>
            <p:cNvPr id="8262" name="Text Box 70"/>
            <p:cNvSpPr txBox="1">
              <a:spLocks noChangeArrowheads="1"/>
            </p:cNvSpPr>
            <p:nvPr/>
          </p:nvSpPr>
          <p:spPr bwMode="auto">
            <a:xfrm rot="-5400000">
              <a:off x="166" y="1909"/>
              <a:ext cx="244" cy="230"/>
            </a:xfrm>
            <a:prstGeom prst="rect">
              <a:avLst/>
            </a:prstGeom>
            <a:noFill/>
            <a:ln w="9525">
              <a:noFill/>
              <a:miter lim="800000"/>
              <a:headEnd/>
              <a:tailEnd/>
            </a:ln>
          </p:spPr>
          <p:txBody>
            <a:bodyPr lIns="0" tIns="0" rIns="0" bIns="0">
              <a:spAutoFit/>
            </a:bodyPr>
            <a:lstStyle/>
            <a:p>
              <a:pPr eaLnBrk="1" hangingPunct="1"/>
              <a:r>
                <a:rPr lang="en-US" altLang="ko-KR" sz="2400">
                  <a:latin typeface="Tahoma" pitchFamily="34" charset="0"/>
                  <a:ea typeface="굴림" pitchFamily="34" charset="-127"/>
                </a:rPr>
                <a:t>…</a:t>
              </a:r>
            </a:p>
          </p:txBody>
        </p:sp>
        <p:sp>
          <p:nvSpPr>
            <p:cNvPr id="8263" name="Text Box 71"/>
            <p:cNvSpPr txBox="1">
              <a:spLocks noChangeArrowheads="1"/>
            </p:cNvSpPr>
            <p:nvPr/>
          </p:nvSpPr>
          <p:spPr bwMode="auto">
            <a:xfrm rot="-5400000">
              <a:off x="1691" y="1902"/>
              <a:ext cx="244" cy="230"/>
            </a:xfrm>
            <a:prstGeom prst="rect">
              <a:avLst/>
            </a:prstGeom>
            <a:noFill/>
            <a:ln w="9525">
              <a:noFill/>
              <a:miter lim="800000"/>
              <a:headEnd/>
              <a:tailEnd/>
            </a:ln>
          </p:spPr>
          <p:txBody>
            <a:bodyPr lIns="0" tIns="0" rIns="0" bIns="0">
              <a:spAutoFit/>
            </a:bodyPr>
            <a:lstStyle/>
            <a:p>
              <a:pPr eaLnBrk="1" hangingPunct="1"/>
              <a:r>
                <a:rPr lang="en-US" altLang="ko-KR" sz="2400">
                  <a:latin typeface="Tahoma" pitchFamily="34" charset="0"/>
                  <a:ea typeface="굴림" pitchFamily="34" charset="-127"/>
                </a:rPr>
                <a:t>…</a:t>
              </a:r>
            </a:p>
          </p:txBody>
        </p:sp>
      </p:grpSp>
      <p:sp>
        <p:nvSpPr>
          <p:cNvPr id="8197" name="AutoShape 72"/>
          <p:cNvSpPr>
            <a:spLocks noChangeArrowheads="1"/>
          </p:cNvSpPr>
          <p:nvPr/>
        </p:nvSpPr>
        <p:spPr bwMode="auto">
          <a:xfrm rot="-5400000">
            <a:off x="4381500" y="4991100"/>
            <a:ext cx="304800" cy="685800"/>
          </a:xfrm>
          <a:custGeom>
            <a:avLst/>
            <a:gdLst>
              <a:gd name="T0" fmla="*/ 30346399 w 21600"/>
              <a:gd name="T1" fmla="*/ 0 h 21600"/>
              <a:gd name="T2" fmla="*/ 14540990 w 21600"/>
              <a:gd name="T3" fmla="*/ 345248232 h 21600"/>
              <a:gd name="T4" fmla="*/ 30346399 w 21600"/>
              <a:gd name="T5" fmla="*/ 331262235 h 21600"/>
              <a:gd name="T6" fmla="*/ 46151826 w 21600"/>
              <a:gd name="T7" fmla="*/ 345248232 h 21600"/>
              <a:gd name="T8" fmla="*/ 0 60000 65536"/>
              <a:gd name="T9" fmla="*/ 0 60000 65536"/>
              <a:gd name="T10" fmla="*/ 0 60000 65536"/>
              <a:gd name="T11" fmla="*/ 0 60000 65536"/>
              <a:gd name="T12" fmla="*/ 443 w 21600"/>
              <a:gd name="T13" fmla="*/ 0 h 21600"/>
              <a:gd name="T14" fmla="*/ 21157 w 21600"/>
              <a:gd name="T15" fmla="*/ 10928 h 21600"/>
            </a:gdLst>
            <a:ahLst/>
            <a:cxnLst>
              <a:cxn ang="T8">
                <a:pos x="T0" y="T1"/>
              </a:cxn>
              <a:cxn ang="T9">
                <a:pos x="T2" y="T3"/>
              </a:cxn>
              <a:cxn ang="T10">
                <a:pos x="T4" y="T5"/>
              </a:cxn>
              <a:cxn ang="T11">
                <a:pos x="T6" y="T7"/>
              </a:cxn>
            </a:cxnLst>
            <a:rect l="T12" t="T13" r="T14" b="T15"/>
            <a:pathLst>
              <a:path w="21600" h="21600">
                <a:moveTo>
                  <a:pt x="10350" y="10799"/>
                </a:moveTo>
                <a:cubicBezTo>
                  <a:pt x="10350" y="10550"/>
                  <a:pt x="10551" y="10349"/>
                  <a:pt x="10800" y="10350"/>
                </a:cubicBezTo>
                <a:cubicBezTo>
                  <a:pt x="11048" y="10350"/>
                  <a:pt x="11249" y="10550"/>
                  <a:pt x="11249" y="10799"/>
                </a:cubicBezTo>
                <a:lnTo>
                  <a:pt x="21599" y="10776"/>
                </a:lnTo>
                <a:cubicBezTo>
                  <a:pt x="21586" y="4820"/>
                  <a:pt x="16755" y="-1"/>
                  <a:pt x="10799" y="0"/>
                </a:cubicBezTo>
                <a:cubicBezTo>
                  <a:pt x="4844" y="0"/>
                  <a:pt x="13" y="4820"/>
                  <a:pt x="0" y="10776"/>
                </a:cubicBezTo>
                <a:close/>
              </a:path>
            </a:pathLst>
          </a:custGeom>
          <a:noFill/>
          <a:ln w="12700" algn="ctr">
            <a:solidFill>
              <a:schemeClr val="tx1"/>
            </a:solidFill>
            <a:miter lim="800000"/>
            <a:headEnd/>
            <a:tailEnd/>
          </a:ln>
        </p:spPr>
        <p:txBody>
          <a:bodyPr wrap="none" anchor="ctr"/>
          <a:lstStyle/>
          <a:p>
            <a:endParaRPr lang="en-US"/>
          </a:p>
        </p:txBody>
      </p:sp>
      <p:sp>
        <p:nvSpPr>
          <p:cNvPr id="8198" name="Freeform 73"/>
          <p:cNvSpPr>
            <a:spLocks/>
          </p:cNvSpPr>
          <p:nvPr/>
        </p:nvSpPr>
        <p:spPr bwMode="auto">
          <a:xfrm>
            <a:off x="4533900" y="4953000"/>
            <a:ext cx="228600" cy="304800"/>
          </a:xfrm>
          <a:custGeom>
            <a:avLst/>
            <a:gdLst>
              <a:gd name="T0" fmla="*/ 362902445 w 144"/>
              <a:gd name="T1" fmla="*/ 0 h 192"/>
              <a:gd name="T2" fmla="*/ 362902445 w 144"/>
              <a:gd name="T3" fmla="*/ 483870045 h 192"/>
              <a:gd name="T4" fmla="*/ 0 w 144"/>
              <a:gd name="T5" fmla="*/ 483870045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144" y="0"/>
                </a:moveTo>
                <a:lnTo>
                  <a:pt x="144" y="192"/>
                </a:lnTo>
                <a:lnTo>
                  <a:pt x="0" y="192"/>
                </a:lnTo>
              </a:path>
            </a:pathLst>
          </a:custGeom>
          <a:noFill/>
          <a:ln w="12700">
            <a:solidFill>
              <a:schemeClr val="tx1"/>
            </a:solidFill>
            <a:round/>
            <a:headEnd/>
            <a:tailEnd/>
          </a:ln>
        </p:spPr>
        <p:txBody>
          <a:bodyPr wrap="none" anchor="ctr"/>
          <a:lstStyle/>
          <a:p>
            <a:endParaRPr lang="en-US"/>
          </a:p>
        </p:txBody>
      </p:sp>
      <p:sp>
        <p:nvSpPr>
          <p:cNvPr id="8199" name="Freeform 74"/>
          <p:cNvSpPr>
            <a:spLocks/>
          </p:cNvSpPr>
          <p:nvPr/>
        </p:nvSpPr>
        <p:spPr bwMode="auto">
          <a:xfrm>
            <a:off x="4521200" y="4978400"/>
            <a:ext cx="2895600" cy="381000"/>
          </a:xfrm>
          <a:custGeom>
            <a:avLst/>
            <a:gdLst>
              <a:gd name="T0" fmla="*/ 2147483647 w 144"/>
              <a:gd name="T1" fmla="*/ 0 h 192"/>
              <a:gd name="T2" fmla="*/ 2147483647 w 144"/>
              <a:gd name="T3" fmla="*/ 756046883 h 192"/>
              <a:gd name="T4" fmla="*/ 0 w 144"/>
              <a:gd name="T5" fmla="*/ 756046883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144" y="0"/>
                </a:moveTo>
                <a:lnTo>
                  <a:pt x="144" y="192"/>
                </a:lnTo>
                <a:lnTo>
                  <a:pt x="0" y="192"/>
                </a:lnTo>
              </a:path>
            </a:pathLst>
          </a:custGeom>
          <a:noFill/>
          <a:ln w="12700">
            <a:solidFill>
              <a:schemeClr val="tx1"/>
            </a:solidFill>
            <a:round/>
            <a:headEnd/>
            <a:tailEnd/>
          </a:ln>
        </p:spPr>
        <p:txBody>
          <a:bodyPr wrap="none" anchor="ctr"/>
          <a:lstStyle/>
          <a:p>
            <a:endParaRPr lang="en-US"/>
          </a:p>
        </p:txBody>
      </p:sp>
      <p:sp>
        <p:nvSpPr>
          <p:cNvPr id="8200" name="Line 75"/>
          <p:cNvSpPr>
            <a:spLocks noChangeShapeType="1"/>
          </p:cNvSpPr>
          <p:nvPr/>
        </p:nvSpPr>
        <p:spPr bwMode="auto">
          <a:xfrm flipH="1">
            <a:off x="2438400" y="5334000"/>
            <a:ext cx="1752600" cy="0"/>
          </a:xfrm>
          <a:prstGeom prst="line">
            <a:avLst/>
          </a:prstGeom>
          <a:noFill/>
          <a:ln w="12700">
            <a:solidFill>
              <a:schemeClr val="tx1"/>
            </a:solidFill>
            <a:round/>
            <a:headEnd/>
            <a:tailEnd type="triangle" w="med" len="med"/>
          </a:ln>
        </p:spPr>
        <p:txBody>
          <a:bodyPr wrap="none" anchor="ctr"/>
          <a:lstStyle/>
          <a:p>
            <a:endParaRPr lang="en-US"/>
          </a:p>
        </p:txBody>
      </p:sp>
      <p:sp>
        <p:nvSpPr>
          <p:cNvPr id="8201" name="Rectangle 76"/>
          <p:cNvSpPr>
            <a:spLocks noChangeArrowheads="1"/>
          </p:cNvSpPr>
          <p:nvPr/>
        </p:nvSpPr>
        <p:spPr bwMode="auto">
          <a:xfrm>
            <a:off x="2687638" y="5334000"/>
            <a:ext cx="1374775" cy="304800"/>
          </a:xfrm>
          <a:prstGeom prst="rect">
            <a:avLst/>
          </a:prstGeom>
          <a:noFill/>
          <a:ln w="12700" algn="ctr">
            <a:noFill/>
            <a:miter lim="800000"/>
            <a:headEnd/>
            <a:tailEnd/>
          </a:ln>
        </p:spPr>
        <p:txBody>
          <a:bodyPr wrap="none">
            <a:spAutoFit/>
          </a:bodyPr>
          <a:lstStyle/>
          <a:p>
            <a:r>
              <a:rPr lang="en-US" altLang="ko-KR" sz="1400">
                <a:ea typeface="굴림" pitchFamily="34" charset="-127"/>
              </a:rPr>
              <a:t>ready - request</a:t>
            </a:r>
            <a:endParaRPr lang="ko-KR" altLang="en-US" sz="1400">
              <a:ea typeface="굴림" pitchFamily="34" charset="-127"/>
            </a:endParaRPr>
          </a:p>
        </p:txBody>
      </p:sp>
      <p:sp>
        <p:nvSpPr>
          <p:cNvPr id="8202" name="Rectangle 77"/>
          <p:cNvSpPr>
            <a:spLocks noChangeArrowheads="1"/>
          </p:cNvSpPr>
          <p:nvPr/>
        </p:nvSpPr>
        <p:spPr bwMode="auto">
          <a:xfrm>
            <a:off x="1143000" y="2819400"/>
            <a:ext cx="1295400" cy="2971800"/>
          </a:xfrm>
          <a:prstGeom prst="rect">
            <a:avLst/>
          </a:prstGeom>
          <a:noFill/>
          <a:ln w="12700" algn="ctr">
            <a:solidFill>
              <a:schemeClr val="tx1"/>
            </a:solidFill>
            <a:miter lim="800000"/>
            <a:headEnd/>
            <a:tailEnd/>
          </a:ln>
        </p:spPr>
        <p:txBody>
          <a:bodyPr wrap="none" anchor="ctr"/>
          <a:lstStyle/>
          <a:p>
            <a:endParaRPr lang="en-US"/>
          </a:p>
        </p:txBody>
      </p:sp>
      <p:sp>
        <p:nvSpPr>
          <p:cNvPr id="8203" name="Rectangle 78"/>
          <p:cNvSpPr>
            <a:spLocks noChangeArrowheads="1"/>
          </p:cNvSpPr>
          <p:nvPr/>
        </p:nvSpPr>
        <p:spPr bwMode="auto">
          <a:xfrm>
            <a:off x="1516063" y="5181600"/>
            <a:ext cx="922337" cy="304800"/>
          </a:xfrm>
          <a:prstGeom prst="rect">
            <a:avLst/>
          </a:prstGeom>
          <a:noFill/>
          <a:ln w="12700" algn="ctr">
            <a:noFill/>
            <a:miter lim="800000"/>
            <a:headEnd/>
            <a:tailEnd/>
          </a:ln>
        </p:spPr>
        <p:txBody>
          <a:bodyPr wrap="none">
            <a:spAutoFit/>
          </a:bodyPr>
          <a:lstStyle/>
          <a:p>
            <a:r>
              <a:rPr lang="en-US" altLang="ko-KR" sz="1400">
                <a:ea typeface="굴림" pitchFamily="34" charset="-127"/>
              </a:rPr>
              <a:t>request n</a:t>
            </a:r>
            <a:endParaRPr lang="ko-KR" altLang="en-US" sz="1400">
              <a:ea typeface="굴림" pitchFamily="34" charset="-127"/>
            </a:endParaRPr>
          </a:p>
        </p:txBody>
      </p:sp>
      <p:sp>
        <p:nvSpPr>
          <p:cNvPr id="8204" name="Rectangle 79"/>
          <p:cNvSpPr>
            <a:spLocks noChangeArrowheads="1"/>
          </p:cNvSpPr>
          <p:nvPr/>
        </p:nvSpPr>
        <p:spPr bwMode="auto">
          <a:xfrm>
            <a:off x="1698625" y="4648200"/>
            <a:ext cx="735013" cy="304800"/>
          </a:xfrm>
          <a:prstGeom prst="rect">
            <a:avLst/>
          </a:prstGeom>
          <a:noFill/>
          <a:ln w="12700" algn="ctr">
            <a:noFill/>
            <a:miter lim="800000"/>
            <a:headEnd/>
            <a:tailEnd/>
          </a:ln>
        </p:spPr>
        <p:txBody>
          <a:bodyPr wrap="none">
            <a:spAutoFit/>
          </a:bodyPr>
          <a:lstStyle/>
          <a:p>
            <a:r>
              <a:rPr lang="en-US" altLang="ko-KR" sz="1400">
                <a:ea typeface="굴림" pitchFamily="34" charset="-127"/>
              </a:rPr>
              <a:t>grant n</a:t>
            </a:r>
            <a:endParaRPr lang="ko-KR" altLang="en-US" sz="1400">
              <a:ea typeface="굴림" pitchFamily="34" charset="-127"/>
            </a:endParaRPr>
          </a:p>
        </p:txBody>
      </p:sp>
      <p:sp>
        <p:nvSpPr>
          <p:cNvPr id="8205" name="Rectangle 80"/>
          <p:cNvSpPr>
            <a:spLocks noChangeArrowheads="1"/>
          </p:cNvSpPr>
          <p:nvPr/>
        </p:nvSpPr>
        <p:spPr bwMode="auto">
          <a:xfrm>
            <a:off x="1490663" y="2971800"/>
            <a:ext cx="922337" cy="517525"/>
          </a:xfrm>
          <a:prstGeom prst="rect">
            <a:avLst/>
          </a:prstGeom>
          <a:noFill/>
          <a:ln w="12700" algn="ctr">
            <a:noFill/>
            <a:miter lim="800000"/>
            <a:headEnd/>
            <a:tailEnd/>
          </a:ln>
        </p:spPr>
        <p:txBody>
          <a:bodyPr wrap="none">
            <a:spAutoFit/>
          </a:bodyPr>
          <a:lstStyle/>
          <a:p>
            <a:pPr algn="r"/>
            <a:r>
              <a:rPr lang="en-US" altLang="ko-KR" sz="1400">
                <a:ea typeface="굴림" pitchFamily="34" charset="-127"/>
              </a:rPr>
              <a:t>grant 0</a:t>
            </a:r>
          </a:p>
          <a:p>
            <a:pPr algn="r"/>
            <a:r>
              <a:rPr lang="en-US" altLang="ko-KR" sz="1400">
                <a:ea typeface="굴림" pitchFamily="34" charset="-127"/>
              </a:rPr>
              <a:t>request 0</a:t>
            </a:r>
          </a:p>
        </p:txBody>
      </p:sp>
      <p:sp>
        <p:nvSpPr>
          <p:cNvPr id="8206" name="Rectangle 81"/>
          <p:cNvSpPr>
            <a:spLocks noChangeArrowheads="1"/>
          </p:cNvSpPr>
          <p:nvPr/>
        </p:nvSpPr>
        <p:spPr bwMode="auto">
          <a:xfrm>
            <a:off x="1524000" y="3505200"/>
            <a:ext cx="922338" cy="517525"/>
          </a:xfrm>
          <a:prstGeom prst="rect">
            <a:avLst/>
          </a:prstGeom>
          <a:noFill/>
          <a:ln w="12700" algn="ctr">
            <a:noFill/>
            <a:miter lim="800000"/>
            <a:headEnd/>
            <a:tailEnd/>
          </a:ln>
        </p:spPr>
        <p:txBody>
          <a:bodyPr wrap="none">
            <a:spAutoFit/>
          </a:bodyPr>
          <a:lstStyle/>
          <a:p>
            <a:pPr algn="r"/>
            <a:r>
              <a:rPr lang="en-US" altLang="ko-KR" sz="1400">
                <a:ea typeface="굴림" pitchFamily="34" charset="-127"/>
              </a:rPr>
              <a:t>grant 1</a:t>
            </a:r>
          </a:p>
          <a:p>
            <a:pPr algn="r"/>
            <a:r>
              <a:rPr lang="en-US" altLang="ko-KR" sz="1400">
                <a:ea typeface="굴림" pitchFamily="34" charset="-127"/>
              </a:rPr>
              <a:t>request 1</a:t>
            </a:r>
          </a:p>
        </p:txBody>
      </p:sp>
      <p:sp>
        <p:nvSpPr>
          <p:cNvPr id="8207" name="Rectangle 82"/>
          <p:cNvSpPr>
            <a:spLocks noChangeArrowheads="1"/>
          </p:cNvSpPr>
          <p:nvPr/>
        </p:nvSpPr>
        <p:spPr bwMode="auto">
          <a:xfrm>
            <a:off x="1905000" y="4114800"/>
            <a:ext cx="539750" cy="304800"/>
          </a:xfrm>
          <a:prstGeom prst="rect">
            <a:avLst/>
          </a:prstGeom>
          <a:noFill/>
          <a:ln w="12700" algn="ctr">
            <a:noFill/>
            <a:miter lim="800000"/>
            <a:headEnd/>
            <a:tailEnd/>
          </a:ln>
        </p:spPr>
        <p:txBody>
          <a:bodyPr wrap="none">
            <a:spAutoFit/>
          </a:bodyPr>
          <a:lstStyle/>
          <a:p>
            <a:pPr algn="r"/>
            <a:r>
              <a:rPr lang="en-US" altLang="ko-KR" sz="1400">
                <a:ea typeface="굴림" pitchFamily="34" charset="-127"/>
              </a:rPr>
              <a:t>……</a:t>
            </a:r>
          </a:p>
        </p:txBody>
      </p:sp>
      <p:sp>
        <p:nvSpPr>
          <p:cNvPr id="8208" name="Line 83"/>
          <p:cNvSpPr>
            <a:spLocks noChangeShapeType="1"/>
          </p:cNvSpPr>
          <p:nvPr/>
        </p:nvSpPr>
        <p:spPr bwMode="auto">
          <a:xfrm>
            <a:off x="2438400" y="4800600"/>
            <a:ext cx="2057400" cy="0"/>
          </a:xfrm>
          <a:prstGeom prst="line">
            <a:avLst/>
          </a:prstGeom>
          <a:noFill/>
          <a:ln w="12700">
            <a:solidFill>
              <a:schemeClr val="tx1"/>
            </a:solidFill>
            <a:round/>
            <a:headEnd/>
            <a:tailEnd type="triangle" w="med" len="med"/>
          </a:ln>
        </p:spPr>
        <p:txBody>
          <a:bodyPr wrap="none" anchor="ctr"/>
          <a:lstStyle/>
          <a:p>
            <a:endParaRPr lang="en-US"/>
          </a:p>
        </p:txBody>
      </p:sp>
      <p:sp>
        <p:nvSpPr>
          <p:cNvPr id="8209" name="Rectangle 84"/>
          <p:cNvSpPr>
            <a:spLocks noChangeArrowheads="1"/>
          </p:cNvSpPr>
          <p:nvPr/>
        </p:nvSpPr>
        <p:spPr bwMode="auto">
          <a:xfrm>
            <a:off x="3009900" y="4724400"/>
            <a:ext cx="844550" cy="304800"/>
          </a:xfrm>
          <a:prstGeom prst="rect">
            <a:avLst/>
          </a:prstGeom>
          <a:noFill/>
          <a:ln w="12700" algn="ctr">
            <a:noFill/>
            <a:miter lim="800000"/>
            <a:headEnd/>
            <a:tailEnd/>
          </a:ln>
        </p:spPr>
        <p:txBody>
          <a:bodyPr wrap="none">
            <a:spAutoFit/>
          </a:bodyPr>
          <a:lstStyle/>
          <a:p>
            <a:r>
              <a:rPr lang="en-US" altLang="ko-KR" sz="1400">
                <a:ea typeface="굴림" pitchFamily="34" charset="-127"/>
              </a:rPr>
              <a:t>selected</a:t>
            </a:r>
            <a:endParaRPr lang="ko-KR" altLang="en-US" sz="1400">
              <a:ea typeface="굴림" pitchFamily="34" charset="-127"/>
            </a:endParaRPr>
          </a:p>
        </p:txBody>
      </p:sp>
      <p:sp>
        <p:nvSpPr>
          <p:cNvPr id="8210" name="Line 85"/>
          <p:cNvSpPr>
            <a:spLocks noChangeShapeType="1"/>
          </p:cNvSpPr>
          <p:nvPr/>
        </p:nvSpPr>
        <p:spPr bwMode="auto">
          <a:xfrm>
            <a:off x="7772400" y="4876800"/>
            <a:ext cx="609600" cy="0"/>
          </a:xfrm>
          <a:prstGeom prst="line">
            <a:avLst/>
          </a:prstGeom>
          <a:noFill/>
          <a:ln w="76200">
            <a:solidFill>
              <a:schemeClr val="tx1"/>
            </a:solidFill>
            <a:round/>
            <a:headEnd/>
            <a:tailEnd type="triangle" w="med" len="med"/>
          </a:ln>
        </p:spPr>
        <p:txBody>
          <a:bodyPr wrap="none" anchor="ctr"/>
          <a:lstStyle/>
          <a:p>
            <a:endParaRPr lang="en-US"/>
          </a:p>
        </p:txBody>
      </p:sp>
      <p:sp>
        <p:nvSpPr>
          <p:cNvPr id="8211" name="Rectangle 86"/>
          <p:cNvSpPr>
            <a:spLocks noChangeArrowheads="1"/>
          </p:cNvSpPr>
          <p:nvPr/>
        </p:nvSpPr>
        <p:spPr bwMode="auto">
          <a:xfrm>
            <a:off x="7848600" y="5029200"/>
            <a:ext cx="617538" cy="517525"/>
          </a:xfrm>
          <a:prstGeom prst="rect">
            <a:avLst/>
          </a:prstGeom>
          <a:noFill/>
          <a:ln w="12700" algn="ctr">
            <a:noFill/>
            <a:miter lim="800000"/>
            <a:headEnd/>
            <a:tailEnd/>
          </a:ln>
        </p:spPr>
        <p:txBody>
          <a:bodyPr wrap="none">
            <a:spAutoFit/>
          </a:bodyPr>
          <a:lstStyle/>
          <a:p>
            <a:r>
              <a:rPr lang="en-US" altLang="ko-KR" sz="1400">
                <a:ea typeface="굴림" pitchFamily="34" charset="-127"/>
              </a:rPr>
              <a:t>issue</a:t>
            </a:r>
          </a:p>
          <a:p>
            <a:r>
              <a:rPr lang="en-US" altLang="ko-KR" sz="1400">
                <a:ea typeface="굴림" pitchFamily="34" charset="-127"/>
              </a:rPr>
              <a:t>to FU</a:t>
            </a:r>
          </a:p>
        </p:txBody>
      </p:sp>
      <p:sp>
        <p:nvSpPr>
          <p:cNvPr id="8212" name="Freeform 87"/>
          <p:cNvSpPr>
            <a:spLocks/>
          </p:cNvSpPr>
          <p:nvPr/>
        </p:nvSpPr>
        <p:spPr bwMode="auto">
          <a:xfrm>
            <a:off x="1752600" y="2133600"/>
            <a:ext cx="4038600" cy="685800"/>
          </a:xfrm>
          <a:custGeom>
            <a:avLst/>
            <a:gdLst>
              <a:gd name="T0" fmla="*/ 0 w 2544"/>
              <a:gd name="T1" fmla="*/ 1088707589 h 432"/>
              <a:gd name="T2" fmla="*/ 0 w 2544"/>
              <a:gd name="T3" fmla="*/ 0 h 432"/>
              <a:gd name="T4" fmla="*/ 2147483647 w 2544"/>
              <a:gd name="T5" fmla="*/ 0 h 432"/>
              <a:gd name="T6" fmla="*/ 2147483647 w 2544"/>
              <a:gd name="T7" fmla="*/ 362902497 h 432"/>
              <a:gd name="T8" fmla="*/ 0 60000 65536"/>
              <a:gd name="T9" fmla="*/ 0 60000 65536"/>
              <a:gd name="T10" fmla="*/ 0 60000 65536"/>
              <a:gd name="T11" fmla="*/ 0 60000 65536"/>
              <a:gd name="T12" fmla="*/ 0 w 2544"/>
              <a:gd name="T13" fmla="*/ 0 h 432"/>
              <a:gd name="T14" fmla="*/ 2544 w 2544"/>
              <a:gd name="T15" fmla="*/ 432 h 432"/>
            </a:gdLst>
            <a:ahLst/>
            <a:cxnLst>
              <a:cxn ang="T8">
                <a:pos x="T0" y="T1"/>
              </a:cxn>
              <a:cxn ang="T9">
                <a:pos x="T2" y="T3"/>
              </a:cxn>
              <a:cxn ang="T10">
                <a:pos x="T4" y="T5"/>
              </a:cxn>
              <a:cxn ang="T11">
                <a:pos x="T6" y="T7"/>
              </a:cxn>
            </a:cxnLst>
            <a:rect l="T12" t="T13" r="T14" b="T15"/>
            <a:pathLst>
              <a:path w="2544" h="432">
                <a:moveTo>
                  <a:pt x="0" y="432"/>
                </a:moveTo>
                <a:lnTo>
                  <a:pt x="0" y="0"/>
                </a:lnTo>
                <a:lnTo>
                  <a:pt x="2544" y="0"/>
                </a:lnTo>
                <a:lnTo>
                  <a:pt x="2544" y="144"/>
                </a:lnTo>
              </a:path>
            </a:pathLst>
          </a:custGeom>
          <a:noFill/>
          <a:ln w="12700">
            <a:solidFill>
              <a:schemeClr val="tx1"/>
            </a:solidFill>
            <a:round/>
            <a:headEnd/>
            <a:tailEnd type="triangle" w="med" len="med"/>
          </a:ln>
        </p:spPr>
        <p:txBody>
          <a:bodyPr wrap="none" anchor="ctr"/>
          <a:lstStyle/>
          <a:p>
            <a:endParaRPr lang="en-US"/>
          </a:p>
        </p:txBody>
      </p:sp>
      <p:sp>
        <p:nvSpPr>
          <p:cNvPr id="8213" name="Rectangle 88"/>
          <p:cNvSpPr>
            <a:spLocks noChangeArrowheads="1"/>
          </p:cNvSpPr>
          <p:nvPr/>
        </p:nvSpPr>
        <p:spPr bwMode="auto">
          <a:xfrm>
            <a:off x="2514600" y="2133600"/>
            <a:ext cx="2438400" cy="523220"/>
          </a:xfrm>
          <a:prstGeom prst="rect">
            <a:avLst/>
          </a:prstGeom>
          <a:noFill/>
          <a:ln w="12700" algn="ctr">
            <a:noFill/>
            <a:miter lim="800000"/>
            <a:headEnd/>
            <a:tailEnd/>
          </a:ln>
        </p:spPr>
        <p:txBody>
          <a:bodyPr wrap="square">
            <a:spAutoFit/>
          </a:bodyPr>
          <a:lstStyle/>
          <a:p>
            <a:r>
              <a:rPr lang="en-US" altLang="ko-KR" sz="1400" dirty="0">
                <a:ea typeface="굴림" pitchFamily="34" charset="-127"/>
              </a:rPr>
              <a:t>broadcast the tag of the </a:t>
            </a:r>
            <a:r>
              <a:rPr lang="en-US" altLang="ko-KR" sz="1400" i="1" u="sng" dirty="0">
                <a:ea typeface="굴림" pitchFamily="34" charset="-127"/>
              </a:rPr>
              <a:t>selected</a:t>
            </a:r>
            <a:r>
              <a:rPr lang="en-US" altLang="ko-KR" sz="1400" dirty="0">
                <a:ea typeface="굴림" pitchFamily="34" charset="-127"/>
              </a:rPr>
              <a:t> instructions</a:t>
            </a:r>
          </a:p>
        </p:txBody>
      </p:sp>
      <p:sp>
        <p:nvSpPr>
          <p:cNvPr id="8214" name="Rectangle 89"/>
          <p:cNvSpPr>
            <a:spLocks noChangeArrowheads="1"/>
          </p:cNvSpPr>
          <p:nvPr/>
        </p:nvSpPr>
        <p:spPr bwMode="auto">
          <a:xfrm>
            <a:off x="965200" y="5819775"/>
            <a:ext cx="1744663" cy="457200"/>
          </a:xfrm>
          <a:prstGeom prst="rect">
            <a:avLst/>
          </a:prstGeom>
          <a:noFill/>
          <a:ln w="12700" algn="ctr">
            <a:noFill/>
            <a:miter lim="800000"/>
            <a:headEnd/>
            <a:tailEnd/>
          </a:ln>
        </p:spPr>
        <p:txBody>
          <a:bodyPr wrap="none">
            <a:spAutoFit/>
          </a:bodyPr>
          <a:lstStyle/>
          <a:p>
            <a:r>
              <a:rPr lang="en-US" altLang="ko-KR" sz="2400">
                <a:ea typeface="굴림" pitchFamily="34" charset="-127"/>
              </a:rPr>
              <a:t>Select logic</a:t>
            </a:r>
            <a:endParaRPr lang="ko-KR" altLang="en-US" sz="2400">
              <a:ea typeface="굴림" pitchFamily="34" charset="-127"/>
            </a:endParaRPr>
          </a:p>
        </p:txBody>
      </p:sp>
      <p:sp>
        <p:nvSpPr>
          <p:cNvPr id="8215" name="Rectangle 90"/>
          <p:cNvSpPr>
            <a:spLocks noChangeArrowheads="1"/>
          </p:cNvSpPr>
          <p:nvPr/>
        </p:nvSpPr>
        <p:spPr bwMode="auto">
          <a:xfrm>
            <a:off x="5124450" y="5803900"/>
            <a:ext cx="2016125" cy="457200"/>
          </a:xfrm>
          <a:prstGeom prst="rect">
            <a:avLst/>
          </a:prstGeom>
          <a:noFill/>
          <a:ln w="12700" algn="ctr">
            <a:noFill/>
            <a:miter lim="800000"/>
            <a:headEnd/>
            <a:tailEnd/>
          </a:ln>
        </p:spPr>
        <p:txBody>
          <a:bodyPr wrap="none">
            <a:spAutoFit/>
          </a:bodyPr>
          <a:lstStyle/>
          <a:p>
            <a:r>
              <a:rPr lang="en-US" altLang="ko-KR" sz="2400">
                <a:ea typeface="굴림" pitchFamily="34" charset="-127"/>
              </a:rPr>
              <a:t>Wakeup logic</a:t>
            </a:r>
            <a:endParaRPr lang="ko-KR" altLang="en-US" sz="2400">
              <a:ea typeface="굴림" pitchFamily="34" charset="-127"/>
            </a:endParaRPr>
          </a:p>
        </p:txBody>
      </p:sp>
      <p:sp>
        <p:nvSpPr>
          <p:cNvPr id="8216" name="Freeform 91"/>
          <p:cNvSpPr>
            <a:spLocks/>
          </p:cNvSpPr>
          <p:nvPr/>
        </p:nvSpPr>
        <p:spPr bwMode="auto">
          <a:xfrm>
            <a:off x="2692400" y="2895600"/>
            <a:ext cx="1727200" cy="1562100"/>
          </a:xfrm>
          <a:custGeom>
            <a:avLst/>
            <a:gdLst>
              <a:gd name="T0" fmla="*/ 2147483647 w 1088"/>
              <a:gd name="T1" fmla="*/ 2147483647 h 984"/>
              <a:gd name="T2" fmla="*/ 1653222155 w 1088"/>
              <a:gd name="T3" fmla="*/ 2147483647 h 984"/>
              <a:gd name="T4" fmla="*/ 201612459 w 1088"/>
              <a:gd name="T5" fmla="*/ 1814512844 h 984"/>
              <a:gd name="T6" fmla="*/ 443547499 w 1088"/>
              <a:gd name="T7" fmla="*/ 483870078 h 984"/>
              <a:gd name="T8" fmla="*/ 1895157443 w 1088"/>
              <a:gd name="T9" fmla="*/ 0 h 984"/>
              <a:gd name="T10" fmla="*/ 2147483647 w 1088"/>
              <a:gd name="T11" fmla="*/ 483870078 h 984"/>
              <a:gd name="T12" fmla="*/ 2147483647 w 1088"/>
              <a:gd name="T13" fmla="*/ 1209675097 h 984"/>
              <a:gd name="T14" fmla="*/ 0 60000 65536"/>
              <a:gd name="T15" fmla="*/ 0 60000 65536"/>
              <a:gd name="T16" fmla="*/ 0 60000 65536"/>
              <a:gd name="T17" fmla="*/ 0 60000 65536"/>
              <a:gd name="T18" fmla="*/ 0 60000 65536"/>
              <a:gd name="T19" fmla="*/ 0 60000 65536"/>
              <a:gd name="T20" fmla="*/ 0 60000 65536"/>
              <a:gd name="T21" fmla="*/ 0 w 1088"/>
              <a:gd name="T22" fmla="*/ 0 h 984"/>
              <a:gd name="T23" fmla="*/ 1088 w 1088"/>
              <a:gd name="T24" fmla="*/ 984 h 9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984">
                <a:moveTo>
                  <a:pt x="992" y="864"/>
                </a:moveTo>
                <a:cubicBezTo>
                  <a:pt x="900" y="924"/>
                  <a:pt x="808" y="984"/>
                  <a:pt x="656" y="960"/>
                </a:cubicBezTo>
                <a:cubicBezTo>
                  <a:pt x="504" y="936"/>
                  <a:pt x="160" y="848"/>
                  <a:pt x="80" y="720"/>
                </a:cubicBezTo>
                <a:cubicBezTo>
                  <a:pt x="0" y="592"/>
                  <a:pt x="64" y="312"/>
                  <a:pt x="176" y="192"/>
                </a:cubicBezTo>
                <a:cubicBezTo>
                  <a:pt x="288" y="72"/>
                  <a:pt x="608" y="0"/>
                  <a:pt x="752" y="0"/>
                </a:cubicBezTo>
                <a:cubicBezTo>
                  <a:pt x="896" y="0"/>
                  <a:pt x="992" y="112"/>
                  <a:pt x="1040" y="192"/>
                </a:cubicBezTo>
                <a:cubicBezTo>
                  <a:pt x="1088" y="272"/>
                  <a:pt x="1064" y="376"/>
                  <a:pt x="1040" y="480"/>
                </a:cubicBezTo>
              </a:path>
            </a:pathLst>
          </a:custGeom>
          <a:noFill/>
          <a:ln w="76200">
            <a:solidFill>
              <a:srgbClr val="FF9933"/>
            </a:solidFill>
            <a:round/>
            <a:headEnd/>
            <a:tailEnd type="triangle" w="med" len="med"/>
          </a:ln>
        </p:spPr>
        <p:txBody>
          <a:bodyPr wrap="none" anchor="ctr"/>
          <a:lstStyle/>
          <a:p>
            <a:endParaRPr lang="en-US"/>
          </a:p>
        </p:txBody>
      </p:sp>
      <p:sp>
        <p:nvSpPr>
          <p:cNvPr id="8217" name="Rectangle 92"/>
          <p:cNvSpPr>
            <a:spLocks noChangeArrowheads="1"/>
          </p:cNvSpPr>
          <p:nvPr/>
        </p:nvSpPr>
        <p:spPr bwMode="auto">
          <a:xfrm>
            <a:off x="2743200" y="3352800"/>
            <a:ext cx="1644650" cy="822325"/>
          </a:xfrm>
          <a:prstGeom prst="rect">
            <a:avLst/>
          </a:prstGeom>
          <a:noFill/>
          <a:ln w="12700" algn="ctr">
            <a:noFill/>
            <a:miter lim="800000"/>
            <a:headEnd/>
            <a:tailEnd/>
          </a:ln>
        </p:spPr>
        <p:txBody>
          <a:bodyPr wrap="none">
            <a:spAutoFit/>
          </a:bodyPr>
          <a:lstStyle/>
          <a:p>
            <a:r>
              <a:rPr lang="en-US" altLang="ko-KR" sz="2400">
                <a:ea typeface="굴림" pitchFamily="34" charset="-127"/>
              </a:rPr>
              <a:t>scheduling</a:t>
            </a:r>
          </a:p>
          <a:p>
            <a:r>
              <a:rPr lang="en-US" altLang="ko-KR" sz="2400">
                <a:ea typeface="굴림" pitchFamily="34" charset="-127"/>
              </a:rPr>
              <a:t>loop</a:t>
            </a:r>
          </a:p>
        </p:txBody>
      </p:sp>
      <p:sp>
        <p:nvSpPr>
          <p:cNvPr id="92" name="TextBox 91"/>
          <p:cNvSpPr txBox="1"/>
          <p:nvPr/>
        </p:nvSpPr>
        <p:spPr>
          <a:xfrm>
            <a:off x="-8906" y="0"/>
            <a:ext cx="2707793" cy="307777"/>
          </a:xfrm>
          <a:prstGeom prst="rect">
            <a:avLst/>
          </a:prstGeom>
          <a:noFill/>
        </p:spPr>
        <p:txBody>
          <a:bodyPr wrap="none" rtlCol="0">
            <a:spAutoFit/>
          </a:bodyPr>
          <a:lstStyle/>
          <a:p>
            <a:pPr algn="l"/>
            <a:r>
              <a:rPr lang="en-US" sz="1400" b="1" dirty="0">
                <a:solidFill>
                  <a:srgbClr val="FF0000"/>
                </a:solidFill>
              </a:rPr>
              <a:t>Instruction scheduling review</a:t>
            </a:r>
          </a:p>
        </p:txBody>
      </p:sp>
    </p:spTree>
  </p:cSld>
  <p:clrMapOvr>
    <a:masterClrMapping/>
  </p:clrMapOvr>
  <p:transition advTm="17532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altLang="ko-KR">
                <a:ea typeface="굴림" pitchFamily="34" charset="-127"/>
              </a:rPr>
              <a:t>Wakeup and Select</a:t>
            </a:r>
          </a:p>
        </p:txBody>
      </p:sp>
      <p:grpSp>
        <p:nvGrpSpPr>
          <p:cNvPr id="9219" name="Group 98"/>
          <p:cNvGrpSpPr>
            <a:grpSpLocks/>
          </p:cNvGrpSpPr>
          <p:nvPr/>
        </p:nvGrpSpPr>
        <p:grpSpPr bwMode="auto">
          <a:xfrm>
            <a:off x="2895600" y="1524000"/>
            <a:ext cx="6007100" cy="3810000"/>
            <a:chOff x="864" y="960"/>
            <a:chExt cx="4124" cy="2400"/>
          </a:xfrm>
        </p:grpSpPr>
        <p:sp>
          <p:nvSpPr>
            <p:cNvPr id="9233" name="Line 18"/>
            <p:cNvSpPr>
              <a:spLocks noChangeShapeType="1"/>
            </p:cNvSpPr>
            <p:nvPr/>
          </p:nvSpPr>
          <p:spPr bwMode="auto">
            <a:xfrm>
              <a:off x="1392" y="960"/>
              <a:ext cx="0" cy="2400"/>
            </a:xfrm>
            <a:prstGeom prst="line">
              <a:avLst/>
            </a:prstGeom>
            <a:noFill/>
            <a:ln w="28575">
              <a:solidFill>
                <a:schemeClr val="tx1"/>
              </a:solidFill>
              <a:round/>
              <a:headEnd/>
              <a:tailEnd/>
            </a:ln>
          </p:spPr>
          <p:txBody>
            <a:bodyPr wrap="none" anchor="ctr"/>
            <a:lstStyle/>
            <a:p>
              <a:endParaRPr lang="en-US"/>
            </a:p>
          </p:txBody>
        </p:sp>
        <p:sp>
          <p:nvSpPr>
            <p:cNvPr id="9234" name="Line 19"/>
            <p:cNvSpPr>
              <a:spLocks noChangeShapeType="1"/>
            </p:cNvSpPr>
            <p:nvPr/>
          </p:nvSpPr>
          <p:spPr bwMode="auto">
            <a:xfrm>
              <a:off x="1968" y="960"/>
              <a:ext cx="0" cy="2400"/>
            </a:xfrm>
            <a:prstGeom prst="line">
              <a:avLst/>
            </a:prstGeom>
            <a:noFill/>
            <a:ln w="28575">
              <a:solidFill>
                <a:schemeClr val="tx1"/>
              </a:solidFill>
              <a:round/>
              <a:headEnd/>
              <a:tailEnd/>
            </a:ln>
          </p:spPr>
          <p:txBody>
            <a:bodyPr wrap="none" anchor="ctr"/>
            <a:lstStyle/>
            <a:p>
              <a:endParaRPr lang="en-US"/>
            </a:p>
          </p:txBody>
        </p:sp>
        <p:sp>
          <p:nvSpPr>
            <p:cNvPr id="9235" name="Line 20"/>
            <p:cNvSpPr>
              <a:spLocks noChangeShapeType="1"/>
            </p:cNvSpPr>
            <p:nvPr/>
          </p:nvSpPr>
          <p:spPr bwMode="auto">
            <a:xfrm>
              <a:off x="2544" y="960"/>
              <a:ext cx="0" cy="2400"/>
            </a:xfrm>
            <a:prstGeom prst="line">
              <a:avLst/>
            </a:prstGeom>
            <a:noFill/>
            <a:ln w="28575">
              <a:solidFill>
                <a:schemeClr val="tx1"/>
              </a:solidFill>
              <a:round/>
              <a:headEnd/>
              <a:tailEnd/>
            </a:ln>
          </p:spPr>
          <p:txBody>
            <a:bodyPr wrap="none" anchor="ctr"/>
            <a:lstStyle/>
            <a:p>
              <a:endParaRPr lang="en-US"/>
            </a:p>
          </p:txBody>
        </p:sp>
        <p:grpSp>
          <p:nvGrpSpPr>
            <p:cNvPr id="9236" name="Group 21"/>
            <p:cNvGrpSpPr>
              <a:grpSpLocks/>
            </p:cNvGrpSpPr>
            <p:nvPr/>
          </p:nvGrpSpPr>
          <p:grpSpPr bwMode="auto">
            <a:xfrm>
              <a:off x="864" y="1341"/>
              <a:ext cx="4032" cy="1486"/>
              <a:chOff x="2832" y="1392"/>
              <a:chExt cx="2064" cy="1872"/>
            </a:xfrm>
          </p:grpSpPr>
          <p:sp>
            <p:nvSpPr>
              <p:cNvPr id="9268" name="Line 22"/>
              <p:cNvSpPr>
                <a:spLocks noChangeShapeType="1"/>
              </p:cNvSpPr>
              <p:nvPr/>
            </p:nvSpPr>
            <p:spPr bwMode="auto">
              <a:xfrm>
                <a:off x="2832" y="1392"/>
                <a:ext cx="2064" cy="0"/>
              </a:xfrm>
              <a:prstGeom prst="line">
                <a:avLst/>
              </a:prstGeom>
              <a:noFill/>
              <a:ln w="28575">
                <a:solidFill>
                  <a:schemeClr val="tx1"/>
                </a:solidFill>
                <a:round/>
                <a:headEnd/>
                <a:tailEnd/>
              </a:ln>
            </p:spPr>
            <p:txBody>
              <a:bodyPr wrap="none" anchor="ctr"/>
              <a:lstStyle/>
              <a:p>
                <a:endParaRPr lang="en-US"/>
              </a:p>
            </p:txBody>
          </p:sp>
          <p:sp>
            <p:nvSpPr>
              <p:cNvPr id="9269" name="Line 23"/>
              <p:cNvSpPr>
                <a:spLocks noChangeShapeType="1"/>
              </p:cNvSpPr>
              <p:nvPr/>
            </p:nvSpPr>
            <p:spPr bwMode="auto">
              <a:xfrm>
                <a:off x="2832" y="2016"/>
                <a:ext cx="2064" cy="0"/>
              </a:xfrm>
              <a:prstGeom prst="line">
                <a:avLst/>
              </a:prstGeom>
              <a:noFill/>
              <a:ln w="28575">
                <a:solidFill>
                  <a:schemeClr val="tx1"/>
                </a:solidFill>
                <a:round/>
                <a:headEnd/>
                <a:tailEnd/>
              </a:ln>
            </p:spPr>
            <p:txBody>
              <a:bodyPr wrap="none" anchor="ctr"/>
              <a:lstStyle/>
              <a:p>
                <a:endParaRPr lang="en-US"/>
              </a:p>
            </p:txBody>
          </p:sp>
          <p:sp>
            <p:nvSpPr>
              <p:cNvPr id="9270" name="Line 24"/>
              <p:cNvSpPr>
                <a:spLocks noChangeShapeType="1"/>
              </p:cNvSpPr>
              <p:nvPr/>
            </p:nvSpPr>
            <p:spPr bwMode="auto">
              <a:xfrm>
                <a:off x="2832" y="2640"/>
                <a:ext cx="2064" cy="0"/>
              </a:xfrm>
              <a:prstGeom prst="line">
                <a:avLst/>
              </a:prstGeom>
              <a:noFill/>
              <a:ln w="28575">
                <a:solidFill>
                  <a:schemeClr val="tx1"/>
                </a:solidFill>
                <a:round/>
                <a:headEnd/>
                <a:tailEnd/>
              </a:ln>
            </p:spPr>
            <p:txBody>
              <a:bodyPr wrap="none" anchor="ctr"/>
              <a:lstStyle/>
              <a:p>
                <a:endParaRPr lang="en-US"/>
              </a:p>
            </p:txBody>
          </p:sp>
          <p:sp>
            <p:nvSpPr>
              <p:cNvPr id="9271" name="Line 25"/>
              <p:cNvSpPr>
                <a:spLocks noChangeShapeType="1"/>
              </p:cNvSpPr>
              <p:nvPr/>
            </p:nvSpPr>
            <p:spPr bwMode="auto">
              <a:xfrm>
                <a:off x="2832" y="3264"/>
                <a:ext cx="2064" cy="0"/>
              </a:xfrm>
              <a:prstGeom prst="line">
                <a:avLst/>
              </a:prstGeom>
              <a:noFill/>
              <a:ln w="28575">
                <a:solidFill>
                  <a:schemeClr val="tx1"/>
                </a:solidFill>
                <a:round/>
                <a:headEnd/>
                <a:tailEnd/>
              </a:ln>
            </p:spPr>
            <p:txBody>
              <a:bodyPr wrap="none" anchor="ctr"/>
              <a:lstStyle/>
              <a:p>
                <a:endParaRPr lang="en-US"/>
              </a:p>
            </p:txBody>
          </p:sp>
        </p:grpSp>
        <p:sp>
          <p:nvSpPr>
            <p:cNvPr id="9237" name="Text Box 26"/>
            <p:cNvSpPr txBox="1">
              <a:spLocks noChangeArrowheads="1"/>
            </p:cNvSpPr>
            <p:nvPr/>
          </p:nvSpPr>
          <p:spPr bwMode="auto">
            <a:xfrm>
              <a:off x="1471" y="1081"/>
              <a:ext cx="423" cy="231"/>
            </a:xfrm>
            <a:prstGeom prst="rect">
              <a:avLst/>
            </a:prstGeom>
            <a:noFill/>
            <a:ln w="28575" algn="ctr">
              <a:noFill/>
              <a:miter lim="800000"/>
              <a:headEnd/>
              <a:tailEnd/>
            </a:ln>
          </p:spPr>
          <p:txBody>
            <a:bodyPr wrap="none">
              <a:spAutoFit/>
            </a:bodyPr>
            <a:lstStyle/>
            <a:p>
              <a:r>
                <a:rPr lang="en-US" altLang="ko-KR">
                  <a:ea typeface="굴림" pitchFamily="34" charset="-127"/>
                </a:rPr>
                <a:t>FU0</a:t>
              </a:r>
            </a:p>
          </p:txBody>
        </p:sp>
        <p:sp>
          <p:nvSpPr>
            <p:cNvPr id="9238" name="Text Box 27"/>
            <p:cNvSpPr txBox="1">
              <a:spLocks noChangeArrowheads="1"/>
            </p:cNvSpPr>
            <p:nvPr/>
          </p:nvSpPr>
          <p:spPr bwMode="auto">
            <a:xfrm>
              <a:off x="2046" y="1081"/>
              <a:ext cx="423" cy="231"/>
            </a:xfrm>
            <a:prstGeom prst="rect">
              <a:avLst/>
            </a:prstGeom>
            <a:noFill/>
            <a:ln w="28575" algn="ctr">
              <a:noFill/>
              <a:miter lim="800000"/>
              <a:headEnd/>
              <a:tailEnd/>
            </a:ln>
          </p:spPr>
          <p:txBody>
            <a:bodyPr wrap="none">
              <a:spAutoFit/>
            </a:bodyPr>
            <a:lstStyle/>
            <a:p>
              <a:r>
                <a:rPr lang="en-US" altLang="ko-KR">
                  <a:ea typeface="굴림" pitchFamily="34" charset="-127"/>
                </a:rPr>
                <a:t>FU1</a:t>
              </a:r>
            </a:p>
          </p:txBody>
        </p:sp>
        <p:sp>
          <p:nvSpPr>
            <p:cNvPr id="9239" name="Text Box 28"/>
            <p:cNvSpPr txBox="1">
              <a:spLocks noChangeArrowheads="1"/>
            </p:cNvSpPr>
            <p:nvPr/>
          </p:nvSpPr>
          <p:spPr bwMode="auto">
            <a:xfrm>
              <a:off x="999" y="1500"/>
              <a:ext cx="214" cy="231"/>
            </a:xfrm>
            <a:prstGeom prst="rect">
              <a:avLst/>
            </a:prstGeom>
            <a:noFill/>
            <a:ln w="28575" algn="ctr">
              <a:noFill/>
              <a:miter lim="800000"/>
              <a:headEnd/>
              <a:tailEnd/>
            </a:ln>
          </p:spPr>
          <p:txBody>
            <a:bodyPr wrap="none">
              <a:spAutoFit/>
            </a:bodyPr>
            <a:lstStyle/>
            <a:p>
              <a:r>
                <a:rPr lang="en-US" altLang="ko-KR">
                  <a:ea typeface="굴림" pitchFamily="34" charset="-127"/>
                </a:rPr>
                <a:t>n</a:t>
              </a:r>
            </a:p>
          </p:txBody>
        </p:sp>
        <p:sp>
          <p:nvSpPr>
            <p:cNvPr id="9240" name="Text Box 29"/>
            <p:cNvSpPr txBox="1">
              <a:spLocks noChangeArrowheads="1"/>
            </p:cNvSpPr>
            <p:nvPr/>
          </p:nvSpPr>
          <p:spPr bwMode="auto">
            <a:xfrm>
              <a:off x="910" y="1958"/>
              <a:ext cx="392" cy="231"/>
            </a:xfrm>
            <a:prstGeom prst="rect">
              <a:avLst/>
            </a:prstGeom>
            <a:noFill/>
            <a:ln w="28575" algn="ctr">
              <a:noFill/>
              <a:miter lim="800000"/>
              <a:headEnd/>
              <a:tailEnd/>
            </a:ln>
          </p:spPr>
          <p:txBody>
            <a:bodyPr wrap="none">
              <a:spAutoFit/>
            </a:bodyPr>
            <a:lstStyle/>
            <a:p>
              <a:r>
                <a:rPr lang="en-US" altLang="ko-KR">
                  <a:ea typeface="굴림" pitchFamily="34" charset="-127"/>
                </a:rPr>
                <a:t>n+1</a:t>
              </a:r>
            </a:p>
          </p:txBody>
        </p:sp>
        <p:sp>
          <p:nvSpPr>
            <p:cNvPr id="9241" name="Text Box 30"/>
            <p:cNvSpPr txBox="1">
              <a:spLocks noChangeArrowheads="1"/>
            </p:cNvSpPr>
            <p:nvPr/>
          </p:nvSpPr>
          <p:spPr bwMode="auto">
            <a:xfrm>
              <a:off x="920" y="2491"/>
              <a:ext cx="392" cy="231"/>
            </a:xfrm>
            <a:prstGeom prst="rect">
              <a:avLst/>
            </a:prstGeom>
            <a:noFill/>
            <a:ln w="28575" algn="ctr">
              <a:noFill/>
              <a:miter lim="800000"/>
              <a:headEnd/>
              <a:tailEnd/>
            </a:ln>
          </p:spPr>
          <p:txBody>
            <a:bodyPr wrap="none">
              <a:spAutoFit/>
            </a:bodyPr>
            <a:lstStyle/>
            <a:p>
              <a:r>
                <a:rPr lang="en-US" altLang="ko-KR">
                  <a:ea typeface="굴림" pitchFamily="34" charset="-127"/>
                </a:rPr>
                <a:t>n+2</a:t>
              </a:r>
            </a:p>
          </p:txBody>
        </p:sp>
        <p:sp>
          <p:nvSpPr>
            <p:cNvPr id="9242" name="Text Box 31"/>
            <p:cNvSpPr txBox="1">
              <a:spLocks noChangeArrowheads="1"/>
            </p:cNvSpPr>
            <p:nvPr/>
          </p:nvSpPr>
          <p:spPr bwMode="auto">
            <a:xfrm>
              <a:off x="920" y="2979"/>
              <a:ext cx="392" cy="231"/>
            </a:xfrm>
            <a:prstGeom prst="rect">
              <a:avLst/>
            </a:prstGeom>
            <a:noFill/>
            <a:ln w="28575" algn="ctr">
              <a:noFill/>
              <a:miter lim="800000"/>
              <a:headEnd/>
              <a:tailEnd/>
            </a:ln>
          </p:spPr>
          <p:txBody>
            <a:bodyPr wrap="none">
              <a:spAutoFit/>
            </a:bodyPr>
            <a:lstStyle/>
            <a:p>
              <a:r>
                <a:rPr lang="en-US" altLang="ko-KR">
                  <a:ea typeface="굴림" pitchFamily="34" charset="-127"/>
                </a:rPr>
                <a:t>n+3</a:t>
              </a:r>
            </a:p>
          </p:txBody>
        </p:sp>
        <p:sp>
          <p:nvSpPr>
            <p:cNvPr id="9243" name="Oval 32"/>
            <p:cNvSpPr>
              <a:spLocks noChangeArrowheads="1"/>
            </p:cNvSpPr>
            <p:nvPr/>
          </p:nvSpPr>
          <p:spPr bwMode="auto">
            <a:xfrm>
              <a:off x="1540" y="1493"/>
              <a:ext cx="288" cy="229"/>
            </a:xfrm>
            <a:prstGeom prst="ellipse">
              <a:avLst/>
            </a:prstGeom>
            <a:noFill/>
            <a:ln w="28575" algn="ctr">
              <a:solidFill>
                <a:schemeClr val="tx1"/>
              </a:solidFill>
              <a:round/>
              <a:headEnd/>
              <a:tailEnd/>
            </a:ln>
          </p:spPr>
          <p:txBody>
            <a:bodyPr wrap="none" anchor="ctr"/>
            <a:lstStyle/>
            <a:p>
              <a:r>
                <a:rPr lang="en-US" altLang="ko-KR">
                  <a:ea typeface="굴림" pitchFamily="34" charset="-127"/>
                </a:rPr>
                <a:t>1</a:t>
              </a:r>
            </a:p>
          </p:txBody>
        </p:sp>
        <p:sp>
          <p:nvSpPr>
            <p:cNvPr id="9244" name="Oval 33"/>
            <p:cNvSpPr>
              <a:spLocks noChangeArrowheads="1"/>
            </p:cNvSpPr>
            <p:nvPr/>
          </p:nvSpPr>
          <p:spPr bwMode="auto">
            <a:xfrm>
              <a:off x="1540" y="1950"/>
              <a:ext cx="288" cy="229"/>
            </a:xfrm>
            <a:prstGeom prst="ellipse">
              <a:avLst/>
            </a:prstGeom>
            <a:noFill/>
            <a:ln w="28575" algn="ctr">
              <a:solidFill>
                <a:schemeClr val="tx1"/>
              </a:solidFill>
              <a:round/>
              <a:headEnd/>
              <a:tailEnd/>
            </a:ln>
          </p:spPr>
          <p:txBody>
            <a:bodyPr wrap="none" anchor="ctr"/>
            <a:lstStyle/>
            <a:p>
              <a:r>
                <a:rPr lang="en-US" altLang="ko-KR">
                  <a:ea typeface="굴림" pitchFamily="34" charset="-127"/>
                </a:rPr>
                <a:t>2</a:t>
              </a:r>
            </a:p>
          </p:txBody>
        </p:sp>
        <p:sp>
          <p:nvSpPr>
            <p:cNvPr id="9245" name="Oval 34"/>
            <p:cNvSpPr>
              <a:spLocks noChangeArrowheads="1"/>
            </p:cNvSpPr>
            <p:nvPr/>
          </p:nvSpPr>
          <p:spPr bwMode="auto">
            <a:xfrm>
              <a:off x="2116" y="1950"/>
              <a:ext cx="288" cy="229"/>
            </a:xfrm>
            <a:prstGeom prst="ellipse">
              <a:avLst/>
            </a:prstGeom>
            <a:noFill/>
            <a:ln w="28575" algn="ctr">
              <a:solidFill>
                <a:schemeClr val="tx1"/>
              </a:solidFill>
              <a:round/>
              <a:headEnd/>
              <a:tailEnd/>
            </a:ln>
          </p:spPr>
          <p:txBody>
            <a:bodyPr wrap="none" anchor="ctr"/>
            <a:lstStyle/>
            <a:p>
              <a:r>
                <a:rPr lang="en-US" altLang="ko-KR">
                  <a:ea typeface="굴림" pitchFamily="34" charset="-127"/>
                </a:rPr>
                <a:t>3</a:t>
              </a:r>
            </a:p>
          </p:txBody>
        </p:sp>
        <p:sp>
          <p:nvSpPr>
            <p:cNvPr id="9246" name="Oval 35"/>
            <p:cNvSpPr>
              <a:spLocks noChangeArrowheads="1"/>
            </p:cNvSpPr>
            <p:nvPr/>
          </p:nvSpPr>
          <p:spPr bwMode="auto">
            <a:xfrm>
              <a:off x="1540" y="2446"/>
              <a:ext cx="288" cy="228"/>
            </a:xfrm>
            <a:prstGeom prst="ellipse">
              <a:avLst/>
            </a:prstGeom>
            <a:noFill/>
            <a:ln w="28575" algn="ctr">
              <a:solidFill>
                <a:schemeClr val="tx1"/>
              </a:solidFill>
              <a:round/>
              <a:headEnd/>
              <a:tailEnd/>
            </a:ln>
          </p:spPr>
          <p:txBody>
            <a:bodyPr wrap="none" anchor="ctr"/>
            <a:lstStyle/>
            <a:p>
              <a:r>
                <a:rPr lang="en-US" altLang="ko-KR">
                  <a:ea typeface="굴림" pitchFamily="34" charset="-127"/>
                </a:rPr>
                <a:t>5</a:t>
              </a:r>
            </a:p>
          </p:txBody>
        </p:sp>
        <p:sp>
          <p:nvSpPr>
            <p:cNvPr id="9247" name="Oval 36"/>
            <p:cNvSpPr>
              <a:spLocks noChangeArrowheads="1"/>
            </p:cNvSpPr>
            <p:nvPr/>
          </p:nvSpPr>
          <p:spPr bwMode="auto">
            <a:xfrm>
              <a:off x="2116" y="2446"/>
              <a:ext cx="288" cy="228"/>
            </a:xfrm>
            <a:prstGeom prst="ellipse">
              <a:avLst/>
            </a:prstGeom>
            <a:noFill/>
            <a:ln w="28575" algn="ctr">
              <a:solidFill>
                <a:schemeClr val="tx1"/>
              </a:solidFill>
              <a:round/>
              <a:headEnd/>
              <a:tailEnd/>
            </a:ln>
          </p:spPr>
          <p:txBody>
            <a:bodyPr wrap="none" anchor="ctr"/>
            <a:lstStyle/>
            <a:p>
              <a:r>
                <a:rPr lang="en-US" altLang="ko-KR">
                  <a:ea typeface="굴림" pitchFamily="34" charset="-127"/>
                </a:rPr>
                <a:t>4</a:t>
              </a:r>
            </a:p>
          </p:txBody>
        </p:sp>
        <p:sp>
          <p:nvSpPr>
            <p:cNvPr id="9248" name="Oval 37"/>
            <p:cNvSpPr>
              <a:spLocks noChangeArrowheads="1"/>
            </p:cNvSpPr>
            <p:nvPr/>
          </p:nvSpPr>
          <p:spPr bwMode="auto">
            <a:xfrm>
              <a:off x="1540" y="2979"/>
              <a:ext cx="288" cy="229"/>
            </a:xfrm>
            <a:prstGeom prst="ellipse">
              <a:avLst/>
            </a:prstGeom>
            <a:noFill/>
            <a:ln w="28575" algn="ctr">
              <a:solidFill>
                <a:schemeClr val="tx1"/>
              </a:solidFill>
              <a:round/>
              <a:headEnd/>
              <a:tailEnd/>
            </a:ln>
          </p:spPr>
          <p:txBody>
            <a:bodyPr wrap="none" anchor="ctr"/>
            <a:lstStyle/>
            <a:p>
              <a:r>
                <a:rPr lang="en-US" altLang="ko-KR">
                  <a:ea typeface="굴림" pitchFamily="34" charset="-127"/>
                </a:rPr>
                <a:t>6</a:t>
              </a:r>
            </a:p>
          </p:txBody>
        </p:sp>
        <p:sp>
          <p:nvSpPr>
            <p:cNvPr id="9249" name="Line 38"/>
            <p:cNvSpPr>
              <a:spLocks noChangeShapeType="1"/>
            </p:cNvSpPr>
            <p:nvPr/>
          </p:nvSpPr>
          <p:spPr bwMode="auto">
            <a:xfrm>
              <a:off x="1680" y="1722"/>
              <a:ext cx="0" cy="228"/>
            </a:xfrm>
            <a:prstGeom prst="line">
              <a:avLst/>
            </a:prstGeom>
            <a:noFill/>
            <a:ln w="28575">
              <a:solidFill>
                <a:schemeClr val="tx1"/>
              </a:solidFill>
              <a:round/>
              <a:headEnd/>
              <a:tailEnd type="triangle" w="med" len="med"/>
            </a:ln>
          </p:spPr>
          <p:txBody>
            <a:bodyPr wrap="none" anchor="ctr"/>
            <a:lstStyle/>
            <a:p>
              <a:endParaRPr lang="en-US"/>
            </a:p>
          </p:txBody>
        </p:sp>
        <p:sp>
          <p:nvSpPr>
            <p:cNvPr id="9250" name="Line 39"/>
            <p:cNvSpPr>
              <a:spLocks noChangeShapeType="1"/>
            </p:cNvSpPr>
            <p:nvPr/>
          </p:nvSpPr>
          <p:spPr bwMode="auto">
            <a:xfrm>
              <a:off x="1776" y="1684"/>
              <a:ext cx="384" cy="305"/>
            </a:xfrm>
            <a:prstGeom prst="line">
              <a:avLst/>
            </a:prstGeom>
            <a:noFill/>
            <a:ln w="28575">
              <a:solidFill>
                <a:schemeClr val="tx1"/>
              </a:solidFill>
              <a:round/>
              <a:headEnd/>
              <a:tailEnd type="triangle" w="med" len="med"/>
            </a:ln>
          </p:spPr>
          <p:txBody>
            <a:bodyPr wrap="none" anchor="ctr"/>
            <a:lstStyle/>
            <a:p>
              <a:endParaRPr lang="en-US"/>
            </a:p>
          </p:txBody>
        </p:sp>
        <p:sp>
          <p:nvSpPr>
            <p:cNvPr id="9251" name="Line 40"/>
            <p:cNvSpPr>
              <a:spLocks noChangeShapeType="1"/>
            </p:cNvSpPr>
            <p:nvPr/>
          </p:nvSpPr>
          <p:spPr bwMode="auto">
            <a:xfrm>
              <a:off x="1776" y="1722"/>
              <a:ext cx="384" cy="724"/>
            </a:xfrm>
            <a:prstGeom prst="line">
              <a:avLst/>
            </a:prstGeom>
            <a:noFill/>
            <a:ln w="28575">
              <a:solidFill>
                <a:schemeClr val="tx1"/>
              </a:solidFill>
              <a:round/>
              <a:headEnd/>
              <a:tailEnd type="triangle" w="med" len="med"/>
            </a:ln>
          </p:spPr>
          <p:txBody>
            <a:bodyPr wrap="none" anchor="ctr"/>
            <a:lstStyle/>
            <a:p>
              <a:endParaRPr lang="en-US"/>
            </a:p>
          </p:txBody>
        </p:sp>
        <p:sp>
          <p:nvSpPr>
            <p:cNvPr id="9252" name="Line 41"/>
            <p:cNvSpPr>
              <a:spLocks noChangeShapeType="1"/>
            </p:cNvSpPr>
            <p:nvPr/>
          </p:nvSpPr>
          <p:spPr bwMode="auto">
            <a:xfrm>
              <a:off x="1680" y="2179"/>
              <a:ext cx="0" cy="267"/>
            </a:xfrm>
            <a:prstGeom prst="line">
              <a:avLst/>
            </a:prstGeom>
            <a:noFill/>
            <a:ln w="28575">
              <a:solidFill>
                <a:schemeClr val="tx1"/>
              </a:solidFill>
              <a:round/>
              <a:headEnd/>
              <a:tailEnd type="triangle" w="med" len="med"/>
            </a:ln>
          </p:spPr>
          <p:txBody>
            <a:bodyPr wrap="none" anchor="ctr"/>
            <a:lstStyle/>
            <a:p>
              <a:endParaRPr lang="en-US"/>
            </a:p>
          </p:txBody>
        </p:sp>
        <p:sp>
          <p:nvSpPr>
            <p:cNvPr id="9253" name="Line 42"/>
            <p:cNvSpPr>
              <a:spLocks noChangeShapeType="1"/>
            </p:cNvSpPr>
            <p:nvPr/>
          </p:nvSpPr>
          <p:spPr bwMode="auto">
            <a:xfrm flipH="1">
              <a:off x="1824" y="2674"/>
              <a:ext cx="432" cy="381"/>
            </a:xfrm>
            <a:prstGeom prst="line">
              <a:avLst/>
            </a:prstGeom>
            <a:noFill/>
            <a:ln w="28575">
              <a:solidFill>
                <a:schemeClr val="tx1"/>
              </a:solidFill>
              <a:round/>
              <a:headEnd/>
              <a:tailEnd type="triangle" w="med" len="med"/>
            </a:ln>
          </p:spPr>
          <p:txBody>
            <a:bodyPr wrap="none" anchor="ctr"/>
            <a:lstStyle/>
            <a:p>
              <a:endParaRPr lang="en-US"/>
            </a:p>
          </p:txBody>
        </p:sp>
        <p:sp>
          <p:nvSpPr>
            <p:cNvPr id="9254" name="Line 43"/>
            <p:cNvSpPr>
              <a:spLocks noChangeShapeType="1"/>
            </p:cNvSpPr>
            <p:nvPr/>
          </p:nvSpPr>
          <p:spPr bwMode="auto">
            <a:xfrm flipH="1">
              <a:off x="1728" y="2179"/>
              <a:ext cx="480" cy="800"/>
            </a:xfrm>
            <a:prstGeom prst="line">
              <a:avLst/>
            </a:prstGeom>
            <a:noFill/>
            <a:ln w="28575">
              <a:solidFill>
                <a:schemeClr val="tx1"/>
              </a:solidFill>
              <a:round/>
              <a:headEnd/>
              <a:tailEnd type="triangle" w="med" len="med"/>
            </a:ln>
          </p:spPr>
          <p:txBody>
            <a:bodyPr wrap="none" anchor="ctr"/>
            <a:lstStyle/>
            <a:p>
              <a:endParaRPr lang="en-US"/>
            </a:p>
          </p:txBody>
        </p:sp>
        <p:sp>
          <p:nvSpPr>
            <p:cNvPr id="9255" name="Line 62"/>
            <p:cNvSpPr>
              <a:spLocks noChangeShapeType="1"/>
            </p:cNvSpPr>
            <p:nvPr/>
          </p:nvSpPr>
          <p:spPr bwMode="auto">
            <a:xfrm>
              <a:off x="3600" y="960"/>
              <a:ext cx="0" cy="2400"/>
            </a:xfrm>
            <a:prstGeom prst="line">
              <a:avLst/>
            </a:prstGeom>
            <a:noFill/>
            <a:ln w="28575">
              <a:solidFill>
                <a:schemeClr val="tx1"/>
              </a:solidFill>
              <a:round/>
              <a:headEnd/>
              <a:tailEnd/>
            </a:ln>
          </p:spPr>
          <p:txBody>
            <a:bodyPr wrap="none" anchor="ctr"/>
            <a:lstStyle/>
            <a:p>
              <a:endParaRPr lang="en-US"/>
            </a:p>
          </p:txBody>
        </p:sp>
        <p:grpSp>
          <p:nvGrpSpPr>
            <p:cNvPr id="9256" name="Group 71"/>
            <p:cNvGrpSpPr>
              <a:grpSpLocks/>
            </p:cNvGrpSpPr>
            <p:nvPr/>
          </p:nvGrpSpPr>
          <p:grpSpPr bwMode="auto">
            <a:xfrm>
              <a:off x="3745" y="1080"/>
              <a:ext cx="1243" cy="2059"/>
              <a:chOff x="2641" y="1080"/>
              <a:chExt cx="1243" cy="2059"/>
            </a:xfrm>
          </p:grpSpPr>
          <p:sp>
            <p:nvSpPr>
              <p:cNvPr id="9263" name="Text Box 46"/>
              <p:cNvSpPr txBox="1">
                <a:spLocks noChangeArrowheads="1"/>
              </p:cNvSpPr>
              <p:nvPr/>
            </p:nvSpPr>
            <p:spPr bwMode="auto">
              <a:xfrm>
                <a:off x="2688" y="1372"/>
                <a:ext cx="1152" cy="404"/>
              </a:xfrm>
              <a:prstGeom prst="rect">
                <a:avLst/>
              </a:prstGeom>
              <a:noFill/>
              <a:ln w="28575" algn="ctr">
                <a:noFill/>
                <a:miter lim="800000"/>
                <a:headEnd/>
                <a:tailEnd/>
              </a:ln>
            </p:spPr>
            <p:txBody>
              <a:bodyPr>
                <a:spAutoFit/>
              </a:bodyPr>
              <a:lstStyle/>
              <a:p>
                <a:pPr algn="l"/>
                <a:r>
                  <a:rPr lang="en-US" altLang="ko-KR">
                    <a:ea typeface="굴림" pitchFamily="34" charset="-127"/>
                  </a:rPr>
                  <a:t>Select 1</a:t>
                </a:r>
              </a:p>
              <a:p>
                <a:pPr algn="l"/>
                <a:r>
                  <a:rPr lang="en-US" altLang="ko-KR">
                    <a:ea typeface="굴림" pitchFamily="34" charset="-127"/>
                  </a:rPr>
                  <a:t>Wakeup 2,3,4</a:t>
                </a:r>
              </a:p>
            </p:txBody>
          </p:sp>
          <p:sp>
            <p:nvSpPr>
              <p:cNvPr id="9264" name="Text Box 47"/>
              <p:cNvSpPr txBox="1">
                <a:spLocks noChangeArrowheads="1"/>
              </p:cNvSpPr>
              <p:nvPr/>
            </p:nvSpPr>
            <p:spPr bwMode="auto">
              <a:xfrm>
                <a:off x="2641" y="1080"/>
                <a:ext cx="1243" cy="231"/>
              </a:xfrm>
              <a:prstGeom prst="rect">
                <a:avLst/>
              </a:prstGeom>
              <a:noFill/>
              <a:ln w="28575" algn="ctr">
                <a:noFill/>
                <a:miter lim="800000"/>
                <a:headEnd/>
                <a:tailEnd/>
              </a:ln>
            </p:spPr>
            <p:txBody>
              <a:bodyPr wrap="none">
                <a:spAutoFit/>
              </a:bodyPr>
              <a:lstStyle/>
              <a:p>
                <a:r>
                  <a:rPr lang="en-US" altLang="ko-KR">
                    <a:ea typeface="굴림" pitchFamily="34" charset="-127"/>
                  </a:rPr>
                  <a:t>Wakeup / select</a:t>
                </a:r>
              </a:p>
            </p:txBody>
          </p:sp>
          <p:sp>
            <p:nvSpPr>
              <p:cNvPr id="9265" name="Text Box 61"/>
              <p:cNvSpPr txBox="1">
                <a:spLocks noChangeArrowheads="1"/>
              </p:cNvSpPr>
              <p:nvPr/>
            </p:nvSpPr>
            <p:spPr bwMode="auto">
              <a:xfrm>
                <a:off x="2688" y="1852"/>
                <a:ext cx="1152" cy="404"/>
              </a:xfrm>
              <a:prstGeom prst="rect">
                <a:avLst/>
              </a:prstGeom>
              <a:noFill/>
              <a:ln w="28575" algn="ctr">
                <a:noFill/>
                <a:miter lim="800000"/>
                <a:headEnd/>
                <a:tailEnd/>
              </a:ln>
            </p:spPr>
            <p:txBody>
              <a:bodyPr>
                <a:spAutoFit/>
              </a:bodyPr>
              <a:lstStyle/>
              <a:p>
                <a:pPr algn="l"/>
                <a:r>
                  <a:rPr lang="en-US" altLang="ko-KR">
                    <a:ea typeface="굴림" pitchFamily="34" charset="-127"/>
                  </a:rPr>
                  <a:t>Select 2, 3</a:t>
                </a:r>
              </a:p>
              <a:p>
                <a:pPr algn="l"/>
                <a:r>
                  <a:rPr lang="en-US" altLang="ko-KR">
                    <a:ea typeface="굴림" pitchFamily="34" charset="-127"/>
                  </a:rPr>
                  <a:t>Wakeup 5, 6</a:t>
                </a:r>
              </a:p>
            </p:txBody>
          </p:sp>
          <p:sp>
            <p:nvSpPr>
              <p:cNvPr id="9266" name="Text Box 66"/>
              <p:cNvSpPr txBox="1">
                <a:spLocks noChangeArrowheads="1"/>
              </p:cNvSpPr>
              <p:nvPr/>
            </p:nvSpPr>
            <p:spPr bwMode="auto">
              <a:xfrm>
                <a:off x="2688" y="2380"/>
                <a:ext cx="1152" cy="404"/>
              </a:xfrm>
              <a:prstGeom prst="rect">
                <a:avLst/>
              </a:prstGeom>
              <a:noFill/>
              <a:ln w="28575" algn="ctr">
                <a:noFill/>
                <a:miter lim="800000"/>
                <a:headEnd/>
                <a:tailEnd/>
              </a:ln>
            </p:spPr>
            <p:txBody>
              <a:bodyPr>
                <a:spAutoFit/>
              </a:bodyPr>
              <a:lstStyle/>
              <a:p>
                <a:pPr algn="l"/>
                <a:r>
                  <a:rPr lang="en-US" altLang="ko-KR">
                    <a:ea typeface="굴림" pitchFamily="34" charset="-127"/>
                  </a:rPr>
                  <a:t>Select 4, 5</a:t>
                </a:r>
              </a:p>
              <a:p>
                <a:pPr algn="l"/>
                <a:r>
                  <a:rPr lang="en-US" altLang="ko-KR">
                    <a:ea typeface="굴림" pitchFamily="34" charset="-127"/>
                  </a:rPr>
                  <a:t>Wakeup 6</a:t>
                </a:r>
              </a:p>
            </p:txBody>
          </p:sp>
          <p:sp>
            <p:nvSpPr>
              <p:cNvPr id="9267" name="Text Box 67"/>
              <p:cNvSpPr txBox="1">
                <a:spLocks noChangeArrowheads="1"/>
              </p:cNvSpPr>
              <p:nvPr/>
            </p:nvSpPr>
            <p:spPr bwMode="auto">
              <a:xfrm>
                <a:off x="2688" y="2908"/>
                <a:ext cx="1152" cy="231"/>
              </a:xfrm>
              <a:prstGeom prst="rect">
                <a:avLst/>
              </a:prstGeom>
              <a:noFill/>
              <a:ln w="28575" algn="ctr">
                <a:noFill/>
                <a:miter lim="800000"/>
                <a:headEnd/>
                <a:tailEnd/>
              </a:ln>
            </p:spPr>
            <p:txBody>
              <a:bodyPr>
                <a:spAutoFit/>
              </a:bodyPr>
              <a:lstStyle/>
              <a:p>
                <a:pPr algn="l"/>
                <a:r>
                  <a:rPr lang="en-US" altLang="ko-KR">
                    <a:ea typeface="굴림" pitchFamily="34" charset="-127"/>
                  </a:rPr>
                  <a:t>Select 6</a:t>
                </a:r>
              </a:p>
            </p:txBody>
          </p:sp>
        </p:grpSp>
        <p:grpSp>
          <p:nvGrpSpPr>
            <p:cNvPr id="9257" name="Group 70"/>
            <p:cNvGrpSpPr>
              <a:grpSpLocks/>
            </p:cNvGrpSpPr>
            <p:nvPr/>
          </p:nvGrpSpPr>
          <p:grpSpPr bwMode="auto">
            <a:xfrm>
              <a:off x="2652" y="960"/>
              <a:ext cx="868" cy="2247"/>
              <a:chOff x="4044" y="912"/>
              <a:chExt cx="868" cy="2247"/>
            </a:xfrm>
          </p:grpSpPr>
          <p:sp>
            <p:nvSpPr>
              <p:cNvPr id="9258" name="Text Box 63"/>
              <p:cNvSpPr txBox="1">
                <a:spLocks noChangeArrowheads="1"/>
              </p:cNvSpPr>
              <p:nvPr/>
            </p:nvSpPr>
            <p:spPr bwMode="auto">
              <a:xfrm>
                <a:off x="4044" y="912"/>
                <a:ext cx="868" cy="404"/>
              </a:xfrm>
              <a:prstGeom prst="rect">
                <a:avLst/>
              </a:prstGeom>
              <a:noFill/>
              <a:ln w="28575" algn="ctr">
                <a:noFill/>
                <a:miter lim="800000"/>
                <a:headEnd/>
                <a:tailEnd/>
              </a:ln>
            </p:spPr>
            <p:txBody>
              <a:bodyPr wrap="none">
                <a:spAutoFit/>
              </a:bodyPr>
              <a:lstStyle/>
              <a:p>
                <a:r>
                  <a:rPr lang="en-US" altLang="ko-KR">
                    <a:ea typeface="굴림" pitchFamily="34" charset="-127"/>
                  </a:rPr>
                  <a:t>Ready inst</a:t>
                </a:r>
              </a:p>
              <a:p>
                <a:r>
                  <a:rPr lang="en-US" altLang="ko-KR">
                    <a:ea typeface="굴림" pitchFamily="34" charset="-127"/>
                  </a:rPr>
                  <a:t>to issue</a:t>
                </a:r>
              </a:p>
            </p:txBody>
          </p:sp>
          <p:sp>
            <p:nvSpPr>
              <p:cNvPr id="9259" name="Text Box 64"/>
              <p:cNvSpPr txBox="1">
                <a:spLocks noChangeArrowheads="1"/>
              </p:cNvSpPr>
              <p:nvPr/>
            </p:nvSpPr>
            <p:spPr bwMode="auto">
              <a:xfrm>
                <a:off x="4371" y="1449"/>
                <a:ext cx="214" cy="231"/>
              </a:xfrm>
              <a:prstGeom prst="rect">
                <a:avLst/>
              </a:prstGeom>
              <a:noFill/>
              <a:ln w="28575" algn="ctr">
                <a:noFill/>
                <a:miter lim="800000"/>
                <a:headEnd/>
                <a:tailEnd/>
              </a:ln>
            </p:spPr>
            <p:txBody>
              <a:bodyPr wrap="none">
                <a:spAutoFit/>
              </a:bodyPr>
              <a:lstStyle/>
              <a:p>
                <a:r>
                  <a:rPr lang="en-US" altLang="ko-KR">
                    <a:ea typeface="굴림" pitchFamily="34" charset="-127"/>
                  </a:rPr>
                  <a:t>1</a:t>
                </a:r>
              </a:p>
            </p:txBody>
          </p:sp>
          <p:sp>
            <p:nvSpPr>
              <p:cNvPr id="9260" name="Text Box 65"/>
              <p:cNvSpPr txBox="1">
                <a:spLocks noChangeArrowheads="1"/>
              </p:cNvSpPr>
              <p:nvPr/>
            </p:nvSpPr>
            <p:spPr bwMode="auto">
              <a:xfrm>
                <a:off x="4197" y="1953"/>
                <a:ext cx="562" cy="231"/>
              </a:xfrm>
              <a:prstGeom prst="rect">
                <a:avLst/>
              </a:prstGeom>
              <a:noFill/>
              <a:ln w="28575" algn="ctr">
                <a:noFill/>
                <a:miter lim="800000"/>
                <a:headEnd/>
                <a:tailEnd/>
              </a:ln>
            </p:spPr>
            <p:txBody>
              <a:bodyPr wrap="none">
                <a:spAutoFit/>
              </a:bodyPr>
              <a:lstStyle/>
              <a:p>
                <a:r>
                  <a:rPr lang="en-US" altLang="ko-KR">
                    <a:ea typeface="굴림" pitchFamily="34" charset="-127"/>
                  </a:rPr>
                  <a:t>2, 3, 4</a:t>
                </a:r>
              </a:p>
            </p:txBody>
          </p:sp>
          <p:sp>
            <p:nvSpPr>
              <p:cNvPr id="9261" name="Text Box 68"/>
              <p:cNvSpPr txBox="1">
                <a:spLocks noChangeArrowheads="1"/>
              </p:cNvSpPr>
              <p:nvPr/>
            </p:nvSpPr>
            <p:spPr bwMode="auto">
              <a:xfrm>
                <a:off x="4288" y="2448"/>
                <a:ext cx="388" cy="231"/>
              </a:xfrm>
              <a:prstGeom prst="rect">
                <a:avLst/>
              </a:prstGeom>
              <a:noFill/>
              <a:ln w="28575" algn="ctr">
                <a:noFill/>
                <a:miter lim="800000"/>
                <a:headEnd/>
                <a:tailEnd/>
              </a:ln>
            </p:spPr>
            <p:txBody>
              <a:bodyPr wrap="none">
                <a:spAutoFit/>
              </a:bodyPr>
              <a:lstStyle/>
              <a:p>
                <a:r>
                  <a:rPr lang="en-US" altLang="ko-KR">
                    <a:ea typeface="굴림" pitchFamily="34" charset="-127"/>
                  </a:rPr>
                  <a:t>4, 5</a:t>
                </a:r>
              </a:p>
            </p:txBody>
          </p:sp>
          <p:sp>
            <p:nvSpPr>
              <p:cNvPr id="9262" name="Text Box 69"/>
              <p:cNvSpPr txBox="1">
                <a:spLocks noChangeArrowheads="1"/>
              </p:cNvSpPr>
              <p:nvPr/>
            </p:nvSpPr>
            <p:spPr bwMode="auto">
              <a:xfrm>
                <a:off x="4387" y="2928"/>
                <a:ext cx="214" cy="231"/>
              </a:xfrm>
              <a:prstGeom prst="rect">
                <a:avLst/>
              </a:prstGeom>
              <a:noFill/>
              <a:ln w="28575" algn="ctr">
                <a:noFill/>
                <a:miter lim="800000"/>
                <a:headEnd/>
                <a:tailEnd/>
              </a:ln>
            </p:spPr>
            <p:txBody>
              <a:bodyPr wrap="none">
                <a:spAutoFit/>
              </a:bodyPr>
              <a:lstStyle/>
              <a:p>
                <a:r>
                  <a:rPr lang="en-US" altLang="ko-KR">
                    <a:ea typeface="굴림" pitchFamily="34" charset="-127"/>
                  </a:rPr>
                  <a:t>6</a:t>
                </a:r>
              </a:p>
            </p:txBody>
          </p:sp>
        </p:grpSp>
      </p:grpSp>
      <p:grpSp>
        <p:nvGrpSpPr>
          <p:cNvPr id="9220" name="Group 85"/>
          <p:cNvGrpSpPr>
            <a:grpSpLocks/>
          </p:cNvGrpSpPr>
          <p:nvPr/>
        </p:nvGrpSpPr>
        <p:grpSpPr bwMode="auto">
          <a:xfrm>
            <a:off x="533400" y="2286000"/>
            <a:ext cx="1828800" cy="1828800"/>
            <a:chOff x="624" y="2592"/>
            <a:chExt cx="1152" cy="1152"/>
          </a:xfrm>
        </p:grpSpPr>
        <p:sp>
          <p:nvSpPr>
            <p:cNvPr id="9221" name="Oval 86"/>
            <p:cNvSpPr>
              <a:spLocks noChangeArrowheads="1"/>
            </p:cNvSpPr>
            <p:nvPr/>
          </p:nvSpPr>
          <p:spPr bwMode="auto">
            <a:xfrm>
              <a:off x="624" y="2592"/>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1</a:t>
              </a:r>
            </a:p>
          </p:txBody>
        </p:sp>
        <p:sp>
          <p:nvSpPr>
            <p:cNvPr id="9222" name="Oval 87"/>
            <p:cNvSpPr>
              <a:spLocks noChangeArrowheads="1"/>
            </p:cNvSpPr>
            <p:nvPr/>
          </p:nvSpPr>
          <p:spPr bwMode="auto">
            <a:xfrm>
              <a:off x="624"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2</a:t>
              </a:r>
            </a:p>
          </p:txBody>
        </p:sp>
        <p:sp>
          <p:nvSpPr>
            <p:cNvPr id="9223" name="Oval 88"/>
            <p:cNvSpPr>
              <a:spLocks noChangeArrowheads="1"/>
            </p:cNvSpPr>
            <p:nvPr/>
          </p:nvSpPr>
          <p:spPr bwMode="auto">
            <a:xfrm>
              <a:off x="1056"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3</a:t>
              </a:r>
            </a:p>
          </p:txBody>
        </p:sp>
        <p:sp>
          <p:nvSpPr>
            <p:cNvPr id="9224" name="Oval 89"/>
            <p:cNvSpPr>
              <a:spLocks noChangeArrowheads="1"/>
            </p:cNvSpPr>
            <p:nvPr/>
          </p:nvSpPr>
          <p:spPr bwMode="auto">
            <a:xfrm>
              <a:off x="1488" y="3024"/>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4</a:t>
              </a:r>
            </a:p>
          </p:txBody>
        </p:sp>
        <p:sp>
          <p:nvSpPr>
            <p:cNvPr id="9225" name="Oval 90"/>
            <p:cNvSpPr>
              <a:spLocks noChangeArrowheads="1"/>
            </p:cNvSpPr>
            <p:nvPr/>
          </p:nvSpPr>
          <p:spPr bwMode="auto">
            <a:xfrm>
              <a:off x="624" y="3456"/>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5</a:t>
              </a:r>
            </a:p>
          </p:txBody>
        </p:sp>
        <p:sp>
          <p:nvSpPr>
            <p:cNvPr id="9226" name="Oval 91"/>
            <p:cNvSpPr>
              <a:spLocks noChangeArrowheads="1"/>
            </p:cNvSpPr>
            <p:nvPr/>
          </p:nvSpPr>
          <p:spPr bwMode="auto">
            <a:xfrm>
              <a:off x="1056" y="3456"/>
              <a:ext cx="288" cy="288"/>
            </a:xfrm>
            <a:prstGeom prst="ellipse">
              <a:avLst/>
            </a:prstGeom>
            <a:noFill/>
            <a:ln w="28575" algn="ctr">
              <a:solidFill>
                <a:schemeClr val="tx1"/>
              </a:solidFill>
              <a:round/>
              <a:headEnd/>
              <a:tailEnd/>
            </a:ln>
          </p:spPr>
          <p:txBody>
            <a:bodyPr wrap="none" anchor="ctr"/>
            <a:lstStyle/>
            <a:p>
              <a:r>
                <a:rPr lang="en-US" altLang="ko-KR">
                  <a:ea typeface="굴림" pitchFamily="34" charset="-127"/>
                </a:rPr>
                <a:t>6</a:t>
              </a:r>
            </a:p>
          </p:txBody>
        </p:sp>
        <p:sp>
          <p:nvSpPr>
            <p:cNvPr id="9227" name="Line 92"/>
            <p:cNvSpPr>
              <a:spLocks noChangeShapeType="1"/>
            </p:cNvSpPr>
            <p:nvPr/>
          </p:nvSpPr>
          <p:spPr bwMode="auto">
            <a:xfrm>
              <a:off x="768" y="2880"/>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9228" name="Line 93"/>
            <p:cNvSpPr>
              <a:spLocks noChangeShapeType="1"/>
            </p:cNvSpPr>
            <p:nvPr/>
          </p:nvSpPr>
          <p:spPr bwMode="auto">
            <a:xfrm>
              <a:off x="864" y="2832"/>
              <a:ext cx="240" cy="240"/>
            </a:xfrm>
            <a:prstGeom prst="line">
              <a:avLst/>
            </a:prstGeom>
            <a:noFill/>
            <a:ln w="28575">
              <a:solidFill>
                <a:schemeClr val="tx1"/>
              </a:solidFill>
              <a:round/>
              <a:headEnd/>
              <a:tailEnd type="triangle" w="med" len="med"/>
            </a:ln>
          </p:spPr>
          <p:txBody>
            <a:bodyPr wrap="none" anchor="ctr"/>
            <a:lstStyle/>
            <a:p>
              <a:endParaRPr lang="en-US"/>
            </a:p>
          </p:txBody>
        </p:sp>
        <p:sp>
          <p:nvSpPr>
            <p:cNvPr id="9229" name="Line 94"/>
            <p:cNvSpPr>
              <a:spLocks noChangeShapeType="1"/>
            </p:cNvSpPr>
            <p:nvPr/>
          </p:nvSpPr>
          <p:spPr bwMode="auto">
            <a:xfrm>
              <a:off x="912" y="2784"/>
              <a:ext cx="672" cy="240"/>
            </a:xfrm>
            <a:prstGeom prst="line">
              <a:avLst/>
            </a:prstGeom>
            <a:noFill/>
            <a:ln w="28575">
              <a:solidFill>
                <a:schemeClr val="tx1"/>
              </a:solidFill>
              <a:round/>
              <a:headEnd/>
              <a:tailEnd type="triangle" w="med" len="med"/>
            </a:ln>
          </p:spPr>
          <p:txBody>
            <a:bodyPr wrap="none" anchor="ctr"/>
            <a:lstStyle/>
            <a:p>
              <a:endParaRPr lang="en-US"/>
            </a:p>
          </p:txBody>
        </p:sp>
        <p:sp>
          <p:nvSpPr>
            <p:cNvPr id="9230" name="Line 95"/>
            <p:cNvSpPr>
              <a:spLocks noChangeShapeType="1"/>
            </p:cNvSpPr>
            <p:nvPr/>
          </p:nvSpPr>
          <p:spPr bwMode="auto">
            <a:xfrm>
              <a:off x="768" y="3312"/>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9231" name="Line 96"/>
            <p:cNvSpPr>
              <a:spLocks noChangeShapeType="1"/>
            </p:cNvSpPr>
            <p:nvPr/>
          </p:nvSpPr>
          <p:spPr bwMode="auto">
            <a:xfrm>
              <a:off x="1200" y="3312"/>
              <a:ext cx="0" cy="144"/>
            </a:xfrm>
            <a:prstGeom prst="line">
              <a:avLst/>
            </a:prstGeom>
            <a:noFill/>
            <a:ln w="28575">
              <a:solidFill>
                <a:schemeClr val="tx1"/>
              </a:solidFill>
              <a:round/>
              <a:headEnd/>
              <a:tailEnd type="triangle" w="med" len="med"/>
            </a:ln>
          </p:spPr>
          <p:txBody>
            <a:bodyPr wrap="none" anchor="ctr"/>
            <a:lstStyle/>
            <a:p>
              <a:endParaRPr lang="en-US"/>
            </a:p>
          </p:txBody>
        </p:sp>
        <p:sp>
          <p:nvSpPr>
            <p:cNvPr id="9232" name="Line 97"/>
            <p:cNvSpPr>
              <a:spLocks noChangeShapeType="1"/>
            </p:cNvSpPr>
            <p:nvPr/>
          </p:nvSpPr>
          <p:spPr bwMode="auto">
            <a:xfrm flipH="1">
              <a:off x="1296" y="3312"/>
              <a:ext cx="336" cy="192"/>
            </a:xfrm>
            <a:prstGeom prst="line">
              <a:avLst/>
            </a:prstGeom>
            <a:noFill/>
            <a:ln w="28575">
              <a:solidFill>
                <a:schemeClr val="tx1"/>
              </a:solidFill>
              <a:round/>
              <a:headEnd/>
              <a:tailEnd type="triangle" w="med" len="med"/>
            </a:ln>
          </p:spPr>
          <p:txBody>
            <a:bodyPr wrap="none" anchor="ctr"/>
            <a:lstStyle/>
            <a:p>
              <a:endParaRPr lang="en-US"/>
            </a:p>
          </p:txBody>
        </p:sp>
      </p:grpSp>
      <p:sp>
        <p:nvSpPr>
          <p:cNvPr id="56" name="TextBox 55"/>
          <p:cNvSpPr txBox="1"/>
          <p:nvPr/>
        </p:nvSpPr>
        <p:spPr>
          <a:xfrm>
            <a:off x="-8906" y="0"/>
            <a:ext cx="2707793" cy="307777"/>
          </a:xfrm>
          <a:prstGeom prst="rect">
            <a:avLst/>
          </a:prstGeom>
          <a:noFill/>
        </p:spPr>
        <p:txBody>
          <a:bodyPr wrap="none" rtlCol="0">
            <a:spAutoFit/>
          </a:bodyPr>
          <a:lstStyle/>
          <a:p>
            <a:pPr algn="l"/>
            <a:r>
              <a:rPr lang="en-US" sz="1400" b="1" dirty="0">
                <a:solidFill>
                  <a:srgbClr val="FF0000"/>
                </a:solidFill>
              </a:rPr>
              <a:t>Instruction scheduling review</a:t>
            </a:r>
          </a:p>
        </p:txBody>
      </p:sp>
    </p:spTree>
  </p:cSld>
  <p:clrMapOvr>
    <a:masterClrMapping/>
  </p:clrMapOvr>
  <p:transition advTm="144960"/>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dvanced Microarchitecture&amp;quot;&quot;/&gt;&lt;property id=&quot;20307&quot; value=&quot;398&quot;/&gt;&lt;/object&gt;&lt;object type=&quot;3&quot; unique_id=&quot;10005&quot;&gt;&lt;property id=&quot;20148&quot; value=&quot;5&quot;/&gt;&lt;property id=&quot;20300&quot; value=&quot;Slide 2 - &amp;quot;Outline&amp;quot;&quot;/&gt;&lt;property id=&quot;20307&quot; value=&quot;293&quot;/&gt;&lt;/object&gt;&lt;object type=&quot;3&quot; unique_id=&quot;10006&quot;&gt;&lt;property id=&quot;20148&quot; value=&quot;5&quot;/&gt;&lt;property id=&quot;20300&quot; value=&quot;Slide 3 - &amp;quot;Readings&amp;quot;&quot;/&gt;&lt;property id=&quot;20307&quot; value=&quot;400&quot;/&gt;&lt;/object&gt;&lt;object type=&quot;3&quot; unique_id=&quot;10007&quot;&gt;&lt;property id=&quot;20148&quot; value=&quot;5&quot;/&gt;&lt;property id=&quot;20300&quot; value=&quot;Slide 4 - &amp;quot;Register Dataflow&amp;quot;&quot;/&gt;&lt;property id=&quot;20307&quot; value=&quot;342&quot;/&gt;&lt;/object&gt;&lt;object type=&quot;3&quot; unique_id=&quot;10008&quot;&gt;&lt;property id=&quot;20148&quot; value=&quot;5&quot;/&gt;&lt;property id=&quot;20300&quot; value=&quot;Slide 5 - &amp;quot;Instruction scheduling&amp;quot;&quot;/&gt;&lt;property id=&quot;20307&quot; value=&quot;375&quot;/&gt;&lt;/object&gt;&lt;object type=&quot;3&quot; unique_id=&quot;10009&quot;&gt;&lt;property id=&quot;20148&quot; value=&quot;5&quot;/&gt;&lt;property id=&quot;20300&quot; value=&quot;Slide 6 - &amp;quot;Instruction scheduling&amp;quot;&quot;/&gt;&lt;property id=&quot;20307&quot; value=&quot;345&quot;/&gt;&lt;/object&gt;&lt;object type=&quot;3&quot; unique_id=&quot;10010&quot;&gt;&lt;property id=&quot;20148&quot; value=&quot;5&quot;/&gt;&lt;property id=&quot;20300&quot; value=&quot;Slide 7 - &amp;quot;Scheduling loop&amp;quot;&quot;/&gt;&lt;property id=&quot;20307&quot; value=&quot;373&quot;/&gt;&lt;/object&gt;&lt;object type=&quot;3&quot; unique_id=&quot;10011&quot;&gt;&lt;property id=&quot;20148&quot; value=&quot;5&quot;/&gt;&lt;property id=&quot;20300&quot; value=&quot;Slide 8 - &amp;quot;Wakeup and Select&amp;quot;&quot;/&gt;&lt;property id=&quot;20307&quot; value=&quot;354&quot;/&gt;&lt;/object&gt;&lt;object type=&quot;3&quot; unique_id=&quot;10012&quot;&gt;&lt;property id=&quot;20148&quot; value=&quot;5&quot;/&gt;&lt;property id=&quot;20300&quot; value=&quot;Slide 9 - &amp;quot;Scheduling Atomicity&amp;quot;&quot;/&gt;&lt;property id=&quot;20307&quot; value=&quot;355&quot;/&gt;&lt;/object&gt;&lt;object type=&quot;3&quot; unique_id=&quot;10013&quot;&gt;&lt;property id=&quot;20148&quot; value=&quot;5&quot;/&gt;&lt;property id=&quot;20300&quot; value=&quot;Slide 10 - &amp;quot;Implication of scheduling atomicity&amp;quot;&quot;/&gt;&lt;property id=&quot;20307&quot; value=&quot;356&quot;/&gt;&lt;/object&gt;&lt;object type=&quot;3&quot; unique_id=&quot;10014&quot;&gt;&lt;property id=&quot;20148&quot; value=&quot;5&quot;/&gt;&lt;property id=&quot;20300&quot; value=&quot;Slide 11 - &amp;quot;Scheduler Designs&amp;quot;&quot;/&gt;&lt;property id=&quot;20307&quot; value=&quot;343&quot;/&gt;&lt;/object&gt;&lt;object type=&quot;3&quot; unique_id=&quot;10015&quot;&gt;&lt;property id=&quot;20148&quot; value=&quot;5&quot;/&gt;&lt;property id=&quot;20300&quot; value=&quot;Slide 12 - &amp;quot;Scheduler Designs&amp;quot;&quot;/&gt;&lt;property id=&quot;20307&quot; value=&quot;347&quot;/&gt;&lt;/object&gt;&lt;object type=&quot;3&quot; unique_id=&quot;10016&quot;&gt;&lt;property id=&quot;20148&quot; value=&quot;5&quot;/&gt;&lt;property id=&quot;20300&quot; value=&quot;Slide 13 - &amp;quot;Mapping to pipeline stages&amp;quot;&quot;/&gt;&lt;property id=&quot;20307&quot; value=&quot;348&quot;/&gt;&lt;/object&gt;&lt;object type=&quot;3&quot; unique_id=&quot;10017&quot;&gt;&lt;property id=&quot;20148&quot; value=&quot;5&quot;/&gt;&lt;property id=&quot;20300&quot; value=&quot;Slide 14 - &amp;quot;Scheduling atomicity &amp;#x0D;&amp;#x0A;&amp;amp; non-data-capture scheduler&amp;quot;&quot;/&gt;&lt;property id=&quot;20307&quot; value=&quot;399&quot;/&gt;&lt;/object&gt;&lt;object type=&quot;3&quot; unique_id=&quot;10018&quot;&gt;&lt;property id=&quot;20148&quot; value=&quot;5&quot;/&gt;&lt;property id=&quot;20300&quot; value=&quot;Slide 15 - &amp;quot;Speculative Scheduling&amp;quot;&quot;/&gt;&lt;property id=&quot;20307&quot; value=&quot;359&quot;/&gt;&lt;/object&gt;&lt;object type=&quot;3&quot; unique_id=&quot;10019&quot;&gt;&lt;property id=&quot;20148&quot; value=&quot;5&quot;/&gt;&lt;property id=&quot;20300&quot; value=&quot;Slide 16 - &amp;quot;Speculative Scheduling&amp;quot;&quot;/&gt;&lt;property id=&quot;20307&quot; value=&quot;351&quot;/&gt;&lt;/object&gt;&lt;object type=&quot;3&quot; unique_id=&quot;10020&quot;&gt;&lt;property id=&quot;20148&quot; value=&quot;5&quot;/&gt;&lt;property id=&quot;20300&quot; value=&quot;Slide 17 - &amp;quot;Scheduling replay&amp;quot;&quot;/&gt;&lt;property id=&quot;20307&quot; value=&quot;360&quot;/&gt;&lt;/object&gt;&lt;object type=&quot;3&quot; unique_id=&quot;10021&quot;&gt;&lt;property id=&quot;20148&quot; value=&quot;5&quot;/&gt;&lt;property id=&quot;20300&quot; value=&quot;Slide 18 - &amp;quot;Wavefront propagation&amp;quot;&quot;/&gt;&lt;property id=&quot;20307&quot; value=&quot;383&quot;/&gt;&lt;/object&gt;&lt;object type=&quot;3&quot; unique_id=&quot;10022&quot;&gt;&lt;property id=&quot;20148&quot; value=&quot;5&quot;/&gt;&lt;property id=&quot;20300&quot; value=&quot;Slide 19 - &amp;quot;Load resolution feedback delay in instruction scheduling&amp;quot;&quot;/&gt;&lt;property id=&quot;20307&quot; value=&quot;358&quot;/&gt;&lt;/object&gt;&lt;object type=&quot;3&quot; unique_id=&quot;10023&quot;&gt;&lt;property id=&quot;20148&quot; value=&quot;5&quot;/&gt;&lt;property id=&quot;20300&quot; value=&quot;Slide 20 - &amp;quot;Issues in scheduling replay&amp;quot;&quot;/&gt;&lt;property id=&quot;20307&quot; value=&quot;382&quot;/&gt;&lt;/object&gt;&lt;object type=&quot;3&quot; unique_id=&quot;10024&quot;&gt;&lt;property id=&quot;20148&quot; value=&quot;5&quot;/&gt;&lt;property id=&quot;20300&quot; value=&quot;Slide 21 - &amp;quot;Requirements of scheduling replay&amp;quot;&quot;/&gt;&lt;property id=&quot;20307&quot; value=&quot;385&quot;/&gt;&lt;/object&gt;&lt;object type=&quot;3&quot; unique_id=&quot;10025&quot;&gt;&lt;property id=&quot;20148&quot; value=&quot;5&quot;/&gt;&lt;property id=&quot;20300&quot; value=&quot;Slide 22 - &amp;quot;Scheduling replay schemes&amp;quot;&quot;/&gt;&lt;property id=&quot;20307&quot; value=&quot;384&quot;/&gt;&lt;/object&gt;&lt;object type=&quot;3&quot; unique_id=&quot;10026&quot;&gt;&lt;property id=&quot;20148&quot; value=&quot;5&quot;/&gt;&lt;property id=&quot;20300&quot; value=&quot;Slide 23 - &amp;quot;Position-based selective replay&amp;quot;&quot;/&gt;&lt;property id=&quot;20307&quot; value=&quot;387&quot;/&gt;&lt;/object&gt;&lt;object type=&quot;3&quot; unique_id=&quot;10027&quot;&gt;&lt;property id=&quot;20148&quot; value=&quot;5&quot;/&gt;&lt;property id=&quot;20300&quot; value=&quot;Slide 24 - &amp;quot;Low-complexity scheduling techniques&amp;quot;&quot;/&gt;&lt;property id=&quot;20307&quot; value=&quot;370&quot;/&gt;&lt;/object&gt;&lt;object type=&quot;3&quot; unique_id=&quot;10028&quot;&gt;&lt;property id=&quot;20148&quot; value=&quot;5&quot;/&gt;&lt;property id=&quot;20300&quot; value=&quot;Slide 25 - &amp;quot;FIFO (cont’d)&amp;quot;&quot;/&gt;&lt;property id=&quot;20307&quot; value=&quot;376&quot;/&gt;&lt;/object&gt;&lt;object type=&quot;3&quot; unique_id=&quot;10029&quot;&gt;&lt;property id=&quot;20148&quot; value=&quot;5&quot;/&gt;&lt;property id=&quot;20300&quot; value=&quot;Slide 26 - &amp;quot;FIFO (cont’d)&amp;quot;&quot;/&gt;&lt;property id=&quot;20307&quot; value=&quot;389&quot;/&gt;&lt;/object&gt;&lt;object type=&quot;3&quot; unique_id=&quot;10036&quot;&gt;&lt;property id=&quot;20148&quot; value=&quot;5&quot;/&gt;&lt;property id=&quot;20300&quot; value=&quot;Slide 38 - &amp;quot;Summary of Advanced Microarchitecture&amp;quot;&quot;/&gt;&lt;property id=&quot;20307&quot; value=&quot;394&quot;/&gt;&lt;/object&gt;&lt;object type=&quot;3&quot; unique_id=&quot;10667&quot;&gt;&lt;property id=&quot;20148&quot; value=&quot;5&quot;/&gt;&lt;property id=&quot;20300&quot; value=&quot;Slide 27 - &amp;quot;Memory Dataflow&amp;quot;&quot;/&gt;&lt;property id=&quot;20307&quot; value=&quot;401&quot;/&gt;&lt;/object&gt;&lt;object type=&quot;3&quot; unique_id=&quot;10668&quot;&gt;&lt;property id=&quot;20148&quot; value=&quot;5&quot;/&gt;&lt;property id=&quot;20300&quot; value=&quot;Slide 28 - &amp;quot;Key Challenge: MLP&amp;quot;&quot;/&gt;&lt;property id=&quot;20307&quot; value=&quot;402&quot;/&gt;&lt;/object&gt;&lt;object type=&quot;3&quot; unique_id=&quot;10669&quot;&gt;&lt;property id=&quot;20148&quot; value=&quot;5&quot;/&gt;&lt;property id=&quot;20300&quot; value=&quot;Slide 29 - &amp;quot;Runahead&amp;quot;&quot;/&gt;&lt;property id=&quot;20307&quot; value=&quot;403&quot;/&gt;&lt;/object&gt;&lt;object type=&quot;3&quot; unique_id=&quot;10670&quot;&gt;&lt;property id=&quot;20148&quot; value=&quot;5&quot;/&gt;&lt;property id=&quot;20300&quot; value=&quot;Slide 30 - &amp;quot;Waiting Instruction Buffer&amp;quot;&quot;/&gt;&lt;property id=&quot;20307&quot; value=&quot;404&quot;/&gt;&lt;/object&gt;&lt;object type=&quot;3&quot; unique_id=&quot;10671&quot;&gt;&lt;property id=&quot;20148&quot; value=&quot;5&quot;/&gt;&lt;property id=&quot;20300&quot; value=&quot;Slide 31 - &amp;quot;Continual Flow Pipelines&amp;quot;&quot;/&gt;&lt;property id=&quot;20307&quot; value=&quot;405&quot;/&gt;&lt;/object&gt;&lt;object type=&quot;3&quot; unique_id=&quot;10672&quot;&gt;&lt;property id=&quot;20148&quot; value=&quot;5&quot;/&gt;&lt;property id=&quot;20300&quot; value=&quot;Slide 32 - &amp;quot;Scalable Load/Store Queues&amp;quot;&quot;/&gt;&lt;property id=&quot;20307&quot; value=&quot;408&quot;/&gt;&lt;/object&gt;&lt;object type=&quot;3&quot; unique_id=&quot;10673&quot;&gt;&lt;property id=&quot;20148&quot; value=&quot;5&quot;/&gt;&lt;property id=&quot;20300&quot; value=&quot;Slide 33 - &amp;quot;Store Queue/Load Queue Scaling&amp;quot;&quot;/&gt;&lt;property id=&quot;20307&quot; value=&quot;409&quot;/&gt;&lt;/object&gt;&lt;object type=&quot;3&quot; unique_id=&quot;10674&quot;&gt;&lt;property id=&quot;20148&quot; value=&quot;5&quot;/&gt;&lt;property id=&quot;20300&quot; value=&quot;Slide 34 - &amp;quot;SVW and NoSQ&amp;quot;&quot;/&gt;&lt;property id=&quot;20307&quot; value=&quot;410&quot;/&gt;&lt;/object&gt;&lt;object type=&quot;3&quot; unique_id=&quot;10675&quot;&gt;&lt;property id=&quot;20148&quot; value=&quot;5&quot;/&gt;&lt;property id=&quot;20300&quot; value=&quot;Slide 35 - &amp;quot;Store/Load Optimizations&amp;quot;&quot;/&gt;&lt;property id=&quot;20307&quot; value=&quot;411&quot;/&gt;&lt;/object&gt;&lt;object type=&quot;3&quot; unique_id=&quot;10676&quot;&gt;&lt;property id=&quot;20148&quot; value=&quot;5&quot;/&gt;&lt;property id=&quot;20300&quot; value=&quot;Slide 36 - &amp;quot;Instruction Flow&amp;quot;&quot;/&gt;&lt;property id=&quot;20307&quot; value=&quot;406&quot;/&gt;&lt;/object&gt;&lt;object type=&quot;3&quot; unique_id=&quot;10677&quot;&gt;&lt;property id=&quot;20148&quot; value=&quot;5&quot;/&gt;&lt;property id=&quot;20300&quot; value=&quot;Slide 37 - &amp;quot;Transparent Control Independence&amp;quot;&quot;/&gt;&lt;property id=&quot;20307&quot; value=&quot;40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1.5|23.8|6.3|23.4"/>
</p:tagLst>
</file>

<file path=ppt/tags/tag3.xml><?xml version="1.0" encoding="utf-8"?>
<p:tagLst xmlns:a="http://schemas.openxmlformats.org/drawingml/2006/main" xmlns:r="http://schemas.openxmlformats.org/officeDocument/2006/relationships" xmlns:p="http://schemas.openxmlformats.org/presentationml/2006/main">
  <p:tag name="TIMING" val="|58.3|8.9|24.9|36.9|15.8|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30563</TotalTime>
  <Words>2519</Words>
  <Application>Microsoft Office PowerPoint</Application>
  <PresentationFormat>On-screen Show (4:3)</PresentationFormat>
  <Paragraphs>784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Wingdings</vt:lpstr>
      <vt:lpstr>Tahoma</vt:lpstr>
      <vt:lpstr>Calibri</vt:lpstr>
      <vt:lpstr>Arial</vt:lpstr>
      <vt:lpstr>굴림</vt:lpstr>
      <vt:lpstr>Malgun Gothic</vt:lpstr>
      <vt:lpstr>Office Theme</vt:lpstr>
      <vt:lpstr>Instruction scheduling</vt:lpstr>
      <vt:lpstr>Schedule of things to do</vt:lpstr>
      <vt:lpstr>Lecture (and review) schedule</vt:lpstr>
      <vt:lpstr>Today</vt:lpstr>
      <vt:lpstr>Register Dataflow</vt:lpstr>
      <vt:lpstr>Instruction scheduling</vt:lpstr>
      <vt:lpstr>Instruction scheduling</vt:lpstr>
      <vt:lpstr>Scheduling loop</vt:lpstr>
      <vt:lpstr>Wakeup and Select</vt:lpstr>
      <vt:lpstr>Scheduling Atomicity</vt:lpstr>
      <vt:lpstr>Implication of scheduling atomicity</vt:lpstr>
      <vt:lpstr>Scheduler Designs</vt:lpstr>
      <vt:lpstr>Scheduler Designs</vt:lpstr>
      <vt:lpstr>Mapping to pipeline stages</vt:lpstr>
      <vt:lpstr>Scheduling atomicity  &amp; non-data-capture scheduler</vt:lpstr>
      <vt:lpstr>Speculative Scheduling</vt:lpstr>
      <vt:lpstr>Speculative Scheduling</vt:lpstr>
      <vt:lpstr>Scheduling replay</vt:lpstr>
      <vt:lpstr>Wavefront propagation</vt:lpstr>
      <vt:lpstr>Issues in scheduling replay</vt:lpstr>
      <vt:lpstr>Requirements of scheduling replay</vt:lpstr>
      <vt:lpstr>Scheduling replay schemes</vt:lpstr>
      <vt:lpstr>Position-based selective replay</vt:lpstr>
      <vt:lpstr>We could also do  something more radical</vt:lpstr>
      <vt:lpstr>Another scheduling idea: Grandparents</vt:lpstr>
      <vt:lpstr>Low-complexity scheduling techniques</vt:lpstr>
      <vt:lpstr>FIFO (cont’d)</vt:lpstr>
      <vt:lpstr>FIFO (cont’d)</vt:lpstr>
      <vt:lpstr>Key Challenge:  MLP (Memory-Level Parallelism)</vt:lpstr>
      <vt:lpstr>Check point</vt:lpstr>
      <vt:lpstr>Sources and Further Reading</vt:lpstr>
    </vt:vector>
  </TitlesOfParts>
  <Company>University of Wisconsin-Madison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instruction execution under loop delay constraints</dc:title>
  <dc:creator>ikim</dc:creator>
  <cp:lastModifiedBy>Brehob, Mark</cp:lastModifiedBy>
  <cp:revision>471</cp:revision>
  <cp:lastPrinted>2018-04-05T15:50:59Z</cp:lastPrinted>
  <dcterms:created xsi:type="dcterms:W3CDTF">2002-10-09T14:59:59Z</dcterms:created>
  <dcterms:modified xsi:type="dcterms:W3CDTF">2024-04-11T15:51:46Z</dcterms:modified>
</cp:coreProperties>
</file>