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347" r:id="rId3"/>
    <p:sldId id="257" r:id="rId4"/>
    <p:sldId id="309" r:id="rId5"/>
    <p:sldId id="369" r:id="rId6"/>
    <p:sldId id="370" r:id="rId7"/>
    <p:sldId id="310" r:id="rId8"/>
    <p:sldId id="286" r:id="rId9"/>
    <p:sldId id="287" r:id="rId10"/>
    <p:sldId id="288" r:id="rId11"/>
    <p:sldId id="289" r:id="rId12"/>
    <p:sldId id="285" r:id="rId13"/>
    <p:sldId id="348" r:id="rId14"/>
    <p:sldId id="258" r:id="rId15"/>
    <p:sldId id="261" r:id="rId16"/>
    <p:sldId id="267" r:id="rId17"/>
    <p:sldId id="260" r:id="rId18"/>
    <p:sldId id="259" r:id="rId19"/>
    <p:sldId id="263" r:id="rId20"/>
    <p:sldId id="265" r:id="rId21"/>
    <p:sldId id="291" r:id="rId22"/>
    <p:sldId id="307" r:id="rId23"/>
    <p:sldId id="332" r:id="rId24"/>
    <p:sldId id="334" r:id="rId25"/>
    <p:sldId id="333" r:id="rId26"/>
    <p:sldId id="335" r:id="rId27"/>
    <p:sldId id="337" r:id="rId28"/>
    <p:sldId id="336" r:id="rId29"/>
    <p:sldId id="338" r:id="rId30"/>
    <p:sldId id="339" r:id="rId31"/>
    <p:sldId id="349" r:id="rId32"/>
    <p:sldId id="352" r:id="rId33"/>
    <p:sldId id="353" r:id="rId34"/>
    <p:sldId id="354" r:id="rId35"/>
    <p:sldId id="355" r:id="rId36"/>
    <p:sldId id="373" r:id="rId37"/>
    <p:sldId id="356" r:id="rId38"/>
    <p:sldId id="357" r:id="rId39"/>
    <p:sldId id="358" r:id="rId40"/>
    <p:sldId id="350" r:id="rId41"/>
    <p:sldId id="362" r:id="rId42"/>
    <p:sldId id="363" r:id="rId43"/>
    <p:sldId id="364" r:id="rId44"/>
    <p:sldId id="365" r:id="rId45"/>
    <p:sldId id="351" r:id="rId46"/>
    <p:sldId id="359" r:id="rId47"/>
    <p:sldId id="368" r:id="rId48"/>
    <p:sldId id="367" r:id="rId49"/>
    <p:sldId id="360" r:id="rId50"/>
    <p:sldId id="293" r:id="rId51"/>
    <p:sldId id="294" r:id="rId52"/>
    <p:sldId id="295" r:id="rId53"/>
    <p:sldId id="297" r:id="rId54"/>
    <p:sldId id="298" r:id="rId55"/>
    <p:sldId id="299" r:id="rId56"/>
    <p:sldId id="300" r:id="rId57"/>
    <p:sldId id="366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85204" autoAdjust="0"/>
  </p:normalViewPr>
  <p:slideViewPr>
    <p:cSldViewPr>
      <p:cViewPr varScale="1">
        <p:scale>
          <a:sx n="134" d="100"/>
          <a:sy n="134" d="100"/>
        </p:scale>
        <p:origin x="19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defTabSz="96665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737" y="0"/>
            <a:ext cx="3169810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r" defTabSz="96665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513" y="4561553"/>
            <a:ext cx="5850176" cy="431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830"/>
            <a:ext cx="3169810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defTabSz="96665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737" y="9119830"/>
            <a:ext cx="3169810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r" defTabSz="966657">
              <a:defRPr sz="1300" smtClean="0"/>
            </a:lvl1pPr>
          </a:lstStyle>
          <a:p>
            <a:pPr>
              <a:defRPr/>
            </a:pPr>
            <a:fld id="{E592D83A-0C99-4C98-889B-48BFC0AE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5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2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DEF22362-F892-406F-915C-2365394C6C3B}" type="slidenum">
              <a:rPr lang="en-US"/>
              <a:pPr defTabSz="96513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9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6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95A7BC39-F0AF-4F33-88EE-87C12F710562}" type="slidenum">
              <a:rPr lang="en-US"/>
              <a:pPr defTabSz="965131"/>
              <a:t>13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5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46C3BCF7-D7A1-4A1E-B1AE-EA1B28D1EF57}" type="slidenum">
              <a:rPr lang="en-US"/>
              <a:pPr defTabSz="965131"/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DCCE3DCF-C37B-4B1D-A086-EE2B43CF8A9E}" type="slidenum">
              <a:rPr lang="en-US"/>
              <a:pPr defTabSz="965131"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1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D7E0559E-C802-4092-B1EB-44E2BFED7C5F}" type="slidenum">
              <a:rPr lang="en-US"/>
              <a:pPr defTabSz="965131"/>
              <a:t>16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5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95C5F95F-BE3C-473A-9195-EDFD0C636198}" type="slidenum">
              <a:rPr lang="en-US"/>
              <a:pPr defTabSz="965131"/>
              <a:t>17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18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7B6B5D1A-D846-408F-9258-41B441F283CC}" type="slidenum">
              <a:rPr lang="en-US"/>
              <a:pPr defTabSz="965131"/>
              <a:t>18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3180D6F3-0B9D-4102-A9C6-62ED75BEDFC9}" type="slidenum">
              <a:rPr lang="en-US"/>
              <a:pPr defTabSz="965131"/>
              <a:t>19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4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D556B8DA-57C3-4359-85B2-D0F10C5219CF}" type="slidenum">
              <a:rPr lang="en-US"/>
              <a:pPr defTabSz="96513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9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6E03CDB1-9F95-461B-993E-FF7B24DF9304}" type="slidenum">
              <a:rPr lang="en-US"/>
              <a:pPr defTabSz="965131"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71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10B35CA2-9784-42C9-BA58-96D110B51047}" type="slidenum">
              <a:rPr lang="en-US"/>
              <a:pPr defTabSz="96513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72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7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67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6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3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25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02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09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19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FDE8C791-6F46-4A13-BDD9-EAB3122FB874}" type="slidenum">
              <a:rPr lang="en-US"/>
              <a:pPr defTabSz="96513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56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1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Initialization</a:t>
            </a:r>
            <a:r>
              <a:rPr lang="en-US" baseline="0" dirty="0"/>
              <a:t> stuff: Where to connect the servo to (which pin), someway to indicate </a:t>
            </a:r>
            <a:r>
              <a:rPr lang="en-US" baseline="0" dirty="0" err="1"/>
              <a:t>pulsewidth</a:t>
            </a:r>
            <a:r>
              <a:rPr lang="en-US" baseline="0" dirty="0"/>
              <a:t> and perhaps period expected (period is somewhat standard).  Might want to have voltage level options?</a:t>
            </a:r>
          </a:p>
          <a:p>
            <a:endParaRPr lang="en-US" baseline="0" dirty="0"/>
          </a:p>
          <a:p>
            <a:r>
              <a:rPr lang="en-US" baseline="0" dirty="0"/>
              <a:t>Use it stuff: </a:t>
            </a:r>
            <a:r>
              <a:rPr lang="en-US" baseline="0" dirty="0" err="1"/>
              <a:t>setAngle</a:t>
            </a:r>
            <a:r>
              <a:rPr lang="en-US" baseline="0" dirty="0"/>
              <a:t>, </a:t>
            </a:r>
            <a:r>
              <a:rPr lang="en-US" baseline="0" dirty="0" err="1"/>
              <a:t>setPulseWidth</a:t>
            </a:r>
            <a:r>
              <a:rPr lang="en-US" baseline="0" dirty="0"/>
              <a:t>, </a:t>
            </a:r>
            <a:r>
              <a:rPr lang="en-US" baseline="0" dirty="0" err="1"/>
              <a:t>readAngle</a:t>
            </a:r>
            <a:r>
              <a:rPr lang="en-US" baseline="0" dirty="0"/>
              <a:t>, </a:t>
            </a:r>
            <a:r>
              <a:rPr lang="en-US" baseline="0" dirty="0" err="1"/>
              <a:t>readPulseWidth</a:t>
            </a:r>
            <a:r>
              <a:rPr lang="en-US" baseline="0" dirty="0"/>
              <a:t>.  Perhaps way to change settings from </a:t>
            </a:r>
            <a:r>
              <a:rPr lang="en-US" baseline="0" dirty="0" err="1"/>
              <a:t>init</a:t>
            </a:r>
            <a:r>
              <a:rPr lang="en-US" baseline="0" dirty="0"/>
              <a:t>?</a:t>
            </a:r>
          </a:p>
          <a:p>
            <a:endParaRPr lang="en-US" baseline="0" dirty="0"/>
          </a:p>
          <a:p>
            <a:r>
              <a:rPr lang="en-US" baseline="0" dirty="0"/>
              <a:t>Remove stuff (may not need): Undo initialization stuff, free pin.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66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6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6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</a:t>
            </a:r>
            <a:r>
              <a:rPr lang="en-US" baseline="0" dirty="0"/>
              <a:t> is to have each application support each platform.  Many more arrows (n*m rather than </a:t>
            </a:r>
            <a:r>
              <a:rPr lang="en-US" baseline="0" dirty="0" err="1"/>
              <a:t>n+m</a:t>
            </a:r>
            <a:r>
              <a:rPr lang="en-US" baseline="0" dirty="0"/>
              <a:t>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1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</a:t>
            </a:r>
            <a:r>
              <a:rPr lang="en-US" baseline="0" dirty="0"/>
              <a:t> abstracts away programming issues exposing (only?) user issues.</a:t>
            </a:r>
          </a:p>
          <a:p>
            <a:r>
              <a:rPr lang="en-US" baseline="0" dirty="0"/>
              <a:t>Interface still allows low-level access to stuff where appropriate.</a:t>
            </a:r>
          </a:p>
          <a:p>
            <a:r>
              <a:rPr lang="en-US" baseline="0" dirty="0"/>
              <a:t>Interface is simple, with “common-case” stuff as simple as possible while leaving options for more advanced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15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2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36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371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708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4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29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13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57B80C91-C7EA-40CA-A811-7D9285F3777D}" type="slidenum">
              <a:rPr lang="en-US"/>
              <a:pPr defTabSz="965131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488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75CFE951-D769-4FFF-9ED0-EA46F3175FEF}" type="slidenum">
              <a:rPr lang="en-US"/>
              <a:pPr defTabSz="965131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87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47006560-F068-4ACD-AFDE-5AC7B06006F3}" type="slidenum">
              <a:rPr lang="en-US"/>
              <a:pPr defTabSz="965131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0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147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1969F83D-1C55-4A65-AF36-C47F5B5644E6}" type="slidenum">
              <a:rPr lang="en-US"/>
              <a:pPr defTabSz="965131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61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2B5007C8-8177-4ED6-9BF7-D6714B824D24}" type="slidenum">
              <a:rPr lang="en-US"/>
              <a:pPr defTabSz="965131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49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3ED8ABBC-FAEF-4775-BDC4-B8DB704DE8E8}" type="slidenum">
              <a:rPr lang="en-US"/>
              <a:pPr defTabSz="965131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97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D87DFCC4-1995-45D8-93E6-0D455BA7B0A1}" type="slidenum">
              <a:rPr lang="en-US"/>
              <a:pPr defTabSz="965131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782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92D83A-0C99-4C98-889B-48BFC0AE2D2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83360682-52DB-417B-B6C5-665A109F0CE7}" type="slidenum">
              <a:rPr lang="en-US"/>
              <a:pPr defTabSz="96513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8319B11E-FB81-4115-B501-A066F925CC1B}" type="slidenum">
              <a:rPr lang="en-US"/>
              <a:pPr defTabSz="96513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6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E74343E8-3B91-49BC-92ED-E08C251CFAB1}" type="slidenum">
              <a:rPr lang="en-US"/>
              <a:pPr defTabSz="96513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131"/>
            <a:fld id="{3B76A064-43DF-46DA-9915-323C91D7D4B6}" type="slidenum">
              <a:rPr lang="en-US"/>
              <a:pPr defTabSz="96513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4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D91D-6C65-41D5-9F5D-2D5329B24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19CED-F13E-49AB-B17B-47B213D29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C55-53A8-40C8-A1F1-A4FFB3846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43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0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9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6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47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2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4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4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D50B-E4AF-4A1F-808D-9DBE5EC0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0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77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8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C7A6-A80E-4162-8E26-46727ACAB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EAF5-6CA9-4500-9F1A-9CF6D61D6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C725-E138-4E58-8325-8CC25060C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1BC8-22AB-4BAA-BC58-54B7028BC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07F7-B629-4B1C-A9ED-D0C40192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6CFA2-9D72-4A1B-8A91-D9832868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F29E-7E0C-404B-A132-47265FB83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2B0276-333B-4B2B-BFEE-DAD233C86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45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ecs.umich.edu/~breho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umich/fall2023/eecs473" TargetMode="External"/><Relationship Id="rId2" Type="http://schemas.openxmlformats.org/officeDocument/2006/relationships/hyperlink" Target="http://www.eecs.umich.edu/courses/eecs473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://upload.wikimedia.org/wikipedia/commons/3/38/Arduino_Uno_-_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4/45/Raspberry_Pi_-_Model_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EECS 473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Lecture 1:</a:t>
            </a:r>
          </a:p>
          <a:p>
            <a:endParaRPr lang="en-US" sz="3300" dirty="0"/>
          </a:p>
          <a:p>
            <a:r>
              <a:rPr lang="en-US" dirty="0"/>
              <a:t>Class introduction</a:t>
            </a:r>
          </a:p>
          <a:p>
            <a:r>
              <a:rPr lang="en-US" dirty="0"/>
              <a:t>Design in this class</a:t>
            </a:r>
          </a:p>
          <a:p>
            <a:r>
              <a:rPr lang="en-US" dirty="0"/>
              <a:t>Creating software interfaces to hardware</a:t>
            </a:r>
          </a:p>
          <a:p>
            <a:endParaRPr lang="en-US" dirty="0"/>
          </a:p>
        </p:txBody>
      </p:sp>
      <p:pic>
        <p:nvPicPr>
          <p:cNvPr id="5122" name="Picture 2" descr="http://www.arduinoos.com/wordpress/wp-content/uploads/2013/12/800px-Uno_pc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16689"/>
            <a:ext cx="2593975" cy="15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omputerfloss.com/wp-content/uploads/2010/01/tu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8949"/>
            <a:ext cx="1371600" cy="16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iar.com/Global/Products/Middleware/Integrates%20RTOSes/FreeRTOS_logo_v1_mediu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2457450" cy="91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3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will be…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Learning (more?) about the design cycle </a:t>
            </a:r>
          </a:p>
          <a:p>
            <a:pPr lvl="1" eaLnBrk="1" hangingPunct="1"/>
            <a:r>
              <a:rPr lang="en-US" sz="2400" dirty="0"/>
              <a:t>Both theory in lecture and by doing a paper-to-prototype-to-project design.</a:t>
            </a:r>
          </a:p>
          <a:p>
            <a:pPr lvl="1" eaLnBrk="1" hangingPunct="1"/>
            <a:r>
              <a:rPr lang="en-US" sz="2400" dirty="0"/>
              <a:t>Back to </a:t>
            </a:r>
            <a:r>
              <a:rPr lang="en-US" sz="2400" dirty="0" err="1"/>
              <a:t>Engin</a:t>
            </a:r>
            <a:r>
              <a:rPr lang="en-US" sz="2400" dirty="0"/>
              <a:t> 100 principles but with your engineering knowledge and 373 experience to provide context.</a:t>
            </a:r>
          </a:p>
          <a:p>
            <a:pPr eaLnBrk="1" hangingPunct="1"/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Class overview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Prerequisites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You must have a background in</a:t>
            </a:r>
          </a:p>
          <a:p>
            <a:pPr lvl="1" eaLnBrk="1" hangingPunct="1"/>
            <a:r>
              <a:rPr lang="en-US" sz="2400" dirty="0"/>
              <a:t>Embedded design </a:t>
            </a:r>
          </a:p>
          <a:p>
            <a:pPr lvl="2" eaLnBrk="1" hangingPunct="1"/>
            <a:r>
              <a:rPr lang="en-US" sz="2000" dirty="0"/>
              <a:t>Memory-mapped I/O, interrupts, serial bus interfacing, etc. (EECS 373)</a:t>
            </a:r>
          </a:p>
          <a:p>
            <a:pPr lvl="1" eaLnBrk="1" hangingPunct="1"/>
            <a:r>
              <a:rPr lang="en-US" sz="2400" dirty="0"/>
              <a:t>Digital logic, C and assembly programming </a:t>
            </a:r>
          </a:p>
          <a:p>
            <a:pPr lvl="2" eaLnBrk="1" hangingPunct="1"/>
            <a:r>
              <a:rPr lang="en-US" sz="2000" dirty="0"/>
              <a:t>Pointers, Verilog/VHDL, etc. (EECS 280, 270, 370) </a:t>
            </a:r>
          </a:p>
          <a:p>
            <a:pPr lvl="1" eaLnBrk="1" hangingPunct="1"/>
            <a:r>
              <a:rPr lang="en-US" sz="2400" dirty="0"/>
              <a:t>And </a:t>
            </a:r>
            <a:r>
              <a:rPr lang="en-US" b="1" dirty="0"/>
              <a:t>either</a:t>
            </a:r>
            <a:r>
              <a:rPr lang="en-US" dirty="0"/>
              <a:t> </a:t>
            </a:r>
          </a:p>
          <a:p>
            <a:pPr lvl="2" eaLnBrk="1" hangingPunct="1"/>
            <a:r>
              <a:rPr lang="en-US" dirty="0"/>
              <a:t>A solid programming background (EECS 281) </a:t>
            </a:r>
          </a:p>
          <a:p>
            <a:pPr lvl="2" eaLnBrk="1" hangingPunct="1"/>
            <a:r>
              <a:rPr lang="en-US" sz="2000" dirty="0"/>
              <a:t>O</a:t>
            </a:r>
            <a:r>
              <a:rPr lang="en-US" dirty="0"/>
              <a:t>r a reasonable circuits background (EECS 215)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Class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If you don’t have 281</a:t>
            </a:r>
          </a:p>
          <a:p>
            <a:pPr lvl="1"/>
            <a:r>
              <a:rPr lang="en-US" sz="1800" dirty="0"/>
              <a:t>Lab 3 and 4 are going to be rough.</a:t>
            </a:r>
          </a:p>
          <a:p>
            <a:pPr lvl="1"/>
            <a:endParaRPr lang="en-US" sz="1800" dirty="0"/>
          </a:p>
          <a:p>
            <a:r>
              <a:rPr lang="en-US" sz="2000" dirty="0"/>
              <a:t>If you don’t have any circuits or electromagnetics background (EECS 215 or Physics 240)</a:t>
            </a:r>
          </a:p>
          <a:p>
            <a:pPr lvl="1"/>
            <a:r>
              <a:rPr lang="en-US" sz="1800" dirty="0"/>
              <a:t>About 2 weeks of lecture are going to be very difficult.</a:t>
            </a:r>
          </a:p>
          <a:p>
            <a:pPr lvl="1"/>
            <a:r>
              <a:rPr lang="en-US" sz="1800" dirty="0"/>
              <a:t>Come to office hours.</a:t>
            </a:r>
          </a:p>
          <a:p>
            <a:pPr lvl="1"/>
            <a:endParaRPr lang="en-US" sz="1800" dirty="0"/>
          </a:p>
          <a:p>
            <a:r>
              <a:rPr lang="en-US" sz="2200" dirty="0"/>
              <a:t>If you’ve never taken an embedded systems class before</a:t>
            </a:r>
          </a:p>
          <a:p>
            <a:pPr lvl="1"/>
            <a:r>
              <a:rPr lang="en-US" sz="1800" dirty="0"/>
              <a:t>You’re in the wrong place.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Also, you’d ideally have some soldering experience including surface mount work.  If not, we hope to have some lessons available in the next few weeks.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10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 structure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We will meet for 3 hours/week as a class</a:t>
            </a:r>
          </a:p>
          <a:p>
            <a:pPr eaLnBrk="1" hangingPunct="1"/>
            <a:r>
              <a:rPr lang="en-US" sz="2800" dirty="0"/>
              <a:t>Weekly labs for the first 5 weeks</a:t>
            </a:r>
          </a:p>
          <a:p>
            <a:pPr lvl="1" eaLnBrk="1" hangingPunct="1"/>
            <a:r>
              <a:rPr lang="en-US" sz="2400" dirty="0"/>
              <a:t>Though the last lab is a bit shorter and different.</a:t>
            </a:r>
          </a:p>
          <a:p>
            <a:pPr eaLnBrk="1" hangingPunct="1"/>
            <a:r>
              <a:rPr lang="en-US" sz="2800" dirty="0"/>
              <a:t>During the first 4 weeks </a:t>
            </a:r>
          </a:p>
          <a:p>
            <a:pPr lvl="1" eaLnBrk="1" hangingPunct="1"/>
            <a:r>
              <a:rPr lang="en-US" sz="2400" dirty="0"/>
              <a:t>we are going to “overstaff” the labs.</a:t>
            </a:r>
          </a:p>
          <a:p>
            <a:pPr lvl="2" eaLnBrk="1" hangingPunct="1"/>
            <a:r>
              <a:rPr lang="en-US" sz="2000" dirty="0"/>
              <a:t>2 of us in the lab.</a:t>
            </a:r>
          </a:p>
          <a:p>
            <a:pPr lvl="1" eaLnBrk="1" hangingPunct="1"/>
            <a:r>
              <a:rPr lang="en-US" sz="2400" dirty="0"/>
              <a:t>And have about 10 hours/week of lab office hours.</a:t>
            </a:r>
          </a:p>
          <a:p>
            <a:pPr eaLnBrk="1" hangingPunct="1"/>
            <a:r>
              <a:rPr lang="en-US" sz="2800" dirty="0"/>
              <a:t>After week 4 we’ll spread out support more</a:t>
            </a:r>
          </a:p>
          <a:p>
            <a:pPr lvl="1" eaLnBrk="1" hangingPunct="1"/>
            <a:r>
              <a:rPr lang="en-US" sz="2400" dirty="0"/>
              <a:t>Open lab </a:t>
            </a:r>
          </a:p>
          <a:p>
            <a:pPr lvl="1" eaLnBrk="1" hangingPunct="1"/>
            <a:r>
              <a:rPr lang="en-US" sz="2400" dirty="0"/>
              <a:t>Schedulable times (“reserve a GSI”)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Class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Office hours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8149"/>
            <a:ext cx="4040188" cy="639762"/>
          </a:xfrm>
        </p:spPr>
        <p:txBody>
          <a:bodyPr/>
          <a:lstStyle/>
          <a:p>
            <a:r>
              <a:rPr lang="en-US" dirty="0"/>
              <a:t>Instructor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2174875"/>
            <a:ext cx="4497388" cy="3951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/>
              <a:t>Mark </a:t>
            </a:r>
            <a:r>
              <a:rPr lang="en-US" b="1" dirty="0" err="1"/>
              <a:t>Brehob</a:t>
            </a:r>
            <a:endParaRPr lang="en-US" dirty="0"/>
          </a:p>
          <a:p>
            <a:pPr lvl="1">
              <a:spcBef>
                <a:spcPts val="576"/>
              </a:spcBef>
            </a:pPr>
            <a:r>
              <a:rPr lang="en-US" dirty="0" smtClean="0"/>
              <a:t>Monday 4:00-5:30pm </a:t>
            </a:r>
          </a:p>
          <a:p>
            <a:pPr lvl="2">
              <a:spcBef>
                <a:spcPts val="576"/>
              </a:spcBef>
            </a:pPr>
            <a:r>
              <a:rPr lang="en-US" dirty="0" smtClean="0"/>
              <a:t>4632 </a:t>
            </a:r>
            <a:r>
              <a:rPr lang="en-US" dirty="0" err="1" smtClean="0"/>
              <a:t>Beyster</a:t>
            </a:r>
            <a:endParaRPr lang="en-US" dirty="0" smtClean="0"/>
          </a:p>
          <a:p>
            <a:pPr lvl="1">
              <a:spcBef>
                <a:spcPts val="576"/>
              </a:spcBef>
            </a:pPr>
            <a:r>
              <a:rPr lang="en-US" dirty="0" smtClean="0"/>
              <a:t>Thursday 5:00-6:00pm</a:t>
            </a:r>
          </a:p>
          <a:p>
            <a:pPr lvl="2">
              <a:spcBef>
                <a:spcPts val="576"/>
              </a:spcBef>
            </a:pPr>
            <a:r>
              <a:rPr lang="en-US" dirty="0" smtClean="0"/>
              <a:t>In lab (2334 EECS)</a:t>
            </a:r>
          </a:p>
          <a:p>
            <a:pPr lvl="1">
              <a:spcBef>
                <a:spcPts val="576"/>
              </a:spcBef>
            </a:pPr>
            <a:r>
              <a:rPr lang="en-US" dirty="0" smtClean="0"/>
              <a:t>I also will be available after lecture, generally in the hallway or outside (turn left as you leave the classroom) 	</a:t>
            </a:r>
            <a:endParaRPr lang="en-US" dirty="0"/>
          </a:p>
          <a:p>
            <a:pPr lvl="2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folks (in lab, 2334 EECS)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46575" cy="3844925"/>
          </a:xfrm>
        </p:spPr>
        <p:txBody>
          <a:bodyPr>
            <a:normAutofit/>
          </a:bodyPr>
          <a:lstStyle/>
          <a:p>
            <a:r>
              <a:rPr lang="en-US" b="1" dirty="0" smtClean="0"/>
              <a:t>Alan</a:t>
            </a:r>
          </a:p>
          <a:p>
            <a:pPr lvl="1"/>
            <a:r>
              <a:rPr lang="en-US" dirty="0" smtClean="0"/>
              <a:t>Wednesday 9:30-10:30pm</a:t>
            </a:r>
          </a:p>
          <a:p>
            <a:pPr lvl="1"/>
            <a:r>
              <a:rPr lang="en-US" dirty="0" smtClean="0"/>
              <a:t>Thursday 9:30-10:30pm</a:t>
            </a:r>
          </a:p>
          <a:p>
            <a:pPr lvl="1"/>
            <a:r>
              <a:rPr lang="en-US" dirty="0" smtClean="0"/>
              <a:t>Friday 1-3pm</a:t>
            </a:r>
          </a:p>
          <a:p>
            <a:r>
              <a:rPr lang="en-US" b="1" dirty="0" smtClean="0"/>
              <a:t>Guthrie</a:t>
            </a:r>
          </a:p>
          <a:p>
            <a:pPr lvl="1"/>
            <a:r>
              <a:rPr lang="en-US" dirty="0" smtClean="0"/>
              <a:t>Tuesdays 12-3pm</a:t>
            </a:r>
          </a:p>
          <a:p>
            <a:r>
              <a:rPr lang="en-US" b="1" dirty="0" smtClean="0"/>
              <a:t>Andy</a:t>
            </a:r>
          </a:p>
          <a:p>
            <a:pPr lvl="1"/>
            <a:r>
              <a:rPr lang="en-US" dirty="0" smtClean="0"/>
              <a:t>Monday 12-3</a:t>
            </a:r>
          </a:p>
          <a:p>
            <a:pPr lvl="1"/>
            <a:r>
              <a:rPr lang="en-US" dirty="0" smtClean="0"/>
              <a:t>Friday 12-1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Class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6204605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are double </a:t>
            </a:r>
            <a:r>
              <a:rPr lang="en-US" sz="1400" dirty="0" smtClean="0"/>
              <a:t>staffing </a:t>
            </a:r>
            <a:r>
              <a:rPr lang="en-US" sz="1400" dirty="0"/>
              <a:t>lab during September.  Once lab is over, the GSIs will </a:t>
            </a:r>
            <a:r>
              <a:rPr lang="en-US" sz="1400" dirty="0" smtClean="0"/>
              <a:t>be changing hours and adding “flex hours”.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Work/grades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20% Labs </a:t>
            </a:r>
          </a:p>
          <a:p>
            <a:r>
              <a:rPr lang="en-US" dirty="0"/>
              <a:t>5%   Homework and guest speaker </a:t>
            </a:r>
          </a:p>
          <a:p>
            <a:pPr marL="0" indent="0">
              <a:buNone/>
            </a:pPr>
            <a:r>
              <a:rPr lang="en-US" dirty="0"/>
              <a:t>           attendance </a:t>
            </a:r>
          </a:p>
          <a:p>
            <a:r>
              <a:rPr lang="en-US"/>
              <a:t>17</a:t>
            </a:r>
            <a:r>
              <a:rPr lang="en-US" dirty="0"/>
              <a:t>% Midterm </a:t>
            </a:r>
          </a:p>
          <a:p>
            <a:r>
              <a:rPr lang="en-US" dirty="0"/>
              <a:t>18% Final exam </a:t>
            </a:r>
          </a:p>
          <a:p>
            <a:r>
              <a:rPr lang="en-US" dirty="0"/>
              <a:t>40% Final Project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Work/Grades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Labs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There are 5 labs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2 Prototyping with Arduino, 1 RTOS, 1 Embedded Linux, 1 PCB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/>
              <a:t>Pre-labs</a:t>
            </a:r>
            <a:r>
              <a:rPr lang="en-US" sz="2200" dirty="0"/>
              <a:t> are done </a:t>
            </a:r>
            <a:r>
              <a:rPr lang="en-US" sz="2200" u="sng" dirty="0"/>
              <a:t>individually</a:t>
            </a:r>
            <a:r>
              <a:rPr lang="en-US" sz="2200" dirty="0"/>
              <a:t> and are worth ~25% of the lab grade.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They are due before lab starts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In-labs and post-labs are done in groups of two.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They have two parts: a “sign-off” part and a “question” part.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The post-labs are just an extension of the “question” part of the in-lab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They are due before the start of the next lab.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Late labs lose 10% per school day late.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Lab 5 is done entirely individually.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Can be done outside of the lab.</a:t>
            </a:r>
          </a:p>
          <a:p>
            <a:pPr lvl="2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Work/Grades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Project (1/2)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You will work in groups of 4-5 on designing and building an embedded system of your choosing</a:t>
            </a:r>
          </a:p>
          <a:p>
            <a:pPr lvl="1" eaLnBrk="1" hangingPunct="1"/>
            <a:r>
              <a:rPr lang="en-US" dirty="0"/>
              <a:t>Significant budget</a:t>
            </a:r>
          </a:p>
          <a:p>
            <a:pPr lvl="2" eaLnBrk="1" hangingPunct="1"/>
            <a:r>
              <a:rPr lang="en-US" dirty="0"/>
              <a:t>~$</a:t>
            </a:r>
            <a:r>
              <a:rPr lang="en-US" dirty="0" smtClean="0"/>
              <a:t>200/student</a:t>
            </a:r>
          </a:p>
          <a:p>
            <a:pPr lvl="2" eaLnBrk="1" hangingPunct="1"/>
            <a:r>
              <a:rPr lang="en-US" dirty="0" smtClean="0"/>
              <a:t>Sponsorship from Infineon!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 eaLnBrk="1" hangingPunct="1"/>
            <a:r>
              <a:rPr lang="en-US" sz="2400" dirty="0"/>
              <a:t>There will be an emphasis on having a reliable system in place.</a:t>
            </a:r>
            <a:br>
              <a:rPr lang="en-US" sz="2400" dirty="0"/>
            </a:br>
            <a:endParaRPr lang="en-US" sz="2400" dirty="0"/>
          </a:p>
          <a:p>
            <a:pPr lvl="1" eaLnBrk="1" hangingPunct="1"/>
            <a:r>
              <a:rPr lang="en-US" sz="2400" dirty="0"/>
              <a:t>If you have an external group that wants something made and is willing to pay for it.</a:t>
            </a:r>
          </a:p>
          <a:p>
            <a:pPr lvl="2" eaLnBrk="1" hangingPunct="1"/>
            <a:r>
              <a:rPr lang="en-US" sz="1800" dirty="0"/>
              <a:t>I’m open to discussion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Work/Grades</a:t>
            </a:r>
          </a:p>
        </p:txBody>
      </p:sp>
      <p:pic>
        <p:nvPicPr>
          <p:cNvPr id="1028" name="Picture 4" descr="https://upload.wikimedia.org/wikipedia/commons/thumb/b/bb/Infineon-Logo.svg/220px-Infineon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095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Project (2/2)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There will be a number of due dates (proposal, milestones, final project)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There will be a significant degree of formalism in your reports and presentations.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Your project will be presented at the </a:t>
            </a:r>
            <a:r>
              <a:rPr lang="en-US" sz="2400" dirty="0" err="1"/>
              <a:t>CoE</a:t>
            </a:r>
            <a:r>
              <a:rPr lang="en-US" sz="2400" dirty="0"/>
              <a:t> design expo on </a:t>
            </a:r>
            <a:r>
              <a:rPr lang="en-US" sz="2400" dirty="0" smtClean="0"/>
              <a:t>Thursday November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b="1" i="1" u="sng" dirty="0"/>
              <a:t>You have significant design freedom.</a:t>
            </a:r>
            <a:r>
              <a:rPr lang="en-US" sz="2400" i="1" dirty="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only real restrictions are that it has to use a processor, be doable in the time given, be technically interesting, and do something useful or interesting.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We expect groups will make a PCB.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As you think of ideas, please feel free to run them past me.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Work/Grades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bit after the 5 labs are done, there will be an exam.  It will cover the lab/class material up to that point.</a:t>
            </a:r>
          </a:p>
          <a:p>
            <a:pPr lvl="1" eaLnBrk="1" hangingPunct="1"/>
            <a:r>
              <a:rPr lang="en-US" dirty="0"/>
              <a:t>Midterm is </a:t>
            </a:r>
            <a:r>
              <a:rPr lang="en-US" dirty="0" smtClean="0"/>
              <a:t>planned to be on </a:t>
            </a:r>
            <a:r>
              <a:rPr lang="en-US" b="1" i="1" dirty="0" smtClean="0"/>
              <a:t>Wednesday 10/18 </a:t>
            </a:r>
            <a:r>
              <a:rPr lang="en-US" dirty="0"/>
              <a:t>at </a:t>
            </a:r>
            <a:r>
              <a:rPr lang="en-US" dirty="0" smtClean="0"/>
              <a:t>6pm</a:t>
            </a:r>
          </a:p>
          <a:p>
            <a:pPr lvl="2" eaLnBrk="1" hangingPunct="1"/>
            <a:r>
              <a:rPr lang="en-US" dirty="0" smtClean="0"/>
              <a:t>This may change, should know a few days after the Internet problems go away.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Work/Grades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Welcome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z="2800" dirty="0"/>
              <a:t>This is a class on embedded systems.  We will be… </a:t>
            </a:r>
          </a:p>
          <a:p>
            <a:pPr lvl="1" eaLnBrk="1" hangingPunct="1"/>
            <a:r>
              <a:rPr lang="en-US" sz="2400" dirty="0"/>
              <a:t>Learning more about embedded systems</a:t>
            </a:r>
          </a:p>
          <a:p>
            <a:pPr lvl="2" eaLnBrk="1" hangingPunct="1"/>
            <a:r>
              <a:rPr lang="en-US" sz="2000" dirty="0"/>
              <a:t>Lecture, labs, and, homework.</a:t>
            </a:r>
          </a:p>
          <a:p>
            <a:pPr lvl="1" eaLnBrk="1" hangingPunct="1"/>
            <a:r>
              <a:rPr lang="en-US" sz="2400" dirty="0"/>
              <a:t>Gaining experience working as a group…</a:t>
            </a:r>
          </a:p>
          <a:p>
            <a:pPr lvl="2" eaLnBrk="1" hangingPunct="1"/>
            <a:r>
              <a:rPr lang="en-US" sz="2000" dirty="0"/>
              <a:t>…but also working by yourself on researching and learning material without an instructor’s guidance</a:t>
            </a:r>
          </a:p>
          <a:p>
            <a:pPr lvl="1" eaLnBrk="1" hangingPunct="1"/>
            <a:r>
              <a:rPr lang="en-US" sz="2400" dirty="0"/>
              <a:t>Learning (more?) about the design cycle </a:t>
            </a:r>
          </a:p>
          <a:p>
            <a:pPr lvl="2" eaLnBrk="1" hangingPunct="1"/>
            <a:r>
              <a:rPr lang="en-US" sz="2000" dirty="0"/>
              <a:t>Both theory in lecture and by doing a paper-to-prototype-to-project design.</a:t>
            </a:r>
          </a:p>
          <a:p>
            <a:pPr lvl="2" eaLnBrk="1" hangingPunct="1"/>
            <a:endParaRPr lang="en-US" sz="2000" dirty="0"/>
          </a:p>
          <a:p>
            <a:pPr marL="1371600" lvl="3" indent="0" eaLnBrk="1" hangingPunct="1">
              <a:buNone/>
            </a:pPr>
            <a:endParaRPr lang="en-US" sz="16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Overview/ Welcome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Homework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/>
              <a:t>You will have three homework assignments.</a:t>
            </a:r>
          </a:p>
          <a:p>
            <a:pPr lvl="1" eaLnBrk="1" hangingPunct="1"/>
            <a:r>
              <a:rPr lang="en-US" dirty="0"/>
              <a:t>The first is to propose project ideas (HW0)</a:t>
            </a:r>
          </a:p>
          <a:p>
            <a:pPr lvl="2" eaLnBrk="1" hangingPunct="1"/>
            <a:r>
              <a:rPr lang="en-US" dirty="0"/>
              <a:t>Already sent out 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</a:t>
            </a:r>
            <a:r>
              <a:rPr lang="en-US" dirty="0"/>
              <a:t>other two will be used to reinforce classroom material or to give you a chance to drill down a bit farther on topics then we can in class/lab.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Work/Grades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3771339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Schedule</a:t>
            </a:r>
          </a:p>
        </p:txBody>
      </p:sp>
      <p:sp>
        <p:nvSpPr>
          <p:cNvPr id="2" name="Oval 1"/>
          <p:cNvSpPr/>
          <p:nvPr/>
        </p:nvSpPr>
        <p:spPr>
          <a:xfrm>
            <a:off x="5638800" y="762000"/>
            <a:ext cx="1371600" cy="623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686800" y="1905000"/>
            <a:ext cx="304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(Very Brief) Introduction to Design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1100" y="3886200"/>
            <a:ext cx="6972300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Thinking about how to think about building things.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(yes, it’s that abstract, but also critical)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design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the material in 95% of your engineering classes, this question is a matter of opinion.</a:t>
            </a:r>
          </a:p>
          <a:p>
            <a:pPr lvl="1"/>
            <a:r>
              <a:rPr lang="en-US" dirty="0"/>
              <a:t>There are tons of books on the topic, and they all use different words and emphasize different things. </a:t>
            </a:r>
          </a:p>
          <a:p>
            <a:pPr lvl="1"/>
            <a:r>
              <a:rPr lang="en-US" dirty="0"/>
              <a:t>That said, they (almost) all have similar ideas.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Brief design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stages of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design ends is debated.  </a:t>
            </a:r>
          </a:p>
          <a:p>
            <a:pPr lvl="1"/>
            <a:r>
              <a:rPr lang="en-US" dirty="0"/>
              <a:t>Pretty much everyone agrees that identifying a problem to be solved is the first step.</a:t>
            </a:r>
          </a:p>
          <a:p>
            <a:pPr lvl="2"/>
            <a:r>
              <a:rPr lang="en-US" dirty="0"/>
              <a:t>Though some have some pretty significant steps to be taken here (requirements gathering, user surveys, marketing analysis etc.)</a:t>
            </a:r>
          </a:p>
          <a:p>
            <a:pPr lvl="1"/>
            <a:r>
              <a:rPr lang="en-US" dirty="0"/>
              <a:t>But is the last step:</a:t>
            </a:r>
          </a:p>
          <a:p>
            <a:pPr lvl="2"/>
            <a:r>
              <a:rPr lang="en-US" dirty="0"/>
              <a:t>Handing off the design to be manufactured?</a:t>
            </a:r>
          </a:p>
          <a:p>
            <a:pPr lvl="2"/>
            <a:r>
              <a:rPr lang="en-US" dirty="0"/>
              <a:t>Dealing with manufacturing issues?</a:t>
            </a:r>
          </a:p>
          <a:p>
            <a:pPr lvl="2"/>
            <a:r>
              <a:rPr lang="en-US" dirty="0"/>
              <a:t>Supporting users of the design?</a:t>
            </a:r>
          </a:p>
          <a:p>
            <a:pPr lvl="2"/>
            <a:r>
              <a:rPr lang="en-US" dirty="0"/>
              <a:t>Dealing with end-of-life issues?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Brief design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stages in this class (1/4)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600" dirty="0">
                <a:solidFill>
                  <a:srgbClr val="009900"/>
                </a:solidFill>
              </a:rPr>
              <a:t>Identifying the purpose*</a:t>
            </a:r>
          </a:p>
          <a:p>
            <a:pPr lvl="1"/>
            <a:r>
              <a:rPr lang="en-US" sz="3200" dirty="0"/>
              <a:t>Identifying a problem</a:t>
            </a:r>
          </a:p>
          <a:p>
            <a:r>
              <a:rPr lang="en-US" sz="3600" dirty="0">
                <a:solidFill>
                  <a:srgbClr val="009900"/>
                </a:solidFill>
              </a:rPr>
              <a:t>Design requirements</a:t>
            </a:r>
          </a:p>
          <a:p>
            <a:pPr lvl="1"/>
            <a:r>
              <a:rPr lang="en-US" sz="3200" dirty="0"/>
              <a:t>What characteristics does the device need?</a:t>
            </a:r>
          </a:p>
          <a:p>
            <a:pPr lvl="2"/>
            <a:r>
              <a:rPr lang="en-US" sz="2800" dirty="0"/>
              <a:t>This should be things like “light-weight” or “easy to use” rather than “less than 8oz” or “</a:t>
            </a:r>
            <a:r>
              <a:rPr lang="en-US" sz="2800" dirty="0" err="1"/>
              <a:t>iPhone</a:t>
            </a:r>
            <a:r>
              <a:rPr lang="en-US" sz="2800" dirty="0"/>
              <a:t>-like interface”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Brief design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943600"/>
            <a:ext cx="6231193" cy="8002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There is often a research step between this step and developing the design</a:t>
            </a:r>
          </a:p>
          <a:p>
            <a:r>
              <a:rPr lang="en-US" sz="1400" dirty="0"/>
              <a:t>  requirements.  What are current solutions/workarounds?  What do people </a:t>
            </a:r>
            <a:br>
              <a:rPr lang="en-US" sz="1400" dirty="0"/>
            </a:br>
            <a:r>
              <a:rPr lang="en-US" sz="1400" dirty="0"/>
              <a:t>  really want?  What is doable in this space?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stages in this class (2/4)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9900"/>
                </a:solidFill>
              </a:rPr>
              <a:t>Engineering specification</a:t>
            </a:r>
          </a:p>
          <a:p>
            <a:pPr lvl="1"/>
            <a:r>
              <a:rPr lang="en-US" sz="3200" dirty="0"/>
              <a:t>The design requirements turned into measurable outcomes.</a:t>
            </a:r>
          </a:p>
          <a:p>
            <a:pPr lvl="2"/>
            <a:r>
              <a:rPr lang="en-US" sz="2800" dirty="0"/>
              <a:t>“8 oz or less”</a:t>
            </a:r>
          </a:p>
          <a:p>
            <a:pPr lvl="2"/>
            <a:r>
              <a:rPr lang="en-US" sz="2800" dirty="0"/>
              <a:t>“New users can start measurement in less than 10 seconds on the average”</a:t>
            </a:r>
          </a:p>
          <a:p>
            <a:pPr lvl="2"/>
            <a:r>
              <a:rPr lang="en-US" sz="2800" dirty="0"/>
              <a:t>“48-hour battery life in the worst case”</a:t>
            </a:r>
          </a:p>
          <a:p>
            <a:endParaRPr lang="en-US" sz="4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Brief design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stages in this class (3/4)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Work out possible solutions</a:t>
            </a:r>
          </a:p>
          <a:p>
            <a:pPr lvl="1"/>
            <a:r>
              <a:rPr lang="en-US" sz="2400" dirty="0"/>
              <a:t>Identify a few ways to solve this problem</a:t>
            </a:r>
          </a:p>
          <a:p>
            <a:r>
              <a:rPr lang="en-US" sz="2800" dirty="0">
                <a:solidFill>
                  <a:srgbClr val="00B050"/>
                </a:solidFill>
              </a:rPr>
              <a:t>Pick a solution</a:t>
            </a:r>
          </a:p>
          <a:p>
            <a:pPr lvl="1"/>
            <a:r>
              <a:rPr lang="en-US" sz="2400" dirty="0"/>
              <a:t>Find the one you like best.</a:t>
            </a:r>
          </a:p>
          <a:p>
            <a:r>
              <a:rPr lang="en-US" sz="2800" dirty="0">
                <a:solidFill>
                  <a:srgbClr val="00B050"/>
                </a:solidFill>
              </a:rPr>
              <a:t>Prototyping</a:t>
            </a:r>
          </a:p>
          <a:p>
            <a:pPr lvl="1"/>
            <a:r>
              <a:rPr lang="en-US" sz="2400" dirty="0"/>
              <a:t>Building a prototyped device</a:t>
            </a:r>
          </a:p>
          <a:p>
            <a:pPr lvl="2"/>
            <a:r>
              <a:rPr lang="en-US" sz="2000" dirty="0"/>
              <a:t>Likely not the right form-factor etc. </a:t>
            </a:r>
          </a:p>
          <a:p>
            <a:pPr lvl="2"/>
            <a:r>
              <a:rPr lang="en-US" sz="2000" dirty="0"/>
              <a:t>Probably on a breadboard, but mechanical issues also need to be addressed.</a:t>
            </a:r>
          </a:p>
          <a:p>
            <a:pPr lvl="1"/>
            <a:r>
              <a:rPr lang="en-US" sz="2400" dirty="0"/>
              <a:t>Let’s you see what’s doable.</a:t>
            </a:r>
          </a:p>
          <a:p>
            <a:pPr lvl="2"/>
            <a:r>
              <a:rPr lang="en-US" sz="2000" dirty="0"/>
              <a:t>Also gives you a testbed to develop your solution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Brief design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stages in this class (4/4)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9900"/>
                </a:solidFill>
              </a:rPr>
              <a:t>Implement your design</a:t>
            </a:r>
          </a:p>
          <a:p>
            <a:pPr lvl="1"/>
            <a:r>
              <a:rPr lang="en-US" dirty="0"/>
              <a:t>For us this involves ordering and assembling a PCB and getting your software up and running.</a:t>
            </a:r>
          </a:p>
          <a:p>
            <a:r>
              <a:rPr lang="en-US" dirty="0">
                <a:solidFill>
                  <a:srgbClr val="009900"/>
                </a:solidFill>
              </a:rPr>
              <a:t>Test and debug</a:t>
            </a:r>
          </a:p>
          <a:p>
            <a:pPr lvl="1"/>
            <a:r>
              <a:rPr lang="en-US" dirty="0"/>
              <a:t>Get everything working</a:t>
            </a:r>
          </a:p>
          <a:p>
            <a:pPr lvl="1"/>
            <a:r>
              <a:rPr lang="en-US" dirty="0"/>
              <a:t>Test to see if engineering requirements are met.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Brief design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 is about getting a </a:t>
            </a:r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design </a:t>
            </a:r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Following the steps of the design process helps a lot more than you might think.</a:t>
            </a:r>
          </a:p>
          <a:p>
            <a:pPr lvl="2"/>
            <a:r>
              <a:rPr lang="en-US" dirty="0"/>
              <a:t>Though we have such a time crunch that they will have to overlap a bit.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Brief design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Mark </a:t>
            </a:r>
            <a:r>
              <a:rPr lang="en-US" dirty="0" err="1"/>
              <a:t>Brehob</a:t>
            </a:r>
            <a:endParaRPr lang="en-US" dirty="0"/>
          </a:p>
          <a:p>
            <a:pPr lvl="1"/>
            <a:r>
              <a:rPr lang="en-US" dirty="0"/>
              <a:t>Prefer “Mark”, “Dr. </a:t>
            </a:r>
            <a:r>
              <a:rPr lang="en-US" dirty="0" err="1"/>
              <a:t>Brehob</a:t>
            </a:r>
            <a:r>
              <a:rPr lang="en-US" dirty="0"/>
              <a:t>” is okay too.</a:t>
            </a:r>
          </a:p>
          <a:p>
            <a:pPr lvl="1"/>
            <a:r>
              <a:rPr lang="en-US" dirty="0"/>
              <a:t>Full-time teacher (lecturer)</a:t>
            </a:r>
          </a:p>
          <a:p>
            <a:pPr lvl="2"/>
            <a:r>
              <a:rPr lang="en-US" dirty="0"/>
              <a:t>Been here for 20+ years and I’ve taught a wide variety of courses (100, 101, 203, 270, 281, 370, 373, 376, 452, 470, 473)</a:t>
            </a:r>
          </a:p>
          <a:p>
            <a:pPr lvl="1"/>
            <a:r>
              <a:rPr lang="en-US" dirty="0"/>
              <a:t>PhD is in the intersection of computer architecture and theoretical computer science as it relates to caches.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http://web.eecs.umich.edu/~brehob/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Overview/ Welcome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6015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interfaces to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2024" y="6334323"/>
            <a:ext cx="379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Figure from </a:t>
            </a:r>
            <a:r>
              <a:rPr lang="en-US" sz="1400" i="1" dirty="0"/>
              <a:t>Embedded Systems Architecture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by Tammy </a:t>
            </a:r>
            <a:r>
              <a:rPr lang="en-US" sz="1400" dirty="0" err="1"/>
              <a:t>Noergaard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3276600" y="4419600"/>
            <a:ext cx="2743200" cy="6858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hardware interface?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hardware interface is a set of functions, macros, or other programming constructs which allows the programmer to not worry about how exactly the hardware works.</a:t>
            </a:r>
          </a:p>
          <a:p>
            <a:pPr lvl="1"/>
            <a:r>
              <a:rPr lang="en-US" dirty="0"/>
              <a:t>It creates a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abstraction </a:t>
            </a:r>
            <a:r>
              <a:rPr lang="en-US" dirty="0"/>
              <a:t>so the programmer only needs to think about a subset of the problem.</a:t>
            </a:r>
          </a:p>
          <a:p>
            <a:pPr lvl="1"/>
            <a:r>
              <a:rPr lang="en-US" dirty="0"/>
              <a:t>This is creates a nice boundary where high-level code can be handed off.</a:t>
            </a:r>
          </a:p>
          <a:p>
            <a:pPr lvl="2"/>
            <a:r>
              <a:rPr lang="en-US" dirty="0"/>
              <a:t>Also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useful </a:t>
            </a:r>
            <a:r>
              <a:rPr lang="en-US" b="1" u="sng" dirty="0"/>
              <a:t>even</a:t>
            </a:r>
            <a:r>
              <a:rPr lang="en-US" dirty="0"/>
              <a:t> when you are the only programmer!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val="5689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0980"/>
            </a:schemeClr>
          </a:solidFill>
        </p:spPr>
        <p:txBody>
          <a:bodyPr/>
          <a:lstStyle/>
          <a:p>
            <a:pPr eaLnBrk="1" hangingPunct="1"/>
            <a:r>
              <a:rPr lang="en-US" dirty="0"/>
              <a:t>Servos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  <a:solidFill>
            <a:schemeClr val="bg1">
              <a:alpha val="52940"/>
            </a:schemeClr>
          </a:solidFill>
        </p:spPr>
        <p:txBody>
          <a:bodyPr/>
          <a:lstStyle/>
          <a:p>
            <a:pPr eaLnBrk="1" hangingPunct="1"/>
            <a:r>
              <a:rPr lang="en-US" dirty="0"/>
              <a:t>Pulse Width Modulation (PWM)</a:t>
            </a:r>
          </a:p>
          <a:p>
            <a:pPr eaLnBrk="1" hangingPunct="1"/>
            <a:r>
              <a:rPr lang="en-US" dirty="0"/>
              <a:t>We Provide: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2895600"/>
            <a:ext cx="2133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+5VDC</a:t>
            </a:r>
          </a:p>
          <a:p>
            <a:pPr algn="ctr">
              <a:defRPr/>
            </a:pPr>
            <a:r>
              <a:rPr lang="en-US" dirty="0"/>
              <a:t>PWM Signal</a:t>
            </a:r>
          </a:p>
          <a:p>
            <a:pPr algn="ctr">
              <a:defRPr/>
            </a:pPr>
            <a:r>
              <a:rPr lang="en-US" dirty="0"/>
              <a:t>Ground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4600" y="5105400"/>
            <a:ext cx="2133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0-180 Degree</a:t>
            </a:r>
          </a:p>
          <a:p>
            <a:pPr algn="ctr">
              <a:defRPr/>
            </a:pPr>
            <a:r>
              <a:rPr lang="en-US" dirty="0"/>
              <a:t>Range of Motion</a:t>
            </a:r>
          </a:p>
        </p:txBody>
      </p:sp>
      <p:sp>
        <p:nvSpPr>
          <p:cNvPr id="10" name="Down Arrow 9"/>
          <p:cNvSpPr/>
          <p:nvPr/>
        </p:nvSpPr>
        <p:spPr>
          <a:xfrm rot="19361815">
            <a:off x="2271713" y="4176713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4495800"/>
            <a:ext cx="1541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We Get:</a:t>
            </a:r>
          </a:p>
        </p:txBody>
      </p:sp>
      <p:sp>
        <p:nvSpPr>
          <p:cNvPr id="2" name="AutoShape 2" descr="data:image/jpeg;base64,/9j/4AAQSkZJRgABAQAAAQABAAD/2wCEAAkGBxIQEBQSEhQUFBQUFBAVFBQVFxQVFBUSFBUWFhUUFhQYHCggGBolHBQVITIhJiwrLi4uFx8zODMsNygtLiwBCgoKDg0OGhAQGiwkHCQsLCwsLCwsLCwsLCwsLCwsLCwsLCwsLCwsLCwsLDQsLCwsLCwsLCwsLCwsLCwsLCwsN//AABEIAOQA3QMBIgACEQEDEQH/xAAcAAEAAQUBAQAAAAAAAAAAAAAAAwECBAUHBgj/xAA/EAACAgECAwUECAQEBgMAAAABAgADEQQhBRIxBhNBUWEHIjJxFEJSYoGRocEjQ7HRU3KC4RUzkrLS8BYkwv/EABkBAQEBAQEBAAAAAAAAAAAAAAABAgMEBf/EACsRAQEAAgEBBgMJAAAAAAAAAAABAhExAxIhQVFxsQQTMiJSgZGyweHi8P/aAAwDAQACEQMRAD8A7jERAREQES13CjJmFZqiemw/WBmPYB1MibVjwBMwHbHrL1MuhknVnyj6UfITHlZdIyBqvSSrqAfSYUrGjbYAyswFYjpMiu/PWTSp4iJAiIgIiICIiAiIgIiICIiAiIgJZbYFGZfNfqLOY58BLBHY5Y5MsRj5SqsDKmUMyzvRnEty2fSVMqJMyuZAbJTvoE53lUGJCLJeGhEgsGcS8SISq2DOIVmUW+BmRNeDMuh8iZsIliIkUiIgIiICIiAiIgIiICIiBHe2FMwcTL1R2ExTNRFmJDapPQ4k5lhlFhMx7bgASxCqoLMx6BVGSSfIASayeS9odzLwy/H1uStj5K7qpJ9N/wBYo8R2k9p17NjTsNNQSQjcvNc4+25YEIPQDbxM13BvaNrlsYLb9IVQCRcoKMPHDKFZT6zBr7PajU1vXSnOw5chfewNj4dM7b+sk1nY2/SIl7UvSgUK/vbWMRnffP5bbTCuudme09OvTmr9yxQO8pY5ZD0yD9ZPX13wZ6CuzM4d2IrccY06VENyCxrypyq0lPfUnx35R88TtNTTeKM0NLxIFaSAyiYGTaZve+cxQZLQfeHzko2UREwpERAREQEREBERAREQESy61UUsxCqoJZicAAdSSegkWg11WorW2l1srcZV1IKkdNiIHn//AJdRbxL/AIfX7zrVa7uPhWxCn8L1OGYnywJuDObv2O19HHjxCtEbTm7mbDgOa7U5H9w+Izn1xtOktLiiMy0ytqkjY4lFXaaETiYV9QIZWUOrAqysAVZTsQQeoM2DCROko5lxP2ZVlzZpNS+nJzhG5jy+OEsRlbl9DnEwR7MtRYw+ka8sq4wP4tpwPAF3wPynVHpkfcCTsw203Z3gOn0NZr06YLnNljYNlh3xzN5DJwBsMzdomJVa8Rc5VcgZ9BNIW3hMbdZOrZAkGnsLDJGPL19ZNmRV4MyNJu4mvrrIOeYn0nk/aD21s4adOmn5WtawvYrjKtQoIKeaksw3HTl8ekl4HT4nk+xXbzTcTHKv8K8D3qHI5turVn66+o6eIE9ZMKREQEREBERAREQEREDj3tz4leLKNMGK0PWzsq5HO4bGG81APT1l3sl7b6bT6caLUuKiruarG/5bK55uUt0RgSevXM3ftf7MXauqq+hedqBZz1jPO1bAHKD6zAr8PU528pxBl/sQfPxBHhER1j2xdsrEFek0tgVbq2ey6tgWKc3KK1YH3c75PXE3vsz7TfT9EFc51GnC13ebDB7u3/UBv6gzhlNKlCMY97P5iT8G4vfw7UJqKTuuzA/DZWfirf8AY+BwZYPpiR3IT0OJrOy/aSjiNAuoPTAsrOOep/suP6HoZuRKIeXA3lvWTOBMajThM4LHJ+sQcei4AwJRcVlhWTGWESjF1NZZcKcH16GKEKrgnJ8/7SczF1drqRyrkHy/eBOZBTaxJyuAJKD+cg1WpWtWd2CqoJZmICqo6lieggXavVpTW1ljBURWZmPRVUZJM+eu0XGm1+qs1JBUNha1PVal+EH1O7H1Yzc+0Dtp9PbuKSRplOWPQ3up2bH+GNiB49T4TytIZmVEUu7kKla7szHoJnYnqLBk5AxtLAVKmRYXOwCkbjr1nuuzvbbiHB7BRra7XrPvd1c/Nao8TTcSQ4H2SfHwkvBuHLwrHNyXcSuTKLnC1pkA11sQRzEc2PtEY6dZOE8bqvU6TW5tqZytV9y8hFjDPc2MPgtG+CPLwnG9Tync12XXezvaHTa+rvdNYHXow3Do32XQ7qf/AETaz594l2Z1fDLPpWhe1gpH/LBNqp9m2sDFyeuPw8Z7vsT7VKNVy06vlovOAHzii1umFYn3Gz9VvwJm5ZZuJZrl0eIEShERAREQEREBPB9u/Z3Xrc3aflp1PUnGK7vSwDo33vzzPeRA+XNVorNPY9VyNXYuOZG6+hBGzKfMbSArkT6A9onZ2vWaOxuUC2pGet8Dm9z3imfstjGJwJkiCHRanUaK0X6Sxq2HXlOzD7LL0dfQzrXZ32o6e1VXVj6O527wczUMfMkb1/6th5zlQl4q226Sj6OqsV1DoQynoykMp+RErPmrR6y7TMW011tBPUVsQp/zJ8J/ET0Wj9qHFKtn+j6gD7dZViP81bDf8DKjuRlpzORU+2az6+iX/TcR+hSXW+2U493Rb/ev/skbHV2kZby3+U4prva1rn2rq09Q8yHsb8ywH6TznE+0ut1QIu1NpU9UU92nyKpjI+eY2rsfaXt5o9ECrWd5aP5NXvMP8zfCn4nPpOTdqO1Op4if4h7unqunQnk+bt1sPz2HgBPO92AMAflJtJQ9jpVWpeyw8qIOpP7AdSZPUKaWd1rRS9jnlRB1Y/sPWdI4Vw9ODorMEt1dzBHtJ/g0KdynN1XbO+3MfIS3hXDxwgVe4mo1moZlaxnCV1hVDGlbCPd2/wCo+k1iqlb86WUXV2HUZeznIuy3OdPeTjlfryPsCMbjw43Lt8ce7Umlusw9jctj2VtaSpvylldjb927HdObYA9OhOJt106KO91OXZgcUPs2oA2D30kZzWwOWXJYDIz41rYZTWXtXaltTclHKquarTyKt+3L3VZwEPjlZj6YXatyHfLBcs7fCla5OWX3eVVYjAB5kZgRkEyK3vZzjNvOyWB2Xm5xaMYqDAuedshRWF5eXlHvfPInmO1Wn0+rvPdKKXI68vu3fesXoCfMb7b56SXXcUVFFKhcbG01r3feMM4dkyfwX1J2zLNRUjAMx2X3gR5fOZk7OW+H0+h8LjcMu1q5TmXwnr5+zK7Ke0HV8LcUaoPfR4KzZsRftU2H41+6Tt6dJ2zgHHtPrqRdprA6nr4MrfZdTup9DOC1lb1YWLnfBRvqjw5fI+s1C6u7hmpNmluKsFB+Y/w7l6OPnvv4Gd8bu68Xk6/w3y8Z1MLvC8ef4vqOJg8E4iup09VylTzojHkYMoYgcy5Hkcj8JnSvIREQEREBERAsuTmUqehBB/ET5jupNZKHqhK/9Jx+0+n5889ttL3XENSnh3hYfJwHH/dA0JEvrbEtxKSi3VUK/wDttNLqqLK98kgeP/kJvJawgaMOH2Put5+BkboRsRMzV8P8V/L+0iqsI2bfH5iEY/KZetZmZyjqOkv0mlsusSqlOe2wkIvQDALMSfABVJPylGPptI9li1VqbLXOFQf1J8APOdM7LcK02iZtOL6217Ie9ZfjQEZC1htsKCDjqepGOkC8MHCNLlcm6493frQofuOce6Qh37sMF/qfATVcOuZu81C6hqrlPPctdS255yqWailj73dkIrMOo+U4ZXtzu4bk0rrNHdSj03WUuBZYTVlebVkDmfUmwkslygqOU46YHrsNJUtBW7UNVYLtPiteQsbhgNXbqa+i8gAGRliB6GZegakcODW6apmNjNhlwru5ITU2Ft61flxk7eHSY2lBuY84Zncn6SXUrWKqthejnP0e6nmACD3WzsMNM7Vk6f8A+0GWxVq1da4fUIhbTWVqN6bwNuQqNvDcFd9pruMcTrQGnTApWW5iCzMWbAAZixJ2AAC+AHnI+LcSWpe5o6HlNjEBWtcfzHUbDxIQbDM1/BOFPqrGAJCIC9rgczcoxkIv1nJIGPDIJmscZ9V4ei35PdPr/T/b29WCW8evXJm35OWutfNkz+rY/MCS8VqqNNebkXuKGqWhBlm1XOe8fmGzVswyXz4Y8MTS67iDYwcZ2IA6D1PrN9+XB8P1sOj2rl3290/fbL4xqxS+azi0g8w6hVxsx9fSeQ1F5tblUnGTzN4sT1ma/vZJyc5znqx8zINNSFE3jjqacev1vm53Lib4/wB4+bf9meP6nhr8+mflBINlTb1Wf5l8D94YP4bTuHYv2habiOKz/B1OMtS56+Zqfo4/XfcCfPamMAkEZBBBBBIII6EEbg+stji+tYnJfZT27vuvGh1bd4SjGi4/GSgya7D9Y8oJDddjnO061MqREQEREBOL+13ScmvD/wCLUh+ZTKn9As7ROX+2zTe7prfI2ofxCsP6GBywyhgmUlCGEQIRYZDdpw3z85kShEK1jqVPl/Q/PyklFxVw6M1diHmVlOGU+YImY6AjeYN+nI6dB+Y+UqOg9m+2tdo7jX8qsw5e+IAptB2xaOiMfP4T6TYr2VbS2tdXm1aeWzSVBitiM2e8HefXTByFPxfnnlSXeDbjpn+/lPU9le192hwjZu0vTuyffqHnUx/7Tt5YnHLp2fT+Tcy8204TqLrrxdzLa3vrqRd7itpC2GJOMcoJzyH3kJwNjION8WrqRqNNzJVnmIZmZmbAAdyxJ2AAC+AEyeP8eqtVjpMCux+dyF5S9mAC9o+1sNvx3mq7L2qNbR3lYtD2BADvh2OFfB2ODvvJMbzZ3eT0TKdKfZu874/d/n29Wy4Z2ZLDl1Ksj6monT2EkpWw3LW4+vjlKqdiCfESTVcRWlF7sfRL9FdyrpizOt9NuOck495iBksfDyyMbfid9OnoZLA61YY6IqWYh6rOi/ZIblIzsE28wfDcc4rZfZ3txBsZVAwAFVR0AHgOv5xhvO9/DhdRHxbiTWNzNgYHLWijCVVD4UVfBR/vNQPeOTuP6mVJ5jk9P6mLXCjJOBO8mo57W6h8KfyHzMuqGAJj12d6cjZR0z1PmZkyorDMJYWmNdqMfP8Ap/vA6H7HNDz8VR2/l03uB5ZCp+fvzv0+bvZV2xp0Gqd9SrcjoKxYo5u797mOUG5BwOnl0n0TodbXfWttTrZW4yrqQVI9DMNMiIiAiIgJ4n2vabn4cW/w7a2+QJK//qe2mu7RcLGr0tunJx3iEA+TdVP4ECB81EYgGZfE+HXaO006hCjDwPl05lI2ZduomKV8RuJRTMZluYhDMrmWyohQyhErEDFv0+dxMQEodvy/tNoZFdUDKiGi7B5kOD4+voRNlw/WlbFZPdsU5XO4yPs58fSaW2kqc/r/AH85cmo8G69QR/UGPUbniHEHYjvGZ2UcqBuiqWLHbwGSTPNa3iB5sL72/vE5OT5Sut1xsPKpYk552Y5J/GUo0+BEEJ1tx6AL8l/vC6ZnObCSZnrVJFTEClCcol7H8pU7TE1GpA/YfuZUS2Ntk7eQ/ea1/ePpKta1h3MlooLMFUZyQAPUyKk0wAno+zPabU8Os59M+AxBsqbeqzHmvgfvDB6dekx6eFtkpWllrD4u7RnwfXlBxNdxJmpOHVkf7FisjEeeGAOPWB9F9jPaBpeIgJnudRg5ocjJI3Jrb+YMb7b+YE9fPkWqwMA6kgjcEEhlYeIYbgjzn012A4jbqeGaW645sepSzeLEbcx9TjP4yWK9BERIEREDVdoez9Gvq7u9M43Vhs6HzVvD5dDOF9reyOp4Y+WHPSThbVB5T6MPqN6ePhPomRarTJajV2KrowIZWGQQfAgwPl0EN06+IlDPf9uvZq+nJv0Qayvq1XV6x5r4uv6j1nP0szsdjKErKMMQIFYlDECstIl0SosZczC1Gm6+Xl/70M2GJQiBp6dMB0Hz85kqJPbQDuOsgDYOG29fA/2MqLpTMNtMe2zb08PX1+UKs1epx8/AfuZrq7hz+/0PU/vK2EsfMy9NMPGTkZZ03LjHwncGZvC7RVfVY3wLZWXx15OYcxHqBkzWVO1O3xV/qsz0IIyN1PiIH1ZwKjTpp6xpeTuSqshTcMrDIfm+sT1z4yPtBwHT6+k06msWIemfiU/aRuqt6ifO/ZztfreHjl0938M5PdWDvKwT4qDup+RA9J0z2b9vNZr9WaL0qKGpnDoGQqylRjBJ5geb0xJZpXKa+zFtXEruHIO9dLCqDxYEc1bE+A5CGPlgz6U7O8NOl0lNBbmNdaqWAwCR1wPKZH/D6u+7/u073l5O95R3nJnPLz9cZHSZMgREQEREBERATnvbn2b16vmv0oFd+5ZOldh3JPT3XPn0Pj5zoUQPlrU0WUWNVcrIynDKwwwPr6estZfKfQ/a3slp+I14sHLYoPJavxL6H7S+h/ScL7RdndRw60papKknksGeRx5qfA/dO4lGqiXEA7j8pbCKxKSsKRBiBQiRvWDJTLG6SjV6ivlwcnHlk4mLq9Rk4En4q+wA6kzFqq/3kRRFxMquhiM4M2HAtGrd5Y+MV8gUHxZs+Hpy/rM6yknfMo0ZrkdSms5Xx6qfhPy8jMvijlFDeo3/AGldPX3noMZJ8hAm0tYs98EhRsR4823ugee/6id39mXY86NPpNwIvtTl7voKqyQ3KRj4zgZ8sYHiTqPZd2H5eTWahcY309RHTPS9x5n6o8OvXGOpyVSIiQIiICIiAiIgIiICYnE+G1ampqrkDo3VT5+BB8CPMTLiBwrtr7PLtDzXUFraBufGysffAG6/eH4zxaOG2Oxn1QROaduvZmt2b9EAlm5enOEc+JTwVvTofSXY5ERiJfYrVsa7VKspIIYYYEeBBlGXEIoYEpmIFYs6QDD9JVYWo0iuPIjoZid0VODNrTvmWOoOxhEGls5Tv8JIz8x0OPxP5zOu1AOw3HpMF6Cu43EjAycAbmBueD8Dt4hb9GpUEspJJ+FQPrMfAZx+c6H7OfZxYjd7r6worc8lOVYOynHO+Nim2QPHx9d37FuGLVonsx773MC3iVVVAAPkDzfrOhTKgEREBERAREQEREBERAREQEREBERA8t2y7EUcRUttXeB7toAycdFcfWX9ROIcd4JqOH291emOvKw3RwPFG8fl1E+mJhcX4VTq6mqvQOjeB6g+anqD6iB8yAAjIls9Z217DW8OfvEzZp2Oz43T7tmOnz6GeUO8opK2dJbFh2hCrYSF3kjH3Ziu+PnAlruJIQAsWIAA65OwGPHJnv8Ast7MtbZYrahRp6s5Ylla0jyVVyAfmdvIz0/sr7A/RQNZql/jsM11n+Sp8T98j8p0yTaoNFpUprWutQqIAFA8AJPEQEREBERAREQEREBERAREQEREBERAREQLLqldSrAMrAgqQCCD1BB6zkPbr2atVzajRAtWN2o6sg8Sh+sPu9fnOwxA+VJZaZ3Ptz7Pa9Zm7T8td+DkdK7T97HRvvfnOJ8T4dbp7DXarVsp3Vx0+R8R6yoxLDtOq+yjsDuuu1a+unqby8LnHn5D8fLEHs17AG5l1erUitSDVUwx3h8HYH6g2wPH5deySKREQEREBERAREQEREBERAREQEREBERAREQEREBERASO2hW+JVb5gH+spECW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QEBQSEhQUFBQUFBAVFBQVFxQVFBUSFBUWFhUUFhQYHCggGBolHBQVITIhJiwrLi4uFx8zODMsNygtLiwBCgoKDg0OGhAQGiwkHCQsLCwsLCwsLCwsLCwsLCwsLCwsLCwsLCwsLCwsLDQsLCwsLCwsLCwsLCwsLCwsLCwsN//AABEIAOQA3QMBIgACEQEDEQH/xAAcAAEAAQUBAQAAAAAAAAAAAAAAAwECBAUHBgj/xAA/EAACAgECAwUECAQEBgMAAAABAgADEQQhBRIxBhNBUWEHIjJxFEJSYoGRocEjQ7HRU3KC4RUzkrLS8BYkwv/EABkBAQEBAQEBAAAAAAAAAAAAAAABAgMEBf/EACsRAQEAAgEBBgMJAAAAAAAAAAABAhExAxIhQVFxsQQTMiJSgZGyweHi8P/aAAwDAQACEQMRAD8A7jERAREQES13CjJmFZqiemw/WBmPYB1MibVjwBMwHbHrL1MuhknVnyj6UfITHlZdIyBqvSSrqAfSYUrGjbYAyswFYjpMiu/PWTSp4iJAiIgIiICIiAiIgIiICIiAiIgJZbYFGZfNfqLOY58BLBHY5Y5MsRj5SqsDKmUMyzvRnEty2fSVMqJMyuZAbJTvoE53lUGJCLJeGhEgsGcS8SISq2DOIVmUW+BmRNeDMuh8iZsIliIkUiIgIiICIiAiIgIiICIiBHe2FMwcTL1R2ExTNRFmJDapPQ4k5lhlFhMx7bgASxCqoLMx6BVGSSfIASayeS9odzLwy/H1uStj5K7qpJ9N/wBYo8R2k9p17NjTsNNQSQjcvNc4+25YEIPQDbxM13BvaNrlsYLb9IVQCRcoKMPHDKFZT6zBr7PajU1vXSnOw5chfewNj4dM7b+sk1nY2/SIl7UvSgUK/vbWMRnffP5bbTCuudme09OvTmr9yxQO8pY5ZD0yD9ZPX13wZ6CuzM4d2IrccY06VENyCxrypyq0lPfUnx35R88TtNTTeKM0NLxIFaSAyiYGTaZve+cxQZLQfeHzko2UREwpERAREQEREBERAREQESy61UUsxCqoJZicAAdSSegkWg11WorW2l1srcZV1IKkdNiIHn//AJdRbxL/AIfX7zrVa7uPhWxCn8L1OGYnywJuDObv2O19HHjxCtEbTm7mbDgOa7U5H9w+Izn1xtOktLiiMy0ytqkjY4lFXaaETiYV9QIZWUOrAqysAVZTsQQeoM2DCROko5lxP2ZVlzZpNS+nJzhG5jy+OEsRlbl9DnEwR7MtRYw+ka8sq4wP4tpwPAF3wPynVHpkfcCTsw203Z3gOn0NZr06YLnNljYNlh3xzN5DJwBsMzdomJVa8Rc5VcgZ9BNIW3hMbdZOrZAkGnsLDJGPL19ZNmRV4MyNJu4mvrrIOeYn0nk/aD21s4adOmn5WtawvYrjKtQoIKeaksw3HTl8ekl4HT4nk+xXbzTcTHKv8K8D3qHI5turVn66+o6eIE9ZMKREQEREBERAREQEREDj3tz4leLKNMGK0PWzsq5HO4bGG81APT1l3sl7b6bT6caLUuKiruarG/5bK55uUt0RgSevXM3ftf7MXauqq+hedqBZz1jPO1bAHKD6zAr8PU528pxBl/sQfPxBHhER1j2xdsrEFek0tgVbq2ey6tgWKc3KK1YH3c75PXE3vsz7TfT9EFc51GnC13ebDB7u3/UBv6gzhlNKlCMY97P5iT8G4vfw7UJqKTuuzA/DZWfirf8AY+BwZYPpiR3IT0OJrOy/aSjiNAuoPTAsrOOep/suP6HoZuRKIeXA3lvWTOBMajThM4LHJ+sQcei4AwJRcVlhWTGWESjF1NZZcKcH16GKEKrgnJ8/7SczF1drqRyrkHy/eBOZBTaxJyuAJKD+cg1WpWtWd2CqoJZmICqo6lieggXavVpTW1ljBURWZmPRVUZJM+eu0XGm1+qs1JBUNha1PVal+EH1O7H1Yzc+0Dtp9PbuKSRplOWPQ3up2bH+GNiB49T4TytIZmVEUu7kKla7szHoJnYnqLBk5AxtLAVKmRYXOwCkbjr1nuuzvbbiHB7BRra7XrPvd1c/Nao8TTcSQ4H2SfHwkvBuHLwrHNyXcSuTKLnC1pkA11sQRzEc2PtEY6dZOE8bqvU6TW5tqZytV9y8hFjDPc2MPgtG+CPLwnG9Tync12XXezvaHTa+rvdNYHXow3Do32XQ7qf/AETaz594l2Z1fDLPpWhe1gpH/LBNqp9m2sDFyeuPw8Z7vsT7VKNVy06vlovOAHzii1umFYn3Gz9VvwJm5ZZuJZrl0eIEShERAREQEREBPB9u/Z3Xrc3aflp1PUnGK7vSwDo33vzzPeRA+XNVorNPY9VyNXYuOZG6+hBGzKfMbSArkT6A9onZ2vWaOxuUC2pGet8Dm9z3imfstjGJwJkiCHRanUaK0X6Sxq2HXlOzD7LL0dfQzrXZ32o6e1VXVj6O527wczUMfMkb1/6th5zlQl4q226Sj6OqsV1DoQynoykMp+RErPmrR6y7TMW011tBPUVsQp/zJ8J/ET0Wj9qHFKtn+j6gD7dZViP81bDf8DKjuRlpzORU+2az6+iX/TcR+hSXW+2U493Rb/ev/skbHV2kZby3+U4prva1rn2rq09Q8yHsb8ywH6TznE+0ut1QIu1NpU9UU92nyKpjI+eY2rsfaXt5o9ECrWd5aP5NXvMP8zfCn4nPpOTdqO1Op4if4h7unqunQnk+bt1sPz2HgBPO92AMAflJtJQ9jpVWpeyw8qIOpP7AdSZPUKaWd1rRS9jnlRB1Y/sPWdI4Vw9ODorMEt1dzBHtJ/g0KdynN1XbO+3MfIS3hXDxwgVe4mo1moZlaxnCV1hVDGlbCPd2/wCo+k1iqlb86WUXV2HUZeznIuy3OdPeTjlfryPsCMbjw43Lt8ce7Umlusw9jctj2VtaSpvylldjb927HdObYA9OhOJt106KO91OXZgcUPs2oA2D30kZzWwOWXJYDIz41rYZTWXtXaltTclHKquarTyKt+3L3VZwEPjlZj6YXatyHfLBcs7fCla5OWX3eVVYjAB5kZgRkEyK3vZzjNvOyWB2Xm5xaMYqDAuedshRWF5eXlHvfPInmO1Wn0+rvPdKKXI68vu3fesXoCfMb7b56SXXcUVFFKhcbG01r3feMM4dkyfwX1J2zLNRUjAMx2X3gR5fOZk7OW+H0+h8LjcMu1q5TmXwnr5+zK7Ke0HV8LcUaoPfR4KzZsRftU2H41+6Tt6dJ2zgHHtPrqRdprA6nr4MrfZdTup9DOC1lb1YWLnfBRvqjw5fI+s1C6u7hmpNmluKsFB+Y/w7l6OPnvv4Gd8bu68Xk6/w3y8Z1MLvC8ef4vqOJg8E4iup09VylTzojHkYMoYgcy5Hkcj8JnSvIREQEREBERAsuTmUqehBB/ET5jupNZKHqhK/9Jx+0+n5889ttL3XENSnh3hYfJwHH/dA0JEvrbEtxKSi3VUK/wDttNLqqLK98kgeP/kJvJawgaMOH2Put5+BkboRsRMzV8P8V/L+0iqsI2bfH5iEY/KZetZmZyjqOkv0mlsusSqlOe2wkIvQDALMSfABVJPylGPptI9li1VqbLXOFQf1J8APOdM7LcK02iZtOL6217Ie9ZfjQEZC1htsKCDjqepGOkC8MHCNLlcm6493frQofuOce6Qh37sMF/qfATVcOuZu81C6hqrlPPctdS255yqWailj73dkIrMOo+U4ZXtzu4bk0rrNHdSj03WUuBZYTVlebVkDmfUmwkslygqOU46YHrsNJUtBW7UNVYLtPiteQsbhgNXbqa+i8gAGRliB6GZegakcODW6apmNjNhlwru5ITU2Ft61flxk7eHSY2lBuY84Zncn6SXUrWKqthejnP0e6nmACD3WzsMNM7Vk6f8A+0GWxVq1da4fUIhbTWVqN6bwNuQqNvDcFd9pruMcTrQGnTApWW5iCzMWbAAZixJ2AAC+AHnI+LcSWpe5o6HlNjEBWtcfzHUbDxIQbDM1/BOFPqrGAJCIC9rgczcoxkIv1nJIGPDIJmscZ9V4ei35PdPr/T/b29WCW8evXJm35OWutfNkz+rY/MCS8VqqNNebkXuKGqWhBlm1XOe8fmGzVswyXz4Y8MTS67iDYwcZ2IA6D1PrN9+XB8P1sOj2rl3290/fbL4xqxS+azi0g8w6hVxsx9fSeQ1F5tblUnGTzN4sT1ma/vZJyc5znqx8zINNSFE3jjqacev1vm53Lib4/wB4+bf9meP6nhr8+mflBINlTb1Wf5l8D94YP4bTuHYv2habiOKz/B1OMtS56+Zqfo4/XfcCfPamMAkEZBBBBBIII6EEbg+stji+tYnJfZT27vuvGh1bd4SjGi4/GSgya7D9Y8oJDddjnO061MqREQEREBOL+13ScmvD/wCLUh+ZTKn9As7ROX+2zTe7prfI2ofxCsP6GBywyhgmUlCGEQIRYZDdpw3z85kShEK1jqVPl/Q/PyklFxVw6M1diHmVlOGU+YImY6AjeYN+nI6dB+Y+UqOg9m+2tdo7jX8qsw5e+IAptB2xaOiMfP4T6TYr2VbS2tdXm1aeWzSVBitiM2e8HefXTByFPxfnnlSXeDbjpn+/lPU9le192hwjZu0vTuyffqHnUx/7Tt5YnHLp2fT+Tcy8204TqLrrxdzLa3vrqRd7itpC2GJOMcoJzyH3kJwNjION8WrqRqNNzJVnmIZmZmbAAdyxJ2AAC+AEyeP8eqtVjpMCux+dyF5S9mAC9o+1sNvx3mq7L2qNbR3lYtD2BADvh2OFfB2ODvvJMbzZ3eT0TKdKfZu874/d/n29Wy4Z2ZLDl1Ksj6monT2EkpWw3LW4+vjlKqdiCfESTVcRWlF7sfRL9FdyrpizOt9NuOck495iBksfDyyMbfid9OnoZLA61YY6IqWYh6rOi/ZIblIzsE28wfDcc4rZfZ3txBsZVAwAFVR0AHgOv5xhvO9/DhdRHxbiTWNzNgYHLWijCVVD4UVfBR/vNQPeOTuP6mVJ5jk9P6mLXCjJOBO8mo57W6h8KfyHzMuqGAJj12d6cjZR0z1PmZkyorDMJYWmNdqMfP8Ap/vA6H7HNDz8VR2/l03uB5ZCp+fvzv0+bvZV2xp0Gqd9SrcjoKxYo5u797mOUG5BwOnl0n0TodbXfWttTrZW4yrqQVI9DMNMiIiAiIgJ4n2vabn4cW/w7a2+QJK//qe2mu7RcLGr0tunJx3iEA+TdVP4ECB81EYgGZfE+HXaO006hCjDwPl05lI2ZduomKV8RuJRTMZluYhDMrmWyohQyhErEDFv0+dxMQEodvy/tNoZFdUDKiGi7B5kOD4+voRNlw/WlbFZPdsU5XO4yPs58fSaW2kqc/r/AH85cmo8G69QR/UGPUbniHEHYjvGZ2UcqBuiqWLHbwGSTPNa3iB5sL72/vE5OT5Sut1xsPKpYk552Y5J/GUo0+BEEJ1tx6AL8l/vC6ZnObCSZnrVJFTEClCcol7H8pU7TE1GpA/YfuZUS2Ntk7eQ/ea1/ePpKta1h3MlooLMFUZyQAPUyKk0wAno+zPabU8Os59M+AxBsqbeqzHmvgfvDB6dekx6eFtkpWllrD4u7RnwfXlBxNdxJmpOHVkf7FisjEeeGAOPWB9F9jPaBpeIgJnudRg5ocjJI3Jrb+YMb7b+YE9fPkWqwMA6kgjcEEhlYeIYbgjzn012A4jbqeGaW645sepSzeLEbcx9TjP4yWK9BERIEREDVdoez9Gvq7u9M43Vhs6HzVvD5dDOF9reyOp4Y+WHPSThbVB5T6MPqN6ePhPomRarTJajV2KrowIZWGQQfAgwPl0EN06+IlDPf9uvZq+nJv0Qayvq1XV6x5r4uv6j1nP0szsdjKErKMMQIFYlDECstIl0SosZczC1Gm6+Xl/70M2GJQiBp6dMB0Hz85kqJPbQDuOsgDYOG29fA/2MqLpTMNtMe2zb08PX1+UKs1epx8/AfuZrq7hz+/0PU/vK2EsfMy9NMPGTkZZ03LjHwncGZvC7RVfVY3wLZWXx15OYcxHqBkzWVO1O3xV/qsz0IIyN1PiIH1ZwKjTpp6xpeTuSqshTcMrDIfm+sT1z4yPtBwHT6+k06msWIemfiU/aRuqt6ifO/ZztfreHjl0938M5PdWDvKwT4qDup+RA9J0z2b9vNZr9WaL0qKGpnDoGQqylRjBJ5geb0xJZpXKa+zFtXEruHIO9dLCqDxYEc1bE+A5CGPlgz6U7O8NOl0lNBbmNdaqWAwCR1wPKZH/D6u+7/u073l5O95R3nJnPLz9cZHSZMgREQEREBERATnvbn2b16vmv0oFd+5ZOldh3JPT3XPn0Pj5zoUQPlrU0WUWNVcrIynDKwwwPr6estZfKfQ/a3slp+I14sHLYoPJavxL6H7S+h/ScL7RdndRw60papKknksGeRx5qfA/dO4lGqiXEA7j8pbCKxKSsKRBiBQiRvWDJTLG6SjV6ivlwcnHlk4mLq9Rk4En4q+wA6kzFqq/3kRRFxMquhiM4M2HAtGrd5Y+MV8gUHxZs+Hpy/rM6yknfMo0ZrkdSms5Xx6qfhPy8jMvijlFDeo3/AGldPX3noMZJ8hAm0tYs98EhRsR4823ugee/6id39mXY86NPpNwIvtTl7voKqyQ3KRj4zgZ8sYHiTqPZd2H5eTWahcY309RHTPS9x5n6o8OvXGOpyVSIiQIiICIiAiIgIiICYnE+G1ampqrkDo3VT5+BB8CPMTLiBwrtr7PLtDzXUFraBufGysffAG6/eH4zxaOG2Oxn1QROaduvZmt2b9EAlm5enOEc+JTwVvTofSXY5ERiJfYrVsa7VKspIIYYYEeBBlGXEIoYEpmIFYs6QDD9JVYWo0iuPIjoZid0VODNrTvmWOoOxhEGls5Tv8JIz8x0OPxP5zOu1AOw3HpMF6Cu43EjAycAbmBueD8Dt4hb9GpUEspJJ+FQPrMfAZx+c6H7OfZxYjd7r6worc8lOVYOynHO+Nim2QPHx9d37FuGLVonsx773MC3iVVVAAPkDzfrOhTKgEREBERAREQEREBERAREQEREBERA8t2y7EUcRUttXeB7toAycdFcfWX9ROIcd4JqOH291emOvKw3RwPFG8fl1E+mJhcX4VTq6mqvQOjeB6g+anqD6iB8yAAjIls9Z217DW8OfvEzZp2Oz43T7tmOnz6GeUO8opK2dJbFh2hCrYSF3kjH3Ziu+PnAlruJIQAsWIAA65OwGPHJnv8Ast7MtbZYrahRp6s5Ylla0jyVVyAfmdvIz0/sr7A/RQNZql/jsM11n+Sp8T98j8p0yTaoNFpUprWutQqIAFA8AJPEQEREBERAREQEREBERAREQEREBERAREQLLqldSrAMrAgqQCCD1BB6zkPbr2atVzajRAtWN2o6sg8Sh+sPu9fnOwxA+VJZaZ3Ptz7Pa9Zm7T8td+DkdK7T97HRvvfnOJ8T4dbp7DXarVsp3Vx0+R8R6yoxLDtOq+yjsDuuu1a+unqby8LnHn5D8fLEHs17AG5l1erUitSDVUwx3h8HYH6g2wPH5deySKREQEREBERAREQEREBERAREQEREBERAREQEREBERASO2hW+JVb5gH+spECWIiAiIgIiICIiAiI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servocity.com/assets/images/HS-5685MH_Servo_-_new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20" y="76200"/>
            <a:ext cx="25033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ansky.net/blog_stuff/images/servo_pulse_wid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81300"/>
            <a:ext cx="4762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example</a:t>
            </a:r>
          </a:p>
        </p:txBody>
      </p:sp>
    </p:spTree>
    <p:extLst>
      <p:ext uri="{BB962C8B-B14F-4D97-AF65-F5344CB8AC3E}">
        <p14:creationId xmlns:p14="http://schemas.microsoft.com/office/powerpoint/2010/main" val="6245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directly to the servo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 we probably aren’t talking to the servo.</a:t>
            </a:r>
          </a:p>
          <a:p>
            <a:pPr lvl="1"/>
            <a:r>
              <a:rPr lang="en-US" dirty="0"/>
              <a:t>Instead there is (hopefully) a timer that supports PWM.</a:t>
            </a:r>
          </a:p>
          <a:p>
            <a:pPr lvl="2"/>
            <a:r>
              <a:rPr lang="en-US" dirty="0"/>
              <a:t>We can specify a period by writing a register </a:t>
            </a:r>
          </a:p>
          <a:p>
            <a:pPr lvl="3"/>
            <a:r>
              <a:rPr lang="en-US" dirty="0"/>
              <a:t>or more likely a series of registers (</a:t>
            </a:r>
            <a:r>
              <a:rPr lang="en-US" dirty="0" err="1"/>
              <a:t>prescalar</a:t>
            </a:r>
            <a:r>
              <a:rPr lang="en-US" dirty="0"/>
              <a:t>, clock select, etc.)</a:t>
            </a:r>
          </a:p>
          <a:p>
            <a:pPr lvl="2"/>
            <a:r>
              <a:rPr lang="en-US" dirty="0"/>
              <a:t>We can specify the duty cycle in a similar way</a:t>
            </a:r>
          </a:p>
          <a:p>
            <a:pPr lvl="3"/>
            <a:r>
              <a:rPr lang="en-US" dirty="0"/>
              <a:t>Generally a single register where the duty cycle is in terms of clock ticks</a:t>
            </a:r>
          </a:p>
          <a:p>
            <a:pPr lvl="2"/>
            <a:r>
              <a:rPr lang="en-US" dirty="0"/>
              <a:t>We probably need to configure the timer to do PWM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example</a:t>
            </a:r>
          </a:p>
        </p:txBody>
      </p:sp>
    </p:spTree>
    <p:extLst>
      <p:ext uri="{BB962C8B-B14F-4D97-AF65-F5344CB8AC3E}">
        <p14:creationId xmlns:p14="http://schemas.microsoft.com/office/powerpoint/2010/main" val="25262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the interface be </a:t>
            </a:r>
            <a:br>
              <a:rPr lang="en-US" dirty="0"/>
            </a:br>
            <a:r>
              <a:rPr lang="en-US" dirty="0"/>
              <a:t>for a servo?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 want you to do is to discuss:</a:t>
            </a:r>
          </a:p>
          <a:p>
            <a:pPr lvl="1"/>
            <a:r>
              <a:rPr lang="en-US" dirty="0"/>
              <a:t>What basic functions you want.</a:t>
            </a:r>
          </a:p>
          <a:p>
            <a:pPr lvl="1"/>
            <a:r>
              <a:rPr lang="en-US" dirty="0"/>
              <a:t>What the interface to those functions should be like.</a:t>
            </a:r>
          </a:p>
          <a:p>
            <a:pPr lvl="1"/>
            <a:r>
              <a:rPr lang="en-US" dirty="0"/>
              <a:t>Try to get a formal description of as much as you can.</a:t>
            </a:r>
          </a:p>
          <a:p>
            <a:pPr lvl="1"/>
            <a:r>
              <a:rPr lang="en-US" dirty="0"/>
              <a:t>You will have about 5 minutes.</a:t>
            </a:r>
          </a:p>
          <a:p>
            <a:pPr lvl="1"/>
            <a:r>
              <a:rPr lang="en-US" dirty="0"/>
              <a:t>Do it yourself—no web searches.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example</a:t>
            </a:r>
          </a:p>
        </p:txBody>
      </p:sp>
    </p:spTree>
    <p:extLst>
      <p:ext uri="{BB962C8B-B14F-4D97-AF65-F5344CB8AC3E}">
        <p14:creationId xmlns:p14="http://schemas.microsoft.com/office/powerpoint/2010/main" val="31539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change…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Might get a new servo</a:t>
            </a:r>
          </a:p>
          <a:p>
            <a:pPr lvl="1"/>
            <a:r>
              <a:rPr lang="en-US" dirty="0"/>
              <a:t>So period and duty cycle might be different</a:t>
            </a:r>
          </a:p>
          <a:p>
            <a:pPr lvl="1"/>
            <a:endParaRPr lang="en-US" dirty="0"/>
          </a:p>
          <a:p>
            <a:r>
              <a:rPr lang="en-US" dirty="0"/>
              <a:t>Might get a new processor</a:t>
            </a:r>
          </a:p>
          <a:p>
            <a:pPr lvl="1"/>
            <a:r>
              <a:rPr lang="en-US" dirty="0"/>
              <a:t>So timer configuration might change.</a:t>
            </a:r>
          </a:p>
          <a:p>
            <a:pPr lvl="1"/>
            <a:endParaRPr lang="en-US" dirty="0"/>
          </a:p>
          <a:p>
            <a:r>
              <a:rPr lang="en-US" dirty="0"/>
              <a:t>Might need additional functionality</a:t>
            </a:r>
          </a:p>
          <a:p>
            <a:pPr lvl="1"/>
            <a:r>
              <a:rPr lang="en-US" dirty="0"/>
              <a:t>Perhaps want to include stepper motors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example</a:t>
            </a:r>
          </a:p>
        </p:txBody>
      </p:sp>
    </p:spTree>
    <p:extLst>
      <p:ext uri="{BB962C8B-B14F-4D97-AF65-F5344CB8AC3E}">
        <p14:creationId xmlns:p14="http://schemas.microsoft.com/office/powerpoint/2010/main" val="30354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in 373 we didn’t…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of you didn’t create any meaningful interfaces in 373*</a:t>
            </a:r>
          </a:p>
          <a:p>
            <a:pPr lvl="1"/>
            <a:r>
              <a:rPr lang="en-US" dirty="0"/>
              <a:t>Exposed the low-level details to the programmer</a:t>
            </a:r>
          </a:p>
          <a:p>
            <a:pPr lvl="2"/>
            <a:r>
              <a:rPr lang="en-US" dirty="0"/>
              <a:t>After all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were the programmer and interface design takes time.</a:t>
            </a:r>
          </a:p>
          <a:p>
            <a:pPr lvl="3"/>
            <a:r>
              <a:rPr lang="en-US" dirty="0"/>
              <a:t>Plus you often don’t yet know what you’re going to need.</a:t>
            </a:r>
          </a:p>
          <a:p>
            <a:pPr lvl="1"/>
            <a:r>
              <a:rPr lang="en-US" dirty="0"/>
              <a:t>This makes it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to do boneheaded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things.</a:t>
            </a:r>
          </a:p>
          <a:p>
            <a:pPr lvl="2"/>
            <a:r>
              <a:rPr lang="en-US" dirty="0"/>
              <a:t>Wrong MMIO address, lots of replicated code, etc.</a:t>
            </a:r>
          </a:p>
          <a:p>
            <a:pPr lvl="1"/>
            <a:r>
              <a:rPr lang="en-US" dirty="0"/>
              <a:t>It also makes it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to write good code</a:t>
            </a:r>
            <a:r>
              <a:rPr lang="en-US" dirty="0"/>
              <a:t>.  </a:t>
            </a:r>
          </a:p>
          <a:p>
            <a:pPr lvl="2"/>
            <a:r>
              <a:rPr lang="en-US" dirty="0"/>
              <a:t>You are worrying about too many things at once.</a:t>
            </a:r>
          </a:p>
          <a:p>
            <a:pPr lvl="2"/>
            <a:r>
              <a:rPr lang="en-US" dirty="0"/>
              <a:t>Keep worrying about things like bounds checking when interface should do that.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553200"/>
            <a:ext cx="8055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*Though some did.  Often the more successful groups had well-defined and reasonably well-documented interfaces.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why?</a:t>
            </a:r>
          </a:p>
        </p:txBody>
      </p:sp>
    </p:spTree>
    <p:extLst>
      <p:ext uri="{BB962C8B-B14F-4D97-AF65-F5344CB8AC3E}">
        <p14:creationId xmlns:p14="http://schemas.microsoft.com/office/powerpoint/2010/main" val="14409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Stepping back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657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think of an interface as a single way to talk to a class of hardware devices.</a:t>
            </a:r>
          </a:p>
          <a:p>
            <a:pPr lvl="1"/>
            <a:r>
              <a:rPr lang="en-US" dirty="0"/>
              <a:t>Each application uses the interface.</a:t>
            </a:r>
          </a:p>
          <a:p>
            <a:pPr lvl="1"/>
            <a:r>
              <a:rPr lang="en-US" dirty="0"/>
              <a:t>Each target “just” needs to support the interface.</a:t>
            </a:r>
          </a:p>
          <a:p>
            <a:pPr lvl="1"/>
            <a:r>
              <a:rPr lang="en-US" dirty="0"/>
              <a:t>What is the alternative?</a:t>
            </a:r>
          </a:p>
          <a:p>
            <a:pPr lvl="1"/>
            <a:endParaRPr lang="en-US" dirty="0"/>
          </a:p>
          <a:p>
            <a:r>
              <a:rPr lang="en-US" dirty="0"/>
              <a:t>Now that we have a sense of what an interface is, let us look at what makes a good one.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33900" y="1447800"/>
            <a:ext cx="4191000" cy="2733020"/>
            <a:chOff x="4533900" y="1447800"/>
            <a:chExt cx="4191000" cy="2733020"/>
          </a:xfrm>
        </p:grpSpPr>
        <p:sp>
          <p:nvSpPr>
            <p:cNvPr id="4" name="Rounded Rectangle 3"/>
            <p:cNvSpPr/>
            <p:nvPr/>
          </p:nvSpPr>
          <p:spPr>
            <a:xfrm>
              <a:off x="4838700" y="2961620"/>
              <a:ext cx="38862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Interface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533900" y="2123420"/>
              <a:ext cx="990600" cy="838200"/>
            </a:xfrm>
            <a:prstGeom prst="straightConnector1">
              <a:avLst/>
            </a:prstGeom>
            <a:ln>
              <a:gradFill flip="none" rotWithShape="1"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00700" y="1971020"/>
              <a:ext cx="228600" cy="990600"/>
            </a:xfrm>
            <a:prstGeom prst="straightConnector1">
              <a:avLst/>
            </a:prstGeom>
            <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667500" y="1971020"/>
              <a:ext cx="0" cy="990600"/>
            </a:xfrm>
            <a:prstGeom prst="straightConnector1">
              <a:avLst/>
            </a:prstGeom>
            <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7277100" y="1971020"/>
              <a:ext cx="533400" cy="990600"/>
            </a:xfrm>
            <a:prstGeom prst="straightConnector1">
              <a:avLst/>
            </a:prstGeom>
            <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8115300" y="2123420"/>
              <a:ext cx="533400" cy="838200"/>
            </a:xfrm>
            <a:prstGeom prst="straightConnector1">
              <a:avLst/>
            </a:prstGeom>
            <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965475" y="1447800"/>
              <a:ext cx="3378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</a:rPr>
                <a:t>Various applications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92587" y="4180820"/>
            <a:ext cx="3238322" cy="2173307"/>
            <a:chOff x="5092587" y="4180820"/>
            <a:chExt cx="3238322" cy="2173307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5143500" y="4180820"/>
              <a:ext cx="1143000" cy="914400"/>
            </a:xfrm>
            <a:prstGeom prst="straightConnector1">
              <a:avLst/>
            </a:prstGeom>
            <a:ln>
              <a:gradFill flip="none" rotWithShape="1"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62700" y="4180820"/>
              <a:ext cx="125507" cy="990600"/>
            </a:xfrm>
            <a:prstGeom prst="straightConnector1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" idx="2"/>
            </p:cNvCxnSpPr>
            <p:nvPr/>
          </p:nvCxnSpPr>
          <p:spPr>
            <a:xfrm>
              <a:off x="6781800" y="4180820"/>
              <a:ext cx="266700" cy="914400"/>
            </a:xfrm>
            <a:prstGeom prst="straightConnector1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353300" y="4180820"/>
              <a:ext cx="685800" cy="914400"/>
            </a:xfrm>
            <a:prstGeom prst="straightConnector1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92587" y="5400020"/>
              <a:ext cx="32383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</a:rPr>
                <a:t>Different hardware </a:t>
              </a:r>
            </a:p>
            <a:p>
              <a:pPr algn="ctr"/>
              <a:r>
                <a:rPr lang="en-US" sz="2800" dirty="0">
                  <a:solidFill>
                    <a:srgbClr val="00B050"/>
                  </a:solidFill>
                </a:rPr>
                <a:t>platforms/targets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419600" y="1371600"/>
            <a:ext cx="44196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why?</a:t>
            </a:r>
          </a:p>
        </p:txBody>
      </p:sp>
    </p:spTree>
    <p:extLst>
      <p:ext uri="{BB962C8B-B14F-4D97-AF65-F5344CB8AC3E}">
        <p14:creationId xmlns:p14="http://schemas.microsoft.com/office/powerpoint/2010/main" val="31568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interfaces to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good hardware interface has three main goals: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to understand and use (useable)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portable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to other hardware platforms.</a:t>
            </a:r>
          </a:p>
          <a:p>
            <a:r>
              <a:rPr lang="en-US" dirty="0"/>
              <a:t>Those three things are often at odds.</a:t>
            </a:r>
          </a:p>
          <a:p>
            <a:pPr lvl="1"/>
            <a:r>
              <a:rPr lang="en-US" dirty="0"/>
              <a:t>And sometimes one matters a lot more than the others.</a:t>
            </a:r>
          </a:p>
          <a:p>
            <a:pPr lvl="2"/>
            <a:r>
              <a:rPr lang="en-US" dirty="0"/>
              <a:t>If the plan is to only use one hardware platform, portability matters little (though it matters a bit, as often plans change!)  </a:t>
            </a:r>
          </a:p>
          <a:p>
            <a:pPr lvl="3"/>
            <a:r>
              <a:rPr lang="en-US" dirty="0"/>
              <a:t>Examples?</a:t>
            </a:r>
          </a:p>
          <a:p>
            <a:pPr lvl="2"/>
            <a:r>
              <a:rPr lang="en-US" dirty="0"/>
              <a:t>If the plan is that </a:t>
            </a:r>
            <a:r>
              <a:rPr lang="en-US" i="1" dirty="0"/>
              <a:t>you</a:t>
            </a:r>
            <a:r>
              <a:rPr lang="en-US" dirty="0"/>
              <a:t> are the only one who will use it, easy is less important.  </a:t>
            </a:r>
          </a:p>
          <a:p>
            <a:pPr lvl="3"/>
            <a:r>
              <a:rPr lang="en-US" i="1" dirty="0"/>
              <a:t>That</a:t>
            </a:r>
            <a:r>
              <a:rPr lang="en-US" dirty="0"/>
              <a:t> plan changes more than any IME</a:t>
            </a:r>
          </a:p>
          <a:p>
            <a:pPr lvl="3"/>
            <a:r>
              <a:rPr lang="en-US" dirty="0"/>
              <a:t>And easy is still powerful even if you are the only user.</a:t>
            </a:r>
          </a:p>
          <a:p>
            <a:pPr lvl="1"/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why?</a:t>
            </a:r>
          </a:p>
        </p:txBody>
      </p:sp>
    </p:spTree>
    <p:extLst>
      <p:ext uri="{BB962C8B-B14F-4D97-AF65-F5344CB8AC3E}">
        <p14:creationId xmlns:p14="http://schemas.microsoft.com/office/powerpoint/2010/main" val="14354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525963"/>
          </a:xfrm>
        </p:spPr>
        <p:txBody>
          <a:bodyPr/>
          <a:lstStyle/>
          <a:p>
            <a:r>
              <a:rPr lang="en-US" sz="2800" dirty="0"/>
              <a:t>Senior Engineer</a:t>
            </a:r>
          </a:p>
          <a:p>
            <a:pPr lvl="1"/>
            <a:r>
              <a:rPr lang="en-US" sz="2400" dirty="0" smtClean="0"/>
              <a:t>Matt Smith</a:t>
            </a:r>
          </a:p>
          <a:p>
            <a:pPr lvl="2"/>
            <a:r>
              <a:rPr lang="en-US" sz="2000" dirty="0" smtClean="0"/>
              <a:t>Runs </a:t>
            </a:r>
            <a:r>
              <a:rPr lang="en-US" sz="2000" dirty="0"/>
              <a:t>270/373/473 </a:t>
            </a:r>
            <a:r>
              <a:rPr lang="en-US" sz="2000" dirty="0" smtClean="0"/>
              <a:t>labs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800" dirty="0"/>
              <a:t>GSIs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Guthrie </a:t>
            </a:r>
            <a:r>
              <a:rPr lang="en-US" sz="2400" dirty="0" err="1" smtClean="0"/>
              <a:t>Tabios</a:t>
            </a:r>
            <a:endParaRPr lang="en-US" sz="2400" dirty="0" smtClean="0"/>
          </a:p>
          <a:p>
            <a:pPr lvl="1"/>
            <a:r>
              <a:rPr lang="en-US" sz="2400" dirty="0" smtClean="0"/>
              <a:t>Alan </a:t>
            </a:r>
            <a:r>
              <a:rPr lang="en-US" sz="2400" dirty="0" err="1" smtClean="0"/>
              <a:t>Tonkryk</a:t>
            </a:r>
            <a:endParaRPr lang="en-US" sz="2400" dirty="0" smtClean="0"/>
          </a:p>
          <a:p>
            <a:pPr lvl="1"/>
            <a:r>
              <a:rPr lang="en-US" sz="2400" dirty="0" smtClean="0"/>
              <a:t>Andrew (Andy) </a:t>
            </a:r>
            <a:r>
              <a:rPr lang="en-US" sz="2400" dirty="0" err="1" smtClean="0"/>
              <a:t>Zaloudek</a:t>
            </a:r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4848"/>
            <a:ext cx="1933575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967" y="4556920"/>
            <a:ext cx="1752943" cy="2147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731" y="2239169"/>
            <a:ext cx="1715414" cy="2048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174" y="-3281"/>
            <a:ext cx="17907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an interface easy to understand and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val="4625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an interface have </a:t>
            </a:r>
            <a:br>
              <a:rPr lang="en-US" dirty="0"/>
            </a:br>
            <a:r>
              <a:rPr lang="en-US" dirty="0"/>
              <a:t>to do with efficiency?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 the silly side:</a:t>
            </a:r>
          </a:p>
          <a:p>
            <a:pPr lvl="1"/>
            <a:r>
              <a:rPr lang="en-US" dirty="0"/>
              <a:t>One could imagine our servo interface having only a “turn 1 degree” function (direction specified)</a:t>
            </a:r>
          </a:p>
          <a:p>
            <a:pPr lvl="2"/>
            <a:r>
              <a:rPr lang="en-US" dirty="0"/>
              <a:t>Covers all functionality</a:t>
            </a:r>
          </a:p>
          <a:p>
            <a:pPr lvl="2"/>
            <a:r>
              <a:rPr lang="en-US" dirty="0"/>
              <a:t>But big turns require a lot of code to run.</a:t>
            </a:r>
          </a:p>
          <a:p>
            <a:r>
              <a:rPr lang="en-US" dirty="0"/>
              <a:t>On the less silly side</a:t>
            </a:r>
          </a:p>
          <a:p>
            <a:pPr lvl="1"/>
            <a:r>
              <a:rPr lang="en-US" dirty="0"/>
              <a:t>If we use angles (in degrees) as the basis for the interface, that is going to require some math in the interface itself to convert to a register value.</a:t>
            </a:r>
          </a:p>
          <a:p>
            <a:pPr lvl="2"/>
            <a:r>
              <a:rPr lang="en-US" dirty="0"/>
              <a:t>Perhaps the programmer could skip a lot of that.</a:t>
            </a:r>
          </a:p>
          <a:p>
            <a:pPr lvl="1"/>
            <a:r>
              <a:rPr lang="en-US" dirty="0"/>
              <a:t>Other places we might see inefficiency for our servo?</a:t>
            </a:r>
          </a:p>
          <a:p>
            <a:pPr lvl="1"/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efficiency</a:t>
            </a:r>
          </a:p>
        </p:txBody>
      </p:sp>
    </p:spTree>
    <p:extLst>
      <p:ext uri="{BB962C8B-B14F-4D97-AF65-F5344CB8AC3E}">
        <p14:creationId xmlns:p14="http://schemas.microsoft.com/office/powerpoint/2010/main" val="25607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 at Open Systems Interconnect</a:t>
            </a:r>
            <a:br>
              <a:rPr lang="en-US" dirty="0"/>
            </a:br>
            <a:r>
              <a:rPr lang="en-US" dirty="0"/>
              <a:t>(OSI)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4038600" cy="223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degree of layering is considered largely necessary, but it clearly creates a lot of overhead (inefficiencies)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59739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3798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5462" y="6396335"/>
            <a:ext cx="336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Figures from </a:t>
            </a:r>
            <a:r>
              <a:rPr lang="en-US" sz="1200" i="1" dirty="0"/>
              <a:t>Embedded Systems Architecture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by Tammy </a:t>
            </a:r>
            <a:r>
              <a:rPr lang="en-US" sz="1200" dirty="0" err="1"/>
              <a:t>Noergaard</a:t>
            </a:r>
            <a:endParaRPr lang="en-US" sz="12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efficiency</a:t>
            </a:r>
          </a:p>
        </p:txBody>
      </p:sp>
    </p:spTree>
    <p:extLst>
      <p:ext uri="{BB962C8B-B14F-4D97-AF65-F5344CB8AC3E}">
        <p14:creationId xmlns:p14="http://schemas.microsoft.com/office/powerpoint/2010/main" val="22086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makes hardware-interface design difficult?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the three competing requirements of usability, efficiency and portability.</a:t>
            </a:r>
          </a:p>
          <a:p>
            <a:pPr lvl="1"/>
            <a:r>
              <a:rPr lang="en-US" dirty="0"/>
              <a:t>As discussed, they often fight with each other.</a:t>
            </a:r>
          </a:p>
          <a:p>
            <a:r>
              <a:rPr lang="en-US" dirty="0"/>
              <a:t>But there are a few other things…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929743" cy="24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in parallel with </a:t>
            </a:r>
            <a:br>
              <a:rPr lang="en-US" dirty="0"/>
            </a:br>
            <a:r>
              <a:rPr lang="en-US" dirty="0"/>
              <a:t>hardware (1/2)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developing an embedded system, it is often necessary to select hardware and start on software in parallel.</a:t>
            </a:r>
          </a:p>
          <a:p>
            <a:pPr lvl="1"/>
            <a:r>
              <a:rPr lang="en-US" dirty="0"/>
              <a:t>Not just because of time constraints.  Hardware side needs a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understanding of software’s needs </a:t>
            </a:r>
            <a:r>
              <a:rPr lang="en-US" dirty="0"/>
              <a:t>before picking a processor</a:t>
            </a:r>
          </a:p>
          <a:p>
            <a:pPr lvl="2"/>
            <a:r>
              <a:rPr lang="en-US" dirty="0"/>
              <a:t>Memory and CPU requirements etc.</a:t>
            </a:r>
          </a:p>
          <a:p>
            <a:pPr lvl="2"/>
            <a:r>
              <a:rPr lang="en-US" dirty="0"/>
              <a:t>Certain peripherals might greatly reduce CPU needs </a:t>
            </a:r>
          </a:p>
          <a:p>
            <a:pPr lvl="3"/>
            <a:r>
              <a:rPr lang="en-US" dirty="0"/>
              <a:t>e.g. Don’t need to bit-bang for a servo if you have PWM support.  But if CPU otherwise idle, bit-banging might be okay.</a:t>
            </a:r>
          </a:p>
          <a:p>
            <a:pPr lvl="2"/>
            <a:r>
              <a:rPr lang="en-US" dirty="0"/>
              <a:t>Might want/need more than one processor</a:t>
            </a:r>
          </a:p>
          <a:p>
            <a:pPr lvl="3"/>
            <a:r>
              <a:rPr lang="en-US" dirty="0"/>
              <a:t>More on that later…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val="28259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in parallel with </a:t>
            </a:r>
            <a:br>
              <a:rPr lang="en-US" dirty="0"/>
            </a:br>
            <a:r>
              <a:rPr lang="en-US" dirty="0"/>
              <a:t>hardware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Developing software, or even specifying interfaces, while selecting hardware is tricky.</a:t>
            </a:r>
          </a:p>
          <a:p>
            <a:pPr lvl="1"/>
            <a:r>
              <a:rPr lang="en-US" dirty="0"/>
              <a:t>Often some of the </a:t>
            </a:r>
            <a:r>
              <a:rPr lang="en-US" i="1" dirty="0"/>
              <a:t>functionality</a:t>
            </a:r>
            <a:r>
              <a:rPr lang="en-US" dirty="0"/>
              <a:t> will be impacted by hardware/component choices.</a:t>
            </a:r>
          </a:p>
          <a:p>
            <a:pPr lvl="2"/>
            <a:r>
              <a:rPr lang="en-US" dirty="0"/>
              <a:t>Can buttons detect level of pressure?  Do we have multi-touch support?  Does our processor have enough SPI busses that we can support a second ADC?</a:t>
            </a:r>
          </a:p>
          <a:p>
            <a:r>
              <a:rPr lang="en-US" dirty="0"/>
              <a:t>But it’s common to do software design before  hardware is selected.</a:t>
            </a:r>
          </a:p>
          <a:p>
            <a:pPr lvl="1"/>
            <a:r>
              <a:rPr lang="en-US" dirty="0"/>
              <a:t>Scheduling pressure</a:t>
            </a:r>
          </a:p>
          <a:p>
            <a:pPr lvl="1"/>
            <a:r>
              <a:rPr lang="en-US" dirty="0"/>
              <a:t>HR issues (software people are otherwise idle)</a:t>
            </a:r>
          </a:p>
          <a:p>
            <a:pPr lvl="1"/>
            <a:r>
              <a:rPr lang="en-US" dirty="0"/>
              <a:t>Hardware people need answers from software folks</a:t>
            </a:r>
          </a:p>
          <a:p>
            <a:pPr lvl="1"/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val="11751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a lot of terminology wrapped around hardware interfacing.  </a:t>
            </a:r>
          </a:p>
          <a:p>
            <a:pPr lvl="1"/>
            <a:r>
              <a:rPr lang="en-US" dirty="0"/>
              <a:t>Terms like: HAL (hardware abstraction layer), Middleware, and Device Driver are all related to hardware interfacing.</a:t>
            </a:r>
          </a:p>
          <a:p>
            <a:pPr lvl="2"/>
            <a:r>
              <a:rPr lang="en-US" dirty="0"/>
              <a:t>And it’s not unusual to see different people use those terms differently.</a:t>
            </a:r>
          </a:p>
          <a:p>
            <a:pPr lvl="1"/>
            <a:r>
              <a:rPr lang="en-US" dirty="0"/>
              <a:t>We’ll try to take a look at that terminology later on.</a:t>
            </a:r>
          </a:p>
          <a:p>
            <a:pPr lvl="2"/>
            <a:r>
              <a:rPr lang="en-US" dirty="0"/>
              <a:t>I’ll generally use “device driver” or “system software layer”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val="33834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664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It’s a good idea to have at least one layer between applications and hardware.</a:t>
            </a:r>
          </a:p>
          <a:p>
            <a:pPr lvl="1"/>
            <a:r>
              <a:rPr lang="en-US" dirty="0"/>
              <a:t>Hardware interface</a:t>
            </a:r>
          </a:p>
          <a:p>
            <a:r>
              <a:rPr lang="en-US" dirty="0"/>
              <a:t>Hardware interfaces have three main goals</a:t>
            </a:r>
          </a:p>
          <a:p>
            <a:pPr lvl="1"/>
            <a:r>
              <a:rPr lang="en-US" dirty="0"/>
              <a:t>Efficiency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Portability</a:t>
            </a:r>
          </a:p>
          <a:p>
            <a:r>
              <a:rPr lang="en-US" dirty="0"/>
              <a:t>And those three things are often at odds.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48" y="1524000"/>
            <a:ext cx="296015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375400" y="2438400"/>
            <a:ext cx="2743200" cy="6858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05" y="4648200"/>
            <a:ext cx="3094038" cy="19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7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Hardware/software co-design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While a bit outside of the scope of this class, this is a good time to discuss hardware/software co-design</a:t>
            </a:r>
          </a:p>
          <a:p>
            <a:pPr lvl="1"/>
            <a:r>
              <a:rPr lang="en-US" dirty="0"/>
              <a:t>This phrase generically means “designing software and hardware a the same time”</a:t>
            </a:r>
          </a:p>
          <a:p>
            <a:pPr lvl="1"/>
            <a:r>
              <a:rPr lang="en-US" dirty="0"/>
              <a:t>But often used to describe automatic methods or tools to do the partitioning. </a:t>
            </a:r>
          </a:p>
          <a:p>
            <a:pPr lvl="2"/>
            <a:r>
              <a:rPr lang="en-US" dirty="0"/>
              <a:t>Might end up with an ISA/architecture for a CPU and application-specific code to run on it for example</a:t>
            </a:r>
          </a:p>
          <a:p>
            <a:pPr lvl="3"/>
            <a:r>
              <a:rPr lang="en-US" dirty="0"/>
              <a:t>HP has been doing this for printers for a while apparently</a:t>
            </a:r>
          </a:p>
          <a:p>
            <a:pPr lvl="2"/>
            <a:r>
              <a:rPr lang="en-US" dirty="0"/>
              <a:t>Might end up with three processors and code “done for you” once the problem is specified.</a:t>
            </a:r>
          </a:p>
          <a:p>
            <a:pPr lvl="1"/>
            <a:r>
              <a:rPr lang="en-US" dirty="0"/>
              <a:t>There is a lot of literature dating back decades on the topic.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Interfaces: Bonus topic</a:t>
            </a:r>
          </a:p>
        </p:txBody>
      </p:sp>
      <p:pic>
        <p:nvPicPr>
          <p:cNvPr id="7170" name="Picture 2" descr="THE MORE YOU KNO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05400"/>
            <a:ext cx="2197100" cy="16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Waterppk\Pictures\Picasa\Screen Captures\Fullscreen capture 9102009 114825 PM.bm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61563" cy="7010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8915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1960"/>
            </a:schemeClr>
          </a:solidFill>
        </p:spPr>
        <p:txBody>
          <a:bodyPr/>
          <a:lstStyle/>
          <a:p>
            <a:pPr eaLnBrk="1" hangingPunct="1"/>
            <a:r>
              <a:rPr lang="en-US"/>
              <a:t>Introduction to Arduino</a:t>
            </a:r>
          </a:p>
        </p:txBody>
      </p:sp>
      <p:sp>
        <p:nvSpPr>
          <p:cNvPr id="38916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47058"/>
            </a:schemeClr>
          </a:solidFill>
        </p:spPr>
        <p:txBody>
          <a:bodyPr/>
          <a:lstStyle/>
          <a:p>
            <a:pPr eaLnBrk="1" hangingPunct="1"/>
            <a:r>
              <a:rPr lang="en-US" dirty="0"/>
              <a:t>Stolen from Chris Meyer</a:t>
            </a:r>
          </a:p>
          <a:p>
            <a:pPr eaLnBrk="1" hangingPunct="1"/>
            <a:r>
              <a:rPr lang="en-US" dirty="0"/>
              <a:t>(CC-SA)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152400" y="5634038"/>
            <a:ext cx="2514600" cy="1376362"/>
            <a:chOff x="152400" y="5634037"/>
            <a:chExt cx="2514600" cy="1376363"/>
          </a:xfrm>
        </p:grpSpPr>
        <p:pic>
          <p:nvPicPr>
            <p:cNvPr id="389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5634037"/>
              <a:ext cx="1733659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TextBox 5"/>
            <p:cNvSpPr txBox="1">
              <a:spLocks noChangeArrowheads="1"/>
            </p:cNvSpPr>
            <p:nvPr/>
          </p:nvSpPr>
          <p:spPr bwMode="auto">
            <a:xfrm>
              <a:off x="152400" y="6825734"/>
              <a:ext cx="2514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/>
                <a:t>http://www.danielandrade.net/</a:t>
              </a:r>
            </a:p>
          </p:txBody>
        </p:sp>
      </p:grpSp>
      <p:pic>
        <p:nvPicPr>
          <p:cNvPr id="38918" name="Picture 4" descr="Creative Commons Licen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7800" y="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resources for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925"/>
            <a:ext cx="8229600" cy="4525963"/>
          </a:xfrm>
        </p:spPr>
        <p:txBody>
          <a:bodyPr/>
          <a:lstStyle/>
          <a:p>
            <a:r>
              <a:rPr lang="en-US" sz="2400" dirty="0"/>
              <a:t>Web site (primary location for course materials)</a:t>
            </a:r>
          </a:p>
          <a:p>
            <a:pPr lvl="1"/>
            <a:r>
              <a:rPr lang="en-US" sz="2000" dirty="0">
                <a:hlinkClick r:id="rId2"/>
              </a:rPr>
              <a:t>http://www.eecs.umich.edu/courses/eecs473/</a:t>
            </a:r>
            <a:endParaRPr lang="en-US" sz="2000" dirty="0"/>
          </a:p>
          <a:p>
            <a:pPr lvl="1"/>
            <a:r>
              <a:rPr lang="en-US" sz="2000" dirty="0"/>
              <a:t>Includes all labs, handouts, old exams, etc.</a:t>
            </a:r>
          </a:p>
          <a:p>
            <a:pPr lvl="1"/>
            <a:r>
              <a:rPr lang="en-US" sz="2000" dirty="0"/>
              <a:t>Links to Piazza and </a:t>
            </a:r>
            <a:r>
              <a:rPr lang="en-US" sz="2000" dirty="0" err="1"/>
              <a:t>Gradescope</a:t>
            </a:r>
            <a:r>
              <a:rPr lang="en-US" sz="2000" dirty="0"/>
              <a:t> pages at the top.</a:t>
            </a:r>
          </a:p>
          <a:p>
            <a:r>
              <a:rPr lang="en-US" sz="2400" dirty="0" err="1"/>
              <a:t>Gradscope</a:t>
            </a:r>
            <a:endParaRPr lang="en-US" sz="2400" dirty="0"/>
          </a:p>
          <a:p>
            <a:pPr lvl="1"/>
            <a:r>
              <a:rPr lang="en-US" sz="2000" dirty="0"/>
              <a:t>Entry code: </a:t>
            </a:r>
            <a:r>
              <a:rPr lang="en-US" sz="2000" b="1" dirty="0"/>
              <a:t>WB3ZRW</a:t>
            </a:r>
            <a:endParaRPr lang="en-US" sz="2000" dirty="0" smtClean="0"/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assignments will be turned in there.</a:t>
            </a:r>
          </a:p>
          <a:p>
            <a:pPr lvl="1"/>
            <a:r>
              <a:rPr lang="en-US" sz="2000" dirty="0"/>
              <a:t>All graded assignments and exams will be posted there.</a:t>
            </a:r>
          </a:p>
          <a:p>
            <a:r>
              <a:rPr lang="en-US" sz="2400" dirty="0" smtClean="0"/>
              <a:t>Piazza</a:t>
            </a:r>
          </a:p>
          <a:p>
            <a:pPr lvl="1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piazza.com/umich/fall2023/eecs473</a:t>
            </a:r>
            <a:r>
              <a:rPr lang="en-US" sz="2000" dirty="0" smtClean="0"/>
              <a:t>   </a:t>
            </a:r>
          </a:p>
          <a:p>
            <a:pPr lvl="1"/>
            <a:r>
              <a:rPr lang="en-US" sz="2000" dirty="0" smtClean="0"/>
              <a:t>Class </a:t>
            </a:r>
            <a:r>
              <a:rPr lang="en-US" sz="2000" dirty="0"/>
              <a:t>forum. Please feel free to answer each others questions.</a:t>
            </a:r>
          </a:p>
          <a:p>
            <a:pPr lvl="1"/>
            <a:r>
              <a:rPr lang="en-US" sz="2000" dirty="0"/>
              <a:t>Link to join </a:t>
            </a:r>
            <a:r>
              <a:rPr lang="en-US" sz="2000" dirty="0" smtClean="0"/>
              <a:t>is also on the website.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12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indent="0" algn="ctr" eaLnBrk="1" hangingPunct="1">
              <a:buFontTx/>
              <a:buNone/>
              <a:defRPr/>
            </a:pPr>
            <a:r>
              <a:rPr lang="en-US" dirty="0">
                <a:latin typeface="+mj-lt"/>
              </a:rPr>
              <a:t>ARRRR, like a pirate /</a:t>
            </a:r>
          </a:p>
          <a:p>
            <a:pPr indent="0" algn="ctr" eaLnBrk="1" hangingPunct="1">
              <a:buFontTx/>
              <a:buNone/>
              <a:defRPr/>
            </a:pPr>
            <a:r>
              <a:rPr lang="en-US" dirty="0">
                <a:latin typeface="+mj-lt"/>
              </a:rPr>
              <a:t>/ DWEE, just say "do we“ fast /</a:t>
            </a:r>
          </a:p>
          <a:p>
            <a:pPr indent="0" algn="ctr" eaLnBrk="1" hangingPunct="1">
              <a:buFontTx/>
              <a:buNone/>
              <a:defRPr/>
            </a:pPr>
            <a:r>
              <a:rPr lang="en-US" dirty="0">
                <a:latin typeface="+mj-lt"/>
              </a:rPr>
              <a:t>/ NO, as in no. </a:t>
            </a:r>
            <a:endParaRPr lang="en-US" dirty="0">
              <a:latin typeface="Chiller" pitchFamily="82" charset="0"/>
            </a:endParaRPr>
          </a:p>
          <a:p>
            <a:pPr indent="0" algn="ctr" eaLnBrk="1" hangingPunct="1">
              <a:buFontTx/>
              <a:buNone/>
              <a:defRPr/>
            </a:pPr>
            <a:endParaRPr lang="en-US" dirty="0">
              <a:latin typeface="Chiller" pitchFamily="82" charset="0"/>
            </a:endParaRP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sz="1000" dirty="0"/>
          </a:p>
          <a:p>
            <a:pPr eaLnBrk="1" hangingPunct="1">
              <a:buFontTx/>
              <a:buNone/>
              <a:defRPr/>
            </a:pPr>
            <a:endParaRPr lang="en-US" sz="1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3692525"/>
            <a:ext cx="7162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latin typeface="Chiller" pitchFamily="82" charset="0"/>
              </a:rPr>
              <a:t>”ARRR-DWEE-NO”</a:t>
            </a:r>
            <a:endParaRPr lang="en-US" sz="6600"/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953000" y="6629400"/>
            <a:ext cx="4572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http://www.arduino.cc/cgi-bin/yabb2/YaBB.pl?num=1191602549%3Bstart=all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Arduino?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solidFill>
            <a:schemeClr val="bg1">
              <a:alpha val="63136"/>
            </a:schemeClr>
          </a:solidFill>
        </p:spPr>
        <p:txBody>
          <a:bodyPr/>
          <a:lstStyle/>
          <a:p>
            <a:pPr eaLnBrk="1" hangingPunct="1"/>
            <a:r>
              <a:rPr lang="en-US" dirty="0"/>
              <a:t>Open Source Hardware Development Platform</a:t>
            </a:r>
          </a:p>
          <a:p>
            <a:pPr eaLnBrk="1" hangingPunct="1"/>
            <a:r>
              <a:rPr lang="en-US" dirty="0"/>
              <a:t>USB Programmable Microcontroller (MCU)</a:t>
            </a:r>
          </a:p>
          <a:p>
            <a:pPr eaLnBrk="1" hangingPunct="1"/>
            <a:endParaRPr lang="en-US" dirty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241776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95600"/>
            <a:ext cx="23606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343400"/>
            <a:ext cx="46863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4114800" y="3276600"/>
            <a:ext cx="2286000" cy="954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$30 Investment!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Shields?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6078"/>
            </a:schemeClr>
          </a:solidFill>
        </p:spPr>
        <p:txBody>
          <a:bodyPr/>
          <a:lstStyle/>
          <a:p>
            <a:pPr eaLnBrk="1" hangingPunct="1"/>
            <a:r>
              <a:rPr lang="en-US" sz="2800"/>
              <a:t>Shields break-out/wire-up </a:t>
            </a:r>
          </a:p>
          <a:p>
            <a:pPr eaLnBrk="1" hangingPunct="1">
              <a:buFontTx/>
              <a:buNone/>
            </a:pPr>
            <a:r>
              <a:rPr lang="en-US" sz="2800"/>
              <a:t>additional components to MCU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2743200"/>
            <a:ext cx="3333750" cy="2505075"/>
            <a:chOff x="152400" y="2743200"/>
            <a:chExt cx="3333750" cy="2505075"/>
          </a:xfrm>
        </p:grpSpPr>
        <p:pic>
          <p:nvPicPr>
            <p:cNvPr id="4200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743200"/>
              <a:ext cx="333375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2" name="TextBox 8"/>
            <p:cNvSpPr txBox="1">
              <a:spLocks noChangeArrowheads="1"/>
            </p:cNvSpPr>
            <p:nvPr/>
          </p:nvSpPr>
          <p:spPr bwMode="auto">
            <a:xfrm>
              <a:off x="381000" y="4648200"/>
              <a:ext cx="12954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Prototyping</a:t>
              </a:r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52600" y="4191000"/>
            <a:ext cx="3333750" cy="2505075"/>
            <a:chOff x="1752600" y="4191000"/>
            <a:chExt cx="3333750" cy="2505075"/>
          </a:xfrm>
        </p:grpSpPr>
        <p:pic>
          <p:nvPicPr>
            <p:cNvPr id="4199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4191000"/>
              <a:ext cx="333375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0" name="TextBox 9"/>
            <p:cNvSpPr txBox="1">
              <a:spLocks noChangeArrowheads="1"/>
            </p:cNvSpPr>
            <p:nvPr/>
          </p:nvSpPr>
          <p:spPr bwMode="auto">
            <a:xfrm>
              <a:off x="2286000" y="6096000"/>
              <a:ext cx="13716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Audio / MP3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267200" y="2895600"/>
            <a:ext cx="3333750" cy="2333625"/>
            <a:chOff x="4267200" y="2895600"/>
            <a:chExt cx="3333750" cy="2333625"/>
          </a:xfrm>
        </p:grpSpPr>
        <p:pic>
          <p:nvPicPr>
            <p:cNvPr id="4199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2895600"/>
              <a:ext cx="3333750" cy="233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8" name="TextBox 10"/>
            <p:cNvSpPr txBox="1">
              <a:spLocks noChangeArrowheads="1"/>
            </p:cNvSpPr>
            <p:nvPr/>
          </p:nvSpPr>
          <p:spPr bwMode="auto">
            <a:xfrm>
              <a:off x="6172200" y="31242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Ethernet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715000" y="4267200"/>
            <a:ext cx="3333750" cy="2466975"/>
            <a:chOff x="5715000" y="4267200"/>
            <a:chExt cx="3333750" cy="2466975"/>
          </a:xfrm>
        </p:grpSpPr>
        <p:pic>
          <p:nvPicPr>
            <p:cNvPr id="4199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4267200"/>
              <a:ext cx="3333750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6" name="TextBox 11"/>
            <p:cNvSpPr txBox="1">
              <a:spLocks noChangeArrowheads="1"/>
            </p:cNvSpPr>
            <p:nvPr/>
          </p:nvSpPr>
          <p:spPr bwMode="auto">
            <a:xfrm>
              <a:off x="7391400" y="4648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GPS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5715000" y="609600"/>
            <a:ext cx="3429000" cy="2505075"/>
            <a:chOff x="5715000" y="609600"/>
            <a:chExt cx="3429000" cy="2505075"/>
          </a:xfrm>
        </p:grpSpPr>
        <p:pic>
          <p:nvPicPr>
            <p:cNvPr id="4199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609600"/>
              <a:ext cx="333375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TextBox 12"/>
            <p:cNvSpPr txBox="1">
              <a:spLocks noChangeArrowheads="1"/>
            </p:cNvSpPr>
            <p:nvPr/>
          </p:nvSpPr>
          <p:spPr bwMode="auto">
            <a:xfrm>
              <a:off x="7391400" y="2438400"/>
              <a:ext cx="1752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Servo/Stepper/DC Motors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G:\Waterppk\Pictures\Picasa\Screen Captures\Fullscreen capture 9102009 114825 PM.bm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61563" cy="7010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Shields!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1219200"/>
            <a:ext cx="3810000" cy="2857500"/>
            <a:chOff x="0" y="1219200"/>
            <a:chExt cx="3810000" cy="2857500"/>
          </a:xfrm>
        </p:grpSpPr>
        <p:pic>
          <p:nvPicPr>
            <p:cNvPr id="43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219200"/>
              <a:ext cx="38100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7" name="TextBox 8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LCD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09600" y="4419600"/>
            <a:ext cx="3429000" cy="2125663"/>
            <a:chOff x="609600" y="4419600"/>
            <a:chExt cx="3429000" cy="2125980"/>
          </a:xfrm>
        </p:grpSpPr>
        <p:pic>
          <p:nvPicPr>
            <p:cNvPr id="4302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4419600"/>
              <a:ext cx="3429000" cy="212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5" name="TextBox 9"/>
            <p:cNvSpPr txBox="1">
              <a:spLocks noChangeArrowheads="1"/>
            </p:cNvSpPr>
            <p:nvPr/>
          </p:nvSpPr>
          <p:spPr bwMode="auto">
            <a:xfrm>
              <a:off x="2438400" y="59436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WIFI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543550" y="3733800"/>
            <a:ext cx="3600450" cy="2933700"/>
            <a:chOff x="5543550" y="3733800"/>
            <a:chExt cx="3600450" cy="2933700"/>
          </a:xfrm>
        </p:grpSpPr>
        <p:pic>
          <p:nvPicPr>
            <p:cNvPr id="430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43550" y="3733800"/>
              <a:ext cx="360045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3" name="TextBox 10"/>
            <p:cNvSpPr txBox="1">
              <a:spLocks noChangeArrowheads="1"/>
            </p:cNvSpPr>
            <p:nvPr/>
          </p:nvSpPr>
          <p:spPr bwMode="auto">
            <a:xfrm>
              <a:off x="6629400" y="44958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Zigbee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029200" y="1219200"/>
            <a:ext cx="3505200" cy="2338388"/>
            <a:chOff x="4114800" y="1295638"/>
            <a:chExt cx="3505200" cy="2338626"/>
          </a:xfrm>
        </p:grpSpPr>
        <p:pic>
          <p:nvPicPr>
            <p:cNvPr id="4302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14800" y="1295638"/>
              <a:ext cx="3505200" cy="2338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1" name="TextBox 12"/>
            <p:cNvSpPr txBox="1">
              <a:spLocks noChangeArrowheads="1"/>
            </p:cNvSpPr>
            <p:nvPr/>
          </p:nvSpPr>
          <p:spPr bwMode="auto">
            <a:xfrm>
              <a:off x="4191000" y="14478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MIDI</a:t>
              </a: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3276600" y="2895600"/>
            <a:ext cx="2514600" cy="2514600"/>
            <a:chOff x="3276600" y="2895600"/>
            <a:chExt cx="2514600" cy="2514600"/>
          </a:xfrm>
        </p:grpSpPr>
        <p:pic>
          <p:nvPicPr>
            <p:cNvPr id="4301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6600" y="2895600"/>
              <a:ext cx="2514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9" name="TextBox 13"/>
            <p:cNvSpPr txBox="1">
              <a:spLocks noChangeArrowheads="1"/>
            </p:cNvSpPr>
            <p:nvPr/>
          </p:nvSpPr>
          <p:spPr bwMode="auto">
            <a:xfrm>
              <a:off x="3352800" y="3200400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LED Display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 What?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953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/>
            <a:r>
              <a:rPr lang="en-US"/>
              <a:t>Previously, MCU’s were very difficult to learn to use</a:t>
            </a:r>
          </a:p>
          <a:p>
            <a:pPr eaLnBrk="1" hangingPunct="1"/>
            <a:r>
              <a:rPr lang="en-US"/>
              <a:t>Required learning libraries, specialized protocols, timings, code minimization, 1,000+ page documentation</a:t>
            </a:r>
          </a:p>
          <a:p>
            <a:pPr eaLnBrk="1" hangingPunct="1"/>
            <a:endParaRPr lang="en-US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8" y="1828800"/>
            <a:ext cx="409416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Waterppk\Pictures\Picasa\Screen Captures\Fullscreen capture 9102009 114825 PM.bm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61563" cy="7010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6862"/>
            </a:schemeClr>
          </a:solidFill>
        </p:spPr>
        <p:txBody>
          <a:bodyPr/>
          <a:lstStyle/>
          <a:p>
            <a:pPr eaLnBrk="1" hangingPunct="1"/>
            <a:r>
              <a:rPr lang="en-US"/>
              <a:t>Arduino makes it Easy!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5061" name="Picture 2" descr="G:\Waterppk\Pictures\Picasa\Screen Captures\Fullscreen capture 9102009 114225 P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70104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2209800"/>
            <a:ext cx="6172200" cy="12001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Georgia" pitchFamily="18" charset="0"/>
              </a:rPr>
              <a:t>@</a:t>
            </a:r>
            <a:r>
              <a:rPr lang="en-US" sz="7200" b="1">
                <a:latin typeface="Georgia" pitchFamily="18" charset="0"/>
              </a:rPr>
              <a:t>Arduino.cc</a:t>
            </a:r>
            <a:endParaRPr lang="en-US" sz="54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hardware interface design involves tradeoffs between three things, where in the triangle would you suspect Arduino was targeted?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4600" y="3581400"/>
            <a:ext cx="4550564" cy="2757448"/>
            <a:chOff x="2514600" y="3581400"/>
            <a:chExt cx="4550564" cy="2757448"/>
          </a:xfrm>
        </p:grpSpPr>
        <p:sp>
          <p:nvSpPr>
            <p:cNvPr id="5" name="TextBox 4"/>
            <p:cNvSpPr txBox="1"/>
            <p:nvPr/>
          </p:nvSpPr>
          <p:spPr>
            <a:xfrm>
              <a:off x="4191000" y="35814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Efficiency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595630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Portability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5969516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Usability</a:t>
              </a:r>
            </a:p>
          </p:txBody>
        </p:sp>
        <p:pic>
          <p:nvPicPr>
            <p:cNvPr id="18434" name="Picture 2" descr="http://www.texample.net/media/tikz/examples/PNG/rgb-triang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886200"/>
              <a:ext cx="2474748" cy="2164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83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intro</a:t>
            </a:r>
          </a:p>
          <a:p>
            <a:pPr lvl="1"/>
            <a:r>
              <a:rPr lang="en-US" dirty="0"/>
              <a:t>Grading, schedule, etc.</a:t>
            </a:r>
          </a:p>
          <a:p>
            <a:r>
              <a:rPr lang="en-US" dirty="0"/>
              <a:t>A bit on design</a:t>
            </a:r>
          </a:p>
          <a:p>
            <a:pPr lvl="1"/>
            <a:r>
              <a:rPr lang="en-US" dirty="0"/>
              <a:t>Design requirements, engineering specifications, etc.</a:t>
            </a:r>
          </a:p>
          <a:p>
            <a:r>
              <a:rPr lang="en-US" dirty="0"/>
              <a:t>Start on hardware interfaces</a:t>
            </a:r>
          </a:p>
          <a:p>
            <a:pPr lvl="1"/>
            <a:r>
              <a:rPr lang="en-US" dirty="0"/>
              <a:t>I’ve got a lot more slides than I expect to use</a:t>
            </a:r>
          </a:p>
          <a:p>
            <a:pPr lvl="2"/>
            <a:r>
              <a:rPr lang="en-US" dirty="0"/>
              <a:t>Hope to get through the breakout room stuff.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Arudino</a:t>
            </a:r>
            <a:r>
              <a:rPr lang="en-US" dirty="0"/>
              <a:t> stuff at the end is </a:t>
            </a:r>
            <a:r>
              <a:rPr lang="en-US"/>
              <a:t>just reference.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16764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Overview/ Welcome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Class 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10145" cy="4525963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2400" dirty="0"/>
              <a:t>Learning more about embedded systems</a:t>
            </a:r>
          </a:p>
          <a:p>
            <a:pPr marL="742950" lvl="2" indent="-342900" eaLnBrk="1" hangingPunct="1"/>
            <a:r>
              <a:rPr lang="en-US" sz="2000" dirty="0"/>
              <a:t>You’ll do 5 labs in 5 weeks</a:t>
            </a:r>
          </a:p>
          <a:p>
            <a:pPr marL="1200150" lvl="3" indent="-342900" eaLnBrk="1" hangingPunct="1"/>
            <a:r>
              <a:rPr lang="en-US" sz="1800" dirty="0"/>
              <a:t>Labs 1 and 2 are microcontroller/rapid prototyping/interfacing </a:t>
            </a:r>
          </a:p>
          <a:p>
            <a:pPr marL="1200150" lvl="3" indent="-342900" eaLnBrk="1" hangingPunct="1"/>
            <a:r>
              <a:rPr lang="en-US" sz="1800" dirty="0"/>
              <a:t>Lab 3 covers real-time operating systems (RTOS) </a:t>
            </a:r>
          </a:p>
          <a:p>
            <a:pPr marL="1200150" lvl="3" indent="-342900" eaLnBrk="1" hangingPunct="1"/>
            <a:r>
              <a:rPr lang="en-US" sz="1800" dirty="0"/>
              <a:t>Lab 4 introduces embedded Linux and writing Linux device drivers</a:t>
            </a:r>
          </a:p>
          <a:p>
            <a:pPr marL="1200150" lvl="3" indent="-342900" eaLnBrk="1" hangingPunct="1"/>
            <a:r>
              <a:rPr lang="en-US" sz="1800" dirty="0"/>
              <a:t>Lab 5 gives an introduction to PCB design </a:t>
            </a:r>
            <a:br>
              <a:rPr lang="en-US" sz="1800" dirty="0"/>
            </a:br>
            <a:endParaRPr lang="en-US" sz="1800" dirty="0"/>
          </a:p>
          <a:p>
            <a:pPr marL="742950" lvl="2" indent="-342900" eaLnBrk="1" hangingPunct="1"/>
            <a:r>
              <a:rPr lang="en-US" sz="2000" dirty="0"/>
              <a:t>For the first 4 weeks, lecture will be mostly about supporting lab. </a:t>
            </a:r>
          </a:p>
          <a:p>
            <a:pPr marL="1200150" lvl="3" indent="-342900" eaLnBrk="1" hangingPunct="1"/>
            <a:r>
              <a:rPr lang="en-US" sz="1800" dirty="0"/>
              <a:t>But will then focus on other issues including PCB power, embedded wireless, and DSP as (the) example of application-specific CPUs. </a:t>
            </a:r>
            <a:br>
              <a:rPr lang="en-US" sz="1800" dirty="0"/>
            </a:br>
            <a:endParaRPr lang="en-US" sz="1800" dirty="0"/>
          </a:p>
          <a:p>
            <a:pPr marL="742950" lvl="2" indent="-342900" eaLnBrk="1" hangingPunct="1"/>
            <a:r>
              <a:rPr lang="en-US" sz="2000" dirty="0"/>
              <a:t>Homework</a:t>
            </a:r>
          </a:p>
          <a:p>
            <a:pPr marL="1200150" lvl="3" indent="-342900" eaLnBrk="1" hangingPunct="1"/>
            <a:r>
              <a:rPr lang="en-US" sz="1800" dirty="0"/>
              <a:t>Give you more practice working with technical documents related to embedded systems</a:t>
            </a:r>
          </a:p>
          <a:p>
            <a:pPr marL="1200150" lvl="3" indent="-342900" eaLnBrk="1" hangingPunct="1"/>
            <a:r>
              <a:rPr lang="en-US" sz="1800" dirty="0"/>
              <a:t>Review material learned in lecture</a:t>
            </a:r>
          </a:p>
          <a:p>
            <a:pPr eaLnBrk="1" hangingPunct="1"/>
            <a:endParaRPr lang="en-US" sz="28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Class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will be…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dirty="0"/>
              <a:t>Gaining experience working as a group…</a:t>
            </a:r>
          </a:p>
          <a:p>
            <a:pPr marL="742950" lvl="2" indent="-342900" eaLnBrk="1" hangingPunct="1"/>
            <a:r>
              <a:rPr lang="en-US" dirty="0"/>
              <a:t>This is more-or-less the other side of your Engineering 100 experience.</a:t>
            </a:r>
          </a:p>
          <a:p>
            <a:pPr marL="1200150" lvl="3" indent="-342900" eaLnBrk="1" hangingPunct="1"/>
            <a:r>
              <a:rPr lang="en-US" dirty="0"/>
              <a:t>We want you to use the technical knowledge you’ve learned in the last few years to make it through the whole engineering cycle with a team design.</a:t>
            </a:r>
          </a:p>
          <a:p>
            <a:pPr marL="742950" lvl="2" indent="-342900" eaLnBrk="1" hangingPunct="1"/>
            <a:endParaRPr lang="en-US" dirty="0"/>
          </a:p>
          <a:p>
            <a:pPr marL="742950" lvl="2" indent="-342900" eaLnBrk="1" hangingPunct="1"/>
            <a:r>
              <a:rPr lang="en-US" dirty="0"/>
              <a:t>Your labs will be in groups of 2</a:t>
            </a:r>
          </a:p>
          <a:p>
            <a:pPr marL="742950" lvl="2" indent="-342900" eaLnBrk="1" hangingPunct="1"/>
            <a:endParaRPr lang="en-US" dirty="0"/>
          </a:p>
          <a:p>
            <a:pPr marL="742950" lvl="2" indent="-342900" eaLnBrk="1" hangingPunct="1"/>
            <a:r>
              <a:rPr lang="en-US" dirty="0"/>
              <a:t>Your projects will be in groups of 4 to 5 (mostly 5)</a:t>
            </a:r>
          </a:p>
          <a:p>
            <a:pPr marL="1200150" lvl="3" indent="-342900" eaLnBrk="1" hangingPunct="1"/>
            <a:r>
              <a:rPr lang="en-US" dirty="0"/>
              <a:t>Your group will make a schedule, create a budget, and divide up the work.  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Class overview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will be…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/>
            <a:r>
              <a:rPr lang="en-US" sz="2800" dirty="0"/>
              <a:t>…but also working by yourself on researching and learning material without an instructor’s guidance</a:t>
            </a:r>
          </a:p>
          <a:p>
            <a:pPr marL="800100" lvl="3" indent="-342900" eaLnBrk="1" hangingPunct="1"/>
            <a:r>
              <a:rPr lang="en-US" sz="2400" dirty="0"/>
              <a:t>The project will be done without lecture to guide you.  </a:t>
            </a:r>
          </a:p>
          <a:p>
            <a:pPr marL="1257300" lvl="4" indent="-342900" eaLnBrk="1" hangingPunct="1"/>
            <a:r>
              <a:rPr lang="en-US" dirty="0"/>
              <a:t>Each group will be doing something different and your group will be more expert than any of us on the topic (at least by the time you are done…)</a:t>
            </a:r>
          </a:p>
          <a:p>
            <a:pPr eaLnBrk="1" hangingPunct="1"/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Class overview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3313</Words>
  <Application>Microsoft Office PowerPoint</Application>
  <PresentationFormat>On-screen Show (4:3)</PresentationFormat>
  <Paragraphs>503</Paragraphs>
  <Slides>56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Chiller</vt:lpstr>
      <vt:lpstr>Georgia</vt:lpstr>
      <vt:lpstr>Default Design</vt:lpstr>
      <vt:lpstr>Office Theme</vt:lpstr>
      <vt:lpstr>EECS 473 Advanced Embedded Systems</vt:lpstr>
      <vt:lpstr>Welcome</vt:lpstr>
      <vt:lpstr>Who am I?</vt:lpstr>
      <vt:lpstr>Staff</vt:lpstr>
      <vt:lpstr>On-line resources for the class</vt:lpstr>
      <vt:lpstr>Today</vt:lpstr>
      <vt:lpstr>Class Introduction</vt:lpstr>
      <vt:lpstr>We will be…</vt:lpstr>
      <vt:lpstr>We will be…</vt:lpstr>
      <vt:lpstr>We will be…</vt:lpstr>
      <vt:lpstr>Prerequisites</vt:lpstr>
      <vt:lpstr>Warning </vt:lpstr>
      <vt:lpstr>Class structure</vt:lpstr>
      <vt:lpstr>Office hours</vt:lpstr>
      <vt:lpstr>Work/grades</vt:lpstr>
      <vt:lpstr>Labs</vt:lpstr>
      <vt:lpstr>Project (1/2)</vt:lpstr>
      <vt:lpstr>Project (2/2)</vt:lpstr>
      <vt:lpstr>Exams</vt:lpstr>
      <vt:lpstr>Homework</vt:lpstr>
      <vt:lpstr>PowerPoint Presentation</vt:lpstr>
      <vt:lpstr>A (Very Brief) Introduction to Design</vt:lpstr>
      <vt:lpstr>What is the design process?</vt:lpstr>
      <vt:lpstr>The stages of design</vt:lpstr>
      <vt:lpstr>Design stages in this class (1/4)</vt:lpstr>
      <vt:lpstr>Design stages in this class (2/4)</vt:lpstr>
      <vt:lpstr>Design stages in this class (3/4)</vt:lpstr>
      <vt:lpstr>Design stages in this class (4/4)</vt:lpstr>
      <vt:lpstr>Design and this class</vt:lpstr>
      <vt:lpstr>Creating good interfaces to hardware</vt:lpstr>
      <vt:lpstr>What is a hardware interface?</vt:lpstr>
      <vt:lpstr>Servos</vt:lpstr>
      <vt:lpstr>Talking directly to the servo</vt:lpstr>
      <vt:lpstr>What should the interface be  for a servo?</vt:lpstr>
      <vt:lpstr>Discuss ideas</vt:lpstr>
      <vt:lpstr>Things change…</vt:lpstr>
      <vt:lpstr>…but in 373 we didn’t…</vt:lpstr>
      <vt:lpstr>Stepping back</vt:lpstr>
      <vt:lpstr>Creating interfaces to hardware</vt:lpstr>
      <vt:lpstr>What makes an interface easy to understand and use?</vt:lpstr>
      <vt:lpstr>What does an interface have  to do with efficiency?</vt:lpstr>
      <vt:lpstr>Look at Open Systems Interconnect (OSI)</vt:lpstr>
      <vt:lpstr>So what makes hardware-interface design difficult?</vt:lpstr>
      <vt:lpstr>Software in parallel with  hardware (1/2)</vt:lpstr>
      <vt:lpstr>Software in parallel with  hardware (2/2)</vt:lpstr>
      <vt:lpstr>Terminology</vt:lpstr>
      <vt:lpstr>Summary</vt:lpstr>
      <vt:lpstr>Hardware/software co-design</vt:lpstr>
      <vt:lpstr>Introduction to Arduino</vt:lpstr>
      <vt:lpstr>Arduino</vt:lpstr>
      <vt:lpstr>What is Arduino?</vt:lpstr>
      <vt:lpstr>Shields?</vt:lpstr>
      <vt:lpstr>More Shields!</vt:lpstr>
      <vt:lpstr>So What?</vt:lpstr>
      <vt:lpstr>Arduino makes it Easy!</vt:lpstr>
      <vt:lpstr>Question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498</dc:title>
  <dc:creator>Mark</dc:creator>
  <cp:lastModifiedBy>Mark Brehob</cp:lastModifiedBy>
  <cp:revision>122</cp:revision>
  <cp:lastPrinted>2019-09-03T14:00:24Z</cp:lastPrinted>
  <dcterms:created xsi:type="dcterms:W3CDTF">2006-09-04T14:53:45Z</dcterms:created>
  <dcterms:modified xsi:type="dcterms:W3CDTF">2023-08-29T03:10:21Z</dcterms:modified>
</cp:coreProperties>
</file>