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6"/>
  </p:notesMasterIdLst>
  <p:sldIdLst>
    <p:sldId id="256" r:id="rId3"/>
    <p:sldId id="257" r:id="rId4"/>
    <p:sldId id="259" r:id="rId5"/>
    <p:sldId id="341" r:id="rId6"/>
    <p:sldId id="342" r:id="rId7"/>
    <p:sldId id="343" r:id="rId8"/>
    <p:sldId id="344" r:id="rId9"/>
    <p:sldId id="310" r:id="rId10"/>
    <p:sldId id="311" r:id="rId11"/>
    <p:sldId id="312" r:id="rId12"/>
    <p:sldId id="313" r:id="rId13"/>
    <p:sldId id="314" r:id="rId14"/>
    <p:sldId id="315" r:id="rId15"/>
    <p:sldId id="261" r:id="rId16"/>
    <p:sldId id="264" r:id="rId17"/>
    <p:sldId id="266" r:id="rId18"/>
    <p:sldId id="260" r:id="rId19"/>
    <p:sldId id="265" r:id="rId20"/>
    <p:sldId id="267" r:id="rId21"/>
    <p:sldId id="268" r:id="rId22"/>
    <p:sldId id="270" r:id="rId23"/>
    <p:sldId id="271" r:id="rId24"/>
    <p:sldId id="318" r:id="rId25"/>
    <p:sldId id="258" r:id="rId26"/>
    <p:sldId id="319" r:id="rId27"/>
    <p:sldId id="272" r:id="rId28"/>
    <p:sldId id="274" r:id="rId29"/>
    <p:sldId id="275" r:id="rId30"/>
    <p:sldId id="276" r:id="rId31"/>
    <p:sldId id="306" r:id="rId32"/>
    <p:sldId id="307" r:id="rId33"/>
    <p:sldId id="273" r:id="rId34"/>
    <p:sldId id="309" r:id="rId35"/>
    <p:sldId id="277" r:id="rId36"/>
    <p:sldId id="278" r:id="rId37"/>
    <p:sldId id="279" r:id="rId38"/>
    <p:sldId id="281" r:id="rId39"/>
    <p:sldId id="280" r:id="rId40"/>
    <p:sldId id="282" r:id="rId41"/>
    <p:sldId id="283" r:id="rId42"/>
    <p:sldId id="345" r:id="rId43"/>
    <p:sldId id="285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7" autoAdjust="0"/>
    <p:restoredTop sz="94660"/>
  </p:normalViewPr>
  <p:slideViewPr>
    <p:cSldViewPr>
      <p:cViewPr varScale="1">
        <p:scale>
          <a:sx n="154" d="100"/>
          <a:sy n="154" d="100"/>
        </p:scale>
        <p:origin x="3648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r">
              <a:defRPr sz="1300"/>
            </a:lvl1pPr>
          </a:lstStyle>
          <a:p>
            <a:fld id="{F5D65BE0-491C-4C4F-A668-BF909C59F6A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3" tIns="48322" rIns="96643" bIns="483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3" tIns="48322" rIns="96643" bIns="483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r">
              <a:defRPr sz="1300"/>
            </a:lvl1pPr>
          </a:lstStyle>
          <a:p>
            <a:fld id="{43382F5B-6BF2-4299-972F-4E38EBA7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6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38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8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1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00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3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1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95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0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33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45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0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05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30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3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1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79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57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21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50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35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9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8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88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1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70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6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012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680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Initialization</a:t>
            </a:r>
            <a:r>
              <a:rPr lang="en-US" baseline="0" dirty="0"/>
              <a:t> stuff: Where to connect the servo to (which pin), someway to indicate </a:t>
            </a:r>
            <a:r>
              <a:rPr lang="en-US" baseline="0" dirty="0" err="1"/>
              <a:t>pulsewidth</a:t>
            </a:r>
            <a:r>
              <a:rPr lang="en-US" baseline="0" dirty="0"/>
              <a:t> and perhaps period expected (period is somewhat standard).  Might want to have voltage level options?</a:t>
            </a:r>
          </a:p>
          <a:p>
            <a:endParaRPr lang="en-US" baseline="0" dirty="0"/>
          </a:p>
          <a:p>
            <a:r>
              <a:rPr lang="en-US" baseline="0" dirty="0"/>
              <a:t>Use it stuff: </a:t>
            </a:r>
            <a:r>
              <a:rPr lang="en-US" baseline="0" dirty="0" err="1"/>
              <a:t>setAngle</a:t>
            </a:r>
            <a:r>
              <a:rPr lang="en-US" baseline="0" dirty="0"/>
              <a:t>, </a:t>
            </a:r>
            <a:r>
              <a:rPr lang="en-US" baseline="0" dirty="0" err="1"/>
              <a:t>setPulseWidth</a:t>
            </a:r>
            <a:r>
              <a:rPr lang="en-US" baseline="0" dirty="0"/>
              <a:t>, </a:t>
            </a:r>
            <a:r>
              <a:rPr lang="en-US" baseline="0" dirty="0" err="1"/>
              <a:t>readAngle</a:t>
            </a:r>
            <a:r>
              <a:rPr lang="en-US" baseline="0" dirty="0"/>
              <a:t>, </a:t>
            </a:r>
            <a:r>
              <a:rPr lang="en-US" baseline="0" dirty="0" err="1"/>
              <a:t>readPulseWidth</a:t>
            </a:r>
            <a:r>
              <a:rPr lang="en-US" baseline="0" dirty="0"/>
              <a:t>.  Perhaps way to change settings from </a:t>
            </a:r>
            <a:r>
              <a:rPr lang="en-US" baseline="0" dirty="0" err="1"/>
              <a:t>init</a:t>
            </a:r>
            <a:r>
              <a:rPr lang="en-US" baseline="0" dirty="0"/>
              <a:t>?</a:t>
            </a:r>
          </a:p>
          <a:p>
            <a:endParaRPr lang="en-US" baseline="0" dirty="0"/>
          </a:p>
          <a:p>
            <a:r>
              <a:rPr lang="en-US" baseline="0" dirty="0"/>
              <a:t>Remove stuff (may not need): Undo initialization stuff, free pin.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93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10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700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5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7, 7, 14.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CEC10-4011-47F2-851D-BF45BF1E68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36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967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260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088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490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not very realistic</a:t>
            </a:r>
            <a:r>
              <a:rPr lang="en-US" baseline="0" dirty="0"/>
              <a:t> in that none of them are generally strictly true.  But most of the time they are pretty good approximations.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01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3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47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65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563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may be that there</a:t>
            </a:r>
            <a:r>
              <a:rPr lang="en-US" baseline="0" dirty="0"/>
              <a:t> is no critical instant when all tasks start.  That’s unusual, but not impossible (say 2 tasks both with period 5 where the first instance of task 1 starts at time 2 and the first instance of task 2 starts at time 0.  Not something we actually worry about!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306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851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1/3+3/8=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549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367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88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3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</a:t>
            </a:r>
            <a:r>
              <a:rPr lang="en-US" baseline="0" dirty="0"/>
              <a:t> is to have each application support each platform.  Many more arrows (n*m rather than </a:t>
            </a:r>
            <a:r>
              <a:rPr lang="en-US" baseline="0" dirty="0" err="1"/>
              <a:t>n+m</a:t>
            </a:r>
            <a:r>
              <a:rPr lang="en-US" baseline="0" dirty="0"/>
              <a:t>)!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</a:t>
            </a:r>
            <a:r>
              <a:rPr lang="en-US" baseline="0" dirty="0"/>
              <a:t> abstracts away programming issues exposing (only?) user issues.</a:t>
            </a:r>
          </a:p>
          <a:p>
            <a:r>
              <a:rPr lang="en-US" baseline="0" dirty="0"/>
              <a:t>Interface still allows low-level access to stuff where appropriate.</a:t>
            </a:r>
          </a:p>
          <a:p>
            <a:r>
              <a:rPr lang="en-US" baseline="0" dirty="0"/>
              <a:t>Interface is simple, with “common-case” stuff as simple as possible while leaving options for more advanced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8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4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63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6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2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3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8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41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7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1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3A209-672C-44B2-9A9C-ED64BEBB491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3219-0CAE-47B6-9107-B7D65EBC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5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iring.org.co/reference/libraries/Servo/Servo_writeMicroseconds_.html" TargetMode="External"/><Relationship Id="rId3" Type="http://schemas.openxmlformats.org/officeDocument/2006/relationships/hyperlink" Target="http://wiring.org.co/reference/libraries/Servo/Servo_attach_.html" TargetMode="External"/><Relationship Id="rId7" Type="http://schemas.openxmlformats.org/officeDocument/2006/relationships/hyperlink" Target="http://wiring.org.co/reference/libraries/Servo/Servo_detach_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iring.org.co/reference/libraries/Servo/Servo_attached_.html" TargetMode="External"/><Relationship Id="rId5" Type="http://schemas.openxmlformats.org/officeDocument/2006/relationships/hyperlink" Target="http://wiring.org.co/reference/libraries/Servo/Servo_write_.html" TargetMode="External"/><Relationship Id="rId4" Type="http://schemas.openxmlformats.org/officeDocument/2006/relationships/hyperlink" Target="http://wiring.org.co/reference/libraries/Servo/Servo_read_.html" TargetMode="External"/><Relationship Id="rId9" Type="http://schemas.openxmlformats.org/officeDocument/2006/relationships/hyperlink" Target="http://wiring.org.co/reference/libraries/Servo/Servo_readMicroseconds_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file:///C:\Users\373a\Dropbox\452\Fall11\Image_1" TargetMode="External"/><Relationship Id="rId5" Type="http://schemas.openxmlformats.org/officeDocument/2006/relationships/image" Target="../media/image17.png"/><Relationship Id="rId4" Type="http://schemas.openxmlformats.org/officeDocument/2006/relationships/image" Target="file:///C:\Users\373a\Dropbox\452\Fall11\Image_0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cn.el.yuntech.edu.tw/course/95/real_time_os/present%20paper/Scheduling%20Algorithms%20for%20Multiprogramming%20in%20a%20Hard-.pdf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idsc.ethz.ch/Courses/embedded_control_systems/Exercises/SWArchitecture08.pdf" TargetMode="External"/><Relationship Id="rId4" Type="http://schemas.openxmlformats.org/officeDocument/2006/relationships/image" Target="file:///C:\Users\373a\Dropbox\452\Fall11\Image_1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473</a:t>
            </a:r>
            <a:br>
              <a:rPr lang="en-US" dirty="0"/>
            </a:br>
            <a:r>
              <a:rPr lang="en-US" dirty="0"/>
              <a:t>Lecture 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467600" cy="1752600"/>
          </a:xfrm>
        </p:spPr>
        <p:txBody>
          <a:bodyPr>
            <a:normAutofit/>
          </a:bodyPr>
          <a:lstStyle/>
          <a:p>
            <a:r>
              <a:rPr lang="en-US" dirty="0"/>
              <a:t>More on interfacing</a:t>
            </a:r>
          </a:p>
          <a:p>
            <a:r>
              <a:rPr lang="en-US" dirty="0"/>
              <a:t>Project overview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(Maybe) Start on Real time and RM scheduling</a:t>
            </a:r>
          </a:p>
        </p:txBody>
      </p:sp>
    </p:spTree>
    <p:extLst>
      <p:ext uri="{BB962C8B-B14F-4D97-AF65-F5344CB8AC3E}">
        <p14:creationId xmlns:p14="http://schemas.microsoft.com/office/powerpoint/2010/main" val="250976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an interface easy to understand and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</a:t>
            </a:r>
          </a:p>
        </p:txBody>
      </p:sp>
    </p:spTree>
    <p:extLst>
      <p:ext uri="{BB962C8B-B14F-4D97-AF65-F5344CB8AC3E}">
        <p14:creationId xmlns:p14="http://schemas.microsoft.com/office/powerpoint/2010/main" val="108370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an interface have </a:t>
            </a:r>
            <a:br>
              <a:rPr lang="en-US" dirty="0"/>
            </a:br>
            <a:r>
              <a:rPr lang="en-US" dirty="0"/>
              <a:t>to do with efficiency?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 the silly side:</a:t>
            </a:r>
          </a:p>
          <a:p>
            <a:pPr lvl="1"/>
            <a:r>
              <a:rPr lang="en-US" dirty="0"/>
              <a:t>One could imagine our servo interface having only a “turn 1 degree” function (direction specified)</a:t>
            </a:r>
          </a:p>
          <a:p>
            <a:pPr lvl="2"/>
            <a:r>
              <a:rPr lang="en-US" dirty="0"/>
              <a:t>Covers all functionality</a:t>
            </a:r>
          </a:p>
          <a:p>
            <a:pPr lvl="2"/>
            <a:r>
              <a:rPr lang="en-US" dirty="0"/>
              <a:t>But big turns require a lot of code to run.</a:t>
            </a:r>
          </a:p>
          <a:p>
            <a:r>
              <a:rPr lang="en-US" dirty="0"/>
              <a:t>On the less silly side</a:t>
            </a:r>
          </a:p>
          <a:p>
            <a:pPr lvl="1"/>
            <a:r>
              <a:rPr lang="en-US" dirty="0"/>
              <a:t>If we use angles (in degrees) as the basis for the interface, that is going to require some math in the interface itself to convert to a register value.</a:t>
            </a:r>
          </a:p>
          <a:p>
            <a:pPr lvl="2"/>
            <a:r>
              <a:rPr lang="en-US" dirty="0"/>
              <a:t>Perhaps the programmer could skip a lot of that.</a:t>
            </a:r>
          </a:p>
          <a:p>
            <a:pPr lvl="1"/>
            <a:r>
              <a:rPr lang="en-US" dirty="0"/>
              <a:t>Other places we might see inefficiency for our servo?</a:t>
            </a:r>
          </a:p>
          <a:p>
            <a:pPr lvl="1"/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efficiency</a:t>
            </a:r>
          </a:p>
        </p:txBody>
      </p:sp>
    </p:spTree>
    <p:extLst>
      <p:ext uri="{BB962C8B-B14F-4D97-AF65-F5344CB8AC3E}">
        <p14:creationId xmlns:p14="http://schemas.microsoft.com/office/powerpoint/2010/main" val="34272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 at Open Systems Interconnect</a:t>
            </a:r>
            <a:br>
              <a:rPr lang="en-US" dirty="0"/>
            </a:br>
            <a:r>
              <a:rPr lang="en-US" dirty="0"/>
              <a:t>(OSI)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4038600" cy="223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degree of layering is considered largely necessary, but it clearly creates a lot of overhead (inefficiencies)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59739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53798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5462" y="6396335"/>
            <a:ext cx="336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Figures from </a:t>
            </a:r>
            <a:r>
              <a:rPr lang="en-US" sz="1200" i="1" dirty="0"/>
              <a:t>Embedded Systems Architecture </a:t>
            </a:r>
            <a:br>
              <a:rPr lang="en-US" sz="1200" dirty="0"/>
            </a:br>
            <a:r>
              <a:rPr lang="en-US" sz="1200" dirty="0"/>
              <a:t>by Tammy </a:t>
            </a:r>
            <a:r>
              <a:rPr lang="en-US" sz="1200" dirty="0" err="1"/>
              <a:t>Noergaard</a:t>
            </a:r>
            <a:endParaRPr lang="en-US" sz="12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efficiency</a:t>
            </a:r>
          </a:p>
        </p:txBody>
      </p:sp>
    </p:spTree>
    <p:extLst>
      <p:ext uri="{BB962C8B-B14F-4D97-AF65-F5344CB8AC3E}">
        <p14:creationId xmlns:p14="http://schemas.microsoft.com/office/powerpoint/2010/main" val="3230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makes hardware-interface design difficult?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the three competing requirements of usability, efficiency and portability.</a:t>
            </a:r>
          </a:p>
          <a:p>
            <a:pPr lvl="1"/>
            <a:r>
              <a:rPr lang="en-US" dirty="0"/>
              <a:t>As discussed, they often fight with each other.</a:t>
            </a:r>
          </a:p>
          <a:p>
            <a:r>
              <a:rPr lang="en-US" dirty="0"/>
              <a:t>But there are a few other things…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929743" cy="242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6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obotshop.com/media/files/images/lynxmotion-heavy-duty-metal-arm-base-w-servo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90" y="0"/>
            <a:ext cx="280471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trivial task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Trying to be able to work with all applications, targets, and platforms is hard.</a:t>
            </a:r>
          </a:p>
          <a:p>
            <a:pPr lvl="1"/>
            <a:r>
              <a:rPr lang="en-US" dirty="0"/>
              <a:t>Lots of coding effort</a:t>
            </a:r>
          </a:p>
          <a:p>
            <a:pPr lvl="1"/>
            <a:r>
              <a:rPr lang="en-US" dirty="0"/>
              <a:t>Can hurt efficiency and/or usability.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Some servos may need to be “linearized”.</a:t>
            </a:r>
          </a:p>
          <a:p>
            <a:pPr lvl="2"/>
            <a:r>
              <a:rPr lang="en-US" dirty="0"/>
              <a:t>That is their angle isn’t exactly proportional to the pulse width</a:t>
            </a:r>
          </a:p>
          <a:p>
            <a:pPr lvl="1"/>
            <a:r>
              <a:rPr lang="en-US" dirty="0"/>
              <a:t>Some servos do continuous rotation</a:t>
            </a:r>
          </a:p>
          <a:p>
            <a:pPr lvl="2"/>
            <a:r>
              <a:rPr lang="en-US" dirty="0"/>
              <a:t>Pulse width determines speed and direction, not angle.</a:t>
            </a:r>
          </a:p>
          <a:p>
            <a:pPr lvl="1"/>
            <a:r>
              <a:rPr lang="en-US" dirty="0"/>
              <a:t>Servos can (often?) “freewheel” </a:t>
            </a:r>
          </a:p>
          <a:p>
            <a:pPr lvl="2"/>
            <a:r>
              <a:rPr lang="en-US" dirty="0"/>
              <a:t>Apply no pulse, it provides no resistance to turning.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191000"/>
            <a:ext cx="3834939" cy="236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Servo example</a:t>
            </a:r>
          </a:p>
        </p:txBody>
      </p:sp>
    </p:spTree>
    <p:extLst>
      <p:ext uri="{BB962C8B-B14F-4D97-AF65-F5344CB8AC3E}">
        <p14:creationId xmlns:p14="http://schemas.microsoft.com/office/powerpoint/2010/main" val="162437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interface for servos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>
                <a:hlinkClick r:id="rId3"/>
              </a:rPr>
              <a:t>attach()</a:t>
            </a:r>
            <a:r>
              <a:rPr lang="en-US" dirty="0"/>
              <a:t> 	Attaches a servo motor to an i/o pin</a:t>
            </a:r>
          </a:p>
          <a:p>
            <a:r>
              <a:rPr lang="en-US" u="sng" dirty="0">
                <a:hlinkClick r:id="rId4"/>
              </a:rPr>
              <a:t>read()</a:t>
            </a:r>
            <a:r>
              <a:rPr lang="en-US" dirty="0"/>
              <a:t>	Gets the servo motor position</a:t>
            </a:r>
          </a:p>
          <a:p>
            <a:r>
              <a:rPr lang="en-US" u="sng" dirty="0">
                <a:hlinkClick r:id="rId5"/>
              </a:rPr>
              <a:t>write()</a:t>
            </a:r>
            <a:r>
              <a:rPr lang="en-US" dirty="0"/>
              <a:t>	Sets the servo motor position angle</a:t>
            </a:r>
          </a:p>
          <a:p>
            <a:r>
              <a:rPr lang="en-US" u="sng" dirty="0">
                <a:hlinkClick r:id="rId6"/>
              </a:rPr>
              <a:t>attached()</a:t>
            </a:r>
            <a:r>
              <a:rPr lang="en-US" dirty="0"/>
              <a:t>	Returns if there is a servo attached</a:t>
            </a:r>
          </a:p>
          <a:p>
            <a:r>
              <a:rPr lang="en-US" u="sng" dirty="0">
                <a:hlinkClick r:id="rId7"/>
              </a:rPr>
              <a:t>detach()</a:t>
            </a:r>
            <a:r>
              <a:rPr lang="en-US" dirty="0"/>
              <a:t>	Detaches a servo motor from an i/o pin</a:t>
            </a:r>
          </a:p>
          <a:p>
            <a:endParaRPr lang="en-US" dirty="0"/>
          </a:p>
          <a:p>
            <a:r>
              <a:rPr lang="en-US" u="sng" dirty="0" err="1">
                <a:hlinkClick r:id="rId8"/>
              </a:rPr>
              <a:t>writeMicroseconds</a:t>
            </a:r>
            <a:r>
              <a:rPr lang="en-US" u="sng" dirty="0">
                <a:hlinkClick r:id="rId8"/>
              </a:rPr>
              <a:t>()</a:t>
            </a:r>
            <a:br>
              <a:rPr lang="en-US" dirty="0"/>
            </a:br>
            <a:r>
              <a:rPr lang="en-US" dirty="0"/>
              <a:t>Sets the servo pulse width in microseconds</a:t>
            </a:r>
          </a:p>
          <a:p>
            <a:r>
              <a:rPr lang="en-US" u="sng" dirty="0" err="1">
                <a:hlinkClick r:id="rId9"/>
              </a:rPr>
              <a:t>readMicroseconds</a:t>
            </a:r>
            <a:r>
              <a:rPr lang="en-US" u="sng" dirty="0">
                <a:hlinkClick r:id="rId9"/>
              </a:rPr>
              <a:t>()</a:t>
            </a:r>
            <a:br>
              <a:rPr lang="en-US" dirty="0"/>
            </a:br>
            <a:r>
              <a:rPr lang="en-US" dirty="0"/>
              <a:t>Gets the last written servo pulse width in microseconds*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553200"/>
            <a:ext cx="512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*Documentation doesn’t mention this, but it exists?!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Servo example</a:t>
            </a:r>
          </a:p>
        </p:txBody>
      </p:sp>
    </p:spTree>
    <p:extLst>
      <p:ext uri="{BB962C8B-B14F-4D97-AF65-F5344CB8AC3E}">
        <p14:creationId xmlns:p14="http://schemas.microsoft.com/office/powerpoint/2010/main" val="4971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detach()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400050" lvl="1" indent="0">
              <a:buNone/>
            </a:pPr>
            <a:r>
              <a:rPr lang="en-US" dirty="0"/>
              <a:t>Detach the Servo variable from its pin. If all Servo variables are detached, then pins 9 and 10 can be used for PWM output with </a:t>
            </a:r>
            <a:r>
              <a:rPr lang="en-US" dirty="0" err="1"/>
              <a:t>analogWrite</a:t>
            </a:r>
            <a:r>
              <a:rPr lang="en-US" dirty="0"/>
              <a:t>().</a:t>
            </a:r>
          </a:p>
          <a:p>
            <a:pPr marL="0" indent="0">
              <a:buNone/>
            </a:pPr>
            <a:r>
              <a:rPr lang="en-US" dirty="0"/>
              <a:t>Syntax</a:t>
            </a:r>
          </a:p>
          <a:p>
            <a:pPr lvl="1"/>
            <a:r>
              <a:rPr lang="en-US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servo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.detach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/>
              <a:t>Parameters</a:t>
            </a:r>
          </a:p>
          <a:p>
            <a:r>
              <a:rPr lang="en-US" dirty="0"/>
              <a:t>servo: a variable of type Servo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Servo example</a:t>
            </a:r>
          </a:p>
        </p:txBody>
      </p:sp>
    </p:spTree>
    <p:extLst>
      <p:ext uri="{BB962C8B-B14F-4D97-AF65-F5344CB8AC3E}">
        <p14:creationId xmlns:p14="http://schemas.microsoft.com/office/powerpoint/2010/main" val="116815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Examples: (same as last page)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Some servos may need to be “linearized”.</a:t>
            </a:r>
          </a:p>
          <a:p>
            <a:pPr lvl="2"/>
            <a:r>
              <a:rPr lang="en-US" dirty="0"/>
              <a:t>That is their angle isn’t exactly proportional to the pulse width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Some servos do continuous rotation</a:t>
            </a:r>
          </a:p>
          <a:p>
            <a:pPr lvl="2"/>
            <a:r>
              <a:rPr lang="en-US" dirty="0"/>
              <a:t>Pulse width determines speed and direction, not angle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Servos can (often?) “freewheel” </a:t>
            </a:r>
          </a:p>
          <a:p>
            <a:pPr lvl="2"/>
            <a:r>
              <a:rPr lang="en-US" dirty="0"/>
              <a:t>Apply no pulse, it provides no resistance to turning.</a:t>
            </a:r>
          </a:p>
          <a:p>
            <a:pPr lvl="3"/>
            <a:r>
              <a:rPr lang="en-US" dirty="0"/>
              <a:t>Sometimes useful to an application.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Some servos provide angle they are </a:t>
            </a:r>
            <a:r>
              <a:rPr lang="en-US" i="1" dirty="0"/>
              <a:t>actually</a:t>
            </a:r>
            <a:r>
              <a:rPr lang="en-US" dirty="0"/>
              <a:t> at.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can supporting those things cause us difficulties?</a:t>
            </a:r>
          </a:p>
          <a:p>
            <a:pPr lvl="1"/>
            <a:r>
              <a:rPr lang="en-US" dirty="0"/>
              <a:t>Too many functions?</a:t>
            </a:r>
          </a:p>
          <a:p>
            <a:pPr lvl="1"/>
            <a:r>
              <a:rPr lang="en-US" dirty="0"/>
              <a:t>Too much computation?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that doesn’t even account for having to support different processors and timers.</a:t>
            </a:r>
          </a:p>
          <a:p>
            <a:pPr lvl="1"/>
            <a:r>
              <a:rPr lang="en-US" dirty="0"/>
              <a:t>Yes, some processors have multiple types of timers.</a:t>
            </a:r>
          </a:p>
          <a:p>
            <a:pPr lvl="2"/>
            <a:r>
              <a:rPr lang="en-US" dirty="0"/>
              <a:t>Pretty common actually.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Servo example</a:t>
            </a:r>
          </a:p>
        </p:txBody>
      </p:sp>
    </p:spTree>
    <p:extLst>
      <p:ext uri="{BB962C8B-B14F-4D97-AF65-F5344CB8AC3E}">
        <p14:creationId xmlns:p14="http://schemas.microsoft.com/office/powerpoint/2010/main" val="30384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attach()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servo.attach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(pin)</a:t>
            </a:r>
          </a:p>
          <a:p>
            <a:pPr marL="0" indent="0">
              <a:buNone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servo.attach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(pin, min, max)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Parameters	</a:t>
            </a:r>
          </a:p>
          <a:p>
            <a:pPr marL="0" indent="0">
              <a:buNone/>
            </a:pPr>
            <a:r>
              <a:rPr lang="en-US" sz="1600" dirty="0"/>
              <a:t>servo	A variable of type Servo</a:t>
            </a:r>
          </a:p>
          <a:p>
            <a:pPr marL="0" indent="0">
              <a:buNone/>
            </a:pPr>
            <a:r>
              <a:rPr lang="en-US" sz="1600" dirty="0"/>
              <a:t>pin	pin number servo attached to</a:t>
            </a:r>
          </a:p>
          <a:p>
            <a:pPr marL="0" indent="0">
              <a:buNone/>
            </a:pPr>
            <a:r>
              <a:rPr lang="en-US" sz="1600" dirty="0"/>
              <a:t>min	min value in microseconds</a:t>
            </a:r>
          </a:p>
          <a:p>
            <a:pPr marL="0" indent="0">
              <a:buNone/>
            </a:pPr>
            <a:r>
              <a:rPr lang="en-US" sz="1600" dirty="0"/>
              <a:t>	defaults to 544</a:t>
            </a:r>
          </a:p>
          <a:p>
            <a:pPr marL="0" indent="0">
              <a:buNone/>
            </a:pPr>
            <a:r>
              <a:rPr lang="en-US" sz="1600" dirty="0"/>
              <a:t>max	max value in microseconds</a:t>
            </a:r>
          </a:p>
          <a:p>
            <a:pPr marL="0" indent="0">
              <a:buNone/>
            </a:pPr>
            <a:r>
              <a:rPr lang="en-US" sz="1600" dirty="0"/>
              <a:t>	defaults to 2400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+mj-lt"/>
                <a:cs typeface="Courier New" panose="02070309020205020404" pitchFamily="49" charset="0"/>
              </a:rPr>
              <a:t>Example:</a:t>
            </a:r>
            <a:br>
              <a:rPr lang="en-US" sz="1800" b="1" dirty="0">
                <a:latin typeface="+mj-lt"/>
                <a:cs typeface="Courier New" panose="02070309020205020404" pitchFamily="49" charset="0"/>
              </a:rPr>
            </a:br>
            <a:endParaRPr lang="en-US" sz="1800" b="1" dirty="0"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Servo.h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Servo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myservo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attaches a servo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connected to pin 2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myservo.attach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(2); 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position the servo angle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at 90 degrees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myservo.write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(90);     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Servo example</a:t>
            </a:r>
          </a:p>
        </p:txBody>
      </p:sp>
    </p:spTree>
    <p:extLst>
      <p:ext uri="{BB962C8B-B14F-4D97-AF65-F5344CB8AC3E}">
        <p14:creationId xmlns:p14="http://schemas.microsoft.com/office/powerpoint/2010/main" val="408743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72242"/>
            <a:ext cx="8991600" cy="410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Servo example</a:t>
            </a:r>
          </a:p>
        </p:txBody>
      </p:sp>
    </p:spTree>
    <p:extLst>
      <p:ext uri="{BB962C8B-B14F-4D97-AF65-F5344CB8AC3E}">
        <p14:creationId xmlns:p14="http://schemas.microsoft.com/office/powerpoint/2010/main" val="32415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and expand on hardware interfacing</a:t>
            </a:r>
          </a:p>
          <a:p>
            <a:pPr lvl="1"/>
            <a:r>
              <a:rPr lang="en-US" dirty="0"/>
              <a:t>Some questions using different devices.  Compare to Arduino.</a:t>
            </a:r>
          </a:p>
          <a:p>
            <a:pPr lvl="1"/>
            <a:r>
              <a:rPr lang="en-US" dirty="0"/>
              <a:t>Discuss top and bottom of interface diagram.</a:t>
            </a:r>
          </a:p>
          <a:p>
            <a:r>
              <a:rPr lang="en-US" dirty="0"/>
              <a:t>Projects</a:t>
            </a:r>
          </a:p>
          <a:p>
            <a:pPr lvl="1"/>
            <a:r>
              <a:rPr lang="en-US" dirty="0"/>
              <a:t>What’s doable, when things are expected.</a:t>
            </a:r>
          </a:p>
          <a:p>
            <a:r>
              <a:rPr lang="en-US" dirty="0"/>
              <a:t>Introduction to real-time systems</a:t>
            </a:r>
          </a:p>
          <a:p>
            <a:pPr lvl="1"/>
            <a:r>
              <a:rPr lang="en-US" dirty="0"/>
              <a:t>I doubt we’ll get to this today, but maybe a bit.</a:t>
            </a:r>
          </a:p>
        </p:txBody>
      </p:sp>
    </p:spTree>
    <p:extLst>
      <p:ext uri="{BB962C8B-B14F-4D97-AF65-F5344CB8AC3E}">
        <p14:creationId xmlns:p14="http://schemas.microsoft.com/office/powerpoint/2010/main" val="2363773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81358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886200"/>
            <a:ext cx="813612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791200"/>
            <a:ext cx="714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 I can find— integer division is about 15 microseconds on an Arduino.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Servo example</a:t>
            </a:r>
          </a:p>
        </p:txBody>
      </p:sp>
    </p:spTree>
    <p:extLst>
      <p:ext uri="{BB962C8B-B14F-4D97-AF65-F5344CB8AC3E}">
        <p14:creationId xmlns:p14="http://schemas.microsoft.com/office/powerpoint/2010/main" val="3569692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Code to keep it portable</a:t>
            </a:r>
            <a:br>
              <a:rPr lang="en-US" dirty="0"/>
            </a:br>
            <a:r>
              <a:rPr lang="en-US" dirty="0"/>
              <a:t>Initializing the ISR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initISR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(timer16_Sequence_t timer)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#if defined (_useTimer1)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if(timer == _timer1) {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TCCR1A = 0;             // normal counting mode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TCCR1B = _BV(CS11);     // set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prescaler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8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TCNT1 = 0;              // clear the timer count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#if defined(__AVR_ATmega8__)|| defined(__AVR_ATmega128__)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TIFR |= _BV(OCF1A);      // clear any pending interrupts;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TIMSK |=  _BV(OCIE1A) ;  // enable the output compare interrupt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#else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here if not ATmega8 or ATmega128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TIFR1 |= _BV(OCF1A);     // clear any pending interrupts;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TIMSK1 |=  _BV(OCIE1A) ; // enable the output compare interrupt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#if defined(WIRING)     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timerAttach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(TIMER1OUTCOMPAREA_INT, Timer1Service);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#if defined (_useTimer3)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if(timer == _timer3) {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TCCR3A = 0;             // normal counting mode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TCCR3B = _BV(CS31);     // set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prescaler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8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TCNT3 = 0;              // clear the timer count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#if defined(__AVR_ATmega128__)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TIFR |= _BV(OCF3A);     // clear any pending interrupts; 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ETIMSK |= _BV(OCIE3A);  // enable the output compare 	                        // interrupt   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#else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TIFR3 = _BV(OCF3A);     // clear any pending interrupts;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TIMSK3 =  _BV(OCIE3A) ; // enable the output compare interrupt    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#if defined(WIRING)  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timerAttach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(TIMER3OUTCOMPAREA_INT, Timer3Service);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// for Wiring platform only	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#if defined (_useTimer4)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if(timer == _timer4) {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TCCR4A = 0;             // normal counting mode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TCCR4B = _BV(CS41);     // set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prescaler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8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TCNT4 = 0;              // clear the timer count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TIFR4 = _BV(OCF4A);     // clear any pending interrupts;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TIMSK4 =  _BV(OCIE4A) ; // enable the output compare interrupt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  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#if defined (_useTimer5)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if(timer == _timer5) {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TCCR5A = 0;             // normal counting mode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TCCR5B = _BV(CS51);     // set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prescaler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8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TCNT5 = 0;              // clear the timer count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TIFR5 = _BV(OCF5A);     // clear any pending interrupts;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TIMSK5 =  _BV(OCIE5A) ; // enable the output compare interrupt      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6324600"/>
            <a:ext cx="456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Entire library is 337 lines (including comments)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Servo example</a:t>
            </a:r>
          </a:p>
        </p:txBody>
      </p:sp>
    </p:spTree>
    <p:extLst>
      <p:ext uri="{BB962C8B-B14F-4D97-AF65-F5344CB8AC3E}">
        <p14:creationId xmlns:p14="http://schemas.microsoft.com/office/powerpoint/2010/main" val="15285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24597"/>
            <a:ext cx="2785382" cy="140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Hardware interfacing isn’t trivial</a:t>
            </a:r>
          </a:p>
          <a:p>
            <a:pPr lvl="1"/>
            <a:r>
              <a:rPr lang="en-US" dirty="0"/>
              <a:t>Having to deal with multiple platforms can at the least make the code more complex.</a:t>
            </a:r>
          </a:p>
          <a:p>
            <a:r>
              <a:rPr lang="en-US" dirty="0"/>
              <a:t>Efficiency issues exist</a:t>
            </a:r>
          </a:p>
          <a:p>
            <a:pPr lvl="1"/>
            <a:r>
              <a:rPr lang="en-US" dirty="0"/>
              <a:t>Uses a significant amount of CPU time if specify things in degrees.</a:t>
            </a:r>
          </a:p>
          <a:p>
            <a:pPr lvl="2"/>
            <a:r>
              <a:rPr lang="en-US" dirty="0"/>
              <a:t>Might not matter—if CPU is otherwise fairly idle who cares?</a:t>
            </a:r>
          </a:p>
          <a:p>
            <a:pPr lvl="1"/>
            <a:r>
              <a:rPr lang="en-US" dirty="0"/>
              <a:t>Efficiency issue hidden from application writer.</a:t>
            </a:r>
          </a:p>
          <a:p>
            <a:pPr lvl="2"/>
            <a:r>
              <a:rPr lang="en-US" dirty="0"/>
              <a:t>That’s a common problem and happens here.</a:t>
            </a:r>
          </a:p>
          <a:p>
            <a:r>
              <a:rPr lang="en-US" dirty="0"/>
              <a:t>OSI model really gets at just how complex things can get.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Servo example</a:t>
            </a:r>
          </a:p>
        </p:txBody>
      </p:sp>
    </p:spTree>
    <p:extLst>
      <p:ext uri="{BB962C8B-B14F-4D97-AF65-F5344CB8AC3E}">
        <p14:creationId xmlns:p14="http://schemas.microsoft.com/office/powerpoint/2010/main" val="29054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a lot of terminology wrapped around hardware interfacing.  </a:t>
            </a:r>
          </a:p>
          <a:p>
            <a:pPr lvl="1"/>
            <a:r>
              <a:rPr lang="en-US" dirty="0"/>
              <a:t>Terms like: HAL (hardware abstraction layer), Middleware, and Device Driver are all related to hardware interfacing.</a:t>
            </a:r>
          </a:p>
          <a:p>
            <a:pPr lvl="2"/>
            <a:r>
              <a:rPr lang="en-US" dirty="0"/>
              <a:t>And it’s not unusual to see different people use those terms differently.</a:t>
            </a:r>
          </a:p>
          <a:p>
            <a:pPr lvl="1"/>
            <a:r>
              <a:rPr lang="en-US" dirty="0"/>
              <a:t>We’ll try to take a look at that terminology later on.</a:t>
            </a:r>
          </a:p>
          <a:p>
            <a:pPr lvl="2"/>
            <a:r>
              <a:rPr lang="en-US" dirty="0"/>
              <a:t>I’ll generally use “device driver” or “system software layer”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wrap-up</a:t>
            </a:r>
          </a:p>
        </p:txBody>
      </p:sp>
    </p:spTree>
    <p:extLst>
      <p:ext uri="{BB962C8B-B14F-4D97-AF65-F5344CB8AC3E}">
        <p14:creationId xmlns:p14="http://schemas.microsoft.com/office/powerpoint/2010/main" val="916580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interfacing</a:t>
            </a:r>
            <a:br>
              <a:rPr lang="en-US" dirty="0"/>
            </a:br>
            <a:r>
              <a:rPr lang="en-US" dirty="0"/>
              <a:t>summary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15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Hardware Interfaces:</a:t>
            </a:r>
          </a:p>
          <a:p>
            <a:pPr lvl="1"/>
            <a:r>
              <a:rPr lang="en-US" dirty="0"/>
              <a:t>Create a standard “driver” interface where you can abstract the interface to a device from the tasks the processor needs to perform.</a:t>
            </a:r>
          </a:p>
          <a:p>
            <a:pPr lvl="1"/>
            <a:r>
              <a:rPr lang="en-US" dirty="0"/>
              <a:t>Ideally covers most use cases (applications)</a:t>
            </a:r>
          </a:p>
          <a:p>
            <a:pPr lvl="1"/>
            <a:r>
              <a:rPr lang="en-US" dirty="0"/>
              <a:t>Ideally a single interface covers a wide variety of parts/targets and platforms.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Ideally application software can be written independent of platform &amp; target.</a:t>
            </a:r>
          </a:p>
          <a:p>
            <a:pPr lvl="1"/>
            <a:r>
              <a:rPr lang="en-US" dirty="0"/>
              <a:t>Application programmer can think at the application level and not the device/MMIO level.</a:t>
            </a:r>
          </a:p>
          <a:p>
            <a:pPr lvl="2"/>
            <a:r>
              <a:rPr lang="en-US" dirty="0"/>
              <a:t>Abstraction is good and makes for code that is easier to write, debug and maintain.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79" y="1447800"/>
            <a:ext cx="255112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791200" y="2286000"/>
            <a:ext cx="99060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42789" y="3352800"/>
            <a:ext cx="1091411" cy="56808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19309" y="3886200"/>
            <a:ext cx="1514891" cy="1828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65" y="3733800"/>
            <a:ext cx="2332038" cy="284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wrap-up</a:t>
            </a:r>
          </a:p>
        </p:txBody>
      </p:sp>
    </p:spTree>
    <p:extLst>
      <p:ext uri="{BB962C8B-B14F-4D97-AF65-F5344CB8AC3E}">
        <p14:creationId xmlns:p14="http://schemas.microsoft.com/office/powerpoint/2010/main" val="17392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42114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wrap-up</a:t>
            </a:r>
          </a:p>
        </p:txBody>
      </p:sp>
    </p:spTree>
    <p:extLst>
      <p:ext uri="{BB962C8B-B14F-4D97-AF65-F5344CB8AC3E}">
        <p14:creationId xmlns:p14="http://schemas.microsoft.com/office/powerpoint/2010/main" val="1591667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reasonable</a:t>
            </a:r>
          </a:p>
          <a:p>
            <a:r>
              <a:rPr lang="en-US" dirty="0"/>
              <a:t>What’s expected when</a:t>
            </a:r>
          </a:p>
        </p:txBody>
      </p:sp>
    </p:spTree>
    <p:extLst>
      <p:ext uri="{BB962C8B-B14F-4D97-AF65-F5344CB8AC3E}">
        <p14:creationId xmlns:p14="http://schemas.microsoft.com/office/powerpoint/2010/main" val="3835347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reasonable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Required</a:t>
            </a:r>
          </a:p>
          <a:p>
            <a:pPr lvl="1"/>
            <a:r>
              <a:rPr lang="en-US" dirty="0"/>
              <a:t>Entire embedded system with a realistic use</a:t>
            </a:r>
          </a:p>
          <a:p>
            <a:pPr lvl="2"/>
            <a:r>
              <a:rPr lang="en-US" dirty="0"/>
              <a:t>Design allows for that realistic use (not an unusable prototype)</a:t>
            </a:r>
          </a:p>
          <a:p>
            <a:pPr lvl="1"/>
            <a:r>
              <a:rPr lang="en-US" dirty="0"/>
              <a:t>Doable in the semester</a:t>
            </a:r>
          </a:p>
          <a:p>
            <a:pPr lvl="1"/>
            <a:r>
              <a:rPr lang="en-US" dirty="0"/>
              <a:t>Design and population of a PCB with a processor (or maybe FPGA).</a:t>
            </a:r>
          </a:p>
          <a:p>
            <a:pPr lvl="1"/>
            <a:r>
              <a:rPr lang="en-US" dirty="0"/>
              <a:t>Design and implementation of hardware interfaces</a:t>
            </a:r>
          </a:p>
          <a:p>
            <a:r>
              <a:rPr lang="en-US" b="1" dirty="0"/>
              <a:t>Suggested</a:t>
            </a:r>
          </a:p>
          <a:p>
            <a:pPr lvl="1"/>
            <a:r>
              <a:rPr lang="en-US" dirty="0"/>
              <a:t>Not “barebones” programming</a:t>
            </a:r>
          </a:p>
          <a:p>
            <a:pPr lvl="2"/>
            <a:r>
              <a:rPr lang="en-US" dirty="0"/>
              <a:t>Use RTOS, Linux, or something else</a:t>
            </a:r>
          </a:p>
          <a:p>
            <a:pPr lvl="2"/>
            <a:r>
              <a:rPr lang="en-US" dirty="0"/>
              <a:t>Barebones might make sense if software fairly trivial</a:t>
            </a:r>
          </a:p>
          <a:p>
            <a:pPr lvl="1"/>
            <a:r>
              <a:rPr lang="en-US" dirty="0"/>
              <a:t>Stay away from switching power supplies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0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Projects in the past: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it does</a:t>
            </a:r>
          </a:p>
          <a:p>
            <a:pPr lvl="1"/>
            <a:r>
              <a:rPr lang="en-US" dirty="0"/>
              <a:t>Watches for SIDS</a:t>
            </a:r>
          </a:p>
          <a:p>
            <a:pPr lvl="1"/>
            <a:r>
              <a:rPr lang="en-US" dirty="0"/>
              <a:t>Sets alarm on board and wirelessly to base station if problem detected.</a:t>
            </a:r>
          </a:p>
          <a:p>
            <a:r>
              <a:rPr lang="en-US" dirty="0"/>
              <a:t>Main issues</a:t>
            </a:r>
          </a:p>
          <a:p>
            <a:pPr lvl="1"/>
            <a:r>
              <a:rPr lang="en-US" dirty="0"/>
              <a:t>Easy to use</a:t>
            </a:r>
          </a:p>
          <a:p>
            <a:pPr lvl="2"/>
            <a:r>
              <a:rPr lang="en-US" dirty="0"/>
              <a:t>Easy to place on baby correctly, easy to recharge, no complex interface</a:t>
            </a:r>
          </a:p>
          <a:p>
            <a:pPr lvl="1"/>
            <a:r>
              <a:rPr lang="en-US" dirty="0"/>
              <a:t>Resilient</a:t>
            </a:r>
          </a:p>
          <a:p>
            <a:pPr lvl="2"/>
            <a:r>
              <a:rPr lang="en-US" dirty="0"/>
              <a:t>Water-resistant, can be dropped, easily cleaned.</a:t>
            </a:r>
          </a:p>
          <a:p>
            <a:pPr lvl="1"/>
            <a:r>
              <a:rPr lang="en-US" dirty="0"/>
              <a:t>Cheap</a:t>
            </a:r>
          </a:p>
          <a:p>
            <a:pPr lvl="2"/>
            <a:r>
              <a:rPr lang="en-US" dirty="0"/>
              <a:t>Very low-cost target.</a:t>
            </a:r>
          </a:p>
          <a:p>
            <a:pPr lvl="1"/>
            <a:r>
              <a:rPr lang="en-US" dirty="0"/>
              <a:t>Testing that it works</a:t>
            </a:r>
          </a:p>
          <a:p>
            <a:pPr lvl="2"/>
            <a:r>
              <a:rPr lang="en-US" dirty="0"/>
              <a:t>Need baby?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13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Projects in the past: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Triathlon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does:</a:t>
            </a:r>
          </a:p>
          <a:p>
            <a:pPr lvl="1"/>
            <a:r>
              <a:rPr lang="en-US" dirty="0"/>
              <a:t>Monitor location, heart rate, and strides</a:t>
            </a:r>
          </a:p>
          <a:p>
            <a:pPr lvl="1"/>
            <a:r>
              <a:rPr lang="en-US" dirty="0"/>
              <a:t>Display on watch, record to dump to PC later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Weight</a:t>
            </a:r>
          </a:p>
          <a:p>
            <a:pPr lvl="1"/>
            <a:r>
              <a:rPr lang="en-US" dirty="0"/>
              <a:t>Waterproof</a:t>
            </a:r>
          </a:p>
          <a:p>
            <a:pPr lvl="1"/>
            <a:r>
              <a:rPr lang="en-US" dirty="0"/>
              <a:t>Getting data in (GPS, heart rate, strides)</a:t>
            </a:r>
          </a:p>
          <a:p>
            <a:pPr lvl="1"/>
            <a:r>
              <a:rPr lang="en-US" dirty="0"/>
              <a:t>Getting data out (to watch, stored and to PC)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7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Hardware</a:t>
            </a:r>
            <a:br>
              <a:rPr lang="en-US" dirty="0"/>
            </a:br>
            <a:r>
              <a:rPr lang="en-US" dirty="0"/>
              <a:t>Interfacing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275308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222500" cy="25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3094038" cy="19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419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Projects in the past: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 helmet (Hail-met)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it does:</a:t>
            </a:r>
          </a:p>
          <a:p>
            <a:pPr lvl="1"/>
            <a:r>
              <a:rPr lang="en-US" dirty="0"/>
              <a:t>Bluetooth</a:t>
            </a:r>
          </a:p>
          <a:p>
            <a:pPr lvl="2"/>
            <a:r>
              <a:rPr lang="en-US" dirty="0"/>
              <a:t>Voice, etc.  Can make calls or listen to music</a:t>
            </a:r>
          </a:p>
          <a:p>
            <a:pPr lvl="1"/>
            <a:r>
              <a:rPr lang="en-US" dirty="0"/>
              <a:t>Turn signals and tail light</a:t>
            </a:r>
          </a:p>
          <a:p>
            <a:pPr lvl="1"/>
            <a:r>
              <a:rPr lang="en-US" dirty="0"/>
              <a:t>Basic heads-up display (signals, call info)</a:t>
            </a:r>
          </a:p>
          <a:p>
            <a:pPr lvl="1"/>
            <a:r>
              <a:rPr lang="en-US" dirty="0"/>
              <a:t>Solar recharge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Weight</a:t>
            </a:r>
          </a:p>
          <a:p>
            <a:pPr lvl="1"/>
            <a:r>
              <a:rPr lang="en-US" dirty="0"/>
              <a:t>Waterproof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73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666"/>
          <a:stretch/>
        </p:blipFill>
        <p:spPr>
          <a:xfrm>
            <a:off x="0" y="685799"/>
            <a:ext cx="9144000" cy="55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3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dates next 30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Sept. 5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Project ideas pdf </a:t>
            </a:r>
            <a:r>
              <a:rPr lang="en-US" i="1" dirty="0"/>
              <a:t>turned in </a:t>
            </a:r>
            <a:r>
              <a:rPr lang="en-US" dirty="0"/>
              <a:t>by </a:t>
            </a:r>
            <a:r>
              <a:rPr lang="en-US" b="1" dirty="0"/>
              <a:t>11pm</a:t>
            </a:r>
            <a:r>
              <a:rPr lang="en-US" dirty="0"/>
              <a:t> (on </a:t>
            </a:r>
            <a:r>
              <a:rPr lang="en-US" dirty="0" err="1"/>
              <a:t>Gradescope</a:t>
            </a:r>
            <a:r>
              <a:rPr lang="en-US" dirty="0"/>
              <a:t> shortly)</a:t>
            </a:r>
          </a:p>
          <a:p>
            <a:r>
              <a:rPr lang="en-US" dirty="0"/>
              <a:t>Sept 6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All ideas posted, probably not until late in the day.</a:t>
            </a:r>
          </a:p>
          <a:p>
            <a:r>
              <a:rPr lang="en-US" dirty="0"/>
              <a:t>Sept. 7th</a:t>
            </a:r>
            <a:r>
              <a:rPr lang="en-US" baseline="30000" dirty="0"/>
              <a:t>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Forming groups 6:30-8:30pm </a:t>
            </a:r>
            <a:r>
              <a:rPr lang="en-US" sz="2900" b="1" dirty="0">
                <a:solidFill>
                  <a:srgbClr val="0070C0"/>
                </a:solidFill>
              </a:rPr>
              <a:t>(Room TBA)</a:t>
            </a:r>
          </a:p>
          <a:p>
            <a:pPr lvl="1"/>
            <a:r>
              <a:rPr lang="en-US" dirty="0"/>
              <a:t>Each person will have a chance to speak for about 30 seconds about what they’d like to do </a:t>
            </a:r>
          </a:p>
          <a:p>
            <a:pPr lvl="1"/>
            <a:r>
              <a:rPr lang="en-US" dirty="0"/>
              <a:t>Wander around and form groups. </a:t>
            </a:r>
          </a:p>
          <a:p>
            <a:r>
              <a:rPr lang="en-US" dirty="0"/>
              <a:t>Sept. 15</a:t>
            </a:r>
            <a:r>
              <a:rPr lang="en-US" baseline="30000" dirty="0"/>
              <a:t>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Draft proposal due (3% of project grade)</a:t>
            </a:r>
          </a:p>
          <a:p>
            <a:r>
              <a:rPr lang="en-US" dirty="0"/>
              <a:t>Sept 21</a:t>
            </a:r>
            <a:r>
              <a:rPr lang="en-US" baseline="30000" dirty="0"/>
              <a:t>nd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Required meeting with staff to discuss proposal*</a:t>
            </a:r>
          </a:p>
          <a:p>
            <a:pPr lvl="2"/>
            <a:r>
              <a:rPr lang="en-US" dirty="0"/>
              <a:t>No class that day.</a:t>
            </a:r>
          </a:p>
          <a:p>
            <a:pPr lvl="1"/>
            <a:r>
              <a:rPr lang="en-US" dirty="0"/>
              <a:t>After meeting most groups can (and should) start ordering parts!</a:t>
            </a:r>
          </a:p>
          <a:p>
            <a:r>
              <a:rPr lang="en-US" dirty="0"/>
              <a:t>Sept 28</a:t>
            </a:r>
            <a:r>
              <a:rPr lang="en-US" baseline="30000" dirty="0"/>
              <a:t>th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Formal proposal due. (12% of project grade).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477000"/>
            <a:ext cx="683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*You should have met with various 473 staff members well before this!</a:t>
            </a:r>
          </a:p>
        </p:txBody>
      </p:sp>
    </p:spTree>
    <p:extLst>
      <p:ext uri="{BB962C8B-B14F-4D97-AF65-F5344CB8AC3E}">
        <p14:creationId xmlns:p14="http://schemas.microsoft.com/office/powerpoint/2010/main" val="18510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Milestones: What are they?  </a:t>
            </a:r>
            <a:br>
              <a:rPr lang="en-US" dirty="0"/>
            </a:br>
            <a:r>
              <a:rPr lang="en-US" dirty="0"/>
              <a:t>What’s due?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Report to us about how things are going and some demonstrations.</a:t>
            </a:r>
          </a:p>
          <a:p>
            <a:r>
              <a:rPr lang="en-US" dirty="0"/>
              <a:t>What’s due:</a:t>
            </a:r>
          </a:p>
          <a:p>
            <a:pPr lvl="1"/>
            <a:r>
              <a:rPr lang="en-US" dirty="0"/>
              <a:t>A short report (1-2 pages)</a:t>
            </a:r>
          </a:p>
          <a:p>
            <a:pPr lvl="2"/>
            <a:r>
              <a:rPr lang="en-US" dirty="0"/>
              <a:t>Due a few days before the meeting</a:t>
            </a:r>
          </a:p>
          <a:p>
            <a:pPr lvl="1"/>
            <a:r>
              <a:rPr lang="en-US" dirty="0"/>
              <a:t>Demonstrate to GSIs that you’ve meet your “objectively demonstrable” deliverables.</a:t>
            </a:r>
          </a:p>
          <a:p>
            <a:pPr lvl="2"/>
            <a:r>
              <a:rPr lang="en-US" dirty="0"/>
              <a:t>  Needs to be done the day before the meeting at the latest.</a:t>
            </a:r>
          </a:p>
          <a:p>
            <a:r>
              <a:rPr lang="en-US" dirty="0"/>
              <a:t>In general, these should take 30-60 minutes to write unless things are in really bad shape. </a:t>
            </a:r>
          </a:p>
          <a:p>
            <a:pPr lvl="1"/>
            <a:r>
              <a:rPr lang="en-US" dirty="0"/>
              <a:t>There is a </a:t>
            </a:r>
            <a:r>
              <a:rPr lang="en-US" dirty="0" err="1"/>
              <a:t>docx</a:t>
            </a:r>
            <a:r>
              <a:rPr lang="en-US" dirty="0"/>
              <a:t> template you are to use.</a:t>
            </a:r>
          </a:p>
        </p:txBody>
      </p:sp>
    </p:spTree>
    <p:extLst>
      <p:ext uri="{BB962C8B-B14F-4D97-AF65-F5344CB8AC3E}">
        <p14:creationId xmlns:p14="http://schemas.microsoft.com/office/powerpoint/2010/main" val="3293580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(Can start ordering parts on Sept 21</a:t>
            </a:r>
            <a:r>
              <a:rPr lang="en-US" baseline="30000" dirty="0"/>
              <a:t>nd</a:t>
            </a:r>
            <a:r>
              <a:rPr lang="en-US" dirty="0"/>
              <a:t> after meeting)</a:t>
            </a:r>
          </a:p>
          <a:p>
            <a:r>
              <a:rPr lang="en-US" dirty="0"/>
              <a:t>Oct 12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Device interfaces designed and working</a:t>
            </a:r>
          </a:p>
          <a:p>
            <a:pPr lvl="2"/>
            <a:r>
              <a:rPr lang="en-US" dirty="0"/>
              <a:t>Might need some refinement, but in good shape</a:t>
            </a:r>
          </a:p>
          <a:p>
            <a:pPr lvl="1"/>
            <a:r>
              <a:rPr lang="en-US" dirty="0"/>
              <a:t>Prototype largely working</a:t>
            </a:r>
          </a:p>
          <a:p>
            <a:pPr lvl="2"/>
            <a:r>
              <a:rPr lang="en-US" dirty="0"/>
              <a:t>Probably </a:t>
            </a:r>
            <a:r>
              <a:rPr lang="en-US" dirty="0" err="1"/>
              <a:t>devboard</a:t>
            </a:r>
            <a:r>
              <a:rPr lang="en-US" dirty="0"/>
              <a:t> (maybe breadboard, but avoid if possible!)</a:t>
            </a:r>
          </a:p>
          <a:p>
            <a:pPr lvl="2"/>
            <a:r>
              <a:rPr lang="en-US" dirty="0"/>
              <a:t>Can talk to all devices via interfaces</a:t>
            </a:r>
          </a:p>
          <a:p>
            <a:pPr lvl="2"/>
            <a:r>
              <a:rPr lang="en-US" dirty="0"/>
              <a:t>Can more-or-less do the task</a:t>
            </a:r>
          </a:p>
          <a:p>
            <a:pPr lvl="1"/>
            <a:r>
              <a:rPr lang="en-US" dirty="0"/>
              <a:t>Have identified solutions to each major issue.</a:t>
            </a:r>
          </a:p>
          <a:p>
            <a:r>
              <a:rPr lang="en-US" dirty="0"/>
              <a:t>Started on PCB </a:t>
            </a:r>
          </a:p>
          <a:p>
            <a:pPr lvl="1"/>
            <a:r>
              <a:rPr lang="en-US" dirty="0"/>
              <a:t>Perhaps just barely, but at least have patterns done</a:t>
            </a:r>
          </a:p>
        </p:txBody>
      </p:sp>
    </p:spTree>
    <p:extLst>
      <p:ext uri="{BB962C8B-B14F-4D97-AF65-F5344CB8AC3E}">
        <p14:creationId xmlns:p14="http://schemas.microsoft.com/office/powerpoint/2010/main" val="3948900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1 Example: Baby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Have interface to GPS, flash (for storage), and variable resistor (for checking breathing) written useable.</a:t>
            </a:r>
          </a:p>
          <a:p>
            <a:r>
              <a:rPr lang="en-US" dirty="0"/>
              <a:t>Not yet sure on chest cavity movement of infant.</a:t>
            </a:r>
          </a:p>
          <a:p>
            <a:pPr lvl="1"/>
            <a:r>
              <a:rPr lang="en-US" dirty="0"/>
              <a:t>Flash still a bit buggy—erasing not always working.</a:t>
            </a:r>
          </a:p>
          <a:p>
            <a:pPr lvl="2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Otherwise demonstrated</a:t>
            </a:r>
          </a:p>
          <a:p>
            <a:pPr lvl="1"/>
            <a:r>
              <a:rPr lang="en-US" dirty="0"/>
              <a:t>GPS association working, (time is 3 minutes, but worst case probably acceptable for application)</a:t>
            </a:r>
          </a:p>
          <a:p>
            <a:pPr lvl="2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24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1 Example: Baby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Prototype on Arduino </a:t>
            </a:r>
          </a:p>
          <a:p>
            <a:pPr lvl="1"/>
            <a:r>
              <a:rPr lang="en-US" dirty="0"/>
              <a:t>Each interface works</a:t>
            </a:r>
          </a:p>
          <a:p>
            <a:pPr lvl="1"/>
            <a:r>
              <a:rPr lang="en-US" dirty="0"/>
              <a:t>When done together GPS (serial) interrupt messing with timer interrupt for resistor monitoring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33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deadline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PCBs must be ordered by Oct 31</a:t>
            </a:r>
            <a:r>
              <a:rPr lang="en-US" baseline="30000" dirty="0"/>
              <a:t>st</a:t>
            </a:r>
            <a:r>
              <a:rPr lang="en-US" dirty="0"/>
              <a:t>  </a:t>
            </a:r>
          </a:p>
          <a:p>
            <a:pPr lvl="1"/>
            <a:r>
              <a:rPr lang="en-US" b="1" dirty="0"/>
              <a:t>Worst case</a:t>
            </a:r>
            <a:r>
              <a:rPr lang="en-US" dirty="0"/>
              <a:t>, you need to </a:t>
            </a:r>
            <a:r>
              <a:rPr lang="en-US" dirty="0" err="1"/>
              <a:t>respin</a:t>
            </a:r>
            <a:r>
              <a:rPr lang="en-US" dirty="0"/>
              <a:t> the PCB later but we want them all out by this date.</a:t>
            </a:r>
          </a:p>
          <a:p>
            <a:pPr lvl="2"/>
            <a:r>
              <a:rPr lang="en-US" dirty="0"/>
              <a:t>Depending on budget for PCB, should have back in 7-10 days.</a:t>
            </a:r>
          </a:p>
          <a:p>
            <a:pPr lvl="1"/>
            <a:r>
              <a:rPr lang="en-US" dirty="0"/>
              <a:t>Should target earlier—hopefully most groups have PCB out by Oct 21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06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7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PCB back and assembled, still may be debugging last issue or two</a:t>
            </a:r>
          </a:p>
          <a:p>
            <a:pPr lvl="1"/>
            <a:r>
              <a:rPr lang="en-US" dirty="0"/>
              <a:t>Final plans for all “extras”</a:t>
            </a:r>
          </a:p>
          <a:p>
            <a:pPr lvl="2"/>
            <a:r>
              <a:rPr lang="en-US" dirty="0"/>
              <a:t>Enclosure (if needed)</a:t>
            </a:r>
          </a:p>
          <a:p>
            <a:pPr lvl="2"/>
            <a:r>
              <a:rPr lang="en-US" dirty="0"/>
              <a:t>Special documentation</a:t>
            </a:r>
          </a:p>
          <a:p>
            <a:pPr lvl="2"/>
            <a:r>
              <a:rPr lang="en-US" dirty="0"/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3240065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Everything should be done, just final testing and debug of a largely working system.</a:t>
            </a:r>
          </a:p>
          <a:p>
            <a:r>
              <a:rPr lang="en-US" dirty="0"/>
              <a:t>Start on design expo things and final report by 11/26.</a:t>
            </a:r>
          </a:p>
          <a:p>
            <a:pPr lvl="1"/>
            <a:r>
              <a:rPr lang="en-US" dirty="0"/>
              <a:t>Setup, poster, etc.</a:t>
            </a:r>
          </a:p>
          <a:p>
            <a:pPr lvl="1"/>
            <a:r>
              <a:rPr lang="en-US" dirty="0"/>
              <a:t>Discussion in class about posters etc. on 11/21</a:t>
            </a:r>
          </a:p>
          <a:p>
            <a:pPr lvl="1"/>
            <a:r>
              <a:rPr lang="en-US" dirty="0"/>
              <a:t>Ideally get much of the report written before the expo.</a:t>
            </a:r>
          </a:p>
          <a:p>
            <a:pPr lvl="1"/>
            <a:endParaRPr lang="en-US" dirty="0"/>
          </a:p>
          <a:p>
            <a:r>
              <a:rPr lang="en-US" dirty="0"/>
              <a:t>Testing, testing, testing</a:t>
            </a:r>
          </a:p>
        </p:txBody>
      </p:sp>
    </p:spTree>
    <p:extLst>
      <p:ext uri="{BB962C8B-B14F-4D97-AF65-F5344CB8AC3E}">
        <p14:creationId xmlns:p14="http://schemas.microsoft.com/office/powerpoint/2010/main" val="326129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the interface be </a:t>
            </a:r>
            <a:br>
              <a:rPr lang="en-US" dirty="0"/>
            </a:br>
            <a:r>
              <a:rPr lang="en-US" dirty="0"/>
              <a:t>for a servo?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 wanted you to do was to discuss:</a:t>
            </a:r>
          </a:p>
          <a:p>
            <a:pPr lvl="1"/>
            <a:r>
              <a:rPr lang="en-US" dirty="0"/>
              <a:t>What basic functions you want.</a:t>
            </a:r>
          </a:p>
          <a:p>
            <a:pPr lvl="1"/>
            <a:r>
              <a:rPr lang="en-US" dirty="0"/>
              <a:t>What the interface to those functions should be like.</a:t>
            </a:r>
          </a:p>
          <a:p>
            <a:pPr lvl="1"/>
            <a:r>
              <a:rPr lang="en-US" dirty="0"/>
              <a:t>Try to get a formal description of as much as you can.</a:t>
            </a:r>
          </a:p>
          <a:p>
            <a:pPr lvl="1"/>
            <a:r>
              <a:rPr lang="en-US" dirty="0"/>
              <a:t>You will have about 5 minutes.</a:t>
            </a:r>
          </a:p>
          <a:p>
            <a:pPr lvl="1"/>
            <a:r>
              <a:rPr lang="en-US" dirty="0"/>
              <a:t>Do it yourself—no web searches.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example</a:t>
            </a:r>
          </a:p>
        </p:txBody>
      </p:sp>
    </p:spTree>
    <p:extLst>
      <p:ext uri="{BB962C8B-B14F-4D97-AF65-F5344CB8AC3E}">
        <p14:creationId xmlns:p14="http://schemas.microsoft.com/office/powerpoint/2010/main" val="3328445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Expo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November 30</a:t>
            </a:r>
            <a:r>
              <a:rPr lang="en-US" baseline="30000" dirty="0"/>
              <a:t>th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Working and clearly presented demo</a:t>
            </a:r>
          </a:p>
          <a:p>
            <a:pPr lvl="1"/>
            <a:r>
              <a:rPr lang="en-US" dirty="0"/>
              <a:t>Hopefully exciting</a:t>
            </a:r>
          </a:p>
          <a:p>
            <a:pPr lvl="2"/>
            <a:r>
              <a:rPr lang="en-US" dirty="0"/>
              <a:t>Not all projects will be and that’s okay.</a:t>
            </a:r>
          </a:p>
          <a:p>
            <a:pPr lvl="1"/>
            <a:r>
              <a:rPr lang="en-US" dirty="0"/>
              <a:t>Shirt and tie or equivalent required.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41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December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report due.</a:t>
            </a:r>
          </a:p>
          <a:p>
            <a:pPr lvl="1"/>
            <a:r>
              <a:rPr lang="en-US" dirty="0"/>
              <a:t>This report and the associated documentation is 15% of of your project grade.  </a:t>
            </a:r>
          </a:p>
          <a:p>
            <a:pPr lvl="1"/>
            <a:r>
              <a:rPr lang="en-US" dirty="0"/>
              <a:t>With the proposal document done, you have a solid starting point.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1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473</a:t>
            </a:r>
            <a:br>
              <a:rPr lang="en-US" dirty="0"/>
            </a:br>
            <a:r>
              <a:rPr lang="en-US" dirty="0"/>
              <a:t>Advanced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 to real time systems and scheduling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593467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Chunks adapted from work by</a:t>
            </a:r>
          </a:p>
          <a:p>
            <a:pPr algn="ctr"/>
            <a:r>
              <a:rPr lang="en-US" dirty="0"/>
              <a:t>Dr. Fred </a:t>
            </a:r>
            <a:r>
              <a:rPr lang="en-US" dirty="0" err="1"/>
              <a:t>Kuhns</a:t>
            </a:r>
            <a:r>
              <a:rPr lang="en-US" dirty="0"/>
              <a:t> of Washington University</a:t>
            </a:r>
          </a:p>
          <a:p>
            <a:pPr algn="ctr"/>
            <a:r>
              <a:rPr lang="en-US" dirty="0"/>
              <a:t>and </a:t>
            </a:r>
            <a:r>
              <a:rPr lang="en-US" dirty="0" err="1"/>
              <a:t>Farhan</a:t>
            </a:r>
            <a:r>
              <a:rPr lang="en-US" dirty="0"/>
              <a:t> </a:t>
            </a:r>
            <a:r>
              <a:rPr lang="en-US" dirty="0" err="1"/>
              <a:t>Hormasji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11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Real-Time System?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/>
              <a:t>Real-time systems have been defined as: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"those systems in which the correctness of the system depends not only on the logical result of the computation, but also on the time at which the results are produced";</a:t>
            </a:r>
          </a:p>
          <a:p>
            <a:pPr lvl="1"/>
            <a:r>
              <a:rPr lang="en-US" dirty="0"/>
              <a:t> J. </a:t>
            </a:r>
            <a:r>
              <a:rPr lang="en-US" dirty="0" err="1"/>
              <a:t>Stankovic</a:t>
            </a:r>
            <a:r>
              <a:rPr lang="en-US" dirty="0"/>
              <a:t>, "Misconceptions About Real-Time Computing," </a:t>
            </a:r>
            <a:r>
              <a:rPr lang="en-US" b="1" i="1" dirty="0"/>
              <a:t>IEEE Computer,</a:t>
            </a:r>
            <a:r>
              <a:rPr lang="en-US" dirty="0"/>
              <a:t> 21(10), October 1988.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3260474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Soft, Firm and Hard deadlines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instant at which a result is needed is called a deadline. </a:t>
            </a:r>
          </a:p>
          <a:p>
            <a:pPr lvl="1"/>
            <a:r>
              <a:rPr lang="en-US" sz="2600" dirty="0"/>
              <a:t>If the result has utility even after the deadline has passed, the deadline is classified as </a:t>
            </a:r>
            <a:r>
              <a:rPr lang="en-US" sz="2600" b="1" dirty="0"/>
              <a:t>soft</a:t>
            </a:r>
            <a:r>
              <a:rPr lang="en-US" sz="2600" dirty="0"/>
              <a:t>, otherwise it is </a:t>
            </a:r>
            <a:r>
              <a:rPr lang="en-US" sz="2600" b="1" dirty="0"/>
              <a:t>firm</a:t>
            </a:r>
            <a:r>
              <a:rPr lang="en-US" sz="2600" dirty="0"/>
              <a:t>. </a:t>
            </a:r>
          </a:p>
          <a:p>
            <a:pPr lvl="1"/>
            <a:r>
              <a:rPr lang="en-US" sz="2600" dirty="0"/>
              <a:t>If a catastrophe </a:t>
            </a:r>
            <a:r>
              <a:rPr lang="en-US" sz="2600" b="1" i="1" u="sng" dirty="0"/>
              <a:t>could</a:t>
            </a:r>
            <a:r>
              <a:rPr lang="en-US" sz="2600" dirty="0"/>
              <a:t> result if a firm deadline is missed, the deadline is </a:t>
            </a:r>
            <a:r>
              <a:rPr lang="en-US" sz="2600" b="1" dirty="0"/>
              <a:t>hard</a:t>
            </a:r>
            <a:r>
              <a:rPr lang="en-US" sz="2600" dirty="0"/>
              <a:t>.</a:t>
            </a:r>
          </a:p>
          <a:p>
            <a:r>
              <a:rPr lang="en-US" sz="3000" dirty="0"/>
              <a:t>Examples?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066" y="6248400"/>
            <a:ext cx="753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3657600" algn="l"/>
              </a:tabLst>
            </a:pPr>
            <a:r>
              <a:rPr lang="en-US" dirty="0">
                <a:solidFill>
                  <a:prstClr val="black"/>
                </a:solidFill>
              </a:rPr>
              <a:t>Definitions taken from a paper by Kanaka </a:t>
            </a:r>
            <a:r>
              <a:rPr lang="en-US" dirty="0" err="1">
                <a:solidFill>
                  <a:prstClr val="black"/>
                </a:solidFill>
              </a:rPr>
              <a:t>Juvva</a:t>
            </a:r>
            <a:r>
              <a:rPr lang="en-US" dirty="0">
                <a:solidFill>
                  <a:prstClr val="black"/>
                </a:solidFill>
              </a:rPr>
              <a:t>, not sure who originated them.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696990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is this hard?</a:t>
            </a:r>
            <a:br>
              <a:rPr lang="en-US" b="1" dirty="0"/>
            </a:br>
            <a:r>
              <a:rPr lang="en-US" dirty="0"/>
              <a:t>Three major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want to use as cheap ($$, power) a processor as possible.</a:t>
            </a:r>
          </a:p>
          <a:p>
            <a:pPr lvl="1"/>
            <a:r>
              <a:rPr lang="en-US" dirty="0"/>
              <a:t>Don’t want to overpay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are non-CPU resources to worry about.</a:t>
            </a:r>
          </a:p>
          <a:p>
            <a:pPr lvl="1"/>
            <a:r>
              <a:rPr lang="en-US" dirty="0"/>
              <a:t>Say two devices both on an SPI bus.</a:t>
            </a:r>
          </a:p>
          <a:p>
            <a:pPr lvl="1"/>
            <a:r>
              <a:rPr lang="en-US" dirty="0"/>
              <a:t>So often can’t treat tasks as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Validation is hard</a:t>
            </a:r>
          </a:p>
          <a:p>
            <a:pPr lvl="1"/>
            <a:r>
              <a:rPr lang="en-US" dirty="0"/>
              <a:t>You’ve got deadlines you </a:t>
            </a:r>
            <a:r>
              <a:rPr lang="en-US" b="1" i="1" dirty="0"/>
              <a:t>must</a:t>
            </a:r>
            <a:r>
              <a:rPr lang="en-US" dirty="0"/>
              <a:t> meet.</a:t>
            </a:r>
          </a:p>
          <a:p>
            <a:pPr lvl="2"/>
            <a:r>
              <a:rPr lang="en-US" dirty="0"/>
              <a:t>How do you </a:t>
            </a:r>
            <a:r>
              <a:rPr lang="en-US" b="1" i="1" dirty="0"/>
              <a:t>know</a:t>
            </a:r>
            <a:r>
              <a:rPr lang="en-US" dirty="0"/>
              <a:t> you will?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6132" y="6126163"/>
            <a:ext cx="5575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3657600" algn="l"/>
              </a:tabLst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Let’s discuss that last one a bit more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10820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a RTS is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Validation is simply the ability to be able to prove that you will meet your constraints </a:t>
            </a:r>
          </a:p>
          <a:p>
            <a:pPr lvl="1"/>
            <a:r>
              <a:rPr lang="en-US" dirty="0"/>
              <a:t>Or for a non-hard time system, prove failure is rare.</a:t>
            </a:r>
          </a:p>
          <a:p>
            <a:endParaRPr lang="en-US" dirty="0"/>
          </a:p>
          <a:p>
            <a:r>
              <a:rPr lang="en-US" dirty="0"/>
              <a:t>This is a hard problem just with timing restrictions</a:t>
            </a:r>
          </a:p>
          <a:p>
            <a:pPr lvl="1"/>
            <a:r>
              <a:rPr lang="en-US" dirty="0"/>
              <a:t>How do you </a:t>
            </a:r>
            <a:r>
              <a:rPr lang="en-US" b="1" i="1" dirty="0"/>
              <a:t>know</a:t>
            </a:r>
            <a:r>
              <a:rPr lang="en-US" dirty="0"/>
              <a:t> that you will meet all deadlines?</a:t>
            </a:r>
          </a:p>
          <a:p>
            <a:pPr lvl="2"/>
            <a:r>
              <a:rPr lang="en-US" dirty="0"/>
              <a:t>A task that needs 0.05s of CPU time and has a deadline 0.1s after release is “easy”.</a:t>
            </a:r>
          </a:p>
          <a:p>
            <a:pPr lvl="2"/>
            <a:r>
              <a:rPr lang="en-US" dirty="0"/>
              <a:t>But what if three such jobs show up at the same time?</a:t>
            </a:r>
          </a:p>
          <a:p>
            <a:pPr lvl="1"/>
            <a:r>
              <a:rPr lang="en-US" dirty="0"/>
              <a:t>And how do you know the worst-case for all these applications?</a:t>
            </a:r>
          </a:p>
          <a:p>
            <a:pPr lvl="2"/>
            <a:r>
              <a:rPr lang="en-US" dirty="0"/>
              <a:t>Sure you can measure a billion instances of the program running, but could something make it worse?</a:t>
            </a:r>
          </a:p>
          <a:p>
            <a:pPr lvl="3"/>
            <a:r>
              <a:rPr lang="en-US" dirty="0"/>
              <a:t>Caches are a pain here.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And all that </a:t>
            </a:r>
            <a:r>
              <a:rPr lang="en-US" b="1" i="1" dirty="0"/>
              <a:t>ignores</a:t>
            </a:r>
            <a:r>
              <a:rPr lang="en-US" dirty="0"/>
              <a:t> non-CPU resource constraints!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20162"/>
            <a:ext cx="883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3657600" algn="l"/>
              </a:tabLst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We need some formal definitions to make progress here…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8248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Characteristics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Pretty much your typical embedded system</a:t>
            </a:r>
          </a:p>
          <a:p>
            <a:pPr lvl="1"/>
            <a:r>
              <a:rPr lang="en-US" dirty="0"/>
              <a:t>Sensors &amp; actuators all controlled by a processor.</a:t>
            </a:r>
          </a:p>
          <a:p>
            <a:pPr lvl="1"/>
            <a:r>
              <a:rPr lang="en-US" dirty="0"/>
              <a:t>The big difference is </a:t>
            </a:r>
            <a:r>
              <a:rPr lang="en-US" b="1" dirty="0"/>
              <a:t>timing constraints</a:t>
            </a:r>
            <a:r>
              <a:rPr lang="en-US" dirty="0"/>
              <a:t> (deadlines).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Those tasks can be broken into two categories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pPr lvl="1"/>
            <a:r>
              <a:rPr lang="en-US" b="1" dirty="0"/>
              <a:t>Periodic Tasks</a:t>
            </a:r>
            <a:r>
              <a:rPr lang="en-US" dirty="0"/>
              <a:t>: Time-driven and recurring at regular intervals.</a:t>
            </a:r>
          </a:p>
          <a:p>
            <a:pPr lvl="2"/>
            <a:r>
              <a:rPr lang="en-US" dirty="0"/>
              <a:t>A car checking for a wall every 0.1 seconds; </a:t>
            </a:r>
          </a:p>
          <a:p>
            <a:pPr lvl="2"/>
            <a:r>
              <a:rPr lang="en-US" dirty="0"/>
              <a:t>An air monitoring system grabbing an air sample every 10 seconds. </a:t>
            </a:r>
          </a:p>
          <a:p>
            <a:pPr lvl="1"/>
            <a:r>
              <a:rPr lang="en-US" sz="2400" b="1" dirty="0" err="1"/>
              <a:t>Aperiodic</a:t>
            </a:r>
            <a:r>
              <a:rPr lang="en-US" sz="2400" dirty="0"/>
              <a:t>: event-driven</a:t>
            </a:r>
          </a:p>
          <a:p>
            <a:pPr lvl="2"/>
            <a:r>
              <a:rPr lang="en-US" sz="2000" dirty="0"/>
              <a:t>That car having to react to a wall it found</a:t>
            </a:r>
          </a:p>
          <a:p>
            <a:pPr lvl="2"/>
            <a:r>
              <a:rPr lang="en-US" sz="2000" dirty="0"/>
              <a:t>The loss of network connectivity.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005" y="6308725"/>
            <a:ext cx="837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baseline="30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</a:t>
            </a:r>
            <a: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Sporadic tasks are sometimes also discussed as a third category.  They are tasks similar to aperiodic tasks but activated with some </a:t>
            </a:r>
            <a:b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 known bounded rate.   The bounded rate is characterized by a minimum interval of time between two successive activations.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2836287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Definitions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cs typeface="Times New Roman" pitchFamily="18" charset="0"/>
              </a:rPr>
              <a:t>Timing constraint: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Constraint imposed on timing behavior of a job: hard, firm, or soft.</a:t>
            </a:r>
            <a:br>
              <a:rPr lang="en-US" dirty="0">
                <a:cs typeface="Times New Roman" pitchFamily="18" charset="0"/>
              </a:rPr>
            </a:br>
            <a:endParaRPr lang="en-US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cs typeface="Times New Roman" pitchFamily="18" charset="0"/>
              </a:rPr>
              <a:t>Release Time</a:t>
            </a:r>
            <a:r>
              <a:rPr lang="en-US" dirty="0">
                <a:cs typeface="Times New Roman" pitchFamily="18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Instant of time job becomes available for execution.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cs typeface="Times New Roman" pitchFamily="18" charset="0"/>
              </a:rPr>
              <a:t>Deadline</a:t>
            </a:r>
            <a:r>
              <a:rPr lang="en-US" dirty="0">
                <a:cs typeface="Times New Roman" pitchFamily="18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Instant of time a job's execution is required to be completed.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cs typeface="Times New Roman" pitchFamily="18" charset="0"/>
              </a:rPr>
              <a:t>Response time</a:t>
            </a:r>
            <a:r>
              <a:rPr lang="en-US" dirty="0">
                <a:cs typeface="Times New Roman" pitchFamily="18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Length of time from release time to instant job completes.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33993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Using the Definitions:</a:t>
            </a:r>
            <a:br>
              <a:rPr lang="en-US" dirty="0"/>
            </a:br>
            <a:r>
              <a:rPr lang="en-US" dirty="0"/>
              <a:t>Periodic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31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Consider a processor where you have two different tasks.</a:t>
            </a:r>
          </a:p>
          <a:p>
            <a:pPr lvl="1"/>
            <a:r>
              <a:rPr lang="en-US" dirty="0"/>
              <a:t>We’ll call them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and 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.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It is commonly the case that the period of a task is the same as the time you have to complete the task.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So if 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needs to run every 5 seconds, you just need to finish a given instance of 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before the next one is to start.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Consider the following: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Assuming all tasks are first released at time 0: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What is the deadline of the first instance of 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?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What is the release time of the second instance of 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?</a:t>
            </a:r>
            <a:endParaRPr lang="en-US" dirty="0"/>
          </a:p>
          <a:p>
            <a:pPr lvl="1"/>
            <a:r>
              <a:rPr lang="en-US" dirty="0">
                <a:sym typeface="Symbol" panose="05050102010706020507" pitchFamily="18" charset="2"/>
              </a:rPr>
              <a:t>What is the deadline of the second instance of 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?</a:t>
            </a:r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81200"/>
            <a:ext cx="1371600" cy="11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OO (struct/class) for interface.</a:t>
            </a:r>
          </a:p>
          <a:p>
            <a:pPr lvl="1"/>
            <a:r>
              <a:rPr lang="en-US" dirty="0" err="1"/>
              <a:t>SetAngle</a:t>
            </a:r>
            <a:endParaRPr lang="en-US" dirty="0"/>
          </a:p>
          <a:p>
            <a:pPr lvl="1"/>
            <a:r>
              <a:rPr lang="en-US" dirty="0" err="1"/>
              <a:t>SetAngle</a:t>
            </a:r>
            <a:r>
              <a:rPr lang="en-US" dirty="0"/>
              <a:t> (with speed)</a:t>
            </a:r>
          </a:p>
          <a:p>
            <a:pPr lvl="1"/>
            <a:r>
              <a:rPr lang="en-US" dirty="0"/>
              <a:t>Initialize servo (what info?)</a:t>
            </a:r>
          </a:p>
          <a:p>
            <a:pPr lvl="1"/>
            <a:r>
              <a:rPr lang="en-US" dirty="0" err="1"/>
              <a:t>GetAngle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98065-B9C3-47A5-8105-9593EEF5A2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8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for Scheduling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Priority</a:t>
            </a:r>
          </a:p>
          <a:p>
            <a:pPr lvl="1"/>
            <a:r>
              <a:rPr lang="en-US" dirty="0"/>
              <a:t>If two tasks are both waiting to run at the same time, one will be selected.  That one is said to have the higher priority.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Fixed/Dynamic priority tasks</a:t>
            </a:r>
          </a:p>
          <a:p>
            <a:pPr lvl="1"/>
            <a:r>
              <a:rPr lang="en-US" dirty="0"/>
              <a:t>In priority driven scheduling, assigning the priorities can be done statically or dynamically while the system is running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Preemptive/Non-preemptive tasks</a:t>
            </a:r>
          </a:p>
          <a:p>
            <a:pPr lvl="1"/>
            <a:r>
              <a:rPr lang="en-US" dirty="0"/>
              <a:t>Execution of a non-preemptive task is to be completed without interruption once it is started</a:t>
            </a:r>
          </a:p>
          <a:p>
            <a:pPr lvl="1"/>
            <a:r>
              <a:rPr lang="en-US" dirty="0"/>
              <a:t>Otherwise a task can be preempted if another task of higher priority becomes ready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Multiprocessor/Single processor systems</a:t>
            </a:r>
          </a:p>
          <a:p>
            <a:pPr lvl="1"/>
            <a:r>
              <a:rPr lang="en-US" dirty="0"/>
              <a:t>In multiprocessor real-time systems, the scheduling algorithms should prevent simultaneous access to shared resources and devices.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4243733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Preemption</a:t>
            </a:r>
            <a:br>
              <a:rPr lang="en-US" dirty="0"/>
            </a:br>
            <a:r>
              <a:rPr lang="en-US" dirty="0"/>
              <a:t>What it is and how it helps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33500"/>
            <a:ext cx="6449656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4191000" y="635635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Mohammadi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Arezou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, and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Selim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G.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Akl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. "Scheduling Algorithms for Real-Time Systems." (2005)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13335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sym typeface="Symbol" panose="05050102010706020507" pitchFamily="18" charset="2"/>
              </a:rPr>
              <a:t>Assume all tasks are released at time 0. 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25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scheduling algorithm is a scheme that selects what job to run next.</a:t>
            </a:r>
          </a:p>
          <a:p>
            <a:pPr lvl="1"/>
            <a:r>
              <a:rPr lang="en-US" dirty="0"/>
              <a:t>Can be preemptive or non-preemptive.</a:t>
            </a:r>
          </a:p>
          <a:p>
            <a:pPr lvl="1"/>
            <a:r>
              <a:rPr lang="en-US" dirty="0"/>
              <a:t>Dynamic or static priorities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455887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scheduling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Rate monotonic </a:t>
            </a:r>
            <a:br>
              <a:rPr lang="en-US" b="1" dirty="0"/>
            </a:br>
            <a:r>
              <a:rPr lang="en-US" b="1" dirty="0"/>
              <a:t>(RM)</a:t>
            </a:r>
          </a:p>
          <a:p>
            <a:pPr lvl="1"/>
            <a:r>
              <a:rPr lang="en-US" dirty="0"/>
              <a:t>Static priority scheme</a:t>
            </a:r>
          </a:p>
          <a:p>
            <a:pPr lvl="1"/>
            <a:r>
              <a:rPr lang="en-US" dirty="0"/>
              <a:t>Simple to implement</a:t>
            </a:r>
          </a:p>
          <a:p>
            <a:pPr lvl="1"/>
            <a:r>
              <a:rPr lang="en-US" dirty="0"/>
              <a:t>Nice properties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Earliest deadline first (EDF)</a:t>
            </a:r>
          </a:p>
          <a:p>
            <a:pPr lvl="1"/>
            <a:r>
              <a:rPr lang="en-US" dirty="0"/>
              <a:t>Dynamic priority scheme</a:t>
            </a:r>
          </a:p>
          <a:p>
            <a:pPr lvl="1"/>
            <a:r>
              <a:rPr lang="en-US" dirty="0"/>
              <a:t>Harder to implement</a:t>
            </a:r>
          </a:p>
          <a:p>
            <a:pPr lvl="1"/>
            <a:r>
              <a:rPr lang="en-US" dirty="0"/>
              <a:t>Very nice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 and EDF </a:t>
            </a:r>
            <a:r>
              <a:rPr lang="en-US" i="1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task has any non-</a:t>
            </a:r>
            <a:r>
              <a:rPr lang="en-US" dirty="0" err="1"/>
              <a:t>preemptable</a:t>
            </a:r>
            <a:r>
              <a:rPr lang="en-US" dirty="0"/>
              <a:t> section and the cost of preemption is negligible.</a:t>
            </a:r>
          </a:p>
          <a:p>
            <a:r>
              <a:rPr lang="en-US" dirty="0"/>
              <a:t>Only processing requirements are significant; memory, I/O, and other resource requirements are negligible.</a:t>
            </a:r>
          </a:p>
          <a:p>
            <a:r>
              <a:rPr lang="en-US" dirty="0"/>
              <a:t>All tasks are independent; there are no precedence constraints.</a:t>
            </a:r>
          </a:p>
        </p:txBody>
      </p:sp>
    </p:spTree>
    <p:extLst>
      <p:ext uri="{BB962C8B-B14F-4D97-AF65-F5344CB8AC3E}">
        <p14:creationId xmlns:p14="http://schemas.microsoft.com/office/powerpoint/2010/main" val="14300141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Execution time of a task</a:t>
            </a:r>
            <a:r>
              <a:rPr lang="en-US" dirty="0"/>
              <a:t> - time it takes for a task to run to completion </a:t>
            </a:r>
          </a:p>
          <a:p>
            <a:pPr lvl="0"/>
            <a:r>
              <a:rPr lang="en-US" b="1" dirty="0"/>
              <a:t>Period of a task</a:t>
            </a:r>
            <a:r>
              <a:rPr lang="en-US" dirty="0"/>
              <a:t> - how often a task is being called to execute; can generally assume tasks are periodic although this may not be the case in real-world systems</a:t>
            </a:r>
          </a:p>
          <a:p>
            <a:pPr lvl="0"/>
            <a:r>
              <a:rPr lang="en-US" b="1" dirty="0"/>
              <a:t>CPU utilization</a:t>
            </a:r>
            <a:r>
              <a:rPr lang="en-US" dirty="0"/>
              <a:t> - the percentage of time that the processor is being used to execute a specific scheduled task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where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is the execution time of task </a:t>
            </a:r>
            <a:r>
              <a:rPr lang="en-US" dirty="0" err="1"/>
              <a:t>i</a:t>
            </a:r>
            <a:r>
              <a:rPr lang="en-US" dirty="0"/>
              <a:t>, and P</a:t>
            </a:r>
            <a:r>
              <a:rPr lang="en-US" baseline="-25000" dirty="0"/>
              <a:t>i</a:t>
            </a:r>
            <a:r>
              <a:rPr lang="en-US" dirty="0"/>
              <a:t> is its period</a:t>
            </a:r>
          </a:p>
          <a:p>
            <a:pPr lvl="0"/>
            <a:r>
              <a:rPr lang="en-US" b="1" dirty="0"/>
              <a:t>Total CPU utilization</a:t>
            </a:r>
            <a:r>
              <a:rPr lang="en-US" dirty="0"/>
              <a:t> - the summation of the utilization of all tasks to be scheduled</a:t>
            </a:r>
          </a:p>
          <a:p>
            <a:endParaRPr lang="en-US" dirty="0"/>
          </a:p>
        </p:txBody>
      </p:sp>
      <p:pic>
        <p:nvPicPr>
          <p:cNvPr id="4" name="Picture 3" descr="Image_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1"/>
            <a:ext cx="8382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_1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5638800"/>
            <a:ext cx="737683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2628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</a:t>
            </a:r>
            <a:r>
              <a:rPr lang="en-US" b="1" dirty="0"/>
              <a:t>static</a:t>
            </a:r>
            <a:r>
              <a:rPr lang="en-US" dirty="0"/>
              <a:t>-priority preemptive scheme involving periodic tasks only.</a:t>
            </a:r>
          </a:p>
          <a:p>
            <a:pPr lvl="1"/>
            <a:r>
              <a:rPr lang="en-US" dirty="0"/>
              <a:t>Well, it mumbles about non-periodic tasks, but…</a:t>
            </a:r>
          </a:p>
          <a:p>
            <a:r>
              <a:rPr lang="en-US" dirty="0"/>
              <a:t>Basic idea:</a:t>
            </a:r>
          </a:p>
          <a:p>
            <a:pPr lvl="1"/>
            <a:r>
              <a:rPr lang="en-US" sz="2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goes to the task with the lowest period.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990600" y="6356350"/>
            <a:ext cx="632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Mohammadi, Arezou, and Selim G. Akl. "Scheduling Algorithms for Real-Time Systems." (2005)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803408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does RMS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Surprisingly well actually. </a:t>
            </a:r>
          </a:p>
          <a:p>
            <a:pPr lvl="1"/>
            <a:r>
              <a:rPr lang="en-US" dirty="0"/>
              <a:t>Let </a:t>
            </a:r>
            <a:r>
              <a:rPr lang="en-US" i="1" dirty="0"/>
              <a:t>n</a:t>
            </a:r>
            <a:r>
              <a:rPr lang="en-US" dirty="0"/>
              <a:t> be the number of tasks.</a:t>
            </a:r>
          </a:p>
          <a:p>
            <a:pPr lvl="1"/>
            <a:r>
              <a:rPr lang="en-US" dirty="0"/>
              <a:t>If the total utilization is less than n(2</a:t>
            </a:r>
            <a:r>
              <a:rPr lang="en-US" baseline="30000" dirty="0"/>
              <a:t>1/n</a:t>
            </a:r>
            <a:r>
              <a:rPr lang="en-US" dirty="0"/>
              <a:t>-1),  the tasks are schedulable.</a:t>
            </a:r>
          </a:p>
          <a:p>
            <a:pPr lvl="2"/>
            <a:r>
              <a:rPr lang="en-US" dirty="0"/>
              <a:t>That’s pretty cool.  </a:t>
            </a:r>
          </a:p>
          <a:p>
            <a:pPr lvl="3"/>
            <a:r>
              <a:rPr lang="en-US" dirty="0"/>
              <a:t>At n=2 that’s ~83.3%</a:t>
            </a:r>
          </a:p>
          <a:p>
            <a:pPr lvl="3"/>
            <a:r>
              <a:rPr lang="en-US" dirty="0"/>
              <a:t>At n=∞ that’s about 69.3%</a:t>
            </a:r>
          </a:p>
          <a:p>
            <a:pPr lvl="1"/>
            <a:r>
              <a:rPr lang="en-US" dirty="0"/>
              <a:t>This means that our (extremely) simple algorithm will work if the total CPU utilization is less than 2/3!</a:t>
            </a:r>
          </a:p>
          <a:p>
            <a:pPr lvl="2"/>
            <a:r>
              <a:rPr lang="en-US" dirty="0"/>
              <a:t>Still, don’t forget our assumptions (periodic being the big one)</a:t>
            </a:r>
          </a:p>
          <a:p>
            <a:r>
              <a:rPr lang="en-US" dirty="0"/>
              <a:t>Also note, this is a sufficient, but not necessary condition</a:t>
            </a:r>
          </a:p>
          <a:p>
            <a:pPr lvl="1"/>
            <a:r>
              <a:rPr lang="en-US" dirty="0"/>
              <a:t>Tasks may still be schedulable even if this value is exceeded.</a:t>
            </a:r>
          </a:p>
          <a:p>
            <a:pPr lvl="2"/>
            <a:r>
              <a:rPr lang="en-US" dirty="0"/>
              <a:t>But not if utilization is over 100% of course…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553200"/>
            <a:ext cx="9025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hlinkClick r:id="rId3"/>
              </a:rPr>
              <a:t>http://cn.el.yuntech.edu.tw/course/95/real_time_os/present%20paper/Scheduling%20Algorithms%20for%20Multiprogramming%20in%20a%20Hard-.pdf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36666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What if the sufficiency bound is not met?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instant analysis</a:t>
            </a:r>
          </a:p>
          <a:p>
            <a:pPr lvl="1"/>
            <a:r>
              <a:rPr lang="en-US" dirty="0"/>
              <a:t>The worst case for RMS is that all tasks happen to start at the exact same time.</a:t>
            </a:r>
          </a:p>
          <a:p>
            <a:pPr lvl="2"/>
            <a:r>
              <a:rPr lang="en-US" dirty="0"/>
              <a:t>If RM can schedule the first instance of each such task,  the tasks are schedulable.</a:t>
            </a:r>
          </a:p>
          <a:p>
            <a:r>
              <a:rPr lang="en-US" dirty="0"/>
              <a:t>With RM scheduling we can always jump to doing the critical instant analysis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990600" y="6492875"/>
            <a:ext cx="632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Mohammadi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Arezou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, and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Selim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G.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Akl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. "Scheduling Algorithms for Real-Time Systems." (2005)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1252644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pic>
        <p:nvPicPr>
          <p:cNvPr id="4" name="Content Placeholder 3" descr="Image_10"/>
          <p:cNvPicPr>
            <a:picLocks noGrp="1"/>
          </p:cNvPicPr>
          <p:nvPr>
            <p:ph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527425" cy="45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5750" y="6211669"/>
            <a:ext cx="81148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5"/>
              </a:rPr>
              <a:t>http://www.idsc.ethz.ch/Courses/embedded_control_systems/Exercises/SWArchitecture08.pdf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200330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change…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Might get a new servo</a:t>
            </a:r>
          </a:p>
          <a:p>
            <a:pPr lvl="1"/>
            <a:r>
              <a:rPr lang="en-US" dirty="0"/>
              <a:t>So period and duty cycle might be different</a:t>
            </a:r>
          </a:p>
          <a:p>
            <a:pPr lvl="1"/>
            <a:endParaRPr lang="en-US" dirty="0"/>
          </a:p>
          <a:p>
            <a:r>
              <a:rPr lang="en-US" dirty="0"/>
              <a:t>Might get a new processor</a:t>
            </a:r>
          </a:p>
          <a:p>
            <a:pPr lvl="1"/>
            <a:r>
              <a:rPr lang="en-US" dirty="0"/>
              <a:t>So timer configuration might change.</a:t>
            </a:r>
          </a:p>
          <a:p>
            <a:pPr lvl="1"/>
            <a:endParaRPr lang="en-US" dirty="0"/>
          </a:p>
          <a:p>
            <a:r>
              <a:rPr lang="en-US" dirty="0"/>
              <a:t>Might need additional functionality</a:t>
            </a:r>
          </a:p>
          <a:p>
            <a:pPr lvl="1"/>
            <a:r>
              <a:rPr lang="en-US" dirty="0"/>
              <a:t>Perhaps want to include stepper motors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example</a:t>
            </a:r>
          </a:p>
        </p:txBody>
      </p:sp>
    </p:spTree>
    <p:extLst>
      <p:ext uri="{BB962C8B-B14F-4D97-AF65-F5344CB8AC3E}">
        <p14:creationId xmlns:p14="http://schemas.microsoft.com/office/powerpoint/2010/main" val="171082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47800" y="1676400"/>
          <a:ext cx="6096000" cy="135636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Task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Execution Time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Period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Priority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High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Low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14064850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676400"/>
          <a:ext cx="6096000" cy="135636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Task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Execution Time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Period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Priority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High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2.1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Low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2011155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600200"/>
          <a:ext cx="6096000" cy="147828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Task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Execution Time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Period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Priority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High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Low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5304354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priorities are pretty easy.</a:t>
            </a:r>
          </a:p>
          <a:p>
            <a:pPr lvl="1"/>
            <a:r>
              <a:rPr lang="en-US" dirty="0"/>
              <a:t>Scheduler easy to write.</a:t>
            </a:r>
          </a:p>
          <a:p>
            <a:pPr lvl="1"/>
            <a:r>
              <a:rPr lang="en-US" dirty="0"/>
              <a:t>Could, in theory, use interrupt priorities from a timer to do this</a:t>
            </a:r>
          </a:p>
          <a:p>
            <a:pPr lvl="2"/>
            <a:r>
              <a:rPr lang="en-US" dirty="0"/>
              <a:t>But that’s probably dumb (why?)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218469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in 373 we didn’t…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 of you didn’t create any meaningful interfaces in 373*</a:t>
            </a:r>
          </a:p>
          <a:p>
            <a:pPr lvl="1"/>
            <a:r>
              <a:rPr lang="en-US" dirty="0"/>
              <a:t>Exposed the low-level details to the programmer</a:t>
            </a:r>
          </a:p>
          <a:p>
            <a:pPr lvl="2"/>
            <a:r>
              <a:rPr lang="en-US" dirty="0"/>
              <a:t>After all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were the programmer and interface design takes time.</a:t>
            </a:r>
          </a:p>
          <a:p>
            <a:pPr lvl="3"/>
            <a:r>
              <a:rPr lang="en-US" dirty="0"/>
              <a:t>Plus you often don’t yet know what you’re going to need.</a:t>
            </a:r>
          </a:p>
          <a:p>
            <a:pPr lvl="1"/>
            <a:r>
              <a:rPr lang="en-US" dirty="0"/>
              <a:t>This makes it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to do boneheaded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things.</a:t>
            </a:r>
          </a:p>
          <a:p>
            <a:pPr lvl="2"/>
            <a:r>
              <a:rPr lang="en-US" dirty="0"/>
              <a:t>Wrong MMIO address, lots of replicated code, etc.</a:t>
            </a:r>
          </a:p>
          <a:p>
            <a:pPr lvl="1"/>
            <a:r>
              <a:rPr lang="en-US" dirty="0"/>
              <a:t>It also makes it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to write good code</a:t>
            </a:r>
            <a:r>
              <a:rPr lang="en-US" dirty="0"/>
              <a:t>.  </a:t>
            </a:r>
          </a:p>
          <a:p>
            <a:pPr lvl="2"/>
            <a:r>
              <a:rPr lang="en-US" dirty="0"/>
              <a:t>You are worrying about too many things at once.</a:t>
            </a:r>
          </a:p>
          <a:p>
            <a:pPr lvl="2"/>
            <a:r>
              <a:rPr lang="en-US" dirty="0"/>
              <a:t>Keep worrying about things like bounds checking when interface should do that.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553200"/>
            <a:ext cx="8055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*Though some did.  Often the more successful groups had well-defined and reasonably well-documented interfaces.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why?</a:t>
            </a:r>
          </a:p>
        </p:txBody>
      </p:sp>
    </p:spTree>
    <p:extLst>
      <p:ext uri="{BB962C8B-B14F-4D97-AF65-F5344CB8AC3E}">
        <p14:creationId xmlns:p14="http://schemas.microsoft.com/office/powerpoint/2010/main" val="22172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Stepping back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657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think of an interface as a single way to talk to a class of hardware devices.</a:t>
            </a:r>
          </a:p>
          <a:p>
            <a:pPr lvl="1"/>
            <a:r>
              <a:rPr lang="en-US" dirty="0"/>
              <a:t>Each application uses the interface.</a:t>
            </a:r>
          </a:p>
          <a:p>
            <a:pPr lvl="1"/>
            <a:r>
              <a:rPr lang="en-US" dirty="0"/>
              <a:t>Each target “just” needs to support the interface.</a:t>
            </a:r>
          </a:p>
          <a:p>
            <a:pPr lvl="1"/>
            <a:r>
              <a:rPr lang="en-US" dirty="0"/>
              <a:t>What is the alternative?</a:t>
            </a:r>
          </a:p>
          <a:p>
            <a:pPr lvl="1"/>
            <a:endParaRPr lang="en-US" dirty="0"/>
          </a:p>
          <a:p>
            <a:r>
              <a:rPr lang="en-US" dirty="0"/>
              <a:t>Now that we have a sense of what an interface is, let us look at what makes a good one.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33900" y="1447800"/>
            <a:ext cx="4191000" cy="2733020"/>
            <a:chOff x="4533900" y="1447800"/>
            <a:chExt cx="4191000" cy="2733020"/>
          </a:xfrm>
        </p:grpSpPr>
        <p:sp>
          <p:nvSpPr>
            <p:cNvPr id="4" name="Rounded Rectangle 3"/>
            <p:cNvSpPr/>
            <p:nvPr/>
          </p:nvSpPr>
          <p:spPr>
            <a:xfrm>
              <a:off x="4838700" y="2961620"/>
              <a:ext cx="3886200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Interface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533900" y="2123420"/>
              <a:ext cx="990600" cy="838200"/>
            </a:xfrm>
            <a:prstGeom prst="straightConnector1">
              <a:avLst/>
            </a:prstGeom>
            <a:ln>
              <a:gradFill flip="none" rotWithShape="1">
                <a:gsLst>
                  <a:gs pos="0">
                    <a:srgbClr val="00B050"/>
                  </a:gs>
                  <a:gs pos="100000">
                    <a:srgbClr val="0070C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00700" y="1971020"/>
              <a:ext cx="228600" cy="990600"/>
            </a:xfrm>
            <a:prstGeom prst="straightConnector1">
              <a:avLst/>
            </a:prstGeom>
            <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667500" y="1971020"/>
              <a:ext cx="0" cy="990600"/>
            </a:xfrm>
            <a:prstGeom prst="straightConnector1">
              <a:avLst/>
            </a:prstGeom>
            <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7277100" y="1971020"/>
              <a:ext cx="533400" cy="990600"/>
            </a:xfrm>
            <a:prstGeom prst="straightConnector1">
              <a:avLst/>
            </a:prstGeom>
            <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8115300" y="2123420"/>
              <a:ext cx="533400" cy="838200"/>
            </a:xfrm>
            <a:prstGeom prst="straightConnector1">
              <a:avLst/>
            </a:prstGeom>
            <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965475" y="1447800"/>
              <a:ext cx="3378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</a:rPr>
                <a:t>Various applications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92587" y="4180820"/>
            <a:ext cx="3238322" cy="2173307"/>
            <a:chOff x="5092587" y="4180820"/>
            <a:chExt cx="3238322" cy="2173307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5143500" y="4180820"/>
              <a:ext cx="1143000" cy="914400"/>
            </a:xfrm>
            <a:prstGeom prst="straightConnector1">
              <a:avLst/>
            </a:prstGeom>
            <a:ln>
              <a:gradFill flip="none" rotWithShape="1"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362700" y="4180820"/>
              <a:ext cx="125507" cy="990600"/>
            </a:xfrm>
            <a:prstGeom prst="straightConnector1">
              <a:avLst/>
            </a:prstGeom>
            <a:ln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" idx="2"/>
            </p:cNvCxnSpPr>
            <p:nvPr/>
          </p:nvCxnSpPr>
          <p:spPr>
            <a:xfrm>
              <a:off x="6781800" y="4180820"/>
              <a:ext cx="266700" cy="914400"/>
            </a:xfrm>
            <a:prstGeom prst="straightConnector1">
              <a:avLst/>
            </a:prstGeom>
            <a:ln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353300" y="4180820"/>
              <a:ext cx="685800" cy="914400"/>
            </a:xfrm>
            <a:prstGeom prst="straightConnector1">
              <a:avLst/>
            </a:prstGeom>
            <a:ln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92587" y="5400020"/>
              <a:ext cx="323832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</a:rPr>
                <a:t>Different hardware </a:t>
              </a:r>
            </a:p>
            <a:p>
              <a:pPr algn="ctr"/>
              <a:r>
                <a:rPr lang="en-US" sz="2800" dirty="0">
                  <a:solidFill>
                    <a:srgbClr val="00B050"/>
                  </a:solidFill>
                </a:rPr>
                <a:t>platforms/targets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419600" y="1371600"/>
            <a:ext cx="441960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why?</a:t>
            </a:r>
          </a:p>
        </p:txBody>
      </p:sp>
    </p:spTree>
    <p:extLst>
      <p:ext uri="{BB962C8B-B14F-4D97-AF65-F5344CB8AC3E}">
        <p14:creationId xmlns:p14="http://schemas.microsoft.com/office/powerpoint/2010/main" val="31785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interfaces to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good hardware interface has three main goals:</a:t>
            </a:r>
          </a:p>
          <a:p>
            <a:pPr lvl="1"/>
            <a:r>
              <a:rPr lang="en-US" dirty="0"/>
              <a:t>It is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to understand and use (useable)</a:t>
            </a:r>
          </a:p>
          <a:p>
            <a:pPr lvl="1"/>
            <a:r>
              <a:rPr lang="en-US" dirty="0"/>
              <a:t>It is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It is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portable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to other hardware platforms.</a:t>
            </a:r>
          </a:p>
          <a:p>
            <a:r>
              <a:rPr lang="en-US" dirty="0"/>
              <a:t>Those three things are often at odds.</a:t>
            </a:r>
          </a:p>
          <a:p>
            <a:pPr lvl="1"/>
            <a:r>
              <a:rPr lang="en-US" dirty="0"/>
              <a:t>And sometimes one matters a lot more than the others.</a:t>
            </a:r>
          </a:p>
          <a:p>
            <a:pPr lvl="2"/>
            <a:r>
              <a:rPr lang="en-US" dirty="0"/>
              <a:t>If the plan is to only use one hardware platform, portability matters little (though it matters a bit, as often plans change!)  </a:t>
            </a:r>
          </a:p>
          <a:p>
            <a:pPr lvl="3"/>
            <a:r>
              <a:rPr lang="en-US" dirty="0"/>
              <a:t>Examples?</a:t>
            </a:r>
          </a:p>
          <a:p>
            <a:pPr lvl="2"/>
            <a:r>
              <a:rPr lang="en-US" dirty="0"/>
              <a:t>If the plan is that </a:t>
            </a:r>
            <a:r>
              <a:rPr lang="en-US" i="1" dirty="0"/>
              <a:t>you</a:t>
            </a:r>
            <a:r>
              <a:rPr lang="en-US" dirty="0"/>
              <a:t> are the only one who will use it, easy is less important.  </a:t>
            </a:r>
          </a:p>
          <a:p>
            <a:pPr lvl="3"/>
            <a:r>
              <a:rPr lang="en-US" i="1" dirty="0"/>
              <a:t>That</a:t>
            </a:r>
            <a:r>
              <a:rPr lang="en-US" dirty="0"/>
              <a:t> plan changes more than any IME</a:t>
            </a:r>
          </a:p>
          <a:p>
            <a:pPr lvl="3"/>
            <a:r>
              <a:rPr lang="en-US" dirty="0"/>
              <a:t>And easy is still powerful even if you are the only user.</a:t>
            </a:r>
          </a:p>
          <a:p>
            <a:pPr lvl="1"/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why?</a:t>
            </a:r>
          </a:p>
        </p:txBody>
      </p:sp>
    </p:spTree>
    <p:extLst>
      <p:ext uri="{BB962C8B-B14F-4D97-AF65-F5344CB8AC3E}">
        <p14:creationId xmlns:p14="http://schemas.microsoft.com/office/powerpoint/2010/main" val="28109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52096</TotalTime>
  <Words>4697</Words>
  <Application>Microsoft Office PowerPoint</Application>
  <PresentationFormat>On-screen Show (4:3)</PresentationFormat>
  <Paragraphs>677</Paragraphs>
  <Slides>63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Courier New</vt:lpstr>
      <vt:lpstr>Symbol</vt:lpstr>
      <vt:lpstr>Times New Roman</vt:lpstr>
      <vt:lpstr>Office Theme</vt:lpstr>
      <vt:lpstr>1_Office Theme</vt:lpstr>
      <vt:lpstr>EECS 473 Lecture 2</vt:lpstr>
      <vt:lpstr>Today</vt:lpstr>
      <vt:lpstr>Hardware Interfacing</vt:lpstr>
      <vt:lpstr>What should the interface be  for a servo?</vt:lpstr>
      <vt:lpstr>Discuss ideas</vt:lpstr>
      <vt:lpstr>Things change…</vt:lpstr>
      <vt:lpstr>…but in 373 we didn’t…</vt:lpstr>
      <vt:lpstr>Stepping back</vt:lpstr>
      <vt:lpstr>Creating interfaces to hardware</vt:lpstr>
      <vt:lpstr>What makes an interface easy to understand and use?</vt:lpstr>
      <vt:lpstr>What does an interface have  to do with efficiency?</vt:lpstr>
      <vt:lpstr>Look at Open Systems Interconnect (OSI)</vt:lpstr>
      <vt:lpstr>So what makes hardware-interface design difficult?</vt:lpstr>
      <vt:lpstr>Not a trivial task</vt:lpstr>
      <vt:lpstr>Arduino interface for servos</vt:lpstr>
      <vt:lpstr>detach()</vt:lpstr>
      <vt:lpstr>So?</vt:lpstr>
      <vt:lpstr>attach()</vt:lpstr>
      <vt:lpstr>PowerPoint Presentation</vt:lpstr>
      <vt:lpstr>PowerPoint Presentation</vt:lpstr>
      <vt:lpstr>Code to keep it portable Initializing the ISR</vt:lpstr>
      <vt:lpstr>Conclusions?</vt:lpstr>
      <vt:lpstr>Terminology</vt:lpstr>
      <vt:lpstr>Hardware interfacing summary</vt:lpstr>
      <vt:lpstr>PowerPoint Presentation</vt:lpstr>
      <vt:lpstr>Projects</vt:lpstr>
      <vt:lpstr>What is a reasonable project?</vt:lpstr>
      <vt:lpstr>Projects in the past: Baby Monitor</vt:lpstr>
      <vt:lpstr>Projects in the past: Triathlon monitor</vt:lpstr>
      <vt:lpstr>Projects in the past: Bike helmet (Hail-met)</vt:lpstr>
      <vt:lpstr>PowerPoint Presentation</vt:lpstr>
      <vt:lpstr>Project dates next 30 days</vt:lpstr>
      <vt:lpstr>Milestones: What are they?   What’s due?</vt:lpstr>
      <vt:lpstr>Milestone 1</vt:lpstr>
      <vt:lpstr>Milestone 1 Example: Baby</vt:lpstr>
      <vt:lpstr>Milestone 1 Example: Baby</vt:lpstr>
      <vt:lpstr>PCB deadline</vt:lpstr>
      <vt:lpstr>Milestone 2</vt:lpstr>
      <vt:lpstr>November 20th </vt:lpstr>
      <vt:lpstr>Design Expo</vt:lpstr>
      <vt:lpstr>December 3rd </vt:lpstr>
      <vt:lpstr>EECS 473 Advanced Embedded Systems</vt:lpstr>
      <vt:lpstr>What is a Real-Time System?</vt:lpstr>
      <vt:lpstr>Soft, Firm and Hard deadlines</vt:lpstr>
      <vt:lpstr>Why is this hard? Three major issues</vt:lpstr>
      <vt:lpstr>Validating a RTS is hard</vt:lpstr>
      <vt:lpstr>Real-Time Characteristics</vt:lpstr>
      <vt:lpstr>Some Definitions</vt:lpstr>
      <vt:lpstr>Example Using the Definitions: Periodic jobs</vt:lpstr>
      <vt:lpstr>Properties for Scheduling tasks</vt:lpstr>
      <vt:lpstr>Preemption What it is and how it helps</vt:lpstr>
      <vt:lpstr>Scheduling algorithms</vt:lpstr>
      <vt:lpstr>Two scheduling schemes</vt:lpstr>
      <vt:lpstr>RM and EDF assumptions</vt:lpstr>
      <vt:lpstr>Terms and definitions</vt:lpstr>
      <vt:lpstr>RM Scheduling</vt:lpstr>
      <vt:lpstr>How well does RMS work?</vt:lpstr>
      <vt:lpstr>What if the sufficiency bound is not met?</vt:lpstr>
      <vt:lpstr>Example #1</vt:lpstr>
      <vt:lpstr>Example #2</vt:lpstr>
      <vt:lpstr>Example #3</vt:lpstr>
      <vt:lpstr>Example #4</vt:lpstr>
      <vt:lpstr>Easy?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brehob</dc:creator>
  <cp:lastModifiedBy>Brehob, Mark</cp:lastModifiedBy>
  <cp:revision>56</cp:revision>
  <cp:lastPrinted>2019-09-05T13:41:24Z</cp:lastPrinted>
  <dcterms:created xsi:type="dcterms:W3CDTF">2014-09-03T21:11:10Z</dcterms:created>
  <dcterms:modified xsi:type="dcterms:W3CDTF">2023-08-31T14:19:54Z</dcterms:modified>
</cp:coreProperties>
</file>