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0" r:id="rId2"/>
    <p:sldId id="289" r:id="rId3"/>
    <p:sldId id="262" r:id="rId4"/>
    <p:sldId id="291" r:id="rId5"/>
    <p:sldId id="263" r:id="rId6"/>
    <p:sldId id="265" r:id="rId7"/>
    <p:sldId id="267" r:id="rId8"/>
    <p:sldId id="268" r:id="rId9"/>
    <p:sldId id="266" r:id="rId10"/>
    <p:sldId id="271" r:id="rId11"/>
    <p:sldId id="283" r:id="rId12"/>
    <p:sldId id="272" r:id="rId13"/>
    <p:sldId id="287" r:id="rId14"/>
    <p:sldId id="273" r:id="rId15"/>
    <p:sldId id="274" r:id="rId16"/>
    <p:sldId id="276" r:id="rId17"/>
    <p:sldId id="275" r:id="rId18"/>
    <p:sldId id="284" r:id="rId19"/>
    <p:sldId id="277" r:id="rId20"/>
    <p:sldId id="278" r:id="rId21"/>
    <p:sldId id="280" r:id="rId22"/>
    <p:sldId id="288" r:id="rId23"/>
    <p:sldId id="282" r:id="rId24"/>
    <p:sldId id="290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1" autoAdjust="0"/>
  </p:normalViewPr>
  <p:slideViewPr>
    <p:cSldViewPr>
      <p:cViewPr varScale="1">
        <p:scale>
          <a:sx n="132" d="100"/>
          <a:sy n="132" d="100"/>
        </p:scale>
        <p:origin x="509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7E684B-333A-40DF-96CB-94C959D6B56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65F569-C8B7-4B81-8579-0841A3BC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4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2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7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a tricky question and too open-ended to be a good exam question.  But it does drive home a number of points.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Basic answer is that the worst case involves 1 FF delay, 1 multiplication, and 64 additions.  So 1+10+128=139ns.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Another answer would be that the additions can clearly be done as a tree.  So 1+10+6*2=23ns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Another answer is to move to from “direct form” to “transposed form” which gets us to 12ns (adder and multiplier!)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point here is that while we can optimize things, domain-specific knowledge often does better than the generic solution.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2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84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89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75491-EE86-43C8-B1D1-92002D2F18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57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S/N=3,</a:t>
            </a:r>
            <a:r>
              <a:rPr lang="en-US" baseline="0" dirty="0"/>
              <a:t> so log2(4)=2.  50Mhz*2=100Mbit/sec.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82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3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3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0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F569-C8B7-4B81-8579-0841A3BC23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EECS 498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Dr. Mark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Brehob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70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9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66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86067-D70B-4013-914B-DEAEF9F660B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7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60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7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660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17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67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63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73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Times New Roman" pitchFamily="18" charset="0"/>
              </a:rPr>
              <a:pPr/>
              <a:t>12/5/2023</a:t>
            </a:fld>
            <a:endParaRPr lang="en-US" dirty="0">
              <a:solidFill>
                <a:prstClr val="black">
                  <a:tint val="7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  <a:cs typeface="Times New Roman" pitchFamily="18" charset="0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1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373a\Dropbox\452\Fall11\Image_1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473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etc.</a:t>
            </a:r>
          </a:p>
        </p:txBody>
      </p:sp>
    </p:spTree>
    <p:extLst>
      <p:ext uri="{BB962C8B-B14F-4D97-AF65-F5344CB8AC3E}">
        <p14:creationId xmlns:p14="http://schemas.microsoft.com/office/powerpoint/2010/main" val="388600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RTOS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Tasks and scheduling</a:t>
            </a:r>
          </a:p>
          <a:p>
            <a:pPr lvl="1"/>
            <a:r>
              <a:rPr lang="en-US" dirty="0"/>
              <a:t>Creating tasks (</a:t>
            </a:r>
            <a:r>
              <a:rPr lang="en-US" dirty="0" err="1"/>
              <a:t>xTaskCreate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Semaphores</a:t>
            </a:r>
          </a:p>
          <a:p>
            <a:pPr lvl="1"/>
            <a:r>
              <a:rPr lang="en-US" dirty="0"/>
              <a:t>Deferred interrupt processing.</a:t>
            </a:r>
          </a:p>
          <a:p>
            <a:pPr lvl="1"/>
            <a:r>
              <a:rPr lang="en-US" dirty="0"/>
              <a:t>Can dynamically change priority.</a:t>
            </a:r>
          </a:p>
          <a:p>
            <a:pPr lvl="2"/>
            <a:endParaRPr lang="en-US" dirty="0"/>
          </a:p>
        </p:txBody>
      </p:sp>
      <p:pic>
        <p:nvPicPr>
          <p:cNvPr id="4" name="Picture 3" descr="http://www.freertos.org/tsksta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74098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3037" y="1377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Embedded OS</a:t>
            </a:r>
          </a:p>
        </p:txBody>
      </p:sp>
    </p:spTree>
    <p:extLst>
      <p:ext uri="{BB962C8B-B14F-4D97-AF65-F5344CB8AC3E}">
        <p14:creationId xmlns:p14="http://schemas.microsoft.com/office/powerpoint/2010/main" val="75782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FreeRTOS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Likely</a:t>
            </a:r>
            <a:r>
              <a:rPr lang="en-US" dirty="0"/>
              <a:t> your final design problem will involve using </a:t>
            </a:r>
            <a:r>
              <a:rPr lang="en-US" dirty="0" err="1"/>
              <a:t>FreeRTOS</a:t>
            </a:r>
            <a:r>
              <a:rPr lang="en-US" dirty="0"/>
              <a:t> in some way.</a:t>
            </a:r>
          </a:p>
          <a:p>
            <a:pPr lvl="1"/>
            <a:r>
              <a:rPr lang="en-US" dirty="0"/>
              <a:t>Review lab 4</a:t>
            </a:r>
          </a:p>
          <a:p>
            <a:r>
              <a:rPr lang="en-US" dirty="0"/>
              <a:t>We’ll provide sample code and/or basic functions</a:t>
            </a:r>
          </a:p>
          <a:p>
            <a:pPr lvl="1"/>
            <a:r>
              <a:rPr lang="en-US" dirty="0"/>
              <a:t>You don’t need to memorize syntax, but you do need to understand.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3037" y="1377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Embedded OS</a:t>
            </a:r>
          </a:p>
        </p:txBody>
      </p:sp>
    </p:spTree>
    <p:extLst>
      <p:ext uri="{BB962C8B-B14F-4D97-AF65-F5344CB8AC3E}">
        <p14:creationId xmlns:p14="http://schemas.microsoft.com/office/powerpoint/2010/main" val="238363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limitations on </a:t>
            </a:r>
            <a:r>
              <a:rPr lang="en-US" dirty="0" err="1"/>
              <a:t>realtime</a:t>
            </a:r>
            <a:r>
              <a:rPr lang="en-US" dirty="0"/>
              <a:t> you might have</a:t>
            </a:r>
          </a:p>
          <a:p>
            <a:r>
              <a:rPr lang="en-US" dirty="0"/>
              <a:t>Can be fairly small footprint (not much memory)</a:t>
            </a:r>
          </a:p>
          <a:p>
            <a:pPr lvl="1"/>
            <a:r>
              <a:rPr lang="en-US" dirty="0"/>
              <a:t>Things like </a:t>
            </a:r>
            <a:r>
              <a:rPr lang="en-US" dirty="0" err="1"/>
              <a:t>busybox</a:t>
            </a:r>
            <a:r>
              <a:rPr lang="en-US" dirty="0"/>
              <a:t> help</a:t>
            </a:r>
          </a:p>
          <a:p>
            <a:r>
              <a:rPr lang="en-US" dirty="0"/>
              <a:t>I/O has a standard interface</a:t>
            </a:r>
          </a:p>
          <a:p>
            <a:pPr lvl="1"/>
            <a:r>
              <a:rPr lang="en-US" dirty="0"/>
              <a:t>File model</a:t>
            </a:r>
          </a:p>
          <a:p>
            <a:pPr lvl="2"/>
            <a:r>
              <a:rPr lang="en-US" dirty="0"/>
              <a:t>Not always ideal.</a:t>
            </a:r>
          </a:p>
          <a:p>
            <a:r>
              <a:rPr lang="en-US" dirty="0"/>
              <a:t>But there is a lot of complexity here</a:t>
            </a:r>
          </a:p>
          <a:p>
            <a:pPr lvl="1"/>
            <a:r>
              <a:rPr lang="en-US" dirty="0"/>
              <a:t>We spent a fair bit of time writing drivers.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3037" y="1377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Embedded OS</a:t>
            </a:r>
          </a:p>
        </p:txBody>
      </p:sp>
    </p:spTree>
    <p:extLst>
      <p:ext uri="{BB962C8B-B14F-4D97-AF65-F5344CB8AC3E}">
        <p14:creationId xmlns:p14="http://schemas.microsoft.com/office/powerpoint/2010/main" val="56213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pros and cons of using a “full” OS (Linux, Windows etc.) in an embedded application? Give an example where you would certainly want to use such an OS and where you certainly would not want to.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3037" y="1377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Embedded OS</a:t>
            </a:r>
          </a:p>
        </p:txBody>
      </p:sp>
    </p:spTree>
    <p:extLst>
      <p:ext uri="{BB962C8B-B14F-4D97-AF65-F5344CB8AC3E}">
        <p14:creationId xmlns:p14="http://schemas.microsoft.com/office/powerpoint/2010/main" val="370778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70156"/>
            <a:ext cx="5486400" cy="298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keeping </a:t>
            </a:r>
            <a:r>
              <a:rPr lang="en-US" dirty="0" err="1"/>
              <a:t>Vcc</a:t>
            </a:r>
            <a:r>
              <a:rPr lang="en-US" dirty="0"/>
              <a:t>/GND constant as possible.</a:t>
            </a:r>
          </a:p>
          <a:p>
            <a:pPr lvl="1"/>
            <a:r>
              <a:rPr lang="en-US" dirty="0"/>
              <a:t>Recognize that our devices can generate current draw variations at a huge number of frequencies.</a:t>
            </a:r>
          </a:p>
          <a:p>
            <a:pPr lvl="1"/>
            <a:r>
              <a:rPr lang="en-US" dirty="0"/>
              <a:t>Spikes or droops could break our device.</a:t>
            </a:r>
          </a:p>
          <a:p>
            <a:r>
              <a:rPr lang="en-US" dirty="0"/>
              <a:t>Need caps.</a:t>
            </a:r>
          </a:p>
          <a:p>
            <a:pPr lvl="1"/>
            <a:r>
              <a:rPr lang="en-US" dirty="0"/>
              <a:t>Small and large</a:t>
            </a:r>
          </a:p>
          <a:p>
            <a:pPr lvl="1"/>
            <a:r>
              <a:rPr lang="en-US" dirty="0"/>
              <a:t>Get right values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Understand that </a:t>
            </a:r>
            <a:r>
              <a:rPr lang="en-US" dirty="0" err="1"/>
              <a:t>mAh</a:t>
            </a:r>
            <a:r>
              <a:rPr lang="en-US" dirty="0"/>
              <a:t> will be less if draw too quickly.</a:t>
            </a:r>
          </a:p>
          <a:p>
            <a:pPr lvl="1"/>
            <a:r>
              <a:rPr lang="en-US" dirty="0"/>
              <a:t>Be able to work basic math using specific battery properties.</a:t>
            </a:r>
          </a:p>
        </p:txBody>
      </p:sp>
    </p:spTree>
    <p:extLst>
      <p:ext uri="{BB962C8B-B14F-4D97-AF65-F5344CB8AC3E}">
        <p14:creationId xmlns:p14="http://schemas.microsoft.com/office/powerpoint/2010/main" val="208448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57" y="2971800"/>
            <a:ext cx="5433143" cy="39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/>
          <a:p>
            <a:r>
              <a:rPr lang="en-US" dirty="0"/>
              <a:t>800mAh battery.  </a:t>
            </a:r>
          </a:p>
          <a:p>
            <a:pPr lvl="1"/>
            <a:r>
              <a:rPr lang="en-US" dirty="0"/>
              <a:t>If we need 3.5V (or more) how long will this battery last at a 1.6A draw?</a:t>
            </a:r>
          </a:p>
        </p:txBody>
      </p:sp>
    </p:spTree>
    <p:extLst>
      <p:ext uri="{BB962C8B-B14F-4D97-AF65-F5344CB8AC3E}">
        <p14:creationId xmlns:p14="http://schemas.microsoft.com/office/powerpoint/2010/main" val="376041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covered this for three reasons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 give you a sense of what digital signal processing involves</a:t>
            </a:r>
          </a:p>
          <a:p>
            <a:pPr marL="1657350" lvl="3" indent="-342900"/>
            <a:r>
              <a:rPr lang="en-US" dirty="0"/>
              <a:t>What are the characteristics of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 make it clear that there can be specialized computational engines out there.</a:t>
            </a:r>
          </a:p>
          <a:p>
            <a:pPr marL="1657350" lvl="3" indent="-342900"/>
            <a:r>
              <a:rPr lang="en-US" dirty="0"/>
              <a:t>What are some common special-purpose processors we discussed?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 excuse to show fixed-point.</a:t>
            </a:r>
          </a:p>
          <a:p>
            <a:pPr marL="800100" lvl="1" indent="-342900"/>
            <a:endParaRPr lang="en-US" dirty="0"/>
          </a:p>
          <a:p>
            <a:pPr marL="1200150" lvl="2" indent="-342900"/>
            <a:endParaRPr lang="en-US" dirty="0"/>
          </a:p>
          <a:p>
            <a:pPr marL="1200150" lvl="2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56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 and 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5105400"/>
          </a:xfrm>
        </p:spPr>
        <p:txBody>
          <a:bodyPr>
            <a:normAutofit/>
          </a:bodyPr>
          <a:lstStyle/>
          <a:p>
            <a:r>
              <a:rPr lang="en-US" dirty="0"/>
              <a:t>Example (utterly unfair) question:</a:t>
            </a:r>
          </a:p>
          <a:p>
            <a:pPr lvl="1"/>
            <a:r>
              <a:rPr lang="en-US" dirty="0"/>
              <a:t>Consider the structure on the right.  </a:t>
            </a:r>
          </a:p>
          <a:p>
            <a:pPr lvl="2"/>
            <a:r>
              <a:rPr lang="en-US" dirty="0"/>
              <a:t>If a flip-flop has a delay of 1ns</a:t>
            </a:r>
          </a:p>
          <a:p>
            <a:pPr lvl="2"/>
            <a:r>
              <a:rPr lang="en-US" dirty="0"/>
              <a:t>A multiply has a delay of 10ns</a:t>
            </a:r>
          </a:p>
          <a:p>
            <a:pPr lvl="2"/>
            <a:r>
              <a:rPr lang="en-US" dirty="0"/>
              <a:t>An add has a delay of 2ns</a:t>
            </a:r>
          </a:p>
          <a:p>
            <a:pPr lvl="1"/>
            <a:r>
              <a:rPr lang="en-US" dirty="0"/>
              <a:t>What is the lowest clock period you could get for a 64-tap (64 multiplies)  implementation of the structure on the right?</a:t>
            </a:r>
          </a:p>
          <a:p>
            <a:pPr lvl="2"/>
            <a:r>
              <a:rPr lang="en-US" dirty="0"/>
              <a:t>(Yes, this involves 270 stuff)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846138"/>
            <a:ext cx="19208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044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2" y="2027238"/>
            <a:ext cx="7339159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54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HW2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is due 12/8 @7pm</a:t>
            </a:r>
          </a:p>
          <a:p>
            <a:pPr lvl="1"/>
            <a:r>
              <a:rPr lang="en-US" dirty="0"/>
              <a:t>Answers will be posted 12/9 by noon.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ni.com/cms/images/devzone/tut/dhall_analog_modu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3208"/>
            <a:ext cx="4324350" cy="30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1/11/8PSK_Gray_Coded.svg/626px-8PSK_Gray_Coded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45447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866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Of frequency, phase and amplitude modulation, which are used in the above constellation?</a:t>
            </a:r>
          </a:p>
        </p:txBody>
      </p:sp>
    </p:spTree>
    <p:extLst>
      <p:ext uri="{BB962C8B-B14F-4D97-AF65-F5344CB8AC3E}">
        <p14:creationId xmlns:p14="http://schemas.microsoft.com/office/powerpoint/2010/main" val="17289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Shannon–Hartley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We’ll use a different version of this called the Shannon-Hartley theorem.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</a:t>
            </a:r>
            <a:r>
              <a:rPr lang="en-US" dirty="0"/>
              <a:t> is the channel capacity in bits per second;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B</a:t>
            </a:r>
            <a:r>
              <a:rPr lang="en-US" dirty="0"/>
              <a:t> is the bandwidth of the channel in hertz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</a:t>
            </a:r>
            <a:r>
              <a:rPr lang="en-US" dirty="0"/>
              <a:t> is the total received signal power measured in Watts or Volts</a:t>
            </a:r>
            <a:r>
              <a:rPr lang="en-US" baseline="30000" dirty="0"/>
              <a:t>2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</a:t>
            </a:r>
            <a:r>
              <a:rPr lang="en-US" dirty="0"/>
              <a:t> is the total noise, measured in Watts or Volts</a:t>
            </a:r>
            <a:r>
              <a:rPr lang="en-US" baseline="30000" dirty="0"/>
              <a:t>2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2697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2016125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Adapted from Wikipedia.</a:t>
            </a:r>
          </a:p>
        </p:txBody>
      </p:sp>
    </p:spTree>
    <p:extLst>
      <p:ext uri="{BB962C8B-B14F-4D97-AF65-F5344CB8AC3E}">
        <p14:creationId xmlns:p14="http://schemas.microsoft.com/office/powerpoint/2010/main" val="233949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 for wireless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82"/>
          <a:stretch/>
        </p:blipFill>
        <p:spPr>
          <a:xfrm>
            <a:off x="228600" y="1726559"/>
            <a:ext cx="8625508" cy="1473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4222738"/>
            <a:ext cx="8701707" cy="19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received vs. power sent.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Friis</a:t>
            </a:r>
            <a:r>
              <a:rPr lang="en-US" dirty="0"/>
              <a:t> Transmission Formula  tells us how much power we’ll receive.  It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Where:</a:t>
            </a:r>
          </a:p>
          <a:p>
            <a:pPr lvl="1"/>
            <a:r>
              <a:rPr lang="en-US" b="1" dirty="0"/>
              <a:t>P</a:t>
            </a:r>
            <a:r>
              <a:rPr lang="en-US" b="1" baseline="-25000" dirty="0"/>
              <a:t>t</a:t>
            </a:r>
            <a:r>
              <a:rPr lang="en-US" b="1" dirty="0"/>
              <a:t> </a:t>
            </a:r>
            <a:r>
              <a:rPr lang="en-US" dirty="0"/>
              <a:t>is the radiated power</a:t>
            </a:r>
          </a:p>
          <a:p>
            <a:pPr lvl="1"/>
            <a:r>
              <a:rPr lang="en-US" b="1" dirty="0" err="1"/>
              <a:t>P</a:t>
            </a:r>
            <a:r>
              <a:rPr lang="en-US" b="1" baseline="-25000" dirty="0" err="1"/>
              <a:t>r</a:t>
            </a:r>
            <a:r>
              <a:rPr lang="en-US" dirty="0"/>
              <a:t> is the received power</a:t>
            </a:r>
          </a:p>
          <a:p>
            <a:pPr lvl="1"/>
            <a:r>
              <a:rPr lang="en-US" b="1" dirty="0"/>
              <a:t>G</a:t>
            </a:r>
            <a:r>
              <a:rPr lang="en-US" b="1" baseline="-25000" dirty="0"/>
              <a:t>t</a:t>
            </a:r>
            <a:r>
              <a:rPr lang="en-US" dirty="0"/>
              <a:t> is the gain of the transmitting antenna</a:t>
            </a:r>
          </a:p>
          <a:p>
            <a:pPr lvl="1"/>
            <a:r>
              <a:rPr lang="en-US" b="1" dirty="0"/>
              <a:t>G</a:t>
            </a:r>
            <a:r>
              <a:rPr lang="en-US" b="1" baseline="-25000" dirty="0"/>
              <a:t>r</a:t>
            </a:r>
            <a:r>
              <a:rPr lang="en-US" dirty="0"/>
              <a:t> is the gain of the receiving antenna</a:t>
            </a:r>
          </a:p>
          <a:p>
            <a:pPr lvl="1"/>
            <a:r>
              <a:rPr lang="en-US" b="1" dirty="0"/>
              <a:t>λ</a:t>
            </a:r>
            <a:r>
              <a:rPr lang="en-US" dirty="0"/>
              <a:t> is the wavelength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 is the distance between antennas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However, many of those terms aren’t easily available from real spec. sheets.  </a:t>
            </a:r>
          </a:p>
          <a:p>
            <a:r>
              <a:rPr lang="en-US" sz="2600" dirty="0"/>
              <a:t>Instead we do some algebra and get the following equation: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Where </a:t>
            </a:r>
            <a:r>
              <a:rPr lang="en-US" sz="2600" i="1" dirty="0"/>
              <a:t>f</a:t>
            </a:r>
            <a:r>
              <a:rPr lang="en-US" sz="2600" dirty="0"/>
              <a:t> is the frequency in MHz, </a:t>
            </a:r>
            <a:r>
              <a:rPr lang="en-US" sz="2600" dirty="0" err="1"/>
              <a:t>p</a:t>
            </a:r>
            <a:r>
              <a:rPr lang="en-US" sz="2600" baseline="-25000" dirty="0" err="1"/>
              <a:t>t</a:t>
            </a:r>
            <a:r>
              <a:rPr lang="en-US" sz="2600" dirty="0"/>
              <a:t> and </a:t>
            </a:r>
            <a:r>
              <a:rPr lang="en-US" sz="2600" dirty="0" err="1"/>
              <a:t>p</a:t>
            </a:r>
            <a:r>
              <a:rPr lang="en-US" sz="2600" baseline="-25000" dirty="0" err="1"/>
              <a:t>r</a:t>
            </a:r>
            <a:r>
              <a:rPr lang="en-US" sz="2600" dirty="0"/>
              <a:t> are in </a:t>
            </a:r>
            <a:r>
              <a:rPr lang="en-US" sz="2600" dirty="0" err="1"/>
              <a:t>dBm</a:t>
            </a:r>
            <a:r>
              <a:rPr lang="en-US" sz="2600" dirty="0"/>
              <a:t> and </a:t>
            </a:r>
            <a:r>
              <a:rPr lang="en-US" sz="2600" dirty="0" err="1"/>
              <a:t>g</a:t>
            </a:r>
            <a:r>
              <a:rPr lang="en-US" sz="2600" baseline="-25000" dirty="0" err="1"/>
              <a:t>t</a:t>
            </a:r>
            <a:r>
              <a:rPr lang="en-US" sz="2600" dirty="0"/>
              <a:t> and g</a:t>
            </a:r>
            <a:r>
              <a:rPr lang="en-US" sz="2600" baseline="-25000" dirty="0"/>
              <a:t>r</a:t>
            </a:r>
            <a:r>
              <a:rPr lang="en-US" sz="2600" dirty="0"/>
              <a:t> are in </a:t>
            </a:r>
            <a:r>
              <a:rPr lang="en-US" sz="2600" dirty="0" err="1"/>
              <a:t>dBi</a:t>
            </a:r>
            <a:r>
              <a:rPr lang="en-US" sz="2600" dirty="0"/>
              <a:t>.  r is in km.</a:t>
            </a:r>
          </a:p>
          <a:p>
            <a:pPr lvl="1"/>
            <a:r>
              <a:rPr lang="en-US" sz="2300" dirty="0"/>
              <a:t>As a note, this is a theoretic result.  In reality we often divide by 4 or more.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23050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04343"/>
            <a:ext cx="2740796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6090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https://webbrain.com/attach?brain=C0ABA1EA-DC45-635E-40CA-C0636235A853&amp;attach=226&amp;type=1</a:t>
            </a:r>
          </a:p>
        </p:txBody>
      </p:sp>
    </p:spTree>
    <p:extLst>
      <p:ext uri="{BB962C8B-B14F-4D97-AF65-F5344CB8AC3E}">
        <p14:creationId xmlns:p14="http://schemas.microsoft.com/office/powerpoint/2010/main" val="39516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dBi</a:t>
            </a:r>
            <a:endParaRPr lang="en-US" dirty="0"/>
          </a:p>
          <a:p>
            <a:pPr lvl="1"/>
            <a:r>
              <a:rPr lang="en-US" dirty="0"/>
              <a:t>What is it exactly?</a:t>
            </a:r>
          </a:p>
          <a:p>
            <a:pPr lvl="1"/>
            <a:r>
              <a:rPr lang="en-US" dirty="0"/>
              <a:t>What do we use it for?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dBm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Why use </a:t>
            </a:r>
            <a:r>
              <a:rPr lang="en-US" dirty="0" err="1"/>
              <a:t>dBm</a:t>
            </a:r>
            <a:r>
              <a:rPr lang="en-US" dirty="0"/>
              <a:t> instead of dB or </a:t>
            </a:r>
            <a:r>
              <a:rPr lang="en-US" dirty="0" err="1"/>
              <a:t>mW</a:t>
            </a:r>
            <a:r>
              <a:rPr lang="en-US" dirty="0"/>
              <a:t>?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 lower or higher frequency signals go farther?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4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We’ll have some office hours to answer exam questions (plus Piazza) starting Thursday.</a:t>
            </a:r>
          </a:p>
          <a:p>
            <a:pPr lvl="1"/>
            <a:r>
              <a:rPr lang="en-US" dirty="0"/>
              <a:t>Details out tomorrow.</a:t>
            </a:r>
          </a:p>
          <a:p>
            <a:pPr lvl="1"/>
            <a:endParaRPr lang="en-US" dirty="0"/>
          </a:p>
          <a:p>
            <a:r>
              <a:rPr lang="en-US" dirty="0"/>
              <a:t>Project reports will be graded by the exam time.</a:t>
            </a:r>
          </a:p>
          <a:p>
            <a:endParaRPr lang="en-US" dirty="0"/>
          </a:p>
          <a:p>
            <a:r>
              <a:rPr lang="en-US" dirty="0"/>
              <a:t>Final project grades will be out by 12/12 or before.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stuff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Project disposal</a:t>
            </a:r>
          </a:p>
          <a:p>
            <a:pPr lvl="1"/>
            <a:endParaRPr lang="en-US" dirty="0"/>
          </a:p>
          <a:p>
            <a:r>
              <a:rPr lang="en-US" dirty="0"/>
              <a:t>We </a:t>
            </a:r>
            <a:r>
              <a:rPr lang="en-US" i="1" dirty="0"/>
              <a:t>do</a:t>
            </a:r>
            <a:r>
              <a:rPr lang="en-US" dirty="0"/>
              <a:t> need you to return </a:t>
            </a:r>
            <a:r>
              <a:rPr lang="en-US" i="1" dirty="0"/>
              <a:t>equipment</a:t>
            </a:r>
            <a:r>
              <a:rPr lang="en-US" dirty="0"/>
              <a:t> purchased and anything Matt thinks we could reuse (ask him after your demo).</a:t>
            </a:r>
          </a:p>
          <a:p>
            <a:pPr lvl="1"/>
            <a:r>
              <a:rPr lang="en-US" dirty="0"/>
              <a:t>Put that stuff in the lab, in a box (you supply) with your group name on it.</a:t>
            </a:r>
          </a:p>
          <a:p>
            <a:r>
              <a:rPr lang="en-US" dirty="0"/>
              <a:t>Also, </a:t>
            </a:r>
            <a:r>
              <a:rPr lang="en-US" i="1" dirty="0"/>
              <a:t>all</a:t>
            </a:r>
            <a:r>
              <a:rPr lang="en-US" dirty="0"/>
              <a:t> reimbursement stuff due 12/12 unless you work something else out.</a:t>
            </a:r>
          </a:p>
          <a:p>
            <a:pPr lvl="1"/>
            <a:r>
              <a:rPr lang="en-US" dirty="0"/>
              <a:t>12/14 at the very latest.</a:t>
            </a:r>
          </a:p>
        </p:txBody>
      </p:sp>
    </p:spTree>
    <p:extLst>
      <p:ext uri="{BB962C8B-B14F-4D97-AF65-F5344CB8AC3E}">
        <p14:creationId xmlns:p14="http://schemas.microsoft.com/office/powerpoint/2010/main" val="273971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9"/>
          <a:stretch/>
        </p:blipFill>
        <p:spPr bwMode="auto">
          <a:xfrm>
            <a:off x="152399" y="5408788"/>
            <a:ext cx="1863271" cy="144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81368"/>
            <a:ext cx="3094038" cy="19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Topics: Interfacing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Writing software interfaces for hardware</a:t>
            </a:r>
          </a:p>
          <a:p>
            <a:pPr lvl="1"/>
            <a:r>
              <a:rPr lang="en-US" dirty="0"/>
              <a:t>Ideally have a standard interface for</a:t>
            </a:r>
            <a:br>
              <a:rPr lang="en-US" dirty="0"/>
            </a:br>
            <a:r>
              <a:rPr lang="en-US" dirty="0"/>
              <a:t>both hardware and programmer.</a:t>
            </a:r>
          </a:p>
          <a:p>
            <a:pPr lvl="2"/>
            <a:r>
              <a:rPr lang="en-US" dirty="0"/>
              <a:t>Makes it easy to port software.</a:t>
            </a:r>
          </a:p>
          <a:p>
            <a:pPr lvl="2"/>
            <a:r>
              <a:rPr lang="en-US" dirty="0"/>
              <a:t>Also means it’s obvious what hardware control to provide.</a:t>
            </a:r>
          </a:p>
          <a:p>
            <a:pPr lvl="1"/>
            <a:r>
              <a:rPr lang="en-US" dirty="0"/>
              <a:t>Like any interface, standardization here is very powerful, but comes at a cost.  Abstracting away interface issues makes things less efficient.</a:t>
            </a:r>
          </a:p>
          <a:p>
            <a:pPr lvl="4"/>
            <a:r>
              <a:rPr lang="en-US" dirty="0"/>
              <a:t>Examples?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88" y="609600"/>
            <a:ext cx="1599883" cy="185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4343" y="6057900"/>
            <a:ext cx="1399381" cy="3429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systems and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Time matters</a:t>
            </a:r>
          </a:p>
          <a:p>
            <a:pPr lvl="1"/>
            <a:r>
              <a:rPr lang="en-US" dirty="0"/>
              <a:t>Hard, soft, firm deadlines</a:t>
            </a:r>
          </a:p>
          <a:p>
            <a:r>
              <a:rPr lang="en-US" dirty="0"/>
              <a:t>Validation if very difficult</a:t>
            </a:r>
          </a:p>
          <a:p>
            <a:pPr lvl="1"/>
            <a:r>
              <a:rPr lang="en-US" dirty="0"/>
              <a:t>How do you know the worst case timing?</a:t>
            </a:r>
          </a:p>
          <a:p>
            <a:pPr lvl="2"/>
            <a:r>
              <a:rPr lang="en-US" dirty="0"/>
              <a:t>Really difficult to prove worst case.  Cache misses, branch prediction, etc. make for a very complex situation.</a:t>
            </a:r>
          </a:p>
          <a:p>
            <a:pPr lvl="2"/>
            <a:r>
              <a:rPr lang="en-US" dirty="0"/>
              <a:t>For safety critical things, even a “large engineering margin” isn’t enough.</a:t>
            </a:r>
          </a:p>
          <a:p>
            <a:pPr lvl="3"/>
            <a:r>
              <a:rPr lang="en-US" dirty="0"/>
              <a:t>Need to actually figure it out.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1198993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"those systems in which the correctness of the system depends not only on the logical result of the computation, but also on the time at which the results are produced"; </a:t>
            </a:r>
          </a:p>
        </p:txBody>
      </p:sp>
    </p:spTree>
    <p:extLst>
      <p:ext uri="{BB962C8B-B14F-4D97-AF65-F5344CB8AC3E}">
        <p14:creationId xmlns:p14="http://schemas.microsoft.com/office/powerpoint/2010/main" val="91764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systems and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Rate monotonic scheduling</a:t>
            </a:r>
          </a:p>
          <a:p>
            <a:pPr lvl="1"/>
            <a:r>
              <a:rPr lang="en-US" dirty="0"/>
              <a:t>Static priority scheme</a:t>
            </a:r>
          </a:p>
          <a:p>
            <a:pPr lvl="1"/>
            <a:r>
              <a:rPr lang="en-US" dirty="0"/>
              <a:t>Assumes “all” tasks are periodic.</a:t>
            </a:r>
          </a:p>
          <a:p>
            <a:pPr lvl="2"/>
            <a:r>
              <a:rPr lang="en-US" dirty="0"/>
              <a:t>Give priority to tasks with lower period.</a:t>
            </a:r>
          </a:p>
          <a:p>
            <a:pPr lvl="1"/>
            <a:r>
              <a:rPr lang="en-US" dirty="0"/>
              <a:t>Total utilization helps figure if schedulable.</a:t>
            </a:r>
          </a:p>
          <a:p>
            <a:pPr lvl="2"/>
            <a:r>
              <a:rPr lang="en-US" dirty="0"/>
              <a:t>If is less than n(2</a:t>
            </a:r>
            <a:r>
              <a:rPr lang="en-US" baseline="30000" dirty="0"/>
              <a:t>1/n</a:t>
            </a:r>
            <a:r>
              <a:rPr lang="en-US" dirty="0"/>
              <a:t>-1) (n=number of tasks) it is schedulable.</a:t>
            </a:r>
          </a:p>
          <a:p>
            <a:pPr lvl="2"/>
            <a:r>
              <a:rPr lang="en-US" dirty="0"/>
              <a:t>If over 100% not schedulable</a:t>
            </a:r>
          </a:p>
          <a:p>
            <a:pPr lvl="2"/>
            <a:r>
              <a:rPr lang="en-US" dirty="0"/>
              <a:t>If neither is true, do critical </a:t>
            </a:r>
            <a:br>
              <a:rPr lang="en-US" dirty="0"/>
            </a:br>
            <a:r>
              <a:rPr lang="en-US" dirty="0"/>
              <a:t>instant analysis.</a:t>
            </a:r>
          </a:p>
          <a:p>
            <a:r>
              <a:rPr lang="en-US" dirty="0"/>
              <a:t>EDF</a:t>
            </a:r>
          </a:p>
          <a:p>
            <a:pPr lvl="1"/>
            <a:r>
              <a:rPr lang="en-US" dirty="0"/>
              <a:t>Requires dynamic priorities</a:t>
            </a:r>
          </a:p>
          <a:p>
            <a:pPr lvl="1"/>
            <a:r>
              <a:rPr lang="en-US" dirty="0"/>
              <a:t>Works if less than 100% utilization</a:t>
            </a:r>
          </a:p>
          <a:p>
            <a:pPr lvl="2"/>
            <a:endParaRPr lang="en-US" dirty="0"/>
          </a:p>
        </p:txBody>
      </p:sp>
      <p:pic>
        <p:nvPicPr>
          <p:cNvPr id="4" name="Content Placeholder 3" descr="Image_10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12" y="4114800"/>
            <a:ext cx="3089025" cy="226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8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 viral license is</a:t>
            </a:r>
          </a:p>
          <a:p>
            <a:pPr lvl="1"/>
            <a:r>
              <a:rPr lang="en-US" dirty="0"/>
              <a:t>Why it matters in embedded perhaps more than elsewhere.</a:t>
            </a:r>
          </a:p>
          <a:p>
            <a:pPr lvl="2"/>
            <a:r>
              <a:rPr lang="en-US" dirty="0"/>
              <a:t>LKM</a:t>
            </a:r>
          </a:p>
          <a:p>
            <a:pPr lvl="2"/>
            <a:r>
              <a:rPr lang="en-US" dirty="0"/>
              <a:t>Impact on business model</a:t>
            </a:r>
          </a:p>
          <a:p>
            <a:pPr lvl="2"/>
            <a:r>
              <a:rPr lang="en-US" dirty="0"/>
              <a:t>Hardware people tend to use a lot of other people’s code (legally).</a:t>
            </a:r>
          </a:p>
          <a:p>
            <a:pPr lvl="3"/>
            <a:r>
              <a:rPr lang="en-US" dirty="0"/>
              <a:t>Vendor’s driver code etc.</a:t>
            </a:r>
          </a:p>
          <a:p>
            <a:pPr lvl="1"/>
            <a:r>
              <a:rPr lang="en-US" dirty="0"/>
              <a:t>Libraries.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6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Topic: Software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covered three or four basic platforms for software development for an embedded system.</a:t>
            </a:r>
          </a:p>
          <a:p>
            <a:pPr lvl="1"/>
            <a:r>
              <a:rPr lang="en-US" dirty="0"/>
              <a:t>Barebones</a:t>
            </a:r>
          </a:p>
          <a:p>
            <a:pPr lvl="2"/>
            <a:r>
              <a:rPr lang="en-US" dirty="0"/>
              <a:t>Write everything yourself</a:t>
            </a:r>
          </a:p>
          <a:p>
            <a:pPr lvl="1"/>
            <a:r>
              <a:rPr lang="en-US" dirty="0"/>
              <a:t>Barebones plus libraries</a:t>
            </a:r>
          </a:p>
          <a:p>
            <a:pPr lvl="2"/>
            <a:r>
              <a:rPr lang="en-US" dirty="0"/>
              <a:t>Import some useful libraries but otherwise write it all yourself.</a:t>
            </a:r>
          </a:p>
          <a:p>
            <a:pPr lvl="1"/>
            <a:r>
              <a:rPr lang="en-US" dirty="0"/>
              <a:t>RTOS</a:t>
            </a:r>
          </a:p>
          <a:p>
            <a:pPr lvl="2"/>
            <a:r>
              <a:rPr lang="en-US" dirty="0"/>
              <a:t>Basic scheduler with a lot of control</a:t>
            </a:r>
          </a:p>
          <a:p>
            <a:pPr lvl="2"/>
            <a:r>
              <a:rPr lang="en-US" dirty="0"/>
              <a:t>Generally a fair bit of support.</a:t>
            </a:r>
          </a:p>
          <a:p>
            <a:pPr lvl="3"/>
            <a:r>
              <a:rPr lang="en-US" dirty="0"/>
              <a:t>I/O devices, memory management, etc.</a:t>
            </a:r>
          </a:p>
          <a:p>
            <a:pPr lvl="2"/>
            <a:r>
              <a:rPr lang="en-US" dirty="0"/>
              <a:t>Fast interrupts processing possible/reasonable/”easy”</a:t>
            </a:r>
          </a:p>
          <a:p>
            <a:pPr lvl="1"/>
            <a:r>
              <a:rPr lang="en-US" dirty="0"/>
              <a:t>Full OS</a:t>
            </a:r>
          </a:p>
          <a:p>
            <a:pPr lvl="2"/>
            <a:r>
              <a:rPr lang="en-US" dirty="0"/>
              <a:t>Give up a lot of control</a:t>
            </a:r>
          </a:p>
          <a:p>
            <a:pPr lvl="2"/>
            <a:r>
              <a:rPr lang="en-US" dirty="0"/>
              <a:t>Have to deal with a very complex system</a:t>
            </a:r>
          </a:p>
          <a:p>
            <a:pPr lvl="2"/>
            <a:r>
              <a:rPr lang="en-US" dirty="0"/>
              <a:t>Get lots (and lots) of software support</a:t>
            </a:r>
          </a:p>
          <a:p>
            <a:pPr lvl="3"/>
            <a:r>
              <a:rPr lang="en-US" dirty="0"/>
              <a:t>Vision, databases, etc.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3037" y="1377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Embedded OS</a:t>
            </a:r>
          </a:p>
        </p:txBody>
      </p:sp>
    </p:spTree>
    <p:extLst>
      <p:ext uri="{BB962C8B-B14F-4D97-AF65-F5344CB8AC3E}">
        <p14:creationId xmlns:p14="http://schemas.microsoft.com/office/powerpoint/2010/main" val="32060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1338</Words>
  <Application>Microsoft Office PowerPoint</Application>
  <PresentationFormat>On-screen Show (4:3)</PresentationFormat>
  <Paragraphs>197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1_Office Theme</vt:lpstr>
      <vt:lpstr>EECS 473</vt:lpstr>
      <vt:lpstr>HW2 date</vt:lpstr>
      <vt:lpstr>Schedule</vt:lpstr>
      <vt:lpstr>Returning stuff etc.</vt:lpstr>
      <vt:lpstr>Topics: Interfacing</vt:lpstr>
      <vt:lpstr>Real-time systems and scheduling</vt:lpstr>
      <vt:lpstr>Real-time systems and scheduling</vt:lpstr>
      <vt:lpstr>Licensing</vt:lpstr>
      <vt:lpstr>Topic: Software platform</vt:lpstr>
      <vt:lpstr>Free RTOS</vt:lpstr>
      <vt:lpstr>FreeRTOS</vt:lpstr>
      <vt:lpstr>Embedded Linux</vt:lpstr>
      <vt:lpstr>Sample OS question</vt:lpstr>
      <vt:lpstr>Power integrity</vt:lpstr>
      <vt:lpstr>Batteries</vt:lpstr>
      <vt:lpstr>Example</vt:lpstr>
      <vt:lpstr>DSP</vt:lpstr>
      <vt:lpstr>DSP and FPGA</vt:lpstr>
      <vt:lpstr>Wireless </vt:lpstr>
      <vt:lpstr>Modulation</vt:lpstr>
      <vt:lpstr>Shannon–Hartley theorem</vt:lpstr>
      <vt:lpstr>Sample questions for wireless</vt:lpstr>
      <vt:lpstr>Power received vs. power sent.</vt:lpstr>
      <vt:lpstr>Questions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brehob</dc:creator>
  <cp:lastModifiedBy>Brehob, Mark</cp:lastModifiedBy>
  <cp:revision>75</cp:revision>
  <cp:lastPrinted>2017-12-12T15:17:38Z</cp:lastPrinted>
  <dcterms:created xsi:type="dcterms:W3CDTF">2014-11-05T22:31:40Z</dcterms:created>
  <dcterms:modified xsi:type="dcterms:W3CDTF">2023-12-05T15:18:19Z</dcterms:modified>
</cp:coreProperties>
</file>