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3670" r:id="rId2"/>
  </p:sldMasterIdLst>
  <p:notesMasterIdLst>
    <p:notesMasterId r:id="rId6"/>
  </p:notesMasterIdLst>
  <p:handoutMasterIdLst>
    <p:handoutMasterId r:id="rId7"/>
  </p:handoutMasterIdLst>
  <p:sldIdLst>
    <p:sldId id="300" r:id="rId3"/>
    <p:sldId id="301" r:id="rId4"/>
    <p:sldId id="302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EBE"/>
    <a:srgbClr val="BDFFDB"/>
    <a:srgbClr val="003399"/>
    <a:srgbClr val="800080"/>
    <a:srgbClr val="000066"/>
    <a:srgbClr val="006600"/>
    <a:srgbClr val="000000"/>
    <a:srgbClr val="0000FF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71477" autoAdjust="0"/>
  </p:normalViewPr>
  <p:slideViewPr>
    <p:cSldViewPr>
      <p:cViewPr varScale="1">
        <p:scale>
          <a:sx n="46" d="100"/>
          <a:sy n="46" d="100"/>
        </p:scale>
        <p:origin x="-17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Valeria\Documents\courses\eecs578_F15\Roster\MidtermGrade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1070248571869692E-2"/>
          <c:y val="1.7843624810056639E-2"/>
          <c:w val="0.93755720240852247"/>
          <c:h val="0.8942860431919694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Sheet1!$C$1:$C$6</c:f>
              <c:strCache>
                <c:ptCount val="6"/>
                <c:pt idx="0">
                  <c:v>60-64</c:v>
                </c:pt>
                <c:pt idx="1">
                  <c:v>65-69</c:v>
                </c:pt>
                <c:pt idx="2">
                  <c:v>70-74</c:v>
                </c:pt>
                <c:pt idx="3">
                  <c:v>75-79</c:v>
                </c:pt>
                <c:pt idx="4">
                  <c:v>80-84</c:v>
                </c:pt>
                <c:pt idx="5">
                  <c:v>85+</c:v>
                </c:pt>
              </c:strCache>
            </c:strRef>
          </c:cat>
          <c:val>
            <c:numRef>
              <c:f>Sheet1!$D$1:$D$6</c:f>
              <c:numCache>
                <c:formatCode>General</c:formatCode>
                <c:ptCount val="6"/>
                <c:pt idx="0">
                  <c:v>3</c:v>
                </c:pt>
                <c:pt idx="1">
                  <c:v>7</c:v>
                </c:pt>
                <c:pt idx="2">
                  <c:v>6</c:v>
                </c:pt>
                <c:pt idx="3">
                  <c:v>8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65"/>
        <c:axId val="45220224"/>
        <c:axId val="45221760"/>
      </c:barChart>
      <c:catAx>
        <c:axId val="45220224"/>
        <c:scaling>
          <c:orientation val="minMax"/>
        </c:scaling>
        <c:delete val="0"/>
        <c:axPos val="b"/>
        <c:majorTickMark val="out"/>
        <c:minorTickMark val="none"/>
        <c:tickLblPos val="nextTo"/>
        <c:crossAx val="45221760"/>
        <c:crosses val="autoZero"/>
        <c:auto val="1"/>
        <c:lblAlgn val="ctr"/>
        <c:lblOffset val="100"/>
        <c:noMultiLvlLbl val="0"/>
      </c:catAx>
      <c:valAx>
        <c:axId val="45221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220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90" tIns="48345" rIns="96690" bIns="48345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90" tIns="48345" rIns="96690" bIns="4834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90" tIns="48345" rIns="96690" bIns="48345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90" tIns="48345" rIns="96690" bIns="4834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86DAF688-CE31-449C-B8A9-A6C9CC70A2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35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924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4" tIns="47538" rIns="95074" bIns="47538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9725" y="0"/>
            <a:ext cx="31924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4" tIns="47538" rIns="95074" bIns="47538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4438" y="709613"/>
            <a:ext cx="4832350" cy="3624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7263" y="4570413"/>
            <a:ext cx="53467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4" tIns="47538" rIns="95074" bIns="47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0825"/>
            <a:ext cx="31924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4" tIns="47538" rIns="95074" bIns="47538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9725" y="9140825"/>
            <a:ext cx="31924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4" tIns="47538" rIns="95074" bIns="47538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fld id="{FAD5ECD6-C3AB-4AB0-BD61-E8295F76F3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70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23" name="AutoShape 3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Arial" charset="0"/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 userDrawn="1"/>
        </p:nvSpPr>
        <p:spPr bwMode="auto">
          <a:xfrm>
            <a:off x="5029200" y="5791200"/>
            <a:ext cx="350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1" dirty="0">
                <a:latin typeface="Arial Narrow" pitchFamily="34" charset="0"/>
                <a:cs typeface="Arial" charset="0"/>
              </a:rPr>
              <a:t>© Valeria Bertacco, </a:t>
            </a:r>
            <a:r>
              <a:rPr lang="en-US" sz="2000" b="1" dirty="0" smtClean="0">
                <a:latin typeface="Arial Narrow" pitchFamily="34" charset="0"/>
                <a:cs typeface="Arial" charset="0"/>
              </a:rPr>
              <a:t>2015</a:t>
            </a:r>
            <a:endParaRPr lang="en-US" sz="2000" b="1" dirty="0">
              <a:latin typeface="Arial Narrow" pitchFamily="34" charset="0"/>
              <a:cs typeface="Arial" charset="0"/>
            </a:endParaRPr>
          </a:p>
          <a:p>
            <a:pPr algn="r"/>
            <a:r>
              <a:rPr lang="en-US" sz="1400" dirty="0">
                <a:latin typeface="Arial Narrow" pitchFamily="34" charset="0"/>
                <a:cs typeface="Arial" charset="0"/>
              </a:rPr>
              <a:t>The material in this presentation cannot be </a:t>
            </a:r>
          </a:p>
          <a:p>
            <a:pPr algn="r"/>
            <a:r>
              <a:rPr lang="en-US" sz="1400" dirty="0">
                <a:latin typeface="Arial Narrow" pitchFamily="34" charset="0"/>
                <a:cs typeface="Arial" charset="0"/>
              </a:rPr>
              <a:t>copied in any form without our written permission</a:t>
            </a:r>
          </a:p>
        </p:txBody>
      </p:sp>
      <p:sp>
        <p:nvSpPr>
          <p:cNvPr id="81925" name="Text Box 5"/>
          <p:cNvSpPr txBox="1">
            <a:spLocks noChangeArrowheads="1"/>
          </p:cNvSpPr>
          <p:nvPr userDrawn="1"/>
        </p:nvSpPr>
        <p:spPr bwMode="auto">
          <a:xfrm>
            <a:off x="1524000" y="38862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  <a:cs typeface="Arial" charset="0"/>
              </a:rPr>
              <a:t>Prof. Valeria Bertacco</a:t>
            </a:r>
          </a:p>
        </p:txBody>
      </p:sp>
      <p:sp>
        <p:nvSpPr>
          <p:cNvPr id="81926" name="Text Box 6"/>
          <p:cNvSpPr txBox="1">
            <a:spLocks noChangeArrowheads="1"/>
          </p:cNvSpPr>
          <p:nvPr userDrawn="1"/>
        </p:nvSpPr>
        <p:spPr bwMode="auto">
          <a:xfrm>
            <a:off x="609600" y="2955925"/>
            <a:ext cx="82926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000" b="1" dirty="0">
                <a:latin typeface="Arial Narrow" pitchFamily="34" charset="0"/>
                <a:cs typeface="Arial" charset="0"/>
              </a:rPr>
              <a:t>EECS 578 – </a:t>
            </a:r>
            <a:r>
              <a:rPr lang="en-US" sz="2000" b="1" dirty="0" smtClean="0">
                <a:latin typeface="Arial Narrow" pitchFamily="34" charset="0"/>
                <a:cs typeface="Arial" charset="0"/>
              </a:rPr>
              <a:t>Correct Operation for Processors and Embedded</a:t>
            </a:r>
            <a:r>
              <a:rPr lang="en-US" sz="2000" b="1" baseline="0" dirty="0" smtClean="0">
                <a:latin typeface="Arial Narrow" pitchFamily="34" charset="0"/>
                <a:cs typeface="Arial" charset="0"/>
              </a:rPr>
              <a:t> Systems</a:t>
            </a:r>
            <a:r>
              <a:rPr lang="en-US" sz="2000" b="1" dirty="0" smtClean="0">
                <a:latin typeface="Arial Narrow" pitchFamily="34" charset="0"/>
                <a:cs typeface="Arial" charset="0"/>
              </a:rPr>
              <a:t>– Fall 2015</a:t>
            </a:r>
            <a:endParaRPr lang="en-US" sz="2000" b="1" dirty="0">
              <a:latin typeface="Arial Narrow" pitchFamily="34" charset="0"/>
              <a:cs typeface="Arial" charset="0"/>
            </a:endParaRPr>
          </a:p>
        </p:txBody>
      </p:sp>
      <p:sp>
        <p:nvSpPr>
          <p:cNvPr id="81927" name="Text Box 7"/>
          <p:cNvSpPr txBox="1">
            <a:spLocks noChangeArrowheads="1"/>
          </p:cNvSpPr>
          <p:nvPr userDrawn="1"/>
        </p:nvSpPr>
        <p:spPr bwMode="auto">
          <a:xfrm>
            <a:off x="2497138" y="4419600"/>
            <a:ext cx="42846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Arial Narrow" pitchFamily="34" charset="0"/>
                <a:cs typeface="Arial" charset="0"/>
              </a:rPr>
              <a:t>EECS Department</a:t>
            </a:r>
          </a:p>
          <a:p>
            <a:pPr algn="ctr"/>
            <a:r>
              <a:rPr lang="en-US" sz="2000" b="1">
                <a:latin typeface="Arial Narrow" pitchFamily="34" charset="0"/>
                <a:cs typeface="Arial" charset="0"/>
              </a:rPr>
              <a:t>University of Michigan in Ann Arbor, USA</a:t>
            </a:r>
          </a:p>
          <a:p>
            <a:pPr algn="ctr"/>
            <a:endParaRPr lang="en-US" sz="2000"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5A5C5-3186-4900-990D-044B2D632B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032331"/>
      </p:ext>
    </p:extLst>
  </p:cSld>
  <p:clrMapOvr>
    <a:masterClrMapping/>
  </p:clrMapOvr>
  <p:transition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047750"/>
            <a:ext cx="3924300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047750"/>
            <a:ext cx="3924300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37FF5-713A-489E-A2D4-23E0503A95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35471"/>
      </p:ext>
    </p:extLst>
  </p:cSld>
  <p:clrMapOvr>
    <a:masterClrMapping/>
  </p:clrMapOvr>
  <p:transition>
    <p:pull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E418-CD13-4098-9D84-3D5863CCF8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84373"/>
      </p:ext>
    </p:extLst>
  </p:cSld>
  <p:clrMapOvr>
    <a:masterClrMapping/>
  </p:clrMapOvr>
  <p:transition>
    <p:pull dir="l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8C225-93F3-488E-B25A-77864484E4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51467"/>
      </p:ext>
    </p:extLst>
  </p:cSld>
  <p:clrMapOvr>
    <a:masterClrMapping/>
  </p:clrMapOvr>
  <p:transition>
    <p:pull dir="l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0C6E-7F04-45AE-B235-892BF385A8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422062"/>
      </p:ext>
    </p:extLst>
  </p:cSld>
  <p:clrMapOvr>
    <a:masterClrMapping/>
  </p:clrMapOvr>
  <p:transition>
    <p:pull dir="l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74D1B-B845-4951-9442-05A0D4CB28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376841"/>
      </p:ext>
    </p:extLst>
  </p:cSld>
  <p:clrMapOvr>
    <a:masterClrMapping/>
  </p:clrMapOvr>
  <p:transition>
    <p:pull dir="l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45652-E179-4393-9EAE-B61BC3FA79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14696"/>
      </p:ext>
    </p:extLst>
  </p:cSld>
  <p:clrMapOvr>
    <a:masterClrMapping/>
  </p:clrMapOvr>
  <p:transition>
    <p:pull dir="l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19BD8-9614-4A66-A292-C23E4BDF19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612698"/>
      </p:ext>
    </p:extLst>
  </p:cSld>
  <p:clrMapOvr>
    <a:masterClrMapping/>
  </p:clrMapOvr>
  <p:transition>
    <p:pull dir="l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147638"/>
            <a:ext cx="2001837" cy="604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147638"/>
            <a:ext cx="5854700" cy="604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B8D3E-A962-436D-82E9-841E91650F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8788"/>
      </p:ext>
    </p:extLst>
  </p:cSld>
  <p:clrMapOvr>
    <a:masterClrMapping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144668-14AD-450B-862C-1687096D4C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AutoShape 3"/>
          <p:cNvSpPr>
            <a:spLocks noChangeArrowheads="1"/>
          </p:cNvSpPr>
          <p:nvPr userDrawn="1"/>
        </p:nvSpPr>
        <p:spPr bwMode="auto">
          <a:xfrm>
            <a:off x="762000" y="3917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Arial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 userDrawn="1"/>
        </p:nvSpPr>
        <p:spPr bwMode="auto">
          <a:xfrm flipH="1" flipV="1">
            <a:off x="762000" y="2579688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57200" y="762000"/>
            <a:ext cx="83058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371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8243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144668-14AD-450B-862C-1687096D4C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219200"/>
            <a:ext cx="3924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219200"/>
            <a:ext cx="3924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B80EB0-F78E-43EC-9F8E-C5ED675AA4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48535B-C3F8-44D4-AFF7-C4568CDAF6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B6157E-21B9-4D05-83A4-B94C39C3AD5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219200"/>
            <a:ext cx="39243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219200"/>
            <a:ext cx="39243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248400"/>
            <a:ext cx="3505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4A227A5-C363-4473-B012-4E7574578A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19338"/>
            <a:ext cx="7772400" cy="109537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33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252538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3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86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61ECC4-D11E-4078-8B65-96990D080D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75974"/>
      </p:ext>
    </p:extLst>
  </p:cSld>
  <p:clrMapOvr>
    <a:masterClrMapping/>
  </p:clrMapOvr>
  <p:transition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42201-B3FA-47F4-91AE-D5BC1F3C37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901278"/>
      </p:ext>
    </p:extLst>
  </p:cSld>
  <p:clrMapOvr>
    <a:masterClrMapping/>
  </p:clrMapOvr>
  <p:transition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19200"/>
            <a:ext cx="800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0" name="AutoShape 4"/>
          <p:cNvSpPr>
            <a:spLocks noChangeArrowheads="1"/>
          </p:cNvSpPr>
          <p:nvPr/>
        </p:nvSpPr>
        <p:spPr bwMode="auto">
          <a:xfrm>
            <a:off x="609600" y="990600"/>
            <a:ext cx="7958138" cy="109538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Arial" charset="0"/>
            </a:endParaRPr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248400"/>
            <a:ext cx="3505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Verdana" pitchFamily="34" charset="0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cs typeface="+mn-cs"/>
              </a:defRPr>
            </a:lvl1pPr>
          </a:lstStyle>
          <a:p>
            <a:fld id="{7C7E86E9-F01D-4FA1-887E-CBA53795B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0904" name="Rectangle 8"/>
          <p:cNvSpPr>
            <a:spLocks noChangeArrowheads="1"/>
          </p:cNvSpPr>
          <p:nvPr userDrawn="1"/>
        </p:nvSpPr>
        <p:spPr bwMode="auto">
          <a:xfrm>
            <a:off x="3962400" y="6248400"/>
            <a:ext cx="2701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000" dirty="0">
                <a:latin typeface="Verdana" pitchFamily="34" charset="0"/>
                <a:cs typeface="Arial" charset="0"/>
              </a:rPr>
              <a:t>The University of Michigan</a:t>
            </a:r>
          </a:p>
          <a:p>
            <a:pPr algn="ctr"/>
            <a:r>
              <a:rPr lang="en-US" sz="1000" dirty="0">
                <a:latin typeface="Verdana" pitchFamily="34" charset="0"/>
                <a:cs typeface="Arial" charset="0"/>
              </a:rPr>
              <a:t>© Valeria Bertacco - </a:t>
            </a:r>
            <a:r>
              <a:rPr lang="en-US" sz="1000" dirty="0" smtClean="0">
                <a:latin typeface="Verdana" pitchFamily="34" charset="0"/>
                <a:cs typeface="Arial" charset="0"/>
              </a:rPr>
              <a:t>2015</a:t>
            </a:r>
            <a:endParaRPr lang="en-US" sz="1000" dirty="0">
              <a:latin typeface="Verdana" pitchFamily="34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9" r:id="rId2"/>
    <p:sldLayoutId id="2147483657" r:id="rId3"/>
    <p:sldLayoutId id="2147483659" r:id="rId4"/>
    <p:sldLayoutId id="2147483661" r:id="rId5"/>
    <p:sldLayoutId id="2147483662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34" charset="0"/>
        <a:buChar char="-"/>
        <a:defRPr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147638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47750"/>
            <a:ext cx="80010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2580" name="AutoShape 4"/>
          <p:cNvSpPr>
            <a:spLocks noChangeArrowheads="1"/>
          </p:cNvSpPr>
          <p:nvPr/>
        </p:nvSpPr>
        <p:spPr bwMode="auto">
          <a:xfrm>
            <a:off x="609600" y="920750"/>
            <a:ext cx="7958138" cy="109538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32581" name="Line 5"/>
          <p:cNvSpPr>
            <a:spLocks noChangeShapeType="1"/>
          </p:cNvSpPr>
          <p:nvPr userDrawn="1"/>
        </p:nvSpPr>
        <p:spPr bwMode="auto">
          <a:xfrm flipV="1">
            <a:off x="6553200" y="6315075"/>
            <a:ext cx="19812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sz="28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4325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78575"/>
            <a:ext cx="34290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325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78575"/>
            <a:ext cx="28956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>
                <a:latin typeface="Verdana" pitchFamily="34" charset="0"/>
                <a:cs typeface="+mn-cs"/>
              </a:defRPr>
            </a:lvl1pPr>
          </a:lstStyle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325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96063" y="6375400"/>
            <a:ext cx="19812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F3623EAE-7315-43B7-8690-B3B8B99404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4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pull dir="l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2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Verdana" pitchFamily="34" charset="0"/>
        <a:buChar char="-"/>
        <a:defRPr sz="20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Midterm Stats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score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44668-14AD-450B-862C-1687096D4C1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777213"/>
              </p:ext>
            </p:extLst>
          </p:nvPr>
        </p:nvGraphicFramePr>
        <p:xfrm>
          <a:off x="533400" y="12954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>
            <a:off x="4800600" y="1528465"/>
            <a:ext cx="0" cy="464373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311144" y="1066800"/>
            <a:ext cx="300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74 – </a:t>
            </a:r>
            <a:r>
              <a:rPr lang="en-US" dirty="0" err="1" smtClean="0"/>
              <a:t>stdev</a:t>
            </a:r>
            <a:r>
              <a:rPr lang="en-US" dirty="0" smtClean="0"/>
              <a:t> 6.8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048000" y="1528464"/>
            <a:ext cx="0" cy="464373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1143000" y="1528465"/>
            <a:ext cx="0" cy="464373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477000" y="1447800"/>
            <a:ext cx="0" cy="464373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79478506"/>
      </p:ext>
    </p:extLst>
  </p:cSld>
  <p:clrMapOvr>
    <a:masterClrMapping/>
  </p:clrMapOvr>
  <p:transition>
    <p:pull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Per-question stats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8C225-93F3-488E-B25A-77864484E4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48579"/>
              </p:ext>
            </p:extLst>
          </p:nvPr>
        </p:nvGraphicFramePr>
        <p:xfrm>
          <a:off x="381000" y="1905000"/>
          <a:ext cx="8534400" cy="1943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1075"/>
                <a:gridCol w="771525"/>
                <a:gridCol w="685800"/>
                <a:gridCol w="762000"/>
                <a:gridCol w="762000"/>
                <a:gridCol w="685800"/>
                <a:gridCol w="838200"/>
                <a:gridCol w="762000"/>
                <a:gridCol w="619126"/>
                <a:gridCol w="676274"/>
                <a:gridCol w="990600"/>
              </a:tblGrid>
              <a:tr h="647700"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Q8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4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>
                          <a:effectLst/>
                        </a:rPr>
                        <a:t>MIN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2.5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2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4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7.5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4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2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2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4770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>
                          <a:effectLst/>
                        </a:rPr>
                        <a:t>MAX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11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6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6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11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8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22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7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10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257664"/>
      </p:ext>
    </p:extLst>
  </p:cSld>
  <p:clrMapOvr>
    <a:masterClrMapping/>
  </p:clrMapOvr>
  <p:transition>
    <p:pull dir="lu"/>
  </p:transition>
</p:sld>
</file>

<file path=ppt/theme/theme1.xml><?xml version="1.0" encoding="utf-8"?>
<a:theme xmlns:a="http://schemas.openxmlformats.org/drawingml/2006/main" name="Binary Decision Diagrams">
  <a:themeElements>
    <a:clrScheme name="Binary Decision Diagrams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Binary Decision Diagrams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inary Decision Diagrams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nary Decision Diagrams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inary Decision Diagrams">
  <a:themeElements>
    <a:clrScheme name="Binary Decision Diagrams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Binary Decision Diagrams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Binary Decision Diagrams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nary Decision Diagrams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nary Decision Diagrams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3485</TotalTime>
  <Words>45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Binary Decision Diagrams</vt:lpstr>
      <vt:lpstr>1_Binary Decision Diagrams</vt:lpstr>
      <vt:lpstr>Midterm Stats</vt:lpstr>
      <vt:lpstr>Overall score</vt:lpstr>
      <vt:lpstr>Per-question stats</vt:lpstr>
    </vt:vector>
  </TitlesOfParts>
  <Company>EECS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370 lecture #1, W05</dc:title>
  <dc:subject>Course Overview</dc:subject>
  <dc:creator>Marios Papaefthymiou</dc:creator>
  <cp:lastModifiedBy>valeriab@gmail.com</cp:lastModifiedBy>
  <cp:revision>171</cp:revision>
  <cp:lastPrinted>2014-01-08T15:11:15Z</cp:lastPrinted>
  <dcterms:created xsi:type="dcterms:W3CDTF">2000-12-30T19:45:20Z</dcterms:created>
  <dcterms:modified xsi:type="dcterms:W3CDTF">2015-12-15T16:32:24Z</dcterms:modified>
</cp:coreProperties>
</file>