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5" r:id="rId2"/>
    <p:sldId id="312" r:id="rId3"/>
    <p:sldId id="313" r:id="rId4"/>
    <p:sldId id="314" r:id="rId5"/>
    <p:sldId id="315" r:id="rId6"/>
    <p:sldId id="316" r:id="rId7"/>
    <p:sldId id="266" r:id="rId8"/>
    <p:sldId id="317" r:id="rId9"/>
    <p:sldId id="267" r:id="rId10"/>
    <p:sldId id="268" r:id="rId11"/>
    <p:sldId id="309" r:id="rId12"/>
    <p:sldId id="318" r:id="rId13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3" d="100"/>
          <a:sy n="153" d="100"/>
        </p:scale>
        <p:origin x="1476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fld id="{5962B1A9-1B0B-4F14-9512-439319247112}" type="datetimeFigureOut">
              <a:rPr lang="en-US" smtClean="0"/>
              <a:t>4/13/2015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6" tIns="48328" rIns="96656" bIns="4832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1"/>
            <a:ext cx="5852160" cy="4320540"/>
          </a:xfrm>
          <a:prstGeom prst="rect">
            <a:avLst/>
          </a:prstGeom>
        </p:spPr>
        <p:txBody>
          <a:bodyPr vert="horz" lIns="96656" tIns="48328" rIns="96656" bIns="4832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F40129E7-809C-4197-B856-BD71AC045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951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0129E7-809C-4197-B856-BD71AC04541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860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0129E7-809C-4197-B856-BD71AC04541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5024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0129E7-809C-4197-B856-BD71AC04541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9046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0129E7-809C-4197-B856-BD71AC04541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9681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0129E7-809C-4197-B856-BD71AC04541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02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E0F4C-6271-4DAD-A0C4-F2D75D8F14AA}" type="datetimeFigureOut">
              <a:rPr lang="en-US" smtClean="0"/>
              <a:t>4/13/2015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10BDD-7705-4297-B36F-950EADCDE3A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2" descr="http://www.eecs.umich.edu/hub/html/pics/bar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156771"/>
          </a:xfrm>
          <a:prstGeom prst="rect">
            <a:avLst/>
          </a:prstGeom>
          <a:noFill/>
        </p:spPr>
      </p:pic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995979"/>
            <a:ext cx="1371600" cy="862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E0F4C-6271-4DAD-A0C4-F2D75D8F14AA}" type="datetimeFigureOut">
              <a:rPr lang="en-US" smtClean="0"/>
              <a:t>4/13/2015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10BDD-7705-4297-B36F-950EADCDE3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E0F4C-6271-4DAD-A0C4-F2D75D8F14AA}" type="datetimeFigureOut">
              <a:rPr lang="en-US" smtClean="0"/>
              <a:t>4/13/2015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10BDD-7705-4297-B36F-950EADCDE3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E0F4C-6271-4DAD-A0C4-F2D75D8F14AA}" type="datetimeFigureOut">
              <a:rPr lang="en-US" smtClean="0"/>
              <a:t>4/13/2015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10BDD-7705-4297-B36F-950EADCDE3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E0F4C-6271-4DAD-A0C4-F2D75D8F14AA}" type="datetimeFigureOut">
              <a:rPr lang="en-US" smtClean="0"/>
              <a:t>4/13/2015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10BDD-7705-4297-B36F-950EADCDE3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E0F4C-6271-4DAD-A0C4-F2D75D8F14AA}" type="datetimeFigureOut">
              <a:rPr lang="en-US" smtClean="0"/>
              <a:t>4/13/2015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10BDD-7705-4297-B36F-950EADCDE3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E0F4C-6271-4DAD-A0C4-F2D75D8F14AA}" type="datetimeFigureOut">
              <a:rPr lang="en-US" smtClean="0"/>
              <a:t>4/13/2015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10BDD-7705-4297-B36F-950EADCDE3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E0F4C-6271-4DAD-A0C4-F2D75D8F14AA}" type="datetimeFigureOut">
              <a:rPr lang="en-US" smtClean="0"/>
              <a:t>4/13/2015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10BDD-7705-4297-B36F-950EADCDE3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E0F4C-6271-4DAD-A0C4-F2D75D8F14AA}" type="datetimeFigureOut">
              <a:rPr lang="en-US" smtClean="0"/>
              <a:t>4/13/2015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10BDD-7705-4297-B36F-950EADCDE3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E0F4C-6271-4DAD-A0C4-F2D75D8F14AA}" type="datetimeFigureOut">
              <a:rPr lang="en-US" smtClean="0"/>
              <a:t>4/13/2015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10BDD-7705-4297-B36F-950EADCDE3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E0F4C-6271-4DAD-A0C4-F2D75D8F14AA}" type="datetimeFigureOut">
              <a:rPr lang="en-US" smtClean="0"/>
              <a:t>4/13/2015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10BDD-7705-4297-B36F-950EADCDE3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9E0F4C-6271-4DAD-A0C4-F2D75D8F14AA}" type="datetimeFigureOut">
              <a:rPr lang="en-US" smtClean="0"/>
              <a:t>4/13/2015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10BDD-7705-4297-B36F-950EADCDE3A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itlaw.com/copyright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nu.org/philosophy/right-to-read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oss-watch.ac.uk/resources/gpl.x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Copyright and Software</a:t>
            </a:r>
            <a:br>
              <a:rPr lang="en-US" dirty="0" smtClean="0"/>
            </a:br>
            <a:r>
              <a:rPr lang="en-US" dirty="0" smtClean="0"/>
              <a:t>and You</a:t>
            </a:r>
            <a:endParaRPr lang="en-US" dirty="0"/>
          </a:p>
        </p:txBody>
      </p:sp>
      <p:pic>
        <p:nvPicPr>
          <p:cNvPr id="5" name="Picture 2" descr="http://beagle.s3.amazonaws.com/graphics/beaglebone/beaglebone-in-hand.JPG"/>
          <p:cNvPicPr>
            <a:picLocks noChangeAspect="1" noChangeArrowheads="1"/>
          </p:cNvPicPr>
          <p:nvPr/>
        </p:nvPicPr>
        <p:blipFill>
          <a:blip r:embed="rId3" cstate="print"/>
          <a:srcRect l="16250" t="-758" r="25000"/>
          <a:stretch>
            <a:fillRect/>
          </a:stretch>
        </p:blipFill>
        <p:spPr bwMode="auto">
          <a:xfrm>
            <a:off x="6400800" y="3733800"/>
            <a:ext cx="2743199" cy="3124200"/>
          </a:xfrm>
          <a:prstGeom prst="rect">
            <a:avLst/>
          </a:prstGeom>
          <a:noFill/>
        </p:spPr>
      </p:pic>
      <p:pic>
        <p:nvPicPr>
          <p:cNvPr id="6" name="Picture 10" descr="http://dev.emcelettronica.com/files/u4/Linux_on_Hardwar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19400" y="4833582"/>
            <a:ext cx="3390900" cy="20244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GPL in three slides (2/3)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Some points</a:t>
            </a:r>
          </a:p>
          <a:p>
            <a:pPr lvl="1"/>
            <a:r>
              <a:rPr lang="en-US" dirty="0" smtClean="0"/>
              <a:t>If you don’t redistribute the code, you don’t need to share the source.</a:t>
            </a:r>
          </a:p>
          <a:p>
            <a:pPr lvl="1"/>
            <a:r>
              <a:rPr lang="en-US" dirty="0" smtClean="0"/>
              <a:t>You can bundle software with GPL-</a:t>
            </a:r>
            <a:r>
              <a:rPr lang="en-US" dirty="0" err="1" smtClean="0"/>
              <a:t>ed</a:t>
            </a:r>
            <a:r>
              <a:rPr lang="en-US" dirty="0" smtClean="0"/>
              <a:t> software and not have to license the bundled software.</a:t>
            </a:r>
          </a:p>
          <a:p>
            <a:pPr lvl="2"/>
            <a:r>
              <a:rPr lang="en-US" dirty="0" smtClean="0"/>
              <a:t>“Mere aggregations” aren’t impacted. </a:t>
            </a:r>
          </a:p>
          <a:p>
            <a:pPr lvl="1"/>
            <a:r>
              <a:rPr lang="en-US" dirty="0" smtClean="0"/>
              <a:t>Loadable Kernel Modules are tricky though</a:t>
            </a:r>
          </a:p>
          <a:p>
            <a:pPr lvl="2"/>
            <a:r>
              <a:rPr lang="en-US" dirty="0" smtClean="0"/>
              <a:t>Often we need device drivers for our application (we’ll be writing them later)</a:t>
            </a:r>
          </a:p>
          <a:p>
            <a:pPr lvl="2"/>
            <a:r>
              <a:rPr lang="en-US" dirty="0" smtClean="0"/>
              <a:t>But they touch the Linux code in a non-trivial way.</a:t>
            </a:r>
          </a:p>
          <a:p>
            <a:pPr lvl="3"/>
            <a:r>
              <a:rPr lang="en-US" dirty="0" smtClean="0"/>
              <a:t>There is some debate about if a LKM is an aggregation or a modification of the original kernel.</a:t>
            </a:r>
          </a:p>
          <a:p>
            <a:pPr lvl="3"/>
            <a:r>
              <a:rPr lang="en-US" dirty="0" smtClean="0"/>
              <a:t>In general there are proprietary drivers out there and even open source groups that help support said drivers.</a:t>
            </a:r>
          </a:p>
          <a:p>
            <a:r>
              <a:rPr lang="en-US" dirty="0" smtClean="0"/>
              <a:t>General theme:</a:t>
            </a:r>
          </a:p>
          <a:p>
            <a:pPr lvl="1"/>
            <a:r>
              <a:rPr lang="en-US" dirty="0" smtClean="0"/>
              <a:t>Be sure you understand the law before you use software licensed under the GPL on a proprietary project.</a:t>
            </a:r>
          </a:p>
          <a:p>
            <a:pPr lvl="2"/>
            <a:r>
              <a:rPr lang="en-US" dirty="0" smtClean="0"/>
              <a:t>Using </a:t>
            </a:r>
            <a:r>
              <a:rPr lang="en-US" dirty="0" err="1" smtClean="0"/>
              <a:t>gcc</a:t>
            </a:r>
            <a:r>
              <a:rPr lang="en-US" dirty="0" smtClean="0"/>
              <a:t> to compile or </a:t>
            </a:r>
            <a:r>
              <a:rPr lang="en-US" dirty="0" err="1" smtClean="0"/>
              <a:t>ddd</a:t>
            </a:r>
            <a:r>
              <a:rPr lang="en-US" dirty="0" smtClean="0"/>
              <a:t> to debug is fine, but when you are modifying the code of software licensed under the GPL you might be obligated to release your code.</a:t>
            </a:r>
          </a:p>
          <a:p>
            <a:r>
              <a:rPr lang="en-US" dirty="0" smtClean="0"/>
              <a:t>Read: </a:t>
            </a:r>
            <a:r>
              <a:rPr lang="en-US" i="1" dirty="0"/>
              <a:t>The Cathedral and the Bazaar</a:t>
            </a:r>
            <a:endParaRPr lang="en-US" dirty="0" smtClean="0"/>
          </a:p>
        </p:txBody>
      </p:sp>
      <p:pic>
        <p:nvPicPr>
          <p:cNvPr id="4" name="Picture 2" descr="Small letter c turned 180 degrees, surrounded by a single line forming a circle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00" y="152400"/>
            <a:ext cx="1028701" cy="10287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GPL in three slides (</a:t>
            </a:r>
            <a:r>
              <a:rPr lang="en-US" dirty="0"/>
              <a:t>3</a:t>
            </a:r>
            <a:r>
              <a:rPr lang="en-US" dirty="0" smtClean="0"/>
              <a:t>/3)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GPL v3</a:t>
            </a:r>
          </a:p>
          <a:p>
            <a:pPr lvl="1"/>
            <a:r>
              <a:rPr lang="en-US" dirty="0" smtClean="0"/>
              <a:t>Prevents using GPL on hardware that won’t run other code (“</a:t>
            </a:r>
            <a:r>
              <a:rPr lang="en-US" dirty="0" err="1" smtClean="0"/>
              <a:t>Tivoization</a:t>
            </a:r>
            <a:r>
              <a:rPr lang="en-US" dirty="0" smtClean="0"/>
              <a:t>”)</a:t>
            </a:r>
          </a:p>
          <a:p>
            <a:pPr lvl="2"/>
            <a:r>
              <a:rPr lang="en-US" dirty="0" smtClean="0"/>
              <a:t>Though only for consumer hardware (IBM has a business model here?)</a:t>
            </a:r>
          </a:p>
          <a:p>
            <a:pPr lvl="1"/>
            <a:r>
              <a:rPr lang="en-US" dirty="0" smtClean="0"/>
              <a:t>Addresses patents</a:t>
            </a:r>
          </a:p>
          <a:p>
            <a:pPr lvl="2"/>
            <a:r>
              <a:rPr lang="en-US" dirty="0" smtClean="0"/>
              <a:t>Can’t sue for (software?) patent on code you release.</a:t>
            </a:r>
          </a:p>
          <a:p>
            <a:r>
              <a:rPr lang="en-US" dirty="0" smtClean="0"/>
              <a:t>Lesser GPL</a:t>
            </a:r>
          </a:p>
          <a:p>
            <a:pPr lvl="1"/>
            <a:r>
              <a:rPr lang="en-US" dirty="0" smtClean="0"/>
              <a:t>Mainly for libraries/APIs.</a:t>
            </a:r>
          </a:p>
          <a:p>
            <a:pPr lvl="1"/>
            <a:r>
              <a:rPr lang="en-US" dirty="0" smtClean="0"/>
              <a:t>Makes it clear can use libraries in proprietary code without having to release proprietary code.</a:t>
            </a:r>
          </a:p>
          <a:p>
            <a:pPr lvl="2"/>
            <a:endParaRPr lang="en-US" dirty="0" smtClean="0"/>
          </a:p>
        </p:txBody>
      </p:sp>
      <p:pic>
        <p:nvPicPr>
          <p:cNvPr id="4" name="Picture 2" descr="Small letter c turned 180 degrees, surrounded by a single line forming a circle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00" y="152400"/>
            <a:ext cx="1028701" cy="10287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2325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Next—CSE </a:t>
            </a:r>
            <a:r>
              <a:rPr lang="en-US" smtClean="0"/>
              <a:t>big ideas.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037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copyright?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base"/>
            <a:r>
              <a:rPr lang="en-US" dirty="0"/>
              <a:t>The Copyright Act </a:t>
            </a:r>
            <a:r>
              <a:rPr lang="en-US" dirty="0" smtClean="0"/>
              <a:t> of 1976 prevents </a:t>
            </a:r>
            <a:r>
              <a:rPr lang="en-US" dirty="0"/>
              <a:t>the unauthorized copying of a work of authorship. </a:t>
            </a:r>
            <a:endParaRPr lang="en-US" dirty="0" smtClean="0"/>
          </a:p>
          <a:p>
            <a:pPr lvl="1" fontAlgn="base"/>
            <a:r>
              <a:rPr lang="en-US" dirty="0" smtClean="0"/>
              <a:t>However</a:t>
            </a:r>
            <a:r>
              <a:rPr lang="en-US" dirty="0"/>
              <a:t>, only the copying of the work is prohibited--anyone may copy the ideas contained within a work. </a:t>
            </a:r>
          </a:p>
          <a:p>
            <a:pPr fontAlgn="base"/>
            <a:r>
              <a:rPr lang="en-US" dirty="0"/>
              <a:t>Copyrights can be registered in the Copyright Office in the Library of Congress, but newly created works do not need to be registered. </a:t>
            </a:r>
            <a:endParaRPr lang="en-US" dirty="0" smtClean="0"/>
          </a:p>
          <a:p>
            <a:pPr lvl="1" fontAlgn="base"/>
            <a:r>
              <a:rPr lang="en-US" dirty="0" smtClean="0"/>
              <a:t>In </a:t>
            </a:r>
            <a:r>
              <a:rPr lang="en-US" dirty="0"/>
              <a:t>fact, it is no longer necessary to even place a copyright notice on a work for it to be protected by copyright law.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400800"/>
            <a:ext cx="3545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://www.bitlaw.com/copyright</a:t>
            </a:r>
            <a:r>
              <a:rPr lang="en-US" dirty="0" smtClean="0">
                <a:hlinkClick r:id="rId2"/>
              </a:rPr>
              <a:t>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753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Fair 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So when can you use someone else’s work?</a:t>
            </a:r>
          </a:p>
          <a:p>
            <a:pPr lvl="1"/>
            <a:r>
              <a:rPr lang="en-US" dirty="0" smtClean="0"/>
              <a:t>I mean I just used </a:t>
            </a:r>
            <a:r>
              <a:rPr lang="en-US" dirty="0" err="1" smtClean="0"/>
              <a:t>findlaw’s</a:t>
            </a:r>
            <a:r>
              <a:rPr lang="en-US" dirty="0" smtClean="0"/>
              <a:t> text!</a:t>
            </a:r>
          </a:p>
          <a:p>
            <a:r>
              <a:rPr lang="en-US" dirty="0" smtClean="0"/>
              <a:t>Four factors (taken from the law itself)</a:t>
            </a:r>
          </a:p>
          <a:p>
            <a:pPr lvl="1" fontAlgn="base"/>
            <a:r>
              <a:rPr lang="en-US" dirty="0"/>
              <a:t>the purpose and character of the use, including whether such use is of commercial nature or is for nonprofit educational purposes;</a:t>
            </a:r>
          </a:p>
          <a:p>
            <a:pPr lvl="1" fontAlgn="base"/>
            <a:r>
              <a:rPr lang="en-US" dirty="0"/>
              <a:t>the nature of the copyrighted work;</a:t>
            </a:r>
          </a:p>
          <a:p>
            <a:pPr lvl="1" fontAlgn="base"/>
            <a:r>
              <a:rPr lang="en-US" dirty="0"/>
              <a:t>the amount and substantiality of the portion used in relation to the copyrighted work as a whole; and</a:t>
            </a:r>
          </a:p>
          <a:p>
            <a:pPr lvl="1" fontAlgn="base"/>
            <a:r>
              <a:rPr lang="en-US" dirty="0"/>
              <a:t>the effect of the use upon the potential market for or value of the copyrighted work.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769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Consider my use of </a:t>
            </a:r>
            <a:r>
              <a:rPr lang="en-US" dirty="0" err="1" smtClean="0"/>
              <a:t>findlaw’s</a:t>
            </a:r>
            <a:r>
              <a:rPr lang="en-US" dirty="0" smtClean="0"/>
              <a:t> text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6098" t="30921"/>
          <a:stretch/>
        </p:blipFill>
        <p:spPr>
          <a:xfrm>
            <a:off x="3596676" y="1600200"/>
            <a:ext cx="5547324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712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does copyright law exist?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“the </a:t>
            </a:r>
            <a:r>
              <a:rPr lang="en-US" dirty="0"/>
              <a:t>Congress shall have power . . . to promote the progress of science and useful arts, by securing for limited times to authors and inventors the exclusive right to their respective writings and discoveries</a:t>
            </a:r>
            <a:r>
              <a:rPr lang="en-US" dirty="0" smtClean="0"/>
              <a:t>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313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Consider “The Right to Read”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Hopefully you all read that short story.</a:t>
            </a:r>
          </a:p>
          <a:p>
            <a:pPr lvl="1"/>
            <a:r>
              <a:rPr lang="en-US" sz="2000" dirty="0">
                <a:hlinkClick r:id="rId2"/>
              </a:rPr>
              <a:t>https://</a:t>
            </a:r>
            <a:r>
              <a:rPr lang="en-US" sz="2000" dirty="0" smtClean="0">
                <a:hlinkClick r:id="rId2"/>
              </a:rPr>
              <a:t>www.gnu.org/philosophy/right-to-read.html</a:t>
            </a:r>
            <a:r>
              <a:rPr lang="en-US" sz="2000" dirty="0" smtClean="0"/>
              <a:t> </a:t>
            </a:r>
          </a:p>
          <a:p>
            <a:pPr lvl="1"/>
            <a:endParaRPr lang="en-US" sz="2000" dirty="0"/>
          </a:p>
          <a:p>
            <a:r>
              <a:rPr lang="en-US" dirty="0" smtClean="0"/>
              <a:t>Thoughts?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97221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Linux?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 POSIX-compliant and widely deployed desktop/server operating system licensed under the GPL</a:t>
            </a:r>
          </a:p>
          <a:p>
            <a:pPr lvl="1"/>
            <a:r>
              <a:rPr lang="en-US" dirty="0" smtClean="0"/>
              <a:t>POSIX</a:t>
            </a:r>
          </a:p>
          <a:p>
            <a:pPr lvl="2"/>
            <a:r>
              <a:rPr lang="en-US" dirty="0" smtClean="0"/>
              <a:t>Unix-like environment (shell, standard programs like </a:t>
            </a:r>
            <a:r>
              <a:rPr lang="en-US" dirty="0" err="1" smtClean="0"/>
              <a:t>awk</a:t>
            </a:r>
            <a:r>
              <a:rPr lang="en-US" dirty="0" smtClean="0"/>
              <a:t> etc.)</a:t>
            </a:r>
          </a:p>
          <a:p>
            <a:pPr lvl="1"/>
            <a:r>
              <a:rPr lang="en-US" dirty="0" smtClean="0"/>
              <a:t>Desktop OS</a:t>
            </a:r>
          </a:p>
          <a:p>
            <a:pPr lvl="2"/>
            <a:r>
              <a:rPr lang="en-US" dirty="0" smtClean="0"/>
              <a:t>Designed for users and servers</a:t>
            </a:r>
          </a:p>
          <a:p>
            <a:pPr lvl="2"/>
            <a:r>
              <a:rPr lang="en-US" dirty="0" smtClean="0"/>
              <a:t>Not designed for embedded systems</a:t>
            </a:r>
          </a:p>
          <a:p>
            <a:pPr lvl="1"/>
            <a:r>
              <a:rPr lang="en-US" dirty="0" smtClean="0"/>
              <a:t>GPL</a:t>
            </a:r>
          </a:p>
          <a:p>
            <a:pPr lvl="2"/>
            <a:r>
              <a:rPr lang="en-US" dirty="0" smtClean="0"/>
              <a:t>Gnu Public License.  May mean you need to make source code available to others.</a:t>
            </a:r>
          </a:p>
          <a:p>
            <a:pPr lvl="3"/>
            <a:r>
              <a:rPr lang="en-US" dirty="0" smtClean="0"/>
              <a:t>First “</a:t>
            </a:r>
            <a:r>
              <a:rPr lang="en-US" dirty="0" err="1" smtClean="0"/>
              <a:t>copyleft</a:t>
            </a:r>
            <a:r>
              <a:rPr lang="en-US" dirty="0" smtClean="0"/>
              <a:t>” license.</a:t>
            </a:r>
          </a:p>
          <a:p>
            <a:pPr lvl="2"/>
            <a:r>
              <a:rPr lang="en-US" dirty="0" smtClean="0"/>
              <a:t>Linux is licensed under GPL-2, not GPL-3.</a:t>
            </a:r>
            <a:endParaRPr lang="en-US" dirty="0"/>
          </a:p>
        </p:txBody>
      </p:sp>
      <p:pic>
        <p:nvPicPr>
          <p:cNvPr id="30722" name="Picture 2" descr="Small letter c turned 180 degrees, surrounded by a single line forming a circle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400" y="5486400"/>
            <a:ext cx="1028701" cy="102870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28600" y="6172200"/>
            <a:ext cx="7525009" cy="5847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Many figures and text in this section taken from </a:t>
            </a:r>
            <a:r>
              <a:rPr lang="en-US" sz="1600" i="1" u="sng" dirty="0" smtClean="0">
                <a:solidFill>
                  <a:srgbClr val="FF0000"/>
                </a:solidFill>
              </a:rPr>
              <a:t>Embedded Linux Primer</a:t>
            </a:r>
            <a:r>
              <a:rPr lang="en-US" sz="1600" dirty="0" smtClean="0">
                <a:solidFill>
                  <a:srgbClr val="FF0000"/>
                </a:solidFill>
              </a:rPr>
              <a:t>, second edition </a:t>
            </a:r>
          </a:p>
          <a:p>
            <a:r>
              <a:rPr lang="en-US" sz="1600" dirty="0" smtClean="0">
                <a:solidFill>
                  <a:srgbClr val="FF0000"/>
                </a:solidFill>
              </a:rPr>
              <a:t>We (kind of) have on-line access to the book.</a:t>
            </a:r>
            <a:endParaRPr lang="en-US" sz="1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 err="1" smtClean="0"/>
              <a:t>Copyleft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idea here is to make it so that software is free and can’t be made non-free.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862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GPL in three slides (1/3)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 A licensee of GPL v2-licensed software can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copy </a:t>
            </a:r>
            <a:r>
              <a:rPr lang="en-US" dirty="0"/>
              <a:t>and distribute the program's unmodified source </a:t>
            </a:r>
            <a:r>
              <a:rPr lang="en-US" dirty="0" smtClean="0"/>
              <a:t>code</a:t>
            </a:r>
            <a:endParaRPr lang="en-US" dirty="0"/>
          </a:p>
          <a:p>
            <a:pPr lvl="1"/>
            <a:r>
              <a:rPr lang="en-US" dirty="0"/>
              <a:t>modify the program's source code and distribute the modified </a:t>
            </a:r>
            <a:r>
              <a:rPr lang="en-US" dirty="0" smtClean="0"/>
              <a:t>source</a:t>
            </a:r>
            <a:endParaRPr lang="en-US" dirty="0"/>
          </a:p>
          <a:p>
            <a:pPr lvl="1"/>
            <a:r>
              <a:rPr lang="en-US" dirty="0"/>
              <a:t>distribute compiled versions of the program, both modified and </a:t>
            </a:r>
            <a:r>
              <a:rPr lang="en-US" dirty="0" smtClean="0"/>
              <a:t>unmodified</a:t>
            </a:r>
            <a:endParaRPr lang="en-US" dirty="0"/>
          </a:p>
          <a:p>
            <a:r>
              <a:rPr lang="en-US" dirty="0" smtClean="0"/>
              <a:t>Provided </a:t>
            </a:r>
            <a:r>
              <a:rPr lang="en-US" dirty="0"/>
              <a:t>that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all </a:t>
            </a:r>
            <a:r>
              <a:rPr lang="en-US" dirty="0"/>
              <a:t>distributed copies (modified or not) carry a copyright notice and exclusion of </a:t>
            </a:r>
            <a:r>
              <a:rPr lang="en-US" dirty="0" smtClean="0"/>
              <a:t>warranty</a:t>
            </a:r>
            <a:endParaRPr lang="en-US" dirty="0"/>
          </a:p>
          <a:p>
            <a:pPr lvl="1"/>
            <a:r>
              <a:rPr lang="en-US" dirty="0"/>
              <a:t>all modified copies are distributed under the GPL </a:t>
            </a:r>
            <a:r>
              <a:rPr lang="en-US" dirty="0" smtClean="0"/>
              <a:t>v2</a:t>
            </a:r>
            <a:endParaRPr lang="en-US" dirty="0"/>
          </a:p>
          <a:p>
            <a:pPr lvl="1"/>
            <a:r>
              <a:rPr lang="en-US" dirty="0"/>
              <a:t>all compiled versions of the program are accompanied by the relevant source code, or a viable offer to make the relevant source code </a:t>
            </a:r>
            <a:r>
              <a:rPr lang="en-US" dirty="0" smtClean="0"/>
              <a:t>available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2" descr="Small letter c turned 180 degrees, surrounded by a single line forming a circle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00" y="152400"/>
            <a:ext cx="1028701" cy="1028701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28600" y="6553200"/>
            <a:ext cx="57010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Largely taken from </a:t>
            </a:r>
            <a:r>
              <a:rPr lang="en-US" sz="1600" dirty="0" smtClean="0">
                <a:hlinkClick r:id="rId4"/>
              </a:rPr>
              <a:t>http://www.oss-watch.ac.uk/resources/gpl.xml</a:t>
            </a:r>
            <a:r>
              <a:rPr lang="en-US" sz="1600" dirty="0" smtClean="0"/>
              <a:t> 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1386</TotalTime>
  <Words>652</Words>
  <Application>Microsoft Office PowerPoint</Application>
  <PresentationFormat>On-screen Show (4:3)</PresentationFormat>
  <Paragraphs>77</Paragraphs>
  <Slides>12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Copyright and Software and You</vt:lpstr>
      <vt:lpstr>What is copyright?</vt:lpstr>
      <vt:lpstr>Fair use</vt:lpstr>
      <vt:lpstr>Consider my use of findlaw’s text</vt:lpstr>
      <vt:lpstr>Why does copyright law exist?</vt:lpstr>
      <vt:lpstr>Consider “The Right to Read”</vt:lpstr>
      <vt:lpstr>Linux?</vt:lpstr>
      <vt:lpstr>“Copyleft”</vt:lpstr>
      <vt:lpstr>GPL in three slides (1/3)</vt:lpstr>
      <vt:lpstr>GPL in three slides (2/3)</vt:lpstr>
      <vt:lpstr>GPL in three slides (3/3)</vt:lpstr>
      <vt:lpstr>Next—CSE big ideas.</vt:lpstr>
    </vt:vector>
  </TitlesOfParts>
  <Company>University of Michigan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498 Advanced Embedded Systems</dc:title>
  <dc:creator>brehob</dc:creator>
  <cp:lastModifiedBy>Mark Brehob</cp:lastModifiedBy>
  <cp:revision>139</cp:revision>
  <cp:lastPrinted>2014-09-11T14:07:09Z</cp:lastPrinted>
  <dcterms:created xsi:type="dcterms:W3CDTF">2012-09-16T20:42:19Z</dcterms:created>
  <dcterms:modified xsi:type="dcterms:W3CDTF">2015-04-13T18:19:02Z</dcterms:modified>
</cp:coreProperties>
</file>