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8" r:id="rId2"/>
    <p:sldId id="309" r:id="rId3"/>
    <p:sldId id="278" r:id="rId4"/>
    <p:sldId id="279" r:id="rId5"/>
    <p:sldId id="280" r:id="rId6"/>
    <p:sldId id="281" r:id="rId7"/>
    <p:sldId id="310" r:id="rId8"/>
    <p:sldId id="282" r:id="rId9"/>
    <p:sldId id="307" r:id="rId10"/>
    <p:sldId id="283" r:id="rId11"/>
    <p:sldId id="311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24" autoAdjust="0"/>
    <p:restoredTop sz="94660"/>
  </p:normalViewPr>
  <p:slideViewPr>
    <p:cSldViewPr>
      <p:cViewPr varScale="1">
        <p:scale>
          <a:sx n="160" d="100"/>
          <a:sy n="160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8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54419-5E83-4D11-92EC-71B885447D6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E5543-5727-48A4-8F3D-46AEF7CD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20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71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2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9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8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18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40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9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4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57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E5543-5727-48A4-8F3D-46AEF7CD67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2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F3EB1-7A67-419A-9AF0-666CEBFE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7F94-1E7D-461F-AF0D-B27CEAC88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E88D-AAFA-4578-B9D0-A8E1EF1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4020-82FA-4616-996B-65E15427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AAAE3-6CA0-4D6C-AFE9-2056D465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9D68-A800-49C2-9F9C-32898761C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F89C7-0B88-49CF-B3F5-5E402F8D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4B357-FCDD-43DE-8A8F-3CC04C485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BA29-B659-46A0-B911-73F9EA2C0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D9F6-7142-4AE9-8DAF-0B248B1D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D0C3-C77B-4073-B074-1710F325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68A6-D58A-4500-AB8A-0C8027A2E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4B0BF2-0BB6-446B-BD83-870CACD3D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1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62484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address_write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mem_write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state_decide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state_decide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if (start == 1'b0)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state_decide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 else if (type == 1'b0)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state_read1;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state_write1;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76200"/>
            <a:ext cx="807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state_read1: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// write memory address register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address_write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1'b1;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state_decide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sz="1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state_write1: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// write memory address register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address_write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1'b1;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state_write2;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sz="1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state_write2: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// write memory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mem_write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1'b1;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state_decide</a:t>
            </a: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sz="1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3173594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1"/>
          <p:cNvSpPr>
            <a:spLocks noChangeShapeType="1"/>
          </p:cNvSpPr>
          <p:nvPr/>
        </p:nvSpPr>
        <p:spPr bwMode="auto">
          <a:xfrm>
            <a:off x="8458200" y="609600"/>
            <a:ext cx="0" cy="579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Line 13"/>
          <p:cNvSpPr>
            <a:spLocks noChangeShapeType="1"/>
          </p:cNvSpPr>
          <p:nvPr/>
        </p:nvSpPr>
        <p:spPr bwMode="auto">
          <a:xfrm flipH="1">
            <a:off x="685800" y="63627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14"/>
          <p:cNvSpPr>
            <a:spLocks noChangeShapeType="1"/>
          </p:cNvSpPr>
          <p:nvPr/>
        </p:nvSpPr>
        <p:spPr bwMode="auto">
          <a:xfrm flipH="1">
            <a:off x="685800" y="647700"/>
            <a:ext cx="777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3400" y="1284288"/>
            <a:ext cx="1006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element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209800" y="1271588"/>
            <a:ext cx="625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max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251325" y="1268413"/>
            <a:ext cx="244475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i</a:t>
            </a:r>
          </a:p>
        </p:txBody>
      </p:sp>
      <p:sp>
        <p:nvSpPr>
          <p:cNvPr id="6152" name="Line 18"/>
          <p:cNvSpPr>
            <a:spLocks noChangeShapeType="1"/>
          </p:cNvSpPr>
          <p:nvPr/>
        </p:nvSpPr>
        <p:spPr bwMode="auto">
          <a:xfrm>
            <a:off x="1006475" y="63817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30475" y="63817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4368800" y="63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Freeform 26"/>
          <p:cNvSpPr>
            <a:spLocks/>
          </p:cNvSpPr>
          <p:nvPr/>
        </p:nvSpPr>
        <p:spPr bwMode="auto">
          <a:xfrm>
            <a:off x="990600" y="1628775"/>
            <a:ext cx="685800" cy="1419225"/>
          </a:xfrm>
          <a:custGeom>
            <a:avLst/>
            <a:gdLst>
              <a:gd name="T0" fmla="*/ 0 w 432"/>
              <a:gd name="T1" fmla="*/ 0 h 480"/>
              <a:gd name="T2" fmla="*/ 0 w 432"/>
              <a:gd name="T3" fmla="*/ 2098126268 h 480"/>
              <a:gd name="T4" fmla="*/ 1088707589 w 432"/>
              <a:gd name="T5" fmla="*/ 2098126268 h 480"/>
              <a:gd name="T6" fmla="*/ 1088707589 w 432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80"/>
              <a:gd name="T14" fmla="*/ 432 w 432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80">
                <a:moveTo>
                  <a:pt x="0" y="0"/>
                </a:moveTo>
                <a:lnTo>
                  <a:pt x="0" y="240"/>
                </a:lnTo>
                <a:lnTo>
                  <a:pt x="432" y="240"/>
                </a:lnTo>
                <a:lnTo>
                  <a:pt x="432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Freeform 28"/>
          <p:cNvSpPr>
            <a:spLocks/>
          </p:cNvSpPr>
          <p:nvPr/>
        </p:nvSpPr>
        <p:spPr bwMode="auto">
          <a:xfrm>
            <a:off x="1981200" y="1628775"/>
            <a:ext cx="533400" cy="1419225"/>
          </a:xfrm>
          <a:custGeom>
            <a:avLst/>
            <a:gdLst>
              <a:gd name="T0" fmla="*/ 846772589 w 336"/>
              <a:gd name="T1" fmla="*/ 0 h 480"/>
              <a:gd name="T2" fmla="*/ 846772589 w 336"/>
              <a:gd name="T3" fmla="*/ 2098126268 h 480"/>
              <a:gd name="T4" fmla="*/ 0 w 336"/>
              <a:gd name="T5" fmla="*/ 2098126268 h 480"/>
              <a:gd name="T6" fmla="*/ 0 w 336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480"/>
              <a:gd name="T14" fmla="*/ 336 w 33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480">
                <a:moveTo>
                  <a:pt x="336" y="0"/>
                </a:moveTo>
                <a:lnTo>
                  <a:pt x="336" y="240"/>
                </a:lnTo>
                <a:lnTo>
                  <a:pt x="0" y="240"/>
                </a:lnTo>
                <a:lnTo>
                  <a:pt x="0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3"/>
          <p:cNvSpPr>
            <a:spLocks noChangeShapeType="1"/>
          </p:cNvSpPr>
          <p:nvPr/>
        </p:nvSpPr>
        <p:spPr bwMode="auto">
          <a:xfrm>
            <a:off x="1828800" y="34067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4"/>
          <p:cNvSpPr txBox="1">
            <a:spLocks noChangeArrowheads="1"/>
          </p:cNvSpPr>
          <p:nvPr/>
        </p:nvSpPr>
        <p:spPr bwMode="auto">
          <a:xfrm>
            <a:off x="1152525" y="3976688"/>
            <a:ext cx="1352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greater_out</a:t>
            </a:r>
          </a:p>
        </p:txBody>
      </p:sp>
      <p:sp>
        <p:nvSpPr>
          <p:cNvPr id="6160" name="Text Box 35"/>
          <p:cNvSpPr txBox="1">
            <a:spLocks noChangeArrowheads="1"/>
          </p:cNvSpPr>
          <p:nvPr/>
        </p:nvSpPr>
        <p:spPr bwMode="auto">
          <a:xfrm>
            <a:off x="6043613" y="1676400"/>
            <a:ext cx="1881187" cy="22987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memory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161" name="Text Box 36"/>
          <p:cNvSpPr txBox="1">
            <a:spLocks noChangeArrowheads="1"/>
          </p:cNvSpPr>
          <p:nvPr/>
        </p:nvSpPr>
        <p:spPr bwMode="auto">
          <a:xfrm>
            <a:off x="6043613" y="1752600"/>
            <a:ext cx="996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address</a:t>
            </a:r>
          </a:p>
        </p:txBody>
      </p:sp>
      <p:sp>
        <p:nvSpPr>
          <p:cNvPr id="6162" name="Text Box 37"/>
          <p:cNvSpPr txBox="1">
            <a:spLocks noChangeArrowheads="1"/>
          </p:cNvSpPr>
          <p:nvPr/>
        </p:nvSpPr>
        <p:spPr bwMode="auto">
          <a:xfrm>
            <a:off x="7186613" y="1752600"/>
            <a:ext cx="62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6163" name="Line 38"/>
          <p:cNvSpPr>
            <a:spLocks noChangeShapeType="1"/>
          </p:cNvSpPr>
          <p:nvPr/>
        </p:nvSpPr>
        <p:spPr bwMode="auto">
          <a:xfrm>
            <a:off x="6450013" y="647700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39"/>
          <p:cNvSpPr>
            <a:spLocks noChangeShapeType="1"/>
          </p:cNvSpPr>
          <p:nvPr/>
        </p:nvSpPr>
        <p:spPr bwMode="auto">
          <a:xfrm>
            <a:off x="7491413" y="647700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40"/>
          <p:cNvSpPr>
            <a:spLocks noChangeShapeType="1"/>
          </p:cNvSpPr>
          <p:nvPr/>
        </p:nvSpPr>
        <p:spPr bwMode="auto">
          <a:xfrm>
            <a:off x="4378325" y="16383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41"/>
          <p:cNvSpPr>
            <a:spLocks noChangeShapeType="1"/>
          </p:cNvSpPr>
          <p:nvPr/>
        </p:nvSpPr>
        <p:spPr bwMode="auto">
          <a:xfrm>
            <a:off x="3505200" y="22479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45"/>
          <p:cNvSpPr>
            <a:spLocks noChangeShapeType="1"/>
          </p:cNvSpPr>
          <p:nvPr/>
        </p:nvSpPr>
        <p:spPr bwMode="auto">
          <a:xfrm>
            <a:off x="3505200" y="22479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9" name="Line 46"/>
          <p:cNvSpPr>
            <a:spLocks noChangeShapeType="1"/>
          </p:cNvSpPr>
          <p:nvPr/>
        </p:nvSpPr>
        <p:spPr bwMode="auto">
          <a:xfrm>
            <a:off x="4381500" y="22479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0" name="Line 47"/>
          <p:cNvSpPr>
            <a:spLocks noChangeShapeType="1"/>
          </p:cNvSpPr>
          <p:nvPr/>
        </p:nvSpPr>
        <p:spPr bwMode="auto">
          <a:xfrm>
            <a:off x="5410200" y="2247900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AutoShape 49"/>
          <p:cNvSpPr>
            <a:spLocks noChangeArrowheads="1"/>
          </p:cNvSpPr>
          <p:nvPr/>
        </p:nvSpPr>
        <p:spPr bwMode="auto">
          <a:xfrm>
            <a:off x="43053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3" name="AutoShape 50"/>
          <p:cNvSpPr>
            <a:spLocks noChangeArrowheads="1"/>
          </p:cNvSpPr>
          <p:nvPr/>
        </p:nvSpPr>
        <p:spPr bwMode="auto">
          <a:xfrm>
            <a:off x="8001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4" name="Line 51"/>
          <p:cNvSpPr>
            <a:spLocks noChangeShapeType="1"/>
          </p:cNvSpPr>
          <p:nvPr/>
        </p:nvSpPr>
        <p:spPr bwMode="auto">
          <a:xfrm>
            <a:off x="990600" y="2311400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52"/>
          <p:cNvSpPr>
            <a:spLocks noChangeShapeType="1"/>
          </p:cNvSpPr>
          <p:nvPr/>
        </p:nvSpPr>
        <p:spPr bwMode="auto">
          <a:xfrm>
            <a:off x="981075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6" name="AutoShape 53"/>
          <p:cNvSpPr>
            <a:spLocks noChangeArrowheads="1"/>
          </p:cNvSpPr>
          <p:nvPr/>
        </p:nvSpPr>
        <p:spPr bwMode="auto">
          <a:xfrm>
            <a:off x="52070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7" name="AutoShape 54"/>
          <p:cNvSpPr>
            <a:spLocks noChangeArrowheads="1"/>
          </p:cNvSpPr>
          <p:nvPr/>
        </p:nvSpPr>
        <p:spPr bwMode="auto">
          <a:xfrm>
            <a:off x="6819900" y="5181600"/>
            <a:ext cx="381000" cy="228600"/>
          </a:xfrm>
          <a:prstGeom prst="flowChartMerg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78" name="Line 55"/>
          <p:cNvSpPr>
            <a:spLocks noChangeShapeType="1"/>
          </p:cNvSpPr>
          <p:nvPr/>
        </p:nvSpPr>
        <p:spPr bwMode="auto">
          <a:xfrm>
            <a:off x="7010400" y="39624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79" name="Line 56"/>
          <p:cNvSpPr>
            <a:spLocks noChangeShapeType="1"/>
          </p:cNvSpPr>
          <p:nvPr/>
        </p:nvSpPr>
        <p:spPr bwMode="auto">
          <a:xfrm>
            <a:off x="3438525" y="33940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0" name="Text Box 57"/>
          <p:cNvSpPr txBox="1">
            <a:spLocks noChangeArrowheads="1"/>
          </p:cNvSpPr>
          <p:nvPr/>
        </p:nvSpPr>
        <p:spPr bwMode="auto">
          <a:xfrm>
            <a:off x="2717800" y="3963988"/>
            <a:ext cx="1441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equal16_out</a:t>
            </a:r>
          </a:p>
        </p:txBody>
      </p:sp>
      <p:sp>
        <p:nvSpPr>
          <p:cNvPr id="6181" name="Line 58"/>
          <p:cNvSpPr>
            <a:spLocks noChangeShapeType="1"/>
          </p:cNvSpPr>
          <p:nvPr/>
        </p:nvSpPr>
        <p:spPr bwMode="auto">
          <a:xfrm>
            <a:off x="44831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2" name="Line 59"/>
          <p:cNvSpPr>
            <a:spLocks noChangeShapeType="1"/>
          </p:cNvSpPr>
          <p:nvPr/>
        </p:nvSpPr>
        <p:spPr bwMode="auto">
          <a:xfrm>
            <a:off x="53975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60"/>
          <p:cNvSpPr>
            <a:spLocks noChangeShapeType="1"/>
          </p:cNvSpPr>
          <p:nvPr/>
        </p:nvSpPr>
        <p:spPr bwMode="auto">
          <a:xfrm>
            <a:off x="7010400" y="541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61"/>
          <p:cNvSpPr>
            <a:spLocks noChangeShapeType="1"/>
          </p:cNvSpPr>
          <p:nvPr/>
        </p:nvSpPr>
        <p:spPr bwMode="auto">
          <a:xfrm>
            <a:off x="4508500" y="3429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1371600" y="3048000"/>
            <a:ext cx="915635" cy="381000"/>
            <a:chOff x="1371600" y="3048000"/>
            <a:chExt cx="915635" cy="381000"/>
          </a:xfrm>
        </p:grpSpPr>
        <p:sp>
          <p:nvSpPr>
            <p:cNvPr id="41" name="Oval 40"/>
            <p:cNvSpPr/>
            <p:nvPr/>
          </p:nvSpPr>
          <p:spPr bwMode="auto">
            <a:xfrm>
              <a:off x="1371600" y="3048000"/>
              <a:ext cx="9144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71600" y="3048000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greater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288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Oval 49"/>
          <p:cNvSpPr/>
          <p:nvPr/>
        </p:nvSpPr>
        <p:spPr bwMode="auto">
          <a:xfrm>
            <a:off x="3046765" y="3010164"/>
            <a:ext cx="9144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02007" y="301016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equal16</a:t>
            </a:r>
            <a:endParaRPr lang="en-US" dirty="0"/>
          </a:p>
        </p:txBody>
      </p:sp>
      <p:grpSp>
        <p:nvGrpSpPr>
          <p:cNvPr id="3" name="Group 51"/>
          <p:cNvGrpSpPr/>
          <p:nvPr/>
        </p:nvGrpSpPr>
        <p:grpSpPr>
          <a:xfrm>
            <a:off x="4023797" y="3009108"/>
            <a:ext cx="914400" cy="381000"/>
            <a:chOff x="1371600" y="3048000"/>
            <a:chExt cx="914400" cy="381000"/>
          </a:xfrm>
        </p:grpSpPr>
        <p:sp>
          <p:nvSpPr>
            <p:cNvPr id="53" name="Oval 52"/>
            <p:cNvSpPr/>
            <p:nvPr/>
          </p:nvSpPr>
          <p:spPr bwMode="auto">
            <a:xfrm>
              <a:off x="1371600" y="3048000"/>
              <a:ext cx="914400" cy="3810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488504" y="3048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plus1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loop		if (</a:t>
            </a:r>
            <a:r>
              <a:rPr lang="en-US" sz="2000" dirty="0" err="1" smtClean="0"/>
              <a:t>i</a:t>
            </a:r>
            <a:r>
              <a:rPr lang="en-US" sz="2000" dirty="0" smtClean="0"/>
              <a:t>==16) </a:t>
            </a:r>
            <a:r>
              <a:rPr lang="en-US" sz="2000" dirty="0" err="1" smtClean="0"/>
              <a:t>goto</a:t>
            </a:r>
            <a:r>
              <a:rPr lang="en-US" sz="2000" dirty="0" smtClean="0"/>
              <a:t> end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read1		</a:t>
            </a:r>
            <a:r>
              <a:rPr lang="en-US" sz="2000" dirty="0" err="1" smtClean="0"/>
              <a:t>memory_address</a:t>
            </a:r>
            <a:r>
              <a:rPr lang="en-US" sz="2000" dirty="0" smtClean="0"/>
              <a:t> =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read2		element = </a:t>
            </a:r>
            <a:r>
              <a:rPr lang="en-US" sz="2000" dirty="0" err="1" smtClean="0"/>
              <a:t>mem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compare	if (element &gt; max) </a:t>
            </a:r>
            <a:r>
              <a:rPr lang="en-US" sz="2000" dirty="0" err="1" smtClean="0"/>
              <a:t>goto</a:t>
            </a:r>
            <a:r>
              <a:rPr lang="en-US" sz="2000" dirty="0" smtClean="0"/>
              <a:t> </a:t>
            </a:r>
            <a:r>
              <a:rPr lang="en-US" sz="2000" dirty="0" err="1" smtClean="0"/>
              <a:t>write_max</a:t>
            </a:r>
            <a:r>
              <a:rPr lang="en-US" sz="2000" dirty="0" smtClean="0"/>
              <a:t>, else </a:t>
            </a:r>
            <a:r>
              <a:rPr lang="en-US" sz="2000" dirty="0" err="1" smtClean="0"/>
              <a:t>goto</a:t>
            </a:r>
            <a:r>
              <a:rPr lang="en-US" sz="2000" dirty="0" smtClean="0"/>
              <a:t> increment</a:t>
            </a:r>
          </a:p>
          <a:p>
            <a:pPr eaLnBrk="1" hangingPunct="1">
              <a:buFontTx/>
              <a:buNone/>
            </a:pPr>
            <a:r>
              <a:rPr lang="en-US" sz="2000" dirty="0" err="1" smtClean="0"/>
              <a:t>write_max</a:t>
            </a:r>
            <a:r>
              <a:rPr lang="en-US" sz="2000" dirty="0" smtClean="0"/>
              <a:t>	max = element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increment	</a:t>
            </a:r>
            <a:r>
              <a:rPr lang="en-US" sz="2000" dirty="0" err="1" smtClean="0"/>
              <a:t>i</a:t>
            </a:r>
            <a:r>
              <a:rPr lang="en-US" sz="2000" dirty="0" smtClean="0"/>
              <a:t> = i+1; </a:t>
            </a:r>
            <a:r>
              <a:rPr lang="en-US" sz="2000" dirty="0" err="1" smtClean="0"/>
              <a:t>goto</a:t>
            </a:r>
            <a:r>
              <a:rPr lang="en-US" sz="2000" dirty="0" smtClean="0"/>
              <a:t> loop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end		</a:t>
            </a:r>
            <a:r>
              <a:rPr lang="en-US" sz="2000" dirty="0" err="1" smtClean="0"/>
              <a:t>goto</a:t>
            </a:r>
            <a:r>
              <a:rPr lang="en-US" sz="2000" dirty="0" smtClean="0"/>
              <a:t>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4" name="Group 672"/>
          <p:cNvGraphicFramePr>
            <a:graphicFrameLocks noGrp="1"/>
          </p:cNvGraphicFramePr>
          <p:nvPr>
            <p:ph idx="1"/>
          </p:nvPr>
        </p:nvGraphicFramePr>
        <p:xfrm>
          <a:off x="88900" y="457200"/>
          <a:ext cx="8902700" cy="4840862"/>
        </p:xfrm>
        <a:graphic>
          <a:graphicData uri="http://schemas.openxmlformats.org/drawingml/2006/table">
            <a:tbl>
              <a:tblPr/>
              <a:tblGrid>
                <a:gridCol w="901700"/>
                <a:gridCol w="746125"/>
                <a:gridCol w="974725"/>
                <a:gridCol w="869950"/>
                <a:gridCol w="854075"/>
                <a:gridCol w="898525"/>
                <a:gridCol w="674688"/>
                <a:gridCol w="598487"/>
                <a:gridCol w="600075"/>
                <a:gridCol w="641350"/>
                <a:gridCol w="609600"/>
                <a:gridCol w="5334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greater_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equal16_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element_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plus1_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addr_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reset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loop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loop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loop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read1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read1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read2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read2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write_max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increment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write_max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increment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increment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loop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</a:t>
                      </a:r>
                    </a:p>
                  </a:txBody>
                  <a:tcPr marL="27432" marR="27432" marT="27432" marB="27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</a:t>
                      </a:r>
                    </a:p>
                  </a:txBody>
                  <a:tcPr marL="27432" marR="27432" marT="27432" marB="274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32" marR="27432" marT="27432" marB="27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element_write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element_drive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max_write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i_write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i_drive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plus1_drive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memory_write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memory_drive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address_write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next_state = state_reset;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state_reset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if </a:t>
            </a:r>
            <a:r>
              <a:rPr lang="en-US" sz="1600" dirty="0" err="1" smtClean="0"/>
              <a:t>i</a:t>
            </a:r>
            <a:r>
              <a:rPr lang="en-US" sz="1600" dirty="0" smtClean="0"/>
              <a:t> is 16, then we're done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if (equal16_out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state_read1;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8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state_read1: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transfer </a:t>
            </a:r>
            <a:r>
              <a:rPr lang="en-US" sz="1600" dirty="0" err="1" smtClean="0"/>
              <a:t>i</a:t>
            </a:r>
            <a:r>
              <a:rPr lang="en-US" sz="1600" dirty="0" smtClean="0"/>
              <a:t> to memory 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i_drive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address_write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state_read2;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state_read2: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read memory[</a:t>
            </a:r>
            <a:r>
              <a:rPr lang="en-US" sz="1600" dirty="0" err="1" smtClean="0"/>
              <a:t>i</a:t>
            </a:r>
            <a:r>
              <a:rPr lang="en-US" sz="1600" dirty="0" smtClean="0"/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memory_drive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element_write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state_compare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state_compare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is memory[</a:t>
            </a:r>
            <a:r>
              <a:rPr lang="en-US" sz="1600" dirty="0" err="1" smtClean="0"/>
              <a:t>i</a:t>
            </a:r>
            <a:r>
              <a:rPr lang="en-US" sz="1600" dirty="0" smtClean="0"/>
              <a:t>] more than the current max?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if (</a:t>
            </a:r>
            <a:r>
              <a:rPr lang="en-US" sz="1600" dirty="0" err="1" smtClean="0"/>
              <a:t>greater_out</a:t>
            </a:r>
            <a:r>
              <a:rPr lang="en-US" sz="1600" dirty="0" smtClean="0"/>
              <a:t>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state_write_max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8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state_write_max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update max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element_drive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max_write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state_increment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// increment </a:t>
            </a:r>
            <a:r>
              <a:rPr lang="en-US" sz="1600" dirty="0" err="1" smtClean="0"/>
              <a:t>i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plus1_drive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i_write</a:t>
            </a:r>
            <a:r>
              <a:rPr lang="en-US" sz="1600" dirty="0" smtClean="0"/>
              <a:t>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state_loop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next_state</a:t>
            </a:r>
            <a:r>
              <a:rPr lang="en-US" sz="1600" dirty="0" smtClean="0"/>
              <a:t> = </a:t>
            </a:r>
            <a:r>
              <a:rPr lang="en-US" sz="1600" dirty="0" err="1" smtClean="0"/>
              <a:t>state_end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	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endcase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top.v (partial)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u3 (clock, reset, element_write, bus, element_out);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u4 (clock, reset, max_write, bus, max_out);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register u5 (clock, reset, i_write, bus, i_out);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greater u6 (element_out, max_out, greater_out);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equal16 u7 (i_out, equal16_out);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plus1 u8 (i_out, plus1_out);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ram u9 (bus, ~address_write, clock, bus, memory_write, memory_out);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u10 (element_out, bus, element_drive);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u11 (plus1_out, bus, plus1_drive);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u12 (i_out, bus, i_drive);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tristate u13 (memory_out, bus, memory_drive);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// display max on HEX2, HEX3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hexdigit u16 (max_out[3:0], HEX2);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hexdigit u17 (max_out[7:4], HEX3);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control u18 (clock, reset, greater_out, equal16_out, element_write, element_drive, max_write, i_write, i_drive, plus1_drive, memory_write, memory_drive, address_write);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pPr eaLnBrk="1" hangingPunct="1"/>
            <a:r>
              <a:rPr lang="en-US" sz="4000" smtClean="0"/>
              <a:t>greater.v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module greater(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input wire [7:0] in1,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input wire [7:0] in2,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output reg out);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always @*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if (in1 &gt; in2)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	out = 1'b1;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end else 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	out = 1'b0;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	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	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endmodule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8" y="1295400"/>
            <a:ext cx="900554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input wire [2:0] state,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[2:0]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always @*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case (state)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_____________;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_____________;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_____________;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_____________;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_____________;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3'h0;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3'h1;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3'h2;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3'h3;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3'h4;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state_register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wire clock,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wire reset,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wire [2:0]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output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[2:0]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data_out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always @(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clock)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(reset == 1'b1)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data_out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 else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data_out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top(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input wire reset,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wire clock);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wire [2:0]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wire [2:0] state;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state_register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u1 (clock, reset,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state);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compute_next_state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u2 (state,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47244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compute_next_state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 wire [2:0]  state,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input  wire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smoke,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output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[2:0]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579120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Continued on next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3400" y="116774"/>
            <a:ext cx="533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if (smoke == 1’b0)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end else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8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41148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state_reset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pourer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mixer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oven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state_pour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pourer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mixer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oven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state_mix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pourer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mixer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oven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419600" y="76200"/>
            <a:ext cx="4724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pourer = 1'b0;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mixer = 1'b0;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oven = 1'b1;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if (smoke == 1'b0)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state_bake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end else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: begin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pourer = 1'b0;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mixer = 1'b0;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oven = 1'b0;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state_end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35814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always @*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pourer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mixer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oven = 1'b0;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next_state</a:t>
            </a:r>
            <a:r>
              <a:rPr lang="en-US" sz="1800" dirty="0" smtClean="0"/>
              <a:t> = </a:t>
            </a:r>
            <a:r>
              <a:rPr lang="en-US" sz="1800" dirty="0" err="1" smtClean="0"/>
              <a:t>state_reset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case (state)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state_reset</a:t>
            </a:r>
            <a:r>
              <a:rPr lang="en-US" sz="18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next_state</a:t>
            </a:r>
            <a:r>
              <a:rPr lang="en-US" sz="1800" dirty="0" smtClean="0"/>
              <a:t> = </a:t>
            </a:r>
            <a:r>
              <a:rPr lang="en-US" sz="1800" dirty="0" err="1" smtClean="0"/>
              <a:t>state_pour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state_pour</a:t>
            </a:r>
            <a:r>
              <a:rPr lang="en-US" sz="18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pourer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next_state</a:t>
            </a:r>
            <a:r>
              <a:rPr lang="en-US" sz="1800" dirty="0" smtClean="0"/>
              <a:t> = </a:t>
            </a:r>
            <a:r>
              <a:rPr lang="en-US" sz="1800" dirty="0" err="1" smtClean="0"/>
              <a:t>state_mix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end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state_mix</a:t>
            </a:r>
            <a:r>
              <a:rPr lang="en-US" sz="1800" dirty="0" smtClean="0"/>
              <a:t>: 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mixer = 1'b1;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    </a:t>
            </a:r>
            <a:r>
              <a:rPr lang="en-US" sz="1800" dirty="0" err="1" smtClean="0"/>
              <a:t>next_state</a:t>
            </a:r>
            <a:r>
              <a:rPr lang="en-US" sz="1800" dirty="0" smtClean="0"/>
              <a:t> = </a:t>
            </a:r>
            <a:r>
              <a:rPr lang="en-US" sz="1800" dirty="0" err="1" smtClean="0"/>
              <a:t>state_bake</a:t>
            </a:r>
            <a:r>
              <a:rPr lang="en-US" sz="18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        end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181600" y="76200"/>
            <a:ext cx="3810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kern="0" dirty="0" smtClean="0">
              <a:latin typeface="+mn-lt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</a:t>
            </a:r>
            <a:r>
              <a:rPr lang="en-US" kern="0" dirty="0" err="1" smtClean="0">
                <a:latin typeface="+mn-lt"/>
              </a:rPr>
              <a:t>state_bake</a:t>
            </a:r>
            <a:r>
              <a:rPr lang="en-US" kern="0" dirty="0" smtClean="0">
                <a:latin typeface="+mn-lt"/>
              </a:rPr>
              <a:t>: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oven = 1'b1;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kern="0" dirty="0" smtClean="0">
              <a:latin typeface="+mn-lt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if (smoke == 1'b0)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    </a:t>
            </a:r>
            <a:r>
              <a:rPr lang="en-US" kern="0" dirty="0" err="1" smtClean="0">
                <a:latin typeface="+mn-lt"/>
              </a:rPr>
              <a:t>next_state</a:t>
            </a:r>
            <a:r>
              <a:rPr lang="en-US" kern="0" dirty="0" smtClean="0">
                <a:latin typeface="+mn-lt"/>
              </a:rPr>
              <a:t> = </a:t>
            </a:r>
            <a:r>
              <a:rPr lang="en-US" kern="0" dirty="0" err="1" smtClean="0">
                <a:latin typeface="+mn-lt"/>
              </a:rPr>
              <a:t>state_bake</a:t>
            </a:r>
            <a:r>
              <a:rPr lang="en-US" kern="0" dirty="0" smtClean="0">
                <a:latin typeface="+mn-lt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end else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    </a:t>
            </a:r>
            <a:r>
              <a:rPr lang="en-US" kern="0" dirty="0" err="1" smtClean="0">
                <a:latin typeface="+mn-lt"/>
              </a:rPr>
              <a:t>next_state</a:t>
            </a:r>
            <a:r>
              <a:rPr lang="en-US" kern="0" dirty="0" smtClean="0">
                <a:latin typeface="+mn-lt"/>
              </a:rPr>
              <a:t> = </a:t>
            </a:r>
            <a:r>
              <a:rPr lang="en-US" kern="0" dirty="0" err="1" smtClean="0">
                <a:latin typeface="+mn-lt"/>
              </a:rPr>
              <a:t>state_end</a:t>
            </a:r>
            <a:r>
              <a:rPr lang="en-US" kern="0" dirty="0" smtClean="0">
                <a:latin typeface="+mn-lt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kern="0" dirty="0" smtClean="0">
              <a:latin typeface="+mn-lt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kern="0" dirty="0" smtClean="0">
              <a:latin typeface="+mn-lt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</a:t>
            </a:r>
            <a:r>
              <a:rPr lang="en-US" kern="0" dirty="0" err="1" smtClean="0">
                <a:latin typeface="+mn-lt"/>
              </a:rPr>
              <a:t>state_end</a:t>
            </a:r>
            <a:r>
              <a:rPr lang="en-US" kern="0" dirty="0" smtClean="0">
                <a:latin typeface="+mn-lt"/>
              </a:rPr>
              <a:t>: begin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    </a:t>
            </a:r>
            <a:r>
              <a:rPr lang="en-US" kern="0" dirty="0" err="1" smtClean="0">
                <a:latin typeface="+mn-lt"/>
              </a:rPr>
              <a:t>next_state</a:t>
            </a:r>
            <a:r>
              <a:rPr lang="en-US" kern="0" dirty="0" smtClean="0">
                <a:latin typeface="+mn-lt"/>
              </a:rPr>
              <a:t> = </a:t>
            </a:r>
            <a:r>
              <a:rPr lang="en-US" kern="0" dirty="0" err="1" smtClean="0">
                <a:latin typeface="+mn-lt"/>
              </a:rPr>
              <a:t>state_end</a:t>
            </a:r>
            <a:r>
              <a:rPr lang="en-US" kern="0" dirty="0" smtClean="0">
                <a:latin typeface="+mn-lt"/>
              </a:rPr>
              <a:t>;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    end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    </a:t>
            </a:r>
            <a:r>
              <a:rPr lang="en-US" kern="0" dirty="0" err="1" smtClean="0">
                <a:latin typeface="+mn-lt"/>
              </a:rPr>
              <a:t>endcase</a:t>
            </a:r>
            <a:endParaRPr lang="en-US" kern="0" dirty="0" smtClean="0">
              <a:latin typeface="+mn-lt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kern="0" dirty="0" smtClean="0">
                <a:latin typeface="+mn-lt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879</Words>
  <Application>Microsoft Office PowerPoint</Application>
  <PresentationFormat>On-screen Show (4:3)</PresentationFormat>
  <Paragraphs>422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top.v (partial)</vt:lpstr>
      <vt:lpstr>greater.v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M. Chen</dc:creator>
  <cp:lastModifiedBy>brehob</cp:lastModifiedBy>
  <cp:revision>143</cp:revision>
  <dcterms:created xsi:type="dcterms:W3CDTF">2007-01-29T18:44:15Z</dcterms:created>
  <dcterms:modified xsi:type="dcterms:W3CDTF">2015-01-26T19:30:51Z</dcterms:modified>
</cp:coreProperties>
</file>