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4" r:id="rId2"/>
    <p:sldId id="265" r:id="rId3"/>
    <p:sldId id="266" r:id="rId4"/>
    <p:sldId id="267" r:id="rId5"/>
    <p:sldId id="260" r:id="rId6"/>
    <p:sldId id="261" r:id="rId7"/>
    <p:sldId id="257" r:id="rId8"/>
    <p:sldId id="269" r:id="rId9"/>
    <p:sldId id="258" r:id="rId10"/>
    <p:sldId id="259" r:id="rId11"/>
    <p:sldId id="268" r:id="rId12"/>
    <p:sldId id="262" r:id="rId13"/>
    <p:sldId id="263" r:id="rId14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4849" autoAdjust="0"/>
    <p:restoredTop sz="94660"/>
  </p:normalViewPr>
  <p:slideViewPr>
    <p:cSldViewPr>
      <p:cViewPr varScale="1">
        <p:scale>
          <a:sx n="127" d="100"/>
          <a:sy n="127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3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3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7C3B4-B90F-4D28-A8E6-B77EF336A042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0563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9" y="4380230"/>
            <a:ext cx="5546725" cy="4148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288"/>
            <a:ext cx="3005138" cy="4613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57288"/>
            <a:ext cx="3005138" cy="4613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5240E-28F5-4979-B2B2-8F55483998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5240E-28F5-4979-B2B2-8F554839987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5240E-28F5-4979-B2B2-8F5548399872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5240E-28F5-4979-B2B2-8F5548399872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5240E-28F5-4979-B2B2-8F5548399872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5240E-28F5-4979-B2B2-8F5548399872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5240E-28F5-4979-B2B2-8F5548399872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5240E-28F5-4979-B2B2-8F5548399872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5240E-28F5-4979-B2B2-8F5548399872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5240E-28F5-4979-B2B2-8F5548399872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5240E-28F5-4979-B2B2-8F5548399872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5240E-28F5-4979-B2B2-8F5548399872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5240E-28F5-4979-B2B2-8F5548399872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5240E-28F5-4979-B2B2-8F5548399872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F3EB1-7A67-419A-9AF0-666CEBFEEF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A7F94-1E7D-461F-AF0D-B27CEAC88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0E88D-AAFA-4578-B9D0-A8E1EF1DC2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64020-82FA-4616-996B-65E15427C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AAAE3-6CA0-4D6C-AFE9-2056D46566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09D68-A800-49C2-9F9C-32898761C9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F89C7-0B88-49CF-B3F5-5E402F8DA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4B357-FCDD-43DE-8A8F-3CC04C485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EBA29-B659-46A0-B911-73F9EA2C0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FD9F6-7142-4AE9-8DAF-0B248B1D8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0D0C3-C77B-4073-B074-1710F32578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E68A6-D58A-4500-AB8A-0C8027A2E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B4B0BF2-0BB6-446B-BD83-870CACD3D7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44" name="Group 672"/>
          <p:cNvGraphicFramePr>
            <a:graphicFrameLocks noGrp="1"/>
          </p:cNvGraphicFramePr>
          <p:nvPr>
            <p:ph idx="1"/>
          </p:nvPr>
        </p:nvGraphicFramePr>
        <p:xfrm>
          <a:off x="838200" y="1066800"/>
          <a:ext cx="7467600" cy="3049589"/>
        </p:xfrm>
        <a:graphic>
          <a:graphicData uri="http://schemas.openxmlformats.org/drawingml/2006/table">
            <a:tbl>
              <a:tblPr/>
              <a:tblGrid>
                <a:gridCol w="1244600"/>
                <a:gridCol w="1244600"/>
                <a:gridCol w="1244600"/>
                <a:gridCol w="1244600"/>
                <a:gridCol w="1244600"/>
                <a:gridCol w="1244600"/>
              </a:tblGrid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</a:t>
                      </a: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READ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WRITE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next_state</a:t>
                      </a: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mem_write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address_write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state_decide</a:t>
                      </a: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state_read1</a:t>
                      </a: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state_decide</a:t>
                      </a: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state_write1</a:t>
                      </a: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state_decide</a:t>
                      </a: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state_decide</a:t>
                      </a: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state_read1</a:t>
                      </a: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state_decide</a:t>
                      </a: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state_write1</a:t>
                      </a: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state_write2</a:t>
                      </a: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state_write2</a:t>
                      </a: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state_decide</a:t>
                      </a: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"/>
            <a:ext cx="8229600" cy="6781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state_read1: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// transfer </a:t>
            </a:r>
            <a:r>
              <a:rPr lang="en-US" sz="1600" dirty="0" err="1" smtClean="0"/>
              <a:t>i</a:t>
            </a:r>
            <a:r>
              <a:rPr lang="en-US" sz="1600" dirty="0" smtClean="0"/>
              <a:t> to memory address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i_drive</a:t>
            </a:r>
            <a:r>
              <a:rPr lang="en-US" sz="1600" dirty="0" smtClean="0"/>
              <a:t> = 1'b1;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address_write</a:t>
            </a:r>
            <a:r>
              <a:rPr lang="en-US" sz="1600" dirty="0" smtClean="0"/>
              <a:t> = 1'b1;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next_state</a:t>
            </a:r>
            <a:r>
              <a:rPr lang="en-US" sz="1600" dirty="0" smtClean="0"/>
              <a:t> = state_read2;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end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state_read2: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// read memory[</a:t>
            </a:r>
            <a:r>
              <a:rPr lang="en-US" sz="1600" dirty="0" err="1" smtClean="0"/>
              <a:t>i</a:t>
            </a:r>
            <a:r>
              <a:rPr lang="en-US" sz="1600" dirty="0" smtClean="0"/>
              <a:t>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memory_drive</a:t>
            </a:r>
            <a:r>
              <a:rPr lang="en-US" sz="1600" dirty="0" smtClean="0"/>
              <a:t> = 1'b1;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element_write</a:t>
            </a:r>
            <a:r>
              <a:rPr lang="en-US" sz="1600" dirty="0" smtClean="0"/>
              <a:t> = 1'b1;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next_state</a:t>
            </a:r>
            <a:r>
              <a:rPr lang="en-US" sz="1600" dirty="0" smtClean="0"/>
              <a:t> = </a:t>
            </a:r>
            <a:r>
              <a:rPr lang="en-US" sz="1600" dirty="0" err="1" smtClean="0"/>
              <a:t>state_compare</a:t>
            </a:r>
            <a:r>
              <a:rPr lang="en-US" sz="16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end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</a:t>
            </a:r>
            <a:r>
              <a:rPr lang="en-US" sz="1600" dirty="0" err="1" smtClean="0"/>
              <a:t>state_compare</a:t>
            </a:r>
            <a:r>
              <a:rPr lang="en-US" sz="1600" dirty="0" smtClean="0"/>
              <a:t>: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// is memory[</a:t>
            </a:r>
            <a:r>
              <a:rPr lang="en-US" sz="1600" dirty="0" err="1" smtClean="0"/>
              <a:t>i</a:t>
            </a:r>
            <a:r>
              <a:rPr lang="en-US" sz="1600" dirty="0" smtClean="0"/>
              <a:t>] more than the current max?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if (</a:t>
            </a:r>
            <a:r>
              <a:rPr lang="en-US" sz="1600" dirty="0" err="1" smtClean="0"/>
              <a:t>greater_out</a:t>
            </a:r>
            <a:r>
              <a:rPr lang="en-US" sz="1600" dirty="0" smtClean="0"/>
              <a:t> == 1'b1)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	</a:t>
            </a:r>
            <a:r>
              <a:rPr lang="en-US" sz="1600" dirty="0" err="1" smtClean="0"/>
              <a:t>next_state</a:t>
            </a:r>
            <a:r>
              <a:rPr lang="en-US" sz="1600" dirty="0" smtClean="0"/>
              <a:t> = </a:t>
            </a:r>
            <a:r>
              <a:rPr lang="en-US" sz="1600" dirty="0" err="1" smtClean="0"/>
              <a:t>state_write_max</a:t>
            </a:r>
            <a:r>
              <a:rPr lang="en-US" sz="16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end else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	</a:t>
            </a:r>
            <a:r>
              <a:rPr lang="en-US" sz="1600" dirty="0" err="1" smtClean="0"/>
              <a:t>next_state</a:t>
            </a:r>
            <a:r>
              <a:rPr lang="en-US" sz="1600" dirty="0" smtClean="0"/>
              <a:t> = </a:t>
            </a:r>
            <a:r>
              <a:rPr lang="en-US" sz="1600" dirty="0" err="1" smtClean="0"/>
              <a:t>state_increment</a:t>
            </a:r>
            <a:r>
              <a:rPr lang="en-US" sz="16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end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"/>
            <a:ext cx="8229600" cy="6781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</a:t>
            </a:r>
            <a:r>
              <a:rPr lang="en-US" sz="1600" dirty="0" err="1" smtClean="0"/>
              <a:t>state_write_max</a:t>
            </a:r>
            <a:r>
              <a:rPr lang="en-US" sz="1600" dirty="0" smtClean="0"/>
              <a:t>: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// update max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element_drive</a:t>
            </a:r>
            <a:r>
              <a:rPr lang="en-US" sz="1600" dirty="0" smtClean="0"/>
              <a:t> = 1'b1;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max_write</a:t>
            </a:r>
            <a:r>
              <a:rPr lang="en-US" sz="1600" dirty="0" smtClean="0"/>
              <a:t> = 1'b1;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next_state</a:t>
            </a:r>
            <a:r>
              <a:rPr lang="en-US" sz="1600" dirty="0" smtClean="0"/>
              <a:t> = </a:t>
            </a:r>
            <a:r>
              <a:rPr lang="en-US" sz="1600" dirty="0" err="1" smtClean="0"/>
              <a:t>state_increment</a:t>
            </a:r>
            <a:r>
              <a:rPr lang="en-US" sz="16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end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</a:t>
            </a:r>
            <a:r>
              <a:rPr lang="en-US" sz="1600" dirty="0" err="1" smtClean="0"/>
              <a:t>state_increment</a:t>
            </a:r>
            <a:r>
              <a:rPr lang="en-US" sz="1600" dirty="0" smtClean="0"/>
              <a:t>: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// increment </a:t>
            </a:r>
            <a:r>
              <a:rPr lang="en-US" sz="1600" dirty="0" err="1" smtClean="0"/>
              <a:t>i</a:t>
            </a:r>
            <a:endParaRPr lang="en-US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plus1_drive = 1'b1;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i_write</a:t>
            </a:r>
            <a:r>
              <a:rPr lang="en-US" sz="1600" dirty="0" smtClean="0"/>
              <a:t> = 1'b1;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next_state</a:t>
            </a:r>
            <a:r>
              <a:rPr lang="en-US" sz="1600" dirty="0" smtClean="0"/>
              <a:t> = </a:t>
            </a:r>
            <a:r>
              <a:rPr lang="en-US" sz="1600" dirty="0" err="1" smtClean="0"/>
              <a:t>state_loop</a:t>
            </a:r>
            <a:r>
              <a:rPr lang="en-US" sz="16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end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</a:t>
            </a:r>
            <a:r>
              <a:rPr lang="en-US" sz="1600" dirty="0" err="1" smtClean="0"/>
              <a:t>state_end</a:t>
            </a:r>
            <a:r>
              <a:rPr lang="en-US" sz="1600" dirty="0" smtClean="0"/>
              <a:t>: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next_state</a:t>
            </a:r>
            <a:r>
              <a:rPr lang="en-US" sz="1600" dirty="0" smtClean="0"/>
              <a:t> = </a:t>
            </a:r>
            <a:r>
              <a:rPr lang="en-US" sz="1600" dirty="0" err="1" smtClean="0"/>
              <a:t>state_end</a:t>
            </a:r>
            <a:r>
              <a:rPr lang="en-US" sz="16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end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endcase</a:t>
            </a:r>
            <a:endParaRPr lang="en-US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563563"/>
          </a:xfrm>
        </p:spPr>
        <p:txBody>
          <a:bodyPr/>
          <a:lstStyle/>
          <a:p>
            <a:pPr eaLnBrk="1" hangingPunct="1"/>
            <a:r>
              <a:rPr lang="en-US" sz="4000" smtClean="0"/>
              <a:t>top.v (partial)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register u3 (clock, reset, element_write, bus, element_out);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register u4 (clock, reset, max_write, bus, max_out);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register u5 (clock, reset, i_write, bus, i_out);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greater u6 (element_out, max_out, greater_out);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equal16 u7 (i_out, equal16_out);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plus1 u8 (i_out, plus1_out);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ram u9 (bus, ~address_write, clock, bus, memory_write, memory_out);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tristate u10 (element_out, bus, element_drive);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tristate u11 (plus1_out, bus, plus1_drive);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tristate u12 (i_out, bus, i_drive);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tristate u13 (memory_out, bus, memory_drive);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// display max on HEX2, HEX3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hexdigit u16 (max_out[3:0], HEX2);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hexdigit u17 (max_out[7:4], HEX3);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control u18 (clock, reset, greater_out, equal16_out, element_write, element_drive, max_write, i_write, i_drive, plus1_drive, memory_write, memory_drive, address_write);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563563"/>
          </a:xfrm>
        </p:spPr>
        <p:txBody>
          <a:bodyPr/>
          <a:lstStyle/>
          <a:p>
            <a:pPr eaLnBrk="1" hangingPunct="1"/>
            <a:r>
              <a:rPr lang="en-US" sz="4000" smtClean="0"/>
              <a:t>greater.v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600" smtClean="0"/>
              <a:t>module greater(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600" smtClean="0"/>
              <a:t>	input wire [7:0] in1,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600" smtClean="0"/>
              <a:t>	input wire [7:0] in2,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600" smtClean="0"/>
              <a:t>	output reg out);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6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600" smtClean="0"/>
              <a:t>	always @* 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600" smtClean="0"/>
              <a:t>		if (in1 &gt; in2) 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600" smtClean="0"/>
              <a:t>			out = 1'b1;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600" smtClean="0"/>
              <a:t>		end else 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600" smtClean="0"/>
              <a:t>			out = 1'b0;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600" smtClean="0"/>
              <a:t>		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600" smtClean="0"/>
              <a:t>	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6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600" smtClean="0"/>
              <a:t>endmodule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6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"/>
            <a:ext cx="8229600" cy="6705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always @*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case (state)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</a:t>
            </a:r>
            <a:r>
              <a:rPr lang="en-US" sz="1800" dirty="0" err="1" smtClean="0"/>
              <a:t>state_decide</a:t>
            </a:r>
            <a:r>
              <a:rPr lang="en-US" sz="1800" dirty="0" smtClean="0"/>
              <a:t>: </a:t>
            </a:r>
            <a:r>
              <a:rPr lang="en-US" sz="1800" dirty="0" smtClean="0"/>
              <a:t>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address_write = 1'b0;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mem_write = 1'b0;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if (READ == 1'b1)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	next_state = state_read1;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end else if (WRITE == 1'b1)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	next_state = state_write1;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end else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	next_state = state_decide;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end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"/>
            <a:ext cx="8229600" cy="6705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state_read1: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address_write = 1'b1;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mem_write = 1'b0;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next_state = </a:t>
            </a:r>
            <a:r>
              <a:rPr lang="en-US" sz="1800" dirty="0" err="1" smtClean="0"/>
              <a:t>state_decide</a:t>
            </a:r>
            <a:r>
              <a:rPr lang="en-US" sz="18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end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state_write1: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address_write = 1'b1;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mem_write = 1'b0;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next_state = state_write2;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end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state_write2: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address_write = 1'b0;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mem_write = 1'b1;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	next_state = </a:t>
            </a:r>
            <a:r>
              <a:rPr lang="en-US" sz="1800" dirty="0" err="1" smtClean="0"/>
              <a:t>state_decide</a:t>
            </a:r>
            <a:r>
              <a:rPr lang="en-US" sz="18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end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endcase</a:t>
            </a: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end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"/>
            <a:ext cx="8229600" cy="6705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parameter </a:t>
            </a:r>
            <a:r>
              <a:rPr lang="en-US" sz="1800" dirty="0" smtClean="0"/>
              <a:t>state_decide = </a:t>
            </a:r>
            <a:r>
              <a:rPr lang="en-US" sz="1800" dirty="0" smtClean="0"/>
              <a:t>2</a:t>
            </a:r>
            <a:r>
              <a:rPr lang="en-US" sz="1800" dirty="0" smtClean="0"/>
              <a:t>’h0;</a:t>
            </a: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parameter state_read1 = </a:t>
            </a:r>
            <a:r>
              <a:rPr lang="en-US" sz="1800" dirty="0" smtClean="0"/>
              <a:t>2</a:t>
            </a:r>
            <a:r>
              <a:rPr lang="en-US" sz="1800" dirty="0" smtClean="0"/>
              <a:t>’h1;</a:t>
            </a: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parameter state_write1 = </a:t>
            </a:r>
            <a:r>
              <a:rPr lang="en-US" sz="1800" dirty="0" smtClean="0"/>
              <a:t>2</a:t>
            </a:r>
            <a:r>
              <a:rPr lang="en-US" sz="1800" dirty="0" smtClean="0"/>
              <a:t>’h2;</a:t>
            </a: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parameter state_write2 = </a:t>
            </a:r>
            <a:r>
              <a:rPr lang="en-US" sz="1800" dirty="0" smtClean="0"/>
              <a:t>2</a:t>
            </a:r>
            <a:r>
              <a:rPr lang="en-US" sz="1800" dirty="0" smtClean="0"/>
              <a:t>’h3;</a:t>
            </a: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always @(posedge clock)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if (reset == 1'b1)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state &lt;= </a:t>
            </a:r>
            <a:r>
              <a:rPr lang="en-US" sz="1800" dirty="0" err="1" smtClean="0"/>
              <a:t>state_decide</a:t>
            </a:r>
            <a:r>
              <a:rPr lang="en-US" sz="1800" dirty="0" smtClean="0"/>
              <a:t>;</a:t>
            </a: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end else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	state &lt;= next_state;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	end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11"/>
          <p:cNvSpPr>
            <a:spLocks noChangeShapeType="1"/>
          </p:cNvSpPr>
          <p:nvPr/>
        </p:nvSpPr>
        <p:spPr bwMode="auto">
          <a:xfrm>
            <a:off x="8458200" y="609600"/>
            <a:ext cx="0" cy="5791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7" name="Line 13"/>
          <p:cNvSpPr>
            <a:spLocks noChangeShapeType="1"/>
          </p:cNvSpPr>
          <p:nvPr/>
        </p:nvSpPr>
        <p:spPr bwMode="auto">
          <a:xfrm flipH="1">
            <a:off x="685800" y="6362700"/>
            <a:ext cx="7772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8" name="Line 14"/>
          <p:cNvSpPr>
            <a:spLocks noChangeShapeType="1"/>
          </p:cNvSpPr>
          <p:nvPr/>
        </p:nvSpPr>
        <p:spPr bwMode="auto">
          <a:xfrm flipH="1">
            <a:off x="685800" y="647700"/>
            <a:ext cx="7772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533400" y="1284288"/>
            <a:ext cx="1006475" cy="376237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element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2209800" y="1271588"/>
            <a:ext cx="625475" cy="376237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max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4251325" y="1268413"/>
            <a:ext cx="244475" cy="376237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i</a:t>
            </a:r>
          </a:p>
        </p:txBody>
      </p:sp>
      <p:sp>
        <p:nvSpPr>
          <p:cNvPr id="6152" name="Line 18"/>
          <p:cNvSpPr>
            <a:spLocks noChangeShapeType="1"/>
          </p:cNvSpPr>
          <p:nvPr/>
        </p:nvSpPr>
        <p:spPr bwMode="auto">
          <a:xfrm>
            <a:off x="1006475" y="638175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53" name="Line 19"/>
          <p:cNvSpPr>
            <a:spLocks noChangeShapeType="1"/>
          </p:cNvSpPr>
          <p:nvPr/>
        </p:nvSpPr>
        <p:spPr bwMode="auto">
          <a:xfrm>
            <a:off x="2530475" y="638175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54" name="Line 20"/>
          <p:cNvSpPr>
            <a:spLocks noChangeShapeType="1"/>
          </p:cNvSpPr>
          <p:nvPr/>
        </p:nvSpPr>
        <p:spPr bwMode="auto">
          <a:xfrm>
            <a:off x="4368800" y="6350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56" name="Freeform 26"/>
          <p:cNvSpPr>
            <a:spLocks/>
          </p:cNvSpPr>
          <p:nvPr/>
        </p:nvSpPr>
        <p:spPr bwMode="auto">
          <a:xfrm>
            <a:off x="990600" y="1628775"/>
            <a:ext cx="685800" cy="1419225"/>
          </a:xfrm>
          <a:custGeom>
            <a:avLst/>
            <a:gdLst>
              <a:gd name="T0" fmla="*/ 0 w 432"/>
              <a:gd name="T1" fmla="*/ 0 h 480"/>
              <a:gd name="T2" fmla="*/ 0 w 432"/>
              <a:gd name="T3" fmla="*/ 2098126268 h 480"/>
              <a:gd name="T4" fmla="*/ 1088707589 w 432"/>
              <a:gd name="T5" fmla="*/ 2098126268 h 480"/>
              <a:gd name="T6" fmla="*/ 1088707589 w 432"/>
              <a:gd name="T7" fmla="*/ 2147483647 h 480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480"/>
              <a:gd name="T14" fmla="*/ 432 w 432"/>
              <a:gd name="T15" fmla="*/ 480 h 4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480">
                <a:moveTo>
                  <a:pt x="0" y="0"/>
                </a:moveTo>
                <a:lnTo>
                  <a:pt x="0" y="240"/>
                </a:lnTo>
                <a:lnTo>
                  <a:pt x="432" y="240"/>
                </a:lnTo>
                <a:lnTo>
                  <a:pt x="432" y="48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57" name="Freeform 28"/>
          <p:cNvSpPr>
            <a:spLocks/>
          </p:cNvSpPr>
          <p:nvPr/>
        </p:nvSpPr>
        <p:spPr bwMode="auto">
          <a:xfrm>
            <a:off x="1981200" y="1628775"/>
            <a:ext cx="533400" cy="1419225"/>
          </a:xfrm>
          <a:custGeom>
            <a:avLst/>
            <a:gdLst>
              <a:gd name="T0" fmla="*/ 846772589 w 336"/>
              <a:gd name="T1" fmla="*/ 0 h 480"/>
              <a:gd name="T2" fmla="*/ 846772589 w 336"/>
              <a:gd name="T3" fmla="*/ 2098126268 h 480"/>
              <a:gd name="T4" fmla="*/ 0 w 336"/>
              <a:gd name="T5" fmla="*/ 2098126268 h 480"/>
              <a:gd name="T6" fmla="*/ 0 w 336"/>
              <a:gd name="T7" fmla="*/ 2147483647 h 480"/>
              <a:gd name="T8" fmla="*/ 0 60000 65536"/>
              <a:gd name="T9" fmla="*/ 0 60000 65536"/>
              <a:gd name="T10" fmla="*/ 0 60000 65536"/>
              <a:gd name="T11" fmla="*/ 0 60000 65536"/>
              <a:gd name="T12" fmla="*/ 0 w 336"/>
              <a:gd name="T13" fmla="*/ 0 h 480"/>
              <a:gd name="T14" fmla="*/ 336 w 336"/>
              <a:gd name="T15" fmla="*/ 480 h 4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6" h="480">
                <a:moveTo>
                  <a:pt x="336" y="0"/>
                </a:moveTo>
                <a:lnTo>
                  <a:pt x="336" y="240"/>
                </a:lnTo>
                <a:lnTo>
                  <a:pt x="0" y="240"/>
                </a:lnTo>
                <a:lnTo>
                  <a:pt x="0" y="48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58" name="Line 33"/>
          <p:cNvSpPr>
            <a:spLocks noChangeShapeType="1"/>
          </p:cNvSpPr>
          <p:nvPr/>
        </p:nvSpPr>
        <p:spPr bwMode="auto">
          <a:xfrm>
            <a:off x="1828800" y="34067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59" name="Text Box 34"/>
          <p:cNvSpPr txBox="1">
            <a:spLocks noChangeArrowheads="1"/>
          </p:cNvSpPr>
          <p:nvPr/>
        </p:nvSpPr>
        <p:spPr bwMode="auto">
          <a:xfrm>
            <a:off x="1152525" y="3976688"/>
            <a:ext cx="13525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pPr algn="ctr"/>
            <a:r>
              <a:rPr lang="en-US" dirty="0"/>
              <a:t>greater_out</a:t>
            </a:r>
          </a:p>
        </p:txBody>
      </p:sp>
      <p:sp>
        <p:nvSpPr>
          <p:cNvPr id="6160" name="Text Box 35"/>
          <p:cNvSpPr txBox="1">
            <a:spLocks noChangeArrowheads="1"/>
          </p:cNvSpPr>
          <p:nvPr/>
        </p:nvSpPr>
        <p:spPr bwMode="auto">
          <a:xfrm>
            <a:off x="6043613" y="1676400"/>
            <a:ext cx="1881187" cy="22987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r>
              <a:rPr lang="en-US"/>
              <a:t>memory</a:t>
            </a:r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</p:txBody>
      </p:sp>
      <p:sp>
        <p:nvSpPr>
          <p:cNvPr id="6161" name="Text Box 36"/>
          <p:cNvSpPr txBox="1">
            <a:spLocks noChangeArrowheads="1"/>
          </p:cNvSpPr>
          <p:nvPr/>
        </p:nvSpPr>
        <p:spPr bwMode="auto">
          <a:xfrm>
            <a:off x="6043613" y="1752600"/>
            <a:ext cx="9969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address</a:t>
            </a:r>
          </a:p>
        </p:txBody>
      </p:sp>
      <p:sp>
        <p:nvSpPr>
          <p:cNvPr id="6162" name="Text Box 37"/>
          <p:cNvSpPr txBox="1">
            <a:spLocks noChangeArrowheads="1"/>
          </p:cNvSpPr>
          <p:nvPr/>
        </p:nvSpPr>
        <p:spPr bwMode="auto">
          <a:xfrm>
            <a:off x="7186613" y="1752600"/>
            <a:ext cx="6286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data</a:t>
            </a:r>
          </a:p>
        </p:txBody>
      </p:sp>
      <p:sp>
        <p:nvSpPr>
          <p:cNvPr id="6163" name="Line 38"/>
          <p:cNvSpPr>
            <a:spLocks noChangeShapeType="1"/>
          </p:cNvSpPr>
          <p:nvPr/>
        </p:nvSpPr>
        <p:spPr bwMode="auto">
          <a:xfrm>
            <a:off x="6450013" y="647700"/>
            <a:ext cx="0" cy="1028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64" name="Line 39"/>
          <p:cNvSpPr>
            <a:spLocks noChangeShapeType="1"/>
          </p:cNvSpPr>
          <p:nvPr/>
        </p:nvSpPr>
        <p:spPr bwMode="auto">
          <a:xfrm>
            <a:off x="7491413" y="647700"/>
            <a:ext cx="0" cy="1028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65" name="Line 40"/>
          <p:cNvSpPr>
            <a:spLocks noChangeShapeType="1"/>
          </p:cNvSpPr>
          <p:nvPr/>
        </p:nvSpPr>
        <p:spPr bwMode="auto">
          <a:xfrm>
            <a:off x="4378325" y="16383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66" name="Line 41"/>
          <p:cNvSpPr>
            <a:spLocks noChangeShapeType="1"/>
          </p:cNvSpPr>
          <p:nvPr/>
        </p:nvSpPr>
        <p:spPr bwMode="auto">
          <a:xfrm>
            <a:off x="3505200" y="22479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68" name="Line 45"/>
          <p:cNvSpPr>
            <a:spLocks noChangeShapeType="1"/>
          </p:cNvSpPr>
          <p:nvPr/>
        </p:nvSpPr>
        <p:spPr bwMode="auto">
          <a:xfrm>
            <a:off x="3505200" y="22479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169" name="Line 46"/>
          <p:cNvSpPr>
            <a:spLocks noChangeShapeType="1"/>
          </p:cNvSpPr>
          <p:nvPr/>
        </p:nvSpPr>
        <p:spPr bwMode="auto">
          <a:xfrm>
            <a:off x="4381500" y="22479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170" name="Line 47"/>
          <p:cNvSpPr>
            <a:spLocks noChangeShapeType="1"/>
          </p:cNvSpPr>
          <p:nvPr/>
        </p:nvSpPr>
        <p:spPr bwMode="auto">
          <a:xfrm>
            <a:off x="5410200" y="2247900"/>
            <a:ext cx="0" cy="2933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72" name="AutoShape 49"/>
          <p:cNvSpPr>
            <a:spLocks noChangeArrowheads="1"/>
          </p:cNvSpPr>
          <p:nvPr/>
        </p:nvSpPr>
        <p:spPr bwMode="auto">
          <a:xfrm>
            <a:off x="4305300" y="5181600"/>
            <a:ext cx="381000" cy="228600"/>
          </a:xfrm>
          <a:prstGeom prst="flowChartMerg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173" name="AutoShape 50"/>
          <p:cNvSpPr>
            <a:spLocks noChangeArrowheads="1"/>
          </p:cNvSpPr>
          <p:nvPr/>
        </p:nvSpPr>
        <p:spPr bwMode="auto">
          <a:xfrm>
            <a:off x="800100" y="5181600"/>
            <a:ext cx="381000" cy="228600"/>
          </a:xfrm>
          <a:prstGeom prst="flowChartMerg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174" name="Line 51"/>
          <p:cNvSpPr>
            <a:spLocks noChangeShapeType="1"/>
          </p:cNvSpPr>
          <p:nvPr/>
        </p:nvSpPr>
        <p:spPr bwMode="auto">
          <a:xfrm>
            <a:off x="990600" y="2311400"/>
            <a:ext cx="0" cy="287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75" name="Line 52"/>
          <p:cNvSpPr>
            <a:spLocks noChangeShapeType="1"/>
          </p:cNvSpPr>
          <p:nvPr/>
        </p:nvSpPr>
        <p:spPr bwMode="auto">
          <a:xfrm>
            <a:off x="981075" y="54102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76" name="AutoShape 53"/>
          <p:cNvSpPr>
            <a:spLocks noChangeArrowheads="1"/>
          </p:cNvSpPr>
          <p:nvPr/>
        </p:nvSpPr>
        <p:spPr bwMode="auto">
          <a:xfrm>
            <a:off x="5207000" y="5181600"/>
            <a:ext cx="381000" cy="228600"/>
          </a:xfrm>
          <a:prstGeom prst="flowChartMerg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177" name="AutoShape 54"/>
          <p:cNvSpPr>
            <a:spLocks noChangeArrowheads="1"/>
          </p:cNvSpPr>
          <p:nvPr/>
        </p:nvSpPr>
        <p:spPr bwMode="auto">
          <a:xfrm>
            <a:off x="6819900" y="5181600"/>
            <a:ext cx="381000" cy="228600"/>
          </a:xfrm>
          <a:prstGeom prst="flowChartMerg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178" name="Line 55"/>
          <p:cNvSpPr>
            <a:spLocks noChangeShapeType="1"/>
          </p:cNvSpPr>
          <p:nvPr/>
        </p:nvSpPr>
        <p:spPr bwMode="auto">
          <a:xfrm>
            <a:off x="7010400" y="39624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79" name="Line 56"/>
          <p:cNvSpPr>
            <a:spLocks noChangeShapeType="1"/>
          </p:cNvSpPr>
          <p:nvPr/>
        </p:nvSpPr>
        <p:spPr bwMode="auto">
          <a:xfrm>
            <a:off x="3438525" y="33940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80" name="Text Box 57"/>
          <p:cNvSpPr txBox="1">
            <a:spLocks noChangeArrowheads="1"/>
          </p:cNvSpPr>
          <p:nvPr/>
        </p:nvSpPr>
        <p:spPr bwMode="auto">
          <a:xfrm>
            <a:off x="2717800" y="3963988"/>
            <a:ext cx="1441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equal16_out</a:t>
            </a:r>
          </a:p>
        </p:txBody>
      </p:sp>
      <p:sp>
        <p:nvSpPr>
          <p:cNvPr id="6181" name="Line 58"/>
          <p:cNvSpPr>
            <a:spLocks noChangeShapeType="1"/>
          </p:cNvSpPr>
          <p:nvPr/>
        </p:nvSpPr>
        <p:spPr bwMode="auto">
          <a:xfrm>
            <a:off x="4483100" y="54102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82" name="Line 59"/>
          <p:cNvSpPr>
            <a:spLocks noChangeShapeType="1"/>
          </p:cNvSpPr>
          <p:nvPr/>
        </p:nvSpPr>
        <p:spPr bwMode="auto">
          <a:xfrm>
            <a:off x="5397500" y="54102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83" name="Line 60"/>
          <p:cNvSpPr>
            <a:spLocks noChangeShapeType="1"/>
          </p:cNvSpPr>
          <p:nvPr/>
        </p:nvSpPr>
        <p:spPr bwMode="auto">
          <a:xfrm>
            <a:off x="7010400" y="54102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84" name="Line 61"/>
          <p:cNvSpPr>
            <a:spLocks noChangeShapeType="1"/>
          </p:cNvSpPr>
          <p:nvPr/>
        </p:nvSpPr>
        <p:spPr bwMode="auto">
          <a:xfrm>
            <a:off x="4508500" y="34290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8" name="Group 47"/>
          <p:cNvGrpSpPr/>
          <p:nvPr/>
        </p:nvGrpSpPr>
        <p:grpSpPr>
          <a:xfrm>
            <a:off x="1371600" y="3048000"/>
            <a:ext cx="915635" cy="381000"/>
            <a:chOff x="1371600" y="3048000"/>
            <a:chExt cx="915635" cy="381000"/>
          </a:xfrm>
        </p:grpSpPr>
        <p:sp>
          <p:nvSpPr>
            <p:cNvPr id="41" name="Oval 40"/>
            <p:cNvSpPr/>
            <p:nvPr/>
          </p:nvSpPr>
          <p:spPr bwMode="auto">
            <a:xfrm>
              <a:off x="1371600" y="3048000"/>
              <a:ext cx="914400" cy="3810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371600" y="3048000"/>
              <a:ext cx="915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greater</a:t>
              </a:r>
              <a:endParaRPr lang="en-US" dirty="0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828800" y="3276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0" name="Oval 49"/>
          <p:cNvSpPr/>
          <p:nvPr/>
        </p:nvSpPr>
        <p:spPr bwMode="auto">
          <a:xfrm>
            <a:off x="3046765" y="3010164"/>
            <a:ext cx="914400" cy="381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002007" y="3010164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equal16</a:t>
            </a:r>
            <a:endParaRPr lang="en-US" dirty="0"/>
          </a:p>
        </p:txBody>
      </p:sp>
      <p:grpSp>
        <p:nvGrpSpPr>
          <p:cNvPr id="52" name="Group 51"/>
          <p:cNvGrpSpPr/>
          <p:nvPr/>
        </p:nvGrpSpPr>
        <p:grpSpPr>
          <a:xfrm>
            <a:off x="4023797" y="3009108"/>
            <a:ext cx="914400" cy="381000"/>
            <a:chOff x="1371600" y="3048000"/>
            <a:chExt cx="914400" cy="381000"/>
          </a:xfrm>
        </p:grpSpPr>
        <p:sp>
          <p:nvSpPr>
            <p:cNvPr id="53" name="Oval 52"/>
            <p:cNvSpPr/>
            <p:nvPr/>
          </p:nvSpPr>
          <p:spPr bwMode="auto">
            <a:xfrm>
              <a:off x="1371600" y="3048000"/>
              <a:ext cx="914400" cy="3810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488504" y="3048000"/>
              <a:ext cx="7360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plus1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dirty="0" smtClean="0"/>
              <a:t>loop		if (</a:t>
            </a:r>
            <a:r>
              <a:rPr lang="en-US" sz="2000" dirty="0" err="1" smtClean="0"/>
              <a:t>i</a:t>
            </a:r>
            <a:r>
              <a:rPr lang="en-US" sz="2000" dirty="0" smtClean="0"/>
              <a:t>==16) </a:t>
            </a:r>
            <a:r>
              <a:rPr lang="en-US" sz="2000" dirty="0" err="1" smtClean="0"/>
              <a:t>goto</a:t>
            </a:r>
            <a:r>
              <a:rPr lang="en-US" sz="2000" dirty="0" smtClean="0"/>
              <a:t> end</a:t>
            </a:r>
          </a:p>
          <a:p>
            <a:pPr eaLnBrk="1" hangingPunct="1">
              <a:buFontTx/>
              <a:buNone/>
            </a:pPr>
            <a:r>
              <a:rPr lang="en-US" sz="2000" dirty="0" smtClean="0"/>
              <a:t>read1		</a:t>
            </a:r>
            <a:r>
              <a:rPr lang="en-US" sz="2000" dirty="0" err="1" smtClean="0"/>
              <a:t>memory_address</a:t>
            </a:r>
            <a:r>
              <a:rPr lang="en-US" sz="2000" dirty="0" smtClean="0"/>
              <a:t> = </a:t>
            </a:r>
            <a:r>
              <a:rPr lang="en-US" sz="2000" dirty="0" err="1" smtClean="0"/>
              <a:t>i</a:t>
            </a:r>
            <a:endParaRPr lang="en-US" sz="2000" dirty="0" smtClean="0"/>
          </a:p>
          <a:p>
            <a:pPr eaLnBrk="1" hangingPunct="1">
              <a:buFontTx/>
              <a:buNone/>
            </a:pPr>
            <a:r>
              <a:rPr lang="en-US" sz="2000" dirty="0" smtClean="0"/>
              <a:t>read2		element = </a:t>
            </a:r>
            <a:r>
              <a:rPr lang="en-US" sz="2000" dirty="0" err="1" smtClean="0"/>
              <a:t>mem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</a:t>
            </a:r>
          </a:p>
          <a:p>
            <a:pPr eaLnBrk="1" hangingPunct="1">
              <a:buFontTx/>
              <a:buNone/>
            </a:pPr>
            <a:r>
              <a:rPr lang="en-US" sz="2000" dirty="0" smtClean="0"/>
              <a:t>compare	if (element &gt; max) </a:t>
            </a:r>
            <a:r>
              <a:rPr lang="en-US" sz="2000" dirty="0" err="1" smtClean="0"/>
              <a:t>goto</a:t>
            </a:r>
            <a:r>
              <a:rPr lang="en-US" sz="2000" dirty="0" smtClean="0"/>
              <a:t> </a:t>
            </a:r>
            <a:r>
              <a:rPr lang="en-US" sz="2000" dirty="0" err="1" smtClean="0"/>
              <a:t>write_max</a:t>
            </a:r>
            <a:r>
              <a:rPr lang="en-US" sz="2000" dirty="0" smtClean="0"/>
              <a:t>, else </a:t>
            </a:r>
            <a:r>
              <a:rPr lang="en-US" sz="2000" dirty="0" err="1" smtClean="0"/>
              <a:t>goto</a:t>
            </a:r>
            <a:r>
              <a:rPr lang="en-US" sz="2000" dirty="0" smtClean="0"/>
              <a:t> increment</a:t>
            </a:r>
          </a:p>
          <a:p>
            <a:pPr eaLnBrk="1" hangingPunct="1">
              <a:buFontTx/>
              <a:buNone/>
            </a:pPr>
            <a:r>
              <a:rPr lang="en-US" sz="2000" dirty="0" err="1" smtClean="0"/>
              <a:t>write_max</a:t>
            </a:r>
            <a:r>
              <a:rPr lang="en-US" sz="2000" dirty="0" smtClean="0"/>
              <a:t>	max = element</a:t>
            </a:r>
          </a:p>
          <a:p>
            <a:pPr eaLnBrk="1" hangingPunct="1">
              <a:buFontTx/>
              <a:buNone/>
            </a:pPr>
            <a:r>
              <a:rPr lang="en-US" sz="2000" dirty="0" smtClean="0"/>
              <a:t>increment	</a:t>
            </a:r>
            <a:r>
              <a:rPr lang="en-US" sz="2000" dirty="0" err="1" smtClean="0"/>
              <a:t>i</a:t>
            </a:r>
            <a:r>
              <a:rPr lang="en-US" sz="2000" dirty="0" smtClean="0"/>
              <a:t> = i+1; </a:t>
            </a:r>
            <a:r>
              <a:rPr lang="en-US" sz="2000" dirty="0" err="1" smtClean="0"/>
              <a:t>goto</a:t>
            </a:r>
            <a:r>
              <a:rPr lang="en-US" sz="2000" dirty="0" smtClean="0"/>
              <a:t> loop</a:t>
            </a:r>
          </a:p>
          <a:p>
            <a:pPr eaLnBrk="1" hangingPunct="1">
              <a:buFontTx/>
              <a:buNone/>
            </a:pPr>
            <a:r>
              <a:rPr lang="en-US" sz="2000" dirty="0" smtClean="0"/>
              <a:t>end		</a:t>
            </a:r>
            <a:r>
              <a:rPr lang="en-US" sz="2000" dirty="0" err="1" smtClean="0"/>
              <a:t>goto</a:t>
            </a:r>
            <a:r>
              <a:rPr lang="en-US" sz="2000" dirty="0" smtClean="0"/>
              <a:t> 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44" name="Group 672"/>
          <p:cNvGraphicFramePr>
            <a:graphicFrameLocks noGrp="1"/>
          </p:cNvGraphicFramePr>
          <p:nvPr>
            <p:ph idx="1"/>
          </p:nvPr>
        </p:nvGraphicFramePr>
        <p:xfrm>
          <a:off x="88900" y="457200"/>
          <a:ext cx="8902700" cy="4794253"/>
        </p:xfrm>
        <a:graphic>
          <a:graphicData uri="http://schemas.openxmlformats.org/drawingml/2006/table">
            <a:tbl>
              <a:tblPr/>
              <a:tblGrid>
                <a:gridCol w="749300"/>
                <a:gridCol w="898525"/>
                <a:gridCol w="974725"/>
                <a:gridCol w="806450"/>
                <a:gridCol w="917575"/>
                <a:gridCol w="898525"/>
                <a:gridCol w="674688"/>
                <a:gridCol w="598487"/>
                <a:gridCol w="600075"/>
                <a:gridCol w="641350"/>
                <a:gridCol w="609600"/>
                <a:gridCol w="533400"/>
              </a:tblGrid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</a:t>
                      </a: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44" name="Group 672"/>
          <p:cNvGraphicFramePr>
            <a:graphicFrameLocks noGrp="1"/>
          </p:cNvGraphicFramePr>
          <p:nvPr>
            <p:ph idx="1"/>
          </p:nvPr>
        </p:nvGraphicFramePr>
        <p:xfrm>
          <a:off x="88900" y="457200"/>
          <a:ext cx="8902700" cy="4794253"/>
        </p:xfrm>
        <a:graphic>
          <a:graphicData uri="http://schemas.openxmlformats.org/drawingml/2006/table">
            <a:tbl>
              <a:tblPr/>
              <a:tblGrid>
                <a:gridCol w="749300"/>
                <a:gridCol w="898525"/>
                <a:gridCol w="974725"/>
                <a:gridCol w="806450"/>
                <a:gridCol w="917575"/>
                <a:gridCol w="898525"/>
                <a:gridCol w="674688"/>
                <a:gridCol w="598487"/>
                <a:gridCol w="600075"/>
                <a:gridCol w="641350"/>
                <a:gridCol w="609600"/>
                <a:gridCol w="533400"/>
              </a:tblGrid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</a:t>
                      </a: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27432" marR="27432" marT="27432" marB="27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"/>
            <a:ext cx="8229600" cy="6705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always @*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element_write = 1'b0;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element_drive = 1'b0;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max_write = 1'b0;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i_write = 1'b0;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i_drive = 1'b0;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plus1_drive = 1'b0;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memory_write = 1'b0;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memory_drive = 1'b0;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address_write = 1'b0;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next_state = state_reset;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case (state)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</a:t>
            </a:r>
            <a:r>
              <a:rPr lang="en-US" sz="1600" dirty="0" err="1" smtClean="0"/>
              <a:t>state_reset</a:t>
            </a:r>
            <a:r>
              <a:rPr lang="en-US" sz="1600" dirty="0" smtClean="0"/>
              <a:t>: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next_state</a:t>
            </a:r>
            <a:r>
              <a:rPr lang="en-US" sz="1600" dirty="0" smtClean="0"/>
              <a:t> = </a:t>
            </a:r>
            <a:r>
              <a:rPr lang="en-US" sz="1600" dirty="0" err="1" smtClean="0"/>
              <a:t>state_loop</a:t>
            </a:r>
            <a:r>
              <a:rPr lang="en-US" sz="16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end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</a:t>
            </a:r>
            <a:r>
              <a:rPr lang="en-US" sz="1600" dirty="0" err="1" smtClean="0"/>
              <a:t>state_loop</a:t>
            </a:r>
            <a:r>
              <a:rPr lang="en-US" sz="1600" dirty="0" smtClean="0"/>
              <a:t>: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// if </a:t>
            </a:r>
            <a:r>
              <a:rPr lang="en-US" sz="1600" dirty="0" err="1" smtClean="0"/>
              <a:t>i</a:t>
            </a:r>
            <a:r>
              <a:rPr lang="en-US" sz="1600" dirty="0" smtClean="0"/>
              <a:t> is 16, then we're done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if (equal16_out == 1'b1)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	</a:t>
            </a:r>
            <a:r>
              <a:rPr lang="en-US" sz="1600" dirty="0" err="1" smtClean="0"/>
              <a:t>next_state</a:t>
            </a:r>
            <a:r>
              <a:rPr lang="en-US" sz="1600" dirty="0" smtClean="0"/>
              <a:t> = </a:t>
            </a:r>
            <a:r>
              <a:rPr lang="en-US" sz="1600" dirty="0" err="1" smtClean="0"/>
              <a:t>state_end</a:t>
            </a:r>
            <a:r>
              <a:rPr lang="en-US" sz="16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end else begin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	</a:t>
            </a:r>
            <a:r>
              <a:rPr lang="en-US" sz="1600" dirty="0" err="1" smtClean="0"/>
              <a:t>next_state</a:t>
            </a:r>
            <a:r>
              <a:rPr lang="en-US" sz="1600" dirty="0" smtClean="0"/>
              <a:t> = state_read1;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	end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		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266</Words>
  <Application>Microsoft Office PowerPoint</Application>
  <PresentationFormat>On-screen Show (4:3)</PresentationFormat>
  <Paragraphs>232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top.v (partial)</vt:lpstr>
      <vt:lpstr>greater.v</vt:lpstr>
    </vt:vector>
  </TitlesOfParts>
  <Company>University of Michigan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Peter M. Chen</dc:creator>
  <cp:lastModifiedBy>brehob</cp:lastModifiedBy>
  <cp:revision>105</cp:revision>
  <dcterms:created xsi:type="dcterms:W3CDTF">2007-01-29T18:44:15Z</dcterms:created>
  <dcterms:modified xsi:type="dcterms:W3CDTF">2010-09-27T19:16:13Z</dcterms:modified>
</cp:coreProperties>
</file>