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715" r:id="rId3"/>
    <p:sldId id="499" r:id="rId4"/>
    <p:sldId id="661" r:id="rId5"/>
    <p:sldId id="668" r:id="rId6"/>
    <p:sldId id="665" r:id="rId7"/>
    <p:sldId id="666" r:id="rId8"/>
    <p:sldId id="667" r:id="rId9"/>
    <p:sldId id="617" r:id="rId10"/>
    <p:sldId id="721" r:id="rId11"/>
    <p:sldId id="702" r:id="rId12"/>
    <p:sldId id="735" r:id="rId13"/>
    <p:sldId id="689" r:id="rId14"/>
    <p:sldId id="690" r:id="rId15"/>
    <p:sldId id="366" r:id="rId16"/>
    <p:sldId id="720" r:id="rId17"/>
    <p:sldId id="677" r:id="rId18"/>
    <p:sldId id="693" r:id="rId19"/>
    <p:sldId id="678" r:id="rId20"/>
    <p:sldId id="737" r:id="rId21"/>
    <p:sldId id="701" r:id="rId22"/>
    <p:sldId id="723" r:id="rId23"/>
    <p:sldId id="733" r:id="rId24"/>
    <p:sldId id="718" r:id="rId25"/>
    <p:sldId id="727" r:id="rId26"/>
    <p:sldId id="736" r:id="rId27"/>
    <p:sldId id="729" r:id="rId28"/>
    <p:sldId id="730" r:id="rId29"/>
    <p:sldId id="734" r:id="rId30"/>
    <p:sldId id="383" r:id="rId31"/>
    <p:sldId id="408" r:id="rId32"/>
    <p:sldId id="387" r:id="rId33"/>
    <p:sldId id="545" r:id="rId34"/>
    <p:sldId id="73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2916" autoAdjust="0"/>
  </p:normalViewPr>
  <p:slideViewPr>
    <p:cSldViewPr snapToGrid="0">
      <p:cViewPr varScale="1">
        <p:scale>
          <a:sx n="85" d="100"/>
          <a:sy n="85" d="100"/>
        </p:scale>
        <p:origin x="35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d7a4c9473958f9c/Documents/Poster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d7a4c9473958f9c/Documents/Poster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OptFT!$C$1</c:f>
              <c:strCache>
                <c:ptCount val="1"/>
                <c:pt idx="0">
                  <c:v>Framework Overhead</c:v>
                </c:pt>
              </c:strCache>
            </c:strRef>
          </c:tx>
          <c:spPr>
            <a:solidFill>
              <a:schemeClr val="bg1">
                <a:lumMod val="50000"/>
              </a:schemeClr>
            </a:solidFill>
            <a:ln>
              <a:noFill/>
            </a:ln>
            <a:effectLst/>
          </c:spPr>
          <c:invertIfNegative val="0"/>
          <c:cat>
            <c:multiLvlStrRef>
              <c:f>OptFT!$A$2:$B$36</c:f>
              <c:multiLvlStrCache>
                <c:ptCount val="35"/>
                <c:lvl>
                  <c:pt idx="0">
                    <c:v>FastTrack</c:v>
                  </c:pt>
                  <c:pt idx="1">
                    <c:v>Hybrid FT.</c:v>
                  </c:pt>
                  <c:pt idx="2">
                    <c:v>OptFT</c:v>
                  </c:pt>
                  <c:pt idx="4">
                    <c:v>FastTrack</c:v>
                  </c:pt>
                  <c:pt idx="5">
                    <c:v>Hybrid FT.</c:v>
                  </c:pt>
                  <c:pt idx="6">
                    <c:v>OptFT</c:v>
                  </c:pt>
                  <c:pt idx="8">
                    <c:v>FastTrack</c:v>
                  </c:pt>
                  <c:pt idx="9">
                    <c:v>Hybrid FT.</c:v>
                  </c:pt>
                  <c:pt idx="10">
                    <c:v>OptFT</c:v>
                  </c:pt>
                  <c:pt idx="12">
                    <c:v>FastTrack</c:v>
                  </c:pt>
                  <c:pt idx="13">
                    <c:v>Hybrid FT.</c:v>
                  </c:pt>
                  <c:pt idx="14">
                    <c:v>OptFT</c:v>
                  </c:pt>
                  <c:pt idx="16">
                    <c:v>FastTrack</c:v>
                  </c:pt>
                  <c:pt idx="17">
                    <c:v>Hybrid FT.</c:v>
                  </c:pt>
                  <c:pt idx="18">
                    <c:v>OptFT</c:v>
                  </c:pt>
                  <c:pt idx="20">
                    <c:v>FastTrack</c:v>
                  </c:pt>
                  <c:pt idx="21">
                    <c:v>Hybrid FT.</c:v>
                  </c:pt>
                  <c:pt idx="22">
                    <c:v>OptFT</c:v>
                  </c:pt>
                  <c:pt idx="24">
                    <c:v>FastTrack</c:v>
                  </c:pt>
                  <c:pt idx="25">
                    <c:v>Hybrid FT.</c:v>
                  </c:pt>
                  <c:pt idx="26">
                    <c:v>OptFT</c:v>
                  </c:pt>
                  <c:pt idx="28">
                    <c:v>FastTrack</c:v>
                  </c:pt>
                  <c:pt idx="29">
                    <c:v>Hybrid FT.</c:v>
                  </c:pt>
                  <c:pt idx="30">
                    <c:v>OptFT</c:v>
                  </c:pt>
                  <c:pt idx="32">
                    <c:v>FastTrack</c:v>
                  </c:pt>
                  <c:pt idx="33">
                    <c:v>Hybrid FT.</c:v>
                  </c:pt>
                  <c:pt idx="34">
                    <c:v>OptFT</c:v>
                  </c:pt>
                </c:lvl>
                <c:lvl>
                  <c:pt idx="0">
                    <c:v>raytracer</c:v>
                  </c:pt>
                  <c:pt idx="4">
                    <c:v>moldyn</c:v>
                  </c:pt>
                  <c:pt idx="8">
                    <c:v>lusearch</c:v>
                  </c:pt>
                  <c:pt idx="12">
                    <c:v>pmd</c:v>
                  </c:pt>
                  <c:pt idx="16">
                    <c:v>sunflow</c:v>
                  </c:pt>
                  <c:pt idx="20">
                    <c:v>luindex</c:v>
                  </c:pt>
                  <c:pt idx="24">
                    <c:v>batik</c:v>
                  </c:pt>
                  <c:pt idx="28">
                    <c:v>xalan</c:v>
                  </c:pt>
                  <c:pt idx="32">
                    <c:v>montecarlo</c:v>
                  </c:pt>
                </c:lvl>
              </c:multiLvlStrCache>
            </c:multiLvlStrRef>
          </c:cat>
          <c:val>
            <c:numRef>
              <c:f>OptFT!$C$2:$C$36</c:f>
              <c:numCache>
                <c:formatCode>General</c:formatCode>
                <c:ptCount val="35"/>
                <c:pt idx="0">
                  <c:v>1.04</c:v>
                </c:pt>
                <c:pt idx="1">
                  <c:v>1.04</c:v>
                </c:pt>
                <c:pt idx="2">
                  <c:v>1.04</c:v>
                </c:pt>
                <c:pt idx="4">
                  <c:v>2.11</c:v>
                </c:pt>
                <c:pt idx="5">
                  <c:v>2.11</c:v>
                </c:pt>
                <c:pt idx="6">
                  <c:v>2.11</c:v>
                </c:pt>
                <c:pt idx="8">
                  <c:v>1.6</c:v>
                </c:pt>
                <c:pt idx="9">
                  <c:v>1.6</c:v>
                </c:pt>
                <c:pt idx="10">
                  <c:v>1.6</c:v>
                </c:pt>
                <c:pt idx="12">
                  <c:v>1.47</c:v>
                </c:pt>
                <c:pt idx="13">
                  <c:v>1.47</c:v>
                </c:pt>
                <c:pt idx="14">
                  <c:v>1.47</c:v>
                </c:pt>
                <c:pt idx="16">
                  <c:v>1.08</c:v>
                </c:pt>
                <c:pt idx="17">
                  <c:v>1.08</c:v>
                </c:pt>
                <c:pt idx="18">
                  <c:v>1.08</c:v>
                </c:pt>
                <c:pt idx="20">
                  <c:v>1.69</c:v>
                </c:pt>
                <c:pt idx="21">
                  <c:v>1.69</c:v>
                </c:pt>
                <c:pt idx="22">
                  <c:v>1.69</c:v>
                </c:pt>
                <c:pt idx="24">
                  <c:v>1.1100000000000001</c:v>
                </c:pt>
                <c:pt idx="25">
                  <c:v>1.1100000000000001</c:v>
                </c:pt>
                <c:pt idx="26">
                  <c:v>1.1100000000000001</c:v>
                </c:pt>
                <c:pt idx="28">
                  <c:v>1.01</c:v>
                </c:pt>
                <c:pt idx="29">
                  <c:v>1.01</c:v>
                </c:pt>
                <c:pt idx="30">
                  <c:v>1.01</c:v>
                </c:pt>
                <c:pt idx="32">
                  <c:v>1.08</c:v>
                </c:pt>
                <c:pt idx="33">
                  <c:v>1.08</c:v>
                </c:pt>
                <c:pt idx="34">
                  <c:v>1.08</c:v>
                </c:pt>
              </c:numCache>
            </c:numRef>
          </c:val>
          <c:extLst>
            <c:ext xmlns:c16="http://schemas.microsoft.com/office/drawing/2014/chart" uri="{C3380CC4-5D6E-409C-BE32-E72D297353CC}">
              <c16:uniqueId val="{00000000-C637-4E46-92C0-5212F5DB7E8D}"/>
            </c:ext>
          </c:extLst>
        </c:ser>
        <c:ser>
          <c:idx val="1"/>
          <c:order val="1"/>
          <c:tx>
            <c:strRef>
              <c:f>OptFT!$D$1</c:f>
              <c:strCache>
                <c:ptCount val="1"/>
                <c:pt idx="0">
                  <c:v>Invariant Checks</c:v>
                </c:pt>
              </c:strCache>
            </c:strRef>
          </c:tx>
          <c:spPr>
            <a:pattFill prst="wdDnDiag">
              <a:fgClr>
                <a:schemeClr val="accent1"/>
              </a:fgClr>
              <a:bgClr>
                <a:schemeClr val="accent1">
                  <a:lumMod val="60000"/>
                  <a:lumOff val="40000"/>
                </a:schemeClr>
              </a:bgClr>
            </a:pattFill>
            <a:ln>
              <a:noFill/>
            </a:ln>
            <a:effectLst/>
          </c:spPr>
          <c:invertIfNegative val="0"/>
          <c:cat>
            <c:multiLvlStrRef>
              <c:f>OptFT!$A$2:$B$36</c:f>
              <c:multiLvlStrCache>
                <c:ptCount val="35"/>
                <c:lvl>
                  <c:pt idx="0">
                    <c:v>FastTrack</c:v>
                  </c:pt>
                  <c:pt idx="1">
                    <c:v>Hybrid FT.</c:v>
                  </c:pt>
                  <c:pt idx="2">
                    <c:v>OptFT</c:v>
                  </c:pt>
                  <c:pt idx="4">
                    <c:v>FastTrack</c:v>
                  </c:pt>
                  <c:pt idx="5">
                    <c:v>Hybrid FT.</c:v>
                  </c:pt>
                  <c:pt idx="6">
                    <c:v>OptFT</c:v>
                  </c:pt>
                  <c:pt idx="8">
                    <c:v>FastTrack</c:v>
                  </c:pt>
                  <c:pt idx="9">
                    <c:v>Hybrid FT.</c:v>
                  </c:pt>
                  <c:pt idx="10">
                    <c:v>OptFT</c:v>
                  </c:pt>
                  <c:pt idx="12">
                    <c:v>FastTrack</c:v>
                  </c:pt>
                  <c:pt idx="13">
                    <c:v>Hybrid FT.</c:v>
                  </c:pt>
                  <c:pt idx="14">
                    <c:v>OptFT</c:v>
                  </c:pt>
                  <c:pt idx="16">
                    <c:v>FastTrack</c:v>
                  </c:pt>
                  <c:pt idx="17">
                    <c:v>Hybrid FT.</c:v>
                  </c:pt>
                  <c:pt idx="18">
                    <c:v>OptFT</c:v>
                  </c:pt>
                  <c:pt idx="20">
                    <c:v>FastTrack</c:v>
                  </c:pt>
                  <c:pt idx="21">
                    <c:v>Hybrid FT.</c:v>
                  </c:pt>
                  <c:pt idx="22">
                    <c:v>OptFT</c:v>
                  </c:pt>
                  <c:pt idx="24">
                    <c:v>FastTrack</c:v>
                  </c:pt>
                  <c:pt idx="25">
                    <c:v>Hybrid FT.</c:v>
                  </c:pt>
                  <c:pt idx="26">
                    <c:v>OptFT</c:v>
                  </c:pt>
                  <c:pt idx="28">
                    <c:v>FastTrack</c:v>
                  </c:pt>
                  <c:pt idx="29">
                    <c:v>Hybrid FT.</c:v>
                  </c:pt>
                  <c:pt idx="30">
                    <c:v>OptFT</c:v>
                  </c:pt>
                  <c:pt idx="32">
                    <c:v>FastTrack</c:v>
                  </c:pt>
                  <c:pt idx="33">
                    <c:v>Hybrid FT.</c:v>
                  </c:pt>
                  <c:pt idx="34">
                    <c:v>OptFT</c:v>
                  </c:pt>
                </c:lvl>
                <c:lvl>
                  <c:pt idx="0">
                    <c:v>raytracer</c:v>
                  </c:pt>
                  <c:pt idx="4">
                    <c:v>moldyn</c:v>
                  </c:pt>
                  <c:pt idx="8">
                    <c:v>lusearch</c:v>
                  </c:pt>
                  <c:pt idx="12">
                    <c:v>pmd</c:v>
                  </c:pt>
                  <c:pt idx="16">
                    <c:v>sunflow</c:v>
                  </c:pt>
                  <c:pt idx="20">
                    <c:v>luindex</c:v>
                  </c:pt>
                  <c:pt idx="24">
                    <c:v>batik</c:v>
                  </c:pt>
                  <c:pt idx="28">
                    <c:v>xalan</c:v>
                  </c:pt>
                  <c:pt idx="32">
                    <c:v>montecarlo</c:v>
                  </c:pt>
                </c:lvl>
              </c:multiLvlStrCache>
            </c:multiLvlStrRef>
          </c:cat>
          <c:val>
            <c:numRef>
              <c:f>OptFT!$D$2:$D$36</c:f>
              <c:numCache>
                <c:formatCode>General</c:formatCode>
                <c:ptCount val="35"/>
                <c:pt idx="2">
                  <c:v>0.03</c:v>
                </c:pt>
                <c:pt idx="6">
                  <c:v>0.28000000000000003</c:v>
                </c:pt>
                <c:pt idx="10">
                  <c:v>7.0000000000000007E-2</c:v>
                </c:pt>
                <c:pt idx="14">
                  <c:v>0.13</c:v>
                </c:pt>
                <c:pt idx="18">
                  <c:v>0.09</c:v>
                </c:pt>
                <c:pt idx="22">
                  <c:v>0</c:v>
                </c:pt>
                <c:pt idx="26">
                  <c:v>0.23</c:v>
                </c:pt>
                <c:pt idx="29">
                  <c:v>0</c:v>
                </c:pt>
                <c:pt idx="30">
                  <c:v>0</c:v>
                </c:pt>
                <c:pt idx="34">
                  <c:v>0</c:v>
                </c:pt>
              </c:numCache>
            </c:numRef>
          </c:val>
          <c:extLst>
            <c:ext xmlns:c16="http://schemas.microsoft.com/office/drawing/2014/chart" uri="{C3380CC4-5D6E-409C-BE32-E72D297353CC}">
              <c16:uniqueId val="{00000001-C637-4E46-92C0-5212F5DB7E8D}"/>
            </c:ext>
          </c:extLst>
        </c:ser>
        <c:ser>
          <c:idx val="2"/>
          <c:order val="2"/>
          <c:tx>
            <c:strRef>
              <c:f>OptFT!$E$1</c:f>
              <c:strCache>
                <c:ptCount val="1"/>
                <c:pt idx="0">
                  <c:v>FastTrack Checks</c:v>
                </c:pt>
              </c:strCache>
            </c:strRef>
          </c:tx>
          <c:spPr>
            <a:pattFill prst="pct50">
              <a:fgClr>
                <a:schemeClr val="accent2"/>
              </a:fgClr>
              <a:bgClr>
                <a:schemeClr val="accent2">
                  <a:lumMod val="60000"/>
                  <a:lumOff val="40000"/>
                </a:schemeClr>
              </a:bgClr>
            </a:pattFill>
            <a:ln>
              <a:noFill/>
            </a:ln>
            <a:effectLst/>
          </c:spPr>
          <c:invertIfNegative val="0"/>
          <c:cat>
            <c:multiLvlStrRef>
              <c:f>OptFT!$A$2:$B$36</c:f>
              <c:multiLvlStrCache>
                <c:ptCount val="35"/>
                <c:lvl>
                  <c:pt idx="0">
                    <c:v>FastTrack</c:v>
                  </c:pt>
                  <c:pt idx="1">
                    <c:v>Hybrid FT.</c:v>
                  </c:pt>
                  <c:pt idx="2">
                    <c:v>OptFT</c:v>
                  </c:pt>
                  <c:pt idx="4">
                    <c:v>FastTrack</c:v>
                  </c:pt>
                  <c:pt idx="5">
                    <c:v>Hybrid FT.</c:v>
                  </c:pt>
                  <c:pt idx="6">
                    <c:v>OptFT</c:v>
                  </c:pt>
                  <c:pt idx="8">
                    <c:v>FastTrack</c:v>
                  </c:pt>
                  <c:pt idx="9">
                    <c:v>Hybrid FT.</c:v>
                  </c:pt>
                  <c:pt idx="10">
                    <c:v>OptFT</c:v>
                  </c:pt>
                  <c:pt idx="12">
                    <c:v>FastTrack</c:v>
                  </c:pt>
                  <c:pt idx="13">
                    <c:v>Hybrid FT.</c:v>
                  </c:pt>
                  <c:pt idx="14">
                    <c:v>OptFT</c:v>
                  </c:pt>
                  <c:pt idx="16">
                    <c:v>FastTrack</c:v>
                  </c:pt>
                  <c:pt idx="17">
                    <c:v>Hybrid FT.</c:v>
                  </c:pt>
                  <c:pt idx="18">
                    <c:v>OptFT</c:v>
                  </c:pt>
                  <c:pt idx="20">
                    <c:v>FastTrack</c:v>
                  </c:pt>
                  <c:pt idx="21">
                    <c:v>Hybrid FT.</c:v>
                  </c:pt>
                  <c:pt idx="22">
                    <c:v>OptFT</c:v>
                  </c:pt>
                  <c:pt idx="24">
                    <c:v>FastTrack</c:v>
                  </c:pt>
                  <c:pt idx="25">
                    <c:v>Hybrid FT.</c:v>
                  </c:pt>
                  <c:pt idx="26">
                    <c:v>OptFT</c:v>
                  </c:pt>
                  <c:pt idx="28">
                    <c:v>FastTrack</c:v>
                  </c:pt>
                  <c:pt idx="29">
                    <c:v>Hybrid FT.</c:v>
                  </c:pt>
                  <c:pt idx="30">
                    <c:v>OptFT</c:v>
                  </c:pt>
                  <c:pt idx="32">
                    <c:v>FastTrack</c:v>
                  </c:pt>
                  <c:pt idx="33">
                    <c:v>Hybrid FT.</c:v>
                  </c:pt>
                  <c:pt idx="34">
                    <c:v>OptFT</c:v>
                  </c:pt>
                </c:lvl>
                <c:lvl>
                  <c:pt idx="0">
                    <c:v>raytracer</c:v>
                  </c:pt>
                  <c:pt idx="4">
                    <c:v>moldyn</c:v>
                  </c:pt>
                  <c:pt idx="8">
                    <c:v>lusearch</c:v>
                  </c:pt>
                  <c:pt idx="12">
                    <c:v>pmd</c:v>
                  </c:pt>
                  <c:pt idx="16">
                    <c:v>sunflow</c:v>
                  </c:pt>
                  <c:pt idx="20">
                    <c:v>luindex</c:v>
                  </c:pt>
                  <c:pt idx="24">
                    <c:v>batik</c:v>
                  </c:pt>
                  <c:pt idx="28">
                    <c:v>xalan</c:v>
                  </c:pt>
                  <c:pt idx="32">
                    <c:v>montecarlo</c:v>
                  </c:pt>
                </c:lvl>
              </c:multiLvlStrCache>
            </c:multiLvlStrRef>
          </c:cat>
          <c:val>
            <c:numRef>
              <c:f>OptFT!$E$2:$E$36</c:f>
              <c:numCache>
                <c:formatCode>General</c:formatCode>
                <c:ptCount val="35"/>
                <c:pt idx="0">
                  <c:v>33.200000000000003</c:v>
                </c:pt>
                <c:pt idx="1">
                  <c:v>11.5</c:v>
                </c:pt>
                <c:pt idx="2">
                  <c:v>2.4</c:v>
                </c:pt>
                <c:pt idx="4">
                  <c:v>15.6</c:v>
                </c:pt>
                <c:pt idx="5">
                  <c:v>7.1</c:v>
                </c:pt>
                <c:pt idx="6">
                  <c:v>0</c:v>
                </c:pt>
                <c:pt idx="8">
                  <c:v>11.7</c:v>
                </c:pt>
                <c:pt idx="9">
                  <c:v>4.8</c:v>
                </c:pt>
                <c:pt idx="10">
                  <c:v>0.4</c:v>
                </c:pt>
                <c:pt idx="12">
                  <c:v>2.8</c:v>
                </c:pt>
                <c:pt idx="13">
                  <c:v>1.9</c:v>
                </c:pt>
                <c:pt idx="14">
                  <c:v>1.08</c:v>
                </c:pt>
                <c:pt idx="16">
                  <c:v>15.5</c:v>
                </c:pt>
                <c:pt idx="17">
                  <c:v>5.7</c:v>
                </c:pt>
                <c:pt idx="18">
                  <c:v>5.2</c:v>
                </c:pt>
                <c:pt idx="20">
                  <c:v>14.8</c:v>
                </c:pt>
                <c:pt idx="21">
                  <c:v>10.9</c:v>
                </c:pt>
                <c:pt idx="22">
                  <c:v>1.83</c:v>
                </c:pt>
                <c:pt idx="24">
                  <c:v>10.8</c:v>
                </c:pt>
                <c:pt idx="25">
                  <c:v>0.82</c:v>
                </c:pt>
                <c:pt idx="26">
                  <c:v>0.14000000000000001</c:v>
                </c:pt>
                <c:pt idx="28">
                  <c:v>0.04</c:v>
                </c:pt>
                <c:pt idx="29">
                  <c:v>0.01</c:v>
                </c:pt>
                <c:pt idx="30">
                  <c:v>0.01</c:v>
                </c:pt>
                <c:pt idx="32">
                  <c:v>2.85</c:v>
                </c:pt>
                <c:pt idx="33">
                  <c:v>1.8</c:v>
                </c:pt>
                <c:pt idx="34">
                  <c:v>1.83</c:v>
                </c:pt>
              </c:numCache>
            </c:numRef>
          </c:val>
          <c:extLst>
            <c:ext xmlns:c16="http://schemas.microsoft.com/office/drawing/2014/chart" uri="{C3380CC4-5D6E-409C-BE32-E72D297353CC}">
              <c16:uniqueId val="{00000002-C637-4E46-92C0-5212F5DB7E8D}"/>
            </c:ext>
          </c:extLst>
        </c:ser>
        <c:ser>
          <c:idx val="3"/>
          <c:order val="3"/>
          <c:tx>
            <c:strRef>
              <c:f>OptFT!$F$1</c:f>
              <c:strCache>
                <c:ptCount val="1"/>
                <c:pt idx="0">
                  <c:v>Rollbacks</c:v>
                </c:pt>
              </c:strCache>
            </c:strRef>
          </c:tx>
          <c:spPr>
            <a:pattFill prst="pct60">
              <a:fgClr>
                <a:schemeClr val="accent6"/>
              </a:fgClr>
              <a:bgClr>
                <a:schemeClr val="accent6">
                  <a:lumMod val="50000"/>
                </a:schemeClr>
              </a:bgClr>
            </a:pattFill>
            <a:ln>
              <a:noFill/>
            </a:ln>
            <a:effectLst/>
          </c:spPr>
          <c:invertIfNegative val="0"/>
          <c:cat>
            <c:multiLvlStrRef>
              <c:f>OptFT!$A$2:$B$36</c:f>
              <c:multiLvlStrCache>
                <c:ptCount val="35"/>
                <c:lvl>
                  <c:pt idx="0">
                    <c:v>FastTrack</c:v>
                  </c:pt>
                  <c:pt idx="1">
                    <c:v>Hybrid FT.</c:v>
                  </c:pt>
                  <c:pt idx="2">
                    <c:v>OptFT</c:v>
                  </c:pt>
                  <c:pt idx="4">
                    <c:v>FastTrack</c:v>
                  </c:pt>
                  <c:pt idx="5">
                    <c:v>Hybrid FT.</c:v>
                  </c:pt>
                  <c:pt idx="6">
                    <c:v>OptFT</c:v>
                  </c:pt>
                  <c:pt idx="8">
                    <c:v>FastTrack</c:v>
                  </c:pt>
                  <c:pt idx="9">
                    <c:v>Hybrid FT.</c:v>
                  </c:pt>
                  <c:pt idx="10">
                    <c:v>OptFT</c:v>
                  </c:pt>
                  <c:pt idx="12">
                    <c:v>FastTrack</c:v>
                  </c:pt>
                  <c:pt idx="13">
                    <c:v>Hybrid FT.</c:v>
                  </c:pt>
                  <c:pt idx="14">
                    <c:v>OptFT</c:v>
                  </c:pt>
                  <c:pt idx="16">
                    <c:v>FastTrack</c:v>
                  </c:pt>
                  <c:pt idx="17">
                    <c:v>Hybrid FT.</c:v>
                  </c:pt>
                  <c:pt idx="18">
                    <c:v>OptFT</c:v>
                  </c:pt>
                  <c:pt idx="20">
                    <c:v>FastTrack</c:v>
                  </c:pt>
                  <c:pt idx="21">
                    <c:v>Hybrid FT.</c:v>
                  </c:pt>
                  <c:pt idx="22">
                    <c:v>OptFT</c:v>
                  </c:pt>
                  <c:pt idx="24">
                    <c:v>FastTrack</c:v>
                  </c:pt>
                  <c:pt idx="25">
                    <c:v>Hybrid FT.</c:v>
                  </c:pt>
                  <c:pt idx="26">
                    <c:v>OptFT</c:v>
                  </c:pt>
                  <c:pt idx="28">
                    <c:v>FastTrack</c:v>
                  </c:pt>
                  <c:pt idx="29">
                    <c:v>Hybrid FT.</c:v>
                  </c:pt>
                  <c:pt idx="30">
                    <c:v>OptFT</c:v>
                  </c:pt>
                  <c:pt idx="32">
                    <c:v>FastTrack</c:v>
                  </c:pt>
                  <c:pt idx="33">
                    <c:v>Hybrid FT.</c:v>
                  </c:pt>
                  <c:pt idx="34">
                    <c:v>OptFT</c:v>
                  </c:pt>
                </c:lvl>
                <c:lvl>
                  <c:pt idx="0">
                    <c:v>raytracer</c:v>
                  </c:pt>
                  <c:pt idx="4">
                    <c:v>moldyn</c:v>
                  </c:pt>
                  <c:pt idx="8">
                    <c:v>lusearch</c:v>
                  </c:pt>
                  <c:pt idx="12">
                    <c:v>pmd</c:v>
                  </c:pt>
                  <c:pt idx="16">
                    <c:v>sunflow</c:v>
                  </c:pt>
                  <c:pt idx="20">
                    <c:v>luindex</c:v>
                  </c:pt>
                  <c:pt idx="24">
                    <c:v>batik</c:v>
                  </c:pt>
                  <c:pt idx="28">
                    <c:v>xalan</c:v>
                  </c:pt>
                  <c:pt idx="32">
                    <c:v>montecarlo</c:v>
                  </c:pt>
                </c:lvl>
              </c:multiLvlStrCache>
            </c:multiLvlStrRef>
          </c:cat>
          <c:val>
            <c:numRef>
              <c:f>OptFT!$F$2:$F$36</c:f>
              <c:numCache>
                <c:formatCode>General</c:formatCode>
                <c:ptCount val="35"/>
                <c:pt idx="2">
                  <c:v>0</c:v>
                </c:pt>
                <c:pt idx="6">
                  <c:v>0.44</c:v>
                </c:pt>
                <c:pt idx="10">
                  <c:v>0.04</c:v>
                </c:pt>
                <c:pt idx="14">
                  <c:v>0</c:v>
                </c:pt>
                <c:pt idx="18">
                  <c:v>0.01</c:v>
                </c:pt>
                <c:pt idx="26">
                  <c:v>0.08</c:v>
                </c:pt>
                <c:pt idx="29">
                  <c:v>0</c:v>
                </c:pt>
              </c:numCache>
            </c:numRef>
          </c:val>
          <c:extLst>
            <c:ext xmlns:c16="http://schemas.microsoft.com/office/drawing/2014/chart" uri="{C3380CC4-5D6E-409C-BE32-E72D297353CC}">
              <c16:uniqueId val="{00000003-C637-4E46-92C0-5212F5DB7E8D}"/>
            </c:ext>
          </c:extLst>
        </c:ser>
        <c:dLbls>
          <c:showLegendKey val="0"/>
          <c:showVal val="0"/>
          <c:showCatName val="0"/>
          <c:showSerName val="0"/>
          <c:showPercent val="0"/>
          <c:showBubbleSize val="0"/>
        </c:dLbls>
        <c:gapWidth val="150"/>
        <c:overlap val="100"/>
        <c:axId val="409658080"/>
        <c:axId val="409653488"/>
      </c:barChart>
      <c:catAx>
        <c:axId val="40965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9653488"/>
        <c:crosses val="autoZero"/>
        <c:auto val="1"/>
        <c:lblAlgn val="ctr"/>
        <c:lblOffset val="100"/>
        <c:noMultiLvlLbl val="0"/>
      </c:catAx>
      <c:valAx>
        <c:axId val="40965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Normalized Runtime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9658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Giri!$D$1</c:f>
              <c:strCache>
                <c:ptCount val="1"/>
                <c:pt idx="0">
                  <c:v>Traditional Hybrid</c:v>
                </c:pt>
              </c:strCache>
            </c:strRef>
          </c:tx>
          <c:spPr>
            <a:solidFill>
              <a:schemeClr val="accent2"/>
            </a:solidFill>
            <a:ln>
              <a:noFill/>
            </a:ln>
            <a:effectLst/>
          </c:spPr>
          <c:invertIfNegative val="0"/>
          <c:cat>
            <c:strRef>
              <c:f>Giri!$A$2:$A$8</c:f>
              <c:strCache>
                <c:ptCount val="7"/>
                <c:pt idx="0">
                  <c:v>redis</c:v>
                </c:pt>
                <c:pt idx="1">
                  <c:v>perl</c:v>
                </c:pt>
                <c:pt idx="2">
                  <c:v>go</c:v>
                </c:pt>
                <c:pt idx="3">
                  <c:v>zlib</c:v>
                </c:pt>
                <c:pt idx="4">
                  <c:v>vim</c:v>
                </c:pt>
                <c:pt idx="5">
                  <c:v>sphinx</c:v>
                </c:pt>
                <c:pt idx="6">
                  <c:v>nginx</c:v>
                </c:pt>
              </c:strCache>
            </c:strRef>
          </c:cat>
          <c:val>
            <c:numRef>
              <c:f>Giri!$D$2:$D$8</c:f>
              <c:numCache>
                <c:formatCode>General</c:formatCode>
                <c:ptCount val="7"/>
                <c:pt idx="0">
                  <c:v>338.5</c:v>
                </c:pt>
                <c:pt idx="1">
                  <c:v>174.2</c:v>
                </c:pt>
                <c:pt idx="2">
                  <c:v>93.3</c:v>
                </c:pt>
                <c:pt idx="3">
                  <c:v>81.2</c:v>
                </c:pt>
                <c:pt idx="4">
                  <c:v>32.799999999999997</c:v>
                </c:pt>
                <c:pt idx="5">
                  <c:v>8.9</c:v>
                </c:pt>
                <c:pt idx="6">
                  <c:v>1.2</c:v>
                </c:pt>
              </c:numCache>
            </c:numRef>
          </c:val>
          <c:extLst>
            <c:ext xmlns:c16="http://schemas.microsoft.com/office/drawing/2014/chart" uri="{C3380CC4-5D6E-409C-BE32-E72D297353CC}">
              <c16:uniqueId val="{00000000-2E9B-4D32-93B0-8E24F5D7ED9A}"/>
            </c:ext>
          </c:extLst>
        </c:ser>
        <c:ser>
          <c:idx val="4"/>
          <c:order val="4"/>
          <c:tx>
            <c:strRef>
              <c:f>Giri!$F$1</c:f>
              <c:strCache>
                <c:ptCount val="1"/>
                <c:pt idx="0">
                  <c:v> Optimistic Hybrid</c:v>
                </c:pt>
              </c:strCache>
            </c:strRef>
          </c:tx>
          <c:spPr>
            <a:solidFill>
              <a:schemeClr val="accent5"/>
            </a:solidFill>
            <a:ln>
              <a:noFill/>
            </a:ln>
            <a:effectLst/>
          </c:spPr>
          <c:invertIfNegative val="0"/>
          <c:cat>
            <c:strRef>
              <c:f>Giri!$A$2:$A$8</c:f>
              <c:strCache>
                <c:ptCount val="7"/>
                <c:pt idx="0">
                  <c:v>redis</c:v>
                </c:pt>
                <c:pt idx="1">
                  <c:v>perl</c:v>
                </c:pt>
                <c:pt idx="2">
                  <c:v>go</c:v>
                </c:pt>
                <c:pt idx="3">
                  <c:v>zlib</c:v>
                </c:pt>
                <c:pt idx="4">
                  <c:v>vim</c:v>
                </c:pt>
                <c:pt idx="5">
                  <c:v>sphinx</c:v>
                </c:pt>
                <c:pt idx="6">
                  <c:v>nginx</c:v>
                </c:pt>
              </c:strCache>
            </c:strRef>
          </c:cat>
          <c:val>
            <c:numRef>
              <c:f>Giri!$F$2:$F$8</c:f>
              <c:numCache>
                <c:formatCode>General</c:formatCode>
                <c:ptCount val="7"/>
                <c:pt idx="0">
                  <c:v>25.8</c:v>
                </c:pt>
                <c:pt idx="1">
                  <c:v>123.8</c:v>
                </c:pt>
                <c:pt idx="2">
                  <c:v>14.4</c:v>
                </c:pt>
                <c:pt idx="3">
                  <c:v>1</c:v>
                </c:pt>
                <c:pt idx="4">
                  <c:v>3.3</c:v>
                </c:pt>
                <c:pt idx="5">
                  <c:v>2.2999999999999998</c:v>
                </c:pt>
                <c:pt idx="6">
                  <c:v>1</c:v>
                </c:pt>
              </c:numCache>
            </c:numRef>
          </c:val>
          <c:extLst>
            <c:ext xmlns:c16="http://schemas.microsoft.com/office/drawing/2014/chart" uri="{C3380CC4-5D6E-409C-BE32-E72D297353CC}">
              <c16:uniqueId val="{00000001-2E9B-4D32-93B0-8E24F5D7ED9A}"/>
            </c:ext>
          </c:extLst>
        </c:ser>
        <c:dLbls>
          <c:showLegendKey val="0"/>
          <c:showVal val="0"/>
          <c:showCatName val="0"/>
          <c:showSerName val="0"/>
          <c:showPercent val="0"/>
          <c:showBubbleSize val="0"/>
        </c:dLbls>
        <c:gapWidth val="182"/>
        <c:axId val="393321368"/>
        <c:axId val="393321040"/>
        <c:extLst>
          <c:ext xmlns:c15="http://schemas.microsoft.com/office/drawing/2012/chart" uri="{02D57815-91ED-43cb-92C2-25804820EDAC}">
            <c15:filteredBarSeries>
              <c15:ser>
                <c:idx val="0"/>
                <c:order val="0"/>
                <c:tx>
                  <c:strRef>
                    <c:extLst>
                      <c:ext uri="{02D57815-91ED-43cb-92C2-25804820EDAC}">
                        <c15:formulaRef>
                          <c15:sqref>Giri!$B$1</c15:sqref>
                        </c15:formulaRef>
                      </c:ext>
                    </c:extLst>
                    <c:strCache>
                      <c:ptCount val="1"/>
                      <c:pt idx="0">
                        <c:v> num_base</c:v>
                      </c:pt>
                    </c:strCache>
                  </c:strRef>
                </c:tx>
                <c:spPr>
                  <a:solidFill>
                    <a:schemeClr val="accent1"/>
                  </a:solidFill>
                  <a:ln>
                    <a:noFill/>
                  </a:ln>
                  <a:effectLst/>
                </c:spPr>
                <c:invertIfNegative val="0"/>
                <c:cat>
                  <c:strRef>
                    <c:extLst>
                      <c:ex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c:ext uri="{02D57815-91ED-43cb-92C2-25804820EDAC}">
                        <c15:formulaRef>
                          <c15:sqref>Giri!$B$2:$B$8</c15:sqref>
                        </c15:formulaRef>
                      </c:ext>
                    </c:extLst>
                    <c:numCache>
                      <c:formatCode>General</c:formatCode>
                      <c:ptCount val="7"/>
                      <c:pt idx="0">
                        <c:v>50</c:v>
                      </c:pt>
                      <c:pt idx="1">
                        <c:v>50</c:v>
                      </c:pt>
                      <c:pt idx="2">
                        <c:v>45</c:v>
                      </c:pt>
                      <c:pt idx="3">
                        <c:v>50</c:v>
                      </c:pt>
                      <c:pt idx="4">
                        <c:v>50</c:v>
                      </c:pt>
                      <c:pt idx="5">
                        <c:v>50</c:v>
                      </c:pt>
                      <c:pt idx="6">
                        <c:v>50</c:v>
                      </c:pt>
                    </c:numCache>
                  </c:numRef>
                </c:val>
                <c:extLst>
                  <c:ext xmlns:c16="http://schemas.microsoft.com/office/drawing/2014/chart" uri="{C3380CC4-5D6E-409C-BE32-E72D297353CC}">
                    <c16:uniqueId val="{00000002-2E9B-4D32-93B0-8E24F5D7ED9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Giri!$C$1</c15:sqref>
                        </c15:formulaRef>
                      </c:ext>
                    </c:extLst>
                    <c:strCache>
                      <c:ptCount val="1"/>
                      <c:pt idx="0">
                        <c:v>Sound Static + Dynamic</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Giri!$C$2:$C$8</c15:sqref>
                        </c15:formulaRef>
                      </c:ext>
                    </c:extLst>
                    <c:numCache>
                      <c:formatCode>General</c:formatCode>
                      <c:ptCount val="7"/>
                      <c:pt idx="0">
                        <c:v>338.5</c:v>
                      </c:pt>
                      <c:pt idx="1">
                        <c:v>174.2</c:v>
                      </c:pt>
                      <c:pt idx="2">
                        <c:v>93.3</c:v>
                      </c:pt>
                      <c:pt idx="3">
                        <c:v>81.2</c:v>
                      </c:pt>
                      <c:pt idx="4">
                        <c:v>32.799999999999997</c:v>
                      </c:pt>
                      <c:pt idx="5">
                        <c:v>8.9</c:v>
                      </c:pt>
                      <c:pt idx="6">
                        <c:v>1.2</c:v>
                      </c:pt>
                    </c:numCache>
                  </c:numRef>
                </c:val>
                <c:extLst xmlns:c15="http://schemas.microsoft.com/office/drawing/2012/chart">
                  <c:ext xmlns:c16="http://schemas.microsoft.com/office/drawing/2014/chart" uri="{C3380CC4-5D6E-409C-BE32-E72D297353CC}">
                    <c16:uniqueId val="{00000003-2E9B-4D32-93B0-8E24F5D7ED9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Giri!$E$1</c15:sqref>
                        </c15:formulaRef>
                      </c:ext>
                    </c:extLst>
                    <c:strCache>
                      <c:ptCount val="1"/>
                      <c:pt idx="0">
                        <c:v> num_spec</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Giri!$E$2:$E$8</c15:sqref>
                        </c15:formulaRef>
                      </c:ext>
                    </c:extLst>
                    <c:numCache>
                      <c:formatCode>General</c:formatCode>
                      <c:ptCount val="7"/>
                      <c:pt idx="0">
                        <c:v>50</c:v>
                      </c:pt>
                      <c:pt idx="1">
                        <c:v>50</c:v>
                      </c:pt>
                      <c:pt idx="2">
                        <c:v>45</c:v>
                      </c:pt>
                      <c:pt idx="3">
                        <c:v>50</c:v>
                      </c:pt>
                      <c:pt idx="4">
                        <c:v>50</c:v>
                      </c:pt>
                      <c:pt idx="5">
                        <c:v>50</c:v>
                      </c:pt>
                      <c:pt idx="6">
                        <c:v>50</c:v>
                      </c:pt>
                    </c:numCache>
                  </c:numRef>
                </c:val>
                <c:extLst xmlns:c15="http://schemas.microsoft.com/office/drawing/2012/chart">
                  <c:ext xmlns:c16="http://schemas.microsoft.com/office/drawing/2014/chart" uri="{C3380CC4-5D6E-409C-BE32-E72D297353CC}">
                    <c16:uniqueId val="{00000004-2E9B-4D32-93B0-8E24F5D7ED9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Giri!$G$1</c15:sqref>
                        </c15:formulaRef>
                      </c:ext>
                    </c:extLst>
                    <c:strCache>
                      <c:ptCount val="1"/>
                      <c:pt idx="0">
                        <c:v> spec_ci</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Giri!$G$2:$G$8</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5-2E9B-4D32-93B0-8E24F5D7ED9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Giri!$H$1</c15:sqref>
                        </c15:formulaRef>
                      </c:ext>
                    </c:extLst>
                    <c:strCache>
                      <c:ptCount val="1"/>
                      <c:pt idx="0">
                        <c:v> num_no_miss</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Giri!$H$2:$H$8</c15:sqref>
                        </c15:formulaRef>
                      </c:ext>
                    </c:extLst>
                    <c:numCache>
                      <c:formatCode>General</c:formatCode>
                      <c:ptCount val="7"/>
                      <c:pt idx="0">
                        <c:v>50</c:v>
                      </c:pt>
                      <c:pt idx="1">
                        <c:v>50</c:v>
                      </c:pt>
                      <c:pt idx="2">
                        <c:v>40</c:v>
                      </c:pt>
                      <c:pt idx="3">
                        <c:v>50</c:v>
                      </c:pt>
                      <c:pt idx="4">
                        <c:v>50</c:v>
                      </c:pt>
                      <c:pt idx="5">
                        <c:v>50</c:v>
                      </c:pt>
                      <c:pt idx="6">
                        <c:v>50</c:v>
                      </c:pt>
                    </c:numCache>
                  </c:numRef>
                </c:val>
                <c:extLst xmlns:c15="http://schemas.microsoft.com/office/drawing/2012/chart">
                  <c:ext xmlns:c16="http://schemas.microsoft.com/office/drawing/2014/chart" uri="{C3380CC4-5D6E-409C-BE32-E72D297353CC}">
                    <c16:uniqueId val="{00000006-2E9B-4D32-93B0-8E24F5D7ED9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Giri!$I$1</c15:sqref>
                        </c15:formulaRef>
                      </c:ext>
                    </c:extLst>
                    <c:strCache>
                      <c:ptCount val="1"/>
                      <c:pt idx="0">
                        <c:v> norm_no_miss</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Giri!$I$2:$I$8</c15:sqref>
                        </c15:formulaRef>
                      </c:ext>
                    </c:extLst>
                    <c:numCache>
                      <c:formatCode>General</c:formatCode>
                      <c:ptCount val="7"/>
                      <c:pt idx="0">
                        <c:v>25.8</c:v>
                      </c:pt>
                      <c:pt idx="1">
                        <c:v>123.1</c:v>
                      </c:pt>
                      <c:pt idx="2">
                        <c:v>4.7</c:v>
                      </c:pt>
                      <c:pt idx="3">
                        <c:v>1</c:v>
                      </c:pt>
                      <c:pt idx="4">
                        <c:v>1.6</c:v>
                      </c:pt>
                      <c:pt idx="5">
                        <c:v>2.2999999999999998</c:v>
                      </c:pt>
                      <c:pt idx="6">
                        <c:v>1</c:v>
                      </c:pt>
                    </c:numCache>
                  </c:numRef>
                </c:val>
                <c:extLst xmlns:c15="http://schemas.microsoft.com/office/drawing/2012/chart">
                  <c:ext xmlns:c16="http://schemas.microsoft.com/office/drawing/2014/chart" uri="{C3380CC4-5D6E-409C-BE32-E72D297353CC}">
                    <c16:uniqueId val="{00000007-2E9B-4D32-93B0-8E24F5D7ED9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Giri!$J$1</c15:sqref>
                        </c15:formulaRef>
                      </c:ext>
                    </c:extLst>
                    <c:strCache>
                      <c:ptCount val="1"/>
                      <c:pt idx="0">
                        <c:v> no_miss_ci</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Giri!$A$2:$A$8</c15:sqref>
                        </c15:formulaRef>
                      </c:ext>
                    </c:extLst>
                    <c:strCache>
                      <c:ptCount val="7"/>
                      <c:pt idx="0">
                        <c:v>redis</c:v>
                      </c:pt>
                      <c:pt idx="1">
                        <c:v>perl</c:v>
                      </c:pt>
                      <c:pt idx="2">
                        <c:v>go</c:v>
                      </c:pt>
                      <c:pt idx="3">
                        <c:v>zlib</c:v>
                      </c:pt>
                      <c:pt idx="4">
                        <c:v>vim</c:v>
                      </c:pt>
                      <c:pt idx="5">
                        <c:v>sphinx</c:v>
                      </c:pt>
                      <c:pt idx="6">
                        <c:v>nginx</c:v>
                      </c:pt>
                    </c:strCache>
                  </c:strRef>
                </c:cat>
                <c:val>
                  <c:numRef>
                    <c:extLst xmlns:c15="http://schemas.microsoft.com/office/drawing/2012/chart">
                      <c:ext xmlns:c15="http://schemas.microsoft.com/office/drawing/2012/chart" uri="{02D57815-91ED-43cb-92C2-25804820EDAC}">
                        <c15:formulaRef>
                          <c15:sqref>Giri!$J$2:$J$8</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8-2E9B-4D32-93B0-8E24F5D7ED9A}"/>
                  </c:ext>
                </c:extLst>
              </c15:ser>
            </c15:filteredBarSeries>
          </c:ext>
        </c:extLst>
      </c:barChart>
      <c:catAx>
        <c:axId val="39332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3321040"/>
        <c:crosses val="autoZero"/>
        <c:auto val="1"/>
        <c:lblAlgn val="ctr"/>
        <c:lblOffset val="100"/>
        <c:noMultiLvlLbl val="0"/>
      </c:catAx>
      <c:valAx>
        <c:axId val="39332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Normalized Runtime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3321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A46FF-8DA2-4132-BBA2-473D6CE137D3}" type="datetimeFigureOut">
              <a:rPr lang="en-US" smtClean="0"/>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9B6F4-1F73-4AEA-8F64-EDE725723D8A}" type="slidenum">
              <a:rPr lang="en-US" smtClean="0"/>
              <a:t>‹#›</a:t>
            </a:fld>
            <a:endParaRPr lang="en-US"/>
          </a:p>
        </p:txBody>
      </p:sp>
    </p:spTree>
    <p:extLst>
      <p:ext uri="{BB962C8B-B14F-4D97-AF65-F5344CB8AC3E}">
        <p14:creationId xmlns:p14="http://schemas.microsoft.com/office/powerpoint/2010/main" val="186859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what software’s doing</a:t>
            </a:r>
          </a:p>
          <a:p>
            <a:r>
              <a:rPr lang="en-US" dirty="0"/>
              <a:t>	We’d like to think X…</a:t>
            </a:r>
          </a:p>
          <a:p>
            <a:r>
              <a:rPr lang="en-US" dirty="0"/>
              <a:t>	</a:t>
            </a:r>
            <a:r>
              <a:rPr lang="en-US" b="1" dirty="0"/>
              <a:t>We Really Don’t know!</a:t>
            </a:r>
            <a:endParaRPr lang="en-US" dirty="0"/>
          </a:p>
          <a:p>
            <a:endParaRPr lang="en-US" dirty="0"/>
          </a:p>
          <a:p>
            <a:r>
              <a:rPr lang="en-US" dirty="0"/>
              <a:t>Its &lt;time&gt;; do you know what your software is doing?</a:t>
            </a:r>
          </a:p>
          <a:p>
            <a:endParaRPr lang="en-US" dirty="0"/>
          </a:p>
          <a:p>
            <a:endParaRPr lang="en-US" dirty="0"/>
          </a:p>
          <a:p>
            <a:endParaRPr lang="en-US" dirty="0"/>
          </a:p>
          <a:p>
            <a:r>
              <a:rPr lang="en-US" dirty="0"/>
              <a:t>Sure, you know what its supposed to be doing… email, webpage, </a:t>
            </a:r>
            <a:r>
              <a:rPr lang="en-US" dirty="0" err="1"/>
              <a:t>etc</a:t>
            </a:r>
            <a:r>
              <a:rPr lang="en-US" dirty="0"/>
              <a:t>, but do you actually know what its doing?  Is it &lt;</a:t>
            </a:r>
            <a:r>
              <a:rPr lang="en-US" dirty="0" err="1"/>
              <a:t>vuln</a:t>
            </a:r>
            <a:r>
              <a:rPr lang="en-US" dirty="0"/>
              <a:t>&gt;?</a:t>
            </a:r>
          </a:p>
          <a:p>
            <a:endParaRPr lang="en-US" dirty="0"/>
          </a:p>
          <a:p>
            <a:r>
              <a:rPr lang="en-US" dirty="0"/>
              <a:t>Unfortunately, today’s SW runs almost completely unmonitored, so the software on your computer, could be doing any of these things, and as we’ve seen time and time again, the results of these behaviors are </a:t>
            </a:r>
            <a:r>
              <a:rPr lang="en-US" dirty="0" err="1"/>
              <a:t>disasterous</a:t>
            </a:r>
            <a:r>
              <a:rPr lang="en-US" dirty="0"/>
              <a:t>.</a:t>
            </a:r>
          </a:p>
        </p:txBody>
      </p:sp>
      <p:sp>
        <p:nvSpPr>
          <p:cNvPr id="4" name="Slide Number Placeholder 3"/>
          <p:cNvSpPr>
            <a:spLocks noGrp="1"/>
          </p:cNvSpPr>
          <p:nvPr>
            <p:ph type="sldNum" sz="quarter" idx="10"/>
          </p:nvPr>
        </p:nvSpPr>
        <p:spPr/>
        <p:txBody>
          <a:bodyPr/>
          <a:lstStyle/>
          <a:p>
            <a:fld id="{6C29B6F4-1F73-4AEA-8F64-EDE725723D8A}" type="slidenum">
              <a:rPr lang="en-US" smtClean="0"/>
              <a:t>1</a:t>
            </a:fld>
            <a:endParaRPr lang="en-US"/>
          </a:p>
        </p:txBody>
      </p:sp>
    </p:spTree>
    <p:extLst>
      <p:ext uri="{BB962C8B-B14F-4D97-AF65-F5344CB8AC3E}">
        <p14:creationId xmlns:p14="http://schemas.microsoft.com/office/powerpoint/2010/main" val="13965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Unsound static analysis removes more checks bullet?</a:t>
            </a:r>
          </a:p>
        </p:txBody>
      </p:sp>
      <p:sp>
        <p:nvSpPr>
          <p:cNvPr id="4" name="Slide Number Placeholder 3"/>
          <p:cNvSpPr>
            <a:spLocks noGrp="1"/>
          </p:cNvSpPr>
          <p:nvPr>
            <p:ph type="sldNum" sz="quarter" idx="10"/>
          </p:nvPr>
        </p:nvSpPr>
        <p:spPr/>
        <p:txBody>
          <a:bodyPr/>
          <a:lstStyle/>
          <a:p>
            <a:fld id="{6C29B6F4-1F73-4AEA-8F64-EDE725723D8A}" type="slidenum">
              <a:rPr lang="en-US" smtClean="0"/>
              <a:t>16</a:t>
            </a:fld>
            <a:endParaRPr lang="en-US"/>
          </a:p>
        </p:txBody>
      </p:sp>
    </p:spTree>
    <p:extLst>
      <p:ext uri="{BB962C8B-B14F-4D97-AF65-F5344CB8AC3E}">
        <p14:creationId xmlns:p14="http://schemas.microsoft.com/office/powerpoint/2010/main" val="297828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switching order on limits?</a:t>
            </a:r>
          </a:p>
        </p:txBody>
      </p:sp>
      <p:sp>
        <p:nvSpPr>
          <p:cNvPr id="4" name="Slide Number Placeholder 3"/>
          <p:cNvSpPr>
            <a:spLocks noGrp="1"/>
          </p:cNvSpPr>
          <p:nvPr>
            <p:ph type="sldNum" sz="quarter" idx="10"/>
          </p:nvPr>
        </p:nvSpPr>
        <p:spPr/>
        <p:txBody>
          <a:bodyPr/>
          <a:lstStyle/>
          <a:p>
            <a:fld id="{6C29B6F4-1F73-4AEA-8F64-EDE725723D8A}" type="slidenum">
              <a:rPr lang="en-US" smtClean="0"/>
              <a:t>17</a:t>
            </a:fld>
            <a:endParaRPr lang="en-US"/>
          </a:p>
        </p:txBody>
      </p:sp>
    </p:spTree>
    <p:extLst>
      <p:ext uri="{BB962C8B-B14F-4D97-AF65-F5344CB8AC3E}">
        <p14:creationId xmlns:p14="http://schemas.microsoft.com/office/powerpoint/2010/main" val="74216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 we can learn invariants many ways…</a:t>
            </a:r>
          </a:p>
        </p:txBody>
      </p:sp>
      <p:sp>
        <p:nvSpPr>
          <p:cNvPr id="4" name="Slide Number Placeholder 3"/>
          <p:cNvSpPr>
            <a:spLocks noGrp="1"/>
          </p:cNvSpPr>
          <p:nvPr>
            <p:ph type="sldNum" sz="quarter" idx="10"/>
          </p:nvPr>
        </p:nvSpPr>
        <p:spPr/>
        <p:txBody>
          <a:bodyPr/>
          <a:lstStyle/>
          <a:p>
            <a:fld id="{6C29B6F4-1F73-4AEA-8F64-EDE725723D8A}" type="slidenum">
              <a:rPr lang="en-US" smtClean="0"/>
              <a:t>18</a:t>
            </a:fld>
            <a:endParaRPr lang="en-US" dirty="0"/>
          </a:p>
        </p:txBody>
      </p:sp>
    </p:spTree>
    <p:extLst>
      <p:ext uri="{BB962C8B-B14F-4D97-AF65-F5344CB8AC3E}">
        <p14:creationId xmlns:p14="http://schemas.microsoft.com/office/powerpoint/2010/main" val="388061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 we can learn invariants many ways…</a:t>
            </a:r>
          </a:p>
        </p:txBody>
      </p:sp>
      <p:sp>
        <p:nvSpPr>
          <p:cNvPr id="4" name="Slide Number Placeholder 3"/>
          <p:cNvSpPr>
            <a:spLocks noGrp="1"/>
          </p:cNvSpPr>
          <p:nvPr>
            <p:ph type="sldNum" sz="quarter" idx="10"/>
          </p:nvPr>
        </p:nvSpPr>
        <p:spPr/>
        <p:txBody>
          <a:bodyPr/>
          <a:lstStyle/>
          <a:p>
            <a:fld id="{6C29B6F4-1F73-4AEA-8F64-EDE725723D8A}" type="slidenum">
              <a:rPr lang="en-US" smtClean="0"/>
              <a:t>19</a:t>
            </a:fld>
            <a:endParaRPr lang="en-US" dirty="0"/>
          </a:p>
        </p:txBody>
      </p:sp>
    </p:spTree>
    <p:extLst>
      <p:ext uri="{BB962C8B-B14F-4D97-AF65-F5344CB8AC3E}">
        <p14:creationId xmlns:p14="http://schemas.microsoft.com/office/powerpoint/2010/main" val="19319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OPTIMISTIC STATIC ANALSSIS CHANGE</a:t>
            </a:r>
          </a:p>
        </p:txBody>
      </p:sp>
      <p:sp>
        <p:nvSpPr>
          <p:cNvPr id="4" name="Slide Number Placeholder 3"/>
          <p:cNvSpPr>
            <a:spLocks noGrp="1"/>
          </p:cNvSpPr>
          <p:nvPr>
            <p:ph type="sldNum" sz="quarter" idx="10"/>
          </p:nvPr>
        </p:nvSpPr>
        <p:spPr/>
        <p:txBody>
          <a:bodyPr/>
          <a:lstStyle/>
          <a:p>
            <a:fld id="{6C29B6F4-1F73-4AEA-8F64-EDE725723D8A}" type="slidenum">
              <a:rPr lang="en-US" smtClean="0"/>
              <a:t>20</a:t>
            </a:fld>
            <a:endParaRPr lang="en-US"/>
          </a:p>
        </p:txBody>
      </p:sp>
    </p:spTree>
    <p:extLst>
      <p:ext uri="{BB962C8B-B14F-4D97-AF65-F5344CB8AC3E}">
        <p14:creationId xmlns:p14="http://schemas.microsoft.com/office/powerpoint/2010/main" val="3560379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Predicate checks are cheaper than the checks we’ve removed. – More time, slower transition to next slide, “we have bounded unsoundness…”</a:t>
            </a:r>
          </a:p>
        </p:txBody>
      </p:sp>
      <p:sp>
        <p:nvSpPr>
          <p:cNvPr id="4" name="Slide Number Placeholder 3"/>
          <p:cNvSpPr>
            <a:spLocks noGrp="1"/>
          </p:cNvSpPr>
          <p:nvPr>
            <p:ph type="sldNum" sz="quarter" idx="10"/>
          </p:nvPr>
        </p:nvSpPr>
        <p:spPr/>
        <p:txBody>
          <a:bodyPr/>
          <a:lstStyle/>
          <a:p>
            <a:fld id="{6C29B6F4-1F73-4AEA-8F64-EDE725723D8A}" type="slidenum">
              <a:rPr lang="en-US" smtClean="0"/>
              <a:t>21</a:t>
            </a:fld>
            <a:endParaRPr lang="en-US"/>
          </a:p>
        </p:txBody>
      </p:sp>
    </p:spTree>
    <p:extLst>
      <p:ext uri="{BB962C8B-B14F-4D97-AF65-F5344CB8AC3E}">
        <p14:creationId xmlns:p14="http://schemas.microsoft.com/office/powerpoint/2010/main" val="44086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0" dirty="0"/>
          </a:p>
          <a:p>
            <a:r>
              <a:rPr lang="en-US" b="0" dirty="0"/>
              <a:t>    Conservative analysis was what old analysis used, so its really not that bad.</a:t>
            </a:r>
            <a:endParaRPr lang="en-US" b="1" dirty="0"/>
          </a:p>
        </p:txBody>
      </p:sp>
      <p:sp>
        <p:nvSpPr>
          <p:cNvPr id="4" name="Slide Number Placeholder 3"/>
          <p:cNvSpPr>
            <a:spLocks noGrp="1"/>
          </p:cNvSpPr>
          <p:nvPr>
            <p:ph type="sldNum" sz="quarter" idx="10"/>
          </p:nvPr>
        </p:nvSpPr>
        <p:spPr/>
        <p:txBody>
          <a:bodyPr/>
          <a:lstStyle/>
          <a:p>
            <a:fld id="{6C29B6F4-1F73-4AEA-8F64-EDE725723D8A}" type="slidenum">
              <a:rPr lang="en-US" smtClean="0"/>
              <a:t>22</a:t>
            </a:fld>
            <a:endParaRPr lang="en-US"/>
          </a:p>
        </p:txBody>
      </p:sp>
    </p:spTree>
    <p:extLst>
      <p:ext uri="{BB962C8B-B14F-4D97-AF65-F5344CB8AC3E}">
        <p14:creationId xmlns:p14="http://schemas.microsoft.com/office/powerpoint/2010/main" val="332538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9B6F4-1F73-4AEA-8F64-EDE725723D8A}" type="slidenum">
              <a:rPr lang="en-US" smtClean="0"/>
              <a:t>26</a:t>
            </a:fld>
            <a:endParaRPr lang="en-US"/>
          </a:p>
        </p:txBody>
      </p:sp>
    </p:spTree>
    <p:extLst>
      <p:ext uri="{BB962C8B-B14F-4D97-AF65-F5344CB8AC3E}">
        <p14:creationId xmlns:p14="http://schemas.microsoft.com/office/powerpoint/2010/main" val="225943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Optimistic Hybrid Analysis is a general application, To demonstrate effectiveness I’m going to give you two examples of how to use OHA</a:t>
            </a:r>
          </a:p>
          <a:p>
            <a:endParaRPr lang="en-US" b="1" dirty="0"/>
          </a:p>
          <a:p>
            <a:endParaRPr lang="en-US" b="1" dirty="0"/>
          </a:p>
        </p:txBody>
      </p:sp>
      <p:sp>
        <p:nvSpPr>
          <p:cNvPr id="4" name="Slide Number Placeholder 3"/>
          <p:cNvSpPr>
            <a:spLocks noGrp="1"/>
          </p:cNvSpPr>
          <p:nvPr>
            <p:ph type="sldNum" sz="quarter" idx="10"/>
          </p:nvPr>
        </p:nvSpPr>
        <p:spPr/>
        <p:txBody>
          <a:bodyPr/>
          <a:lstStyle/>
          <a:p>
            <a:fld id="{6C29B6F4-1F73-4AEA-8F64-EDE725723D8A}" type="slidenum">
              <a:rPr lang="en-US" smtClean="0"/>
              <a:t>30</a:t>
            </a:fld>
            <a:endParaRPr lang="en-US"/>
          </a:p>
        </p:txBody>
      </p:sp>
    </p:spTree>
    <p:extLst>
      <p:ext uri="{BB962C8B-B14F-4D97-AF65-F5344CB8AC3E}">
        <p14:creationId xmlns:p14="http://schemas.microsoft.com/office/powerpoint/2010/main" val="271939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we know, OHA is useful for any analysis.</a:t>
            </a:r>
          </a:p>
          <a:p>
            <a:endParaRPr lang="en-US" dirty="0"/>
          </a:p>
        </p:txBody>
      </p:sp>
      <p:sp>
        <p:nvSpPr>
          <p:cNvPr id="4" name="Slide Number Placeholder 3"/>
          <p:cNvSpPr>
            <a:spLocks noGrp="1"/>
          </p:cNvSpPr>
          <p:nvPr>
            <p:ph type="sldNum" sz="quarter" idx="10"/>
          </p:nvPr>
        </p:nvSpPr>
        <p:spPr/>
        <p:txBody>
          <a:bodyPr/>
          <a:lstStyle/>
          <a:p>
            <a:fld id="{6C29B6F4-1F73-4AEA-8F64-EDE725723D8A}" type="slidenum">
              <a:rPr lang="en-US" smtClean="0"/>
              <a:t>33</a:t>
            </a:fld>
            <a:endParaRPr lang="en-US"/>
          </a:p>
        </p:txBody>
      </p:sp>
    </p:spTree>
    <p:extLst>
      <p:ext uri="{BB962C8B-B14F-4D97-AF65-F5344CB8AC3E}">
        <p14:creationId xmlns:p14="http://schemas.microsoft.com/office/powerpoint/2010/main" val="111634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Let me give you two examples.</a:t>
            </a:r>
          </a:p>
        </p:txBody>
      </p:sp>
      <p:sp>
        <p:nvSpPr>
          <p:cNvPr id="4" name="Slide Number Placeholder 3"/>
          <p:cNvSpPr>
            <a:spLocks noGrp="1"/>
          </p:cNvSpPr>
          <p:nvPr>
            <p:ph type="sldNum" sz="quarter" idx="10"/>
          </p:nvPr>
        </p:nvSpPr>
        <p:spPr/>
        <p:txBody>
          <a:bodyPr/>
          <a:lstStyle/>
          <a:p>
            <a:fld id="{6C29B6F4-1F73-4AEA-8F64-EDE725723D8A}" type="slidenum">
              <a:rPr lang="en-US" smtClean="0"/>
              <a:t>5</a:t>
            </a:fld>
            <a:endParaRPr lang="en-US"/>
          </a:p>
        </p:txBody>
      </p:sp>
    </p:spTree>
    <p:extLst>
      <p:ext uri="{BB962C8B-B14F-4D97-AF65-F5344CB8AC3E}">
        <p14:creationId xmlns:p14="http://schemas.microsoft.com/office/powerpoint/2010/main" val="421372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9B6F4-1F73-4AEA-8F64-EDE725723D8A}" type="slidenum">
              <a:rPr lang="en-US" smtClean="0"/>
              <a:t>6</a:t>
            </a:fld>
            <a:endParaRPr lang="en-US"/>
          </a:p>
        </p:txBody>
      </p:sp>
    </p:spTree>
    <p:extLst>
      <p:ext uri="{BB962C8B-B14F-4D97-AF65-F5344CB8AC3E}">
        <p14:creationId xmlns:p14="http://schemas.microsoft.com/office/powerpoint/2010/main" val="12036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9B6F4-1F73-4AEA-8F64-EDE725723D8A}" type="slidenum">
              <a:rPr lang="en-US" smtClean="0"/>
              <a:t>7</a:t>
            </a:fld>
            <a:endParaRPr lang="en-US"/>
          </a:p>
        </p:txBody>
      </p:sp>
    </p:spTree>
    <p:extLst>
      <p:ext uri="{BB962C8B-B14F-4D97-AF65-F5344CB8AC3E}">
        <p14:creationId xmlns:p14="http://schemas.microsoft.com/office/powerpoint/2010/main" val="412275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out on slide that this is ideal</a:t>
            </a:r>
          </a:p>
        </p:txBody>
      </p:sp>
      <p:sp>
        <p:nvSpPr>
          <p:cNvPr id="4" name="Slide Number Placeholder 3"/>
          <p:cNvSpPr>
            <a:spLocks noGrp="1"/>
          </p:cNvSpPr>
          <p:nvPr>
            <p:ph type="sldNum" sz="quarter" idx="10"/>
          </p:nvPr>
        </p:nvSpPr>
        <p:spPr/>
        <p:txBody>
          <a:bodyPr/>
          <a:lstStyle/>
          <a:p>
            <a:fld id="{6C29B6F4-1F73-4AEA-8F64-EDE725723D8A}" type="slidenum">
              <a:rPr lang="en-US" smtClean="0"/>
              <a:t>8</a:t>
            </a:fld>
            <a:endParaRPr lang="en-US"/>
          </a:p>
        </p:txBody>
      </p:sp>
    </p:spTree>
    <p:extLst>
      <p:ext uri="{BB962C8B-B14F-4D97-AF65-F5344CB8AC3E}">
        <p14:creationId xmlns:p14="http://schemas.microsoft.com/office/powerpoint/2010/main" val="51755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Define program state:  State of variables, function </a:t>
            </a:r>
            <a:r>
              <a:rPr lang="en-US" b="1" dirty="0" err="1"/>
              <a:t>callstack</a:t>
            </a:r>
            <a:endParaRPr lang="en-US" b="1" dirty="0"/>
          </a:p>
          <a:p>
            <a:endParaRPr lang="en-US" b="1" dirty="0"/>
          </a:p>
          <a:p>
            <a:r>
              <a:rPr lang="en-US" b="1" dirty="0"/>
              <a:t>“The way program analysis deals with these problems, is to overapproximate the state” – Over-approximation is both needed and harmful</a:t>
            </a:r>
          </a:p>
          <a:p>
            <a:endParaRPr lang="en-US" b="1" dirty="0"/>
          </a:p>
          <a:p>
            <a:r>
              <a:rPr lang="en-US" b="1" dirty="0"/>
              <a:t>Sound -&gt; Sound Approximation</a:t>
            </a:r>
          </a:p>
          <a:p>
            <a:endParaRPr lang="en-US" b="1" dirty="0"/>
          </a:p>
          <a:p>
            <a:r>
              <a:rPr lang="en-US" b="1" dirty="0"/>
              <a:t>Talking Points:</a:t>
            </a:r>
          </a:p>
          <a:p>
            <a:r>
              <a:rPr lang="en-US" b="1" dirty="0"/>
              <a:t>    Can Consider more states</a:t>
            </a:r>
          </a:p>
          <a:p>
            <a:r>
              <a:rPr lang="en-US" b="1" dirty="0"/>
              <a:t>    As it gets larger, its harder to prove absence of errors</a:t>
            </a:r>
          </a:p>
        </p:txBody>
      </p:sp>
      <p:sp>
        <p:nvSpPr>
          <p:cNvPr id="4" name="Slide Number Placeholder 3"/>
          <p:cNvSpPr>
            <a:spLocks noGrp="1"/>
          </p:cNvSpPr>
          <p:nvPr>
            <p:ph type="sldNum" sz="quarter" idx="10"/>
          </p:nvPr>
        </p:nvSpPr>
        <p:spPr/>
        <p:txBody>
          <a:bodyPr/>
          <a:lstStyle/>
          <a:p>
            <a:fld id="{6C29B6F4-1F73-4AEA-8F64-EDE725723D8A}" type="slidenum">
              <a:rPr lang="en-US" smtClean="0"/>
              <a:t>9</a:t>
            </a:fld>
            <a:endParaRPr lang="en-US"/>
          </a:p>
        </p:txBody>
      </p:sp>
    </p:spTree>
    <p:extLst>
      <p:ext uri="{BB962C8B-B14F-4D97-AF65-F5344CB8AC3E}">
        <p14:creationId xmlns:p14="http://schemas.microsoft.com/office/powerpoint/2010/main" val="64616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description/overview of my work here.   I need a roadmap.</a:t>
            </a:r>
          </a:p>
        </p:txBody>
      </p:sp>
      <p:sp>
        <p:nvSpPr>
          <p:cNvPr id="4" name="Slide Number Placeholder 3"/>
          <p:cNvSpPr>
            <a:spLocks noGrp="1"/>
          </p:cNvSpPr>
          <p:nvPr>
            <p:ph type="sldNum" sz="quarter" idx="10"/>
          </p:nvPr>
        </p:nvSpPr>
        <p:spPr/>
        <p:txBody>
          <a:bodyPr/>
          <a:lstStyle/>
          <a:p>
            <a:fld id="{6C29B6F4-1F73-4AEA-8F64-EDE725723D8A}" type="slidenum">
              <a:rPr lang="en-US" smtClean="0"/>
              <a:t>10</a:t>
            </a:fld>
            <a:endParaRPr lang="en-US"/>
          </a:p>
        </p:txBody>
      </p:sp>
    </p:spTree>
    <p:extLst>
      <p:ext uri="{BB962C8B-B14F-4D97-AF65-F5344CB8AC3E}">
        <p14:creationId xmlns:p14="http://schemas.microsoft.com/office/powerpoint/2010/main" val="215048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overview slide, b/c this is state today.</a:t>
            </a:r>
          </a:p>
        </p:txBody>
      </p:sp>
      <p:sp>
        <p:nvSpPr>
          <p:cNvPr id="4" name="Slide Number Placeholder 3"/>
          <p:cNvSpPr>
            <a:spLocks noGrp="1"/>
          </p:cNvSpPr>
          <p:nvPr>
            <p:ph type="sldNum" sz="quarter" idx="10"/>
          </p:nvPr>
        </p:nvSpPr>
        <p:spPr/>
        <p:txBody>
          <a:bodyPr/>
          <a:lstStyle/>
          <a:p>
            <a:fld id="{6C29B6F4-1F73-4AEA-8F64-EDE725723D8A}" type="slidenum">
              <a:rPr lang="en-US" smtClean="0"/>
              <a:t>11</a:t>
            </a:fld>
            <a:endParaRPr lang="en-US"/>
          </a:p>
        </p:txBody>
      </p:sp>
    </p:spTree>
    <p:extLst>
      <p:ext uri="{BB962C8B-B14F-4D97-AF65-F5344CB8AC3E}">
        <p14:creationId xmlns:p14="http://schemas.microsoft.com/office/powerpoint/2010/main" val="57283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OPTIMISTIC STATIC ANALSSIS CHANGE</a:t>
            </a:r>
          </a:p>
        </p:txBody>
      </p:sp>
      <p:sp>
        <p:nvSpPr>
          <p:cNvPr id="4" name="Slide Number Placeholder 3"/>
          <p:cNvSpPr>
            <a:spLocks noGrp="1"/>
          </p:cNvSpPr>
          <p:nvPr>
            <p:ph type="sldNum" sz="quarter" idx="10"/>
          </p:nvPr>
        </p:nvSpPr>
        <p:spPr/>
        <p:txBody>
          <a:bodyPr/>
          <a:lstStyle/>
          <a:p>
            <a:fld id="{6C29B6F4-1F73-4AEA-8F64-EDE725723D8A}" type="slidenum">
              <a:rPr lang="en-US" smtClean="0"/>
              <a:t>15</a:t>
            </a:fld>
            <a:endParaRPr lang="en-US" dirty="0"/>
          </a:p>
        </p:txBody>
      </p:sp>
    </p:spTree>
    <p:extLst>
      <p:ext uri="{BB962C8B-B14F-4D97-AF65-F5344CB8AC3E}">
        <p14:creationId xmlns:p14="http://schemas.microsoft.com/office/powerpoint/2010/main" val="362123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David Devecsery</a:t>
            </a:r>
          </a:p>
        </p:txBody>
      </p:sp>
      <p:sp>
        <p:nvSpPr>
          <p:cNvPr id="6" name="Slide Number Placeholder 5"/>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240358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David Devecsery</a:t>
            </a:r>
          </a:p>
        </p:txBody>
      </p:sp>
      <p:sp>
        <p:nvSpPr>
          <p:cNvPr id="6" name="Slide Number Placeholder 5"/>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390262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David Devecsery</a:t>
            </a:r>
          </a:p>
        </p:txBody>
      </p:sp>
      <p:sp>
        <p:nvSpPr>
          <p:cNvPr id="6" name="Slide Number Placeholder 5"/>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391685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583325" y="488730"/>
            <a:ext cx="9098675" cy="9879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David Devecsery</a:t>
            </a:r>
          </a:p>
        </p:txBody>
      </p:sp>
      <p:sp>
        <p:nvSpPr>
          <p:cNvPr id="6" name="Slide Number Placeholder 5"/>
          <p:cNvSpPr>
            <a:spLocks noGrp="1"/>
          </p:cNvSpPr>
          <p:nvPr>
            <p:ph type="sldNum" sz="quarter" idx="12"/>
          </p:nvPr>
        </p:nvSpPr>
        <p:spPr/>
        <p:txBody>
          <a:bodyPr/>
          <a:lstStyle/>
          <a:p>
            <a:fld id="{D086BC75-263F-4F02-9401-96D291D2332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300410"/>
            <a:ext cx="623801" cy="421065"/>
          </a:xfrm>
          <a:prstGeom prst="rect">
            <a:avLst/>
          </a:prstGeom>
        </p:spPr>
      </p:pic>
    </p:spTree>
    <p:extLst>
      <p:ext uri="{BB962C8B-B14F-4D97-AF65-F5344CB8AC3E}">
        <p14:creationId xmlns:p14="http://schemas.microsoft.com/office/powerpoint/2010/main" val="355519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David Devecsery</a:t>
            </a:r>
          </a:p>
        </p:txBody>
      </p:sp>
      <p:sp>
        <p:nvSpPr>
          <p:cNvPr id="6" name="Slide Number Placeholder 5"/>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247114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David Devecsery</a:t>
            </a:r>
          </a:p>
        </p:txBody>
      </p:sp>
      <p:sp>
        <p:nvSpPr>
          <p:cNvPr id="7" name="Slide Number Placeholder 6"/>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33443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David Devecsery</a:t>
            </a:r>
          </a:p>
        </p:txBody>
      </p:sp>
      <p:sp>
        <p:nvSpPr>
          <p:cNvPr id="9" name="Slide Number Placeholder 8"/>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227872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David Devecsery</a:t>
            </a:r>
          </a:p>
        </p:txBody>
      </p:sp>
      <p:sp>
        <p:nvSpPr>
          <p:cNvPr id="5" name="Slide Number Placeholder 4"/>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343782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David Devecsery</a:t>
            </a:r>
          </a:p>
        </p:txBody>
      </p:sp>
      <p:sp>
        <p:nvSpPr>
          <p:cNvPr id="4" name="Slide Number Placeholder 3"/>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373573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David Devecsery</a:t>
            </a:r>
          </a:p>
        </p:txBody>
      </p:sp>
      <p:sp>
        <p:nvSpPr>
          <p:cNvPr id="7" name="Slide Number Placeholder 6"/>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243909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David Devecsery</a:t>
            </a:r>
          </a:p>
        </p:txBody>
      </p:sp>
      <p:sp>
        <p:nvSpPr>
          <p:cNvPr id="7" name="Slide Number Placeholder 6"/>
          <p:cNvSpPr>
            <a:spLocks noGrp="1"/>
          </p:cNvSpPr>
          <p:nvPr>
            <p:ph type="sldNum" sz="quarter" idx="12"/>
          </p:nvPr>
        </p:nvSpPr>
        <p:spPr/>
        <p:txBody>
          <a:bodyPr/>
          <a:lstStyle/>
          <a:p>
            <a:fld id="{D086BC75-263F-4F02-9401-96D291D2332F}" type="slidenum">
              <a:rPr lang="en-US" smtClean="0"/>
              <a:t>‹#›</a:t>
            </a:fld>
            <a:endParaRPr lang="en-US"/>
          </a:p>
        </p:txBody>
      </p:sp>
    </p:spTree>
    <p:extLst>
      <p:ext uri="{BB962C8B-B14F-4D97-AF65-F5344CB8AC3E}">
        <p14:creationId xmlns:p14="http://schemas.microsoft.com/office/powerpoint/2010/main" val="116874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David Devecsery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6BC75-263F-4F02-9401-96D291D2332F}" type="slidenum">
              <a:rPr lang="en-US" smtClean="0"/>
              <a:t>‹#›</a:t>
            </a:fld>
            <a:endParaRPr lang="en-US"/>
          </a:p>
        </p:txBody>
      </p:sp>
    </p:spTree>
    <p:extLst>
      <p:ext uri="{BB962C8B-B14F-4D97-AF65-F5344CB8AC3E}">
        <p14:creationId xmlns:p14="http://schemas.microsoft.com/office/powerpoint/2010/main" val="167675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versity of michigan">
            <a:extLst>
              <a:ext uri="{FF2B5EF4-FFF2-40B4-BE49-F238E27FC236}">
                <a16:creationId xmlns:a16="http://schemas.microsoft.com/office/drawing/2014/main" id="{4C1E02ED-1332-43A1-9EF7-ABC059C7D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731" y="5730275"/>
            <a:ext cx="2171372" cy="10856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C389B7A-47B2-4100-9BD2-5ECD16640D7D}"/>
              </a:ext>
            </a:extLst>
          </p:cNvPr>
          <p:cNvSpPr txBox="1">
            <a:spLocks/>
          </p:cNvSpPr>
          <p:nvPr/>
        </p:nvSpPr>
        <p:spPr>
          <a:xfrm>
            <a:off x="336589" y="1239769"/>
            <a:ext cx="8437163" cy="28311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Optimistic Hybrid Analysis:</a:t>
            </a:r>
          </a:p>
          <a:p>
            <a:endParaRPr lang="en-US" sz="1800" dirty="0"/>
          </a:p>
          <a:p>
            <a:r>
              <a:rPr lang="en-US" sz="4500" dirty="0"/>
              <a:t>Accelerating Dynamic Analysis through Predicated Static Analysis</a:t>
            </a:r>
            <a:endParaRPr lang="en-US" dirty="0"/>
          </a:p>
        </p:txBody>
      </p:sp>
      <p:sp>
        <p:nvSpPr>
          <p:cNvPr id="10" name="Subtitle 2">
            <a:extLst>
              <a:ext uri="{FF2B5EF4-FFF2-40B4-BE49-F238E27FC236}">
                <a16:creationId xmlns:a16="http://schemas.microsoft.com/office/drawing/2014/main" id="{48D96B54-B486-4D00-A3CD-25487B71F626}"/>
              </a:ext>
            </a:extLst>
          </p:cNvPr>
          <p:cNvSpPr txBox="1">
            <a:spLocks/>
          </p:cNvSpPr>
          <p:nvPr/>
        </p:nvSpPr>
        <p:spPr>
          <a:xfrm>
            <a:off x="70122" y="4461267"/>
            <a:ext cx="8970095" cy="1963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David Devecsery</a:t>
            </a:r>
            <a:r>
              <a:rPr lang="en-US" dirty="0"/>
              <a:t>,  Peter Chen,  Jason Flinn,  Satish Narayanasamy</a:t>
            </a:r>
          </a:p>
        </p:txBody>
      </p:sp>
    </p:spTree>
    <p:extLst>
      <p:ext uri="{BB962C8B-B14F-4D97-AF65-F5344CB8AC3E}">
        <p14:creationId xmlns:p14="http://schemas.microsoft.com/office/powerpoint/2010/main" val="282880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55F0-B320-420F-A58D-5A3ECA2083ED}"/>
              </a:ext>
            </a:extLst>
          </p:cNvPr>
          <p:cNvSpPr>
            <a:spLocks noGrp="1"/>
          </p:cNvSpPr>
          <p:nvPr>
            <p:ph type="title"/>
          </p:nvPr>
        </p:nvSpPr>
        <p:spPr/>
        <p:txBody>
          <a:bodyPr/>
          <a:lstStyle/>
          <a:p>
            <a:r>
              <a:rPr lang="en-US" dirty="0"/>
              <a:t>Static analysis is inefficient</a:t>
            </a:r>
          </a:p>
        </p:txBody>
      </p:sp>
      <p:sp>
        <p:nvSpPr>
          <p:cNvPr id="3" name="Content Placeholder 2">
            <a:extLst>
              <a:ext uri="{FF2B5EF4-FFF2-40B4-BE49-F238E27FC236}">
                <a16:creationId xmlns:a16="http://schemas.microsoft.com/office/drawing/2014/main" id="{79659A07-D0EA-4609-ADA4-2207B78F77B8}"/>
              </a:ext>
            </a:extLst>
          </p:cNvPr>
          <p:cNvSpPr>
            <a:spLocks noGrp="1"/>
          </p:cNvSpPr>
          <p:nvPr>
            <p:ph idx="1"/>
          </p:nvPr>
        </p:nvSpPr>
        <p:spPr>
          <a:xfrm>
            <a:off x="628650" y="1825624"/>
            <a:ext cx="7886700" cy="858817"/>
          </a:xfrm>
        </p:spPr>
        <p:txBody>
          <a:bodyPr>
            <a:normAutofit fontScale="85000" lnSpcReduction="10000"/>
          </a:bodyPr>
          <a:lstStyle/>
          <a:p>
            <a:r>
              <a:rPr lang="en-US" dirty="0"/>
              <a:t>Sound static analysis over-approximates to retain soundness</a:t>
            </a:r>
          </a:p>
          <a:p>
            <a:r>
              <a:rPr lang="en-US" dirty="0"/>
              <a:t>How can we create a more efficient static analysis?</a:t>
            </a:r>
          </a:p>
          <a:p>
            <a:endParaRPr lang="en-US" dirty="0"/>
          </a:p>
          <a:p>
            <a:endParaRPr lang="en-US" dirty="0"/>
          </a:p>
        </p:txBody>
      </p:sp>
      <p:sp>
        <p:nvSpPr>
          <p:cNvPr id="4" name="Footer Placeholder 3">
            <a:extLst>
              <a:ext uri="{FF2B5EF4-FFF2-40B4-BE49-F238E27FC236}">
                <a16:creationId xmlns:a16="http://schemas.microsoft.com/office/drawing/2014/main" id="{2472F2FC-B74E-4EE2-86F5-D6BDE95E9101}"/>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4FC4CB3A-97F2-4ECB-81D1-3274B5A981AF}"/>
              </a:ext>
            </a:extLst>
          </p:cNvPr>
          <p:cNvSpPr>
            <a:spLocks noGrp="1"/>
          </p:cNvSpPr>
          <p:nvPr>
            <p:ph type="sldNum" sz="quarter" idx="12"/>
          </p:nvPr>
        </p:nvSpPr>
        <p:spPr/>
        <p:txBody>
          <a:bodyPr/>
          <a:lstStyle/>
          <a:p>
            <a:fld id="{D086BC75-263F-4F02-9401-96D291D2332F}" type="slidenum">
              <a:rPr lang="en-US" smtClean="0"/>
              <a:t>10</a:t>
            </a:fld>
            <a:endParaRPr lang="en-US" dirty="0"/>
          </a:p>
        </p:txBody>
      </p:sp>
      <p:sp>
        <p:nvSpPr>
          <p:cNvPr id="38" name="Arrow: Right 37">
            <a:extLst>
              <a:ext uri="{FF2B5EF4-FFF2-40B4-BE49-F238E27FC236}">
                <a16:creationId xmlns:a16="http://schemas.microsoft.com/office/drawing/2014/main" id="{662FC987-3539-4074-9320-91630D75AA0D}"/>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40" name="Group 39">
            <a:extLst>
              <a:ext uri="{FF2B5EF4-FFF2-40B4-BE49-F238E27FC236}">
                <a16:creationId xmlns:a16="http://schemas.microsoft.com/office/drawing/2014/main" id="{593EE6F4-2E30-4872-9289-62FCC8C1286F}"/>
              </a:ext>
            </a:extLst>
          </p:cNvPr>
          <p:cNvGrpSpPr/>
          <p:nvPr/>
        </p:nvGrpSpPr>
        <p:grpSpPr>
          <a:xfrm>
            <a:off x="7243683" y="5937339"/>
            <a:ext cx="1046238" cy="663565"/>
            <a:chOff x="6714584" y="3566889"/>
            <a:chExt cx="1767433" cy="663565"/>
          </a:xfrm>
        </p:grpSpPr>
        <p:sp>
          <p:nvSpPr>
            <p:cNvPr id="41" name="Rectangle 40">
              <a:extLst>
                <a:ext uri="{FF2B5EF4-FFF2-40B4-BE49-F238E27FC236}">
                  <a16:creationId xmlns:a16="http://schemas.microsoft.com/office/drawing/2014/main" id="{670BDE5E-5247-4235-9132-AB8A10ECDDA1}"/>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9DA9E740-F751-45A7-A225-02CCB003A354}"/>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43" name="Rectangle 42">
            <a:extLst>
              <a:ext uri="{FF2B5EF4-FFF2-40B4-BE49-F238E27FC236}">
                <a16:creationId xmlns:a16="http://schemas.microsoft.com/office/drawing/2014/main" id="{1612E7F0-677B-47C3-B98F-999D946564DC}"/>
              </a:ext>
            </a:extLst>
          </p:cNvPr>
          <p:cNvSpPr/>
          <p:nvPr/>
        </p:nvSpPr>
        <p:spPr>
          <a:xfrm>
            <a:off x="7112000" y="6596070"/>
            <a:ext cx="1177921" cy="39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6445C7-D088-4B11-BE68-D084E1882754}"/>
              </a:ext>
            </a:extLst>
          </p:cNvPr>
          <p:cNvSpPr/>
          <p:nvPr/>
        </p:nvSpPr>
        <p:spPr>
          <a:xfrm>
            <a:off x="7243682" y="5228726"/>
            <a:ext cx="939911"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46" name="Rectangle 45">
            <a:extLst>
              <a:ext uri="{FF2B5EF4-FFF2-40B4-BE49-F238E27FC236}">
                <a16:creationId xmlns:a16="http://schemas.microsoft.com/office/drawing/2014/main" id="{5CABAC2D-6695-46E8-856E-E413F4488CBC}"/>
              </a:ext>
            </a:extLst>
          </p:cNvPr>
          <p:cNvSpPr/>
          <p:nvPr/>
        </p:nvSpPr>
        <p:spPr>
          <a:xfrm>
            <a:off x="7242084" y="3320646"/>
            <a:ext cx="941509" cy="2616693"/>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cxnSp>
        <p:nvCxnSpPr>
          <p:cNvPr id="57" name="Straight Arrow Connector 56">
            <a:extLst>
              <a:ext uri="{FF2B5EF4-FFF2-40B4-BE49-F238E27FC236}">
                <a16:creationId xmlns:a16="http://schemas.microsoft.com/office/drawing/2014/main" id="{1460ECC2-417E-4E6F-98B4-AF62DEB3A18E}"/>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A7611C7-4BC4-46B1-9E3E-FBEDAAA3286B}"/>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59" name="TextBox 58">
            <a:extLst>
              <a:ext uri="{FF2B5EF4-FFF2-40B4-BE49-F238E27FC236}">
                <a16:creationId xmlns:a16="http://schemas.microsoft.com/office/drawing/2014/main" id="{25ED304A-48DE-4E92-96F0-20BD6B4FD38C}"/>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60" name="TextBox 59">
            <a:extLst>
              <a:ext uri="{FF2B5EF4-FFF2-40B4-BE49-F238E27FC236}">
                <a16:creationId xmlns:a16="http://schemas.microsoft.com/office/drawing/2014/main" id="{CC054F63-54BD-464D-B904-1507CFF573EB}"/>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61" name="TextBox 60">
            <a:extLst>
              <a:ext uri="{FF2B5EF4-FFF2-40B4-BE49-F238E27FC236}">
                <a16:creationId xmlns:a16="http://schemas.microsoft.com/office/drawing/2014/main" id="{9F67A009-41BD-4600-9783-53B9BEE36868}"/>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62" name="TextBox 61">
            <a:extLst>
              <a:ext uri="{FF2B5EF4-FFF2-40B4-BE49-F238E27FC236}">
                <a16:creationId xmlns:a16="http://schemas.microsoft.com/office/drawing/2014/main" id="{A007465E-1A1B-460F-845E-2C342515461E}"/>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63" name="TextBox 62">
            <a:extLst>
              <a:ext uri="{FF2B5EF4-FFF2-40B4-BE49-F238E27FC236}">
                <a16:creationId xmlns:a16="http://schemas.microsoft.com/office/drawing/2014/main" id="{8EA98B36-AAE2-4081-91DA-9E4368FC64BD}"/>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64" name="Straight Connector 63">
            <a:extLst>
              <a:ext uri="{FF2B5EF4-FFF2-40B4-BE49-F238E27FC236}">
                <a16:creationId xmlns:a16="http://schemas.microsoft.com/office/drawing/2014/main" id="{CDD0D14B-BCE3-479C-8330-92B8764D3EB1}"/>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A32B6EE-7234-4AF7-929C-104F04A537D6}"/>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9CA83E5-CAE8-4E00-A270-7A038D501BC0}"/>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5251A9F-E3D9-4CB9-B2F0-A855CA430CEE}"/>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121645-85A5-4B33-BA74-E55EFC082A60}"/>
              </a:ext>
            </a:extLst>
          </p:cNvPr>
          <p:cNvCxnSpPr>
            <a:cxnSpLocks/>
            <a:endCxn id="59" idx="1"/>
          </p:cNvCxnSpPr>
          <p:nvPr/>
        </p:nvCxnSpPr>
        <p:spPr>
          <a:xfrm flipV="1">
            <a:off x="2294541"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159178F-B916-4DD9-963B-8A401A94A780}"/>
              </a:ext>
            </a:extLst>
          </p:cNvPr>
          <p:cNvCxnSpPr>
            <a:cxnSpLocks/>
            <a:endCxn id="58" idx="1"/>
          </p:cNvCxnSpPr>
          <p:nvPr/>
        </p:nvCxnSpPr>
        <p:spPr>
          <a:xfrm flipV="1">
            <a:off x="2235578"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E25E819-1523-4876-9417-33874E87DFE8}"/>
              </a:ext>
            </a:extLst>
          </p:cNvPr>
          <p:cNvCxnSpPr>
            <a:cxnSpLocks/>
            <a:endCxn id="62"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4EBE94A-BB6C-4755-82A8-CE3C9707EBC1}"/>
              </a:ext>
            </a:extLst>
          </p:cNvPr>
          <p:cNvCxnSpPr>
            <a:cxnSpLocks/>
            <a:endCxn id="60" idx="1"/>
          </p:cNvCxnSpPr>
          <p:nvPr/>
        </p:nvCxnSpPr>
        <p:spPr>
          <a:xfrm>
            <a:off x="2147462"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6F3AD0B3-8A9A-4E4F-A281-A424DCCC4934}"/>
              </a:ext>
            </a:extLst>
          </p:cNvPr>
          <p:cNvSpPr/>
          <p:nvPr/>
        </p:nvSpPr>
        <p:spPr>
          <a:xfrm>
            <a:off x="4750657" y="1920114"/>
            <a:ext cx="3227922" cy="1611276"/>
          </a:xfrm>
          <a:prstGeom prst="wedgeRoundRectCallout">
            <a:avLst>
              <a:gd name="adj1" fmla="val -39823"/>
              <a:gd name="adj2" fmla="val 759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Do I need to check if this is a race?</a:t>
            </a:r>
          </a:p>
        </p:txBody>
      </p:sp>
      <p:sp>
        <p:nvSpPr>
          <p:cNvPr id="37" name="Speech Bubble: Rectangle with Corners Rounded 36">
            <a:extLst>
              <a:ext uri="{FF2B5EF4-FFF2-40B4-BE49-F238E27FC236}">
                <a16:creationId xmlns:a16="http://schemas.microsoft.com/office/drawing/2014/main" id="{570FEF8A-67C6-4F0E-B755-5413A9DC8772}"/>
              </a:ext>
            </a:extLst>
          </p:cNvPr>
          <p:cNvSpPr/>
          <p:nvPr/>
        </p:nvSpPr>
        <p:spPr>
          <a:xfrm>
            <a:off x="333863" y="2027579"/>
            <a:ext cx="3227922" cy="1611276"/>
          </a:xfrm>
          <a:prstGeom prst="wedgeRoundRectCallout">
            <a:avLst>
              <a:gd name="adj1" fmla="val -7345"/>
              <a:gd name="adj2" fmla="val 10344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No, its not racy!</a:t>
            </a:r>
          </a:p>
        </p:txBody>
      </p:sp>
      <p:sp>
        <p:nvSpPr>
          <p:cNvPr id="33" name="Oval 32">
            <a:extLst>
              <a:ext uri="{FF2B5EF4-FFF2-40B4-BE49-F238E27FC236}">
                <a16:creationId xmlns:a16="http://schemas.microsoft.com/office/drawing/2014/main" id="{28DB3E64-3312-433E-9321-83128B3E9CAF}"/>
              </a:ext>
            </a:extLst>
          </p:cNvPr>
          <p:cNvSpPr/>
          <p:nvPr/>
        </p:nvSpPr>
        <p:spPr>
          <a:xfrm>
            <a:off x="413506" y="4483131"/>
            <a:ext cx="2024726" cy="85089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56" name="Oval 55">
            <a:extLst>
              <a:ext uri="{FF2B5EF4-FFF2-40B4-BE49-F238E27FC236}">
                <a16:creationId xmlns:a16="http://schemas.microsoft.com/office/drawing/2014/main" id="{F32F9CCF-072B-441B-86BA-37A2E09E6063}"/>
              </a:ext>
            </a:extLst>
          </p:cNvPr>
          <p:cNvSpPr/>
          <p:nvPr/>
        </p:nvSpPr>
        <p:spPr>
          <a:xfrm>
            <a:off x="121637" y="4027739"/>
            <a:ext cx="3224808" cy="17255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Sound Static Analysis</a:t>
            </a:r>
          </a:p>
        </p:txBody>
      </p:sp>
      <p:sp>
        <p:nvSpPr>
          <p:cNvPr id="39" name="Speech Bubble: Rectangle with Corners Rounded 38">
            <a:extLst>
              <a:ext uri="{FF2B5EF4-FFF2-40B4-BE49-F238E27FC236}">
                <a16:creationId xmlns:a16="http://schemas.microsoft.com/office/drawing/2014/main" id="{D2A119B7-61D7-431A-93CE-03329E5FC803}"/>
              </a:ext>
            </a:extLst>
          </p:cNvPr>
          <p:cNvSpPr/>
          <p:nvPr/>
        </p:nvSpPr>
        <p:spPr>
          <a:xfrm>
            <a:off x="333863" y="2035868"/>
            <a:ext cx="3227922" cy="1611276"/>
          </a:xfrm>
          <a:prstGeom prst="wedgeRoundRectCallout">
            <a:avLst>
              <a:gd name="adj1" fmla="val -7345"/>
              <a:gd name="adj2" fmla="val 10344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Maybe!</a:t>
            </a:r>
          </a:p>
        </p:txBody>
      </p:sp>
    </p:spTree>
    <p:extLst>
      <p:ext uri="{BB962C8B-B14F-4D97-AF65-F5344CB8AC3E}">
        <p14:creationId xmlns:p14="http://schemas.microsoft.com/office/powerpoint/2010/main" val="8356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3" nodeType="clickEffect">
                                  <p:stCondLst>
                                    <p:cond delay="0"/>
                                  </p:stCondLst>
                                  <p:childTnLst>
                                    <p:set>
                                      <p:cBhvr>
                                        <p:cTn id="72" dur="1" fill="hold">
                                          <p:stCondLst>
                                            <p:cond delay="0"/>
                                          </p:stCondLst>
                                        </p:cTn>
                                        <p:tgtEl>
                                          <p:spTgt spid="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 grpId="0" animBg="1"/>
      <p:bldP spid="6" grpId="1" animBg="1"/>
      <p:bldP spid="6" grpId="2" animBg="1"/>
      <p:bldP spid="6" grpId="3" animBg="1"/>
      <p:bldP spid="37" grpId="0" animBg="1"/>
      <p:bldP spid="37" grpId="1" animBg="1"/>
      <p:bldP spid="56" grpId="0" animBg="1"/>
      <p:bldP spid="39" grpId="0" animBg="1"/>
      <p:bldP spid="3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DEAA-53C4-4BB1-91D1-7745C7217FE8}"/>
              </a:ext>
            </a:extLst>
          </p:cNvPr>
          <p:cNvSpPr>
            <a:spLocks noGrp="1"/>
          </p:cNvSpPr>
          <p:nvPr>
            <p:ph type="title"/>
          </p:nvPr>
        </p:nvSpPr>
        <p:spPr/>
        <p:txBody>
          <a:bodyPr>
            <a:normAutofit/>
          </a:bodyPr>
          <a:lstStyle/>
          <a:p>
            <a:r>
              <a:rPr lang="en-US" sz="4000" dirty="0"/>
              <a:t>Preview: Optimistic Hybrid Analysis</a:t>
            </a:r>
          </a:p>
        </p:txBody>
      </p:sp>
      <p:sp>
        <p:nvSpPr>
          <p:cNvPr id="4" name="Footer Placeholder 3">
            <a:extLst>
              <a:ext uri="{FF2B5EF4-FFF2-40B4-BE49-F238E27FC236}">
                <a16:creationId xmlns:a16="http://schemas.microsoft.com/office/drawing/2014/main" id="{E9F15DE9-4C00-4C2E-8410-F73298805A0B}"/>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CAC3DCCA-1BAC-40EB-AE23-80417A49FA48}"/>
              </a:ext>
            </a:extLst>
          </p:cNvPr>
          <p:cNvSpPr>
            <a:spLocks noGrp="1"/>
          </p:cNvSpPr>
          <p:nvPr>
            <p:ph type="sldNum" sz="quarter" idx="12"/>
          </p:nvPr>
        </p:nvSpPr>
        <p:spPr/>
        <p:txBody>
          <a:bodyPr/>
          <a:lstStyle/>
          <a:p>
            <a:fld id="{D086BC75-263F-4F02-9401-96D291D2332F}" type="slidenum">
              <a:rPr lang="en-US" smtClean="0"/>
              <a:t>11</a:t>
            </a:fld>
            <a:endParaRPr lang="en-US"/>
          </a:p>
        </p:txBody>
      </p:sp>
      <p:sp>
        <p:nvSpPr>
          <p:cNvPr id="6" name="Arrow: Right 5">
            <a:extLst>
              <a:ext uri="{FF2B5EF4-FFF2-40B4-BE49-F238E27FC236}">
                <a16:creationId xmlns:a16="http://schemas.microsoft.com/office/drawing/2014/main" id="{49BD44EA-8156-4A20-A0D7-A25A9449A316}"/>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FA479D2-7B0F-4D3C-970B-02AB03C77728}"/>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723C0A-41ED-4B11-8E12-B5EB42B9644B}"/>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13" name="TextBox 12">
            <a:extLst>
              <a:ext uri="{FF2B5EF4-FFF2-40B4-BE49-F238E27FC236}">
                <a16:creationId xmlns:a16="http://schemas.microsoft.com/office/drawing/2014/main" id="{957727C8-E2C3-4D45-AEA7-53F1FD48214D}"/>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14" name="TextBox 13">
            <a:extLst>
              <a:ext uri="{FF2B5EF4-FFF2-40B4-BE49-F238E27FC236}">
                <a16:creationId xmlns:a16="http://schemas.microsoft.com/office/drawing/2014/main" id="{3413D78E-F3E2-4150-B98C-A4ABC2A717B0}"/>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15" name="TextBox 14">
            <a:extLst>
              <a:ext uri="{FF2B5EF4-FFF2-40B4-BE49-F238E27FC236}">
                <a16:creationId xmlns:a16="http://schemas.microsoft.com/office/drawing/2014/main" id="{B3706125-AAE0-48E1-90A2-93B73B827EF8}"/>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16" name="TextBox 15">
            <a:extLst>
              <a:ext uri="{FF2B5EF4-FFF2-40B4-BE49-F238E27FC236}">
                <a16:creationId xmlns:a16="http://schemas.microsoft.com/office/drawing/2014/main" id="{6A1672CF-EC0C-4233-9F91-8A30DB4F7E43}"/>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17" name="TextBox 16">
            <a:extLst>
              <a:ext uri="{FF2B5EF4-FFF2-40B4-BE49-F238E27FC236}">
                <a16:creationId xmlns:a16="http://schemas.microsoft.com/office/drawing/2014/main" id="{5663AF67-A656-42EC-AD7B-BBF13D52AB35}"/>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18" name="Straight Connector 17">
            <a:extLst>
              <a:ext uri="{FF2B5EF4-FFF2-40B4-BE49-F238E27FC236}">
                <a16:creationId xmlns:a16="http://schemas.microsoft.com/office/drawing/2014/main" id="{03972B7B-4FA6-4BB5-BF87-3AAB4082C5A5}"/>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1BD382-61AE-4092-9B52-280CC9F4BE55}"/>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E9CD9B-D57F-4D59-98C6-F4E1057E8D4D}"/>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61F218-6284-45C3-9C1D-BA1165B2D863}"/>
              </a:ext>
            </a:extLst>
          </p:cNvPr>
          <p:cNvCxnSpPr>
            <a:cxnSpLocks/>
            <a:endCxn id="13" idx="1"/>
          </p:cNvCxnSpPr>
          <p:nvPr/>
        </p:nvCxnSpPr>
        <p:spPr>
          <a:xfrm flipV="1">
            <a:off x="2294541"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81AC73-A714-4248-B999-2698BDF393A7}"/>
              </a:ext>
            </a:extLst>
          </p:cNvPr>
          <p:cNvCxnSpPr>
            <a:cxnSpLocks/>
            <a:endCxn id="12" idx="1"/>
          </p:cNvCxnSpPr>
          <p:nvPr/>
        </p:nvCxnSpPr>
        <p:spPr>
          <a:xfrm flipV="1">
            <a:off x="2235578"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1BEC2C-3F22-42B2-B247-88824A351D68}"/>
              </a:ext>
            </a:extLst>
          </p:cNvPr>
          <p:cNvCxnSpPr>
            <a:cxnSpLocks/>
            <a:endCxn id="16"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236A2F6-77D2-4023-B1AF-F464A4F61FEE}"/>
              </a:ext>
            </a:extLst>
          </p:cNvPr>
          <p:cNvCxnSpPr>
            <a:cxnSpLocks/>
            <a:endCxn id="14" idx="1"/>
          </p:cNvCxnSpPr>
          <p:nvPr/>
        </p:nvCxnSpPr>
        <p:spPr>
          <a:xfrm>
            <a:off x="2147462"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E0DCE52-8457-446C-A8EB-A5A557F3B7A7}"/>
              </a:ext>
            </a:extLst>
          </p:cNvPr>
          <p:cNvSpPr/>
          <p:nvPr/>
        </p:nvSpPr>
        <p:spPr>
          <a:xfrm>
            <a:off x="122564" y="4027179"/>
            <a:ext cx="3224808" cy="17255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Sound Static Analysis</a:t>
            </a:r>
          </a:p>
        </p:txBody>
      </p:sp>
      <p:cxnSp>
        <p:nvCxnSpPr>
          <p:cNvPr id="26" name="Straight Connector 25">
            <a:extLst>
              <a:ext uri="{FF2B5EF4-FFF2-40B4-BE49-F238E27FC236}">
                <a16:creationId xmlns:a16="http://schemas.microsoft.com/office/drawing/2014/main" id="{185FA0DF-B468-48E1-85F4-77063D1CE3EE}"/>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D8571A2-5987-4C41-BF3C-402C21DC13AE}"/>
              </a:ext>
            </a:extLst>
          </p:cNvPr>
          <p:cNvGrpSpPr/>
          <p:nvPr/>
        </p:nvGrpSpPr>
        <p:grpSpPr>
          <a:xfrm>
            <a:off x="433163" y="4353298"/>
            <a:ext cx="2819679" cy="1020837"/>
            <a:chOff x="3203080" y="3988330"/>
            <a:chExt cx="2819679" cy="1020837"/>
          </a:xfrm>
        </p:grpSpPr>
        <p:grpSp>
          <p:nvGrpSpPr>
            <p:cNvPr id="28" name="Group 27">
              <a:extLst>
                <a:ext uri="{FF2B5EF4-FFF2-40B4-BE49-F238E27FC236}">
                  <a16:creationId xmlns:a16="http://schemas.microsoft.com/office/drawing/2014/main" id="{38618586-1B4A-4285-94F3-18CFFEFB44E7}"/>
                </a:ext>
              </a:extLst>
            </p:cNvPr>
            <p:cNvGrpSpPr/>
            <p:nvPr/>
          </p:nvGrpSpPr>
          <p:grpSpPr>
            <a:xfrm>
              <a:off x="3516890" y="4092506"/>
              <a:ext cx="2505869" cy="916661"/>
              <a:chOff x="3443997" y="4183116"/>
              <a:chExt cx="2848742" cy="928458"/>
            </a:xfrm>
          </p:grpSpPr>
          <p:sp>
            <p:nvSpPr>
              <p:cNvPr id="42" name="Oval 41">
                <a:extLst>
                  <a:ext uri="{FF2B5EF4-FFF2-40B4-BE49-F238E27FC236}">
                    <a16:creationId xmlns:a16="http://schemas.microsoft.com/office/drawing/2014/main" id="{146DFE68-6907-496A-833A-84B0C602BD45}"/>
                  </a:ext>
                </a:extLst>
              </p:cNvPr>
              <p:cNvSpPr/>
              <p:nvPr/>
            </p:nvSpPr>
            <p:spPr>
              <a:xfrm>
                <a:off x="3443997" y="4249726"/>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43" name="TextBox 42">
                <a:extLst>
                  <a:ext uri="{FF2B5EF4-FFF2-40B4-BE49-F238E27FC236}">
                    <a16:creationId xmlns:a16="http://schemas.microsoft.com/office/drawing/2014/main" id="{0C18D458-4835-4A87-9B36-00A5953DB550}"/>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29" name="Oval 28">
              <a:extLst>
                <a:ext uri="{FF2B5EF4-FFF2-40B4-BE49-F238E27FC236}">
                  <a16:creationId xmlns:a16="http://schemas.microsoft.com/office/drawing/2014/main" id="{7E259A4A-BBBB-4E58-BED0-56639EF770B6}"/>
                </a:ext>
              </a:extLst>
            </p:cNvPr>
            <p:cNvSpPr/>
            <p:nvPr/>
          </p:nvSpPr>
          <p:spPr>
            <a:xfrm>
              <a:off x="3203080" y="3988330"/>
              <a:ext cx="890763" cy="8925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0" name="TextBox 29">
              <a:extLst>
                <a:ext uri="{FF2B5EF4-FFF2-40B4-BE49-F238E27FC236}">
                  <a16:creationId xmlns:a16="http://schemas.microsoft.com/office/drawing/2014/main" id="{FDCC6DCC-E827-4F9F-AC2E-064C8F490F34}"/>
                </a:ext>
              </a:extLst>
            </p:cNvPr>
            <p:cNvSpPr txBox="1"/>
            <p:nvPr/>
          </p:nvSpPr>
          <p:spPr>
            <a:xfrm>
              <a:off x="3203080" y="4118960"/>
              <a:ext cx="852119" cy="276999"/>
            </a:xfrm>
            <a:prstGeom prst="rect">
              <a:avLst/>
            </a:prstGeom>
            <a:noFill/>
          </p:spPr>
          <p:txBody>
            <a:bodyPr wrap="square" rtlCol="0">
              <a:spAutoFit/>
            </a:bodyPr>
            <a:lstStyle/>
            <a:p>
              <a:r>
                <a:rPr lang="en-US" sz="1200" kern="1200" dirty="0">
                  <a:solidFill>
                    <a:schemeClr val="tx1"/>
                  </a:solidFill>
                  <a:latin typeface="+mn-lt"/>
                  <a:ea typeface="+mn-ea"/>
                  <a:cs typeface="+mn-cs"/>
                </a:rPr>
                <a:t>Predicated</a:t>
              </a:r>
            </a:p>
          </p:txBody>
        </p:sp>
        <p:grpSp>
          <p:nvGrpSpPr>
            <p:cNvPr id="31" name="Group 30">
              <a:extLst>
                <a:ext uri="{FF2B5EF4-FFF2-40B4-BE49-F238E27FC236}">
                  <a16:creationId xmlns:a16="http://schemas.microsoft.com/office/drawing/2014/main" id="{A881A290-28AC-4119-B9FF-9F989FA63D32}"/>
                </a:ext>
              </a:extLst>
            </p:cNvPr>
            <p:cNvGrpSpPr/>
            <p:nvPr/>
          </p:nvGrpSpPr>
          <p:grpSpPr>
            <a:xfrm>
              <a:off x="3578257" y="4362461"/>
              <a:ext cx="421702" cy="413702"/>
              <a:chOff x="2078595" y="4639323"/>
              <a:chExt cx="632041" cy="615563"/>
            </a:xfrm>
          </p:grpSpPr>
          <p:sp>
            <p:nvSpPr>
              <p:cNvPr id="32" name="Freeform: Shape 31">
                <a:extLst>
                  <a:ext uri="{FF2B5EF4-FFF2-40B4-BE49-F238E27FC236}">
                    <a16:creationId xmlns:a16="http://schemas.microsoft.com/office/drawing/2014/main" id="{FB3D88FF-1214-4FD7-BD16-C57E1BDA9C11}"/>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88D7A07-19E4-465C-ABF5-E2DC093BF2EE}"/>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757EC1FC-A68D-48EA-A3C4-D49A446F03C9}"/>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E4DAADC-3E28-4C37-B8DD-1A2098188A4A}"/>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A61002B3-4D37-466A-8E09-BD27EB275EE8}"/>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1104756-6AD3-4917-A90F-3EAC6C9E8DB3}"/>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28D4518-6F62-49EC-AA50-8CE56373BBA3}"/>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1B63940C-3F2D-470B-AD46-C21CFABB58B0}"/>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5432CE6-D48F-4A58-BC69-6464B0C35244}"/>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C5F2326-0DDD-4E45-ABC7-E3399B5390B3}"/>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grpSp>
        <p:nvGrpSpPr>
          <p:cNvPr id="44" name="Group 43">
            <a:extLst>
              <a:ext uri="{FF2B5EF4-FFF2-40B4-BE49-F238E27FC236}">
                <a16:creationId xmlns:a16="http://schemas.microsoft.com/office/drawing/2014/main" id="{B56346DF-B36C-4B55-B4CD-075863B3B3D0}"/>
              </a:ext>
            </a:extLst>
          </p:cNvPr>
          <p:cNvGrpSpPr/>
          <p:nvPr/>
        </p:nvGrpSpPr>
        <p:grpSpPr>
          <a:xfrm>
            <a:off x="7250940" y="5937339"/>
            <a:ext cx="1046238" cy="663565"/>
            <a:chOff x="6714584" y="3566889"/>
            <a:chExt cx="1767433" cy="663565"/>
          </a:xfrm>
        </p:grpSpPr>
        <p:sp>
          <p:nvSpPr>
            <p:cNvPr id="45" name="Rectangle 44">
              <a:extLst>
                <a:ext uri="{FF2B5EF4-FFF2-40B4-BE49-F238E27FC236}">
                  <a16:creationId xmlns:a16="http://schemas.microsoft.com/office/drawing/2014/main" id="{6E5EE23F-B575-4702-AE4B-E0B3EBAB8799}"/>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6" name="TextBox 45">
              <a:extLst>
                <a:ext uri="{FF2B5EF4-FFF2-40B4-BE49-F238E27FC236}">
                  <a16:creationId xmlns:a16="http://schemas.microsoft.com/office/drawing/2014/main" id="{6E3C6AD2-EA93-4DCF-98B3-726167952854}"/>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47" name="Rectangle 46">
            <a:extLst>
              <a:ext uri="{FF2B5EF4-FFF2-40B4-BE49-F238E27FC236}">
                <a16:creationId xmlns:a16="http://schemas.microsoft.com/office/drawing/2014/main" id="{54982409-C76E-4B35-820D-51DF7F430EF5}"/>
              </a:ext>
            </a:extLst>
          </p:cNvPr>
          <p:cNvSpPr/>
          <p:nvPr/>
        </p:nvSpPr>
        <p:spPr>
          <a:xfrm>
            <a:off x="7250940" y="5228726"/>
            <a:ext cx="939910"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48" name="Rectangle 47">
            <a:extLst>
              <a:ext uri="{FF2B5EF4-FFF2-40B4-BE49-F238E27FC236}">
                <a16:creationId xmlns:a16="http://schemas.microsoft.com/office/drawing/2014/main" id="{7DEB957F-26A7-47A1-99CA-1F2EF2943F48}"/>
              </a:ext>
            </a:extLst>
          </p:cNvPr>
          <p:cNvSpPr/>
          <p:nvPr/>
        </p:nvSpPr>
        <p:spPr>
          <a:xfrm>
            <a:off x="7250941" y="4767414"/>
            <a:ext cx="939910" cy="469425"/>
          </a:xfrm>
          <a:prstGeom prst="rect">
            <a:avLst/>
          </a:prstGeom>
          <a:ln w="317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Spec. Checks</a:t>
            </a:r>
          </a:p>
        </p:txBody>
      </p:sp>
      <p:sp>
        <p:nvSpPr>
          <p:cNvPr id="49" name="Speech Bubble: Rectangle with Corners Rounded 48">
            <a:extLst>
              <a:ext uri="{FF2B5EF4-FFF2-40B4-BE49-F238E27FC236}">
                <a16:creationId xmlns:a16="http://schemas.microsoft.com/office/drawing/2014/main" id="{F1F1C38D-2B25-44CD-9065-D34AB9FFF0DD}"/>
              </a:ext>
            </a:extLst>
          </p:cNvPr>
          <p:cNvSpPr/>
          <p:nvPr/>
        </p:nvSpPr>
        <p:spPr>
          <a:xfrm>
            <a:off x="4878415" y="2716080"/>
            <a:ext cx="3418763" cy="1095399"/>
          </a:xfrm>
          <a:prstGeom prst="wedgeRoundRectCallout">
            <a:avLst>
              <a:gd name="adj1" fmla="val 25051"/>
              <a:gd name="adj2" fmla="val 14637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2) Use speculative execution to retain soundness</a:t>
            </a:r>
          </a:p>
        </p:txBody>
      </p:sp>
      <p:sp>
        <p:nvSpPr>
          <p:cNvPr id="50" name="Speech Bubble: Rectangle with Corners Rounded 49">
            <a:extLst>
              <a:ext uri="{FF2B5EF4-FFF2-40B4-BE49-F238E27FC236}">
                <a16:creationId xmlns:a16="http://schemas.microsoft.com/office/drawing/2014/main" id="{31E40C56-F15E-47AC-9706-3AAE636758D8}"/>
              </a:ext>
            </a:extLst>
          </p:cNvPr>
          <p:cNvSpPr/>
          <p:nvPr/>
        </p:nvSpPr>
        <p:spPr>
          <a:xfrm>
            <a:off x="628650" y="3104294"/>
            <a:ext cx="3418763" cy="1095399"/>
          </a:xfrm>
          <a:prstGeom prst="wedgeRoundRectCallout">
            <a:avLst>
              <a:gd name="adj1" fmla="val -32899"/>
              <a:gd name="adj2" fmla="val 8028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1) Replace sound static analysis with unsound static analysis</a:t>
            </a:r>
          </a:p>
        </p:txBody>
      </p:sp>
      <p:sp>
        <p:nvSpPr>
          <p:cNvPr id="51" name="Rectangle 50">
            <a:extLst>
              <a:ext uri="{FF2B5EF4-FFF2-40B4-BE49-F238E27FC236}">
                <a16:creationId xmlns:a16="http://schemas.microsoft.com/office/drawing/2014/main" id="{94531BB3-EF3B-4AF2-B6CF-0A56580D00E1}"/>
              </a:ext>
            </a:extLst>
          </p:cNvPr>
          <p:cNvSpPr/>
          <p:nvPr/>
        </p:nvSpPr>
        <p:spPr>
          <a:xfrm>
            <a:off x="7253305" y="3331866"/>
            <a:ext cx="937546" cy="2616693"/>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Tree>
    <p:extLst>
      <p:ext uri="{BB962C8B-B14F-4D97-AF65-F5344CB8AC3E}">
        <p14:creationId xmlns:p14="http://schemas.microsoft.com/office/powerpoint/2010/main" val="29773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49" grpId="0" animBg="1"/>
      <p:bldP spid="50" grpId="0" animBg="1"/>
      <p:bldP spid="50" grpId="1"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A5CB-F3A4-4A82-BD77-732F5817301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44D24D5-7839-453C-A2D3-5C37D5369875}"/>
              </a:ext>
            </a:extLst>
          </p:cNvPr>
          <p:cNvSpPr>
            <a:spLocks noGrp="1"/>
          </p:cNvSpPr>
          <p:nvPr>
            <p:ph idx="1"/>
          </p:nvPr>
        </p:nvSpPr>
        <p:spPr/>
        <p:txBody>
          <a:bodyPr>
            <a:normAutofit fontScale="92500" lnSpcReduction="10000"/>
          </a:bodyPr>
          <a:lstStyle/>
          <a:p>
            <a:r>
              <a:rPr lang="en-US" dirty="0">
                <a:solidFill>
                  <a:schemeClr val="tx1">
                    <a:lumMod val="50000"/>
                    <a:lumOff val="50000"/>
                  </a:schemeClr>
                </a:solidFill>
              </a:rPr>
              <a:t>Motivation / vision</a:t>
            </a:r>
          </a:p>
          <a:p>
            <a:r>
              <a:rPr lang="en-US" dirty="0">
                <a:solidFill>
                  <a:schemeClr val="tx1">
                    <a:lumMod val="50000"/>
                    <a:lumOff val="50000"/>
                  </a:schemeClr>
                </a:solidFill>
              </a:rPr>
              <a:t>Background</a:t>
            </a:r>
          </a:p>
          <a:p>
            <a:r>
              <a:rPr lang="en-US" dirty="0"/>
              <a:t>Predicated static analysis</a:t>
            </a:r>
          </a:p>
          <a:p>
            <a:r>
              <a:rPr lang="en-US" dirty="0">
                <a:solidFill>
                  <a:schemeClr val="tx1">
                    <a:lumMod val="50000"/>
                    <a:lumOff val="50000"/>
                  </a:schemeClr>
                </a:solidFill>
              </a:rPr>
              <a:t>Optimistic hybrid analysis</a:t>
            </a:r>
          </a:p>
          <a:p>
            <a:pPr lvl="1"/>
            <a:r>
              <a:rPr lang="en-US" dirty="0">
                <a:solidFill>
                  <a:schemeClr val="tx1">
                    <a:lumMod val="50000"/>
                    <a:lumOff val="50000"/>
                  </a:schemeClr>
                </a:solidFill>
              </a:rPr>
              <a:t>Profiling</a:t>
            </a:r>
          </a:p>
          <a:p>
            <a:pPr lvl="1"/>
            <a:r>
              <a:rPr lang="en-US" dirty="0">
                <a:solidFill>
                  <a:schemeClr val="tx1">
                    <a:lumMod val="50000"/>
                    <a:lumOff val="50000"/>
                  </a:schemeClr>
                </a:solidFill>
              </a:rPr>
              <a:t>Predicated static analysis</a:t>
            </a:r>
          </a:p>
          <a:p>
            <a:pPr lvl="1"/>
            <a:r>
              <a:rPr lang="en-US" dirty="0">
                <a:solidFill>
                  <a:schemeClr val="tx1">
                    <a:lumMod val="50000"/>
                    <a:lumOff val="50000"/>
                  </a:schemeClr>
                </a:solidFill>
              </a:rPr>
              <a:t>Speculative dynamic analysis</a:t>
            </a:r>
          </a:p>
          <a:p>
            <a:r>
              <a:rPr lang="en-US" dirty="0">
                <a:solidFill>
                  <a:schemeClr val="tx1">
                    <a:lumMod val="50000"/>
                    <a:lumOff val="50000"/>
                  </a:schemeClr>
                </a:solidFill>
              </a:rPr>
              <a:t>Example predicate</a:t>
            </a:r>
          </a:p>
          <a:p>
            <a:r>
              <a:rPr lang="en-US" dirty="0">
                <a:solidFill>
                  <a:schemeClr val="tx1">
                    <a:lumMod val="50000"/>
                    <a:lumOff val="50000"/>
                  </a:schemeClr>
                </a:solidFill>
              </a:rPr>
              <a:t>Evaluation</a:t>
            </a:r>
          </a:p>
          <a:p>
            <a:pPr lvl="1"/>
            <a:r>
              <a:rPr lang="en-US" dirty="0">
                <a:solidFill>
                  <a:schemeClr val="tx1">
                    <a:lumMod val="50000"/>
                    <a:lumOff val="50000"/>
                  </a:schemeClr>
                </a:solidFill>
              </a:rPr>
              <a:t>Race detection (</a:t>
            </a:r>
            <a:r>
              <a:rPr lang="en-US" dirty="0" err="1">
                <a:solidFill>
                  <a:schemeClr val="tx1">
                    <a:lumMod val="50000"/>
                    <a:lumOff val="50000"/>
                  </a:schemeClr>
                </a:solidFill>
              </a:rPr>
              <a:t>OptFT</a:t>
            </a:r>
            <a:r>
              <a:rPr lang="en-US" dirty="0">
                <a:solidFill>
                  <a:schemeClr val="tx1">
                    <a:lumMod val="50000"/>
                    <a:lumOff val="50000"/>
                  </a:schemeClr>
                </a:solidFill>
              </a:rPr>
              <a:t>)</a:t>
            </a:r>
          </a:p>
          <a:p>
            <a:pPr lvl="1"/>
            <a:r>
              <a:rPr lang="en-US" dirty="0">
                <a:solidFill>
                  <a:schemeClr val="tx1">
                    <a:lumMod val="50000"/>
                    <a:lumOff val="50000"/>
                  </a:schemeClr>
                </a:solidFill>
              </a:rPr>
              <a:t>Program slicing (</a:t>
            </a:r>
            <a:r>
              <a:rPr lang="en-US" dirty="0" err="1">
                <a:solidFill>
                  <a:schemeClr val="tx1">
                    <a:lumMod val="50000"/>
                    <a:lumOff val="50000"/>
                  </a:schemeClr>
                </a:solidFill>
              </a:rPr>
              <a:t>OptSlice</a:t>
            </a:r>
            <a:r>
              <a:rPr lang="en-US" dirty="0">
                <a:solidFill>
                  <a:schemeClr val="tx1">
                    <a:lumMod val="50000"/>
                    <a:lumOff val="50000"/>
                  </a:schemeClr>
                </a:solidFill>
              </a:rPr>
              <a:t>)</a:t>
            </a:r>
          </a:p>
          <a:p>
            <a:endParaRPr lang="en-US" dirty="0"/>
          </a:p>
        </p:txBody>
      </p:sp>
      <p:sp>
        <p:nvSpPr>
          <p:cNvPr id="4" name="Footer Placeholder 3">
            <a:extLst>
              <a:ext uri="{FF2B5EF4-FFF2-40B4-BE49-F238E27FC236}">
                <a16:creationId xmlns:a16="http://schemas.microsoft.com/office/drawing/2014/main" id="{C0EE4BCB-0263-45C9-AB75-41D0AA930353}"/>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E8A96560-FD54-43EC-B46A-D078A048D6E3}"/>
              </a:ext>
            </a:extLst>
          </p:cNvPr>
          <p:cNvSpPr>
            <a:spLocks noGrp="1"/>
          </p:cNvSpPr>
          <p:nvPr>
            <p:ph type="sldNum" sz="quarter" idx="12"/>
          </p:nvPr>
        </p:nvSpPr>
        <p:spPr/>
        <p:txBody>
          <a:bodyPr/>
          <a:lstStyle/>
          <a:p>
            <a:fld id="{D086BC75-263F-4F02-9401-96D291D2332F}" type="slidenum">
              <a:rPr lang="en-US" smtClean="0"/>
              <a:t>12</a:t>
            </a:fld>
            <a:endParaRPr lang="en-US"/>
          </a:p>
        </p:txBody>
      </p:sp>
    </p:spTree>
    <p:extLst>
      <p:ext uri="{BB962C8B-B14F-4D97-AF65-F5344CB8AC3E}">
        <p14:creationId xmlns:p14="http://schemas.microsoft.com/office/powerpoint/2010/main" val="208324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Most Reachable States are Never Reached</a:t>
            </a:r>
          </a:p>
        </p:txBody>
      </p:sp>
      <p:sp>
        <p:nvSpPr>
          <p:cNvPr id="8" name="TextBox 7"/>
          <p:cNvSpPr txBox="1"/>
          <p:nvPr/>
        </p:nvSpPr>
        <p:spPr>
          <a:xfrm>
            <a:off x="5208705" y="2952304"/>
            <a:ext cx="4125617" cy="1569660"/>
          </a:xfrm>
          <a:prstGeom prst="rect">
            <a:avLst/>
          </a:prstGeom>
          <a:noFill/>
        </p:spPr>
        <p:txBody>
          <a:bodyPr wrap="none" rtlCol="0">
            <a:spAutoFit/>
          </a:bodyPr>
          <a:lstStyle/>
          <a:p>
            <a:r>
              <a:rPr lang="en-US" sz="2400" dirty="0"/>
              <a:t>Reachable – All reachable </a:t>
            </a:r>
          </a:p>
          <a:p>
            <a:r>
              <a:rPr lang="en-US" sz="2400" dirty="0"/>
              <a:t>         program states</a:t>
            </a:r>
          </a:p>
          <a:p>
            <a:r>
              <a:rPr lang="en-US" sz="2400" dirty="0"/>
              <a:t>    Sound – Over-approximation </a:t>
            </a:r>
          </a:p>
          <a:p>
            <a:r>
              <a:rPr lang="en-US" sz="2400" dirty="0"/>
              <a:t>              used by analysis</a:t>
            </a:r>
          </a:p>
        </p:txBody>
      </p:sp>
      <p:sp>
        <p:nvSpPr>
          <p:cNvPr id="10" name="Oval 9"/>
          <p:cNvSpPr/>
          <p:nvPr/>
        </p:nvSpPr>
        <p:spPr>
          <a:xfrm>
            <a:off x="2117835" y="4793958"/>
            <a:ext cx="646386" cy="5885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C</a:t>
            </a:r>
            <a:endParaRPr lang="en-US" dirty="0"/>
          </a:p>
        </p:txBody>
      </p:sp>
      <p:sp>
        <p:nvSpPr>
          <p:cNvPr id="9" name="Footer Placeholder 8"/>
          <p:cNvSpPr>
            <a:spLocks noGrp="1"/>
          </p:cNvSpPr>
          <p:nvPr>
            <p:ph type="ftr" sz="quarter" idx="11"/>
          </p:nvPr>
        </p:nvSpPr>
        <p:spPr/>
        <p:txBody>
          <a:bodyPr/>
          <a:lstStyle/>
          <a:p>
            <a:r>
              <a:rPr lang="en-US"/>
              <a:t>David Devecsery</a:t>
            </a:r>
          </a:p>
        </p:txBody>
      </p:sp>
      <p:sp>
        <p:nvSpPr>
          <p:cNvPr id="11" name="Slide Number Placeholder 10"/>
          <p:cNvSpPr>
            <a:spLocks noGrp="1"/>
          </p:cNvSpPr>
          <p:nvPr>
            <p:ph type="sldNum" sz="quarter" idx="12"/>
          </p:nvPr>
        </p:nvSpPr>
        <p:spPr/>
        <p:txBody>
          <a:bodyPr/>
          <a:lstStyle/>
          <a:p>
            <a:fld id="{078C18B2-7961-40C5-BE6A-B0D7B2FB21AA}" type="slidenum">
              <a:rPr lang="en-US" smtClean="0"/>
              <a:t>13</a:t>
            </a:fld>
            <a:endParaRPr lang="en-US"/>
          </a:p>
        </p:txBody>
      </p:sp>
      <p:grpSp>
        <p:nvGrpSpPr>
          <p:cNvPr id="13" name="Group 12"/>
          <p:cNvGrpSpPr/>
          <p:nvPr/>
        </p:nvGrpSpPr>
        <p:grpSpPr>
          <a:xfrm>
            <a:off x="91965" y="3548720"/>
            <a:ext cx="6365985" cy="2990193"/>
            <a:chOff x="2149365" y="3573517"/>
            <a:chExt cx="4829503" cy="2296511"/>
          </a:xfrm>
        </p:grpSpPr>
        <p:sp>
          <p:nvSpPr>
            <p:cNvPr id="17" name="Oval 16"/>
            <p:cNvSpPr/>
            <p:nvPr/>
          </p:nvSpPr>
          <p:spPr>
            <a:xfrm>
              <a:off x="2149365" y="3573517"/>
              <a:ext cx="4829503" cy="22965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Oval 17"/>
            <p:cNvSpPr/>
            <p:nvPr/>
          </p:nvSpPr>
          <p:spPr>
            <a:xfrm>
              <a:off x="3326525" y="424092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Reachable</a:t>
              </a:r>
              <a:endParaRPr lang="en-US" sz="1400" dirty="0"/>
            </a:p>
          </p:txBody>
        </p:sp>
        <p:sp>
          <p:nvSpPr>
            <p:cNvPr id="19" name="TextBox 18"/>
            <p:cNvSpPr txBox="1"/>
            <p:nvPr/>
          </p:nvSpPr>
          <p:spPr>
            <a:xfrm>
              <a:off x="5943600" y="4183117"/>
              <a:ext cx="839356" cy="401840"/>
            </a:xfrm>
            <a:prstGeom prst="rect">
              <a:avLst/>
            </a:prstGeom>
            <a:noFill/>
          </p:spPr>
          <p:txBody>
            <a:bodyPr wrap="none" rtlCol="0">
              <a:spAutoFit/>
            </a:bodyPr>
            <a:lstStyle/>
            <a:p>
              <a:r>
                <a:rPr lang="en-US" sz="2800" dirty="0"/>
                <a:t>Sound</a:t>
              </a:r>
              <a:endParaRPr lang="en-US" dirty="0"/>
            </a:p>
          </p:txBody>
        </p:sp>
      </p:grpSp>
      <p:sp>
        <p:nvSpPr>
          <p:cNvPr id="4" name="TextBox 3"/>
          <p:cNvSpPr txBox="1"/>
          <p:nvPr/>
        </p:nvSpPr>
        <p:spPr>
          <a:xfrm>
            <a:off x="6401022" y="4379551"/>
            <a:ext cx="2990229" cy="461665"/>
          </a:xfrm>
          <a:prstGeom prst="rect">
            <a:avLst/>
          </a:prstGeom>
          <a:noFill/>
        </p:spPr>
        <p:txBody>
          <a:bodyPr wrap="square" rtlCol="0">
            <a:spAutoFit/>
          </a:bodyPr>
          <a:lstStyle/>
          <a:p>
            <a:r>
              <a:rPr lang="en-US" sz="2400" dirty="0"/>
              <a:t>  – An execution</a:t>
            </a:r>
          </a:p>
        </p:txBody>
      </p:sp>
      <p:sp>
        <p:nvSpPr>
          <p:cNvPr id="20" name="Freeform: Shape 19">
            <a:extLst>
              <a:ext uri="{FF2B5EF4-FFF2-40B4-BE49-F238E27FC236}">
                <a16:creationId xmlns:a16="http://schemas.microsoft.com/office/drawing/2014/main" id="{896A4B9D-ACE0-441C-B987-32B958B48882}"/>
              </a:ext>
            </a:extLst>
          </p:cNvPr>
          <p:cNvSpPr/>
          <p:nvPr/>
        </p:nvSpPr>
        <p:spPr>
          <a:xfrm>
            <a:off x="2279276" y="51122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A279451E-0C70-4E2A-A25E-C5AB7B495901}"/>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C846633-E862-43A3-9DC9-B079BC5EAEA7}"/>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9392A96-E9FC-4F49-A8C8-08F39DBAAF1A}"/>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AD652A6-1F0D-4BC6-B6D5-52AFFE712449}"/>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33F2D66-AA3E-4FAA-B3B0-374628864822}"/>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15D082-F6AE-485C-842B-D8B1D3F0B967}"/>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C42CBD-0843-4E92-9B33-74BA357D7D51}"/>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B51AEE0-4C9F-4AE0-8B41-AFFF9B03862F}"/>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00DA213-A2DA-4050-8848-22A1D0F710DB}"/>
              </a:ext>
            </a:extLst>
          </p:cNvPr>
          <p:cNvSpPr/>
          <p:nvPr/>
        </p:nvSpPr>
        <p:spPr>
          <a:xfrm rot="16200000">
            <a:off x="6393184" y="461468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72E53B-0D54-44EA-8523-40C2A02A5108}"/>
              </a:ext>
            </a:extLst>
          </p:cNvPr>
          <p:cNvSpPr/>
          <p:nvPr/>
        </p:nvSpPr>
        <p:spPr>
          <a:xfrm>
            <a:off x="2015635" y="4611395"/>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6F735DD9-2017-4D22-8552-FE7C39420CC7}"/>
              </a:ext>
            </a:extLst>
          </p:cNvPr>
          <p:cNvSpPr>
            <a:spLocks noGrp="1"/>
          </p:cNvSpPr>
          <p:nvPr>
            <p:ph idx="1"/>
          </p:nvPr>
        </p:nvSpPr>
        <p:spPr>
          <a:xfrm>
            <a:off x="628650" y="1825626"/>
            <a:ext cx="8070850" cy="1023902"/>
          </a:xfrm>
        </p:spPr>
        <p:txBody>
          <a:bodyPr>
            <a:normAutofit fontScale="85000" lnSpcReduction="10000"/>
          </a:bodyPr>
          <a:lstStyle/>
          <a:p>
            <a:r>
              <a:rPr lang="en-US" dirty="0"/>
              <a:t>The vast majority of executions only visit a small set of states</a:t>
            </a:r>
          </a:p>
          <a:p>
            <a:r>
              <a:rPr lang="en-US" dirty="0"/>
              <a:t>If we’re not using many states, why analyze them?</a:t>
            </a:r>
          </a:p>
        </p:txBody>
      </p:sp>
    </p:spTree>
    <p:extLst>
      <p:ext uri="{BB962C8B-B14F-4D97-AF65-F5344CB8AC3E}">
        <p14:creationId xmlns:p14="http://schemas.microsoft.com/office/powerpoint/2010/main" val="42378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Insight</a:t>
            </a:r>
          </a:p>
        </p:txBody>
      </p:sp>
      <p:sp>
        <p:nvSpPr>
          <p:cNvPr id="9" name="Footer Placeholder 8"/>
          <p:cNvSpPr>
            <a:spLocks noGrp="1"/>
          </p:cNvSpPr>
          <p:nvPr>
            <p:ph type="ftr" sz="quarter" idx="11"/>
          </p:nvPr>
        </p:nvSpPr>
        <p:spPr/>
        <p:txBody>
          <a:bodyPr/>
          <a:lstStyle/>
          <a:p>
            <a:r>
              <a:rPr lang="en-US"/>
              <a:t>David Devecsery</a:t>
            </a:r>
          </a:p>
        </p:txBody>
      </p:sp>
      <p:sp>
        <p:nvSpPr>
          <p:cNvPr id="11" name="Slide Number Placeholder 10"/>
          <p:cNvSpPr>
            <a:spLocks noGrp="1"/>
          </p:cNvSpPr>
          <p:nvPr>
            <p:ph type="sldNum" sz="quarter" idx="12"/>
          </p:nvPr>
        </p:nvSpPr>
        <p:spPr/>
        <p:txBody>
          <a:bodyPr/>
          <a:lstStyle/>
          <a:p>
            <a:fld id="{078C18B2-7961-40C5-BE6A-B0D7B2FB21AA}" type="slidenum">
              <a:rPr lang="en-US" smtClean="0"/>
              <a:t>14</a:t>
            </a:fld>
            <a:endParaRPr lang="en-US"/>
          </a:p>
        </p:txBody>
      </p:sp>
      <p:sp>
        <p:nvSpPr>
          <p:cNvPr id="31" name="Content Placeholder 2">
            <a:extLst>
              <a:ext uri="{FF2B5EF4-FFF2-40B4-BE49-F238E27FC236}">
                <a16:creationId xmlns:a16="http://schemas.microsoft.com/office/drawing/2014/main" id="{6F735DD9-2017-4D22-8552-FE7C39420CC7}"/>
              </a:ext>
            </a:extLst>
          </p:cNvPr>
          <p:cNvSpPr>
            <a:spLocks noGrp="1"/>
          </p:cNvSpPr>
          <p:nvPr>
            <p:ph idx="1"/>
          </p:nvPr>
        </p:nvSpPr>
        <p:spPr>
          <a:xfrm>
            <a:off x="543843" y="2607992"/>
            <a:ext cx="8216900" cy="2529158"/>
          </a:xfrm>
        </p:spPr>
        <p:txBody>
          <a:bodyPr>
            <a:normAutofit/>
          </a:bodyPr>
          <a:lstStyle/>
          <a:p>
            <a:pPr marL="0" indent="0">
              <a:buNone/>
            </a:pPr>
            <a:r>
              <a:rPr lang="en-US" sz="3200" b="1" dirty="0"/>
              <a:t>Insight: </a:t>
            </a:r>
            <a:r>
              <a:rPr lang="en-US" sz="3200" dirty="0"/>
              <a:t>To optimize a dynamic analysis we only need our analysis to be correct for the states we’re actually going to visit during execution</a:t>
            </a:r>
          </a:p>
        </p:txBody>
      </p:sp>
    </p:spTree>
    <p:extLst>
      <p:ext uri="{BB962C8B-B14F-4D97-AF65-F5344CB8AC3E}">
        <p14:creationId xmlns:p14="http://schemas.microsoft.com/office/powerpoint/2010/main" val="204730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Unsound Analysis</a:t>
            </a:r>
          </a:p>
        </p:txBody>
      </p:sp>
      <p:sp>
        <p:nvSpPr>
          <p:cNvPr id="3" name="Content Placeholder 2"/>
          <p:cNvSpPr>
            <a:spLocks noGrp="1"/>
          </p:cNvSpPr>
          <p:nvPr>
            <p:ph idx="1"/>
          </p:nvPr>
        </p:nvSpPr>
        <p:spPr>
          <a:xfrm>
            <a:off x="628650" y="1825626"/>
            <a:ext cx="7886700" cy="1023902"/>
          </a:xfrm>
        </p:spPr>
        <p:txBody>
          <a:bodyPr>
            <a:normAutofit fontScale="92500"/>
          </a:bodyPr>
          <a:lstStyle/>
          <a:p>
            <a:r>
              <a:rPr lang="en-US" dirty="0"/>
              <a:t>If we’re not using many states, why analyze them?</a:t>
            </a:r>
          </a:p>
          <a:p>
            <a:r>
              <a:rPr lang="en-US" dirty="0"/>
              <a:t>For hybrid analysis, unsound analysis is perfectly fine.</a:t>
            </a:r>
          </a:p>
        </p:txBody>
      </p:sp>
      <p:sp>
        <p:nvSpPr>
          <p:cNvPr id="13" name="Footer Placeholder 12"/>
          <p:cNvSpPr>
            <a:spLocks noGrp="1"/>
          </p:cNvSpPr>
          <p:nvPr>
            <p:ph type="ftr" sz="quarter" idx="11"/>
          </p:nvPr>
        </p:nvSpPr>
        <p:spPr/>
        <p:txBody>
          <a:bodyPr/>
          <a:lstStyle/>
          <a:p>
            <a:r>
              <a:rPr lang="en-US" dirty="0"/>
              <a:t>David Devecsery</a:t>
            </a:r>
          </a:p>
        </p:txBody>
      </p:sp>
      <p:sp>
        <p:nvSpPr>
          <p:cNvPr id="14" name="Slide Number Placeholder 13"/>
          <p:cNvSpPr>
            <a:spLocks noGrp="1"/>
          </p:cNvSpPr>
          <p:nvPr>
            <p:ph type="sldNum" sz="quarter" idx="12"/>
          </p:nvPr>
        </p:nvSpPr>
        <p:spPr/>
        <p:txBody>
          <a:bodyPr/>
          <a:lstStyle/>
          <a:p>
            <a:fld id="{078C18B2-7961-40C5-BE6A-B0D7B2FB21AA}" type="slidenum">
              <a:rPr lang="en-US" smtClean="0"/>
              <a:t>15</a:t>
            </a:fld>
            <a:endParaRPr lang="en-US" dirty="0"/>
          </a:p>
        </p:txBody>
      </p:sp>
      <p:grpSp>
        <p:nvGrpSpPr>
          <p:cNvPr id="18" name="Group 17">
            <a:extLst>
              <a:ext uri="{FF2B5EF4-FFF2-40B4-BE49-F238E27FC236}">
                <a16:creationId xmlns:a16="http://schemas.microsoft.com/office/drawing/2014/main" id="{FA635954-A807-4BC7-91B2-1CC69C3B59AD}"/>
              </a:ext>
            </a:extLst>
          </p:cNvPr>
          <p:cNvGrpSpPr/>
          <p:nvPr/>
        </p:nvGrpSpPr>
        <p:grpSpPr>
          <a:xfrm>
            <a:off x="91965" y="3548720"/>
            <a:ext cx="6365985" cy="2990193"/>
            <a:chOff x="2149365" y="3573517"/>
            <a:chExt cx="4829503" cy="2296511"/>
          </a:xfrm>
        </p:grpSpPr>
        <p:sp>
          <p:nvSpPr>
            <p:cNvPr id="19" name="Oval 18">
              <a:extLst>
                <a:ext uri="{FF2B5EF4-FFF2-40B4-BE49-F238E27FC236}">
                  <a16:creationId xmlns:a16="http://schemas.microsoft.com/office/drawing/2014/main" id="{1D6C52AB-CB62-40AA-A5AE-5433D7E405F6}"/>
                </a:ext>
              </a:extLst>
            </p:cNvPr>
            <p:cNvSpPr/>
            <p:nvPr/>
          </p:nvSpPr>
          <p:spPr>
            <a:xfrm>
              <a:off x="2149365" y="3573517"/>
              <a:ext cx="4829503" cy="22965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0" name="Oval 19">
              <a:extLst>
                <a:ext uri="{FF2B5EF4-FFF2-40B4-BE49-F238E27FC236}">
                  <a16:creationId xmlns:a16="http://schemas.microsoft.com/office/drawing/2014/main" id="{DABA8BC5-A3FF-4109-80B6-53BF6EF4A5FA}"/>
                </a:ext>
              </a:extLst>
            </p:cNvPr>
            <p:cNvSpPr/>
            <p:nvPr/>
          </p:nvSpPr>
          <p:spPr>
            <a:xfrm>
              <a:off x="3326525" y="424092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Reachable</a:t>
              </a:r>
              <a:endParaRPr lang="en-US" dirty="0"/>
            </a:p>
          </p:txBody>
        </p:sp>
        <p:sp>
          <p:nvSpPr>
            <p:cNvPr id="21" name="TextBox 20">
              <a:extLst>
                <a:ext uri="{FF2B5EF4-FFF2-40B4-BE49-F238E27FC236}">
                  <a16:creationId xmlns:a16="http://schemas.microsoft.com/office/drawing/2014/main" id="{14B84464-FDF0-4576-A8C9-4183E402B3DF}"/>
                </a:ext>
              </a:extLst>
            </p:cNvPr>
            <p:cNvSpPr txBox="1"/>
            <p:nvPr/>
          </p:nvSpPr>
          <p:spPr>
            <a:xfrm>
              <a:off x="5943600" y="4183117"/>
              <a:ext cx="839356" cy="401840"/>
            </a:xfrm>
            <a:prstGeom prst="rect">
              <a:avLst/>
            </a:prstGeom>
            <a:noFill/>
          </p:spPr>
          <p:txBody>
            <a:bodyPr wrap="none" rtlCol="0">
              <a:spAutoFit/>
            </a:bodyPr>
            <a:lstStyle/>
            <a:p>
              <a:r>
                <a:rPr lang="en-US" sz="2800" dirty="0"/>
                <a:t>Sound</a:t>
              </a:r>
              <a:endParaRPr lang="en-US" dirty="0"/>
            </a:p>
          </p:txBody>
        </p:sp>
      </p:grpSp>
      <p:sp>
        <p:nvSpPr>
          <p:cNvPr id="9" name="Oval 8"/>
          <p:cNvSpPr/>
          <p:nvPr/>
        </p:nvSpPr>
        <p:spPr>
          <a:xfrm>
            <a:off x="1782327" y="4582522"/>
            <a:ext cx="786267" cy="7703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Box 10"/>
          <p:cNvSpPr txBox="1"/>
          <p:nvPr/>
        </p:nvSpPr>
        <p:spPr>
          <a:xfrm>
            <a:off x="1367456" y="4265307"/>
            <a:ext cx="1381168" cy="472072"/>
          </a:xfrm>
          <a:prstGeom prst="rect">
            <a:avLst/>
          </a:prstGeom>
          <a:noFill/>
        </p:spPr>
        <p:txBody>
          <a:bodyPr wrap="square" rtlCol="0">
            <a:spAutoFit/>
          </a:bodyPr>
          <a:lstStyle/>
          <a:p>
            <a:r>
              <a:rPr lang="en-US" sz="2400" dirty="0"/>
              <a:t>Unsound</a:t>
            </a:r>
            <a:endParaRPr lang="en-US" sz="1800" kern="1200" dirty="0">
              <a:solidFill>
                <a:schemeClr val="tx1"/>
              </a:solidFill>
              <a:latin typeface="+mn-lt"/>
              <a:ea typeface="+mn-ea"/>
              <a:cs typeface="+mn-cs"/>
            </a:endParaRPr>
          </a:p>
        </p:txBody>
      </p:sp>
      <p:sp>
        <p:nvSpPr>
          <p:cNvPr id="23" name="Freeform: Shape 22">
            <a:extLst>
              <a:ext uri="{FF2B5EF4-FFF2-40B4-BE49-F238E27FC236}">
                <a16:creationId xmlns:a16="http://schemas.microsoft.com/office/drawing/2014/main" id="{7166F902-B2B6-49D0-BBDD-2CE504A7245C}"/>
              </a:ext>
            </a:extLst>
          </p:cNvPr>
          <p:cNvSpPr/>
          <p:nvPr/>
        </p:nvSpPr>
        <p:spPr>
          <a:xfrm>
            <a:off x="2063376" y="51376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9552F47-F35D-45D8-9900-203306AD5CC4}"/>
              </a:ext>
            </a:extLst>
          </p:cNvPr>
          <p:cNvSpPr/>
          <p:nvPr/>
        </p:nvSpPr>
        <p:spPr>
          <a:xfrm>
            <a:off x="1901933" y="50073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D78A90A-F845-4CBE-ABD2-5779D334E7EB}"/>
              </a:ext>
            </a:extLst>
          </p:cNvPr>
          <p:cNvSpPr/>
          <p:nvPr/>
        </p:nvSpPr>
        <p:spPr>
          <a:xfrm rot="2867117">
            <a:off x="2050316" y="4877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4EF8968-1828-4674-9567-10EBF09D59BD}"/>
              </a:ext>
            </a:extLst>
          </p:cNvPr>
          <p:cNvSpPr/>
          <p:nvPr/>
        </p:nvSpPr>
        <p:spPr>
          <a:xfrm rot="17987535">
            <a:off x="2202716" y="50295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790ED99-9BBA-4B60-9262-F6E1C905605F}"/>
              </a:ext>
            </a:extLst>
          </p:cNvPr>
          <p:cNvSpPr/>
          <p:nvPr/>
        </p:nvSpPr>
        <p:spPr>
          <a:xfrm rot="17987535">
            <a:off x="1830858" y="48369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200D4C1-1CB8-4FD8-A01F-33ADBCF0E128}"/>
              </a:ext>
            </a:extLst>
          </p:cNvPr>
          <p:cNvSpPr/>
          <p:nvPr/>
        </p:nvSpPr>
        <p:spPr>
          <a:xfrm rot="16200000">
            <a:off x="2171581" y="48153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ED5FEBA-AEA4-42E3-9256-0A9E3FA1FDFE}"/>
              </a:ext>
            </a:extLst>
          </p:cNvPr>
          <p:cNvSpPr/>
          <p:nvPr/>
        </p:nvSpPr>
        <p:spPr>
          <a:xfrm rot="16200000">
            <a:off x="2055445" y="50797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23C30E3D-F8BC-45C4-8861-E4F5AF948A74}"/>
              </a:ext>
            </a:extLst>
          </p:cNvPr>
          <p:cNvSpPr/>
          <p:nvPr/>
        </p:nvSpPr>
        <p:spPr>
          <a:xfrm rot="16200000">
            <a:off x="1895724" y="49938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126961F-25D7-4B45-85CC-A1D2B5358866}"/>
              </a:ext>
            </a:extLst>
          </p:cNvPr>
          <p:cNvSpPr/>
          <p:nvPr/>
        </p:nvSpPr>
        <p:spPr>
          <a:xfrm rot="16200000">
            <a:off x="2043360" y="48034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3F9BD06-F8EE-4FD4-95D3-F00D5483D64A}"/>
              </a:ext>
            </a:extLst>
          </p:cNvPr>
          <p:cNvSpPr/>
          <p:nvPr/>
        </p:nvSpPr>
        <p:spPr>
          <a:xfrm>
            <a:off x="1869045" y="4658732"/>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4" name="TextBox 33">
            <a:extLst>
              <a:ext uri="{FF2B5EF4-FFF2-40B4-BE49-F238E27FC236}">
                <a16:creationId xmlns:a16="http://schemas.microsoft.com/office/drawing/2014/main" id="{215F27BD-5D88-4472-9933-A19C783C7830}"/>
              </a:ext>
            </a:extLst>
          </p:cNvPr>
          <p:cNvSpPr txBox="1"/>
          <p:nvPr/>
        </p:nvSpPr>
        <p:spPr>
          <a:xfrm>
            <a:off x="6401022" y="4820900"/>
            <a:ext cx="2551976" cy="1200329"/>
          </a:xfrm>
          <a:prstGeom prst="rect">
            <a:avLst/>
          </a:prstGeom>
          <a:noFill/>
        </p:spPr>
        <p:txBody>
          <a:bodyPr wrap="square" rtlCol="0">
            <a:spAutoFit/>
          </a:bodyPr>
          <a:lstStyle/>
          <a:p>
            <a:r>
              <a:rPr lang="en-US" sz="2400" dirty="0"/>
              <a:t> Unsound – Unsound static analysis</a:t>
            </a:r>
          </a:p>
        </p:txBody>
      </p:sp>
      <p:sp>
        <p:nvSpPr>
          <p:cNvPr id="35" name="TextBox 34">
            <a:extLst>
              <a:ext uri="{FF2B5EF4-FFF2-40B4-BE49-F238E27FC236}">
                <a16:creationId xmlns:a16="http://schemas.microsoft.com/office/drawing/2014/main" id="{4E2E8AD1-B421-40C5-8207-A9542634BE0A}"/>
              </a:ext>
            </a:extLst>
          </p:cNvPr>
          <p:cNvSpPr txBox="1"/>
          <p:nvPr/>
        </p:nvSpPr>
        <p:spPr>
          <a:xfrm>
            <a:off x="5208705" y="2952304"/>
            <a:ext cx="4125617" cy="1569660"/>
          </a:xfrm>
          <a:prstGeom prst="rect">
            <a:avLst/>
          </a:prstGeom>
          <a:noFill/>
        </p:spPr>
        <p:txBody>
          <a:bodyPr wrap="none" rtlCol="0">
            <a:spAutoFit/>
          </a:bodyPr>
          <a:lstStyle/>
          <a:p>
            <a:r>
              <a:rPr lang="en-US" sz="2400" dirty="0"/>
              <a:t>Reachable – All reachable </a:t>
            </a:r>
          </a:p>
          <a:p>
            <a:r>
              <a:rPr lang="en-US" sz="2400" dirty="0"/>
              <a:t>         program states</a:t>
            </a:r>
          </a:p>
          <a:p>
            <a:r>
              <a:rPr lang="en-US" sz="2400" dirty="0"/>
              <a:t>    Sound – Over-approximation </a:t>
            </a:r>
          </a:p>
          <a:p>
            <a:r>
              <a:rPr lang="en-US" sz="2400" dirty="0"/>
              <a:t>              used by analysis</a:t>
            </a:r>
          </a:p>
        </p:txBody>
      </p:sp>
      <p:sp>
        <p:nvSpPr>
          <p:cNvPr id="36" name="TextBox 35">
            <a:extLst>
              <a:ext uri="{FF2B5EF4-FFF2-40B4-BE49-F238E27FC236}">
                <a16:creationId xmlns:a16="http://schemas.microsoft.com/office/drawing/2014/main" id="{5E09FD9F-DD4B-4863-A870-E5A772ABA7CB}"/>
              </a:ext>
            </a:extLst>
          </p:cNvPr>
          <p:cNvSpPr txBox="1"/>
          <p:nvPr/>
        </p:nvSpPr>
        <p:spPr>
          <a:xfrm>
            <a:off x="6401022" y="4379551"/>
            <a:ext cx="2990229" cy="461665"/>
          </a:xfrm>
          <a:prstGeom prst="rect">
            <a:avLst/>
          </a:prstGeom>
          <a:noFill/>
        </p:spPr>
        <p:txBody>
          <a:bodyPr wrap="square" rtlCol="0">
            <a:spAutoFit/>
          </a:bodyPr>
          <a:lstStyle/>
          <a:p>
            <a:r>
              <a:rPr lang="en-US" sz="2400" dirty="0"/>
              <a:t>  – An execution</a:t>
            </a:r>
          </a:p>
        </p:txBody>
      </p:sp>
      <p:sp>
        <p:nvSpPr>
          <p:cNvPr id="37" name="Freeform: Shape 36">
            <a:extLst>
              <a:ext uri="{FF2B5EF4-FFF2-40B4-BE49-F238E27FC236}">
                <a16:creationId xmlns:a16="http://schemas.microsoft.com/office/drawing/2014/main" id="{DEE1F742-2446-4772-94AC-47C1E53965BB}"/>
              </a:ext>
            </a:extLst>
          </p:cNvPr>
          <p:cNvSpPr/>
          <p:nvPr/>
        </p:nvSpPr>
        <p:spPr>
          <a:xfrm rot="16200000">
            <a:off x="6393184" y="461468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4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9"/>
                                        </p:tgtEl>
                                      </p:cBhvr>
                                      <p:by x="150000" y="100000"/>
                                    </p:animScale>
                                  </p:childTnLst>
                                </p:cTn>
                              </p:par>
                              <p:par>
                                <p:cTn id="13" presetID="6" presetClass="emph" presetSubtype="0" fill="hold" grpId="2" nodeType="withEffect">
                                  <p:stCondLst>
                                    <p:cond delay="0"/>
                                  </p:stCondLst>
                                  <p:childTnLst>
                                    <p:animScale>
                                      <p:cBhvr>
                                        <p:cTn id="1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55F0-B320-420F-A58D-5A3ECA2083ED}"/>
              </a:ext>
            </a:extLst>
          </p:cNvPr>
          <p:cNvSpPr>
            <a:spLocks noGrp="1"/>
          </p:cNvSpPr>
          <p:nvPr>
            <p:ph type="title"/>
          </p:nvPr>
        </p:nvSpPr>
        <p:spPr/>
        <p:txBody>
          <a:bodyPr/>
          <a:lstStyle/>
          <a:p>
            <a:r>
              <a:rPr lang="en-US" dirty="0"/>
              <a:t>Using unsound static analysis</a:t>
            </a:r>
          </a:p>
        </p:txBody>
      </p:sp>
      <p:sp>
        <p:nvSpPr>
          <p:cNvPr id="4" name="Footer Placeholder 3">
            <a:extLst>
              <a:ext uri="{FF2B5EF4-FFF2-40B4-BE49-F238E27FC236}">
                <a16:creationId xmlns:a16="http://schemas.microsoft.com/office/drawing/2014/main" id="{2472F2FC-B74E-4EE2-86F5-D6BDE95E9101}"/>
              </a:ext>
            </a:extLst>
          </p:cNvPr>
          <p:cNvSpPr>
            <a:spLocks noGrp="1"/>
          </p:cNvSpPr>
          <p:nvPr>
            <p:ph type="ftr" sz="quarter" idx="11"/>
          </p:nvPr>
        </p:nvSpPr>
        <p:spPr/>
        <p:txBody>
          <a:bodyPr/>
          <a:lstStyle/>
          <a:p>
            <a:r>
              <a:rPr lang="en-US" dirty="0"/>
              <a:t>David Devecsery</a:t>
            </a:r>
          </a:p>
        </p:txBody>
      </p:sp>
      <p:sp>
        <p:nvSpPr>
          <p:cNvPr id="5" name="Slide Number Placeholder 4">
            <a:extLst>
              <a:ext uri="{FF2B5EF4-FFF2-40B4-BE49-F238E27FC236}">
                <a16:creationId xmlns:a16="http://schemas.microsoft.com/office/drawing/2014/main" id="{4FC4CB3A-97F2-4ECB-81D1-3274B5A981AF}"/>
              </a:ext>
            </a:extLst>
          </p:cNvPr>
          <p:cNvSpPr>
            <a:spLocks noGrp="1"/>
          </p:cNvSpPr>
          <p:nvPr>
            <p:ph type="sldNum" sz="quarter" idx="12"/>
          </p:nvPr>
        </p:nvSpPr>
        <p:spPr/>
        <p:txBody>
          <a:bodyPr/>
          <a:lstStyle/>
          <a:p>
            <a:fld id="{D086BC75-263F-4F02-9401-96D291D2332F}" type="slidenum">
              <a:rPr lang="en-US" smtClean="0"/>
              <a:t>16</a:t>
            </a:fld>
            <a:endParaRPr lang="en-US" dirty="0"/>
          </a:p>
        </p:txBody>
      </p:sp>
      <p:sp>
        <p:nvSpPr>
          <p:cNvPr id="38" name="Arrow: Right 37">
            <a:extLst>
              <a:ext uri="{FF2B5EF4-FFF2-40B4-BE49-F238E27FC236}">
                <a16:creationId xmlns:a16="http://schemas.microsoft.com/office/drawing/2014/main" id="{662FC987-3539-4074-9320-91630D75AA0D}"/>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593EE6F4-2E30-4872-9289-62FCC8C1286F}"/>
              </a:ext>
            </a:extLst>
          </p:cNvPr>
          <p:cNvGrpSpPr/>
          <p:nvPr/>
        </p:nvGrpSpPr>
        <p:grpSpPr>
          <a:xfrm>
            <a:off x="7250940" y="5937339"/>
            <a:ext cx="1046238" cy="663565"/>
            <a:chOff x="6714584" y="3566889"/>
            <a:chExt cx="1767433" cy="663565"/>
          </a:xfrm>
        </p:grpSpPr>
        <p:sp>
          <p:nvSpPr>
            <p:cNvPr id="41" name="Rectangle 40">
              <a:extLst>
                <a:ext uri="{FF2B5EF4-FFF2-40B4-BE49-F238E27FC236}">
                  <a16:creationId xmlns:a16="http://schemas.microsoft.com/office/drawing/2014/main" id="{670BDE5E-5247-4235-9132-AB8A10ECDDA1}"/>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9DA9E740-F751-45A7-A225-02CCB003A354}"/>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43" name="Rectangle 42">
            <a:extLst>
              <a:ext uri="{FF2B5EF4-FFF2-40B4-BE49-F238E27FC236}">
                <a16:creationId xmlns:a16="http://schemas.microsoft.com/office/drawing/2014/main" id="{1612E7F0-677B-47C3-B98F-999D946564DC}"/>
              </a:ext>
            </a:extLst>
          </p:cNvPr>
          <p:cNvSpPr/>
          <p:nvPr/>
        </p:nvSpPr>
        <p:spPr>
          <a:xfrm>
            <a:off x="7112000" y="6596070"/>
            <a:ext cx="1177921" cy="39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D6445C7-D088-4B11-BE68-D084E1882754}"/>
              </a:ext>
            </a:extLst>
          </p:cNvPr>
          <p:cNvSpPr/>
          <p:nvPr/>
        </p:nvSpPr>
        <p:spPr>
          <a:xfrm>
            <a:off x="7250940" y="5228726"/>
            <a:ext cx="939910"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46" name="Rectangle 45">
            <a:extLst>
              <a:ext uri="{FF2B5EF4-FFF2-40B4-BE49-F238E27FC236}">
                <a16:creationId xmlns:a16="http://schemas.microsoft.com/office/drawing/2014/main" id="{5CABAC2D-6695-46E8-856E-E413F4488CBC}"/>
              </a:ext>
            </a:extLst>
          </p:cNvPr>
          <p:cNvSpPr/>
          <p:nvPr/>
        </p:nvSpPr>
        <p:spPr>
          <a:xfrm>
            <a:off x="7250939" y="3329263"/>
            <a:ext cx="938006" cy="2616693"/>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45" name="Arrow: Right 44">
            <a:extLst>
              <a:ext uri="{FF2B5EF4-FFF2-40B4-BE49-F238E27FC236}">
                <a16:creationId xmlns:a16="http://schemas.microsoft.com/office/drawing/2014/main" id="{2D3A8D04-B112-44AA-8E7F-3C4F2DFC0452}"/>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5" name="TextBox 54">
            <a:extLst>
              <a:ext uri="{FF2B5EF4-FFF2-40B4-BE49-F238E27FC236}">
                <a16:creationId xmlns:a16="http://schemas.microsoft.com/office/drawing/2014/main" id="{D74485B3-09F5-4C28-83AE-D2D7884F6390}"/>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64" name="TextBox 63">
            <a:extLst>
              <a:ext uri="{FF2B5EF4-FFF2-40B4-BE49-F238E27FC236}">
                <a16:creationId xmlns:a16="http://schemas.microsoft.com/office/drawing/2014/main" id="{24C3B46B-EAEE-46A4-B99B-A62CFCB14A2D}"/>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65" name="TextBox 64">
            <a:extLst>
              <a:ext uri="{FF2B5EF4-FFF2-40B4-BE49-F238E27FC236}">
                <a16:creationId xmlns:a16="http://schemas.microsoft.com/office/drawing/2014/main" id="{B2B2E80B-2709-435A-B7A8-C60F67A3149D}"/>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66" name="TextBox 65">
            <a:extLst>
              <a:ext uri="{FF2B5EF4-FFF2-40B4-BE49-F238E27FC236}">
                <a16:creationId xmlns:a16="http://schemas.microsoft.com/office/drawing/2014/main" id="{EFA73778-44F4-4CFC-B02E-67E5AD93DE0C}"/>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67" name="TextBox 66">
            <a:extLst>
              <a:ext uri="{FF2B5EF4-FFF2-40B4-BE49-F238E27FC236}">
                <a16:creationId xmlns:a16="http://schemas.microsoft.com/office/drawing/2014/main" id="{6D661286-6388-4F2A-8267-52737CC19887}"/>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68" name="TextBox 67">
            <a:extLst>
              <a:ext uri="{FF2B5EF4-FFF2-40B4-BE49-F238E27FC236}">
                <a16:creationId xmlns:a16="http://schemas.microsoft.com/office/drawing/2014/main" id="{640CE267-8E61-44DD-88CC-7017ED86B6A8}"/>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69" name="Straight Connector 68">
            <a:extLst>
              <a:ext uri="{FF2B5EF4-FFF2-40B4-BE49-F238E27FC236}">
                <a16:creationId xmlns:a16="http://schemas.microsoft.com/office/drawing/2014/main" id="{54294A27-8855-43B5-AB90-E58ED4C24B70}"/>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CA05F9-1D63-465E-B888-4F2FC77AC105}"/>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0DB2D1-F35F-4853-8ACC-A56E454CD5FD}"/>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51558A-009E-4295-9F19-F68AB071284F}"/>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DC6C0F-E623-4B7F-AEBE-CD3666E6A7F6}"/>
              </a:ext>
            </a:extLst>
          </p:cNvPr>
          <p:cNvCxnSpPr>
            <a:cxnSpLocks/>
          </p:cNvCxnSpPr>
          <p:nvPr/>
        </p:nvCxnSpPr>
        <p:spPr>
          <a:xfrm flipV="1">
            <a:off x="2271863"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4535477-9FC7-4C92-B1A1-CDDA96E97B2C}"/>
              </a:ext>
            </a:extLst>
          </p:cNvPr>
          <p:cNvCxnSpPr>
            <a:cxnSpLocks/>
          </p:cNvCxnSpPr>
          <p:nvPr/>
        </p:nvCxnSpPr>
        <p:spPr>
          <a:xfrm flipV="1">
            <a:off x="2212900"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D5DC22A-3579-46DF-9929-78E294F389AC}"/>
              </a:ext>
            </a:extLst>
          </p:cNvPr>
          <p:cNvCxnSpPr>
            <a:cxnSpLocks/>
            <a:endCxn id="67"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13A3123-517D-420C-BFC3-F9327EE22186}"/>
              </a:ext>
            </a:extLst>
          </p:cNvPr>
          <p:cNvCxnSpPr>
            <a:cxnSpLocks/>
          </p:cNvCxnSpPr>
          <p:nvPr/>
        </p:nvCxnSpPr>
        <p:spPr>
          <a:xfrm>
            <a:off x="2124784"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605648C-CFA8-43E4-86EE-68289EEFCCAA}"/>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2F064CC-542E-497E-BC20-DE8F12F8B30C}"/>
              </a:ext>
            </a:extLst>
          </p:cNvPr>
          <p:cNvGrpSpPr/>
          <p:nvPr/>
        </p:nvGrpSpPr>
        <p:grpSpPr>
          <a:xfrm>
            <a:off x="338149" y="4247799"/>
            <a:ext cx="2819679" cy="1011626"/>
            <a:chOff x="338149" y="4247799"/>
            <a:chExt cx="2819679" cy="1011626"/>
          </a:xfrm>
        </p:grpSpPr>
        <p:grpSp>
          <p:nvGrpSpPr>
            <p:cNvPr id="57" name="Group 56">
              <a:extLst>
                <a:ext uri="{FF2B5EF4-FFF2-40B4-BE49-F238E27FC236}">
                  <a16:creationId xmlns:a16="http://schemas.microsoft.com/office/drawing/2014/main" id="{0CFB8A38-CF7A-4D60-9EC0-56A23FC024FA}"/>
                </a:ext>
              </a:extLst>
            </p:cNvPr>
            <p:cNvGrpSpPr/>
            <p:nvPr/>
          </p:nvGrpSpPr>
          <p:grpSpPr>
            <a:xfrm>
              <a:off x="338149" y="4247799"/>
              <a:ext cx="2819679" cy="1011626"/>
              <a:chOff x="1539766" y="4314499"/>
              <a:chExt cx="4225300" cy="1334149"/>
            </a:xfrm>
          </p:grpSpPr>
          <p:grpSp>
            <p:nvGrpSpPr>
              <p:cNvPr id="58" name="Group 57">
                <a:extLst>
                  <a:ext uri="{FF2B5EF4-FFF2-40B4-BE49-F238E27FC236}">
                    <a16:creationId xmlns:a16="http://schemas.microsoft.com/office/drawing/2014/main" id="{90821FE1-6E5D-49F1-AAD4-175B1B499F28}"/>
                  </a:ext>
                </a:extLst>
              </p:cNvPr>
              <p:cNvGrpSpPr/>
              <p:nvPr/>
            </p:nvGrpSpPr>
            <p:grpSpPr>
              <a:xfrm>
                <a:off x="1689565" y="4451890"/>
                <a:ext cx="4075501" cy="1196758"/>
                <a:chOff x="3200893" y="4183116"/>
                <a:chExt cx="3091846" cy="919127"/>
              </a:xfrm>
            </p:grpSpPr>
            <p:sp>
              <p:nvSpPr>
                <p:cNvPr id="62" name="Oval 61">
                  <a:extLst>
                    <a:ext uri="{FF2B5EF4-FFF2-40B4-BE49-F238E27FC236}">
                      <a16:creationId xmlns:a16="http://schemas.microsoft.com/office/drawing/2014/main" id="{DAD6AC9F-9C29-4169-BF12-540AC35750C0}"/>
                    </a:ext>
                  </a:extLst>
                </p:cNvPr>
                <p:cNvSpPr/>
                <p:nvPr/>
              </p:nvSpPr>
              <p:spPr>
                <a:xfrm>
                  <a:off x="3200893" y="424039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63" name="TextBox 62">
                  <a:extLst>
                    <a:ext uri="{FF2B5EF4-FFF2-40B4-BE49-F238E27FC236}">
                      <a16:creationId xmlns:a16="http://schemas.microsoft.com/office/drawing/2014/main" id="{41DEEC14-8D6C-476D-A447-5742013B594A}"/>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59" name="Oval 58">
                <a:extLst>
                  <a:ext uri="{FF2B5EF4-FFF2-40B4-BE49-F238E27FC236}">
                    <a16:creationId xmlns:a16="http://schemas.microsoft.com/office/drawing/2014/main" id="{749B84DC-3F76-403D-8AEB-5B3573C6110B}"/>
                  </a:ext>
                </a:extLst>
              </p:cNvPr>
              <p:cNvSpPr/>
              <p:nvPr/>
            </p:nvSpPr>
            <p:spPr>
              <a:xfrm>
                <a:off x="1539766" y="4314499"/>
                <a:ext cx="1334812" cy="11771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63F94D24-DCBE-4FA8-A3E8-DF653DA70613}"/>
                  </a:ext>
                </a:extLst>
              </p:cNvPr>
              <p:cNvSpPr txBox="1"/>
              <p:nvPr/>
            </p:nvSpPr>
            <p:spPr>
              <a:xfrm>
                <a:off x="1605054" y="4393215"/>
                <a:ext cx="1303507" cy="405901"/>
              </a:xfrm>
              <a:prstGeom prst="rect">
                <a:avLst/>
              </a:prstGeom>
              <a:noFill/>
            </p:spPr>
            <p:txBody>
              <a:bodyPr wrap="square" rtlCol="0">
                <a:spAutoFit/>
              </a:bodyPr>
              <a:lstStyle/>
              <a:p>
                <a:r>
                  <a:rPr lang="en-US" sz="1400" dirty="0"/>
                  <a:t>Unsound</a:t>
                </a:r>
                <a:endParaRPr lang="en-US" sz="1400" kern="1200" dirty="0">
                  <a:solidFill>
                    <a:schemeClr val="tx1"/>
                  </a:solidFill>
                  <a:latin typeface="+mn-lt"/>
                  <a:ea typeface="+mn-ea"/>
                  <a:cs typeface="+mn-cs"/>
                </a:endParaRPr>
              </a:p>
            </p:txBody>
          </p:sp>
        </p:grpSp>
        <p:grpSp>
          <p:nvGrpSpPr>
            <p:cNvPr id="6" name="Group 5">
              <a:extLst>
                <a:ext uri="{FF2B5EF4-FFF2-40B4-BE49-F238E27FC236}">
                  <a16:creationId xmlns:a16="http://schemas.microsoft.com/office/drawing/2014/main" id="{0DA938ED-EE4A-464C-AB4C-CAC8F6520776}"/>
                </a:ext>
              </a:extLst>
            </p:cNvPr>
            <p:cNvGrpSpPr/>
            <p:nvPr/>
          </p:nvGrpSpPr>
          <p:grpSpPr>
            <a:xfrm>
              <a:off x="771030" y="4582380"/>
              <a:ext cx="421702" cy="413702"/>
              <a:chOff x="2078595" y="4614282"/>
              <a:chExt cx="632041" cy="615563"/>
            </a:xfrm>
          </p:grpSpPr>
          <p:sp>
            <p:nvSpPr>
              <p:cNvPr id="47" name="Freeform: Shape 46">
                <a:extLst>
                  <a:ext uri="{FF2B5EF4-FFF2-40B4-BE49-F238E27FC236}">
                    <a16:creationId xmlns:a16="http://schemas.microsoft.com/office/drawing/2014/main" id="{FFBFA71A-CBFB-4B88-9E80-BC4EBF8F5EB1}"/>
                  </a:ext>
                </a:extLst>
              </p:cNvPr>
              <p:cNvSpPr/>
              <p:nvPr/>
            </p:nvSpPr>
            <p:spPr>
              <a:xfrm>
                <a:off x="2279276" y="51122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CC405B5F-D1E9-4E0C-B312-169D4E88B030}"/>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95359DA-B6E7-4540-865F-2EC816F9D4F9}"/>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A2A2BC2F-D66A-4824-B53F-72A6F8E57146}"/>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B6BF3984-E040-43F8-94BB-6FA21AA1DCF6}"/>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647F75C-0E3C-432A-88EA-18A9C2D201BD}"/>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01298C2-9113-4F1A-B590-0B24D97A4946}"/>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8B957940-654B-481C-9652-2A39442D3AD9}"/>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896DBE5-C7E9-44FE-BF79-6B2CD7813ADF}"/>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EF2A8970-BA29-4BF8-98CB-63865C9A4262}"/>
                  </a:ext>
                </a:extLst>
              </p:cNvPr>
              <p:cNvSpPr/>
              <p:nvPr/>
            </p:nvSpPr>
            <p:spPr>
              <a:xfrm>
                <a:off x="2078595" y="4614282"/>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sp>
        <p:nvSpPr>
          <p:cNvPr id="77" name="Oval 76">
            <a:extLst>
              <a:ext uri="{FF2B5EF4-FFF2-40B4-BE49-F238E27FC236}">
                <a16:creationId xmlns:a16="http://schemas.microsoft.com/office/drawing/2014/main" id="{774FC91A-EFE2-4974-8F25-7FCF8A5A2D44}"/>
              </a:ext>
            </a:extLst>
          </p:cNvPr>
          <p:cNvSpPr/>
          <p:nvPr/>
        </p:nvSpPr>
        <p:spPr>
          <a:xfrm>
            <a:off x="31877" y="3917380"/>
            <a:ext cx="3224808" cy="17255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Sound Static Analysis</a:t>
            </a:r>
          </a:p>
        </p:txBody>
      </p:sp>
    </p:spTree>
    <p:extLst>
      <p:ext uri="{BB962C8B-B14F-4D97-AF65-F5344CB8AC3E}">
        <p14:creationId xmlns:p14="http://schemas.microsoft.com/office/powerpoint/2010/main" val="36660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55F0-B320-420F-A58D-5A3ECA2083ED}"/>
              </a:ext>
            </a:extLst>
          </p:cNvPr>
          <p:cNvSpPr>
            <a:spLocks noGrp="1"/>
          </p:cNvSpPr>
          <p:nvPr>
            <p:ph type="title"/>
          </p:nvPr>
        </p:nvSpPr>
        <p:spPr/>
        <p:txBody>
          <a:bodyPr/>
          <a:lstStyle/>
          <a:p>
            <a:r>
              <a:rPr lang="en-US" dirty="0"/>
              <a:t>Using unsound static analysis</a:t>
            </a:r>
          </a:p>
        </p:txBody>
      </p:sp>
      <p:sp>
        <p:nvSpPr>
          <p:cNvPr id="4" name="Footer Placeholder 3">
            <a:extLst>
              <a:ext uri="{FF2B5EF4-FFF2-40B4-BE49-F238E27FC236}">
                <a16:creationId xmlns:a16="http://schemas.microsoft.com/office/drawing/2014/main" id="{2472F2FC-B74E-4EE2-86F5-D6BDE95E9101}"/>
              </a:ext>
            </a:extLst>
          </p:cNvPr>
          <p:cNvSpPr>
            <a:spLocks noGrp="1"/>
          </p:cNvSpPr>
          <p:nvPr>
            <p:ph type="ftr" sz="quarter" idx="11"/>
          </p:nvPr>
        </p:nvSpPr>
        <p:spPr/>
        <p:txBody>
          <a:bodyPr/>
          <a:lstStyle/>
          <a:p>
            <a:r>
              <a:rPr lang="en-US" dirty="0"/>
              <a:t>David Devecsery</a:t>
            </a:r>
          </a:p>
        </p:txBody>
      </p:sp>
      <p:sp>
        <p:nvSpPr>
          <p:cNvPr id="5" name="Slide Number Placeholder 4">
            <a:extLst>
              <a:ext uri="{FF2B5EF4-FFF2-40B4-BE49-F238E27FC236}">
                <a16:creationId xmlns:a16="http://schemas.microsoft.com/office/drawing/2014/main" id="{4FC4CB3A-97F2-4ECB-81D1-3274B5A981AF}"/>
              </a:ext>
            </a:extLst>
          </p:cNvPr>
          <p:cNvSpPr>
            <a:spLocks noGrp="1"/>
          </p:cNvSpPr>
          <p:nvPr>
            <p:ph type="sldNum" sz="quarter" idx="12"/>
          </p:nvPr>
        </p:nvSpPr>
        <p:spPr/>
        <p:txBody>
          <a:bodyPr/>
          <a:lstStyle/>
          <a:p>
            <a:fld id="{D086BC75-263F-4F02-9401-96D291D2332F}" type="slidenum">
              <a:rPr lang="en-US" smtClean="0"/>
              <a:t>17</a:t>
            </a:fld>
            <a:endParaRPr lang="en-US" dirty="0"/>
          </a:p>
        </p:txBody>
      </p:sp>
      <p:sp>
        <p:nvSpPr>
          <p:cNvPr id="38" name="Arrow: Right 37">
            <a:extLst>
              <a:ext uri="{FF2B5EF4-FFF2-40B4-BE49-F238E27FC236}">
                <a16:creationId xmlns:a16="http://schemas.microsoft.com/office/drawing/2014/main" id="{662FC987-3539-4074-9320-91630D75AA0D}"/>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AF73538C-1988-4207-809E-F3B987CEE30E}"/>
              </a:ext>
            </a:extLst>
          </p:cNvPr>
          <p:cNvSpPr/>
          <p:nvPr/>
        </p:nvSpPr>
        <p:spPr>
          <a:xfrm>
            <a:off x="293304" y="2393317"/>
            <a:ext cx="2807308" cy="1166334"/>
          </a:xfrm>
          <a:prstGeom prst="wedgeRoundRectCallout">
            <a:avLst>
              <a:gd name="adj1" fmla="val -30503"/>
              <a:gd name="adj2" fmla="val 1096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How unsound can our analysis be?</a:t>
            </a:r>
          </a:p>
        </p:txBody>
      </p:sp>
      <p:sp>
        <p:nvSpPr>
          <p:cNvPr id="72" name="TextBox 71">
            <a:extLst>
              <a:ext uri="{FF2B5EF4-FFF2-40B4-BE49-F238E27FC236}">
                <a16:creationId xmlns:a16="http://schemas.microsoft.com/office/drawing/2014/main" id="{6476CF2E-C91D-4D7D-AC3B-C8EB543C9F24}"/>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73" name="TextBox 72">
            <a:extLst>
              <a:ext uri="{FF2B5EF4-FFF2-40B4-BE49-F238E27FC236}">
                <a16:creationId xmlns:a16="http://schemas.microsoft.com/office/drawing/2014/main" id="{185DD154-B983-4F02-ADE3-F1054E722A52}"/>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74" name="TextBox 73">
            <a:extLst>
              <a:ext uri="{FF2B5EF4-FFF2-40B4-BE49-F238E27FC236}">
                <a16:creationId xmlns:a16="http://schemas.microsoft.com/office/drawing/2014/main" id="{1F9A50C4-83B0-4C30-BE39-CC610F819BB6}"/>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75" name="TextBox 74">
            <a:extLst>
              <a:ext uri="{FF2B5EF4-FFF2-40B4-BE49-F238E27FC236}">
                <a16:creationId xmlns:a16="http://schemas.microsoft.com/office/drawing/2014/main" id="{B1978C8D-A567-4327-BE5F-FF01B955D759}"/>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76" name="TextBox 75">
            <a:extLst>
              <a:ext uri="{FF2B5EF4-FFF2-40B4-BE49-F238E27FC236}">
                <a16:creationId xmlns:a16="http://schemas.microsoft.com/office/drawing/2014/main" id="{CECD1940-A751-467F-9398-A840CF7B2DFF}"/>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77" name="TextBox 76">
            <a:extLst>
              <a:ext uri="{FF2B5EF4-FFF2-40B4-BE49-F238E27FC236}">
                <a16:creationId xmlns:a16="http://schemas.microsoft.com/office/drawing/2014/main" id="{40EB8923-9A70-450E-B2CC-D67B9D378759}"/>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78" name="Straight Connector 77">
            <a:extLst>
              <a:ext uri="{FF2B5EF4-FFF2-40B4-BE49-F238E27FC236}">
                <a16:creationId xmlns:a16="http://schemas.microsoft.com/office/drawing/2014/main" id="{83D9D422-290C-43A4-A080-39BF9E808DBD}"/>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486420-EE68-4675-A448-DF8057490954}"/>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B6C06CC-59ED-4EF3-94EE-D80629448FE1}"/>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57EB88D-3CFC-42BA-A0D8-F458AF5A9D3A}"/>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D23206E-1437-4FF9-A2CE-ECD91ACEB7FA}"/>
              </a:ext>
            </a:extLst>
          </p:cNvPr>
          <p:cNvCxnSpPr>
            <a:cxnSpLocks/>
          </p:cNvCxnSpPr>
          <p:nvPr/>
        </p:nvCxnSpPr>
        <p:spPr>
          <a:xfrm flipV="1">
            <a:off x="2271863"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B0DE65-B426-4C37-AE57-83650656CD60}"/>
              </a:ext>
            </a:extLst>
          </p:cNvPr>
          <p:cNvCxnSpPr>
            <a:cxnSpLocks/>
          </p:cNvCxnSpPr>
          <p:nvPr/>
        </p:nvCxnSpPr>
        <p:spPr>
          <a:xfrm flipV="1">
            <a:off x="2212900"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A396EC2-E728-4185-9C94-053671350C09}"/>
              </a:ext>
            </a:extLst>
          </p:cNvPr>
          <p:cNvCxnSpPr>
            <a:cxnSpLocks/>
            <a:endCxn id="76"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196960-4452-442F-B67F-5C92C5968B01}"/>
              </a:ext>
            </a:extLst>
          </p:cNvPr>
          <p:cNvCxnSpPr>
            <a:cxnSpLocks/>
          </p:cNvCxnSpPr>
          <p:nvPr/>
        </p:nvCxnSpPr>
        <p:spPr>
          <a:xfrm>
            <a:off x="2124784"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4B04449-063C-45F2-B233-A09FD4551239}"/>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37EF15EA-0605-4653-9A17-167B57868F3D}"/>
              </a:ext>
            </a:extLst>
          </p:cNvPr>
          <p:cNvGrpSpPr/>
          <p:nvPr/>
        </p:nvGrpSpPr>
        <p:grpSpPr>
          <a:xfrm>
            <a:off x="338149" y="4247799"/>
            <a:ext cx="2819679" cy="1011626"/>
            <a:chOff x="338149" y="4247799"/>
            <a:chExt cx="2819679" cy="1011626"/>
          </a:xfrm>
        </p:grpSpPr>
        <p:grpSp>
          <p:nvGrpSpPr>
            <p:cNvPr id="46" name="Group 45">
              <a:extLst>
                <a:ext uri="{FF2B5EF4-FFF2-40B4-BE49-F238E27FC236}">
                  <a16:creationId xmlns:a16="http://schemas.microsoft.com/office/drawing/2014/main" id="{6DE83594-C71E-4BF1-B7BF-F43C375B4188}"/>
                </a:ext>
              </a:extLst>
            </p:cNvPr>
            <p:cNvGrpSpPr/>
            <p:nvPr/>
          </p:nvGrpSpPr>
          <p:grpSpPr>
            <a:xfrm>
              <a:off x="338149" y="4247799"/>
              <a:ext cx="2819679" cy="1011626"/>
              <a:chOff x="1539766" y="4314499"/>
              <a:chExt cx="4225300" cy="1334149"/>
            </a:xfrm>
          </p:grpSpPr>
          <p:grpSp>
            <p:nvGrpSpPr>
              <p:cNvPr id="63" name="Group 62">
                <a:extLst>
                  <a:ext uri="{FF2B5EF4-FFF2-40B4-BE49-F238E27FC236}">
                    <a16:creationId xmlns:a16="http://schemas.microsoft.com/office/drawing/2014/main" id="{CE3DD950-954D-4E55-A814-B9EEB2AC913E}"/>
                  </a:ext>
                </a:extLst>
              </p:cNvPr>
              <p:cNvGrpSpPr/>
              <p:nvPr/>
            </p:nvGrpSpPr>
            <p:grpSpPr>
              <a:xfrm>
                <a:off x="1689565" y="4451890"/>
                <a:ext cx="4075501" cy="1196758"/>
                <a:chOff x="3200893" y="4183116"/>
                <a:chExt cx="3091846" cy="919127"/>
              </a:xfrm>
            </p:grpSpPr>
            <p:sp>
              <p:nvSpPr>
                <p:cNvPr id="66" name="Oval 65">
                  <a:extLst>
                    <a:ext uri="{FF2B5EF4-FFF2-40B4-BE49-F238E27FC236}">
                      <a16:creationId xmlns:a16="http://schemas.microsoft.com/office/drawing/2014/main" id="{FD24CA4B-3098-4D6E-AC54-B0AE224CF156}"/>
                    </a:ext>
                  </a:extLst>
                </p:cNvPr>
                <p:cNvSpPr/>
                <p:nvPr/>
              </p:nvSpPr>
              <p:spPr>
                <a:xfrm>
                  <a:off x="3200893" y="424039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67" name="TextBox 66">
                  <a:extLst>
                    <a:ext uri="{FF2B5EF4-FFF2-40B4-BE49-F238E27FC236}">
                      <a16:creationId xmlns:a16="http://schemas.microsoft.com/office/drawing/2014/main" id="{BCA48F37-2557-4A2B-BFA9-17141E547EF2}"/>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64" name="Oval 63">
                <a:extLst>
                  <a:ext uri="{FF2B5EF4-FFF2-40B4-BE49-F238E27FC236}">
                    <a16:creationId xmlns:a16="http://schemas.microsoft.com/office/drawing/2014/main" id="{96BE5ECE-0048-43A2-B425-1046A8FCBFCC}"/>
                  </a:ext>
                </a:extLst>
              </p:cNvPr>
              <p:cNvSpPr/>
              <p:nvPr/>
            </p:nvSpPr>
            <p:spPr>
              <a:xfrm>
                <a:off x="1539766" y="4314499"/>
                <a:ext cx="1334812" cy="11771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5" name="TextBox 64">
                <a:extLst>
                  <a:ext uri="{FF2B5EF4-FFF2-40B4-BE49-F238E27FC236}">
                    <a16:creationId xmlns:a16="http://schemas.microsoft.com/office/drawing/2014/main" id="{F2408B09-38D7-4E87-8C81-5DAD76F86888}"/>
                  </a:ext>
                </a:extLst>
              </p:cNvPr>
              <p:cNvSpPr txBox="1"/>
              <p:nvPr/>
            </p:nvSpPr>
            <p:spPr>
              <a:xfrm>
                <a:off x="1597325" y="4402125"/>
                <a:ext cx="1467064" cy="405901"/>
              </a:xfrm>
              <a:prstGeom prst="rect">
                <a:avLst/>
              </a:prstGeom>
              <a:noFill/>
            </p:spPr>
            <p:txBody>
              <a:bodyPr wrap="square" rtlCol="0">
                <a:spAutoFit/>
              </a:bodyPr>
              <a:lstStyle/>
              <a:p>
                <a:r>
                  <a:rPr lang="en-US" sz="1400" dirty="0"/>
                  <a:t>Unsound</a:t>
                </a:r>
                <a:endParaRPr lang="en-US" sz="1400" kern="1200" dirty="0">
                  <a:solidFill>
                    <a:schemeClr val="tx1"/>
                  </a:solidFill>
                  <a:latin typeface="+mn-lt"/>
                  <a:ea typeface="+mn-ea"/>
                  <a:cs typeface="+mn-cs"/>
                </a:endParaRPr>
              </a:p>
            </p:txBody>
          </p:sp>
        </p:grpSp>
        <p:grpSp>
          <p:nvGrpSpPr>
            <p:cNvPr id="47" name="Group 46">
              <a:extLst>
                <a:ext uri="{FF2B5EF4-FFF2-40B4-BE49-F238E27FC236}">
                  <a16:creationId xmlns:a16="http://schemas.microsoft.com/office/drawing/2014/main" id="{3D9C2145-FDCE-4C71-AB31-A89B772CA166}"/>
                </a:ext>
              </a:extLst>
            </p:cNvPr>
            <p:cNvGrpSpPr/>
            <p:nvPr/>
          </p:nvGrpSpPr>
          <p:grpSpPr>
            <a:xfrm>
              <a:off x="771030" y="4582380"/>
              <a:ext cx="421702" cy="413702"/>
              <a:chOff x="2078595" y="4614282"/>
              <a:chExt cx="632041" cy="615563"/>
            </a:xfrm>
          </p:grpSpPr>
          <p:sp>
            <p:nvSpPr>
              <p:cNvPr id="48" name="Freeform: Shape 47">
                <a:extLst>
                  <a:ext uri="{FF2B5EF4-FFF2-40B4-BE49-F238E27FC236}">
                    <a16:creationId xmlns:a16="http://schemas.microsoft.com/office/drawing/2014/main" id="{5D35D93D-A4BA-4197-B917-14ACE6778F2C}"/>
                  </a:ext>
                </a:extLst>
              </p:cNvPr>
              <p:cNvSpPr/>
              <p:nvPr/>
            </p:nvSpPr>
            <p:spPr>
              <a:xfrm>
                <a:off x="2279276" y="51122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D512D1DB-76D2-4636-AE07-D7CA14F7BEB6}"/>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04E61213-0561-4A8A-A864-3CA7C0E4D1A8}"/>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4E1DB3B8-FCA2-4E2E-9F08-814427B6B978}"/>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E4D6F6C2-CA4F-400B-9E30-F53963A53FA3}"/>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214AE62-185F-4B7B-A3C2-3E1C92E78E19}"/>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273C66D9-60F0-487A-B48D-E5F94EF5FE33}"/>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B7F0FF3F-B73D-4C67-85F5-2086B9196A22}"/>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9033D248-EAC4-4CCF-B1A1-C8607CDB8097}"/>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D71E043C-7284-4EF5-8342-06C0681835CE}"/>
                  </a:ext>
                </a:extLst>
              </p:cNvPr>
              <p:cNvSpPr/>
              <p:nvPr/>
            </p:nvSpPr>
            <p:spPr>
              <a:xfrm>
                <a:off x="2078595" y="4614282"/>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grpSp>
        <p:nvGrpSpPr>
          <p:cNvPr id="68" name="Group 67">
            <a:extLst>
              <a:ext uri="{FF2B5EF4-FFF2-40B4-BE49-F238E27FC236}">
                <a16:creationId xmlns:a16="http://schemas.microsoft.com/office/drawing/2014/main" id="{D4C99293-5435-40CF-893E-50168016D8D5}"/>
              </a:ext>
            </a:extLst>
          </p:cNvPr>
          <p:cNvGrpSpPr/>
          <p:nvPr/>
        </p:nvGrpSpPr>
        <p:grpSpPr>
          <a:xfrm>
            <a:off x="7250940" y="5937339"/>
            <a:ext cx="1046238" cy="663565"/>
            <a:chOff x="6714584" y="3566889"/>
            <a:chExt cx="1767433" cy="663565"/>
          </a:xfrm>
        </p:grpSpPr>
        <p:sp>
          <p:nvSpPr>
            <p:cNvPr id="70" name="Rectangle 69">
              <a:extLst>
                <a:ext uri="{FF2B5EF4-FFF2-40B4-BE49-F238E27FC236}">
                  <a16:creationId xmlns:a16="http://schemas.microsoft.com/office/drawing/2014/main" id="{A10DFF49-BBDA-4746-BAA7-570B71A31955}"/>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TextBox 98">
              <a:extLst>
                <a:ext uri="{FF2B5EF4-FFF2-40B4-BE49-F238E27FC236}">
                  <a16:creationId xmlns:a16="http://schemas.microsoft.com/office/drawing/2014/main" id="{F2DB94AA-0105-4C3B-BCCE-12746C2E345E}"/>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101" name="Speech Bubble: Rectangle with Corners Rounded 100">
            <a:extLst>
              <a:ext uri="{FF2B5EF4-FFF2-40B4-BE49-F238E27FC236}">
                <a16:creationId xmlns:a16="http://schemas.microsoft.com/office/drawing/2014/main" id="{D5D4F187-296E-4961-A4F5-6AA930B16649}"/>
              </a:ext>
            </a:extLst>
          </p:cNvPr>
          <p:cNvSpPr/>
          <p:nvPr/>
        </p:nvSpPr>
        <p:spPr>
          <a:xfrm>
            <a:off x="2337004" y="3701133"/>
            <a:ext cx="2533446" cy="614143"/>
          </a:xfrm>
          <a:prstGeom prst="wedgeRoundRectCallout">
            <a:avLst>
              <a:gd name="adj1" fmla="val -105057"/>
              <a:gd name="adj2" fmla="val 899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1) Needs to be correct in the common case</a:t>
            </a:r>
          </a:p>
        </p:txBody>
      </p:sp>
      <p:sp>
        <p:nvSpPr>
          <p:cNvPr id="102" name="Rectangle 101">
            <a:extLst>
              <a:ext uri="{FF2B5EF4-FFF2-40B4-BE49-F238E27FC236}">
                <a16:creationId xmlns:a16="http://schemas.microsoft.com/office/drawing/2014/main" id="{C3BAAD1B-C891-4661-8E2A-68876CF68E85}"/>
              </a:ext>
            </a:extLst>
          </p:cNvPr>
          <p:cNvSpPr/>
          <p:nvPr/>
        </p:nvSpPr>
        <p:spPr>
          <a:xfrm>
            <a:off x="7250940" y="5228726"/>
            <a:ext cx="939910"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103" name="Speech Bubble: Rectangle with Corners Rounded 102">
            <a:extLst>
              <a:ext uri="{FF2B5EF4-FFF2-40B4-BE49-F238E27FC236}">
                <a16:creationId xmlns:a16="http://schemas.microsoft.com/office/drawing/2014/main" id="{B250044C-8FFF-4B61-86AE-B1CB86995A07}"/>
              </a:ext>
            </a:extLst>
          </p:cNvPr>
          <p:cNvSpPr/>
          <p:nvPr/>
        </p:nvSpPr>
        <p:spPr>
          <a:xfrm>
            <a:off x="2421886" y="4573085"/>
            <a:ext cx="3458161" cy="845994"/>
          </a:xfrm>
          <a:prstGeom prst="wedgeRoundRectCallout">
            <a:avLst>
              <a:gd name="adj1" fmla="val -90344"/>
              <a:gd name="adj2" fmla="val 1160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2) Know when we are running unanalyzed states</a:t>
            </a:r>
          </a:p>
        </p:txBody>
      </p:sp>
    </p:spTree>
    <p:extLst>
      <p:ext uri="{BB962C8B-B14F-4D97-AF65-F5344CB8AC3E}">
        <p14:creationId xmlns:p14="http://schemas.microsoft.com/office/powerpoint/2010/main" val="320920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 grpId="0" animBg="1"/>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607EFF05-769D-46DC-A8B7-81DF1DA00031}"/>
              </a:ext>
            </a:extLst>
          </p:cNvPr>
          <p:cNvCxnSpPr>
            <a:cxnSpLocks/>
          </p:cNvCxnSpPr>
          <p:nvPr/>
        </p:nvCxnSpPr>
        <p:spPr>
          <a:xfrm flipV="1">
            <a:off x="2706257" y="5516418"/>
            <a:ext cx="1475170" cy="27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2FA6DBDC-0AD1-43A7-BCE3-BFBAD3715D9A}"/>
              </a:ext>
            </a:extLst>
          </p:cNvPr>
          <p:cNvSpPr/>
          <p:nvPr/>
        </p:nvSpPr>
        <p:spPr>
          <a:xfrm>
            <a:off x="4465224" y="5259597"/>
            <a:ext cx="2024726" cy="85089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2" name="Title 1"/>
          <p:cNvSpPr>
            <a:spLocks noGrp="1"/>
          </p:cNvSpPr>
          <p:nvPr>
            <p:ph type="title"/>
          </p:nvPr>
        </p:nvSpPr>
        <p:spPr/>
        <p:txBody>
          <a:bodyPr/>
          <a:lstStyle/>
          <a:p>
            <a:r>
              <a:rPr lang="en-US" dirty="0"/>
              <a:t>Predicated Static Analysis</a:t>
            </a:r>
          </a:p>
        </p:txBody>
      </p:sp>
      <p:sp>
        <p:nvSpPr>
          <p:cNvPr id="3" name="Content Placeholder 2"/>
          <p:cNvSpPr>
            <a:spLocks noGrp="1"/>
          </p:cNvSpPr>
          <p:nvPr>
            <p:ph idx="1"/>
          </p:nvPr>
        </p:nvSpPr>
        <p:spPr>
          <a:xfrm>
            <a:off x="400050" y="1602793"/>
            <a:ext cx="8451850" cy="1635707"/>
          </a:xfrm>
        </p:spPr>
        <p:txBody>
          <a:bodyPr>
            <a:normAutofit/>
          </a:bodyPr>
          <a:lstStyle/>
          <a:p>
            <a:r>
              <a:rPr lang="en-US" b="1" dirty="0"/>
              <a:t>Predicated Static Analysis – </a:t>
            </a:r>
            <a:r>
              <a:rPr lang="en-US" dirty="0"/>
              <a:t>unsound analysis</a:t>
            </a:r>
            <a:endParaRPr lang="en-US" b="1" dirty="0"/>
          </a:p>
          <a:p>
            <a:pPr lvl="1"/>
            <a:r>
              <a:rPr lang="en-US" dirty="0"/>
              <a:t>Start with a sound static analysis</a:t>
            </a:r>
          </a:p>
          <a:p>
            <a:pPr lvl="1"/>
            <a:r>
              <a:rPr lang="en-US" dirty="0"/>
              <a:t>Assume additional </a:t>
            </a:r>
            <a:r>
              <a:rPr lang="en-US" b="1" dirty="0"/>
              <a:t>predicates</a:t>
            </a:r>
            <a:r>
              <a:rPr lang="en-US" dirty="0"/>
              <a:t> which may or may not be true</a:t>
            </a:r>
          </a:p>
        </p:txBody>
      </p:sp>
      <p:sp>
        <p:nvSpPr>
          <p:cNvPr id="69" name="Footer Placeholder 68"/>
          <p:cNvSpPr>
            <a:spLocks noGrp="1"/>
          </p:cNvSpPr>
          <p:nvPr>
            <p:ph type="ftr" sz="quarter" idx="11"/>
          </p:nvPr>
        </p:nvSpPr>
        <p:spPr/>
        <p:txBody>
          <a:bodyPr/>
          <a:lstStyle/>
          <a:p>
            <a:r>
              <a:rPr lang="en-US" dirty="0"/>
              <a:t>David Devecsery</a:t>
            </a:r>
          </a:p>
        </p:txBody>
      </p:sp>
      <p:sp>
        <p:nvSpPr>
          <p:cNvPr id="70" name="Slide Number Placeholder 69"/>
          <p:cNvSpPr>
            <a:spLocks noGrp="1"/>
          </p:cNvSpPr>
          <p:nvPr>
            <p:ph type="sldNum" sz="quarter" idx="12"/>
          </p:nvPr>
        </p:nvSpPr>
        <p:spPr/>
        <p:txBody>
          <a:bodyPr/>
          <a:lstStyle/>
          <a:p>
            <a:fld id="{078C18B2-7961-40C5-BE6A-B0D7B2FB21AA}" type="slidenum">
              <a:rPr lang="en-US" smtClean="0"/>
              <a:t>18</a:t>
            </a:fld>
            <a:endParaRPr lang="en-US" dirty="0"/>
          </a:p>
        </p:txBody>
      </p:sp>
      <p:sp>
        <p:nvSpPr>
          <p:cNvPr id="15" name="Rounded Rectangle 79">
            <a:extLst>
              <a:ext uri="{FF2B5EF4-FFF2-40B4-BE49-F238E27FC236}">
                <a16:creationId xmlns:a16="http://schemas.microsoft.com/office/drawing/2014/main" id="{BA83B6FF-60FB-4C0F-8E91-94810C01C591}"/>
              </a:ext>
            </a:extLst>
          </p:cNvPr>
          <p:cNvSpPr/>
          <p:nvPr/>
        </p:nvSpPr>
        <p:spPr>
          <a:xfrm>
            <a:off x="493907" y="5167605"/>
            <a:ext cx="2212350" cy="7399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Predicates</a:t>
            </a:r>
          </a:p>
        </p:txBody>
      </p:sp>
      <p:cxnSp>
        <p:nvCxnSpPr>
          <p:cNvPr id="16" name="Straight Arrow Connector 15">
            <a:extLst>
              <a:ext uri="{FF2B5EF4-FFF2-40B4-BE49-F238E27FC236}">
                <a16:creationId xmlns:a16="http://schemas.microsoft.com/office/drawing/2014/main" id="{3F44C9F9-EC26-4956-859F-A405691E2325}"/>
              </a:ext>
            </a:extLst>
          </p:cNvPr>
          <p:cNvCxnSpPr>
            <a:cxnSpLocks/>
          </p:cNvCxnSpPr>
          <p:nvPr/>
        </p:nvCxnSpPr>
        <p:spPr>
          <a:xfrm flipV="1">
            <a:off x="2686989" y="5537603"/>
            <a:ext cx="416604" cy="2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61C495F-7C1D-420F-ABA0-D49CE56561D1}"/>
              </a:ext>
            </a:extLst>
          </p:cNvPr>
          <p:cNvSpPr/>
          <p:nvPr/>
        </p:nvSpPr>
        <p:spPr>
          <a:xfrm>
            <a:off x="2946091" y="4321173"/>
            <a:ext cx="3775844" cy="208306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TextBox 44">
            <a:extLst>
              <a:ext uri="{FF2B5EF4-FFF2-40B4-BE49-F238E27FC236}">
                <a16:creationId xmlns:a16="http://schemas.microsoft.com/office/drawing/2014/main" id="{240C0F15-B650-480E-9CD7-A25938144F45}"/>
              </a:ext>
            </a:extLst>
          </p:cNvPr>
          <p:cNvSpPr txBox="1"/>
          <p:nvPr/>
        </p:nvSpPr>
        <p:spPr>
          <a:xfrm>
            <a:off x="6741809" y="5110156"/>
            <a:ext cx="307117" cy="711373"/>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DB35F896-F28D-4DE2-9968-286CBF639CEC}"/>
              </a:ext>
            </a:extLst>
          </p:cNvPr>
          <p:cNvSpPr txBox="1"/>
          <p:nvPr/>
        </p:nvSpPr>
        <p:spPr>
          <a:xfrm>
            <a:off x="4067888" y="4895637"/>
            <a:ext cx="2423441" cy="369332"/>
          </a:xfrm>
          <a:prstGeom prst="rect">
            <a:avLst/>
          </a:prstGeom>
          <a:noFill/>
        </p:spPr>
        <p:txBody>
          <a:bodyPr wrap="square" rtlCol="0">
            <a:spAutoFit/>
          </a:bodyPr>
          <a:lstStyle/>
          <a:p>
            <a:pPr algn="ctr"/>
            <a:r>
              <a:rPr lang="en-US" dirty="0"/>
              <a:t>Sound Static Analysis</a:t>
            </a:r>
          </a:p>
        </p:txBody>
      </p:sp>
      <p:grpSp>
        <p:nvGrpSpPr>
          <p:cNvPr id="46" name="Group 45">
            <a:extLst>
              <a:ext uri="{FF2B5EF4-FFF2-40B4-BE49-F238E27FC236}">
                <a16:creationId xmlns:a16="http://schemas.microsoft.com/office/drawing/2014/main" id="{7EECF137-89FA-4EA8-98B0-1DEE560D3EFD}"/>
              </a:ext>
            </a:extLst>
          </p:cNvPr>
          <p:cNvGrpSpPr/>
          <p:nvPr/>
        </p:nvGrpSpPr>
        <p:grpSpPr>
          <a:xfrm>
            <a:off x="4465789" y="5110156"/>
            <a:ext cx="2583702" cy="1000339"/>
            <a:chOff x="3355515" y="4183116"/>
            <a:chExt cx="2937224" cy="1013212"/>
          </a:xfrm>
        </p:grpSpPr>
        <p:sp>
          <p:nvSpPr>
            <p:cNvPr id="47" name="Oval 46">
              <a:extLst>
                <a:ext uri="{FF2B5EF4-FFF2-40B4-BE49-F238E27FC236}">
                  <a16:creationId xmlns:a16="http://schemas.microsoft.com/office/drawing/2014/main" id="{C40DAC3E-B1EB-4F59-9CF7-A31938C4B1D7}"/>
                </a:ext>
              </a:extLst>
            </p:cNvPr>
            <p:cNvSpPr/>
            <p:nvPr/>
          </p:nvSpPr>
          <p:spPr>
            <a:xfrm>
              <a:off x="3355515" y="4334480"/>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48" name="TextBox 47">
              <a:extLst>
                <a:ext uri="{FF2B5EF4-FFF2-40B4-BE49-F238E27FC236}">
                  <a16:creationId xmlns:a16="http://schemas.microsoft.com/office/drawing/2014/main" id="{DDEE3815-AE41-475E-8384-65384C5495BC}"/>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grpSp>
        <p:nvGrpSpPr>
          <p:cNvPr id="23" name="Group 22">
            <a:extLst>
              <a:ext uri="{FF2B5EF4-FFF2-40B4-BE49-F238E27FC236}">
                <a16:creationId xmlns:a16="http://schemas.microsoft.com/office/drawing/2014/main" id="{81B97A31-C715-40CF-B86E-F695E15B7AA3}"/>
              </a:ext>
            </a:extLst>
          </p:cNvPr>
          <p:cNvGrpSpPr/>
          <p:nvPr/>
        </p:nvGrpSpPr>
        <p:grpSpPr>
          <a:xfrm>
            <a:off x="4634078" y="5430315"/>
            <a:ext cx="421702" cy="413702"/>
            <a:chOff x="2078595" y="4639323"/>
            <a:chExt cx="632041" cy="615563"/>
          </a:xfrm>
        </p:grpSpPr>
        <p:sp>
          <p:nvSpPr>
            <p:cNvPr id="24" name="Freeform: Shape 23">
              <a:extLst>
                <a:ext uri="{FF2B5EF4-FFF2-40B4-BE49-F238E27FC236}">
                  <a16:creationId xmlns:a16="http://schemas.microsoft.com/office/drawing/2014/main" id="{ED0442F7-9B99-432D-8C1A-841C8D7C6F73}"/>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9B01076-3D45-46E8-90EE-B47AF6CB3464}"/>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4790392-DD9E-476F-9018-BE449FE694E0}"/>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CA71680-2678-4A42-B776-9C1D012DAAB0}"/>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B2DC8AD-7774-4844-B58B-5E26A8063B12}"/>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EDFC55E1-BF44-47DD-8993-E494E33851B8}"/>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7212EB5-D574-4AD7-B738-C33A75990A32}"/>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F8631D9-CFC3-4445-954B-E5C751644058}"/>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12D7805-2109-41EF-9241-26D4CEBD796D}"/>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D5BE796-11A5-4A7F-A325-54E433BCA95D}"/>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6E29165E-CAD9-4B77-AA25-1705FE80D9DD}"/>
              </a:ext>
            </a:extLst>
          </p:cNvPr>
          <p:cNvSpPr txBox="1"/>
          <p:nvPr/>
        </p:nvSpPr>
        <p:spPr>
          <a:xfrm>
            <a:off x="3080846" y="4888969"/>
            <a:ext cx="3555175" cy="523220"/>
          </a:xfrm>
          <a:prstGeom prst="rect">
            <a:avLst/>
          </a:prstGeom>
          <a:noFill/>
        </p:spPr>
        <p:txBody>
          <a:bodyPr wrap="square" rtlCol="0">
            <a:spAutoFit/>
          </a:bodyPr>
          <a:lstStyle/>
          <a:p>
            <a:pPr algn="ctr"/>
            <a:r>
              <a:rPr lang="en-US" sz="1400" dirty="0"/>
              <a:t>Predicated</a:t>
            </a:r>
          </a:p>
          <a:p>
            <a:pPr algn="ctr"/>
            <a:r>
              <a:rPr lang="en-US" sz="1400" dirty="0"/>
              <a:t> Static Analysis</a:t>
            </a:r>
          </a:p>
        </p:txBody>
      </p:sp>
      <p:sp>
        <p:nvSpPr>
          <p:cNvPr id="4" name="Speech Bubble: Rectangle with Corners Rounded 3">
            <a:extLst>
              <a:ext uri="{FF2B5EF4-FFF2-40B4-BE49-F238E27FC236}">
                <a16:creationId xmlns:a16="http://schemas.microsoft.com/office/drawing/2014/main" id="{A8ED564A-23FD-4CF2-B15C-8C90DDCC90AD}"/>
              </a:ext>
            </a:extLst>
          </p:cNvPr>
          <p:cNvSpPr/>
          <p:nvPr/>
        </p:nvSpPr>
        <p:spPr>
          <a:xfrm>
            <a:off x="5588303" y="3051747"/>
            <a:ext cx="3418763" cy="1095399"/>
          </a:xfrm>
          <a:prstGeom prst="wedgeRoundRectCallout">
            <a:avLst>
              <a:gd name="adj1" fmla="val -60984"/>
              <a:gd name="adj2" fmla="val 16793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As long as predicates are true, we’re within analyzed states</a:t>
            </a:r>
          </a:p>
        </p:txBody>
      </p:sp>
    </p:spTree>
    <p:extLst>
      <p:ext uri="{BB962C8B-B14F-4D97-AF65-F5344CB8AC3E}">
        <p14:creationId xmlns:p14="http://schemas.microsoft.com/office/powerpoint/2010/main" val="27017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6" presetClass="emph" presetSubtype="0" fill="hold" grpId="0" nodeType="withEffect">
                                  <p:stCondLst>
                                    <p:cond delay="0"/>
                                  </p:stCondLst>
                                  <p:childTnLst>
                                    <p:animScale>
                                      <p:cBhvr>
                                        <p:cTn id="18" dur="2000" fill="hold"/>
                                        <p:tgtEl>
                                          <p:spTgt spid="21"/>
                                        </p:tgtEl>
                                      </p:cBhvr>
                                      <p:by x="50000" y="50000"/>
                                    </p:animScale>
                                  </p:childTnLst>
                                </p:cTn>
                              </p:par>
                              <p:par>
                                <p:cTn id="19" presetID="6" presetClass="emph" presetSubtype="0" fill="hold" grpId="1" nodeType="withEffect">
                                  <p:stCondLst>
                                    <p:cond delay="0"/>
                                  </p:stCondLst>
                                  <p:childTnLst>
                                    <p:animScale>
                                      <p:cBhvr>
                                        <p:cTn id="20" dur="2000" fill="hold"/>
                                        <p:tgtEl>
                                          <p:spTgt spid="21"/>
                                        </p:tgtEl>
                                      </p:cBhvr>
                                      <p:by x="60000" y="100000"/>
                                    </p:animScale>
                                  </p:childTnLst>
                                </p:cTn>
                              </p:par>
                              <p:par>
                                <p:cTn id="21" presetID="19" presetClass="emph" presetSubtype="0" fill="hold" grpId="2" nodeType="withEffect">
                                  <p:stCondLst>
                                    <p:cond delay="0"/>
                                  </p:stCondLst>
                                  <p:childTnLst>
                                    <p:animClr clrSpc="rgb" dir="cw">
                                      <p:cBhvr override="childStyle">
                                        <p:cTn id="22" dur="500" fill="hold"/>
                                        <p:tgtEl>
                                          <p:spTgt spid="21"/>
                                        </p:tgtEl>
                                        <p:attrNameLst>
                                          <p:attrName>style.color</p:attrName>
                                        </p:attrNameLst>
                                      </p:cBhvr>
                                      <p:to>
                                        <a:srgbClr val="FF9900"/>
                                      </p:to>
                                    </p:animClr>
                                    <p:animClr clrSpc="rgb" dir="cw">
                                      <p:cBhvr>
                                        <p:cTn id="23" dur="500" fill="hold"/>
                                        <p:tgtEl>
                                          <p:spTgt spid="21"/>
                                        </p:tgtEl>
                                        <p:attrNameLst>
                                          <p:attrName>fillcolor</p:attrName>
                                        </p:attrNameLst>
                                      </p:cBhvr>
                                      <p:to>
                                        <a:srgbClr val="FF9900"/>
                                      </p:to>
                                    </p:animClr>
                                    <p:set>
                                      <p:cBhvr>
                                        <p:cTn id="24" dur="500" fill="hold"/>
                                        <p:tgtEl>
                                          <p:spTgt spid="21"/>
                                        </p:tgtEl>
                                        <p:attrNameLst>
                                          <p:attrName>fill.type</p:attrName>
                                        </p:attrNameLst>
                                      </p:cBhvr>
                                      <p:to>
                                        <p:strVal val="solid"/>
                                      </p:to>
                                    </p:set>
                                    <p:set>
                                      <p:cBhvr>
                                        <p:cTn id="25" dur="500" fill="hold"/>
                                        <p:tgtEl>
                                          <p:spTgt spid="21"/>
                                        </p:tgtEl>
                                        <p:attrNameLst>
                                          <p:attrName>fill.on</p:attrName>
                                        </p:attrNameLst>
                                      </p:cBhvr>
                                      <p:to>
                                        <p:strVal val="tru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1" grpId="1" animBg="1"/>
      <p:bldP spid="21" grpId="2" animBg="1"/>
      <p:bldP spid="9" grpId="0"/>
      <p:bldP spid="1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607EFF05-769D-46DC-A8B7-81DF1DA00031}"/>
              </a:ext>
            </a:extLst>
          </p:cNvPr>
          <p:cNvCxnSpPr>
            <a:cxnSpLocks/>
          </p:cNvCxnSpPr>
          <p:nvPr/>
        </p:nvCxnSpPr>
        <p:spPr>
          <a:xfrm flipV="1">
            <a:off x="2706257" y="5516418"/>
            <a:ext cx="1475170" cy="27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2FA6DBDC-0AD1-43A7-BCE3-BFBAD3715D9A}"/>
              </a:ext>
            </a:extLst>
          </p:cNvPr>
          <p:cNvSpPr/>
          <p:nvPr/>
        </p:nvSpPr>
        <p:spPr>
          <a:xfrm>
            <a:off x="4465224" y="5259597"/>
            <a:ext cx="2024726" cy="85089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2" name="Title 1"/>
          <p:cNvSpPr>
            <a:spLocks noGrp="1"/>
          </p:cNvSpPr>
          <p:nvPr>
            <p:ph type="title"/>
          </p:nvPr>
        </p:nvSpPr>
        <p:spPr/>
        <p:txBody>
          <a:bodyPr/>
          <a:lstStyle/>
          <a:p>
            <a:r>
              <a:rPr lang="en-US" dirty="0"/>
              <a:t>Predicated Static Analysis</a:t>
            </a:r>
          </a:p>
        </p:txBody>
      </p:sp>
      <p:sp>
        <p:nvSpPr>
          <p:cNvPr id="3" name="Content Placeholder 2"/>
          <p:cNvSpPr>
            <a:spLocks noGrp="1"/>
          </p:cNvSpPr>
          <p:nvPr>
            <p:ph idx="1"/>
          </p:nvPr>
        </p:nvSpPr>
        <p:spPr>
          <a:xfrm>
            <a:off x="400050" y="1602793"/>
            <a:ext cx="8451850" cy="1635707"/>
          </a:xfrm>
        </p:spPr>
        <p:txBody>
          <a:bodyPr>
            <a:normAutofit/>
          </a:bodyPr>
          <a:lstStyle/>
          <a:p>
            <a:r>
              <a:rPr lang="en-US" b="1" dirty="0"/>
              <a:t>Requirements:</a:t>
            </a:r>
          </a:p>
          <a:p>
            <a:pPr lvl="1"/>
            <a:r>
              <a:rPr lang="en-US" dirty="0"/>
              <a:t>1) Needs to be correct in the common case</a:t>
            </a:r>
          </a:p>
          <a:p>
            <a:pPr lvl="1"/>
            <a:r>
              <a:rPr lang="en-US" dirty="0"/>
              <a:t>2) Know when we are running unanalyzed states</a:t>
            </a:r>
          </a:p>
          <a:p>
            <a:pPr lvl="1"/>
            <a:endParaRPr lang="en-US" b="1" dirty="0"/>
          </a:p>
        </p:txBody>
      </p:sp>
      <p:sp>
        <p:nvSpPr>
          <p:cNvPr id="69" name="Footer Placeholder 68"/>
          <p:cNvSpPr>
            <a:spLocks noGrp="1"/>
          </p:cNvSpPr>
          <p:nvPr>
            <p:ph type="ftr" sz="quarter" idx="11"/>
          </p:nvPr>
        </p:nvSpPr>
        <p:spPr>
          <a:xfrm>
            <a:off x="3028950" y="6356351"/>
            <a:ext cx="3086100" cy="365125"/>
          </a:xfrm>
        </p:spPr>
        <p:txBody>
          <a:bodyPr/>
          <a:lstStyle/>
          <a:p>
            <a:r>
              <a:rPr lang="en-US" dirty="0"/>
              <a:t>David Devecsery</a:t>
            </a:r>
          </a:p>
        </p:txBody>
      </p:sp>
      <p:sp>
        <p:nvSpPr>
          <p:cNvPr id="70" name="Slide Number Placeholder 69"/>
          <p:cNvSpPr>
            <a:spLocks noGrp="1"/>
          </p:cNvSpPr>
          <p:nvPr>
            <p:ph type="sldNum" sz="quarter" idx="12"/>
          </p:nvPr>
        </p:nvSpPr>
        <p:spPr/>
        <p:txBody>
          <a:bodyPr/>
          <a:lstStyle/>
          <a:p>
            <a:fld id="{078C18B2-7961-40C5-BE6A-B0D7B2FB21AA}" type="slidenum">
              <a:rPr lang="en-US" smtClean="0"/>
              <a:t>19</a:t>
            </a:fld>
            <a:endParaRPr lang="en-US" dirty="0"/>
          </a:p>
        </p:txBody>
      </p:sp>
      <p:sp>
        <p:nvSpPr>
          <p:cNvPr id="15" name="Rounded Rectangle 79">
            <a:extLst>
              <a:ext uri="{FF2B5EF4-FFF2-40B4-BE49-F238E27FC236}">
                <a16:creationId xmlns:a16="http://schemas.microsoft.com/office/drawing/2014/main" id="{BA83B6FF-60FB-4C0F-8E91-94810C01C591}"/>
              </a:ext>
            </a:extLst>
          </p:cNvPr>
          <p:cNvSpPr/>
          <p:nvPr/>
        </p:nvSpPr>
        <p:spPr>
          <a:xfrm>
            <a:off x="493907" y="5167605"/>
            <a:ext cx="2212350" cy="7399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Predicates</a:t>
            </a:r>
          </a:p>
        </p:txBody>
      </p:sp>
      <p:sp>
        <p:nvSpPr>
          <p:cNvPr id="45" name="TextBox 44">
            <a:extLst>
              <a:ext uri="{FF2B5EF4-FFF2-40B4-BE49-F238E27FC236}">
                <a16:creationId xmlns:a16="http://schemas.microsoft.com/office/drawing/2014/main" id="{240C0F15-B650-480E-9CD7-A25938144F45}"/>
              </a:ext>
            </a:extLst>
          </p:cNvPr>
          <p:cNvSpPr txBox="1"/>
          <p:nvPr/>
        </p:nvSpPr>
        <p:spPr>
          <a:xfrm>
            <a:off x="6741809" y="5110156"/>
            <a:ext cx="307117" cy="711373"/>
          </a:xfrm>
          <a:prstGeom prst="rect">
            <a:avLst/>
          </a:prstGeom>
          <a:noFill/>
        </p:spPr>
        <p:txBody>
          <a:bodyPr wrap="none" rtlCol="0">
            <a:spAutoFit/>
          </a:bodyPr>
          <a:lstStyle/>
          <a:p>
            <a:endParaRPr lang="en-US" dirty="0"/>
          </a:p>
        </p:txBody>
      </p:sp>
      <p:sp>
        <p:nvSpPr>
          <p:cNvPr id="30" name="Speech Bubble: Rectangle with Corners Rounded 29">
            <a:extLst>
              <a:ext uri="{FF2B5EF4-FFF2-40B4-BE49-F238E27FC236}">
                <a16:creationId xmlns:a16="http://schemas.microsoft.com/office/drawing/2014/main" id="{3C46861E-BE9E-4CE0-BFD9-A1AF9178EB65}"/>
              </a:ext>
            </a:extLst>
          </p:cNvPr>
          <p:cNvSpPr/>
          <p:nvPr/>
        </p:nvSpPr>
        <p:spPr>
          <a:xfrm>
            <a:off x="5687137" y="4399797"/>
            <a:ext cx="3418763" cy="1095399"/>
          </a:xfrm>
          <a:prstGeom prst="wedgeRoundRectCallout">
            <a:avLst>
              <a:gd name="adj1" fmla="val -63770"/>
              <a:gd name="adj2" fmla="val 519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We can identify if an execution leaves analyzed states by monitoring predicates at runtime</a:t>
            </a:r>
          </a:p>
        </p:txBody>
      </p:sp>
      <p:sp>
        <p:nvSpPr>
          <p:cNvPr id="32" name="Oval 31">
            <a:extLst>
              <a:ext uri="{FF2B5EF4-FFF2-40B4-BE49-F238E27FC236}">
                <a16:creationId xmlns:a16="http://schemas.microsoft.com/office/drawing/2014/main" id="{3B9BD2F7-1222-4926-B6F0-FA66F1AEDAD2}"/>
              </a:ext>
            </a:extLst>
          </p:cNvPr>
          <p:cNvSpPr/>
          <p:nvPr/>
        </p:nvSpPr>
        <p:spPr>
          <a:xfrm>
            <a:off x="4158266" y="4895850"/>
            <a:ext cx="1055090" cy="10543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1B97A31-C715-40CF-B86E-F695E15B7AA3}"/>
              </a:ext>
            </a:extLst>
          </p:cNvPr>
          <p:cNvGrpSpPr/>
          <p:nvPr/>
        </p:nvGrpSpPr>
        <p:grpSpPr>
          <a:xfrm>
            <a:off x="4634078" y="5430315"/>
            <a:ext cx="421702" cy="413702"/>
            <a:chOff x="2078595" y="4639323"/>
            <a:chExt cx="632041" cy="615563"/>
          </a:xfrm>
        </p:grpSpPr>
        <p:sp>
          <p:nvSpPr>
            <p:cNvPr id="24" name="Freeform: Shape 23">
              <a:extLst>
                <a:ext uri="{FF2B5EF4-FFF2-40B4-BE49-F238E27FC236}">
                  <a16:creationId xmlns:a16="http://schemas.microsoft.com/office/drawing/2014/main" id="{ED0442F7-9B99-432D-8C1A-841C8D7C6F73}"/>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9B01076-3D45-46E8-90EE-B47AF6CB3464}"/>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4790392-DD9E-476F-9018-BE449FE694E0}"/>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CA71680-2678-4A42-B776-9C1D012DAAB0}"/>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B2DC8AD-7774-4844-B58B-5E26A8063B12}"/>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EDFC55E1-BF44-47DD-8993-E494E33851B8}"/>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7212EB5-D574-4AD7-B738-C33A75990A32}"/>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F8631D9-CFC3-4445-954B-E5C751644058}"/>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12D7805-2109-41EF-9241-26D4CEBD796D}"/>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D5BE796-11A5-4A7F-A325-54E433BCA95D}"/>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6E29165E-CAD9-4B77-AA25-1705FE80D9DD}"/>
              </a:ext>
            </a:extLst>
          </p:cNvPr>
          <p:cNvSpPr txBox="1"/>
          <p:nvPr/>
        </p:nvSpPr>
        <p:spPr>
          <a:xfrm>
            <a:off x="3989475" y="5058664"/>
            <a:ext cx="1460771" cy="307777"/>
          </a:xfrm>
          <a:prstGeom prst="rect">
            <a:avLst/>
          </a:prstGeom>
          <a:noFill/>
        </p:spPr>
        <p:txBody>
          <a:bodyPr wrap="square" rtlCol="0">
            <a:spAutoFit/>
          </a:bodyPr>
          <a:lstStyle/>
          <a:p>
            <a:pPr algn="ctr"/>
            <a:r>
              <a:rPr lang="en-US" sz="1400" dirty="0"/>
              <a:t>Predicated</a:t>
            </a:r>
          </a:p>
        </p:txBody>
      </p:sp>
      <p:sp>
        <p:nvSpPr>
          <p:cNvPr id="33" name="Rectangle: Rounded Corners 32">
            <a:extLst>
              <a:ext uri="{FF2B5EF4-FFF2-40B4-BE49-F238E27FC236}">
                <a16:creationId xmlns:a16="http://schemas.microsoft.com/office/drawing/2014/main" id="{7BC8F1FE-09A9-4B5A-84BA-F1CD7E2E9873}"/>
              </a:ext>
            </a:extLst>
          </p:cNvPr>
          <p:cNvSpPr/>
          <p:nvPr/>
        </p:nvSpPr>
        <p:spPr>
          <a:xfrm>
            <a:off x="2276366" y="2925382"/>
            <a:ext cx="4843405" cy="11286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a:t>Insight: </a:t>
            </a:r>
            <a:r>
              <a:rPr lang="en-US" dirty="0"/>
              <a:t>Some things that are difficult to prove statically are simple to observe dynamically.</a:t>
            </a:r>
            <a:endParaRPr lang="en-US" b="1" dirty="0"/>
          </a:p>
        </p:txBody>
      </p:sp>
      <p:sp>
        <p:nvSpPr>
          <p:cNvPr id="41" name="Speech Bubble: Rectangle with Corners Rounded 40">
            <a:extLst>
              <a:ext uri="{FF2B5EF4-FFF2-40B4-BE49-F238E27FC236}">
                <a16:creationId xmlns:a16="http://schemas.microsoft.com/office/drawing/2014/main" id="{E7031A04-2A99-473F-8998-CE9CA9E81926}"/>
              </a:ext>
            </a:extLst>
          </p:cNvPr>
          <p:cNvSpPr/>
          <p:nvPr/>
        </p:nvSpPr>
        <p:spPr>
          <a:xfrm>
            <a:off x="655107" y="4193343"/>
            <a:ext cx="3418763" cy="1095399"/>
          </a:xfrm>
          <a:prstGeom prst="wedgeRoundRectCallout">
            <a:avLst>
              <a:gd name="adj1" fmla="val 65505"/>
              <a:gd name="adj2" fmla="val 728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If our predicates are observed in common executions, analysis will target common states</a:t>
            </a:r>
          </a:p>
        </p:txBody>
      </p:sp>
      <p:pic>
        <p:nvPicPr>
          <p:cNvPr id="42" name="Picture 41">
            <a:extLst>
              <a:ext uri="{FF2B5EF4-FFF2-40B4-BE49-F238E27FC236}">
                <a16:creationId xmlns:a16="http://schemas.microsoft.com/office/drawing/2014/main" id="{8BD6F8DB-DF24-4453-B057-975614994C0D}"/>
              </a:ext>
            </a:extLst>
          </p:cNvPr>
          <p:cNvPicPr>
            <a:picLocks noChangeAspect="1"/>
          </p:cNvPicPr>
          <p:nvPr/>
        </p:nvPicPr>
        <p:blipFill>
          <a:blip r:embed="rId3"/>
          <a:stretch>
            <a:fillRect/>
          </a:stretch>
        </p:blipFill>
        <p:spPr>
          <a:xfrm>
            <a:off x="493907" y="2050090"/>
            <a:ext cx="293493" cy="293493"/>
          </a:xfrm>
          <a:prstGeom prst="rect">
            <a:avLst/>
          </a:prstGeom>
        </p:spPr>
      </p:pic>
      <p:pic>
        <p:nvPicPr>
          <p:cNvPr id="43" name="Picture 42">
            <a:extLst>
              <a:ext uri="{FF2B5EF4-FFF2-40B4-BE49-F238E27FC236}">
                <a16:creationId xmlns:a16="http://schemas.microsoft.com/office/drawing/2014/main" id="{4BDEEBBE-D44F-4924-8078-E05D4B09423A}"/>
              </a:ext>
            </a:extLst>
          </p:cNvPr>
          <p:cNvPicPr>
            <a:picLocks noChangeAspect="1"/>
          </p:cNvPicPr>
          <p:nvPr/>
        </p:nvPicPr>
        <p:blipFill>
          <a:blip r:embed="rId3"/>
          <a:stretch>
            <a:fillRect/>
          </a:stretch>
        </p:blipFill>
        <p:spPr>
          <a:xfrm>
            <a:off x="482430" y="2449562"/>
            <a:ext cx="316446" cy="316446"/>
          </a:xfrm>
          <a:prstGeom prst="rect">
            <a:avLst/>
          </a:prstGeom>
        </p:spPr>
      </p:pic>
    </p:spTree>
    <p:extLst>
      <p:ext uri="{BB962C8B-B14F-4D97-AF65-F5344CB8AC3E}">
        <p14:creationId xmlns:p14="http://schemas.microsoft.com/office/powerpoint/2010/main" val="220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500"/>
                            </p:stCondLst>
                            <p:childTnLst>
                              <p:par>
                                <p:cTn id="13" presetID="1" presetClass="exit" presetSubtype="0" fill="hold" grpId="1" nodeType="afterEffect">
                                  <p:stCondLst>
                                    <p:cond delay="0"/>
                                  </p:stCondLst>
                                  <p:childTnLst>
                                    <p:set>
                                      <p:cBhvr>
                                        <p:cTn id="14" dur="1" fill="hold">
                                          <p:stCondLst>
                                            <p:cond delay="0"/>
                                          </p:stCondLst>
                                        </p:cTn>
                                        <p:tgtEl>
                                          <p:spTgt spid="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41" grpId="0" animBg="1"/>
      <p:bldP spid="4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F020-107F-4D4D-A56F-15F9D91B1702}"/>
              </a:ext>
            </a:extLst>
          </p:cNvPr>
          <p:cNvSpPr>
            <a:spLocks noGrp="1"/>
          </p:cNvSpPr>
          <p:nvPr>
            <p:ph type="title"/>
          </p:nvPr>
        </p:nvSpPr>
        <p:spPr/>
        <p:txBody>
          <a:bodyPr/>
          <a:lstStyle/>
          <a:p>
            <a:r>
              <a:rPr lang="en-US" dirty="0"/>
              <a:t>Systems Today are Unsafe</a:t>
            </a:r>
          </a:p>
        </p:txBody>
      </p:sp>
      <p:sp>
        <p:nvSpPr>
          <p:cNvPr id="3" name="Content Placeholder 2">
            <a:extLst>
              <a:ext uri="{FF2B5EF4-FFF2-40B4-BE49-F238E27FC236}">
                <a16:creationId xmlns:a16="http://schemas.microsoft.com/office/drawing/2014/main" id="{6C7E30B0-FE22-4F53-A6C6-217318E3CFED}"/>
              </a:ext>
            </a:extLst>
          </p:cNvPr>
          <p:cNvSpPr>
            <a:spLocks noGrp="1"/>
          </p:cNvSpPr>
          <p:nvPr>
            <p:ph idx="1"/>
          </p:nvPr>
        </p:nvSpPr>
        <p:spPr>
          <a:xfrm>
            <a:off x="628650" y="1825625"/>
            <a:ext cx="7886700" cy="993248"/>
          </a:xfrm>
        </p:spPr>
        <p:txBody>
          <a:bodyPr>
            <a:normAutofit fontScale="92500"/>
          </a:bodyPr>
          <a:lstStyle/>
          <a:p>
            <a:r>
              <a:rPr lang="en-US" dirty="0"/>
              <a:t>Runtime systems are largely unmonitored.</a:t>
            </a:r>
          </a:p>
          <a:p>
            <a:r>
              <a:rPr lang="en-US" dirty="0"/>
              <a:t>Consequently they can misbehave to catastrophic effect</a:t>
            </a:r>
          </a:p>
        </p:txBody>
      </p:sp>
      <p:sp>
        <p:nvSpPr>
          <p:cNvPr id="4" name="Footer Placeholder 3">
            <a:extLst>
              <a:ext uri="{FF2B5EF4-FFF2-40B4-BE49-F238E27FC236}">
                <a16:creationId xmlns:a16="http://schemas.microsoft.com/office/drawing/2014/main" id="{7065E41E-6732-44B6-8486-CB17189A6520}"/>
              </a:ext>
            </a:extLst>
          </p:cNvPr>
          <p:cNvSpPr>
            <a:spLocks noGrp="1"/>
          </p:cNvSpPr>
          <p:nvPr>
            <p:ph type="ftr" sz="quarter" idx="11"/>
          </p:nvPr>
        </p:nvSpPr>
        <p:spPr/>
        <p:txBody>
          <a:bodyPr/>
          <a:lstStyle/>
          <a:p>
            <a:r>
              <a:rPr lang="en-US" dirty="0"/>
              <a:t>David Devecsery</a:t>
            </a:r>
          </a:p>
        </p:txBody>
      </p:sp>
      <p:sp>
        <p:nvSpPr>
          <p:cNvPr id="5" name="Slide Number Placeholder 4">
            <a:extLst>
              <a:ext uri="{FF2B5EF4-FFF2-40B4-BE49-F238E27FC236}">
                <a16:creationId xmlns:a16="http://schemas.microsoft.com/office/drawing/2014/main" id="{853B8FC1-A1BA-45C9-97E1-D3EC51FB4180}"/>
              </a:ext>
            </a:extLst>
          </p:cNvPr>
          <p:cNvSpPr>
            <a:spLocks noGrp="1"/>
          </p:cNvSpPr>
          <p:nvPr>
            <p:ph type="sldNum" sz="quarter" idx="12"/>
          </p:nvPr>
        </p:nvSpPr>
        <p:spPr/>
        <p:txBody>
          <a:bodyPr/>
          <a:lstStyle/>
          <a:p>
            <a:fld id="{D086BC75-263F-4F02-9401-96D291D2332F}" type="slidenum">
              <a:rPr lang="en-US" smtClean="0"/>
              <a:t>2</a:t>
            </a:fld>
            <a:endParaRPr lang="en-US" dirty="0"/>
          </a:p>
        </p:txBody>
      </p:sp>
      <p:grpSp>
        <p:nvGrpSpPr>
          <p:cNvPr id="6" name="Group 5">
            <a:extLst>
              <a:ext uri="{FF2B5EF4-FFF2-40B4-BE49-F238E27FC236}">
                <a16:creationId xmlns:a16="http://schemas.microsoft.com/office/drawing/2014/main" id="{A507D655-C01B-4AD8-AE10-72EF1683406F}"/>
              </a:ext>
            </a:extLst>
          </p:cNvPr>
          <p:cNvGrpSpPr/>
          <p:nvPr/>
        </p:nvGrpSpPr>
        <p:grpSpPr>
          <a:xfrm>
            <a:off x="3612079" y="2863877"/>
            <a:ext cx="2447925" cy="2364290"/>
            <a:chOff x="981075" y="2863877"/>
            <a:chExt cx="2447925" cy="2364290"/>
          </a:xfrm>
        </p:grpSpPr>
        <p:pic>
          <p:nvPicPr>
            <p:cNvPr id="7" name="Picture 6">
              <a:extLst>
                <a:ext uri="{FF2B5EF4-FFF2-40B4-BE49-F238E27FC236}">
                  <a16:creationId xmlns:a16="http://schemas.microsoft.com/office/drawing/2014/main" id="{CD695590-7CC5-4A2D-8E03-91E599C4091D}"/>
                </a:ext>
              </a:extLst>
            </p:cNvPr>
            <p:cNvPicPr>
              <a:picLocks noChangeAspect="1"/>
            </p:cNvPicPr>
            <p:nvPr/>
          </p:nvPicPr>
          <p:blipFill>
            <a:blip r:embed="rId2"/>
            <a:stretch>
              <a:fillRect/>
            </a:stretch>
          </p:blipFill>
          <p:spPr>
            <a:xfrm>
              <a:off x="981075" y="3361267"/>
              <a:ext cx="2447925" cy="1866900"/>
            </a:xfrm>
            <a:prstGeom prst="rect">
              <a:avLst/>
            </a:prstGeom>
          </p:spPr>
        </p:pic>
        <p:sp>
          <p:nvSpPr>
            <p:cNvPr id="10" name="TextBox 9">
              <a:extLst>
                <a:ext uri="{FF2B5EF4-FFF2-40B4-BE49-F238E27FC236}">
                  <a16:creationId xmlns:a16="http://schemas.microsoft.com/office/drawing/2014/main" id="{258B6BB6-733E-4761-A218-FECCE39BE067}"/>
                </a:ext>
              </a:extLst>
            </p:cNvPr>
            <p:cNvSpPr txBox="1"/>
            <p:nvPr/>
          </p:nvSpPr>
          <p:spPr>
            <a:xfrm>
              <a:off x="1516062" y="2863877"/>
              <a:ext cx="1377950" cy="369332"/>
            </a:xfrm>
            <a:prstGeom prst="rect">
              <a:avLst/>
            </a:prstGeom>
            <a:noFill/>
          </p:spPr>
          <p:txBody>
            <a:bodyPr wrap="square" rtlCol="0">
              <a:spAutoFit/>
            </a:bodyPr>
            <a:lstStyle/>
            <a:p>
              <a:pPr algn="ctr"/>
              <a:r>
                <a:rPr lang="en-US" b="1" dirty="0"/>
                <a:t>Ideal World</a:t>
              </a:r>
            </a:p>
          </p:txBody>
        </p:sp>
      </p:grpSp>
      <p:grpSp>
        <p:nvGrpSpPr>
          <p:cNvPr id="8" name="Group 7">
            <a:extLst>
              <a:ext uri="{FF2B5EF4-FFF2-40B4-BE49-F238E27FC236}">
                <a16:creationId xmlns:a16="http://schemas.microsoft.com/office/drawing/2014/main" id="{2C854D78-E583-4F55-8F01-E74B93F42461}"/>
              </a:ext>
            </a:extLst>
          </p:cNvPr>
          <p:cNvGrpSpPr/>
          <p:nvPr/>
        </p:nvGrpSpPr>
        <p:grpSpPr>
          <a:xfrm>
            <a:off x="3419991" y="2863877"/>
            <a:ext cx="2832100" cy="2402390"/>
            <a:chOff x="5156200" y="2863877"/>
            <a:chExt cx="2832100" cy="2402390"/>
          </a:xfrm>
        </p:grpSpPr>
        <p:pic>
          <p:nvPicPr>
            <p:cNvPr id="9" name="Picture 8">
              <a:extLst>
                <a:ext uri="{FF2B5EF4-FFF2-40B4-BE49-F238E27FC236}">
                  <a16:creationId xmlns:a16="http://schemas.microsoft.com/office/drawing/2014/main" id="{906DD617-896A-41DE-A113-50E0BFF03A6C}"/>
                </a:ext>
              </a:extLst>
            </p:cNvPr>
            <p:cNvPicPr>
              <a:picLocks noChangeAspect="1"/>
            </p:cNvPicPr>
            <p:nvPr/>
          </p:nvPicPr>
          <p:blipFill>
            <a:blip r:embed="rId3"/>
            <a:stretch>
              <a:fillRect/>
            </a:stretch>
          </p:blipFill>
          <p:spPr>
            <a:xfrm>
              <a:off x="5156200" y="3378200"/>
              <a:ext cx="2832100" cy="1888067"/>
            </a:xfrm>
            <a:prstGeom prst="rect">
              <a:avLst/>
            </a:prstGeom>
          </p:spPr>
        </p:pic>
        <p:sp>
          <p:nvSpPr>
            <p:cNvPr id="11" name="TextBox 10">
              <a:extLst>
                <a:ext uri="{FF2B5EF4-FFF2-40B4-BE49-F238E27FC236}">
                  <a16:creationId xmlns:a16="http://schemas.microsoft.com/office/drawing/2014/main" id="{4334DF7B-6A81-4DAB-91CF-139C3C5DEB9E}"/>
                </a:ext>
              </a:extLst>
            </p:cNvPr>
            <p:cNvSpPr txBox="1"/>
            <p:nvPr/>
          </p:nvSpPr>
          <p:spPr>
            <a:xfrm>
              <a:off x="5883275" y="2863877"/>
              <a:ext cx="1377950" cy="369332"/>
            </a:xfrm>
            <a:prstGeom prst="rect">
              <a:avLst/>
            </a:prstGeom>
            <a:noFill/>
          </p:spPr>
          <p:txBody>
            <a:bodyPr wrap="square" rtlCol="0">
              <a:spAutoFit/>
            </a:bodyPr>
            <a:lstStyle/>
            <a:p>
              <a:pPr algn="ctr"/>
              <a:r>
                <a:rPr lang="en-US" b="1" dirty="0"/>
                <a:t>Reality</a:t>
              </a:r>
            </a:p>
          </p:txBody>
        </p:sp>
      </p:grpSp>
    </p:spTree>
    <p:extLst>
      <p:ext uri="{BB962C8B-B14F-4D97-AF65-F5344CB8AC3E}">
        <p14:creationId xmlns:p14="http://schemas.microsoft.com/office/powerpoint/2010/main" val="31210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may have been wondering</a:t>
            </a:r>
          </a:p>
        </p:txBody>
      </p:sp>
      <p:sp>
        <p:nvSpPr>
          <p:cNvPr id="3" name="Content Placeholder 2"/>
          <p:cNvSpPr>
            <a:spLocks noGrp="1"/>
          </p:cNvSpPr>
          <p:nvPr>
            <p:ph idx="1"/>
          </p:nvPr>
        </p:nvSpPr>
        <p:spPr>
          <a:xfrm>
            <a:off x="628650" y="1825626"/>
            <a:ext cx="8108950" cy="1406818"/>
          </a:xfrm>
        </p:spPr>
        <p:txBody>
          <a:bodyPr>
            <a:normAutofit fontScale="92500"/>
          </a:bodyPr>
          <a:lstStyle/>
          <a:p>
            <a:r>
              <a:rPr lang="en-US" dirty="0"/>
              <a:t>What happens if an execution falls outside of our analyzed state sets?</a:t>
            </a:r>
          </a:p>
          <a:p>
            <a:pPr lvl="1"/>
            <a:r>
              <a:rPr lang="en-US" b="1" dirty="0"/>
              <a:t>Use dynamic runtime to recover, and retain sound analysis</a:t>
            </a:r>
          </a:p>
        </p:txBody>
      </p:sp>
      <p:sp>
        <p:nvSpPr>
          <p:cNvPr id="13" name="Footer Placeholder 12"/>
          <p:cNvSpPr>
            <a:spLocks noGrp="1"/>
          </p:cNvSpPr>
          <p:nvPr>
            <p:ph type="ftr" sz="quarter" idx="11"/>
          </p:nvPr>
        </p:nvSpPr>
        <p:spPr/>
        <p:txBody>
          <a:bodyPr/>
          <a:lstStyle/>
          <a:p>
            <a:r>
              <a:rPr lang="en-US"/>
              <a:t>David Devecsery</a:t>
            </a:r>
          </a:p>
        </p:txBody>
      </p:sp>
      <p:sp>
        <p:nvSpPr>
          <p:cNvPr id="14" name="Slide Number Placeholder 13"/>
          <p:cNvSpPr>
            <a:spLocks noGrp="1"/>
          </p:cNvSpPr>
          <p:nvPr>
            <p:ph type="sldNum" sz="quarter" idx="12"/>
          </p:nvPr>
        </p:nvSpPr>
        <p:spPr/>
        <p:txBody>
          <a:bodyPr/>
          <a:lstStyle/>
          <a:p>
            <a:fld id="{078C18B2-7961-40C5-BE6A-B0D7B2FB21AA}" type="slidenum">
              <a:rPr lang="en-US" smtClean="0"/>
              <a:t>20</a:t>
            </a:fld>
            <a:endParaRPr lang="en-US"/>
          </a:p>
        </p:txBody>
      </p:sp>
      <p:sp>
        <p:nvSpPr>
          <p:cNvPr id="20" name="Oval 19">
            <a:extLst>
              <a:ext uri="{FF2B5EF4-FFF2-40B4-BE49-F238E27FC236}">
                <a16:creationId xmlns:a16="http://schemas.microsoft.com/office/drawing/2014/main" id="{DABA8BC5-A3FF-4109-80B6-53BF6EF4A5FA}"/>
              </a:ext>
            </a:extLst>
          </p:cNvPr>
          <p:cNvSpPr/>
          <p:nvPr/>
        </p:nvSpPr>
        <p:spPr>
          <a:xfrm>
            <a:off x="3550636" y="3932703"/>
            <a:ext cx="3034060" cy="11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Reachable</a:t>
            </a:r>
            <a:endParaRPr lang="en-US" sz="1200" dirty="0"/>
          </a:p>
        </p:txBody>
      </p:sp>
      <p:sp>
        <p:nvSpPr>
          <p:cNvPr id="9" name="Oval 8"/>
          <p:cNvSpPr/>
          <p:nvPr/>
        </p:nvSpPr>
        <p:spPr>
          <a:xfrm>
            <a:off x="3094043" y="3332410"/>
            <a:ext cx="1710800" cy="15060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Box 10"/>
          <p:cNvSpPr txBox="1"/>
          <p:nvPr/>
        </p:nvSpPr>
        <p:spPr>
          <a:xfrm>
            <a:off x="3454204" y="3698626"/>
            <a:ext cx="1381168" cy="400110"/>
          </a:xfrm>
          <a:prstGeom prst="rect">
            <a:avLst/>
          </a:prstGeom>
          <a:noFill/>
        </p:spPr>
        <p:txBody>
          <a:bodyPr wrap="square" rtlCol="0">
            <a:spAutoFit/>
          </a:bodyPr>
          <a:lstStyle/>
          <a:p>
            <a:r>
              <a:rPr lang="en-US" sz="2000" dirty="0"/>
              <a:t>Predicated</a:t>
            </a:r>
            <a:endParaRPr lang="en-US" sz="1600" kern="1200" dirty="0">
              <a:solidFill>
                <a:schemeClr val="tx1"/>
              </a:solidFill>
              <a:latin typeface="+mn-lt"/>
              <a:ea typeface="+mn-ea"/>
              <a:cs typeface="+mn-cs"/>
            </a:endParaRPr>
          </a:p>
        </p:txBody>
      </p:sp>
      <p:sp>
        <p:nvSpPr>
          <p:cNvPr id="33" name="Oval 32">
            <a:extLst>
              <a:ext uri="{FF2B5EF4-FFF2-40B4-BE49-F238E27FC236}">
                <a16:creationId xmlns:a16="http://schemas.microsoft.com/office/drawing/2014/main" id="{63F9BD06-F8EE-4FD4-95D3-F00D5483D64A}"/>
              </a:ext>
            </a:extLst>
          </p:cNvPr>
          <p:cNvSpPr/>
          <p:nvPr/>
        </p:nvSpPr>
        <p:spPr>
          <a:xfrm>
            <a:off x="3924912" y="4085444"/>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0378D98-2C44-42D4-86B5-75EDAF843AC1}"/>
              </a:ext>
            </a:extLst>
          </p:cNvPr>
          <p:cNvSpPr/>
          <p:nvPr/>
        </p:nvSpPr>
        <p:spPr>
          <a:xfrm rot="13466272">
            <a:off x="4441864" y="461527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55F0-B320-420F-A58D-5A3ECA2083ED}"/>
              </a:ext>
            </a:extLst>
          </p:cNvPr>
          <p:cNvSpPr>
            <a:spLocks noGrp="1"/>
          </p:cNvSpPr>
          <p:nvPr>
            <p:ph type="title"/>
          </p:nvPr>
        </p:nvSpPr>
        <p:spPr/>
        <p:txBody>
          <a:bodyPr>
            <a:normAutofit/>
          </a:bodyPr>
          <a:lstStyle/>
          <a:p>
            <a:r>
              <a:rPr lang="en-US" sz="3200" dirty="0"/>
              <a:t>Maintaining soundness of dynamic analysis</a:t>
            </a:r>
          </a:p>
        </p:txBody>
      </p:sp>
      <p:sp>
        <p:nvSpPr>
          <p:cNvPr id="4" name="Footer Placeholder 3">
            <a:extLst>
              <a:ext uri="{FF2B5EF4-FFF2-40B4-BE49-F238E27FC236}">
                <a16:creationId xmlns:a16="http://schemas.microsoft.com/office/drawing/2014/main" id="{2472F2FC-B74E-4EE2-86F5-D6BDE95E9101}"/>
              </a:ext>
            </a:extLst>
          </p:cNvPr>
          <p:cNvSpPr>
            <a:spLocks noGrp="1"/>
          </p:cNvSpPr>
          <p:nvPr>
            <p:ph type="ftr" sz="quarter" idx="11"/>
          </p:nvPr>
        </p:nvSpPr>
        <p:spPr/>
        <p:txBody>
          <a:bodyPr/>
          <a:lstStyle/>
          <a:p>
            <a:r>
              <a:rPr lang="en-US" dirty="0"/>
              <a:t>David Devecsery</a:t>
            </a:r>
          </a:p>
        </p:txBody>
      </p:sp>
      <p:sp>
        <p:nvSpPr>
          <p:cNvPr id="5" name="Slide Number Placeholder 4">
            <a:extLst>
              <a:ext uri="{FF2B5EF4-FFF2-40B4-BE49-F238E27FC236}">
                <a16:creationId xmlns:a16="http://schemas.microsoft.com/office/drawing/2014/main" id="{4FC4CB3A-97F2-4ECB-81D1-3274B5A981AF}"/>
              </a:ext>
            </a:extLst>
          </p:cNvPr>
          <p:cNvSpPr>
            <a:spLocks noGrp="1"/>
          </p:cNvSpPr>
          <p:nvPr>
            <p:ph type="sldNum" sz="quarter" idx="12"/>
          </p:nvPr>
        </p:nvSpPr>
        <p:spPr/>
        <p:txBody>
          <a:bodyPr/>
          <a:lstStyle/>
          <a:p>
            <a:fld id="{D086BC75-263F-4F02-9401-96D291D2332F}" type="slidenum">
              <a:rPr lang="en-US" smtClean="0"/>
              <a:t>21</a:t>
            </a:fld>
            <a:endParaRPr lang="en-US" dirty="0"/>
          </a:p>
        </p:txBody>
      </p:sp>
      <p:sp>
        <p:nvSpPr>
          <p:cNvPr id="38" name="Arrow: Right 37">
            <a:extLst>
              <a:ext uri="{FF2B5EF4-FFF2-40B4-BE49-F238E27FC236}">
                <a16:creationId xmlns:a16="http://schemas.microsoft.com/office/drawing/2014/main" id="{662FC987-3539-4074-9320-91630D75AA0D}"/>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2" name="TextBox 71">
            <a:extLst>
              <a:ext uri="{FF2B5EF4-FFF2-40B4-BE49-F238E27FC236}">
                <a16:creationId xmlns:a16="http://schemas.microsoft.com/office/drawing/2014/main" id="{6476CF2E-C91D-4D7D-AC3B-C8EB543C9F24}"/>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73" name="TextBox 72">
            <a:extLst>
              <a:ext uri="{FF2B5EF4-FFF2-40B4-BE49-F238E27FC236}">
                <a16:creationId xmlns:a16="http://schemas.microsoft.com/office/drawing/2014/main" id="{185DD154-B983-4F02-ADE3-F1054E722A52}"/>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74" name="TextBox 73">
            <a:extLst>
              <a:ext uri="{FF2B5EF4-FFF2-40B4-BE49-F238E27FC236}">
                <a16:creationId xmlns:a16="http://schemas.microsoft.com/office/drawing/2014/main" id="{1F9A50C4-83B0-4C30-BE39-CC610F819BB6}"/>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75" name="TextBox 74">
            <a:extLst>
              <a:ext uri="{FF2B5EF4-FFF2-40B4-BE49-F238E27FC236}">
                <a16:creationId xmlns:a16="http://schemas.microsoft.com/office/drawing/2014/main" id="{B1978C8D-A567-4327-BE5F-FF01B955D759}"/>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76" name="TextBox 75">
            <a:extLst>
              <a:ext uri="{FF2B5EF4-FFF2-40B4-BE49-F238E27FC236}">
                <a16:creationId xmlns:a16="http://schemas.microsoft.com/office/drawing/2014/main" id="{CECD1940-A751-467F-9398-A840CF7B2DFF}"/>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77" name="TextBox 76">
            <a:extLst>
              <a:ext uri="{FF2B5EF4-FFF2-40B4-BE49-F238E27FC236}">
                <a16:creationId xmlns:a16="http://schemas.microsoft.com/office/drawing/2014/main" id="{40EB8923-9A70-450E-B2CC-D67B9D378759}"/>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78" name="Straight Connector 77">
            <a:extLst>
              <a:ext uri="{FF2B5EF4-FFF2-40B4-BE49-F238E27FC236}">
                <a16:creationId xmlns:a16="http://schemas.microsoft.com/office/drawing/2014/main" id="{83D9D422-290C-43A4-A080-39BF9E808DBD}"/>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486420-EE68-4675-A448-DF8057490954}"/>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B6C06CC-59ED-4EF3-94EE-D80629448FE1}"/>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57EB88D-3CFC-42BA-A0D8-F458AF5A9D3A}"/>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D23206E-1437-4FF9-A2CE-ECD91ACEB7FA}"/>
              </a:ext>
            </a:extLst>
          </p:cNvPr>
          <p:cNvCxnSpPr>
            <a:cxnSpLocks/>
          </p:cNvCxnSpPr>
          <p:nvPr/>
        </p:nvCxnSpPr>
        <p:spPr>
          <a:xfrm flipV="1">
            <a:off x="2271863"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B0DE65-B426-4C37-AE57-83650656CD60}"/>
              </a:ext>
            </a:extLst>
          </p:cNvPr>
          <p:cNvCxnSpPr>
            <a:cxnSpLocks/>
          </p:cNvCxnSpPr>
          <p:nvPr/>
        </p:nvCxnSpPr>
        <p:spPr>
          <a:xfrm flipV="1">
            <a:off x="2212900"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A396EC2-E728-4185-9C94-053671350C09}"/>
              </a:ext>
            </a:extLst>
          </p:cNvPr>
          <p:cNvCxnSpPr>
            <a:cxnSpLocks/>
            <a:endCxn id="76"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196960-4452-442F-B67F-5C92C5968B01}"/>
              </a:ext>
            </a:extLst>
          </p:cNvPr>
          <p:cNvCxnSpPr>
            <a:cxnSpLocks/>
          </p:cNvCxnSpPr>
          <p:nvPr/>
        </p:nvCxnSpPr>
        <p:spPr>
          <a:xfrm>
            <a:off x="2124784"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4B04449-063C-45F2-B233-A09FD4551239}"/>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37EF15EA-0605-4653-9A17-167B57868F3D}"/>
              </a:ext>
            </a:extLst>
          </p:cNvPr>
          <p:cNvGrpSpPr/>
          <p:nvPr/>
        </p:nvGrpSpPr>
        <p:grpSpPr>
          <a:xfrm>
            <a:off x="338149" y="4247799"/>
            <a:ext cx="2819679" cy="1011626"/>
            <a:chOff x="338149" y="4247799"/>
            <a:chExt cx="2819679" cy="1011626"/>
          </a:xfrm>
        </p:grpSpPr>
        <p:grpSp>
          <p:nvGrpSpPr>
            <p:cNvPr id="46" name="Group 45">
              <a:extLst>
                <a:ext uri="{FF2B5EF4-FFF2-40B4-BE49-F238E27FC236}">
                  <a16:creationId xmlns:a16="http://schemas.microsoft.com/office/drawing/2014/main" id="{6DE83594-C71E-4BF1-B7BF-F43C375B4188}"/>
                </a:ext>
              </a:extLst>
            </p:cNvPr>
            <p:cNvGrpSpPr/>
            <p:nvPr/>
          </p:nvGrpSpPr>
          <p:grpSpPr>
            <a:xfrm>
              <a:off x="338149" y="4247799"/>
              <a:ext cx="2819679" cy="1011626"/>
              <a:chOff x="1539766" y="4314499"/>
              <a:chExt cx="4225300" cy="1334149"/>
            </a:xfrm>
          </p:grpSpPr>
          <p:grpSp>
            <p:nvGrpSpPr>
              <p:cNvPr id="63" name="Group 62">
                <a:extLst>
                  <a:ext uri="{FF2B5EF4-FFF2-40B4-BE49-F238E27FC236}">
                    <a16:creationId xmlns:a16="http://schemas.microsoft.com/office/drawing/2014/main" id="{CE3DD950-954D-4E55-A814-B9EEB2AC913E}"/>
                  </a:ext>
                </a:extLst>
              </p:cNvPr>
              <p:cNvGrpSpPr/>
              <p:nvPr/>
            </p:nvGrpSpPr>
            <p:grpSpPr>
              <a:xfrm>
                <a:off x="1689565" y="4451890"/>
                <a:ext cx="4075501" cy="1196758"/>
                <a:chOff x="3200893" y="4183116"/>
                <a:chExt cx="3091846" cy="919127"/>
              </a:xfrm>
            </p:grpSpPr>
            <p:sp>
              <p:nvSpPr>
                <p:cNvPr id="66" name="Oval 65">
                  <a:extLst>
                    <a:ext uri="{FF2B5EF4-FFF2-40B4-BE49-F238E27FC236}">
                      <a16:creationId xmlns:a16="http://schemas.microsoft.com/office/drawing/2014/main" id="{FD24CA4B-3098-4D6E-AC54-B0AE224CF156}"/>
                    </a:ext>
                  </a:extLst>
                </p:cNvPr>
                <p:cNvSpPr/>
                <p:nvPr/>
              </p:nvSpPr>
              <p:spPr>
                <a:xfrm>
                  <a:off x="3200893" y="424039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67" name="TextBox 66">
                  <a:extLst>
                    <a:ext uri="{FF2B5EF4-FFF2-40B4-BE49-F238E27FC236}">
                      <a16:creationId xmlns:a16="http://schemas.microsoft.com/office/drawing/2014/main" id="{BCA48F37-2557-4A2B-BFA9-17141E547EF2}"/>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64" name="Oval 63">
                <a:extLst>
                  <a:ext uri="{FF2B5EF4-FFF2-40B4-BE49-F238E27FC236}">
                    <a16:creationId xmlns:a16="http://schemas.microsoft.com/office/drawing/2014/main" id="{96BE5ECE-0048-43A2-B425-1046A8FCBFCC}"/>
                  </a:ext>
                </a:extLst>
              </p:cNvPr>
              <p:cNvSpPr/>
              <p:nvPr/>
            </p:nvSpPr>
            <p:spPr>
              <a:xfrm>
                <a:off x="1539766" y="4314499"/>
                <a:ext cx="1334812" cy="11771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5" name="TextBox 64">
                <a:extLst>
                  <a:ext uri="{FF2B5EF4-FFF2-40B4-BE49-F238E27FC236}">
                    <a16:creationId xmlns:a16="http://schemas.microsoft.com/office/drawing/2014/main" id="{F2408B09-38D7-4E87-8C81-5DAD76F86888}"/>
                  </a:ext>
                </a:extLst>
              </p:cNvPr>
              <p:cNvSpPr txBox="1"/>
              <p:nvPr/>
            </p:nvSpPr>
            <p:spPr>
              <a:xfrm>
                <a:off x="1568779" y="4418874"/>
                <a:ext cx="1467064" cy="365311"/>
              </a:xfrm>
              <a:prstGeom prst="rect">
                <a:avLst/>
              </a:prstGeom>
              <a:noFill/>
            </p:spPr>
            <p:txBody>
              <a:bodyPr wrap="square" rtlCol="0">
                <a:spAutoFit/>
              </a:bodyPr>
              <a:lstStyle/>
              <a:p>
                <a:r>
                  <a:rPr lang="en-US" sz="1200" kern="1200" dirty="0">
                    <a:solidFill>
                      <a:schemeClr val="tx1"/>
                    </a:solidFill>
                    <a:latin typeface="+mn-lt"/>
                    <a:ea typeface="+mn-ea"/>
                    <a:cs typeface="+mn-cs"/>
                  </a:rPr>
                  <a:t>Predicated</a:t>
                </a:r>
              </a:p>
            </p:txBody>
          </p:sp>
        </p:grpSp>
        <p:grpSp>
          <p:nvGrpSpPr>
            <p:cNvPr id="47" name="Group 46">
              <a:extLst>
                <a:ext uri="{FF2B5EF4-FFF2-40B4-BE49-F238E27FC236}">
                  <a16:creationId xmlns:a16="http://schemas.microsoft.com/office/drawing/2014/main" id="{3D9C2145-FDCE-4C71-AB31-A89B772CA166}"/>
                </a:ext>
              </a:extLst>
            </p:cNvPr>
            <p:cNvGrpSpPr/>
            <p:nvPr/>
          </p:nvGrpSpPr>
          <p:grpSpPr>
            <a:xfrm>
              <a:off x="771030" y="4582380"/>
              <a:ext cx="421702" cy="413702"/>
              <a:chOff x="2078595" y="4614282"/>
              <a:chExt cx="632041" cy="615563"/>
            </a:xfrm>
          </p:grpSpPr>
          <p:sp>
            <p:nvSpPr>
              <p:cNvPr id="48" name="Freeform: Shape 47">
                <a:extLst>
                  <a:ext uri="{FF2B5EF4-FFF2-40B4-BE49-F238E27FC236}">
                    <a16:creationId xmlns:a16="http://schemas.microsoft.com/office/drawing/2014/main" id="{5D35D93D-A4BA-4197-B917-14ACE6778F2C}"/>
                  </a:ext>
                </a:extLst>
              </p:cNvPr>
              <p:cNvSpPr/>
              <p:nvPr/>
            </p:nvSpPr>
            <p:spPr>
              <a:xfrm>
                <a:off x="2279276" y="51122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D512D1DB-76D2-4636-AE07-D7CA14F7BEB6}"/>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04E61213-0561-4A8A-A864-3CA7C0E4D1A8}"/>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4E1DB3B8-FCA2-4E2E-9F08-814427B6B978}"/>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E4D6F6C2-CA4F-400B-9E30-F53963A53FA3}"/>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214AE62-185F-4B7B-A3C2-3E1C92E78E19}"/>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273C66D9-60F0-487A-B48D-E5F94EF5FE33}"/>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B7F0FF3F-B73D-4C67-85F5-2086B9196A22}"/>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9033D248-EAC4-4CCF-B1A1-C8607CDB8097}"/>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D71E043C-7284-4EF5-8342-06C0681835CE}"/>
                  </a:ext>
                </a:extLst>
              </p:cNvPr>
              <p:cNvSpPr/>
              <p:nvPr/>
            </p:nvSpPr>
            <p:spPr>
              <a:xfrm>
                <a:off x="2078595" y="4614282"/>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grpSp>
        <p:nvGrpSpPr>
          <p:cNvPr id="68" name="Group 67">
            <a:extLst>
              <a:ext uri="{FF2B5EF4-FFF2-40B4-BE49-F238E27FC236}">
                <a16:creationId xmlns:a16="http://schemas.microsoft.com/office/drawing/2014/main" id="{D4C99293-5435-40CF-893E-50168016D8D5}"/>
              </a:ext>
            </a:extLst>
          </p:cNvPr>
          <p:cNvGrpSpPr/>
          <p:nvPr/>
        </p:nvGrpSpPr>
        <p:grpSpPr>
          <a:xfrm>
            <a:off x="7250940" y="5937339"/>
            <a:ext cx="1046238" cy="663565"/>
            <a:chOff x="6714584" y="3566889"/>
            <a:chExt cx="1767433" cy="663565"/>
          </a:xfrm>
        </p:grpSpPr>
        <p:sp>
          <p:nvSpPr>
            <p:cNvPr id="70" name="Rectangle 69">
              <a:extLst>
                <a:ext uri="{FF2B5EF4-FFF2-40B4-BE49-F238E27FC236}">
                  <a16:creationId xmlns:a16="http://schemas.microsoft.com/office/drawing/2014/main" id="{A10DFF49-BBDA-4746-BAA7-570B71A31955}"/>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TextBox 98">
              <a:extLst>
                <a:ext uri="{FF2B5EF4-FFF2-40B4-BE49-F238E27FC236}">
                  <a16:creationId xmlns:a16="http://schemas.microsoft.com/office/drawing/2014/main" id="{F2DB94AA-0105-4C3B-BCCE-12746C2E345E}"/>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102" name="Rectangle 101">
            <a:extLst>
              <a:ext uri="{FF2B5EF4-FFF2-40B4-BE49-F238E27FC236}">
                <a16:creationId xmlns:a16="http://schemas.microsoft.com/office/drawing/2014/main" id="{C3BAAD1B-C891-4661-8E2A-68876CF68E85}"/>
              </a:ext>
            </a:extLst>
          </p:cNvPr>
          <p:cNvSpPr/>
          <p:nvPr/>
        </p:nvSpPr>
        <p:spPr>
          <a:xfrm>
            <a:off x="7250940" y="5228726"/>
            <a:ext cx="939910"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49" name="Rectangle 48">
            <a:extLst>
              <a:ext uri="{FF2B5EF4-FFF2-40B4-BE49-F238E27FC236}">
                <a16:creationId xmlns:a16="http://schemas.microsoft.com/office/drawing/2014/main" id="{1FB524EF-FFC6-431E-AB75-89B40D7043EB}"/>
              </a:ext>
            </a:extLst>
          </p:cNvPr>
          <p:cNvSpPr/>
          <p:nvPr/>
        </p:nvSpPr>
        <p:spPr>
          <a:xfrm>
            <a:off x="7250941" y="4767414"/>
            <a:ext cx="939910" cy="469425"/>
          </a:xfrm>
          <a:prstGeom prst="rect">
            <a:avLst/>
          </a:prstGeom>
          <a:ln w="317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Pred. Checks</a:t>
            </a:r>
          </a:p>
        </p:txBody>
      </p:sp>
      <p:sp>
        <p:nvSpPr>
          <p:cNvPr id="50" name="Speech Bubble: Rectangle with Corners Rounded 49">
            <a:extLst>
              <a:ext uri="{FF2B5EF4-FFF2-40B4-BE49-F238E27FC236}">
                <a16:creationId xmlns:a16="http://schemas.microsoft.com/office/drawing/2014/main" id="{AADF9727-B707-4C50-8601-4B366A13F467}"/>
              </a:ext>
            </a:extLst>
          </p:cNvPr>
          <p:cNvSpPr/>
          <p:nvPr/>
        </p:nvSpPr>
        <p:spPr>
          <a:xfrm>
            <a:off x="5096587" y="2608265"/>
            <a:ext cx="3418763" cy="1095399"/>
          </a:xfrm>
          <a:prstGeom prst="wedgeRoundRectCallout">
            <a:avLst>
              <a:gd name="adj1" fmla="val 25051"/>
              <a:gd name="adj2" fmla="val 14637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Verify our predicates hold true dynamically.</a:t>
            </a:r>
          </a:p>
        </p:txBody>
      </p:sp>
    </p:spTree>
    <p:extLst>
      <p:ext uri="{BB962C8B-B14F-4D97-AF65-F5344CB8AC3E}">
        <p14:creationId xmlns:p14="http://schemas.microsoft.com/office/powerpoint/2010/main" val="488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55F0-B320-420F-A58D-5A3ECA2083ED}"/>
              </a:ext>
            </a:extLst>
          </p:cNvPr>
          <p:cNvSpPr>
            <a:spLocks noGrp="1"/>
          </p:cNvSpPr>
          <p:nvPr>
            <p:ph type="title"/>
          </p:nvPr>
        </p:nvSpPr>
        <p:spPr/>
        <p:txBody>
          <a:bodyPr/>
          <a:lstStyle/>
          <a:p>
            <a:r>
              <a:rPr lang="en-US" dirty="0"/>
              <a:t>Speculation and Recovery</a:t>
            </a:r>
          </a:p>
        </p:txBody>
      </p:sp>
      <p:sp>
        <p:nvSpPr>
          <p:cNvPr id="4" name="Footer Placeholder 3">
            <a:extLst>
              <a:ext uri="{FF2B5EF4-FFF2-40B4-BE49-F238E27FC236}">
                <a16:creationId xmlns:a16="http://schemas.microsoft.com/office/drawing/2014/main" id="{2472F2FC-B74E-4EE2-86F5-D6BDE95E9101}"/>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4FC4CB3A-97F2-4ECB-81D1-3274B5A981AF}"/>
              </a:ext>
            </a:extLst>
          </p:cNvPr>
          <p:cNvSpPr>
            <a:spLocks noGrp="1"/>
          </p:cNvSpPr>
          <p:nvPr>
            <p:ph type="sldNum" sz="quarter" idx="12"/>
          </p:nvPr>
        </p:nvSpPr>
        <p:spPr/>
        <p:txBody>
          <a:bodyPr/>
          <a:lstStyle/>
          <a:p>
            <a:fld id="{D086BC75-263F-4F02-9401-96D291D2332F}" type="slidenum">
              <a:rPr lang="en-US" smtClean="0"/>
              <a:t>22</a:t>
            </a:fld>
            <a:endParaRPr lang="en-US" dirty="0"/>
          </a:p>
        </p:txBody>
      </p:sp>
      <p:sp>
        <p:nvSpPr>
          <p:cNvPr id="38" name="Arrow: Right 37">
            <a:extLst>
              <a:ext uri="{FF2B5EF4-FFF2-40B4-BE49-F238E27FC236}">
                <a16:creationId xmlns:a16="http://schemas.microsoft.com/office/drawing/2014/main" id="{662FC987-3539-4074-9320-91630D75AA0D}"/>
              </a:ext>
            </a:extLst>
          </p:cNvPr>
          <p:cNvSpPr/>
          <p:nvPr/>
        </p:nvSpPr>
        <p:spPr>
          <a:xfrm>
            <a:off x="5184583" y="3960844"/>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5CABAC2D-6695-46E8-856E-E413F4488CBC}"/>
              </a:ext>
            </a:extLst>
          </p:cNvPr>
          <p:cNvSpPr/>
          <p:nvPr/>
        </p:nvSpPr>
        <p:spPr>
          <a:xfrm>
            <a:off x="8142810" y="3175895"/>
            <a:ext cx="940007" cy="2616693"/>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grpSp>
        <p:nvGrpSpPr>
          <p:cNvPr id="56" name="Group 55">
            <a:extLst>
              <a:ext uri="{FF2B5EF4-FFF2-40B4-BE49-F238E27FC236}">
                <a16:creationId xmlns:a16="http://schemas.microsoft.com/office/drawing/2014/main" id="{22BBAB43-78FA-4A51-A84D-29144997E033}"/>
              </a:ext>
            </a:extLst>
          </p:cNvPr>
          <p:cNvGrpSpPr/>
          <p:nvPr/>
        </p:nvGrpSpPr>
        <p:grpSpPr>
          <a:xfrm>
            <a:off x="8142811" y="5792588"/>
            <a:ext cx="1046238" cy="663565"/>
            <a:chOff x="6714584" y="3566889"/>
            <a:chExt cx="1767433" cy="663565"/>
          </a:xfrm>
        </p:grpSpPr>
        <p:sp>
          <p:nvSpPr>
            <p:cNvPr id="64" name="Rectangle 63">
              <a:extLst>
                <a:ext uri="{FF2B5EF4-FFF2-40B4-BE49-F238E27FC236}">
                  <a16:creationId xmlns:a16="http://schemas.microsoft.com/office/drawing/2014/main" id="{15E31A5E-CA73-4AD6-ACF7-4284BB5E78ED}"/>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TextBox 64">
              <a:extLst>
                <a:ext uri="{FF2B5EF4-FFF2-40B4-BE49-F238E27FC236}">
                  <a16:creationId xmlns:a16="http://schemas.microsoft.com/office/drawing/2014/main" id="{856D909B-19D2-4228-8904-92039357C8E5}"/>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grpSp>
        <p:nvGrpSpPr>
          <p:cNvPr id="40" name="Group 39">
            <a:extLst>
              <a:ext uri="{FF2B5EF4-FFF2-40B4-BE49-F238E27FC236}">
                <a16:creationId xmlns:a16="http://schemas.microsoft.com/office/drawing/2014/main" id="{593EE6F4-2E30-4872-9289-62FCC8C1286F}"/>
              </a:ext>
            </a:extLst>
          </p:cNvPr>
          <p:cNvGrpSpPr/>
          <p:nvPr/>
        </p:nvGrpSpPr>
        <p:grpSpPr>
          <a:xfrm>
            <a:off x="6429192" y="5727132"/>
            <a:ext cx="1046238" cy="663565"/>
            <a:chOff x="6714584" y="3566889"/>
            <a:chExt cx="1767433" cy="663565"/>
          </a:xfrm>
        </p:grpSpPr>
        <p:sp>
          <p:nvSpPr>
            <p:cNvPr id="41" name="Rectangle 40">
              <a:extLst>
                <a:ext uri="{FF2B5EF4-FFF2-40B4-BE49-F238E27FC236}">
                  <a16:creationId xmlns:a16="http://schemas.microsoft.com/office/drawing/2014/main" id="{670BDE5E-5247-4235-9132-AB8A10ECDDA1}"/>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9DA9E740-F751-45A7-A225-02CCB003A354}"/>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44" name="Rectangle 43">
            <a:extLst>
              <a:ext uri="{FF2B5EF4-FFF2-40B4-BE49-F238E27FC236}">
                <a16:creationId xmlns:a16="http://schemas.microsoft.com/office/drawing/2014/main" id="{2D6445C7-D088-4B11-BE68-D084E1882754}"/>
              </a:ext>
            </a:extLst>
          </p:cNvPr>
          <p:cNvSpPr/>
          <p:nvPr/>
        </p:nvSpPr>
        <p:spPr>
          <a:xfrm>
            <a:off x="6429193" y="5018519"/>
            <a:ext cx="944498" cy="71723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66" name="Rectangle 65">
            <a:extLst>
              <a:ext uri="{FF2B5EF4-FFF2-40B4-BE49-F238E27FC236}">
                <a16:creationId xmlns:a16="http://schemas.microsoft.com/office/drawing/2014/main" id="{61532BDD-B218-4D8E-8034-7D928487E573}"/>
              </a:ext>
            </a:extLst>
          </p:cNvPr>
          <p:cNvSpPr/>
          <p:nvPr/>
        </p:nvSpPr>
        <p:spPr>
          <a:xfrm>
            <a:off x="6429193" y="4589827"/>
            <a:ext cx="939910" cy="469425"/>
          </a:xfrm>
          <a:prstGeom prst="rect">
            <a:avLst/>
          </a:prstGeom>
          <a:ln w="317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Pred. Checks</a:t>
            </a:r>
          </a:p>
        </p:txBody>
      </p:sp>
      <p:cxnSp>
        <p:nvCxnSpPr>
          <p:cNvPr id="67" name="Straight Arrow Connector 66">
            <a:extLst>
              <a:ext uri="{FF2B5EF4-FFF2-40B4-BE49-F238E27FC236}">
                <a16:creationId xmlns:a16="http://schemas.microsoft.com/office/drawing/2014/main" id="{554E7222-7409-49DD-9796-AC03BAC3F7F9}"/>
              </a:ext>
            </a:extLst>
          </p:cNvPr>
          <p:cNvCxnSpPr>
            <a:cxnSpLocks/>
            <a:stCxn id="66" idx="3"/>
            <a:endCxn id="65" idx="1"/>
          </p:cNvCxnSpPr>
          <p:nvPr/>
        </p:nvCxnSpPr>
        <p:spPr>
          <a:xfrm>
            <a:off x="7369103" y="4824540"/>
            <a:ext cx="773709" cy="1308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Multiply 48">
            <a:extLst>
              <a:ext uri="{FF2B5EF4-FFF2-40B4-BE49-F238E27FC236}">
                <a16:creationId xmlns:a16="http://schemas.microsoft.com/office/drawing/2014/main" id="{495BEF75-BAFA-498B-9763-1FCF0BE38040}"/>
              </a:ext>
            </a:extLst>
          </p:cNvPr>
          <p:cNvSpPr/>
          <p:nvPr/>
        </p:nvSpPr>
        <p:spPr>
          <a:xfrm>
            <a:off x="6399726" y="4149326"/>
            <a:ext cx="1022367" cy="25721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DEE585D-F48C-4AC7-AA25-01FD3B8EA790}"/>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52" name="TextBox 51">
            <a:extLst>
              <a:ext uri="{FF2B5EF4-FFF2-40B4-BE49-F238E27FC236}">
                <a16:creationId xmlns:a16="http://schemas.microsoft.com/office/drawing/2014/main" id="{378EA6CE-795A-4FC7-BC7D-F46503551B24}"/>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53" name="TextBox 52">
            <a:extLst>
              <a:ext uri="{FF2B5EF4-FFF2-40B4-BE49-F238E27FC236}">
                <a16:creationId xmlns:a16="http://schemas.microsoft.com/office/drawing/2014/main" id="{B52B2C91-7F3E-4EB4-985E-D8A47BA9E24A}"/>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55" name="TextBox 54">
            <a:extLst>
              <a:ext uri="{FF2B5EF4-FFF2-40B4-BE49-F238E27FC236}">
                <a16:creationId xmlns:a16="http://schemas.microsoft.com/office/drawing/2014/main" id="{65F7780F-E464-409E-B3A8-5A53F43C18A6}"/>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69" name="TextBox 68">
            <a:extLst>
              <a:ext uri="{FF2B5EF4-FFF2-40B4-BE49-F238E27FC236}">
                <a16:creationId xmlns:a16="http://schemas.microsoft.com/office/drawing/2014/main" id="{401CB85D-75CA-4765-B8C0-EB7A201976F7}"/>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70" name="TextBox 69">
            <a:extLst>
              <a:ext uri="{FF2B5EF4-FFF2-40B4-BE49-F238E27FC236}">
                <a16:creationId xmlns:a16="http://schemas.microsoft.com/office/drawing/2014/main" id="{267D7985-2F68-4BB1-A599-EC5074DE72C8}"/>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71" name="Straight Connector 70">
            <a:extLst>
              <a:ext uri="{FF2B5EF4-FFF2-40B4-BE49-F238E27FC236}">
                <a16:creationId xmlns:a16="http://schemas.microsoft.com/office/drawing/2014/main" id="{AB101E10-95EA-4BFE-8566-6B293AB150D5}"/>
              </a:ext>
            </a:extLst>
          </p:cNvPr>
          <p:cNvCxnSpPr>
            <a:cxnSpLocks/>
          </p:cNvCxnSpPr>
          <p:nvPr/>
        </p:nvCxnSpPr>
        <p:spPr>
          <a:xfrm flipV="1">
            <a:off x="4136407" y="402717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57CAE7A-F342-41CA-9432-EED7E6A89EDF}"/>
              </a:ext>
            </a:extLst>
          </p:cNvPr>
          <p:cNvCxnSpPr>
            <a:cxnSpLocks/>
          </p:cNvCxnSpPr>
          <p:nvPr/>
        </p:nvCxnSpPr>
        <p:spPr>
          <a:xfrm flipV="1">
            <a:off x="4136407" y="470977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793936-D5D7-441C-8207-5CC6CEC8B54C}"/>
              </a:ext>
            </a:extLst>
          </p:cNvPr>
          <p:cNvCxnSpPr>
            <a:cxnSpLocks/>
          </p:cNvCxnSpPr>
          <p:nvPr/>
        </p:nvCxnSpPr>
        <p:spPr>
          <a:xfrm flipV="1">
            <a:off x="4142319" y="5072927"/>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82A7D95-33D9-4E5D-8D99-A904035FCFCE}"/>
              </a:ext>
            </a:extLst>
          </p:cNvPr>
          <p:cNvCxnSpPr>
            <a:cxnSpLocks/>
          </p:cNvCxnSpPr>
          <p:nvPr/>
        </p:nvCxnSpPr>
        <p:spPr>
          <a:xfrm>
            <a:off x="4135858" y="545029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81D0990-9D0E-4A01-94D3-574B790E23A0}"/>
              </a:ext>
            </a:extLst>
          </p:cNvPr>
          <p:cNvCxnSpPr>
            <a:cxnSpLocks/>
          </p:cNvCxnSpPr>
          <p:nvPr/>
        </p:nvCxnSpPr>
        <p:spPr>
          <a:xfrm flipV="1">
            <a:off x="2271863" y="4699887"/>
            <a:ext cx="1770671" cy="178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A5D41F2-FA75-4EEB-8221-F60A43BEE087}"/>
              </a:ext>
            </a:extLst>
          </p:cNvPr>
          <p:cNvCxnSpPr>
            <a:cxnSpLocks/>
          </p:cNvCxnSpPr>
          <p:nvPr/>
        </p:nvCxnSpPr>
        <p:spPr>
          <a:xfrm flipV="1">
            <a:off x="2212900" y="4010909"/>
            <a:ext cx="1829634" cy="737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78D3067-74A8-4FBF-BB04-FD79CB6963E3}"/>
              </a:ext>
            </a:extLst>
          </p:cNvPr>
          <p:cNvCxnSpPr>
            <a:cxnSpLocks/>
            <a:endCxn id="69" idx="1"/>
          </p:cNvCxnSpPr>
          <p:nvPr/>
        </p:nvCxnSpPr>
        <p:spPr>
          <a:xfrm>
            <a:off x="2247570" y="4979032"/>
            <a:ext cx="1809215" cy="80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D8CB2E6-6C04-46F7-AAA9-8521CD5214D4}"/>
              </a:ext>
            </a:extLst>
          </p:cNvPr>
          <p:cNvCxnSpPr>
            <a:cxnSpLocks/>
          </p:cNvCxnSpPr>
          <p:nvPr/>
        </p:nvCxnSpPr>
        <p:spPr>
          <a:xfrm>
            <a:off x="2124784" y="5068758"/>
            <a:ext cx="1909324" cy="362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72E99D0-E24B-4D06-A499-92D3CFC0799B}"/>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B4F39AC-29D1-475F-888D-56B343920641}"/>
              </a:ext>
            </a:extLst>
          </p:cNvPr>
          <p:cNvGrpSpPr/>
          <p:nvPr/>
        </p:nvGrpSpPr>
        <p:grpSpPr>
          <a:xfrm>
            <a:off x="694284" y="4546163"/>
            <a:ext cx="2719713" cy="907448"/>
            <a:chOff x="3200893" y="4183116"/>
            <a:chExt cx="3091846" cy="919127"/>
          </a:xfrm>
        </p:grpSpPr>
        <p:sp>
          <p:nvSpPr>
            <p:cNvPr id="91" name="Oval 90">
              <a:extLst>
                <a:ext uri="{FF2B5EF4-FFF2-40B4-BE49-F238E27FC236}">
                  <a16:creationId xmlns:a16="http://schemas.microsoft.com/office/drawing/2014/main" id="{2DE9BD29-7142-4E8A-8AF5-D3901DEF9643}"/>
                </a:ext>
              </a:extLst>
            </p:cNvPr>
            <p:cNvSpPr/>
            <p:nvPr/>
          </p:nvSpPr>
          <p:spPr>
            <a:xfrm>
              <a:off x="3200893" y="4240395"/>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92" name="TextBox 91">
              <a:extLst>
                <a:ext uri="{FF2B5EF4-FFF2-40B4-BE49-F238E27FC236}">
                  <a16:creationId xmlns:a16="http://schemas.microsoft.com/office/drawing/2014/main" id="{C7BE9DF0-C42E-4E2C-8DBC-664005703F55}"/>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89" name="Oval 88">
            <a:extLst>
              <a:ext uri="{FF2B5EF4-FFF2-40B4-BE49-F238E27FC236}">
                <a16:creationId xmlns:a16="http://schemas.microsoft.com/office/drawing/2014/main" id="{13561DA3-A0CD-473C-BA11-9D51A608DBC9}"/>
              </a:ext>
            </a:extLst>
          </p:cNvPr>
          <p:cNvSpPr/>
          <p:nvPr/>
        </p:nvSpPr>
        <p:spPr>
          <a:xfrm>
            <a:off x="517390" y="4383281"/>
            <a:ext cx="890763" cy="8925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0" name="TextBox 89">
            <a:extLst>
              <a:ext uri="{FF2B5EF4-FFF2-40B4-BE49-F238E27FC236}">
                <a16:creationId xmlns:a16="http://schemas.microsoft.com/office/drawing/2014/main" id="{188EDCE5-2D18-4056-9CED-FF031A5854F6}"/>
              </a:ext>
            </a:extLst>
          </p:cNvPr>
          <p:cNvSpPr txBox="1"/>
          <p:nvPr/>
        </p:nvSpPr>
        <p:spPr>
          <a:xfrm>
            <a:off x="100289" y="4463207"/>
            <a:ext cx="1680333" cy="276999"/>
          </a:xfrm>
          <a:prstGeom prst="rect">
            <a:avLst/>
          </a:prstGeom>
          <a:noFill/>
        </p:spPr>
        <p:txBody>
          <a:bodyPr wrap="square" rtlCol="0">
            <a:spAutoFit/>
          </a:bodyPr>
          <a:lstStyle/>
          <a:p>
            <a:pPr algn="ctr"/>
            <a:r>
              <a:rPr lang="en-US" sz="1200" dirty="0"/>
              <a:t>Predicated</a:t>
            </a:r>
            <a:endParaRPr lang="en-US" sz="1200" kern="1200" dirty="0">
              <a:solidFill>
                <a:schemeClr val="tx1"/>
              </a:solidFill>
              <a:latin typeface="+mn-lt"/>
              <a:ea typeface="+mn-ea"/>
              <a:cs typeface="+mn-cs"/>
            </a:endParaRPr>
          </a:p>
        </p:txBody>
      </p:sp>
      <p:sp>
        <p:nvSpPr>
          <p:cNvPr id="87" name="Oval 86">
            <a:extLst>
              <a:ext uri="{FF2B5EF4-FFF2-40B4-BE49-F238E27FC236}">
                <a16:creationId xmlns:a16="http://schemas.microsoft.com/office/drawing/2014/main" id="{41411D14-4134-478A-87B4-EAA662382BA4}"/>
              </a:ext>
            </a:extLst>
          </p:cNvPr>
          <p:cNvSpPr/>
          <p:nvPr/>
        </p:nvSpPr>
        <p:spPr>
          <a:xfrm>
            <a:off x="910156" y="4732504"/>
            <a:ext cx="421702" cy="413702"/>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B91A20AF-6350-4498-A2BF-10D487383151}"/>
              </a:ext>
            </a:extLst>
          </p:cNvPr>
          <p:cNvSpPr/>
          <p:nvPr/>
        </p:nvSpPr>
        <p:spPr>
          <a:xfrm rot="13337153">
            <a:off x="1248538" y="5110806"/>
            <a:ext cx="171709" cy="41251"/>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Content Placeholder 2">
            <a:extLst>
              <a:ext uri="{FF2B5EF4-FFF2-40B4-BE49-F238E27FC236}">
                <a16:creationId xmlns:a16="http://schemas.microsoft.com/office/drawing/2014/main" id="{1756730F-76AA-406E-9ECD-E37BC62D3B4C}"/>
              </a:ext>
            </a:extLst>
          </p:cNvPr>
          <p:cNvSpPr>
            <a:spLocks noGrp="1"/>
          </p:cNvSpPr>
          <p:nvPr>
            <p:ph idx="1"/>
          </p:nvPr>
        </p:nvSpPr>
        <p:spPr>
          <a:xfrm>
            <a:off x="392687" y="1825625"/>
            <a:ext cx="8122663" cy="710406"/>
          </a:xfrm>
        </p:spPr>
        <p:txBody>
          <a:bodyPr>
            <a:normAutofit fontScale="92500"/>
          </a:bodyPr>
          <a:lstStyle/>
          <a:p>
            <a:r>
              <a:rPr lang="en-US" dirty="0"/>
              <a:t>What about executions outside of our analyzed state set?</a:t>
            </a:r>
          </a:p>
        </p:txBody>
      </p:sp>
      <p:sp>
        <p:nvSpPr>
          <p:cNvPr id="18" name="Speech Bubble: Rectangle with Corners Rounded 17">
            <a:extLst>
              <a:ext uri="{FF2B5EF4-FFF2-40B4-BE49-F238E27FC236}">
                <a16:creationId xmlns:a16="http://schemas.microsoft.com/office/drawing/2014/main" id="{E8B6CE8D-23E2-4968-B850-1A3A6F54BB6D}"/>
              </a:ext>
            </a:extLst>
          </p:cNvPr>
          <p:cNvSpPr/>
          <p:nvPr/>
        </p:nvSpPr>
        <p:spPr>
          <a:xfrm>
            <a:off x="4377099" y="1467071"/>
            <a:ext cx="4351705" cy="2254116"/>
          </a:xfrm>
          <a:prstGeom prst="wedgeRoundRectCallout">
            <a:avLst>
              <a:gd name="adj1" fmla="val 11881"/>
              <a:gd name="adj2" fmla="val 866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If execution outside Predicated, speculation checks fail.</a:t>
            </a:r>
          </a:p>
          <a:p>
            <a:pPr algn="ctr"/>
            <a:r>
              <a:rPr lang="en-US" sz="2400" dirty="0"/>
              <a:t>We roll-back and re-execute</a:t>
            </a:r>
          </a:p>
          <a:p>
            <a:pPr algn="ctr"/>
            <a:r>
              <a:rPr lang="en-US" sz="2400" dirty="0"/>
              <a:t>with conservative analysis</a:t>
            </a:r>
          </a:p>
        </p:txBody>
      </p:sp>
      <p:sp>
        <p:nvSpPr>
          <p:cNvPr id="43" name="Rectangle: Rounded Corners 42">
            <a:extLst>
              <a:ext uri="{FF2B5EF4-FFF2-40B4-BE49-F238E27FC236}">
                <a16:creationId xmlns:a16="http://schemas.microsoft.com/office/drawing/2014/main" id="{EEA87382-AA7E-4373-B90F-DCB8942779CB}"/>
              </a:ext>
            </a:extLst>
          </p:cNvPr>
          <p:cNvSpPr/>
          <p:nvPr/>
        </p:nvSpPr>
        <p:spPr>
          <a:xfrm>
            <a:off x="2251363" y="2683630"/>
            <a:ext cx="4288221" cy="159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Fast in the common case,</a:t>
            </a:r>
          </a:p>
          <a:p>
            <a:pPr algn="ctr"/>
            <a:r>
              <a:rPr lang="en-US" sz="2800" dirty="0"/>
              <a:t>still correct in uncommon</a:t>
            </a:r>
          </a:p>
        </p:txBody>
      </p:sp>
    </p:spTree>
    <p:extLst>
      <p:ext uri="{BB962C8B-B14F-4D97-AF65-F5344CB8AC3E}">
        <p14:creationId xmlns:p14="http://schemas.microsoft.com/office/powerpoint/2010/main" val="4078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8" grpId="0" animBg="1"/>
      <p:bldP spid="18" grpId="0" animBg="1"/>
      <p:bldP spid="18" grpId="1"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Optimistic Hybrid Analysis</a:t>
            </a:r>
          </a:p>
        </p:txBody>
      </p:sp>
      <p:sp>
        <p:nvSpPr>
          <p:cNvPr id="69" name="Footer Placeholder 68"/>
          <p:cNvSpPr>
            <a:spLocks noGrp="1"/>
          </p:cNvSpPr>
          <p:nvPr>
            <p:ph type="ftr" sz="quarter" idx="11"/>
          </p:nvPr>
        </p:nvSpPr>
        <p:spPr/>
        <p:txBody>
          <a:bodyPr/>
          <a:lstStyle/>
          <a:p>
            <a:r>
              <a:rPr lang="en-US"/>
              <a:t>David Devecsery</a:t>
            </a:r>
          </a:p>
        </p:txBody>
      </p:sp>
      <p:sp>
        <p:nvSpPr>
          <p:cNvPr id="78" name="Rectangle 77"/>
          <p:cNvSpPr/>
          <p:nvPr/>
        </p:nvSpPr>
        <p:spPr>
          <a:xfrm>
            <a:off x="6635958" y="3784908"/>
            <a:ext cx="1976112" cy="1295867"/>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88" name="Group 87"/>
          <p:cNvGrpSpPr/>
          <p:nvPr/>
        </p:nvGrpSpPr>
        <p:grpSpPr>
          <a:xfrm>
            <a:off x="6635958" y="3784908"/>
            <a:ext cx="1976112" cy="619726"/>
            <a:chOff x="6635958" y="3597426"/>
            <a:chExt cx="1976112" cy="619726"/>
          </a:xfrm>
        </p:grpSpPr>
        <p:sp>
          <p:nvSpPr>
            <p:cNvPr id="76" name="Rectangle 75"/>
            <p:cNvSpPr/>
            <p:nvPr/>
          </p:nvSpPr>
          <p:spPr>
            <a:xfrm>
              <a:off x="6635958" y="3597426"/>
              <a:ext cx="1976112"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TextBox 76"/>
            <p:cNvSpPr txBox="1"/>
            <p:nvPr/>
          </p:nvSpPr>
          <p:spPr>
            <a:xfrm>
              <a:off x="6732332" y="3695075"/>
              <a:ext cx="1783364" cy="369332"/>
            </a:xfrm>
            <a:prstGeom prst="rect">
              <a:avLst/>
            </a:prstGeom>
            <a:noFill/>
          </p:spPr>
          <p:txBody>
            <a:bodyPr wrap="square" rtlCol="0">
              <a:spAutoFit/>
            </a:bodyPr>
            <a:lstStyle/>
            <a:p>
              <a:r>
                <a:rPr lang="en-US" dirty="0"/>
                <a:t>Binary +</a:t>
              </a:r>
            </a:p>
          </p:txBody>
        </p:sp>
      </p:grpSp>
      <p:sp>
        <p:nvSpPr>
          <p:cNvPr id="70" name="Slide Number Placeholder 69"/>
          <p:cNvSpPr>
            <a:spLocks noGrp="1"/>
          </p:cNvSpPr>
          <p:nvPr>
            <p:ph type="sldNum" sz="quarter" idx="12"/>
          </p:nvPr>
        </p:nvSpPr>
        <p:spPr/>
        <p:txBody>
          <a:bodyPr/>
          <a:lstStyle/>
          <a:p>
            <a:fld id="{078C18B2-7961-40C5-BE6A-B0D7B2FB21AA}" type="slidenum">
              <a:rPr lang="en-US" smtClean="0"/>
              <a:t>23</a:t>
            </a:fld>
            <a:endParaRPr lang="en-US" dirty="0"/>
          </a:p>
        </p:txBody>
      </p:sp>
      <p:cxnSp>
        <p:nvCxnSpPr>
          <p:cNvPr id="83" name="Straight Arrow Connector 82"/>
          <p:cNvCxnSpPr>
            <a:cxnSpLocks/>
            <a:endCxn id="36" idx="1"/>
          </p:cNvCxnSpPr>
          <p:nvPr/>
        </p:nvCxnSpPr>
        <p:spPr>
          <a:xfrm>
            <a:off x="5438283" y="4575030"/>
            <a:ext cx="1197675" cy="16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35958" y="4791946"/>
            <a:ext cx="1976112" cy="288829"/>
          </a:xfrm>
          <a:prstGeom prst="rect">
            <a:avLst/>
          </a:prstGeom>
          <a:ln w="317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Predicate Checks</a:t>
            </a:r>
          </a:p>
        </p:txBody>
      </p:sp>
      <p:sp>
        <p:nvSpPr>
          <p:cNvPr id="36" name="TextBox 35"/>
          <p:cNvSpPr txBox="1"/>
          <p:nvPr/>
        </p:nvSpPr>
        <p:spPr>
          <a:xfrm>
            <a:off x="6635958" y="4406831"/>
            <a:ext cx="1950720" cy="369332"/>
          </a:xfrm>
          <a:prstGeom prst="rect">
            <a:avLst/>
          </a:prstGeom>
          <a:noFill/>
        </p:spPr>
        <p:txBody>
          <a:bodyPr wrap="square" rtlCol="0">
            <a:spAutoFit/>
          </a:bodyPr>
          <a:lstStyle/>
          <a:p>
            <a:r>
              <a:rPr lang="en-US" dirty="0"/>
              <a:t>Dynamic Checks</a:t>
            </a:r>
          </a:p>
        </p:txBody>
      </p:sp>
      <p:sp>
        <p:nvSpPr>
          <p:cNvPr id="89" name="TextBox 88"/>
          <p:cNvSpPr txBox="1"/>
          <p:nvPr/>
        </p:nvSpPr>
        <p:spPr>
          <a:xfrm>
            <a:off x="3144369" y="2120587"/>
            <a:ext cx="2424434" cy="1200329"/>
          </a:xfrm>
          <a:prstGeom prst="rect">
            <a:avLst/>
          </a:prstGeom>
          <a:noFill/>
        </p:spPr>
        <p:txBody>
          <a:bodyPr wrap="square" rtlCol="0">
            <a:spAutoFit/>
          </a:bodyPr>
          <a:lstStyle/>
          <a:p>
            <a:pPr algn="ctr"/>
            <a:r>
              <a:rPr lang="en-US" sz="2400" b="1" dirty="0"/>
              <a:t>2</a:t>
            </a:r>
          </a:p>
          <a:p>
            <a:pPr algn="ctr"/>
            <a:r>
              <a:rPr lang="en-US" sz="2400" dirty="0"/>
              <a:t>Predicated Static Analysis</a:t>
            </a:r>
          </a:p>
        </p:txBody>
      </p:sp>
      <p:cxnSp>
        <p:nvCxnSpPr>
          <p:cNvPr id="93" name="Straight Arrow Connector 92"/>
          <p:cNvCxnSpPr>
            <a:stCxn id="18" idx="3"/>
          </p:cNvCxnSpPr>
          <p:nvPr/>
        </p:nvCxnSpPr>
        <p:spPr>
          <a:xfrm flipV="1">
            <a:off x="2482206" y="4591497"/>
            <a:ext cx="753244" cy="7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8725" y="2121647"/>
            <a:ext cx="2424434" cy="1200329"/>
          </a:xfrm>
          <a:prstGeom prst="rect">
            <a:avLst/>
          </a:prstGeom>
          <a:noFill/>
        </p:spPr>
        <p:txBody>
          <a:bodyPr wrap="square" rtlCol="0">
            <a:spAutoFit/>
          </a:bodyPr>
          <a:lstStyle/>
          <a:p>
            <a:pPr algn="ctr"/>
            <a:r>
              <a:rPr lang="en-US" sz="2400" b="1" dirty="0"/>
              <a:t>1</a:t>
            </a:r>
          </a:p>
          <a:p>
            <a:pPr algn="ctr"/>
            <a:r>
              <a:rPr lang="en-US" sz="2400" dirty="0"/>
              <a:t>Profiling </a:t>
            </a:r>
          </a:p>
          <a:p>
            <a:pPr algn="ctr"/>
            <a:endParaRPr lang="en-US" sz="2400" dirty="0"/>
          </a:p>
        </p:txBody>
      </p:sp>
      <p:sp>
        <p:nvSpPr>
          <p:cNvPr id="42" name="TextBox 41"/>
          <p:cNvSpPr txBox="1"/>
          <p:nvPr/>
        </p:nvSpPr>
        <p:spPr>
          <a:xfrm>
            <a:off x="6411797" y="2164809"/>
            <a:ext cx="2424434" cy="1200329"/>
          </a:xfrm>
          <a:prstGeom prst="rect">
            <a:avLst/>
          </a:prstGeom>
          <a:noFill/>
        </p:spPr>
        <p:txBody>
          <a:bodyPr wrap="square" rtlCol="0">
            <a:spAutoFit/>
          </a:bodyPr>
          <a:lstStyle/>
          <a:p>
            <a:pPr algn="ctr"/>
            <a:r>
              <a:rPr lang="en-US" sz="2400" b="1" dirty="0"/>
              <a:t>3</a:t>
            </a:r>
          </a:p>
          <a:p>
            <a:pPr algn="ctr"/>
            <a:r>
              <a:rPr lang="en-US" sz="2400" dirty="0"/>
              <a:t>Speculative Dynamic Analysis</a:t>
            </a:r>
          </a:p>
        </p:txBody>
      </p:sp>
      <p:sp>
        <p:nvSpPr>
          <p:cNvPr id="18" name="Rounded Rectangle 17"/>
          <p:cNvSpPr/>
          <p:nvPr/>
        </p:nvSpPr>
        <p:spPr>
          <a:xfrm>
            <a:off x="482134" y="4092507"/>
            <a:ext cx="2000072" cy="1012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Profiling</a:t>
            </a:r>
          </a:p>
        </p:txBody>
      </p:sp>
      <p:grpSp>
        <p:nvGrpSpPr>
          <p:cNvPr id="25" name="Group 24">
            <a:extLst>
              <a:ext uri="{FF2B5EF4-FFF2-40B4-BE49-F238E27FC236}">
                <a16:creationId xmlns:a16="http://schemas.microsoft.com/office/drawing/2014/main" id="{9DDB79FE-FC3D-4E8F-B4DF-9AE5DC294A0D}"/>
              </a:ext>
            </a:extLst>
          </p:cNvPr>
          <p:cNvGrpSpPr/>
          <p:nvPr/>
        </p:nvGrpSpPr>
        <p:grpSpPr>
          <a:xfrm>
            <a:off x="3203080" y="3988330"/>
            <a:ext cx="2819679" cy="1020837"/>
            <a:chOff x="3203080" y="3988330"/>
            <a:chExt cx="2819679" cy="1020837"/>
          </a:xfrm>
        </p:grpSpPr>
        <p:grpSp>
          <p:nvGrpSpPr>
            <p:cNvPr id="26" name="Group 25">
              <a:extLst>
                <a:ext uri="{FF2B5EF4-FFF2-40B4-BE49-F238E27FC236}">
                  <a16:creationId xmlns:a16="http://schemas.microsoft.com/office/drawing/2014/main" id="{37D5CBC0-F3D4-4FF0-9FAC-C726584219DF}"/>
                </a:ext>
              </a:extLst>
            </p:cNvPr>
            <p:cNvGrpSpPr/>
            <p:nvPr/>
          </p:nvGrpSpPr>
          <p:grpSpPr>
            <a:xfrm>
              <a:off x="3516890" y="4092506"/>
              <a:ext cx="2505869" cy="916661"/>
              <a:chOff x="3443997" y="4183116"/>
              <a:chExt cx="2848742" cy="928458"/>
            </a:xfrm>
          </p:grpSpPr>
          <p:sp>
            <p:nvSpPr>
              <p:cNvPr id="50" name="Oval 49">
                <a:extLst>
                  <a:ext uri="{FF2B5EF4-FFF2-40B4-BE49-F238E27FC236}">
                    <a16:creationId xmlns:a16="http://schemas.microsoft.com/office/drawing/2014/main" id="{2BA2B220-68E9-44E4-8316-9701F6BF6213}"/>
                  </a:ext>
                </a:extLst>
              </p:cNvPr>
              <p:cNvSpPr/>
              <p:nvPr/>
            </p:nvSpPr>
            <p:spPr>
              <a:xfrm>
                <a:off x="3443997" y="4249726"/>
                <a:ext cx="2301765" cy="861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Reachable</a:t>
                </a:r>
                <a:endParaRPr lang="en-US" sz="1100" dirty="0"/>
              </a:p>
            </p:txBody>
          </p:sp>
          <p:sp>
            <p:nvSpPr>
              <p:cNvPr id="51" name="TextBox 50">
                <a:extLst>
                  <a:ext uri="{FF2B5EF4-FFF2-40B4-BE49-F238E27FC236}">
                    <a16:creationId xmlns:a16="http://schemas.microsoft.com/office/drawing/2014/main" id="{CED26FFC-550A-42B1-8450-360F2584C6F2}"/>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34" name="Oval 33">
              <a:extLst>
                <a:ext uri="{FF2B5EF4-FFF2-40B4-BE49-F238E27FC236}">
                  <a16:creationId xmlns:a16="http://schemas.microsoft.com/office/drawing/2014/main" id="{A295794C-1138-4F3D-B35D-1AEBC73CD68A}"/>
                </a:ext>
              </a:extLst>
            </p:cNvPr>
            <p:cNvSpPr/>
            <p:nvPr/>
          </p:nvSpPr>
          <p:spPr>
            <a:xfrm>
              <a:off x="3203080" y="3988330"/>
              <a:ext cx="890763" cy="8925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4B9CDF63-F2B3-4777-AE62-AB0E51A728D5}"/>
                </a:ext>
              </a:extLst>
            </p:cNvPr>
            <p:cNvSpPr txBox="1"/>
            <p:nvPr/>
          </p:nvSpPr>
          <p:spPr>
            <a:xfrm>
              <a:off x="3203080" y="4118960"/>
              <a:ext cx="852119" cy="276999"/>
            </a:xfrm>
            <a:prstGeom prst="rect">
              <a:avLst/>
            </a:prstGeom>
            <a:noFill/>
          </p:spPr>
          <p:txBody>
            <a:bodyPr wrap="square" rtlCol="0">
              <a:spAutoFit/>
            </a:bodyPr>
            <a:lstStyle/>
            <a:p>
              <a:r>
                <a:rPr lang="en-US" sz="1200" kern="1200" dirty="0">
                  <a:solidFill>
                    <a:schemeClr val="tx1"/>
                  </a:solidFill>
                  <a:latin typeface="+mn-lt"/>
                  <a:ea typeface="+mn-ea"/>
                  <a:cs typeface="+mn-cs"/>
                </a:rPr>
                <a:t>Predicated</a:t>
              </a:r>
            </a:p>
          </p:txBody>
        </p:sp>
        <p:grpSp>
          <p:nvGrpSpPr>
            <p:cNvPr id="37" name="Group 36">
              <a:extLst>
                <a:ext uri="{FF2B5EF4-FFF2-40B4-BE49-F238E27FC236}">
                  <a16:creationId xmlns:a16="http://schemas.microsoft.com/office/drawing/2014/main" id="{CB0E69D6-0FF2-4CEA-9E24-2D15F0D1A040}"/>
                </a:ext>
              </a:extLst>
            </p:cNvPr>
            <p:cNvGrpSpPr/>
            <p:nvPr/>
          </p:nvGrpSpPr>
          <p:grpSpPr>
            <a:xfrm>
              <a:off x="3578257" y="4362461"/>
              <a:ext cx="421702" cy="413702"/>
              <a:chOff x="2078595" y="4639323"/>
              <a:chExt cx="632041" cy="615563"/>
            </a:xfrm>
          </p:grpSpPr>
          <p:sp>
            <p:nvSpPr>
              <p:cNvPr id="38" name="Freeform: Shape 37">
                <a:extLst>
                  <a:ext uri="{FF2B5EF4-FFF2-40B4-BE49-F238E27FC236}">
                    <a16:creationId xmlns:a16="http://schemas.microsoft.com/office/drawing/2014/main" id="{651A1BC5-319C-4C66-A414-20D37D67B956}"/>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1FF9F94-5720-4464-8B35-602D34991DF4}"/>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862A54E0-B92E-468D-8566-8305A541860B}"/>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782E323-92E0-42E9-BD76-9DE2EED4CF00}"/>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71FC9604-3A0F-4B38-8071-DEED2F9BE162}"/>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F999A67C-01F5-4FB4-B9A1-3AEE4FEC3E0D}"/>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5F50FF5B-69A2-459E-83C9-46A99A2E44F3}"/>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8A0D0CA0-9F3A-4879-AB3B-67679E689366}"/>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D1B1BE2E-8BAF-4C12-8420-B3C0E1617AC2}"/>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8085474E-93FA-4AC1-978C-737A5A6C5B0F}"/>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291555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A5CB-F3A4-4A82-BD77-732F5817301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44D24D5-7839-453C-A2D3-5C37D5369875}"/>
              </a:ext>
            </a:extLst>
          </p:cNvPr>
          <p:cNvSpPr>
            <a:spLocks noGrp="1"/>
          </p:cNvSpPr>
          <p:nvPr>
            <p:ph idx="1"/>
          </p:nvPr>
        </p:nvSpPr>
        <p:spPr/>
        <p:txBody>
          <a:bodyPr>
            <a:normAutofit fontScale="92500" lnSpcReduction="10000"/>
          </a:bodyPr>
          <a:lstStyle/>
          <a:p>
            <a:r>
              <a:rPr lang="en-US" dirty="0">
                <a:solidFill>
                  <a:schemeClr val="tx1">
                    <a:lumMod val="50000"/>
                    <a:lumOff val="50000"/>
                  </a:schemeClr>
                </a:solidFill>
              </a:rPr>
              <a:t>Motivation / vision</a:t>
            </a:r>
          </a:p>
          <a:p>
            <a:r>
              <a:rPr lang="en-US" dirty="0">
                <a:solidFill>
                  <a:schemeClr val="tx1">
                    <a:lumMod val="50000"/>
                    <a:lumOff val="50000"/>
                  </a:schemeClr>
                </a:solidFill>
              </a:rPr>
              <a:t>Background</a:t>
            </a:r>
          </a:p>
          <a:p>
            <a:r>
              <a:rPr lang="en-US" dirty="0">
                <a:solidFill>
                  <a:schemeClr val="tx1">
                    <a:lumMod val="50000"/>
                    <a:lumOff val="50000"/>
                  </a:schemeClr>
                </a:solidFill>
              </a:rPr>
              <a:t>Predicated static analysis</a:t>
            </a:r>
          </a:p>
          <a:p>
            <a:r>
              <a:rPr lang="en-US" dirty="0">
                <a:solidFill>
                  <a:schemeClr val="tx1">
                    <a:lumMod val="50000"/>
                    <a:lumOff val="50000"/>
                  </a:schemeClr>
                </a:solidFill>
              </a:rPr>
              <a:t>Optimistic hybrid analysis</a:t>
            </a:r>
          </a:p>
          <a:p>
            <a:pPr lvl="1"/>
            <a:r>
              <a:rPr lang="en-US" dirty="0">
                <a:solidFill>
                  <a:schemeClr val="tx1">
                    <a:lumMod val="50000"/>
                    <a:lumOff val="50000"/>
                  </a:schemeClr>
                </a:solidFill>
              </a:rPr>
              <a:t>Profiling</a:t>
            </a:r>
          </a:p>
          <a:p>
            <a:pPr lvl="1"/>
            <a:r>
              <a:rPr lang="en-US" dirty="0">
                <a:solidFill>
                  <a:schemeClr val="tx1">
                    <a:lumMod val="50000"/>
                    <a:lumOff val="50000"/>
                  </a:schemeClr>
                </a:solidFill>
              </a:rPr>
              <a:t>Predicated static analysis</a:t>
            </a:r>
          </a:p>
          <a:p>
            <a:pPr lvl="1"/>
            <a:r>
              <a:rPr lang="en-US" dirty="0">
                <a:solidFill>
                  <a:schemeClr val="tx1">
                    <a:lumMod val="50000"/>
                    <a:lumOff val="50000"/>
                  </a:schemeClr>
                </a:solidFill>
              </a:rPr>
              <a:t>Speculative dynamic analysis</a:t>
            </a:r>
          </a:p>
          <a:p>
            <a:r>
              <a:rPr lang="en-US" dirty="0"/>
              <a:t>Example predicate</a:t>
            </a:r>
          </a:p>
          <a:p>
            <a:r>
              <a:rPr lang="en-US" dirty="0">
                <a:solidFill>
                  <a:schemeClr val="tx1">
                    <a:lumMod val="50000"/>
                    <a:lumOff val="50000"/>
                  </a:schemeClr>
                </a:solidFill>
              </a:rPr>
              <a:t>Evaluation</a:t>
            </a:r>
          </a:p>
          <a:p>
            <a:pPr lvl="1"/>
            <a:r>
              <a:rPr lang="en-US" dirty="0">
                <a:solidFill>
                  <a:schemeClr val="tx1">
                    <a:lumMod val="50000"/>
                    <a:lumOff val="50000"/>
                  </a:schemeClr>
                </a:solidFill>
              </a:rPr>
              <a:t>Race detection (</a:t>
            </a:r>
            <a:r>
              <a:rPr lang="en-US" dirty="0" err="1">
                <a:solidFill>
                  <a:schemeClr val="tx1">
                    <a:lumMod val="50000"/>
                    <a:lumOff val="50000"/>
                  </a:schemeClr>
                </a:solidFill>
              </a:rPr>
              <a:t>OptFT</a:t>
            </a:r>
            <a:r>
              <a:rPr lang="en-US" dirty="0">
                <a:solidFill>
                  <a:schemeClr val="tx1">
                    <a:lumMod val="50000"/>
                    <a:lumOff val="50000"/>
                  </a:schemeClr>
                </a:solidFill>
              </a:rPr>
              <a:t>)</a:t>
            </a:r>
          </a:p>
          <a:p>
            <a:pPr lvl="1"/>
            <a:r>
              <a:rPr lang="en-US" dirty="0">
                <a:solidFill>
                  <a:schemeClr val="tx1">
                    <a:lumMod val="50000"/>
                    <a:lumOff val="50000"/>
                  </a:schemeClr>
                </a:solidFill>
              </a:rPr>
              <a:t>Program slicing (</a:t>
            </a:r>
            <a:r>
              <a:rPr lang="en-US" dirty="0" err="1">
                <a:solidFill>
                  <a:schemeClr val="tx1">
                    <a:lumMod val="50000"/>
                    <a:lumOff val="50000"/>
                  </a:schemeClr>
                </a:solidFill>
              </a:rPr>
              <a:t>OptSlice</a:t>
            </a:r>
            <a:r>
              <a:rPr lang="en-US" dirty="0">
                <a:solidFill>
                  <a:schemeClr val="tx1">
                    <a:lumMod val="50000"/>
                    <a:lumOff val="50000"/>
                  </a:schemeClr>
                </a:solidFill>
              </a:rPr>
              <a:t>)</a:t>
            </a:r>
          </a:p>
          <a:p>
            <a:endParaRPr lang="en-US" dirty="0"/>
          </a:p>
        </p:txBody>
      </p:sp>
      <p:sp>
        <p:nvSpPr>
          <p:cNvPr id="4" name="Footer Placeholder 3">
            <a:extLst>
              <a:ext uri="{FF2B5EF4-FFF2-40B4-BE49-F238E27FC236}">
                <a16:creationId xmlns:a16="http://schemas.microsoft.com/office/drawing/2014/main" id="{C0EE4BCB-0263-45C9-AB75-41D0AA930353}"/>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E8A96560-FD54-43EC-B46A-D078A048D6E3}"/>
              </a:ext>
            </a:extLst>
          </p:cNvPr>
          <p:cNvSpPr>
            <a:spLocks noGrp="1"/>
          </p:cNvSpPr>
          <p:nvPr>
            <p:ph type="sldNum" sz="quarter" idx="12"/>
          </p:nvPr>
        </p:nvSpPr>
        <p:spPr/>
        <p:txBody>
          <a:bodyPr/>
          <a:lstStyle/>
          <a:p>
            <a:fld id="{D086BC75-263F-4F02-9401-96D291D2332F}" type="slidenum">
              <a:rPr lang="en-US" smtClean="0"/>
              <a:t>24</a:t>
            </a:fld>
            <a:endParaRPr lang="en-US"/>
          </a:p>
        </p:txBody>
      </p:sp>
    </p:spTree>
    <p:extLst>
      <p:ext uri="{BB962C8B-B14F-4D97-AF65-F5344CB8AC3E}">
        <p14:creationId xmlns:p14="http://schemas.microsoft.com/office/powerpoint/2010/main" val="315278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861B-A74F-46F4-BC1B-3274F42F3ED8}"/>
              </a:ext>
            </a:extLst>
          </p:cNvPr>
          <p:cNvSpPr>
            <a:spLocks noGrp="1"/>
          </p:cNvSpPr>
          <p:nvPr>
            <p:ph type="title"/>
          </p:nvPr>
        </p:nvSpPr>
        <p:spPr/>
        <p:txBody>
          <a:bodyPr>
            <a:normAutofit/>
          </a:bodyPr>
          <a:lstStyle/>
          <a:p>
            <a:r>
              <a:rPr lang="en-US" sz="3600" dirty="0"/>
              <a:t>Example Predicate: </a:t>
            </a:r>
            <a:br>
              <a:rPr lang="en-US" sz="3600" dirty="0"/>
            </a:br>
            <a:r>
              <a:rPr lang="en-US" sz="3600" dirty="0"/>
              <a:t>Likely Unreachable Code (LUC)</a:t>
            </a:r>
          </a:p>
        </p:txBody>
      </p:sp>
      <p:sp>
        <p:nvSpPr>
          <p:cNvPr id="3" name="Content Placeholder 2">
            <a:extLst>
              <a:ext uri="{FF2B5EF4-FFF2-40B4-BE49-F238E27FC236}">
                <a16:creationId xmlns:a16="http://schemas.microsoft.com/office/drawing/2014/main" id="{B965F8EF-05AE-4CED-AE37-11BE4AA6928B}"/>
              </a:ext>
            </a:extLst>
          </p:cNvPr>
          <p:cNvSpPr>
            <a:spLocks noGrp="1"/>
          </p:cNvSpPr>
          <p:nvPr>
            <p:ph idx="1"/>
          </p:nvPr>
        </p:nvSpPr>
        <p:spPr>
          <a:xfrm>
            <a:off x="628650" y="1825625"/>
            <a:ext cx="7886700" cy="1166957"/>
          </a:xfrm>
        </p:spPr>
        <p:txBody>
          <a:bodyPr>
            <a:normAutofit/>
          </a:bodyPr>
          <a:lstStyle/>
          <a:p>
            <a:r>
              <a:rPr lang="en-US" dirty="0"/>
              <a:t>Identifies code that is unlikely to be executed</a:t>
            </a:r>
          </a:p>
          <a:p>
            <a:r>
              <a:rPr lang="en-US" dirty="0"/>
              <a:t>Think of as “likely dead code elimination”</a:t>
            </a:r>
          </a:p>
        </p:txBody>
      </p:sp>
      <p:sp>
        <p:nvSpPr>
          <p:cNvPr id="4" name="Footer Placeholder 3">
            <a:extLst>
              <a:ext uri="{FF2B5EF4-FFF2-40B4-BE49-F238E27FC236}">
                <a16:creationId xmlns:a16="http://schemas.microsoft.com/office/drawing/2014/main" id="{AD99EB3D-9B4E-4827-9E68-2A24BF9520A2}"/>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5D9CF646-B62B-4A5A-90B9-5B972F02E546}"/>
              </a:ext>
            </a:extLst>
          </p:cNvPr>
          <p:cNvSpPr>
            <a:spLocks noGrp="1"/>
          </p:cNvSpPr>
          <p:nvPr>
            <p:ph type="sldNum" sz="quarter" idx="12"/>
          </p:nvPr>
        </p:nvSpPr>
        <p:spPr/>
        <p:txBody>
          <a:bodyPr/>
          <a:lstStyle/>
          <a:p>
            <a:fld id="{D086BC75-263F-4F02-9401-96D291D2332F}" type="slidenum">
              <a:rPr lang="en-US" smtClean="0"/>
              <a:t>25</a:t>
            </a:fld>
            <a:endParaRPr lang="en-US"/>
          </a:p>
        </p:txBody>
      </p:sp>
      <p:sp>
        <p:nvSpPr>
          <p:cNvPr id="6" name="TextBox 5">
            <a:extLst>
              <a:ext uri="{FF2B5EF4-FFF2-40B4-BE49-F238E27FC236}">
                <a16:creationId xmlns:a16="http://schemas.microsoft.com/office/drawing/2014/main" id="{4C45803F-5E74-40A1-95B3-7519DB4DDDE5}"/>
              </a:ext>
            </a:extLst>
          </p:cNvPr>
          <p:cNvSpPr txBox="1"/>
          <p:nvPr/>
        </p:nvSpPr>
        <p:spPr>
          <a:xfrm>
            <a:off x="3028950" y="3104806"/>
            <a:ext cx="2660072" cy="1477328"/>
          </a:xfrm>
          <a:prstGeom prst="rect">
            <a:avLst/>
          </a:prstGeom>
          <a:noFill/>
          <a:ln w="31750">
            <a:solidFill>
              <a:schemeClr val="tx1"/>
            </a:solidFill>
          </a:ln>
        </p:spPr>
        <p:txBody>
          <a:bodyPr wrap="square" rtlCol="0">
            <a:spAutoFit/>
          </a:bodyPr>
          <a:lstStyle/>
          <a:p>
            <a:r>
              <a:rPr lang="en-US" dirty="0"/>
              <a:t>if (</a:t>
            </a:r>
            <a:r>
              <a:rPr lang="en-US" dirty="0" err="1"/>
              <a:t>getyear</a:t>
            </a:r>
            <a:r>
              <a:rPr lang="en-US" dirty="0"/>
              <a:t>() &gt; 1980) {</a:t>
            </a:r>
          </a:p>
          <a:p>
            <a:r>
              <a:rPr lang="en-US" dirty="0"/>
              <a:t>	a = foo</a:t>
            </a:r>
          </a:p>
          <a:p>
            <a:r>
              <a:rPr lang="en-US" dirty="0"/>
              <a:t>} else {</a:t>
            </a:r>
          </a:p>
          <a:p>
            <a:r>
              <a:rPr lang="en-US" dirty="0"/>
              <a:t>	a = bar</a:t>
            </a:r>
          </a:p>
          <a:p>
            <a:r>
              <a:rPr lang="en-US" dirty="0"/>
              <a:t>}</a:t>
            </a:r>
          </a:p>
        </p:txBody>
      </p:sp>
      <p:cxnSp>
        <p:nvCxnSpPr>
          <p:cNvPr id="8" name="Straight Arrow Connector 7">
            <a:extLst>
              <a:ext uri="{FF2B5EF4-FFF2-40B4-BE49-F238E27FC236}">
                <a16:creationId xmlns:a16="http://schemas.microsoft.com/office/drawing/2014/main" id="{0B860226-E19D-4F51-933D-5DEC9BBF012A}"/>
              </a:ext>
            </a:extLst>
          </p:cNvPr>
          <p:cNvCxnSpPr/>
          <p:nvPr/>
        </p:nvCxnSpPr>
        <p:spPr>
          <a:xfrm flipH="1">
            <a:off x="4305301" y="4118262"/>
            <a:ext cx="21336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4BBA6C-5866-4D8F-8A25-9040F3B8D71E}"/>
              </a:ext>
            </a:extLst>
          </p:cNvPr>
          <p:cNvSpPr txBox="1"/>
          <p:nvPr/>
        </p:nvSpPr>
        <p:spPr>
          <a:xfrm>
            <a:off x="6231083" y="3702763"/>
            <a:ext cx="1835727" cy="830997"/>
          </a:xfrm>
          <a:prstGeom prst="rect">
            <a:avLst/>
          </a:prstGeom>
          <a:noFill/>
        </p:spPr>
        <p:txBody>
          <a:bodyPr wrap="square" rtlCol="0">
            <a:spAutoFit/>
          </a:bodyPr>
          <a:lstStyle/>
          <a:p>
            <a:pPr algn="ctr"/>
            <a:r>
              <a:rPr lang="en-US" sz="2400" dirty="0"/>
              <a:t>Likely Unused Code</a:t>
            </a:r>
          </a:p>
        </p:txBody>
      </p:sp>
    </p:spTree>
    <p:extLst>
      <p:ext uri="{BB962C8B-B14F-4D97-AF65-F5344CB8AC3E}">
        <p14:creationId xmlns:p14="http://schemas.microsoft.com/office/powerpoint/2010/main" val="215914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FDB6-29F9-4258-A76D-5BAE533B4A96}"/>
              </a:ext>
            </a:extLst>
          </p:cNvPr>
          <p:cNvSpPr>
            <a:spLocks noGrp="1"/>
          </p:cNvSpPr>
          <p:nvPr>
            <p:ph type="title"/>
          </p:nvPr>
        </p:nvSpPr>
        <p:spPr/>
        <p:txBody>
          <a:bodyPr/>
          <a:lstStyle/>
          <a:p>
            <a:r>
              <a:rPr lang="en-US" dirty="0"/>
              <a:t>Profiling: Likely Unreachable Code</a:t>
            </a:r>
          </a:p>
        </p:txBody>
      </p:sp>
      <p:sp>
        <p:nvSpPr>
          <p:cNvPr id="5" name="Slide Number Placeholder 4">
            <a:extLst>
              <a:ext uri="{FF2B5EF4-FFF2-40B4-BE49-F238E27FC236}">
                <a16:creationId xmlns:a16="http://schemas.microsoft.com/office/drawing/2014/main" id="{DC24468B-F8E5-41C6-AF39-9FACE66313B5}"/>
              </a:ext>
            </a:extLst>
          </p:cNvPr>
          <p:cNvSpPr>
            <a:spLocks noGrp="1"/>
          </p:cNvSpPr>
          <p:nvPr>
            <p:ph type="sldNum" sz="quarter" idx="12"/>
          </p:nvPr>
        </p:nvSpPr>
        <p:spPr/>
        <p:txBody>
          <a:bodyPr/>
          <a:lstStyle/>
          <a:p>
            <a:fld id="{D086BC75-263F-4F02-9401-96D291D2332F}" type="slidenum">
              <a:rPr lang="en-US" smtClean="0"/>
              <a:t>26</a:t>
            </a:fld>
            <a:endParaRPr lang="en-US"/>
          </a:p>
        </p:txBody>
      </p:sp>
      <p:sp>
        <p:nvSpPr>
          <p:cNvPr id="16" name="Footer Placeholder 3">
            <a:extLst>
              <a:ext uri="{FF2B5EF4-FFF2-40B4-BE49-F238E27FC236}">
                <a16:creationId xmlns:a16="http://schemas.microsoft.com/office/drawing/2014/main" id="{FF9C1380-70F9-46D9-842B-FF1EDFF90043}"/>
              </a:ext>
            </a:extLst>
          </p:cNvPr>
          <p:cNvSpPr>
            <a:spLocks noGrp="1"/>
          </p:cNvSpPr>
          <p:nvPr>
            <p:ph type="ftr" sz="quarter" idx="11"/>
          </p:nvPr>
        </p:nvSpPr>
        <p:spPr>
          <a:xfrm>
            <a:off x="3028950" y="6356351"/>
            <a:ext cx="3086100" cy="365125"/>
          </a:xfrm>
        </p:spPr>
        <p:txBody>
          <a:bodyPr/>
          <a:lstStyle/>
          <a:p>
            <a:r>
              <a:rPr lang="en-US"/>
              <a:t>David Devecsery</a:t>
            </a:r>
            <a:endParaRPr lang="en-US" dirty="0"/>
          </a:p>
        </p:txBody>
      </p:sp>
      <p:cxnSp>
        <p:nvCxnSpPr>
          <p:cNvPr id="28" name="Straight Arrow Connector 27">
            <a:extLst>
              <a:ext uri="{FF2B5EF4-FFF2-40B4-BE49-F238E27FC236}">
                <a16:creationId xmlns:a16="http://schemas.microsoft.com/office/drawing/2014/main" id="{4A8F703E-5A49-4FD9-9532-999BB821478C}"/>
              </a:ext>
            </a:extLst>
          </p:cNvPr>
          <p:cNvCxnSpPr/>
          <p:nvPr/>
        </p:nvCxnSpPr>
        <p:spPr>
          <a:xfrm>
            <a:off x="753294" y="3046104"/>
            <a:ext cx="0" cy="294567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3C2B84-A393-4484-AE73-2549B0515507}"/>
              </a:ext>
            </a:extLst>
          </p:cNvPr>
          <p:cNvCxnSpPr>
            <a:cxnSpLocks/>
          </p:cNvCxnSpPr>
          <p:nvPr/>
        </p:nvCxnSpPr>
        <p:spPr>
          <a:xfrm>
            <a:off x="2234659" y="3398801"/>
            <a:ext cx="0" cy="23774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7E43516-6D38-4D26-94C1-60FC85B2E476}"/>
              </a:ext>
            </a:extLst>
          </p:cNvPr>
          <p:cNvSpPr txBox="1"/>
          <p:nvPr/>
        </p:nvSpPr>
        <p:spPr>
          <a:xfrm>
            <a:off x="218861" y="2708628"/>
            <a:ext cx="1309912" cy="369332"/>
          </a:xfrm>
          <a:prstGeom prst="rect">
            <a:avLst/>
          </a:prstGeom>
          <a:noFill/>
        </p:spPr>
        <p:txBody>
          <a:bodyPr wrap="square" rtlCol="0">
            <a:spAutoFit/>
          </a:bodyPr>
          <a:lstStyle/>
          <a:p>
            <a:pPr algn="ctr"/>
            <a:r>
              <a:rPr lang="en-US" b="1" dirty="0"/>
              <a:t>Thread 1</a:t>
            </a:r>
          </a:p>
        </p:txBody>
      </p:sp>
      <p:sp>
        <p:nvSpPr>
          <p:cNvPr id="33" name="TextBox 32">
            <a:extLst>
              <a:ext uri="{FF2B5EF4-FFF2-40B4-BE49-F238E27FC236}">
                <a16:creationId xmlns:a16="http://schemas.microsoft.com/office/drawing/2014/main" id="{A730A43B-1AE4-4ACD-A2B5-DCB9668943A2}"/>
              </a:ext>
            </a:extLst>
          </p:cNvPr>
          <p:cNvSpPr txBox="1"/>
          <p:nvPr/>
        </p:nvSpPr>
        <p:spPr>
          <a:xfrm>
            <a:off x="1470248" y="2708628"/>
            <a:ext cx="1528821" cy="369332"/>
          </a:xfrm>
          <a:prstGeom prst="rect">
            <a:avLst/>
          </a:prstGeom>
          <a:noFill/>
        </p:spPr>
        <p:txBody>
          <a:bodyPr wrap="square" rtlCol="0">
            <a:spAutoFit/>
          </a:bodyPr>
          <a:lstStyle/>
          <a:p>
            <a:pPr algn="ctr"/>
            <a:r>
              <a:rPr lang="en-US" b="1" dirty="0"/>
              <a:t>Thread 2</a:t>
            </a:r>
          </a:p>
        </p:txBody>
      </p:sp>
      <p:sp>
        <p:nvSpPr>
          <p:cNvPr id="34" name="TextBox 33">
            <a:extLst>
              <a:ext uri="{FF2B5EF4-FFF2-40B4-BE49-F238E27FC236}">
                <a16:creationId xmlns:a16="http://schemas.microsoft.com/office/drawing/2014/main" id="{235ACBAD-32CD-4AE2-8861-8E52A0C4D553}"/>
              </a:ext>
            </a:extLst>
          </p:cNvPr>
          <p:cNvSpPr txBox="1"/>
          <p:nvPr/>
        </p:nvSpPr>
        <p:spPr>
          <a:xfrm>
            <a:off x="719004" y="3412699"/>
            <a:ext cx="1141546" cy="369332"/>
          </a:xfrm>
          <a:prstGeom prst="rect">
            <a:avLst/>
          </a:prstGeom>
          <a:noFill/>
        </p:spPr>
        <p:txBody>
          <a:bodyPr wrap="square" rtlCol="0">
            <a:spAutoFit/>
          </a:bodyPr>
          <a:lstStyle/>
          <a:p>
            <a:r>
              <a:rPr lang="en-US" dirty="0"/>
              <a:t>a = new()</a:t>
            </a:r>
          </a:p>
        </p:txBody>
      </p:sp>
      <p:sp>
        <p:nvSpPr>
          <p:cNvPr id="35" name="TextBox 34">
            <a:extLst>
              <a:ext uri="{FF2B5EF4-FFF2-40B4-BE49-F238E27FC236}">
                <a16:creationId xmlns:a16="http://schemas.microsoft.com/office/drawing/2014/main" id="{7D99B417-7254-417B-9A79-BBA15EC117B5}"/>
              </a:ext>
            </a:extLst>
          </p:cNvPr>
          <p:cNvSpPr txBox="1"/>
          <p:nvPr/>
        </p:nvSpPr>
        <p:spPr>
          <a:xfrm>
            <a:off x="2257186" y="3994305"/>
            <a:ext cx="949563" cy="369332"/>
          </a:xfrm>
          <a:prstGeom prst="rect">
            <a:avLst/>
          </a:prstGeom>
          <a:noFill/>
        </p:spPr>
        <p:txBody>
          <a:bodyPr wrap="square" rtlCol="0">
            <a:spAutoFit/>
          </a:bodyPr>
          <a:lstStyle/>
          <a:p>
            <a:r>
              <a:rPr lang="en-US" dirty="0"/>
              <a:t>a = null</a:t>
            </a:r>
          </a:p>
        </p:txBody>
      </p:sp>
      <p:sp>
        <p:nvSpPr>
          <p:cNvPr id="36" name="TextBox 35">
            <a:extLst>
              <a:ext uri="{FF2B5EF4-FFF2-40B4-BE49-F238E27FC236}">
                <a16:creationId xmlns:a16="http://schemas.microsoft.com/office/drawing/2014/main" id="{52B2CA24-EFFE-4777-A040-AF3FF07035CA}"/>
              </a:ext>
            </a:extLst>
          </p:cNvPr>
          <p:cNvSpPr txBox="1"/>
          <p:nvPr/>
        </p:nvSpPr>
        <p:spPr>
          <a:xfrm>
            <a:off x="760422" y="4779559"/>
            <a:ext cx="858827" cy="369332"/>
          </a:xfrm>
          <a:prstGeom prst="rect">
            <a:avLst/>
          </a:prstGeom>
          <a:noFill/>
        </p:spPr>
        <p:txBody>
          <a:bodyPr wrap="square" rtlCol="0">
            <a:spAutoFit/>
          </a:bodyPr>
          <a:lstStyle/>
          <a:p>
            <a:r>
              <a:rPr lang="en-US" dirty="0" err="1"/>
              <a:t>a.foo</a:t>
            </a:r>
            <a:r>
              <a:rPr lang="en-US" dirty="0"/>
              <a:t>()</a:t>
            </a:r>
          </a:p>
        </p:txBody>
      </p:sp>
      <p:cxnSp>
        <p:nvCxnSpPr>
          <p:cNvPr id="37" name="Straight Arrow Connector 36">
            <a:extLst>
              <a:ext uri="{FF2B5EF4-FFF2-40B4-BE49-F238E27FC236}">
                <a16:creationId xmlns:a16="http://schemas.microsoft.com/office/drawing/2014/main" id="{6BA47616-B691-4C1B-B7D2-3A9DEEC4286F}"/>
              </a:ext>
            </a:extLst>
          </p:cNvPr>
          <p:cNvCxnSpPr>
            <a:cxnSpLocks/>
            <a:stCxn id="38" idx="3"/>
          </p:cNvCxnSpPr>
          <p:nvPr/>
        </p:nvCxnSpPr>
        <p:spPr>
          <a:xfrm>
            <a:off x="5517435" y="4189478"/>
            <a:ext cx="407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17">
            <a:extLst>
              <a:ext uri="{FF2B5EF4-FFF2-40B4-BE49-F238E27FC236}">
                <a16:creationId xmlns:a16="http://schemas.microsoft.com/office/drawing/2014/main" id="{B5044E4E-F6CE-4150-8F09-753917827BA8}"/>
              </a:ext>
            </a:extLst>
          </p:cNvPr>
          <p:cNvSpPr/>
          <p:nvPr/>
        </p:nvSpPr>
        <p:spPr>
          <a:xfrm>
            <a:off x="3517363" y="3683403"/>
            <a:ext cx="2000072" cy="1012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Profile:</a:t>
            </a:r>
          </a:p>
          <a:p>
            <a:pPr algn="ctr"/>
            <a:r>
              <a:rPr lang="en-US" dirty="0"/>
              <a:t>Find Unused Instructions</a:t>
            </a:r>
          </a:p>
        </p:txBody>
      </p:sp>
      <p:cxnSp>
        <p:nvCxnSpPr>
          <p:cNvPr id="39" name="Straight Arrow Connector 38">
            <a:extLst>
              <a:ext uri="{FF2B5EF4-FFF2-40B4-BE49-F238E27FC236}">
                <a16:creationId xmlns:a16="http://schemas.microsoft.com/office/drawing/2014/main" id="{83EBD669-7AA5-4AA1-ACB3-B5A97FE2B7A8}"/>
              </a:ext>
            </a:extLst>
          </p:cNvPr>
          <p:cNvCxnSpPr>
            <a:cxnSpLocks/>
          </p:cNvCxnSpPr>
          <p:nvPr/>
        </p:nvCxnSpPr>
        <p:spPr>
          <a:xfrm>
            <a:off x="3143250" y="4175308"/>
            <a:ext cx="37411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8DF167-54DC-476F-BF3C-C0014A2EC3C0}"/>
              </a:ext>
            </a:extLst>
          </p:cNvPr>
          <p:cNvSpPr txBox="1"/>
          <p:nvPr/>
        </p:nvSpPr>
        <p:spPr>
          <a:xfrm>
            <a:off x="361548" y="2280325"/>
            <a:ext cx="2370419" cy="461665"/>
          </a:xfrm>
          <a:prstGeom prst="rect">
            <a:avLst/>
          </a:prstGeom>
          <a:noFill/>
        </p:spPr>
        <p:txBody>
          <a:bodyPr wrap="square" rtlCol="0">
            <a:spAutoFit/>
          </a:bodyPr>
          <a:lstStyle/>
          <a:p>
            <a:pPr algn="ctr"/>
            <a:r>
              <a:rPr lang="en-US" sz="2400" b="1" dirty="0"/>
              <a:t>Code</a:t>
            </a:r>
          </a:p>
        </p:txBody>
      </p:sp>
      <p:sp>
        <p:nvSpPr>
          <p:cNvPr id="40" name="TextBox 39">
            <a:extLst>
              <a:ext uri="{FF2B5EF4-FFF2-40B4-BE49-F238E27FC236}">
                <a16:creationId xmlns:a16="http://schemas.microsoft.com/office/drawing/2014/main" id="{D987208D-7C54-4737-93F2-1B78E342E114}"/>
              </a:ext>
            </a:extLst>
          </p:cNvPr>
          <p:cNvSpPr txBox="1"/>
          <p:nvPr/>
        </p:nvSpPr>
        <p:spPr>
          <a:xfrm>
            <a:off x="6656808" y="2511158"/>
            <a:ext cx="1659683" cy="830997"/>
          </a:xfrm>
          <a:prstGeom prst="rect">
            <a:avLst/>
          </a:prstGeom>
          <a:noFill/>
        </p:spPr>
        <p:txBody>
          <a:bodyPr wrap="square" rtlCol="0">
            <a:spAutoFit/>
          </a:bodyPr>
          <a:lstStyle/>
          <a:p>
            <a:pPr algn="ctr"/>
            <a:r>
              <a:rPr lang="en-US" sz="2400" b="1" dirty="0"/>
              <a:t>Profiling Results</a:t>
            </a:r>
          </a:p>
        </p:txBody>
      </p:sp>
      <p:graphicFrame>
        <p:nvGraphicFramePr>
          <p:cNvPr id="9" name="Table 8">
            <a:extLst>
              <a:ext uri="{FF2B5EF4-FFF2-40B4-BE49-F238E27FC236}">
                <a16:creationId xmlns:a16="http://schemas.microsoft.com/office/drawing/2014/main" id="{50A0ECA1-4D7A-4B97-BD18-E40C460AB304}"/>
              </a:ext>
            </a:extLst>
          </p:cNvPr>
          <p:cNvGraphicFramePr>
            <a:graphicFrameLocks noGrp="1"/>
          </p:cNvGraphicFramePr>
          <p:nvPr>
            <p:extLst/>
          </p:nvPr>
        </p:nvGraphicFramePr>
        <p:xfrm>
          <a:off x="6369050" y="3684984"/>
          <a:ext cx="2177158" cy="1483360"/>
        </p:xfrm>
        <a:graphic>
          <a:graphicData uri="http://schemas.openxmlformats.org/drawingml/2006/table">
            <a:tbl>
              <a:tblPr firstRow="1" bandRow="1">
                <a:tableStyleId>{5C22544A-7EE6-4342-B048-85BDC9FD1C3A}</a:tableStyleId>
              </a:tblPr>
              <a:tblGrid>
                <a:gridCol w="1088579">
                  <a:extLst>
                    <a:ext uri="{9D8B030D-6E8A-4147-A177-3AD203B41FA5}">
                      <a16:colId xmlns:a16="http://schemas.microsoft.com/office/drawing/2014/main" val="3351785098"/>
                    </a:ext>
                  </a:extLst>
                </a:gridCol>
                <a:gridCol w="1088579">
                  <a:extLst>
                    <a:ext uri="{9D8B030D-6E8A-4147-A177-3AD203B41FA5}">
                      <a16:colId xmlns:a16="http://schemas.microsoft.com/office/drawing/2014/main" val="784173488"/>
                    </a:ext>
                  </a:extLst>
                </a:gridCol>
              </a:tblGrid>
              <a:tr h="370840">
                <a:tc>
                  <a:txBody>
                    <a:bodyPr/>
                    <a:lstStyle/>
                    <a:p>
                      <a:r>
                        <a:rPr lang="en-US" dirty="0"/>
                        <a:t>Line</a:t>
                      </a:r>
                    </a:p>
                  </a:txBody>
                  <a:tcPr/>
                </a:tc>
                <a:tc>
                  <a:txBody>
                    <a:bodyPr/>
                    <a:lstStyle/>
                    <a:p>
                      <a:r>
                        <a:rPr lang="en-US" dirty="0"/>
                        <a:t>Used?</a:t>
                      </a:r>
                    </a:p>
                  </a:txBody>
                  <a:tcPr/>
                </a:tc>
                <a:extLst>
                  <a:ext uri="{0D108BD9-81ED-4DB2-BD59-A6C34878D82A}">
                    <a16:rowId xmlns:a16="http://schemas.microsoft.com/office/drawing/2014/main" val="253484850"/>
                  </a:ext>
                </a:extLst>
              </a:tr>
              <a:tr h="370840">
                <a:tc>
                  <a:txBody>
                    <a:bodyPr/>
                    <a:lstStyle/>
                    <a:p>
                      <a:r>
                        <a:rPr lang="en-US" dirty="0"/>
                        <a:t>a = new()</a:t>
                      </a:r>
                    </a:p>
                  </a:txBody>
                  <a:tcPr/>
                </a:tc>
                <a:tc>
                  <a:txBody>
                    <a:bodyPr/>
                    <a:lstStyle/>
                    <a:p>
                      <a:endParaRPr lang="en-US" dirty="0"/>
                    </a:p>
                  </a:txBody>
                  <a:tcPr/>
                </a:tc>
                <a:extLst>
                  <a:ext uri="{0D108BD9-81ED-4DB2-BD59-A6C34878D82A}">
                    <a16:rowId xmlns:a16="http://schemas.microsoft.com/office/drawing/2014/main" val="869356324"/>
                  </a:ext>
                </a:extLst>
              </a:tr>
              <a:tr h="370840">
                <a:tc>
                  <a:txBody>
                    <a:bodyPr/>
                    <a:lstStyle/>
                    <a:p>
                      <a:r>
                        <a:rPr lang="en-US" dirty="0"/>
                        <a:t>a = null</a:t>
                      </a:r>
                    </a:p>
                  </a:txBody>
                  <a:tcPr/>
                </a:tc>
                <a:tc>
                  <a:txBody>
                    <a:bodyPr/>
                    <a:lstStyle/>
                    <a:p>
                      <a:r>
                        <a:rPr lang="en-US" b="1" dirty="0">
                          <a:solidFill>
                            <a:srgbClr val="FF0000"/>
                          </a:solidFill>
                        </a:rPr>
                        <a:t>Unused</a:t>
                      </a:r>
                    </a:p>
                  </a:txBody>
                  <a:tcPr/>
                </a:tc>
                <a:extLst>
                  <a:ext uri="{0D108BD9-81ED-4DB2-BD59-A6C34878D82A}">
                    <a16:rowId xmlns:a16="http://schemas.microsoft.com/office/drawing/2014/main" val="1860666724"/>
                  </a:ext>
                </a:extLst>
              </a:tr>
              <a:tr h="370840">
                <a:tc>
                  <a:txBody>
                    <a:bodyPr/>
                    <a:lstStyle/>
                    <a:p>
                      <a:r>
                        <a:rPr lang="en-US" dirty="0" err="1"/>
                        <a:t>a.foo</a:t>
                      </a:r>
                      <a:r>
                        <a:rPr lang="en-US" dirty="0"/>
                        <a:t>()</a:t>
                      </a:r>
                    </a:p>
                  </a:txBody>
                  <a:tcPr/>
                </a:tc>
                <a:tc>
                  <a:txBody>
                    <a:bodyPr/>
                    <a:lstStyle/>
                    <a:p>
                      <a:endParaRPr lang="en-US" dirty="0"/>
                    </a:p>
                  </a:txBody>
                  <a:tcPr/>
                </a:tc>
                <a:extLst>
                  <a:ext uri="{0D108BD9-81ED-4DB2-BD59-A6C34878D82A}">
                    <a16:rowId xmlns:a16="http://schemas.microsoft.com/office/drawing/2014/main" val="845150815"/>
                  </a:ext>
                </a:extLst>
              </a:tr>
            </a:tbl>
          </a:graphicData>
        </a:graphic>
      </p:graphicFrame>
    </p:spTree>
    <p:extLst>
      <p:ext uri="{BB962C8B-B14F-4D97-AF65-F5344CB8AC3E}">
        <p14:creationId xmlns:p14="http://schemas.microsoft.com/office/powerpoint/2010/main" val="20467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Predicated Analysis: LUC</a:t>
            </a:r>
          </a:p>
        </p:txBody>
      </p:sp>
      <p:sp>
        <p:nvSpPr>
          <p:cNvPr id="3" name="Content Placeholder 2"/>
          <p:cNvSpPr>
            <a:spLocks noGrp="1"/>
          </p:cNvSpPr>
          <p:nvPr>
            <p:ph idx="1"/>
          </p:nvPr>
        </p:nvSpPr>
        <p:spPr>
          <a:xfrm>
            <a:off x="628650" y="1825626"/>
            <a:ext cx="7886700" cy="701754"/>
          </a:xfrm>
        </p:spPr>
        <p:txBody>
          <a:bodyPr>
            <a:normAutofit/>
          </a:bodyPr>
          <a:lstStyle/>
          <a:p>
            <a:r>
              <a:rPr lang="en-US" dirty="0"/>
              <a:t>Reduce checks using instruction counts</a:t>
            </a:r>
          </a:p>
        </p:txBody>
      </p:sp>
      <p:sp>
        <p:nvSpPr>
          <p:cNvPr id="4" name="Footer Placeholder 3"/>
          <p:cNvSpPr>
            <a:spLocks noGrp="1"/>
          </p:cNvSpPr>
          <p:nvPr>
            <p:ph type="ftr" sz="quarter" idx="11"/>
          </p:nvPr>
        </p:nvSpPr>
        <p:spPr/>
        <p:txBody>
          <a:bodyPr/>
          <a:lstStyle/>
          <a:p>
            <a:r>
              <a:rPr lang="en-US"/>
              <a:t>David Devecsery</a:t>
            </a:r>
          </a:p>
        </p:txBody>
      </p:sp>
      <p:sp>
        <p:nvSpPr>
          <p:cNvPr id="5" name="Slide Number Placeholder 4"/>
          <p:cNvSpPr>
            <a:spLocks noGrp="1"/>
          </p:cNvSpPr>
          <p:nvPr>
            <p:ph type="sldNum" sz="quarter" idx="12"/>
          </p:nvPr>
        </p:nvSpPr>
        <p:spPr/>
        <p:txBody>
          <a:bodyPr/>
          <a:lstStyle/>
          <a:p>
            <a:fld id="{078C18B2-7961-40C5-BE6A-B0D7B2FB21AA}" type="slidenum">
              <a:rPr lang="en-US" smtClean="0"/>
              <a:t>27</a:t>
            </a:fld>
            <a:endParaRPr lang="en-US"/>
          </a:p>
        </p:txBody>
      </p:sp>
      <p:sp>
        <p:nvSpPr>
          <p:cNvPr id="57" name="TextBox 56">
            <a:extLst>
              <a:ext uri="{FF2B5EF4-FFF2-40B4-BE49-F238E27FC236}">
                <a16:creationId xmlns:a16="http://schemas.microsoft.com/office/drawing/2014/main" id="{66DEF8DB-253E-4B4E-B184-8A771F592087}"/>
              </a:ext>
            </a:extLst>
          </p:cNvPr>
          <p:cNvSpPr txBox="1"/>
          <p:nvPr/>
        </p:nvSpPr>
        <p:spPr>
          <a:xfrm>
            <a:off x="628650" y="2942958"/>
            <a:ext cx="1659683" cy="830997"/>
          </a:xfrm>
          <a:prstGeom prst="rect">
            <a:avLst/>
          </a:prstGeom>
          <a:noFill/>
        </p:spPr>
        <p:txBody>
          <a:bodyPr wrap="square" rtlCol="0">
            <a:spAutoFit/>
          </a:bodyPr>
          <a:lstStyle/>
          <a:p>
            <a:pPr algn="ctr"/>
            <a:r>
              <a:rPr lang="en-US" sz="2400" b="1" dirty="0"/>
              <a:t>Profiling Results</a:t>
            </a:r>
          </a:p>
        </p:txBody>
      </p:sp>
      <p:cxnSp>
        <p:nvCxnSpPr>
          <p:cNvPr id="74" name="Straight Arrow Connector 73">
            <a:extLst>
              <a:ext uri="{FF2B5EF4-FFF2-40B4-BE49-F238E27FC236}">
                <a16:creationId xmlns:a16="http://schemas.microsoft.com/office/drawing/2014/main" id="{325661C8-C51E-43ED-B8B8-281E4A840379}"/>
              </a:ext>
            </a:extLst>
          </p:cNvPr>
          <p:cNvCxnSpPr>
            <a:cxnSpLocks/>
          </p:cNvCxnSpPr>
          <p:nvPr/>
        </p:nvCxnSpPr>
        <p:spPr>
          <a:xfrm>
            <a:off x="3351819" y="4655656"/>
            <a:ext cx="407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4CA0314-2A28-4D14-A0C4-452701CA36A8}"/>
              </a:ext>
            </a:extLst>
          </p:cNvPr>
          <p:cNvCxnSpPr/>
          <p:nvPr/>
        </p:nvCxnSpPr>
        <p:spPr>
          <a:xfrm>
            <a:off x="6321600" y="3466497"/>
            <a:ext cx="0" cy="294567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199F4A2-E94A-49B1-BEA9-D9C472CB2CEE}"/>
              </a:ext>
            </a:extLst>
          </p:cNvPr>
          <p:cNvCxnSpPr>
            <a:cxnSpLocks/>
          </p:cNvCxnSpPr>
          <p:nvPr/>
        </p:nvCxnSpPr>
        <p:spPr>
          <a:xfrm>
            <a:off x="7802965" y="3819194"/>
            <a:ext cx="0" cy="23774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6722D44-AB64-4751-9BBD-C3789DCDC274}"/>
              </a:ext>
            </a:extLst>
          </p:cNvPr>
          <p:cNvSpPr txBox="1"/>
          <p:nvPr/>
        </p:nvSpPr>
        <p:spPr>
          <a:xfrm>
            <a:off x="5787167" y="3129021"/>
            <a:ext cx="1309912" cy="369332"/>
          </a:xfrm>
          <a:prstGeom prst="rect">
            <a:avLst/>
          </a:prstGeom>
          <a:noFill/>
        </p:spPr>
        <p:txBody>
          <a:bodyPr wrap="square" rtlCol="0">
            <a:spAutoFit/>
          </a:bodyPr>
          <a:lstStyle/>
          <a:p>
            <a:pPr algn="ctr"/>
            <a:r>
              <a:rPr lang="en-US" b="1" dirty="0"/>
              <a:t>Thread 1</a:t>
            </a:r>
          </a:p>
        </p:txBody>
      </p:sp>
      <p:sp>
        <p:nvSpPr>
          <p:cNvPr id="90" name="TextBox 89">
            <a:extLst>
              <a:ext uri="{FF2B5EF4-FFF2-40B4-BE49-F238E27FC236}">
                <a16:creationId xmlns:a16="http://schemas.microsoft.com/office/drawing/2014/main" id="{65DC3DE5-A304-4F74-933A-F488FA5346FC}"/>
              </a:ext>
            </a:extLst>
          </p:cNvPr>
          <p:cNvSpPr txBox="1"/>
          <p:nvPr/>
        </p:nvSpPr>
        <p:spPr>
          <a:xfrm>
            <a:off x="7038554" y="3129021"/>
            <a:ext cx="1528821" cy="369332"/>
          </a:xfrm>
          <a:prstGeom prst="rect">
            <a:avLst/>
          </a:prstGeom>
          <a:noFill/>
        </p:spPr>
        <p:txBody>
          <a:bodyPr wrap="square" rtlCol="0">
            <a:spAutoFit/>
          </a:bodyPr>
          <a:lstStyle/>
          <a:p>
            <a:pPr algn="ctr"/>
            <a:r>
              <a:rPr lang="en-US" b="1" dirty="0"/>
              <a:t>Thread 2</a:t>
            </a:r>
          </a:p>
        </p:txBody>
      </p:sp>
      <p:sp>
        <p:nvSpPr>
          <p:cNvPr id="91" name="TextBox 90">
            <a:extLst>
              <a:ext uri="{FF2B5EF4-FFF2-40B4-BE49-F238E27FC236}">
                <a16:creationId xmlns:a16="http://schemas.microsoft.com/office/drawing/2014/main" id="{AC7B95E4-CFB4-4894-B90A-E4499DA08B8D}"/>
              </a:ext>
            </a:extLst>
          </p:cNvPr>
          <p:cNvSpPr txBox="1"/>
          <p:nvPr/>
        </p:nvSpPr>
        <p:spPr>
          <a:xfrm>
            <a:off x="6287310" y="3833092"/>
            <a:ext cx="1141546" cy="369332"/>
          </a:xfrm>
          <a:prstGeom prst="rect">
            <a:avLst/>
          </a:prstGeom>
          <a:noFill/>
        </p:spPr>
        <p:txBody>
          <a:bodyPr wrap="square" rtlCol="0">
            <a:spAutoFit/>
          </a:bodyPr>
          <a:lstStyle/>
          <a:p>
            <a:r>
              <a:rPr lang="en-US" dirty="0"/>
              <a:t>a = new()</a:t>
            </a:r>
          </a:p>
        </p:txBody>
      </p:sp>
      <p:sp>
        <p:nvSpPr>
          <p:cNvPr id="93" name="TextBox 92">
            <a:extLst>
              <a:ext uri="{FF2B5EF4-FFF2-40B4-BE49-F238E27FC236}">
                <a16:creationId xmlns:a16="http://schemas.microsoft.com/office/drawing/2014/main" id="{A1A7AF47-EA8C-4673-AD7E-25D80F1E9629}"/>
              </a:ext>
            </a:extLst>
          </p:cNvPr>
          <p:cNvSpPr txBox="1"/>
          <p:nvPr/>
        </p:nvSpPr>
        <p:spPr>
          <a:xfrm>
            <a:off x="7825492" y="4414698"/>
            <a:ext cx="949563" cy="369332"/>
          </a:xfrm>
          <a:prstGeom prst="rect">
            <a:avLst/>
          </a:prstGeom>
          <a:noFill/>
        </p:spPr>
        <p:txBody>
          <a:bodyPr wrap="square" rtlCol="0">
            <a:spAutoFit/>
          </a:bodyPr>
          <a:lstStyle/>
          <a:p>
            <a:r>
              <a:rPr lang="en-US" dirty="0"/>
              <a:t>a = null</a:t>
            </a:r>
          </a:p>
        </p:txBody>
      </p:sp>
      <p:sp>
        <p:nvSpPr>
          <p:cNvPr id="94" name="TextBox 93">
            <a:extLst>
              <a:ext uri="{FF2B5EF4-FFF2-40B4-BE49-F238E27FC236}">
                <a16:creationId xmlns:a16="http://schemas.microsoft.com/office/drawing/2014/main" id="{C7E8494B-C2EA-4E8C-A419-F577FAA6AD99}"/>
              </a:ext>
            </a:extLst>
          </p:cNvPr>
          <p:cNvSpPr txBox="1"/>
          <p:nvPr/>
        </p:nvSpPr>
        <p:spPr>
          <a:xfrm>
            <a:off x="6328728" y="5199952"/>
            <a:ext cx="858827" cy="369332"/>
          </a:xfrm>
          <a:prstGeom prst="rect">
            <a:avLst/>
          </a:prstGeom>
          <a:noFill/>
        </p:spPr>
        <p:txBody>
          <a:bodyPr wrap="square" rtlCol="0">
            <a:spAutoFit/>
          </a:bodyPr>
          <a:lstStyle/>
          <a:p>
            <a:r>
              <a:rPr lang="en-US" dirty="0" err="1"/>
              <a:t>a.foo</a:t>
            </a:r>
            <a:r>
              <a:rPr lang="en-US" dirty="0"/>
              <a:t>()</a:t>
            </a:r>
          </a:p>
        </p:txBody>
      </p:sp>
      <p:sp>
        <p:nvSpPr>
          <p:cNvPr id="96" name="TextBox 95">
            <a:extLst>
              <a:ext uri="{FF2B5EF4-FFF2-40B4-BE49-F238E27FC236}">
                <a16:creationId xmlns:a16="http://schemas.microsoft.com/office/drawing/2014/main" id="{B04D86D1-CC99-4D53-8777-E443AB5EFC2E}"/>
              </a:ext>
            </a:extLst>
          </p:cNvPr>
          <p:cNvSpPr txBox="1"/>
          <p:nvPr/>
        </p:nvSpPr>
        <p:spPr>
          <a:xfrm>
            <a:off x="6208712" y="2700719"/>
            <a:ext cx="1659683" cy="461665"/>
          </a:xfrm>
          <a:prstGeom prst="rect">
            <a:avLst/>
          </a:prstGeom>
          <a:noFill/>
        </p:spPr>
        <p:txBody>
          <a:bodyPr wrap="square" rtlCol="0">
            <a:spAutoFit/>
          </a:bodyPr>
          <a:lstStyle/>
          <a:p>
            <a:pPr algn="ctr"/>
            <a:r>
              <a:rPr lang="en-US" sz="2400" b="1" dirty="0"/>
              <a:t>Code</a:t>
            </a:r>
          </a:p>
        </p:txBody>
      </p:sp>
      <p:sp>
        <p:nvSpPr>
          <p:cNvPr id="97" name="TextBox 96">
            <a:extLst>
              <a:ext uri="{FF2B5EF4-FFF2-40B4-BE49-F238E27FC236}">
                <a16:creationId xmlns:a16="http://schemas.microsoft.com/office/drawing/2014/main" id="{DDC8B2E1-C048-4CE3-92F1-7F8D0D28B24F}"/>
              </a:ext>
            </a:extLst>
          </p:cNvPr>
          <p:cNvSpPr txBox="1"/>
          <p:nvPr/>
        </p:nvSpPr>
        <p:spPr>
          <a:xfrm>
            <a:off x="6286015" y="4116784"/>
            <a:ext cx="1141546" cy="369332"/>
          </a:xfrm>
          <a:prstGeom prst="rect">
            <a:avLst/>
          </a:prstGeom>
          <a:noFill/>
        </p:spPr>
        <p:txBody>
          <a:bodyPr wrap="square" rtlCol="0">
            <a:spAutoFit/>
          </a:bodyPr>
          <a:lstStyle/>
          <a:p>
            <a:r>
              <a:rPr lang="en-US" b="1" dirty="0"/>
              <a:t>check()</a:t>
            </a:r>
          </a:p>
        </p:txBody>
      </p:sp>
      <p:sp>
        <p:nvSpPr>
          <p:cNvPr id="99" name="TextBox 98">
            <a:extLst>
              <a:ext uri="{FF2B5EF4-FFF2-40B4-BE49-F238E27FC236}">
                <a16:creationId xmlns:a16="http://schemas.microsoft.com/office/drawing/2014/main" id="{55EC3218-4FE3-4C47-A744-9D00F48D3DF5}"/>
              </a:ext>
            </a:extLst>
          </p:cNvPr>
          <p:cNvSpPr txBox="1"/>
          <p:nvPr/>
        </p:nvSpPr>
        <p:spPr>
          <a:xfrm>
            <a:off x="7782170" y="4638582"/>
            <a:ext cx="1141546" cy="369332"/>
          </a:xfrm>
          <a:prstGeom prst="rect">
            <a:avLst/>
          </a:prstGeom>
          <a:noFill/>
        </p:spPr>
        <p:txBody>
          <a:bodyPr wrap="square" rtlCol="0">
            <a:spAutoFit/>
          </a:bodyPr>
          <a:lstStyle/>
          <a:p>
            <a:r>
              <a:rPr lang="en-US" b="1" dirty="0"/>
              <a:t>check()</a:t>
            </a:r>
          </a:p>
        </p:txBody>
      </p:sp>
      <p:sp>
        <p:nvSpPr>
          <p:cNvPr id="100" name="TextBox 99">
            <a:extLst>
              <a:ext uri="{FF2B5EF4-FFF2-40B4-BE49-F238E27FC236}">
                <a16:creationId xmlns:a16="http://schemas.microsoft.com/office/drawing/2014/main" id="{3875F023-B423-4DD1-838B-EABDE105CF16}"/>
              </a:ext>
            </a:extLst>
          </p:cNvPr>
          <p:cNvSpPr txBox="1"/>
          <p:nvPr/>
        </p:nvSpPr>
        <p:spPr>
          <a:xfrm>
            <a:off x="6328728" y="5440912"/>
            <a:ext cx="1141546" cy="369332"/>
          </a:xfrm>
          <a:prstGeom prst="rect">
            <a:avLst/>
          </a:prstGeom>
          <a:noFill/>
        </p:spPr>
        <p:txBody>
          <a:bodyPr wrap="square" rtlCol="0">
            <a:spAutoFit/>
          </a:bodyPr>
          <a:lstStyle/>
          <a:p>
            <a:r>
              <a:rPr lang="en-US" b="1" dirty="0"/>
              <a:t>check()</a:t>
            </a:r>
          </a:p>
        </p:txBody>
      </p:sp>
      <p:cxnSp>
        <p:nvCxnSpPr>
          <p:cNvPr id="103" name="Straight Arrow Connector 102">
            <a:extLst>
              <a:ext uri="{FF2B5EF4-FFF2-40B4-BE49-F238E27FC236}">
                <a16:creationId xmlns:a16="http://schemas.microsoft.com/office/drawing/2014/main" id="{47B98FB7-6A41-437A-8AD4-B10758DC0FB9}"/>
              </a:ext>
            </a:extLst>
          </p:cNvPr>
          <p:cNvCxnSpPr>
            <a:cxnSpLocks/>
          </p:cNvCxnSpPr>
          <p:nvPr/>
        </p:nvCxnSpPr>
        <p:spPr>
          <a:xfrm>
            <a:off x="7868395" y="4841699"/>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5AA9B39-416A-4025-BBF7-BCC64AAF53D5}"/>
              </a:ext>
            </a:extLst>
          </p:cNvPr>
          <p:cNvCxnSpPr>
            <a:cxnSpLocks/>
          </p:cNvCxnSpPr>
          <p:nvPr/>
        </p:nvCxnSpPr>
        <p:spPr>
          <a:xfrm>
            <a:off x="6377513" y="5625578"/>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DD85EFB-414B-4A8D-B450-B111C10D7206}"/>
              </a:ext>
            </a:extLst>
          </p:cNvPr>
          <p:cNvCxnSpPr>
            <a:cxnSpLocks/>
          </p:cNvCxnSpPr>
          <p:nvPr/>
        </p:nvCxnSpPr>
        <p:spPr>
          <a:xfrm>
            <a:off x="6335824" y="4313628"/>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4" name="Speech Bubble: Rectangle with Corners Rounded 13">
            <a:extLst>
              <a:ext uri="{FF2B5EF4-FFF2-40B4-BE49-F238E27FC236}">
                <a16:creationId xmlns:a16="http://schemas.microsoft.com/office/drawing/2014/main" id="{BBAB6DEC-E7DA-449D-87A2-46AF09CD4A97}"/>
              </a:ext>
            </a:extLst>
          </p:cNvPr>
          <p:cNvSpPr/>
          <p:nvPr/>
        </p:nvSpPr>
        <p:spPr>
          <a:xfrm>
            <a:off x="7470274" y="2931551"/>
            <a:ext cx="1304781" cy="1086207"/>
          </a:xfrm>
          <a:prstGeom prst="wedgeRoundRectCallout">
            <a:avLst>
              <a:gd name="adj1" fmla="val 12261"/>
              <a:gd name="adj2" fmla="val 899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Profiling shows </a:t>
            </a:r>
            <a:r>
              <a:rPr lang="en-US" b="1" dirty="0"/>
              <a:t>Unused</a:t>
            </a:r>
          </a:p>
        </p:txBody>
      </p:sp>
      <p:cxnSp>
        <p:nvCxnSpPr>
          <p:cNvPr id="107" name="Straight Arrow Connector 106">
            <a:extLst>
              <a:ext uri="{FF2B5EF4-FFF2-40B4-BE49-F238E27FC236}">
                <a16:creationId xmlns:a16="http://schemas.microsoft.com/office/drawing/2014/main" id="{F79ADB46-4175-455F-B727-2D84674897BF}"/>
              </a:ext>
            </a:extLst>
          </p:cNvPr>
          <p:cNvCxnSpPr>
            <a:cxnSpLocks/>
          </p:cNvCxnSpPr>
          <p:nvPr/>
        </p:nvCxnSpPr>
        <p:spPr>
          <a:xfrm>
            <a:off x="5268772" y="4725846"/>
            <a:ext cx="2599623" cy="1226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Speech Bubble: Rectangle with Corners Rounded 108">
            <a:extLst>
              <a:ext uri="{FF2B5EF4-FFF2-40B4-BE49-F238E27FC236}">
                <a16:creationId xmlns:a16="http://schemas.microsoft.com/office/drawing/2014/main" id="{15E5848B-EAE0-4CC4-AE98-4B29CAA6FB5F}"/>
              </a:ext>
            </a:extLst>
          </p:cNvPr>
          <p:cNvSpPr/>
          <p:nvPr/>
        </p:nvSpPr>
        <p:spPr>
          <a:xfrm>
            <a:off x="3570879" y="2349066"/>
            <a:ext cx="2437518" cy="1788646"/>
          </a:xfrm>
          <a:prstGeom prst="wedgeRoundRectCallout">
            <a:avLst>
              <a:gd name="adj1" fmla="val 61805"/>
              <a:gd name="adj2" fmla="val 550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Because Thread 2 doesn’t access “a”, We don’t need to monitor it</a:t>
            </a:r>
            <a:endParaRPr lang="en-US" b="1" dirty="0"/>
          </a:p>
        </p:txBody>
      </p:sp>
      <p:cxnSp>
        <p:nvCxnSpPr>
          <p:cNvPr id="111" name="Straight Arrow Connector 110">
            <a:extLst>
              <a:ext uri="{FF2B5EF4-FFF2-40B4-BE49-F238E27FC236}">
                <a16:creationId xmlns:a16="http://schemas.microsoft.com/office/drawing/2014/main" id="{14EDFFF7-3168-4FBB-B594-8C9D32D29364}"/>
              </a:ext>
            </a:extLst>
          </p:cNvPr>
          <p:cNvCxnSpPr>
            <a:cxnSpLocks/>
            <a:endCxn id="100" idx="1"/>
          </p:cNvCxnSpPr>
          <p:nvPr/>
        </p:nvCxnSpPr>
        <p:spPr>
          <a:xfrm>
            <a:off x="5256763" y="4841699"/>
            <a:ext cx="1071965" cy="783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8B661FA-2CAA-43CC-B156-EA2FC5EFE53C}"/>
              </a:ext>
            </a:extLst>
          </p:cNvPr>
          <p:cNvCxnSpPr>
            <a:cxnSpLocks/>
            <a:endCxn id="97" idx="1"/>
          </p:cNvCxnSpPr>
          <p:nvPr/>
        </p:nvCxnSpPr>
        <p:spPr>
          <a:xfrm flipV="1">
            <a:off x="5231842" y="4301450"/>
            <a:ext cx="1054173" cy="3240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0F91F354-B7EF-4041-B337-1457D0E6DF24}"/>
              </a:ext>
            </a:extLst>
          </p:cNvPr>
          <p:cNvGrpSpPr/>
          <p:nvPr/>
        </p:nvGrpSpPr>
        <p:grpSpPr>
          <a:xfrm>
            <a:off x="3758934" y="4359798"/>
            <a:ext cx="1922061" cy="594469"/>
            <a:chOff x="3203080" y="3988330"/>
            <a:chExt cx="2819679" cy="1020837"/>
          </a:xfrm>
        </p:grpSpPr>
        <p:grpSp>
          <p:nvGrpSpPr>
            <p:cNvPr id="37" name="Group 36">
              <a:extLst>
                <a:ext uri="{FF2B5EF4-FFF2-40B4-BE49-F238E27FC236}">
                  <a16:creationId xmlns:a16="http://schemas.microsoft.com/office/drawing/2014/main" id="{C78C6507-6DB5-4644-B9D5-C8962E8944C3}"/>
                </a:ext>
              </a:extLst>
            </p:cNvPr>
            <p:cNvGrpSpPr/>
            <p:nvPr/>
          </p:nvGrpSpPr>
          <p:grpSpPr>
            <a:xfrm>
              <a:off x="3516890" y="4092506"/>
              <a:ext cx="2505869" cy="916661"/>
              <a:chOff x="3443997" y="4183116"/>
              <a:chExt cx="2848742" cy="928458"/>
            </a:xfrm>
          </p:grpSpPr>
          <p:sp>
            <p:nvSpPr>
              <p:cNvPr id="51" name="Oval 50">
                <a:extLst>
                  <a:ext uri="{FF2B5EF4-FFF2-40B4-BE49-F238E27FC236}">
                    <a16:creationId xmlns:a16="http://schemas.microsoft.com/office/drawing/2014/main" id="{25BCEAAC-2FD3-48EB-895F-B384D1681BAF}"/>
                  </a:ext>
                </a:extLst>
              </p:cNvPr>
              <p:cNvSpPr/>
              <p:nvPr/>
            </p:nvSpPr>
            <p:spPr>
              <a:xfrm>
                <a:off x="3443997" y="4249725"/>
                <a:ext cx="2301765" cy="86184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Reachable</a:t>
                </a:r>
                <a:endParaRPr lang="en-US" sz="1050" dirty="0"/>
              </a:p>
            </p:txBody>
          </p:sp>
          <p:sp>
            <p:nvSpPr>
              <p:cNvPr id="52" name="TextBox 51">
                <a:extLst>
                  <a:ext uri="{FF2B5EF4-FFF2-40B4-BE49-F238E27FC236}">
                    <a16:creationId xmlns:a16="http://schemas.microsoft.com/office/drawing/2014/main" id="{107348F8-99E6-4173-B9CA-8FF235BF7484}"/>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38" name="Oval 37">
              <a:extLst>
                <a:ext uri="{FF2B5EF4-FFF2-40B4-BE49-F238E27FC236}">
                  <a16:creationId xmlns:a16="http://schemas.microsoft.com/office/drawing/2014/main" id="{94F16118-715A-411C-BF27-EB043E5F677B}"/>
                </a:ext>
              </a:extLst>
            </p:cNvPr>
            <p:cNvSpPr/>
            <p:nvPr/>
          </p:nvSpPr>
          <p:spPr>
            <a:xfrm>
              <a:off x="3203080" y="3988330"/>
              <a:ext cx="890763" cy="8925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9" name="TextBox 38">
              <a:extLst>
                <a:ext uri="{FF2B5EF4-FFF2-40B4-BE49-F238E27FC236}">
                  <a16:creationId xmlns:a16="http://schemas.microsoft.com/office/drawing/2014/main" id="{4B778B3A-F281-4C50-AEB1-A03EC3083FF5}"/>
                </a:ext>
              </a:extLst>
            </p:cNvPr>
            <p:cNvSpPr txBox="1"/>
            <p:nvPr/>
          </p:nvSpPr>
          <p:spPr>
            <a:xfrm>
              <a:off x="3203080" y="4118959"/>
              <a:ext cx="852119" cy="343539"/>
            </a:xfrm>
            <a:prstGeom prst="rect">
              <a:avLst/>
            </a:prstGeom>
            <a:noFill/>
          </p:spPr>
          <p:txBody>
            <a:bodyPr wrap="square" rtlCol="0">
              <a:spAutoFit/>
            </a:bodyPr>
            <a:lstStyle/>
            <a:p>
              <a:r>
                <a:rPr lang="en-US" sz="700" kern="1200" dirty="0">
                  <a:solidFill>
                    <a:schemeClr val="tx1"/>
                  </a:solidFill>
                  <a:latin typeface="+mn-lt"/>
                  <a:ea typeface="+mn-ea"/>
                  <a:cs typeface="+mn-cs"/>
                </a:rPr>
                <a:t>Predicated</a:t>
              </a:r>
              <a:endParaRPr lang="en-US" sz="1200" kern="1200" dirty="0">
                <a:solidFill>
                  <a:schemeClr val="tx1"/>
                </a:solidFill>
                <a:latin typeface="+mn-lt"/>
                <a:ea typeface="+mn-ea"/>
                <a:cs typeface="+mn-cs"/>
              </a:endParaRPr>
            </a:p>
          </p:txBody>
        </p:sp>
        <p:grpSp>
          <p:nvGrpSpPr>
            <p:cNvPr id="40" name="Group 39">
              <a:extLst>
                <a:ext uri="{FF2B5EF4-FFF2-40B4-BE49-F238E27FC236}">
                  <a16:creationId xmlns:a16="http://schemas.microsoft.com/office/drawing/2014/main" id="{1A065943-34FC-48E6-BFF3-8C76CD4CE9EB}"/>
                </a:ext>
              </a:extLst>
            </p:cNvPr>
            <p:cNvGrpSpPr/>
            <p:nvPr/>
          </p:nvGrpSpPr>
          <p:grpSpPr>
            <a:xfrm>
              <a:off x="3578257" y="4362461"/>
              <a:ext cx="421702" cy="413702"/>
              <a:chOff x="2078595" y="4639323"/>
              <a:chExt cx="632041" cy="615563"/>
            </a:xfrm>
          </p:grpSpPr>
          <p:sp>
            <p:nvSpPr>
              <p:cNvPr id="41" name="Freeform: Shape 40">
                <a:extLst>
                  <a:ext uri="{FF2B5EF4-FFF2-40B4-BE49-F238E27FC236}">
                    <a16:creationId xmlns:a16="http://schemas.microsoft.com/office/drawing/2014/main" id="{AA4D6A0D-A0C9-46A0-A141-3FBC23F3A805}"/>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605D1D5-B54A-4684-A665-AB225B82A8AF}"/>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D06A5265-F369-42F2-BBDB-49557923221B}"/>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2BD10E7-979E-4972-9BBB-33A806F8E395}"/>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A266D88F-C91E-4B73-807D-74E9FCF08DFB}"/>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128FF9D-CBCA-4759-AC16-34F866B3FFE8}"/>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0B415798-13C0-41A8-9AC5-62312146FDC6}"/>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D4F9F495-4034-4E5A-A0E4-9C1C8D1AA7A6}"/>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8312836-13D0-4913-A39C-49B1015255A6}"/>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0BCBA000-B121-43B3-ABC9-D1E07C5AF806}"/>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graphicFrame>
        <p:nvGraphicFramePr>
          <p:cNvPr id="53" name="Table 52">
            <a:extLst>
              <a:ext uri="{FF2B5EF4-FFF2-40B4-BE49-F238E27FC236}">
                <a16:creationId xmlns:a16="http://schemas.microsoft.com/office/drawing/2014/main" id="{D7A21CD7-40F8-41EB-A2D9-F2627E2A8943}"/>
              </a:ext>
            </a:extLst>
          </p:cNvPr>
          <p:cNvGraphicFramePr>
            <a:graphicFrameLocks noGrp="1"/>
          </p:cNvGraphicFramePr>
          <p:nvPr>
            <p:extLst/>
          </p:nvPr>
        </p:nvGraphicFramePr>
        <p:xfrm>
          <a:off x="385913" y="4077982"/>
          <a:ext cx="2177158" cy="1483360"/>
        </p:xfrm>
        <a:graphic>
          <a:graphicData uri="http://schemas.openxmlformats.org/drawingml/2006/table">
            <a:tbl>
              <a:tblPr firstRow="1" bandRow="1">
                <a:tableStyleId>{5C22544A-7EE6-4342-B048-85BDC9FD1C3A}</a:tableStyleId>
              </a:tblPr>
              <a:tblGrid>
                <a:gridCol w="1088579">
                  <a:extLst>
                    <a:ext uri="{9D8B030D-6E8A-4147-A177-3AD203B41FA5}">
                      <a16:colId xmlns:a16="http://schemas.microsoft.com/office/drawing/2014/main" val="3351785098"/>
                    </a:ext>
                  </a:extLst>
                </a:gridCol>
                <a:gridCol w="1088579">
                  <a:extLst>
                    <a:ext uri="{9D8B030D-6E8A-4147-A177-3AD203B41FA5}">
                      <a16:colId xmlns:a16="http://schemas.microsoft.com/office/drawing/2014/main" val="784173488"/>
                    </a:ext>
                  </a:extLst>
                </a:gridCol>
              </a:tblGrid>
              <a:tr h="370840">
                <a:tc>
                  <a:txBody>
                    <a:bodyPr/>
                    <a:lstStyle/>
                    <a:p>
                      <a:r>
                        <a:rPr lang="en-US" dirty="0"/>
                        <a:t>Line</a:t>
                      </a:r>
                    </a:p>
                  </a:txBody>
                  <a:tcPr/>
                </a:tc>
                <a:tc>
                  <a:txBody>
                    <a:bodyPr/>
                    <a:lstStyle/>
                    <a:p>
                      <a:r>
                        <a:rPr lang="en-US" dirty="0"/>
                        <a:t>Used?</a:t>
                      </a:r>
                    </a:p>
                  </a:txBody>
                  <a:tcPr/>
                </a:tc>
                <a:extLst>
                  <a:ext uri="{0D108BD9-81ED-4DB2-BD59-A6C34878D82A}">
                    <a16:rowId xmlns:a16="http://schemas.microsoft.com/office/drawing/2014/main" val="253484850"/>
                  </a:ext>
                </a:extLst>
              </a:tr>
              <a:tr h="370840">
                <a:tc>
                  <a:txBody>
                    <a:bodyPr/>
                    <a:lstStyle/>
                    <a:p>
                      <a:r>
                        <a:rPr lang="en-US" dirty="0"/>
                        <a:t>a = new()</a:t>
                      </a:r>
                    </a:p>
                  </a:txBody>
                  <a:tcPr/>
                </a:tc>
                <a:tc>
                  <a:txBody>
                    <a:bodyPr/>
                    <a:lstStyle/>
                    <a:p>
                      <a:endParaRPr lang="en-US" dirty="0"/>
                    </a:p>
                  </a:txBody>
                  <a:tcPr/>
                </a:tc>
                <a:extLst>
                  <a:ext uri="{0D108BD9-81ED-4DB2-BD59-A6C34878D82A}">
                    <a16:rowId xmlns:a16="http://schemas.microsoft.com/office/drawing/2014/main" val="869356324"/>
                  </a:ext>
                </a:extLst>
              </a:tr>
              <a:tr h="370840">
                <a:tc>
                  <a:txBody>
                    <a:bodyPr/>
                    <a:lstStyle/>
                    <a:p>
                      <a:r>
                        <a:rPr lang="en-US" dirty="0"/>
                        <a:t>a = null</a:t>
                      </a:r>
                    </a:p>
                  </a:txBody>
                  <a:tcPr/>
                </a:tc>
                <a:tc>
                  <a:txBody>
                    <a:bodyPr/>
                    <a:lstStyle/>
                    <a:p>
                      <a:r>
                        <a:rPr lang="en-US" b="1" dirty="0">
                          <a:solidFill>
                            <a:srgbClr val="FF0000"/>
                          </a:solidFill>
                        </a:rPr>
                        <a:t>Unused</a:t>
                      </a:r>
                    </a:p>
                  </a:txBody>
                  <a:tcPr/>
                </a:tc>
                <a:extLst>
                  <a:ext uri="{0D108BD9-81ED-4DB2-BD59-A6C34878D82A}">
                    <a16:rowId xmlns:a16="http://schemas.microsoft.com/office/drawing/2014/main" val="1860666724"/>
                  </a:ext>
                </a:extLst>
              </a:tr>
              <a:tr h="370840">
                <a:tc>
                  <a:txBody>
                    <a:bodyPr/>
                    <a:lstStyle/>
                    <a:p>
                      <a:r>
                        <a:rPr lang="en-US" dirty="0" err="1"/>
                        <a:t>a.foo</a:t>
                      </a:r>
                      <a:r>
                        <a:rPr lang="en-US" dirty="0"/>
                        <a:t>()</a:t>
                      </a:r>
                    </a:p>
                  </a:txBody>
                  <a:tcPr/>
                </a:tc>
                <a:tc>
                  <a:txBody>
                    <a:bodyPr/>
                    <a:lstStyle/>
                    <a:p>
                      <a:endParaRPr lang="en-US" dirty="0"/>
                    </a:p>
                  </a:txBody>
                  <a:tcPr/>
                </a:tc>
                <a:extLst>
                  <a:ext uri="{0D108BD9-81ED-4DB2-BD59-A6C34878D82A}">
                    <a16:rowId xmlns:a16="http://schemas.microsoft.com/office/drawing/2014/main" val="845150815"/>
                  </a:ext>
                </a:extLst>
              </a:tr>
            </a:tbl>
          </a:graphicData>
        </a:graphic>
      </p:graphicFrame>
      <p:cxnSp>
        <p:nvCxnSpPr>
          <p:cNvPr id="102" name="Straight Arrow Connector 101">
            <a:extLst>
              <a:ext uri="{FF2B5EF4-FFF2-40B4-BE49-F238E27FC236}">
                <a16:creationId xmlns:a16="http://schemas.microsoft.com/office/drawing/2014/main" id="{E8B6A473-00FF-4711-A3D1-2DA3CE84F9D1}"/>
              </a:ext>
            </a:extLst>
          </p:cNvPr>
          <p:cNvCxnSpPr>
            <a:cxnSpLocks/>
            <a:endCxn id="99" idx="1"/>
          </p:cNvCxnSpPr>
          <p:nvPr/>
        </p:nvCxnSpPr>
        <p:spPr>
          <a:xfrm flipV="1">
            <a:off x="2350513" y="4823248"/>
            <a:ext cx="5431657" cy="2068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a:extLst>
              <a:ext uri="{FF2B5EF4-FFF2-40B4-BE49-F238E27FC236}">
                <a16:creationId xmlns:a16="http://schemas.microsoft.com/office/drawing/2014/main" id="{E7BD64C8-1D9D-4752-8FDE-350A9AD1E8EE}"/>
              </a:ext>
            </a:extLst>
          </p:cNvPr>
          <p:cNvGraphicFramePr>
            <a:graphicFrameLocks noGrp="1"/>
          </p:cNvGraphicFramePr>
          <p:nvPr>
            <p:extLst/>
          </p:nvPr>
        </p:nvGraphicFramePr>
        <p:xfrm>
          <a:off x="385913" y="4077982"/>
          <a:ext cx="2177158" cy="1483360"/>
        </p:xfrm>
        <a:graphic>
          <a:graphicData uri="http://schemas.openxmlformats.org/drawingml/2006/table">
            <a:tbl>
              <a:tblPr firstRow="1" bandRow="1">
                <a:tableStyleId>{5C22544A-7EE6-4342-B048-85BDC9FD1C3A}</a:tableStyleId>
              </a:tblPr>
              <a:tblGrid>
                <a:gridCol w="1088579">
                  <a:extLst>
                    <a:ext uri="{9D8B030D-6E8A-4147-A177-3AD203B41FA5}">
                      <a16:colId xmlns:a16="http://schemas.microsoft.com/office/drawing/2014/main" val="3351785098"/>
                    </a:ext>
                  </a:extLst>
                </a:gridCol>
                <a:gridCol w="1088579">
                  <a:extLst>
                    <a:ext uri="{9D8B030D-6E8A-4147-A177-3AD203B41FA5}">
                      <a16:colId xmlns:a16="http://schemas.microsoft.com/office/drawing/2014/main" val="784173488"/>
                    </a:ext>
                  </a:extLst>
                </a:gridCol>
              </a:tblGrid>
              <a:tr h="370840">
                <a:tc>
                  <a:txBody>
                    <a:bodyPr/>
                    <a:lstStyle/>
                    <a:p>
                      <a:r>
                        <a:rPr lang="en-US" dirty="0"/>
                        <a:t>Line</a:t>
                      </a:r>
                    </a:p>
                  </a:txBody>
                  <a:tcPr/>
                </a:tc>
                <a:tc>
                  <a:txBody>
                    <a:bodyPr/>
                    <a:lstStyle/>
                    <a:p>
                      <a:r>
                        <a:rPr lang="en-US" dirty="0"/>
                        <a:t>Used?</a:t>
                      </a:r>
                    </a:p>
                  </a:txBody>
                  <a:tcPr/>
                </a:tc>
                <a:extLst>
                  <a:ext uri="{0D108BD9-81ED-4DB2-BD59-A6C34878D82A}">
                    <a16:rowId xmlns:a16="http://schemas.microsoft.com/office/drawing/2014/main" val="253484850"/>
                  </a:ext>
                </a:extLst>
              </a:tr>
              <a:tr h="370840">
                <a:tc>
                  <a:txBody>
                    <a:bodyPr/>
                    <a:lstStyle/>
                    <a:p>
                      <a:r>
                        <a:rPr lang="en-US" dirty="0"/>
                        <a:t>a = new()</a:t>
                      </a:r>
                    </a:p>
                  </a:txBody>
                  <a:tcPr/>
                </a:tc>
                <a:tc>
                  <a:txBody>
                    <a:bodyPr/>
                    <a:lstStyle/>
                    <a:p>
                      <a:endParaRPr lang="en-US" dirty="0"/>
                    </a:p>
                  </a:txBody>
                  <a:tcPr/>
                </a:tc>
                <a:extLst>
                  <a:ext uri="{0D108BD9-81ED-4DB2-BD59-A6C34878D82A}">
                    <a16:rowId xmlns:a16="http://schemas.microsoft.com/office/drawing/2014/main" val="869356324"/>
                  </a:ext>
                </a:extLst>
              </a:tr>
              <a:tr h="370840">
                <a:tc>
                  <a:txBody>
                    <a:bodyPr/>
                    <a:lstStyle/>
                    <a:p>
                      <a:r>
                        <a:rPr lang="en-US" dirty="0"/>
                        <a:t>a = null</a:t>
                      </a:r>
                    </a:p>
                  </a:txBody>
                  <a:tcPr/>
                </a:tc>
                <a:tc>
                  <a:txBody>
                    <a:bodyPr/>
                    <a:lstStyle/>
                    <a:p>
                      <a:r>
                        <a:rPr lang="en-US" b="1" dirty="0">
                          <a:solidFill>
                            <a:srgbClr val="FF0000"/>
                          </a:solidFill>
                        </a:rPr>
                        <a:t>Unused</a:t>
                      </a:r>
                    </a:p>
                  </a:txBody>
                  <a:tcPr/>
                </a:tc>
                <a:extLst>
                  <a:ext uri="{0D108BD9-81ED-4DB2-BD59-A6C34878D82A}">
                    <a16:rowId xmlns:a16="http://schemas.microsoft.com/office/drawing/2014/main" val="1860666724"/>
                  </a:ext>
                </a:extLst>
              </a:tr>
              <a:tr h="370840">
                <a:tc>
                  <a:txBody>
                    <a:bodyPr/>
                    <a:lstStyle/>
                    <a:p>
                      <a:r>
                        <a:rPr lang="en-US" dirty="0" err="1"/>
                        <a:t>a.foo</a:t>
                      </a:r>
                      <a:r>
                        <a:rPr lang="en-US" dirty="0"/>
                        <a:t>()</a:t>
                      </a:r>
                    </a:p>
                  </a:txBody>
                  <a:tcPr/>
                </a:tc>
                <a:tc>
                  <a:txBody>
                    <a:bodyPr/>
                    <a:lstStyle/>
                    <a:p>
                      <a:endParaRPr lang="en-US" dirty="0"/>
                    </a:p>
                  </a:txBody>
                  <a:tcPr/>
                </a:tc>
                <a:extLst>
                  <a:ext uri="{0D108BD9-81ED-4DB2-BD59-A6C34878D82A}">
                    <a16:rowId xmlns:a16="http://schemas.microsoft.com/office/drawing/2014/main" val="845150815"/>
                  </a:ext>
                </a:extLst>
              </a:tr>
            </a:tbl>
          </a:graphicData>
        </a:graphic>
      </p:graphicFrame>
      <p:sp>
        <p:nvSpPr>
          <p:cNvPr id="2" name="Title 1"/>
          <p:cNvSpPr>
            <a:spLocks noGrp="1"/>
          </p:cNvSpPr>
          <p:nvPr>
            <p:ph type="title"/>
          </p:nvPr>
        </p:nvSpPr>
        <p:spPr/>
        <p:txBody>
          <a:bodyPr/>
          <a:lstStyle/>
          <a:p>
            <a:r>
              <a:rPr lang="en-US" dirty="0"/>
              <a:t>Predicated Analysis: LUC</a:t>
            </a:r>
          </a:p>
        </p:txBody>
      </p:sp>
      <p:sp>
        <p:nvSpPr>
          <p:cNvPr id="3" name="Content Placeholder 2"/>
          <p:cNvSpPr>
            <a:spLocks noGrp="1"/>
          </p:cNvSpPr>
          <p:nvPr>
            <p:ph idx="1"/>
          </p:nvPr>
        </p:nvSpPr>
        <p:spPr>
          <a:xfrm>
            <a:off x="628650" y="1825626"/>
            <a:ext cx="7886700" cy="999282"/>
          </a:xfrm>
        </p:spPr>
        <p:txBody>
          <a:bodyPr>
            <a:normAutofit/>
          </a:bodyPr>
          <a:lstStyle/>
          <a:p>
            <a:r>
              <a:rPr lang="en-US" dirty="0"/>
              <a:t>Reduce checks using instruction counts</a:t>
            </a:r>
          </a:p>
          <a:p>
            <a:r>
              <a:rPr lang="en-US" b="1" dirty="0"/>
              <a:t>Also: </a:t>
            </a:r>
            <a:r>
              <a:rPr lang="en-US" dirty="0"/>
              <a:t>add runtime speculation checks.</a:t>
            </a:r>
            <a:endParaRPr lang="en-US" b="1" dirty="0"/>
          </a:p>
        </p:txBody>
      </p:sp>
      <p:sp>
        <p:nvSpPr>
          <p:cNvPr id="4" name="Footer Placeholder 3"/>
          <p:cNvSpPr>
            <a:spLocks noGrp="1"/>
          </p:cNvSpPr>
          <p:nvPr>
            <p:ph type="ftr" sz="quarter" idx="11"/>
          </p:nvPr>
        </p:nvSpPr>
        <p:spPr/>
        <p:txBody>
          <a:bodyPr/>
          <a:lstStyle/>
          <a:p>
            <a:r>
              <a:rPr lang="en-US"/>
              <a:t>David Devecsery</a:t>
            </a:r>
          </a:p>
        </p:txBody>
      </p:sp>
      <p:sp>
        <p:nvSpPr>
          <p:cNvPr id="5" name="Slide Number Placeholder 4"/>
          <p:cNvSpPr>
            <a:spLocks noGrp="1"/>
          </p:cNvSpPr>
          <p:nvPr>
            <p:ph type="sldNum" sz="quarter" idx="12"/>
          </p:nvPr>
        </p:nvSpPr>
        <p:spPr/>
        <p:txBody>
          <a:bodyPr/>
          <a:lstStyle/>
          <a:p>
            <a:fld id="{078C18B2-7961-40C5-BE6A-B0D7B2FB21AA}" type="slidenum">
              <a:rPr lang="en-US" smtClean="0"/>
              <a:t>28</a:t>
            </a:fld>
            <a:endParaRPr lang="en-US"/>
          </a:p>
        </p:txBody>
      </p:sp>
      <p:sp>
        <p:nvSpPr>
          <p:cNvPr id="57" name="TextBox 56">
            <a:extLst>
              <a:ext uri="{FF2B5EF4-FFF2-40B4-BE49-F238E27FC236}">
                <a16:creationId xmlns:a16="http://schemas.microsoft.com/office/drawing/2014/main" id="{66DEF8DB-253E-4B4E-B184-8A771F592087}"/>
              </a:ext>
            </a:extLst>
          </p:cNvPr>
          <p:cNvSpPr txBox="1"/>
          <p:nvPr/>
        </p:nvSpPr>
        <p:spPr>
          <a:xfrm>
            <a:off x="628650" y="2942958"/>
            <a:ext cx="1659683" cy="830997"/>
          </a:xfrm>
          <a:prstGeom prst="rect">
            <a:avLst/>
          </a:prstGeom>
          <a:noFill/>
        </p:spPr>
        <p:txBody>
          <a:bodyPr wrap="square" rtlCol="0">
            <a:spAutoFit/>
          </a:bodyPr>
          <a:lstStyle/>
          <a:p>
            <a:pPr algn="ctr"/>
            <a:r>
              <a:rPr lang="en-US" sz="2400" b="1" dirty="0"/>
              <a:t>Profiling Results</a:t>
            </a:r>
          </a:p>
        </p:txBody>
      </p:sp>
      <p:cxnSp>
        <p:nvCxnSpPr>
          <p:cNvPr id="74" name="Straight Arrow Connector 73">
            <a:extLst>
              <a:ext uri="{FF2B5EF4-FFF2-40B4-BE49-F238E27FC236}">
                <a16:creationId xmlns:a16="http://schemas.microsoft.com/office/drawing/2014/main" id="{325661C8-C51E-43ED-B8B8-281E4A840379}"/>
              </a:ext>
            </a:extLst>
          </p:cNvPr>
          <p:cNvCxnSpPr>
            <a:cxnSpLocks/>
          </p:cNvCxnSpPr>
          <p:nvPr/>
        </p:nvCxnSpPr>
        <p:spPr>
          <a:xfrm>
            <a:off x="3351819" y="4655656"/>
            <a:ext cx="407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4CA0314-2A28-4D14-A0C4-452701CA36A8}"/>
              </a:ext>
            </a:extLst>
          </p:cNvPr>
          <p:cNvCxnSpPr/>
          <p:nvPr/>
        </p:nvCxnSpPr>
        <p:spPr>
          <a:xfrm>
            <a:off x="6321600" y="3466497"/>
            <a:ext cx="0" cy="294567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199F4A2-E94A-49B1-BEA9-D9C472CB2CEE}"/>
              </a:ext>
            </a:extLst>
          </p:cNvPr>
          <p:cNvCxnSpPr>
            <a:cxnSpLocks/>
          </p:cNvCxnSpPr>
          <p:nvPr/>
        </p:nvCxnSpPr>
        <p:spPr>
          <a:xfrm>
            <a:off x="7802965" y="3819194"/>
            <a:ext cx="0" cy="23774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6722D44-AB64-4751-9BBD-C3789DCDC274}"/>
              </a:ext>
            </a:extLst>
          </p:cNvPr>
          <p:cNvSpPr txBox="1"/>
          <p:nvPr/>
        </p:nvSpPr>
        <p:spPr>
          <a:xfrm>
            <a:off x="5787167" y="3129021"/>
            <a:ext cx="1309912" cy="369332"/>
          </a:xfrm>
          <a:prstGeom prst="rect">
            <a:avLst/>
          </a:prstGeom>
          <a:noFill/>
        </p:spPr>
        <p:txBody>
          <a:bodyPr wrap="square" rtlCol="0">
            <a:spAutoFit/>
          </a:bodyPr>
          <a:lstStyle/>
          <a:p>
            <a:pPr algn="ctr"/>
            <a:r>
              <a:rPr lang="en-US" b="1" dirty="0"/>
              <a:t>Thread 1</a:t>
            </a:r>
          </a:p>
        </p:txBody>
      </p:sp>
      <p:sp>
        <p:nvSpPr>
          <p:cNvPr id="90" name="TextBox 89">
            <a:extLst>
              <a:ext uri="{FF2B5EF4-FFF2-40B4-BE49-F238E27FC236}">
                <a16:creationId xmlns:a16="http://schemas.microsoft.com/office/drawing/2014/main" id="{65DC3DE5-A304-4F74-933A-F488FA5346FC}"/>
              </a:ext>
            </a:extLst>
          </p:cNvPr>
          <p:cNvSpPr txBox="1"/>
          <p:nvPr/>
        </p:nvSpPr>
        <p:spPr>
          <a:xfrm>
            <a:off x="7038554" y="3129021"/>
            <a:ext cx="1528821" cy="369332"/>
          </a:xfrm>
          <a:prstGeom prst="rect">
            <a:avLst/>
          </a:prstGeom>
          <a:noFill/>
        </p:spPr>
        <p:txBody>
          <a:bodyPr wrap="square" rtlCol="0">
            <a:spAutoFit/>
          </a:bodyPr>
          <a:lstStyle/>
          <a:p>
            <a:pPr algn="ctr"/>
            <a:r>
              <a:rPr lang="en-US" b="1" dirty="0"/>
              <a:t>Thread 2</a:t>
            </a:r>
          </a:p>
        </p:txBody>
      </p:sp>
      <p:sp>
        <p:nvSpPr>
          <p:cNvPr id="91" name="TextBox 90">
            <a:extLst>
              <a:ext uri="{FF2B5EF4-FFF2-40B4-BE49-F238E27FC236}">
                <a16:creationId xmlns:a16="http://schemas.microsoft.com/office/drawing/2014/main" id="{AC7B95E4-CFB4-4894-B90A-E4499DA08B8D}"/>
              </a:ext>
            </a:extLst>
          </p:cNvPr>
          <p:cNvSpPr txBox="1"/>
          <p:nvPr/>
        </p:nvSpPr>
        <p:spPr>
          <a:xfrm>
            <a:off x="6287310" y="3833092"/>
            <a:ext cx="1141546" cy="369332"/>
          </a:xfrm>
          <a:prstGeom prst="rect">
            <a:avLst/>
          </a:prstGeom>
          <a:noFill/>
        </p:spPr>
        <p:txBody>
          <a:bodyPr wrap="square" rtlCol="0">
            <a:spAutoFit/>
          </a:bodyPr>
          <a:lstStyle/>
          <a:p>
            <a:r>
              <a:rPr lang="en-US" dirty="0"/>
              <a:t>a = new()</a:t>
            </a:r>
          </a:p>
        </p:txBody>
      </p:sp>
      <p:sp>
        <p:nvSpPr>
          <p:cNvPr id="93" name="TextBox 92">
            <a:extLst>
              <a:ext uri="{FF2B5EF4-FFF2-40B4-BE49-F238E27FC236}">
                <a16:creationId xmlns:a16="http://schemas.microsoft.com/office/drawing/2014/main" id="{A1A7AF47-EA8C-4673-AD7E-25D80F1E9629}"/>
              </a:ext>
            </a:extLst>
          </p:cNvPr>
          <p:cNvSpPr txBox="1"/>
          <p:nvPr/>
        </p:nvSpPr>
        <p:spPr>
          <a:xfrm>
            <a:off x="7825492" y="4414698"/>
            <a:ext cx="949563" cy="369332"/>
          </a:xfrm>
          <a:prstGeom prst="rect">
            <a:avLst/>
          </a:prstGeom>
          <a:noFill/>
        </p:spPr>
        <p:txBody>
          <a:bodyPr wrap="square" rtlCol="0">
            <a:spAutoFit/>
          </a:bodyPr>
          <a:lstStyle/>
          <a:p>
            <a:r>
              <a:rPr lang="en-US" dirty="0"/>
              <a:t>a = null</a:t>
            </a:r>
          </a:p>
        </p:txBody>
      </p:sp>
      <p:sp>
        <p:nvSpPr>
          <p:cNvPr id="94" name="TextBox 93">
            <a:extLst>
              <a:ext uri="{FF2B5EF4-FFF2-40B4-BE49-F238E27FC236}">
                <a16:creationId xmlns:a16="http://schemas.microsoft.com/office/drawing/2014/main" id="{C7E8494B-C2EA-4E8C-A419-F577FAA6AD99}"/>
              </a:ext>
            </a:extLst>
          </p:cNvPr>
          <p:cNvSpPr txBox="1"/>
          <p:nvPr/>
        </p:nvSpPr>
        <p:spPr>
          <a:xfrm>
            <a:off x="6328728" y="5199952"/>
            <a:ext cx="858827" cy="369332"/>
          </a:xfrm>
          <a:prstGeom prst="rect">
            <a:avLst/>
          </a:prstGeom>
          <a:noFill/>
        </p:spPr>
        <p:txBody>
          <a:bodyPr wrap="square" rtlCol="0">
            <a:spAutoFit/>
          </a:bodyPr>
          <a:lstStyle/>
          <a:p>
            <a:r>
              <a:rPr lang="en-US" dirty="0" err="1"/>
              <a:t>a.foo</a:t>
            </a:r>
            <a:r>
              <a:rPr lang="en-US" dirty="0"/>
              <a:t>()</a:t>
            </a:r>
          </a:p>
        </p:txBody>
      </p:sp>
      <p:sp>
        <p:nvSpPr>
          <p:cNvPr id="96" name="TextBox 95">
            <a:extLst>
              <a:ext uri="{FF2B5EF4-FFF2-40B4-BE49-F238E27FC236}">
                <a16:creationId xmlns:a16="http://schemas.microsoft.com/office/drawing/2014/main" id="{B04D86D1-CC99-4D53-8777-E443AB5EFC2E}"/>
              </a:ext>
            </a:extLst>
          </p:cNvPr>
          <p:cNvSpPr txBox="1"/>
          <p:nvPr/>
        </p:nvSpPr>
        <p:spPr>
          <a:xfrm>
            <a:off x="6208712" y="2700719"/>
            <a:ext cx="1659683" cy="461665"/>
          </a:xfrm>
          <a:prstGeom prst="rect">
            <a:avLst/>
          </a:prstGeom>
          <a:noFill/>
        </p:spPr>
        <p:txBody>
          <a:bodyPr wrap="square" rtlCol="0">
            <a:spAutoFit/>
          </a:bodyPr>
          <a:lstStyle/>
          <a:p>
            <a:pPr algn="ctr"/>
            <a:r>
              <a:rPr lang="en-US" sz="2400" b="1" dirty="0"/>
              <a:t>Code</a:t>
            </a:r>
          </a:p>
        </p:txBody>
      </p:sp>
      <p:sp>
        <p:nvSpPr>
          <p:cNvPr id="97" name="TextBox 96">
            <a:extLst>
              <a:ext uri="{FF2B5EF4-FFF2-40B4-BE49-F238E27FC236}">
                <a16:creationId xmlns:a16="http://schemas.microsoft.com/office/drawing/2014/main" id="{DDC8B2E1-C048-4CE3-92F1-7F8D0D28B24F}"/>
              </a:ext>
            </a:extLst>
          </p:cNvPr>
          <p:cNvSpPr txBox="1"/>
          <p:nvPr/>
        </p:nvSpPr>
        <p:spPr>
          <a:xfrm>
            <a:off x="6286015" y="4116784"/>
            <a:ext cx="1141546" cy="369332"/>
          </a:xfrm>
          <a:prstGeom prst="rect">
            <a:avLst/>
          </a:prstGeom>
          <a:noFill/>
        </p:spPr>
        <p:txBody>
          <a:bodyPr wrap="square" rtlCol="0">
            <a:spAutoFit/>
          </a:bodyPr>
          <a:lstStyle/>
          <a:p>
            <a:r>
              <a:rPr lang="en-US" b="1" dirty="0"/>
              <a:t>check()</a:t>
            </a:r>
          </a:p>
        </p:txBody>
      </p:sp>
      <p:sp>
        <p:nvSpPr>
          <p:cNvPr id="99" name="TextBox 98">
            <a:extLst>
              <a:ext uri="{FF2B5EF4-FFF2-40B4-BE49-F238E27FC236}">
                <a16:creationId xmlns:a16="http://schemas.microsoft.com/office/drawing/2014/main" id="{55EC3218-4FE3-4C47-A744-9D00F48D3DF5}"/>
              </a:ext>
            </a:extLst>
          </p:cNvPr>
          <p:cNvSpPr txBox="1"/>
          <p:nvPr/>
        </p:nvSpPr>
        <p:spPr>
          <a:xfrm>
            <a:off x="7782170" y="4638582"/>
            <a:ext cx="1141546" cy="369332"/>
          </a:xfrm>
          <a:prstGeom prst="rect">
            <a:avLst/>
          </a:prstGeom>
          <a:noFill/>
        </p:spPr>
        <p:txBody>
          <a:bodyPr wrap="square" rtlCol="0">
            <a:spAutoFit/>
          </a:bodyPr>
          <a:lstStyle/>
          <a:p>
            <a:r>
              <a:rPr lang="en-US" b="1" dirty="0"/>
              <a:t>check()</a:t>
            </a:r>
          </a:p>
        </p:txBody>
      </p:sp>
      <p:sp>
        <p:nvSpPr>
          <p:cNvPr id="100" name="TextBox 99">
            <a:extLst>
              <a:ext uri="{FF2B5EF4-FFF2-40B4-BE49-F238E27FC236}">
                <a16:creationId xmlns:a16="http://schemas.microsoft.com/office/drawing/2014/main" id="{3875F023-B423-4DD1-838B-EABDE105CF16}"/>
              </a:ext>
            </a:extLst>
          </p:cNvPr>
          <p:cNvSpPr txBox="1"/>
          <p:nvPr/>
        </p:nvSpPr>
        <p:spPr>
          <a:xfrm>
            <a:off x="6328728" y="5440912"/>
            <a:ext cx="1141546" cy="369332"/>
          </a:xfrm>
          <a:prstGeom prst="rect">
            <a:avLst/>
          </a:prstGeom>
          <a:noFill/>
        </p:spPr>
        <p:txBody>
          <a:bodyPr wrap="square" rtlCol="0">
            <a:spAutoFit/>
          </a:bodyPr>
          <a:lstStyle/>
          <a:p>
            <a:r>
              <a:rPr lang="en-US" b="1" dirty="0"/>
              <a:t>check()</a:t>
            </a:r>
          </a:p>
        </p:txBody>
      </p:sp>
      <p:cxnSp>
        <p:nvCxnSpPr>
          <p:cNvPr id="103" name="Straight Arrow Connector 102">
            <a:extLst>
              <a:ext uri="{FF2B5EF4-FFF2-40B4-BE49-F238E27FC236}">
                <a16:creationId xmlns:a16="http://schemas.microsoft.com/office/drawing/2014/main" id="{47B98FB7-6A41-437A-8AD4-B10758DC0FB9}"/>
              </a:ext>
            </a:extLst>
          </p:cNvPr>
          <p:cNvCxnSpPr>
            <a:cxnSpLocks/>
          </p:cNvCxnSpPr>
          <p:nvPr/>
        </p:nvCxnSpPr>
        <p:spPr>
          <a:xfrm>
            <a:off x="7868395" y="4841699"/>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5AA9B39-416A-4025-BBF7-BCC64AAF53D5}"/>
              </a:ext>
            </a:extLst>
          </p:cNvPr>
          <p:cNvCxnSpPr>
            <a:cxnSpLocks/>
          </p:cNvCxnSpPr>
          <p:nvPr/>
        </p:nvCxnSpPr>
        <p:spPr>
          <a:xfrm>
            <a:off x="6377513" y="5625578"/>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DD85EFB-414B-4A8D-B450-B111C10D7206}"/>
              </a:ext>
            </a:extLst>
          </p:cNvPr>
          <p:cNvCxnSpPr>
            <a:cxnSpLocks/>
          </p:cNvCxnSpPr>
          <p:nvPr/>
        </p:nvCxnSpPr>
        <p:spPr>
          <a:xfrm>
            <a:off x="6335824" y="4313628"/>
            <a:ext cx="76125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0F91F354-B7EF-4041-B337-1457D0E6DF24}"/>
              </a:ext>
            </a:extLst>
          </p:cNvPr>
          <p:cNvGrpSpPr/>
          <p:nvPr/>
        </p:nvGrpSpPr>
        <p:grpSpPr>
          <a:xfrm>
            <a:off x="3758934" y="4359798"/>
            <a:ext cx="1922061" cy="594469"/>
            <a:chOff x="3203080" y="3988330"/>
            <a:chExt cx="2819679" cy="1020837"/>
          </a:xfrm>
        </p:grpSpPr>
        <p:grpSp>
          <p:nvGrpSpPr>
            <p:cNvPr id="37" name="Group 36">
              <a:extLst>
                <a:ext uri="{FF2B5EF4-FFF2-40B4-BE49-F238E27FC236}">
                  <a16:creationId xmlns:a16="http://schemas.microsoft.com/office/drawing/2014/main" id="{C78C6507-6DB5-4644-B9D5-C8962E8944C3}"/>
                </a:ext>
              </a:extLst>
            </p:cNvPr>
            <p:cNvGrpSpPr/>
            <p:nvPr/>
          </p:nvGrpSpPr>
          <p:grpSpPr>
            <a:xfrm>
              <a:off x="3516890" y="4092506"/>
              <a:ext cx="2505869" cy="916661"/>
              <a:chOff x="3443997" y="4183116"/>
              <a:chExt cx="2848742" cy="928458"/>
            </a:xfrm>
          </p:grpSpPr>
          <p:sp>
            <p:nvSpPr>
              <p:cNvPr id="51" name="Oval 50">
                <a:extLst>
                  <a:ext uri="{FF2B5EF4-FFF2-40B4-BE49-F238E27FC236}">
                    <a16:creationId xmlns:a16="http://schemas.microsoft.com/office/drawing/2014/main" id="{25BCEAAC-2FD3-48EB-895F-B384D1681BAF}"/>
                  </a:ext>
                </a:extLst>
              </p:cNvPr>
              <p:cNvSpPr/>
              <p:nvPr/>
            </p:nvSpPr>
            <p:spPr>
              <a:xfrm>
                <a:off x="3443997" y="4249725"/>
                <a:ext cx="2301765" cy="86184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Reachable</a:t>
                </a:r>
                <a:endParaRPr lang="en-US" sz="1050" dirty="0"/>
              </a:p>
            </p:txBody>
          </p:sp>
          <p:sp>
            <p:nvSpPr>
              <p:cNvPr id="52" name="TextBox 51">
                <a:extLst>
                  <a:ext uri="{FF2B5EF4-FFF2-40B4-BE49-F238E27FC236}">
                    <a16:creationId xmlns:a16="http://schemas.microsoft.com/office/drawing/2014/main" id="{107348F8-99E6-4173-B9CA-8FF235BF7484}"/>
                  </a:ext>
                </a:extLst>
              </p:cNvPr>
              <p:cNvSpPr txBox="1"/>
              <p:nvPr/>
            </p:nvSpPr>
            <p:spPr>
              <a:xfrm>
                <a:off x="5943600" y="4183116"/>
                <a:ext cx="349139" cy="720527"/>
              </a:xfrm>
              <a:prstGeom prst="rect">
                <a:avLst/>
              </a:prstGeom>
              <a:noFill/>
            </p:spPr>
            <p:txBody>
              <a:bodyPr wrap="none" rtlCol="0">
                <a:spAutoFit/>
              </a:bodyPr>
              <a:lstStyle/>
              <a:p>
                <a:endParaRPr lang="en-US" dirty="0"/>
              </a:p>
            </p:txBody>
          </p:sp>
        </p:grpSp>
        <p:sp>
          <p:nvSpPr>
            <p:cNvPr id="38" name="Oval 37">
              <a:extLst>
                <a:ext uri="{FF2B5EF4-FFF2-40B4-BE49-F238E27FC236}">
                  <a16:creationId xmlns:a16="http://schemas.microsoft.com/office/drawing/2014/main" id="{94F16118-715A-411C-BF27-EB043E5F677B}"/>
                </a:ext>
              </a:extLst>
            </p:cNvPr>
            <p:cNvSpPr/>
            <p:nvPr/>
          </p:nvSpPr>
          <p:spPr>
            <a:xfrm>
              <a:off x="3203080" y="3988330"/>
              <a:ext cx="890763" cy="8925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9" name="TextBox 38">
              <a:extLst>
                <a:ext uri="{FF2B5EF4-FFF2-40B4-BE49-F238E27FC236}">
                  <a16:creationId xmlns:a16="http://schemas.microsoft.com/office/drawing/2014/main" id="{4B778B3A-F281-4C50-AEB1-A03EC3083FF5}"/>
                </a:ext>
              </a:extLst>
            </p:cNvPr>
            <p:cNvSpPr txBox="1"/>
            <p:nvPr/>
          </p:nvSpPr>
          <p:spPr>
            <a:xfrm>
              <a:off x="3203080" y="4118959"/>
              <a:ext cx="852119" cy="343539"/>
            </a:xfrm>
            <a:prstGeom prst="rect">
              <a:avLst/>
            </a:prstGeom>
            <a:noFill/>
          </p:spPr>
          <p:txBody>
            <a:bodyPr wrap="square" rtlCol="0">
              <a:spAutoFit/>
            </a:bodyPr>
            <a:lstStyle/>
            <a:p>
              <a:r>
                <a:rPr lang="en-US" sz="700" kern="1200" dirty="0">
                  <a:solidFill>
                    <a:schemeClr val="tx1"/>
                  </a:solidFill>
                  <a:latin typeface="+mn-lt"/>
                  <a:ea typeface="+mn-ea"/>
                  <a:cs typeface="+mn-cs"/>
                </a:rPr>
                <a:t>Predicated</a:t>
              </a:r>
              <a:endParaRPr lang="en-US" sz="1200" kern="1200" dirty="0">
                <a:solidFill>
                  <a:schemeClr val="tx1"/>
                </a:solidFill>
                <a:latin typeface="+mn-lt"/>
                <a:ea typeface="+mn-ea"/>
                <a:cs typeface="+mn-cs"/>
              </a:endParaRPr>
            </a:p>
          </p:txBody>
        </p:sp>
        <p:grpSp>
          <p:nvGrpSpPr>
            <p:cNvPr id="40" name="Group 39">
              <a:extLst>
                <a:ext uri="{FF2B5EF4-FFF2-40B4-BE49-F238E27FC236}">
                  <a16:creationId xmlns:a16="http://schemas.microsoft.com/office/drawing/2014/main" id="{1A065943-34FC-48E6-BFF3-8C76CD4CE9EB}"/>
                </a:ext>
              </a:extLst>
            </p:cNvPr>
            <p:cNvGrpSpPr/>
            <p:nvPr/>
          </p:nvGrpSpPr>
          <p:grpSpPr>
            <a:xfrm>
              <a:off x="3578257" y="4362461"/>
              <a:ext cx="421702" cy="413702"/>
              <a:chOff x="2078595" y="4639323"/>
              <a:chExt cx="632041" cy="615563"/>
            </a:xfrm>
          </p:grpSpPr>
          <p:sp>
            <p:nvSpPr>
              <p:cNvPr id="41" name="Freeform: Shape 40">
                <a:extLst>
                  <a:ext uri="{FF2B5EF4-FFF2-40B4-BE49-F238E27FC236}">
                    <a16:creationId xmlns:a16="http://schemas.microsoft.com/office/drawing/2014/main" id="{AA4D6A0D-A0C9-46A0-A141-3FBC23F3A805}"/>
                  </a:ext>
                </a:extLst>
              </p:cNvPr>
              <p:cNvSpPr/>
              <p:nvPr/>
            </p:nvSpPr>
            <p:spPr>
              <a:xfrm>
                <a:off x="2279276" y="5112221"/>
                <a:ext cx="255494"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605D1D5-B54A-4684-A665-AB225B82A8AF}"/>
                  </a:ext>
                </a:extLst>
              </p:cNvPr>
              <p:cNvSpPr/>
              <p:nvPr/>
            </p:nvSpPr>
            <p:spPr>
              <a:xfrm>
                <a:off x="2117833" y="4981989"/>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D06A5265-F369-42F2-BBDB-49557923221B}"/>
                  </a:ext>
                </a:extLst>
              </p:cNvPr>
              <p:cNvSpPr/>
              <p:nvPr/>
            </p:nvSpPr>
            <p:spPr>
              <a:xfrm rot="2867117">
                <a:off x="2266216" y="48517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2BD10E7-979E-4972-9BBB-33A806F8E395}"/>
                  </a:ext>
                </a:extLst>
              </p:cNvPr>
              <p:cNvSpPr/>
              <p:nvPr/>
            </p:nvSpPr>
            <p:spPr>
              <a:xfrm rot="17987535">
                <a:off x="2418616" y="5004160"/>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A266D88F-C91E-4B73-807D-74E9FCF08DFB}"/>
                  </a:ext>
                </a:extLst>
              </p:cNvPr>
              <p:cNvSpPr/>
              <p:nvPr/>
            </p:nvSpPr>
            <p:spPr>
              <a:xfrm rot="17987535">
                <a:off x="2046758" y="481151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128FF9D-CBCA-4759-AC16-34F866B3FFE8}"/>
                  </a:ext>
                </a:extLst>
              </p:cNvPr>
              <p:cNvSpPr/>
              <p:nvPr/>
            </p:nvSpPr>
            <p:spPr>
              <a:xfrm rot="16200000">
                <a:off x="2387481" y="4789987"/>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0B415798-13C0-41A8-9AC5-62312146FDC6}"/>
                  </a:ext>
                </a:extLst>
              </p:cNvPr>
              <p:cNvSpPr/>
              <p:nvPr/>
            </p:nvSpPr>
            <p:spPr>
              <a:xfrm rot="16200000">
                <a:off x="2271345" y="5054355"/>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D4F9F495-4034-4E5A-A0E4-9C1C8D1AA7A6}"/>
                  </a:ext>
                </a:extLst>
              </p:cNvPr>
              <p:cNvSpPr/>
              <p:nvPr/>
            </p:nvSpPr>
            <p:spPr>
              <a:xfrm rot="16200000">
                <a:off x="2111624" y="4968408"/>
                <a:ext cx="255493" cy="61827"/>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8312836-13D0-4913-A39C-49B1015255A6}"/>
                  </a:ext>
                </a:extLst>
              </p:cNvPr>
              <p:cNvSpPr/>
              <p:nvPr/>
            </p:nvSpPr>
            <p:spPr>
              <a:xfrm rot="16200000">
                <a:off x="2259260" y="4778066"/>
                <a:ext cx="206560" cy="54486"/>
              </a:xfrm>
              <a:custGeom>
                <a:avLst/>
                <a:gdLst>
                  <a:gd name="connsiteX0" fmla="*/ 0 w 1465730"/>
                  <a:gd name="connsiteY0" fmla="*/ 363216 h 363216"/>
                  <a:gd name="connsiteX1" fmla="*/ 201706 w 1465730"/>
                  <a:gd name="connsiteY1" fmla="*/ 282533 h 363216"/>
                  <a:gd name="connsiteX2" fmla="*/ 753035 w 1465730"/>
                  <a:gd name="connsiteY2" fmla="*/ 145 h 363216"/>
                  <a:gd name="connsiteX3" fmla="*/ 1183341 w 1465730"/>
                  <a:gd name="connsiteY3" fmla="*/ 322875 h 363216"/>
                  <a:gd name="connsiteX4" fmla="*/ 1465730 w 1465730"/>
                  <a:gd name="connsiteY4" fmla="*/ 201851 h 363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730" h="363216">
                    <a:moveTo>
                      <a:pt x="0" y="363216"/>
                    </a:moveTo>
                    <a:cubicBezTo>
                      <a:pt x="38100" y="353130"/>
                      <a:pt x="76200" y="343045"/>
                      <a:pt x="201706" y="282533"/>
                    </a:cubicBezTo>
                    <a:cubicBezTo>
                      <a:pt x="327212" y="222021"/>
                      <a:pt x="589429" y="-6579"/>
                      <a:pt x="753035" y="145"/>
                    </a:cubicBezTo>
                    <a:cubicBezTo>
                      <a:pt x="916641" y="6869"/>
                      <a:pt x="1064559" y="289257"/>
                      <a:pt x="1183341" y="322875"/>
                    </a:cubicBezTo>
                    <a:cubicBezTo>
                      <a:pt x="1302123" y="356493"/>
                      <a:pt x="1387289" y="224263"/>
                      <a:pt x="1465730" y="20185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0BCBA000-B121-43B3-ABC9-D1E07C5AF806}"/>
                  </a:ext>
                </a:extLst>
              </p:cNvPr>
              <p:cNvSpPr/>
              <p:nvPr/>
            </p:nvSpPr>
            <p:spPr>
              <a:xfrm>
                <a:off x="2078595" y="4639323"/>
                <a:ext cx="632041" cy="615563"/>
              </a:xfrm>
              <a:prstGeom prst="ellipse">
                <a:avLst/>
              </a:prstGeom>
              <a:noFill/>
              <a:ln w="381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sp>
        <p:nvSpPr>
          <p:cNvPr id="53" name="TextBox 52">
            <a:extLst>
              <a:ext uri="{FF2B5EF4-FFF2-40B4-BE49-F238E27FC236}">
                <a16:creationId xmlns:a16="http://schemas.microsoft.com/office/drawing/2014/main" id="{BA6F0709-B520-41AE-A9A5-4BCA68E05AAD}"/>
              </a:ext>
            </a:extLst>
          </p:cNvPr>
          <p:cNvSpPr txBox="1"/>
          <p:nvPr/>
        </p:nvSpPr>
        <p:spPr>
          <a:xfrm>
            <a:off x="7735937" y="4189392"/>
            <a:ext cx="1448330" cy="369332"/>
          </a:xfrm>
          <a:prstGeom prst="rect">
            <a:avLst/>
          </a:prstGeom>
          <a:noFill/>
        </p:spPr>
        <p:txBody>
          <a:bodyPr wrap="square" rtlCol="0">
            <a:spAutoFit/>
          </a:bodyPr>
          <a:lstStyle/>
          <a:p>
            <a:r>
              <a:rPr lang="en-US" b="1" dirty="0" err="1"/>
              <a:t>pred_check</a:t>
            </a:r>
            <a:r>
              <a:rPr lang="en-US" b="1" dirty="0"/>
              <a:t>()</a:t>
            </a:r>
          </a:p>
        </p:txBody>
      </p:sp>
      <p:cxnSp>
        <p:nvCxnSpPr>
          <p:cNvPr id="102" name="Straight Arrow Connector 101">
            <a:extLst>
              <a:ext uri="{FF2B5EF4-FFF2-40B4-BE49-F238E27FC236}">
                <a16:creationId xmlns:a16="http://schemas.microsoft.com/office/drawing/2014/main" id="{E8B6A473-00FF-4711-A3D1-2DA3CE84F9D1}"/>
              </a:ext>
            </a:extLst>
          </p:cNvPr>
          <p:cNvCxnSpPr>
            <a:cxnSpLocks/>
          </p:cNvCxnSpPr>
          <p:nvPr/>
        </p:nvCxnSpPr>
        <p:spPr>
          <a:xfrm flipV="1">
            <a:off x="2333683" y="4408736"/>
            <a:ext cx="5491809" cy="5991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9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A5CB-F3A4-4A82-BD77-732F5817301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44D24D5-7839-453C-A2D3-5C37D5369875}"/>
              </a:ext>
            </a:extLst>
          </p:cNvPr>
          <p:cNvSpPr>
            <a:spLocks noGrp="1"/>
          </p:cNvSpPr>
          <p:nvPr>
            <p:ph idx="1"/>
          </p:nvPr>
        </p:nvSpPr>
        <p:spPr/>
        <p:txBody>
          <a:bodyPr>
            <a:normAutofit fontScale="92500" lnSpcReduction="10000"/>
          </a:bodyPr>
          <a:lstStyle/>
          <a:p>
            <a:r>
              <a:rPr lang="en-US" dirty="0">
                <a:solidFill>
                  <a:schemeClr val="tx1">
                    <a:lumMod val="50000"/>
                    <a:lumOff val="50000"/>
                  </a:schemeClr>
                </a:solidFill>
              </a:rPr>
              <a:t>Motivation / vision</a:t>
            </a:r>
          </a:p>
          <a:p>
            <a:r>
              <a:rPr lang="en-US" dirty="0">
                <a:solidFill>
                  <a:schemeClr val="tx1">
                    <a:lumMod val="50000"/>
                    <a:lumOff val="50000"/>
                  </a:schemeClr>
                </a:solidFill>
              </a:rPr>
              <a:t>Background</a:t>
            </a:r>
          </a:p>
          <a:p>
            <a:r>
              <a:rPr lang="en-US" dirty="0">
                <a:solidFill>
                  <a:schemeClr val="tx1">
                    <a:lumMod val="50000"/>
                    <a:lumOff val="50000"/>
                  </a:schemeClr>
                </a:solidFill>
              </a:rPr>
              <a:t>Predicated static analysis</a:t>
            </a:r>
          </a:p>
          <a:p>
            <a:r>
              <a:rPr lang="en-US" dirty="0">
                <a:solidFill>
                  <a:schemeClr val="tx1">
                    <a:lumMod val="50000"/>
                    <a:lumOff val="50000"/>
                  </a:schemeClr>
                </a:solidFill>
              </a:rPr>
              <a:t>Optimistic hybrid analysis</a:t>
            </a:r>
          </a:p>
          <a:p>
            <a:pPr lvl="1"/>
            <a:r>
              <a:rPr lang="en-US" dirty="0">
                <a:solidFill>
                  <a:schemeClr val="tx1">
                    <a:lumMod val="50000"/>
                    <a:lumOff val="50000"/>
                  </a:schemeClr>
                </a:solidFill>
              </a:rPr>
              <a:t>Profiling</a:t>
            </a:r>
          </a:p>
          <a:p>
            <a:pPr lvl="1"/>
            <a:r>
              <a:rPr lang="en-US" dirty="0">
                <a:solidFill>
                  <a:schemeClr val="tx1">
                    <a:lumMod val="50000"/>
                    <a:lumOff val="50000"/>
                  </a:schemeClr>
                </a:solidFill>
              </a:rPr>
              <a:t>Predicated static analysis</a:t>
            </a:r>
          </a:p>
          <a:p>
            <a:pPr lvl="1"/>
            <a:r>
              <a:rPr lang="en-US" dirty="0">
                <a:solidFill>
                  <a:schemeClr val="tx1">
                    <a:lumMod val="50000"/>
                    <a:lumOff val="50000"/>
                  </a:schemeClr>
                </a:solidFill>
              </a:rPr>
              <a:t>Speculative dynamic analysis</a:t>
            </a:r>
          </a:p>
          <a:p>
            <a:r>
              <a:rPr lang="en-US" dirty="0">
                <a:solidFill>
                  <a:schemeClr val="tx1">
                    <a:lumMod val="50000"/>
                    <a:lumOff val="50000"/>
                  </a:schemeClr>
                </a:solidFill>
              </a:rPr>
              <a:t>Example predicate</a:t>
            </a:r>
          </a:p>
          <a:p>
            <a:r>
              <a:rPr lang="en-US" dirty="0"/>
              <a:t>Evaluation</a:t>
            </a:r>
          </a:p>
          <a:p>
            <a:pPr lvl="1"/>
            <a:r>
              <a:rPr lang="en-US" dirty="0"/>
              <a:t>Race detection (</a:t>
            </a:r>
            <a:r>
              <a:rPr lang="en-US" dirty="0" err="1"/>
              <a:t>OptFT</a:t>
            </a:r>
            <a:r>
              <a:rPr lang="en-US" dirty="0"/>
              <a:t>)</a:t>
            </a:r>
          </a:p>
          <a:p>
            <a:pPr lvl="1"/>
            <a:r>
              <a:rPr lang="en-US" dirty="0"/>
              <a:t>Program slicing (</a:t>
            </a:r>
            <a:r>
              <a:rPr lang="en-US" dirty="0" err="1"/>
              <a:t>OptSlice</a:t>
            </a:r>
            <a:r>
              <a:rPr lang="en-US" dirty="0"/>
              <a:t>)</a:t>
            </a:r>
          </a:p>
          <a:p>
            <a:endParaRPr lang="en-US" dirty="0"/>
          </a:p>
        </p:txBody>
      </p:sp>
      <p:sp>
        <p:nvSpPr>
          <p:cNvPr id="4" name="Footer Placeholder 3">
            <a:extLst>
              <a:ext uri="{FF2B5EF4-FFF2-40B4-BE49-F238E27FC236}">
                <a16:creationId xmlns:a16="http://schemas.microsoft.com/office/drawing/2014/main" id="{C0EE4BCB-0263-45C9-AB75-41D0AA930353}"/>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E8A96560-FD54-43EC-B46A-D078A048D6E3}"/>
              </a:ext>
            </a:extLst>
          </p:cNvPr>
          <p:cNvSpPr>
            <a:spLocks noGrp="1"/>
          </p:cNvSpPr>
          <p:nvPr>
            <p:ph type="sldNum" sz="quarter" idx="12"/>
          </p:nvPr>
        </p:nvSpPr>
        <p:spPr/>
        <p:txBody>
          <a:bodyPr/>
          <a:lstStyle/>
          <a:p>
            <a:fld id="{D086BC75-263F-4F02-9401-96D291D2332F}" type="slidenum">
              <a:rPr lang="en-US" smtClean="0"/>
              <a:t>29</a:t>
            </a:fld>
            <a:endParaRPr lang="en-US"/>
          </a:p>
        </p:txBody>
      </p:sp>
    </p:spTree>
    <p:extLst>
      <p:ext uri="{BB962C8B-B14F-4D97-AF65-F5344CB8AC3E}">
        <p14:creationId xmlns:p14="http://schemas.microsoft.com/office/powerpoint/2010/main" val="128935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23277D7-EDBB-4366-9F86-24E386FA1947}"/>
              </a:ext>
            </a:extLst>
          </p:cNvPr>
          <p:cNvPicPr>
            <a:picLocks noChangeAspect="1"/>
          </p:cNvPicPr>
          <p:nvPr/>
        </p:nvPicPr>
        <p:blipFill>
          <a:blip r:embed="rId2"/>
          <a:stretch>
            <a:fillRect/>
          </a:stretch>
        </p:blipFill>
        <p:spPr>
          <a:xfrm>
            <a:off x="871052" y="2498451"/>
            <a:ext cx="1661295" cy="1105516"/>
          </a:xfrm>
          <a:prstGeom prst="rect">
            <a:avLst/>
          </a:prstGeom>
        </p:spPr>
      </p:pic>
      <p:sp>
        <p:nvSpPr>
          <p:cNvPr id="4" name="Footer Placeholder 3">
            <a:extLst>
              <a:ext uri="{FF2B5EF4-FFF2-40B4-BE49-F238E27FC236}">
                <a16:creationId xmlns:a16="http://schemas.microsoft.com/office/drawing/2014/main" id="{82E38DDA-4EEA-4F7A-9A59-6DBFB28D02FD}"/>
              </a:ext>
            </a:extLst>
          </p:cNvPr>
          <p:cNvSpPr>
            <a:spLocks noGrp="1"/>
          </p:cNvSpPr>
          <p:nvPr>
            <p:ph type="ftr" sz="quarter" idx="11"/>
          </p:nvPr>
        </p:nvSpPr>
        <p:spPr>
          <a:xfrm>
            <a:off x="3028950" y="6356351"/>
            <a:ext cx="3086100" cy="365125"/>
          </a:xfrm>
        </p:spPr>
        <p:txBody>
          <a:bodyPr/>
          <a:lstStyle/>
          <a:p>
            <a:r>
              <a:rPr lang="en-US" dirty="0"/>
              <a:t>David Devecsery</a:t>
            </a:r>
          </a:p>
        </p:txBody>
      </p:sp>
      <p:sp>
        <p:nvSpPr>
          <p:cNvPr id="5" name="Slide Number Placeholder 4">
            <a:extLst>
              <a:ext uri="{FF2B5EF4-FFF2-40B4-BE49-F238E27FC236}">
                <a16:creationId xmlns:a16="http://schemas.microsoft.com/office/drawing/2014/main" id="{BD200A95-89F6-493D-A886-EDA4442D6F5E}"/>
              </a:ext>
            </a:extLst>
          </p:cNvPr>
          <p:cNvSpPr>
            <a:spLocks noGrp="1"/>
          </p:cNvSpPr>
          <p:nvPr>
            <p:ph type="sldNum" sz="quarter" idx="12"/>
          </p:nvPr>
        </p:nvSpPr>
        <p:spPr/>
        <p:txBody>
          <a:bodyPr/>
          <a:lstStyle/>
          <a:p>
            <a:fld id="{D086BC75-263F-4F02-9401-96D291D2332F}" type="slidenum">
              <a:rPr lang="en-US" smtClean="0"/>
              <a:t>3</a:t>
            </a:fld>
            <a:endParaRPr lang="en-US" dirty="0"/>
          </a:p>
        </p:txBody>
      </p:sp>
      <p:pic>
        <p:nvPicPr>
          <p:cNvPr id="1026" name="Picture 2" descr="Self-Driving Cars - When we will have them?">
            <a:extLst>
              <a:ext uri="{FF2B5EF4-FFF2-40B4-BE49-F238E27FC236}">
                <a16:creationId xmlns:a16="http://schemas.microsoft.com/office/drawing/2014/main" id="{542719E1-7912-4072-A041-0693A223E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614126"/>
            <a:ext cx="1130224" cy="7505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5C3ABE-BA91-4B99-AC5B-DFF82A7A5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0362" y="4049872"/>
            <a:ext cx="777415" cy="777415"/>
          </a:xfrm>
          <a:prstGeom prst="rect">
            <a:avLst/>
          </a:prstGeom>
        </p:spPr>
      </p:pic>
      <p:sp>
        <p:nvSpPr>
          <p:cNvPr id="6" name="AutoShape 4" descr="Image result for twitter">
            <a:extLst>
              <a:ext uri="{FF2B5EF4-FFF2-40B4-BE49-F238E27FC236}">
                <a16:creationId xmlns:a16="http://schemas.microsoft.com/office/drawing/2014/main" id="{9501CCE3-94C3-4B0B-A63C-4B14A06644D5}"/>
              </a:ext>
            </a:extLst>
          </p:cNvPr>
          <p:cNvSpPr>
            <a:spLocks noChangeAspect="1" noChangeArrowheads="1"/>
          </p:cNvSpPr>
          <p:nvPr/>
        </p:nvSpPr>
        <p:spPr bwMode="auto">
          <a:xfrm>
            <a:off x="5070438" y="293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a:extLst>
              <a:ext uri="{FF2B5EF4-FFF2-40B4-BE49-F238E27FC236}">
                <a16:creationId xmlns:a16="http://schemas.microsoft.com/office/drawing/2014/main" id="{B8A9F124-755D-4379-ADFD-5ED2E5DFA008}"/>
              </a:ext>
            </a:extLst>
          </p:cNvPr>
          <p:cNvPicPr>
            <a:picLocks noChangeAspect="1"/>
          </p:cNvPicPr>
          <p:nvPr/>
        </p:nvPicPr>
        <p:blipFill>
          <a:blip r:embed="rId5"/>
          <a:stretch>
            <a:fillRect/>
          </a:stretch>
        </p:blipFill>
        <p:spPr>
          <a:xfrm>
            <a:off x="5469108" y="4798654"/>
            <a:ext cx="751412" cy="751412"/>
          </a:xfrm>
          <a:prstGeom prst="rect">
            <a:avLst/>
          </a:prstGeom>
        </p:spPr>
      </p:pic>
      <p:pic>
        <p:nvPicPr>
          <p:cNvPr id="14" name="Picture 13">
            <a:extLst>
              <a:ext uri="{FF2B5EF4-FFF2-40B4-BE49-F238E27FC236}">
                <a16:creationId xmlns:a16="http://schemas.microsoft.com/office/drawing/2014/main" id="{4D12CEFE-036F-415D-A7C0-E7DF3A379251}"/>
              </a:ext>
            </a:extLst>
          </p:cNvPr>
          <p:cNvPicPr>
            <a:picLocks noChangeAspect="1"/>
          </p:cNvPicPr>
          <p:nvPr/>
        </p:nvPicPr>
        <p:blipFill>
          <a:blip r:embed="rId6"/>
          <a:stretch>
            <a:fillRect/>
          </a:stretch>
        </p:blipFill>
        <p:spPr>
          <a:xfrm>
            <a:off x="5823243" y="4001596"/>
            <a:ext cx="745051" cy="745051"/>
          </a:xfrm>
          <a:prstGeom prst="rect">
            <a:avLst/>
          </a:prstGeom>
        </p:spPr>
      </p:pic>
      <p:pic>
        <p:nvPicPr>
          <p:cNvPr id="16" name="Picture 15">
            <a:extLst>
              <a:ext uri="{FF2B5EF4-FFF2-40B4-BE49-F238E27FC236}">
                <a16:creationId xmlns:a16="http://schemas.microsoft.com/office/drawing/2014/main" id="{4F3DE100-3371-4C27-9616-AB4F462C4053}"/>
              </a:ext>
            </a:extLst>
          </p:cNvPr>
          <p:cNvPicPr>
            <a:picLocks noChangeAspect="1"/>
          </p:cNvPicPr>
          <p:nvPr/>
        </p:nvPicPr>
        <p:blipFill>
          <a:blip r:embed="rId7"/>
          <a:stretch>
            <a:fillRect/>
          </a:stretch>
        </p:blipFill>
        <p:spPr>
          <a:xfrm>
            <a:off x="1050708" y="4661044"/>
            <a:ext cx="1131816" cy="926446"/>
          </a:xfrm>
          <a:prstGeom prst="rect">
            <a:avLst/>
          </a:prstGeom>
        </p:spPr>
      </p:pic>
      <p:sp>
        <p:nvSpPr>
          <p:cNvPr id="3" name="TextBox 2">
            <a:extLst>
              <a:ext uri="{FF2B5EF4-FFF2-40B4-BE49-F238E27FC236}">
                <a16:creationId xmlns:a16="http://schemas.microsoft.com/office/drawing/2014/main" id="{5839B70B-C0E6-414E-B3DF-E27723B148C4}"/>
              </a:ext>
            </a:extLst>
          </p:cNvPr>
          <p:cNvSpPr txBox="1"/>
          <p:nvPr/>
        </p:nvSpPr>
        <p:spPr>
          <a:xfrm>
            <a:off x="946953" y="3735747"/>
            <a:ext cx="1339327" cy="369332"/>
          </a:xfrm>
          <a:prstGeom prst="rect">
            <a:avLst/>
          </a:prstGeom>
          <a:noFill/>
        </p:spPr>
        <p:txBody>
          <a:bodyPr wrap="square" rtlCol="0">
            <a:spAutoFit/>
          </a:bodyPr>
          <a:lstStyle/>
          <a:p>
            <a:r>
              <a:rPr lang="en-US" dirty="0"/>
              <a:t>Banking</a:t>
            </a:r>
          </a:p>
        </p:txBody>
      </p:sp>
      <p:sp>
        <p:nvSpPr>
          <p:cNvPr id="25" name="TextBox 24">
            <a:extLst>
              <a:ext uri="{FF2B5EF4-FFF2-40B4-BE49-F238E27FC236}">
                <a16:creationId xmlns:a16="http://schemas.microsoft.com/office/drawing/2014/main" id="{5B919992-0F52-4947-8DE3-86A07ADB94EB}"/>
              </a:ext>
            </a:extLst>
          </p:cNvPr>
          <p:cNvSpPr txBox="1"/>
          <p:nvPr/>
        </p:nvSpPr>
        <p:spPr>
          <a:xfrm>
            <a:off x="1149990" y="5613740"/>
            <a:ext cx="1339327" cy="369332"/>
          </a:xfrm>
          <a:prstGeom prst="rect">
            <a:avLst/>
          </a:prstGeom>
          <a:noFill/>
        </p:spPr>
        <p:txBody>
          <a:bodyPr wrap="square" rtlCol="0">
            <a:spAutoFit/>
          </a:bodyPr>
          <a:lstStyle/>
          <a:p>
            <a:r>
              <a:rPr lang="en-US" dirty="0"/>
              <a:t>Shopping</a:t>
            </a:r>
          </a:p>
        </p:txBody>
      </p:sp>
      <p:sp>
        <p:nvSpPr>
          <p:cNvPr id="26" name="TextBox 25">
            <a:extLst>
              <a:ext uri="{FF2B5EF4-FFF2-40B4-BE49-F238E27FC236}">
                <a16:creationId xmlns:a16="http://schemas.microsoft.com/office/drawing/2014/main" id="{0AAA2BB4-D9AD-44C6-8F65-5C1CBBE5D021}"/>
              </a:ext>
            </a:extLst>
          </p:cNvPr>
          <p:cNvSpPr txBox="1"/>
          <p:nvPr/>
        </p:nvSpPr>
        <p:spPr>
          <a:xfrm>
            <a:off x="6220520" y="3366415"/>
            <a:ext cx="1771650" cy="369332"/>
          </a:xfrm>
          <a:prstGeom prst="rect">
            <a:avLst/>
          </a:prstGeom>
          <a:noFill/>
        </p:spPr>
        <p:txBody>
          <a:bodyPr wrap="square" rtlCol="0">
            <a:spAutoFit/>
          </a:bodyPr>
          <a:lstStyle/>
          <a:p>
            <a:r>
              <a:rPr lang="en-US" dirty="0"/>
              <a:t>Transportation</a:t>
            </a:r>
          </a:p>
        </p:txBody>
      </p:sp>
      <p:sp>
        <p:nvSpPr>
          <p:cNvPr id="27" name="TextBox 24">
            <a:extLst>
              <a:ext uri="{FF2B5EF4-FFF2-40B4-BE49-F238E27FC236}">
                <a16:creationId xmlns:a16="http://schemas.microsoft.com/office/drawing/2014/main" id="{5B919992-0F52-4947-8DE3-86A07ADB94EB}"/>
              </a:ext>
            </a:extLst>
          </p:cNvPr>
          <p:cNvSpPr txBox="1"/>
          <p:nvPr/>
        </p:nvSpPr>
        <p:spPr>
          <a:xfrm>
            <a:off x="4834083" y="5554565"/>
            <a:ext cx="187822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Social Networking</a:t>
            </a:r>
          </a:p>
        </p:txBody>
      </p:sp>
      <p:pic>
        <p:nvPicPr>
          <p:cNvPr id="7" name="Picture 6">
            <a:extLst>
              <a:ext uri="{FF2B5EF4-FFF2-40B4-BE49-F238E27FC236}">
                <a16:creationId xmlns:a16="http://schemas.microsoft.com/office/drawing/2014/main" id="{B8CDC815-C302-4F22-AC93-BC27B9CC5FBF}"/>
              </a:ext>
            </a:extLst>
          </p:cNvPr>
          <p:cNvPicPr>
            <a:picLocks noChangeAspect="1"/>
          </p:cNvPicPr>
          <p:nvPr/>
        </p:nvPicPr>
        <p:blipFill>
          <a:blip r:embed="rId8"/>
          <a:stretch>
            <a:fillRect/>
          </a:stretch>
        </p:blipFill>
        <p:spPr>
          <a:xfrm>
            <a:off x="2852694" y="3166535"/>
            <a:ext cx="1570001" cy="1570001"/>
          </a:xfrm>
          <a:prstGeom prst="rect">
            <a:avLst/>
          </a:prstGeom>
        </p:spPr>
      </p:pic>
      <p:sp>
        <p:nvSpPr>
          <p:cNvPr id="28" name="TextBox 24">
            <a:extLst>
              <a:ext uri="{FF2B5EF4-FFF2-40B4-BE49-F238E27FC236}">
                <a16:creationId xmlns:a16="http://schemas.microsoft.com/office/drawing/2014/main" id="{CDECC5D9-9C83-4BA9-A95D-A992008BE517}"/>
              </a:ext>
            </a:extLst>
          </p:cNvPr>
          <p:cNvSpPr txBox="1"/>
          <p:nvPr/>
        </p:nvSpPr>
        <p:spPr>
          <a:xfrm>
            <a:off x="3176817" y="4613988"/>
            <a:ext cx="187822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Medical</a:t>
            </a:r>
          </a:p>
        </p:txBody>
      </p:sp>
      <p:grpSp>
        <p:nvGrpSpPr>
          <p:cNvPr id="29" name="Group 28">
            <a:extLst>
              <a:ext uri="{FF2B5EF4-FFF2-40B4-BE49-F238E27FC236}">
                <a16:creationId xmlns:a16="http://schemas.microsoft.com/office/drawing/2014/main" id="{D0A83071-A31E-4F49-8E09-09B2C8017EE8}"/>
              </a:ext>
            </a:extLst>
          </p:cNvPr>
          <p:cNvGrpSpPr/>
          <p:nvPr/>
        </p:nvGrpSpPr>
        <p:grpSpPr>
          <a:xfrm>
            <a:off x="317961" y="2155477"/>
            <a:ext cx="2931822" cy="952681"/>
            <a:chOff x="296957" y="4763470"/>
            <a:chExt cx="2931822" cy="952681"/>
          </a:xfrm>
        </p:grpSpPr>
        <p:pic>
          <p:nvPicPr>
            <p:cNvPr id="30" name="Picture 2" descr="Image result for equifax logo">
              <a:extLst>
                <a:ext uri="{FF2B5EF4-FFF2-40B4-BE49-F238E27FC236}">
                  <a16:creationId xmlns:a16="http://schemas.microsoft.com/office/drawing/2014/main" id="{7CD96D48-4383-4813-B6C9-4CAB984B9F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957" y="5299563"/>
              <a:ext cx="2144367" cy="416588"/>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15">
              <a:extLst>
                <a:ext uri="{FF2B5EF4-FFF2-40B4-BE49-F238E27FC236}">
                  <a16:creationId xmlns:a16="http://schemas.microsoft.com/office/drawing/2014/main" id="{5209F2BA-F312-4A5F-9A28-D07B3E8E1250}"/>
                </a:ext>
              </a:extLst>
            </p:cNvPr>
            <p:cNvSpPr/>
            <p:nvPr/>
          </p:nvSpPr>
          <p:spPr>
            <a:xfrm>
              <a:off x="1265626" y="4763470"/>
              <a:ext cx="1963153" cy="617366"/>
            </a:xfrm>
            <a:prstGeom prst="roundRect">
              <a:avLst/>
            </a:prstGeom>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143,000,000 users data leaked</a:t>
              </a:r>
            </a:p>
          </p:txBody>
        </p:sp>
      </p:grpSp>
      <p:grpSp>
        <p:nvGrpSpPr>
          <p:cNvPr id="32" name="Group 31">
            <a:extLst>
              <a:ext uri="{FF2B5EF4-FFF2-40B4-BE49-F238E27FC236}">
                <a16:creationId xmlns:a16="http://schemas.microsoft.com/office/drawing/2014/main" id="{07963340-D391-44C3-807A-FFFD1320F098}"/>
              </a:ext>
            </a:extLst>
          </p:cNvPr>
          <p:cNvGrpSpPr/>
          <p:nvPr/>
        </p:nvGrpSpPr>
        <p:grpSpPr>
          <a:xfrm>
            <a:off x="2686050" y="4790808"/>
            <a:ext cx="2737848" cy="1572786"/>
            <a:chOff x="6209837" y="4763470"/>
            <a:chExt cx="2737848" cy="1572786"/>
          </a:xfrm>
        </p:grpSpPr>
        <p:pic>
          <p:nvPicPr>
            <p:cNvPr id="33" name="Picture 32">
              <a:extLst>
                <a:ext uri="{FF2B5EF4-FFF2-40B4-BE49-F238E27FC236}">
                  <a16:creationId xmlns:a16="http://schemas.microsoft.com/office/drawing/2014/main" id="{BE7CB4C0-C38A-41E3-A5EC-72448A9C1B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9837" y="4898406"/>
              <a:ext cx="1437850" cy="1437850"/>
            </a:xfrm>
            <a:prstGeom prst="rect">
              <a:avLst/>
            </a:prstGeom>
          </p:spPr>
        </p:pic>
        <p:sp>
          <p:nvSpPr>
            <p:cNvPr id="34" name="Rounded Rectangle 16">
              <a:extLst>
                <a:ext uri="{FF2B5EF4-FFF2-40B4-BE49-F238E27FC236}">
                  <a16:creationId xmlns:a16="http://schemas.microsoft.com/office/drawing/2014/main" id="{FAE15978-9071-42CB-BC23-247E1E015E02}"/>
                </a:ext>
              </a:extLst>
            </p:cNvPr>
            <p:cNvSpPr/>
            <p:nvPr/>
          </p:nvSpPr>
          <p:spPr>
            <a:xfrm>
              <a:off x="7156527" y="4763470"/>
              <a:ext cx="1791158" cy="617366"/>
            </a:xfrm>
            <a:prstGeom prst="roundRect">
              <a:avLst/>
            </a:prstGeom>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Internet traffic drop 40%</a:t>
              </a:r>
            </a:p>
          </p:txBody>
        </p:sp>
      </p:grpSp>
      <p:grpSp>
        <p:nvGrpSpPr>
          <p:cNvPr id="35" name="Group 34">
            <a:extLst>
              <a:ext uri="{FF2B5EF4-FFF2-40B4-BE49-F238E27FC236}">
                <a16:creationId xmlns:a16="http://schemas.microsoft.com/office/drawing/2014/main" id="{5ECE3D27-5B07-4FED-A33E-26232AE51954}"/>
              </a:ext>
            </a:extLst>
          </p:cNvPr>
          <p:cNvGrpSpPr/>
          <p:nvPr/>
        </p:nvGrpSpPr>
        <p:grpSpPr>
          <a:xfrm>
            <a:off x="5469108" y="4305126"/>
            <a:ext cx="2928865" cy="1517600"/>
            <a:chOff x="2221204" y="4763470"/>
            <a:chExt cx="2928865" cy="1517600"/>
          </a:xfrm>
        </p:grpSpPr>
        <p:pic>
          <p:nvPicPr>
            <p:cNvPr id="36" name="Picture 35">
              <a:extLst>
                <a:ext uri="{FF2B5EF4-FFF2-40B4-BE49-F238E27FC236}">
                  <a16:creationId xmlns:a16="http://schemas.microsoft.com/office/drawing/2014/main" id="{5370C6CE-DF56-4A12-951E-8D17E4B94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204" y="4763470"/>
              <a:ext cx="1517600" cy="1517600"/>
            </a:xfrm>
            <a:prstGeom prst="rect">
              <a:avLst/>
            </a:prstGeom>
          </p:spPr>
        </p:pic>
        <p:sp>
          <p:nvSpPr>
            <p:cNvPr id="37" name="Rounded Rectangle 15">
              <a:extLst>
                <a:ext uri="{FF2B5EF4-FFF2-40B4-BE49-F238E27FC236}">
                  <a16:creationId xmlns:a16="http://schemas.microsoft.com/office/drawing/2014/main" id="{31ACCB62-C346-47C0-BA51-753EC6D801E8}"/>
                </a:ext>
              </a:extLst>
            </p:cNvPr>
            <p:cNvSpPr/>
            <p:nvPr/>
          </p:nvSpPr>
          <p:spPr>
            <a:xfrm>
              <a:off x="3308875" y="4763470"/>
              <a:ext cx="1841194" cy="617366"/>
            </a:xfrm>
            <a:prstGeom prst="roundRect">
              <a:avLst/>
            </a:prstGeom>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Users Dial 911</a:t>
              </a:r>
            </a:p>
          </p:txBody>
        </p:sp>
      </p:grpSp>
      <p:grpSp>
        <p:nvGrpSpPr>
          <p:cNvPr id="38" name="Group 37">
            <a:extLst>
              <a:ext uri="{FF2B5EF4-FFF2-40B4-BE49-F238E27FC236}">
                <a16:creationId xmlns:a16="http://schemas.microsoft.com/office/drawing/2014/main" id="{3562F482-ADA3-406D-9848-67B657B18DFB}"/>
              </a:ext>
            </a:extLst>
          </p:cNvPr>
          <p:cNvGrpSpPr/>
          <p:nvPr/>
        </p:nvGrpSpPr>
        <p:grpSpPr>
          <a:xfrm>
            <a:off x="217007" y="3773323"/>
            <a:ext cx="3327602" cy="985543"/>
            <a:chOff x="5456122" y="2451931"/>
            <a:chExt cx="3327602" cy="985543"/>
          </a:xfrm>
        </p:grpSpPr>
        <p:pic>
          <p:nvPicPr>
            <p:cNvPr id="39" name="Picture 6" descr="Image result for yahoo logo">
              <a:extLst>
                <a:ext uri="{FF2B5EF4-FFF2-40B4-BE49-F238E27FC236}">
                  <a16:creationId xmlns:a16="http://schemas.microsoft.com/office/drawing/2014/main" id="{739E2D9D-5AB8-47A9-8DD3-E3D27FCB9C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6122" y="2919907"/>
              <a:ext cx="2725033" cy="517567"/>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15">
              <a:extLst>
                <a:ext uri="{FF2B5EF4-FFF2-40B4-BE49-F238E27FC236}">
                  <a16:creationId xmlns:a16="http://schemas.microsoft.com/office/drawing/2014/main" id="{48EFD137-A18E-4EC4-822F-ADF60A2127A2}"/>
                </a:ext>
              </a:extLst>
            </p:cNvPr>
            <p:cNvSpPr/>
            <p:nvPr/>
          </p:nvSpPr>
          <p:spPr>
            <a:xfrm>
              <a:off x="6521913" y="2451931"/>
              <a:ext cx="2261811" cy="617366"/>
            </a:xfrm>
            <a:prstGeom prst="roundRect">
              <a:avLst/>
            </a:prstGeom>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 Billion accounts 209,000 credit cards</a:t>
              </a:r>
            </a:p>
          </p:txBody>
        </p:sp>
      </p:grpSp>
      <p:sp>
        <p:nvSpPr>
          <p:cNvPr id="41" name="Rounded Rectangle 15">
            <a:extLst>
              <a:ext uri="{FF2B5EF4-FFF2-40B4-BE49-F238E27FC236}">
                <a16:creationId xmlns:a16="http://schemas.microsoft.com/office/drawing/2014/main" id="{405BF42F-B723-4EB8-A984-630997C69006}"/>
              </a:ext>
            </a:extLst>
          </p:cNvPr>
          <p:cNvSpPr/>
          <p:nvPr/>
        </p:nvSpPr>
        <p:spPr>
          <a:xfrm>
            <a:off x="3593392" y="3015601"/>
            <a:ext cx="1841194" cy="617366"/>
          </a:xfrm>
          <a:prstGeom prst="roundRect">
            <a:avLst/>
          </a:prstGeom>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Therac-25</a:t>
            </a:r>
          </a:p>
        </p:txBody>
      </p:sp>
      <p:pic>
        <p:nvPicPr>
          <p:cNvPr id="11" name="Picture 10">
            <a:extLst>
              <a:ext uri="{FF2B5EF4-FFF2-40B4-BE49-F238E27FC236}">
                <a16:creationId xmlns:a16="http://schemas.microsoft.com/office/drawing/2014/main" id="{A83F35EA-DFC9-4B8F-9744-1FFB61E53811}"/>
              </a:ext>
            </a:extLst>
          </p:cNvPr>
          <p:cNvPicPr>
            <a:picLocks noChangeAspect="1"/>
          </p:cNvPicPr>
          <p:nvPr/>
        </p:nvPicPr>
        <p:blipFill>
          <a:blip r:embed="rId12"/>
          <a:stretch>
            <a:fillRect/>
          </a:stretch>
        </p:blipFill>
        <p:spPr>
          <a:xfrm>
            <a:off x="4116616" y="3481221"/>
            <a:ext cx="818275" cy="789689"/>
          </a:xfrm>
          <a:prstGeom prst="rect">
            <a:avLst/>
          </a:prstGeom>
        </p:spPr>
      </p:pic>
      <p:pic>
        <p:nvPicPr>
          <p:cNvPr id="12" name="Picture 11">
            <a:extLst>
              <a:ext uri="{FF2B5EF4-FFF2-40B4-BE49-F238E27FC236}">
                <a16:creationId xmlns:a16="http://schemas.microsoft.com/office/drawing/2014/main" id="{02ED63FA-0E5A-44B6-AACA-23A8FCAEA74B}"/>
              </a:ext>
            </a:extLst>
          </p:cNvPr>
          <p:cNvPicPr>
            <a:picLocks noChangeAspect="1"/>
          </p:cNvPicPr>
          <p:nvPr/>
        </p:nvPicPr>
        <p:blipFill>
          <a:blip r:embed="rId13"/>
          <a:stretch>
            <a:fillRect/>
          </a:stretch>
        </p:blipFill>
        <p:spPr>
          <a:xfrm>
            <a:off x="7029446" y="2012227"/>
            <a:ext cx="1641440" cy="951479"/>
          </a:xfrm>
          <a:prstGeom prst="rect">
            <a:avLst/>
          </a:prstGeom>
        </p:spPr>
      </p:pic>
      <p:sp>
        <p:nvSpPr>
          <p:cNvPr id="42" name="Title 1">
            <a:extLst>
              <a:ext uri="{FF2B5EF4-FFF2-40B4-BE49-F238E27FC236}">
                <a16:creationId xmlns:a16="http://schemas.microsoft.com/office/drawing/2014/main" id="{2B8876FD-84AE-4533-9EF5-835212BADB50}"/>
              </a:ext>
            </a:extLst>
          </p:cNvPr>
          <p:cNvSpPr>
            <a:spLocks noGrp="1"/>
          </p:cNvSpPr>
          <p:nvPr>
            <p:ph type="title"/>
          </p:nvPr>
        </p:nvSpPr>
        <p:spPr>
          <a:xfrm>
            <a:off x="628650" y="365126"/>
            <a:ext cx="7886700" cy="1325563"/>
          </a:xfrm>
        </p:spPr>
        <p:txBody>
          <a:bodyPr>
            <a:normAutofit/>
          </a:bodyPr>
          <a:lstStyle/>
          <a:p>
            <a:r>
              <a:rPr lang="en-US" sz="3600" dirty="0"/>
              <a:t>Unmonitored Software is Dangerous</a:t>
            </a:r>
          </a:p>
        </p:txBody>
      </p:sp>
    </p:spTree>
    <p:extLst>
      <p:ext uri="{BB962C8B-B14F-4D97-AF65-F5344CB8AC3E}">
        <p14:creationId xmlns:p14="http://schemas.microsoft.com/office/powerpoint/2010/main" val="31017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628650" y="1825625"/>
            <a:ext cx="7886700" cy="4016716"/>
          </a:xfrm>
        </p:spPr>
        <p:txBody>
          <a:bodyPr>
            <a:normAutofit lnSpcReduction="10000"/>
          </a:bodyPr>
          <a:lstStyle/>
          <a:p>
            <a:r>
              <a:rPr lang="en-US" dirty="0"/>
              <a:t>Two prototypes</a:t>
            </a:r>
          </a:p>
          <a:p>
            <a:pPr lvl="1"/>
            <a:r>
              <a:rPr lang="en-US" dirty="0" err="1"/>
              <a:t>OptFT</a:t>
            </a:r>
            <a:r>
              <a:rPr lang="en-US" dirty="0"/>
              <a:t> – Fast data-race detector</a:t>
            </a:r>
          </a:p>
          <a:p>
            <a:pPr lvl="1"/>
            <a:r>
              <a:rPr lang="en-US" dirty="0" err="1"/>
              <a:t>OptSlice</a:t>
            </a:r>
            <a:r>
              <a:rPr lang="en-US" dirty="0"/>
              <a:t> – Dynamic backwards slicer</a:t>
            </a:r>
          </a:p>
          <a:p>
            <a:r>
              <a:rPr lang="en-US" dirty="0"/>
              <a:t>Use six types of predicates</a:t>
            </a:r>
          </a:p>
          <a:p>
            <a:pPr lvl="1"/>
            <a:r>
              <a:rPr lang="en-US" b="1" dirty="0"/>
              <a:t>Likely Unused Code</a:t>
            </a:r>
          </a:p>
          <a:p>
            <a:pPr lvl="1"/>
            <a:r>
              <a:rPr lang="en-US" dirty="0"/>
              <a:t>Likely </a:t>
            </a:r>
            <a:r>
              <a:rPr lang="en-US" dirty="0" err="1"/>
              <a:t>Callee</a:t>
            </a:r>
            <a:r>
              <a:rPr lang="en-US" dirty="0"/>
              <a:t> Sites</a:t>
            </a:r>
          </a:p>
          <a:p>
            <a:pPr lvl="1"/>
            <a:r>
              <a:rPr lang="en-US" dirty="0"/>
              <a:t>Likely Unused Call Contexts</a:t>
            </a:r>
          </a:p>
          <a:p>
            <a:pPr lvl="1"/>
            <a:r>
              <a:rPr lang="en-US" dirty="0"/>
              <a:t>Likely Singleton Threads</a:t>
            </a:r>
          </a:p>
          <a:p>
            <a:pPr lvl="1"/>
            <a:r>
              <a:rPr lang="en-US" dirty="0"/>
              <a:t>Likely Guarding Locks</a:t>
            </a:r>
          </a:p>
          <a:p>
            <a:pPr lvl="1"/>
            <a:r>
              <a:rPr lang="en-US" dirty="0"/>
              <a:t>No Custom Synchronization</a:t>
            </a:r>
          </a:p>
        </p:txBody>
      </p:sp>
      <p:sp>
        <p:nvSpPr>
          <p:cNvPr id="42" name="Footer Placeholder 41"/>
          <p:cNvSpPr>
            <a:spLocks noGrp="1"/>
          </p:cNvSpPr>
          <p:nvPr>
            <p:ph type="ftr" sz="quarter" idx="11"/>
          </p:nvPr>
        </p:nvSpPr>
        <p:spPr/>
        <p:txBody>
          <a:bodyPr/>
          <a:lstStyle/>
          <a:p>
            <a:r>
              <a:rPr lang="en-US"/>
              <a:t>David Devecsery</a:t>
            </a:r>
          </a:p>
        </p:txBody>
      </p:sp>
      <p:sp>
        <p:nvSpPr>
          <p:cNvPr id="43" name="Slide Number Placeholder 42"/>
          <p:cNvSpPr>
            <a:spLocks noGrp="1"/>
          </p:cNvSpPr>
          <p:nvPr>
            <p:ph type="sldNum" sz="quarter" idx="12"/>
          </p:nvPr>
        </p:nvSpPr>
        <p:spPr/>
        <p:txBody>
          <a:bodyPr/>
          <a:lstStyle/>
          <a:p>
            <a:fld id="{078C18B2-7961-40C5-BE6A-B0D7B2FB21AA}" type="slidenum">
              <a:rPr lang="en-US" smtClean="0"/>
              <a:t>30</a:t>
            </a:fld>
            <a:endParaRPr lang="en-US"/>
          </a:p>
        </p:txBody>
      </p:sp>
    </p:spTree>
    <p:extLst>
      <p:ext uri="{BB962C8B-B14F-4D97-AF65-F5344CB8AC3E}">
        <p14:creationId xmlns:p14="http://schemas.microsoft.com/office/powerpoint/2010/main" val="2791930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345DC2E-0174-45C8-B8BF-3CE0DE3808BD}"/>
              </a:ext>
            </a:extLst>
          </p:cNvPr>
          <p:cNvGraphicFramePr>
            <a:graphicFrameLocks/>
          </p:cNvGraphicFramePr>
          <p:nvPr>
            <p:extLst>
              <p:ext uri="{D42A27DB-BD31-4B8C-83A1-F6EECF244321}">
                <p14:modId xmlns:p14="http://schemas.microsoft.com/office/powerpoint/2010/main" val="548381887"/>
              </p:ext>
            </p:extLst>
          </p:nvPr>
        </p:nvGraphicFramePr>
        <p:xfrm>
          <a:off x="0" y="1454050"/>
          <a:ext cx="9084548" cy="48008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Runtime - </a:t>
            </a:r>
            <a:r>
              <a:rPr lang="en-US" dirty="0" err="1"/>
              <a:t>OptFT</a:t>
            </a:r>
            <a:endParaRPr lang="en-US" dirty="0"/>
          </a:p>
        </p:txBody>
      </p:sp>
      <p:sp>
        <p:nvSpPr>
          <p:cNvPr id="3" name="Content Placeholder 2"/>
          <p:cNvSpPr>
            <a:spLocks noGrp="1"/>
          </p:cNvSpPr>
          <p:nvPr>
            <p:ph idx="1"/>
          </p:nvPr>
        </p:nvSpPr>
        <p:spPr>
          <a:xfrm>
            <a:off x="16849311" y="2005013"/>
            <a:ext cx="7886700" cy="4351338"/>
          </a:xfrm>
        </p:spPr>
        <p:txBody>
          <a:bodyPr/>
          <a:lstStyle/>
          <a:p>
            <a:r>
              <a:rPr lang="en-US" dirty="0"/>
              <a:t>Graph</a:t>
            </a:r>
          </a:p>
        </p:txBody>
      </p:sp>
      <p:sp>
        <p:nvSpPr>
          <p:cNvPr id="4" name="Footer Placeholder 3"/>
          <p:cNvSpPr>
            <a:spLocks noGrp="1"/>
          </p:cNvSpPr>
          <p:nvPr>
            <p:ph type="ftr" sz="quarter" idx="11"/>
          </p:nvPr>
        </p:nvSpPr>
        <p:spPr/>
        <p:txBody>
          <a:bodyPr/>
          <a:lstStyle/>
          <a:p>
            <a:r>
              <a:rPr lang="en-US"/>
              <a:t>David Devecsery</a:t>
            </a:r>
          </a:p>
        </p:txBody>
      </p:sp>
      <p:sp>
        <p:nvSpPr>
          <p:cNvPr id="5" name="Slide Number Placeholder 4"/>
          <p:cNvSpPr>
            <a:spLocks noGrp="1"/>
          </p:cNvSpPr>
          <p:nvPr>
            <p:ph type="sldNum" sz="quarter" idx="12"/>
          </p:nvPr>
        </p:nvSpPr>
        <p:spPr/>
        <p:txBody>
          <a:bodyPr/>
          <a:lstStyle/>
          <a:p>
            <a:fld id="{078C18B2-7961-40C5-BE6A-B0D7B2FB21AA}" type="slidenum">
              <a:rPr lang="en-US" smtClean="0"/>
              <a:t>31</a:t>
            </a:fld>
            <a:endParaRPr lang="en-US"/>
          </a:p>
        </p:txBody>
      </p:sp>
      <p:sp>
        <p:nvSpPr>
          <p:cNvPr id="8" name="Rectangle 7"/>
          <p:cNvSpPr/>
          <p:nvPr/>
        </p:nvSpPr>
        <p:spPr>
          <a:xfrm>
            <a:off x="4852780" y="1873930"/>
            <a:ext cx="252453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1.8x Speedup</a:t>
            </a:r>
          </a:p>
          <a:p>
            <a:pPr algn="ctr"/>
            <a:r>
              <a:rPr lang="en-US" dirty="0"/>
              <a:t>Vs Trad. Hybrid</a:t>
            </a:r>
          </a:p>
        </p:txBody>
      </p:sp>
    </p:spTree>
    <p:extLst>
      <p:ext uri="{BB962C8B-B14F-4D97-AF65-F5344CB8AC3E}">
        <p14:creationId xmlns:p14="http://schemas.microsoft.com/office/powerpoint/2010/main" val="300546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9B66E3A-8870-41A2-BEB0-21EB3E42D851}"/>
              </a:ext>
            </a:extLst>
          </p:cNvPr>
          <p:cNvGraphicFramePr>
            <a:graphicFrameLocks/>
          </p:cNvGraphicFramePr>
          <p:nvPr>
            <p:extLst>
              <p:ext uri="{D42A27DB-BD31-4B8C-83A1-F6EECF244321}">
                <p14:modId xmlns:p14="http://schemas.microsoft.com/office/powerpoint/2010/main" val="1155056310"/>
              </p:ext>
            </p:extLst>
          </p:nvPr>
        </p:nvGraphicFramePr>
        <p:xfrm>
          <a:off x="812800" y="1778680"/>
          <a:ext cx="7072199" cy="43173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Runtime - </a:t>
            </a:r>
            <a:r>
              <a:rPr lang="en-US" dirty="0" err="1"/>
              <a:t>OptSlice</a:t>
            </a:r>
            <a:endParaRPr lang="en-US" dirty="0"/>
          </a:p>
        </p:txBody>
      </p:sp>
      <p:sp>
        <p:nvSpPr>
          <p:cNvPr id="3" name="Content Placeholder 2"/>
          <p:cNvSpPr>
            <a:spLocks noGrp="1"/>
          </p:cNvSpPr>
          <p:nvPr>
            <p:ph idx="1"/>
          </p:nvPr>
        </p:nvSpPr>
        <p:spPr>
          <a:xfrm>
            <a:off x="16849311" y="2005013"/>
            <a:ext cx="7886700" cy="4351338"/>
          </a:xfrm>
        </p:spPr>
        <p:txBody>
          <a:bodyPr/>
          <a:lstStyle/>
          <a:p>
            <a:r>
              <a:rPr lang="en-US" dirty="0"/>
              <a:t>Graph</a:t>
            </a:r>
          </a:p>
        </p:txBody>
      </p:sp>
      <p:sp>
        <p:nvSpPr>
          <p:cNvPr id="4" name="Footer Placeholder 3"/>
          <p:cNvSpPr>
            <a:spLocks noGrp="1"/>
          </p:cNvSpPr>
          <p:nvPr>
            <p:ph type="ftr" sz="quarter" idx="11"/>
          </p:nvPr>
        </p:nvSpPr>
        <p:spPr/>
        <p:txBody>
          <a:bodyPr/>
          <a:lstStyle/>
          <a:p>
            <a:r>
              <a:rPr lang="en-US"/>
              <a:t>David Devecsery</a:t>
            </a:r>
          </a:p>
        </p:txBody>
      </p:sp>
      <p:sp>
        <p:nvSpPr>
          <p:cNvPr id="5" name="Slide Number Placeholder 4"/>
          <p:cNvSpPr>
            <a:spLocks noGrp="1"/>
          </p:cNvSpPr>
          <p:nvPr>
            <p:ph type="sldNum" sz="quarter" idx="12"/>
          </p:nvPr>
        </p:nvSpPr>
        <p:spPr/>
        <p:txBody>
          <a:bodyPr/>
          <a:lstStyle/>
          <a:p>
            <a:fld id="{078C18B2-7961-40C5-BE6A-B0D7B2FB21AA}" type="slidenum">
              <a:rPr lang="en-US" smtClean="0"/>
              <a:t>32</a:t>
            </a:fld>
            <a:endParaRPr lang="en-US"/>
          </a:p>
        </p:txBody>
      </p:sp>
      <p:sp>
        <p:nvSpPr>
          <p:cNvPr id="8" name="Rectangle 7"/>
          <p:cNvSpPr/>
          <p:nvPr/>
        </p:nvSpPr>
        <p:spPr>
          <a:xfrm>
            <a:off x="4852780" y="1873930"/>
            <a:ext cx="252453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On Average:</a:t>
            </a:r>
          </a:p>
          <a:p>
            <a:pPr algn="ctr"/>
            <a:r>
              <a:rPr lang="en-US" b="1" dirty="0"/>
              <a:t>8.3x Speedup</a:t>
            </a:r>
          </a:p>
        </p:txBody>
      </p:sp>
    </p:spTree>
    <p:extLst>
      <p:ext uri="{BB962C8B-B14F-4D97-AF65-F5344CB8AC3E}">
        <p14:creationId xmlns:p14="http://schemas.microsoft.com/office/powerpoint/2010/main" val="42925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272C-2153-4900-A3C5-905AA5B8F02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01027DC-ADC9-4B47-A7C3-C92FB1D5A8D6}"/>
              </a:ext>
            </a:extLst>
          </p:cNvPr>
          <p:cNvSpPr>
            <a:spLocks noGrp="1"/>
          </p:cNvSpPr>
          <p:nvPr>
            <p:ph idx="1"/>
          </p:nvPr>
        </p:nvSpPr>
        <p:spPr>
          <a:xfrm>
            <a:off x="628650" y="1825625"/>
            <a:ext cx="7886700" cy="4351338"/>
          </a:xfrm>
        </p:spPr>
        <p:txBody>
          <a:bodyPr/>
          <a:lstStyle/>
          <a:p>
            <a:r>
              <a:rPr lang="en-US" dirty="0"/>
              <a:t>Optimistic Hybrid Analysis accelerates analysis</a:t>
            </a:r>
          </a:p>
          <a:p>
            <a:pPr lvl="1"/>
            <a:r>
              <a:rPr lang="en-US" dirty="0"/>
              <a:t>Uses bounded unsoundness to accelerate analysis</a:t>
            </a:r>
          </a:p>
          <a:p>
            <a:pPr lvl="1"/>
            <a:r>
              <a:rPr lang="en-US" dirty="0"/>
              <a:t>No loss of soundness in dynamic results</a:t>
            </a:r>
          </a:p>
          <a:p>
            <a:r>
              <a:rPr lang="en-US" dirty="0"/>
              <a:t>Two implementations</a:t>
            </a:r>
          </a:p>
          <a:p>
            <a:pPr lvl="1"/>
            <a:r>
              <a:rPr lang="en-US" dirty="0" err="1"/>
              <a:t>OptFT</a:t>
            </a:r>
            <a:r>
              <a:rPr lang="en-US" dirty="0"/>
              <a:t> – Fastest data-race detector</a:t>
            </a:r>
          </a:p>
          <a:p>
            <a:pPr lvl="1"/>
            <a:r>
              <a:rPr lang="en-US" dirty="0" err="1"/>
              <a:t>OptSlice</a:t>
            </a:r>
            <a:r>
              <a:rPr lang="en-US" dirty="0"/>
              <a:t> – 8.3x speedup for backward slicing</a:t>
            </a:r>
          </a:p>
          <a:p>
            <a:r>
              <a:rPr lang="en-US" dirty="0"/>
              <a:t>We’re excited to explore the limits of this technique</a:t>
            </a:r>
          </a:p>
          <a:p>
            <a:endParaRPr lang="en-US" dirty="0"/>
          </a:p>
          <a:p>
            <a:endParaRPr lang="en-US" dirty="0"/>
          </a:p>
        </p:txBody>
      </p:sp>
      <p:sp>
        <p:nvSpPr>
          <p:cNvPr id="4" name="Footer Placeholder 3">
            <a:extLst>
              <a:ext uri="{FF2B5EF4-FFF2-40B4-BE49-F238E27FC236}">
                <a16:creationId xmlns:a16="http://schemas.microsoft.com/office/drawing/2014/main" id="{BB873F7F-8CA1-48F7-B4CF-881597D857ED}"/>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321FB0BA-7060-4E06-9603-A3D7248BE5C0}"/>
              </a:ext>
            </a:extLst>
          </p:cNvPr>
          <p:cNvSpPr>
            <a:spLocks noGrp="1"/>
          </p:cNvSpPr>
          <p:nvPr>
            <p:ph type="sldNum" sz="quarter" idx="12"/>
          </p:nvPr>
        </p:nvSpPr>
        <p:spPr/>
        <p:txBody>
          <a:bodyPr/>
          <a:lstStyle/>
          <a:p>
            <a:fld id="{D086BC75-263F-4F02-9401-96D291D2332F}" type="slidenum">
              <a:rPr lang="en-US" smtClean="0"/>
              <a:t>33</a:t>
            </a:fld>
            <a:endParaRPr lang="en-US"/>
          </a:p>
        </p:txBody>
      </p:sp>
    </p:spTree>
    <p:extLst>
      <p:ext uri="{BB962C8B-B14F-4D97-AF65-F5344CB8AC3E}">
        <p14:creationId xmlns:p14="http://schemas.microsoft.com/office/powerpoint/2010/main" val="4176862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66D-BD08-42B9-88BA-420A2DEEFB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5970649-E106-4F88-9C12-929E7C8024B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3B69E8-3DB2-41FB-BBD3-BB7439C343BE}"/>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F3252354-1B5B-4E6E-B0CD-8B2C4C186DE4}"/>
              </a:ext>
            </a:extLst>
          </p:cNvPr>
          <p:cNvSpPr>
            <a:spLocks noGrp="1"/>
          </p:cNvSpPr>
          <p:nvPr>
            <p:ph type="sldNum" sz="quarter" idx="12"/>
          </p:nvPr>
        </p:nvSpPr>
        <p:spPr/>
        <p:txBody>
          <a:bodyPr/>
          <a:lstStyle/>
          <a:p>
            <a:fld id="{D086BC75-263F-4F02-9401-96D291D2332F}" type="slidenum">
              <a:rPr lang="en-US" smtClean="0"/>
              <a:t>34</a:t>
            </a:fld>
            <a:endParaRPr lang="en-US"/>
          </a:p>
        </p:txBody>
      </p:sp>
    </p:spTree>
    <p:extLst>
      <p:ext uri="{BB962C8B-B14F-4D97-AF65-F5344CB8AC3E}">
        <p14:creationId xmlns:p14="http://schemas.microsoft.com/office/powerpoint/2010/main" val="2616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6371-3818-4F43-9963-F8A48F969597}"/>
              </a:ext>
            </a:extLst>
          </p:cNvPr>
          <p:cNvSpPr>
            <a:spLocks noGrp="1"/>
          </p:cNvSpPr>
          <p:nvPr>
            <p:ph type="title"/>
          </p:nvPr>
        </p:nvSpPr>
        <p:spPr/>
        <p:txBody>
          <a:bodyPr/>
          <a:lstStyle/>
          <a:p>
            <a:r>
              <a:rPr lang="en-US" dirty="0"/>
              <a:t>Data-race Detection</a:t>
            </a:r>
          </a:p>
        </p:txBody>
      </p:sp>
      <p:sp>
        <p:nvSpPr>
          <p:cNvPr id="4" name="Footer Placeholder 3">
            <a:extLst>
              <a:ext uri="{FF2B5EF4-FFF2-40B4-BE49-F238E27FC236}">
                <a16:creationId xmlns:a16="http://schemas.microsoft.com/office/drawing/2014/main" id="{8DC71A59-9DB0-4EE3-88AB-7E5F5211639A}"/>
              </a:ext>
            </a:extLst>
          </p:cNvPr>
          <p:cNvSpPr>
            <a:spLocks noGrp="1"/>
          </p:cNvSpPr>
          <p:nvPr>
            <p:ph type="ftr" sz="quarter" idx="11"/>
          </p:nvPr>
        </p:nvSpPr>
        <p:spPr/>
        <p:txBody>
          <a:bodyPr/>
          <a:lstStyle/>
          <a:p>
            <a:r>
              <a:rPr lang="en-US" dirty="0"/>
              <a:t>David Devecsery</a:t>
            </a:r>
          </a:p>
        </p:txBody>
      </p:sp>
      <p:sp>
        <p:nvSpPr>
          <p:cNvPr id="5" name="Slide Number Placeholder 4">
            <a:extLst>
              <a:ext uri="{FF2B5EF4-FFF2-40B4-BE49-F238E27FC236}">
                <a16:creationId xmlns:a16="http://schemas.microsoft.com/office/drawing/2014/main" id="{118147A7-C4DC-4667-B48C-03294FA32199}"/>
              </a:ext>
            </a:extLst>
          </p:cNvPr>
          <p:cNvSpPr>
            <a:spLocks noGrp="1"/>
          </p:cNvSpPr>
          <p:nvPr>
            <p:ph type="sldNum" sz="quarter" idx="12"/>
          </p:nvPr>
        </p:nvSpPr>
        <p:spPr/>
        <p:txBody>
          <a:bodyPr/>
          <a:lstStyle/>
          <a:p>
            <a:fld id="{D086BC75-263F-4F02-9401-96D291D2332F}" type="slidenum">
              <a:rPr lang="en-US" smtClean="0"/>
              <a:t>4</a:t>
            </a:fld>
            <a:endParaRPr lang="en-US" dirty="0"/>
          </a:p>
        </p:txBody>
      </p:sp>
      <p:sp>
        <p:nvSpPr>
          <p:cNvPr id="17" name="Content Placeholder 2">
            <a:extLst>
              <a:ext uri="{FF2B5EF4-FFF2-40B4-BE49-F238E27FC236}">
                <a16:creationId xmlns:a16="http://schemas.microsoft.com/office/drawing/2014/main" id="{EBD783AD-A0D6-4116-9C41-9A1A8946E8D2}"/>
              </a:ext>
            </a:extLst>
          </p:cNvPr>
          <p:cNvSpPr>
            <a:spLocks noGrp="1"/>
          </p:cNvSpPr>
          <p:nvPr>
            <p:ph idx="1"/>
          </p:nvPr>
        </p:nvSpPr>
        <p:spPr>
          <a:xfrm>
            <a:off x="628650" y="1825625"/>
            <a:ext cx="7886700" cy="1109438"/>
          </a:xfrm>
        </p:spPr>
        <p:txBody>
          <a:bodyPr/>
          <a:lstStyle/>
          <a:p>
            <a:r>
              <a:rPr lang="en-US" dirty="0"/>
              <a:t>At Runtime: Monitor every single memory access</a:t>
            </a:r>
          </a:p>
          <a:p>
            <a:r>
              <a:rPr lang="en-US" dirty="0"/>
              <a:t>This is called dynamic data-race detection</a:t>
            </a:r>
          </a:p>
        </p:txBody>
      </p:sp>
      <p:pic>
        <p:nvPicPr>
          <p:cNvPr id="18" name="Picture 17">
            <a:extLst>
              <a:ext uri="{FF2B5EF4-FFF2-40B4-BE49-F238E27FC236}">
                <a16:creationId xmlns:a16="http://schemas.microsoft.com/office/drawing/2014/main" id="{9662688D-B8BA-428F-8C10-C8263C5CD9C4}"/>
              </a:ext>
            </a:extLst>
          </p:cNvPr>
          <p:cNvPicPr>
            <a:picLocks noChangeAspect="1"/>
          </p:cNvPicPr>
          <p:nvPr/>
        </p:nvPicPr>
        <p:blipFill>
          <a:blip r:embed="rId2"/>
          <a:stretch>
            <a:fillRect/>
          </a:stretch>
        </p:blipFill>
        <p:spPr>
          <a:xfrm>
            <a:off x="3568999" y="3606230"/>
            <a:ext cx="2230756" cy="1649562"/>
          </a:xfrm>
          <a:prstGeom prst="rect">
            <a:avLst/>
          </a:prstGeom>
        </p:spPr>
      </p:pic>
      <p:sp>
        <p:nvSpPr>
          <p:cNvPr id="19" name="TextBox 18">
            <a:extLst>
              <a:ext uri="{FF2B5EF4-FFF2-40B4-BE49-F238E27FC236}">
                <a16:creationId xmlns:a16="http://schemas.microsoft.com/office/drawing/2014/main" id="{C17F475A-FE73-4D98-A5FB-66A8C8B21CE0}"/>
              </a:ext>
            </a:extLst>
          </p:cNvPr>
          <p:cNvSpPr txBox="1"/>
          <p:nvPr/>
        </p:nvSpPr>
        <p:spPr>
          <a:xfrm>
            <a:off x="4171950" y="3069999"/>
            <a:ext cx="1243425" cy="369332"/>
          </a:xfrm>
          <a:prstGeom prst="rect">
            <a:avLst/>
          </a:prstGeom>
          <a:noFill/>
        </p:spPr>
        <p:txBody>
          <a:bodyPr wrap="square" rtlCol="0">
            <a:spAutoFit/>
          </a:bodyPr>
          <a:lstStyle/>
          <a:p>
            <a:pPr algn="ctr"/>
            <a:r>
              <a:rPr lang="en-US" dirty="0"/>
              <a:t>Therac-25</a:t>
            </a:r>
          </a:p>
        </p:txBody>
      </p:sp>
      <p:pic>
        <p:nvPicPr>
          <p:cNvPr id="23" name="Picture 22">
            <a:extLst>
              <a:ext uri="{FF2B5EF4-FFF2-40B4-BE49-F238E27FC236}">
                <a16:creationId xmlns:a16="http://schemas.microsoft.com/office/drawing/2014/main" id="{4757900B-5F16-4438-8B31-BD8CDF96E9BE}"/>
              </a:ext>
            </a:extLst>
          </p:cNvPr>
          <p:cNvPicPr>
            <a:picLocks noChangeAspect="1"/>
          </p:cNvPicPr>
          <p:nvPr/>
        </p:nvPicPr>
        <p:blipFill>
          <a:blip r:embed="rId3"/>
          <a:stretch>
            <a:fillRect/>
          </a:stretch>
        </p:blipFill>
        <p:spPr>
          <a:xfrm flipH="1">
            <a:off x="5861702" y="4630033"/>
            <a:ext cx="662794" cy="465943"/>
          </a:xfrm>
          <a:prstGeom prst="rect">
            <a:avLst/>
          </a:prstGeom>
        </p:spPr>
      </p:pic>
      <p:pic>
        <p:nvPicPr>
          <p:cNvPr id="24" name="Picture 23">
            <a:extLst>
              <a:ext uri="{FF2B5EF4-FFF2-40B4-BE49-F238E27FC236}">
                <a16:creationId xmlns:a16="http://schemas.microsoft.com/office/drawing/2014/main" id="{D0AF5F85-27FE-450D-8B97-7FBC449F223C}"/>
              </a:ext>
            </a:extLst>
          </p:cNvPr>
          <p:cNvPicPr>
            <a:picLocks noChangeAspect="1"/>
          </p:cNvPicPr>
          <p:nvPr/>
        </p:nvPicPr>
        <p:blipFill>
          <a:blip r:embed="rId4"/>
          <a:stretch>
            <a:fillRect/>
          </a:stretch>
        </p:blipFill>
        <p:spPr>
          <a:xfrm>
            <a:off x="5861702" y="3852219"/>
            <a:ext cx="407590" cy="478037"/>
          </a:xfrm>
          <a:prstGeom prst="rect">
            <a:avLst/>
          </a:prstGeom>
        </p:spPr>
      </p:pic>
      <p:pic>
        <p:nvPicPr>
          <p:cNvPr id="25" name="Picture 24">
            <a:extLst>
              <a:ext uri="{FF2B5EF4-FFF2-40B4-BE49-F238E27FC236}">
                <a16:creationId xmlns:a16="http://schemas.microsoft.com/office/drawing/2014/main" id="{FEDEC088-EF7B-4C78-9014-04E65D97ABFC}"/>
              </a:ext>
            </a:extLst>
          </p:cNvPr>
          <p:cNvPicPr>
            <a:picLocks noChangeAspect="1"/>
          </p:cNvPicPr>
          <p:nvPr/>
        </p:nvPicPr>
        <p:blipFill>
          <a:blip r:embed="rId5"/>
          <a:stretch>
            <a:fillRect/>
          </a:stretch>
        </p:blipFill>
        <p:spPr>
          <a:xfrm>
            <a:off x="8455316" y="4257644"/>
            <a:ext cx="632375" cy="712581"/>
          </a:xfrm>
          <a:prstGeom prst="rect">
            <a:avLst/>
          </a:prstGeom>
        </p:spPr>
      </p:pic>
      <p:pic>
        <p:nvPicPr>
          <p:cNvPr id="26" name="Picture 25">
            <a:extLst>
              <a:ext uri="{FF2B5EF4-FFF2-40B4-BE49-F238E27FC236}">
                <a16:creationId xmlns:a16="http://schemas.microsoft.com/office/drawing/2014/main" id="{13C67D3A-CFAC-4C53-9601-3EDCAC734F3C}"/>
              </a:ext>
            </a:extLst>
          </p:cNvPr>
          <p:cNvPicPr>
            <a:picLocks noChangeAspect="1"/>
          </p:cNvPicPr>
          <p:nvPr/>
        </p:nvPicPr>
        <p:blipFill>
          <a:blip r:embed="rId3"/>
          <a:stretch>
            <a:fillRect/>
          </a:stretch>
        </p:blipFill>
        <p:spPr>
          <a:xfrm flipH="1">
            <a:off x="6254083" y="4147992"/>
            <a:ext cx="662794" cy="465943"/>
          </a:xfrm>
          <a:prstGeom prst="rect">
            <a:avLst/>
          </a:prstGeom>
        </p:spPr>
      </p:pic>
      <p:cxnSp>
        <p:nvCxnSpPr>
          <p:cNvPr id="27" name="Elbow Connector 17">
            <a:extLst>
              <a:ext uri="{FF2B5EF4-FFF2-40B4-BE49-F238E27FC236}">
                <a16:creationId xmlns:a16="http://schemas.microsoft.com/office/drawing/2014/main" id="{EE8C80E5-442A-489F-BF3D-E249B407C65A}"/>
              </a:ext>
            </a:extLst>
          </p:cNvPr>
          <p:cNvCxnSpPr>
            <a:cxnSpLocks/>
            <a:endCxn id="25" idx="1"/>
          </p:cNvCxnSpPr>
          <p:nvPr/>
        </p:nvCxnSpPr>
        <p:spPr>
          <a:xfrm>
            <a:off x="5799755" y="4588621"/>
            <a:ext cx="2655561" cy="253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C39CD60-1E18-496D-8577-F066A5CB30F1}"/>
              </a:ext>
            </a:extLst>
          </p:cNvPr>
          <p:cNvCxnSpPr/>
          <p:nvPr/>
        </p:nvCxnSpPr>
        <p:spPr>
          <a:xfrm>
            <a:off x="1403350" y="3489469"/>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9D08CAE-3E03-4D5D-AF8F-415D7F33C4C7}"/>
              </a:ext>
            </a:extLst>
          </p:cNvPr>
          <p:cNvSpPr txBox="1"/>
          <p:nvPr/>
        </p:nvSpPr>
        <p:spPr>
          <a:xfrm>
            <a:off x="740575" y="2956867"/>
            <a:ext cx="1462875" cy="461665"/>
          </a:xfrm>
          <a:prstGeom prst="rect">
            <a:avLst/>
          </a:prstGeom>
          <a:noFill/>
        </p:spPr>
        <p:txBody>
          <a:bodyPr wrap="square" rtlCol="0">
            <a:spAutoFit/>
          </a:bodyPr>
          <a:lstStyle/>
          <a:p>
            <a:r>
              <a:rPr lang="en-US" sz="2400" dirty="0"/>
              <a:t>Execution</a:t>
            </a:r>
          </a:p>
        </p:txBody>
      </p:sp>
      <p:sp>
        <p:nvSpPr>
          <p:cNvPr id="29" name="TextBox 28">
            <a:extLst>
              <a:ext uri="{FF2B5EF4-FFF2-40B4-BE49-F238E27FC236}">
                <a16:creationId xmlns:a16="http://schemas.microsoft.com/office/drawing/2014/main" id="{0FA9EED3-70D2-4640-A3C9-6662F4058D46}"/>
              </a:ext>
            </a:extLst>
          </p:cNvPr>
          <p:cNvSpPr txBox="1"/>
          <p:nvPr/>
        </p:nvSpPr>
        <p:spPr>
          <a:xfrm>
            <a:off x="1429962" y="3384198"/>
            <a:ext cx="1370891" cy="369332"/>
          </a:xfrm>
          <a:prstGeom prst="rect">
            <a:avLst/>
          </a:prstGeom>
          <a:noFill/>
        </p:spPr>
        <p:txBody>
          <a:bodyPr wrap="square" rtlCol="0">
            <a:spAutoFit/>
          </a:bodyPr>
          <a:lstStyle/>
          <a:p>
            <a:r>
              <a:rPr lang="en-US" b="1" dirty="0"/>
              <a:t>+ check()</a:t>
            </a:r>
          </a:p>
        </p:txBody>
      </p:sp>
      <p:sp>
        <p:nvSpPr>
          <p:cNvPr id="30" name="TextBox 29">
            <a:extLst>
              <a:ext uri="{FF2B5EF4-FFF2-40B4-BE49-F238E27FC236}">
                <a16:creationId xmlns:a16="http://schemas.microsoft.com/office/drawing/2014/main" id="{1A824683-D161-4ED8-B9EE-AF0C47BCF5E6}"/>
              </a:ext>
            </a:extLst>
          </p:cNvPr>
          <p:cNvSpPr txBox="1"/>
          <p:nvPr/>
        </p:nvSpPr>
        <p:spPr>
          <a:xfrm>
            <a:off x="1429962" y="4073176"/>
            <a:ext cx="1370891" cy="369332"/>
          </a:xfrm>
          <a:prstGeom prst="rect">
            <a:avLst/>
          </a:prstGeom>
          <a:noFill/>
        </p:spPr>
        <p:txBody>
          <a:bodyPr wrap="square" rtlCol="0">
            <a:spAutoFit/>
          </a:bodyPr>
          <a:lstStyle/>
          <a:p>
            <a:r>
              <a:rPr lang="en-US" b="1" dirty="0"/>
              <a:t>+ check()</a:t>
            </a:r>
          </a:p>
        </p:txBody>
      </p:sp>
      <p:sp>
        <p:nvSpPr>
          <p:cNvPr id="31" name="TextBox 30">
            <a:extLst>
              <a:ext uri="{FF2B5EF4-FFF2-40B4-BE49-F238E27FC236}">
                <a16:creationId xmlns:a16="http://schemas.microsoft.com/office/drawing/2014/main" id="{50E682EC-45D4-4C36-9636-6C7B10526079}"/>
              </a:ext>
            </a:extLst>
          </p:cNvPr>
          <p:cNvSpPr txBox="1"/>
          <p:nvPr/>
        </p:nvSpPr>
        <p:spPr>
          <a:xfrm>
            <a:off x="1421536" y="4804969"/>
            <a:ext cx="1370891" cy="369332"/>
          </a:xfrm>
          <a:prstGeom prst="rect">
            <a:avLst/>
          </a:prstGeom>
          <a:noFill/>
        </p:spPr>
        <p:txBody>
          <a:bodyPr wrap="square" rtlCol="0">
            <a:spAutoFit/>
          </a:bodyPr>
          <a:lstStyle/>
          <a:p>
            <a:r>
              <a:rPr lang="en-US" b="1" dirty="0"/>
              <a:t>+ check()</a:t>
            </a:r>
          </a:p>
        </p:txBody>
      </p:sp>
      <p:sp>
        <p:nvSpPr>
          <p:cNvPr id="33" name="Arrow: Right 32">
            <a:extLst>
              <a:ext uri="{FF2B5EF4-FFF2-40B4-BE49-F238E27FC236}">
                <a16:creationId xmlns:a16="http://schemas.microsoft.com/office/drawing/2014/main" id="{7FC41786-E5FF-427A-8DB5-2125FDCCFF98}"/>
              </a:ext>
            </a:extLst>
          </p:cNvPr>
          <p:cNvSpPr/>
          <p:nvPr/>
        </p:nvSpPr>
        <p:spPr>
          <a:xfrm>
            <a:off x="2792427" y="4141607"/>
            <a:ext cx="570155" cy="478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A6472500-46BD-4DD7-B69C-1BD0ED0AEAD0}"/>
              </a:ext>
            </a:extLst>
          </p:cNvPr>
          <p:cNvPicPr>
            <a:picLocks noChangeAspect="1"/>
          </p:cNvPicPr>
          <p:nvPr/>
        </p:nvPicPr>
        <p:blipFill>
          <a:blip r:embed="rId6"/>
          <a:stretch>
            <a:fillRect/>
          </a:stretch>
        </p:blipFill>
        <p:spPr>
          <a:xfrm>
            <a:off x="6800593" y="3422651"/>
            <a:ext cx="720126" cy="589458"/>
          </a:xfrm>
          <a:prstGeom prst="rect">
            <a:avLst/>
          </a:prstGeom>
        </p:spPr>
      </p:pic>
      <p:pic>
        <p:nvPicPr>
          <p:cNvPr id="36" name="Picture 35">
            <a:extLst>
              <a:ext uri="{FF2B5EF4-FFF2-40B4-BE49-F238E27FC236}">
                <a16:creationId xmlns:a16="http://schemas.microsoft.com/office/drawing/2014/main" id="{7E7A0CAD-345E-4C81-A19B-26D6D2C1959E}"/>
              </a:ext>
            </a:extLst>
          </p:cNvPr>
          <p:cNvPicPr>
            <a:picLocks noChangeAspect="1"/>
          </p:cNvPicPr>
          <p:nvPr/>
        </p:nvPicPr>
        <p:blipFill>
          <a:blip r:embed="rId7"/>
          <a:stretch>
            <a:fillRect/>
          </a:stretch>
        </p:blipFill>
        <p:spPr>
          <a:xfrm>
            <a:off x="7035376" y="4166809"/>
            <a:ext cx="822826" cy="822826"/>
          </a:xfrm>
          <a:prstGeom prst="rect">
            <a:avLst/>
          </a:prstGeom>
        </p:spPr>
      </p:pic>
      <p:sp>
        <p:nvSpPr>
          <p:cNvPr id="37" name="TextBox 36">
            <a:extLst>
              <a:ext uri="{FF2B5EF4-FFF2-40B4-BE49-F238E27FC236}">
                <a16:creationId xmlns:a16="http://schemas.microsoft.com/office/drawing/2014/main" id="{EB39CDE2-F4BA-40B2-ADCA-A6D73A098AD4}"/>
              </a:ext>
            </a:extLst>
          </p:cNvPr>
          <p:cNvSpPr txBox="1"/>
          <p:nvPr/>
        </p:nvSpPr>
        <p:spPr>
          <a:xfrm>
            <a:off x="1429962" y="3753511"/>
            <a:ext cx="1370891" cy="369332"/>
          </a:xfrm>
          <a:prstGeom prst="rect">
            <a:avLst/>
          </a:prstGeom>
          <a:noFill/>
        </p:spPr>
        <p:txBody>
          <a:bodyPr wrap="square" rtlCol="0">
            <a:spAutoFit/>
          </a:bodyPr>
          <a:lstStyle/>
          <a:p>
            <a:r>
              <a:rPr lang="en-US" b="1" dirty="0"/>
              <a:t>+ check()</a:t>
            </a:r>
          </a:p>
        </p:txBody>
      </p:sp>
      <p:sp>
        <p:nvSpPr>
          <p:cNvPr id="38" name="TextBox 37">
            <a:extLst>
              <a:ext uri="{FF2B5EF4-FFF2-40B4-BE49-F238E27FC236}">
                <a16:creationId xmlns:a16="http://schemas.microsoft.com/office/drawing/2014/main" id="{222825F5-6F6A-4B33-8511-D026F94D7DAF}"/>
              </a:ext>
            </a:extLst>
          </p:cNvPr>
          <p:cNvSpPr txBox="1"/>
          <p:nvPr/>
        </p:nvSpPr>
        <p:spPr>
          <a:xfrm>
            <a:off x="1429962" y="4457822"/>
            <a:ext cx="1370891" cy="369332"/>
          </a:xfrm>
          <a:prstGeom prst="rect">
            <a:avLst/>
          </a:prstGeom>
          <a:noFill/>
        </p:spPr>
        <p:txBody>
          <a:bodyPr wrap="square" rtlCol="0">
            <a:spAutoFit/>
          </a:bodyPr>
          <a:lstStyle/>
          <a:p>
            <a:r>
              <a:rPr lang="en-US" b="1" dirty="0"/>
              <a:t>+ check()</a:t>
            </a:r>
          </a:p>
        </p:txBody>
      </p:sp>
      <p:sp>
        <p:nvSpPr>
          <p:cNvPr id="39" name="Speech Bubble: Rectangle with Corners Rounded 38">
            <a:extLst>
              <a:ext uri="{FF2B5EF4-FFF2-40B4-BE49-F238E27FC236}">
                <a16:creationId xmlns:a16="http://schemas.microsoft.com/office/drawing/2014/main" id="{61DB5010-EF21-40F1-A773-1574C2016C4D}"/>
              </a:ext>
            </a:extLst>
          </p:cNvPr>
          <p:cNvSpPr/>
          <p:nvPr/>
        </p:nvSpPr>
        <p:spPr>
          <a:xfrm>
            <a:off x="3490240" y="1949054"/>
            <a:ext cx="3939260" cy="1657176"/>
          </a:xfrm>
          <a:prstGeom prst="wedgeRoundRectCallout">
            <a:avLst>
              <a:gd name="adj1" fmla="val 31556"/>
              <a:gd name="adj2" fmla="val 7054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Why didn’t the Therac-25 use data-race detection?</a:t>
            </a:r>
          </a:p>
        </p:txBody>
      </p:sp>
    </p:spTree>
    <p:extLst>
      <p:ext uri="{BB962C8B-B14F-4D97-AF65-F5344CB8AC3E}">
        <p14:creationId xmlns:p14="http://schemas.microsoft.com/office/powerpoint/2010/main" val="41042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12F2-D984-4999-B95F-29DBA8911045}"/>
              </a:ext>
            </a:extLst>
          </p:cNvPr>
          <p:cNvSpPr>
            <a:spLocks noGrp="1"/>
          </p:cNvSpPr>
          <p:nvPr>
            <p:ph type="title"/>
          </p:nvPr>
        </p:nvSpPr>
        <p:spPr/>
        <p:txBody>
          <a:bodyPr>
            <a:normAutofit/>
          </a:bodyPr>
          <a:lstStyle/>
          <a:p>
            <a:r>
              <a:rPr lang="en-US" sz="4000" dirty="0"/>
              <a:t>But, Fine-Grained Monitoring is Slow</a:t>
            </a:r>
          </a:p>
        </p:txBody>
      </p:sp>
      <p:sp>
        <p:nvSpPr>
          <p:cNvPr id="3" name="Content Placeholder 2">
            <a:extLst>
              <a:ext uri="{FF2B5EF4-FFF2-40B4-BE49-F238E27FC236}">
                <a16:creationId xmlns:a16="http://schemas.microsoft.com/office/drawing/2014/main" id="{D9C76FA1-0C76-480D-9EAB-1E9F572BAFC0}"/>
              </a:ext>
            </a:extLst>
          </p:cNvPr>
          <p:cNvSpPr>
            <a:spLocks noGrp="1"/>
          </p:cNvSpPr>
          <p:nvPr>
            <p:ph idx="1"/>
          </p:nvPr>
        </p:nvSpPr>
        <p:spPr>
          <a:xfrm>
            <a:off x="628650" y="1825625"/>
            <a:ext cx="7886700" cy="1241425"/>
          </a:xfrm>
        </p:spPr>
        <p:txBody>
          <a:bodyPr/>
          <a:lstStyle/>
          <a:p>
            <a:r>
              <a:rPr lang="en-US" dirty="0"/>
              <a:t>Instruments most instructions</a:t>
            </a:r>
          </a:p>
          <a:p>
            <a:r>
              <a:rPr lang="en-US" dirty="0"/>
              <a:t>Causes order-of-magnitude overheads!</a:t>
            </a:r>
          </a:p>
        </p:txBody>
      </p:sp>
      <p:sp>
        <p:nvSpPr>
          <p:cNvPr id="4" name="Footer Placeholder 3">
            <a:extLst>
              <a:ext uri="{FF2B5EF4-FFF2-40B4-BE49-F238E27FC236}">
                <a16:creationId xmlns:a16="http://schemas.microsoft.com/office/drawing/2014/main" id="{A4CD6207-FBA8-4EE5-B318-92678916C903}"/>
              </a:ext>
            </a:extLst>
          </p:cNvPr>
          <p:cNvSpPr>
            <a:spLocks noGrp="1"/>
          </p:cNvSpPr>
          <p:nvPr>
            <p:ph type="ftr" sz="quarter" idx="11"/>
          </p:nvPr>
        </p:nvSpPr>
        <p:spPr/>
        <p:txBody>
          <a:bodyPr/>
          <a:lstStyle/>
          <a:p>
            <a:r>
              <a:rPr lang="en-US"/>
              <a:t>David Devecsery</a:t>
            </a:r>
          </a:p>
        </p:txBody>
      </p:sp>
      <p:sp>
        <p:nvSpPr>
          <p:cNvPr id="5" name="Slide Number Placeholder 4">
            <a:extLst>
              <a:ext uri="{FF2B5EF4-FFF2-40B4-BE49-F238E27FC236}">
                <a16:creationId xmlns:a16="http://schemas.microsoft.com/office/drawing/2014/main" id="{4E49DFB6-CEC4-4C13-A93A-903C43AD7C6D}"/>
              </a:ext>
            </a:extLst>
          </p:cNvPr>
          <p:cNvSpPr>
            <a:spLocks noGrp="1"/>
          </p:cNvSpPr>
          <p:nvPr>
            <p:ph type="sldNum" sz="quarter" idx="12"/>
          </p:nvPr>
        </p:nvSpPr>
        <p:spPr/>
        <p:txBody>
          <a:bodyPr/>
          <a:lstStyle/>
          <a:p>
            <a:fld id="{D086BC75-263F-4F02-9401-96D291D2332F}" type="slidenum">
              <a:rPr lang="en-US" smtClean="0"/>
              <a:t>5</a:t>
            </a:fld>
            <a:endParaRPr lang="en-US" dirty="0"/>
          </a:p>
        </p:txBody>
      </p:sp>
      <p:sp>
        <p:nvSpPr>
          <p:cNvPr id="9" name="TextBox 8">
            <a:extLst>
              <a:ext uri="{FF2B5EF4-FFF2-40B4-BE49-F238E27FC236}">
                <a16:creationId xmlns:a16="http://schemas.microsoft.com/office/drawing/2014/main" id="{7AD939E6-5A52-4290-BE35-DE7C5F2C0BD6}"/>
              </a:ext>
            </a:extLst>
          </p:cNvPr>
          <p:cNvSpPr txBox="1"/>
          <p:nvPr/>
        </p:nvSpPr>
        <p:spPr>
          <a:xfrm>
            <a:off x="2242259" y="4180530"/>
            <a:ext cx="1370891" cy="369332"/>
          </a:xfrm>
          <a:prstGeom prst="rect">
            <a:avLst/>
          </a:prstGeom>
          <a:noFill/>
        </p:spPr>
        <p:txBody>
          <a:bodyPr wrap="square" rtlCol="0">
            <a:spAutoFit/>
          </a:bodyPr>
          <a:lstStyle/>
          <a:p>
            <a:r>
              <a:rPr lang="en-US" b="1" dirty="0"/>
              <a:t>+ check()</a:t>
            </a:r>
          </a:p>
        </p:txBody>
      </p:sp>
      <p:sp>
        <p:nvSpPr>
          <p:cNvPr id="10" name="TextBox 9">
            <a:extLst>
              <a:ext uri="{FF2B5EF4-FFF2-40B4-BE49-F238E27FC236}">
                <a16:creationId xmlns:a16="http://schemas.microsoft.com/office/drawing/2014/main" id="{C7E97BBB-B0F9-461D-8CA9-99D20703F532}"/>
              </a:ext>
            </a:extLst>
          </p:cNvPr>
          <p:cNvSpPr txBox="1"/>
          <p:nvPr/>
        </p:nvSpPr>
        <p:spPr>
          <a:xfrm>
            <a:off x="2233833" y="4912323"/>
            <a:ext cx="1370891" cy="369332"/>
          </a:xfrm>
          <a:prstGeom prst="rect">
            <a:avLst/>
          </a:prstGeom>
          <a:noFill/>
        </p:spPr>
        <p:txBody>
          <a:bodyPr wrap="square" rtlCol="0">
            <a:spAutoFit/>
          </a:bodyPr>
          <a:lstStyle/>
          <a:p>
            <a:r>
              <a:rPr lang="en-US" b="1" dirty="0"/>
              <a:t>+ check()</a:t>
            </a:r>
          </a:p>
        </p:txBody>
      </p:sp>
      <p:cxnSp>
        <p:nvCxnSpPr>
          <p:cNvPr id="11" name="Straight Arrow Connector 10">
            <a:extLst>
              <a:ext uri="{FF2B5EF4-FFF2-40B4-BE49-F238E27FC236}">
                <a16:creationId xmlns:a16="http://schemas.microsoft.com/office/drawing/2014/main" id="{9B8DC4BF-A020-4BDD-BDB7-3111A1BA6367}"/>
              </a:ext>
            </a:extLst>
          </p:cNvPr>
          <p:cNvCxnSpPr>
            <a:cxnSpLocks/>
          </p:cNvCxnSpPr>
          <p:nvPr/>
        </p:nvCxnSpPr>
        <p:spPr>
          <a:xfrm>
            <a:off x="2205888" y="3968653"/>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8B48191-162C-445F-9AC4-61B06CD61293}"/>
              </a:ext>
            </a:extLst>
          </p:cNvPr>
          <p:cNvSpPr txBox="1"/>
          <p:nvPr/>
        </p:nvSpPr>
        <p:spPr>
          <a:xfrm>
            <a:off x="1498663" y="3067050"/>
            <a:ext cx="1568387" cy="461665"/>
          </a:xfrm>
          <a:prstGeom prst="rect">
            <a:avLst/>
          </a:prstGeom>
          <a:noFill/>
        </p:spPr>
        <p:txBody>
          <a:bodyPr wrap="square" rtlCol="0">
            <a:spAutoFit/>
          </a:bodyPr>
          <a:lstStyle/>
          <a:p>
            <a:pPr algn="ctr"/>
            <a:r>
              <a:rPr lang="en-US" sz="2400" dirty="0"/>
              <a:t>Execution</a:t>
            </a:r>
          </a:p>
        </p:txBody>
      </p:sp>
      <p:sp>
        <p:nvSpPr>
          <p:cNvPr id="13" name="TextBox 12">
            <a:extLst>
              <a:ext uri="{FF2B5EF4-FFF2-40B4-BE49-F238E27FC236}">
                <a16:creationId xmlns:a16="http://schemas.microsoft.com/office/drawing/2014/main" id="{D0A0F0D1-1A1D-4192-8F67-6EB416A19241}"/>
              </a:ext>
            </a:extLst>
          </p:cNvPr>
          <p:cNvSpPr txBox="1"/>
          <p:nvPr/>
        </p:nvSpPr>
        <p:spPr>
          <a:xfrm>
            <a:off x="2232500" y="3863382"/>
            <a:ext cx="1370891" cy="369332"/>
          </a:xfrm>
          <a:prstGeom prst="rect">
            <a:avLst/>
          </a:prstGeom>
          <a:noFill/>
        </p:spPr>
        <p:txBody>
          <a:bodyPr wrap="square" rtlCol="0">
            <a:spAutoFit/>
          </a:bodyPr>
          <a:lstStyle/>
          <a:p>
            <a:r>
              <a:rPr lang="en-US" b="1" dirty="0"/>
              <a:t>+ check()</a:t>
            </a:r>
          </a:p>
        </p:txBody>
      </p:sp>
      <p:sp>
        <p:nvSpPr>
          <p:cNvPr id="14" name="TextBox 13">
            <a:extLst>
              <a:ext uri="{FF2B5EF4-FFF2-40B4-BE49-F238E27FC236}">
                <a16:creationId xmlns:a16="http://schemas.microsoft.com/office/drawing/2014/main" id="{42650E6E-685E-49A3-8EC7-0B59E039E44C}"/>
              </a:ext>
            </a:extLst>
          </p:cNvPr>
          <p:cNvSpPr txBox="1"/>
          <p:nvPr/>
        </p:nvSpPr>
        <p:spPr>
          <a:xfrm>
            <a:off x="2232500" y="4552360"/>
            <a:ext cx="1370891" cy="369332"/>
          </a:xfrm>
          <a:prstGeom prst="rect">
            <a:avLst/>
          </a:prstGeom>
          <a:noFill/>
        </p:spPr>
        <p:txBody>
          <a:bodyPr wrap="square" rtlCol="0">
            <a:spAutoFit/>
          </a:bodyPr>
          <a:lstStyle/>
          <a:p>
            <a:r>
              <a:rPr lang="en-US" b="1" dirty="0"/>
              <a:t>+ check()</a:t>
            </a:r>
          </a:p>
        </p:txBody>
      </p:sp>
      <p:sp>
        <p:nvSpPr>
          <p:cNvPr id="15" name="TextBox 14">
            <a:extLst>
              <a:ext uri="{FF2B5EF4-FFF2-40B4-BE49-F238E27FC236}">
                <a16:creationId xmlns:a16="http://schemas.microsoft.com/office/drawing/2014/main" id="{C5980037-C587-4BC4-815E-6D09C23AFCDC}"/>
              </a:ext>
            </a:extLst>
          </p:cNvPr>
          <p:cNvSpPr txBox="1"/>
          <p:nvPr/>
        </p:nvSpPr>
        <p:spPr>
          <a:xfrm>
            <a:off x="2224074" y="5284153"/>
            <a:ext cx="1370891" cy="369332"/>
          </a:xfrm>
          <a:prstGeom prst="rect">
            <a:avLst/>
          </a:prstGeom>
          <a:noFill/>
        </p:spPr>
        <p:txBody>
          <a:bodyPr wrap="square" rtlCol="0">
            <a:spAutoFit/>
          </a:bodyPr>
          <a:lstStyle/>
          <a:p>
            <a:r>
              <a:rPr lang="en-US" b="1" dirty="0"/>
              <a:t>+ check()</a:t>
            </a:r>
          </a:p>
        </p:txBody>
      </p:sp>
      <p:sp>
        <p:nvSpPr>
          <p:cNvPr id="16" name="Arrow: Right 15">
            <a:extLst>
              <a:ext uri="{FF2B5EF4-FFF2-40B4-BE49-F238E27FC236}">
                <a16:creationId xmlns:a16="http://schemas.microsoft.com/office/drawing/2014/main" id="{EE28E1E7-1FBA-4566-8BF3-7E1EDA44F80E}"/>
              </a:ext>
            </a:extLst>
          </p:cNvPr>
          <p:cNvSpPr/>
          <p:nvPr/>
        </p:nvSpPr>
        <p:spPr>
          <a:xfrm>
            <a:off x="3622909" y="4387588"/>
            <a:ext cx="990600" cy="534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18449C-EA95-4830-8D9F-80C9D8B4EAF5}"/>
              </a:ext>
            </a:extLst>
          </p:cNvPr>
          <p:cNvSpPr/>
          <p:nvPr/>
        </p:nvSpPr>
        <p:spPr>
          <a:xfrm>
            <a:off x="5175140" y="2959099"/>
            <a:ext cx="939910" cy="2790405"/>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grpSp>
        <p:nvGrpSpPr>
          <p:cNvPr id="23" name="Group 22">
            <a:extLst>
              <a:ext uri="{FF2B5EF4-FFF2-40B4-BE49-F238E27FC236}">
                <a16:creationId xmlns:a16="http://schemas.microsoft.com/office/drawing/2014/main" id="{B32DA410-3310-4B7C-BBAF-1E8C42511E72}"/>
              </a:ext>
            </a:extLst>
          </p:cNvPr>
          <p:cNvGrpSpPr/>
          <p:nvPr/>
        </p:nvGrpSpPr>
        <p:grpSpPr>
          <a:xfrm>
            <a:off x="5175140" y="5749505"/>
            <a:ext cx="1046238" cy="663565"/>
            <a:chOff x="6714584" y="3566889"/>
            <a:chExt cx="1767434" cy="663565"/>
          </a:xfrm>
        </p:grpSpPr>
        <p:sp>
          <p:nvSpPr>
            <p:cNvPr id="24" name="Rectangle 23">
              <a:extLst>
                <a:ext uri="{FF2B5EF4-FFF2-40B4-BE49-F238E27FC236}">
                  <a16:creationId xmlns:a16="http://schemas.microsoft.com/office/drawing/2014/main" id="{8D650B47-C0B1-4E13-94DC-81F3423284D5}"/>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id="{F2F829C5-646A-4D18-BE62-2B41B995A2A2}"/>
                </a:ext>
              </a:extLst>
            </p:cNvPr>
            <p:cNvSpPr txBox="1"/>
            <p:nvPr/>
          </p:nvSpPr>
          <p:spPr>
            <a:xfrm>
              <a:off x="6714586" y="3584123"/>
              <a:ext cx="1767432" cy="646331"/>
            </a:xfrm>
            <a:prstGeom prst="rect">
              <a:avLst/>
            </a:prstGeom>
            <a:noFill/>
          </p:spPr>
          <p:txBody>
            <a:bodyPr wrap="square" rtlCol="0">
              <a:spAutoFit/>
            </a:bodyPr>
            <a:lstStyle/>
            <a:p>
              <a:r>
                <a:rPr lang="en-US" dirty="0"/>
                <a:t>Baseline Runtime</a:t>
              </a:r>
            </a:p>
          </p:txBody>
        </p:sp>
      </p:grpSp>
      <p:sp>
        <p:nvSpPr>
          <p:cNvPr id="19" name="TextBox 18">
            <a:extLst>
              <a:ext uri="{FF2B5EF4-FFF2-40B4-BE49-F238E27FC236}">
                <a16:creationId xmlns:a16="http://schemas.microsoft.com/office/drawing/2014/main" id="{6D184BE0-6180-46BA-8FBC-74F3DE497112}"/>
              </a:ext>
            </a:extLst>
          </p:cNvPr>
          <p:cNvSpPr txBox="1"/>
          <p:nvPr/>
        </p:nvSpPr>
        <p:spPr>
          <a:xfrm>
            <a:off x="6106155" y="3579528"/>
            <a:ext cx="3028950" cy="1415772"/>
          </a:xfrm>
          <a:prstGeom prst="rect">
            <a:avLst/>
          </a:prstGeom>
          <a:noFill/>
        </p:spPr>
        <p:txBody>
          <a:bodyPr wrap="square" rtlCol="0">
            <a:spAutoFit/>
          </a:bodyPr>
          <a:lstStyle/>
          <a:p>
            <a:r>
              <a:rPr lang="en-US" sz="2400" b="1" dirty="0" err="1"/>
              <a:t>ThreadSanitizer</a:t>
            </a:r>
            <a:r>
              <a:rPr lang="en-US" sz="2400" b="1" dirty="0"/>
              <a:t> ~23x</a:t>
            </a:r>
          </a:p>
          <a:p>
            <a:r>
              <a:rPr lang="en-US" dirty="0"/>
              <a:t>  [</a:t>
            </a:r>
            <a:r>
              <a:rPr lang="en-US" dirty="0" err="1"/>
              <a:t>Serebryany</a:t>
            </a:r>
            <a:r>
              <a:rPr lang="en-US" dirty="0"/>
              <a:t> et al.]</a:t>
            </a:r>
            <a:endParaRPr lang="en-US" sz="2400" dirty="0"/>
          </a:p>
          <a:p>
            <a:r>
              <a:rPr lang="en-US" sz="2400" b="1" dirty="0"/>
              <a:t>FastTrack ~10x</a:t>
            </a:r>
          </a:p>
          <a:p>
            <a:r>
              <a:rPr lang="en-US" dirty="0"/>
              <a:t>  [Flanagan et al.]</a:t>
            </a:r>
          </a:p>
        </p:txBody>
      </p:sp>
    </p:spTree>
    <p:extLst>
      <p:ext uri="{BB962C8B-B14F-4D97-AF65-F5344CB8AC3E}">
        <p14:creationId xmlns:p14="http://schemas.microsoft.com/office/powerpoint/2010/main" val="18300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22"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51506B-BBDE-4655-8708-8E43BC517093}"/>
              </a:ext>
            </a:extLst>
          </p:cNvPr>
          <p:cNvSpPr/>
          <p:nvPr/>
        </p:nvSpPr>
        <p:spPr>
          <a:xfrm>
            <a:off x="7248271" y="2678739"/>
            <a:ext cx="935322" cy="313795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2" name="Title 1">
            <a:extLst>
              <a:ext uri="{FF2B5EF4-FFF2-40B4-BE49-F238E27FC236}">
                <a16:creationId xmlns:a16="http://schemas.microsoft.com/office/drawing/2014/main" id="{B53E60D0-5C79-4D82-9519-3F6530456E9C}"/>
              </a:ext>
            </a:extLst>
          </p:cNvPr>
          <p:cNvSpPr>
            <a:spLocks noGrp="1"/>
          </p:cNvSpPr>
          <p:nvPr>
            <p:ph type="title"/>
          </p:nvPr>
        </p:nvSpPr>
        <p:spPr/>
        <p:txBody>
          <a:bodyPr/>
          <a:lstStyle/>
          <a:p>
            <a:r>
              <a:rPr lang="en-US" dirty="0"/>
              <a:t>Fine-Grained Analysis is Slow</a:t>
            </a:r>
          </a:p>
        </p:txBody>
      </p:sp>
      <p:sp>
        <p:nvSpPr>
          <p:cNvPr id="3" name="Content Placeholder 2">
            <a:extLst>
              <a:ext uri="{FF2B5EF4-FFF2-40B4-BE49-F238E27FC236}">
                <a16:creationId xmlns:a16="http://schemas.microsoft.com/office/drawing/2014/main" id="{0B3E8E9F-D296-45C2-8D34-C1862BBC1F68}"/>
              </a:ext>
            </a:extLst>
          </p:cNvPr>
          <p:cNvSpPr>
            <a:spLocks noGrp="1"/>
          </p:cNvSpPr>
          <p:nvPr>
            <p:ph idx="1"/>
          </p:nvPr>
        </p:nvSpPr>
        <p:spPr>
          <a:xfrm>
            <a:off x="628650" y="1825625"/>
            <a:ext cx="6845300" cy="1533525"/>
          </a:xfrm>
        </p:spPr>
        <p:txBody>
          <a:bodyPr>
            <a:normAutofit fontScale="92500" lnSpcReduction="10000"/>
          </a:bodyPr>
          <a:lstStyle/>
          <a:p>
            <a:r>
              <a:rPr lang="en-US" b="1" dirty="0"/>
              <a:t>Problem: </a:t>
            </a:r>
            <a:r>
              <a:rPr lang="en-US" dirty="0"/>
              <a:t>We need program monitors, but fine-grained analysis is slow!</a:t>
            </a:r>
            <a:endParaRPr lang="en-US" b="1" dirty="0"/>
          </a:p>
          <a:p>
            <a:r>
              <a:rPr lang="en-US" b="1" dirty="0"/>
              <a:t>I claim: </a:t>
            </a:r>
            <a:r>
              <a:rPr lang="en-US" dirty="0"/>
              <a:t>Fine-grained analysis is not inherently slow.</a:t>
            </a:r>
          </a:p>
        </p:txBody>
      </p:sp>
      <p:sp>
        <p:nvSpPr>
          <p:cNvPr id="4" name="Footer Placeholder 3">
            <a:extLst>
              <a:ext uri="{FF2B5EF4-FFF2-40B4-BE49-F238E27FC236}">
                <a16:creationId xmlns:a16="http://schemas.microsoft.com/office/drawing/2014/main" id="{AE404AC9-8089-4A83-8BED-59B74228656B}"/>
              </a:ext>
            </a:extLst>
          </p:cNvPr>
          <p:cNvSpPr>
            <a:spLocks noGrp="1"/>
          </p:cNvSpPr>
          <p:nvPr>
            <p:ph type="ftr" sz="quarter" idx="11"/>
          </p:nvPr>
        </p:nvSpPr>
        <p:spPr/>
        <p:txBody>
          <a:bodyPr/>
          <a:lstStyle/>
          <a:p>
            <a:r>
              <a:rPr lang="en-US"/>
              <a:t>David Devecsery</a:t>
            </a:r>
          </a:p>
        </p:txBody>
      </p:sp>
      <p:cxnSp>
        <p:nvCxnSpPr>
          <p:cNvPr id="7" name="Straight Arrow Connector 6">
            <a:extLst>
              <a:ext uri="{FF2B5EF4-FFF2-40B4-BE49-F238E27FC236}">
                <a16:creationId xmlns:a16="http://schemas.microsoft.com/office/drawing/2014/main" id="{70369DB1-76ED-4C28-8C2D-0B6D275FA07F}"/>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05A316-580A-48D9-9C12-D8EAF8372B12}"/>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9" name="TextBox 8">
            <a:extLst>
              <a:ext uri="{FF2B5EF4-FFF2-40B4-BE49-F238E27FC236}">
                <a16:creationId xmlns:a16="http://schemas.microsoft.com/office/drawing/2014/main" id="{6BEB4CBA-EA74-4730-A0AA-0C59A631D3D5}"/>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10" name="TextBox 9">
            <a:extLst>
              <a:ext uri="{FF2B5EF4-FFF2-40B4-BE49-F238E27FC236}">
                <a16:creationId xmlns:a16="http://schemas.microsoft.com/office/drawing/2014/main" id="{7D4267B5-7466-4FCB-BF09-8F43C39597BE}"/>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11" name="TextBox 10">
            <a:extLst>
              <a:ext uri="{FF2B5EF4-FFF2-40B4-BE49-F238E27FC236}">
                <a16:creationId xmlns:a16="http://schemas.microsoft.com/office/drawing/2014/main" id="{CAA41264-C67A-486B-90CB-CC3795D9DDA5}"/>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12" name="TextBox 11">
            <a:extLst>
              <a:ext uri="{FF2B5EF4-FFF2-40B4-BE49-F238E27FC236}">
                <a16:creationId xmlns:a16="http://schemas.microsoft.com/office/drawing/2014/main" id="{03B4FE51-5DB7-41FD-AE34-85F28817F5EE}"/>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13" name="Arrow: Right 12">
            <a:extLst>
              <a:ext uri="{FF2B5EF4-FFF2-40B4-BE49-F238E27FC236}">
                <a16:creationId xmlns:a16="http://schemas.microsoft.com/office/drawing/2014/main" id="{AF262C03-9EB1-496E-BF27-41BB0B24D1E6}"/>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119C6AC-484A-4CD2-B75D-9DC7E196DFB6}"/>
              </a:ext>
            </a:extLst>
          </p:cNvPr>
          <p:cNvSpPr/>
          <p:nvPr/>
        </p:nvSpPr>
        <p:spPr>
          <a:xfrm>
            <a:off x="7112000" y="6462720"/>
            <a:ext cx="1177921" cy="39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D8D0055-40BB-4B73-BDEC-ECFC10676535}"/>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grpSp>
        <p:nvGrpSpPr>
          <p:cNvPr id="33" name="Group 32">
            <a:extLst>
              <a:ext uri="{FF2B5EF4-FFF2-40B4-BE49-F238E27FC236}">
                <a16:creationId xmlns:a16="http://schemas.microsoft.com/office/drawing/2014/main" id="{AF8ADEB6-7D24-4314-8E05-3BAC5A5ACC79}"/>
              </a:ext>
            </a:extLst>
          </p:cNvPr>
          <p:cNvGrpSpPr/>
          <p:nvPr/>
        </p:nvGrpSpPr>
        <p:grpSpPr>
          <a:xfrm>
            <a:off x="7243683" y="5816689"/>
            <a:ext cx="1046238" cy="663565"/>
            <a:chOff x="6714584" y="3566889"/>
            <a:chExt cx="1767433" cy="663565"/>
          </a:xfrm>
        </p:grpSpPr>
        <p:sp>
          <p:nvSpPr>
            <p:cNvPr id="34" name="Rectangle 33">
              <a:extLst>
                <a:ext uri="{FF2B5EF4-FFF2-40B4-BE49-F238E27FC236}">
                  <a16:creationId xmlns:a16="http://schemas.microsoft.com/office/drawing/2014/main" id="{D99E31C9-4CAC-4C76-A8E5-22E5951EFE72}"/>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C9B46516-AEC4-4F34-972C-EF5C71A21C55}"/>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5" name="Slide Number Placeholder 4">
            <a:extLst>
              <a:ext uri="{FF2B5EF4-FFF2-40B4-BE49-F238E27FC236}">
                <a16:creationId xmlns:a16="http://schemas.microsoft.com/office/drawing/2014/main" id="{A6509523-7B32-4AB7-97DB-C763DB7994DF}"/>
              </a:ext>
            </a:extLst>
          </p:cNvPr>
          <p:cNvSpPr>
            <a:spLocks noGrp="1"/>
          </p:cNvSpPr>
          <p:nvPr>
            <p:ph type="sldNum" sz="quarter" idx="12"/>
          </p:nvPr>
        </p:nvSpPr>
        <p:spPr/>
        <p:txBody>
          <a:bodyPr/>
          <a:lstStyle/>
          <a:p>
            <a:fld id="{D086BC75-263F-4F02-9401-96D291D2332F}" type="slidenum">
              <a:rPr lang="en-US" smtClean="0"/>
              <a:t>6</a:t>
            </a:fld>
            <a:endParaRPr lang="en-US" dirty="0"/>
          </a:p>
        </p:txBody>
      </p:sp>
    </p:spTree>
    <p:extLst>
      <p:ext uri="{BB962C8B-B14F-4D97-AF65-F5344CB8AC3E}">
        <p14:creationId xmlns:p14="http://schemas.microsoft.com/office/powerpoint/2010/main" val="197804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51506B-BBDE-4655-8708-8E43BC517093}"/>
              </a:ext>
            </a:extLst>
          </p:cNvPr>
          <p:cNvSpPr/>
          <p:nvPr/>
        </p:nvSpPr>
        <p:spPr>
          <a:xfrm>
            <a:off x="7248271" y="2678739"/>
            <a:ext cx="935322" cy="313795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2" name="Title 1">
            <a:extLst>
              <a:ext uri="{FF2B5EF4-FFF2-40B4-BE49-F238E27FC236}">
                <a16:creationId xmlns:a16="http://schemas.microsoft.com/office/drawing/2014/main" id="{B53E60D0-5C79-4D82-9519-3F6530456E9C}"/>
              </a:ext>
            </a:extLst>
          </p:cNvPr>
          <p:cNvSpPr>
            <a:spLocks noGrp="1"/>
          </p:cNvSpPr>
          <p:nvPr>
            <p:ph type="title"/>
          </p:nvPr>
        </p:nvSpPr>
        <p:spPr>
          <a:xfrm>
            <a:off x="368300" y="365126"/>
            <a:ext cx="8147050" cy="1325563"/>
          </a:xfrm>
        </p:spPr>
        <p:txBody>
          <a:bodyPr>
            <a:normAutofit/>
          </a:bodyPr>
          <a:lstStyle/>
          <a:p>
            <a:r>
              <a:rPr lang="en-US" sz="4000" dirty="0"/>
              <a:t>Many Analysis Checks are Unnecessary</a:t>
            </a:r>
          </a:p>
        </p:txBody>
      </p:sp>
      <p:sp>
        <p:nvSpPr>
          <p:cNvPr id="3" name="Content Placeholder 2">
            <a:extLst>
              <a:ext uri="{FF2B5EF4-FFF2-40B4-BE49-F238E27FC236}">
                <a16:creationId xmlns:a16="http://schemas.microsoft.com/office/drawing/2014/main" id="{0B3E8E9F-D296-45C2-8D34-C1862BBC1F68}"/>
              </a:ext>
            </a:extLst>
          </p:cNvPr>
          <p:cNvSpPr>
            <a:spLocks noGrp="1"/>
          </p:cNvSpPr>
          <p:nvPr>
            <p:ph idx="1"/>
          </p:nvPr>
        </p:nvSpPr>
        <p:spPr>
          <a:xfrm>
            <a:off x="628650" y="1825625"/>
            <a:ext cx="7886700" cy="1533525"/>
          </a:xfrm>
        </p:spPr>
        <p:txBody>
          <a:bodyPr/>
          <a:lstStyle/>
          <a:p>
            <a:r>
              <a:rPr lang="en-US" b="1" dirty="0"/>
              <a:t>Observe:</a:t>
            </a:r>
            <a:r>
              <a:rPr lang="en-US" dirty="0"/>
              <a:t> By analyzing code, we can </a:t>
            </a:r>
            <a:r>
              <a:rPr lang="en-US" b="1" dirty="0"/>
              <a:t>prove</a:t>
            </a:r>
            <a:r>
              <a:rPr lang="en-US" dirty="0"/>
              <a:t> some misbehaviors are impossible</a:t>
            </a:r>
          </a:p>
          <a:p>
            <a:r>
              <a:rPr lang="en-US" dirty="0"/>
              <a:t>Then remove unneeded checks</a:t>
            </a:r>
          </a:p>
        </p:txBody>
      </p:sp>
      <p:sp>
        <p:nvSpPr>
          <p:cNvPr id="4" name="Footer Placeholder 3">
            <a:extLst>
              <a:ext uri="{FF2B5EF4-FFF2-40B4-BE49-F238E27FC236}">
                <a16:creationId xmlns:a16="http://schemas.microsoft.com/office/drawing/2014/main" id="{AE404AC9-8089-4A83-8BED-59B74228656B}"/>
              </a:ext>
            </a:extLst>
          </p:cNvPr>
          <p:cNvSpPr>
            <a:spLocks noGrp="1"/>
          </p:cNvSpPr>
          <p:nvPr>
            <p:ph type="ftr" sz="quarter" idx="11"/>
          </p:nvPr>
        </p:nvSpPr>
        <p:spPr/>
        <p:txBody>
          <a:bodyPr/>
          <a:lstStyle/>
          <a:p>
            <a:r>
              <a:rPr lang="en-US"/>
              <a:t>David Devecsery</a:t>
            </a:r>
          </a:p>
        </p:txBody>
      </p:sp>
      <p:cxnSp>
        <p:nvCxnSpPr>
          <p:cNvPr id="7" name="Straight Arrow Connector 6">
            <a:extLst>
              <a:ext uri="{FF2B5EF4-FFF2-40B4-BE49-F238E27FC236}">
                <a16:creationId xmlns:a16="http://schemas.microsoft.com/office/drawing/2014/main" id="{70369DB1-76ED-4C28-8C2D-0B6D275FA07F}"/>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05A316-580A-48D9-9C12-D8EAF8372B12}"/>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9" name="TextBox 8">
            <a:extLst>
              <a:ext uri="{FF2B5EF4-FFF2-40B4-BE49-F238E27FC236}">
                <a16:creationId xmlns:a16="http://schemas.microsoft.com/office/drawing/2014/main" id="{6BEB4CBA-EA74-4730-A0AA-0C59A631D3D5}"/>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10" name="TextBox 9">
            <a:extLst>
              <a:ext uri="{FF2B5EF4-FFF2-40B4-BE49-F238E27FC236}">
                <a16:creationId xmlns:a16="http://schemas.microsoft.com/office/drawing/2014/main" id="{7D4267B5-7466-4FCB-BF09-8F43C39597BE}"/>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11" name="TextBox 10">
            <a:extLst>
              <a:ext uri="{FF2B5EF4-FFF2-40B4-BE49-F238E27FC236}">
                <a16:creationId xmlns:a16="http://schemas.microsoft.com/office/drawing/2014/main" id="{CAA41264-C67A-486B-90CB-CC3795D9DDA5}"/>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12" name="TextBox 11">
            <a:extLst>
              <a:ext uri="{FF2B5EF4-FFF2-40B4-BE49-F238E27FC236}">
                <a16:creationId xmlns:a16="http://schemas.microsoft.com/office/drawing/2014/main" id="{03B4FE51-5DB7-41FD-AE34-85F28817F5EE}"/>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13" name="Arrow: Right 12">
            <a:extLst>
              <a:ext uri="{FF2B5EF4-FFF2-40B4-BE49-F238E27FC236}">
                <a16:creationId xmlns:a16="http://schemas.microsoft.com/office/drawing/2014/main" id="{AF262C03-9EB1-496E-BF27-41BB0B24D1E6}"/>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119C6AC-484A-4CD2-B75D-9DC7E196DFB6}"/>
              </a:ext>
            </a:extLst>
          </p:cNvPr>
          <p:cNvSpPr/>
          <p:nvPr/>
        </p:nvSpPr>
        <p:spPr>
          <a:xfrm>
            <a:off x="7112000" y="6462720"/>
            <a:ext cx="1177921" cy="39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D8D0055-40BB-4B73-BDEC-ECFC10676535}"/>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20" name="Straight Connector 19">
            <a:extLst>
              <a:ext uri="{FF2B5EF4-FFF2-40B4-BE49-F238E27FC236}">
                <a16:creationId xmlns:a16="http://schemas.microsoft.com/office/drawing/2014/main" id="{6198C996-8A3F-4870-B29A-63E7B1C1D163}"/>
              </a:ext>
            </a:extLst>
          </p:cNvPr>
          <p:cNvCxnSpPr>
            <a:cxnSpLocks/>
          </p:cNvCxnSpPr>
          <p:nvPr/>
        </p:nvCxnSpPr>
        <p:spPr>
          <a:xfrm flipV="1">
            <a:off x="4149030" y="4027651"/>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1BCEE0-1A22-4473-8D32-5968F2FEBD30}"/>
              </a:ext>
            </a:extLst>
          </p:cNvPr>
          <p:cNvCxnSpPr>
            <a:cxnSpLocks/>
          </p:cNvCxnSpPr>
          <p:nvPr/>
        </p:nvCxnSpPr>
        <p:spPr>
          <a:xfrm flipV="1">
            <a:off x="2667888" y="4024015"/>
            <a:ext cx="1481142" cy="145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5773E-37DE-4A97-838C-11B6F3C55E93}"/>
              </a:ext>
            </a:extLst>
          </p:cNvPr>
          <p:cNvCxnSpPr>
            <a:cxnSpLocks/>
          </p:cNvCxnSpPr>
          <p:nvPr/>
        </p:nvCxnSpPr>
        <p:spPr>
          <a:xfrm flipV="1">
            <a:off x="4137707" y="4707819"/>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C56FE1-FD91-42FA-8401-7104FB5326AC}"/>
              </a:ext>
            </a:extLst>
          </p:cNvPr>
          <p:cNvCxnSpPr>
            <a:cxnSpLocks/>
          </p:cNvCxnSpPr>
          <p:nvPr/>
        </p:nvCxnSpPr>
        <p:spPr>
          <a:xfrm>
            <a:off x="2635250" y="4693847"/>
            <a:ext cx="1513780" cy="4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65E4C6-5F58-460A-91AF-E3C996EBBD82}"/>
              </a:ext>
            </a:extLst>
          </p:cNvPr>
          <p:cNvCxnSpPr>
            <a:cxnSpLocks/>
          </p:cNvCxnSpPr>
          <p:nvPr/>
        </p:nvCxnSpPr>
        <p:spPr>
          <a:xfrm flipV="1">
            <a:off x="4149030" y="5074666"/>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820067-873A-44AF-AD39-95FA1EF51D1C}"/>
              </a:ext>
            </a:extLst>
          </p:cNvPr>
          <p:cNvCxnSpPr>
            <a:cxnSpLocks/>
          </p:cNvCxnSpPr>
          <p:nvPr/>
        </p:nvCxnSpPr>
        <p:spPr>
          <a:xfrm flipV="1">
            <a:off x="2692400" y="5078810"/>
            <a:ext cx="145663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F8ADEB6-7D24-4314-8E05-3BAC5A5ACC79}"/>
              </a:ext>
            </a:extLst>
          </p:cNvPr>
          <p:cNvGrpSpPr/>
          <p:nvPr/>
        </p:nvGrpSpPr>
        <p:grpSpPr>
          <a:xfrm>
            <a:off x="7243683" y="5816689"/>
            <a:ext cx="1046238" cy="663565"/>
            <a:chOff x="6714584" y="3566889"/>
            <a:chExt cx="1767433" cy="663565"/>
          </a:xfrm>
        </p:grpSpPr>
        <p:sp>
          <p:nvSpPr>
            <p:cNvPr id="34" name="Rectangle 33">
              <a:extLst>
                <a:ext uri="{FF2B5EF4-FFF2-40B4-BE49-F238E27FC236}">
                  <a16:creationId xmlns:a16="http://schemas.microsoft.com/office/drawing/2014/main" id="{D99E31C9-4CAC-4C76-A8E5-22E5951EFE72}"/>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C9B46516-AEC4-4F34-972C-EF5C71A21C55}"/>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5" name="Slide Number Placeholder 4">
            <a:extLst>
              <a:ext uri="{FF2B5EF4-FFF2-40B4-BE49-F238E27FC236}">
                <a16:creationId xmlns:a16="http://schemas.microsoft.com/office/drawing/2014/main" id="{A6509523-7B32-4AB7-97DB-C763DB7994DF}"/>
              </a:ext>
            </a:extLst>
          </p:cNvPr>
          <p:cNvSpPr>
            <a:spLocks noGrp="1"/>
          </p:cNvSpPr>
          <p:nvPr>
            <p:ph type="sldNum" sz="quarter" idx="12"/>
          </p:nvPr>
        </p:nvSpPr>
        <p:spPr/>
        <p:txBody>
          <a:bodyPr/>
          <a:lstStyle/>
          <a:p>
            <a:fld id="{D086BC75-263F-4F02-9401-96D291D2332F}" type="slidenum">
              <a:rPr lang="en-US" smtClean="0"/>
              <a:t>7</a:t>
            </a:fld>
            <a:endParaRPr lang="en-US" dirty="0"/>
          </a:p>
        </p:txBody>
      </p:sp>
      <p:cxnSp>
        <p:nvCxnSpPr>
          <p:cNvPr id="37" name="Straight Connector 36">
            <a:extLst>
              <a:ext uri="{FF2B5EF4-FFF2-40B4-BE49-F238E27FC236}">
                <a16:creationId xmlns:a16="http://schemas.microsoft.com/office/drawing/2014/main" id="{A1A84DF6-4360-4C1A-A711-BB4101C3E9CF}"/>
              </a:ext>
            </a:extLst>
          </p:cNvPr>
          <p:cNvCxnSpPr>
            <a:cxnSpLocks/>
          </p:cNvCxnSpPr>
          <p:nvPr/>
        </p:nvCxnSpPr>
        <p:spPr>
          <a:xfrm>
            <a:off x="4149030" y="5447334"/>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A8FF59-A400-4613-8344-1CBEC0C24E25}"/>
              </a:ext>
            </a:extLst>
          </p:cNvPr>
          <p:cNvCxnSpPr>
            <a:cxnSpLocks/>
          </p:cNvCxnSpPr>
          <p:nvPr/>
        </p:nvCxnSpPr>
        <p:spPr>
          <a:xfrm flipV="1">
            <a:off x="2692400" y="5447334"/>
            <a:ext cx="1456630" cy="7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2DBAE02-E99B-4ACE-9D2C-F01C7143CEC1}"/>
              </a:ext>
            </a:extLst>
          </p:cNvPr>
          <p:cNvSpPr/>
          <p:nvPr/>
        </p:nvSpPr>
        <p:spPr>
          <a:xfrm>
            <a:off x="971550" y="3594100"/>
            <a:ext cx="1720850" cy="24320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Code</a:t>
            </a:r>
          </a:p>
        </p:txBody>
      </p:sp>
      <p:pic>
        <p:nvPicPr>
          <p:cNvPr id="39" name="Picture 38">
            <a:extLst>
              <a:ext uri="{FF2B5EF4-FFF2-40B4-BE49-F238E27FC236}">
                <a16:creationId xmlns:a16="http://schemas.microsoft.com/office/drawing/2014/main" id="{B15E0C39-8A92-4A57-A4BD-675A22F16BD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687" b="93088" l="9013" r="98712">
                        <a14:foregroundMark x1="8671" y1="36323" x2="27897" y2="7834"/>
                        <a14:foregroundMark x1="27897" y1="7834" x2="47639" y2="9217"/>
                        <a14:foregroundMark x1="26609" y1="5530" x2="25751" y2="5069"/>
                        <a14:foregroundMark x1="87983" y1="76959" x2="92704" y2="83410"/>
                        <a14:foregroundMark x1="93907" y1="84119" x2="89227" y2="85608"/>
                        <a14:foregroundMark x1="86851" y1="89343" x2="86695" y2="89401"/>
                        <a14:foregroundMark x1="90732" y1="87893" x2="90291" y2="88058"/>
                        <a14:foregroundMark x1="96567" y1="85714" x2="94367" y2="86536"/>
                        <a14:backgroundMark x1="57511" y1="63134" x2="82403" y2="89401"/>
                        <a14:backgroundMark x1="82403" y1="89401" x2="84549" y2="90783"/>
                        <a14:backgroundMark x1="93133" y1="95392" x2="98712" y2="88018"/>
                        <a14:backgroundMark x1="93562" y1="93088" x2="90129" y2="94009"/>
                        <a14:backgroundMark x1="94850" y1="92627" x2="94850" y2="92627"/>
                        <a14:backgroundMark x1="94421" y1="92627" x2="92275" y2="94009"/>
                        <a14:backgroundMark x1="95279" y1="82488" x2="96996" y2="83410"/>
                        <a14:backgroundMark x1="6438" y1="36866" x2="7725" y2="42857"/>
                      </a14:backgroundRemoval>
                    </a14:imgEffect>
                  </a14:imgLayer>
                </a14:imgProps>
              </a:ext>
            </a:extLst>
          </a:blip>
          <a:stretch>
            <a:fillRect/>
          </a:stretch>
        </p:blipFill>
        <p:spPr>
          <a:xfrm>
            <a:off x="1905562" y="3263221"/>
            <a:ext cx="1209071" cy="1126044"/>
          </a:xfrm>
          <a:prstGeom prst="rect">
            <a:avLst/>
          </a:prstGeom>
        </p:spPr>
      </p:pic>
      <p:sp>
        <p:nvSpPr>
          <p:cNvPr id="40" name="Rectangle: Rounded Corners 39">
            <a:extLst>
              <a:ext uri="{FF2B5EF4-FFF2-40B4-BE49-F238E27FC236}">
                <a16:creationId xmlns:a16="http://schemas.microsoft.com/office/drawing/2014/main" id="{04A97C8D-8095-4B2D-B101-55952AECC30A}"/>
              </a:ext>
            </a:extLst>
          </p:cNvPr>
          <p:cNvSpPr/>
          <p:nvPr/>
        </p:nvSpPr>
        <p:spPr>
          <a:xfrm>
            <a:off x="4952948" y="2309072"/>
            <a:ext cx="3695700" cy="1593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Known as:</a:t>
            </a:r>
          </a:p>
          <a:p>
            <a:pPr algn="ctr"/>
            <a:r>
              <a:rPr lang="en-US" sz="2400" b="1" dirty="0"/>
              <a:t>Hybrid Analysis</a:t>
            </a:r>
          </a:p>
        </p:txBody>
      </p:sp>
    </p:spTree>
    <p:extLst>
      <p:ext uri="{BB962C8B-B14F-4D97-AF65-F5344CB8AC3E}">
        <p14:creationId xmlns:p14="http://schemas.microsoft.com/office/powerpoint/2010/main" val="11571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8.33333E-7 -3.7037E-7 L 0.00174 0.32083 " pathEditMode="relative" rAng="0" ptsTypes="AA">
                                      <p:cBhvr>
                                        <p:cTn id="10" dur="2000" fill="hold"/>
                                        <p:tgtEl>
                                          <p:spTgt spid="39"/>
                                        </p:tgtEl>
                                        <p:attrNameLst>
                                          <p:attrName>ppt_x</p:attrName>
                                          <p:attrName>ppt_y</p:attrName>
                                        </p:attrNameLst>
                                      </p:cBhvr>
                                      <p:rCtr x="87" y="1604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1.11022E-16 -2.96296E-6 L 1.11022E-16 0.38797 " pathEditMode="relative" rAng="0" ptsTypes="AA">
                                      <p:cBhvr>
                                        <p:cTn id="32" dur="2000" fill="hold"/>
                                        <p:tgtEl>
                                          <p:spTgt spid="32"/>
                                        </p:tgtEl>
                                        <p:attrNameLst>
                                          <p:attrName>ppt_x</p:attrName>
                                          <p:attrName>ppt_y</p:attrName>
                                        </p:attrNameLst>
                                      </p:cBhvr>
                                      <p:rCtr x="0" y="19398"/>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51506B-BBDE-4655-8708-8E43BC517093}"/>
              </a:ext>
            </a:extLst>
          </p:cNvPr>
          <p:cNvSpPr/>
          <p:nvPr/>
        </p:nvSpPr>
        <p:spPr>
          <a:xfrm>
            <a:off x="7248271" y="5354621"/>
            <a:ext cx="935322" cy="3137950"/>
          </a:xfrm>
          <a:prstGeom prst="rect">
            <a:avLst/>
          </a:prstGeom>
          <a:ln w="317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Analysis</a:t>
            </a:r>
          </a:p>
          <a:p>
            <a:pPr algn="ctr"/>
            <a:r>
              <a:rPr lang="en-US" dirty="0"/>
              <a:t>Cost</a:t>
            </a:r>
          </a:p>
        </p:txBody>
      </p:sp>
      <p:sp>
        <p:nvSpPr>
          <p:cNvPr id="2" name="Title 1">
            <a:extLst>
              <a:ext uri="{FF2B5EF4-FFF2-40B4-BE49-F238E27FC236}">
                <a16:creationId xmlns:a16="http://schemas.microsoft.com/office/drawing/2014/main" id="{B53E60D0-5C79-4D82-9519-3F6530456E9C}"/>
              </a:ext>
            </a:extLst>
          </p:cNvPr>
          <p:cNvSpPr>
            <a:spLocks noGrp="1"/>
          </p:cNvSpPr>
          <p:nvPr>
            <p:ph type="title"/>
          </p:nvPr>
        </p:nvSpPr>
        <p:spPr>
          <a:xfrm>
            <a:off x="368300" y="365126"/>
            <a:ext cx="8147050" cy="1325563"/>
          </a:xfrm>
        </p:spPr>
        <p:txBody>
          <a:bodyPr>
            <a:normAutofit/>
          </a:bodyPr>
          <a:lstStyle/>
          <a:p>
            <a:r>
              <a:rPr lang="en-US" sz="4000" dirty="0"/>
              <a:t>Many Analysis Checks are Unnecessary</a:t>
            </a:r>
          </a:p>
        </p:txBody>
      </p:sp>
      <p:sp>
        <p:nvSpPr>
          <p:cNvPr id="3" name="Content Placeholder 2">
            <a:extLst>
              <a:ext uri="{FF2B5EF4-FFF2-40B4-BE49-F238E27FC236}">
                <a16:creationId xmlns:a16="http://schemas.microsoft.com/office/drawing/2014/main" id="{0B3E8E9F-D296-45C2-8D34-C1862BBC1F68}"/>
              </a:ext>
            </a:extLst>
          </p:cNvPr>
          <p:cNvSpPr>
            <a:spLocks noGrp="1"/>
          </p:cNvSpPr>
          <p:nvPr>
            <p:ph idx="1"/>
          </p:nvPr>
        </p:nvSpPr>
        <p:spPr>
          <a:xfrm>
            <a:off x="628650" y="1825625"/>
            <a:ext cx="7886700" cy="1533525"/>
          </a:xfrm>
        </p:spPr>
        <p:txBody>
          <a:bodyPr/>
          <a:lstStyle/>
          <a:p>
            <a:r>
              <a:rPr lang="en-US" b="1" dirty="0"/>
              <a:t>Observe:</a:t>
            </a:r>
            <a:r>
              <a:rPr lang="en-US" dirty="0"/>
              <a:t> By looking at code, we can </a:t>
            </a:r>
            <a:r>
              <a:rPr lang="en-US" b="1" dirty="0"/>
              <a:t>prove</a:t>
            </a:r>
            <a:r>
              <a:rPr lang="en-US" dirty="0"/>
              <a:t> some misbehaviors are impossible</a:t>
            </a:r>
          </a:p>
          <a:p>
            <a:r>
              <a:rPr lang="en-US" dirty="0"/>
              <a:t>Then remove unneeded checks</a:t>
            </a:r>
          </a:p>
        </p:txBody>
      </p:sp>
      <p:sp>
        <p:nvSpPr>
          <p:cNvPr id="4" name="Footer Placeholder 3">
            <a:extLst>
              <a:ext uri="{FF2B5EF4-FFF2-40B4-BE49-F238E27FC236}">
                <a16:creationId xmlns:a16="http://schemas.microsoft.com/office/drawing/2014/main" id="{AE404AC9-8089-4A83-8BED-59B74228656B}"/>
              </a:ext>
            </a:extLst>
          </p:cNvPr>
          <p:cNvSpPr>
            <a:spLocks noGrp="1"/>
          </p:cNvSpPr>
          <p:nvPr>
            <p:ph type="ftr" sz="quarter" idx="11"/>
          </p:nvPr>
        </p:nvSpPr>
        <p:spPr>
          <a:xfrm>
            <a:off x="3028950" y="6356351"/>
            <a:ext cx="3086100" cy="365125"/>
          </a:xfrm>
        </p:spPr>
        <p:txBody>
          <a:bodyPr/>
          <a:lstStyle/>
          <a:p>
            <a:r>
              <a:rPr lang="en-US"/>
              <a:t>David Devecsery</a:t>
            </a:r>
          </a:p>
        </p:txBody>
      </p:sp>
      <p:sp>
        <p:nvSpPr>
          <p:cNvPr id="6" name="Oval 5">
            <a:extLst>
              <a:ext uri="{FF2B5EF4-FFF2-40B4-BE49-F238E27FC236}">
                <a16:creationId xmlns:a16="http://schemas.microsoft.com/office/drawing/2014/main" id="{CB723DE4-4E99-427B-9A7B-217923BBFE08}"/>
              </a:ext>
            </a:extLst>
          </p:cNvPr>
          <p:cNvSpPr/>
          <p:nvPr/>
        </p:nvSpPr>
        <p:spPr>
          <a:xfrm>
            <a:off x="717102" y="4272779"/>
            <a:ext cx="2105055" cy="7868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             Static Analysis</a:t>
            </a:r>
          </a:p>
        </p:txBody>
      </p:sp>
      <p:cxnSp>
        <p:nvCxnSpPr>
          <p:cNvPr id="7" name="Straight Arrow Connector 6">
            <a:extLst>
              <a:ext uri="{FF2B5EF4-FFF2-40B4-BE49-F238E27FC236}">
                <a16:creationId xmlns:a16="http://schemas.microsoft.com/office/drawing/2014/main" id="{70369DB1-76ED-4C28-8C2D-0B6D275FA07F}"/>
              </a:ext>
            </a:extLst>
          </p:cNvPr>
          <p:cNvCxnSpPr/>
          <p:nvPr/>
        </p:nvCxnSpPr>
        <p:spPr>
          <a:xfrm>
            <a:off x="3988123" y="3807486"/>
            <a:ext cx="0" cy="200112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05A316-580A-48D9-9C12-D8EAF8372B12}"/>
              </a:ext>
            </a:extLst>
          </p:cNvPr>
          <p:cNvSpPr txBox="1"/>
          <p:nvPr/>
        </p:nvSpPr>
        <p:spPr>
          <a:xfrm>
            <a:off x="4065212" y="3826243"/>
            <a:ext cx="1370891" cy="369332"/>
          </a:xfrm>
          <a:prstGeom prst="rect">
            <a:avLst/>
          </a:prstGeom>
          <a:noFill/>
        </p:spPr>
        <p:txBody>
          <a:bodyPr wrap="square" rtlCol="0">
            <a:spAutoFit/>
          </a:bodyPr>
          <a:lstStyle/>
          <a:p>
            <a:r>
              <a:rPr lang="en-US" b="1" dirty="0"/>
              <a:t>+ check()</a:t>
            </a:r>
          </a:p>
        </p:txBody>
      </p:sp>
      <p:sp>
        <p:nvSpPr>
          <p:cNvPr id="9" name="TextBox 8">
            <a:extLst>
              <a:ext uri="{FF2B5EF4-FFF2-40B4-BE49-F238E27FC236}">
                <a16:creationId xmlns:a16="http://schemas.microsoft.com/office/drawing/2014/main" id="{6BEB4CBA-EA74-4730-A0AA-0C59A631D3D5}"/>
              </a:ext>
            </a:extLst>
          </p:cNvPr>
          <p:cNvSpPr txBox="1"/>
          <p:nvPr/>
        </p:nvSpPr>
        <p:spPr>
          <a:xfrm>
            <a:off x="4065212" y="4515221"/>
            <a:ext cx="1370891" cy="369332"/>
          </a:xfrm>
          <a:prstGeom prst="rect">
            <a:avLst/>
          </a:prstGeom>
          <a:noFill/>
        </p:spPr>
        <p:txBody>
          <a:bodyPr wrap="square" rtlCol="0">
            <a:spAutoFit/>
          </a:bodyPr>
          <a:lstStyle/>
          <a:p>
            <a:r>
              <a:rPr lang="en-US" b="1" dirty="0"/>
              <a:t>+ check()</a:t>
            </a:r>
          </a:p>
        </p:txBody>
      </p:sp>
      <p:sp>
        <p:nvSpPr>
          <p:cNvPr id="10" name="TextBox 9">
            <a:extLst>
              <a:ext uri="{FF2B5EF4-FFF2-40B4-BE49-F238E27FC236}">
                <a16:creationId xmlns:a16="http://schemas.microsoft.com/office/drawing/2014/main" id="{7D4267B5-7466-4FCB-BF09-8F43C39597BE}"/>
              </a:ext>
            </a:extLst>
          </p:cNvPr>
          <p:cNvSpPr txBox="1"/>
          <p:nvPr/>
        </p:nvSpPr>
        <p:spPr>
          <a:xfrm>
            <a:off x="4056786" y="5247014"/>
            <a:ext cx="1370891" cy="369332"/>
          </a:xfrm>
          <a:prstGeom prst="rect">
            <a:avLst/>
          </a:prstGeom>
          <a:noFill/>
        </p:spPr>
        <p:txBody>
          <a:bodyPr wrap="square" rtlCol="0">
            <a:spAutoFit/>
          </a:bodyPr>
          <a:lstStyle/>
          <a:p>
            <a:r>
              <a:rPr lang="en-US" b="1" dirty="0"/>
              <a:t>+ check()</a:t>
            </a:r>
          </a:p>
        </p:txBody>
      </p:sp>
      <p:sp>
        <p:nvSpPr>
          <p:cNvPr id="11" name="TextBox 10">
            <a:extLst>
              <a:ext uri="{FF2B5EF4-FFF2-40B4-BE49-F238E27FC236}">
                <a16:creationId xmlns:a16="http://schemas.microsoft.com/office/drawing/2014/main" id="{CAA41264-C67A-486B-90CB-CC3795D9DDA5}"/>
              </a:ext>
            </a:extLst>
          </p:cNvPr>
          <p:cNvSpPr txBox="1"/>
          <p:nvPr/>
        </p:nvSpPr>
        <p:spPr>
          <a:xfrm>
            <a:off x="4065212" y="4149325"/>
            <a:ext cx="1370891" cy="369332"/>
          </a:xfrm>
          <a:prstGeom prst="rect">
            <a:avLst/>
          </a:prstGeom>
          <a:noFill/>
        </p:spPr>
        <p:txBody>
          <a:bodyPr wrap="square" rtlCol="0">
            <a:spAutoFit/>
          </a:bodyPr>
          <a:lstStyle/>
          <a:p>
            <a:r>
              <a:rPr lang="en-US" b="1" dirty="0"/>
              <a:t>+ check()</a:t>
            </a:r>
          </a:p>
        </p:txBody>
      </p:sp>
      <p:sp>
        <p:nvSpPr>
          <p:cNvPr id="12" name="TextBox 11">
            <a:extLst>
              <a:ext uri="{FF2B5EF4-FFF2-40B4-BE49-F238E27FC236}">
                <a16:creationId xmlns:a16="http://schemas.microsoft.com/office/drawing/2014/main" id="{03B4FE51-5DB7-41FD-AE34-85F28817F5EE}"/>
              </a:ext>
            </a:extLst>
          </p:cNvPr>
          <p:cNvSpPr txBox="1"/>
          <p:nvPr/>
        </p:nvSpPr>
        <p:spPr>
          <a:xfrm>
            <a:off x="4056785" y="4875007"/>
            <a:ext cx="1370891" cy="369332"/>
          </a:xfrm>
          <a:prstGeom prst="rect">
            <a:avLst/>
          </a:prstGeom>
          <a:noFill/>
        </p:spPr>
        <p:txBody>
          <a:bodyPr wrap="square" rtlCol="0">
            <a:spAutoFit/>
          </a:bodyPr>
          <a:lstStyle/>
          <a:p>
            <a:r>
              <a:rPr lang="en-US" b="1" dirty="0"/>
              <a:t>+ check()</a:t>
            </a:r>
          </a:p>
        </p:txBody>
      </p:sp>
      <p:sp>
        <p:nvSpPr>
          <p:cNvPr id="13" name="Arrow: Right 12">
            <a:extLst>
              <a:ext uri="{FF2B5EF4-FFF2-40B4-BE49-F238E27FC236}">
                <a16:creationId xmlns:a16="http://schemas.microsoft.com/office/drawing/2014/main" id="{AF262C03-9EB1-496E-BF27-41BB0B24D1E6}"/>
              </a:ext>
            </a:extLst>
          </p:cNvPr>
          <p:cNvSpPr/>
          <p:nvPr/>
        </p:nvSpPr>
        <p:spPr>
          <a:xfrm>
            <a:off x="5702698" y="3977533"/>
            <a:ext cx="1318695" cy="7163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119C6AC-484A-4CD2-B75D-9DC7E196DFB6}"/>
              </a:ext>
            </a:extLst>
          </p:cNvPr>
          <p:cNvSpPr/>
          <p:nvPr/>
        </p:nvSpPr>
        <p:spPr>
          <a:xfrm>
            <a:off x="7112000" y="6462720"/>
            <a:ext cx="1177921" cy="392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D8D0055-40BB-4B73-BDEC-ECFC10676535}"/>
              </a:ext>
            </a:extLst>
          </p:cNvPr>
          <p:cNvSpPr txBox="1"/>
          <p:nvPr/>
        </p:nvSpPr>
        <p:spPr>
          <a:xfrm>
            <a:off x="3256685" y="3327400"/>
            <a:ext cx="1462875" cy="461665"/>
          </a:xfrm>
          <a:prstGeom prst="rect">
            <a:avLst/>
          </a:prstGeom>
          <a:noFill/>
        </p:spPr>
        <p:txBody>
          <a:bodyPr wrap="square" rtlCol="0">
            <a:spAutoFit/>
          </a:bodyPr>
          <a:lstStyle/>
          <a:p>
            <a:r>
              <a:rPr lang="en-US" sz="2400" dirty="0"/>
              <a:t>Execution</a:t>
            </a:r>
          </a:p>
        </p:txBody>
      </p:sp>
      <p:cxnSp>
        <p:nvCxnSpPr>
          <p:cNvPr id="20" name="Straight Connector 19">
            <a:extLst>
              <a:ext uri="{FF2B5EF4-FFF2-40B4-BE49-F238E27FC236}">
                <a16:creationId xmlns:a16="http://schemas.microsoft.com/office/drawing/2014/main" id="{6198C996-8A3F-4870-B29A-63E7B1C1D163}"/>
              </a:ext>
            </a:extLst>
          </p:cNvPr>
          <p:cNvCxnSpPr>
            <a:cxnSpLocks/>
          </p:cNvCxnSpPr>
          <p:nvPr/>
        </p:nvCxnSpPr>
        <p:spPr>
          <a:xfrm flipV="1">
            <a:off x="4104220" y="4038582"/>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1BCEE0-1A22-4473-8D32-5968F2FEBD30}"/>
              </a:ext>
            </a:extLst>
          </p:cNvPr>
          <p:cNvCxnSpPr>
            <a:cxnSpLocks/>
          </p:cNvCxnSpPr>
          <p:nvPr/>
        </p:nvCxnSpPr>
        <p:spPr>
          <a:xfrm flipV="1">
            <a:off x="2778470" y="4052590"/>
            <a:ext cx="1370560" cy="543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5773E-37DE-4A97-838C-11B6F3C55E93}"/>
              </a:ext>
            </a:extLst>
          </p:cNvPr>
          <p:cNvCxnSpPr>
            <a:cxnSpLocks/>
          </p:cNvCxnSpPr>
          <p:nvPr/>
        </p:nvCxnSpPr>
        <p:spPr>
          <a:xfrm flipV="1">
            <a:off x="4056785" y="4719593"/>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C56FE1-FD91-42FA-8401-7104FB5326AC}"/>
              </a:ext>
            </a:extLst>
          </p:cNvPr>
          <p:cNvCxnSpPr>
            <a:cxnSpLocks/>
            <a:endCxn id="9" idx="1"/>
          </p:cNvCxnSpPr>
          <p:nvPr/>
        </p:nvCxnSpPr>
        <p:spPr>
          <a:xfrm>
            <a:off x="2786897" y="4684194"/>
            <a:ext cx="1278315" cy="15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65E4C6-5F58-460A-91AF-E3C996EBBD82}"/>
              </a:ext>
            </a:extLst>
          </p:cNvPr>
          <p:cNvCxnSpPr>
            <a:cxnSpLocks/>
          </p:cNvCxnSpPr>
          <p:nvPr/>
        </p:nvCxnSpPr>
        <p:spPr>
          <a:xfrm flipV="1">
            <a:off x="4048358" y="5078810"/>
            <a:ext cx="91038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820067-873A-44AF-AD39-95FA1EF51D1C}"/>
              </a:ext>
            </a:extLst>
          </p:cNvPr>
          <p:cNvCxnSpPr>
            <a:cxnSpLocks/>
            <a:endCxn id="12" idx="1"/>
          </p:cNvCxnSpPr>
          <p:nvPr/>
        </p:nvCxnSpPr>
        <p:spPr>
          <a:xfrm>
            <a:off x="2778470" y="4816060"/>
            <a:ext cx="1278315" cy="2436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F8ADEB6-7D24-4314-8E05-3BAC5A5ACC79}"/>
              </a:ext>
            </a:extLst>
          </p:cNvPr>
          <p:cNvGrpSpPr/>
          <p:nvPr/>
        </p:nvGrpSpPr>
        <p:grpSpPr>
          <a:xfrm>
            <a:off x="7243683" y="5816689"/>
            <a:ext cx="1046238" cy="663565"/>
            <a:chOff x="6714584" y="3566889"/>
            <a:chExt cx="1767433" cy="663565"/>
          </a:xfrm>
        </p:grpSpPr>
        <p:sp>
          <p:nvSpPr>
            <p:cNvPr id="34" name="Rectangle 33">
              <a:extLst>
                <a:ext uri="{FF2B5EF4-FFF2-40B4-BE49-F238E27FC236}">
                  <a16:creationId xmlns:a16="http://schemas.microsoft.com/office/drawing/2014/main" id="{D99E31C9-4CAC-4C76-A8E5-22E5951EFE72}"/>
                </a:ext>
              </a:extLst>
            </p:cNvPr>
            <p:cNvSpPr/>
            <p:nvPr/>
          </p:nvSpPr>
          <p:spPr>
            <a:xfrm>
              <a:off x="6714584" y="3566889"/>
              <a:ext cx="1587811" cy="619726"/>
            </a:xfrm>
            <a:prstGeom prst="rect">
              <a:avLst/>
            </a:prstGeom>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C9B46516-AEC4-4F34-972C-EF5C71A21C55}"/>
                </a:ext>
              </a:extLst>
            </p:cNvPr>
            <p:cNvSpPr txBox="1"/>
            <p:nvPr/>
          </p:nvSpPr>
          <p:spPr>
            <a:xfrm>
              <a:off x="6714586" y="3584123"/>
              <a:ext cx="1767431" cy="646331"/>
            </a:xfrm>
            <a:prstGeom prst="rect">
              <a:avLst/>
            </a:prstGeom>
            <a:noFill/>
          </p:spPr>
          <p:txBody>
            <a:bodyPr wrap="square" rtlCol="0">
              <a:spAutoFit/>
            </a:bodyPr>
            <a:lstStyle/>
            <a:p>
              <a:r>
                <a:rPr lang="en-US" dirty="0"/>
                <a:t>Baseline Runtime</a:t>
              </a:r>
            </a:p>
          </p:txBody>
        </p:sp>
      </p:grpSp>
      <p:sp>
        <p:nvSpPr>
          <p:cNvPr id="5" name="Slide Number Placeholder 4">
            <a:extLst>
              <a:ext uri="{FF2B5EF4-FFF2-40B4-BE49-F238E27FC236}">
                <a16:creationId xmlns:a16="http://schemas.microsoft.com/office/drawing/2014/main" id="{A6509523-7B32-4AB7-97DB-C763DB7994DF}"/>
              </a:ext>
            </a:extLst>
          </p:cNvPr>
          <p:cNvSpPr>
            <a:spLocks noGrp="1"/>
          </p:cNvSpPr>
          <p:nvPr>
            <p:ph type="sldNum" sz="quarter" idx="12"/>
          </p:nvPr>
        </p:nvSpPr>
        <p:spPr/>
        <p:txBody>
          <a:bodyPr/>
          <a:lstStyle/>
          <a:p>
            <a:fld id="{D086BC75-263F-4F02-9401-96D291D2332F}" type="slidenum">
              <a:rPr lang="en-US" smtClean="0"/>
              <a:t>8</a:t>
            </a:fld>
            <a:endParaRPr lang="en-US" dirty="0"/>
          </a:p>
        </p:txBody>
      </p:sp>
      <p:cxnSp>
        <p:nvCxnSpPr>
          <p:cNvPr id="37" name="Straight Connector 36">
            <a:extLst>
              <a:ext uri="{FF2B5EF4-FFF2-40B4-BE49-F238E27FC236}">
                <a16:creationId xmlns:a16="http://schemas.microsoft.com/office/drawing/2014/main" id="{A1A84DF6-4360-4C1A-A711-BB4101C3E9CF}"/>
              </a:ext>
            </a:extLst>
          </p:cNvPr>
          <p:cNvCxnSpPr>
            <a:cxnSpLocks/>
          </p:cNvCxnSpPr>
          <p:nvPr/>
        </p:nvCxnSpPr>
        <p:spPr>
          <a:xfrm>
            <a:off x="4129280" y="5435161"/>
            <a:ext cx="910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A8FF59-A400-4613-8344-1CBEC0C24E25}"/>
              </a:ext>
            </a:extLst>
          </p:cNvPr>
          <p:cNvCxnSpPr>
            <a:cxnSpLocks/>
          </p:cNvCxnSpPr>
          <p:nvPr/>
        </p:nvCxnSpPr>
        <p:spPr>
          <a:xfrm>
            <a:off x="2692400" y="4872332"/>
            <a:ext cx="1445307" cy="543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DCA751-15C5-4C99-8074-1E40D3D6B4F0}"/>
              </a:ext>
            </a:extLst>
          </p:cNvPr>
          <p:cNvSpPr txBox="1"/>
          <p:nvPr/>
        </p:nvSpPr>
        <p:spPr>
          <a:xfrm>
            <a:off x="1100229" y="4350261"/>
            <a:ext cx="939801" cy="369332"/>
          </a:xfrm>
          <a:prstGeom prst="rect">
            <a:avLst/>
          </a:prstGeom>
          <a:noFill/>
        </p:spPr>
        <p:txBody>
          <a:bodyPr wrap="square" rtlCol="0">
            <a:spAutoFit/>
          </a:bodyPr>
          <a:lstStyle/>
          <a:p>
            <a:r>
              <a:rPr lang="en-US" dirty="0"/>
              <a:t>Sound</a:t>
            </a:r>
          </a:p>
        </p:txBody>
      </p:sp>
      <p:cxnSp>
        <p:nvCxnSpPr>
          <p:cNvPr id="29" name="Straight Arrow Connector 28">
            <a:extLst>
              <a:ext uri="{FF2B5EF4-FFF2-40B4-BE49-F238E27FC236}">
                <a16:creationId xmlns:a16="http://schemas.microsoft.com/office/drawing/2014/main" id="{88BA6C94-58E2-422C-BB2B-8EB0945066A5}"/>
              </a:ext>
            </a:extLst>
          </p:cNvPr>
          <p:cNvCxnSpPr>
            <a:cxnSpLocks/>
          </p:cNvCxnSpPr>
          <p:nvPr/>
        </p:nvCxnSpPr>
        <p:spPr>
          <a:xfrm flipH="1">
            <a:off x="1689100" y="2268725"/>
            <a:ext cx="4768850" cy="21666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7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Sound Whole Program Analysis is Overly Conservative</a:t>
            </a:r>
          </a:p>
        </p:txBody>
      </p:sp>
      <p:sp>
        <p:nvSpPr>
          <p:cNvPr id="8" name="TextBox 7"/>
          <p:cNvSpPr txBox="1"/>
          <p:nvPr/>
        </p:nvSpPr>
        <p:spPr>
          <a:xfrm>
            <a:off x="4978477" y="1814747"/>
            <a:ext cx="3849900" cy="1569660"/>
          </a:xfrm>
          <a:prstGeom prst="rect">
            <a:avLst/>
          </a:prstGeom>
          <a:noFill/>
        </p:spPr>
        <p:txBody>
          <a:bodyPr wrap="none" rtlCol="0">
            <a:spAutoFit/>
          </a:bodyPr>
          <a:lstStyle/>
          <a:p>
            <a:r>
              <a:rPr lang="en-US" sz="2400" dirty="0"/>
              <a:t>Reachable – All reachable </a:t>
            </a:r>
          </a:p>
          <a:p>
            <a:r>
              <a:rPr lang="en-US" sz="2400" dirty="0"/>
              <a:t>                       program states</a:t>
            </a:r>
          </a:p>
          <a:p>
            <a:r>
              <a:rPr lang="en-US" sz="2400" dirty="0"/>
              <a:t>Sound – Over-approximation </a:t>
            </a:r>
          </a:p>
          <a:p>
            <a:r>
              <a:rPr lang="en-US" sz="2400" dirty="0"/>
              <a:t>                      used by analysis</a:t>
            </a:r>
          </a:p>
        </p:txBody>
      </p:sp>
      <p:sp>
        <p:nvSpPr>
          <p:cNvPr id="9" name="Footer Placeholder 8"/>
          <p:cNvSpPr>
            <a:spLocks noGrp="1"/>
          </p:cNvSpPr>
          <p:nvPr>
            <p:ph type="ftr" sz="quarter" idx="11"/>
          </p:nvPr>
        </p:nvSpPr>
        <p:spPr/>
        <p:txBody>
          <a:bodyPr/>
          <a:lstStyle/>
          <a:p>
            <a:r>
              <a:rPr lang="en-US"/>
              <a:t>David Devecsery</a:t>
            </a:r>
          </a:p>
        </p:txBody>
      </p:sp>
      <p:sp>
        <p:nvSpPr>
          <p:cNvPr id="10" name="Slide Number Placeholder 9"/>
          <p:cNvSpPr>
            <a:spLocks noGrp="1"/>
          </p:cNvSpPr>
          <p:nvPr>
            <p:ph type="sldNum" sz="quarter" idx="12"/>
          </p:nvPr>
        </p:nvSpPr>
        <p:spPr/>
        <p:txBody>
          <a:bodyPr/>
          <a:lstStyle/>
          <a:p>
            <a:fld id="{078C18B2-7961-40C5-BE6A-B0D7B2FB21AA}" type="slidenum">
              <a:rPr lang="en-US" smtClean="0"/>
              <a:t>9</a:t>
            </a:fld>
            <a:endParaRPr lang="en-US"/>
          </a:p>
        </p:txBody>
      </p:sp>
      <p:sp>
        <p:nvSpPr>
          <p:cNvPr id="16" name="Oval 15"/>
          <p:cNvSpPr/>
          <p:nvPr/>
        </p:nvSpPr>
        <p:spPr>
          <a:xfrm>
            <a:off x="2901796" y="3928849"/>
            <a:ext cx="3413338" cy="125098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7" name="Oval 16"/>
          <p:cNvSpPr/>
          <p:nvPr/>
        </p:nvSpPr>
        <p:spPr>
          <a:xfrm>
            <a:off x="3028950" y="3993256"/>
            <a:ext cx="3159030" cy="11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Reachable</a:t>
            </a:r>
            <a:endParaRPr lang="en-US" dirty="0"/>
          </a:p>
        </p:txBody>
      </p:sp>
      <p:sp>
        <p:nvSpPr>
          <p:cNvPr id="18" name="TextBox 17"/>
          <p:cNvSpPr txBox="1"/>
          <p:nvPr/>
        </p:nvSpPr>
        <p:spPr>
          <a:xfrm>
            <a:off x="4454518" y="3520088"/>
            <a:ext cx="1106393" cy="523220"/>
          </a:xfrm>
          <a:prstGeom prst="rect">
            <a:avLst/>
          </a:prstGeom>
          <a:noFill/>
        </p:spPr>
        <p:txBody>
          <a:bodyPr wrap="none" rtlCol="0">
            <a:spAutoFit/>
          </a:bodyPr>
          <a:lstStyle/>
          <a:p>
            <a:r>
              <a:rPr lang="en-US" sz="2800" dirty="0"/>
              <a:t>Sound</a:t>
            </a:r>
            <a:endParaRPr lang="en-US" dirty="0"/>
          </a:p>
        </p:txBody>
      </p:sp>
      <p:sp>
        <p:nvSpPr>
          <p:cNvPr id="13" name="TextBox 12">
            <a:extLst>
              <a:ext uri="{FF2B5EF4-FFF2-40B4-BE49-F238E27FC236}">
                <a16:creationId xmlns:a16="http://schemas.microsoft.com/office/drawing/2014/main" id="{C69BE734-D36C-46B1-AF3C-49636DA88EB7}"/>
              </a:ext>
            </a:extLst>
          </p:cNvPr>
          <p:cNvSpPr txBox="1"/>
          <p:nvPr/>
        </p:nvSpPr>
        <p:spPr>
          <a:xfrm>
            <a:off x="486834" y="2137157"/>
            <a:ext cx="3967683" cy="461665"/>
          </a:xfrm>
          <a:prstGeom prst="rect">
            <a:avLst/>
          </a:prstGeom>
          <a:noFill/>
        </p:spPr>
        <p:txBody>
          <a:bodyPr wrap="square" rtlCol="0">
            <a:spAutoFit/>
          </a:bodyPr>
          <a:lstStyle/>
          <a:p>
            <a:r>
              <a:rPr lang="en-US" sz="2400" b="1" dirty="0"/>
              <a:t>Complex language features</a:t>
            </a:r>
          </a:p>
        </p:txBody>
      </p:sp>
      <p:sp>
        <p:nvSpPr>
          <p:cNvPr id="14" name="TextBox 13">
            <a:extLst>
              <a:ext uri="{FF2B5EF4-FFF2-40B4-BE49-F238E27FC236}">
                <a16:creationId xmlns:a16="http://schemas.microsoft.com/office/drawing/2014/main" id="{FC9D3D8B-D2ED-471A-B80B-6899E6A5AA47}"/>
              </a:ext>
            </a:extLst>
          </p:cNvPr>
          <p:cNvSpPr txBox="1"/>
          <p:nvPr/>
        </p:nvSpPr>
        <p:spPr>
          <a:xfrm>
            <a:off x="486834" y="2521503"/>
            <a:ext cx="3967683" cy="461665"/>
          </a:xfrm>
          <a:prstGeom prst="rect">
            <a:avLst/>
          </a:prstGeom>
          <a:noFill/>
        </p:spPr>
        <p:txBody>
          <a:bodyPr wrap="square" rtlCol="0">
            <a:spAutoFit/>
          </a:bodyPr>
          <a:lstStyle/>
          <a:p>
            <a:r>
              <a:rPr lang="en-US" sz="2400" b="1" dirty="0"/>
              <a:t>Undecidable problems</a:t>
            </a:r>
          </a:p>
        </p:txBody>
      </p:sp>
      <p:sp>
        <p:nvSpPr>
          <p:cNvPr id="15" name="TextBox 14">
            <a:extLst>
              <a:ext uri="{FF2B5EF4-FFF2-40B4-BE49-F238E27FC236}">
                <a16:creationId xmlns:a16="http://schemas.microsoft.com/office/drawing/2014/main" id="{2666554E-359C-442B-A074-B1AA97C4A915}"/>
              </a:ext>
            </a:extLst>
          </p:cNvPr>
          <p:cNvSpPr txBox="1"/>
          <p:nvPr/>
        </p:nvSpPr>
        <p:spPr>
          <a:xfrm>
            <a:off x="486834" y="1814747"/>
            <a:ext cx="3967683" cy="461665"/>
          </a:xfrm>
          <a:prstGeom prst="rect">
            <a:avLst/>
          </a:prstGeom>
          <a:noFill/>
        </p:spPr>
        <p:txBody>
          <a:bodyPr wrap="square" rtlCol="0">
            <a:spAutoFit/>
          </a:bodyPr>
          <a:lstStyle/>
          <a:p>
            <a:r>
              <a:rPr lang="en-US" sz="2400" b="1" dirty="0"/>
              <a:t>Known hard problems</a:t>
            </a:r>
          </a:p>
        </p:txBody>
      </p:sp>
    </p:spTree>
    <p:extLst>
      <p:ext uri="{BB962C8B-B14F-4D97-AF65-F5344CB8AC3E}">
        <p14:creationId xmlns:p14="http://schemas.microsoft.com/office/powerpoint/2010/main" val="12257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16"/>
                                        </p:tgtEl>
                                      </p:cBhvr>
                                      <p:by x="150000" y="10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2" nodeType="clickEffect">
                                  <p:stCondLst>
                                    <p:cond delay="0"/>
                                  </p:stCondLst>
                                  <p:childTnLst>
                                    <p:animScale>
                                      <p:cBhvr>
                                        <p:cTn id="24" dur="2000" fill="hold"/>
                                        <p:tgtEl>
                                          <p:spTgt spid="16"/>
                                        </p:tgtEl>
                                      </p:cBhvr>
                                      <p:by x="10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3" nodeType="clickEffect">
                                  <p:stCondLst>
                                    <p:cond delay="0"/>
                                  </p:stCondLst>
                                  <p:childTnLst>
                                    <p:animScale>
                                      <p:cBhvr>
                                        <p:cTn id="32" dur="2000" fill="hold"/>
                                        <p:tgtEl>
                                          <p:spTgt spid="16"/>
                                        </p:tgtEl>
                                      </p:cBhvr>
                                      <p:by x="100000" y="150000"/>
                                    </p:animScale>
                                  </p:childTnLst>
                                </p:cTn>
                              </p:par>
                              <p:par>
                                <p:cTn id="33" presetID="6" presetClass="emph" presetSubtype="0" fill="hold" grpId="4" nodeType="withEffect">
                                  <p:stCondLst>
                                    <p:cond delay="0"/>
                                  </p:stCondLst>
                                  <p:childTnLst>
                                    <p:animScale>
                                      <p:cBhvr>
                                        <p:cTn id="34" dur="2000" fill="hold"/>
                                        <p:tgtEl>
                                          <p:spTgt spid="16"/>
                                        </p:tgtEl>
                                      </p:cBhvr>
                                      <p:by x="13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6" grpId="4" animBg="1"/>
      <p:bldP spid="18" grpId="0"/>
      <p:bldP spid="13" grpId="0"/>
      <p:bldP spid="14"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129800</TotalTime>
  <Words>1693</Words>
  <Application>Microsoft Office PowerPoint</Application>
  <PresentationFormat>On-screen Show (4:3)</PresentationFormat>
  <Paragraphs>520</Paragraphs>
  <Slides>34</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Systems Today are Unsafe</vt:lpstr>
      <vt:lpstr>Unmonitored Software is Dangerous</vt:lpstr>
      <vt:lpstr>Data-race Detection</vt:lpstr>
      <vt:lpstr>But, Fine-Grained Monitoring is Slow</vt:lpstr>
      <vt:lpstr>Fine-Grained Analysis is Slow</vt:lpstr>
      <vt:lpstr>Many Analysis Checks are Unnecessary</vt:lpstr>
      <vt:lpstr>Many Analysis Checks are Unnecessary</vt:lpstr>
      <vt:lpstr>Sound Whole Program Analysis is Overly Conservative</vt:lpstr>
      <vt:lpstr>Static analysis is inefficient</vt:lpstr>
      <vt:lpstr>Preview: Optimistic Hybrid Analysis</vt:lpstr>
      <vt:lpstr>Outline</vt:lpstr>
      <vt:lpstr>Most Reachable States are Never Reached</vt:lpstr>
      <vt:lpstr>Key Insight</vt:lpstr>
      <vt:lpstr>Use Unsound Analysis</vt:lpstr>
      <vt:lpstr>Using unsound static analysis</vt:lpstr>
      <vt:lpstr>Using unsound static analysis</vt:lpstr>
      <vt:lpstr>Predicated Static Analysis</vt:lpstr>
      <vt:lpstr>Predicated Static Analysis</vt:lpstr>
      <vt:lpstr>You may have been wondering</vt:lpstr>
      <vt:lpstr>Maintaining soundness of dynamic analysis</vt:lpstr>
      <vt:lpstr>Speculation and Recovery</vt:lpstr>
      <vt:lpstr>Optimistic Hybrid Analysis</vt:lpstr>
      <vt:lpstr>Outline</vt:lpstr>
      <vt:lpstr>Example Predicate:  Likely Unreachable Code (LUC)</vt:lpstr>
      <vt:lpstr>Profiling: Likely Unreachable Code</vt:lpstr>
      <vt:lpstr>Predicated Analysis: LUC</vt:lpstr>
      <vt:lpstr>Predicated Analysis: LUC</vt:lpstr>
      <vt:lpstr>Outline</vt:lpstr>
      <vt:lpstr>Evaluation</vt:lpstr>
      <vt:lpstr>Runtime - OptFT</vt:lpstr>
      <vt:lpstr>Runtime - OptSlice</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Program Analysis Through Deterministic Replay and Optimistic Hybrid Analysis</dc:title>
  <dc:creator>David Devecsery</dc:creator>
  <cp:lastModifiedBy>David Devecsery</cp:lastModifiedBy>
  <cp:revision>497</cp:revision>
  <dcterms:created xsi:type="dcterms:W3CDTF">2016-11-22T15:36:59Z</dcterms:created>
  <dcterms:modified xsi:type="dcterms:W3CDTF">2018-04-06T13:26:01Z</dcterms:modified>
</cp:coreProperties>
</file>