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81" r:id="rId2"/>
    <p:sldId id="462" r:id="rId3"/>
    <p:sldId id="392" r:id="rId4"/>
    <p:sldId id="451" r:id="rId5"/>
    <p:sldId id="464" r:id="rId6"/>
    <p:sldId id="457" r:id="rId7"/>
    <p:sldId id="470" r:id="rId8"/>
    <p:sldId id="398" r:id="rId9"/>
    <p:sldId id="399" r:id="rId10"/>
    <p:sldId id="460" r:id="rId11"/>
    <p:sldId id="400" r:id="rId12"/>
    <p:sldId id="402" r:id="rId13"/>
    <p:sldId id="411" r:id="rId14"/>
    <p:sldId id="468" r:id="rId15"/>
    <p:sldId id="419" r:id="rId16"/>
    <p:sldId id="420" r:id="rId17"/>
    <p:sldId id="471" r:id="rId18"/>
    <p:sldId id="469" r:id="rId19"/>
    <p:sldId id="422" r:id="rId20"/>
    <p:sldId id="423" r:id="rId21"/>
    <p:sldId id="459" r:id="rId22"/>
    <p:sldId id="425" r:id="rId23"/>
    <p:sldId id="467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ibhav Gogte" initials="VG" lastIdx="1" clrIdx="0">
    <p:extLst/>
  </p:cmAuthor>
  <p:cmAuthor id="2" name="Vaibhav Gogte" initials="VG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5" autoAdjust="0"/>
    <p:restoredTop sz="86218" autoAdjust="0"/>
  </p:normalViewPr>
  <p:slideViewPr>
    <p:cSldViewPr snapToObjects="1">
      <p:cViewPr varScale="1">
        <p:scale>
          <a:sx n="117" d="100"/>
          <a:sy n="117" d="100"/>
        </p:scale>
        <p:origin x="736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/Users/vgogte/Google%20Drive/umich/Research/SFR%20Persistency/Atlas%20vs%20SFR%20preliminary%20queu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/Users/vgogte/Google%20Drive/umich/Research/SFR%20Persistency/Atlas%20vs%20SFR%20preliminary%20queu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639043232803"/>
          <c:y val="3.2603799154185799E-2"/>
          <c:w val="0.85673831525776301"/>
          <c:h val="0.85133764807588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'Performance results'!$B$28</c:f>
              <c:strCache>
                <c:ptCount val="1"/>
                <c:pt idx="0">
                  <c:v>Atlas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'Performance results'!$A$29:$A$36</c:f>
              <c:strCache>
                <c:ptCount val="8"/>
                <c:pt idx="0">
                  <c:v>CQ</c:v>
                </c:pt>
                <c:pt idx="1">
                  <c:v>SPS</c:v>
                </c:pt>
                <c:pt idx="2">
                  <c:v>PC</c:v>
                </c:pt>
                <c:pt idx="3">
                  <c:v>RB-tree</c:v>
                </c:pt>
                <c:pt idx="4">
                  <c:v>TATP</c:v>
                </c:pt>
                <c:pt idx="5">
                  <c:v>LL</c:v>
                </c:pt>
                <c:pt idx="6">
                  <c:v>TPCC</c:v>
                </c:pt>
                <c:pt idx="7">
                  <c:v>Mean</c:v>
                </c:pt>
              </c:strCache>
            </c:strRef>
          </c:cat>
          <c:val>
            <c:numRef>
              <c:f>'Performance results'!$B$29:$B$36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5C-7342-9811-9715E9F65A18}"/>
            </c:ext>
          </c:extLst>
        </c:ser>
        <c:ser>
          <c:idx val="3"/>
          <c:order val="1"/>
          <c:tx>
            <c:strRef>
              <c:f>'Performance results'!$C$28</c:f>
              <c:strCache>
                <c:ptCount val="1"/>
                <c:pt idx="0">
                  <c:v>Coupled-SFR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'Performance results'!$A$29:$A$36</c:f>
              <c:strCache>
                <c:ptCount val="8"/>
                <c:pt idx="0">
                  <c:v>CQ</c:v>
                </c:pt>
                <c:pt idx="1">
                  <c:v>SPS</c:v>
                </c:pt>
                <c:pt idx="2">
                  <c:v>PC</c:v>
                </c:pt>
                <c:pt idx="3">
                  <c:v>RB-tree</c:v>
                </c:pt>
                <c:pt idx="4">
                  <c:v>TATP</c:v>
                </c:pt>
                <c:pt idx="5">
                  <c:v>LL</c:v>
                </c:pt>
                <c:pt idx="6">
                  <c:v>TPCC</c:v>
                </c:pt>
                <c:pt idx="7">
                  <c:v>Mean</c:v>
                </c:pt>
              </c:strCache>
            </c:strRef>
          </c:cat>
          <c:val>
            <c:numRef>
              <c:f>'Performance results'!$C$29:$C$36</c:f>
              <c:numCache>
                <c:formatCode>General</c:formatCode>
                <c:ptCount val="8"/>
                <c:pt idx="0">
                  <c:v>1.193469990671612</c:v>
                </c:pt>
                <c:pt idx="1">
                  <c:v>0.1345993643035491</c:v>
                </c:pt>
                <c:pt idx="2">
                  <c:v>0.24261939772156232</c:v>
                </c:pt>
                <c:pt idx="3">
                  <c:v>0.80549896945833566</c:v>
                </c:pt>
                <c:pt idx="4">
                  <c:v>0.38826039295535836</c:v>
                </c:pt>
                <c:pt idx="5">
                  <c:v>0.11939897831521967</c:v>
                </c:pt>
                <c:pt idx="6">
                  <c:v>0.6224603249176367</c:v>
                </c:pt>
                <c:pt idx="7">
                  <c:v>0.36753372781902621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5C-7342-9811-9715E9F65A18}"/>
            </c:ext>
          </c:extLst>
        </c:ser>
        <c:ser>
          <c:idx val="1"/>
          <c:order val="2"/>
          <c:tx>
            <c:strRef>
              <c:f>'Performance results'!$D$28</c:f>
              <c:strCache>
                <c:ptCount val="1"/>
                <c:pt idx="0">
                  <c:v>Decoupled-SFR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000066"/>
              </a:solidFill>
            </a:ln>
            <a:effectLst/>
          </c:spPr>
          <c:invertIfNegative val="0"/>
          <c:cat>
            <c:strRef>
              <c:f>'Performance results'!$A$29:$A$36</c:f>
              <c:strCache>
                <c:ptCount val="8"/>
                <c:pt idx="0">
                  <c:v>CQ</c:v>
                </c:pt>
                <c:pt idx="1">
                  <c:v>SPS</c:v>
                </c:pt>
                <c:pt idx="2">
                  <c:v>PC</c:v>
                </c:pt>
                <c:pt idx="3">
                  <c:v>RB-tree</c:v>
                </c:pt>
                <c:pt idx="4">
                  <c:v>TATP</c:v>
                </c:pt>
                <c:pt idx="5">
                  <c:v>LL</c:v>
                </c:pt>
                <c:pt idx="6">
                  <c:v>TPCC</c:v>
                </c:pt>
                <c:pt idx="7">
                  <c:v>Mean</c:v>
                </c:pt>
              </c:strCache>
            </c:strRef>
          </c:cat>
          <c:val>
            <c:numRef>
              <c:f>'Performance results'!$D$29:$D$36</c:f>
              <c:numCache>
                <c:formatCode>General</c:formatCode>
                <c:ptCount val="8"/>
                <c:pt idx="0">
                  <c:v>0.60846622891931146</c:v>
                </c:pt>
                <c:pt idx="1">
                  <c:v>0.19884339230274217</c:v>
                </c:pt>
                <c:pt idx="2">
                  <c:v>0.33956287442475763</c:v>
                </c:pt>
                <c:pt idx="3">
                  <c:v>0.72953939520053868</c:v>
                </c:pt>
                <c:pt idx="4">
                  <c:v>0.38151927649520517</c:v>
                </c:pt>
                <c:pt idx="5">
                  <c:v>0.12454813294171728</c:v>
                </c:pt>
                <c:pt idx="6">
                  <c:v>0.40629577497405389</c:v>
                </c:pt>
                <c:pt idx="7">
                  <c:v>0.34473669616964758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5C-7342-9811-9715E9F65A18}"/>
            </c:ext>
          </c:extLst>
        </c:ser>
        <c:ser>
          <c:idx val="2"/>
          <c:order val="3"/>
          <c:tx>
            <c:strRef>
              <c:f>'Performance results'!$E$28</c:f>
              <c:strCache>
                <c:ptCount val="1"/>
                <c:pt idx="0">
                  <c:v>No-persistency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66"/>
              </a:solidFill>
            </a:ln>
            <a:effectLst/>
          </c:spPr>
          <c:invertIfNegative val="0"/>
          <c:cat>
            <c:strRef>
              <c:f>'Performance results'!$A$29:$A$36</c:f>
              <c:strCache>
                <c:ptCount val="8"/>
                <c:pt idx="0">
                  <c:v>CQ</c:v>
                </c:pt>
                <c:pt idx="1">
                  <c:v>SPS</c:v>
                </c:pt>
                <c:pt idx="2">
                  <c:v>PC</c:v>
                </c:pt>
                <c:pt idx="3">
                  <c:v>RB-tree</c:v>
                </c:pt>
                <c:pt idx="4">
                  <c:v>TATP</c:v>
                </c:pt>
                <c:pt idx="5">
                  <c:v>LL</c:v>
                </c:pt>
                <c:pt idx="6">
                  <c:v>TPCC</c:v>
                </c:pt>
                <c:pt idx="7">
                  <c:v>Mean</c:v>
                </c:pt>
              </c:strCache>
            </c:strRef>
          </c:cat>
          <c:val>
            <c:numRef>
              <c:f>'Performance results'!$E$29:$E$36</c:f>
              <c:numCache>
                <c:formatCode>General</c:formatCode>
                <c:ptCount val="8"/>
                <c:pt idx="0">
                  <c:v>0.22741667720806938</c:v>
                </c:pt>
                <c:pt idx="1">
                  <c:v>0.11132705158232289</c:v>
                </c:pt>
                <c:pt idx="2">
                  <c:v>0.23195276569759068</c:v>
                </c:pt>
                <c:pt idx="3">
                  <c:v>0.45358794764184751</c:v>
                </c:pt>
                <c:pt idx="4">
                  <c:v>5.3417072246134657E-2</c:v>
                </c:pt>
                <c:pt idx="5">
                  <c:v>6.4702758762262211E-2</c:v>
                </c:pt>
                <c:pt idx="6">
                  <c:v>0.29497509734938693</c:v>
                </c:pt>
                <c:pt idx="7">
                  <c:v>0.16026507885261446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5C-7342-9811-9715E9F65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59498592"/>
        <c:axId val="-1259495328"/>
      </c:barChart>
      <c:catAx>
        <c:axId val="-125949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9495328"/>
        <c:crosses val="autoZero"/>
        <c:auto val="1"/>
        <c:lblAlgn val="ctr"/>
        <c:lblOffset val="100"/>
        <c:noMultiLvlLbl val="0"/>
      </c:catAx>
      <c:valAx>
        <c:axId val="-1259495328"/>
        <c:scaling>
          <c:orientation val="minMax"/>
          <c:max val="1.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chemeClr val="tx1"/>
                    </a:solidFill>
                  </a:rPr>
                  <a:t>Normalized</a:t>
                </a:r>
                <a:r>
                  <a:rPr lang="en-US" sz="2000" baseline="0">
                    <a:solidFill>
                      <a:schemeClr val="tx1"/>
                    </a:solidFill>
                  </a:rPr>
                  <a:t> exec. </a:t>
                </a:r>
                <a:r>
                  <a:rPr lang="en-US" sz="2000" baseline="0" dirty="0">
                    <a:solidFill>
                      <a:schemeClr val="tx1"/>
                    </a:solidFill>
                  </a:rPr>
                  <a:t>time</a:t>
                </a:r>
                <a:endParaRPr lang="en-US" sz="20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4952726601578301E-2"/>
              <c:y val="0.109381193201974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949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702064661268399"/>
          <c:y val="5.2977556019136798E-3"/>
          <c:w val="0.82297935338731598"/>
          <c:h val="9.54622771560083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639043232803"/>
          <c:y val="3.2603799154185799E-2"/>
          <c:w val="0.85673831525776301"/>
          <c:h val="0.85133764807588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'Performance results'!$B$28</c:f>
              <c:strCache>
                <c:ptCount val="1"/>
                <c:pt idx="0">
                  <c:v>Atlas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'Performance results'!$A$29:$A$36</c:f>
              <c:strCache>
                <c:ptCount val="8"/>
                <c:pt idx="0">
                  <c:v>CQ</c:v>
                </c:pt>
                <c:pt idx="1">
                  <c:v>SPS</c:v>
                </c:pt>
                <c:pt idx="2">
                  <c:v>PC</c:v>
                </c:pt>
                <c:pt idx="3">
                  <c:v>RB-tree</c:v>
                </c:pt>
                <c:pt idx="4">
                  <c:v>TATP</c:v>
                </c:pt>
                <c:pt idx="5">
                  <c:v>LL</c:v>
                </c:pt>
                <c:pt idx="6">
                  <c:v>TPCC</c:v>
                </c:pt>
                <c:pt idx="7">
                  <c:v>Mean</c:v>
                </c:pt>
              </c:strCache>
            </c:strRef>
          </c:cat>
          <c:val>
            <c:numRef>
              <c:f>'Performance results'!$B$29:$B$36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F5-C944-8D10-3CB689D61D83}"/>
            </c:ext>
          </c:extLst>
        </c:ser>
        <c:ser>
          <c:idx val="3"/>
          <c:order val="1"/>
          <c:tx>
            <c:strRef>
              <c:f>'Performance results'!$C$28</c:f>
              <c:strCache>
                <c:ptCount val="1"/>
                <c:pt idx="0">
                  <c:v>Coupled-SFR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'Performance results'!$A$29:$A$36</c:f>
              <c:strCache>
                <c:ptCount val="8"/>
                <c:pt idx="0">
                  <c:v>CQ</c:v>
                </c:pt>
                <c:pt idx="1">
                  <c:v>SPS</c:v>
                </c:pt>
                <c:pt idx="2">
                  <c:v>PC</c:v>
                </c:pt>
                <c:pt idx="3">
                  <c:v>RB-tree</c:v>
                </c:pt>
                <c:pt idx="4">
                  <c:v>TATP</c:v>
                </c:pt>
                <c:pt idx="5">
                  <c:v>LL</c:v>
                </c:pt>
                <c:pt idx="6">
                  <c:v>TPCC</c:v>
                </c:pt>
                <c:pt idx="7">
                  <c:v>Mean</c:v>
                </c:pt>
              </c:strCache>
            </c:strRef>
          </c:cat>
          <c:val>
            <c:numRef>
              <c:f>'Performance results'!$C$29:$C$36</c:f>
              <c:numCache>
                <c:formatCode>General</c:formatCode>
                <c:ptCount val="8"/>
                <c:pt idx="0">
                  <c:v>1.193469990671612</c:v>
                </c:pt>
                <c:pt idx="1">
                  <c:v>0.1345993643035491</c:v>
                </c:pt>
                <c:pt idx="2">
                  <c:v>0.24261939772156232</c:v>
                </c:pt>
                <c:pt idx="3">
                  <c:v>0.80549896945833566</c:v>
                </c:pt>
                <c:pt idx="4">
                  <c:v>0.38826039295535836</c:v>
                </c:pt>
                <c:pt idx="5">
                  <c:v>0.11939897831521967</c:v>
                </c:pt>
                <c:pt idx="6">
                  <c:v>0.6224603249176367</c:v>
                </c:pt>
                <c:pt idx="7">
                  <c:v>0.36753372781902621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F5-C944-8D10-3CB689D61D83}"/>
            </c:ext>
          </c:extLst>
        </c:ser>
        <c:ser>
          <c:idx val="1"/>
          <c:order val="2"/>
          <c:tx>
            <c:strRef>
              <c:f>'Performance results'!$D$28</c:f>
              <c:strCache>
                <c:ptCount val="1"/>
                <c:pt idx="0">
                  <c:v>Decoupled-SFR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000066"/>
              </a:solidFill>
            </a:ln>
            <a:effectLst/>
          </c:spPr>
          <c:invertIfNegative val="0"/>
          <c:cat>
            <c:strRef>
              <c:f>'Performance results'!$A$29:$A$36</c:f>
              <c:strCache>
                <c:ptCount val="8"/>
                <c:pt idx="0">
                  <c:v>CQ</c:v>
                </c:pt>
                <c:pt idx="1">
                  <c:v>SPS</c:v>
                </c:pt>
                <c:pt idx="2">
                  <c:v>PC</c:v>
                </c:pt>
                <c:pt idx="3">
                  <c:v>RB-tree</c:v>
                </c:pt>
                <c:pt idx="4">
                  <c:v>TATP</c:v>
                </c:pt>
                <c:pt idx="5">
                  <c:v>LL</c:v>
                </c:pt>
                <c:pt idx="6">
                  <c:v>TPCC</c:v>
                </c:pt>
                <c:pt idx="7">
                  <c:v>Mean</c:v>
                </c:pt>
              </c:strCache>
            </c:strRef>
          </c:cat>
          <c:val>
            <c:numRef>
              <c:f>'Performance results'!$D$29:$D$36</c:f>
              <c:numCache>
                <c:formatCode>General</c:formatCode>
                <c:ptCount val="8"/>
                <c:pt idx="0">
                  <c:v>0.60846622891931146</c:v>
                </c:pt>
                <c:pt idx="1">
                  <c:v>0.19884339230274217</c:v>
                </c:pt>
                <c:pt idx="2">
                  <c:v>0.33956287442475763</c:v>
                </c:pt>
                <c:pt idx="3">
                  <c:v>0.72953939520053868</c:v>
                </c:pt>
                <c:pt idx="4">
                  <c:v>0.38151927649520517</c:v>
                </c:pt>
                <c:pt idx="5">
                  <c:v>0.12454813294171728</c:v>
                </c:pt>
                <c:pt idx="6">
                  <c:v>0.40629577497405389</c:v>
                </c:pt>
                <c:pt idx="7">
                  <c:v>0.34473669616964758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F5-C944-8D10-3CB689D61D83}"/>
            </c:ext>
          </c:extLst>
        </c:ser>
        <c:ser>
          <c:idx val="2"/>
          <c:order val="3"/>
          <c:tx>
            <c:strRef>
              <c:f>'Performance results'!$E$28</c:f>
              <c:strCache>
                <c:ptCount val="1"/>
                <c:pt idx="0">
                  <c:v>No-persistency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66"/>
              </a:solidFill>
            </a:ln>
            <a:effectLst/>
          </c:spPr>
          <c:invertIfNegative val="0"/>
          <c:cat>
            <c:strRef>
              <c:f>'Performance results'!$A$29:$A$36</c:f>
              <c:strCache>
                <c:ptCount val="8"/>
                <c:pt idx="0">
                  <c:v>CQ</c:v>
                </c:pt>
                <c:pt idx="1">
                  <c:v>SPS</c:v>
                </c:pt>
                <c:pt idx="2">
                  <c:v>PC</c:v>
                </c:pt>
                <c:pt idx="3">
                  <c:v>RB-tree</c:v>
                </c:pt>
                <c:pt idx="4">
                  <c:v>TATP</c:v>
                </c:pt>
                <c:pt idx="5">
                  <c:v>LL</c:v>
                </c:pt>
                <c:pt idx="6">
                  <c:v>TPCC</c:v>
                </c:pt>
                <c:pt idx="7">
                  <c:v>Mean</c:v>
                </c:pt>
              </c:strCache>
            </c:strRef>
          </c:cat>
          <c:val>
            <c:numRef>
              <c:f>'Performance results'!$E$29:$E$36</c:f>
              <c:numCache>
                <c:formatCode>General</c:formatCode>
                <c:ptCount val="8"/>
                <c:pt idx="0">
                  <c:v>0.22741667720806938</c:v>
                </c:pt>
                <c:pt idx="1">
                  <c:v>0.11132705158232289</c:v>
                </c:pt>
                <c:pt idx="2">
                  <c:v>0.23195276569759068</c:v>
                </c:pt>
                <c:pt idx="3">
                  <c:v>0.45358794764184751</c:v>
                </c:pt>
                <c:pt idx="4">
                  <c:v>5.3417072246134657E-2</c:v>
                </c:pt>
                <c:pt idx="5">
                  <c:v>6.4702758762262211E-2</c:v>
                </c:pt>
                <c:pt idx="6">
                  <c:v>0.29497509734938693</c:v>
                </c:pt>
                <c:pt idx="7">
                  <c:v>0.16026507885261446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F5-C944-8D10-3CB689D61D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59498592"/>
        <c:axId val="-1259495328"/>
      </c:barChart>
      <c:catAx>
        <c:axId val="-125949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9495328"/>
        <c:crosses val="autoZero"/>
        <c:auto val="1"/>
        <c:lblAlgn val="ctr"/>
        <c:lblOffset val="100"/>
        <c:noMultiLvlLbl val="0"/>
      </c:catAx>
      <c:valAx>
        <c:axId val="-1259495328"/>
        <c:scaling>
          <c:orientation val="minMax"/>
          <c:max val="1.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chemeClr val="tx1"/>
                    </a:solidFill>
                  </a:rPr>
                  <a:t>Normalized</a:t>
                </a:r>
                <a:r>
                  <a:rPr lang="en-US" sz="2000" baseline="0">
                    <a:solidFill>
                      <a:schemeClr val="tx1"/>
                    </a:solidFill>
                  </a:rPr>
                  <a:t> exec. </a:t>
                </a:r>
                <a:r>
                  <a:rPr lang="en-US" sz="2000" baseline="0" dirty="0">
                    <a:solidFill>
                      <a:schemeClr val="tx1"/>
                    </a:solidFill>
                  </a:rPr>
                  <a:t>time</a:t>
                </a:r>
                <a:endParaRPr lang="en-US" sz="20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4952726601578301E-2"/>
              <c:y val="0.109381193201974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949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702064661268399"/>
          <c:y val="5.2977556019136798E-3"/>
          <c:w val="0.82297935338731598"/>
          <c:h val="9.54622771560083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D8A0E-BD89-8244-A2B7-F02D6834AD4F}" type="datetime1">
              <a:rPr lang="en-US" smtClean="0"/>
              <a:t>6/25/18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DF252-43A6-B84A-8971-F4D6B430C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063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91EE3-BFA6-5448-A54A-17707205239F}" type="datetime1">
              <a:rPr lang="en-US" smtClean="0"/>
              <a:t>6/25/18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2DB5B-D4A5-F44C-B6FA-741BC0D00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85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DB5B-D4A5-F44C-B6FA-741BC0D003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82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DB5B-D4A5-F44C-B6FA-741BC0D003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48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DB5B-D4A5-F44C-B6FA-741BC0D003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9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DB5B-D4A5-F44C-B6FA-741BC0D003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26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DB5B-D4A5-F44C-B6FA-741BC0D003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77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DB5B-D4A5-F44C-B6FA-741BC0D003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69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DB5B-D4A5-F44C-B6FA-741BC0D003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77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DB5B-D4A5-F44C-B6FA-741BC0D003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65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DB5B-D4A5-F44C-B6FA-741BC0D003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25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DB5B-D4A5-F44C-B6FA-741BC0D003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95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DB5B-D4A5-F44C-B6FA-741BC0D003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29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F45EF-7BA5-7844-B3EE-3DACC253E4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533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DB5B-D4A5-F44C-B6FA-741BC0D003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942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DB5B-D4A5-F44C-B6FA-741BC0D003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082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DB5B-D4A5-F44C-B6FA-741BC0D003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23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DB5B-D4A5-F44C-B6FA-741BC0D003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95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DB5B-D4A5-F44C-B6FA-741BC0D003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50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DB5B-D4A5-F44C-B6FA-741BC0D003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04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DB5B-D4A5-F44C-B6FA-741BC0D003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3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DB5B-D4A5-F44C-B6FA-741BC0D003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13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DB5B-D4A5-F44C-B6FA-741BC0D003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5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DB5B-D4A5-F44C-B6FA-741BC0D003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9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6668-46D4-A74B-A653-B2E545B90082}" type="datetime1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64B1-ED50-4F44-908F-E7FBEBF9E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86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77E1-290C-AF4D-82D0-2D54AD332C10}" type="datetime1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64B1-ED50-4F44-908F-E7FBEBF9E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9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05AF-539C-DD48-A789-F8D8416E2FF6}" type="datetime1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64B1-ED50-4F44-908F-E7FBEBF9E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2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B135-63C9-CF48-A66D-3108C8E0DC41}" type="datetime1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64B1-ED50-4F44-908F-E7FBEBF9E0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145"/>
            <a:ext cx="2171019" cy="412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8A021C-7554-F34D-A5CB-53C8EA5BCF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8264" y="2946"/>
            <a:ext cx="60960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3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F1D-A8D8-8243-8FCC-E15B752203DA}" type="datetime1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64B1-ED50-4F44-908F-E7FBEBF9E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00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49B7-A2B8-9A41-B71C-E2105F880A10}" type="datetime1">
              <a:rPr lang="en-US" smtClean="0"/>
              <a:t>6/25/18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64B1-ED50-4F44-908F-E7FBEBF9E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9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86547-C4ED-0B40-BC94-583FF7FD32B4}" type="datetime1">
              <a:rPr lang="en-US" smtClean="0"/>
              <a:t>6/25/18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64B1-ED50-4F44-908F-E7FBEBF9E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24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0CFC-D387-3A45-A55F-A5DD96E036CB}" type="datetime1">
              <a:rPr lang="en-US" smtClean="0"/>
              <a:t>6/25/18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64B1-ED50-4F44-908F-E7FBEBF9E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3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5695-6859-7C42-8FDB-A46BC5B0AB75}" type="datetime1">
              <a:rPr lang="en-US" smtClean="0"/>
              <a:t>6/25/18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64B1-ED50-4F44-908F-E7FBEBF9E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DC07-DE09-3647-9864-FA0AEFA67763}" type="datetime1">
              <a:rPr lang="en-US" smtClean="0"/>
              <a:t>6/25/18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64B1-ED50-4F44-908F-E7FBEBF9E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0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E82F-39F1-1241-8673-130795B7991D}" type="datetime1">
              <a:rPr lang="en-US" smtClean="0"/>
              <a:t>6/25/18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64B1-ED50-4F44-908F-E7FBEBF9E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1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8139A-FADB-4E40-AFA2-5AC75F13531C}" type="datetime1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864B1-ED50-4F44-908F-E7FBEBF9E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1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1500" y="385629"/>
            <a:ext cx="8001000" cy="16002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0066"/>
                </a:solidFill>
              </a:rPr>
              <a:t>Persistency for Synchronization-Free Regions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83" y="4491990"/>
            <a:ext cx="3621925" cy="45720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62240" y="2198053"/>
            <a:ext cx="8619520" cy="105949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Vaibhav Gogte, </a:t>
            </a:r>
            <a:r>
              <a:rPr lang="en-US" sz="2800" dirty="0">
                <a:solidFill>
                  <a:schemeClr val="tx1"/>
                </a:solidFill>
              </a:rPr>
              <a:t>Stephan </a:t>
            </a:r>
            <a:r>
              <a:rPr lang="en-US" sz="2800" dirty="0" err="1">
                <a:solidFill>
                  <a:schemeClr val="tx1"/>
                </a:solidFill>
              </a:rPr>
              <a:t>Diestelhorst</a:t>
            </a:r>
            <a:r>
              <a:rPr lang="en-US" sz="28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$</a:t>
            </a:r>
            <a:r>
              <a:rPr lang="en-US" sz="2800" dirty="0">
                <a:solidFill>
                  <a:schemeClr val="tx1"/>
                </a:solidFill>
              </a:rPr>
              <a:t>,  William Wang</a:t>
            </a:r>
            <a:r>
              <a:rPr lang="en-US" sz="28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$</a:t>
            </a:r>
            <a:r>
              <a:rPr lang="en-US" sz="2800" dirty="0">
                <a:solidFill>
                  <a:schemeClr val="tx1"/>
                </a:solidFill>
              </a:rPr>
              <a:t>, Satish </a:t>
            </a:r>
            <a:r>
              <a:rPr lang="en-US" sz="2800" dirty="0" err="1">
                <a:solidFill>
                  <a:schemeClr val="tx1"/>
                </a:solidFill>
              </a:rPr>
              <a:t>Narayanasamy</a:t>
            </a:r>
            <a:r>
              <a:rPr lang="en-US" sz="2800" dirty="0">
                <a:solidFill>
                  <a:schemeClr val="tx1"/>
                </a:solidFill>
              </a:rPr>
              <a:t>, Peter M. Chen, Thomas F. </a:t>
            </a:r>
            <a:r>
              <a:rPr lang="en-US" sz="2800" dirty="0" err="1">
                <a:solidFill>
                  <a:schemeClr val="tx1"/>
                </a:solidFill>
              </a:rPr>
              <a:t>Wenisch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583" y="4354830"/>
            <a:ext cx="121920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0292" y="4391882"/>
            <a:ext cx="30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$</a:t>
            </a:r>
            <a:endParaRPr lang="en-US" sz="2800" dirty="0"/>
          </a:p>
        </p:txBody>
      </p:sp>
      <p:sp>
        <p:nvSpPr>
          <p:cNvPr id="7" name="Subtitle 1"/>
          <p:cNvSpPr txBox="1">
            <a:spLocks/>
          </p:cNvSpPr>
          <p:nvPr/>
        </p:nvSpPr>
        <p:spPr>
          <a:xfrm>
            <a:off x="2150420" y="3409950"/>
            <a:ext cx="4843160" cy="1059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PLDI 2018</a:t>
            </a:r>
          </a:p>
          <a:p>
            <a:r>
              <a:rPr lang="en-US" sz="2400" dirty="0">
                <a:solidFill>
                  <a:schemeClr val="tx1"/>
                </a:solidFill>
              </a:rPr>
              <a:t>06/20/2018</a:t>
            </a:r>
          </a:p>
        </p:txBody>
      </p:sp>
    </p:spTree>
    <p:extLst>
      <p:ext uri="{BB962C8B-B14F-4D97-AF65-F5344CB8AC3E}">
        <p14:creationId xmlns:p14="http://schemas.microsoft.com/office/powerpoint/2010/main" val="2983967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0955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Semantics for failure-atomicity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64B1-ED50-4F44-908F-E7FBEBF9E095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76350"/>
            <a:ext cx="8686800" cy="3394472"/>
          </a:xfrm>
        </p:spPr>
        <p:txBody>
          <a:bodyPr>
            <a:normAutofit/>
          </a:bodyPr>
          <a:lstStyle/>
          <a:p>
            <a:r>
              <a:rPr lang="en-US" sz="2400" dirty="0"/>
              <a:t>Assures that either all or none of the updates visible post failure</a:t>
            </a:r>
          </a:p>
          <a:p>
            <a:r>
              <a:rPr lang="en-US" sz="2400" dirty="0"/>
              <a:t>Guaranteed by hardware, library or language implementations</a:t>
            </a:r>
          </a:p>
          <a:p>
            <a:r>
              <a:rPr lang="en-US" sz="2400" dirty="0"/>
              <a:t>Design space for semantics</a:t>
            </a:r>
          </a:p>
          <a:p>
            <a:pPr lvl="1"/>
            <a:r>
              <a:rPr lang="en-US" sz="2000" dirty="0"/>
              <a:t>Individual persists</a:t>
            </a:r>
          </a:p>
          <a:p>
            <a:pPr lvl="1"/>
            <a:r>
              <a:rPr lang="en-US" sz="2000" dirty="0"/>
              <a:t>Outer critical-sections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E8CF01-84D1-CF4A-ACA5-867B6E182B3F}"/>
              </a:ext>
            </a:extLst>
          </p:cNvPr>
          <p:cNvSpPr txBox="1"/>
          <p:nvPr/>
        </p:nvSpPr>
        <p:spPr>
          <a:xfrm>
            <a:off x="1162050" y="3638550"/>
            <a:ext cx="687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FF0000"/>
                </a:solidFill>
              </a:rPr>
              <a:t>Existing mechanisms provide unsatisfying semantics or suffer high performance overhead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9696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66"/>
                </a:solidFill>
              </a:rPr>
              <a:t>Granularity of failure-atomicity - 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81550"/>
            <a:ext cx="2133600" cy="273844"/>
          </a:xfrm>
        </p:spPr>
        <p:txBody>
          <a:bodyPr/>
          <a:lstStyle/>
          <a:p>
            <a:fld id="{5B5864B1-ED50-4F44-908F-E7FBEBF9E095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762000" y="1200151"/>
            <a:ext cx="2377345" cy="339447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L1.lock();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x -= 100;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y += 100;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L2.lock();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	a -= 100;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	b += 100;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L2.unlock();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L1.unlock();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8303" y="1200151"/>
            <a:ext cx="5110685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19200" y="1657350"/>
            <a:ext cx="1143000" cy="381000"/>
          </a:xfrm>
          <a:prstGeom prst="roundRect">
            <a:avLst/>
          </a:prstGeom>
          <a:noFill/>
          <a:ln w="190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19200" y="2076450"/>
            <a:ext cx="1143000" cy="381000"/>
          </a:xfrm>
          <a:prstGeom prst="roundRect">
            <a:avLst/>
          </a:prstGeom>
          <a:noFill/>
          <a:ln w="190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680848" y="2838450"/>
            <a:ext cx="1143000" cy="381000"/>
          </a:xfrm>
          <a:prstGeom prst="roundRect">
            <a:avLst/>
          </a:prstGeom>
          <a:noFill/>
          <a:ln w="190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680848" y="3257550"/>
            <a:ext cx="1143000" cy="381000"/>
          </a:xfrm>
          <a:prstGeom prst="roundRect">
            <a:avLst/>
          </a:prstGeom>
          <a:noFill/>
          <a:ln w="190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15945" y="1552640"/>
            <a:ext cx="2501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Individual persists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93290" y="1688907"/>
            <a:ext cx="2867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[Condit ‘09][Pelley ‘14][Joshi ‘16][</a:t>
            </a:r>
            <a:r>
              <a:rPr lang="en-US" sz="1200" dirty="0" err="1"/>
              <a:t>Kolli</a:t>
            </a:r>
            <a:r>
              <a:rPr lang="en-US" sz="1200" dirty="0"/>
              <a:t> ‘17]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15945" y="2150572"/>
            <a:ext cx="5875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Mechanisms ensure atomicity of individual persists </a:t>
            </a:r>
            <a:endParaRPr lang="en-US" sz="2000" dirty="0">
              <a:sym typeface="Wingdings"/>
            </a:endParaRPr>
          </a:p>
          <a:p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Non-sequentially consistent state visible to recovery </a:t>
            </a:r>
            <a:r>
              <a:rPr lang="en-US" sz="2000" dirty="0">
                <a:sym typeface="Wingdings"/>
              </a:rPr>
              <a:t> </a:t>
            </a:r>
            <a:r>
              <a:rPr lang="en-US" sz="2000" b="1" dirty="0">
                <a:solidFill>
                  <a:srgbClr val="FF0000"/>
                </a:solidFill>
                <a:sym typeface="Wingdings"/>
              </a:rPr>
              <a:t>Need additional custom logging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52D0B784-9734-1649-9713-E8812B5DC3B3}"/>
              </a:ext>
            </a:extLst>
          </p:cNvPr>
          <p:cNvCxnSpPr>
            <a:stCxn id="7" idx="1"/>
            <a:endCxn id="8" idx="1"/>
          </p:cNvCxnSpPr>
          <p:nvPr/>
        </p:nvCxnSpPr>
        <p:spPr>
          <a:xfrm rot="10800000" flipV="1">
            <a:off x="1219200" y="1847850"/>
            <a:ext cx="12700" cy="419100"/>
          </a:xfrm>
          <a:prstGeom prst="curvedConnector3">
            <a:avLst>
              <a:gd name="adj1" fmla="val 4023528"/>
            </a:avLst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F31DE0CD-1B8A-574A-B7BD-362AF92D5B3B}"/>
              </a:ext>
            </a:extLst>
          </p:cNvPr>
          <p:cNvCxnSpPr>
            <a:cxnSpLocks/>
            <a:stCxn id="9" idx="1"/>
            <a:endCxn id="10" idx="1"/>
          </p:cNvCxnSpPr>
          <p:nvPr/>
        </p:nvCxnSpPr>
        <p:spPr>
          <a:xfrm rot="10800000" flipV="1">
            <a:off x="1680848" y="3028950"/>
            <a:ext cx="12700" cy="419100"/>
          </a:xfrm>
          <a:prstGeom prst="curvedConnector3">
            <a:avLst>
              <a:gd name="adj1" fmla="val 4129409"/>
            </a:avLst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58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Granularity of failure-atomicity -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64B1-ED50-4F44-908F-E7FBEBF9E095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33401" y="1101179"/>
            <a:ext cx="2377345" cy="339447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L1.lock();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x -= 100;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y += 100;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L2.lock();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	a -= 100;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	b += 100;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L2.unlock();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L1.unlock();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1101179"/>
            <a:ext cx="2209800" cy="3276599"/>
          </a:xfrm>
          <a:prstGeom prst="roundRect">
            <a:avLst/>
          </a:prstGeom>
          <a:noFill/>
          <a:ln w="190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58801" y="1274446"/>
            <a:ext cx="2957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Outer critical sections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55455" y="1424078"/>
            <a:ext cx="2000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</a:t>
            </a:r>
            <a:r>
              <a:rPr lang="en-US" sz="1200" dirty="0" err="1"/>
              <a:t>Chakrabarti</a:t>
            </a:r>
            <a:r>
              <a:rPr lang="en-US" sz="1200" dirty="0"/>
              <a:t> ‘14][Boehm ‘16]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200" y="1739027"/>
            <a:ext cx="64822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>
                <a:sym typeface="Wingdings"/>
              </a:rPr>
              <a:t>Guarantees recovery to observe SC state </a:t>
            </a:r>
          </a:p>
          <a:p>
            <a:r>
              <a:rPr lang="en-US" sz="2000" dirty="0">
                <a:sym typeface="Wingdings"/>
              </a:rPr>
              <a:t>       Easier to build recovery code</a:t>
            </a:r>
          </a:p>
          <a:p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Require complex dependency tracking between logs</a:t>
            </a:r>
          </a:p>
          <a:p>
            <a:r>
              <a:rPr lang="en-US" sz="2000" dirty="0">
                <a:sym typeface="Wingdings"/>
              </a:rPr>
              <a:t>       </a:t>
            </a:r>
            <a:r>
              <a:rPr lang="en-US" sz="2000" b="1" dirty="0">
                <a:solidFill>
                  <a:srgbClr val="FF0000"/>
                </a:solidFill>
                <a:sym typeface="Wingdings"/>
              </a:rPr>
              <a:t>&gt; 2x performance cost</a:t>
            </a:r>
          </a:p>
          <a:p>
            <a:pPr marL="285750" indent="-285750">
              <a:buFont typeface="Arial" charset="0"/>
              <a:buChar char="•"/>
            </a:pPr>
            <a:endParaRPr lang="en-US" sz="800" dirty="0">
              <a:sym typeface="Wingdings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ym typeface="Wingdings"/>
              </a:rPr>
              <a:t>Do not generalize to certain sync. constructs </a:t>
            </a:r>
          </a:p>
          <a:p>
            <a:r>
              <a:rPr lang="en-US" sz="2000" dirty="0">
                <a:sym typeface="Wingdings"/>
              </a:rPr>
              <a:t>       </a:t>
            </a:r>
            <a:r>
              <a:rPr lang="en-US" sz="2000" i="1" dirty="0" err="1">
                <a:sym typeface="Wingdings"/>
              </a:rPr>
              <a:t>eg</a:t>
            </a:r>
            <a:r>
              <a:rPr lang="en-US" sz="2000" i="1" dirty="0">
                <a:sym typeface="Wingdings"/>
              </a:rPr>
              <a:t>. condition variables</a:t>
            </a:r>
          </a:p>
        </p:txBody>
      </p:sp>
    </p:spTree>
    <p:extLst>
      <p:ext uri="{BB962C8B-B14F-4D97-AF65-F5344CB8AC3E}">
        <p14:creationId xmlns:p14="http://schemas.microsoft.com/office/powerpoint/2010/main" val="122354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Our proposal: Failure-atomic SFRs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64B1-ED50-4F44-908F-E7FBEBF9E095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928455" y="1218010"/>
            <a:ext cx="2377345" cy="339447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l1.acq();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x -= 100;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y += 100;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l2.acq();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	a -= 100;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	b += 100;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l2.rel();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l1.rel();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-20638" y="1232090"/>
            <a:ext cx="5110685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385655" y="1675209"/>
            <a:ext cx="1143000" cy="762000"/>
          </a:xfrm>
          <a:prstGeom prst="roundRect">
            <a:avLst/>
          </a:prstGeom>
          <a:noFill/>
          <a:ln w="190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847303" y="2894409"/>
            <a:ext cx="1143000" cy="762000"/>
          </a:xfrm>
          <a:prstGeom prst="roundRect">
            <a:avLst/>
          </a:prstGeom>
          <a:noFill/>
          <a:ln w="190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964269" y="187154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SFR1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64269" y="305734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SFR2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877437" y="2016007"/>
            <a:ext cx="4655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Thread regions delimited by </a:t>
            </a:r>
            <a:r>
              <a:rPr lang="en-US" sz="2400" b="1" dirty="0"/>
              <a:t>synchronization operations </a:t>
            </a:r>
            <a:r>
              <a:rPr lang="en-US" sz="2400" dirty="0"/>
              <a:t>or </a:t>
            </a:r>
            <a:r>
              <a:rPr lang="en-US" sz="2400" b="1" dirty="0"/>
              <a:t>system calls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5805" y="1554342"/>
            <a:ext cx="4531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Synchronization free regions (SFR)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080996-319A-2240-A53A-60CD9FCD8198}"/>
              </a:ext>
            </a:extLst>
          </p:cNvPr>
          <p:cNvSpPr txBox="1"/>
          <p:nvPr/>
        </p:nvSpPr>
        <p:spPr>
          <a:xfrm flipH="1">
            <a:off x="1025777" y="3656409"/>
            <a:ext cx="4285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Enable precise post-failure state with low performance overhead</a:t>
            </a:r>
          </a:p>
        </p:txBody>
      </p:sp>
    </p:spTree>
    <p:extLst>
      <p:ext uri="{BB962C8B-B14F-4D97-AF65-F5344CB8AC3E}">
        <p14:creationId xmlns:p14="http://schemas.microsoft.com/office/powerpoint/2010/main" val="87213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Guarantees by failure-atomic SFRs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64B1-ED50-4F44-908F-E7FBEBF9E095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9178" y="4396085"/>
            <a:ext cx="7405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Two logging </a:t>
            </a:r>
            <a:r>
              <a:rPr lang="en-US" sz="2400" dirty="0" err="1"/>
              <a:t>impl</a:t>
            </a:r>
            <a:r>
              <a:rPr lang="en-US" sz="2400" dirty="0"/>
              <a:t>. </a:t>
            </a:r>
            <a:r>
              <a:rPr lang="en-US" sz="2400" dirty="0">
                <a:sym typeface="Wingdings"/>
              </a:rPr>
              <a:t> </a:t>
            </a:r>
            <a:r>
              <a:rPr lang="en-US" sz="2400" b="1" dirty="0">
                <a:solidFill>
                  <a:srgbClr val="FF0000"/>
                </a:solidFill>
                <a:sym typeface="Wingdings"/>
              </a:rPr>
              <a:t>Coupled-SFR </a:t>
            </a:r>
            <a:r>
              <a:rPr lang="en-US" sz="2400" dirty="0">
                <a:sym typeface="Wingdings"/>
              </a:rPr>
              <a:t>and </a:t>
            </a:r>
            <a:r>
              <a:rPr lang="en-US" sz="2400" b="1" dirty="0">
                <a:solidFill>
                  <a:srgbClr val="FF0000"/>
                </a:solidFill>
                <a:sym typeface="Wingdings"/>
              </a:rPr>
              <a:t>Decoupled-SFR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A22977-3E10-0E4D-A816-CA22F30E3315}"/>
              </a:ext>
            </a:extLst>
          </p:cNvPr>
          <p:cNvSpPr txBox="1"/>
          <p:nvPr/>
        </p:nvSpPr>
        <p:spPr>
          <a:xfrm>
            <a:off x="507312" y="1011414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Thread 1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B7E3ED32-6F3F-4944-B174-3E9B84A39E40}"/>
              </a:ext>
            </a:extLst>
          </p:cNvPr>
          <p:cNvSpPr txBox="1">
            <a:spLocks/>
          </p:cNvSpPr>
          <p:nvPr/>
        </p:nvSpPr>
        <p:spPr>
          <a:xfrm>
            <a:off x="624446" y="1726229"/>
            <a:ext cx="1550818" cy="1867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/>
              <a:t>l1.acq();</a:t>
            </a:r>
          </a:p>
          <a:p>
            <a:pPr marL="0" indent="0">
              <a:buFont typeface="Arial"/>
              <a:buNone/>
            </a:pPr>
            <a:r>
              <a:rPr lang="en-US" sz="1800" dirty="0"/>
              <a:t>    x -= 100;</a:t>
            </a:r>
          </a:p>
          <a:p>
            <a:pPr marL="0" indent="0">
              <a:buFont typeface="Arial"/>
              <a:buNone/>
            </a:pPr>
            <a:r>
              <a:rPr lang="en-US" sz="1800" dirty="0"/>
              <a:t>    y += 100;</a:t>
            </a:r>
          </a:p>
          <a:p>
            <a:pPr marL="0" indent="0">
              <a:buFont typeface="Arial"/>
              <a:buNone/>
            </a:pPr>
            <a:r>
              <a:rPr lang="en-US" sz="1800" dirty="0"/>
              <a:t>l1.rel();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BAD5B98-6EFB-6B47-B50A-9C391DFF4792}"/>
              </a:ext>
            </a:extLst>
          </p:cNvPr>
          <p:cNvGrpSpPr/>
          <p:nvPr/>
        </p:nvGrpSpPr>
        <p:grpSpPr>
          <a:xfrm>
            <a:off x="82738" y="2069892"/>
            <a:ext cx="1822262" cy="653999"/>
            <a:chOff x="82738" y="2069892"/>
            <a:chExt cx="1822262" cy="653999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00FB6B3-9865-764D-9AA1-41BB26B0BEB5}"/>
                </a:ext>
              </a:extLst>
            </p:cNvPr>
            <p:cNvSpPr/>
            <p:nvPr/>
          </p:nvSpPr>
          <p:spPr>
            <a:xfrm>
              <a:off x="762000" y="2069892"/>
              <a:ext cx="1143000" cy="653999"/>
            </a:xfrm>
            <a:prstGeom prst="roundRect">
              <a:avLst/>
            </a:prstGeom>
            <a:noFill/>
            <a:ln w="19050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FDF317A-2BA8-7B49-88B6-5730159C9069}"/>
                </a:ext>
              </a:extLst>
            </p:cNvPr>
            <p:cNvSpPr txBox="1"/>
            <p:nvPr/>
          </p:nvSpPr>
          <p:spPr>
            <a:xfrm>
              <a:off x="82738" y="2190750"/>
              <a:ext cx="7489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SFR 1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69CDB92E-6CAD-4D41-B99B-864F8E054C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5174" r="73248" b="48984"/>
          <a:stretch/>
        </p:blipFill>
        <p:spPr>
          <a:xfrm rot="5400000">
            <a:off x="1035847" y="1504526"/>
            <a:ext cx="300786" cy="157946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5B2F4B09-3798-7D4D-9C45-FF77125629C9}"/>
              </a:ext>
            </a:extLst>
          </p:cNvPr>
          <p:cNvGrpSpPr/>
          <p:nvPr/>
        </p:nvGrpSpPr>
        <p:grpSpPr>
          <a:xfrm>
            <a:off x="1100895" y="3108352"/>
            <a:ext cx="170689" cy="402139"/>
            <a:chOff x="5303295" y="2639255"/>
            <a:chExt cx="170689" cy="402139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3692D21-7E39-AC44-8167-71712FC50A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5174" r="73248" b="48984"/>
            <a:stretch/>
          </p:blipFill>
          <p:spPr>
            <a:xfrm rot="5400000">
              <a:off x="5244618" y="2710675"/>
              <a:ext cx="300786" cy="157946"/>
            </a:xfrm>
            <a:prstGeom prst="rect">
              <a:avLst/>
            </a:prstGeom>
          </p:spPr>
        </p:pic>
        <p:sp>
          <p:nvSpPr>
            <p:cNvPr id="39" name="Merge 38">
              <a:extLst>
                <a:ext uri="{FF2B5EF4-FFF2-40B4-BE49-F238E27FC236}">
                  <a16:creationId xmlns:a16="http://schemas.microsoft.com/office/drawing/2014/main" id="{5194BD42-47CB-CE4F-A5D9-8E1EA945FCAF}"/>
                </a:ext>
              </a:extLst>
            </p:cNvPr>
            <p:cNvSpPr/>
            <p:nvPr/>
          </p:nvSpPr>
          <p:spPr>
            <a:xfrm>
              <a:off x="5303295" y="2940041"/>
              <a:ext cx="152400" cy="101353"/>
            </a:xfrm>
            <a:prstGeom prst="flowChartMerg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4FD4EFAE-1EDE-A44B-B015-9BAB87A0E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900" y="1057401"/>
            <a:ext cx="6096000" cy="2797049"/>
          </a:xfrm>
        </p:spPr>
        <p:txBody>
          <a:bodyPr>
            <a:normAutofit/>
          </a:bodyPr>
          <a:lstStyle/>
          <a:p>
            <a:pPr indent="-225425"/>
            <a:r>
              <a:rPr lang="en-US" sz="2400" dirty="0"/>
              <a:t>Intra-thread guarantees</a:t>
            </a:r>
          </a:p>
          <a:p>
            <a:pPr marL="574675" lvl="1" indent="-304800"/>
            <a:r>
              <a:rPr lang="en-US" sz="2000" dirty="0"/>
              <a:t>Ensure failure-atomicity of updates within SFR</a:t>
            </a:r>
          </a:p>
          <a:p>
            <a:pPr marL="574675" lvl="1" indent="-304800"/>
            <a:r>
              <a:rPr lang="en-US" sz="2000" dirty="0"/>
              <a:t>Define precise points for post-failure program state</a:t>
            </a:r>
          </a:p>
          <a:p>
            <a:pPr marL="0" indent="0">
              <a:buNone/>
            </a:pPr>
            <a:endParaRPr lang="en-US" sz="1200" dirty="0"/>
          </a:p>
          <a:p>
            <a:pPr indent="-225425"/>
            <a:r>
              <a:rPr lang="en-US" sz="2400" dirty="0"/>
              <a:t>Inter-thread guarantees</a:t>
            </a:r>
          </a:p>
          <a:p>
            <a:pPr marL="523875" lvl="1" indent="-254000"/>
            <a:r>
              <a:rPr lang="en-US" sz="2000" dirty="0"/>
              <a:t>Order SFRs using synchronizing </a:t>
            </a:r>
            <a:r>
              <a:rPr lang="en-US" sz="2000" i="1" dirty="0" err="1"/>
              <a:t>acq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i="1" dirty="0" err="1"/>
              <a:t>rel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ops</a:t>
            </a:r>
          </a:p>
          <a:p>
            <a:pPr marL="523875" lvl="1" indent="-254000"/>
            <a:r>
              <a:rPr lang="en-US" sz="2000" dirty="0"/>
              <a:t>Serialize ordered SFRs in PM</a:t>
            </a: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98FF96F3-8190-0B43-82ED-B6B715F5FB27}"/>
              </a:ext>
            </a:extLst>
          </p:cNvPr>
          <p:cNvSpPr/>
          <p:nvPr/>
        </p:nvSpPr>
        <p:spPr>
          <a:xfrm>
            <a:off x="255022" y="1818866"/>
            <a:ext cx="314794" cy="16627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5A48EAC2-FFB8-7F45-9E15-7D3642D424EA}"/>
              </a:ext>
            </a:extLst>
          </p:cNvPr>
          <p:cNvSpPr/>
          <p:nvPr/>
        </p:nvSpPr>
        <p:spPr>
          <a:xfrm>
            <a:off x="255022" y="2822054"/>
            <a:ext cx="314794" cy="16627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2425BA5-C0F6-EB43-9469-B4F3B78F64F9}"/>
              </a:ext>
            </a:extLst>
          </p:cNvPr>
          <p:cNvGrpSpPr/>
          <p:nvPr/>
        </p:nvGrpSpPr>
        <p:grpSpPr>
          <a:xfrm>
            <a:off x="1905000" y="1011414"/>
            <a:ext cx="1371600" cy="3295909"/>
            <a:chOff x="2569050" y="912753"/>
            <a:chExt cx="1371600" cy="329590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E8EA274-65B8-AC4D-A473-EE63BFD71C85}"/>
                </a:ext>
              </a:extLst>
            </p:cNvPr>
            <p:cNvSpPr txBox="1"/>
            <p:nvPr/>
          </p:nvSpPr>
          <p:spPr>
            <a:xfrm>
              <a:off x="2569050" y="912753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u="sng" dirty="0"/>
                <a:t>Thread 2</a:t>
              </a:r>
            </a:p>
          </p:txBody>
        </p:sp>
        <p:sp>
          <p:nvSpPr>
            <p:cNvPr id="42" name="Content Placeholder 4">
              <a:extLst>
                <a:ext uri="{FF2B5EF4-FFF2-40B4-BE49-F238E27FC236}">
                  <a16:creationId xmlns:a16="http://schemas.microsoft.com/office/drawing/2014/main" id="{4556BA91-09B9-D547-8422-20B6D3DB9011}"/>
                </a:ext>
              </a:extLst>
            </p:cNvPr>
            <p:cNvSpPr txBox="1">
              <a:spLocks/>
            </p:cNvSpPr>
            <p:nvPr/>
          </p:nvSpPr>
          <p:spPr>
            <a:xfrm>
              <a:off x="2633098" y="2730847"/>
              <a:ext cx="1243505" cy="14778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1800" dirty="0"/>
                <a:t>l1.acq();</a:t>
              </a:r>
            </a:p>
            <a:p>
              <a:pPr marL="0" indent="0">
                <a:buFont typeface="Arial"/>
                <a:buNone/>
              </a:pPr>
              <a:r>
                <a:rPr lang="en-US" sz="1800" dirty="0"/>
                <a:t>    x += 100;</a:t>
              </a:r>
            </a:p>
            <a:p>
              <a:pPr marL="0" indent="0">
                <a:buFont typeface="Arial"/>
                <a:buNone/>
              </a:pPr>
              <a:r>
                <a:rPr lang="en-US" sz="1800" dirty="0"/>
                <a:t>    y -= 100;</a:t>
              </a:r>
            </a:p>
            <a:p>
              <a:pPr marL="0" indent="0">
                <a:buFont typeface="Arial"/>
                <a:buNone/>
              </a:pPr>
              <a:r>
                <a:rPr lang="en-US" sz="1800" dirty="0"/>
                <a:t>l1.rel();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1B14BB2-A3DF-4B43-8373-4B2FCBAF3514}"/>
              </a:ext>
            </a:extLst>
          </p:cNvPr>
          <p:cNvGrpSpPr/>
          <p:nvPr/>
        </p:nvGrpSpPr>
        <p:grpSpPr>
          <a:xfrm>
            <a:off x="1386314" y="2961541"/>
            <a:ext cx="1876195" cy="870950"/>
            <a:chOff x="1386314" y="2961541"/>
            <a:chExt cx="1876195" cy="87095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396D171-8EA6-6945-B533-5F6B7FE13254}"/>
                </a:ext>
              </a:extLst>
            </p:cNvPr>
            <p:cNvGrpSpPr/>
            <p:nvPr/>
          </p:nvGrpSpPr>
          <p:grpSpPr>
            <a:xfrm>
              <a:off x="1386314" y="2961541"/>
              <a:ext cx="748923" cy="831884"/>
              <a:chOff x="1386314" y="2961541"/>
              <a:chExt cx="748923" cy="831884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3662EE5-2736-8F41-8863-AC9A2525E752}"/>
                  </a:ext>
                </a:extLst>
              </p:cNvPr>
              <p:cNvSpPr txBox="1"/>
              <p:nvPr/>
            </p:nvSpPr>
            <p:spPr>
              <a:xfrm>
                <a:off x="1386314" y="3393315"/>
                <a:ext cx="7489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SFR 2</a:t>
                </a:r>
              </a:p>
            </p:txBody>
          </p: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80E1E326-045A-F94E-9835-75F0EBCDF9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9991" y="2961541"/>
                <a:ext cx="479057" cy="5358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67022A04-B755-0B4B-B944-E805CA2BCFEE}"/>
                </a:ext>
              </a:extLst>
            </p:cNvPr>
            <p:cNvSpPr/>
            <p:nvPr/>
          </p:nvSpPr>
          <p:spPr>
            <a:xfrm>
              <a:off x="2119509" y="3178492"/>
              <a:ext cx="1143000" cy="653999"/>
            </a:xfrm>
            <a:prstGeom prst="roundRect">
              <a:avLst/>
            </a:prstGeom>
            <a:noFill/>
            <a:ln w="19050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708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4" grpId="0" uiExpand="1" build="p"/>
      <p:bldP spid="45" grpId="0" animBg="1"/>
      <p:bldP spid="45" grpId="1" animBg="1"/>
      <p:bldP spid="46" grpId="0" animBg="1"/>
      <p:bldP spid="4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66"/>
                </a:solidFill>
              </a:rPr>
              <a:t>Undo-logging for SFRs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64B1-ED50-4F44-908F-E7FBEBF9E095}" type="slidenum">
              <a:rPr lang="en-US" smtClean="0"/>
              <a:t>15</a:t>
            </a:fld>
            <a:endParaRPr lang="en-US" dirty="0"/>
          </a:p>
        </p:txBody>
      </p:sp>
      <p:sp>
        <p:nvSpPr>
          <p:cNvPr id="30" name="Content Placeholder 4"/>
          <p:cNvSpPr>
            <a:spLocks noGrp="1"/>
          </p:cNvSpPr>
          <p:nvPr>
            <p:ph sz="half" idx="4294967295"/>
          </p:nvPr>
        </p:nvSpPr>
        <p:spPr>
          <a:xfrm>
            <a:off x="737052" y="1799840"/>
            <a:ext cx="1733508" cy="137183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L1.acq();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x = 100;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L1.rel();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181420" y="2264973"/>
            <a:ext cx="1143000" cy="332177"/>
          </a:xfrm>
          <a:prstGeom prst="roundRect">
            <a:avLst/>
          </a:prstGeom>
          <a:noFill/>
          <a:ln w="190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2571" y="219018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SFR1</a:t>
            </a:r>
            <a:endParaRPr lang="en-US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604748" y="2070257"/>
            <a:ext cx="153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Failure-atomic</a:t>
            </a:r>
            <a:endParaRPr lang="en-US" sz="2400" b="1" dirty="0"/>
          </a:p>
        </p:txBody>
      </p:sp>
      <p:sp>
        <p:nvSpPr>
          <p:cNvPr id="40" name="Down Arrow 17"/>
          <p:cNvSpPr/>
          <p:nvPr/>
        </p:nvSpPr>
        <p:spPr>
          <a:xfrm>
            <a:off x="6943702" y="1397779"/>
            <a:ext cx="711200" cy="2350125"/>
          </a:xfrm>
          <a:prstGeom prst="downArrow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73" name="Group 72"/>
          <p:cNvGrpSpPr/>
          <p:nvPr/>
        </p:nvGrpSpPr>
        <p:grpSpPr>
          <a:xfrm>
            <a:off x="3299684" y="1208592"/>
            <a:ext cx="3557337" cy="3112053"/>
            <a:chOff x="3299684" y="1208592"/>
            <a:chExt cx="3557337" cy="3112053"/>
          </a:xfrm>
        </p:grpSpPr>
        <p:sp>
          <p:nvSpPr>
            <p:cNvPr id="15" name="Rounded Rectangle 8"/>
            <p:cNvSpPr/>
            <p:nvPr/>
          </p:nvSpPr>
          <p:spPr>
            <a:xfrm>
              <a:off x="3555988" y="1270132"/>
              <a:ext cx="3061063" cy="444370"/>
            </a:xfrm>
            <a:prstGeom prst="roundRect">
              <a:avLst/>
            </a:prstGeom>
            <a:solidFill>
              <a:srgbClr val="70AD47">
                <a:lumMod val="60000"/>
                <a:lumOff val="4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07502" y="1292262"/>
              <a:ext cx="21387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solidFill>
                    <a:prstClr val="black"/>
                  </a:solidFill>
                </a:rPr>
                <a:t>persist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Undo</a:t>
              </a:r>
              <a:r>
                <a:rPr lang="en-US" sz="2000" kern="0" dirty="0">
                  <a:solidFill>
                    <a:prstClr val="black"/>
                  </a:solidFill>
                </a:rPr>
                <a:t>Log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(L)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555988" y="2005829"/>
              <a:ext cx="3061063" cy="444370"/>
              <a:chOff x="3504221" y="2211746"/>
              <a:chExt cx="3061063" cy="444370"/>
            </a:xfrm>
          </p:grpSpPr>
          <p:sp>
            <p:nvSpPr>
              <p:cNvPr id="16" name="Rounded Rectangle 9"/>
              <p:cNvSpPr/>
              <p:nvPr/>
            </p:nvSpPr>
            <p:spPr>
              <a:xfrm>
                <a:off x="3504221" y="2211746"/>
                <a:ext cx="3061063" cy="444370"/>
              </a:xfrm>
              <a:prstGeom prst="round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061481" y="2250677"/>
                <a:ext cx="1937814" cy="4038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mutateData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(M)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3529066" y="3448229"/>
              <a:ext cx="3061063" cy="444370"/>
              <a:chOff x="3517284" y="3805742"/>
              <a:chExt cx="3061063" cy="444370"/>
            </a:xfrm>
          </p:grpSpPr>
          <p:sp>
            <p:nvSpPr>
              <p:cNvPr id="17" name="Rounded Rectangle 10"/>
              <p:cNvSpPr/>
              <p:nvPr/>
            </p:nvSpPr>
            <p:spPr>
              <a:xfrm>
                <a:off x="3517284" y="3805742"/>
                <a:ext cx="3061063" cy="44437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221421" y="3816113"/>
                <a:ext cx="16979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commitLog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(C)</a:t>
                </a:r>
              </a:p>
            </p:txBody>
          </p:sp>
        </p:grpSp>
        <p:cxnSp>
          <p:nvCxnSpPr>
            <p:cNvPr id="21" name="Straight Arrow Connector 20"/>
            <p:cNvCxnSpPr>
              <a:stCxn id="15" idx="2"/>
              <a:endCxn id="16" idx="0"/>
            </p:cNvCxnSpPr>
            <p:nvPr/>
          </p:nvCxnSpPr>
          <p:spPr>
            <a:xfrm>
              <a:off x="5086520" y="1714502"/>
              <a:ext cx="0" cy="2913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grpSp>
          <p:nvGrpSpPr>
            <p:cNvPr id="42" name="Group 41"/>
            <p:cNvGrpSpPr/>
            <p:nvPr/>
          </p:nvGrpSpPr>
          <p:grpSpPr>
            <a:xfrm>
              <a:off x="3551624" y="2727303"/>
              <a:ext cx="3061063" cy="444370"/>
              <a:chOff x="3539840" y="3006927"/>
              <a:chExt cx="3061063" cy="444370"/>
            </a:xfrm>
          </p:grpSpPr>
          <p:sp>
            <p:nvSpPr>
              <p:cNvPr id="24" name="Rounded Rectangle 9"/>
              <p:cNvSpPr/>
              <p:nvPr/>
            </p:nvSpPr>
            <p:spPr>
              <a:xfrm>
                <a:off x="3539840" y="3006927"/>
                <a:ext cx="3061063" cy="444370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208596" y="3036156"/>
                <a:ext cx="17235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persistData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(P)</a:t>
                </a: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3316019" y="1208592"/>
              <a:ext cx="3541002" cy="3041520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99684" y="3858980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SFR1</a:t>
              </a:r>
            </a:p>
          </p:txBody>
        </p:sp>
        <p:cxnSp>
          <p:nvCxnSpPr>
            <p:cNvPr id="50" name="Straight Arrow Connector 49"/>
            <p:cNvCxnSpPr>
              <a:stCxn id="16" idx="2"/>
              <a:endCxn id="25" idx="0"/>
            </p:cNvCxnSpPr>
            <p:nvPr/>
          </p:nvCxnSpPr>
          <p:spPr>
            <a:xfrm flipH="1">
              <a:off x="5082155" y="2450199"/>
              <a:ext cx="4365" cy="306333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63" name="Straight Arrow Connector 62"/>
            <p:cNvCxnSpPr>
              <a:stCxn id="24" idx="2"/>
              <a:endCxn id="20" idx="0"/>
            </p:cNvCxnSpPr>
            <p:nvPr/>
          </p:nvCxnSpPr>
          <p:spPr>
            <a:xfrm flipH="1">
              <a:off x="5082154" y="3171673"/>
              <a:ext cx="2" cy="2869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</p:grpSp>
      <p:sp>
        <p:nvSpPr>
          <p:cNvPr id="71" name="Rectangle 70"/>
          <p:cNvSpPr/>
          <p:nvPr/>
        </p:nvSpPr>
        <p:spPr>
          <a:xfrm>
            <a:off x="1166666" y="4248150"/>
            <a:ext cx="6810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Need to ensure the ordering of steps in undo-logging for SFRs to be failure-atomic</a:t>
            </a:r>
          </a:p>
        </p:txBody>
      </p:sp>
    </p:spTree>
    <p:extLst>
      <p:ext uri="{BB962C8B-B14F-4D97-AF65-F5344CB8AC3E}">
        <p14:creationId xmlns:p14="http://schemas.microsoft.com/office/powerpoint/2010/main" val="96133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 animBg="1"/>
      <p:bldP spid="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000066"/>
                </a:solidFill>
              </a:rPr>
              <a:t>Impl</a:t>
            </a:r>
            <a:r>
              <a:rPr lang="en-US" b="1" dirty="0">
                <a:solidFill>
                  <a:srgbClr val="000066"/>
                </a:solidFill>
              </a:rPr>
              <a:t>. 1: Coupled-SFR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64B1-ED50-4F44-908F-E7FBEBF9E095}" type="slidenum">
              <a:rPr lang="en-US" smtClean="0"/>
              <a:t>16</a:t>
            </a:fld>
            <a:endParaRPr lang="en-US"/>
          </a:p>
        </p:txBody>
      </p:sp>
      <p:sp>
        <p:nvSpPr>
          <p:cNvPr id="11" name="Content Placeholder 4"/>
          <p:cNvSpPr>
            <a:spLocks noGrp="1"/>
          </p:cNvSpPr>
          <p:nvPr>
            <p:ph sz="half" idx="4294967295"/>
          </p:nvPr>
        </p:nvSpPr>
        <p:spPr>
          <a:xfrm>
            <a:off x="545253" y="1537500"/>
            <a:ext cx="1447800" cy="1229109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L1.acq();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x = 100;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L1.rel();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38437" y="1969332"/>
            <a:ext cx="954616" cy="297618"/>
          </a:xfrm>
          <a:prstGeom prst="roundRect">
            <a:avLst/>
          </a:prstGeom>
          <a:noFill/>
          <a:ln w="190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0284" y="1868057"/>
            <a:ext cx="66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SFR1</a:t>
            </a:r>
            <a:endParaRPr lang="en-US" b="1" dirty="0"/>
          </a:p>
        </p:txBody>
      </p:sp>
      <p:sp>
        <p:nvSpPr>
          <p:cNvPr id="14" name="Content Placeholder 4"/>
          <p:cNvSpPr>
            <a:spLocks noGrp="1"/>
          </p:cNvSpPr>
          <p:nvPr>
            <p:ph sz="half" idx="4294967295"/>
          </p:nvPr>
        </p:nvSpPr>
        <p:spPr>
          <a:xfrm>
            <a:off x="2221653" y="2333241"/>
            <a:ext cx="1447800" cy="1229109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L1.acq();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x = 200;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L1.rel();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714837" y="2724150"/>
            <a:ext cx="954616" cy="297618"/>
          </a:xfrm>
          <a:prstGeom prst="roundRect">
            <a:avLst/>
          </a:prstGeom>
          <a:noFill/>
          <a:ln w="190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69937" y="2683512"/>
            <a:ext cx="66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SFR2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567276" y="2432248"/>
            <a:ext cx="592099" cy="597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53470" y="1095779"/>
            <a:ext cx="103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Thread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29870" y="1094657"/>
            <a:ext cx="103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Thread 2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30284" y="3515377"/>
            <a:ext cx="55372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+ Persistent state lags execution by at most one SFR </a:t>
            </a:r>
            <a:r>
              <a:rPr lang="en-US" sz="2000" dirty="0">
                <a:sym typeface="Wingdings"/>
              </a:rPr>
              <a:t> </a:t>
            </a:r>
            <a:r>
              <a:rPr lang="en-US" sz="2000" b="1" dirty="0">
                <a:solidFill>
                  <a:srgbClr val="FF0000"/>
                </a:solidFill>
                <a:sym typeface="Wingdings"/>
              </a:rPr>
              <a:t>Simpler implementation, latest state at failure</a:t>
            </a:r>
          </a:p>
          <a:p>
            <a:endParaRPr lang="en-US" sz="1000" dirty="0">
              <a:sym typeface="Wingdings"/>
            </a:endParaRPr>
          </a:p>
          <a:p>
            <a:r>
              <a:rPr lang="en-US" sz="2000" dirty="0">
                <a:sym typeface="Wingdings"/>
              </a:rPr>
              <a:t>- </a:t>
            </a:r>
            <a:r>
              <a:rPr lang="en-US" sz="2000" dirty="0"/>
              <a:t>Need to flush updates at the end of each SFR      </a:t>
            </a:r>
            <a:r>
              <a:rPr lang="en-US" sz="2000" dirty="0">
                <a:sym typeface="Wingdings"/>
              </a:rPr>
              <a:t> </a:t>
            </a:r>
            <a:r>
              <a:rPr lang="en-US" sz="2000" b="1" dirty="0">
                <a:solidFill>
                  <a:srgbClr val="FF0000"/>
                </a:solidFill>
                <a:sym typeface="Wingdings"/>
              </a:rPr>
              <a:t>High performance cost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5358032" y="1047750"/>
            <a:ext cx="1560075" cy="3841252"/>
            <a:chOff x="5358032" y="1047750"/>
            <a:chExt cx="1560075" cy="3841252"/>
          </a:xfrm>
        </p:grpSpPr>
        <p:grpSp>
          <p:nvGrpSpPr>
            <p:cNvPr id="72" name="Group 71"/>
            <p:cNvGrpSpPr/>
            <p:nvPr/>
          </p:nvGrpSpPr>
          <p:grpSpPr>
            <a:xfrm>
              <a:off x="6005977" y="1472580"/>
              <a:ext cx="805145" cy="2748901"/>
              <a:chOff x="4191000" y="1261396"/>
              <a:chExt cx="805145" cy="2748901"/>
            </a:xfrm>
          </p:grpSpPr>
          <p:sp>
            <p:nvSpPr>
              <p:cNvPr id="22" name="Rounded Rectangle 8"/>
              <p:cNvSpPr/>
              <p:nvPr/>
            </p:nvSpPr>
            <p:spPr>
              <a:xfrm>
                <a:off x="4245564" y="1322936"/>
                <a:ext cx="696017" cy="444370"/>
              </a:xfrm>
              <a:prstGeom prst="round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369238" y="1345066"/>
                <a:ext cx="4486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dirty="0">
                    <a:solidFill>
                      <a:prstClr val="black"/>
                    </a:solidFill>
                  </a:rPr>
                  <a:t>L1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Rounded Rectangle 9"/>
              <p:cNvSpPr/>
              <p:nvPr/>
            </p:nvSpPr>
            <p:spPr>
              <a:xfrm>
                <a:off x="4245564" y="2058633"/>
                <a:ext cx="696017" cy="444370"/>
              </a:xfrm>
              <a:prstGeom prst="round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34" name="Rounded Rectangle 10"/>
              <p:cNvSpPr/>
              <p:nvPr/>
            </p:nvSpPr>
            <p:spPr>
              <a:xfrm>
                <a:off x="4239442" y="3501033"/>
                <a:ext cx="696017" cy="44437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cxnSp>
            <p:nvCxnSpPr>
              <p:cNvPr id="26" name="Straight Arrow Connector 25"/>
              <p:cNvCxnSpPr>
                <a:stCxn id="36" idx="2"/>
                <a:endCxn id="41" idx="0"/>
              </p:cNvCxnSpPr>
              <p:nvPr/>
            </p:nvCxnSpPr>
            <p:spPr>
              <a:xfrm flipH="1">
                <a:off x="4587448" y="2503003"/>
                <a:ext cx="6125" cy="299234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arrow"/>
              </a:ln>
              <a:effectLst/>
            </p:spPr>
          </p:cxnSp>
          <p:sp>
            <p:nvSpPr>
              <p:cNvPr id="32" name="Rounded Rectangle 9"/>
              <p:cNvSpPr/>
              <p:nvPr/>
            </p:nvSpPr>
            <p:spPr>
              <a:xfrm>
                <a:off x="4244572" y="2780107"/>
                <a:ext cx="696017" cy="444370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191000" y="1261396"/>
                <a:ext cx="805145" cy="2748901"/>
              </a:xfrm>
              <a:prstGeom prst="rect">
                <a:avLst/>
              </a:prstGeom>
              <a:noFill/>
              <a:ln w="19050" cmpd="sng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Arrow Connector 29"/>
              <p:cNvCxnSpPr>
                <a:stCxn id="22" idx="2"/>
                <a:endCxn id="36" idx="0"/>
              </p:cNvCxnSpPr>
              <p:nvPr/>
            </p:nvCxnSpPr>
            <p:spPr>
              <a:xfrm>
                <a:off x="4593573" y="1767306"/>
                <a:ext cx="0" cy="291327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arrow"/>
              </a:ln>
              <a:effectLst/>
            </p:spPr>
          </p:cxnSp>
          <p:cxnSp>
            <p:nvCxnSpPr>
              <p:cNvPr id="31" name="Straight Arrow Connector 30"/>
              <p:cNvCxnSpPr/>
              <p:nvPr/>
            </p:nvCxnSpPr>
            <p:spPr>
              <a:xfrm flipH="1">
                <a:off x="4592580" y="3224477"/>
                <a:ext cx="0" cy="286927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arrow"/>
              </a:ln>
              <a:effectLst/>
            </p:spPr>
          </p:cxnSp>
          <p:sp>
            <p:nvSpPr>
              <p:cNvPr id="40" name="TextBox 39"/>
              <p:cNvSpPr txBox="1"/>
              <p:nvPr/>
            </p:nvSpPr>
            <p:spPr>
              <a:xfrm>
                <a:off x="4313920" y="2086682"/>
                <a:ext cx="5653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dirty="0">
                    <a:solidFill>
                      <a:prstClr val="black"/>
                    </a:solidFill>
                  </a:rPr>
                  <a:t>M1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304756" y="2802237"/>
                <a:ext cx="5653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dirty="0">
                    <a:solidFill>
                      <a:prstClr val="black"/>
                    </a:solidFill>
                  </a:rPr>
                  <a:t>P1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304756" y="3522045"/>
                <a:ext cx="5653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dirty="0">
                    <a:solidFill>
                      <a:prstClr val="black"/>
                    </a:solidFill>
                  </a:rPr>
                  <a:t>C1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3" name="Rounded Rectangle 10"/>
            <p:cNvSpPr/>
            <p:nvPr/>
          </p:nvSpPr>
          <p:spPr>
            <a:xfrm>
              <a:off x="6063580" y="4444632"/>
              <a:ext cx="696017" cy="444370"/>
            </a:xfrm>
            <a:prstGeom prst="roundRect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045863" y="4466762"/>
              <a:ext cx="68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solidFill>
                    <a:prstClr val="black"/>
                  </a:solidFill>
                </a:rPr>
                <a:t>REL1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H="1">
              <a:off x="6402424" y="4156587"/>
              <a:ext cx="0" cy="2869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95" name="TextBox 94"/>
            <p:cNvSpPr txBox="1"/>
            <p:nvPr/>
          </p:nvSpPr>
          <p:spPr>
            <a:xfrm>
              <a:off x="5358032" y="2413867"/>
              <a:ext cx="668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/>
                <a:t>SFR1</a:t>
              </a:r>
              <a:endParaRPr lang="en-US" b="1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886741" y="1047750"/>
              <a:ext cx="10313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/>
                <a:t>Thread 1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759597" y="1056739"/>
            <a:ext cx="2214001" cy="3816315"/>
            <a:chOff x="6759597" y="1056739"/>
            <a:chExt cx="2214001" cy="3816315"/>
          </a:xfrm>
        </p:grpSpPr>
        <p:grpSp>
          <p:nvGrpSpPr>
            <p:cNvPr id="73" name="Group 72"/>
            <p:cNvGrpSpPr/>
            <p:nvPr/>
          </p:nvGrpSpPr>
          <p:grpSpPr>
            <a:xfrm>
              <a:off x="7488021" y="2124153"/>
              <a:ext cx="805145" cy="2748901"/>
              <a:chOff x="4191000" y="1261396"/>
              <a:chExt cx="805145" cy="2748901"/>
            </a:xfrm>
          </p:grpSpPr>
          <p:sp>
            <p:nvSpPr>
              <p:cNvPr id="74" name="Rounded Rectangle 8"/>
              <p:cNvSpPr/>
              <p:nvPr/>
            </p:nvSpPr>
            <p:spPr>
              <a:xfrm>
                <a:off x="4245564" y="1322936"/>
                <a:ext cx="696017" cy="444370"/>
              </a:xfrm>
              <a:prstGeom prst="round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4369238" y="1345066"/>
                <a:ext cx="4486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dirty="0">
                    <a:solidFill>
                      <a:prstClr val="black"/>
                    </a:solidFill>
                  </a:rPr>
                  <a:t>L2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Rounded Rectangle 9"/>
              <p:cNvSpPr/>
              <p:nvPr/>
            </p:nvSpPr>
            <p:spPr>
              <a:xfrm>
                <a:off x="4245564" y="2058633"/>
                <a:ext cx="696017" cy="444370"/>
              </a:xfrm>
              <a:prstGeom prst="round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77" name="Rounded Rectangle 10"/>
              <p:cNvSpPr/>
              <p:nvPr/>
            </p:nvSpPr>
            <p:spPr>
              <a:xfrm>
                <a:off x="4239442" y="3501033"/>
                <a:ext cx="696017" cy="44437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cxnSp>
            <p:nvCxnSpPr>
              <p:cNvPr id="78" name="Straight Arrow Connector 77"/>
              <p:cNvCxnSpPr/>
              <p:nvPr/>
            </p:nvCxnSpPr>
            <p:spPr>
              <a:xfrm flipH="1">
                <a:off x="4587448" y="2503003"/>
                <a:ext cx="6125" cy="299234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arrow"/>
              </a:ln>
              <a:effectLst/>
            </p:spPr>
          </p:cxnSp>
          <p:sp>
            <p:nvSpPr>
              <p:cNvPr id="79" name="Rounded Rectangle 9"/>
              <p:cNvSpPr/>
              <p:nvPr/>
            </p:nvSpPr>
            <p:spPr>
              <a:xfrm>
                <a:off x="4244572" y="2780107"/>
                <a:ext cx="696017" cy="444370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4191000" y="1261396"/>
                <a:ext cx="805145" cy="2748901"/>
              </a:xfrm>
              <a:prstGeom prst="rect">
                <a:avLst/>
              </a:prstGeom>
              <a:noFill/>
              <a:ln w="19050" cmpd="sng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Arrow Connector 80"/>
              <p:cNvCxnSpPr/>
              <p:nvPr/>
            </p:nvCxnSpPr>
            <p:spPr>
              <a:xfrm>
                <a:off x="4593573" y="1767306"/>
                <a:ext cx="0" cy="291327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arrow"/>
              </a:ln>
              <a:effectLst/>
            </p:spPr>
          </p:cxnSp>
          <p:cxnSp>
            <p:nvCxnSpPr>
              <p:cNvPr id="82" name="Straight Arrow Connector 81"/>
              <p:cNvCxnSpPr/>
              <p:nvPr/>
            </p:nvCxnSpPr>
            <p:spPr>
              <a:xfrm flipH="1">
                <a:off x="4592580" y="3224477"/>
                <a:ext cx="0" cy="286927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arrow"/>
              </a:ln>
              <a:effectLst/>
            </p:spPr>
          </p:cxnSp>
          <p:sp>
            <p:nvSpPr>
              <p:cNvPr id="83" name="TextBox 82"/>
              <p:cNvSpPr txBox="1"/>
              <p:nvPr/>
            </p:nvSpPr>
            <p:spPr>
              <a:xfrm>
                <a:off x="4313920" y="2086682"/>
                <a:ext cx="5653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dirty="0">
                    <a:solidFill>
                      <a:prstClr val="black"/>
                    </a:solidFill>
                  </a:rPr>
                  <a:t>M2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4304756" y="2802237"/>
                <a:ext cx="5653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dirty="0">
                    <a:solidFill>
                      <a:prstClr val="black"/>
                    </a:solidFill>
                  </a:rPr>
                  <a:t>P2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4304756" y="3522045"/>
                <a:ext cx="5653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dirty="0">
                    <a:solidFill>
                      <a:prstClr val="black"/>
                    </a:solidFill>
                  </a:rPr>
                  <a:t>C2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8" name="Rounded Rectangle 10"/>
            <p:cNvSpPr/>
            <p:nvPr/>
          </p:nvSpPr>
          <p:spPr>
            <a:xfrm>
              <a:off x="7548709" y="1473519"/>
              <a:ext cx="696017" cy="444370"/>
            </a:xfrm>
            <a:prstGeom prst="roundRect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530992" y="1495649"/>
              <a:ext cx="7732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>
                  <a:solidFill>
                    <a:prstClr val="black"/>
                  </a:solidFill>
                </a:rPr>
                <a:t>ACQ2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90" name="Straight Arrow Connector 89"/>
            <p:cNvCxnSpPr>
              <a:stCxn id="88" idx="2"/>
            </p:cNvCxnSpPr>
            <p:nvPr/>
          </p:nvCxnSpPr>
          <p:spPr>
            <a:xfrm flipH="1">
              <a:off x="7895593" y="1917889"/>
              <a:ext cx="1125" cy="26342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94" name="Elbow Connector 93"/>
            <p:cNvCxnSpPr>
              <a:stCxn id="53" idx="3"/>
              <a:endCxn id="89" idx="1"/>
            </p:cNvCxnSpPr>
            <p:nvPr/>
          </p:nvCxnSpPr>
          <p:spPr>
            <a:xfrm flipV="1">
              <a:off x="6759597" y="1695704"/>
              <a:ext cx="771395" cy="2971113"/>
            </a:xfrm>
            <a:prstGeom prst="bentConnector3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8305267" y="3143575"/>
              <a:ext cx="668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SFR2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377949" y="1056739"/>
              <a:ext cx="10313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/>
                <a:t>Thread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97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000066"/>
                </a:solidFill>
              </a:rPr>
              <a:t>Impl</a:t>
            </a:r>
            <a:r>
              <a:rPr lang="en-US" b="1" dirty="0">
                <a:solidFill>
                  <a:srgbClr val="000066"/>
                </a:solidFill>
              </a:rPr>
              <a:t>. 2: Decoupled-SFR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64B1-ED50-4F44-908F-E7FBEBF9E095}" type="slidenum">
              <a:rPr lang="en-US" smtClean="0"/>
              <a:t>17</a:t>
            </a:fld>
            <a:endParaRPr lang="en-US"/>
          </a:p>
        </p:txBody>
      </p:sp>
      <p:sp>
        <p:nvSpPr>
          <p:cNvPr id="11" name="Content Placeholder 4"/>
          <p:cNvSpPr>
            <a:spLocks noGrp="1"/>
          </p:cNvSpPr>
          <p:nvPr>
            <p:ph sz="half" idx="4294967295"/>
          </p:nvPr>
        </p:nvSpPr>
        <p:spPr>
          <a:xfrm>
            <a:off x="545253" y="1537500"/>
            <a:ext cx="1447800" cy="1229109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L1.acq();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x = 100;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L1.rel();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38437" y="1969332"/>
            <a:ext cx="954616" cy="297618"/>
          </a:xfrm>
          <a:prstGeom prst="roundRect">
            <a:avLst/>
          </a:prstGeom>
          <a:noFill/>
          <a:ln w="190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0284" y="1868057"/>
            <a:ext cx="66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SFR1</a:t>
            </a:r>
            <a:endParaRPr lang="en-US" b="1" dirty="0"/>
          </a:p>
        </p:txBody>
      </p:sp>
      <p:sp>
        <p:nvSpPr>
          <p:cNvPr id="14" name="Content Placeholder 4"/>
          <p:cNvSpPr>
            <a:spLocks noGrp="1"/>
          </p:cNvSpPr>
          <p:nvPr>
            <p:ph sz="half" idx="4294967295"/>
          </p:nvPr>
        </p:nvSpPr>
        <p:spPr>
          <a:xfrm>
            <a:off x="2221653" y="2333241"/>
            <a:ext cx="1447800" cy="1229109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L1.acq();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x = 200;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L1.rel();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714837" y="2724150"/>
            <a:ext cx="954616" cy="297618"/>
          </a:xfrm>
          <a:prstGeom prst="roundRect">
            <a:avLst/>
          </a:prstGeom>
          <a:noFill/>
          <a:ln w="190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69937" y="2683512"/>
            <a:ext cx="66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SFR2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567276" y="2432248"/>
            <a:ext cx="592099" cy="597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53470" y="1095779"/>
            <a:ext cx="103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Thread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29870" y="1094657"/>
            <a:ext cx="103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Thread 2</a:t>
            </a:r>
          </a:p>
        </p:txBody>
      </p:sp>
      <p:sp>
        <p:nvSpPr>
          <p:cNvPr id="22" name="Rounded Rectangle 8"/>
          <p:cNvSpPr/>
          <p:nvPr/>
        </p:nvSpPr>
        <p:spPr>
          <a:xfrm>
            <a:off x="5227008" y="1534120"/>
            <a:ext cx="696017" cy="444370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0682" y="1556250"/>
            <a:ext cx="448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prstClr val="black"/>
                </a:solidFill>
              </a:rPr>
              <a:t>L1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6" name="Rounded Rectangle 9"/>
          <p:cNvSpPr/>
          <p:nvPr/>
        </p:nvSpPr>
        <p:spPr>
          <a:xfrm>
            <a:off x="5227008" y="2269817"/>
            <a:ext cx="696017" cy="444370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cxnSp>
        <p:nvCxnSpPr>
          <p:cNvPr id="26" name="Straight Arrow Connector 25"/>
          <p:cNvCxnSpPr>
            <a:stCxn id="36" idx="2"/>
            <a:endCxn id="41" idx="0"/>
          </p:cNvCxnSpPr>
          <p:nvPr/>
        </p:nvCxnSpPr>
        <p:spPr>
          <a:xfrm flipH="1">
            <a:off x="5568892" y="2714187"/>
            <a:ext cx="6125" cy="29923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28" name="Rectangle 27"/>
          <p:cNvSpPr/>
          <p:nvPr/>
        </p:nvSpPr>
        <p:spPr>
          <a:xfrm>
            <a:off x="5172444" y="1472580"/>
            <a:ext cx="805145" cy="2748901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2" idx="2"/>
            <a:endCxn id="36" idx="0"/>
          </p:cNvCxnSpPr>
          <p:nvPr/>
        </p:nvCxnSpPr>
        <p:spPr>
          <a:xfrm>
            <a:off x="5575017" y="1978490"/>
            <a:ext cx="0" cy="29132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5295364" y="2297866"/>
            <a:ext cx="565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prstClr val="black"/>
                </a:solidFill>
              </a:rPr>
              <a:t>M1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AFE31F-C650-8545-8878-375CA2364D4D}"/>
              </a:ext>
            </a:extLst>
          </p:cNvPr>
          <p:cNvGrpSpPr/>
          <p:nvPr/>
        </p:nvGrpSpPr>
        <p:grpSpPr>
          <a:xfrm>
            <a:off x="5220886" y="2991291"/>
            <a:ext cx="701147" cy="1165296"/>
            <a:chOff x="6054419" y="2991291"/>
            <a:chExt cx="701147" cy="1165296"/>
          </a:xfrm>
        </p:grpSpPr>
        <p:cxnSp>
          <p:nvCxnSpPr>
            <p:cNvPr id="31" name="Straight Arrow Connector 30"/>
            <p:cNvCxnSpPr/>
            <p:nvPr/>
          </p:nvCxnSpPr>
          <p:spPr>
            <a:xfrm flipH="1">
              <a:off x="6407557" y="3435661"/>
              <a:ext cx="0" cy="2869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F23725A-1F8C-3245-9BB2-801EE5F08EE7}"/>
                </a:ext>
              </a:extLst>
            </p:cNvPr>
            <p:cNvGrpSpPr/>
            <p:nvPr/>
          </p:nvGrpSpPr>
          <p:grpSpPr>
            <a:xfrm>
              <a:off x="6059549" y="2991291"/>
              <a:ext cx="696017" cy="444370"/>
              <a:chOff x="6059549" y="2991291"/>
              <a:chExt cx="696017" cy="444370"/>
            </a:xfrm>
          </p:grpSpPr>
          <p:sp>
            <p:nvSpPr>
              <p:cNvPr id="32" name="Rounded Rectangle 9"/>
              <p:cNvSpPr/>
              <p:nvPr/>
            </p:nvSpPr>
            <p:spPr>
              <a:xfrm>
                <a:off x="6059549" y="2991291"/>
                <a:ext cx="696017" cy="444370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119733" y="3013421"/>
                <a:ext cx="5653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dirty="0">
                    <a:solidFill>
                      <a:prstClr val="black"/>
                    </a:solidFill>
                  </a:rPr>
                  <a:t>P1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38AECA-1AFB-2C4F-A5F8-85C7186D89EE}"/>
                </a:ext>
              </a:extLst>
            </p:cNvPr>
            <p:cNvGrpSpPr/>
            <p:nvPr/>
          </p:nvGrpSpPr>
          <p:grpSpPr>
            <a:xfrm>
              <a:off x="6054419" y="3712217"/>
              <a:ext cx="696017" cy="444370"/>
              <a:chOff x="6054419" y="3712217"/>
              <a:chExt cx="696017" cy="444370"/>
            </a:xfrm>
          </p:grpSpPr>
          <p:sp>
            <p:nvSpPr>
              <p:cNvPr id="34" name="Rounded Rectangle 10"/>
              <p:cNvSpPr/>
              <p:nvPr/>
            </p:nvSpPr>
            <p:spPr>
              <a:xfrm>
                <a:off x="6054419" y="3712217"/>
                <a:ext cx="696017" cy="44437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119733" y="3733229"/>
                <a:ext cx="5653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dirty="0">
                    <a:solidFill>
                      <a:prstClr val="black"/>
                    </a:solidFill>
                  </a:rPr>
                  <a:t>C1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C0CEF14-375B-DA4B-8C6C-5894037B96EE}"/>
              </a:ext>
            </a:extLst>
          </p:cNvPr>
          <p:cNvGrpSpPr/>
          <p:nvPr/>
        </p:nvGrpSpPr>
        <p:grpSpPr>
          <a:xfrm>
            <a:off x="5212330" y="4156587"/>
            <a:ext cx="713734" cy="732415"/>
            <a:chOff x="6045863" y="4156587"/>
            <a:chExt cx="713734" cy="73241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C2CF640-AD28-8F4A-9023-6CBE1D971725}"/>
                </a:ext>
              </a:extLst>
            </p:cNvPr>
            <p:cNvGrpSpPr/>
            <p:nvPr/>
          </p:nvGrpSpPr>
          <p:grpSpPr>
            <a:xfrm>
              <a:off x="6045863" y="4444632"/>
              <a:ext cx="713734" cy="444370"/>
              <a:chOff x="6045863" y="4444632"/>
              <a:chExt cx="713734" cy="444370"/>
            </a:xfrm>
          </p:grpSpPr>
          <p:sp>
            <p:nvSpPr>
              <p:cNvPr id="53" name="Rounded Rectangle 10"/>
              <p:cNvSpPr/>
              <p:nvPr/>
            </p:nvSpPr>
            <p:spPr>
              <a:xfrm>
                <a:off x="6063580" y="4444632"/>
                <a:ext cx="696017" cy="444370"/>
              </a:xfrm>
              <a:prstGeom prst="roundRect">
                <a:avLst/>
              </a:prstGeom>
              <a:solidFill>
                <a:schemeClr val="bg1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045863" y="4466762"/>
                <a:ext cx="6822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dirty="0">
                    <a:solidFill>
                      <a:prstClr val="black"/>
                    </a:solidFill>
                  </a:rPr>
                  <a:t>REL1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55" name="Straight Arrow Connector 54"/>
            <p:cNvCxnSpPr/>
            <p:nvPr/>
          </p:nvCxnSpPr>
          <p:spPr>
            <a:xfrm flipH="1">
              <a:off x="6402424" y="4156587"/>
              <a:ext cx="0" cy="2869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</p:grpSp>
      <p:sp>
        <p:nvSpPr>
          <p:cNvPr id="95" name="TextBox 94"/>
          <p:cNvSpPr txBox="1"/>
          <p:nvPr/>
        </p:nvSpPr>
        <p:spPr>
          <a:xfrm>
            <a:off x="4510177" y="2265315"/>
            <a:ext cx="66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SFR1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053208" y="1047750"/>
            <a:ext cx="103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Thread 1</a:t>
            </a:r>
          </a:p>
        </p:txBody>
      </p:sp>
      <p:sp>
        <p:nvSpPr>
          <p:cNvPr id="74" name="Rounded Rectangle 8"/>
          <p:cNvSpPr/>
          <p:nvPr/>
        </p:nvSpPr>
        <p:spPr>
          <a:xfrm>
            <a:off x="6709052" y="2185693"/>
            <a:ext cx="696017" cy="444370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832726" y="2207823"/>
            <a:ext cx="448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prstClr val="black"/>
                </a:solidFill>
              </a:rPr>
              <a:t>L2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6" name="Rounded Rectangle 9"/>
          <p:cNvSpPr/>
          <p:nvPr/>
        </p:nvSpPr>
        <p:spPr>
          <a:xfrm>
            <a:off x="6709052" y="2921390"/>
            <a:ext cx="696017" cy="444370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7050936" y="3365760"/>
            <a:ext cx="6125" cy="29923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80" name="Rectangle 79"/>
          <p:cNvSpPr/>
          <p:nvPr/>
        </p:nvSpPr>
        <p:spPr>
          <a:xfrm>
            <a:off x="6654488" y="2124153"/>
            <a:ext cx="805145" cy="2748901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7057061" y="2630063"/>
            <a:ext cx="0" cy="29132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6777408" y="2949439"/>
            <a:ext cx="565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prstClr val="black"/>
                </a:solidFill>
              </a:rPr>
              <a:t>M2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A74352F-E467-D440-876F-1C23EB47FFC1}"/>
              </a:ext>
            </a:extLst>
          </p:cNvPr>
          <p:cNvGrpSpPr/>
          <p:nvPr/>
        </p:nvGrpSpPr>
        <p:grpSpPr>
          <a:xfrm>
            <a:off x="6702930" y="3642864"/>
            <a:ext cx="701147" cy="1165296"/>
            <a:chOff x="7536463" y="3642864"/>
            <a:chExt cx="701147" cy="1165296"/>
          </a:xfrm>
        </p:grpSpPr>
        <p:sp>
          <p:nvSpPr>
            <p:cNvPr id="77" name="Rounded Rectangle 10"/>
            <p:cNvSpPr/>
            <p:nvPr/>
          </p:nvSpPr>
          <p:spPr>
            <a:xfrm>
              <a:off x="7536463" y="4363790"/>
              <a:ext cx="696017" cy="444370"/>
            </a:xfrm>
            <a:prstGeom prst="roundRect">
              <a:avLst/>
            </a:prstGeom>
            <a:solidFill>
              <a:srgbClr val="4472C4">
                <a:lumMod val="40000"/>
                <a:lumOff val="6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79" name="Rounded Rectangle 9"/>
            <p:cNvSpPr/>
            <p:nvPr/>
          </p:nvSpPr>
          <p:spPr>
            <a:xfrm>
              <a:off x="7541593" y="3642864"/>
              <a:ext cx="696017" cy="44437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 flipH="1">
              <a:off x="7889601" y="4087234"/>
              <a:ext cx="0" cy="2869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84" name="TextBox 83"/>
            <p:cNvSpPr txBox="1"/>
            <p:nvPr/>
          </p:nvSpPr>
          <p:spPr>
            <a:xfrm>
              <a:off x="7601777" y="3664994"/>
              <a:ext cx="56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solidFill>
                    <a:prstClr val="black"/>
                  </a:solidFill>
                </a:rPr>
                <a:t>P2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601777" y="4384802"/>
              <a:ext cx="56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solidFill>
                    <a:prstClr val="black"/>
                  </a:solidFill>
                </a:rPr>
                <a:t>C2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8" name="Rounded Rectangle 10"/>
          <p:cNvSpPr/>
          <p:nvPr/>
        </p:nvSpPr>
        <p:spPr>
          <a:xfrm>
            <a:off x="6715176" y="1473519"/>
            <a:ext cx="696017" cy="444370"/>
          </a:xfrm>
          <a:prstGeom prst="round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697459" y="1495649"/>
            <a:ext cx="773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>
                <a:solidFill>
                  <a:prstClr val="black"/>
                </a:solidFill>
              </a:rPr>
              <a:t>ACQ2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90" name="Straight Arrow Connector 89"/>
          <p:cNvCxnSpPr>
            <a:stCxn id="88" idx="2"/>
          </p:cNvCxnSpPr>
          <p:nvPr/>
        </p:nvCxnSpPr>
        <p:spPr>
          <a:xfrm flipH="1">
            <a:off x="7062060" y="1917889"/>
            <a:ext cx="1125" cy="26342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94" name="Elbow Connector 93"/>
          <p:cNvCxnSpPr>
            <a:stCxn id="53" idx="3"/>
            <a:endCxn id="89" idx="1"/>
          </p:cNvCxnSpPr>
          <p:nvPr/>
        </p:nvCxnSpPr>
        <p:spPr>
          <a:xfrm flipV="1">
            <a:off x="5926064" y="1695704"/>
            <a:ext cx="771395" cy="2971113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485069" y="2578463"/>
            <a:ext cx="66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SFR2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544416" y="1056739"/>
            <a:ext cx="103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Thread 2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1B0EC1B-9B93-5C49-8B5F-D167BBEB8638}"/>
              </a:ext>
            </a:extLst>
          </p:cNvPr>
          <p:cNvSpPr/>
          <p:nvPr/>
        </p:nvSpPr>
        <p:spPr>
          <a:xfrm>
            <a:off x="5175483" y="1473413"/>
            <a:ext cx="805145" cy="1376536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4B59C4F-F3CD-5C46-A033-E81B45E5D044}"/>
              </a:ext>
            </a:extLst>
          </p:cNvPr>
          <p:cNvSpPr/>
          <p:nvPr/>
        </p:nvSpPr>
        <p:spPr>
          <a:xfrm>
            <a:off x="6660049" y="2124152"/>
            <a:ext cx="805145" cy="1388755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Elbow Connector 104">
            <a:extLst>
              <a:ext uri="{FF2B5EF4-FFF2-40B4-BE49-F238E27FC236}">
                <a16:creationId xmlns:a16="http://schemas.microsoft.com/office/drawing/2014/main" id="{2878F0AD-0E7D-FB4C-8E6B-525024F969D0}"/>
              </a:ext>
            </a:extLst>
          </p:cNvPr>
          <p:cNvCxnSpPr>
            <a:cxnSpLocks/>
            <a:stCxn id="32" idx="3"/>
            <a:endCxn id="89" idx="1"/>
          </p:cNvCxnSpPr>
          <p:nvPr/>
        </p:nvCxnSpPr>
        <p:spPr>
          <a:xfrm flipV="1">
            <a:off x="5922033" y="1695704"/>
            <a:ext cx="775426" cy="151777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D5253EF-448A-4A4D-BCC4-E0D88C0BC1EB}"/>
              </a:ext>
            </a:extLst>
          </p:cNvPr>
          <p:cNvGrpSpPr/>
          <p:nvPr/>
        </p:nvGrpSpPr>
        <p:grpSpPr>
          <a:xfrm>
            <a:off x="6588519" y="3874182"/>
            <a:ext cx="745108" cy="897925"/>
            <a:chOff x="5968590" y="3860735"/>
            <a:chExt cx="421993" cy="897925"/>
          </a:xfrm>
        </p:grpSpPr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DB8722B6-457A-994E-AE15-99093CAFEE30}"/>
                </a:ext>
              </a:extLst>
            </p:cNvPr>
            <p:cNvCxnSpPr>
              <a:cxnSpLocks/>
            </p:cNvCxnSpPr>
            <p:nvPr/>
          </p:nvCxnSpPr>
          <p:spPr>
            <a:xfrm>
              <a:off x="5973720" y="3860735"/>
              <a:ext cx="416863" cy="176999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DE02B600-A3C7-BF4E-A10F-0705C472FFE9}"/>
                </a:ext>
              </a:extLst>
            </p:cNvPr>
            <p:cNvCxnSpPr>
              <a:cxnSpLocks/>
            </p:cNvCxnSpPr>
            <p:nvPr/>
          </p:nvCxnSpPr>
          <p:spPr>
            <a:xfrm>
              <a:off x="5968590" y="4581661"/>
              <a:ext cx="416863" cy="176999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  <a:tailEnd type="arrow"/>
            </a:ln>
            <a:effectLst/>
          </p:spPr>
        </p:cxn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B8FF6CF-9222-F94A-9E73-A8528F383B0E}"/>
              </a:ext>
            </a:extLst>
          </p:cNvPr>
          <p:cNvSpPr/>
          <p:nvPr/>
        </p:nvSpPr>
        <p:spPr>
          <a:xfrm>
            <a:off x="-76200" y="3486150"/>
            <a:ext cx="45607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u="sng" dirty="0"/>
              <a:t>Key idea</a:t>
            </a:r>
            <a:r>
              <a:rPr lang="en-US" sz="2400" dirty="0"/>
              <a:t>: Persist updates and commit logs </a:t>
            </a:r>
            <a:r>
              <a:rPr lang="en-US" sz="2400" b="1" dirty="0">
                <a:solidFill>
                  <a:srgbClr val="FF0000"/>
                </a:solidFill>
              </a:rPr>
              <a:t>in background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B961030-A0BE-3547-9ED2-E2AD57356F03}"/>
              </a:ext>
            </a:extLst>
          </p:cNvPr>
          <p:cNvSpPr/>
          <p:nvPr/>
        </p:nvSpPr>
        <p:spPr>
          <a:xfrm>
            <a:off x="490551" y="4472285"/>
            <a:ext cx="5148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Require recording order of log creation</a:t>
            </a:r>
          </a:p>
        </p:txBody>
      </p:sp>
    </p:spTree>
    <p:extLst>
      <p:ext uri="{BB962C8B-B14F-4D97-AF65-F5344CB8AC3E}">
        <p14:creationId xmlns:p14="http://schemas.microsoft.com/office/powerpoint/2010/main" val="1187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93827E-6 L 0.06893 0.0330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163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9.87654E-7 L 0.00035 -0.27994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401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08642E-6 L 0.07153 0.12624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6" y="629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0" grpId="0" animBg="1"/>
      <p:bldP spid="103" grpId="0" animBg="1"/>
      <p:bldP spid="104" grpId="0" animBg="1"/>
      <p:bldP spid="111" grpId="0"/>
      <p:bldP spid="1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332732" y="1775698"/>
            <a:ext cx="1596634" cy="389121"/>
          </a:xfrm>
          <a:prstGeom prst="roundRect">
            <a:avLst/>
          </a:prstGeom>
          <a:noFill/>
          <a:ln w="190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Log ordering in Decoupled-SFR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64B1-ED50-4F44-908F-E7FBEBF9E095}" type="slidenum">
              <a:rPr lang="en-US" smtClean="0"/>
              <a:t>18</a:t>
            </a:fld>
            <a:endParaRPr lang="en-US" dirty="0"/>
          </a:p>
        </p:txBody>
      </p:sp>
      <p:sp>
        <p:nvSpPr>
          <p:cNvPr id="73" name="Content Placeholder 4"/>
          <p:cNvSpPr>
            <a:spLocks noGrp="1"/>
          </p:cNvSpPr>
          <p:nvPr>
            <p:ph sz="half" idx="4294967295"/>
          </p:nvPr>
        </p:nvSpPr>
        <p:spPr>
          <a:xfrm>
            <a:off x="315244" y="1750349"/>
            <a:ext cx="1614122" cy="1229109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	x = 100;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L1.rel();</a:t>
            </a:r>
          </a:p>
        </p:txBody>
      </p:sp>
      <p:sp>
        <p:nvSpPr>
          <p:cNvPr id="77" name="Content Placeholder 4"/>
          <p:cNvSpPr>
            <a:spLocks noGrp="1"/>
          </p:cNvSpPr>
          <p:nvPr>
            <p:ph sz="half" idx="4294967295"/>
          </p:nvPr>
        </p:nvSpPr>
        <p:spPr>
          <a:xfrm>
            <a:off x="1991643" y="2546090"/>
            <a:ext cx="1641299" cy="1229109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L1.acq();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x = 200;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1337267" y="2645097"/>
            <a:ext cx="592099" cy="597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54573" y="1314256"/>
            <a:ext cx="103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Thread 1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230973" y="1313134"/>
            <a:ext cx="103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Thread 2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4495800" y="1117319"/>
            <a:ext cx="1143000" cy="622590"/>
          </a:xfrm>
          <a:prstGeom prst="round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"/>
                <a:cs typeface=""/>
              </a:rPr>
              <a:t>Thread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"/>
                <a:cs typeface=""/>
              </a:rPr>
              <a:t> </a:t>
            </a:r>
            <a:r>
              <a:rPr lang="en-US" kern="0" dirty="0">
                <a:latin typeface="Calibri" panose="020F0502020204030204"/>
                <a:ea typeface=""/>
                <a:cs typeface=""/>
              </a:rPr>
              <a:t>1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"/>
                <a:cs typeface="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"/>
                <a:cs typeface=""/>
              </a:rPr>
              <a:t>Header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5067301" y="1758989"/>
            <a:ext cx="0" cy="29132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87" name="Rounded Rectangle 86"/>
          <p:cNvSpPr/>
          <p:nvPr/>
        </p:nvSpPr>
        <p:spPr>
          <a:xfrm>
            <a:off x="5981700" y="1117319"/>
            <a:ext cx="1143000" cy="622590"/>
          </a:xfrm>
          <a:prstGeom prst="round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"/>
                <a:cs typeface=""/>
              </a:rPr>
              <a:t>Thread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"/>
                <a:cs typeface=""/>
              </a:rPr>
              <a:t> </a:t>
            </a:r>
            <a:r>
              <a:rPr lang="en-US" kern="0" noProof="0" dirty="0">
                <a:latin typeface="Calibri" panose="020F0502020204030204"/>
                <a:ea typeface=""/>
                <a:cs typeface=""/>
              </a:rPr>
              <a:t>2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"/>
                <a:cs typeface="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"/>
                <a:cs typeface=""/>
              </a:rPr>
              <a:t>Header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4495800" y="2046626"/>
            <a:ext cx="1143000" cy="622590"/>
          </a:xfrm>
          <a:prstGeom prst="round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kern="0" dirty="0">
                <a:latin typeface="Calibri" panose="020F0502020204030204"/>
                <a:ea typeface=""/>
                <a:cs typeface=""/>
              </a:rPr>
              <a:t>Store 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err="1">
                <a:latin typeface="Calibri" panose="020F0502020204030204"/>
                <a:ea typeface=""/>
                <a:cs typeface=""/>
              </a:rPr>
              <a:t>x</a:t>
            </a:r>
            <a:r>
              <a:rPr lang="en-US" kern="0" baseline="-25000" dirty="0" err="1">
                <a:latin typeface="Calibri" panose="020F0502020204030204"/>
                <a:ea typeface=""/>
                <a:cs typeface=""/>
              </a:rPr>
              <a:t>old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"/>
                <a:cs typeface=""/>
              </a:rPr>
              <a:t> = </a:t>
            </a:r>
            <a:r>
              <a:rPr lang="en-US" kern="0" dirty="0">
                <a:latin typeface="Calibri" panose="020F0502020204030204"/>
                <a:ea typeface=""/>
                <a:cs typeface=""/>
              </a:rPr>
              <a:t>0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4484914" y="2956853"/>
            <a:ext cx="1143000" cy="622590"/>
          </a:xfrm>
          <a:prstGeom prst="round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kern="0" dirty="0" err="1">
                <a:latin typeface="Calibri" panose="020F0502020204030204"/>
                <a:ea typeface=""/>
                <a:cs typeface=""/>
              </a:rPr>
              <a:t>Rel</a:t>
            </a:r>
            <a:r>
              <a:rPr lang="en-US" u="sng" kern="0" dirty="0">
                <a:latin typeface="Calibri" panose="020F0502020204030204"/>
                <a:ea typeface=""/>
                <a:cs typeface=""/>
              </a:rPr>
              <a:t> L1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"/>
                <a:cs typeface=""/>
              </a:rPr>
              <a:t>Seq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"/>
                <a:cs typeface=""/>
              </a:rPr>
              <a:t> = 0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5056414" y="2669216"/>
            <a:ext cx="0" cy="29132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>
          <a:xfrm>
            <a:off x="6536537" y="1758989"/>
            <a:ext cx="0" cy="29132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92" name="Rounded Rectangle 91"/>
          <p:cNvSpPr/>
          <p:nvPr/>
        </p:nvSpPr>
        <p:spPr>
          <a:xfrm>
            <a:off x="5965036" y="2046626"/>
            <a:ext cx="1143000" cy="622590"/>
          </a:xfrm>
          <a:prstGeom prst="round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kern="0" dirty="0" err="1">
                <a:latin typeface="Calibri" panose="020F0502020204030204"/>
                <a:ea typeface=""/>
                <a:cs typeface=""/>
              </a:rPr>
              <a:t>Acq</a:t>
            </a:r>
            <a:r>
              <a:rPr lang="en-US" u="sng" kern="0" dirty="0">
                <a:latin typeface="Calibri" panose="020F0502020204030204"/>
                <a:ea typeface=""/>
                <a:cs typeface=""/>
              </a:rPr>
              <a:t> L1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"/>
                <a:cs typeface=""/>
              </a:rPr>
              <a:t>Seq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"/>
                <a:cs typeface=""/>
              </a:rPr>
              <a:t> =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1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5954150" y="2956853"/>
            <a:ext cx="1143000" cy="622590"/>
          </a:xfrm>
          <a:prstGeom prst="round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kern="0" dirty="0">
                <a:latin typeface="Calibri" panose="020F0502020204030204"/>
                <a:ea typeface=""/>
                <a:cs typeface=""/>
              </a:rPr>
              <a:t>Store 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err="1">
                <a:latin typeface="Calibri" panose="020F0502020204030204"/>
                <a:ea typeface=""/>
                <a:cs typeface=""/>
              </a:rPr>
              <a:t>x</a:t>
            </a:r>
            <a:r>
              <a:rPr lang="en-US" kern="0" baseline="-25000" dirty="0" err="1">
                <a:latin typeface="Calibri" panose="020F0502020204030204"/>
                <a:ea typeface=""/>
                <a:cs typeface=""/>
              </a:rPr>
              <a:t>old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"/>
                <a:cs typeface=""/>
              </a:rPr>
              <a:t> = 100</a:t>
            </a:r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6525650" y="2669216"/>
            <a:ext cx="0" cy="29132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7604026" y="2061137"/>
            <a:ext cx="1082774" cy="36205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L1   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208784" y="1648016"/>
            <a:ext cx="1935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Sequence Table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997355" y="2061137"/>
            <a:ext cx="0" cy="36205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8158852" y="2035575"/>
            <a:ext cx="700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98" name="Curved Connector 97"/>
          <p:cNvCxnSpPr>
            <a:stCxn id="89" idx="3"/>
            <a:endCxn id="6" idx="2"/>
          </p:cNvCxnSpPr>
          <p:nvPr/>
        </p:nvCxnSpPr>
        <p:spPr>
          <a:xfrm flipV="1">
            <a:off x="5627914" y="2423187"/>
            <a:ext cx="2517499" cy="844961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/>
          <p:cNvCxnSpPr>
            <a:stCxn id="6" idx="1"/>
          </p:cNvCxnSpPr>
          <p:nvPr/>
        </p:nvCxnSpPr>
        <p:spPr>
          <a:xfrm rot="10800000" flipV="1">
            <a:off x="7097154" y="2242161"/>
            <a:ext cx="506873" cy="237313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Content Placeholder 29"/>
          <p:cNvSpPr>
            <a:spLocks noGrp="1"/>
          </p:cNvSpPr>
          <p:nvPr>
            <p:ph idx="1"/>
          </p:nvPr>
        </p:nvSpPr>
        <p:spPr>
          <a:xfrm>
            <a:off x="1371389" y="3686434"/>
            <a:ext cx="3607920" cy="6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Sequence numbers record   inter-thread order of log creation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244" y="975870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/>
              <a:t>Init</a:t>
            </a:r>
            <a:r>
              <a:rPr lang="en-US" sz="2000" i="1" dirty="0"/>
              <a:t> x = 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23988" y="2156969"/>
            <a:ext cx="1596634" cy="389121"/>
          </a:xfrm>
          <a:prstGeom prst="roundRect">
            <a:avLst/>
          </a:prstGeom>
          <a:noFill/>
          <a:ln w="190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991643" y="2571422"/>
            <a:ext cx="1596634" cy="389121"/>
          </a:xfrm>
          <a:prstGeom prst="roundRect">
            <a:avLst/>
          </a:prstGeom>
          <a:noFill/>
          <a:ln w="190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991643" y="2950649"/>
            <a:ext cx="1596634" cy="389121"/>
          </a:xfrm>
          <a:prstGeom prst="roundRect">
            <a:avLst/>
          </a:prstGeom>
          <a:noFill/>
          <a:ln w="190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7DEED5B-D391-8145-B388-03C2558CD3FF}"/>
              </a:ext>
            </a:extLst>
          </p:cNvPr>
          <p:cNvSpPr/>
          <p:nvPr/>
        </p:nvSpPr>
        <p:spPr>
          <a:xfrm>
            <a:off x="376137" y="4432683"/>
            <a:ext cx="8482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In paper: Racing sync. operations, commit optimizations etc.</a:t>
            </a:r>
          </a:p>
        </p:txBody>
      </p:sp>
      <p:sp>
        <p:nvSpPr>
          <p:cNvPr id="34" name="Content Placeholder 29">
            <a:extLst>
              <a:ext uri="{FF2B5EF4-FFF2-40B4-BE49-F238E27FC236}">
                <a16:creationId xmlns:a16="http://schemas.microsoft.com/office/drawing/2014/main" id="{9C1BD7FF-EFB1-A446-94AF-91CB6789A311}"/>
              </a:ext>
            </a:extLst>
          </p:cNvPr>
          <p:cNvSpPr txBox="1">
            <a:spLocks/>
          </p:cNvSpPr>
          <p:nvPr/>
        </p:nvSpPr>
        <p:spPr>
          <a:xfrm>
            <a:off x="5284466" y="3686434"/>
            <a:ext cx="3680468" cy="6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Background threads commit logs using recorded sequence nos.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816F69B-7C2B-2040-B3E7-EE50D9593F08}"/>
              </a:ext>
            </a:extLst>
          </p:cNvPr>
          <p:cNvSpPr/>
          <p:nvPr/>
        </p:nvSpPr>
        <p:spPr>
          <a:xfrm>
            <a:off x="4528604" y="3267718"/>
            <a:ext cx="1055620" cy="281106"/>
          </a:xfrm>
          <a:prstGeom prst="roundRect">
            <a:avLst/>
          </a:prstGeom>
          <a:noFill/>
          <a:ln w="190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38DA16EC-964D-9A4C-899A-989B8DD5772E}"/>
              </a:ext>
            </a:extLst>
          </p:cNvPr>
          <p:cNvSpPr/>
          <p:nvPr/>
        </p:nvSpPr>
        <p:spPr>
          <a:xfrm>
            <a:off x="6008726" y="2358086"/>
            <a:ext cx="1055620" cy="281106"/>
          </a:xfrm>
          <a:prstGeom prst="roundRect">
            <a:avLst/>
          </a:prstGeom>
          <a:noFill/>
          <a:ln w="190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1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88" grpId="0" animBg="1"/>
      <p:bldP spid="89" grpId="0" animBg="1"/>
      <p:bldP spid="92" grpId="0" animBg="1"/>
      <p:bldP spid="93" grpId="0" animBg="1"/>
      <p:bldP spid="97" grpId="0"/>
      <p:bldP spid="105" grpId="0" uiExpand="1" build="p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/>
      <p:bldP spid="34" grpId="0" uiExpand="1" build="p"/>
      <p:bldP spid="35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66"/>
                </a:solidFill>
              </a:rPr>
              <a:t>Evaluation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Designed our </a:t>
            </a:r>
            <a:r>
              <a:rPr lang="en-US" sz="2400" b="1" dirty="0">
                <a:solidFill>
                  <a:srgbClr val="FF0000"/>
                </a:solidFill>
              </a:rPr>
              <a:t>logging approaches in LLVM v3.6.0</a:t>
            </a:r>
          </a:p>
          <a:p>
            <a:pPr lvl="1"/>
            <a:r>
              <a:rPr lang="en-US" sz="2000" dirty="0"/>
              <a:t>Instruments stores and sync. ops. to emit undo logs</a:t>
            </a:r>
          </a:p>
          <a:p>
            <a:pPr lvl="1"/>
            <a:r>
              <a:rPr lang="en-US" sz="2000" dirty="0"/>
              <a:t>Creates log space for managing per-thread undo-logs</a:t>
            </a:r>
          </a:p>
          <a:p>
            <a:pPr lvl="1"/>
            <a:r>
              <a:rPr lang="en-US" sz="2000" dirty="0"/>
              <a:t>Launches background threads to flush/commit logs in Decoupled-SFR</a:t>
            </a:r>
          </a:p>
          <a:p>
            <a:r>
              <a:rPr lang="en-US" sz="2400" dirty="0"/>
              <a:t>Workloads: write-intensive micro-benchmarks</a:t>
            </a:r>
          </a:p>
          <a:p>
            <a:pPr lvl="1"/>
            <a:r>
              <a:rPr lang="en-US" sz="2000" dirty="0"/>
              <a:t>12 threads, 10M operations</a:t>
            </a:r>
          </a:p>
          <a:p>
            <a:r>
              <a:rPr lang="en-US" sz="2400" dirty="0"/>
              <a:t>Performed experiments on Intel E5-2683 v3 </a:t>
            </a:r>
          </a:p>
          <a:p>
            <a:pPr lvl="1"/>
            <a:r>
              <a:rPr lang="en-US" sz="2000" dirty="0"/>
              <a:t>2GHz, 12 physical cores, 2-way hyper-threading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64B1-ED50-4F44-908F-E7FBEBF9E0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8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66"/>
                </a:solidFill>
              </a:rPr>
              <a:t>Promise of persistent memory (PM)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64B1-ED50-4F44-908F-E7FBEBF9E095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0145"/>
            <a:ext cx="2171019" cy="412750"/>
          </a:xfrm>
          <a:prstGeom prst="rect">
            <a:avLst/>
          </a:prstGeom>
        </p:spPr>
      </p:pic>
      <p:pic>
        <p:nvPicPr>
          <p:cNvPr id="7" name="Picture 6" descr="disk_phot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240" y="2789788"/>
            <a:ext cx="1300244" cy="13002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8218" y="3720230"/>
            <a:ext cx="2220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Non-volatility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691" y="1364511"/>
            <a:ext cx="2101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Performance</a:t>
            </a:r>
          </a:p>
        </p:txBody>
      </p:sp>
      <p:sp>
        <p:nvSpPr>
          <p:cNvPr id="12" name="Plus 11"/>
          <p:cNvSpPr/>
          <p:nvPr/>
        </p:nvSpPr>
        <p:spPr>
          <a:xfrm>
            <a:off x="1451851" y="1976990"/>
            <a:ext cx="502927" cy="503330"/>
          </a:xfrm>
          <a:prstGeom prst="mathPlus">
            <a:avLst/>
          </a:prstGeom>
          <a:solidFill>
            <a:srgbClr val="00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dram_phot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851" y="1181867"/>
            <a:ext cx="1150749" cy="11507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C21620-959A-7E49-B6B7-E2B86792ED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9674" y="1553946"/>
            <a:ext cx="4067051" cy="78880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67B6C66-C189-FC41-8E99-4B12889B11B5}"/>
              </a:ext>
            </a:extLst>
          </p:cNvPr>
          <p:cNvSpPr txBox="1"/>
          <p:nvPr/>
        </p:nvSpPr>
        <p:spPr>
          <a:xfrm>
            <a:off x="1033632" y="2603174"/>
            <a:ext cx="1309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Density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C2D152-B048-B04A-8892-0976BBC2935C}"/>
              </a:ext>
            </a:extLst>
          </p:cNvPr>
          <p:cNvSpPr txBox="1"/>
          <p:nvPr/>
        </p:nvSpPr>
        <p:spPr>
          <a:xfrm>
            <a:off x="398009" y="4547205"/>
            <a:ext cx="859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Byte-addressable, load-store interface to storage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3A5D18-67E8-2341-83B8-83E9CD124C1D}"/>
              </a:ext>
            </a:extLst>
          </p:cNvPr>
          <p:cNvSpPr txBox="1"/>
          <p:nvPr/>
        </p:nvSpPr>
        <p:spPr>
          <a:xfrm>
            <a:off x="4744156" y="2413304"/>
            <a:ext cx="4422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“</a:t>
            </a:r>
            <a:r>
              <a:rPr lang="en-US" i="1" dirty="0" err="1"/>
              <a:t>Optane</a:t>
            </a:r>
            <a:r>
              <a:rPr lang="en-US" i="1" dirty="0"/>
              <a:t> DC Persistent Memory will be offered in packages of up to 512GB per stick.”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551C83-2017-A44A-9F74-CE8F458EAE97}"/>
              </a:ext>
            </a:extLst>
          </p:cNvPr>
          <p:cNvSpPr txBox="1"/>
          <p:nvPr/>
        </p:nvSpPr>
        <p:spPr>
          <a:xfrm>
            <a:off x="5057932" y="3106401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“… expanding memory per CPU socket to as much as 3TB.”</a:t>
            </a:r>
          </a:p>
        </p:txBody>
      </p:sp>
      <p:sp>
        <p:nvSpPr>
          <p:cNvPr id="31" name="Plus 30">
            <a:extLst>
              <a:ext uri="{FF2B5EF4-FFF2-40B4-BE49-F238E27FC236}">
                <a16:creationId xmlns:a16="http://schemas.microsoft.com/office/drawing/2014/main" id="{19EFC195-0490-144D-96C7-19EC8322F287}"/>
              </a:ext>
            </a:extLst>
          </p:cNvPr>
          <p:cNvSpPr/>
          <p:nvPr/>
        </p:nvSpPr>
        <p:spPr>
          <a:xfrm>
            <a:off x="1451851" y="3216900"/>
            <a:ext cx="502927" cy="503330"/>
          </a:xfrm>
          <a:prstGeom prst="mathPlus">
            <a:avLst/>
          </a:prstGeom>
          <a:solidFill>
            <a:srgbClr val="00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A8F873-871C-7D4B-BB5A-AAC0722BB4C2}"/>
              </a:ext>
            </a:extLst>
          </p:cNvPr>
          <p:cNvSpPr txBox="1"/>
          <p:nvPr/>
        </p:nvSpPr>
        <p:spPr>
          <a:xfrm>
            <a:off x="6693894" y="173545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E16FA73-72A0-FD4E-86DD-7DB3F0156181}"/>
              </a:ext>
            </a:extLst>
          </p:cNvPr>
          <p:cNvSpPr txBox="1"/>
          <p:nvPr/>
        </p:nvSpPr>
        <p:spPr>
          <a:xfrm>
            <a:off x="7391981" y="3859200"/>
            <a:ext cx="17491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* Source: </a:t>
            </a:r>
            <a:r>
              <a:rPr lang="en-US" sz="900" dirty="0" err="1"/>
              <a:t>www.extremetech.com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8467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5" grpId="0"/>
      <p:bldP spid="26" grpId="0"/>
      <p:bldP spid="30" grpId="0"/>
      <p:bldP spid="31" grpId="0" animBg="1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5A63E90-BA80-D74C-AAE2-7203CDA88D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538768"/>
              </p:ext>
            </p:extLst>
          </p:nvPr>
        </p:nvGraphicFramePr>
        <p:xfrm>
          <a:off x="577912" y="971549"/>
          <a:ext cx="7826926" cy="3413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Performance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64B1-ED50-4F44-908F-E7FBEBF9E095}" type="slidenum">
              <a:rPr lang="en-US" smtClean="0"/>
              <a:t>20</a:t>
            </a:fld>
            <a:endParaRPr lang="en-US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7924800" y="1611670"/>
            <a:ext cx="0" cy="144078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27006" y="192984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65%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1561" y="2332061"/>
            <a:ext cx="737702" cy="346249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/>
              <a:t>Better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59295" y="2210230"/>
            <a:ext cx="0" cy="699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1504" y="4479058"/>
            <a:ext cx="7741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Decoupled-SFR performs 65% better than state-of-the-art ATLAS 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237314"/>
            <a:ext cx="1231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</a:t>
            </a:r>
            <a:r>
              <a:rPr lang="en-US" sz="1200" dirty="0" err="1"/>
              <a:t>Chakrabarti</a:t>
            </a:r>
            <a:r>
              <a:rPr lang="en-US" sz="1200" dirty="0"/>
              <a:t> </a:t>
            </a:r>
            <a:r>
              <a:rPr lang="mr-IN" sz="1200" dirty="0"/>
              <a:t>’</a:t>
            </a:r>
            <a:r>
              <a:rPr lang="en-US" sz="1200" dirty="0"/>
              <a:t>14]</a:t>
            </a:r>
          </a:p>
        </p:txBody>
      </p:sp>
    </p:spTree>
    <p:extLst>
      <p:ext uri="{BB962C8B-B14F-4D97-AF65-F5344CB8AC3E}">
        <p14:creationId xmlns:p14="http://schemas.microsoft.com/office/powerpoint/2010/main" val="14219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Chart bld="series"/>
        </p:bldSub>
      </p:bldGraphic>
      <p:bldP spid="11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2236CEF1-0AAC-384E-B7E8-C624750017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615226"/>
              </p:ext>
            </p:extLst>
          </p:nvPr>
        </p:nvGraphicFramePr>
        <p:xfrm>
          <a:off x="577912" y="971549"/>
          <a:ext cx="7826926" cy="3413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Performance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64B1-ED50-4F44-908F-E7FBEBF9E095}" type="slidenum">
              <a:rPr lang="en-US" smtClean="0"/>
              <a:t>21</a:t>
            </a:fld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621429" y="3216029"/>
            <a:ext cx="381000" cy="8382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398759" y="2916891"/>
            <a:ext cx="457200" cy="111252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40922" y="4504075"/>
            <a:ext cx="7956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Coupled-SFR performs better that Decoupled-SFR when fewer stores/SFR</a:t>
            </a:r>
          </a:p>
        </p:txBody>
      </p:sp>
      <p:sp>
        <p:nvSpPr>
          <p:cNvPr id="14" name="Oval 13"/>
          <p:cNvSpPr/>
          <p:nvPr/>
        </p:nvSpPr>
        <p:spPr>
          <a:xfrm>
            <a:off x="5950556" y="3348990"/>
            <a:ext cx="409903" cy="64008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EF199F-9937-7445-BD88-F42BAAFC0FC6}"/>
              </a:ext>
            </a:extLst>
          </p:cNvPr>
          <p:cNvSpPr txBox="1"/>
          <p:nvPr/>
        </p:nvSpPr>
        <p:spPr>
          <a:xfrm>
            <a:off x="-11561" y="2332061"/>
            <a:ext cx="737702" cy="346249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/>
              <a:t>Better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0F91C37-D070-5648-9687-F72A76F5DF2C}"/>
              </a:ext>
            </a:extLst>
          </p:cNvPr>
          <p:cNvCxnSpPr/>
          <p:nvPr/>
        </p:nvCxnSpPr>
        <p:spPr>
          <a:xfrm>
            <a:off x="659295" y="2210230"/>
            <a:ext cx="0" cy="699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0ECA5A-4778-674F-A55D-7AD976349454}"/>
              </a:ext>
            </a:extLst>
          </p:cNvPr>
          <p:cNvSpPr txBox="1"/>
          <p:nvPr/>
        </p:nvSpPr>
        <p:spPr>
          <a:xfrm>
            <a:off x="2209800" y="1237314"/>
            <a:ext cx="1231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</a:t>
            </a:r>
            <a:r>
              <a:rPr lang="en-US" sz="1200" dirty="0" err="1"/>
              <a:t>Chakrabarti</a:t>
            </a:r>
            <a:r>
              <a:rPr lang="en-US" sz="1200" dirty="0"/>
              <a:t> </a:t>
            </a:r>
            <a:r>
              <a:rPr lang="mr-IN" sz="1200" dirty="0"/>
              <a:t>’</a:t>
            </a:r>
            <a:r>
              <a:rPr lang="en-US" sz="1200" dirty="0"/>
              <a:t>14]</a:t>
            </a:r>
          </a:p>
        </p:txBody>
      </p:sp>
    </p:spTree>
    <p:extLst>
      <p:ext uri="{BB962C8B-B14F-4D97-AF65-F5344CB8AC3E}">
        <p14:creationId xmlns:p14="http://schemas.microsoft.com/office/powerpoint/2010/main" val="1422045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66"/>
                </a:solidFill>
              </a:rPr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394472"/>
          </a:xfrm>
        </p:spPr>
        <p:txBody>
          <a:bodyPr>
            <a:normAutofit/>
          </a:bodyPr>
          <a:lstStyle/>
          <a:p>
            <a:r>
              <a:rPr lang="en-US" sz="2400" dirty="0"/>
              <a:t>Failure-atomic synchronization-free regions</a:t>
            </a:r>
          </a:p>
          <a:p>
            <a:pPr lvl="1"/>
            <a:r>
              <a:rPr lang="en-US" sz="2000" dirty="0"/>
              <a:t>Persistent state moves from one sync. operation to the next</a:t>
            </a:r>
          </a:p>
          <a:p>
            <a:pPr lvl="1"/>
            <a:r>
              <a:rPr lang="en-US" sz="2000" dirty="0"/>
              <a:t>Extends clean SC semantics to post-failure recovery</a:t>
            </a:r>
          </a:p>
          <a:p>
            <a:r>
              <a:rPr lang="en-US" sz="2400" dirty="0"/>
              <a:t>Coupled-SFR</a:t>
            </a:r>
          </a:p>
          <a:p>
            <a:pPr lvl="1"/>
            <a:r>
              <a:rPr lang="en-US" sz="2000" dirty="0"/>
              <a:t>Easy to reason about PM state after failure; high performance cost</a:t>
            </a:r>
          </a:p>
          <a:p>
            <a:r>
              <a:rPr lang="en-US" sz="2400" dirty="0"/>
              <a:t>Decoupled-SFR</a:t>
            </a:r>
          </a:p>
          <a:p>
            <a:pPr lvl="1"/>
            <a:r>
              <a:rPr lang="en-US" sz="2000" dirty="0"/>
              <a:t>Persistent state lags execution; performs 65% better than ATLAS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64B1-ED50-4F44-908F-E7FBEBF9E09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7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03154"/>
            <a:ext cx="8001000" cy="16002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0066"/>
                </a:solidFill>
              </a:rPr>
              <a:t>Persistency </a:t>
            </a:r>
            <a:r>
              <a:rPr lang="en-US" sz="4800" b="1">
                <a:solidFill>
                  <a:srgbClr val="000066"/>
                </a:solidFill>
              </a:rPr>
              <a:t>for Synchronization-Free </a:t>
            </a:r>
            <a:r>
              <a:rPr lang="en-US" sz="4800" b="1" dirty="0">
                <a:solidFill>
                  <a:srgbClr val="000066"/>
                </a:solidFill>
              </a:rPr>
              <a:t>Regions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76999" y="1815967"/>
            <a:ext cx="4028068" cy="2507297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Vaibhav Gogte, </a:t>
            </a:r>
          </a:p>
          <a:p>
            <a:r>
              <a:rPr lang="en-US" sz="2800" dirty="0">
                <a:solidFill>
                  <a:schemeClr val="tx1"/>
                </a:solidFill>
              </a:rPr>
              <a:t>Stephan </a:t>
            </a:r>
            <a:r>
              <a:rPr lang="en-US" sz="2800" dirty="0" err="1">
                <a:solidFill>
                  <a:schemeClr val="tx1"/>
                </a:solidFill>
              </a:rPr>
              <a:t>Diestelhorst</a:t>
            </a:r>
            <a:r>
              <a:rPr lang="en-US" sz="28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$</a:t>
            </a:r>
            <a:r>
              <a:rPr lang="en-US" sz="2800" dirty="0">
                <a:solidFill>
                  <a:schemeClr val="tx1"/>
                </a:solidFill>
              </a:rPr>
              <a:t>,  </a:t>
            </a:r>
          </a:p>
          <a:p>
            <a:r>
              <a:rPr lang="en-US" sz="2800" dirty="0">
                <a:solidFill>
                  <a:schemeClr val="tx1"/>
                </a:solidFill>
              </a:rPr>
              <a:t>William Wang</a:t>
            </a:r>
            <a:r>
              <a:rPr lang="en-US" sz="28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$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</a:p>
          <a:p>
            <a:r>
              <a:rPr lang="en-US" sz="2800" dirty="0">
                <a:solidFill>
                  <a:schemeClr val="tx1"/>
                </a:solidFill>
              </a:rPr>
              <a:t>Satish </a:t>
            </a:r>
            <a:r>
              <a:rPr lang="en-US" sz="2800" dirty="0" err="1">
                <a:solidFill>
                  <a:schemeClr val="tx1"/>
                </a:solidFill>
              </a:rPr>
              <a:t>Narayanasamy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</a:p>
          <a:p>
            <a:r>
              <a:rPr lang="en-US" sz="2800" dirty="0">
                <a:solidFill>
                  <a:schemeClr val="tx1"/>
                </a:solidFill>
              </a:rPr>
              <a:t>Peter M. Chen, </a:t>
            </a:r>
          </a:p>
          <a:p>
            <a:r>
              <a:rPr lang="en-US" sz="2800" dirty="0">
                <a:solidFill>
                  <a:schemeClr val="tx1"/>
                </a:solidFill>
              </a:rPr>
              <a:t>Thomas F. </a:t>
            </a:r>
            <a:r>
              <a:rPr lang="en-US" sz="2800" dirty="0" err="1">
                <a:solidFill>
                  <a:schemeClr val="tx1"/>
                </a:solidFill>
              </a:rPr>
              <a:t>Wenisch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58BBA9-4C12-1542-9490-F1ED0535534E}"/>
              </a:ext>
            </a:extLst>
          </p:cNvPr>
          <p:cNvGrpSpPr/>
          <p:nvPr/>
        </p:nvGrpSpPr>
        <p:grpSpPr>
          <a:xfrm>
            <a:off x="533400" y="4287178"/>
            <a:ext cx="3515757" cy="523220"/>
            <a:chOff x="595489" y="4301787"/>
            <a:chExt cx="3515757" cy="52322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5489" y="4480007"/>
              <a:ext cx="2074817" cy="2619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9360" y="4396912"/>
              <a:ext cx="713492" cy="42809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804752" y="4301787"/>
              <a:ext cx="3064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$</a:t>
              </a:r>
              <a:endParaRPr lang="en-US" sz="2800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6801620-FADB-5842-A669-F39682555095}"/>
              </a:ext>
            </a:extLst>
          </p:cNvPr>
          <p:cNvSpPr/>
          <p:nvPr/>
        </p:nvSpPr>
        <p:spPr>
          <a:xfrm>
            <a:off x="4819748" y="3011010"/>
            <a:ext cx="140603" cy="265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</a:pPr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B6159B-DE58-F04D-A77A-412192D2DDB6}"/>
              </a:ext>
            </a:extLst>
          </p:cNvPr>
          <p:cNvGrpSpPr/>
          <p:nvPr/>
        </p:nvGrpSpPr>
        <p:grpSpPr>
          <a:xfrm>
            <a:off x="4998431" y="1800838"/>
            <a:ext cx="3649728" cy="2926467"/>
            <a:chOff x="5093794" y="1815967"/>
            <a:chExt cx="3649728" cy="292646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9D674A5-7EA0-354A-9285-03646E1E41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70" t="-2505" r="870"/>
            <a:stretch/>
          </p:blipFill>
          <p:spPr>
            <a:xfrm>
              <a:off x="5845899" y="1815967"/>
              <a:ext cx="2179383" cy="23275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135365-608D-0A47-8DAB-1563E9A48B60}"/>
                </a:ext>
              </a:extLst>
            </p:cNvPr>
            <p:cNvSpPr txBox="1"/>
            <p:nvPr/>
          </p:nvSpPr>
          <p:spPr>
            <a:xfrm>
              <a:off x="5093794" y="4211521"/>
              <a:ext cx="3649728" cy="53091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68579" tIns="34289" rIns="68579" bIns="34289" rtlCol="0">
              <a:spAutoFit/>
            </a:bodyPr>
            <a:lstStyle/>
            <a:p>
              <a:pPr algn="ctr" defTabSz="685783">
                <a:buClrTx/>
              </a:pPr>
              <a:r>
                <a:rPr lang="en-US" sz="1500" i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If the surgery proves unnecessary, we’ll </a:t>
              </a:r>
              <a:br>
                <a:rPr lang="en-US" sz="1500" i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</a:br>
              <a:r>
                <a:rPr lang="en-US" sz="1500" i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revert your architectural state at no charge.</a:t>
              </a:r>
              <a:r>
                <a:rPr lang="en-US" sz="1600" i="1" kern="1200" baseline="300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*</a:t>
              </a:r>
              <a:endParaRPr lang="en-US" sz="1500" i="1" kern="1200" baseline="300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0AAA771-DC81-E843-8A1F-3C268D907944}"/>
              </a:ext>
            </a:extLst>
          </p:cNvPr>
          <p:cNvSpPr txBox="1"/>
          <p:nvPr/>
        </p:nvSpPr>
        <p:spPr>
          <a:xfrm>
            <a:off x="6935591" y="4810398"/>
            <a:ext cx="2118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*Source: Paul Kocher, ISCA 2018</a:t>
            </a:r>
          </a:p>
        </p:txBody>
      </p:sp>
    </p:spTree>
    <p:extLst>
      <p:ext uri="{BB962C8B-B14F-4D97-AF65-F5344CB8AC3E}">
        <p14:creationId xmlns:p14="http://schemas.microsoft.com/office/powerpoint/2010/main" val="1118709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19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29" y="3136762"/>
            <a:ext cx="1633843" cy="457475"/>
          </a:xfrm>
          <a:prstGeom prst="rect">
            <a:avLst/>
          </a:prstGeom>
        </p:spPr>
      </p:pic>
      <p:cxnSp>
        <p:nvCxnSpPr>
          <p:cNvPr id="199" name="Straight Connector 198"/>
          <p:cNvCxnSpPr/>
          <p:nvPr/>
        </p:nvCxnSpPr>
        <p:spPr>
          <a:xfrm>
            <a:off x="4662466" y="2254623"/>
            <a:ext cx="0" cy="142875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00" name="Rounded Rectangle 199"/>
          <p:cNvSpPr/>
          <p:nvPr/>
        </p:nvSpPr>
        <p:spPr>
          <a:xfrm>
            <a:off x="2893418" y="1333500"/>
            <a:ext cx="571500" cy="285750"/>
          </a:xfrm>
          <a:prstGeom prst="roundRect">
            <a:avLst/>
          </a:prstGeom>
          <a:solidFill>
            <a:srgbClr val="44546A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Core-1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3864968" y="1333500"/>
            <a:ext cx="571500" cy="285750"/>
          </a:xfrm>
          <a:prstGeom prst="roundRect">
            <a:avLst/>
          </a:prstGeom>
          <a:solidFill>
            <a:srgbClr val="44546A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Core-2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4893668" y="1333500"/>
            <a:ext cx="571500" cy="285750"/>
          </a:xfrm>
          <a:prstGeom prst="roundRect">
            <a:avLst/>
          </a:prstGeom>
          <a:solidFill>
            <a:srgbClr val="44546A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Core-3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5865218" y="1333500"/>
            <a:ext cx="571500" cy="285750"/>
          </a:xfrm>
          <a:prstGeom prst="roundRect">
            <a:avLst/>
          </a:prstGeom>
          <a:solidFill>
            <a:srgbClr val="44546A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Core-4</a:t>
            </a:r>
          </a:p>
        </p:txBody>
      </p:sp>
      <p:cxnSp>
        <p:nvCxnSpPr>
          <p:cNvPr id="204" name="Straight Connector 203"/>
          <p:cNvCxnSpPr/>
          <p:nvPr/>
        </p:nvCxnSpPr>
        <p:spPr>
          <a:xfrm>
            <a:off x="3179168" y="1619250"/>
            <a:ext cx="0" cy="28575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05" name="Straight Connector 204"/>
          <p:cNvCxnSpPr/>
          <p:nvPr/>
        </p:nvCxnSpPr>
        <p:spPr>
          <a:xfrm>
            <a:off x="4150718" y="1619250"/>
            <a:ext cx="0" cy="28575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06" name="Straight Connector 205"/>
          <p:cNvCxnSpPr/>
          <p:nvPr/>
        </p:nvCxnSpPr>
        <p:spPr>
          <a:xfrm>
            <a:off x="5179418" y="1619250"/>
            <a:ext cx="0" cy="28575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07" name="Straight Connector 206"/>
          <p:cNvCxnSpPr/>
          <p:nvPr/>
        </p:nvCxnSpPr>
        <p:spPr>
          <a:xfrm>
            <a:off x="6150968" y="1619250"/>
            <a:ext cx="0" cy="28575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pSp>
        <p:nvGrpSpPr>
          <p:cNvPr id="208" name="Group 207"/>
          <p:cNvGrpSpPr/>
          <p:nvPr/>
        </p:nvGrpSpPr>
        <p:grpSpPr>
          <a:xfrm>
            <a:off x="2893418" y="1905000"/>
            <a:ext cx="3543300" cy="742950"/>
            <a:chOff x="2209800" y="2114550"/>
            <a:chExt cx="4724400" cy="1295400"/>
          </a:xfrm>
        </p:grpSpPr>
        <p:sp>
          <p:nvSpPr>
            <p:cNvPr id="209" name="Rectangle 208"/>
            <p:cNvSpPr/>
            <p:nvPr/>
          </p:nvSpPr>
          <p:spPr>
            <a:xfrm>
              <a:off x="2209800" y="2114550"/>
              <a:ext cx="762000" cy="304800"/>
            </a:xfrm>
            <a:prstGeom prst="rect">
              <a:avLst/>
            </a:prstGeom>
            <a:noFill/>
            <a:ln w="19050" cap="flat" cmpd="sng" algn="ctr">
              <a:solidFill>
                <a:srgbClr val="44546A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L1 $</a:t>
              </a: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3505200" y="2114550"/>
              <a:ext cx="762000" cy="304800"/>
            </a:xfrm>
            <a:prstGeom prst="rect">
              <a:avLst/>
            </a:prstGeom>
            <a:noFill/>
            <a:ln w="19050" cap="flat" cmpd="sng" algn="ctr">
              <a:solidFill>
                <a:srgbClr val="44546A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L1 $</a:t>
              </a: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76800" y="2114550"/>
              <a:ext cx="762000" cy="304800"/>
            </a:xfrm>
            <a:prstGeom prst="rect">
              <a:avLst/>
            </a:prstGeom>
            <a:noFill/>
            <a:ln w="19050" cap="flat" cmpd="sng" algn="ctr">
              <a:solidFill>
                <a:srgbClr val="44546A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L1 $</a:t>
              </a: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6172200" y="2114550"/>
              <a:ext cx="762000" cy="304800"/>
            </a:xfrm>
            <a:prstGeom prst="rect">
              <a:avLst/>
            </a:prstGeom>
            <a:noFill/>
            <a:ln w="19050" cap="flat" cmpd="sng" algn="ctr">
              <a:solidFill>
                <a:srgbClr val="44546A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L1 $</a:t>
              </a: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3276600" y="2952750"/>
              <a:ext cx="2590800" cy="457200"/>
            </a:xfrm>
            <a:prstGeom prst="rect">
              <a:avLst/>
            </a:prstGeom>
            <a:noFill/>
            <a:ln w="19050" cap="flat" cmpd="sng" algn="ctr">
              <a:solidFill>
                <a:srgbClr val="44546A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LLC</a:t>
              </a:r>
            </a:p>
          </p:txBody>
        </p:sp>
        <p:cxnSp>
          <p:nvCxnSpPr>
            <p:cNvPr id="214" name="Straight Connector 213"/>
            <p:cNvCxnSpPr/>
            <p:nvPr/>
          </p:nvCxnSpPr>
          <p:spPr>
            <a:xfrm>
              <a:off x="2590800" y="2724150"/>
              <a:ext cx="39624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5" name="Straight Connector 214"/>
            <p:cNvCxnSpPr/>
            <p:nvPr/>
          </p:nvCxnSpPr>
          <p:spPr>
            <a:xfrm>
              <a:off x="2590800" y="241935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6" name="Straight Connector 215"/>
            <p:cNvCxnSpPr/>
            <p:nvPr/>
          </p:nvCxnSpPr>
          <p:spPr>
            <a:xfrm>
              <a:off x="3886200" y="241935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7" name="Straight Connector 216"/>
            <p:cNvCxnSpPr/>
            <p:nvPr/>
          </p:nvCxnSpPr>
          <p:spPr>
            <a:xfrm>
              <a:off x="5257800" y="241935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8" name="Straight Connector 217"/>
            <p:cNvCxnSpPr/>
            <p:nvPr/>
          </p:nvCxnSpPr>
          <p:spPr>
            <a:xfrm>
              <a:off x="6553200" y="241935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219" name="TextBox 218"/>
          <p:cNvSpPr txBox="1"/>
          <p:nvPr/>
        </p:nvSpPr>
        <p:spPr>
          <a:xfrm>
            <a:off x="3106315" y="3484518"/>
            <a:ext cx="6319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DRAM</a:t>
            </a:r>
          </a:p>
        </p:txBody>
      </p:sp>
      <p:cxnSp>
        <p:nvCxnSpPr>
          <p:cNvPr id="221" name="Elbow Connector 220"/>
          <p:cNvCxnSpPr/>
          <p:nvPr/>
        </p:nvCxnSpPr>
        <p:spPr>
          <a:xfrm rot="5400000">
            <a:off x="3825534" y="2342304"/>
            <a:ext cx="457200" cy="1242692"/>
          </a:xfrm>
          <a:prstGeom prst="bentConnector3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2" name="Rounded Rectangle 221"/>
          <p:cNvSpPr/>
          <p:nvPr/>
        </p:nvSpPr>
        <p:spPr>
          <a:xfrm>
            <a:off x="2743200" y="1276350"/>
            <a:ext cx="3886200" cy="1465372"/>
          </a:xfrm>
          <a:prstGeom prst="roundRect">
            <a:avLst/>
          </a:prstGeom>
          <a:solidFill>
            <a:srgbClr val="ED7D31">
              <a:lumMod val="60000"/>
              <a:lumOff val="40000"/>
              <a:alpha val="5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223" name="Rounded Rectangle 222"/>
          <p:cNvSpPr/>
          <p:nvPr/>
        </p:nvSpPr>
        <p:spPr>
          <a:xfrm>
            <a:off x="2449728" y="2947244"/>
            <a:ext cx="1943100" cy="778916"/>
          </a:xfrm>
          <a:prstGeom prst="roundRect">
            <a:avLst/>
          </a:prstGeom>
          <a:solidFill>
            <a:srgbClr val="ED7D31">
              <a:lumMod val="60000"/>
              <a:lumOff val="40000"/>
              <a:alpha val="5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224" name="Lightning Bolt 223"/>
          <p:cNvSpPr/>
          <p:nvPr/>
        </p:nvSpPr>
        <p:spPr>
          <a:xfrm>
            <a:off x="1636118" y="2021292"/>
            <a:ext cx="685800" cy="914400"/>
          </a:xfrm>
          <a:prstGeom prst="lightningBolt">
            <a:avLst/>
          </a:prstGeom>
          <a:solidFill>
            <a:srgbClr val="FF0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pic>
        <p:nvPicPr>
          <p:cNvPr id="225" name="Picture 2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309" y="2935692"/>
            <a:ext cx="751528" cy="681818"/>
          </a:xfrm>
          <a:prstGeom prst="rect">
            <a:avLst/>
          </a:prstGeom>
        </p:spPr>
      </p:pic>
      <p:sp>
        <p:nvSpPr>
          <p:cNvPr id="226" name="TextBox 225"/>
          <p:cNvSpPr txBox="1"/>
          <p:nvPr/>
        </p:nvSpPr>
        <p:spPr>
          <a:xfrm>
            <a:off x="7236818" y="2797192"/>
            <a:ext cx="8295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Recovery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1643913" y="4077233"/>
            <a:ext cx="6084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Recovery can inspect the data-structures in PM to restore system to a consistent state</a:t>
            </a:r>
          </a:p>
        </p:txBody>
      </p:sp>
      <p:pic>
        <p:nvPicPr>
          <p:cNvPr id="228" name="Picture 2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471" y="3131182"/>
            <a:ext cx="1633843" cy="4863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9" name="Elbow Connector 228"/>
          <p:cNvCxnSpPr/>
          <p:nvPr/>
        </p:nvCxnSpPr>
        <p:spPr>
          <a:xfrm rot="16200000" flipH="1">
            <a:off x="5075236" y="2338362"/>
            <a:ext cx="457201" cy="1250575"/>
          </a:xfrm>
          <a:prstGeom prst="bentConnector3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30" name="Title 2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66"/>
                </a:solidFill>
              </a:rPr>
              <a:t>Persistent memory system</a:t>
            </a:r>
            <a:endParaRPr lang="en-US" dirty="0"/>
          </a:p>
        </p:txBody>
      </p:sp>
      <p:sp>
        <p:nvSpPr>
          <p:cNvPr id="220" name="TextBox 219"/>
          <p:cNvSpPr txBox="1"/>
          <p:nvPr/>
        </p:nvSpPr>
        <p:spPr>
          <a:xfrm>
            <a:off x="5010598" y="3484518"/>
            <a:ext cx="19018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Persistent Memory (PM)</a:t>
            </a:r>
          </a:p>
        </p:txBody>
      </p:sp>
    </p:spTree>
    <p:extLst>
      <p:ext uri="{BB962C8B-B14F-4D97-AF65-F5344CB8AC3E}">
        <p14:creationId xmlns:p14="http://schemas.microsoft.com/office/powerpoint/2010/main" val="201349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animBg="1"/>
      <p:bldP spid="223" grpId="0" animBg="1"/>
      <p:bldP spid="224" grpId="0" animBg="1"/>
      <p:bldP spid="226" grpId="0"/>
      <p:bldP spid="2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0955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Memory persistency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64B1-ED50-4F44-908F-E7FBEBF9E095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Provide guarantees required for recoverable software</a:t>
            </a:r>
          </a:p>
          <a:p>
            <a:pPr lvl="1"/>
            <a:r>
              <a:rPr lang="en-US" sz="2000" dirty="0"/>
              <a:t>Academia </a:t>
            </a:r>
            <a:r>
              <a:rPr lang="en-US" sz="1400" dirty="0"/>
              <a:t>[Condit ‘09][Pelley ‘14][Joshi ‘15][</a:t>
            </a:r>
            <a:r>
              <a:rPr lang="en-US" sz="1400" dirty="0" err="1"/>
              <a:t>Kolli</a:t>
            </a:r>
            <a:r>
              <a:rPr lang="en-US" sz="1400" dirty="0"/>
              <a:t> ‘17] </a:t>
            </a:r>
            <a:r>
              <a:rPr lang="mr-IN" sz="1400" dirty="0"/>
              <a:t>…</a:t>
            </a:r>
            <a:endParaRPr lang="en-US" sz="1400" dirty="0"/>
          </a:p>
          <a:p>
            <a:pPr lvl="1"/>
            <a:r>
              <a:rPr lang="en-US" sz="2000" dirty="0"/>
              <a:t>Industry </a:t>
            </a:r>
            <a:r>
              <a:rPr lang="en-US" sz="1400" dirty="0"/>
              <a:t>[Intel ‘14][ARM ‘16]</a:t>
            </a:r>
          </a:p>
          <a:p>
            <a:r>
              <a:rPr lang="en-US" sz="2400" dirty="0"/>
              <a:t>Define the program state that recovery observes post failure</a:t>
            </a:r>
          </a:p>
          <a:p>
            <a:r>
              <a:rPr lang="en-US" sz="2400" dirty="0"/>
              <a:t>Key primitives:</a:t>
            </a:r>
          </a:p>
          <a:p>
            <a:pPr lvl="1"/>
            <a:r>
              <a:rPr lang="en-US" sz="2000" dirty="0"/>
              <a:t>Ensure failure atomicity for a group of persists </a:t>
            </a:r>
          </a:p>
          <a:p>
            <a:pPr lvl="1"/>
            <a:r>
              <a:rPr lang="en-US" sz="2000" dirty="0"/>
              <a:t>Govern ordering constraints on memory accesses to PM</a:t>
            </a:r>
          </a:p>
        </p:txBody>
      </p:sp>
    </p:spTree>
    <p:extLst>
      <p:ext uri="{BB962C8B-B14F-4D97-AF65-F5344CB8AC3E}">
        <p14:creationId xmlns:p14="http://schemas.microsoft.com/office/powerpoint/2010/main" val="122752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0955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Contributions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64B1-ED50-4F44-908F-E7FBEBF9E095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00151"/>
            <a:ext cx="8458200" cy="3394472"/>
          </a:xfrm>
        </p:spPr>
        <p:txBody>
          <a:bodyPr>
            <a:normAutofit/>
          </a:bodyPr>
          <a:lstStyle/>
          <a:p>
            <a:r>
              <a:rPr lang="en-US" sz="2400" dirty="0"/>
              <a:t>Persistency model using synchronization-free regions</a:t>
            </a:r>
          </a:p>
          <a:p>
            <a:pPr lvl="1"/>
            <a:r>
              <a:rPr lang="en-US" sz="2000" dirty="0"/>
              <a:t>Define precise state of the program post failure </a:t>
            </a:r>
          </a:p>
          <a:p>
            <a:pPr lvl="1"/>
            <a:r>
              <a:rPr lang="en-US" sz="2000" dirty="0"/>
              <a:t>Employ existing synchronization primitives in C++</a:t>
            </a:r>
          </a:p>
          <a:p>
            <a:r>
              <a:rPr lang="en-US" sz="2400" dirty="0"/>
              <a:t>Provide semantics as a part of language implementation</a:t>
            </a:r>
          </a:p>
          <a:p>
            <a:pPr lvl="1"/>
            <a:r>
              <a:rPr lang="en-US" sz="2000" dirty="0"/>
              <a:t>Build compiler pass that emits logging code for persistent accesses</a:t>
            </a:r>
          </a:p>
          <a:p>
            <a:r>
              <a:rPr lang="en-US" sz="2400" dirty="0"/>
              <a:t>Propose two implementations: Coupled-SFR and Decoupled-SFR</a:t>
            </a:r>
          </a:p>
          <a:p>
            <a:r>
              <a:rPr lang="en-US" sz="2400" dirty="0"/>
              <a:t>Achieve 65% better performance over state-of-the-art tech.</a:t>
            </a:r>
          </a:p>
        </p:txBody>
      </p:sp>
    </p:spTree>
    <p:extLst>
      <p:ext uri="{BB962C8B-B14F-4D97-AF65-F5344CB8AC3E}">
        <p14:creationId xmlns:p14="http://schemas.microsoft.com/office/powerpoint/2010/main" val="2114866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0955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64B1-ED50-4F44-908F-E7FBEBF9E095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00151"/>
            <a:ext cx="8458200" cy="3394472"/>
          </a:xfrm>
        </p:spPr>
        <p:txBody>
          <a:bodyPr>
            <a:normAutofit/>
          </a:bodyPr>
          <a:lstStyle/>
          <a:p>
            <a:r>
              <a:rPr lang="en-US" sz="2400" dirty="0"/>
              <a:t>Design space for language-level persistency models</a:t>
            </a:r>
            <a:endParaRPr lang="en-US" sz="2000" dirty="0"/>
          </a:p>
          <a:p>
            <a:r>
              <a:rPr lang="en-US" sz="2400" dirty="0"/>
              <a:t>Our proposal: Persistency for SFRs</a:t>
            </a:r>
          </a:p>
          <a:p>
            <a:pPr lvl="1"/>
            <a:r>
              <a:rPr lang="en-US" sz="2000" dirty="0"/>
              <a:t>Coupled-SFR implementation</a:t>
            </a:r>
          </a:p>
          <a:p>
            <a:pPr lvl="1"/>
            <a:r>
              <a:rPr lang="en-US" sz="2000" dirty="0"/>
              <a:t>Decoupled-SFR implementation</a:t>
            </a:r>
          </a:p>
          <a:p>
            <a:r>
              <a:rPr lang="en-US" sz="2400" dirty="0"/>
              <a:t>Evaluation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3554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594"/>
            <a:ext cx="8356600" cy="10668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66"/>
                </a:solidFill>
              </a:rPr>
              <a:t>Language-level persistency models </a:t>
            </a:r>
            <a:r>
              <a:rPr lang="en-US" sz="1400" dirty="0">
                <a:solidFill>
                  <a:srgbClr val="000090"/>
                </a:solidFill>
              </a:rPr>
              <a:t>[</a:t>
            </a:r>
            <a:r>
              <a:rPr lang="en-US" sz="1400" dirty="0" err="1">
                <a:solidFill>
                  <a:srgbClr val="000090"/>
                </a:solidFill>
              </a:rPr>
              <a:t>Chakrabarti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mr-IN" sz="1400" dirty="0">
                <a:solidFill>
                  <a:srgbClr val="000090"/>
                </a:solidFill>
              </a:rPr>
              <a:t>’</a:t>
            </a:r>
            <a:r>
              <a:rPr lang="en-US" sz="1400" dirty="0">
                <a:solidFill>
                  <a:srgbClr val="000090"/>
                </a:solidFill>
              </a:rPr>
              <a:t>14][</a:t>
            </a:r>
            <a:r>
              <a:rPr lang="en-US" sz="1400" dirty="0" err="1">
                <a:solidFill>
                  <a:srgbClr val="000090"/>
                </a:solidFill>
              </a:rPr>
              <a:t>Kolli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mr-IN" sz="1400" dirty="0">
                <a:solidFill>
                  <a:srgbClr val="000090"/>
                </a:solidFill>
              </a:rPr>
              <a:t>’</a:t>
            </a:r>
            <a:r>
              <a:rPr lang="en-US" sz="1400" dirty="0">
                <a:solidFill>
                  <a:srgbClr val="000090"/>
                </a:solidFill>
              </a:rPr>
              <a:t>17]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7038"/>
            <a:ext cx="8686800" cy="1310244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Enables writing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portable, recoverable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software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Extend language memory-model with persistency semantics</a:t>
            </a:r>
          </a:p>
          <a:p>
            <a:r>
              <a:rPr lang="en-US" sz="2400" dirty="0"/>
              <a:t>Persistency model guarantees: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5B5864B1-ED50-4F44-908F-E7FBEBF9E095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B7DB027-AFE8-D64A-BF3C-4F6166071FC2}"/>
              </a:ext>
            </a:extLst>
          </p:cNvPr>
          <p:cNvSpPr txBox="1">
            <a:spLocks/>
          </p:cNvSpPr>
          <p:nvPr/>
        </p:nvSpPr>
        <p:spPr>
          <a:xfrm>
            <a:off x="1499055" y="2590905"/>
            <a:ext cx="1612900" cy="1536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US" dirty="0" err="1"/>
              <a:t>Atomic_begin</a:t>
            </a:r>
            <a:r>
              <a:rPr lang="en-US" dirty="0"/>
              <a:t>()</a:t>
            </a:r>
          </a:p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US" dirty="0"/>
              <a:t>	A = 100;</a:t>
            </a:r>
          </a:p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US" dirty="0"/>
              <a:t>	B = 200;</a:t>
            </a:r>
          </a:p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US" dirty="0" err="1"/>
              <a:t>Atomic_end</a:t>
            </a:r>
            <a:r>
              <a:rPr lang="en-US" dirty="0"/>
              <a:t>()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F21B4D9-8D69-A644-BD6E-C44098406180}"/>
              </a:ext>
            </a:extLst>
          </p:cNvPr>
          <p:cNvSpPr/>
          <p:nvPr/>
        </p:nvSpPr>
        <p:spPr>
          <a:xfrm>
            <a:off x="1803855" y="2960253"/>
            <a:ext cx="1219200" cy="641351"/>
          </a:xfrm>
          <a:prstGeom prst="roundRect">
            <a:avLst/>
          </a:prstGeom>
          <a:noFill/>
          <a:ln w="190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B6CF50-F55A-4F41-B235-D9118F14BC79}"/>
              </a:ext>
            </a:extLst>
          </p:cNvPr>
          <p:cNvSpPr txBox="1"/>
          <p:nvPr/>
        </p:nvSpPr>
        <p:spPr>
          <a:xfrm>
            <a:off x="191409" y="4066392"/>
            <a:ext cx="422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Failure-atomicity</a:t>
            </a:r>
            <a:r>
              <a:rPr lang="en-US" dirty="0"/>
              <a:t>: </a:t>
            </a:r>
          </a:p>
          <a:p>
            <a:pPr algn="ctr"/>
            <a:r>
              <a:rPr lang="en-US" dirty="0"/>
              <a:t>Which group of stores persist atomically?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0FDE2E-387B-E844-9F58-30A15C8E3C78}"/>
              </a:ext>
            </a:extLst>
          </p:cNvPr>
          <p:cNvSpPr txBox="1"/>
          <p:nvPr/>
        </p:nvSpPr>
        <p:spPr>
          <a:xfrm>
            <a:off x="4420509" y="4066392"/>
            <a:ext cx="422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lvl="1" indent="-317500" algn="ctr"/>
            <a:r>
              <a:rPr lang="en-US" b="1" u="sng" dirty="0"/>
              <a:t>Ordering</a:t>
            </a:r>
            <a:r>
              <a:rPr lang="en-US" b="1" dirty="0"/>
              <a:t>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pPr marL="635000" lvl="1" indent="-317500" algn="ctr"/>
            <a:r>
              <a:rPr lang="en-US" dirty="0"/>
              <a:t>How can programmers order accesses?</a:t>
            </a:r>
            <a:endParaRPr lang="en-US" b="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5831E6A-649F-D74C-A736-8C6156F592CE}"/>
              </a:ext>
            </a:extLst>
          </p:cNvPr>
          <p:cNvGrpSpPr/>
          <p:nvPr/>
        </p:nvGrpSpPr>
        <p:grpSpPr>
          <a:xfrm>
            <a:off x="4595234" y="2590905"/>
            <a:ext cx="3878739" cy="1635666"/>
            <a:chOff x="4364213" y="2590905"/>
            <a:chExt cx="3878739" cy="163566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41E4C32-3CCC-3E43-B979-187269F8F3CB}"/>
                </a:ext>
              </a:extLst>
            </p:cNvPr>
            <p:cNvGrpSpPr/>
            <p:nvPr/>
          </p:nvGrpSpPr>
          <p:grpSpPr>
            <a:xfrm>
              <a:off x="4364213" y="2590905"/>
              <a:ext cx="3878739" cy="1635666"/>
              <a:chOff x="4262059" y="2590905"/>
              <a:chExt cx="3878739" cy="1635666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ACA6734D-801A-ED4F-A6D5-3B8FAB0E9B19}"/>
                  </a:ext>
                </a:extLst>
              </p:cNvPr>
              <p:cNvGrpSpPr/>
              <p:nvPr/>
            </p:nvGrpSpPr>
            <p:grpSpPr>
              <a:xfrm>
                <a:off x="5448241" y="2590905"/>
                <a:ext cx="2692557" cy="1635666"/>
                <a:chOff x="5232243" y="2870733"/>
                <a:chExt cx="2692557" cy="1635666"/>
              </a:xfrm>
            </p:grpSpPr>
            <p:sp>
              <p:nvSpPr>
                <p:cNvPr id="20" name="Content Placeholder 4">
                  <a:extLst>
                    <a:ext uri="{FF2B5EF4-FFF2-40B4-BE49-F238E27FC236}">
                      <a16:creationId xmlns:a16="http://schemas.microsoft.com/office/drawing/2014/main" id="{9B6D3BAA-F7EE-B849-BF09-A1BD7486D48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32243" y="2870733"/>
                  <a:ext cx="1244757" cy="87934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20000"/>
                    </a:lnSpc>
                    <a:buFont typeface="Arial"/>
                    <a:buNone/>
                  </a:pPr>
                  <a:r>
                    <a:rPr lang="en-US" sz="1800" dirty="0"/>
                    <a:t>  A = 100;</a:t>
                  </a:r>
                </a:p>
                <a:p>
                  <a:pPr marL="0" indent="0">
                    <a:lnSpc>
                      <a:spcPct val="120000"/>
                    </a:lnSpc>
                    <a:buFont typeface="Arial"/>
                    <a:buNone/>
                  </a:pPr>
                  <a:r>
                    <a:rPr lang="en-US" sz="1800" dirty="0"/>
                    <a:t>L1.rel();</a:t>
                  </a:r>
                </a:p>
              </p:txBody>
            </p:sp>
            <p:sp>
              <p:nvSpPr>
                <p:cNvPr id="21" name="Content Placeholder 4">
                  <a:extLst>
                    <a:ext uri="{FF2B5EF4-FFF2-40B4-BE49-F238E27FC236}">
                      <a16:creationId xmlns:a16="http://schemas.microsoft.com/office/drawing/2014/main" id="{21438347-1296-0D4F-8586-629FDB647B6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781800" y="3577730"/>
                  <a:ext cx="1143000" cy="92866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20000"/>
                    </a:lnSpc>
                    <a:buFont typeface="Arial"/>
                    <a:buNone/>
                  </a:pPr>
                  <a:r>
                    <a:rPr lang="en-US" sz="1800" dirty="0"/>
                    <a:t>L1.acq();</a:t>
                  </a:r>
                </a:p>
                <a:p>
                  <a:pPr marL="0" indent="0">
                    <a:lnSpc>
                      <a:spcPct val="120000"/>
                    </a:lnSpc>
                    <a:buFont typeface="Arial"/>
                    <a:buNone/>
                  </a:pPr>
                  <a:r>
                    <a:rPr lang="en-US" sz="1800" dirty="0"/>
                    <a:t>  A = 200;</a:t>
                  </a:r>
                </a:p>
              </p:txBody>
            </p: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84249F49-0DEE-1149-B948-AD12E6B656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5590" y="3562851"/>
                  <a:ext cx="586210" cy="16203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prstDash val="solid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Content Placeholder 4">
                <a:extLst>
                  <a:ext uri="{FF2B5EF4-FFF2-40B4-BE49-F238E27FC236}">
                    <a16:creationId xmlns:a16="http://schemas.microsoft.com/office/drawing/2014/main" id="{B0DCF73E-AEF8-7E4B-8EC5-EF1E337871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62059" y="3584000"/>
                <a:ext cx="1441607" cy="4277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Font typeface="Arial"/>
                  <a:buNone/>
                </a:pPr>
                <a:r>
                  <a:rPr lang="en-US" sz="1600" dirty="0"/>
                  <a:t>St(A) &lt;</a:t>
                </a:r>
                <a:r>
                  <a:rPr lang="en-US" sz="1600" baseline="-25000" dirty="0"/>
                  <a:t>p</a:t>
                </a:r>
                <a:r>
                  <a:rPr lang="en-US" sz="1600" dirty="0"/>
                  <a:t> St(B)</a:t>
                </a:r>
              </a:p>
            </p:txBody>
          </p:sp>
        </p:grpSp>
        <p:cxnSp>
          <p:nvCxnSpPr>
            <p:cNvPr id="37" name="Curved Connector 36">
              <a:extLst>
                <a:ext uri="{FF2B5EF4-FFF2-40B4-BE49-F238E27FC236}">
                  <a16:creationId xmlns:a16="http://schemas.microsoft.com/office/drawing/2014/main" id="{32A42135-A9FB-9143-9DF8-C23A027F880D}"/>
                </a:ext>
              </a:extLst>
            </p:cNvPr>
            <p:cNvCxnSpPr>
              <a:cxnSpLocks/>
            </p:cNvCxnSpPr>
            <p:nvPr/>
          </p:nvCxnSpPr>
          <p:spPr>
            <a:xfrm>
              <a:off x="5703407" y="2785773"/>
              <a:ext cx="1535593" cy="1107745"/>
            </a:xfrm>
            <a:prstGeom prst="curvedConnector3">
              <a:avLst>
                <a:gd name="adj1" fmla="val -24434"/>
              </a:avLst>
            </a:prstGeom>
            <a:ln>
              <a:prstDash val="sysDash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516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66"/>
                </a:solidFill>
              </a:rPr>
              <a:t>Why failure-atomicity?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64B1-ED50-4F44-908F-E7FBEBF9E095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08208" y="1169456"/>
            <a:ext cx="6737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Task: Fill node and add to linked list, </a:t>
            </a:r>
            <a:r>
              <a:rPr lang="en-US" sz="2800" b="1" dirty="0">
                <a:solidFill>
                  <a:srgbClr val="FF0000"/>
                </a:solidFill>
              </a:rPr>
              <a:t>safely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46A2221-A67F-3642-9803-45DB76524DEC}"/>
              </a:ext>
            </a:extLst>
          </p:cNvPr>
          <p:cNvGrpSpPr/>
          <p:nvPr/>
        </p:nvGrpSpPr>
        <p:grpSpPr>
          <a:xfrm>
            <a:off x="2087054" y="3055123"/>
            <a:ext cx="2590800" cy="381000"/>
            <a:chOff x="2087054" y="3064092"/>
            <a:chExt cx="2590800" cy="381000"/>
          </a:xfrm>
        </p:grpSpPr>
        <p:sp>
          <p:nvSpPr>
            <p:cNvPr id="7" name="Rounded Rectangle 6"/>
            <p:cNvSpPr/>
            <p:nvPr/>
          </p:nvSpPr>
          <p:spPr>
            <a:xfrm>
              <a:off x="2087054" y="3064092"/>
              <a:ext cx="2590800" cy="3810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38200" y="3075760"/>
              <a:ext cx="148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fillNewNode</a:t>
              </a:r>
              <a:r>
                <a:rPr lang="en-US" dirty="0"/>
                <a:t>()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09340E6-70CA-F944-B716-A51B6B5F5492}"/>
              </a:ext>
            </a:extLst>
          </p:cNvPr>
          <p:cNvGrpSpPr/>
          <p:nvPr/>
        </p:nvGrpSpPr>
        <p:grpSpPr>
          <a:xfrm>
            <a:off x="2087054" y="3740923"/>
            <a:ext cx="2590800" cy="381000"/>
            <a:chOff x="2087054" y="3749892"/>
            <a:chExt cx="2590800" cy="381000"/>
          </a:xfrm>
        </p:grpSpPr>
        <p:sp>
          <p:nvSpPr>
            <p:cNvPr id="9" name="Rounded Rectangle 8"/>
            <p:cNvSpPr/>
            <p:nvPr/>
          </p:nvSpPr>
          <p:spPr>
            <a:xfrm>
              <a:off x="2087054" y="3749892"/>
              <a:ext cx="2590800" cy="381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38200" y="3749892"/>
              <a:ext cx="1597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updateTailPtr</a:t>
              </a:r>
              <a:r>
                <a:rPr lang="en-US" dirty="0"/>
                <a:t>()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62482A8-2BA4-4044-889F-D0A69F7BA1F3}"/>
              </a:ext>
            </a:extLst>
          </p:cNvPr>
          <p:cNvGrpSpPr/>
          <p:nvPr/>
        </p:nvGrpSpPr>
        <p:grpSpPr>
          <a:xfrm>
            <a:off x="6861459" y="2343150"/>
            <a:ext cx="442315" cy="463102"/>
            <a:chOff x="6861459" y="2343150"/>
            <a:chExt cx="442315" cy="46310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1459" y="2363937"/>
              <a:ext cx="442315" cy="442315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6861459" y="2343150"/>
              <a:ext cx="435966" cy="4592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110374" y="1572014"/>
            <a:ext cx="2332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In-memory data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57418" y="2344873"/>
            <a:ext cx="1237259" cy="459217"/>
            <a:chOff x="7317353" y="3599679"/>
            <a:chExt cx="1343732" cy="467019"/>
          </a:xfrm>
        </p:grpSpPr>
        <p:sp>
          <p:nvSpPr>
            <p:cNvPr id="15" name="Oval 14"/>
            <p:cNvSpPr/>
            <p:nvPr/>
          </p:nvSpPr>
          <p:spPr>
            <a:xfrm>
              <a:off x="8187602" y="3599682"/>
              <a:ext cx="473483" cy="46701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7317353" y="3599679"/>
              <a:ext cx="473483" cy="46701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Arrow Connector 16"/>
            <p:cNvCxnSpPr>
              <a:cxnSpLocks/>
              <a:stCxn id="27" idx="6"/>
              <a:endCxn id="15" idx="2"/>
            </p:cNvCxnSpPr>
            <p:nvPr/>
          </p:nvCxnSpPr>
          <p:spPr>
            <a:xfrm>
              <a:off x="7790836" y="3833186"/>
              <a:ext cx="396765" cy="4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/>
          <p:cNvSpPr/>
          <p:nvPr/>
        </p:nvSpPr>
        <p:spPr>
          <a:xfrm>
            <a:off x="6861459" y="3695982"/>
            <a:ext cx="435966" cy="459214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257418" y="3697705"/>
            <a:ext cx="1237259" cy="459217"/>
            <a:chOff x="7317353" y="3599679"/>
            <a:chExt cx="1343732" cy="467019"/>
          </a:xfrm>
          <a:solidFill>
            <a:schemeClr val="accent6"/>
          </a:solidFill>
        </p:grpSpPr>
        <p:sp>
          <p:nvSpPr>
            <p:cNvPr id="20" name="Oval 19"/>
            <p:cNvSpPr/>
            <p:nvPr/>
          </p:nvSpPr>
          <p:spPr>
            <a:xfrm>
              <a:off x="8187602" y="3599682"/>
              <a:ext cx="473483" cy="46701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317353" y="3599679"/>
              <a:ext cx="473483" cy="4670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7790836" y="3833186"/>
              <a:ext cx="396767" cy="5"/>
            </a:xfrm>
            <a:prstGeom prst="straightConnector1">
              <a:avLst/>
            </a:prstGeom>
            <a:grpFill/>
            <a:ln w="9525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flipV="1">
            <a:off x="6494677" y="3925589"/>
            <a:ext cx="366782" cy="1726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087054" y="3588523"/>
            <a:ext cx="2590800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32836" y="335992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Fence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47D18BE-C964-5742-AEDB-711A4C29BDD4}"/>
              </a:ext>
            </a:extLst>
          </p:cNvPr>
          <p:cNvGrpSpPr/>
          <p:nvPr/>
        </p:nvGrpSpPr>
        <p:grpSpPr>
          <a:xfrm>
            <a:off x="5259664" y="3019981"/>
            <a:ext cx="2040007" cy="460940"/>
            <a:chOff x="5259664" y="3019981"/>
            <a:chExt cx="2040007" cy="460940"/>
          </a:xfrm>
        </p:grpSpPr>
        <p:sp>
          <p:nvSpPr>
            <p:cNvPr id="26" name="Oval 25"/>
            <p:cNvSpPr/>
            <p:nvPr/>
          </p:nvSpPr>
          <p:spPr>
            <a:xfrm>
              <a:off x="6863705" y="3019981"/>
              <a:ext cx="435966" cy="459214"/>
            </a:xfrm>
            <a:prstGeom prst="ellipse">
              <a:avLst/>
            </a:prstGeom>
            <a:pattFill prst="pct6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259664" y="3021704"/>
              <a:ext cx="1237259" cy="459217"/>
              <a:chOff x="7317353" y="3599679"/>
              <a:chExt cx="1343732" cy="467019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8187602" y="3599682"/>
                <a:ext cx="473483" cy="467016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317353" y="3599679"/>
                <a:ext cx="473483" cy="467014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>
                <a:off x="7790836" y="3833186"/>
                <a:ext cx="396767" cy="5"/>
              </a:xfrm>
              <a:prstGeom prst="straightConnector1">
                <a:avLst/>
              </a:prstGeom>
              <a:ln w="9525" cmpd="sng"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3BC897D-461D-8D48-90DB-3FBA13AEAEC6}"/>
              </a:ext>
            </a:extLst>
          </p:cNvPr>
          <p:cNvSpPr txBox="1"/>
          <p:nvPr/>
        </p:nvSpPr>
        <p:spPr>
          <a:xfrm>
            <a:off x="2974651" y="2387532"/>
            <a:ext cx="182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Initial linked-list</a:t>
            </a:r>
          </a:p>
        </p:txBody>
      </p:sp>
    </p:spTree>
    <p:extLst>
      <p:ext uri="{BB962C8B-B14F-4D97-AF65-F5344CB8AC3E}">
        <p14:creationId xmlns:p14="http://schemas.microsoft.com/office/powerpoint/2010/main" val="206494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66"/>
                </a:solidFill>
              </a:rPr>
              <a:t>Why failure-atomicity?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64B1-ED50-4F44-908F-E7FBEBF9E095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8208" y="1169456"/>
            <a:ext cx="6737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Task: Fill node and add to linked list, </a:t>
            </a:r>
            <a:r>
              <a:rPr lang="en-US" sz="2800" b="1" dirty="0">
                <a:solidFill>
                  <a:srgbClr val="FF0000"/>
                </a:solidFill>
              </a:rPr>
              <a:t>safely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459" y="2372906"/>
            <a:ext cx="442315" cy="44231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861459" y="2352119"/>
            <a:ext cx="435966" cy="459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81600" y="1758864"/>
            <a:ext cx="2332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In-memory data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257418" y="2353842"/>
            <a:ext cx="1237259" cy="459217"/>
            <a:chOff x="7317353" y="3599679"/>
            <a:chExt cx="1343732" cy="467019"/>
          </a:xfrm>
          <a:solidFill>
            <a:schemeClr val="accent6"/>
          </a:solidFill>
        </p:grpSpPr>
        <p:sp>
          <p:nvSpPr>
            <p:cNvPr id="10" name="Oval 9"/>
            <p:cNvSpPr/>
            <p:nvPr/>
          </p:nvSpPr>
          <p:spPr>
            <a:xfrm>
              <a:off x="8187602" y="3599682"/>
              <a:ext cx="473483" cy="46701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317353" y="3599679"/>
              <a:ext cx="473483" cy="4670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endCxn id="25" idx="2"/>
            </p:cNvCxnSpPr>
            <p:nvPr/>
          </p:nvCxnSpPr>
          <p:spPr>
            <a:xfrm>
              <a:off x="7790836" y="3833186"/>
              <a:ext cx="396767" cy="5"/>
            </a:xfrm>
            <a:prstGeom prst="straightConnector1">
              <a:avLst/>
            </a:prstGeom>
            <a:grpFill/>
            <a:ln w="9525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/>
          <p:cNvSpPr/>
          <p:nvPr/>
        </p:nvSpPr>
        <p:spPr>
          <a:xfrm>
            <a:off x="6861459" y="3704951"/>
            <a:ext cx="435966" cy="459214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257418" y="3706674"/>
            <a:ext cx="1237259" cy="459217"/>
            <a:chOff x="7317353" y="3599679"/>
            <a:chExt cx="1343732" cy="467019"/>
          </a:xfrm>
          <a:solidFill>
            <a:schemeClr val="accent6"/>
          </a:solidFill>
        </p:grpSpPr>
        <p:sp>
          <p:nvSpPr>
            <p:cNvPr id="15" name="Oval 14"/>
            <p:cNvSpPr/>
            <p:nvPr/>
          </p:nvSpPr>
          <p:spPr>
            <a:xfrm>
              <a:off x="8187602" y="3599682"/>
              <a:ext cx="473483" cy="46701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317353" y="3599679"/>
              <a:ext cx="473483" cy="4670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7790836" y="3833186"/>
              <a:ext cx="396767" cy="5"/>
            </a:xfrm>
            <a:prstGeom prst="straightConnector1">
              <a:avLst/>
            </a:prstGeom>
            <a:grpFill/>
            <a:ln w="9525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/>
          <p:cNvCxnSpPr/>
          <p:nvPr/>
        </p:nvCxnSpPr>
        <p:spPr>
          <a:xfrm flipV="1">
            <a:off x="6494677" y="3934558"/>
            <a:ext cx="366782" cy="1726"/>
          </a:xfrm>
          <a:prstGeom prst="straightConnector1">
            <a:avLst/>
          </a:prstGeom>
          <a:ln w="952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2015" y="4182130"/>
            <a:ext cx="9153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Failure-atomicity </a:t>
            </a:r>
            <a:r>
              <a:rPr lang="en-US" sz="2800" b="1" dirty="0">
                <a:sym typeface="Wingdings"/>
              </a:rPr>
              <a:t> Persistent memory programming </a:t>
            </a:r>
            <a:r>
              <a:rPr lang="en-US" sz="2800" b="1" dirty="0">
                <a:solidFill>
                  <a:srgbClr val="FF0000"/>
                </a:solidFill>
                <a:sym typeface="Wingdings"/>
              </a:rPr>
              <a:t>easier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94530" y="3096392"/>
            <a:ext cx="1705689" cy="381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502944" y="3108060"/>
            <a:ext cx="159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fillNewNode</a:t>
            </a:r>
            <a:r>
              <a:rPr lang="en-US" dirty="0"/>
              <a:t>()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641930" y="3092361"/>
            <a:ext cx="1705689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713707" y="3092361"/>
            <a:ext cx="1597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updateTailPtr</a:t>
            </a:r>
            <a:r>
              <a:rPr lang="en-US" dirty="0"/>
              <a:t>()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595019" y="2880180"/>
            <a:ext cx="3581400" cy="826497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524000" y="2419350"/>
            <a:ext cx="109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Atomic</a:t>
            </a:r>
          </a:p>
        </p:txBody>
      </p:sp>
    </p:spTree>
    <p:extLst>
      <p:ext uri="{BB962C8B-B14F-4D97-AF65-F5344CB8AC3E}">
        <p14:creationId xmlns:p14="http://schemas.microsoft.com/office/powerpoint/2010/main" val="136724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72587</TotalTime>
  <Words>1123</Words>
  <Application>Microsoft Macintosh PowerPoint</Application>
  <PresentationFormat>On-screen Show (16:9)</PresentationFormat>
  <Paragraphs>329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Mangal</vt:lpstr>
      <vt:lpstr>Wingdings</vt:lpstr>
      <vt:lpstr>Office Theme</vt:lpstr>
      <vt:lpstr>Persistency for Synchronization-Free Regions</vt:lpstr>
      <vt:lpstr>Promise of persistent memory (PM)</vt:lpstr>
      <vt:lpstr>Persistent memory system</vt:lpstr>
      <vt:lpstr>Memory persistency models</vt:lpstr>
      <vt:lpstr>Contributions</vt:lpstr>
      <vt:lpstr>Outline</vt:lpstr>
      <vt:lpstr>Language-level persistency models [Chakrabarti ’14][Kolli ’17]</vt:lpstr>
      <vt:lpstr>Why failure-atomicity?</vt:lpstr>
      <vt:lpstr>Why failure-atomicity?</vt:lpstr>
      <vt:lpstr>Semantics for failure-atomicity</vt:lpstr>
      <vt:lpstr>Granularity of failure-atomicity - I</vt:lpstr>
      <vt:lpstr>Granularity of failure-atomicity - II</vt:lpstr>
      <vt:lpstr>Our proposal: Failure-atomic SFRs</vt:lpstr>
      <vt:lpstr>Guarantees by failure-atomic SFRs</vt:lpstr>
      <vt:lpstr>Undo-logging for SFRs</vt:lpstr>
      <vt:lpstr>Impl. 1: Coupled-SFR</vt:lpstr>
      <vt:lpstr>Impl. 2: Decoupled-SFR</vt:lpstr>
      <vt:lpstr>Log ordering in Decoupled-SFR</vt:lpstr>
      <vt:lpstr>Evaluation setup</vt:lpstr>
      <vt:lpstr>Performance evaluation</vt:lpstr>
      <vt:lpstr>Performance evaluation</vt:lpstr>
      <vt:lpstr>Conclusion</vt:lpstr>
      <vt:lpstr>Persistency for Synchronization-Free Regions</vt:lpstr>
    </vt:vector>
  </TitlesOfParts>
  <Manager/>
  <Company>UMich</Company>
  <LinksUpToDate>false</LinksUpToDate>
  <SharedDoc>false</SharedDoc>
  <HyperlinkBase/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aasheesh kolli</dc:creator>
  <cp:keywords/>
  <dc:description/>
  <cp:lastModifiedBy>Vaibhav Gogte</cp:lastModifiedBy>
  <cp:revision>2019</cp:revision>
  <cp:lastPrinted>2016-03-29T20:00:44Z</cp:lastPrinted>
  <dcterms:created xsi:type="dcterms:W3CDTF">2016-02-29T15:33:56Z</dcterms:created>
  <dcterms:modified xsi:type="dcterms:W3CDTF">2018-06-26T03:52:48Z</dcterms:modified>
  <cp:category/>
</cp:coreProperties>
</file>