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29"/>
  </p:notesMasterIdLst>
  <p:sldIdLst>
    <p:sldId id="256" r:id="rId2"/>
    <p:sldId id="291" r:id="rId3"/>
    <p:sldId id="274" r:id="rId4"/>
    <p:sldId id="306" r:id="rId5"/>
    <p:sldId id="293" r:id="rId6"/>
    <p:sldId id="297" r:id="rId7"/>
    <p:sldId id="298" r:id="rId8"/>
    <p:sldId id="299" r:id="rId9"/>
    <p:sldId id="276" r:id="rId10"/>
    <p:sldId id="277" r:id="rId11"/>
    <p:sldId id="300" r:id="rId12"/>
    <p:sldId id="301" r:id="rId13"/>
    <p:sldId id="302" r:id="rId14"/>
    <p:sldId id="278" r:id="rId15"/>
    <p:sldId id="304" r:id="rId16"/>
    <p:sldId id="286" r:id="rId17"/>
    <p:sldId id="263" r:id="rId18"/>
    <p:sldId id="280" r:id="rId19"/>
    <p:sldId id="282" r:id="rId20"/>
    <p:sldId id="281" r:id="rId21"/>
    <p:sldId id="283" r:id="rId22"/>
    <p:sldId id="284" r:id="rId23"/>
    <p:sldId id="290" r:id="rId24"/>
    <p:sldId id="305" r:id="rId25"/>
    <p:sldId id="294" r:id="rId26"/>
    <p:sldId id="308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6" autoAdjust="0"/>
    <p:restoredTop sz="94660"/>
  </p:normalViewPr>
  <p:slideViewPr>
    <p:cSldViewPr>
      <p:cViewPr varScale="1">
        <p:scale>
          <a:sx n="61" d="100"/>
          <a:sy n="61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n\Documents\Powerpoint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n\Documents\Publications\ASPLOS08_specsec\Powerpoint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>
                <a:latin typeface="Tahoma" pitchFamily="34" charset="0"/>
                <a:ea typeface="Tahoma" pitchFamily="34" charset="0"/>
                <a:cs typeface="Tahoma" pitchFamily="34" charset="0"/>
              </a:rPr>
              <a:t>Number of cores</a:t>
            </a:r>
          </a:p>
        </c:rich>
      </c:tx>
      <c:layout>
        <c:manualLayout>
          <c:xMode val="edge"/>
          <c:yMode val="edge"/>
          <c:x val="0.34193916936853497"/>
          <c:y val="0.91056933445278998"/>
        </c:manualLayout>
      </c:layout>
    </c:title>
    <c:plotArea>
      <c:layout>
        <c:manualLayout>
          <c:layoutTarget val="inner"/>
          <c:xMode val="edge"/>
          <c:yMode val="edge"/>
          <c:x val="0.16535874192196579"/>
          <c:y val="0.11380002571724648"/>
          <c:w val="0.82587022210459182"/>
          <c:h val="0.69017329223299495"/>
        </c:manualLayout>
      </c:layout>
      <c:lineChart>
        <c:grouping val="standard"/>
        <c:ser>
          <c:idx val="0"/>
          <c:order val="0"/>
          <c:tx>
            <c:strRef>
              <c:f>'Memory analysis MPlayer'!$A$29</c:f>
              <c:strCache>
                <c:ptCount val="1"/>
                <c:pt idx="0">
                  <c:v>Speck</c:v>
                </c:pt>
              </c:strCache>
            </c:strRef>
          </c:tx>
          <c:val>
            <c:numRef>
              <c:f>'Memory analysis MPlayer'!$A$30:$A$37</c:f>
              <c:numCache>
                <c:formatCode>General</c:formatCode>
                <c:ptCount val="8"/>
                <c:pt idx="0">
                  <c:v>4.5</c:v>
                </c:pt>
                <c:pt idx="1">
                  <c:v>8.9600000000000026</c:v>
                </c:pt>
                <c:pt idx="2">
                  <c:v>12.8</c:v>
                </c:pt>
                <c:pt idx="3">
                  <c:v>17.5</c:v>
                </c:pt>
                <c:pt idx="4">
                  <c:v>20.95</c:v>
                </c:pt>
                <c:pt idx="5">
                  <c:v>24.5</c:v>
                </c:pt>
                <c:pt idx="6">
                  <c:v>28.35</c:v>
                </c:pt>
                <c:pt idx="7">
                  <c:v>33.51</c:v>
                </c:pt>
              </c:numCache>
            </c:numRef>
          </c:val>
        </c:ser>
        <c:ser>
          <c:idx val="1"/>
          <c:order val="1"/>
          <c:tx>
            <c:strRef>
              <c:f>'Memory analysis MPlayer'!$B$29</c:f>
              <c:strCache>
                <c:ptCount val="1"/>
                <c:pt idx="0">
                  <c:v>Sequential</c:v>
                </c:pt>
              </c:strCache>
            </c:strRef>
          </c:tx>
          <c:val>
            <c:numRef>
              <c:f>'Memory analysis MPlayer'!$B$30:$B$37</c:f>
              <c:numCache>
                <c:formatCode>General</c:formatCode>
                <c:ptCount val="8"/>
                <c:pt idx="0">
                  <c:v>4.7699999999999996</c:v>
                </c:pt>
                <c:pt idx="1">
                  <c:v>4.7699999999999996</c:v>
                </c:pt>
                <c:pt idx="2">
                  <c:v>4.7699999999999996</c:v>
                </c:pt>
                <c:pt idx="3">
                  <c:v>4.7699999999999996</c:v>
                </c:pt>
                <c:pt idx="4">
                  <c:v>4.7699999999999996</c:v>
                </c:pt>
                <c:pt idx="5">
                  <c:v>4.7699999999999996</c:v>
                </c:pt>
                <c:pt idx="6">
                  <c:v>4.7699999999999996</c:v>
                </c:pt>
                <c:pt idx="7">
                  <c:v>4.7699999999999996</c:v>
                </c:pt>
              </c:numCache>
            </c:numRef>
          </c:val>
        </c:ser>
        <c:marker val="1"/>
        <c:axId val="33418240"/>
        <c:axId val="33432320"/>
      </c:lineChart>
      <c:catAx>
        <c:axId val="334182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33432320"/>
        <c:crosses val="autoZero"/>
        <c:auto val="1"/>
        <c:lblAlgn val="ctr"/>
        <c:lblOffset val="100"/>
      </c:catAx>
      <c:valAx>
        <c:axId val="334323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Frames per second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34182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29697925291421823"/>
          <c:y val="6.9537442483031406E-3"/>
          <c:w val="0.65121198085533427"/>
          <c:h val="7.8246890334360372E-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>
                <a:latin typeface="Tahoma" pitchFamily="34" charset="0"/>
                <a:ea typeface="Tahoma" pitchFamily="34" charset="0"/>
                <a:cs typeface="Tahoma" pitchFamily="34" charset="0"/>
              </a:rPr>
              <a:t>Number of cores</a:t>
            </a:r>
          </a:p>
        </c:rich>
      </c:tx>
      <c:layout>
        <c:manualLayout>
          <c:xMode val="edge"/>
          <c:yMode val="edge"/>
          <c:x val="0.38890483052011937"/>
          <c:y val="0.90218529770392852"/>
        </c:manualLayout>
      </c:layout>
    </c:title>
    <c:plotArea>
      <c:layout>
        <c:manualLayout>
          <c:layoutTarget val="inner"/>
          <c:xMode val="edge"/>
          <c:yMode val="edge"/>
          <c:x val="0.18984578622250484"/>
          <c:y val="0.13886979577718991"/>
          <c:w val="0.79505948630109136"/>
          <c:h val="0.63182047456654744"/>
        </c:manualLayout>
      </c:layout>
      <c:lineChart>
        <c:grouping val="standard"/>
        <c:ser>
          <c:idx val="0"/>
          <c:order val="0"/>
          <c:tx>
            <c:strRef>
              <c:f>Postmark!$A$8</c:f>
              <c:strCache>
                <c:ptCount val="1"/>
                <c:pt idx="0">
                  <c:v>Speck</c:v>
                </c:pt>
              </c:strCache>
            </c:strRef>
          </c:tx>
          <c:val>
            <c:numRef>
              <c:f>Postmark!$A$9:$A$16</c:f>
              <c:numCache>
                <c:formatCode>General</c:formatCode>
                <c:ptCount val="8"/>
                <c:pt idx="0">
                  <c:v>2531.3900000000012</c:v>
                </c:pt>
                <c:pt idx="1">
                  <c:v>4326.01</c:v>
                </c:pt>
                <c:pt idx="2">
                  <c:v>5231.22</c:v>
                </c:pt>
                <c:pt idx="3">
                  <c:v>4984.05</c:v>
                </c:pt>
                <c:pt idx="4">
                  <c:v>6444.96</c:v>
                </c:pt>
                <c:pt idx="5">
                  <c:v>6473.33</c:v>
                </c:pt>
                <c:pt idx="6">
                  <c:v>6200</c:v>
                </c:pt>
                <c:pt idx="7">
                  <c:v>4928.05</c:v>
                </c:pt>
              </c:numCache>
            </c:numRef>
          </c:val>
        </c:ser>
        <c:ser>
          <c:idx val="1"/>
          <c:order val="1"/>
          <c:tx>
            <c:strRef>
              <c:f>Postmark!$B$8</c:f>
              <c:strCache>
                <c:ptCount val="1"/>
                <c:pt idx="0">
                  <c:v>Sequential</c:v>
                </c:pt>
              </c:strCache>
            </c:strRef>
          </c:tx>
          <c:val>
            <c:numRef>
              <c:f>Postmark!$B$9:$B$16</c:f>
              <c:numCache>
                <c:formatCode>General</c:formatCode>
                <c:ptCount val="8"/>
                <c:pt idx="0">
                  <c:v>2234.94</c:v>
                </c:pt>
                <c:pt idx="1">
                  <c:v>2234.94</c:v>
                </c:pt>
                <c:pt idx="2">
                  <c:v>2234.94</c:v>
                </c:pt>
                <c:pt idx="3">
                  <c:v>2234.94</c:v>
                </c:pt>
                <c:pt idx="4">
                  <c:v>2234.94</c:v>
                </c:pt>
                <c:pt idx="5">
                  <c:v>2234.94</c:v>
                </c:pt>
                <c:pt idx="6">
                  <c:v>2234.94</c:v>
                </c:pt>
                <c:pt idx="7">
                  <c:v>2234.94</c:v>
                </c:pt>
              </c:numCache>
            </c:numRef>
          </c:val>
        </c:ser>
        <c:marker val="1"/>
        <c:axId val="33446528"/>
        <c:axId val="33460608"/>
      </c:lineChart>
      <c:catAx>
        <c:axId val="334465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33460608"/>
        <c:crosses val="autoZero"/>
        <c:auto val="1"/>
        <c:lblAlgn val="ctr"/>
        <c:lblOffset val="100"/>
      </c:catAx>
      <c:valAx>
        <c:axId val="334606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Transactions per second</a:t>
                </a:r>
              </a:p>
            </c:rich>
          </c:tx>
          <c:layout>
            <c:manualLayout>
              <c:xMode val="edge"/>
              <c:yMode val="edge"/>
              <c:x val="1.2395506650895111E-2"/>
              <c:y val="0.12896880015982282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33446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575656371852895"/>
          <c:y val="1.2886656884424879E-2"/>
          <c:w val="0.53009538584984539"/>
          <c:h val="8.6688024291081273E-2"/>
        </c:manualLayout>
      </c:layout>
      <c:txPr>
        <a:bodyPr/>
        <a:lstStyle/>
        <a:p>
          <a:pPr>
            <a:defRPr sz="16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>
                <a:latin typeface="Tahoma" pitchFamily="34" charset="0"/>
                <a:ea typeface="Tahoma" pitchFamily="34" charset="0"/>
                <a:cs typeface="Tahoma" pitchFamily="34" charset="0"/>
              </a:rPr>
              <a:t>Number of cores</a:t>
            </a:r>
          </a:p>
        </c:rich>
      </c:tx>
      <c:layout>
        <c:manualLayout>
          <c:xMode val="edge"/>
          <c:yMode val="edge"/>
          <c:x val="0.37251119162174834"/>
          <c:y val="0.89004095726972254"/>
        </c:manualLayout>
      </c:layout>
    </c:title>
    <c:plotArea>
      <c:layout>
        <c:manualLayout>
          <c:layoutTarget val="inner"/>
          <c:xMode val="edge"/>
          <c:yMode val="edge"/>
          <c:x val="0.13628285703595558"/>
          <c:y val="0.18890037735182125"/>
          <c:w val="0.80939517309714504"/>
          <c:h val="0.56202727184354473"/>
        </c:manualLayout>
      </c:layout>
      <c:lineChart>
        <c:grouping val="standard"/>
        <c:ser>
          <c:idx val="0"/>
          <c:order val="0"/>
          <c:tx>
            <c:strRef>
              <c:f>'Taint analysis MPlayer'!$A$7</c:f>
              <c:strCache>
                <c:ptCount val="1"/>
                <c:pt idx="0">
                  <c:v>Speck</c:v>
                </c:pt>
              </c:strCache>
            </c:strRef>
          </c:tx>
          <c:val>
            <c:numRef>
              <c:f>'Taint analysis MPlayer'!$A$8:$A$15</c:f>
              <c:numCache>
                <c:formatCode>General</c:formatCode>
                <c:ptCount val="8"/>
                <c:pt idx="0">
                  <c:v>1.680000000000001</c:v>
                </c:pt>
                <c:pt idx="1">
                  <c:v>3.03</c:v>
                </c:pt>
                <c:pt idx="2">
                  <c:v>4.08</c:v>
                </c:pt>
                <c:pt idx="3">
                  <c:v>5.71</c:v>
                </c:pt>
                <c:pt idx="4">
                  <c:v>6.71</c:v>
                </c:pt>
                <c:pt idx="5">
                  <c:v>7.9</c:v>
                </c:pt>
                <c:pt idx="6">
                  <c:v>8.8800000000000008</c:v>
                </c:pt>
                <c:pt idx="7">
                  <c:v>9.3500000000000068</c:v>
                </c:pt>
              </c:numCache>
            </c:numRef>
          </c:val>
        </c:ser>
        <c:ser>
          <c:idx val="1"/>
          <c:order val="1"/>
          <c:tx>
            <c:strRef>
              <c:f>'Taint analysis MPlayer'!$B$7</c:f>
              <c:strCache>
                <c:ptCount val="1"/>
                <c:pt idx="0">
                  <c:v>Sequential</c:v>
                </c:pt>
              </c:strCache>
            </c:strRef>
          </c:tx>
          <c:val>
            <c:numRef>
              <c:f>'Taint analysis MPlayer'!$B$8:$B$15</c:f>
              <c:numCache>
                <c:formatCode>General</c:formatCode>
                <c:ptCount val="8"/>
                <c:pt idx="0">
                  <c:v>4.63</c:v>
                </c:pt>
                <c:pt idx="1">
                  <c:v>4.63</c:v>
                </c:pt>
                <c:pt idx="2">
                  <c:v>4.63</c:v>
                </c:pt>
                <c:pt idx="3">
                  <c:v>4.63</c:v>
                </c:pt>
                <c:pt idx="4">
                  <c:v>4.63</c:v>
                </c:pt>
                <c:pt idx="5">
                  <c:v>4.63</c:v>
                </c:pt>
                <c:pt idx="6">
                  <c:v>4.63</c:v>
                </c:pt>
                <c:pt idx="7">
                  <c:v>4.63</c:v>
                </c:pt>
              </c:numCache>
            </c:numRef>
          </c:val>
        </c:ser>
        <c:ser>
          <c:idx val="2"/>
          <c:order val="2"/>
          <c:tx>
            <c:strRef>
              <c:f>'Taint analysis MPlayer'!$C$7</c:f>
              <c:strCache>
                <c:ptCount val="1"/>
                <c:pt idx="0">
                  <c:v>Speck no opt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</c:spPr>
          </c:marker>
          <c:val>
            <c:numRef>
              <c:f>'Taint analysis MPlayer'!$C$8:$C$15</c:f>
              <c:numCache>
                <c:formatCode>General</c:formatCode>
                <c:ptCount val="8"/>
                <c:pt idx="0">
                  <c:v>4.1399999999999997</c:v>
                </c:pt>
                <c:pt idx="1">
                  <c:v>4.1399999999999997</c:v>
                </c:pt>
                <c:pt idx="2">
                  <c:v>4.1399999999999997</c:v>
                </c:pt>
                <c:pt idx="3">
                  <c:v>4.1399999999999997</c:v>
                </c:pt>
                <c:pt idx="4">
                  <c:v>4.1399999999999997</c:v>
                </c:pt>
                <c:pt idx="5">
                  <c:v>4.1399999999999997</c:v>
                </c:pt>
                <c:pt idx="6">
                  <c:v>4.1399999999999997</c:v>
                </c:pt>
                <c:pt idx="7">
                  <c:v>4.1399999999999997</c:v>
                </c:pt>
              </c:numCache>
            </c:numRef>
          </c:val>
        </c:ser>
        <c:marker val="1"/>
        <c:axId val="33773440"/>
        <c:axId val="33792000"/>
      </c:lineChart>
      <c:catAx>
        <c:axId val="33773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33792000"/>
        <c:crosses val="autoZero"/>
        <c:auto val="1"/>
        <c:lblAlgn val="ctr"/>
        <c:lblOffset val="100"/>
      </c:catAx>
      <c:valAx>
        <c:axId val="337920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Frames per second</a:t>
                </a:r>
              </a:p>
            </c:rich>
          </c:tx>
          <c:layout>
            <c:manualLayout>
              <c:xMode val="edge"/>
              <c:yMode val="edge"/>
              <c:x val="0"/>
              <c:y val="0.18103422912843881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33773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962955748502595"/>
          <c:y val="1.2292408645786037E-2"/>
          <c:w val="0.79452683330753404"/>
          <c:h val="0.1466723506695421"/>
        </c:manualLayout>
      </c:layout>
      <c:txPr>
        <a:bodyPr/>
        <a:lstStyle/>
        <a:p>
          <a:pPr>
            <a:defRPr sz="16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79632-5ED2-425C-88A3-F171E6A9F1D8}" type="datetimeFigureOut">
              <a:rPr lang="en-US" smtClean="0"/>
              <a:pPr/>
              <a:t>3/11/2008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1F98B-404F-4C3A-94F6-08B2B420A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1F98B-404F-4C3A-94F6-08B2B420A21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1F98B-404F-4C3A-94F6-08B2B420A2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1F98B-404F-4C3A-94F6-08B2B420A21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1F98B-404F-4C3A-94F6-08B2B420A21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dirty="0" smtClean="0"/>
              <a:t>Click to edit Master title style</a:t>
            </a:r>
            <a:endParaRPr lang="en-US" altLang="en-US" dirty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850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>
                <a:latin typeface="Garamond" pitchFamily="18" charset="0"/>
              </a:defRPr>
            </a:lvl1pPr>
          </a:lstStyle>
          <a:p>
            <a:fld id="{CFF8641A-26C5-43A7-A4FB-0E5CB6305304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385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z="1200">
                <a:latin typeface="Garamond" pitchFamily="18" charset="0"/>
              </a:defRPr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3850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8503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503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BB795-7223-4A2F-9CC5-E06FF9B618F6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BF521-12B6-4255-A81A-69C2DA0B6A04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CBFE26-9F99-449B-9211-70F9F18545A3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1D1385-31AE-4D5E-941C-B27172953FAC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3120F-3224-4826-8047-F63941E54A44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64D9EB-DDEB-4B98-9AC4-80B1A01CEE1C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10936-A9A6-4296-B2B7-22F27F88C94D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7053-FA33-4CBF-86C0-C22E04152BC1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19E60-7E11-4231-A985-70031A66B516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798E25-5FDF-422E-9926-7A12856324D0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800"/>
            </a:lvl1pPr>
          </a:lstStyle>
          <a:p>
            <a:fld id="{7BD24F4D-91F6-449F-95D0-E6E13237690E}" type="datetime1">
              <a:rPr lang="en-US" smtClean="0"/>
              <a:pPr/>
              <a:t>3/11/2008</a:t>
            </a:fld>
            <a:endParaRPr lang="en-US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800"/>
            </a:lvl1pPr>
          </a:lstStyle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384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38F387F0-04CC-4B2C-A419-C7BF286D0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840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40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Parallelizing Security Checks on Commodity Hardware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848600" cy="2362200"/>
          </a:xfrm>
        </p:spPr>
        <p:txBody>
          <a:bodyPr/>
          <a:lstStyle/>
          <a:p>
            <a:r>
              <a:rPr lang="en-US" dirty="0" smtClean="0"/>
              <a:t>  Ed Nightingale	         Dan Peek, Peter Chen</a:t>
            </a:r>
            <a:br>
              <a:rPr lang="en-US" dirty="0" smtClean="0"/>
            </a:br>
            <a:r>
              <a:rPr lang="en-US" dirty="0" smtClean="0"/>
              <a:t>					Jason Flinn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Microsoft Research	 University of Michigan</a:t>
            </a:r>
          </a:p>
        </p:txBody>
      </p:sp>
    </p:spTree>
  </p:cSld>
  <p:clrMapOvr>
    <a:masterClrMapping/>
  </p:clrMapOvr>
  <p:transition spd="med" advTm="1407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dirty="0" smtClean="0"/>
              <a:t>Safely executing system calls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257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Some system calls affect state of calling process</a:t>
            </a:r>
          </a:p>
          <a:p>
            <a:pPr lvl="1"/>
            <a:r>
              <a:rPr lang="en-US" dirty="0" smtClean="0"/>
              <a:t>Introduces non-determinism in execution</a:t>
            </a:r>
          </a:p>
          <a:p>
            <a:endParaRPr lang="en-US" dirty="0" smtClean="0"/>
          </a:p>
          <a:p>
            <a:r>
              <a:rPr lang="en-US" dirty="0" smtClean="0"/>
              <a:t>Other system calls may affect other processes</a:t>
            </a:r>
          </a:p>
          <a:p>
            <a:pPr lvl="1"/>
            <a:r>
              <a:rPr lang="en-US" dirty="0" smtClean="0"/>
              <a:t>Other processes may be compromised as well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system calls generate output</a:t>
            </a:r>
          </a:p>
          <a:p>
            <a:pPr lvl="1"/>
            <a:r>
              <a:rPr lang="en-US" dirty="0" smtClean="0"/>
              <a:t>Output to screen or network cannot be undone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spd="med" advTm="5316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Replaying non-determinism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657600"/>
            <a:ext cx="8839200" cy="2438400"/>
          </a:xfrm>
        </p:spPr>
        <p:txBody>
          <a:bodyPr/>
          <a:lstStyle/>
          <a:p>
            <a:r>
              <a:rPr lang="en-US" sz="2800" dirty="0" smtClean="0"/>
              <a:t>Speck replays system calls that affect process state</a:t>
            </a:r>
          </a:p>
          <a:p>
            <a:pPr lvl="1"/>
            <a:r>
              <a:rPr lang="en-US" sz="2400" dirty="0" smtClean="0"/>
              <a:t>Some system calls (</a:t>
            </a:r>
            <a:r>
              <a:rPr lang="en-US" sz="2400" dirty="0" err="1" smtClean="0"/>
              <a:t>mmap</a:t>
            </a:r>
            <a:r>
              <a:rPr lang="en-US" sz="2400" dirty="0" smtClean="0"/>
              <a:t>) re-executed </a:t>
            </a:r>
          </a:p>
          <a:p>
            <a:pPr lvl="1"/>
            <a:r>
              <a:rPr lang="en-US" sz="2400" dirty="0" smtClean="0"/>
              <a:t>Signal delivery limited to exit from system call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Prevents instrumented clone from diverging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09600" y="2209800"/>
            <a:ext cx="16002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Uninst</a:t>
            </a:r>
            <a:r>
              <a:rPr lang="en-US" dirty="0" smtClean="0">
                <a:latin typeface="Tahoma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Process</a:t>
            </a:r>
          </a:p>
        </p:txBody>
      </p:sp>
      <p:sp>
        <p:nvSpPr>
          <p:cNvPr id="11" name="Cube 10"/>
          <p:cNvSpPr/>
          <p:nvPr/>
        </p:nvSpPr>
        <p:spPr bwMode="auto">
          <a:xfrm>
            <a:off x="3429000" y="1524000"/>
            <a:ext cx="1752600" cy="1524000"/>
          </a:xfrm>
          <a:prstGeom prst="cub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72200" y="2133600"/>
            <a:ext cx="16002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Inst Clone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667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read()</a:t>
            </a:r>
            <a:endParaRPr lang="en-US" dirty="0"/>
          </a:p>
        </p:txBody>
      </p:sp>
      <p:sp>
        <p:nvSpPr>
          <p:cNvPr id="17" name="Vertical Scroll 16"/>
          <p:cNvSpPr/>
          <p:nvPr/>
        </p:nvSpPr>
        <p:spPr bwMode="auto">
          <a:xfrm>
            <a:off x="3886200" y="2133600"/>
            <a:ext cx="609600" cy="685800"/>
          </a:xfrm>
          <a:prstGeom prst="verticalScroll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data</a:t>
            </a:r>
          </a:p>
        </p:txBody>
      </p:sp>
      <p:sp>
        <p:nvSpPr>
          <p:cNvPr id="18" name="Vertical Scroll 17"/>
          <p:cNvSpPr/>
          <p:nvPr/>
        </p:nvSpPr>
        <p:spPr bwMode="auto">
          <a:xfrm>
            <a:off x="3886200" y="2133600"/>
            <a:ext cx="609600" cy="685800"/>
          </a:xfrm>
          <a:prstGeom prst="verticalScroll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data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6200" y="3048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172200" y="2590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read()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1048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667 0 " pathEditMode="relative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204 L -3.33333E-6 -0.095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9537 L 0.25 -0.0175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3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8" grpId="2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causal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4530725"/>
          </a:xfrm>
        </p:spPr>
        <p:txBody>
          <a:bodyPr/>
          <a:lstStyle/>
          <a:p>
            <a:r>
              <a:rPr lang="en-US" dirty="0" smtClean="0"/>
              <a:t>Speculator </a:t>
            </a:r>
            <a:r>
              <a:rPr lang="en-US" sz="2400" dirty="0" smtClean="0"/>
              <a:t>[sosp05]</a:t>
            </a:r>
            <a:r>
              <a:rPr lang="en-US" dirty="0" smtClean="0"/>
              <a:t> tracks causal dependencies</a:t>
            </a:r>
          </a:p>
          <a:p>
            <a:pPr lvl="1"/>
            <a:r>
              <a:rPr lang="en-US" dirty="0" smtClean="0"/>
              <a:t>Supports FIFOs, pipes, UNIX sockets etc.</a:t>
            </a:r>
          </a:p>
          <a:p>
            <a:pPr lvl="1"/>
            <a:r>
              <a:rPr lang="en-US" dirty="0" smtClean="0"/>
              <a:t>Undo log associated with each object</a:t>
            </a:r>
          </a:p>
          <a:p>
            <a:pPr lvl="1"/>
            <a:r>
              <a:rPr lang="en-US" dirty="0" smtClean="0"/>
              <a:t>Do not handle multi-threading (MP replay hard)</a:t>
            </a:r>
          </a:p>
          <a:p>
            <a:pPr lvl="1"/>
            <a:r>
              <a:rPr lang="en-US" dirty="0" smtClean="0"/>
              <a:t>All dependent objects rolled back on failure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Uninstrumented</a:t>
            </a:r>
            <a:r>
              <a:rPr lang="en-US" dirty="0" smtClean="0"/>
              <a:t> process terminated on failure</a:t>
            </a:r>
          </a:p>
          <a:p>
            <a:endParaRPr lang="en-US" dirty="0" smtClean="0"/>
          </a:p>
          <a:p>
            <a:r>
              <a:rPr lang="en-US" dirty="0" err="1" smtClean="0"/>
              <a:t>Uninstrumented</a:t>
            </a:r>
            <a:r>
              <a:rPr lang="en-US" dirty="0" smtClean="0"/>
              <a:t> process can safely run ahead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 advTm="8662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output commits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r>
              <a:rPr lang="en-US" dirty="0" smtClean="0"/>
              <a:t>Problem: Some system calls create output</a:t>
            </a:r>
          </a:p>
          <a:p>
            <a:endParaRPr lang="en-US" dirty="0" smtClean="0"/>
          </a:p>
          <a:p>
            <a:r>
              <a:rPr lang="en-US" dirty="0" smtClean="0"/>
              <a:t>Output to network or screen buffered</a:t>
            </a:r>
          </a:p>
          <a:p>
            <a:endParaRPr lang="en-US" dirty="0" smtClean="0"/>
          </a:p>
          <a:p>
            <a:r>
              <a:rPr lang="en-US" dirty="0" smtClean="0"/>
              <a:t>When all checks within epoch complete dependent output released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 advTm="2918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Equivalence/Safety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83125"/>
          </a:xfrm>
        </p:spPr>
        <p:txBody>
          <a:bodyPr/>
          <a:lstStyle/>
          <a:p>
            <a:r>
              <a:rPr lang="en-US" dirty="0" smtClean="0"/>
              <a:t>Assume attacker cannot compromise</a:t>
            </a:r>
          </a:p>
          <a:p>
            <a:pPr lvl="1"/>
            <a:r>
              <a:rPr lang="en-US" dirty="0" smtClean="0"/>
              <a:t>Speck in-kernel replay system</a:t>
            </a:r>
          </a:p>
          <a:p>
            <a:pPr lvl="1"/>
            <a:r>
              <a:rPr lang="en-US" dirty="0" smtClean="0"/>
              <a:t>Speculator in-kernel causal dependency tracking</a:t>
            </a:r>
          </a:p>
          <a:p>
            <a:endParaRPr lang="en-US" dirty="0" smtClean="0"/>
          </a:p>
          <a:p>
            <a:r>
              <a:rPr lang="en-US" dirty="0" smtClean="0"/>
              <a:t>Replay system ensures code equivalence</a:t>
            </a:r>
          </a:p>
          <a:p>
            <a:pPr lvl="1"/>
            <a:r>
              <a:rPr lang="en-US" dirty="0" smtClean="0"/>
              <a:t>Instrumented clone does not diverge</a:t>
            </a:r>
          </a:p>
          <a:p>
            <a:endParaRPr lang="en-US" dirty="0" smtClean="0"/>
          </a:p>
          <a:p>
            <a:r>
              <a:rPr lang="en-US" dirty="0" smtClean="0"/>
              <a:t>Speculator prevents permanent damage</a:t>
            </a:r>
          </a:p>
          <a:p>
            <a:pPr lvl="1"/>
            <a:r>
              <a:rPr lang="en-US" dirty="0" smtClean="0"/>
              <a:t>Speculator rolls back all dependent state on failure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med" advTm="74802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chemeClr val="bg1">
                    <a:lumMod val="85000"/>
                  </a:schemeClr>
                </a:solidFill>
              </a:rPr>
              <a:t>Implementing Speck</a:t>
            </a:r>
          </a:p>
          <a:p>
            <a:endParaRPr lang="en-US" dirty="0" smtClean="0"/>
          </a:p>
          <a:p>
            <a:r>
              <a:rPr lang="en-US" dirty="0" smtClean="0"/>
              <a:t>Parallelizing security checks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spd="med" advTm="890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security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30725"/>
          </a:xfrm>
        </p:spPr>
        <p:txBody>
          <a:bodyPr/>
          <a:lstStyle/>
          <a:p>
            <a:r>
              <a:rPr lang="en-US" dirty="0" smtClean="0"/>
              <a:t>All checks depend upon </a:t>
            </a:r>
            <a:r>
              <a:rPr lang="en-US" dirty="0" err="1" smtClean="0"/>
              <a:t>uninstrumented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Amount of state determines Speck strategy</a:t>
            </a:r>
          </a:p>
          <a:p>
            <a:pPr lvl="1"/>
            <a:r>
              <a:rPr lang="en-US" dirty="0" smtClean="0"/>
              <a:t>Some checks require little state or run infrequently</a:t>
            </a:r>
          </a:p>
          <a:p>
            <a:pPr lvl="2"/>
            <a:r>
              <a:rPr lang="en-US" dirty="0" smtClean="0"/>
              <a:t>No need for fork and replay…just pause app and ship state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checks depend upon result of earlier check</a:t>
            </a:r>
          </a:p>
          <a:p>
            <a:pPr lvl="1"/>
            <a:r>
              <a:rPr lang="en-US" dirty="0" smtClean="0"/>
              <a:t>Independent checks easy to parallelize</a:t>
            </a:r>
          </a:p>
          <a:p>
            <a:pPr lvl="1"/>
            <a:r>
              <a:rPr lang="en-US" dirty="0" smtClean="0"/>
              <a:t>Many dependencies make parallelization harder</a:t>
            </a:r>
          </a:p>
          <a:p>
            <a:pPr lvl="1"/>
            <a:r>
              <a:rPr lang="en-US" dirty="0" smtClean="0"/>
              <a:t>Example: taint analysis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spd="med" advTm="127484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Speck to parallelize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memory analysis</a:t>
            </a:r>
          </a:p>
          <a:p>
            <a:pPr lvl="1"/>
            <a:r>
              <a:rPr lang="en-US" dirty="0" smtClean="0"/>
              <a:t>Sensitive data leaks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System call analysis</a:t>
            </a:r>
          </a:p>
          <a:p>
            <a:pPr lvl="1"/>
            <a:r>
              <a:rPr lang="en-US" dirty="0" smtClean="0"/>
              <a:t>On-access virus scanner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 flow analysis</a:t>
            </a:r>
          </a:p>
          <a:p>
            <a:pPr lvl="1"/>
            <a:r>
              <a:rPr lang="en-US" dirty="0" smtClean="0"/>
              <a:t>Taint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med" advTm="25584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US" dirty="0" smtClean="0"/>
              <a:t>Checking for  transient leaks of sensitive data</a:t>
            </a:r>
          </a:p>
          <a:p>
            <a:endParaRPr lang="en-US" dirty="0" smtClean="0"/>
          </a:p>
          <a:p>
            <a:r>
              <a:rPr lang="en-US" dirty="0" smtClean="0"/>
              <a:t>Our check examines </a:t>
            </a:r>
            <a:r>
              <a:rPr lang="en-US" u="sng" dirty="0" smtClean="0"/>
              <a:t>every</a:t>
            </a:r>
            <a:r>
              <a:rPr lang="en-US" dirty="0" smtClean="0"/>
              <a:t> memory store</a:t>
            </a:r>
          </a:p>
          <a:p>
            <a:pPr lvl="1"/>
            <a:r>
              <a:rPr lang="en-US" dirty="0" smtClean="0"/>
              <a:t>Looks for signature of sensitive data</a:t>
            </a:r>
          </a:p>
          <a:p>
            <a:pPr lvl="1"/>
            <a:r>
              <a:rPr lang="en-US" dirty="0" smtClean="0"/>
              <a:t>Examines all 16 byte windows around address</a:t>
            </a:r>
          </a:p>
          <a:p>
            <a:pPr lvl="1"/>
            <a:r>
              <a:rPr lang="en-US" dirty="0" smtClean="0"/>
              <a:t>Use Pin dynamic binary rewriting tool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checks do not depend on earlier checks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 spd="med" advTm="44211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MPlayer</a:t>
            </a:r>
            <a:r>
              <a:rPr lang="en-US" dirty="0" smtClean="0"/>
              <a:t> video 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949325"/>
          </a:xfrm>
        </p:spPr>
        <p:txBody>
          <a:bodyPr/>
          <a:lstStyle/>
          <a:p>
            <a:r>
              <a:rPr lang="en-US" dirty="0" smtClean="0"/>
              <a:t>Speck 7.5x faster with 8 cores</a:t>
            </a:r>
          </a:p>
          <a:p>
            <a:pPr lvl="1"/>
            <a:r>
              <a:rPr lang="en-US" dirty="0" smtClean="0"/>
              <a:t>Video plays in real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4" name="Chart 13"/>
          <p:cNvGraphicFramePr/>
          <p:nvPr/>
        </p:nvGraphicFramePr>
        <p:xfrm>
          <a:off x="1447800" y="1295400"/>
          <a:ext cx="5867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Tm="4843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security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r>
              <a:rPr lang="en-US" dirty="0" smtClean="0"/>
              <a:t>Provide run-time intrusion detection/prevention</a:t>
            </a:r>
          </a:p>
          <a:p>
            <a:pPr lvl="1"/>
            <a:r>
              <a:rPr lang="en-US" dirty="0" smtClean="0"/>
              <a:t>Many powerful checks have been proposed</a:t>
            </a:r>
          </a:p>
          <a:p>
            <a:pPr lvl="1"/>
            <a:r>
              <a:rPr lang="en-US" dirty="0" smtClean="0"/>
              <a:t>Examples: Taint-analysis, on-access virus scanning, </a:t>
            </a:r>
            <a:br>
              <a:rPr lang="en-US" dirty="0" smtClean="0"/>
            </a:br>
            <a:r>
              <a:rPr lang="en-US" dirty="0" smtClean="0"/>
              <a:t>system call graph modeling </a:t>
            </a:r>
          </a:p>
          <a:p>
            <a:endParaRPr lang="en-US" dirty="0" smtClean="0"/>
          </a:p>
          <a:p>
            <a:r>
              <a:rPr lang="en-US" dirty="0" smtClean="0"/>
              <a:t>Often impose high performance penalties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makes run-time checks slow?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 advTm="3171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On-access virus 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r>
              <a:rPr lang="en-US" dirty="0" smtClean="0"/>
              <a:t>Scan files on-access by a process</a:t>
            </a:r>
          </a:p>
          <a:p>
            <a:pPr lvl="1"/>
            <a:r>
              <a:rPr lang="en-US" dirty="0" smtClean="0"/>
              <a:t>Many different policies -- on-read on-write etc.</a:t>
            </a:r>
          </a:p>
          <a:p>
            <a:endParaRPr lang="en-US" dirty="0" smtClean="0"/>
          </a:p>
          <a:p>
            <a:r>
              <a:rPr lang="en-US" dirty="0" smtClean="0"/>
              <a:t>Our check scans each file on-close</a:t>
            </a:r>
          </a:p>
          <a:p>
            <a:pPr lvl="1"/>
            <a:r>
              <a:rPr lang="en-US" dirty="0" smtClean="0"/>
              <a:t>Emulates news/email server </a:t>
            </a:r>
          </a:p>
          <a:p>
            <a:pPr lvl="1"/>
            <a:r>
              <a:rPr lang="en-US" dirty="0" smtClean="0"/>
              <a:t>Implemented using </a:t>
            </a:r>
            <a:r>
              <a:rPr lang="en-US" dirty="0" err="1" smtClean="0"/>
              <a:t>ClamAV</a:t>
            </a:r>
            <a:r>
              <a:rPr lang="en-US" dirty="0" smtClean="0"/>
              <a:t> libraries (180K sigs)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Little state is required and checks independent</a:t>
            </a:r>
          </a:p>
          <a:p>
            <a:pPr lvl="1"/>
            <a:r>
              <a:rPr lang="en-US" dirty="0" smtClean="0"/>
              <a:t>Speck does not use fork and replay for this check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med" advTm="4631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PostMark</a:t>
            </a:r>
            <a:r>
              <a:rPr lang="en-US" dirty="0" smtClean="0"/>
              <a:t> benchmark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796925"/>
          </a:xfrm>
        </p:spPr>
        <p:txBody>
          <a:bodyPr/>
          <a:lstStyle/>
          <a:p>
            <a:r>
              <a:rPr lang="en-US" dirty="0" smtClean="0"/>
              <a:t>2.8x more TPS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1219200" y="1066800"/>
          <a:ext cx="6553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Tm="53149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534400" cy="4530725"/>
          </a:xfrm>
        </p:spPr>
        <p:txBody>
          <a:bodyPr/>
          <a:lstStyle/>
          <a:p>
            <a:r>
              <a:rPr lang="en-US" dirty="0" smtClean="0"/>
              <a:t>Trace flow of data from </a:t>
            </a:r>
            <a:r>
              <a:rPr lang="en-US" dirty="0" err="1" smtClean="0"/>
              <a:t>untrusted</a:t>
            </a:r>
            <a:r>
              <a:rPr lang="en-US" dirty="0" smtClean="0"/>
              <a:t> sources</a:t>
            </a:r>
          </a:p>
          <a:p>
            <a:pPr lvl="1"/>
            <a:r>
              <a:rPr lang="en-US" dirty="0" smtClean="0"/>
              <a:t>Instrument application at instruction granularity</a:t>
            </a:r>
          </a:p>
          <a:p>
            <a:pPr lvl="1"/>
            <a:r>
              <a:rPr lang="en-US" dirty="0" smtClean="0"/>
              <a:t>Update map of tainted addresses at run-time</a:t>
            </a:r>
          </a:p>
          <a:p>
            <a:pPr lvl="1"/>
            <a:r>
              <a:rPr lang="en-US" dirty="0" smtClean="0"/>
              <a:t>Ensure certain addresses are not tainted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checks depend on result of earlier checks</a:t>
            </a:r>
          </a:p>
          <a:p>
            <a:pPr lvl="1"/>
            <a:r>
              <a:rPr lang="en-US" dirty="0" smtClean="0"/>
              <a:t>Running in parallel cannot tell whether address was tainted during prior check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med" advTm="47705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/>
          <a:lstStyle/>
          <a:p>
            <a:r>
              <a:rPr lang="en-US" dirty="0" smtClean="0"/>
              <a:t>Parallelizing taint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610600" cy="873125"/>
          </a:xfrm>
        </p:spPr>
        <p:txBody>
          <a:bodyPr/>
          <a:lstStyle/>
          <a:p>
            <a:r>
              <a:rPr lang="en-US" dirty="0" smtClean="0"/>
              <a:t>New algorithm minimizes sequential processing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1971299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fork()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743200" y="2302038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743200" y="2596658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00" y="2895736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154785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743200" y="2007418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154785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038600" y="2015233"/>
            <a:ext cx="533400" cy="29462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038600" y="2309717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038600" y="2995932"/>
            <a:ext cx="533400" cy="29462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38600" y="3292366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276600" y="2013004"/>
            <a:ext cx="762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251199" y="2590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fork()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029200" y="154785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5105400" y="2607734"/>
            <a:ext cx="533400" cy="29462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05400" y="2903551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05400" y="3589766"/>
            <a:ext cx="533400" cy="29462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05400" y="3886200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0" y="1524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r>
              <a:rPr lang="en-US" dirty="0" err="1" smtClean="0"/>
              <a:t>cpu</a:t>
            </a:r>
            <a:r>
              <a:rPr lang="en-US" dirty="0" smtClean="0"/>
              <a:t> n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572000" y="3962400"/>
            <a:ext cx="2438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3962400"/>
            <a:ext cx="381000" cy="76200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5638800" y="4570412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7010400" y="4572000"/>
            <a:ext cx="381000" cy="76200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3276600" y="2589212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6477000" y="3657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log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6477000" y="4267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log</a:t>
            </a:r>
            <a:endParaRPr lang="en-US" sz="1600" dirty="0"/>
          </a:p>
        </p:txBody>
      </p:sp>
    </p:spTree>
  </p:cSld>
  <p:clrMapOvr>
    <a:masterClrMapping/>
  </p:clrMapOvr>
  <p:transition spd="med" advTm="32261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taint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540125"/>
          </a:xfrm>
        </p:spPr>
        <p:txBody>
          <a:bodyPr/>
          <a:lstStyle/>
          <a:p>
            <a:r>
              <a:rPr lang="en-US" dirty="0" smtClean="0"/>
              <a:t>Dependency logs were very large</a:t>
            </a:r>
          </a:p>
          <a:p>
            <a:pPr lvl="1"/>
            <a:r>
              <a:rPr lang="en-US" dirty="0" smtClean="0"/>
              <a:t>Time to process longer than to run sequential check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Only care about dependencies before check</a:t>
            </a:r>
          </a:p>
          <a:p>
            <a:pPr lvl="1"/>
            <a:r>
              <a:rPr lang="en-US" dirty="0" smtClean="0"/>
              <a:t>Addresses and registers often overwritten</a:t>
            </a:r>
          </a:p>
          <a:p>
            <a:pPr lvl="1"/>
            <a:r>
              <a:rPr lang="en-US" dirty="0" smtClean="0"/>
              <a:t>Eliminate unimportant dependencies</a:t>
            </a:r>
          </a:p>
          <a:p>
            <a:pPr lvl="1"/>
            <a:r>
              <a:rPr lang="en-US" dirty="0" smtClean="0"/>
              <a:t>Reduce log size 6x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 spd="med" advTm="53524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Taint analysis: </a:t>
            </a:r>
            <a:r>
              <a:rPr lang="en-US" dirty="0" err="1" smtClean="0"/>
              <a:t>MPlayer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73125"/>
          </a:xfrm>
        </p:spPr>
        <p:txBody>
          <a:bodyPr/>
          <a:lstStyle/>
          <a:p>
            <a:r>
              <a:rPr lang="en-US" dirty="0" smtClean="0"/>
              <a:t>2x speedup on 8-cores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1219200" y="1371600"/>
          <a:ext cx="6781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Tm="5266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strategy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133600"/>
                <a:gridCol w="1905000"/>
                <a:gridCol w="13716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required/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When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Checks independent?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Fork 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&amp; replay?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to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make ||?</a:t>
                      </a:r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 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Virus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check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r>
                        <a:rPr lang="en-US" baseline="0" dirty="0" smtClean="0"/>
                        <a:t> name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On file 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little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Taint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Rep.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addr</a:t>
                      </a:r>
                      <a:r>
                        <a:rPr lang="en-US" baseline="0" dirty="0" smtClean="0"/>
                        <a:t> space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On data flow inst.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200" y="4495800"/>
            <a:ext cx="82296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3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Fork &amp; replay – need to attach check at</a:t>
            </a:r>
            <a:r>
              <a:rPr kumimoji="0" lang="en-US" sz="3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fork</a:t>
            </a:r>
            <a:endParaRPr kumimoji="0" lang="en-US" sz="30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 smtClean="0"/>
              <a:t>No fork &amp; replay – need to accept concurrent requests</a:t>
            </a:r>
            <a:endParaRPr lang="en-US" sz="3000" kern="0" noProof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90278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 smtClean="0"/>
              <a:t>Run-time security checks can be slow</a:t>
            </a:r>
          </a:p>
          <a:p>
            <a:endParaRPr lang="en-US" dirty="0" smtClean="0"/>
          </a:p>
          <a:p>
            <a:r>
              <a:rPr lang="en-US" dirty="0" smtClean="0"/>
              <a:t>Speck accelerates run-time checks </a:t>
            </a:r>
          </a:p>
          <a:p>
            <a:pPr lvl="1"/>
            <a:r>
              <a:rPr lang="en-US" dirty="0" smtClean="0"/>
              <a:t>Parallelizing across many cores</a:t>
            </a:r>
          </a:p>
          <a:p>
            <a:pPr lvl="1"/>
            <a:r>
              <a:rPr lang="en-US" dirty="0" smtClean="0"/>
              <a:t>Provides safety of executing checks sequentially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spd="med" advTm="1336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4876800" y="1610380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76800" y="1905000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981200" y="1610380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981200" y="1915180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981200" y="2209800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981200" y="2508878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00200" y="1066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24600" y="1676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Begin application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24600" y="1916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 startAt="2"/>
            </a:pPr>
            <a:r>
              <a:rPr lang="en-US" dirty="0" smtClean="0"/>
              <a:t>Pause execution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24600" y="21452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3)  Run security check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91000" y="914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Application</a:t>
            </a:r>
          </a:p>
          <a:p>
            <a:pPr algn="ctr"/>
            <a:r>
              <a:rPr lang="en-US" dirty="0" smtClean="0"/>
              <a:t>&amp; security check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324600" y="23738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4)  Resume application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05200" y="17496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PAUSE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stCxn id="29" idx="3"/>
          </p:cNvCxnSpPr>
          <p:nvPr/>
        </p:nvCxnSpPr>
        <p:spPr bwMode="auto">
          <a:xfrm>
            <a:off x="4267200" y="1903512"/>
            <a:ext cx="609600" cy="14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352800" y="24354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RESUME</a:t>
            </a:r>
            <a:endParaRPr lang="en-US" sz="1400" dirty="0">
              <a:solidFill>
                <a:schemeClr val="accent2"/>
              </a:solidFill>
            </a:endParaRPr>
          </a:p>
        </p:txBody>
      </p:sp>
      <p:cxnSp>
        <p:nvCxnSpPr>
          <p:cNvPr id="33" name="Straight Arrow Connector 32"/>
          <p:cNvCxnSpPr>
            <a:stCxn id="32" idx="3"/>
          </p:cNvCxnSpPr>
          <p:nvPr/>
        </p:nvCxnSpPr>
        <p:spPr bwMode="auto">
          <a:xfrm>
            <a:off x="4267200" y="2589312"/>
            <a:ext cx="609600" cy="14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4876800" y="2600980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876800" y="2898577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05200" y="2743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PAUSE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1" name="Straight Arrow Connector 40"/>
          <p:cNvCxnSpPr>
            <a:stCxn id="40" idx="3"/>
          </p:cNvCxnSpPr>
          <p:nvPr/>
        </p:nvCxnSpPr>
        <p:spPr bwMode="auto">
          <a:xfrm>
            <a:off x="4267200" y="2897089"/>
            <a:ext cx="609600" cy="14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352800" y="3421049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RESUME</a:t>
            </a:r>
            <a:endParaRPr lang="en-US" sz="1400" dirty="0">
              <a:solidFill>
                <a:schemeClr val="accent2"/>
              </a:solidFill>
            </a:endParaRPr>
          </a:p>
        </p:txBody>
      </p:sp>
      <p:cxnSp>
        <p:nvCxnSpPr>
          <p:cNvPr id="43" name="Straight Arrow Connector 42"/>
          <p:cNvCxnSpPr>
            <a:stCxn id="42" idx="3"/>
          </p:cNvCxnSpPr>
          <p:nvPr/>
        </p:nvCxnSpPr>
        <p:spPr bwMode="auto">
          <a:xfrm>
            <a:off x="4267200" y="3574938"/>
            <a:ext cx="609600" cy="14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4876800" y="3586606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876800" y="3881226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05200" y="372584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PAUSE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>
            <a:stCxn id="46" idx="3"/>
          </p:cNvCxnSpPr>
          <p:nvPr/>
        </p:nvCxnSpPr>
        <p:spPr bwMode="auto">
          <a:xfrm>
            <a:off x="4267200" y="3879738"/>
            <a:ext cx="609600" cy="14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352800" y="440072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RESUME</a:t>
            </a:r>
            <a:endParaRPr lang="en-US" sz="1400" dirty="0">
              <a:solidFill>
                <a:schemeClr val="accent2"/>
              </a:solidFill>
            </a:endParaRPr>
          </a:p>
        </p:txBody>
      </p:sp>
      <p:cxnSp>
        <p:nvCxnSpPr>
          <p:cNvPr id="49" name="Straight Arrow Connector 48"/>
          <p:cNvCxnSpPr>
            <a:stCxn id="48" idx="3"/>
          </p:cNvCxnSpPr>
          <p:nvPr/>
        </p:nvCxnSpPr>
        <p:spPr bwMode="auto">
          <a:xfrm>
            <a:off x="4267200" y="4554610"/>
            <a:ext cx="609600" cy="14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4876800" y="4566278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876800" y="4863875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5200" y="470849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PAUSE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>
            <a:stCxn id="52" idx="3"/>
          </p:cNvCxnSpPr>
          <p:nvPr/>
        </p:nvCxnSpPr>
        <p:spPr bwMode="auto">
          <a:xfrm>
            <a:off x="4267200" y="4862387"/>
            <a:ext cx="609600" cy="14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685800" y="5715000"/>
            <a:ext cx="8229600" cy="568325"/>
          </a:xfrm>
        </p:spPr>
        <p:txBody>
          <a:bodyPr/>
          <a:lstStyle/>
          <a:p>
            <a:r>
              <a:rPr lang="en-US" dirty="0" smtClean="0"/>
              <a:t>Checks may slow performance by </a:t>
            </a:r>
            <a:r>
              <a:rPr lang="en-US" dirty="0" smtClean="0">
                <a:solidFill>
                  <a:srgbClr val="FF0000"/>
                </a:solidFill>
              </a:rPr>
              <a:t>10x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58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3" grpId="0"/>
      <p:bldP spid="24" grpId="0"/>
      <p:bldP spid="25" grpId="0"/>
      <p:bldP spid="26" grpId="0"/>
      <p:bldP spid="28" grpId="0"/>
      <p:bldP spid="29" grpId="0"/>
      <p:bldP spid="32" grpId="0"/>
      <p:bldP spid="38" grpId="0" animBg="1"/>
      <p:bldP spid="39" grpId="0" animBg="1"/>
      <p:bldP spid="40" grpId="0"/>
      <p:bldP spid="42" grpId="0"/>
      <p:bldP spid="44" grpId="0" animBg="1"/>
      <p:bldP spid="45" grpId="0" animBg="1"/>
      <p:bldP spid="46" grpId="0"/>
      <p:bldP spid="48" grpId="0"/>
      <p:bldP spid="50" grpId="0" animBg="1"/>
      <p:bldP spid="51" grpId="0" animBg="1"/>
      <p:bldP spid="52" grpId="0"/>
      <p:bldP spid="5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Speck (Speculative parallel check)</a:t>
            </a:r>
          </a:p>
          <a:p>
            <a:pPr marL="800100" lvl="1">
              <a:defRPr/>
            </a:pPr>
            <a:r>
              <a:rPr lang="en-US" dirty="0" smtClean="0"/>
              <a:t>Parallelize checks across many cores</a:t>
            </a:r>
          </a:p>
          <a:p>
            <a:pPr marL="800100" lvl="1"/>
            <a:r>
              <a:rPr lang="en-US" dirty="0" smtClean="0"/>
              <a:t>Provide security equivalent to sequential check</a:t>
            </a:r>
          </a:p>
          <a:p>
            <a:pPr marL="8001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3000" dirty="0" smtClean="0"/>
          </a:p>
          <a:p>
            <a:pPr marL="473075"/>
            <a:r>
              <a:rPr lang="en-US" sz="3400" dirty="0" smtClean="0"/>
              <a:t>Use three techniques</a:t>
            </a:r>
          </a:p>
          <a:p>
            <a:pPr marL="800100" lvl="1"/>
            <a:r>
              <a:rPr lang="en-US" dirty="0" smtClean="0"/>
              <a:t>Transparent kernel replay system</a:t>
            </a:r>
          </a:p>
          <a:p>
            <a:pPr marL="800100" lvl="1"/>
            <a:r>
              <a:rPr lang="en-US" dirty="0" smtClean="0"/>
              <a:t>Operating system support for speculative execution</a:t>
            </a:r>
          </a:p>
          <a:p>
            <a:pPr marL="800100" lvl="1"/>
            <a:r>
              <a:rPr lang="en-US" dirty="0" smtClean="0"/>
              <a:t>Buffer dependent output until checks complete</a:t>
            </a:r>
          </a:p>
          <a:p>
            <a:pPr marL="800100" lvl="1"/>
            <a:endParaRPr lang="en-US" dirty="0" smtClean="0"/>
          </a:p>
          <a:p>
            <a:pPr marL="8001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3000" dirty="0" smtClean="0"/>
          </a:p>
          <a:p>
            <a:pPr marL="473075"/>
            <a:endParaRPr lang="en-US" sz="3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spd="med" advTm="8204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checks with Speck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057400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14600" y="2354385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338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3810000" y="2362064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81600" y="2658634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048000" y="2360612"/>
            <a:ext cx="762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048000" y="2665412"/>
            <a:ext cx="2133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2514600" y="2652561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172200" y="2956810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3048000" y="2970212"/>
            <a:ext cx="3124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0960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cpu3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514600" y="2949315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337685" y="3268234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3048000" y="3260022"/>
            <a:ext cx="4267200" cy="1657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2390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219200" y="2209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Speculate!</a:t>
            </a:r>
            <a:endParaRPr lang="en-US" sz="1400" dirty="0"/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533400" y="4724400"/>
            <a:ext cx="8229600" cy="492125"/>
          </a:xfrm>
        </p:spPr>
        <p:txBody>
          <a:bodyPr/>
          <a:lstStyle/>
          <a:p>
            <a:r>
              <a:rPr lang="en-US" dirty="0" smtClean="0"/>
              <a:t>2) Execute check in parallel</a:t>
            </a:r>
            <a:endParaRPr lang="en-US" dirty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533400" y="4114800"/>
            <a:ext cx="82296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1)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Run process speculatively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533400" y="5299075"/>
            <a:ext cx="82296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3000" kern="0" dirty="0" smtClean="0"/>
              <a:t>3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Start later checks in parallel to earlier ones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152400" y="4953000"/>
            <a:ext cx="8915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3000" kern="0" dirty="0" smtClean="0"/>
              <a:t>Speed of parallelization without sacrificing safety!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med" advTm="6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6" grpId="0"/>
      <p:bldP spid="18" grpId="0" animBg="1"/>
      <p:bldP spid="20" grpId="0" animBg="1"/>
      <p:bldP spid="25" grpId="0" animBg="1"/>
      <p:bldP spid="27" grpId="0" animBg="1"/>
      <p:bldP spid="30" grpId="0"/>
      <p:bldP spid="33" grpId="0" animBg="1"/>
      <p:bldP spid="35" grpId="0" animBg="1"/>
      <p:bldP spid="39" grpId="0"/>
      <p:bldP spid="41" grpId="0"/>
      <p:bldP spid="42" grpId="0" build="p"/>
      <p:bldP spid="42" grpId="1" build="p"/>
      <p:bldP spid="43" grpId="0"/>
      <p:bldP spid="43" grpId="1"/>
      <p:bldP spid="44" grpId="0"/>
      <p:bldP spid="44" grpId="1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Implementing Speck</a:t>
            </a:r>
          </a:p>
          <a:p>
            <a:endParaRPr lang="en-US" dirty="0" smtClean="0"/>
          </a:p>
          <a:p>
            <a:r>
              <a:rPr lang="en-US" dirty="0" smtClean="0"/>
              <a:t>Parallelizing security checks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spd="med" advTm="2162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sequentially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534400" cy="1371600"/>
          </a:xfrm>
        </p:spPr>
        <p:txBody>
          <a:bodyPr/>
          <a:lstStyle/>
          <a:p>
            <a:r>
              <a:rPr lang="en-US" dirty="0" smtClean="0"/>
              <a:t>All state ‘frozen’ and available to security check</a:t>
            </a:r>
          </a:p>
          <a:p>
            <a:pPr lvl="1"/>
            <a:r>
              <a:rPr lang="en-US" dirty="0" smtClean="0"/>
              <a:t>Examples – heap, address space, file name, </a:t>
            </a:r>
            <a:br>
              <a:rPr lang="en-US" dirty="0" smtClean="0"/>
            </a:br>
            <a:r>
              <a:rPr lang="en-US" dirty="0" smtClean="0"/>
              <a:t>system call, value of a single address in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0000" y="2057400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348209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22068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PAUSE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 bwMode="auto">
          <a:xfrm>
            <a:off x="3200400" y="2360712"/>
            <a:ext cx="609600" cy="14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  <p:custDataLst>
      <p:tags r:id="rId1"/>
    </p:custDataLst>
  </p:cSld>
  <p:clrMapOvr>
    <a:masterClrMapping/>
  </p:clrMapOvr>
  <p:transition spd="med" advTm="456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229600" cy="685800"/>
          </a:xfrm>
        </p:spPr>
        <p:txBody>
          <a:bodyPr/>
          <a:lstStyle/>
          <a:p>
            <a:r>
              <a:rPr lang="en-US" dirty="0" smtClean="0"/>
              <a:t>How does security check get app state?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819400" y="2057400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114800" y="2362200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23284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fork()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352800" y="2360612"/>
            <a:ext cx="762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1000" y="47244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Speck uses fork() to copy state to other core</a:t>
            </a:r>
          </a:p>
        </p:txBody>
      </p:sp>
    </p:spTree>
  </p:cSld>
  <p:clrMapOvr>
    <a:masterClrMapping/>
  </p:clrMapOvr>
  <p:transition spd="med" advTm="2812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971800" y="16426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fork()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in parallel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87F0-04CC-4B2C-A419-C7BF286D0F6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592385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38400" y="1887005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2186083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838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1297765"/>
            <a:ext cx="533400" cy="294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83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1600064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33800" y="2286279"/>
            <a:ext cx="533400" cy="29462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733800" y="2582713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971800" y="1598612"/>
            <a:ext cx="762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Left Brace 24"/>
          <p:cNvSpPr/>
          <p:nvPr/>
        </p:nvSpPr>
        <p:spPr bwMode="auto">
          <a:xfrm>
            <a:off x="1905000" y="1671399"/>
            <a:ext cx="457200" cy="767001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187729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epoch 0</a:t>
            </a:r>
            <a:endParaRPr lang="en-US" sz="1600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381000" y="48768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3000" kern="0" dirty="0" smtClean="0"/>
              <a:t>Amortize f</a:t>
            </a:r>
            <a:r>
              <a:rPr lang="en-US" sz="3000" kern="0" noProof="0" dirty="0" err="1" smtClean="0"/>
              <a:t>ork</a:t>
            </a:r>
            <a:r>
              <a:rPr lang="en-US" sz="3000" kern="0" noProof="0" dirty="0" smtClean="0"/>
              <a:t> by grouping checks into epochs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3000" kern="0" noProof="0" dirty="0" smtClean="0"/>
              <a:t>What happens when app interacts with OS?</a:t>
            </a:r>
          </a:p>
        </p:txBody>
      </p:sp>
      <p:sp>
        <p:nvSpPr>
          <p:cNvPr id="28" name="Left Brace 27"/>
          <p:cNvSpPr/>
          <p:nvPr/>
        </p:nvSpPr>
        <p:spPr bwMode="auto">
          <a:xfrm>
            <a:off x="1981200" y="2514600"/>
            <a:ext cx="381000" cy="538401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261851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epoch 1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048000" y="24808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fork()</a:t>
            </a:r>
            <a:endParaRPr lang="en-US" sz="1600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2971800" y="2478939"/>
            <a:ext cx="1752600" cy="79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724400" y="838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cpu2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4724400" y="2454717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724400" y="3140932"/>
            <a:ext cx="533400" cy="29462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724400" y="3437366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38400" y="2482322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733800" y="3276600"/>
            <a:ext cx="533400" cy="29462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733800" y="3571084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438400" y="2787444"/>
            <a:ext cx="533400" cy="2946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724400" y="4046966"/>
            <a:ext cx="533400" cy="29462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ahoma" charset="0"/>
              </a:rPr>
              <a:t>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724400" y="4343400"/>
            <a:ext cx="5334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724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7" grpId="0" animBg="1"/>
      <p:bldP spid="8" grpId="0" animBg="1"/>
      <p:bldP spid="9" grpId="0" animBg="1"/>
      <p:bldP spid="11" grpId="0" animBg="1"/>
      <p:bldP spid="15" grpId="0" animBg="1"/>
      <p:bldP spid="16" grpId="0" animBg="1"/>
      <p:bldP spid="17" grpId="0" animBg="1"/>
      <p:bldP spid="25" grpId="0" animBg="1"/>
      <p:bldP spid="26" grpId="0"/>
      <p:bldP spid="28" grpId="0" animBg="1"/>
      <p:bldP spid="29" grpId="0"/>
      <p:bldP spid="30" grpId="0"/>
      <p:bldP spid="33" grpId="0"/>
      <p:bldP spid="35" grpId="0" animBg="1"/>
      <p:bldP spid="36" grpId="0" animBg="1"/>
      <p:bldP spid="37" grpId="0" animBg="1"/>
      <p:bldP spid="32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0.7|1|1.2|7.1|0.5|0.5|0.5|0.6|0.8|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23.1|10.2|0.7|18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0.6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1|1|0.7|19.2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0.9|10.1|0.7|0.6|13.6"/>
</p:tagLst>
</file>

<file path=ppt/theme/theme1.xml><?xml version="1.0" encoding="utf-8"?>
<a:theme xmlns:a="http://schemas.openxmlformats.org/drawingml/2006/main" name="rethink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rethink</Template>
  <TotalTime>18600</TotalTime>
  <Words>943</Words>
  <Application>Microsoft Office PowerPoint</Application>
  <PresentationFormat>On-screen Show (4:3)</PresentationFormat>
  <Paragraphs>324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rethink</vt:lpstr>
      <vt:lpstr>Parallelizing Security Checks on Commodity Hardware</vt:lpstr>
      <vt:lpstr>Run-time security checks</vt:lpstr>
      <vt:lpstr>Problem</vt:lpstr>
      <vt:lpstr>Solution</vt:lpstr>
      <vt:lpstr>Accelerating checks with Speck</vt:lpstr>
      <vt:lpstr>Outline</vt:lpstr>
      <vt:lpstr>Example: Executing sequentially </vt:lpstr>
      <vt:lpstr>Example: Executing in parallel</vt:lpstr>
      <vt:lpstr>Example: Executing in parallel</vt:lpstr>
      <vt:lpstr>Safely executing system calls </vt:lpstr>
      <vt:lpstr>Replaying non-determinism</vt:lpstr>
      <vt:lpstr>Tracking causal dependencies</vt:lpstr>
      <vt:lpstr>Handling output commits</vt:lpstr>
      <vt:lpstr>Equivalence/Safety</vt:lpstr>
      <vt:lpstr>Outline</vt:lpstr>
      <vt:lpstr>Choosing security checks</vt:lpstr>
      <vt:lpstr>Using Speck to parallelize checks</vt:lpstr>
      <vt:lpstr>Process Memory Analysis</vt:lpstr>
      <vt:lpstr>MPlayer video decoding</vt:lpstr>
      <vt:lpstr>On-access virus scanner</vt:lpstr>
      <vt:lpstr>PostMark benchmark</vt:lpstr>
      <vt:lpstr>Taint analysis</vt:lpstr>
      <vt:lpstr>Parallelizing taint analysis</vt:lpstr>
      <vt:lpstr>Dynamic taint compression</vt:lpstr>
      <vt:lpstr>Taint analysis: MPlayer</vt:lpstr>
      <vt:lpstr>Choosing a strategy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Parallelizing Security Checks on Commodity Hardware</dc:title>
  <dc:creator>Ed Nightingale</dc:creator>
  <cp:lastModifiedBy>Ed Nightingale</cp:lastModifiedBy>
  <cp:revision>489</cp:revision>
  <dcterms:created xsi:type="dcterms:W3CDTF">2008-02-05T14:46:39Z</dcterms:created>
  <dcterms:modified xsi:type="dcterms:W3CDTF">2008-03-12T02:29:08Z</dcterms:modified>
</cp:coreProperties>
</file>