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4.xml"/>
  <Override ContentType="application/vnd.openxmlformats-officedocument.theme+xml" PartName="/ppt/theme/theme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7.xml"/>
  <Override ContentType="application/vnd.openxmlformats-officedocument.presentationml.slide+xml" PartName="/ppt/slides/slide8.xml"/>
  <Override ContentType="application/vnd.openxmlformats-officedocument.presentationml.slide+xml" PartName="/ppt/slides/slide19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67" r:id="rId4"/>
    <p:sldMasterId id="214748366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A634EA82-EFA0-4803-B10F-508661CA6BB5}">
  <a:tblStyle styleName="Table_0" styleId="{A634EA82-EFA0-4803-B10F-508661CA6BB5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insideV>
        </a:tcBdr>
      </a:tcStyle>
    </a:wholeTbl>
  </a:tblStyle>
  <a:tblStyle styleName="Table_1" styleId="{92C7C03C-E5BB-493B-BB32-51F480352172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insideV>
        </a:tcBdr>
      </a:tcStyle>
    </a:wholeTbl>
  </a:tblStyle>
  <a:tblStyle styleName="Table_2" styleId="{C25AE1B7-2982-41C7-9522-769F72D5C26B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slide" Id="rId19" Target="slides/slide13.xml"/><Relationship Type="http://schemas.openxmlformats.org/officeDocument/2006/relationships/slide" Id="rId18" Target="slides/slide12.xml"/><Relationship Type="http://schemas.openxmlformats.org/officeDocument/2006/relationships/slide" Id="rId17" Target="slides/slide11.xml"/><Relationship Type="http://schemas.openxmlformats.org/officeDocument/2006/relationships/slide" Id="rId16" Target="slides/slide10.xml"/><Relationship Type="http://schemas.openxmlformats.org/officeDocument/2006/relationships/slide" Id="rId15" Target="slides/slide9.xml"/><Relationship Type="http://schemas.openxmlformats.org/officeDocument/2006/relationships/slide" Id="rId14" Target="slides/slide8.xml"/><Relationship Type="http://schemas.openxmlformats.org/officeDocument/2006/relationships/slide" Id="rId12" Target="slides/slide6.xml"/><Relationship Type="http://schemas.openxmlformats.org/officeDocument/2006/relationships/slide" Id="rId13" Target="slides/slide7.xml"/><Relationship Type="http://schemas.openxmlformats.org/officeDocument/2006/relationships/slide" Id="rId10" Target="slides/slide4.xml"/><Relationship Type="http://schemas.openxmlformats.org/officeDocument/2006/relationships/slide" Id="rId11" Target="slides/slide5.xml"/><Relationship Type="http://schemas.openxmlformats.org/officeDocument/2006/relationships/slide" Id="rId26" Target="slides/slide20.xml"/><Relationship Type="http://schemas.openxmlformats.org/officeDocument/2006/relationships/slide" Id="rId25" Target="slides/slide19.xml"/><Relationship Type="http://schemas.openxmlformats.org/officeDocument/2006/relationships/slide" Id="rId27" Target="slides/slide21.xml"/><Relationship Type="http://schemas.openxmlformats.org/officeDocument/2006/relationships/presProps" Id="rId2" Target="presProps.xml"/><Relationship Type="http://schemas.openxmlformats.org/officeDocument/2006/relationships/slide" Id="rId21" Target="slides/slide15.xml"/><Relationship Type="http://schemas.openxmlformats.org/officeDocument/2006/relationships/theme" Id="rId1" Target="theme/theme2.xml"/><Relationship Type="http://schemas.openxmlformats.org/officeDocument/2006/relationships/slide" Id="rId22" Target="slides/slide16.xml"/><Relationship Type="http://schemas.openxmlformats.org/officeDocument/2006/relationships/slideMaster" Id="rId4" Target="slideMasters/slideMaster1.xml"/><Relationship Type="http://schemas.openxmlformats.org/officeDocument/2006/relationships/slide" Id="rId23" Target="slides/slide17.xml"/><Relationship Type="http://schemas.openxmlformats.org/officeDocument/2006/relationships/tableStyles" Id="rId3" Target="tableStyles.xml"/><Relationship Type="http://schemas.openxmlformats.org/officeDocument/2006/relationships/slide" Id="rId24" Target="slides/slide18.xml"/><Relationship Type="http://schemas.openxmlformats.org/officeDocument/2006/relationships/slide" Id="rId20" Target="slides/slide14.xml"/><Relationship Type="http://schemas.openxmlformats.org/officeDocument/2006/relationships/slide" Id="rId9" Target="slides/slide3.xml"/><Relationship Type="http://schemas.openxmlformats.org/officeDocument/2006/relationships/notesMaster" Id="rId6" Target="notesMasters/notesMaster1.xml"/><Relationship Type="http://schemas.openxmlformats.org/officeDocument/2006/relationships/slideMaster" Id="rId5" Target="slideMasters/slideMaster2.xml"/><Relationship Type="http://schemas.openxmlformats.org/officeDocument/2006/relationships/slide" Id="rId8" Target="slides/slide2.xml"/><Relationship Type="http://schemas.openxmlformats.org/officeDocument/2006/relationships/slide" Id="rId7" Target="slides/slide1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4" id="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5" id="75"/>
          <p:cNvSpPr txBox="1"/>
          <p:nvPr>
            <p:ph type="body" idx="1"/>
          </p:nvPr>
        </p:nvSpPr>
        <p:spPr>
          <a:xfrm>
            <a:off y="4560887" x="976312"/>
            <a:ext cy="4321174" cx="5362575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en"/>
              <a:t>George (everyone says their name)</a:t>
            </a:r>
          </a:p>
        </p:txBody>
      </p:sp>
      <p:sp>
        <p:nvSpPr>
          <p:cNvPr name="Shape 76" id="76"/>
          <p:cNvSpPr/>
          <p:nvPr>
            <p:ph type="sldImg" idx="2"/>
          </p:nvPr>
        </p:nvSpPr>
        <p:spPr>
          <a:xfrm>
            <a:off y="719137" x="1257300"/>
            <a:ext cy="3600450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38" id="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9" id="139"/>
          <p:cNvSpPr txBox="1"/>
          <p:nvPr>
            <p:ph type="body" idx="1"/>
          </p:nvPr>
        </p:nvSpPr>
        <p:spPr>
          <a:xfrm>
            <a:off y="4560887" x="976312"/>
            <a:ext cy="4321200" cx="53625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en"/>
              <a:t>Bill</a:t>
            </a:r>
          </a:p>
        </p:txBody>
      </p:sp>
      <p:sp>
        <p:nvSpPr>
          <p:cNvPr name="Shape 140" id="140"/>
          <p:cNvSpPr/>
          <p:nvPr>
            <p:ph type="sldImg" idx="2"/>
          </p:nvPr>
        </p:nvSpPr>
        <p:spPr>
          <a:xfrm>
            <a:off y="719137" x="1257300"/>
            <a:ext cy="3600599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44" id="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5" id="145"/>
          <p:cNvSpPr txBox="1"/>
          <p:nvPr>
            <p:ph type="body" idx="1"/>
          </p:nvPr>
        </p:nvSpPr>
        <p:spPr>
          <a:xfrm>
            <a:off y="4560887" x="976312"/>
            <a:ext cy="4321200" cx="53625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en"/>
              <a:t>Josh</a:t>
            </a:r>
          </a:p>
        </p:txBody>
      </p:sp>
      <p:sp>
        <p:nvSpPr>
          <p:cNvPr name="Shape 146" id="146"/>
          <p:cNvSpPr/>
          <p:nvPr>
            <p:ph type="sldImg" idx="2"/>
          </p:nvPr>
        </p:nvSpPr>
        <p:spPr>
          <a:xfrm>
            <a:off y="719137" x="1257300"/>
            <a:ext cy="3600599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50" id="1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1" id="151"/>
          <p:cNvSpPr txBox="1"/>
          <p:nvPr>
            <p:ph type="body" idx="1"/>
          </p:nvPr>
        </p:nvSpPr>
        <p:spPr>
          <a:xfrm>
            <a:off y="4560887" x="976312"/>
            <a:ext cy="4321200" cx="53625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en"/>
              <a:t>Josh</a:t>
            </a:r>
          </a:p>
        </p:txBody>
      </p:sp>
      <p:sp>
        <p:nvSpPr>
          <p:cNvPr name="Shape 152" id="152"/>
          <p:cNvSpPr/>
          <p:nvPr>
            <p:ph type="sldImg" idx="2"/>
          </p:nvPr>
        </p:nvSpPr>
        <p:spPr>
          <a:xfrm>
            <a:off y="719137" x="1257300"/>
            <a:ext cy="3600599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57" id="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8" id="158"/>
          <p:cNvSpPr txBox="1"/>
          <p:nvPr>
            <p:ph type="body" idx="1"/>
          </p:nvPr>
        </p:nvSpPr>
        <p:spPr>
          <a:xfrm>
            <a:off y="4560887" x="976312"/>
            <a:ext cy="4321200" cx="53625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en"/>
              <a:t>Josh</a:t>
            </a:r>
          </a:p>
        </p:txBody>
      </p:sp>
      <p:sp>
        <p:nvSpPr>
          <p:cNvPr name="Shape 159" id="159"/>
          <p:cNvSpPr/>
          <p:nvPr>
            <p:ph type="sldImg" idx="2"/>
          </p:nvPr>
        </p:nvSpPr>
        <p:spPr>
          <a:xfrm>
            <a:off y="719137" x="1257300"/>
            <a:ext cy="3600599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64" id="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5" id="165"/>
          <p:cNvSpPr txBox="1"/>
          <p:nvPr>
            <p:ph type="body" idx="1"/>
          </p:nvPr>
        </p:nvSpPr>
        <p:spPr>
          <a:xfrm>
            <a:off y="4560887" x="976312"/>
            <a:ext cy="4321200" cx="53625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en"/>
              <a:t>Josh</a:t>
            </a:r>
          </a:p>
        </p:txBody>
      </p:sp>
      <p:sp>
        <p:nvSpPr>
          <p:cNvPr name="Shape 166" id="166"/>
          <p:cNvSpPr/>
          <p:nvPr>
            <p:ph type="sldImg" idx="2"/>
          </p:nvPr>
        </p:nvSpPr>
        <p:spPr>
          <a:xfrm>
            <a:off y="719137" x="1257300"/>
            <a:ext cy="3600599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71" id="1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72" id="172"/>
          <p:cNvSpPr txBox="1"/>
          <p:nvPr>
            <p:ph type="body" idx="1"/>
          </p:nvPr>
        </p:nvSpPr>
        <p:spPr>
          <a:xfrm>
            <a:off y="4560887" x="976312"/>
            <a:ext cy="4321200" cx="53625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en"/>
              <a:t>Josh</a:t>
            </a:r>
          </a:p>
        </p:txBody>
      </p:sp>
      <p:sp>
        <p:nvSpPr>
          <p:cNvPr name="Shape 173" id="173"/>
          <p:cNvSpPr/>
          <p:nvPr>
            <p:ph type="sldImg" idx="2"/>
          </p:nvPr>
        </p:nvSpPr>
        <p:spPr>
          <a:xfrm>
            <a:off y="719137" x="1257300"/>
            <a:ext cy="3600599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78" id="1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79" id="179"/>
          <p:cNvSpPr txBox="1"/>
          <p:nvPr>
            <p:ph type="body" idx="1"/>
          </p:nvPr>
        </p:nvSpPr>
        <p:spPr>
          <a:xfrm>
            <a:off y="4560887" x="976312"/>
            <a:ext cy="4321200" cx="53625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en"/>
              <a:t>Bill</a:t>
            </a:r>
          </a:p>
        </p:txBody>
      </p:sp>
      <p:sp>
        <p:nvSpPr>
          <p:cNvPr name="Shape 180" id="180"/>
          <p:cNvSpPr/>
          <p:nvPr>
            <p:ph type="sldImg" idx="2"/>
          </p:nvPr>
        </p:nvSpPr>
        <p:spPr>
          <a:xfrm>
            <a:off y="719137" x="1257300"/>
            <a:ext cy="3600599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85" id="1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6" id="186"/>
          <p:cNvSpPr txBox="1"/>
          <p:nvPr>
            <p:ph type="body" idx="1"/>
          </p:nvPr>
        </p:nvSpPr>
        <p:spPr>
          <a:xfrm>
            <a:off y="4560887" x="976312"/>
            <a:ext cy="4321200" cx="53625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en"/>
              <a:t>George</a:t>
            </a:r>
          </a:p>
        </p:txBody>
      </p:sp>
      <p:sp>
        <p:nvSpPr>
          <p:cNvPr name="Shape 187" id="187"/>
          <p:cNvSpPr/>
          <p:nvPr>
            <p:ph type="sldImg" idx="2"/>
          </p:nvPr>
        </p:nvSpPr>
        <p:spPr>
          <a:xfrm>
            <a:off y="719137" x="1257300"/>
            <a:ext cy="3600599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92" id="1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93" id="193"/>
          <p:cNvSpPr txBox="1"/>
          <p:nvPr>
            <p:ph type="body" idx="1"/>
          </p:nvPr>
        </p:nvSpPr>
        <p:spPr>
          <a:xfrm>
            <a:off y="4560887" x="976312"/>
            <a:ext cy="4321200" cx="53625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en"/>
              <a:t>George</a:t>
            </a:r>
          </a:p>
        </p:txBody>
      </p:sp>
      <p:sp>
        <p:nvSpPr>
          <p:cNvPr name="Shape 194" id="194"/>
          <p:cNvSpPr/>
          <p:nvPr>
            <p:ph type="sldImg" idx="2"/>
          </p:nvPr>
        </p:nvSpPr>
        <p:spPr>
          <a:xfrm>
            <a:off y="719137" x="1257300"/>
            <a:ext cy="3600599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98" id="1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99" id="199"/>
          <p:cNvSpPr txBox="1"/>
          <p:nvPr>
            <p:ph type="body" idx="1"/>
          </p:nvPr>
        </p:nvSpPr>
        <p:spPr>
          <a:xfrm>
            <a:off y="4560887" x="976312"/>
            <a:ext cy="4321200" cx="53625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en"/>
              <a:t>George</a:t>
            </a:r>
          </a:p>
        </p:txBody>
      </p:sp>
      <p:sp>
        <p:nvSpPr>
          <p:cNvPr name="Shape 200" id="200"/>
          <p:cNvSpPr/>
          <p:nvPr>
            <p:ph type="sldImg" idx="2"/>
          </p:nvPr>
        </p:nvSpPr>
        <p:spPr>
          <a:xfrm>
            <a:off y="719137" x="1257300"/>
            <a:ext cy="3600599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2" id="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3" id="83"/>
          <p:cNvSpPr txBox="1"/>
          <p:nvPr>
            <p:ph type="body" idx="1"/>
          </p:nvPr>
        </p:nvSpPr>
        <p:spPr>
          <a:xfrm>
            <a:off y="4560887" x="976312"/>
            <a:ext cy="4321174" cx="5362575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en"/>
              <a:t>George</a:t>
            </a:r>
          </a:p>
        </p:txBody>
      </p:sp>
      <p:sp>
        <p:nvSpPr>
          <p:cNvPr name="Shape 84" id="84"/>
          <p:cNvSpPr/>
          <p:nvPr>
            <p:ph type="sldImg" idx="2"/>
          </p:nvPr>
        </p:nvSpPr>
        <p:spPr>
          <a:xfrm>
            <a:off y="719137" x="1257300"/>
            <a:ext cy="3600450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04" id="2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5" id="205"/>
          <p:cNvSpPr txBox="1"/>
          <p:nvPr>
            <p:ph type="body" idx="1"/>
          </p:nvPr>
        </p:nvSpPr>
        <p:spPr>
          <a:xfrm>
            <a:off y="4560887" x="976312"/>
            <a:ext cy="4321200" cx="53625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en"/>
              <a:t>George</a:t>
            </a:r>
          </a:p>
        </p:txBody>
      </p:sp>
      <p:sp>
        <p:nvSpPr>
          <p:cNvPr name="Shape 206" id="206"/>
          <p:cNvSpPr/>
          <p:nvPr>
            <p:ph type="sldImg" idx="2"/>
          </p:nvPr>
        </p:nvSpPr>
        <p:spPr>
          <a:xfrm>
            <a:off y="719137" x="1257300"/>
            <a:ext cy="3600599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09" id="2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10" id="210"/>
          <p:cNvSpPr txBox="1"/>
          <p:nvPr>
            <p:ph type="body" idx="1"/>
          </p:nvPr>
        </p:nvSpPr>
        <p:spPr>
          <a:xfrm>
            <a:off y="4560887" x="976312"/>
            <a:ext cy="4321200" cx="53625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en"/>
              <a:t>George</a:t>
            </a:r>
          </a:p>
        </p:txBody>
      </p:sp>
      <p:sp>
        <p:nvSpPr>
          <p:cNvPr name="Shape 211" id="211"/>
          <p:cNvSpPr/>
          <p:nvPr>
            <p:ph type="sldImg" idx="2"/>
          </p:nvPr>
        </p:nvSpPr>
        <p:spPr>
          <a:xfrm>
            <a:off y="719137" x="1257300"/>
            <a:ext cy="3600599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8" id="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9" id="89"/>
          <p:cNvSpPr txBox="1"/>
          <p:nvPr>
            <p:ph type="body" idx="1"/>
          </p:nvPr>
        </p:nvSpPr>
        <p:spPr>
          <a:xfrm>
            <a:off y="4560887" x="976312"/>
            <a:ext cy="4321200" cx="53625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en"/>
              <a:t>George</a:t>
            </a:r>
          </a:p>
        </p:txBody>
      </p:sp>
      <p:sp>
        <p:nvSpPr>
          <p:cNvPr name="Shape 90" id="90"/>
          <p:cNvSpPr/>
          <p:nvPr>
            <p:ph type="sldImg" idx="2"/>
          </p:nvPr>
        </p:nvSpPr>
        <p:spPr>
          <a:xfrm>
            <a:off y="719137" x="1257300"/>
            <a:ext cy="3600599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94" id="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5" id="95"/>
          <p:cNvSpPr txBox="1"/>
          <p:nvPr>
            <p:ph type="body" idx="1"/>
          </p:nvPr>
        </p:nvSpPr>
        <p:spPr>
          <a:xfrm>
            <a:off y="4560887" x="976312"/>
            <a:ext cy="4321200" cx="53625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en"/>
              <a:t>Bill</a:t>
            </a:r>
          </a:p>
        </p:txBody>
      </p:sp>
      <p:sp>
        <p:nvSpPr>
          <p:cNvPr name="Shape 96" id="96"/>
          <p:cNvSpPr/>
          <p:nvPr>
            <p:ph type="sldImg" idx="2"/>
          </p:nvPr>
        </p:nvSpPr>
        <p:spPr>
          <a:xfrm>
            <a:off y="719137" x="1257300"/>
            <a:ext cy="3600599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2" id="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3" id="103"/>
          <p:cNvSpPr txBox="1"/>
          <p:nvPr>
            <p:ph type="body" idx="1"/>
          </p:nvPr>
        </p:nvSpPr>
        <p:spPr>
          <a:xfrm>
            <a:off y="4560887" x="976312"/>
            <a:ext cy="4321200" cx="53625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en"/>
              <a:t>Bill</a:t>
            </a:r>
          </a:p>
        </p:txBody>
      </p:sp>
      <p:sp>
        <p:nvSpPr>
          <p:cNvPr name="Shape 104" id="104"/>
          <p:cNvSpPr/>
          <p:nvPr>
            <p:ph type="sldImg" idx="2"/>
          </p:nvPr>
        </p:nvSpPr>
        <p:spPr>
          <a:xfrm>
            <a:off y="719137" x="1257300"/>
            <a:ext cy="3600599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9" id="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0" id="110"/>
          <p:cNvSpPr txBox="1"/>
          <p:nvPr>
            <p:ph type="body" idx="1"/>
          </p:nvPr>
        </p:nvSpPr>
        <p:spPr>
          <a:xfrm>
            <a:off y="4560887" x="976312"/>
            <a:ext cy="4321200" cx="53625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en"/>
              <a:t>Bill</a:t>
            </a:r>
          </a:p>
        </p:txBody>
      </p:sp>
      <p:sp>
        <p:nvSpPr>
          <p:cNvPr name="Shape 111" id="111"/>
          <p:cNvSpPr/>
          <p:nvPr>
            <p:ph type="sldImg" idx="2"/>
          </p:nvPr>
        </p:nvSpPr>
        <p:spPr>
          <a:xfrm>
            <a:off y="719137" x="1257300"/>
            <a:ext cy="3600599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16" id="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7" id="117"/>
          <p:cNvSpPr txBox="1"/>
          <p:nvPr>
            <p:ph type="body" idx="1"/>
          </p:nvPr>
        </p:nvSpPr>
        <p:spPr>
          <a:xfrm>
            <a:off y="4560887" x="976312"/>
            <a:ext cy="4321200" cx="53625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en"/>
              <a:t>Bill</a:t>
            </a:r>
          </a:p>
        </p:txBody>
      </p:sp>
      <p:sp>
        <p:nvSpPr>
          <p:cNvPr name="Shape 118" id="118"/>
          <p:cNvSpPr/>
          <p:nvPr>
            <p:ph type="sldImg" idx="2"/>
          </p:nvPr>
        </p:nvSpPr>
        <p:spPr>
          <a:xfrm>
            <a:off y="719137" x="1257300"/>
            <a:ext cy="3600599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24" id="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5" id="125"/>
          <p:cNvSpPr txBox="1"/>
          <p:nvPr>
            <p:ph type="body" idx="1"/>
          </p:nvPr>
        </p:nvSpPr>
        <p:spPr>
          <a:xfrm>
            <a:off y="4560887" x="976312"/>
            <a:ext cy="4321200" cx="53625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en"/>
              <a:t>Bill</a:t>
            </a:r>
          </a:p>
        </p:txBody>
      </p:sp>
      <p:sp>
        <p:nvSpPr>
          <p:cNvPr name="Shape 126" id="126"/>
          <p:cNvSpPr/>
          <p:nvPr>
            <p:ph type="sldImg" idx="2"/>
          </p:nvPr>
        </p:nvSpPr>
        <p:spPr>
          <a:xfrm>
            <a:off y="719137" x="1257300"/>
            <a:ext cy="3600599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30" id="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1" id="131"/>
          <p:cNvSpPr txBox="1"/>
          <p:nvPr>
            <p:ph type="body" idx="1"/>
          </p:nvPr>
        </p:nvSpPr>
        <p:spPr>
          <a:xfrm>
            <a:off y="4560887" x="976312"/>
            <a:ext cy="4321200" cx="53625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en"/>
              <a:t>Bill</a:t>
            </a:r>
          </a:p>
        </p:txBody>
      </p:sp>
      <p:sp>
        <p:nvSpPr>
          <p:cNvPr name="Shape 132" id="132"/>
          <p:cNvSpPr/>
          <p:nvPr>
            <p:ph type="sldImg" idx="2"/>
          </p:nvPr>
        </p:nvSpPr>
        <p:spPr>
          <a:xfrm>
            <a:off y="719137" x="1257300"/>
            <a:ext cy="3600599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7" id="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" id="8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9" id="9"/>
          <p:cNvSpPr txBox="1"/>
          <p:nvPr>
            <p:ph type="subTitle" idx="1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vertTx" type="vertTx">
  <p:cSld name="vertTx">
    <p:spTree>
      <p:nvGrpSpPr>
        <p:cNvPr name="Shape 38" id="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9" id="39"/>
          <p:cNvSpPr txBox="1"/>
          <p:nvPr>
            <p:ph type="title"/>
          </p:nvPr>
        </p:nvSpPr>
        <p:spPr>
          <a:xfrm>
            <a:off y="76200" x="169861"/>
            <a:ext cy="914400" cx="888047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marL="4572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marL="9144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marL="13716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marL="18288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40" id="40"/>
          <p:cNvSpPr txBox="1"/>
          <p:nvPr>
            <p:ph type="body" idx="1"/>
          </p:nvPr>
        </p:nvSpPr>
        <p:spPr>
          <a:xfrm rot="5400000">
            <a:off y="-228600" x="2133599"/>
            <a:ext cy="7315200" cx="48767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50825" algn="l" marL="34290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09550" algn="l" marL="74295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36525" algn="l" marL="114300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52400" algn="l" marL="16002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52400" algn="l" marL="20574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58750" algn="l" marL="25146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58750" algn="l" marL="29718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58750" algn="l" marL="34290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58750" algn="l" marL="38862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picTx" type="picTx">
  <p:cSld name="picTx">
    <p:spTree>
      <p:nvGrpSpPr>
        <p:cNvPr name="Shape 41" id="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2" id="42"/>
          <p:cNvSpPr txBox="1"/>
          <p:nvPr>
            <p:ph type="title"/>
          </p:nvPr>
        </p:nvSpPr>
        <p:spPr>
          <a:xfrm>
            <a:off y="4800600" x="1792288"/>
            <a:ext cy="566737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43" id="43"/>
          <p:cNvSpPr/>
          <p:nvPr>
            <p:ph type="pic" idx="2"/>
          </p:nvPr>
        </p:nvSpPr>
        <p:spPr>
          <a:xfrm>
            <a:off y="612775" x="1792288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buClr>
                <a:schemeClr val="dk1"/>
              </a:buClr>
              <a:buFont typeface="Trebuchet MS"/>
              <a:buNone/>
              <a:defRPr i="0" baseline="0" strike="noStrike" sz="32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marR="0" algn="l" marL="457200" rtl="0">
              <a:buClr>
                <a:schemeClr val="dk1"/>
              </a:buClr>
              <a:buFont typeface="Trebuchet MS"/>
              <a:buNone/>
              <a:defRPr i="0" baseline="0" strike="noStrike" sz="2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marR="0" algn="l" marL="914400" rtl="0">
              <a:buClr>
                <a:schemeClr val="dk1"/>
              </a:buClr>
              <a:buFont typeface="Trebuchet MS"/>
              <a:buNone/>
              <a:defRPr i="0" baseline="0" strike="noStrike" sz="24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marR="0" algn="l" marL="1371600" rtl="0">
              <a:buClr>
                <a:schemeClr val="dk1"/>
              </a:buClr>
              <a:buFont typeface="Trebuchet MS"/>
              <a:buNone/>
              <a:defRPr i="0" baseline="0" strike="noStrike" sz="20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marR="0" algn="l" marL="1828800" rtl="0">
              <a:buClr>
                <a:schemeClr val="dk1"/>
              </a:buClr>
              <a:buFont typeface="Trebuchet MS"/>
              <a:buNone/>
              <a:defRPr i="0" baseline="0" strike="noStrike" sz="20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marR="0" algn="l" marL="2286000" rtl="0">
              <a:buClr>
                <a:schemeClr val="dk1"/>
              </a:buClr>
              <a:buFont typeface="Trebuchet MS"/>
              <a:buNone/>
              <a:defRPr i="0" baseline="0" strike="noStrike" sz="20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marR="0" algn="l" marL="2743200" rtl="0">
              <a:buClr>
                <a:schemeClr val="dk1"/>
              </a:buClr>
              <a:buFont typeface="Trebuchet MS"/>
              <a:buNone/>
              <a:defRPr i="0" baseline="0" strike="noStrike" sz="20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marR="0" algn="l" marL="3200400" rtl="0">
              <a:buClr>
                <a:schemeClr val="dk1"/>
              </a:buClr>
              <a:buFont typeface="Trebuchet MS"/>
              <a:buNone/>
              <a:defRPr i="0" baseline="0" strike="noStrike" sz="20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marR="0" algn="l" marL="3657600" rtl="0">
              <a:buClr>
                <a:schemeClr val="dk1"/>
              </a:buClr>
              <a:buFont typeface="Trebuchet MS"/>
              <a:buNone/>
              <a:defRPr i="0" baseline="0" strike="noStrike" sz="20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44" id="44"/>
          <p:cNvSpPr txBox="1"/>
          <p:nvPr>
            <p:ph type="body" idx="1"/>
          </p:nvPr>
        </p:nvSpPr>
        <p:spPr>
          <a:xfrm>
            <a:off y="5367337" x="1792288"/>
            <a:ext cy="804861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L="0" rtl="0">
              <a:buFont typeface="Trebuchet MS"/>
              <a:buNone/>
              <a:defRPr sz="1400"/>
            </a:lvl1pPr>
            <a:lvl2pPr indent="0" marL="457200" rtl="0">
              <a:buFont typeface="Trebuchet MS"/>
              <a:buNone/>
              <a:defRPr sz="1200"/>
            </a:lvl2pPr>
            <a:lvl3pPr indent="0" marL="914400" rtl="0">
              <a:buFont typeface="Trebuchet MS"/>
              <a:buNone/>
              <a:defRPr sz="1000"/>
            </a:lvl3pPr>
            <a:lvl4pPr indent="0" marL="1371600" rtl="0">
              <a:buFont typeface="Trebuchet MS"/>
              <a:buNone/>
              <a:defRPr sz="900"/>
            </a:lvl4pPr>
            <a:lvl5pPr indent="0" marL="1828800" rtl="0">
              <a:buFont typeface="Trebuchet MS"/>
              <a:buNone/>
              <a:defRPr sz="900"/>
            </a:lvl5pPr>
            <a:lvl6pPr indent="0" marL="2286000" rtl="0">
              <a:buFont typeface="Trebuchet MS"/>
              <a:buNone/>
              <a:defRPr sz="900"/>
            </a:lvl6pPr>
            <a:lvl7pPr indent="0" marL="2743200" rtl="0">
              <a:buFont typeface="Trebuchet MS"/>
              <a:buNone/>
              <a:defRPr sz="900"/>
            </a:lvl7pPr>
            <a:lvl8pPr indent="0" marL="3200400" rtl="0">
              <a:buFont typeface="Trebuchet MS"/>
              <a:buNone/>
              <a:defRPr sz="900"/>
            </a:lvl8pPr>
            <a:lvl9pPr indent="0" marL="3657600" rtl="0">
              <a:buFont typeface="Trebuchet MS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objTx" type="objTx">
  <p:cSld name="objTx">
    <p:spTree>
      <p:nvGrpSpPr>
        <p:cNvPr name="Shape 45" id="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6" id="46"/>
          <p:cNvSpPr txBox="1"/>
          <p:nvPr>
            <p:ph type="title"/>
          </p:nvPr>
        </p:nvSpPr>
        <p:spPr>
          <a:xfrm>
            <a:off y="273050" x="457200"/>
            <a:ext cy="1162049" cx="3008313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47" id="47"/>
          <p:cNvSpPr txBox="1"/>
          <p:nvPr>
            <p:ph type="body" idx="1"/>
          </p:nvPr>
        </p:nvSpPr>
        <p:spPr>
          <a:xfrm>
            <a:off y="273050" x="3575050"/>
            <a:ext cy="5853112" cx="511175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/>
        </p:txBody>
      </p:sp>
      <p:sp>
        <p:nvSpPr>
          <p:cNvPr name="Shape 48" id="48"/>
          <p:cNvSpPr txBox="1"/>
          <p:nvPr>
            <p:ph type="body" idx="2"/>
          </p:nvPr>
        </p:nvSpPr>
        <p:spPr>
          <a:xfrm>
            <a:off y="1435100" x="457200"/>
            <a:ext cy="4691063" cx="3008313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L="0" rtl="0">
              <a:buFont typeface="Trebuchet MS"/>
              <a:buNone/>
              <a:defRPr sz="1400"/>
            </a:lvl1pPr>
            <a:lvl2pPr indent="0" marL="457200" rtl="0">
              <a:buFont typeface="Trebuchet MS"/>
              <a:buNone/>
              <a:defRPr sz="1200"/>
            </a:lvl2pPr>
            <a:lvl3pPr indent="0" marL="914400" rtl="0">
              <a:buFont typeface="Trebuchet MS"/>
              <a:buNone/>
              <a:defRPr sz="1000"/>
            </a:lvl3pPr>
            <a:lvl4pPr indent="0" marL="1371600" rtl="0">
              <a:buFont typeface="Trebuchet MS"/>
              <a:buNone/>
              <a:defRPr sz="900"/>
            </a:lvl4pPr>
            <a:lvl5pPr indent="0" marL="1828800" rtl="0">
              <a:buFont typeface="Trebuchet MS"/>
              <a:buNone/>
              <a:defRPr sz="900"/>
            </a:lvl5pPr>
            <a:lvl6pPr indent="0" marL="2286000" rtl="0">
              <a:buFont typeface="Trebuchet MS"/>
              <a:buNone/>
              <a:defRPr sz="900"/>
            </a:lvl6pPr>
            <a:lvl7pPr indent="0" marL="2743200" rtl="0">
              <a:buFont typeface="Trebuchet MS"/>
              <a:buNone/>
              <a:defRPr sz="900"/>
            </a:lvl7pPr>
            <a:lvl8pPr indent="0" marL="3200400" rtl="0">
              <a:buFont typeface="Trebuchet MS"/>
              <a:buNone/>
              <a:defRPr sz="900"/>
            </a:lvl8pPr>
            <a:lvl9pPr indent="0" marL="3657600" rtl="0">
              <a:buFont typeface="Trebuchet MS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49" id="49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50" id="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1" id="51"/>
          <p:cNvSpPr txBox="1"/>
          <p:nvPr>
            <p:ph type="title"/>
          </p:nvPr>
        </p:nvSpPr>
        <p:spPr>
          <a:xfrm>
            <a:off y="76200" x="169861"/>
            <a:ext cy="914400" cx="888047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marL="4572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marL="9144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marL="13716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marL="18288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TxTwoObj" type="twoTxTwoObj">
  <p:cSld name="twoTxTwoObj">
    <p:spTree>
      <p:nvGrpSpPr>
        <p:cNvPr name="Shape 52" id="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3" id="5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54" id="54"/>
          <p:cNvSpPr txBox="1"/>
          <p:nvPr>
            <p:ph type="body" idx="1"/>
          </p:nvPr>
        </p:nvSpPr>
        <p:spPr>
          <a:xfrm>
            <a:off y="1535112" x="457200"/>
            <a:ext cy="639762" cx="4040187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0" marL="0" rtl="0">
              <a:buFont typeface="Trebuchet MS"/>
              <a:buNone/>
              <a:defRPr sz="2400" b="1"/>
            </a:lvl1pPr>
            <a:lvl2pPr indent="0" marL="457200" rtl="0">
              <a:buFont typeface="Trebuchet MS"/>
              <a:buNone/>
              <a:defRPr sz="2000" b="1"/>
            </a:lvl2pPr>
            <a:lvl3pPr indent="0" marL="914400" rtl="0">
              <a:buFont typeface="Trebuchet MS"/>
              <a:buNone/>
              <a:defRPr sz="1800" b="1"/>
            </a:lvl3pPr>
            <a:lvl4pPr indent="0" marL="1371600" rtl="0">
              <a:buFont typeface="Trebuchet MS"/>
              <a:buNone/>
              <a:defRPr sz="1600" b="1"/>
            </a:lvl4pPr>
            <a:lvl5pPr indent="0" marL="1828800" rtl="0">
              <a:buFont typeface="Trebuchet MS"/>
              <a:buNone/>
              <a:defRPr sz="1600" b="1"/>
            </a:lvl5pPr>
            <a:lvl6pPr indent="0" marL="2286000" rtl="0">
              <a:buFont typeface="Trebuchet MS"/>
              <a:buNone/>
              <a:defRPr sz="1600" b="1"/>
            </a:lvl6pPr>
            <a:lvl7pPr indent="0" marL="2743200" rtl="0">
              <a:buFont typeface="Trebuchet MS"/>
              <a:buNone/>
              <a:defRPr sz="1600" b="1"/>
            </a:lvl7pPr>
            <a:lvl8pPr indent="0" marL="3200400" rtl="0">
              <a:buFont typeface="Trebuchet MS"/>
              <a:buNone/>
              <a:defRPr sz="1600" b="1"/>
            </a:lvl8pPr>
            <a:lvl9pPr indent="0" marL="3657600" rtl="0">
              <a:buFont typeface="Trebuchet MS"/>
              <a:buNone/>
              <a:defRPr sz="1600" b="1"/>
            </a:lvl9pPr>
          </a:lstStyle>
          <a:p/>
        </p:txBody>
      </p:sp>
      <p:sp>
        <p:nvSpPr>
          <p:cNvPr name="Shape 55" id="55"/>
          <p:cNvSpPr txBox="1"/>
          <p:nvPr>
            <p:ph type="body" idx="2"/>
          </p:nvPr>
        </p:nvSpPr>
        <p:spPr>
          <a:xfrm>
            <a:off y="2174875" x="457200"/>
            <a:ext cy="3951287" cx="4040187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  <p:sp>
        <p:nvSpPr>
          <p:cNvPr name="Shape 56" id="56"/>
          <p:cNvSpPr txBox="1"/>
          <p:nvPr>
            <p:ph type="body" idx="3"/>
          </p:nvPr>
        </p:nvSpPr>
        <p:spPr>
          <a:xfrm>
            <a:off y="1535112" x="4645025"/>
            <a:ext cy="639762" cx="4041774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0" marL="0" rtl="0">
              <a:buFont typeface="Trebuchet MS"/>
              <a:buNone/>
              <a:defRPr sz="2400" b="1"/>
            </a:lvl1pPr>
            <a:lvl2pPr indent="0" marL="457200" rtl="0">
              <a:buFont typeface="Trebuchet MS"/>
              <a:buNone/>
              <a:defRPr sz="2000" b="1"/>
            </a:lvl2pPr>
            <a:lvl3pPr indent="0" marL="914400" rtl="0">
              <a:buFont typeface="Trebuchet MS"/>
              <a:buNone/>
              <a:defRPr sz="1800" b="1"/>
            </a:lvl3pPr>
            <a:lvl4pPr indent="0" marL="1371600" rtl="0">
              <a:buFont typeface="Trebuchet MS"/>
              <a:buNone/>
              <a:defRPr sz="1600" b="1"/>
            </a:lvl4pPr>
            <a:lvl5pPr indent="0" marL="1828800" rtl="0">
              <a:buFont typeface="Trebuchet MS"/>
              <a:buNone/>
              <a:defRPr sz="1600" b="1"/>
            </a:lvl5pPr>
            <a:lvl6pPr indent="0" marL="2286000" rtl="0">
              <a:buFont typeface="Trebuchet MS"/>
              <a:buNone/>
              <a:defRPr sz="1600" b="1"/>
            </a:lvl6pPr>
            <a:lvl7pPr indent="0" marL="2743200" rtl="0">
              <a:buFont typeface="Trebuchet MS"/>
              <a:buNone/>
              <a:defRPr sz="1600" b="1"/>
            </a:lvl7pPr>
            <a:lvl8pPr indent="0" marL="3200400" rtl="0">
              <a:buFont typeface="Trebuchet MS"/>
              <a:buNone/>
              <a:defRPr sz="1600" b="1"/>
            </a:lvl8pPr>
            <a:lvl9pPr indent="0" marL="3657600" rtl="0">
              <a:buFont typeface="Trebuchet MS"/>
              <a:buNone/>
              <a:defRPr sz="1600" b="1"/>
            </a:lvl9pPr>
          </a:lstStyle>
          <a:p/>
        </p:txBody>
      </p:sp>
      <p:sp>
        <p:nvSpPr>
          <p:cNvPr name="Shape 57" id="57"/>
          <p:cNvSpPr txBox="1"/>
          <p:nvPr>
            <p:ph type="body" idx="4"/>
          </p:nvPr>
        </p:nvSpPr>
        <p:spPr>
          <a:xfrm>
            <a:off y="2174875" x="4645025"/>
            <a:ext cy="3951287" cx="4041774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Obj" type="twoObj">
  <p:cSld name="twoObj">
    <p:spTree>
      <p:nvGrpSpPr>
        <p:cNvPr name="Shape 58" id="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9" id="59"/>
          <p:cNvSpPr txBox="1"/>
          <p:nvPr>
            <p:ph type="title"/>
          </p:nvPr>
        </p:nvSpPr>
        <p:spPr>
          <a:xfrm>
            <a:off y="76200" x="169861"/>
            <a:ext cy="914400" cx="888047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marL="4572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marL="9144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marL="13716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marL="18288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60" id="60"/>
          <p:cNvSpPr txBox="1"/>
          <p:nvPr>
            <p:ph type="body" idx="1"/>
          </p:nvPr>
        </p:nvSpPr>
        <p:spPr>
          <a:xfrm>
            <a:off y="990600" x="914400"/>
            <a:ext cy="4876799" cx="3581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61" id="61"/>
          <p:cNvSpPr txBox="1"/>
          <p:nvPr>
            <p:ph type="body" idx="2"/>
          </p:nvPr>
        </p:nvSpPr>
        <p:spPr>
          <a:xfrm>
            <a:off y="990600" x="4648200"/>
            <a:ext cy="4876799" cx="3581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secHead" type="secHead">
  <p:cSld name="secHead">
    <p:spTree>
      <p:nvGrpSpPr>
        <p:cNvPr name="Shape 62" id="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3" id="63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defRPr sz="4000" b="1" cap="small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64" id="64"/>
          <p:cNvSpPr txBox="1"/>
          <p:nvPr>
            <p:ph type="body" idx="1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0" marL="0" rtl="0">
              <a:buFont typeface="Trebuchet MS"/>
              <a:buNone/>
              <a:defRPr sz="2000"/>
            </a:lvl1pPr>
            <a:lvl2pPr indent="0" marL="457200" rtl="0">
              <a:buFont typeface="Trebuchet MS"/>
              <a:buNone/>
              <a:defRPr sz="1800"/>
            </a:lvl2pPr>
            <a:lvl3pPr indent="0" marL="914400" rtl="0">
              <a:buFont typeface="Trebuchet MS"/>
              <a:buNone/>
              <a:defRPr sz="1600"/>
            </a:lvl3pPr>
            <a:lvl4pPr indent="0" marL="1371600" rtl="0">
              <a:buFont typeface="Trebuchet MS"/>
              <a:buNone/>
              <a:defRPr sz="1400"/>
            </a:lvl4pPr>
            <a:lvl5pPr indent="0" marL="1828800" rtl="0">
              <a:buFont typeface="Trebuchet MS"/>
              <a:buNone/>
              <a:defRPr sz="1400"/>
            </a:lvl5pPr>
            <a:lvl6pPr indent="0" marL="2286000" rtl="0">
              <a:buFont typeface="Trebuchet MS"/>
              <a:buNone/>
              <a:defRPr sz="1400"/>
            </a:lvl6pPr>
            <a:lvl7pPr indent="0" marL="2743200" rtl="0">
              <a:buFont typeface="Trebuchet MS"/>
              <a:buNone/>
              <a:defRPr sz="1400"/>
            </a:lvl7pPr>
            <a:lvl8pPr indent="0" marL="3200400" rtl="0">
              <a:buFont typeface="Trebuchet MS"/>
              <a:buNone/>
              <a:defRPr sz="1400"/>
            </a:lvl8pPr>
            <a:lvl9pPr indent="0" marL="3657600" rtl="0">
              <a:buFont typeface="Trebuchet MS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obj" type="obj">
  <p:cSld name="obj">
    <p:spTree>
      <p:nvGrpSpPr>
        <p:cNvPr name="Shape 65" id="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6" id="66"/>
          <p:cNvSpPr txBox="1"/>
          <p:nvPr>
            <p:ph type="title"/>
          </p:nvPr>
        </p:nvSpPr>
        <p:spPr>
          <a:xfrm>
            <a:off y="76200" x="169861"/>
            <a:ext cy="914400" cx="888047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marL="4572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marL="9144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marL="13716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marL="18288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67" id="67"/>
          <p:cNvSpPr txBox="1"/>
          <p:nvPr>
            <p:ph type="body" idx="1"/>
          </p:nvPr>
        </p:nvSpPr>
        <p:spPr>
          <a:xfrm>
            <a:off y="990600" x="914400"/>
            <a:ext cy="4876799" cx="73152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>
              <a:defRPr/>
            </a:lvl1pPr>
            <a:lvl2pPr>
              <a:defRPr/>
            </a:lvl2pPr>
            <a:lvl3pPr rtl="0">
              <a:defRPr sz="2000"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68" id="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9" id="69"/>
          <p:cNvSpPr txBox="1"/>
          <p:nvPr>
            <p:ph type="ctrTitle"/>
          </p:nvPr>
        </p:nvSpPr>
        <p:spPr>
          <a:xfrm>
            <a:off y="2130425" x="685800"/>
            <a:ext cy="1470024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2400" b="1" cap="none" u="none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2400" b="1" cap="none" u="none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2400" b="1" cap="none" u="none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2400" b="1" cap="none" u="none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2400" b="1" cap="none" u="none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marR="0" algn="l" marL="457200" rtl="0">
              <a:spcBef>
                <a:spcPts val="0"/>
              </a:spcBef>
              <a:spcAft>
                <a:spcPts val="0"/>
              </a:spcAft>
              <a:defRPr i="0" baseline="0" strike="noStrike" sz="2400" b="1" cap="none" u="none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marR="0" algn="l" marL="914400" rtl="0">
              <a:spcBef>
                <a:spcPts val="0"/>
              </a:spcBef>
              <a:spcAft>
                <a:spcPts val="0"/>
              </a:spcAft>
              <a:defRPr i="0" baseline="0" strike="noStrike" sz="2400" b="1" cap="none" u="none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marR="0" algn="l" marL="1371600" rtl="0">
              <a:spcBef>
                <a:spcPts val="0"/>
              </a:spcBef>
              <a:spcAft>
                <a:spcPts val="0"/>
              </a:spcAft>
              <a:defRPr i="0" baseline="0" strike="noStrike" sz="2400" b="1" cap="none" u="none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marR="0" algn="l" marL="1828800" rtl="0">
              <a:spcBef>
                <a:spcPts val="0"/>
              </a:spcBef>
              <a:spcAft>
                <a:spcPts val="0"/>
              </a:spcAft>
              <a:defRPr i="0" baseline="0" strike="noStrike" sz="2400" b="1" cap="none" u="none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70" id="70"/>
          <p:cNvSpPr txBox="1"/>
          <p:nvPr>
            <p:ph type="subTitle" idx="1"/>
          </p:nvPr>
        </p:nvSpPr>
        <p:spPr>
          <a:xfrm>
            <a:off y="3886200" x="1371600"/>
            <a:ext cy="1752600" cx="64007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  <a:defRPr i="0" baseline="0" strike="noStrike" sz="24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marR="0" algn="ctr" marL="4572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  <a:defRPr i="0" baseline="0" strike="noStrike" sz="20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marR="0" algn="ctr" marL="91440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  <a:defRPr i="0" baseline="0" strike="noStrike" sz="24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marR="0" algn="ctr" marL="13716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  <a:defRPr i="0" baseline="0" strike="noStrike" sz="20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marR="0" algn="ctr" marL="18288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  <a:defRPr i="0" baseline="0" strike="noStrike" sz="20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marR="0" algn="ctr" marL="22860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marR="0" algn="ctr" marL="27432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marR="0" algn="ctr" marL="32004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marR="0" algn="ctr" marL="36576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10" id="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" id="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2" id="12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indent="-285750" marL="742950" rtl="0">
              <a:defRPr/>
            </a:lvl2pPr>
            <a:lvl3pPr indent="-228600" marL="1143000" rtl="0">
              <a:defRPr/>
            </a:lvl3pPr>
            <a:lvl4pPr indent="-228600" marL="16002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13" id="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" id="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5" id="15"/>
          <p:cNvSpPr txBox="1"/>
          <p:nvPr>
            <p:ph type="body" idx="1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16" id="16"/>
          <p:cNvSpPr txBox="1"/>
          <p:nvPr>
            <p:ph type="body" idx="2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17" id="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" id="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19" id="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" id="20"/>
          <p:cNvSpPr txBox="1"/>
          <p:nvPr>
            <p:ph type="body" idx="1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21" id="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AndObj" type="txAndObj">
  <p:cSld name="txAndObj">
    <p:spTree>
      <p:nvGrpSpPr>
        <p:cNvPr name="Shape 29" id="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0" id="30"/>
          <p:cNvSpPr txBox="1"/>
          <p:nvPr>
            <p:ph type="title"/>
          </p:nvPr>
        </p:nvSpPr>
        <p:spPr>
          <a:xfrm>
            <a:off y="76200" x="169863"/>
            <a:ext cy="914400" cx="888047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marL="4572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marL="9144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marL="13716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marL="18288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31" id="31"/>
          <p:cNvSpPr txBox="1"/>
          <p:nvPr>
            <p:ph type="body" idx="1"/>
          </p:nvPr>
        </p:nvSpPr>
        <p:spPr>
          <a:xfrm>
            <a:off y="990600" x="914400"/>
            <a:ext cy="4876799" cx="3581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50825" algn="l" marL="34290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09550" algn="l" marL="74295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36525" algn="l" marL="114300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52400" algn="l" marL="16002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52400" algn="l" marL="20574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58750" algn="l" marL="25146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58750" algn="l" marL="29718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58750" algn="l" marL="34290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58750" algn="l" marL="38862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32" id="32"/>
          <p:cNvSpPr txBox="1"/>
          <p:nvPr>
            <p:ph type="body" idx="2"/>
          </p:nvPr>
        </p:nvSpPr>
        <p:spPr>
          <a:xfrm>
            <a:off y="990600" x="4648200"/>
            <a:ext cy="4876799" cx="3581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50825" algn="l" marL="34290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09550" algn="l" marL="74295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36525" algn="l" marL="114300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52400" algn="l" marL="16002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52400" algn="l" marL="20574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58750" algn="l" marL="25146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58750" algn="l" marL="29718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58750" algn="l" marL="34290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58750" algn="l" marL="38862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bl" type="tbl">
  <p:cSld name="tbl">
    <p:spTree>
      <p:nvGrpSpPr>
        <p:cNvPr name="Shape 33" id="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4" id="34"/>
          <p:cNvSpPr txBox="1"/>
          <p:nvPr>
            <p:ph type="title"/>
          </p:nvPr>
        </p:nvSpPr>
        <p:spPr>
          <a:xfrm>
            <a:off y="76200" x="169863"/>
            <a:ext cy="914400" cx="888047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marL="4572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marL="9144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marL="13716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marL="18288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vertTitleAndTx" type="vertTitleAndTx">
  <p:cSld name="vertTitleAndTx">
    <p:spTree>
      <p:nvGrpSpPr>
        <p:cNvPr name="Shape 35" id="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6" id="36"/>
          <p:cNvSpPr txBox="1"/>
          <p:nvPr>
            <p:ph type="title"/>
          </p:nvPr>
        </p:nvSpPr>
        <p:spPr>
          <a:xfrm rot="5400000">
            <a:off y="1862137" x="5045075"/>
            <a:ext cy="2219325" cx="57912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marL="4572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marL="9144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marL="13716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marL="18288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37" id="37"/>
          <p:cNvSpPr txBox="1"/>
          <p:nvPr>
            <p:ph type="body" idx="1"/>
          </p:nvPr>
        </p:nvSpPr>
        <p:spPr>
          <a:xfrm rot="5400000">
            <a:off y="-282574" x="528638"/>
            <a:ext cy="6508749" cx="57912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50825" algn="l" marL="34290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09550" algn="l" marL="74295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36525" algn="l" marL="114300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52400" algn="l" marL="16002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52400" algn="l" marL="20574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58750" algn="l" marL="25146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58750" algn="l" marL="29718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58750" algn="l" marL="34290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58750" algn="l" marL="38862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4.xml"/></Relationships>
</file>

<file path=ppt/slideMasters/_rels/slideMaster2.xml.rels><?xml version="1.0" encoding="UTF-8" standalone="yes"?><Relationships xmlns="http://schemas.openxmlformats.org/package/2006/relationships"><Relationship Type="http://schemas.openxmlformats.org/officeDocument/2006/relationships/theme" Id="rId15" Target="../theme/theme3.xml"/><Relationship Type="http://schemas.openxmlformats.org/officeDocument/2006/relationships/slideLayout" Id="rId14" Target="../slideLayouts/slideLayout19.xml"/><Relationship Type="http://schemas.openxmlformats.org/officeDocument/2006/relationships/slideLayout" Id="rId2" Target="../slideLayouts/slideLayout7.xml"/><Relationship Type="http://schemas.openxmlformats.org/officeDocument/2006/relationships/slideLayout" Id="rId12" Target="../slideLayouts/slideLayout17.xml"/><Relationship Type="http://schemas.openxmlformats.org/officeDocument/2006/relationships/image" Id="rId1" Target="../media/image00.png"/><Relationship Type="http://schemas.openxmlformats.org/officeDocument/2006/relationships/slideLayout" Id="rId13" Target="../slideLayouts/slideLayout18.xml"/><Relationship Type="http://schemas.openxmlformats.org/officeDocument/2006/relationships/slideLayout" Id="rId4" Target="../slideLayouts/slideLayout9.xml"/><Relationship Type="http://schemas.openxmlformats.org/officeDocument/2006/relationships/slideLayout" Id="rId10" Target="../slideLayouts/slideLayout15.xml"/><Relationship Type="http://schemas.openxmlformats.org/officeDocument/2006/relationships/slideLayout" Id="rId3" Target="../slideLayouts/slideLayout8.xml"/><Relationship Type="http://schemas.openxmlformats.org/officeDocument/2006/relationships/slideLayout" Id="rId11" Target="../slideLayouts/slideLayout16.xml"/><Relationship Type="http://schemas.openxmlformats.org/officeDocument/2006/relationships/slideLayout" Id="rId9" Target="../slideLayouts/slideLayout14.xml"/><Relationship Type="http://schemas.openxmlformats.org/officeDocument/2006/relationships/slideLayout" Id="rId6" Target="../slideLayouts/slideLayout11.xml"/><Relationship Type="http://schemas.openxmlformats.org/officeDocument/2006/relationships/slideLayout" Id="rId5" Target="../slideLayouts/slideLayout10.xml"/><Relationship Type="http://schemas.openxmlformats.org/officeDocument/2006/relationships/slideLayout" Id="rId8" Target="../slideLayouts/slideLayout13.xml"/><Relationship Type="http://schemas.openxmlformats.org/officeDocument/2006/relationships/slideLayout" Id="rId7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" id="6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22" id="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" id="23"/>
          <p:cNvSpPr txBox="1"/>
          <p:nvPr>
            <p:ph type="body" idx="1"/>
          </p:nvPr>
        </p:nvSpPr>
        <p:spPr>
          <a:xfrm>
            <a:off y="990600" x="914400"/>
            <a:ext cy="4876799" cx="73152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50825" marR="0" algn="l" marL="34290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4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09550" marR="0" algn="l" marL="74295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36525" marR="0" algn="l" marL="114300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4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52400" marR="0" algn="l" marL="16002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52400" marR="0" algn="l" marL="20574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58750" marR="0" algn="l" marL="25146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58750" marR="0" algn="l" marL="29718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58750" marR="0" algn="l" marL="34290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58750" marR="0" algn="l" marL="38862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24" id="24"/>
          <p:cNvSpPr txBox="1"/>
          <p:nvPr>
            <p:ph type="dt" idx="10"/>
          </p:nvPr>
        </p:nvSpPr>
        <p:spPr>
          <a:xfrm>
            <a:off y="6248400" x="685800"/>
            <a:ext cy="457200" cx="26669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25" id="25"/>
          <p:cNvSpPr txBox="1"/>
          <p:nvPr>
            <p:ph type="ftr" idx="11"/>
          </p:nvPr>
        </p:nvSpPr>
        <p:spPr>
          <a:xfrm>
            <a:off y="6248400" x="312420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26" id="26"/>
          <p:cNvSpPr txBox="1"/>
          <p:nvPr>
            <p:ph type="sldNum" idx="12"/>
          </p:nvPr>
        </p:nvSpPr>
        <p:spPr>
          <a:xfrm>
            <a:off y="6538912" x="630555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r" marL="0" rtl="0">
              <a:defRPr i="0" baseline="0" strike="noStrike" sz="1600" b="0" cap="none" u="none">
                <a:solidFill>
                  <a:schemeClr val="folHlink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27" id="27"/>
          <p:cNvSpPr txBox="1"/>
          <p:nvPr>
            <p:ph type="title"/>
          </p:nvPr>
        </p:nvSpPr>
        <p:spPr>
          <a:xfrm>
            <a:off y="76200" x="169861"/>
            <a:ext cy="914400" cx="888047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2400" b="1" cap="none" u="none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2400" b="1" cap="none" u="none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2400" b="1" cap="none" u="none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2400" b="1" cap="none" u="none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2400" b="1" cap="none" u="none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marR="0" algn="l" marL="457200" rtl="0">
              <a:spcBef>
                <a:spcPts val="0"/>
              </a:spcBef>
              <a:spcAft>
                <a:spcPts val="0"/>
              </a:spcAft>
              <a:defRPr i="0" baseline="0" strike="noStrike" sz="2400" b="1" cap="none" u="none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marR="0" algn="l" marL="914400" rtl="0">
              <a:spcBef>
                <a:spcPts val="0"/>
              </a:spcBef>
              <a:spcAft>
                <a:spcPts val="0"/>
              </a:spcAft>
              <a:defRPr i="0" baseline="0" strike="noStrike" sz="2400" b="1" cap="none" u="none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marR="0" algn="l" marL="1371600" rtl="0">
              <a:spcBef>
                <a:spcPts val="0"/>
              </a:spcBef>
              <a:spcAft>
                <a:spcPts val="0"/>
              </a:spcAft>
              <a:defRPr i="0" baseline="0" strike="noStrike" sz="2400" b="1" cap="none" u="none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marR="0" algn="l" marL="1828800" rtl="0">
              <a:spcBef>
                <a:spcPts val="0"/>
              </a:spcBef>
              <a:spcAft>
                <a:spcPts val="0"/>
              </a:spcAft>
              <a:defRPr i="0" baseline="0" strike="noStrike" sz="2400" b="1" cap="none" u="none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28" id="28"/>
          <p:cNvSpPr/>
          <p:nvPr/>
        </p:nvSpPr>
        <p:spPr>
          <a:xfrm>
            <a:off y="76200" x="8097836"/>
            <a:ext cy="609599" cx="969961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3.xml"/><Relationship Type="http://schemas.openxmlformats.org/officeDocument/2006/relationships/image" Id="rId3" Target="../media/image05.jpg"/></Relationships>
</file>

<file path=ppt/slides/_rels/slide1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0.xml"/><Relationship Type="http://schemas.openxmlformats.org/officeDocument/2006/relationships/slideLayout" Id="rId1" Target="../slideLayouts/slideLayout18.xml"/><Relationship Type="http://schemas.openxmlformats.org/officeDocument/2006/relationships/image" Id="rId3" Target="../media/image14.png"/></Relationships>
</file>

<file path=ppt/slides/_rels/slide1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1.xml"/><Relationship Type="http://schemas.openxmlformats.org/officeDocument/2006/relationships/slideLayout" Id="rId1" Target="../slideLayouts/slideLayout18.xml"/></Relationships>
</file>

<file path=ppt/slides/_rels/slide1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2.xml"/><Relationship Type="http://schemas.openxmlformats.org/officeDocument/2006/relationships/slideLayout" Id="rId1" Target="../slideLayouts/slideLayout18.xml"/></Relationships>
</file>

<file path=ppt/slides/_rels/slide1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3.xml"/><Relationship Type="http://schemas.openxmlformats.org/officeDocument/2006/relationships/slideLayout" Id="rId1" Target="../slideLayouts/slideLayout18.xml"/></Relationships>
</file>

<file path=ppt/slides/_rels/slide1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4.xml"/><Relationship Type="http://schemas.openxmlformats.org/officeDocument/2006/relationships/slideLayout" Id="rId1" Target="../slideLayouts/slideLayout18.xml"/></Relationships>
</file>

<file path=ppt/slides/_rels/slide1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5.xml"/><Relationship Type="http://schemas.openxmlformats.org/officeDocument/2006/relationships/slideLayout" Id="rId1" Target="../slideLayouts/slideLayout18.xml"/></Relationships>
</file>

<file path=ppt/slides/_rels/slide1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6.xml"/><Relationship Type="http://schemas.openxmlformats.org/officeDocument/2006/relationships/slideLayout" Id="rId1" Target="../slideLayouts/slideLayout18.xml"/><Relationship Type="http://schemas.openxmlformats.org/officeDocument/2006/relationships/image" Id="rId4" Target="../media/image11.png"/><Relationship Type="http://schemas.openxmlformats.org/officeDocument/2006/relationships/image" Id="rId3" Target="../media/image06.png"/></Relationships>
</file>

<file path=ppt/slides/_rels/slide1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7.xml"/><Relationship Type="http://schemas.openxmlformats.org/officeDocument/2006/relationships/slideLayout" Id="rId1" Target="../slideLayouts/slideLayout18.xml"/><Relationship Type="http://schemas.openxmlformats.org/officeDocument/2006/relationships/image" Id="rId4" Target="../media/image12.png"/><Relationship Type="http://schemas.openxmlformats.org/officeDocument/2006/relationships/image" Id="rId3" Target="../media/image04.png"/></Relationships>
</file>

<file path=ppt/slides/_rels/slide1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8.xml"/><Relationship Type="http://schemas.openxmlformats.org/officeDocument/2006/relationships/slideLayout" Id="rId1" Target="../slideLayouts/slideLayout18.xml"/><Relationship Type="http://schemas.openxmlformats.org/officeDocument/2006/relationships/image" Id="rId4" Target="../media/image13.png"/><Relationship Type="http://schemas.openxmlformats.org/officeDocument/2006/relationships/image" Id="rId3" Target="../media/image07.png"/></Relationships>
</file>

<file path=ppt/slides/_rels/slide1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9.xml"/><Relationship Type="http://schemas.openxmlformats.org/officeDocument/2006/relationships/slideLayout" Id="rId1" Target="../slideLayouts/slideLayout18.xml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18.xml"/><Relationship Type="http://schemas.openxmlformats.org/officeDocument/2006/relationships/image" Id="rId3" Target="../media/image08.png"/></Relationships>
</file>

<file path=ppt/slides/_rels/slide2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0.xml"/><Relationship Type="http://schemas.openxmlformats.org/officeDocument/2006/relationships/slideLayout" Id="rId1" Target="../slideLayouts/slideLayout18.xml"/></Relationships>
</file>

<file path=ppt/slides/_rels/slide2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1.xml"/><Relationship Type="http://schemas.openxmlformats.org/officeDocument/2006/relationships/slideLayout" Id="rId1" Target="../slideLayouts/slideLayout18.xml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18.xml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18.xml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18.xml"/><Relationship Type="http://schemas.openxmlformats.org/officeDocument/2006/relationships/image" Id="rId4" Target="../media/image09.png"/><Relationship Type="http://schemas.openxmlformats.org/officeDocument/2006/relationships/image" Id="rId3" Target="../media/image10.png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18.xml"/><Relationship Type="http://schemas.openxmlformats.org/officeDocument/2006/relationships/image" Id="rId3" Target="../media/image15.jpg"/></Relationships>
</file>

<file path=ppt/slides/_rels/slide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7.xml"/><Relationship Type="http://schemas.openxmlformats.org/officeDocument/2006/relationships/slideLayout" Id="rId1" Target="../slideLayouts/slideLayout18.xml"/><Relationship Type="http://schemas.openxmlformats.org/officeDocument/2006/relationships/hyperlink" Id="rId4" TargetMode="External" Target="http://youtube.com/v/KcycneFY9lw"/><Relationship Type="http://schemas.openxmlformats.org/officeDocument/2006/relationships/image" Id="rId5" Target="../media/image03.jpg"/></Relationships>
</file>

<file path=ppt/slides/_rels/slide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8.xml"/><Relationship Type="http://schemas.openxmlformats.org/officeDocument/2006/relationships/slideLayout" Id="rId1" Target="../slideLayouts/slideLayout18.xml"/><Relationship Type="http://schemas.openxmlformats.org/officeDocument/2006/relationships/image" Id="rId4" Target="../media/image01.jpg"/><Relationship Type="http://schemas.openxmlformats.org/officeDocument/2006/relationships/image" Id="rId3" Target="../media/image02.jpg"/></Relationships>
</file>

<file path=ppt/slides/_rels/slide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9.xml"/><Relationship Type="http://schemas.openxmlformats.org/officeDocument/2006/relationships/slideLayout" Id="rId1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71" id="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2" id="72"/>
          <p:cNvSpPr txBox="1"/>
          <p:nvPr/>
        </p:nvSpPr>
        <p:spPr>
          <a:xfrm>
            <a:off y="685800" x="228600"/>
            <a:ext cy="5354636" cx="86868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buClr>
                <a:schemeClr val="dk1"/>
              </a:buClr>
              <a:buSzPct val="25000"/>
              <a:buFont typeface="Trebuchet MS"/>
              <a:buNone/>
            </a:pPr>
            <a:r>
              <a:rPr lang="en" i="0" baseline="0" strike="noStrike" sz="4000" b="0" cap="none" u="none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rPr>
              <a:t>EECS 373</a:t>
            </a:r>
          </a:p>
          <a:p>
            <a:pPr indent="0" marR="0" algn="l" marL="0" rtl="0" lvl="0">
              <a:buClr>
                <a:schemeClr val="dk1"/>
              </a:buClr>
              <a:buSzPct val="25000"/>
              <a:buFont typeface="Trebuchet MS"/>
              <a:buNone/>
            </a:pPr>
            <a:r>
              <a:rPr lang="en" i="0" baseline="0" strike="noStrike" sz="3200" b="0" cap="none" u="none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rPr>
              <a:t>Design of Microprocessor-Based Systems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 indent="0" marR="0" algn="l" marL="0" rtl="0" lvl="0"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2800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rPr>
              <a:t>George Basil, William Beyer, Joshua Cronk</a:t>
            </a:r>
          </a:p>
          <a:p>
            <a:pPr indent="0" marR="0" algn="l" marL="0" rtl="0" lvl="0">
              <a:buClr>
                <a:schemeClr val="dk1"/>
              </a:buClr>
              <a:buSzPct val="25000"/>
              <a:buFont typeface="Trebuchet MS"/>
              <a:buNone/>
            </a:pPr>
            <a:r>
              <a:rPr lang="en" i="0" baseline="0" strike="noStrike" sz="2200" b="0" cap="none" u="none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rPr>
              <a:t>University of Michigan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 indent="0" marR="0" algn="l" marL="0" rtl="0" lvl="0"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2200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rPr>
              <a:t>Image Sensors</a:t>
            </a:r>
          </a:p>
          <a:p>
            <a:pPr indent="0" marR="0" algn="l" marL="0" rtl="0" lvl="0"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2200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rPr>
              <a:t>November 27</a:t>
            </a:r>
            <a:r>
              <a:rPr lang="en" i="0" baseline="0" strike="noStrike" sz="2200" b="0" cap="none" u="none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rPr>
              <a:t>, 2012</a:t>
            </a:r>
          </a:p>
        </p:txBody>
      </p:sp>
      <p:sp>
        <p:nvSpPr>
          <p:cNvPr name="Shape 73" id="73"/>
          <p:cNvSpPr/>
          <p:nvPr/>
        </p:nvSpPr>
        <p:spPr>
          <a:xfrm>
            <a:off y="3574134" x="4417588"/>
            <a:ext cy="2964777" cx="449781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133" id="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4" id="134"/>
          <p:cNvSpPr txBox="1"/>
          <p:nvPr>
            <p:ph type="title"/>
          </p:nvPr>
        </p:nvSpPr>
        <p:spPr>
          <a:xfrm>
            <a:off y="76200" x="169861"/>
            <a:ext cy="914400" cx="8880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rebuchet MS"/>
              <a:buNone/>
            </a:pPr>
            <a:r>
              <a:rPr lang="en"/>
              <a:t>Image Sensor Attributes</a:t>
            </a:r>
          </a:p>
        </p:txBody>
      </p:sp>
      <p:sp>
        <p:nvSpPr>
          <p:cNvPr name="Shape 135" id="135"/>
          <p:cNvSpPr txBox="1"/>
          <p:nvPr>
            <p:ph type="body" idx="1"/>
          </p:nvPr>
        </p:nvSpPr>
        <p:spPr>
          <a:xfrm>
            <a:off y="990600" x="533400"/>
            <a:ext cy="5410200" cx="81359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480"/>
              </a:spcBef>
              <a:spcAft>
                <a:spcPts val="0"/>
              </a:spcAft>
              <a:buNone/>
            </a:pPr>
            <a:r>
              <a:rPr lang="en" sz="2000"/>
              <a:t>
</a:t>
            </a:r>
          </a:p>
        </p:txBody>
      </p:sp>
      <p:sp>
        <p:nvSpPr>
          <p:cNvPr name="Shape 136" id="136"/>
          <p:cNvSpPr/>
          <p:nvPr/>
        </p:nvSpPr>
        <p:spPr>
          <a:xfrm>
            <a:off y="989300" x="284950"/>
            <a:ext cy="4879399" cx="785331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137" id="137"/>
          <p:cNvSpPr txBox="1"/>
          <p:nvPr/>
        </p:nvSpPr>
        <p:spPr>
          <a:xfrm>
            <a:off y="6003300" x="3892475"/>
            <a:ext cy="397499" cx="21369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(Hausken, 2004 [1])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141" id="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2" id="142"/>
          <p:cNvSpPr txBox="1"/>
          <p:nvPr>
            <p:ph type="title"/>
          </p:nvPr>
        </p:nvSpPr>
        <p:spPr>
          <a:xfrm>
            <a:off y="76200" x="169861"/>
            <a:ext cy="914400" cx="8880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rebuchet MS"/>
              <a:buNone/>
            </a:pPr>
            <a:r>
              <a:rPr lang="en"/>
              <a:t>Image Sensor Attributes</a:t>
            </a:r>
          </a:p>
        </p:txBody>
      </p:sp>
      <p:sp>
        <p:nvSpPr>
          <p:cNvPr name="Shape 143" id="143"/>
          <p:cNvSpPr txBox="1"/>
          <p:nvPr>
            <p:ph type="body" idx="1"/>
          </p:nvPr>
        </p:nvSpPr>
        <p:spPr>
          <a:xfrm>
            <a:off y="990600" x="533400"/>
            <a:ext cy="5410200" cx="81359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-317500" marL="457200"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16666"/>
              <a:buFont typeface="Arial"/>
              <a:buChar char="•"/>
            </a:pPr>
            <a:r>
              <a:rPr lang="en" sz="2000">
                <a:solidFill>
                  <a:srgbClr val="000000"/>
                </a:solidFill>
              </a:rPr>
              <a:t>Power consumption: rate at which the image sensor consumes power</a:t>
            </a:r>
          </a:p>
          <a:p>
            <a:pPr indent="-317500" marL="914400" rtl="0" lvl="1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">
                <a:solidFill>
                  <a:srgbClr val="000000"/>
                </a:solidFill>
              </a:rPr>
              <a:t>Typically measured in mW</a:t>
            </a:r>
          </a:p>
          <a:p>
            <a:pPr indent="-317500" marL="914400" rtl="0" lvl="1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">
                <a:solidFill>
                  <a:srgbClr val="000000"/>
                </a:solidFill>
              </a:rPr>
              <a:t>Can vary based on frame rate used</a:t>
            </a:r>
          </a:p>
          <a:p>
            <a:r>
              <a:t/>
            </a:r>
          </a:p>
          <a:p>
            <a:pPr indent="-317500" marL="457200"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16666"/>
              <a:buFont typeface="Arial"/>
              <a:buChar char="•"/>
            </a:pPr>
            <a:r>
              <a:rPr lang="en" sz="2000">
                <a:solidFill>
                  <a:srgbClr val="000000"/>
                </a:solidFill>
              </a:rPr>
              <a:t>Chroma: color spectrum of the image sensor</a:t>
            </a:r>
          </a:p>
          <a:p>
            <a:pPr indent="-317500" marL="914400" rtl="0" lvl="1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">
                <a:solidFill>
                  <a:srgbClr val="000000"/>
                </a:solidFill>
              </a:rPr>
              <a:t>Mono: grayscale or some other single tone</a:t>
            </a:r>
          </a:p>
          <a:p>
            <a:pPr indent="-317500" marL="914400" rtl="0" lvl="1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">
                <a:solidFill>
                  <a:srgbClr val="000000"/>
                </a:solidFill>
              </a:rPr>
              <a:t>RGB: mixes red, green, and blue lights to create other colors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147" id="1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8" id="148"/>
          <p:cNvSpPr txBox="1"/>
          <p:nvPr>
            <p:ph type="title"/>
          </p:nvPr>
        </p:nvSpPr>
        <p:spPr>
          <a:xfrm>
            <a:off y="76200" x="169861"/>
            <a:ext cy="914400" cx="8880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rebuchet MS"/>
              <a:buNone/>
            </a:pPr>
            <a:r>
              <a:rPr lang="en"/>
              <a:t>Image Sensor Attributes</a:t>
            </a:r>
          </a:p>
        </p:txBody>
      </p:sp>
      <p:sp>
        <p:nvSpPr>
          <p:cNvPr name="Shape 149" id="149"/>
          <p:cNvSpPr txBox="1"/>
          <p:nvPr>
            <p:ph type="body" idx="1"/>
          </p:nvPr>
        </p:nvSpPr>
        <p:spPr>
          <a:xfrm>
            <a:off y="990600" x="533400"/>
            <a:ext cy="5410200" cx="81359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-355600" marL="457200"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/>
              <a:t>Dynamic range: ratio between largest and smallest capturable quantity of light</a:t>
            </a:r>
          </a:p>
          <a:p>
            <a:pPr indent="-355600" marL="914400" rtl="0" lvl="1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83333"/>
              <a:buFont typeface="Courier New"/>
              <a:buChar char="o"/>
            </a:pPr>
            <a:r>
              <a:rPr lang="en"/>
              <a:t>A larger dynamic range means the camera can be used in a variety of lighting situations</a:t>
            </a:r>
          </a:p>
          <a:p>
            <a:r>
              <a:t/>
            </a:r>
          </a:p>
          <a:p>
            <a:pPr indent="-355600" marL="457200"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/>
              <a:t>Signal-to-Noise ratio: compares level of desired signal to level of background noise</a:t>
            </a:r>
          </a:p>
          <a:p>
            <a:pPr indent="-355600" marL="914400" rtl="0" lvl="1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83333"/>
              <a:buFont typeface="Courier New"/>
              <a:buChar char="o"/>
            </a:pPr>
            <a:r>
              <a:rPr lang="en"/>
              <a:t>Ratio of signal power to noise power</a:t>
            </a:r>
          </a:p>
          <a:p>
            <a:pPr indent="-355600" marL="914400" rtl="0" lvl="1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83333"/>
              <a:buFont typeface="Courier New"/>
              <a:buChar char="o"/>
            </a:pPr>
            <a:r>
              <a:rPr lang="en"/>
              <a:t>Higher ratio means more signal than noise</a:t>
            </a:r>
          </a:p>
          <a:p>
            <a:r>
              <a:t/>
            </a:r>
          </a:p>
          <a:p>
            <a:pPr indent="-355600" marL="457200"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/>
              <a:t>Responsivity: measure of luminous exposure, the amount of light applied to the lens during a given exposure time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153" id="1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4" id="154"/>
          <p:cNvSpPr txBox="1"/>
          <p:nvPr>
            <p:ph type="title"/>
          </p:nvPr>
        </p:nvSpPr>
        <p:spPr>
          <a:xfrm>
            <a:off y="76200" x="169861"/>
            <a:ext cy="914400" cx="8880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rebuchet MS"/>
              <a:buNone/>
            </a:pPr>
            <a:r>
              <a:rPr lang="en"/>
              <a:t>Application: Consumer Cameras</a:t>
            </a:r>
          </a:p>
        </p:txBody>
      </p:sp>
      <p:sp>
        <p:nvSpPr>
          <p:cNvPr name="Shape 155" id="155"/>
          <p:cNvSpPr txBox="1"/>
          <p:nvPr>
            <p:ph type="body" idx="1"/>
          </p:nvPr>
        </p:nvSpPr>
        <p:spPr>
          <a:xfrm>
            <a:off y="990600" x="504000"/>
            <a:ext cy="5410200" cx="81359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-317500" marL="457200"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16666"/>
              <a:buFont typeface="Arial"/>
              <a:buChar char="•"/>
            </a:pPr>
            <a:r>
              <a:rPr lang="en" sz="2000">
                <a:solidFill>
                  <a:srgbClr val="000000"/>
                </a:solidFill>
              </a:rPr>
              <a:t>Desired attributes for consumer cameras</a:t>
            </a:r>
          </a:p>
          <a:p>
            <a:pPr indent="-317500" marL="914400" rtl="0" lvl="1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0000"/>
              <a:buFont typeface="Courier New"/>
              <a:buChar char="o"/>
            </a:pPr>
            <a:r>
              <a:rPr lang="en" sz="2000">
                <a:solidFill>
                  <a:srgbClr val="000000"/>
                </a:solidFill>
              </a:rPr>
              <a:t>High resolution for quality photos</a:t>
            </a:r>
          </a:p>
          <a:p>
            <a:pPr indent="-317500" marL="914400" rtl="0" lvl="1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">
                <a:solidFill>
                  <a:srgbClr val="000000"/>
                </a:solidFill>
              </a:rPr>
              <a:t>Or low resolution for power saving</a:t>
            </a:r>
          </a:p>
          <a:p>
            <a:pPr indent="-317500" marL="914400" rtl="0" lvl="1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">
                <a:solidFill>
                  <a:srgbClr val="000000"/>
                </a:solidFill>
              </a:rPr>
              <a:t>Varying resolutions for video capture</a:t>
            </a:r>
          </a:p>
          <a:p>
            <a:pPr indent="-317500" marL="914400" rtl="0" lvl="1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">
                <a:solidFill>
                  <a:srgbClr val="000000"/>
                </a:solidFill>
              </a:rPr>
              <a:t>Low power consumption for use in mobile applications</a:t>
            </a:r>
          </a:p>
          <a:p>
            <a:r>
              <a:t/>
            </a:r>
          </a:p>
          <a:p>
            <a:pPr indent="-317500" marL="457200"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16666"/>
              <a:buFont typeface="Arial"/>
              <a:buChar char="•"/>
            </a:pPr>
            <a:r>
              <a:rPr lang="en" sz="2000">
                <a:solidFill>
                  <a:srgbClr val="000000"/>
                </a:solidFill>
              </a:rPr>
              <a:t>Potential cameras</a:t>
            </a:r>
          </a:p>
        </p:txBody>
      </p:sp>
      <p:graphicFrame>
        <p:nvGraphicFramePr>
          <p:cNvPr name="Shape 156" id="156"/>
          <p:cNvGraphicFramePr/>
          <p:nvPr/>
        </p:nvGraphicFramePr>
        <p:xfrm>
          <a:off y="3908225" x="50400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{A634EA82-EFA0-4803-B10F-508661CA6BB5}</a:tableStyleId>
              </a:tblPr>
              <a:tblGrid>
                <a:gridCol w="2338950"/>
                <a:gridCol w="1143400"/>
                <a:gridCol w="1525325"/>
                <a:gridCol w="1558525"/>
                <a:gridCol w="1641550"/>
              </a:tblGrid>
              <a:tr h="386425"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/>
                        <a:t>Camera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/>
                        <a:t>Pixels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/>
                        <a:t>Frames / Sec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/>
                        <a:t>Power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/>
                        <a:t>Size</a:t>
                      </a:r>
                    </a:p>
                  </a:txBody>
                  <a:tcPr marB="91425" marT="91425" marR="91425" marL="91425"/>
                </a:tc>
              </a:tr>
              <a:tr h="426150"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 sz="18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Aptina MT9P006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/>
                        <a:t>5 MP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/>
                        <a:t>15 - 60 fps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/>
                        <a:t>&lt; 366 mW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/>
                        <a:t>10mm x 10mm</a:t>
                      </a:r>
                    </a:p>
                  </a:txBody>
                  <a:tcPr marB="91425" marT="91425" marR="91425" marL="91425"/>
                </a:tc>
              </a:tr>
              <a:tr h="459375"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 sz="18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Foveon X3 4.5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/>
                        <a:t>4.5 MP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/>
                        <a:t>7 - 30 fps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/>
                        <a:t>&lt; 200 mW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/>
                        <a:t>14mm x 14mm</a:t>
                      </a:r>
                    </a:p>
                  </a:txBody>
                  <a:tcPr marB="91425" marT="91425" marR="91425" marL="91425"/>
                </a:tc>
              </a:tr>
              <a:tr h="475950"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 sz="18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Foveon X3 10.2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/>
                        <a:t>10.2 MP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/>
                        <a:t>4.4 - 30 fps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/>
                        <a:t>&lt; 50 mW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/>
                        <a:t>36mm x 28mm</a:t>
                      </a:r>
                    </a:p>
                  </a:txBody>
                  <a:tcPr marB="91425" marT="91425" marR="91425" marL="91425"/>
                </a:tc>
              </a:tr>
              <a:tr h="409525"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 sz="18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Centeye Stonyman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/>
                        <a:t>0.012 MP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/>
                        <a:t>ASYNC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/>
                        <a:t>1.8 mW - 4mW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/>
                        <a:t>2.8mm x 2.8mm</a:t>
                      </a:r>
                    </a:p>
                  </a:txBody>
                  <a:tcPr marB="91425" marT="91425" marR="91425" marL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160" id="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1" id="161"/>
          <p:cNvSpPr txBox="1"/>
          <p:nvPr>
            <p:ph type="title"/>
          </p:nvPr>
        </p:nvSpPr>
        <p:spPr>
          <a:xfrm>
            <a:off y="76200" x="169861"/>
            <a:ext cy="914400" cx="8880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rebuchet MS"/>
              <a:buNone/>
            </a:pPr>
            <a:r>
              <a:rPr lang="en"/>
              <a:t>Application: Medical Imaging</a:t>
            </a:r>
          </a:p>
        </p:txBody>
      </p:sp>
      <p:sp>
        <p:nvSpPr>
          <p:cNvPr name="Shape 162" id="162"/>
          <p:cNvSpPr txBox="1"/>
          <p:nvPr>
            <p:ph type="body" idx="1"/>
          </p:nvPr>
        </p:nvSpPr>
        <p:spPr>
          <a:xfrm>
            <a:off y="990600" x="533400"/>
            <a:ext cy="5410200" cx="81359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-317500" marR="0" algn="l" marL="457200" rtl="0" lv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16666"/>
              <a:buFont typeface="Arial"/>
              <a:buChar char="•"/>
            </a:pPr>
            <a:r>
              <a:rPr lang="en" sz="2000"/>
              <a:t>Desirable Attributes for Medical Imaging</a:t>
            </a:r>
          </a:p>
          <a:p>
            <a:pPr indent="-317500" marR="0" algn="l" marL="914400" rtl="0" lv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"/>
              <a:t>High Resolution for detailed images</a:t>
            </a:r>
          </a:p>
          <a:p>
            <a:pPr indent="-317500" marR="0" algn="l" marL="914400" rtl="0" lv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"/>
              <a:t>Size for specific procedures</a:t>
            </a:r>
          </a:p>
          <a:p>
            <a:pPr indent="-317500" marR="0" algn="l" marL="914400" rtl="0" lv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"/>
              <a:t>High speed</a:t>
            </a:r>
          </a:p>
          <a:p>
            <a:pPr indent="-317500" marR="0" algn="l" marL="914400" rtl="0" lv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"/>
              <a:t>High Sensitivity</a:t>
            </a:r>
          </a:p>
          <a:p>
            <a:r>
              <a:t/>
            </a:r>
          </a:p>
          <a:p>
            <a:pPr indent="-317500" marR="0" algn="l" marL="457200" rtl="0" lv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16666"/>
              <a:buFont typeface="Arial"/>
              <a:buChar char="•"/>
            </a:pPr>
            <a:r>
              <a:rPr lang="en" sz="2000">
                <a:solidFill>
                  <a:srgbClr val="000000"/>
                </a:solidFill>
              </a:rPr>
              <a:t>Potential cameras</a:t>
            </a:r>
          </a:p>
          <a:p>
            <a:r>
              <a:t/>
            </a:r>
          </a:p>
        </p:txBody>
      </p:sp>
      <p:graphicFrame>
        <p:nvGraphicFramePr>
          <p:cNvPr name="Shape 163" id="163"/>
          <p:cNvGraphicFramePr/>
          <p:nvPr/>
        </p:nvGraphicFramePr>
        <p:xfrm>
          <a:off y="3801100" x="377612"/>
          <a:ext cy="3000000" cx="3000000"/>
        </p:xfrm>
        <a:graphic>
          <a:graphicData uri="http://schemas.openxmlformats.org/drawingml/2006/table">
            <a:tbl>
              <a:tblPr>
                <a:noFill/>
                <a:tableStyleId>{92C7C03C-E5BB-493B-BB32-51F480352172}</a:tableStyleId>
              </a:tblPr>
              <a:tblGrid>
                <a:gridCol w="2948950"/>
                <a:gridCol w="1311575"/>
                <a:gridCol w="1809750"/>
                <a:gridCol w="2318500"/>
              </a:tblGrid>
              <a:tr h="381000"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/>
                        <a:t>Camera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/>
                        <a:t>Pixels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/>
                        <a:t>Frames / Sec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/>
                        <a:t>Size</a:t>
                      </a:r>
                    </a:p>
                  </a:txBody>
                  <a:tcPr marB="91425" marT="91425" marR="91425" marL="91425"/>
                </a:tc>
              </a:tr>
              <a:tr h="381000"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 sz="1800">
                          <a:solidFill>
                            <a:schemeClr val="dk1"/>
                          </a:solidFill>
                        </a:rPr>
                        <a:t>Teledyne FTF9168M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/>
                        <a:t>60 MP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/>
                        <a:t>1.4 fps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/>
                        <a:t>53.7mm x 40.2mm</a:t>
                      </a:r>
                    </a:p>
                  </a:txBody>
                  <a:tcPr marB="91425" marT="91425" marR="91425" marL="91425"/>
                </a:tc>
              </a:tr>
              <a:tr h="381000"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 sz="1800">
                          <a:solidFill>
                            <a:schemeClr val="dk1"/>
                          </a:solidFill>
                        </a:rPr>
                        <a:t>Teledyne FTF6080M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/>
                        <a:t>48 MP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/>
                        <a:t>1.6 fps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/>
                        <a:t>36mm x 48mm</a:t>
                      </a:r>
                    </a:p>
                  </a:txBody>
                  <a:tcPr marB="91425" marT="91425" marR="91425" marL="91425"/>
                </a:tc>
              </a:tr>
              <a:tr h="381000"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 sz="1800">
                          <a:solidFill>
                            <a:schemeClr val="dk1"/>
                          </a:solidFill>
                        </a:rPr>
                        <a:t>Teledyne FT50M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/>
                        <a:t>1 MP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/>
                        <a:t>100 fps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/>
                        <a:t>5.73mm x 5.73mm</a:t>
                      </a:r>
                    </a:p>
                  </a:txBody>
                  <a:tcPr marB="91425" marT="91425" marR="91425" marL="91425"/>
                </a:tc>
              </a:tr>
              <a:tr h="381000"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 sz="1800">
                          <a:solidFill>
                            <a:schemeClr val="dk1"/>
                          </a:solidFill>
                        </a:rPr>
                        <a:t>Given Imaging PillCam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/>
                        <a:t>65 kP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/>
                        <a:t>2 - 18 fps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/>
                        <a:t>11mm x 26mm(Pill)</a:t>
                      </a:r>
                    </a:p>
                  </a:txBody>
                  <a:tcPr marB="91425" marT="91425" marR="91425" marL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167" id="1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8" id="168"/>
          <p:cNvSpPr txBox="1"/>
          <p:nvPr>
            <p:ph type="title"/>
          </p:nvPr>
        </p:nvSpPr>
        <p:spPr>
          <a:xfrm>
            <a:off y="76200" x="169861"/>
            <a:ext cy="914400" cx="8880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rebuchet MS"/>
              <a:buNone/>
            </a:pPr>
            <a:r>
              <a:rPr lang="en"/>
              <a:t>Application: Surveillance</a:t>
            </a:r>
          </a:p>
        </p:txBody>
      </p:sp>
      <p:sp>
        <p:nvSpPr>
          <p:cNvPr name="Shape 169" id="169"/>
          <p:cNvSpPr txBox="1"/>
          <p:nvPr>
            <p:ph type="body" idx="1"/>
          </p:nvPr>
        </p:nvSpPr>
        <p:spPr>
          <a:xfrm>
            <a:off y="990600" x="533400"/>
            <a:ext cy="5410200" cx="81359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-317500" marL="457200"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16666"/>
              <a:buFont typeface="Arial"/>
              <a:buChar char="•"/>
            </a:pPr>
            <a:r>
              <a:rPr lang="en" sz="2000">
                <a:solidFill>
                  <a:srgbClr val="000000"/>
                </a:solidFill>
              </a:rPr>
              <a:t>Desired attributes for surveillance cameras</a:t>
            </a:r>
          </a:p>
          <a:p>
            <a:pPr indent="-317500" marL="914400" rtl="0" lvl="1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">
                <a:solidFill>
                  <a:srgbClr val="000000"/>
                </a:solidFill>
              </a:rPr>
              <a:t>Low power requirements</a:t>
            </a:r>
          </a:p>
          <a:p>
            <a:pPr indent="-317500" marL="914400" rtl="0" lvl="1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">
                <a:solidFill>
                  <a:srgbClr val="000000"/>
                </a:solidFill>
              </a:rPr>
              <a:t>Excellent low-light sensitivity</a:t>
            </a:r>
          </a:p>
          <a:p>
            <a:pPr indent="-317500" marL="914400" rtl="0" lvl="1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">
                <a:solidFill>
                  <a:srgbClr val="000000"/>
                </a:solidFill>
              </a:rPr>
              <a:t>High resolution to capture minute details</a:t>
            </a:r>
          </a:p>
          <a:p>
            <a:r>
              <a:t/>
            </a:r>
          </a:p>
          <a:p>
            <a:pPr indent="-317500" marL="457200"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16666"/>
              <a:buFont typeface="Arial"/>
              <a:buChar char="•"/>
            </a:pPr>
            <a:r>
              <a:rPr lang="en" sz="2000">
                <a:solidFill>
                  <a:srgbClr val="000000"/>
                </a:solidFill>
              </a:rPr>
              <a:t>Potential cameras</a:t>
            </a:r>
          </a:p>
          <a:p>
            <a:r>
              <a:t/>
            </a:r>
          </a:p>
          <a:p>
            <a:r>
              <a:t/>
            </a:r>
          </a:p>
        </p:txBody>
      </p:sp>
      <p:graphicFrame>
        <p:nvGraphicFramePr>
          <p:cNvPr name="Shape 170" id="170"/>
          <p:cNvGraphicFramePr/>
          <p:nvPr/>
        </p:nvGraphicFramePr>
        <p:xfrm>
          <a:off y="3751950" x="468125"/>
          <a:ext cy="3000000" cx="3000000"/>
        </p:xfrm>
        <a:graphic>
          <a:graphicData uri="http://schemas.openxmlformats.org/drawingml/2006/table">
            <a:tbl>
              <a:tblPr>
                <a:noFill/>
                <a:tableStyleId>{C25AE1B7-2982-41C7-9522-769F72D5C26B}</a:tableStyleId>
              </a:tblPr>
              <a:tblGrid>
                <a:gridCol w="2338950"/>
                <a:gridCol w="1143400"/>
                <a:gridCol w="1525325"/>
                <a:gridCol w="1558525"/>
                <a:gridCol w="1641550"/>
              </a:tblGrid>
              <a:tr h="386425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/>
                        <a:t>Camera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/>
                        <a:t>Pixels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/>
                        <a:t>Frames / Sec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/>
                        <a:t>Power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/>
                        <a:t>Size</a:t>
                      </a:r>
                    </a:p>
                  </a:txBody>
                  <a:tcPr marB="91425" marT="91425" marR="91425" marL="91425"/>
                </a:tc>
              </a:tr>
              <a:tr h="426150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 sz="18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Aptina MT9P031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/>
                        <a:t>5 MP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/>
                        <a:t>15 fps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/>
                        <a:t>&lt; 381 mW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/>
                        <a:t>12mm x 12mm</a:t>
                      </a:r>
                    </a:p>
                  </a:txBody>
                  <a:tcPr marB="91425" marT="91425" marR="91425" marL="91425"/>
                </a:tc>
              </a:tr>
              <a:tr h="459375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 sz="18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Aptina MT9D131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/>
                        <a:t>~2 MP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/>
                        <a:t>15 - 30 fps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/>
                        <a:t>&lt; 223 - 348 mW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/>
                        <a:t>12mm x 12mm</a:t>
                      </a:r>
                    </a:p>
                  </a:txBody>
                  <a:tcPr marB="91425" marT="91425" marR="91425" marL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174" id="1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75" id="175"/>
          <p:cNvSpPr txBox="1"/>
          <p:nvPr>
            <p:ph type="title"/>
          </p:nvPr>
        </p:nvSpPr>
        <p:spPr>
          <a:xfrm>
            <a:off y="76200" x="169861"/>
            <a:ext cy="914400" cx="8880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rebuchet MS"/>
              <a:buNone/>
            </a:pPr>
            <a:r>
              <a:rPr lang="en"/>
              <a:t>Choosing a Sensor</a:t>
            </a:r>
          </a:p>
        </p:txBody>
      </p:sp>
      <p:sp>
        <p:nvSpPr>
          <p:cNvPr name="Shape 176" id="176"/>
          <p:cNvSpPr/>
          <p:nvPr/>
        </p:nvSpPr>
        <p:spPr>
          <a:xfrm>
            <a:off y="990600" x="161925"/>
            <a:ext cy="880547" cx="88201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177" id="177"/>
          <p:cNvSpPr/>
          <p:nvPr/>
        </p:nvSpPr>
        <p:spPr>
          <a:xfrm>
            <a:off y="2297800" x="817487"/>
            <a:ext cy="3960664" cx="7585348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181" id="1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2" id="182"/>
          <p:cNvSpPr txBox="1"/>
          <p:nvPr>
            <p:ph type="title"/>
          </p:nvPr>
        </p:nvSpPr>
        <p:spPr>
          <a:xfrm>
            <a:off y="76200" x="169861"/>
            <a:ext cy="914400" cx="8880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rebuchet MS"/>
              <a:buNone/>
            </a:pPr>
            <a:r>
              <a:rPr lang="en"/>
              <a:t>Choosing a Sensor</a:t>
            </a:r>
          </a:p>
        </p:txBody>
      </p:sp>
      <p:sp>
        <p:nvSpPr>
          <p:cNvPr name="Shape 183" id="183"/>
          <p:cNvSpPr/>
          <p:nvPr/>
        </p:nvSpPr>
        <p:spPr>
          <a:xfrm>
            <a:off y="962200" x="169861"/>
            <a:ext cy="976006" cx="866201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184" id="184"/>
          <p:cNvSpPr/>
          <p:nvPr/>
        </p:nvSpPr>
        <p:spPr>
          <a:xfrm>
            <a:off y="2128369" x="805889"/>
            <a:ext cy="4420074" cx="760854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188" id="1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9" id="189"/>
          <p:cNvSpPr txBox="1"/>
          <p:nvPr>
            <p:ph type="title"/>
          </p:nvPr>
        </p:nvSpPr>
        <p:spPr>
          <a:xfrm>
            <a:off y="76200" x="169861"/>
            <a:ext cy="914400" cx="8880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rebuchet MS"/>
              <a:buNone/>
            </a:pPr>
            <a:r>
              <a:rPr lang="en"/>
              <a:t>Choosing a Sensor</a:t>
            </a:r>
          </a:p>
        </p:txBody>
      </p:sp>
      <p:sp>
        <p:nvSpPr>
          <p:cNvPr name="Shape 190" id="190"/>
          <p:cNvSpPr/>
          <p:nvPr/>
        </p:nvSpPr>
        <p:spPr>
          <a:xfrm>
            <a:off y="893925" x="169861"/>
            <a:ext cy="1102004" cx="877164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191" id="191"/>
          <p:cNvSpPr/>
          <p:nvPr/>
        </p:nvSpPr>
        <p:spPr>
          <a:xfrm>
            <a:off y="2131150" x="859415"/>
            <a:ext cy="4390251" cx="7501493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195" id="1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96" id="196"/>
          <p:cNvSpPr txBox="1"/>
          <p:nvPr>
            <p:ph type="title"/>
          </p:nvPr>
        </p:nvSpPr>
        <p:spPr>
          <a:xfrm>
            <a:off y="76200" x="169861"/>
            <a:ext cy="914400" cx="8880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rebuchet MS"/>
              <a:buNone/>
            </a:pPr>
            <a:r>
              <a:rPr lang="en"/>
              <a:t>Summary</a:t>
            </a:r>
          </a:p>
        </p:txBody>
      </p:sp>
      <p:sp>
        <p:nvSpPr>
          <p:cNvPr name="Shape 197" id="197"/>
          <p:cNvSpPr txBox="1"/>
          <p:nvPr>
            <p:ph type="body" idx="1"/>
          </p:nvPr>
        </p:nvSpPr>
        <p:spPr>
          <a:xfrm>
            <a:off y="990600" x="533400"/>
            <a:ext cy="5410200" cx="81359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-317500" marL="457200"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16666"/>
              <a:buFont typeface="Arial"/>
              <a:buChar char="•"/>
            </a:pPr>
            <a:r>
              <a:rPr lang="en" sz="2000">
                <a:solidFill>
                  <a:srgbClr val="000000"/>
                </a:solidFill>
              </a:rPr>
              <a:t>Image sensors can be used for a wide variety of applications</a:t>
            </a:r>
          </a:p>
          <a:p>
            <a:r>
              <a:t/>
            </a:r>
          </a:p>
          <a:p>
            <a:pPr indent="-317500" marL="457200"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16666"/>
              <a:buFont typeface="Arial"/>
              <a:buChar char="•"/>
            </a:pPr>
            <a:r>
              <a:rPr lang="en" sz="2000">
                <a:solidFill>
                  <a:srgbClr val="000000"/>
                </a:solidFill>
              </a:rPr>
              <a:t>Large variety of image sensors on the market</a:t>
            </a:r>
          </a:p>
          <a:p>
            <a:pPr indent="-317500" marL="914400" rtl="0" lvl="1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">
                <a:solidFill>
                  <a:srgbClr val="000000"/>
                </a:solidFill>
              </a:rPr>
              <a:t>20+ major companies, each make a variety of sensors</a:t>
            </a:r>
          </a:p>
          <a:p>
            <a:pPr indent="-317500" marL="914400" rtl="0" lvl="1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">
                <a:solidFill>
                  <a:srgbClr val="000000"/>
                </a:solidFill>
              </a:rPr>
              <a:t>Many different attributes to consider for any given application</a:t>
            </a:r>
          </a:p>
          <a:p>
            <a:r>
              <a:t/>
            </a:r>
          </a:p>
          <a:p>
            <a:pPr indent="-317500" marL="457200"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16666"/>
              <a:buFont typeface="Arial"/>
              <a:buChar char="•"/>
            </a:pPr>
            <a:r>
              <a:rPr lang="en" sz="2000">
                <a:solidFill>
                  <a:srgbClr val="000000"/>
                </a:solidFill>
              </a:rPr>
              <a:t>Technology is constantly evolving</a:t>
            </a:r>
          </a:p>
          <a:p>
            <a:pPr indent="-317500" marL="914400" rtl="0" lvl="1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">
                <a:solidFill>
                  <a:srgbClr val="000000"/>
                </a:solidFill>
              </a:rPr>
              <a:t>CMOS becoming comparable with CCD sensors</a:t>
            </a:r>
          </a:p>
          <a:p>
            <a:r>
              <a:t/>
            </a:r>
          </a:p>
          <a:p>
            <a:pPr indent="-317500" marL="457200"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16666"/>
              <a:buFont typeface="Arial"/>
              <a:buChar char="•"/>
            </a:pPr>
            <a:r>
              <a:rPr lang="en" sz="2000"/>
              <a:t>A user must weigh the important attributes for the application when deciding the best camera to use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77" id="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8" id="78"/>
          <p:cNvSpPr txBox="1"/>
          <p:nvPr>
            <p:ph type="title"/>
          </p:nvPr>
        </p:nvSpPr>
        <p:spPr>
          <a:xfrm>
            <a:off y="76200" x="169861"/>
            <a:ext cy="914400" cx="8880475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rebuchet MS"/>
              <a:buNone/>
            </a:pPr>
            <a:r>
              <a:rPr lang="en"/>
              <a:t>What are Image Sensors?</a:t>
            </a:r>
          </a:p>
        </p:txBody>
      </p:sp>
      <p:sp>
        <p:nvSpPr>
          <p:cNvPr name="Shape 79" id="79"/>
          <p:cNvSpPr txBox="1"/>
          <p:nvPr>
            <p:ph type="body" idx="1"/>
          </p:nvPr>
        </p:nvSpPr>
        <p:spPr>
          <a:xfrm>
            <a:off y="990600" x="533400"/>
            <a:ext cy="5410200" cx="8135936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-317500" marR="0" algn="l" marL="457200" rtl="0" lv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16666"/>
              <a:buFont typeface="Arial"/>
              <a:buChar char="•"/>
            </a:pPr>
            <a:r>
              <a:rPr lang="en" sz="2000"/>
              <a:t>Device that converts optical images into an electronic signal</a:t>
            </a:r>
          </a:p>
          <a:p>
            <a:pPr indent="-317500" marR="0" algn="l" marL="914400" rtl="0" lv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"/>
              <a:t>Performance varies widely based on application</a:t>
            </a:r>
          </a:p>
          <a:p>
            <a:pPr indent="-317500" marR="0" algn="l" marL="914400" rtl="0" lv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"/>
              <a:t>Come in many different sizes, pixel densities, etc..</a:t>
            </a:r>
          </a:p>
          <a:p>
            <a:r>
              <a:t/>
            </a:r>
          </a:p>
          <a:p>
            <a:pPr indent="-317500" marR="0" algn="l" marL="457200" rtl="0" lv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16666"/>
              <a:buFont typeface="Arial"/>
              <a:buChar char="•"/>
            </a:pPr>
            <a:r>
              <a:rPr lang="en" sz="2000"/>
              <a:t>Example Applications</a:t>
            </a:r>
          </a:p>
          <a:p>
            <a:pPr indent="-317500" marR="0" algn="l" marL="914400" rtl="0" lv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"/>
              <a:t>Consumer cameras</a:t>
            </a:r>
          </a:p>
          <a:p>
            <a:pPr indent="-317500" marR="0" algn="l" marL="914400" rtl="0" lv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"/>
              <a:t>Medical imaging</a:t>
            </a:r>
          </a:p>
          <a:p>
            <a:pPr indent="-317500" marR="0" algn="l" marL="914400" rtl="0" lv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"/>
              <a:t>Security</a:t>
            </a:r>
          </a:p>
        </p:txBody>
      </p:sp>
      <p:sp>
        <p:nvSpPr>
          <p:cNvPr name="Shape 80" id="80"/>
          <p:cNvSpPr/>
          <p:nvPr/>
        </p:nvSpPr>
        <p:spPr>
          <a:xfrm>
            <a:off y="2703450" x="3990481"/>
            <a:ext cy="3437802" cx="456290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81" id="81"/>
          <p:cNvSpPr txBox="1"/>
          <p:nvPr/>
        </p:nvSpPr>
        <p:spPr>
          <a:xfrm>
            <a:off y="6141252" x="5330533"/>
            <a:ext cy="406199" cx="18828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(Hausken, 2004, [1])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201" id="2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2" id="202"/>
          <p:cNvSpPr txBox="1"/>
          <p:nvPr>
            <p:ph type="title"/>
          </p:nvPr>
        </p:nvSpPr>
        <p:spPr>
          <a:xfrm>
            <a:off y="76200" x="169861"/>
            <a:ext cy="914400" cx="8880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rebuchet MS"/>
              <a:buNone/>
            </a:pPr>
            <a:r>
              <a:rPr lang="en"/>
              <a:t>Bibliography</a:t>
            </a:r>
          </a:p>
        </p:txBody>
      </p:sp>
      <p:sp>
        <p:nvSpPr>
          <p:cNvPr name="Shape 203" id="203"/>
          <p:cNvSpPr txBox="1"/>
          <p:nvPr>
            <p:ph type="body" idx="1"/>
          </p:nvPr>
        </p:nvSpPr>
        <p:spPr>
          <a:xfrm>
            <a:off y="838200" x="533400"/>
            <a:ext cy="5554200" cx="81359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48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1. Hausken, Tom. (2004). The Image Sensor Market [Powerpoint Slides]. Retrieved from https://docs.google.com/viewer?a=v&amp;q=cache:</a:t>
            </a:r>
          </a:p>
          <a:p>
            <a:pPr indent="0" marR="0" algn="l" marL="0" rtl="0" lvl="0">
              <a:spcBef>
                <a:spcPts val="48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ecPaPDY2Eb8J:asia.stanford.edu/events/Spring04/slides/hauskenSlides.pdf+&amp;hl=en&amp;gl=us&amp;pid=bl&amp;srcid=ADGEESjViOQy_0YJACKEg822NWVnNbNFI05Y5K4Djgv-</a:t>
            </a:r>
          </a:p>
          <a:p>
            <a:r>
              <a:t/>
            </a:r>
          </a:p>
          <a:p>
            <a:pPr indent="0" marR="0" algn="l" marL="0" rtl="0" lvl="0">
              <a:spcBef>
                <a:spcPts val="48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2. </a:t>
            </a:r>
            <a:r>
              <a:rPr lang="en" sz="1800">
                <a:solidFill>
                  <a:srgbClr val="000000"/>
                </a:solidFill>
              </a:rPr>
              <a:t>Green, B. (n.d.). CMOS Rolling Shutter.</a:t>
            </a:r>
            <a:r>
              <a:rPr lang="en" i="1" sz="1800">
                <a:solidFill>
                  <a:srgbClr val="000000"/>
                </a:solidFill>
              </a:rPr>
              <a:t>DVXuser.com :: The online Community for digital filmmaking</a:t>
            </a:r>
            <a:r>
              <a:rPr lang="en" sz="1800">
                <a:solidFill>
                  <a:srgbClr val="000000"/>
                </a:solidFill>
              </a:rPr>
              <a:t>. Retrieved November 26, 2012, from http://dvxuser.com/jason/CMOS-CCD/</a:t>
            </a:r>
          </a:p>
          <a:p>
            <a:r>
              <a:t/>
            </a:r>
          </a:p>
          <a:p>
            <a:pPr indent="0" marR="0" algn="l" marL="0" rtl="0" lvl="0">
              <a:spcBef>
                <a:spcPts val="48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3. </a:t>
            </a:r>
            <a:r>
              <a:rPr lang="en" sz="1800">
                <a:solidFill>
                  <a:srgbClr val="000000"/>
                </a:solidFill>
              </a:rPr>
              <a:t>Nikon D90 wobble test - YouTube. (2008, September 30).</a:t>
            </a:r>
            <a:r>
              <a:rPr lang="en" i="1" sz="1800">
                <a:solidFill>
                  <a:srgbClr val="000000"/>
                </a:solidFill>
              </a:rPr>
              <a:t>YouTube</a:t>
            </a:r>
            <a:r>
              <a:rPr lang="en" sz="1800">
                <a:solidFill>
                  <a:srgbClr val="000000"/>
                </a:solidFill>
              </a:rPr>
              <a:t>. Retrieved November 26, 2012, from http://www.youtube.com/watch?v=KcycneFY9lw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207" id="2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8" id="208"/>
          <p:cNvSpPr txBox="1"/>
          <p:nvPr>
            <p:ph type="body" idx="1"/>
          </p:nvPr>
        </p:nvSpPr>
        <p:spPr>
          <a:xfrm>
            <a:off y="838200" x="533400"/>
            <a:ext cy="5554200" cx="81359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ctr" marL="0" rtl="0" lvl="0">
              <a:spcBef>
                <a:spcPts val="480"/>
              </a:spcBef>
              <a:spcAft>
                <a:spcPts val="0"/>
              </a:spcAft>
              <a:buNone/>
            </a:pPr>
            <a:r>
              <a:rPr lang="en" sz="3600" b="1"/>
              <a:t>
</a:t>
            </a:r>
          </a:p>
          <a:p>
            <a:pPr indent="0" marR="0" algn="ctr" marL="0" rtl="0" lvl="0">
              <a:spcBef>
                <a:spcPts val="480"/>
              </a:spcBef>
              <a:spcAft>
                <a:spcPts val="0"/>
              </a:spcAft>
              <a:buNone/>
            </a:pPr>
            <a:r>
              <a:rPr lang="en" sz="3600" b="1"/>
              <a:t>Thank You</a:t>
            </a:r>
          </a:p>
          <a:p>
            <a:pPr indent="0" marR="0" algn="ctr" marL="0" rtl="0" lvl="0">
              <a:spcBef>
                <a:spcPts val="480"/>
              </a:spcBef>
              <a:spcAft>
                <a:spcPts val="0"/>
              </a:spcAft>
              <a:buNone/>
            </a:pPr>
            <a:r>
              <a:rPr lang="en" sz="3600" b="1"/>
              <a:t>Any Questions?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85" id="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6" id="86"/>
          <p:cNvSpPr txBox="1"/>
          <p:nvPr>
            <p:ph type="title"/>
          </p:nvPr>
        </p:nvSpPr>
        <p:spPr>
          <a:xfrm>
            <a:off y="76200" x="169861"/>
            <a:ext cy="914400" cx="8880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rebuchet MS"/>
              <a:buNone/>
            </a:pPr>
            <a:r>
              <a:rPr lang="en"/>
              <a:t>How do image sensors work?</a:t>
            </a:r>
          </a:p>
        </p:txBody>
      </p:sp>
      <p:sp>
        <p:nvSpPr>
          <p:cNvPr name="Shape 87" id="87"/>
          <p:cNvSpPr txBox="1"/>
          <p:nvPr>
            <p:ph type="body" idx="1"/>
          </p:nvPr>
        </p:nvSpPr>
        <p:spPr>
          <a:xfrm>
            <a:off y="990600" x="533400"/>
            <a:ext cy="5410200" cx="81359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-317500" marR="0" algn="l" marL="457200" rtl="0" lv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16666"/>
              <a:buFont typeface="Arial"/>
              <a:buChar char="•"/>
            </a:pPr>
            <a:r>
              <a:rPr lang="en" sz="2000"/>
              <a:t>Image sensors typically use CCD or CMOS technology</a:t>
            </a:r>
          </a:p>
          <a:p>
            <a:r>
              <a:t/>
            </a:r>
          </a:p>
          <a:p>
            <a:pPr indent="-317500" marR="0" algn="l" marL="457200" rtl="0" lv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16666"/>
              <a:buFont typeface="Arial"/>
              <a:buChar char="•"/>
            </a:pPr>
            <a:r>
              <a:rPr lang="en" sz="2000"/>
              <a:t>CCD: Charge-coupled device</a:t>
            </a:r>
          </a:p>
          <a:p>
            <a:pPr indent="-317500" marR="0" algn="l" marL="914400" rtl="0" lv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"/>
              <a:t>Light strikes chip and is held as a small electrical charge in each photo sensor</a:t>
            </a:r>
          </a:p>
          <a:p>
            <a:pPr indent="-317500" marR="0" algn="l" marL="914400" rtl="0" lv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"/>
              <a:t>Charges then converted to voltages</a:t>
            </a:r>
          </a:p>
          <a:p>
            <a:pPr indent="-317500" marR="0" algn="l" marL="914400" rtl="0" lv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"/>
              <a:t>Voltages sampled, converted to digital values, and stored for use</a:t>
            </a:r>
          </a:p>
          <a:p>
            <a:r>
              <a:t/>
            </a:r>
          </a:p>
          <a:p>
            <a:pPr indent="-317500" marR="0" algn="l" marL="457200" rtl="0" lv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16666"/>
              <a:buFont typeface="Arial"/>
              <a:buChar char="•"/>
            </a:pPr>
            <a:r>
              <a:rPr lang="en" sz="2000"/>
              <a:t>CMOS: Complementary metal-oxide-semiconductor</a:t>
            </a:r>
          </a:p>
          <a:p>
            <a:pPr indent="-317500" marR="0" algn="l" marL="914400" rtl="0" lv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"/>
              <a:t>Array of pixel sensors made up of photodetectors and amplifiers</a:t>
            </a:r>
          </a:p>
          <a:p>
            <a:pPr indent="-317500" marR="0" algn="l" marL="914400" rtl="0" lv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"/>
              <a:t>Converts light energy to a voltage then to digital data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91" id="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2" id="92"/>
          <p:cNvSpPr txBox="1"/>
          <p:nvPr>
            <p:ph type="title"/>
          </p:nvPr>
        </p:nvSpPr>
        <p:spPr>
          <a:xfrm>
            <a:off y="76200" x="169861"/>
            <a:ext cy="914400" cx="8880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rebuchet MS"/>
              <a:buNone/>
            </a:pPr>
            <a:r>
              <a:rPr lang="en"/>
              <a:t>Comparison of CCD and CMOS</a:t>
            </a:r>
          </a:p>
        </p:txBody>
      </p:sp>
      <p:sp>
        <p:nvSpPr>
          <p:cNvPr name="Shape 93" id="93"/>
          <p:cNvSpPr txBox="1"/>
          <p:nvPr>
            <p:ph type="body" idx="1"/>
          </p:nvPr>
        </p:nvSpPr>
        <p:spPr>
          <a:xfrm>
            <a:off y="990600" x="533400"/>
            <a:ext cy="5410200" cx="81359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-317500" marL="457200" rtl="0" lvl="0">
              <a:buClr>
                <a:schemeClr val="dk1"/>
              </a:buClr>
              <a:buSzPct val="116666"/>
              <a:buFont typeface="Arial"/>
              <a:buChar char="•"/>
            </a:pPr>
            <a:r>
              <a:rPr lang="en" sz="2000">
                <a:solidFill>
                  <a:srgbClr val="000000"/>
                </a:solidFill>
              </a:rPr>
              <a:t>CCD was once the dominant type, CMOS making leaps and becoming viable</a:t>
            </a:r>
          </a:p>
          <a:p>
            <a:r>
              <a:t/>
            </a:r>
          </a:p>
          <a:p>
            <a:pPr indent="-317500" marR="0" algn="l" marL="457200" rtl="0" lv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16666"/>
              <a:buFont typeface="Arial"/>
              <a:buChar char="•"/>
            </a:pPr>
            <a:r>
              <a:rPr lang="en" sz="2000"/>
              <a:t>CCD</a:t>
            </a:r>
          </a:p>
          <a:p>
            <a:pPr indent="-317500" marR="0" algn="l" marL="914400" rtl="0" lv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"/>
              <a:t>More mature technology</a:t>
            </a:r>
          </a:p>
          <a:p>
            <a:pPr indent="-317500" marR="0" algn="l" marL="914400" rtl="0" lv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"/>
              <a:t>Uses global shutter to capture image</a:t>
            </a:r>
          </a:p>
          <a:p>
            <a:pPr indent="-317500" marR="0" algn="l" marL="914400" rtl="0" lv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"/>
              <a:t>Susceptible to vertical smear from bright light (overloads sensitivity of a sensor)</a:t>
            </a:r>
          </a:p>
          <a:p>
            <a:r>
              <a:t/>
            </a:r>
          </a:p>
          <a:p>
            <a:pPr indent="-317500" marR="0" algn="l" marL="457200" rtl="0" lv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16666"/>
              <a:buFont typeface="Arial"/>
              <a:buChar char="•"/>
            </a:pPr>
            <a:r>
              <a:rPr lang="en" sz="2000"/>
              <a:t>CMOS</a:t>
            </a:r>
          </a:p>
          <a:p>
            <a:pPr indent="-317500" marR="0" algn="l" marL="914400" rtl="0" lv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Courier New"/>
              <a:buChar char="o"/>
            </a:pPr>
            <a:r>
              <a:rPr lang="en" sz="2000">
                <a:solidFill>
                  <a:srgbClr val="000000"/>
                </a:solidFill>
              </a:rPr>
              <a:t>Can use fewer components, less power, provide faster readouts over CCD</a:t>
            </a:r>
          </a:p>
          <a:p>
            <a:pPr indent="-317500" marR="0" algn="l" marL="914400" rtl="0" lv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Courier New"/>
              <a:buChar char="o"/>
            </a:pPr>
            <a:r>
              <a:rPr lang="en" sz="2000">
                <a:solidFill>
                  <a:srgbClr val="000000"/>
                </a:solidFill>
              </a:rPr>
              <a:t>Less expensive to manufacture</a:t>
            </a:r>
          </a:p>
          <a:p>
            <a:pPr indent="-317500" marR="0" algn="l" marL="914400" rtl="0" lv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">
                <a:solidFill>
                  <a:srgbClr val="000000"/>
                </a:solidFill>
              </a:rPr>
              <a:t>Uses rolling shutter to capture image</a:t>
            </a:r>
          </a:p>
          <a:p>
            <a:pPr indent="-317500" marR="0" algn="l" marL="914400" rtl="0" lv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">
                <a:solidFill>
                  <a:srgbClr val="000000"/>
                </a:solidFill>
              </a:rPr>
              <a:t>Susceptible to skew, wobble, partial exposure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97" id="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8" id="98"/>
          <p:cNvSpPr txBox="1"/>
          <p:nvPr>
            <p:ph type="title"/>
          </p:nvPr>
        </p:nvSpPr>
        <p:spPr>
          <a:xfrm>
            <a:off y="76200" x="169861"/>
            <a:ext cy="914400" cx="8880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rebuchet MS"/>
              <a:buNone/>
            </a:pPr>
            <a:r>
              <a:rPr lang="en"/>
              <a:t>Comparison of CCD and CMOS - Vertical Smear</a:t>
            </a:r>
          </a:p>
        </p:txBody>
      </p:sp>
      <p:sp>
        <p:nvSpPr>
          <p:cNvPr name="Shape 99" id="99"/>
          <p:cNvSpPr/>
          <p:nvPr/>
        </p:nvSpPr>
        <p:spPr>
          <a:xfrm>
            <a:off y="1837712" x="0"/>
            <a:ext cy="3686175" cx="46672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name="Shape 100" id="100"/>
          <p:cNvSpPr/>
          <p:nvPr/>
        </p:nvSpPr>
        <p:spPr>
          <a:xfrm>
            <a:off y="1828187" x="4495800"/>
            <a:ext cy="3705225" cx="46482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name="Shape 101" id="101"/>
          <p:cNvSpPr txBox="1"/>
          <p:nvPr/>
        </p:nvSpPr>
        <p:spPr>
          <a:xfrm>
            <a:off y="5552650" x="516825"/>
            <a:ext cy="755400" cx="80043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algn="ctr" rtl="0" lvl="0">
              <a:buNone/>
            </a:pPr>
            <a:r>
              <a:rPr lang="en"/>
              <a:t>Vertical smear can be seen via the greenish lines at the bottom of the CCD frame.</a:t>
            </a:r>
          </a:p>
          <a:p>
            <a:pPr algn="ctr" rtl="0" lvl="0">
              <a:buNone/>
            </a:pPr>
            <a:r>
              <a:rPr lang="en"/>
              <a:t>(Green, n.d. [2])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105" id="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6" id="106"/>
          <p:cNvSpPr txBox="1"/>
          <p:nvPr>
            <p:ph type="title"/>
          </p:nvPr>
        </p:nvSpPr>
        <p:spPr>
          <a:xfrm>
            <a:off y="76200" x="169861"/>
            <a:ext cy="914400" cx="8880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rebuchet MS"/>
              <a:buNone/>
            </a:pPr>
            <a:r>
              <a:rPr lang="en"/>
              <a:t>Comparison of CCD and CMOS - Skew</a:t>
            </a:r>
          </a:p>
        </p:txBody>
      </p:sp>
      <p:sp>
        <p:nvSpPr>
          <p:cNvPr name="Shape 107" id="107"/>
          <p:cNvSpPr txBox="1"/>
          <p:nvPr/>
        </p:nvSpPr>
        <p:spPr>
          <a:xfrm>
            <a:off y="5977152" x="503575"/>
            <a:ext cy="755400" cx="80043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algn="ctr" rtl="0" lvl="0">
              <a:buNone/>
            </a:pPr>
            <a:r>
              <a:rPr lang="en"/>
              <a:t>Skew can be seen on the goal posts of the soccer nets above. As the camera is moved during a picture, the goal posts appear to be leaning in a particular direction.</a:t>
            </a:r>
          </a:p>
          <a:p>
            <a:pPr algn="ctr" rtl="0" lvl="0">
              <a:buNone/>
            </a:pPr>
            <a:r>
              <a:rPr lang="en"/>
              <a:t>(Green, n.d. [2])</a:t>
            </a:r>
          </a:p>
        </p:txBody>
      </p:sp>
      <p:sp>
        <p:nvSpPr>
          <p:cNvPr name="Shape 108" id="108"/>
          <p:cNvSpPr/>
          <p:nvPr/>
        </p:nvSpPr>
        <p:spPr>
          <a:xfrm>
            <a:off y="742679" x="357812"/>
            <a:ext cy="5234473" cx="842837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112" id="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3" id="113"/>
          <p:cNvSpPr txBox="1"/>
          <p:nvPr>
            <p:ph type="title"/>
          </p:nvPr>
        </p:nvSpPr>
        <p:spPr>
          <a:xfrm>
            <a:off y="76200" x="169861"/>
            <a:ext cy="914400" cx="8880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rebuchet MS"/>
              <a:buNone/>
            </a:pPr>
            <a:r>
              <a:rPr lang="en"/>
              <a:t>Comparison of CCD and CMOS - Wobble</a:t>
            </a:r>
          </a:p>
        </p:txBody>
      </p:sp>
      <p:sp>
        <p:nvSpPr>
          <p:cNvPr name="Shape 114" id="114"/>
          <p:cNvSpPr txBox="1"/>
          <p:nvPr/>
        </p:nvSpPr>
        <p:spPr>
          <a:xfrm>
            <a:off y="5977152" x="503575"/>
            <a:ext cy="755400" cx="80043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algn="ctr" rtl="0" lvl="0">
              <a:buNone/>
            </a:pPr>
            <a:r>
              <a:rPr lang="en"/>
              <a:t>Wobble can be seen in the video above. The CMOS image sensor is moved back and forth quickly and results in a distortion of the captured image.</a:t>
            </a:r>
          </a:p>
          <a:p>
            <a:pPr algn="ctr" rtl="0" lvl="0">
              <a:buNone/>
            </a:pPr>
            <a:r>
              <a:rPr lang="en"/>
              <a:t>(Youtube, 2008 [3])</a:t>
            </a:r>
          </a:p>
        </p:txBody>
      </p:sp>
      <p:sp>
        <p:nvSpPr>
          <p:cNvPr name="Shape 115" id="115">
            <a:hlinkClick r:id="rId4"/>
          </p:cNvPr>
          <p:cNvSpPr/>
          <p:nvPr/>
        </p:nvSpPr>
        <p:spPr>
          <a:xfrm>
            <a:off y="1236963" x="1583624"/>
            <a:ext cy="4384072" cx="5844201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119" id="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0" id="120"/>
          <p:cNvSpPr txBox="1"/>
          <p:nvPr>
            <p:ph type="title"/>
          </p:nvPr>
        </p:nvSpPr>
        <p:spPr>
          <a:xfrm>
            <a:off y="76200" x="169861"/>
            <a:ext cy="914400" cx="8880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rebuchet MS"/>
              <a:buNone/>
            </a:pPr>
            <a:r>
              <a:rPr lang="en"/>
              <a:t>Comparison of CCD and CMOS - Partial Exposure</a:t>
            </a:r>
          </a:p>
        </p:txBody>
      </p:sp>
      <p:sp>
        <p:nvSpPr>
          <p:cNvPr name="Shape 121" id="121"/>
          <p:cNvSpPr txBox="1"/>
          <p:nvPr/>
        </p:nvSpPr>
        <p:spPr>
          <a:xfrm>
            <a:off y="4890477" x="675850"/>
            <a:ext cy="755400" cx="80043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algn="ctr" rtl="0" lvl="0">
              <a:buNone/>
            </a:pPr>
            <a:r>
              <a:rPr lang="en"/>
              <a:t>Partial exposure can be seen in the images above. The rolling shutter captures different areas of a picture under different lighting conditions when a flash is used.</a:t>
            </a:r>
          </a:p>
          <a:p>
            <a:pPr algn="ctr" rtl="0" lvl="0">
              <a:buNone/>
            </a:pPr>
            <a:r>
              <a:rPr lang="en"/>
              <a:t>(Green, n.d. [2])</a:t>
            </a:r>
          </a:p>
        </p:txBody>
      </p:sp>
      <p:sp>
        <p:nvSpPr>
          <p:cNvPr name="Shape 122" id="122"/>
          <p:cNvSpPr/>
          <p:nvPr/>
        </p:nvSpPr>
        <p:spPr>
          <a:xfrm>
            <a:off y="2219725" x="503575"/>
            <a:ext cy="2286000" cx="41624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name="Shape 123" id="123"/>
          <p:cNvSpPr/>
          <p:nvPr/>
        </p:nvSpPr>
        <p:spPr>
          <a:xfrm>
            <a:off y="2219725" x="4666000"/>
            <a:ext cy="2286000" cx="416242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127" id="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8" id="128"/>
          <p:cNvSpPr txBox="1"/>
          <p:nvPr>
            <p:ph type="title"/>
          </p:nvPr>
        </p:nvSpPr>
        <p:spPr>
          <a:xfrm>
            <a:off y="76200" x="169861"/>
            <a:ext cy="914400" cx="8880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rebuchet MS"/>
              <a:buNone/>
            </a:pPr>
            <a:r>
              <a:rPr lang="en"/>
              <a:t>Image Sensor Attributes</a:t>
            </a:r>
          </a:p>
        </p:txBody>
      </p:sp>
      <p:sp>
        <p:nvSpPr>
          <p:cNvPr name="Shape 129" id="129"/>
          <p:cNvSpPr txBox="1"/>
          <p:nvPr>
            <p:ph type="body" idx="1"/>
          </p:nvPr>
        </p:nvSpPr>
        <p:spPr>
          <a:xfrm>
            <a:off y="990600" x="533400"/>
            <a:ext cy="5410200" cx="81359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-317500" marL="457200"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16666"/>
              <a:buFont typeface="Arial"/>
              <a:buChar char="•"/>
            </a:pPr>
            <a:r>
              <a:rPr lang="en" sz="2000">
                <a:solidFill>
                  <a:srgbClr val="000000"/>
                </a:solidFill>
              </a:rPr>
              <a:t>Aspect ratio: ratio of width and height of an image taken by the sensor</a:t>
            </a:r>
          </a:p>
          <a:p>
            <a:r>
              <a:t/>
            </a:r>
          </a:p>
          <a:p>
            <a:pPr indent="-317500" marL="457200"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16666"/>
              <a:buFont typeface="Arial"/>
              <a:buChar char="•"/>
            </a:pPr>
            <a:r>
              <a:rPr lang="en" sz="2000">
                <a:solidFill>
                  <a:srgbClr val="000000"/>
                </a:solidFill>
              </a:rPr>
              <a:t>Pixel count: number of light intensity recording pixels on a sensor</a:t>
            </a:r>
          </a:p>
          <a:p>
            <a:pPr indent="-317500" marL="914400" rtl="0" lvl="1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">
                <a:solidFill>
                  <a:srgbClr val="000000"/>
                </a:solidFill>
              </a:rPr>
              <a:t>Higher value indicates a higher quality image</a:t>
            </a:r>
          </a:p>
          <a:p>
            <a:pPr indent="-317500" marL="914400" rtl="0" lvl="1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">
                <a:solidFill>
                  <a:srgbClr val="000000"/>
                </a:solidFill>
              </a:rPr>
              <a:t>Depends on pixel density of viewing screen however</a:t>
            </a:r>
          </a:p>
          <a:p>
            <a:r>
              <a:t/>
            </a:r>
          </a:p>
          <a:p>
            <a:pPr indent="-317500" marL="457200"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16666"/>
              <a:buFont typeface="Arial"/>
              <a:buChar char="•"/>
            </a:pPr>
            <a:r>
              <a:rPr lang="en" sz="2000">
                <a:solidFill>
                  <a:srgbClr val="000000"/>
                </a:solidFill>
              </a:rPr>
              <a:t>Frame rate: rate at which the sensor is able to capture and store a new image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