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27"/>
  </p:notesMasterIdLst>
  <p:sldIdLst>
    <p:sldId id="256" r:id="rId2"/>
    <p:sldId id="257" r:id="rId3"/>
    <p:sldId id="258" r:id="rId4"/>
    <p:sldId id="28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6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6013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75" cy="432117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924" cy="4335461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898525"/>
            <a:ext cx="4575175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924" cy="4335461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376362" y="898525"/>
            <a:ext cx="4575175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924" cy="4335461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376362" y="898525"/>
            <a:ext cx="4575175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800" cy="4335599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898525"/>
            <a:ext cx="4575175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800" cy="4335599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376362" y="898525"/>
            <a:ext cx="4575299" cy="3432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800" cy="4335599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898525"/>
            <a:ext cx="4575175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800" cy="4335599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898525"/>
            <a:ext cx="4575175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75" cy="4321174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t" anchorCtr="0">
            <a:spAutoFit/>
          </a:bodyPr>
          <a:lstStyle/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1. push {r7, lr} =&gt; pushes the {register list} onto the stack</a:t>
            </a:r>
          </a:p>
          <a:p>
            <a:endParaRPr lang="en" sz="1800" b="0" i="0" u="none" strike="noStrike" cap="none" baseline="0"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2. mov.w r3, #40 ; 0x28 =&gt; </a:t>
            </a:r>
          </a:p>
          <a:p>
            <a:endParaRPr lang="en" sz="1800" b="0" i="0" u="none" strike="noStrike" cap="none" baseline="0"/>
          </a:p>
        </p:txBody>
      </p:sp>
      <p:sp>
        <p:nvSpPr>
          <p:cNvPr id="177" name="Shape 177"/>
          <p:cNvSpPr txBox="1"/>
          <p:nvPr/>
        </p:nvSpPr>
        <p:spPr>
          <a:xfrm>
            <a:off x="4144962" y="9120186"/>
            <a:ext cx="3170236" cy="481011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b" anchorCtr="0">
            <a:sp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3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t" anchorCtr="0">
            <a:spAutoFit/>
          </a:bodyPr>
          <a:lstStyle/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1. push {r7, lr} =&gt; pushes the {register list} onto the stack</a:t>
            </a:r>
          </a:p>
          <a:p>
            <a:endParaRPr lang="en" sz="1800" b="0" i="0" u="none" strike="noStrike" cap="none" baseline="0"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2. mov.w r3, #40 ; 0x28 =&gt; </a:t>
            </a:r>
          </a:p>
          <a:p>
            <a:endParaRPr lang="en" sz="1800" b="0" i="0" u="none" strike="noStrike" cap="none" baseline="0"/>
          </a:p>
        </p:txBody>
      </p:sp>
      <p:sp>
        <p:nvSpPr>
          <p:cNvPr id="186" name="Shape 186"/>
          <p:cNvSpPr txBox="1"/>
          <p:nvPr/>
        </p:nvSpPr>
        <p:spPr>
          <a:xfrm>
            <a:off x="4144962" y="9120186"/>
            <a:ext cx="3170099" cy="4809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b" anchorCtr="0">
            <a:sp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3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t" anchorCtr="0">
            <a:spAutoFit/>
          </a:bodyPr>
          <a:lstStyle/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1. push {r7, lr} =&gt; pushes the {register list} onto the stack</a:t>
            </a:r>
          </a:p>
          <a:p>
            <a:endParaRPr lang="en" sz="1800" b="0" i="0" u="none" strike="noStrike" cap="none" baseline="0"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2. mov.w r3, #40 ; 0x28 =&gt; </a:t>
            </a:r>
          </a:p>
          <a:p>
            <a:endParaRPr lang="en" sz="1800" b="0" i="0" u="none" strike="noStrike" cap="none" baseline="0"/>
          </a:p>
        </p:txBody>
      </p:sp>
      <p:sp>
        <p:nvSpPr>
          <p:cNvPr id="196" name="Shape 196"/>
          <p:cNvSpPr txBox="1"/>
          <p:nvPr/>
        </p:nvSpPr>
        <p:spPr>
          <a:xfrm>
            <a:off x="4144962" y="9120186"/>
            <a:ext cx="3170099" cy="4809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b" anchorCtr="0">
            <a:sp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3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75" cy="432117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t" anchorCtr="0">
            <a:spAutoFit/>
          </a:bodyPr>
          <a:lstStyle/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1. push {r7, lr} =&gt; pushes the {register list} onto the stack</a:t>
            </a:r>
          </a:p>
          <a:p>
            <a:endParaRPr lang="en" sz="1800" b="0" i="0" u="none" strike="noStrike" cap="none" baseline="0"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2. mov.w r3, #40 ; 0x28 =&gt; </a:t>
            </a:r>
          </a:p>
          <a:p>
            <a:endParaRPr lang="en" sz="1800" b="0" i="0" u="none" strike="noStrike" cap="none" baseline="0"/>
          </a:p>
        </p:txBody>
      </p:sp>
      <p:sp>
        <p:nvSpPr>
          <p:cNvPr id="207" name="Shape 207"/>
          <p:cNvSpPr txBox="1"/>
          <p:nvPr/>
        </p:nvSpPr>
        <p:spPr>
          <a:xfrm>
            <a:off x="4144962" y="9120186"/>
            <a:ext cx="3170099" cy="4809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b" anchorCtr="0">
            <a:sp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3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t" anchorCtr="0">
            <a:spAutoFit/>
          </a:bodyPr>
          <a:lstStyle/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1. push {r7, lr} =&gt; pushes the {register list} onto the stack</a:t>
            </a:r>
          </a:p>
          <a:p>
            <a:endParaRPr lang="en" sz="1800" b="0" i="0" u="none" strike="noStrike" cap="none" baseline="0"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2. mov.w r3, #40 ; 0x28 =&gt; </a:t>
            </a:r>
          </a:p>
          <a:p>
            <a:endParaRPr lang="en" sz="1800" b="0" i="0" u="none" strike="noStrike" cap="none" baseline="0"/>
          </a:p>
        </p:txBody>
      </p:sp>
      <p:sp>
        <p:nvSpPr>
          <p:cNvPr id="218" name="Shape 218"/>
          <p:cNvSpPr txBox="1"/>
          <p:nvPr/>
        </p:nvSpPr>
        <p:spPr>
          <a:xfrm>
            <a:off x="4144962" y="9120186"/>
            <a:ext cx="3170099" cy="4809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b" anchorCtr="0">
            <a:sp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3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t" anchorCtr="0">
            <a:spAutoFit/>
          </a:bodyPr>
          <a:lstStyle/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1. push {r7, lr} =&gt; pushes the {register list} onto the stack</a:t>
            </a:r>
          </a:p>
          <a:p>
            <a:endParaRPr lang="en" sz="1800" b="0" i="0" u="none" strike="noStrike" cap="none" baseline="0"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2. mov.w r3, #40 ; 0x28 =&gt; </a:t>
            </a:r>
          </a:p>
          <a:p>
            <a:endParaRPr lang="en" sz="1800" b="0" i="0" u="none" strike="noStrike" cap="none" baseline="0"/>
          </a:p>
        </p:txBody>
      </p:sp>
      <p:sp>
        <p:nvSpPr>
          <p:cNvPr id="227" name="Shape 227"/>
          <p:cNvSpPr txBox="1"/>
          <p:nvPr/>
        </p:nvSpPr>
        <p:spPr>
          <a:xfrm>
            <a:off x="4144962" y="9120186"/>
            <a:ext cx="3170099" cy="4809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b" anchorCtr="0">
            <a:sp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3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t" anchorCtr="0">
            <a:spAutoFit/>
          </a:bodyPr>
          <a:lstStyle/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1. push {r7, lr} =&gt; pushes the {register list} onto the stack</a:t>
            </a:r>
          </a:p>
          <a:p>
            <a:endParaRPr lang="en" sz="1800" b="0" i="0" u="none" strike="noStrike" cap="none" baseline="0"/>
          </a:p>
          <a:p>
            <a:pPr marL="0" marR="0" lvl="0" indent="0" algn="l" rtl="0">
              <a:buSzPct val="25000"/>
              <a:buFont typeface="Arial"/>
              <a:buNone/>
            </a:pPr>
            <a:r>
              <a:rPr lang="en" sz="1800" b="0" i="0" u="none" strike="noStrike" cap="none" baseline="0"/>
              <a:t>2. mov.w r3, #40 ; 0x28 =&gt; </a:t>
            </a:r>
          </a:p>
          <a:p>
            <a:endParaRPr lang="en" sz="1800" b="0" i="0" u="none" strike="noStrike" cap="none" baseline="0"/>
          </a:p>
        </p:txBody>
      </p:sp>
      <p:sp>
        <p:nvSpPr>
          <p:cNvPr id="236" name="Shape 236"/>
          <p:cNvSpPr txBox="1"/>
          <p:nvPr/>
        </p:nvSpPr>
        <p:spPr>
          <a:xfrm>
            <a:off x="4144962" y="9120186"/>
            <a:ext cx="3170099" cy="480900"/>
          </a:xfrm>
          <a:prstGeom prst="rect">
            <a:avLst/>
          </a:prstGeom>
          <a:noFill/>
          <a:ln>
            <a:noFill/>
          </a:ln>
        </p:spPr>
        <p:txBody>
          <a:bodyPr lIns="96650" tIns="48300" rIns="96650" bIns="48300" anchor="b" anchorCtr="0">
            <a:sp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3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75" cy="432117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75" cy="432117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76312" y="4560887"/>
            <a:ext cx="5362500" cy="43212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973137" y="4578350"/>
            <a:ext cx="5368924" cy="4335461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4675" tIns="47325" rIns="94675" bIns="47325" anchor="t" anchorCtr="0">
            <a:spAutoFit/>
          </a:bodyPr>
          <a:lstStyle/>
          <a:p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376362" y="898525"/>
            <a:ext cx="4575175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AndObj" type="txAndObj">
  <p:cSld name="txAndObj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69863" y="76200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914400" y="990600"/>
            <a:ext cx="35813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08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indent="-2095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990600"/>
            <a:ext cx="35813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08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indent="-2095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69861" y="76200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914400" y="990600"/>
            <a:ext cx="35813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648200" y="990600"/>
            <a:ext cx="35813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Trebuchet MS"/>
              <a:buNone/>
              <a:defRPr sz="2000"/>
            </a:lvl1pPr>
            <a:lvl2pPr marL="457200" indent="0" rtl="0">
              <a:buFont typeface="Trebuchet MS"/>
              <a:buNone/>
              <a:defRPr sz="1800"/>
            </a:lvl2pPr>
            <a:lvl3pPr marL="914400" indent="0" rtl="0">
              <a:buFont typeface="Trebuchet MS"/>
              <a:buNone/>
              <a:defRPr sz="1600"/>
            </a:lvl3pPr>
            <a:lvl4pPr marL="1371600" indent="0" rtl="0">
              <a:buFont typeface="Trebuchet MS"/>
              <a:buNone/>
              <a:defRPr sz="1400"/>
            </a:lvl4pPr>
            <a:lvl5pPr marL="1828800" indent="0" rtl="0">
              <a:buFont typeface="Trebuchet MS"/>
              <a:buNone/>
              <a:defRPr sz="1400"/>
            </a:lvl5pPr>
            <a:lvl6pPr marL="2286000" indent="0" rtl="0">
              <a:buFont typeface="Trebuchet MS"/>
              <a:buNone/>
              <a:defRPr sz="1400"/>
            </a:lvl6pPr>
            <a:lvl7pPr marL="2743200" indent="0" rtl="0">
              <a:buFont typeface="Trebuchet MS"/>
              <a:buNone/>
              <a:defRPr sz="1400"/>
            </a:lvl7pPr>
            <a:lvl8pPr marL="3200400" indent="0" rtl="0">
              <a:buFont typeface="Trebuchet MS"/>
              <a:buNone/>
              <a:defRPr sz="1400"/>
            </a:lvl8pPr>
            <a:lvl9pPr marL="3657600" indent="0" rtl="0">
              <a:buFont typeface="Trebuchet MS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69861" y="76200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914400" y="990600"/>
            <a:ext cx="7315200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 rtl="0">
              <a:defRPr sz="200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bl" type="tbl">
  <p:cSld name="tbl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69863" y="76200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 rot="5400000">
            <a:off x="5045075" y="1862137"/>
            <a:ext cx="5791200" cy="22193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 rot="5400000">
            <a:off x="528638" y="-282574"/>
            <a:ext cx="5791200" cy="650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08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indent="-2095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69861" y="76200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 rot="5400000">
            <a:off x="2133599" y="-228600"/>
            <a:ext cx="4876799" cy="73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08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indent="-2095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buClr>
                <a:schemeClr val="dk1"/>
              </a:buClr>
              <a:buFont typeface="Trebuchet MS"/>
              <a:buNone/>
              <a:defRPr sz="32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indent="0" algn="l" rtl="0">
              <a:buClr>
                <a:schemeClr val="dk1"/>
              </a:buClr>
              <a:buFont typeface="Trebuchet MS"/>
              <a:buNone/>
              <a:defRPr sz="2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indent="0" algn="l" rtl="0">
              <a:buClr>
                <a:schemeClr val="dk1"/>
              </a:buClr>
              <a:buFont typeface="Trebuchet MS"/>
              <a:buNone/>
              <a:defRPr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indent="0" algn="l" rtl="0"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indent="0" algn="l" rtl="0"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indent="0" algn="l" rtl="0"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indent="0" algn="l" rtl="0"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indent="0" algn="l" rtl="0"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indent="0" algn="l" rtl="0">
              <a:buClr>
                <a:schemeClr val="dk1"/>
              </a:buClr>
              <a:buFont typeface="Trebuchet MS"/>
              <a:buNone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Trebuchet MS"/>
              <a:buNone/>
              <a:defRPr sz="1400"/>
            </a:lvl1pPr>
            <a:lvl2pPr marL="457200" indent="0" rtl="0">
              <a:buFont typeface="Trebuchet MS"/>
              <a:buNone/>
              <a:defRPr sz="1200"/>
            </a:lvl2pPr>
            <a:lvl3pPr marL="914400" indent="0" rtl="0">
              <a:buFont typeface="Trebuchet MS"/>
              <a:buNone/>
              <a:defRPr sz="1000"/>
            </a:lvl3pPr>
            <a:lvl4pPr marL="1371600" indent="0" rtl="0">
              <a:buFont typeface="Trebuchet MS"/>
              <a:buNone/>
              <a:defRPr sz="900"/>
            </a:lvl4pPr>
            <a:lvl5pPr marL="1828800" indent="0" rtl="0">
              <a:buFont typeface="Trebuchet MS"/>
              <a:buNone/>
              <a:defRPr sz="900"/>
            </a:lvl5pPr>
            <a:lvl6pPr marL="2286000" indent="0" rtl="0">
              <a:buFont typeface="Trebuchet MS"/>
              <a:buNone/>
              <a:defRPr sz="900"/>
            </a:lvl6pPr>
            <a:lvl7pPr marL="2743200" indent="0" rtl="0">
              <a:buFont typeface="Trebuchet MS"/>
              <a:buNone/>
              <a:defRPr sz="900"/>
            </a:lvl7pPr>
            <a:lvl8pPr marL="3200400" indent="0" rtl="0">
              <a:buFont typeface="Trebuchet MS"/>
              <a:buNone/>
              <a:defRPr sz="900"/>
            </a:lvl8pPr>
            <a:lvl9pPr marL="3657600" indent="0" rtl="0">
              <a:buFont typeface="Trebuchet M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Trebuchet MS"/>
              <a:buNone/>
              <a:defRPr sz="1400"/>
            </a:lvl1pPr>
            <a:lvl2pPr marL="457200" indent="0" rtl="0">
              <a:buFont typeface="Trebuchet MS"/>
              <a:buNone/>
              <a:defRPr sz="1200"/>
            </a:lvl2pPr>
            <a:lvl3pPr marL="914400" indent="0" rtl="0">
              <a:buFont typeface="Trebuchet MS"/>
              <a:buNone/>
              <a:defRPr sz="1000"/>
            </a:lvl3pPr>
            <a:lvl4pPr marL="1371600" indent="0" rtl="0">
              <a:buFont typeface="Trebuchet MS"/>
              <a:buNone/>
              <a:defRPr sz="900"/>
            </a:lvl4pPr>
            <a:lvl5pPr marL="1828800" indent="0" rtl="0">
              <a:buFont typeface="Trebuchet MS"/>
              <a:buNone/>
              <a:defRPr sz="900"/>
            </a:lvl5pPr>
            <a:lvl6pPr marL="2286000" indent="0" rtl="0">
              <a:buFont typeface="Trebuchet MS"/>
              <a:buNone/>
              <a:defRPr sz="900"/>
            </a:lvl6pPr>
            <a:lvl7pPr marL="2743200" indent="0" rtl="0">
              <a:buFont typeface="Trebuchet MS"/>
              <a:buNone/>
              <a:defRPr sz="900"/>
            </a:lvl7pPr>
            <a:lvl8pPr marL="3200400" indent="0" rtl="0">
              <a:buFont typeface="Trebuchet MS"/>
              <a:buNone/>
              <a:defRPr sz="900"/>
            </a:lvl8pPr>
            <a:lvl9pPr marL="3657600" indent="0" rtl="0">
              <a:buFont typeface="Trebuchet M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69861" y="76200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Trebuchet MS"/>
              <a:buNone/>
              <a:defRPr sz="2400" b="1"/>
            </a:lvl1pPr>
            <a:lvl2pPr marL="457200" indent="0" rtl="0">
              <a:buFont typeface="Trebuchet MS"/>
              <a:buNone/>
              <a:defRPr sz="2000" b="1"/>
            </a:lvl2pPr>
            <a:lvl3pPr marL="914400" indent="0" rtl="0">
              <a:buFont typeface="Trebuchet MS"/>
              <a:buNone/>
              <a:defRPr sz="1800" b="1"/>
            </a:lvl3pPr>
            <a:lvl4pPr marL="1371600" indent="0" rtl="0">
              <a:buFont typeface="Trebuchet MS"/>
              <a:buNone/>
              <a:defRPr sz="1600" b="1"/>
            </a:lvl4pPr>
            <a:lvl5pPr marL="1828800" indent="0" rtl="0">
              <a:buFont typeface="Trebuchet MS"/>
              <a:buNone/>
              <a:defRPr sz="1600" b="1"/>
            </a:lvl5pPr>
            <a:lvl6pPr marL="2286000" indent="0" rtl="0">
              <a:buFont typeface="Trebuchet MS"/>
              <a:buNone/>
              <a:defRPr sz="1600" b="1"/>
            </a:lvl6pPr>
            <a:lvl7pPr marL="2743200" indent="0" rtl="0">
              <a:buFont typeface="Trebuchet MS"/>
              <a:buNone/>
              <a:defRPr sz="1600" b="1"/>
            </a:lvl7pPr>
            <a:lvl8pPr marL="3200400" indent="0" rtl="0">
              <a:buFont typeface="Trebuchet MS"/>
              <a:buNone/>
              <a:defRPr sz="1600" b="1"/>
            </a:lvl8pPr>
            <a:lvl9pPr marL="3657600" indent="0" rtl="0">
              <a:buFont typeface="Trebuchet MS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Trebuchet MS"/>
              <a:buNone/>
              <a:defRPr sz="2400" b="1"/>
            </a:lvl1pPr>
            <a:lvl2pPr marL="457200" indent="0" rtl="0">
              <a:buFont typeface="Trebuchet MS"/>
              <a:buNone/>
              <a:defRPr sz="2000" b="1"/>
            </a:lvl2pPr>
            <a:lvl3pPr marL="914400" indent="0" rtl="0">
              <a:buFont typeface="Trebuchet MS"/>
              <a:buNone/>
              <a:defRPr sz="1800" b="1"/>
            </a:lvl3pPr>
            <a:lvl4pPr marL="1371600" indent="0" rtl="0">
              <a:buFont typeface="Trebuchet MS"/>
              <a:buNone/>
              <a:defRPr sz="1600" b="1"/>
            </a:lvl4pPr>
            <a:lvl5pPr marL="1828800" indent="0" rtl="0">
              <a:buFont typeface="Trebuchet MS"/>
              <a:buNone/>
              <a:defRPr sz="1600" b="1"/>
            </a:lvl5pPr>
            <a:lvl6pPr marL="2286000" indent="0" rtl="0">
              <a:buFont typeface="Trebuchet MS"/>
              <a:buNone/>
              <a:defRPr sz="1600" b="1"/>
            </a:lvl6pPr>
            <a:lvl7pPr marL="2743200" indent="0" rtl="0">
              <a:buFont typeface="Trebuchet MS"/>
              <a:buNone/>
              <a:defRPr sz="1600" b="1"/>
            </a:lvl7pPr>
            <a:lvl8pPr marL="3200400" indent="0" rtl="0">
              <a:buFont typeface="Trebuchet MS"/>
              <a:buNone/>
              <a:defRPr sz="1600" b="1"/>
            </a:lvl8pPr>
            <a:lvl9pPr marL="3657600" indent="0" rtl="0">
              <a:buFont typeface="Trebuchet MS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914400" y="990600"/>
            <a:ext cx="7315200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08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indent="-2095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indent="-158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2666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600" b="0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69861" y="76200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8" name="Shape 28"/>
          <p:cNvSpPr/>
          <p:nvPr/>
        </p:nvSpPr>
        <p:spPr>
          <a:xfrm>
            <a:off x="8097836" y="76200"/>
            <a:ext cx="969961" cy="609599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n3lbKqStvH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228600" y="685800"/>
            <a:ext cx="8686800" cy="535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4000" b="0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EECS 373</a:t>
            </a:r>
          </a:p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3200" b="0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Design of Microprocessor-Based Systems</a:t>
            </a:r>
          </a:p>
          <a:p>
            <a:endParaRPr lang="en" sz="3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3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3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3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80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Nathan Heidt </a:t>
            </a:r>
          </a:p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80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Jonathan Bendes</a:t>
            </a:r>
          </a:p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80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Paul Doerr</a:t>
            </a:r>
          </a:p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200" b="0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of Michigan</a:t>
            </a:r>
          </a:p>
          <a:p>
            <a:endParaRPr lang="en" sz="2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2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2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2200" b="0" i="0" u="none" strike="noStrike" cap="none" baseline="0">
              <a:solidFill>
                <a:srgbClr val="0000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20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Quadcopter systems</a:t>
            </a:r>
          </a:p>
          <a:p>
            <a:pPr marL="0" marR="0" lvl="0" indent="0" algn="l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20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November 27</a:t>
            </a:r>
            <a:r>
              <a:rPr lang="en" sz="2200" b="0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, 2012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5" name="Shape 75"/>
          <p:cNvSpPr/>
          <p:nvPr/>
        </p:nvSpPr>
        <p:spPr>
          <a:xfrm>
            <a:off x="4414769" y="3517073"/>
            <a:ext cx="4241655" cy="28533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228600" y="990600"/>
            <a:ext cx="8591550" cy="495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spAutoFit/>
          </a:bodyPr>
          <a:lstStyle/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Quadcopter Construction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914400" y="1219200"/>
            <a:ext cx="7315200" cy="2934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 dirty="0"/>
              <a:t> Arm - Part that holds the </a:t>
            </a:r>
            <a:r>
              <a:rPr lang="en" dirty="0" smtClean="0"/>
              <a:t>motors</a:t>
            </a:r>
          </a:p>
          <a:p>
            <a:pPr marL="0" marR="0" lvl="0" indent="0" algn="l" rtl="0">
              <a:buClr>
                <a:schemeClr val="dk1"/>
              </a:buClr>
              <a:buSzPct val="100694"/>
              <a:buNone/>
            </a:pPr>
            <a:endParaRPr lang="en" dirty="0"/>
          </a:p>
          <a:p>
            <a:pPr marL="0" marR="0" lvl="0" indent="0" algn="l" rtl="0"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 dirty="0"/>
              <a:t> Center plate - main support: holds arms, batteries, and controllers</a:t>
            </a:r>
          </a:p>
          <a:p>
            <a:pPr marL="0" marR="0" lvl="0" indent="0" algn="l" rtl="0">
              <a:buClr>
                <a:schemeClr val="dk1"/>
              </a:buClr>
              <a:buSzPct val="100694"/>
              <a:buFont typeface="Arial"/>
              <a:buChar char="•"/>
            </a:pPr>
            <a:endParaRPr lang="en" dirty="0" smtClean="0"/>
          </a:p>
          <a:p>
            <a:pPr marL="0" marR="0" lvl="0" indent="0" algn="l" rtl="0"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 dirty="0" smtClean="0"/>
              <a:t> </a:t>
            </a:r>
            <a:r>
              <a:rPr lang="en" dirty="0"/>
              <a:t>Landing Skid - attached to the arms, cushions landings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5865175" y="3892308"/>
            <a:ext cx="2331552" cy="24195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How does it work - basic physics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09600" y="990600"/>
            <a:ext cx="8119199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1" indent="0" algn="l" rtl="0">
              <a:buClr>
                <a:schemeClr val="dk1"/>
              </a:buClr>
              <a:buSzPct val="105263"/>
              <a:buFont typeface="Arial"/>
              <a:buChar char="•"/>
            </a:pPr>
            <a:r>
              <a:rPr lang="en" sz="19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  <a:r>
              <a:rPr lang="en" sz="1900"/>
              <a:t> Adjacent Rotors spin opposite directions to maintain constant heading</a:t>
            </a:r>
          </a:p>
          <a:p>
            <a:endParaRPr lang="en" sz="1900"/>
          </a:p>
          <a:p>
            <a:pPr marL="0" marR="0" lvl="1" indent="0" algn="l" rtl="0">
              <a:buClr>
                <a:schemeClr val="dk1"/>
              </a:buClr>
              <a:buSzPct val="105263"/>
              <a:buFont typeface="Arial"/>
              <a:buChar char="•"/>
            </a:pPr>
            <a:r>
              <a:rPr lang="en" sz="1900"/>
              <a:t> 4 points of lift allow for control of roll, pitch, yaw, and height</a:t>
            </a:r>
          </a:p>
          <a:p>
            <a:endParaRPr lang="en" sz="1900"/>
          </a:p>
          <a:p>
            <a:pPr marL="0" marR="0" lvl="1" indent="0" algn="l" rtl="0">
              <a:buClr>
                <a:schemeClr val="dk1"/>
              </a:buClr>
              <a:buSzPct val="105263"/>
              <a:buFont typeface="Arial"/>
              <a:buChar char="•"/>
            </a:pPr>
            <a:r>
              <a:rPr lang="en" sz="1900"/>
              <a:t> Enables quadrotors to maneuver in 3 dimensions</a:t>
            </a:r>
          </a:p>
          <a:p>
            <a:endParaRPr lang="en" sz="1900"/>
          </a:p>
          <a:p>
            <a:pPr marL="0" marR="0" lvl="1" indent="0" algn="l" rtl="0">
              <a:buClr>
                <a:schemeClr val="dk1"/>
              </a:buClr>
              <a:buSzPct val="105263"/>
              <a:buFont typeface="Arial"/>
              <a:buChar char="•"/>
            </a:pPr>
            <a:r>
              <a:rPr lang="en" sz="1900"/>
              <a:t> Simple physics allows for simple flight controller</a:t>
            </a:r>
          </a:p>
          <a:p>
            <a:endParaRPr lang="en" sz="1900"/>
          </a:p>
          <a:p>
            <a:pPr marL="0" marR="0" lvl="1" indent="0" algn="l" rtl="0">
              <a:buClr>
                <a:schemeClr val="dk1"/>
              </a:buClr>
              <a:buSzPct val="105263"/>
              <a:buFont typeface="Arial"/>
              <a:buChar char="•"/>
            </a:pPr>
            <a:r>
              <a:rPr lang="en" sz="1900"/>
              <a:t> Increased stability allows for higher level</a:t>
            </a:r>
          </a:p>
          <a:p>
            <a:pPr marL="0" marR="0" lvl="0" indent="457200" algn="l" rtl="0">
              <a:buNone/>
            </a:pPr>
            <a:r>
              <a:rPr lang="en" sz="1900"/>
              <a:t>robotics (Autonomy)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3758516" y="2817143"/>
            <a:ext cx="5233081" cy="240783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44" name="Shape 144"/>
          <p:cNvSpPr txBox="1"/>
          <p:nvPr/>
        </p:nvSpPr>
        <p:spPr>
          <a:xfrm>
            <a:off x="228600" y="990600"/>
            <a:ext cx="8591550" cy="495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spAutoFit/>
          </a:bodyPr>
          <a:lstStyle/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How does it work - control systems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838200" y="1295400"/>
            <a:ext cx="73152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Clr>
                <a:schemeClr val="dk1"/>
              </a:buClr>
              <a:buSzPct val="127192"/>
              <a:buFont typeface="Arial"/>
              <a:buChar char="•"/>
            </a:pPr>
            <a:r>
              <a:rPr lang="en" sz="1900"/>
              <a:t> Closed-loop controllers - use feedback data from IMU to control each rotor</a:t>
            </a:r>
          </a:p>
          <a:p>
            <a:endParaRPr lang="en" sz="1900"/>
          </a:p>
          <a:p>
            <a:pPr marL="0" marR="0" lvl="0" indent="0" algn="l" rtl="0">
              <a:buClr>
                <a:schemeClr val="dk1"/>
              </a:buClr>
              <a:buSzPct val="127192"/>
              <a:buFont typeface="Arial"/>
              <a:buChar char="•"/>
            </a:pPr>
            <a:r>
              <a:rPr lang="en" sz="1900"/>
              <a:t> PID controller - uses the error between current position data and desired position to drive outputs</a:t>
            </a:r>
          </a:p>
          <a:p>
            <a:pPr marL="1143000" marR="0" lvl="2" indent="-228600" algn="l" rtl="0">
              <a:buClr>
                <a:schemeClr val="dk1"/>
              </a:buClr>
              <a:buSzPct val="127192"/>
              <a:buFont typeface="Arial"/>
              <a:buChar char="•"/>
            </a:pPr>
            <a:r>
              <a:rPr lang="en" sz="1900"/>
              <a:t>P - proportional</a:t>
            </a:r>
          </a:p>
          <a:p>
            <a:pPr marL="1143000" marR="0" lvl="2" indent="-228600" algn="l" rtl="0">
              <a:buClr>
                <a:schemeClr val="dk1"/>
              </a:buClr>
              <a:buSzPct val="127192"/>
              <a:buFont typeface="Arial"/>
              <a:buChar char="•"/>
            </a:pPr>
            <a:r>
              <a:rPr lang="en" sz="1900"/>
              <a:t>I - integral</a:t>
            </a:r>
          </a:p>
          <a:p>
            <a:pPr marL="1143000" marR="0" lvl="2" indent="-228600" algn="l" rtl="0">
              <a:buClr>
                <a:schemeClr val="dk1"/>
              </a:buClr>
              <a:buSzPct val="127192"/>
              <a:buFont typeface="Arial"/>
              <a:buChar char="•"/>
            </a:pPr>
            <a:r>
              <a:rPr lang="en" sz="1900"/>
              <a:t>D - derivative</a:t>
            </a:r>
          </a:p>
          <a:p>
            <a:endParaRPr lang="en" sz="1900"/>
          </a:p>
          <a:p>
            <a:endParaRPr lang="en" sz="1900"/>
          </a:p>
          <a:p>
            <a:endParaRPr lang="en" sz="1900"/>
          </a:p>
          <a:p>
            <a:endParaRPr lang="en" sz="1900"/>
          </a:p>
          <a:p>
            <a:pPr marL="0" marR="0" lvl="1" indent="-44450" algn="l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1900"/>
              <a:t> Nonlinear controllers - more complex, could lead to more precise control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7406225" y="5362800"/>
            <a:ext cx="1554899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1000">
                <a:solidFill>
                  <a:srgbClr val="228822"/>
                </a:solidFill>
              </a:rPr>
              <a:t>radhesh.wordpress.com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How does it work - PID Gone Wrong</a:t>
            </a:r>
          </a:p>
        </p:txBody>
      </p:sp>
      <p:sp>
        <p:nvSpPr>
          <p:cNvPr id="153" name="Shape 153">
            <a:hlinkClick r:id="rId3"/>
          </p:cNvPr>
          <p:cNvSpPr/>
          <p:nvPr/>
        </p:nvSpPr>
        <p:spPr>
          <a:xfrm>
            <a:off x="1657086" y="1517957"/>
            <a:ext cx="5906151" cy="443168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How does it work - Sensors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276150" y="1121975"/>
            <a:ext cx="8591699" cy="495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spAutoFit/>
          </a:bodyPr>
          <a:lstStyle/>
          <a:p>
            <a:pPr marL="457200" lvl="0" indent="-3429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IMU - combination gyro/accelerometer</a:t>
            </a:r>
          </a:p>
          <a:p>
            <a:pPr marL="914400" lvl="1" indent="-3429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Collects data for 6 degrees of freedom</a:t>
            </a:r>
          </a:p>
          <a:p>
            <a:pPr marL="914400" lvl="1" indent="-317500" rtl="0">
              <a:buClr>
                <a:srgbClr val="000000"/>
              </a:buClr>
              <a:buSzPct val="77777"/>
              <a:buFont typeface="Courier New"/>
              <a:buChar char="o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9 DOF IMUs add 3 degree magnetometer</a:t>
            </a:r>
          </a:p>
          <a:p>
            <a:endParaRPr lang="en"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rtl="0">
              <a:buClr>
                <a:srgbClr val="000000"/>
              </a:buClr>
              <a:buSzPct val="129629"/>
              <a:buFont typeface="Arial"/>
              <a:buChar char="•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Camera</a:t>
            </a:r>
          </a:p>
          <a:p>
            <a:pPr marL="914400" lvl="1" indent="-317500" rtl="0">
              <a:buClr>
                <a:srgbClr val="000000"/>
              </a:buClr>
              <a:buSzPct val="77777"/>
              <a:buFont typeface="Courier New"/>
              <a:buChar char="o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Useful for radio control, analyzing </a:t>
            </a:r>
          </a:p>
          <a:p>
            <a:pPr marL="457200" lvl="0" indent="457200" rtl="0"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environment</a:t>
            </a:r>
          </a:p>
          <a:p>
            <a:endParaRPr lang="en"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rtl="0">
              <a:buClr>
                <a:srgbClr val="000000"/>
              </a:buClr>
              <a:buSzPct val="129629"/>
              <a:buFont typeface="Arial"/>
              <a:buChar char="•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LIDAR</a:t>
            </a:r>
          </a:p>
          <a:p>
            <a:pPr marL="914400" lvl="1" indent="-317500" rtl="0">
              <a:buClr>
                <a:srgbClr val="000000"/>
              </a:buClr>
              <a:buSzPct val="77777"/>
              <a:buFont typeface="Courier New"/>
              <a:buChar char="o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Uses laser to find distance to closest obstacles</a:t>
            </a:r>
          </a:p>
          <a:p>
            <a:pPr marL="914400" lvl="1" indent="-317500" rtl="0">
              <a:buClr>
                <a:srgbClr val="000000"/>
              </a:buClr>
              <a:buSzPct val="77777"/>
              <a:buFont typeface="Courier New"/>
              <a:buChar char="o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Expensive, invaluable for autonomous control</a:t>
            </a:r>
          </a:p>
          <a:p>
            <a:pPr marL="914400" lvl="1" indent="-317500" rtl="0">
              <a:buClr>
                <a:srgbClr val="000000"/>
              </a:buClr>
              <a:buSzPct val="77777"/>
              <a:buFont typeface="Courier New"/>
              <a:buChar char="o"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Use SLAM to map surroundings</a:t>
            </a:r>
          </a:p>
        </p:txBody>
      </p:sp>
      <p:sp>
        <p:nvSpPr>
          <p:cNvPr id="165" name="Shape 165"/>
          <p:cNvSpPr/>
          <p:nvPr/>
        </p:nvSpPr>
        <p:spPr>
          <a:xfrm>
            <a:off x="5724600" y="1121975"/>
            <a:ext cx="3143250" cy="20764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461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How does it work </a:t>
            </a:r>
            <a:r>
              <a:rPr lang="en" dirty="0" smtClean="0"/>
              <a:t>– SLAM</a:t>
            </a:r>
            <a:endParaRPr lang="en" dirty="0"/>
          </a:p>
        </p:txBody>
      </p:sp>
      <p:pic>
        <p:nvPicPr>
          <p:cNvPr id="5" name="WilsonCenter3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00" end="22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2575" y="1714500"/>
            <a:ext cx="6038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129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How does it work - Level Flight Waypoint Following</a:t>
            </a:r>
          </a:p>
        </p:txBody>
      </p:sp>
      <p:pic>
        <p:nvPicPr>
          <p:cNvPr id="3" name="SquareLowRe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 end="130638"/>
                </p14:media>
              </p:ext>
            </p:extLst>
          </p:nvPr>
        </p:nvPicPr>
        <p:blipFill rotWithShape="1">
          <a:blip r:embed="rId5"/>
          <a:srcRect l="21892" t="21392" r="22374" b="21563"/>
          <a:stretch>
            <a:fillRect/>
          </a:stretch>
        </p:blipFill>
        <p:spPr>
          <a:xfrm>
            <a:off x="1272641" y="1534420"/>
            <a:ext cx="6854212" cy="3951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5281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39725" y="328401"/>
            <a:ext cx="8880475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Choosing quadcopter parts - body of quadcopter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437364" y="1127701"/>
            <a:ext cx="8535899" cy="5654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/>
              <a:t>Choose between two configurations x and +</a:t>
            </a:r>
          </a:p>
          <a:p>
            <a:endParaRPr lang="en" sz="200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/>
              <a:t>take into account payloads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i.e. batteries, sensors, control systems, etc</a:t>
            </a:r>
          </a:p>
          <a:p>
            <a:endParaRPr lang="en" sz="200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/>
              <a:t>Choose a proper size for the application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larger size means bigger motors are necessary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smaller means more maneuverable but unable to carry as much</a:t>
            </a:r>
          </a:p>
          <a:p>
            <a:endParaRPr lang="en" sz="200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/>
              <a:t>Materials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wood is cheap but not as durable as other materials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carbon fibre is strong and incredibly light but expensive</a:t>
            </a:r>
          </a:p>
          <a:p>
            <a:pPr marL="914400" lvl="1" indent="-35560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Aluminum is durable and cheap but can be heavier than 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140311869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39599" y="328401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Choosing quadcopter parts - body of quadcopter cont.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37238" y="1127701"/>
            <a:ext cx="8535899" cy="5109061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Choosing the right balance of parts is important to manage three essential elements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cost, weight, and durability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Each </a:t>
            </a:r>
            <a:r>
              <a:rPr lang="en" sz="2000" dirty="0"/>
              <a:t>element has a tradeoff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The higher the price, often the lighter and more durable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A </a:t>
            </a:r>
            <a:r>
              <a:rPr lang="en" sz="2000" dirty="0"/>
              <a:t>large quadcopter is going to be heavier and will require larger motors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This in turn requires larger or better batteries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Heavier </a:t>
            </a:r>
            <a:r>
              <a:rPr lang="en" sz="2000" dirty="0"/>
              <a:t>quadrotors tend to run for shorter amounts of time on standard systems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The </a:t>
            </a:r>
            <a:r>
              <a:rPr lang="en" sz="2000" dirty="0"/>
              <a:t>primary things to consider are the size and weight of the payload as well as the budget allocated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155308262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5149976" y="4104251"/>
            <a:ext cx="2695375" cy="26953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88" name="Shape 188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39600" y="328401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Choosing quadcopter parts - motors and ESC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437239" y="1066800"/>
            <a:ext cx="8535899" cy="3262401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Typically brushless motors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ESC </a:t>
            </a:r>
            <a:r>
              <a:rPr lang="en" sz="2000" dirty="0"/>
              <a:t>depends on motor ratings i.e. kV and max current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Motors </a:t>
            </a:r>
            <a:r>
              <a:rPr lang="en" sz="2000" dirty="0"/>
              <a:t>must have sufficient thrust to lift the quadrotor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kV = RPM/V at no load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Total max thrust should be double the weight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ESC </a:t>
            </a:r>
            <a:r>
              <a:rPr lang="en" sz="2000" dirty="0"/>
              <a:t>current supply rating must be higher than that of the motor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typically given by: ESC = 1.2-1.5 x max amp rating of motor</a:t>
            </a:r>
          </a:p>
        </p:txBody>
      </p:sp>
    </p:spTree>
    <p:extLst>
      <p:ext uri="{BB962C8B-B14F-4D97-AF65-F5344CB8AC3E}">
        <p14:creationId xmlns:p14="http://schemas.microsoft.com/office/powerpoint/2010/main" val="1771801808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sz="2400" b="1" i="0" u="none" strike="noStrike" cap="none" baseline="0">
                <a:solidFill>
                  <a:srgbClr val="000066"/>
                </a:solidFill>
                <a:latin typeface="Trebuchet MS"/>
                <a:ea typeface="Trebuchet MS"/>
                <a:cs typeface="Trebuchet MS"/>
                <a:sym typeface="Trebuchet MS"/>
              </a:rPr>
              <a:t>Outline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09600" y="1159297"/>
            <a:ext cx="7984800" cy="50130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Why do we care?</a:t>
            </a:r>
          </a:p>
          <a:p>
            <a:endParaRPr lang="en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 What is a quadcopter</a:t>
            </a:r>
          </a:p>
          <a:p>
            <a:endParaRPr lang="en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 How does it work</a:t>
            </a:r>
          </a:p>
          <a:p>
            <a:endParaRPr lang="en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/>
              <a:t> Quadcopter systems</a:t>
            </a:r>
          </a:p>
          <a:p>
            <a:endParaRPr lang="en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/>
              <a:t> Choosing a quadcopter's parts</a:t>
            </a:r>
          </a:p>
          <a:p>
            <a:endParaRPr lang="en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en"/>
              <a:t> Looking Forward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1564016" y="4752824"/>
            <a:ext cx="2474584" cy="195277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98" name="Shape 198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39600" y="328401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Choosing quadcopter parts - Sensors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437239" y="990600"/>
            <a:ext cx="8535899" cy="3877954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IMU's are a large consideration for stability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Important </a:t>
            </a:r>
            <a:r>
              <a:rPr lang="en" sz="2000" dirty="0"/>
              <a:t>factors include refresh rate and degrees of freedom (DOF)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6DOF </a:t>
            </a:r>
            <a:r>
              <a:rPr lang="en" sz="2000" dirty="0"/>
              <a:t>vs 9DOF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6DOF contains an accelerometer and a gyrometer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9DOF has the addition of a magnetometer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Large </a:t>
            </a:r>
            <a:r>
              <a:rPr lang="en" sz="2000" dirty="0"/>
              <a:t>range of quality (i.e. mems to fiber-optic gyro)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The </a:t>
            </a:r>
            <a:r>
              <a:rPr lang="en" sz="2000" dirty="0"/>
              <a:t>added magnetometer is beneficial for navigation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Noise becomes an issue</a:t>
            </a:r>
          </a:p>
        </p:txBody>
      </p:sp>
      <p:sp>
        <p:nvSpPr>
          <p:cNvPr id="203" name="Shape 203"/>
          <p:cNvSpPr/>
          <p:nvPr/>
        </p:nvSpPr>
        <p:spPr>
          <a:xfrm>
            <a:off x="5867400" y="4655499"/>
            <a:ext cx="1973901" cy="197390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49970366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339600" y="328401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Choosing quadcopter parts - Additional Sensors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437239" y="1127701"/>
            <a:ext cx="8535899" cy="2339072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Ultrasonic sensors (obstacles and height feedback)</a:t>
            </a:r>
            <a:endParaRPr lang="en" sz="2000" dirty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Downwards </a:t>
            </a:r>
            <a:r>
              <a:rPr lang="en" sz="2000" dirty="0"/>
              <a:t>facing cameras for hovering stability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GPS </a:t>
            </a:r>
            <a:r>
              <a:rPr lang="en" sz="2000" dirty="0"/>
              <a:t>for navigation</a:t>
            </a:r>
          </a:p>
          <a:p>
            <a:endParaRPr lang="en" sz="2000" dirty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Radio for control</a:t>
            </a:r>
          </a:p>
        </p:txBody>
      </p:sp>
      <p:sp>
        <p:nvSpPr>
          <p:cNvPr id="213" name="Shape 213"/>
          <p:cNvSpPr/>
          <p:nvPr/>
        </p:nvSpPr>
        <p:spPr>
          <a:xfrm>
            <a:off x="4888950" y="2408400"/>
            <a:ext cx="2381250" cy="23812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14" name="Shape 214"/>
          <p:cNvSpPr/>
          <p:nvPr/>
        </p:nvSpPr>
        <p:spPr>
          <a:xfrm>
            <a:off x="955750" y="3545750"/>
            <a:ext cx="2857500" cy="2857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2478559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39600" y="328401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Choosing a quadcopter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437239" y="1127701"/>
            <a:ext cx="8535899" cy="3262401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There </a:t>
            </a:r>
            <a:r>
              <a:rPr lang="en" sz="2000" dirty="0"/>
              <a:t>are several pre made quadcopters and kits available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many are well designed and priced</a:t>
            </a:r>
          </a:p>
          <a:p>
            <a:endParaRPr lang="en" sz="2000" dirty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Considerations to make between buying a pre made and building a custom quadcopter include: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customizeability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budget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intended use</a:t>
            </a:r>
          </a:p>
          <a:p>
            <a:endParaRPr lang="en" sz="2000" dirty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When buying a pre made quadcopter or a kit look at the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123713624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 dirty="0"/>
              <a:t>Looking forward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478639" y="1104100"/>
            <a:ext cx="8535899" cy="3262401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Quadcopters </a:t>
            </a:r>
            <a:r>
              <a:rPr lang="en" sz="2000" dirty="0"/>
              <a:t>are a very popular robotics </a:t>
            </a:r>
            <a:r>
              <a:rPr lang="en" sz="2000" dirty="0" smtClean="0"/>
              <a:t>platform</a:t>
            </a:r>
          </a:p>
          <a:p>
            <a:pPr marL="101600" lvl="0" rtl="0">
              <a:buClr>
                <a:srgbClr val="000000"/>
              </a:buClr>
              <a:buSzPct val="166666"/>
            </a:pPr>
            <a:endParaRPr lang="en" sz="2000" dirty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There </a:t>
            </a:r>
            <a:r>
              <a:rPr lang="en" sz="2000" dirty="0"/>
              <a:t>are hundreds of designs to choose from and more to create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There </a:t>
            </a:r>
            <a:r>
              <a:rPr lang="en" sz="2000" dirty="0"/>
              <a:t>is a range of prices they can be purchased for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low end models can be less than 200$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Many </a:t>
            </a:r>
            <a:r>
              <a:rPr lang="en" sz="2000" dirty="0"/>
              <a:t>practical applications</a:t>
            </a:r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 smtClean="0"/>
          </a:p>
          <a:p>
            <a:pPr marL="457200" lvl="0" indent="-3556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Straightforward </a:t>
            </a:r>
            <a:r>
              <a:rPr lang="en" sz="2000" dirty="0"/>
              <a:t>design and control</a:t>
            </a:r>
          </a:p>
        </p:txBody>
      </p:sp>
    </p:spTree>
    <p:extLst>
      <p:ext uri="{BB962C8B-B14F-4D97-AF65-F5344CB8AC3E}">
        <p14:creationId xmlns:p14="http://schemas.microsoft.com/office/powerpoint/2010/main" val="101477898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914400" y="990600"/>
            <a:ext cx="7315200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2667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0000"/>
              <a:buFont typeface="Trebuchet MS"/>
              <a:buNone/>
            </a:pPr>
            <a:r>
              <a:rPr lang="en" sz="20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0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Questions?</a:t>
            </a:r>
          </a:p>
          <a:p>
            <a:endParaRPr lang="en" sz="24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Comments?</a:t>
            </a:r>
          </a:p>
          <a:p>
            <a:endParaRPr lang="en" sz="2400" b="0" i="0" u="none" strike="noStrike" cap="none" baseline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Discussion?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432355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/>
        </p:nvSpPr>
        <p:spPr>
          <a:xfrm>
            <a:off x="304000" y="194550"/>
            <a:ext cx="7745699" cy="62135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Sources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http://www.towerhobbies.com/products/heli-max/hmxe0835/hmxe0835_550.jpg 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http://thequadcopterguy.blogspot.com/p/choosing-your-parts.html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http://en.wikipedia.org/wiki/Quadrotor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http://radhesh.wordpress.com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http://upload.wikimedia.org/wikipedia/commons/thumb/f/fa/6DOF_en.jpg/330px-6DOF_en.jpg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http://static.geekbeat.tv/wp-content/uploads/2012/02/ardrone2.0.png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http://www.rcmodelpart.com/images/v/201209/13470012980.jpg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http://www.hobbytronics.co.uk/image/data/sparkfun/imu_fusion_imu3000.jpg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http://www.kvh.com/~/media/Images/KVH/Product/Gyros%20IMUs/TG6000%20IMU/prod_tg6000.ashx?bc=white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http://www.parallax.com/Portals/0/Images/Prod/2/280/28015-M.jpg</a:t>
            </a:r>
          </a:p>
          <a:p>
            <a:endParaRPr lang="en"/>
          </a:p>
          <a:p>
            <a:pPr>
              <a:buNone/>
            </a:pPr>
            <a:r>
              <a:rPr lang="en"/>
              <a:t>http://zedomax.com/image/200611/parallax_gps.gif</a:t>
            </a:r>
          </a:p>
        </p:txBody>
      </p:sp>
    </p:spTree>
    <p:extLst>
      <p:ext uri="{BB962C8B-B14F-4D97-AF65-F5344CB8AC3E}">
        <p14:creationId xmlns:p14="http://schemas.microsoft.com/office/powerpoint/2010/main" val="1975855735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341499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Why do we care?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pic>
        <p:nvPicPr>
          <p:cNvPr id="2" name="Picture 1" descr="breezy point ny - Google Map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1" t="19052" r="6018" b="5830"/>
          <a:stretch/>
        </p:blipFill>
        <p:spPr>
          <a:xfrm>
            <a:off x="1143001" y="1553225"/>
            <a:ext cx="6807308" cy="40563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341499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Why do we care?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ldNum" idx="4294967295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91" name="Shape 91"/>
          <p:cNvSpPr/>
          <p:nvPr/>
        </p:nvSpPr>
        <p:spPr>
          <a:xfrm>
            <a:off x="1677975" y="1564475"/>
            <a:ext cx="5715000" cy="38766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847344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/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Trebuchet MS"/>
              <a:buNone/>
            </a:pPr>
            <a:r>
              <a:rPr lang="en" sz="1600" b="1" i="0" u="none" strike="noStrike" cap="none" baseline="0">
                <a:solidFill>
                  <a:schemeClr val="folHlink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341499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Why do we care?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305550" y="653891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99" name="Shape 99"/>
          <p:cNvSpPr/>
          <p:nvPr/>
        </p:nvSpPr>
        <p:spPr>
          <a:xfrm>
            <a:off x="1438482" y="1422311"/>
            <a:ext cx="6109059" cy="401337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6497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What is a quadcopter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520425" y="1116250"/>
            <a:ext cx="8134800" cy="54473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/>
              <a:t>"A quadrotor, also called a quadrotor helicopter or quadcopter, is a multicopter that is lifted and propelled by four rotors."</a:t>
            </a:r>
          </a:p>
          <a:p>
            <a:pPr lvl="0" rtl="0">
              <a:buNone/>
            </a:pPr>
            <a:r>
              <a:rPr lang="en" sz="2400"/>
              <a:t>	- Wikipedia</a:t>
            </a:r>
          </a:p>
          <a:p>
            <a:endParaRPr lang="en" sz="2400"/>
          </a:p>
          <a:p>
            <a:endParaRPr lang="en" sz="2400"/>
          </a:p>
          <a:p>
            <a:pPr marL="457200" lvl="0" indent="-317500" rtl="0"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/>
              <a:t>Similar to a standard single rotor helicopter</a:t>
            </a:r>
          </a:p>
          <a:p>
            <a:endParaRPr lang="en" sz="2400"/>
          </a:p>
          <a:p>
            <a:pPr marL="457200" lvl="0" indent="-317500" rtl="0"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/>
              <a:t>Very stable design</a:t>
            </a:r>
          </a:p>
          <a:p>
            <a:endParaRPr lang="en" sz="2400"/>
          </a:p>
          <a:p>
            <a:pPr marL="457200" lvl="0" indent="-317500" rtl="0"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/>
              <a:t>Simpler control from standard helicopter</a:t>
            </a:r>
          </a:p>
          <a:p>
            <a:endParaRPr lang="en" sz="2400"/>
          </a:p>
          <a:p>
            <a:pPr marL="457200" lvl="0" indent="-317500" rtl="0"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/>
              <a:t>Good for radio and autonomous control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6497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What is a quadcopter</a:t>
            </a:r>
          </a:p>
        </p:txBody>
      </p:sp>
      <p:sp>
        <p:nvSpPr>
          <p:cNvPr id="111" name="Shape 111"/>
          <p:cNvSpPr/>
          <p:nvPr/>
        </p:nvSpPr>
        <p:spPr>
          <a:xfrm>
            <a:off x="825600" y="1259150"/>
            <a:ext cx="7429500" cy="4953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6497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What is a quadcopter</a:t>
            </a:r>
          </a:p>
        </p:txBody>
      </p:sp>
      <p:sp>
        <p:nvSpPr>
          <p:cNvPr id="117" name="Shape 117"/>
          <p:cNvSpPr/>
          <p:nvPr/>
        </p:nvSpPr>
        <p:spPr>
          <a:xfrm>
            <a:off x="1009650" y="1143000"/>
            <a:ext cx="7600950" cy="4267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228600" y="990600"/>
            <a:ext cx="8591550" cy="495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spAutoFit/>
          </a:bodyPr>
          <a:lstStyle/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22262" y="304800"/>
            <a:ext cx="8880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Trebuchet MS"/>
              <a:buNone/>
            </a:pPr>
            <a:r>
              <a:rPr lang="en"/>
              <a:t>Quadcopter Sub-Systems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914400" y="990600"/>
            <a:ext cx="7315200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/>
              <a:t>
Motors</a:t>
            </a:r>
          </a:p>
          <a:p>
            <a:endParaRPr lang="en"/>
          </a:p>
          <a:p>
            <a:pPr marL="0" marR="0" lvl="0" indent="0" algn="l" rtl="0">
              <a:buSzPct val="25000"/>
              <a:buNone/>
            </a:pPr>
            <a:r>
              <a:rPr lang="en"/>
              <a:t>Sensors</a:t>
            </a:r>
          </a:p>
          <a:p>
            <a:endParaRPr lang="en"/>
          </a:p>
          <a:p>
            <a:pPr marL="0" marR="0" lvl="0" indent="0" algn="l" rtl="0">
              <a:buSzPct val="25000"/>
              <a:buNone/>
            </a:pPr>
            <a:r>
              <a:rPr lang="en"/>
              <a:t>Propellors</a:t>
            </a:r>
          </a:p>
          <a:p>
            <a:endParaRPr lang="en"/>
          </a:p>
          <a:p>
            <a:pPr marL="0" marR="0" lvl="0" indent="0" algn="l" rtl="0">
              <a:buSzPct val="25000"/>
              <a:buNone/>
            </a:pPr>
            <a:r>
              <a:rPr lang="en"/>
              <a:t>Airframe</a:t>
            </a:r>
          </a:p>
          <a:p>
            <a:endParaRPr lang="en"/>
          </a:p>
          <a:p>
            <a:pPr marL="0" marR="0" lvl="0" indent="0" algn="l" rtl="0">
              <a:buSzPct val="25000"/>
              <a:buNone/>
            </a:pPr>
            <a:r>
              <a:rPr lang="en"/>
              <a:t>Controllers</a:t>
            </a:r>
          </a:p>
          <a:p>
            <a:endParaRPr lang="en"/>
          </a:p>
          <a:p>
            <a:endParaRPr lang="en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984</Words>
  <Application>Microsoft Office PowerPoint</Application>
  <PresentationFormat>On-screen Show (4:3)</PresentationFormat>
  <Paragraphs>265</Paragraphs>
  <Slides>25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/>
      <vt:lpstr>PowerPoint Presentation</vt:lpstr>
      <vt:lpstr>Outline</vt:lpstr>
      <vt:lpstr>Why do we care?</vt:lpstr>
      <vt:lpstr>Why do we care?</vt:lpstr>
      <vt:lpstr>Why do we care?</vt:lpstr>
      <vt:lpstr>What is a quadcopter</vt:lpstr>
      <vt:lpstr>What is a quadcopter</vt:lpstr>
      <vt:lpstr>What is a quadcopter</vt:lpstr>
      <vt:lpstr>Quadcopter Sub-Systems</vt:lpstr>
      <vt:lpstr>Quadcopter Construction</vt:lpstr>
      <vt:lpstr>How does it work - basic physics</vt:lpstr>
      <vt:lpstr>How does it work - control systems</vt:lpstr>
      <vt:lpstr>How does it work - PID Gone Wrong</vt:lpstr>
      <vt:lpstr>How does it work - Sensors</vt:lpstr>
      <vt:lpstr>How does it work – SLAM</vt:lpstr>
      <vt:lpstr>How does it work - Level Flight Waypoint Following</vt:lpstr>
      <vt:lpstr>Choosing quadcopter parts - body of quadcopter</vt:lpstr>
      <vt:lpstr>Choosing quadcopter parts - body of quadcopter cont.</vt:lpstr>
      <vt:lpstr>Choosing quadcopter parts - motors and ESC</vt:lpstr>
      <vt:lpstr>Choosing quadcopter parts - Sensors</vt:lpstr>
      <vt:lpstr>Choosing quadcopter parts - Additional Sensors</vt:lpstr>
      <vt:lpstr>Choosing a quadcopter</vt:lpstr>
      <vt:lpstr>Looking forward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Jonathan</cp:lastModifiedBy>
  <cp:revision>8</cp:revision>
  <dcterms:modified xsi:type="dcterms:W3CDTF">2012-11-27T14:58:50Z</dcterms:modified>
</cp:coreProperties>
</file>