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Default Extension="tiff" ContentType="image/tiff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r:id="rId1"/>
  </p:sldMasterIdLst>
  <p:notesMasterIdLst>
    <p:notesMasterId r:id="rId21"/>
  </p:notesMasterIdLst>
  <p:handoutMasterIdLst>
    <p:handoutMasterId r:id="rId22"/>
  </p:handoutMasterIdLst>
  <p:sldIdLst>
    <p:sldId id="746" r:id="rId2"/>
    <p:sldId id="1220" r:id="rId3"/>
    <p:sldId id="1221" r:id="rId4"/>
    <p:sldId id="1223" r:id="rId5"/>
    <p:sldId id="1224" r:id="rId6"/>
    <p:sldId id="1226" r:id="rId7"/>
    <p:sldId id="1227" r:id="rId8"/>
    <p:sldId id="1232" r:id="rId9"/>
    <p:sldId id="1228" r:id="rId10"/>
    <p:sldId id="1229" r:id="rId11"/>
    <p:sldId id="1230" r:id="rId12"/>
    <p:sldId id="1231" r:id="rId13"/>
    <p:sldId id="1240" r:id="rId14"/>
    <p:sldId id="1237" r:id="rId15"/>
    <p:sldId id="1236" r:id="rId16"/>
    <p:sldId id="1239" r:id="rId17"/>
    <p:sldId id="1241" r:id="rId18"/>
    <p:sldId id="1233" r:id="rId19"/>
    <p:sldId id="1235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  </p:ext>
    </p:extLst>
  </p:showPr>
  <p:clrMru>
    <a:srgbClr val="00CC00"/>
    <a:srgbClr val="0000FF"/>
    <a:srgbClr val="008000"/>
    <a:srgbClr val="CC0000"/>
    <a:srgbClr val="FF9900"/>
    <a:srgbClr val="660066"/>
    <a:srgbClr val="FFCC00"/>
    <a:srgbClr val="0099CC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9502" autoAdjust="0"/>
    <p:restoredTop sz="94660"/>
  </p:normalViewPr>
  <p:slideViewPr>
    <p:cSldViewPr snapToObjects="1">
      <p:cViewPr>
        <p:scale>
          <a:sx n="100" d="100"/>
          <a:sy n="100" d="100"/>
        </p:scale>
        <p:origin x="-1656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24"/>
    </p:cViewPr>
  </p:sorterViewPr>
  <p:notesViewPr>
    <p:cSldViewPr snapToObjects="1">
      <p:cViewPr>
        <p:scale>
          <a:sx n="75" d="100"/>
          <a:sy n="75" d="100"/>
        </p:scale>
        <p:origin x="-2460" y="-25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9E899A-2FC5-4A47-9BA6-D58AE3E9F79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BEF8BF-2213-4979-A4AB-A973E434D957}">
      <dgm:prSet phldrT="[Text]"/>
      <dgm:spPr/>
      <dgm:t>
        <a:bodyPr/>
        <a:lstStyle/>
        <a:p>
          <a:r>
            <a:rPr lang="en-US" dirty="0" smtClean="0"/>
            <a:t>Application</a:t>
          </a:r>
          <a:endParaRPr lang="en-US" dirty="0"/>
        </a:p>
      </dgm:t>
    </dgm:pt>
    <dgm:pt modelId="{AB6ABA70-688D-465F-9EF7-CDDD98494BBA}" type="parTrans" cxnId="{E520AFE7-55C0-4353-9D51-C49026E2C0DB}">
      <dgm:prSet/>
      <dgm:spPr/>
      <dgm:t>
        <a:bodyPr/>
        <a:lstStyle/>
        <a:p>
          <a:endParaRPr lang="en-US"/>
        </a:p>
      </dgm:t>
    </dgm:pt>
    <dgm:pt modelId="{3EE995E7-A191-40A5-AB6F-B6E1EE09A2AA}" type="sibTrans" cxnId="{E520AFE7-55C0-4353-9D51-C49026E2C0DB}">
      <dgm:prSet/>
      <dgm:spPr/>
      <dgm:t>
        <a:bodyPr/>
        <a:lstStyle/>
        <a:p>
          <a:endParaRPr lang="en-US"/>
        </a:p>
      </dgm:t>
    </dgm:pt>
    <dgm:pt modelId="{6C315BF9-95F5-482C-AF90-66E08E057830}">
      <dgm:prSet phldrT="[Text]"/>
      <dgm:spPr/>
      <dgm:t>
        <a:bodyPr/>
        <a:lstStyle/>
        <a:p>
          <a:r>
            <a:rPr lang="en-US" dirty="0" smtClean="0"/>
            <a:t>Data is consumed in information systems</a:t>
          </a:r>
          <a:endParaRPr lang="en-US" dirty="0"/>
        </a:p>
      </dgm:t>
    </dgm:pt>
    <dgm:pt modelId="{05B5721C-C4CC-4732-8113-9F058D38ECBF}" type="parTrans" cxnId="{8C4FCDDF-E4B8-4332-96FA-4CFFD7035C27}">
      <dgm:prSet/>
      <dgm:spPr/>
      <dgm:t>
        <a:bodyPr/>
        <a:lstStyle/>
        <a:p>
          <a:endParaRPr lang="en-US"/>
        </a:p>
      </dgm:t>
    </dgm:pt>
    <dgm:pt modelId="{28956910-5565-4FD6-B65D-12641DA36D32}" type="sibTrans" cxnId="{8C4FCDDF-E4B8-4332-96FA-4CFFD7035C27}">
      <dgm:prSet/>
      <dgm:spPr/>
      <dgm:t>
        <a:bodyPr/>
        <a:lstStyle/>
        <a:p>
          <a:endParaRPr lang="en-US"/>
        </a:p>
      </dgm:t>
    </dgm:pt>
    <dgm:pt modelId="{3FBB04B5-BF19-2547-9030-472738CAD551}">
      <dgm:prSet phldrT="[Text]"/>
      <dgm:spPr/>
      <dgm:t>
        <a:bodyPr/>
        <a:lstStyle/>
        <a:p>
          <a:r>
            <a:rPr lang="en-US" smtClean="0"/>
            <a:t>Perception</a:t>
          </a:r>
          <a:endParaRPr lang="en-US"/>
        </a:p>
      </dgm:t>
    </dgm:pt>
    <dgm:pt modelId="{85BB1260-7DAF-4845-A735-C9E2148BE1E5}" type="parTrans" cxnId="{D099CD11-3A39-0249-AB0B-104FEC1C0E73}">
      <dgm:prSet/>
      <dgm:spPr/>
      <dgm:t>
        <a:bodyPr/>
        <a:lstStyle/>
        <a:p>
          <a:endParaRPr lang="en-US"/>
        </a:p>
      </dgm:t>
    </dgm:pt>
    <dgm:pt modelId="{4FE5BD86-FCD0-1748-9BDE-C8A605140A59}" type="sibTrans" cxnId="{D099CD11-3A39-0249-AB0B-104FEC1C0E73}">
      <dgm:prSet/>
      <dgm:spPr/>
      <dgm:t>
        <a:bodyPr/>
        <a:lstStyle/>
        <a:p>
          <a:endParaRPr lang="en-US"/>
        </a:p>
      </dgm:t>
    </dgm:pt>
    <dgm:pt modelId="{7D1E233B-8BE4-4949-AE6B-F5986F2D0417}">
      <dgm:prSet phldrT="[Text]"/>
      <dgm:spPr/>
      <dgm:t>
        <a:bodyPr/>
        <a:lstStyle/>
        <a:p>
          <a:r>
            <a:rPr lang="en-US" dirty="0" smtClean="0"/>
            <a:t>Devices that are interacting with the environment</a:t>
          </a:r>
          <a:endParaRPr lang="en-US" dirty="0"/>
        </a:p>
      </dgm:t>
    </dgm:pt>
    <dgm:pt modelId="{B94CC363-AA2D-7444-A736-AE14177062D3}" type="parTrans" cxnId="{7AE5DBEF-3EC0-B143-B1EF-63A5539D7610}">
      <dgm:prSet/>
      <dgm:spPr/>
      <dgm:t>
        <a:bodyPr/>
        <a:lstStyle/>
        <a:p>
          <a:endParaRPr lang="en-US"/>
        </a:p>
      </dgm:t>
    </dgm:pt>
    <dgm:pt modelId="{3D486332-37C0-9D4F-9529-C5AFE7D6C939}" type="sibTrans" cxnId="{7AE5DBEF-3EC0-B143-B1EF-63A5539D7610}">
      <dgm:prSet/>
      <dgm:spPr/>
      <dgm:t>
        <a:bodyPr/>
        <a:lstStyle/>
        <a:p>
          <a:endParaRPr lang="en-US"/>
        </a:p>
      </dgm:t>
    </dgm:pt>
    <dgm:pt modelId="{BB164B50-E4E3-A94F-BD59-0CA8E96B7165}">
      <dgm:prSet phldrT="[Text]"/>
      <dgm:spPr/>
      <dgm:t>
        <a:bodyPr/>
        <a:lstStyle/>
        <a:p>
          <a:r>
            <a:rPr lang="en-US" dirty="0" smtClean="0"/>
            <a:t>Aggregation</a:t>
          </a:r>
          <a:endParaRPr lang="en-US" dirty="0"/>
        </a:p>
      </dgm:t>
    </dgm:pt>
    <dgm:pt modelId="{8EB8DF50-B1EE-BA4C-8730-9401D26A8B18}" type="parTrans" cxnId="{D4E69643-0ED9-8649-9378-8EA32A43DD65}">
      <dgm:prSet/>
      <dgm:spPr/>
      <dgm:t>
        <a:bodyPr/>
        <a:lstStyle/>
        <a:p>
          <a:endParaRPr lang="en-US"/>
        </a:p>
      </dgm:t>
    </dgm:pt>
    <dgm:pt modelId="{ED6C48C8-D66B-7341-B902-BD38B2AB5B89}" type="sibTrans" cxnId="{D4E69643-0ED9-8649-9378-8EA32A43DD65}">
      <dgm:prSet/>
      <dgm:spPr/>
      <dgm:t>
        <a:bodyPr/>
        <a:lstStyle/>
        <a:p>
          <a:endParaRPr lang="en-US"/>
        </a:p>
      </dgm:t>
    </dgm:pt>
    <dgm:pt modelId="{D1D6A38A-A854-B14D-A9F1-250CB64C0FA2}">
      <dgm:prSet phldrT="[Text]"/>
      <dgm:spPr/>
      <dgm:t>
        <a:bodyPr/>
        <a:lstStyle/>
        <a:p>
          <a:r>
            <a:rPr lang="en-US" dirty="0" smtClean="0"/>
            <a:t>Short range aggregation and processing</a:t>
          </a:r>
          <a:endParaRPr lang="en-US" dirty="0"/>
        </a:p>
      </dgm:t>
    </dgm:pt>
    <dgm:pt modelId="{5022F4FB-1BDB-AD4E-861C-94B8D19599CC}" type="parTrans" cxnId="{BA98A42A-3811-6A4F-88D2-940C4FD9897F}">
      <dgm:prSet/>
      <dgm:spPr/>
      <dgm:t>
        <a:bodyPr/>
        <a:lstStyle/>
        <a:p>
          <a:endParaRPr lang="en-US"/>
        </a:p>
      </dgm:t>
    </dgm:pt>
    <dgm:pt modelId="{1C829754-0B97-5841-8615-DE87D089ABC5}" type="sibTrans" cxnId="{BA98A42A-3811-6A4F-88D2-940C4FD9897F}">
      <dgm:prSet/>
      <dgm:spPr/>
      <dgm:t>
        <a:bodyPr/>
        <a:lstStyle/>
        <a:p>
          <a:endParaRPr lang="en-US"/>
        </a:p>
      </dgm:t>
    </dgm:pt>
    <dgm:pt modelId="{C92F7712-1C90-184D-B17F-416217377A55}">
      <dgm:prSet phldrT="[Text]"/>
      <dgm:spPr/>
      <dgm:t>
        <a:bodyPr/>
        <a:lstStyle/>
        <a:p>
          <a:r>
            <a:rPr lang="en-US" dirty="0" smtClean="0"/>
            <a:t>Network</a:t>
          </a:r>
          <a:endParaRPr lang="en-US" dirty="0"/>
        </a:p>
      </dgm:t>
    </dgm:pt>
    <dgm:pt modelId="{2A4667CE-7970-E449-9341-7D0A5FB55B6E}" type="parTrans" cxnId="{63A02021-5C03-984A-BE97-DFC6C29C4B4B}">
      <dgm:prSet/>
      <dgm:spPr/>
      <dgm:t>
        <a:bodyPr/>
        <a:lstStyle/>
        <a:p>
          <a:endParaRPr lang="en-US"/>
        </a:p>
      </dgm:t>
    </dgm:pt>
    <dgm:pt modelId="{4AE6820C-52CC-D948-A348-F53D2BA404E9}" type="sibTrans" cxnId="{63A02021-5C03-984A-BE97-DFC6C29C4B4B}">
      <dgm:prSet/>
      <dgm:spPr/>
      <dgm:t>
        <a:bodyPr/>
        <a:lstStyle/>
        <a:p>
          <a:endParaRPr lang="en-US"/>
        </a:p>
      </dgm:t>
    </dgm:pt>
    <dgm:pt modelId="{94964B00-08BE-4E4B-B5E6-06D56A2D521A}">
      <dgm:prSet phldrT="[Text]"/>
      <dgm:spPr/>
      <dgm:t>
        <a:bodyPr/>
        <a:lstStyle/>
        <a:p>
          <a:r>
            <a:rPr lang="en-US" dirty="0" smtClean="0"/>
            <a:t>Long range transmission for aggregation and processing</a:t>
          </a:r>
          <a:endParaRPr lang="en-US" dirty="0"/>
        </a:p>
      </dgm:t>
    </dgm:pt>
    <dgm:pt modelId="{4FA132E1-2844-C14E-8370-1244582067CE}" type="parTrans" cxnId="{0CD6FD34-B2A9-0547-BDF0-22941F7CAFCB}">
      <dgm:prSet/>
      <dgm:spPr/>
      <dgm:t>
        <a:bodyPr/>
        <a:lstStyle/>
        <a:p>
          <a:endParaRPr lang="en-US"/>
        </a:p>
      </dgm:t>
    </dgm:pt>
    <dgm:pt modelId="{8AA1C49B-DF44-BB4F-8A84-D05D59BE8B64}" type="sibTrans" cxnId="{0CD6FD34-B2A9-0547-BDF0-22941F7CAFCB}">
      <dgm:prSet/>
      <dgm:spPr/>
      <dgm:t>
        <a:bodyPr/>
        <a:lstStyle/>
        <a:p>
          <a:endParaRPr lang="en-US"/>
        </a:p>
      </dgm:t>
    </dgm:pt>
    <dgm:pt modelId="{E9CBDFA4-1CE2-472E-8F3D-9304117E2321}" type="pres">
      <dgm:prSet presAssocID="{669E899A-2FC5-4A47-9BA6-D58AE3E9F7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E2B783-C21F-431F-8A7C-78D4996F2C60}" type="pres">
      <dgm:prSet presAssocID="{19BEF8BF-2213-4979-A4AB-A973E434D957}" presName="linNode" presStyleCnt="0"/>
      <dgm:spPr/>
    </dgm:pt>
    <dgm:pt modelId="{28C36973-2888-4ED2-9718-93A8A15A04CF}" type="pres">
      <dgm:prSet presAssocID="{19BEF8BF-2213-4979-A4AB-A973E434D95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7FFFE-0E46-4E61-BE47-EE306C95BE11}" type="pres">
      <dgm:prSet presAssocID="{19BEF8BF-2213-4979-A4AB-A973E434D95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59B17-A324-044C-94CE-A8952A111A28}" type="pres">
      <dgm:prSet presAssocID="{3EE995E7-A191-40A5-AB6F-B6E1EE09A2AA}" presName="sp" presStyleCnt="0"/>
      <dgm:spPr/>
    </dgm:pt>
    <dgm:pt modelId="{400CF7C8-020F-4F4D-BDAD-F59820AA8A6E}" type="pres">
      <dgm:prSet presAssocID="{C92F7712-1C90-184D-B17F-416217377A55}" presName="linNode" presStyleCnt="0"/>
      <dgm:spPr/>
    </dgm:pt>
    <dgm:pt modelId="{FB7E9BB2-038F-BD44-9623-5BCD74BAD50C}" type="pres">
      <dgm:prSet presAssocID="{C92F7712-1C90-184D-B17F-416217377A55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07BC7-A180-C24D-BA00-0EC0326DC579}" type="pres">
      <dgm:prSet presAssocID="{C92F7712-1C90-184D-B17F-416217377A55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A4040-A5BB-A94A-AA7E-884F779E8384}" type="pres">
      <dgm:prSet presAssocID="{4AE6820C-52CC-D948-A348-F53D2BA404E9}" presName="sp" presStyleCnt="0"/>
      <dgm:spPr/>
    </dgm:pt>
    <dgm:pt modelId="{BC49C8E5-628B-CE4F-A026-F8024051873E}" type="pres">
      <dgm:prSet presAssocID="{BB164B50-E4E3-A94F-BD59-0CA8E96B7165}" presName="linNode" presStyleCnt="0"/>
      <dgm:spPr/>
    </dgm:pt>
    <dgm:pt modelId="{223CDA60-3995-6340-8A49-14F31346D9B9}" type="pres">
      <dgm:prSet presAssocID="{BB164B50-E4E3-A94F-BD59-0CA8E96B716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94D272-1E28-5847-882D-4FE871B7BD90}" type="pres">
      <dgm:prSet presAssocID="{BB164B50-E4E3-A94F-BD59-0CA8E96B716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AE4B3E-9A6B-DD45-952B-B69012347A4E}" type="pres">
      <dgm:prSet presAssocID="{ED6C48C8-D66B-7341-B902-BD38B2AB5B89}" presName="sp" presStyleCnt="0"/>
      <dgm:spPr/>
    </dgm:pt>
    <dgm:pt modelId="{28B58C50-F67C-F14C-AE4C-8F9E77776CD1}" type="pres">
      <dgm:prSet presAssocID="{3FBB04B5-BF19-2547-9030-472738CAD551}" presName="linNode" presStyleCnt="0"/>
      <dgm:spPr/>
    </dgm:pt>
    <dgm:pt modelId="{4637D69B-3AAF-F647-BD14-5F5A0AB5D5A6}" type="pres">
      <dgm:prSet presAssocID="{3FBB04B5-BF19-2547-9030-472738CAD55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AEBC15-2FBE-D049-A1F0-D1AE5DCE81A9}" type="pres">
      <dgm:prSet presAssocID="{3FBB04B5-BF19-2547-9030-472738CAD55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24DC89-ED9D-DC48-88AC-FE0A78395367}" type="presOf" srcId="{94964B00-08BE-4E4B-B5E6-06D56A2D521A}" destId="{60707BC7-A180-C24D-BA00-0EC0326DC579}" srcOrd="0" destOrd="0" presId="urn:microsoft.com/office/officeart/2005/8/layout/vList5"/>
    <dgm:cxn modelId="{500500C4-A921-4949-98EC-CE822F185A6E}" type="presOf" srcId="{19BEF8BF-2213-4979-A4AB-A973E434D957}" destId="{28C36973-2888-4ED2-9718-93A8A15A04CF}" srcOrd="0" destOrd="0" presId="urn:microsoft.com/office/officeart/2005/8/layout/vList5"/>
    <dgm:cxn modelId="{2C2E0D96-B0C2-9247-8745-8A4A1482D6AF}" type="presOf" srcId="{C92F7712-1C90-184D-B17F-416217377A55}" destId="{FB7E9BB2-038F-BD44-9623-5BCD74BAD50C}" srcOrd="0" destOrd="0" presId="urn:microsoft.com/office/officeart/2005/8/layout/vList5"/>
    <dgm:cxn modelId="{BA98A42A-3811-6A4F-88D2-940C4FD9897F}" srcId="{BB164B50-E4E3-A94F-BD59-0CA8E96B7165}" destId="{D1D6A38A-A854-B14D-A9F1-250CB64C0FA2}" srcOrd="0" destOrd="0" parTransId="{5022F4FB-1BDB-AD4E-861C-94B8D19599CC}" sibTransId="{1C829754-0B97-5841-8615-DE87D089ABC5}"/>
    <dgm:cxn modelId="{7AE5DBEF-3EC0-B143-B1EF-63A5539D7610}" srcId="{3FBB04B5-BF19-2547-9030-472738CAD551}" destId="{7D1E233B-8BE4-4949-AE6B-F5986F2D0417}" srcOrd="0" destOrd="0" parTransId="{B94CC363-AA2D-7444-A736-AE14177062D3}" sibTransId="{3D486332-37C0-9D4F-9529-C5AFE7D6C939}"/>
    <dgm:cxn modelId="{63A02021-5C03-984A-BE97-DFC6C29C4B4B}" srcId="{669E899A-2FC5-4A47-9BA6-D58AE3E9F79E}" destId="{C92F7712-1C90-184D-B17F-416217377A55}" srcOrd="1" destOrd="0" parTransId="{2A4667CE-7970-E449-9341-7D0A5FB55B6E}" sibTransId="{4AE6820C-52CC-D948-A348-F53D2BA404E9}"/>
    <dgm:cxn modelId="{60DFCBEA-E5B3-6446-A106-92FE521CB3AB}" type="presOf" srcId="{7D1E233B-8BE4-4949-AE6B-F5986F2D0417}" destId="{A0AEBC15-2FBE-D049-A1F0-D1AE5DCE81A9}" srcOrd="0" destOrd="0" presId="urn:microsoft.com/office/officeart/2005/8/layout/vList5"/>
    <dgm:cxn modelId="{EB124B1C-2A20-4B1E-B37E-C79500A2A6A3}" type="presOf" srcId="{6C315BF9-95F5-482C-AF90-66E08E057830}" destId="{B157FFFE-0E46-4E61-BE47-EE306C95BE11}" srcOrd="0" destOrd="0" presId="urn:microsoft.com/office/officeart/2005/8/layout/vList5"/>
    <dgm:cxn modelId="{5E5FA698-F15B-B04C-BA4B-9B8C5FC66447}" type="presOf" srcId="{BB164B50-E4E3-A94F-BD59-0CA8E96B7165}" destId="{223CDA60-3995-6340-8A49-14F31346D9B9}" srcOrd="0" destOrd="0" presId="urn:microsoft.com/office/officeart/2005/8/layout/vList5"/>
    <dgm:cxn modelId="{0CD6FD34-B2A9-0547-BDF0-22941F7CAFCB}" srcId="{C92F7712-1C90-184D-B17F-416217377A55}" destId="{94964B00-08BE-4E4B-B5E6-06D56A2D521A}" srcOrd="0" destOrd="0" parTransId="{4FA132E1-2844-C14E-8370-1244582067CE}" sibTransId="{8AA1C49B-DF44-BB4F-8A84-D05D59BE8B64}"/>
    <dgm:cxn modelId="{2B820C4B-F1AE-1C43-B41A-A0838CB915FF}" type="presOf" srcId="{3FBB04B5-BF19-2547-9030-472738CAD551}" destId="{4637D69B-3AAF-F647-BD14-5F5A0AB5D5A6}" srcOrd="0" destOrd="0" presId="urn:microsoft.com/office/officeart/2005/8/layout/vList5"/>
    <dgm:cxn modelId="{44D2798C-C2FA-F54E-A2C2-75BA50C5FC1F}" type="presOf" srcId="{D1D6A38A-A854-B14D-A9F1-250CB64C0FA2}" destId="{1894D272-1E28-5847-882D-4FE871B7BD90}" srcOrd="0" destOrd="0" presId="urn:microsoft.com/office/officeart/2005/8/layout/vList5"/>
    <dgm:cxn modelId="{E520AFE7-55C0-4353-9D51-C49026E2C0DB}" srcId="{669E899A-2FC5-4A47-9BA6-D58AE3E9F79E}" destId="{19BEF8BF-2213-4979-A4AB-A973E434D957}" srcOrd="0" destOrd="0" parTransId="{AB6ABA70-688D-465F-9EF7-CDDD98494BBA}" sibTransId="{3EE995E7-A191-40A5-AB6F-B6E1EE09A2AA}"/>
    <dgm:cxn modelId="{D099CD11-3A39-0249-AB0B-104FEC1C0E73}" srcId="{669E899A-2FC5-4A47-9BA6-D58AE3E9F79E}" destId="{3FBB04B5-BF19-2547-9030-472738CAD551}" srcOrd="3" destOrd="0" parTransId="{85BB1260-7DAF-4845-A735-C9E2148BE1E5}" sibTransId="{4FE5BD86-FCD0-1748-9BDE-C8A605140A59}"/>
    <dgm:cxn modelId="{D88E3EF6-A799-44C1-BD5E-B81FBA09C8E2}" type="presOf" srcId="{669E899A-2FC5-4A47-9BA6-D58AE3E9F79E}" destId="{E9CBDFA4-1CE2-472E-8F3D-9304117E2321}" srcOrd="0" destOrd="0" presId="urn:microsoft.com/office/officeart/2005/8/layout/vList5"/>
    <dgm:cxn modelId="{8C4FCDDF-E4B8-4332-96FA-4CFFD7035C27}" srcId="{19BEF8BF-2213-4979-A4AB-A973E434D957}" destId="{6C315BF9-95F5-482C-AF90-66E08E057830}" srcOrd="0" destOrd="0" parTransId="{05B5721C-C4CC-4732-8113-9F058D38ECBF}" sibTransId="{28956910-5565-4FD6-B65D-12641DA36D32}"/>
    <dgm:cxn modelId="{D4E69643-0ED9-8649-9378-8EA32A43DD65}" srcId="{669E899A-2FC5-4A47-9BA6-D58AE3E9F79E}" destId="{BB164B50-E4E3-A94F-BD59-0CA8E96B7165}" srcOrd="2" destOrd="0" parTransId="{8EB8DF50-B1EE-BA4C-8730-9401D26A8B18}" sibTransId="{ED6C48C8-D66B-7341-B902-BD38B2AB5B89}"/>
    <dgm:cxn modelId="{75A3A394-84BC-4E42-B325-56CB93278F76}" type="presParOf" srcId="{E9CBDFA4-1CE2-472E-8F3D-9304117E2321}" destId="{FFE2B783-C21F-431F-8A7C-78D4996F2C60}" srcOrd="0" destOrd="0" presId="urn:microsoft.com/office/officeart/2005/8/layout/vList5"/>
    <dgm:cxn modelId="{61AC99D3-9733-4ABE-9D87-DFCD17972EF6}" type="presParOf" srcId="{FFE2B783-C21F-431F-8A7C-78D4996F2C60}" destId="{28C36973-2888-4ED2-9718-93A8A15A04CF}" srcOrd="0" destOrd="0" presId="urn:microsoft.com/office/officeart/2005/8/layout/vList5"/>
    <dgm:cxn modelId="{E45480F3-FC65-493A-9265-2167BB9DDA65}" type="presParOf" srcId="{FFE2B783-C21F-431F-8A7C-78D4996F2C60}" destId="{B157FFFE-0E46-4E61-BE47-EE306C95BE11}" srcOrd="1" destOrd="0" presId="urn:microsoft.com/office/officeart/2005/8/layout/vList5"/>
    <dgm:cxn modelId="{73CA0124-C61D-AC4B-92BF-8EFE2C9DCC27}" type="presParOf" srcId="{E9CBDFA4-1CE2-472E-8F3D-9304117E2321}" destId="{6EA59B17-A324-044C-94CE-A8952A111A28}" srcOrd="1" destOrd="0" presId="urn:microsoft.com/office/officeart/2005/8/layout/vList5"/>
    <dgm:cxn modelId="{7B1B91B4-0A08-B943-B97B-E6C5BF20743E}" type="presParOf" srcId="{E9CBDFA4-1CE2-472E-8F3D-9304117E2321}" destId="{400CF7C8-020F-4F4D-BDAD-F59820AA8A6E}" srcOrd="2" destOrd="0" presId="urn:microsoft.com/office/officeart/2005/8/layout/vList5"/>
    <dgm:cxn modelId="{7A1757E2-61B4-F848-A995-81A8985089FC}" type="presParOf" srcId="{400CF7C8-020F-4F4D-BDAD-F59820AA8A6E}" destId="{FB7E9BB2-038F-BD44-9623-5BCD74BAD50C}" srcOrd="0" destOrd="0" presId="urn:microsoft.com/office/officeart/2005/8/layout/vList5"/>
    <dgm:cxn modelId="{5E148647-9295-234D-B90F-7E5E8F1F3464}" type="presParOf" srcId="{400CF7C8-020F-4F4D-BDAD-F59820AA8A6E}" destId="{60707BC7-A180-C24D-BA00-0EC0326DC579}" srcOrd="1" destOrd="0" presId="urn:microsoft.com/office/officeart/2005/8/layout/vList5"/>
    <dgm:cxn modelId="{38E7CF26-79F2-314B-83CD-E0D6BABF4443}" type="presParOf" srcId="{E9CBDFA4-1CE2-472E-8F3D-9304117E2321}" destId="{963A4040-A5BB-A94A-AA7E-884F779E8384}" srcOrd="3" destOrd="0" presId="urn:microsoft.com/office/officeart/2005/8/layout/vList5"/>
    <dgm:cxn modelId="{12C56867-D4FD-CA47-BEEA-8AF9CFACE688}" type="presParOf" srcId="{E9CBDFA4-1CE2-472E-8F3D-9304117E2321}" destId="{BC49C8E5-628B-CE4F-A026-F8024051873E}" srcOrd="4" destOrd="0" presId="urn:microsoft.com/office/officeart/2005/8/layout/vList5"/>
    <dgm:cxn modelId="{800B0D3B-D77B-0449-9541-A0566656E88F}" type="presParOf" srcId="{BC49C8E5-628B-CE4F-A026-F8024051873E}" destId="{223CDA60-3995-6340-8A49-14F31346D9B9}" srcOrd="0" destOrd="0" presId="urn:microsoft.com/office/officeart/2005/8/layout/vList5"/>
    <dgm:cxn modelId="{BCE536E3-E376-3047-97D7-4961DCB332D2}" type="presParOf" srcId="{BC49C8E5-628B-CE4F-A026-F8024051873E}" destId="{1894D272-1E28-5847-882D-4FE871B7BD90}" srcOrd="1" destOrd="0" presId="urn:microsoft.com/office/officeart/2005/8/layout/vList5"/>
    <dgm:cxn modelId="{C6435C21-061D-114F-AF7F-34C9C45377D4}" type="presParOf" srcId="{E9CBDFA4-1CE2-472E-8F3D-9304117E2321}" destId="{09AE4B3E-9A6B-DD45-952B-B69012347A4E}" srcOrd="5" destOrd="0" presId="urn:microsoft.com/office/officeart/2005/8/layout/vList5"/>
    <dgm:cxn modelId="{B46B4DEB-1150-B94E-8810-33A6935A52E7}" type="presParOf" srcId="{E9CBDFA4-1CE2-472E-8F3D-9304117E2321}" destId="{28B58C50-F67C-F14C-AE4C-8F9E77776CD1}" srcOrd="6" destOrd="0" presId="urn:microsoft.com/office/officeart/2005/8/layout/vList5"/>
    <dgm:cxn modelId="{DC125732-EE2B-B341-A752-197190395EB0}" type="presParOf" srcId="{28B58C50-F67C-F14C-AE4C-8F9E77776CD1}" destId="{4637D69B-3AAF-F647-BD14-5F5A0AB5D5A6}" srcOrd="0" destOrd="0" presId="urn:microsoft.com/office/officeart/2005/8/layout/vList5"/>
    <dgm:cxn modelId="{AED544C3-DA44-2D49-94EA-2D8E6C9A3D17}" type="presParOf" srcId="{28B58C50-F67C-F14C-AE4C-8F9E77776CD1}" destId="{A0AEBC15-2FBE-D049-A1F0-D1AE5DCE81A9}" srcOrd="1" destOrd="0" presId="urn:microsoft.com/office/officeart/2005/8/layout/vList5"/>
  </dgm:cxnLst>
  <dgm:bg/>
  <dgm:whole/>
  <dgm:extLst>
    <a:ext uri="http://schemas.microsoft.com/office/drawing/2008/diagram">
      <dsp:dataModelExt xmlns="" xmlns:dgm="http://schemas.openxmlformats.org/drawingml/2006/diagram" xmlns:a="http://schemas.openxmlformats.org/drawingml/2006/main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7F49B-29B2-4C24-9AE7-0CAAEACD0C11}">
      <dsp:nvSpPr>
        <dsp:cNvPr id="0" name=""/>
        <dsp:cNvSpPr/>
      </dsp:nvSpPr>
      <dsp:spPr>
        <a:xfrm rot="5400000">
          <a:off x="4787740" y="-1838823"/>
          <a:ext cx="1055890" cy="50029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Interacting with the Real World</a:t>
          </a:r>
          <a:endParaRPr lang="en-US" sz="3100" kern="1200" dirty="0"/>
        </a:p>
      </dsp:txBody>
      <dsp:txXfrm rot="-5400000">
        <a:off x="2814186" y="186275"/>
        <a:ext cx="4951454" cy="952802"/>
      </dsp:txXfrm>
    </dsp:sp>
    <dsp:sp modelId="{94EF340A-B7C6-4C49-A766-7273ED2C8F8B}">
      <dsp:nvSpPr>
        <dsp:cNvPr id="0" name=""/>
        <dsp:cNvSpPr/>
      </dsp:nvSpPr>
      <dsp:spPr>
        <a:xfrm>
          <a:off x="0" y="2744"/>
          <a:ext cx="2814186" cy="1319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Perception</a:t>
          </a:r>
          <a:endParaRPr lang="en-US" sz="3300" kern="1200" dirty="0"/>
        </a:p>
      </dsp:txBody>
      <dsp:txXfrm>
        <a:off x="64430" y="67174"/>
        <a:ext cx="2685326" cy="1191002"/>
      </dsp:txXfrm>
    </dsp:sp>
    <dsp:sp modelId="{EB701DB2-5DA9-430E-88CF-50878017E963}">
      <dsp:nvSpPr>
        <dsp:cNvPr id="0" name=""/>
        <dsp:cNvSpPr/>
      </dsp:nvSpPr>
      <dsp:spPr>
        <a:xfrm rot="5400000">
          <a:off x="4787740" y="-452967"/>
          <a:ext cx="1055890" cy="50029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Processing Data On Device</a:t>
          </a:r>
          <a:endParaRPr lang="en-US" sz="3100" kern="1200" dirty="0"/>
        </a:p>
      </dsp:txBody>
      <dsp:txXfrm rot="-5400000">
        <a:off x="2814186" y="1572131"/>
        <a:ext cx="4951454" cy="952802"/>
      </dsp:txXfrm>
    </dsp:sp>
    <dsp:sp modelId="{8E2FE3CC-0E30-4C9E-A3A2-5EA3F7E59298}">
      <dsp:nvSpPr>
        <dsp:cNvPr id="0" name=""/>
        <dsp:cNvSpPr/>
      </dsp:nvSpPr>
      <dsp:spPr>
        <a:xfrm>
          <a:off x="0" y="1388600"/>
          <a:ext cx="2814186" cy="1319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Aggregation</a:t>
          </a:r>
          <a:endParaRPr lang="en-US" sz="3300" kern="1200" dirty="0"/>
        </a:p>
      </dsp:txBody>
      <dsp:txXfrm>
        <a:off x="64430" y="1453030"/>
        <a:ext cx="2685326" cy="1191002"/>
      </dsp:txXfrm>
    </dsp:sp>
    <dsp:sp modelId="{26295775-D2BE-4F9B-9B32-43881E9BC242}">
      <dsp:nvSpPr>
        <dsp:cNvPr id="0" name=""/>
        <dsp:cNvSpPr/>
      </dsp:nvSpPr>
      <dsp:spPr>
        <a:xfrm rot="5400000">
          <a:off x="4787740" y="932888"/>
          <a:ext cx="1055890" cy="50029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Communicating with Central Node</a:t>
          </a:r>
          <a:endParaRPr lang="en-US" sz="3100" kern="1200" dirty="0"/>
        </a:p>
      </dsp:txBody>
      <dsp:txXfrm rot="-5400000">
        <a:off x="2814186" y="2957986"/>
        <a:ext cx="4951454" cy="952802"/>
      </dsp:txXfrm>
    </dsp:sp>
    <dsp:sp modelId="{73270819-C437-43F3-96AE-A1E66B4C16C4}">
      <dsp:nvSpPr>
        <dsp:cNvPr id="0" name=""/>
        <dsp:cNvSpPr/>
      </dsp:nvSpPr>
      <dsp:spPr>
        <a:xfrm>
          <a:off x="0" y="2774456"/>
          <a:ext cx="2814186" cy="1319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Network</a:t>
          </a:r>
          <a:endParaRPr lang="en-US" sz="3300" kern="1200" dirty="0"/>
        </a:p>
      </dsp:txBody>
      <dsp:txXfrm>
        <a:off x="64430" y="2838886"/>
        <a:ext cx="2685326" cy="1191002"/>
      </dsp:txXfrm>
    </dsp:sp>
    <dsp:sp modelId="{B157FFFE-0E46-4E61-BE47-EE306C95BE11}">
      <dsp:nvSpPr>
        <dsp:cNvPr id="0" name=""/>
        <dsp:cNvSpPr/>
      </dsp:nvSpPr>
      <dsp:spPr>
        <a:xfrm rot="5400000">
          <a:off x="4787740" y="2318744"/>
          <a:ext cx="1055890" cy="50029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Using Data for Results</a:t>
          </a:r>
          <a:endParaRPr lang="en-US" sz="3100" kern="1200" dirty="0"/>
        </a:p>
      </dsp:txBody>
      <dsp:txXfrm rot="-5400000">
        <a:off x="2814186" y="4343842"/>
        <a:ext cx="4951454" cy="952802"/>
      </dsp:txXfrm>
    </dsp:sp>
    <dsp:sp modelId="{28C36973-2888-4ED2-9718-93A8A15A04CF}">
      <dsp:nvSpPr>
        <dsp:cNvPr id="0" name=""/>
        <dsp:cNvSpPr/>
      </dsp:nvSpPr>
      <dsp:spPr>
        <a:xfrm>
          <a:off x="0" y="4160312"/>
          <a:ext cx="2814186" cy="13198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Application</a:t>
          </a:r>
          <a:endParaRPr lang="en-US" sz="3300" kern="1200" dirty="0"/>
        </a:p>
      </dsp:txBody>
      <dsp:txXfrm>
        <a:off x="64430" y="4224742"/>
        <a:ext cx="2685326" cy="119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AEC8873-967A-4DED-82EA-D82D2242FE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38504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4" rIns="96650" bIns="483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A42AC55-9177-4C83-B8F3-C1269966A7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0520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http://www.oecd-ilibrary.org/docserver/download/5k9gsh2gp043.pdf?expires=1353995870&amp;id=id&amp;accname=guest&amp;checksum=EFF1F6D811B2215BAACBB0EE320CA385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2AC55-9177-4C83-B8F3-C1269966A7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557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http://ieeexplore.ieee.org/stamp/stamp.jsp?tp=&amp;arnumber=6121368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2AC55-9177-4C83-B8F3-C1269966A72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73600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http://ieeexplore.ieee.org/stamp/stamp.jsp?tp=&amp;arnumber=6121368&amp;tag=1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2AC55-9177-4C83-B8F3-C1269966A72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94720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http://readwrite.com/2012/03/23/solving-a-spectrum-shortage-fo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2AC55-9177-4C83-B8F3-C1269966A72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0617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CoAP:http</a:t>
            </a:r>
            <a:r>
              <a:rPr lang="en-US" dirty="0" smtClean="0"/>
              <a:t>://ieeexplore.ieee.org/stamp/</a:t>
            </a:r>
            <a:r>
              <a:rPr lang="en-US" dirty="0" err="1" smtClean="0"/>
              <a:t>stamp.jsp?tp</a:t>
            </a:r>
            <a:r>
              <a:rPr lang="en-US" dirty="0" smtClean="0"/>
              <a:t>=&amp;</a:t>
            </a:r>
            <a:r>
              <a:rPr lang="en-US" dirty="0" err="1" smtClean="0"/>
              <a:t>arnumber</a:t>
            </a:r>
            <a:r>
              <a:rPr lang="en-US" dirty="0" smtClean="0"/>
              <a:t>=6167461</a:t>
            </a:r>
          </a:p>
          <a:p>
            <a:r>
              <a:rPr lang="en-US" dirty="0" err="1" smtClean="0"/>
              <a:t>ZigBee</a:t>
            </a:r>
            <a:r>
              <a:rPr lang="en-US" dirty="0" smtClean="0"/>
              <a:t>: http://ieeexplore.ieee.org/stamp/stamp.jsp?tp=&amp;arnumber=5533200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2AC55-9177-4C83-B8F3-C1269966A72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48571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http://ieeexplore.ieee.org/stamp/stamp.jsp?tp=&amp;arnumber=6121368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2AC55-9177-4C83-B8F3-C1269966A72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84481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http://research.cens.ucla.edu/people/estrin/resources/conferences/2001july-Xu-Estrin-Geography.pdf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2AC55-9177-4C83-B8F3-C1269966A72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http://ieeexplore.ieee.org.proxy.lib.umich.edu/stamp/stamp.jsp?tp</a:t>
            </a:r>
            <a:r>
              <a:rPr lang="en-US" dirty="0" smtClean="0"/>
              <a:t>=&amp;</a:t>
            </a:r>
            <a:r>
              <a:rPr lang="en-US" dirty="0" err="1" smtClean="0"/>
              <a:t>arnumber</a:t>
            </a:r>
            <a:r>
              <a:rPr lang="en-US" dirty="0" smtClean="0"/>
              <a:t>=1316600&amp;isnumber=29177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2AC55-9177-4C83-B8F3-C1269966A72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EA234-297D-4654-8DAD-FBB5EFC77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60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B8400-ABFB-4DF6-AF64-6273A30D16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155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76200"/>
            <a:ext cx="22193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863" y="76200"/>
            <a:ext cx="6508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C8265-1CAA-409C-99A4-69F2609266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4412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990600"/>
            <a:ext cx="73152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CA2FB-74E8-469C-B096-92A4D0EE4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95715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A5727-6D67-42EF-A3C1-7F236141F4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099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9E316-7278-4B1E-A1D0-27CC12BCFB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547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DC2F8-A785-478E-AD0E-18FB9C1BE4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6524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3C635-663C-44DF-9DC5-FB5FA764AA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197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4DF03-89E4-495F-9607-D3738F252A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8588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A9F68-5D28-4539-9294-06575D7B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8730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71501-5F69-4B45-B99E-06792464AC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565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BD829-9062-4365-97D4-15A7514074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6623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17174-A0DE-4EA7-BA96-1BC6DF882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7229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7315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05550" y="6538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folHlink"/>
                </a:solidFill>
                <a:latin typeface="Trebuchet MS" pitchFamily="1" charset="0"/>
              </a:defRPr>
            </a:lvl1pPr>
          </a:lstStyle>
          <a:p>
            <a:fld id="{A039E625-989C-4747-96C1-FB077151FF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76200"/>
            <a:ext cx="88804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8097838" y="76200"/>
            <a:ext cx="9699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ＭＳ Ｐゴシック" charset="0"/>
          <a:cs typeface="ＭＳ Ｐゴシック" pitchFamily="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  <a:ea typeface="ＭＳ Ｐゴシック" charset="0"/>
          <a:cs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  <a:ea typeface="ＭＳ Ｐゴシック" charset="0"/>
          <a:cs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  <a:ea typeface="ＭＳ Ｐゴシック" charset="0"/>
          <a:cs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  <a:ea typeface="ＭＳ Ｐゴシック" charset="0"/>
          <a:cs typeface="ＭＳ Ｐゴシック" pitchFamily="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stamp/stamp.jsp?tp=&amp;arnumber=6121368&amp;isnumber=6121242" TargetMode="External"/><Relationship Id="rId4" Type="http://schemas.openxmlformats.org/officeDocument/2006/relationships/hyperlink" Target="http://ieeexplore.ieee.org/stamp/stamp.jsp?tp=&amp;arnumber=5975693&amp;isnumber=5975538" TargetMode="External"/><Relationship Id="rId5" Type="http://schemas.openxmlformats.org/officeDocument/2006/relationships/hyperlink" Target="http://dx.doi.org/10.1787/9789264086463-3-en" TargetMode="External"/><Relationship Id="rId6" Type="http://schemas.openxmlformats.org/officeDocument/2006/relationships/hyperlink" Target="http://ieeexplore.ieee.org/stamp/stamp.jsp?tp=&amp;arnumber=5533200&amp;isnumber=5533186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eeexplore.ieee.org/stamp/stamp.jsp?tp=&amp;arnumber=6167461&amp;isnumber=6167355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.proxy.lib.umich.edu/stamp/stamp.jsp?tp=&amp;arnumber=492228&amp;isnumber=10623" TargetMode="External"/><Relationship Id="rId4" Type="http://schemas.openxmlformats.org/officeDocument/2006/relationships/hyperlink" Target="http://ieeexplore.ieee.org.proxy.lib.umich.edu/stamp/stamp.jsp?tp=&amp;arnumber=806983&amp;isnumber=17493" TargetMode="External"/><Relationship Id="rId5" Type="http://schemas.openxmlformats.org/officeDocument/2006/relationships/hyperlink" Target="http://ieeexplore.ieee.org.proxy.lib.umich.edu/stamp/stamp.jsp?tp=&amp;arnumber=1435342&amp;isnumber=30920" TargetMode="External"/><Relationship Id="rId6" Type="http://schemas.openxmlformats.org/officeDocument/2006/relationships/hyperlink" Target="http://research.cens.ucla.edu/people/estrin/resources/conferences/2001july-Xu-Estrin-Geography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eeexplore.ieee.org.proxy.lib.umich.edu/stamp/stamp.jsp?tp=&amp;arnumber=1316600&amp;isnumber=2917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B918FFC8-BCE8-474D-A2CF-C754FE834B94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1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86800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r>
              <a:rPr lang="en-US" sz="4000" dirty="0">
                <a:solidFill>
                  <a:srgbClr val="000066"/>
                </a:solidFill>
                <a:latin typeface="Trebuchet MS" pitchFamily="1" charset="0"/>
              </a:rPr>
              <a:t>EECS 373</a:t>
            </a:r>
          </a:p>
          <a:p>
            <a:r>
              <a:rPr lang="en-US" sz="3200" dirty="0">
                <a:solidFill>
                  <a:srgbClr val="000066"/>
                </a:solidFill>
                <a:latin typeface="Trebuchet MS" pitchFamily="1" charset="0"/>
              </a:rPr>
              <a:t>Design of Microprocessor-Based Systems</a:t>
            </a:r>
          </a:p>
          <a:p>
            <a:endParaRPr lang="en-US" sz="2200" dirty="0">
              <a:solidFill>
                <a:srgbClr val="000066"/>
              </a:solidFill>
              <a:latin typeface="Trebuchet MS" pitchFamily="1" charset="0"/>
            </a:endParaRPr>
          </a:p>
          <a:p>
            <a:endParaRPr lang="en-US" sz="2200" dirty="0">
              <a:solidFill>
                <a:srgbClr val="000066"/>
              </a:solidFill>
              <a:latin typeface="Trebuchet MS" pitchFamily="1" charset="0"/>
            </a:endParaRPr>
          </a:p>
          <a:p>
            <a:endParaRPr lang="en-US" sz="2200" dirty="0">
              <a:solidFill>
                <a:srgbClr val="000066"/>
              </a:solidFill>
              <a:latin typeface="Trebuchet MS" pitchFamily="1" charset="0"/>
            </a:endParaRPr>
          </a:p>
          <a:p>
            <a:endParaRPr lang="en-US" sz="2200" dirty="0">
              <a:solidFill>
                <a:srgbClr val="000066"/>
              </a:solidFill>
              <a:latin typeface="Trebuchet MS" pitchFamily="1" charset="0"/>
            </a:endParaRPr>
          </a:p>
          <a:p>
            <a:r>
              <a:rPr lang="en-US" sz="2800" dirty="0" smtClean="0">
                <a:solidFill>
                  <a:srgbClr val="000066"/>
                </a:solidFill>
                <a:latin typeface="Trebuchet MS" pitchFamily="1" charset="0"/>
              </a:rPr>
              <a:t>Ajay </a:t>
            </a:r>
            <a:r>
              <a:rPr lang="en-US" sz="2800" dirty="0" smtClean="0">
                <a:solidFill>
                  <a:srgbClr val="000066"/>
                </a:solidFill>
                <a:latin typeface="Trebuchet MS" pitchFamily="1" charset="0"/>
              </a:rPr>
              <a:t>Suresh, Max Seiden</a:t>
            </a:r>
            <a:endParaRPr lang="en-US" sz="2200" dirty="0" smtClean="0">
              <a:solidFill>
                <a:srgbClr val="000066"/>
              </a:solidFill>
              <a:latin typeface="Trebuchet MS" pitchFamily="1" charset="0"/>
            </a:endParaRPr>
          </a:p>
          <a:p>
            <a:r>
              <a:rPr lang="en-US" sz="2200" dirty="0">
                <a:solidFill>
                  <a:srgbClr val="000066"/>
                </a:solidFill>
                <a:latin typeface="Trebuchet MS" pitchFamily="1" charset="0"/>
              </a:rPr>
              <a:t>University of Michigan</a:t>
            </a:r>
          </a:p>
          <a:p>
            <a:endParaRPr lang="en-US" sz="2200" dirty="0">
              <a:solidFill>
                <a:srgbClr val="000066"/>
              </a:solidFill>
              <a:latin typeface="Trebuchet MS" pitchFamily="1" charset="0"/>
            </a:endParaRPr>
          </a:p>
          <a:p>
            <a:endParaRPr lang="en-US" sz="2200" dirty="0">
              <a:solidFill>
                <a:srgbClr val="000066"/>
              </a:solidFill>
              <a:latin typeface="Trebuchet MS" pitchFamily="1" charset="0"/>
            </a:endParaRPr>
          </a:p>
          <a:p>
            <a:endParaRPr lang="en-US" sz="2200" dirty="0">
              <a:solidFill>
                <a:srgbClr val="000066"/>
              </a:solidFill>
              <a:latin typeface="Trebuchet MS" pitchFamily="1" charset="0"/>
            </a:endParaRPr>
          </a:p>
          <a:p>
            <a:endParaRPr lang="en-US" sz="2200" dirty="0">
              <a:solidFill>
                <a:srgbClr val="000066"/>
              </a:solidFill>
              <a:latin typeface="Trebuchet MS" pitchFamily="1" charset="0"/>
            </a:endParaRPr>
          </a:p>
          <a:p>
            <a:r>
              <a:rPr lang="en-US" sz="2200" dirty="0" smtClean="0">
                <a:solidFill>
                  <a:srgbClr val="000066"/>
                </a:solidFill>
                <a:latin typeface="Trebuchet MS" pitchFamily="1" charset="0"/>
              </a:rPr>
              <a:t>Internet of Things</a:t>
            </a:r>
            <a:endParaRPr lang="en-US" sz="2200" dirty="0" smtClean="0">
              <a:solidFill>
                <a:srgbClr val="000066"/>
              </a:solidFill>
              <a:latin typeface="Trebuchet MS" pitchFamily="1" charset="0"/>
            </a:endParaRPr>
          </a:p>
          <a:p>
            <a:r>
              <a:rPr lang="en-US" sz="2200" dirty="0" smtClean="0">
                <a:solidFill>
                  <a:srgbClr val="000066"/>
                </a:solidFill>
                <a:latin typeface="Trebuchet MS" pitchFamily="1" charset="0"/>
              </a:rPr>
              <a:t>December 11th, </a:t>
            </a:r>
            <a:r>
              <a:rPr lang="en-US" sz="2200" dirty="0">
                <a:solidFill>
                  <a:srgbClr val="000066"/>
                </a:solidFill>
                <a:latin typeface="Trebuchet MS" pitchFamily="1" charset="0"/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166F795E-908B-49DD-934D-130A68A575A3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10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Network Layer: WIFI &amp; WPAN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599"/>
            <a:ext cx="8135938" cy="5548313"/>
          </a:xfrm>
        </p:spPr>
        <p:txBody>
          <a:bodyPr/>
          <a:lstStyle/>
          <a:p>
            <a:r>
              <a:rPr lang="en-US" b="1" dirty="0" smtClean="0">
                <a:ea typeface="ＭＳ Ｐゴシック" pitchFamily="1" charset="-128"/>
              </a:rPr>
              <a:t>Definitions</a:t>
            </a:r>
            <a:endParaRPr lang="en-US" dirty="0" smtClean="0">
              <a:ea typeface="ＭＳ Ｐゴシック" pitchFamily="1" charset="-128"/>
            </a:endParaRPr>
          </a:p>
          <a:p>
            <a:pPr lvl="1"/>
            <a:r>
              <a:rPr lang="en-US" dirty="0" smtClean="0">
                <a:ea typeface="ＭＳ Ｐゴシック" pitchFamily="1" charset="-128"/>
              </a:rPr>
              <a:t>WPAN – Short Range Networks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WIFI – IEEE’s 802.11 Standards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Advantages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WPAN’s traditional advantage is low power for small areas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User defines the level of security needed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Drawbacks</a:t>
            </a:r>
            <a:endParaRPr lang="en-US" dirty="0" smtClean="0">
              <a:ea typeface="ＭＳ Ｐゴシック" pitchFamily="1" charset="-128"/>
            </a:endParaRPr>
          </a:p>
          <a:p>
            <a:pPr lvl="1"/>
            <a:r>
              <a:rPr lang="en-US" dirty="0" smtClean="0">
                <a:ea typeface="ＭＳ Ｐゴシック" pitchFamily="1" charset="-128"/>
              </a:rPr>
              <a:t>Different Standards for WPANs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Depending on number of nodes, set-up cost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Implementation</a:t>
            </a:r>
            <a:endParaRPr lang="en-US" dirty="0" smtClean="0">
              <a:ea typeface="ＭＳ Ｐゴシック" pitchFamily="1" charset="-128"/>
            </a:endParaRPr>
          </a:p>
          <a:p>
            <a:pPr lvl="1"/>
            <a:r>
              <a:rPr lang="en-US" dirty="0" smtClean="0">
                <a:ea typeface="ＭＳ Ｐゴシック" pitchFamily="1" charset="-128"/>
              </a:rPr>
              <a:t>Data Transmitter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04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166F795E-908B-49DD-934D-130A68A575A3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11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Network Layer: Other Protocols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35938" cy="5410200"/>
          </a:xfrm>
        </p:spPr>
        <p:txBody>
          <a:bodyPr/>
          <a:lstStyle/>
          <a:p>
            <a:r>
              <a:rPr lang="en-US" b="1" dirty="0" err="1" smtClean="0">
                <a:ea typeface="ＭＳ Ｐゴシック" pitchFamily="1" charset="-128"/>
              </a:rPr>
              <a:t>CoAP</a:t>
            </a:r>
            <a:r>
              <a:rPr lang="en-US" b="1" dirty="0" smtClean="0">
                <a:ea typeface="ＭＳ Ｐゴシック" pitchFamily="1" charset="-128"/>
              </a:rPr>
              <a:t> - </a:t>
            </a:r>
            <a:r>
              <a:rPr lang="en-US" b="1" dirty="0" err="1" smtClean="0">
                <a:ea typeface="ＭＳ Ｐゴシック" pitchFamily="1" charset="-128"/>
              </a:rPr>
              <a:t>Constrainted</a:t>
            </a:r>
            <a:r>
              <a:rPr lang="en-US" b="1" dirty="0" smtClean="0">
                <a:ea typeface="ＭＳ Ｐゴシック" pitchFamily="1" charset="-128"/>
              </a:rPr>
              <a:t> Application Protocol</a:t>
            </a:r>
            <a:r>
              <a:rPr lang="en-US" dirty="0" smtClean="0">
                <a:ea typeface="ＭＳ Ｐゴシック" pitchFamily="1" charset="-128"/>
              </a:rPr>
              <a:t>: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Lightweight Protocol for a highly networked future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Run over IPv6 (Drawback: ISP’s adoption)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IPv6 – 4.8E28  Addresses!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err="1" smtClean="0">
                <a:ea typeface="ＭＳ Ｐゴシック" pitchFamily="1" charset="-128"/>
              </a:rPr>
              <a:t>ZigBee</a:t>
            </a:r>
            <a:r>
              <a:rPr lang="en-US" b="1" dirty="0" smtClean="0">
                <a:ea typeface="ＭＳ Ｐゴシック" pitchFamily="1" charset="-128"/>
              </a:rPr>
              <a:t> - IEEE 802.15.4</a:t>
            </a:r>
            <a:r>
              <a:rPr lang="en-US" dirty="0" smtClean="0">
                <a:ea typeface="ＭＳ Ｐゴシック" pitchFamily="1" charset="-128"/>
              </a:rPr>
              <a:t>: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Low-Cost &amp; Low-Power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Best for low-rate communications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pPr marL="0" indent="0">
              <a:buNone/>
            </a:pPr>
            <a:endParaRPr lang="en-US" dirty="0" smtClean="0">
              <a:ea typeface="ＭＳ Ｐゴシック" pitchFamily="1" charset="-128"/>
            </a:endParaRP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04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166F795E-908B-49DD-934D-130A68A575A3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12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Application Layer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35938" cy="5410200"/>
          </a:xfrm>
        </p:spPr>
        <p:txBody>
          <a:bodyPr/>
          <a:lstStyle/>
          <a:p>
            <a:r>
              <a:rPr lang="en-US" b="1" dirty="0" smtClean="0">
                <a:ea typeface="ＭＳ Ｐゴシック" pitchFamily="1" charset="-128"/>
              </a:rPr>
              <a:t>Definition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Utilizes the information nodes for ‘act-able’ data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Provides global view into all nodes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Commands nodes 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Off Device </a:t>
            </a:r>
            <a:r>
              <a:rPr lang="en-US" dirty="0" smtClean="0">
                <a:ea typeface="ＭＳ Ｐゴシック" pitchFamily="1" charset="-128"/>
              </a:rPr>
              <a:t>Control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Consumer Products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Commercial applications for networked devices</a:t>
            </a:r>
            <a:endParaRPr lang="en-US" dirty="0" smtClean="0">
              <a:ea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</a:rPr>
              <a:t>Active Research Areas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Efficient routing and intelligent energy consumption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Network autonomy and environmental awareness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System availability and general network security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04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Practical </a:t>
            </a:r>
            <a:r>
              <a:rPr lang="en-US" dirty="0" err="1" smtClean="0"/>
              <a:t>I.o.T</a:t>
            </a:r>
            <a:r>
              <a:rPr lang="en-US" dirty="0" smtClean="0"/>
              <a:t>.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153400" cy="4876800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en-US" dirty="0" smtClean="0">
                <a:ea typeface="ＭＳ Ｐゴシック" pitchFamily="1" charset="-128"/>
              </a:rPr>
              <a:t>Datacenters monitor units or racks, independent of the physical </a:t>
            </a:r>
            <a:r>
              <a:rPr lang="en-US" dirty="0" smtClean="0">
                <a:ea typeface="ＭＳ Ｐゴシック" pitchFamily="1" charset="-128"/>
              </a:rPr>
              <a:t>network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ea typeface="ＭＳ Ｐゴシック" pitchFamily="1" charset="-128"/>
              </a:rPr>
              <a:t>Utilities </a:t>
            </a:r>
            <a:r>
              <a:rPr lang="en-US" dirty="0" smtClean="0">
                <a:ea typeface="ＭＳ Ｐゴシック" pitchFamily="1" charset="-128"/>
              </a:rPr>
              <a:t>monitor infrastructure to preempt damage and </a:t>
            </a:r>
            <a:r>
              <a:rPr lang="en-US" dirty="0" smtClean="0">
                <a:ea typeface="ＭＳ Ｐゴシック" pitchFamily="1" charset="-128"/>
              </a:rPr>
              <a:t>failure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ea typeface="ＭＳ Ｐゴシック" pitchFamily="1" charset="-128"/>
              </a:rPr>
              <a:t>Medical monitoring systems become more modular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ea typeface="ＭＳ Ｐゴシック" pitchFamily="1" charset="-128"/>
              </a:rPr>
              <a:t>Home appliances are able to coordinate efficiently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ea typeface="ＭＳ Ｐゴシック" pitchFamily="1" charset="-128"/>
              </a:rPr>
              <a:t>Stores are able to detect changes in inventory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ea typeface="ＭＳ Ｐゴシック" pitchFamily="1" charset="-128"/>
              </a:rPr>
              <a:t>Pervasive I/O for human-computer interaction   </a:t>
            </a:r>
          </a:p>
          <a:p>
            <a:pPr lvl="1">
              <a:spcAft>
                <a:spcPts val="600"/>
              </a:spcAft>
            </a:pPr>
            <a:endParaRPr lang="en-US" dirty="0" smtClean="0">
              <a:ea typeface="ＭＳ Ｐゴシック" pitchFamily="1" charset="-128"/>
            </a:endParaRPr>
          </a:p>
          <a:p>
            <a:pPr lvl="1">
              <a:spcAft>
                <a:spcPts val="600"/>
              </a:spcAft>
            </a:pPr>
            <a:endParaRPr lang="en-US" dirty="0" smtClean="0">
              <a:ea typeface="ＭＳ Ｐゴシック" pitchFamily="1" charset="-128"/>
            </a:endParaRPr>
          </a:p>
          <a:p>
            <a:pPr lvl="1">
              <a:spcAft>
                <a:spcPts val="600"/>
              </a:spcAft>
            </a:pPr>
            <a:endParaRPr lang="en-US" dirty="0" smtClean="0">
              <a:ea typeface="ＭＳ Ｐゴシック" pitchFamily="1" charset="-128"/>
            </a:endParaRPr>
          </a:p>
          <a:p>
            <a:pPr lvl="1">
              <a:spcAft>
                <a:spcPts val="600"/>
              </a:spcAft>
            </a:pPr>
            <a:endParaRPr lang="en-US" dirty="0" smtClean="0">
              <a:ea typeface="ＭＳ Ｐゴシック" pitchFamily="1" charset="-128"/>
            </a:endParaRPr>
          </a:p>
          <a:p>
            <a:pPr lvl="1"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E316-7278-4B1E-A1D0-27CC12BCFB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and Latency Aware Task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696200" cy="4114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Static Networks Leverage Composition for Efficiency</a:t>
            </a:r>
          </a:p>
          <a:p>
            <a:endParaRPr lang="en-US" dirty="0" smtClean="0"/>
          </a:p>
          <a:p>
            <a:r>
              <a:rPr lang="en-US" dirty="0" smtClean="0"/>
              <a:t>Sleeping Nodes by Leveraging Redundancy is Key</a:t>
            </a:r>
          </a:p>
          <a:p>
            <a:endParaRPr lang="en-US" dirty="0" smtClean="0"/>
          </a:p>
          <a:p>
            <a:r>
              <a:rPr lang="en-US" dirty="0" smtClean="0"/>
              <a:t>Applying Voltage Scaling can Address E-Consumption</a:t>
            </a:r>
          </a:p>
          <a:p>
            <a:endParaRPr lang="en-US" dirty="0" smtClean="0"/>
          </a:p>
          <a:p>
            <a:r>
              <a:rPr lang="en-US" dirty="0" smtClean="0"/>
              <a:t>Delaying Work in Non-RT</a:t>
            </a:r>
          </a:p>
          <a:p>
            <a:pPr>
              <a:buNone/>
            </a:pPr>
            <a:r>
              <a:rPr lang="en-US" dirty="0" smtClean="0"/>
              <a:t>	Can Reduce Consumption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E316-7278-4B1E-A1D0-27CC12BCFB2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GeographicalAdaptiveFidelity.tif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3000" y="3761586"/>
            <a:ext cx="3905250" cy="27916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9800" y="6484779"/>
            <a:ext cx="20427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rebuchet MS"/>
                <a:cs typeface="Trebuchet MS"/>
              </a:rPr>
              <a:t>(Geographical Adaptive Fidelity)</a:t>
            </a:r>
            <a:endParaRPr lang="en-US" sz="10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Self-Aware Mobile Sensor Networks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8135938" cy="4876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Autonomous Configuration via Controlled Mobility</a:t>
            </a:r>
          </a:p>
          <a:p>
            <a:endParaRPr lang="en-US" dirty="0" smtClean="0"/>
          </a:p>
          <a:p>
            <a:r>
              <a:rPr lang="en-US" dirty="0" smtClean="0"/>
              <a:t>Aimed at Reducing a Node’s Sensing Uncertainty</a:t>
            </a:r>
          </a:p>
          <a:p>
            <a:endParaRPr lang="en-US" dirty="0" smtClean="0"/>
          </a:p>
          <a:p>
            <a:r>
              <a:rPr lang="en-US" dirty="0" smtClean="0"/>
              <a:t>Useful for Sensor Networks in Natural Environments</a:t>
            </a:r>
          </a:p>
          <a:p>
            <a:endParaRPr lang="en-US" dirty="0" smtClean="0"/>
          </a:p>
          <a:p>
            <a:r>
              <a:rPr lang="en-US" dirty="0" smtClean="0"/>
              <a:t>Achieved With Robotics, in Heterogeneous Networks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E316-7278-4B1E-A1D0-27CC12BCFB2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and Fault Tolerance in Ad-Hoc Networks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8001000" cy="4876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Ensure Availability in the Face of D.O.S.</a:t>
            </a:r>
          </a:p>
          <a:p>
            <a:endParaRPr lang="en-US" dirty="0" smtClean="0"/>
          </a:p>
          <a:p>
            <a:r>
              <a:rPr lang="en-US" dirty="0" smtClean="0"/>
              <a:t>Confidentiality Protects Message Content and Routing</a:t>
            </a:r>
          </a:p>
          <a:p>
            <a:endParaRPr lang="en-US" dirty="0" smtClean="0"/>
          </a:p>
          <a:p>
            <a:r>
              <a:rPr lang="en-US" dirty="0" smtClean="0"/>
              <a:t>Integrity Ensures Messages are Valid and Untouched</a:t>
            </a:r>
          </a:p>
          <a:p>
            <a:endParaRPr lang="en-US" dirty="0" smtClean="0"/>
          </a:p>
          <a:p>
            <a:r>
              <a:rPr lang="en-US" dirty="0" smtClean="0"/>
              <a:t>Authentication Validates a Peer/Message’s Validity</a:t>
            </a:r>
          </a:p>
          <a:p>
            <a:endParaRPr lang="en-US" dirty="0" smtClean="0"/>
          </a:p>
          <a:p>
            <a:r>
              <a:rPr lang="en-US" dirty="0" smtClean="0"/>
              <a:t>Ensure that Compromised Nodes can be Evicted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E316-7278-4B1E-A1D0-27CC12BCFB2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E316-7278-4B1E-A1D0-27CC12BCFB2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/>
              <a:t>Bergmann, O.; </a:t>
            </a:r>
            <a:r>
              <a:rPr lang="en-US" sz="1200" dirty="0" err="1"/>
              <a:t>Hillmann</a:t>
            </a:r>
            <a:r>
              <a:rPr lang="en-US" sz="1200" dirty="0"/>
              <a:t>, K.T.; </a:t>
            </a:r>
            <a:r>
              <a:rPr lang="en-US" sz="1200" dirty="0" err="1"/>
              <a:t>Gerdes</a:t>
            </a:r>
            <a:r>
              <a:rPr lang="en-US" sz="1200" dirty="0"/>
              <a:t>, S.; , "A </a:t>
            </a:r>
            <a:r>
              <a:rPr lang="en-US" sz="1200" dirty="0" err="1"/>
              <a:t>CoAP</a:t>
            </a:r>
            <a:r>
              <a:rPr lang="en-US" sz="1200" dirty="0"/>
              <a:t>-gateway for smart homes," </a:t>
            </a:r>
            <a:r>
              <a:rPr lang="en-US" sz="1200" i="1" dirty="0"/>
              <a:t>Computing, Networking and Communications (ICNC), 2012 International Conference on</a:t>
            </a:r>
            <a:r>
              <a:rPr lang="en-US" sz="1200" dirty="0"/>
              <a:t> , vol., no., pp.446-450, Jan. 30 2012-Feb. 2 2012</a:t>
            </a:r>
            <a:br>
              <a:rPr lang="en-US" sz="1200" dirty="0"/>
            </a:br>
            <a:r>
              <a:rPr lang="en-US" sz="1200" dirty="0" err="1"/>
              <a:t>doi</a:t>
            </a:r>
            <a:r>
              <a:rPr lang="en-US" sz="1200" dirty="0"/>
              <a:t>: 10.1109/ICCNC.2012.6167461</a:t>
            </a:r>
            <a:br>
              <a:rPr lang="en-US" sz="1200" dirty="0"/>
            </a:br>
            <a:r>
              <a:rPr lang="en-US" sz="1200" dirty="0"/>
              <a:t>URL: </a:t>
            </a:r>
            <a:r>
              <a:rPr lang="en-US" sz="1200" dirty="0">
                <a:hlinkClick r:id="rId2"/>
              </a:rPr>
              <a:t>http://ieeexplore.ieee.org/stamp/stamp.jsp?tp=&amp;</a:t>
            </a:r>
            <a:r>
              <a:rPr lang="en-US" sz="1200" dirty="0" smtClean="0">
                <a:hlinkClick r:id="rId2"/>
              </a:rPr>
              <a:t>arnumber=6167461&amp;isnumber=6167355</a:t>
            </a:r>
            <a:endParaRPr lang="en-US" sz="1200" dirty="0" smtClean="0"/>
          </a:p>
          <a:p>
            <a:r>
              <a:rPr lang="en-US" sz="1200" dirty="0"/>
              <a:t>Han-</a:t>
            </a:r>
            <a:r>
              <a:rPr lang="en-US" sz="1200" dirty="0" err="1"/>
              <a:t>Chuan</a:t>
            </a:r>
            <a:r>
              <a:rPr lang="en-US" sz="1200" dirty="0"/>
              <a:t> Hsieh; Chi-Ha Lai; , "Internet of Things Architecture Based on Integrated PLC and 3G Communication Networks," </a:t>
            </a:r>
            <a:r>
              <a:rPr lang="en-US" sz="1200" i="1" dirty="0"/>
              <a:t>Parallel and Distributed Systems (ICPADS), 2011 IEEE 17th International Conference on</a:t>
            </a:r>
            <a:r>
              <a:rPr lang="en-US" sz="1200" dirty="0"/>
              <a:t> , vol., no., pp.853-856, 7-9 Dec. 2011</a:t>
            </a:r>
            <a:br>
              <a:rPr lang="en-US" sz="1200" dirty="0"/>
            </a:br>
            <a:r>
              <a:rPr lang="en-US" sz="1200" dirty="0" err="1"/>
              <a:t>doi</a:t>
            </a:r>
            <a:r>
              <a:rPr lang="en-US" sz="1200" dirty="0"/>
              <a:t>: 10.1109/ICPADS.2011.73</a:t>
            </a:r>
            <a:br>
              <a:rPr lang="en-US" sz="1200" dirty="0"/>
            </a:br>
            <a:r>
              <a:rPr lang="en-US" sz="1200" dirty="0"/>
              <a:t>URL: </a:t>
            </a:r>
            <a:r>
              <a:rPr lang="en-US" sz="1200" dirty="0">
                <a:hlinkClick r:id="rId3"/>
              </a:rPr>
              <a:t>http://ieeexplore.ieee.org/stamp/stamp.jsp?tp=&amp;</a:t>
            </a:r>
            <a:r>
              <a:rPr lang="en-US" sz="1200" dirty="0" smtClean="0">
                <a:hlinkClick r:id="rId3"/>
              </a:rPr>
              <a:t>arnumber=6121368&amp;isnumber=6121242</a:t>
            </a:r>
            <a:endParaRPr lang="en-US" sz="1200" dirty="0" smtClean="0"/>
          </a:p>
          <a:p>
            <a:r>
              <a:rPr lang="en-US" sz="1200" dirty="0" smtClean="0"/>
              <a:t>Li </a:t>
            </a:r>
            <a:r>
              <a:rPr lang="en-US" sz="1200" dirty="0" err="1"/>
              <a:t>Li</a:t>
            </a:r>
            <a:r>
              <a:rPr lang="en-US" sz="1200" dirty="0"/>
              <a:t>; Hu </a:t>
            </a:r>
            <a:r>
              <a:rPr lang="en-US" sz="1200" dirty="0" err="1"/>
              <a:t>Xiaoguang</a:t>
            </a:r>
            <a:r>
              <a:rPr lang="en-US" sz="1200" dirty="0"/>
              <a:t>; Chen </a:t>
            </a:r>
            <a:r>
              <a:rPr lang="en-US" sz="1200" dirty="0" err="1"/>
              <a:t>Ke</a:t>
            </a:r>
            <a:r>
              <a:rPr lang="en-US" sz="1200" dirty="0"/>
              <a:t>; He </a:t>
            </a:r>
            <a:r>
              <a:rPr lang="en-US" sz="1200" dirty="0" err="1"/>
              <a:t>Ketai</a:t>
            </a:r>
            <a:r>
              <a:rPr lang="en-US" sz="1200" dirty="0"/>
              <a:t>; , "The applications of </a:t>
            </a:r>
            <a:r>
              <a:rPr lang="en-US" sz="1200" dirty="0" err="1"/>
              <a:t>WiFi</a:t>
            </a:r>
            <a:r>
              <a:rPr lang="en-US" sz="1200" dirty="0"/>
              <a:t>-based Wireless Sensor Network in Internet of Things and Smart Grid," </a:t>
            </a:r>
            <a:r>
              <a:rPr lang="en-US" sz="1200" i="1" dirty="0"/>
              <a:t>Industrial Electronics and Applications (ICIEA), 2011 6th IEEE Conference on</a:t>
            </a:r>
            <a:r>
              <a:rPr lang="en-US" sz="1200" dirty="0"/>
              <a:t> , vol., no., pp.789-793, 21-23 June 2011</a:t>
            </a:r>
            <a:br>
              <a:rPr lang="en-US" sz="1200" dirty="0"/>
            </a:br>
            <a:r>
              <a:rPr lang="en-US" sz="1200" dirty="0" err="1"/>
              <a:t>doi</a:t>
            </a:r>
            <a:r>
              <a:rPr lang="en-US" sz="1200" dirty="0"/>
              <a:t>: 10.1109/ICIEA.2011.5975693</a:t>
            </a:r>
            <a:br>
              <a:rPr lang="en-US" sz="1200" dirty="0"/>
            </a:br>
            <a:r>
              <a:rPr lang="en-US" sz="1200" dirty="0"/>
              <a:t>URL: </a:t>
            </a:r>
            <a:r>
              <a:rPr lang="en-US" sz="1200" dirty="0">
                <a:hlinkClick r:id="rId4"/>
              </a:rPr>
              <a:t>http://ieeexplore.ieee.org/stamp/stamp.jsp?tp=&amp;</a:t>
            </a:r>
            <a:r>
              <a:rPr lang="en-US" sz="1200" dirty="0" smtClean="0">
                <a:hlinkClick r:id="rId4"/>
              </a:rPr>
              <a:t>arnumber=5975693&amp;isnumber=5975538</a:t>
            </a:r>
            <a:endParaRPr lang="en-US" sz="1200" dirty="0" smtClean="0"/>
          </a:p>
          <a:p>
            <a:r>
              <a:rPr lang="en-US" sz="1200" dirty="0" smtClean="0"/>
              <a:t>OECD</a:t>
            </a:r>
            <a:r>
              <a:rPr lang="en-US" sz="1200" dirty="0"/>
              <a:t> (2012), "Expanding connectivity and measuring the Internet economy", in OECD,</a:t>
            </a:r>
            <a:r>
              <a:rPr lang="en-US" sz="1200" i="1" dirty="0"/>
              <a:t> OECD Internet Economy Outlook 2012</a:t>
            </a:r>
            <a:r>
              <a:rPr lang="en-US" sz="1200" dirty="0"/>
              <a:t>, OECD Publishing.</a:t>
            </a:r>
            <a:br>
              <a:rPr lang="en-US" sz="1200" dirty="0"/>
            </a:br>
            <a:r>
              <a:rPr lang="en-US" sz="1200" dirty="0" err="1"/>
              <a:t>doi</a:t>
            </a:r>
            <a:r>
              <a:rPr lang="en-US" sz="1200" dirty="0"/>
              <a:t>: </a:t>
            </a:r>
            <a:r>
              <a:rPr lang="en-US" sz="1200" u="sng" dirty="0" smtClean="0">
                <a:hlinkClick r:id="rId5" tooltip="10.1787/9789264086463-3-en"/>
              </a:rPr>
              <a:t>10.1787/9789264086463-3-en</a:t>
            </a:r>
            <a:endParaRPr lang="en-US" sz="1200" u="sng" dirty="0" smtClean="0"/>
          </a:p>
          <a:p>
            <a:r>
              <a:rPr lang="en-US" sz="1200" dirty="0"/>
              <a:t>Yi </a:t>
            </a:r>
            <a:r>
              <a:rPr lang="en-US" sz="1200" dirty="0" err="1"/>
              <a:t>Xiaolin</a:t>
            </a:r>
            <a:r>
              <a:rPr lang="en-US" sz="1200" dirty="0"/>
              <a:t>; </a:t>
            </a:r>
            <a:r>
              <a:rPr lang="en-US" sz="1200" dirty="0" err="1"/>
              <a:t>Jia</a:t>
            </a:r>
            <a:r>
              <a:rPr lang="en-US" sz="1200" dirty="0"/>
              <a:t> </a:t>
            </a:r>
            <a:r>
              <a:rPr lang="en-US" sz="1200" dirty="0" err="1"/>
              <a:t>Zhigang</a:t>
            </a:r>
            <a:r>
              <a:rPr lang="en-US" sz="1200" dirty="0"/>
              <a:t>; Chen </a:t>
            </a:r>
            <a:r>
              <a:rPr lang="en-US" sz="1200" dirty="0" err="1"/>
              <a:t>Nanzhong</a:t>
            </a:r>
            <a:r>
              <a:rPr lang="en-US" sz="1200" dirty="0"/>
              <a:t>; Zhu </a:t>
            </a:r>
            <a:r>
              <a:rPr lang="en-US" sz="1200" dirty="0" err="1"/>
              <a:t>Wenjun</a:t>
            </a:r>
            <a:r>
              <a:rPr lang="en-US" sz="1200" dirty="0"/>
              <a:t>; Wu </a:t>
            </a:r>
            <a:r>
              <a:rPr lang="en-US" sz="1200" dirty="0" err="1"/>
              <a:t>Zhongning</a:t>
            </a:r>
            <a:r>
              <a:rPr lang="en-US" sz="1200" dirty="0"/>
              <a:t>; , "The Research and Implementation of </a:t>
            </a:r>
            <a:r>
              <a:rPr lang="en-US" sz="1200" dirty="0" err="1"/>
              <a:t>ZigBee</a:t>
            </a:r>
            <a:r>
              <a:rPr lang="en-US" sz="1200" dirty="0"/>
              <a:t> Protocol-Based Internet of Things Embedded System," </a:t>
            </a:r>
            <a:r>
              <a:rPr lang="en-US" sz="1200" i="1" dirty="0"/>
              <a:t>Information Engineering and Electronic Commerce (IEEC), 2010 2nd International Symposium on</a:t>
            </a:r>
            <a:r>
              <a:rPr lang="en-US" sz="1200" dirty="0"/>
              <a:t> , vol., no., pp.1-4, 23-25 July 2010</a:t>
            </a:r>
            <a:br>
              <a:rPr lang="en-US" sz="1200" dirty="0"/>
            </a:br>
            <a:r>
              <a:rPr lang="en-US" sz="1200" dirty="0" err="1"/>
              <a:t>doi</a:t>
            </a:r>
            <a:r>
              <a:rPr lang="en-US" sz="1200" dirty="0"/>
              <a:t>: 10.1109/IEEC.2010.5533200</a:t>
            </a:r>
            <a:br>
              <a:rPr lang="en-US" sz="1200" dirty="0"/>
            </a:br>
            <a:r>
              <a:rPr lang="en-US" sz="1200" dirty="0"/>
              <a:t>URL: </a:t>
            </a:r>
            <a:r>
              <a:rPr lang="en-US" sz="1200" dirty="0">
                <a:hlinkClick r:id="rId6"/>
              </a:rPr>
              <a:t>http://ieeexplore.ieee.org/stamp/stamp.jsp?tp=&amp;arnumber=5533200&amp;isnumber=5533186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E316-7278-4B1E-A1D0-27CC12BCFB2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71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315200" cy="5548313"/>
          </a:xfrm>
        </p:spPr>
        <p:txBody>
          <a:bodyPr>
            <a:noAutofit/>
          </a:bodyPr>
          <a:lstStyle/>
          <a:p>
            <a:r>
              <a:rPr lang="en-US" sz="1200" dirty="0" err="1" smtClean="0"/>
              <a:t>Pon</a:t>
            </a:r>
            <a:r>
              <a:rPr lang="en-US" sz="1200" dirty="0" smtClean="0"/>
              <a:t>, R.; </a:t>
            </a:r>
            <a:r>
              <a:rPr lang="en-US" sz="1200" dirty="0" err="1" smtClean="0"/>
              <a:t>Batalin</a:t>
            </a:r>
            <a:r>
              <a:rPr lang="en-US" sz="1200" dirty="0" smtClean="0"/>
              <a:t>, M.; </a:t>
            </a:r>
            <a:r>
              <a:rPr lang="en-US" sz="1200" dirty="0" err="1" smtClean="0"/>
              <a:t>Rahimi</a:t>
            </a:r>
            <a:r>
              <a:rPr lang="en-US" sz="1200" dirty="0" smtClean="0"/>
              <a:t>, M.; Yu, Y.; </a:t>
            </a:r>
            <a:r>
              <a:rPr lang="en-US" sz="1200" dirty="0" err="1" smtClean="0"/>
              <a:t>Estrin</a:t>
            </a:r>
            <a:r>
              <a:rPr lang="en-US" sz="1200" dirty="0" smtClean="0"/>
              <a:t>, D.; </a:t>
            </a:r>
            <a:r>
              <a:rPr lang="en-US" sz="1200" dirty="0" err="1" smtClean="0"/>
              <a:t>Pottie</a:t>
            </a:r>
            <a:r>
              <a:rPr lang="en-US" sz="1200" dirty="0" smtClean="0"/>
              <a:t>, G.J.; </a:t>
            </a:r>
            <a:r>
              <a:rPr lang="en-US" sz="1200" dirty="0" err="1" smtClean="0"/>
              <a:t>Srivastava</a:t>
            </a:r>
            <a:r>
              <a:rPr lang="en-US" sz="1200" dirty="0" smtClean="0"/>
              <a:t>, M.; </a:t>
            </a:r>
            <a:r>
              <a:rPr lang="en-US" sz="1200" dirty="0" err="1" smtClean="0"/>
              <a:t>Sukhatme</a:t>
            </a:r>
            <a:r>
              <a:rPr lang="en-US" sz="1200" dirty="0" smtClean="0"/>
              <a:t>, G.; Kaiser, W.J.; , "Self-aware distributed embedded systems," </a:t>
            </a:r>
            <a:r>
              <a:rPr lang="en-US" sz="1200" i="1" dirty="0" smtClean="0"/>
              <a:t>Distributed Computing Systems, 2004. FTDCS 2004. Proceedings. 10th IEEE International Workshop on Future Trends of , vol., no., pp. 102- 107, 26-28 May 2004doi: 10.1109/FTDCS.2004.1316600URL: </a:t>
            </a:r>
            <a:r>
              <a:rPr lang="en-US" sz="1200" i="1" u="sng" dirty="0" smtClean="0">
                <a:hlinkClick r:id="rId2"/>
              </a:rPr>
              <a:t>http://ieeexplore.ieee.org.proxy.lib.umich.edu/stamp/stamp.jsp?tp=&amp;arnumber=1316600&amp;isnumber=29177</a:t>
            </a:r>
            <a:endParaRPr lang="en-US" sz="1200" i="1" u="sng" dirty="0" smtClean="0"/>
          </a:p>
          <a:p>
            <a:r>
              <a:rPr lang="en-US" sz="1200" dirty="0" err="1" smtClean="0"/>
              <a:t>Junwei</a:t>
            </a:r>
            <a:r>
              <a:rPr lang="en-US" sz="1200" dirty="0" smtClean="0"/>
              <a:t> </a:t>
            </a:r>
            <a:r>
              <a:rPr lang="en-US" sz="1200" dirty="0" err="1" smtClean="0"/>
              <a:t>Hou</a:t>
            </a:r>
            <a:r>
              <a:rPr lang="en-US" sz="1200" dirty="0" smtClean="0"/>
              <a:t>; Wolf, W.; , "Process partitioning for distributed embedded systems," </a:t>
            </a:r>
            <a:r>
              <a:rPr lang="en-US" sz="1200" i="1" dirty="0" smtClean="0"/>
              <a:t>Hardware/Software Co-Design, 1996. (Codes/CASHE '96), Proceedings., Fourth International Workshop on , vol., no., pp.70-76, 18-20 Mar 1996doi: 10.1109/HCS.1996.492228URL: </a:t>
            </a:r>
            <a:r>
              <a:rPr lang="en-US" sz="1200" i="1" u="sng" dirty="0" smtClean="0">
                <a:hlinkClick r:id="rId3"/>
              </a:rPr>
              <a:t>http://ieeexplore.ieee.org.proxy.lib.umich.edu/stamp/stamp.jsp?tp=&amp;arnumber=492228&amp;isnumber=10623</a:t>
            </a:r>
            <a:endParaRPr lang="en-US" sz="1200" i="1" u="sng" dirty="0" smtClean="0"/>
          </a:p>
          <a:p>
            <a:r>
              <a:rPr lang="en-US" sz="1200" dirty="0" err="1" smtClean="0"/>
              <a:t>Lidong</a:t>
            </a:r>
            <a:r>
              <a:rPr lang="en-US" sz="1200" dirty="0" smtClean="0"/>
              <a:t> Zhou; Haas, Z.J.; , "Securing ad hoc networks," </a:t>
            </a:r>
            <a:r>
              <a:rPr lang="en-US" sz="1200" i="1" dirty="0" smtClean="0"/>
              <a:t>Network, IEEE , vol.13, no.6, pp.24-30, Nov/Dec 1999doi: 10.1109/65.806983URL: </a:t>
            </a:r>
            <a:r>
              <a:rPr lang="en-US" sz="1200" i="1" u="sng" dirty="0" smtClean="0">
                <a:hlinkClick r:id="rId4"/>
              </a:rPr>
              <a:t>http://ieeexplore.ieee.org.proxy.lib.umich.edu/stamp/stamp.jsp?tp=&amp;arnumber=806983&amp;isnumber=17493</a:t>
            </a:r>
            <a:endParaRPr lang="en-US" sz="1200" i="1" u="sng" dirty="0" smtClean="0"/>
          </a:p>
          <a:p>
            <a:r>
              <a:rPr lang="en-US" sz="1200" dirty="0" err="1" smtClean="0"/>
              <a:t>Mahapatra</a:t>
            </a:r>
            <a:r>
              <a:rPr lang="en-US" sz="1200" dirty="0" smtClean="0"/>
              <a:t>, R.N.; Zhao, W.; , "An energy-efficient slack distribution technique for multimode distributed real-time embedded systems," </a:t>
            </a:r>
            <a:r>
              <a:rPr lang="en-US" sz="1200" i="1" dirty="0" smtClean="0"/>
              <a:t>Parallel and Distributed Systems, IEEE Transactions on , vol.16, no.7, pp. 650- 662, July 2005doi: 10.1109/TPDS.2005.78URL: </a:t>
            </a:r>
            <a:r>
              <a:rPr lang="en-US" sz="1200" i="1" u="sng" dirty="0" smtClean="0">
                <a:hlinkClick r:id="rId5"/>
              </a:rPr>
              <a:t>http://ieeexplore.ieee.org.proxy.lib.umich.edu/stamp/stamp.jsp?tp=&amp;arnumber=1435342&amp;isnumber=</a:t>
            </a:r>
            <a:r>
              <a:rPr lang="en-US" sz="1200" i="1" u="sng" dirty="0" smtClean="0">
                <a:hlinkClick r:id="rId5"/>
              </a:rPr>
              <a:t>30920</a:t>
            </a:r>
            <a:endParaRPr lang="en-US" sz="1200" i="1" u="sng" dirty="0" smtClean="0"/>
          </a:p>
          <a:p>
            <a:r>
              <a:rPr lang="en-US" sz="1200" dirty="0" err="1" smtClean="0"/>
              <a:t>Xu</a:t>
            </a:r>
            <a:r>
              <a:rPr lang="en-US" sz="1200" dirty="0" smtClean="0"/>
              <a:t>, </a:t>
            </a:r>
            <a:r>
              <a:rPr lang="en-US" sz="1200" dirty="0" err="1" smtClean="0"/>
              <a:t>Ya</a:t>
            </a:r>
            <a:r>
              <a:rPr lang="en-US" sz="1200" dirty="0" smtClean="0"/>
              <a:t>, John </a:t>
            </a:r>
            <a:r>
              <a:rPr lang="en-US" sz="1200" dirty="0" err="1" smtClean="0"/>
              <a:t>Heidemann</a:t>
            </a:r>
            <a:r>
              <a:rPr lang="en-US" sz="1200" dirty="0" smtClean="0"/>
              <a:t>, and Deborah </a:t>
            </a:r>
            <a:r>
              <a:rPr lang="en-US" sz="1200" dirty="0" err="1" smtClean="0"/>
              <a:t>Estrin</a:t>
            </a:r>
            <a:r>
              <a:rPr lang="en-US" sz="1200" dirty="0" smtClean="0"/>
              <a:t>. "Geography-informed energy conservation for ad hoc routing." </a:t>
            </a:r>
            <a:r>
              <a:rPr lang="en-US" sz="1200" i="1" dirty="0" smtClean="0"/>
              <a:t>Proceedings of the 7th annual international conference on Mobile computing and networking. ACM, 2001. </a:t>
            </a:r>
            <a:r>
              <a:rPr lang="en-US" sz="1200" i="1" dirty="0" smtClean="0">
                <a:hlinkClick r:id="rId6"/>
              </a:rPr>
              <a:t>http://research.cens.ucla.edu/people/estrin/resources/conferences/2001july-Xu-Estrin-Geography.pdf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E316-7278-4B1E-A1D0-27CC12BCFB2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166F795E-908B-49DD-934D-130A68A575A3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2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Internet of Things?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35938" cy="5410200"/>
          </a:xfrm>
        </p:spPr>
        <p:txBody>
          <a:bodyPr/>
          <a:lstStyle/>
          <a:p>
            <a:r>
              <a:rPr lang="en-US" b="1" dirty="0" smtClean="0">
                <a:ea typeface="ＭＳ Ｐゴシック" pitchFamily="1" charset="-128"/>
              </a:rPr>
              <a:t>A Future with Ubiquitous Computing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Sensors Everywhere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Constant Data Streams</a:t>
            </a:r>
          </a:p>
          <a:p>
            <a:pPr lvl="1">
              <a:buNone/>
            </a:pPr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Examples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Monitoring Physical and Environmental Conditions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RFID in Grocery Stores and Consumer Products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Personal Healthcare and Fitness Tracking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Autonomous Robotic Sensor Fleets</a:t>
            </a:r>
          </a:p>
          <a:p>
            <a:pPr marL="0" indent="0">
              <a:buNone/>
            </a:pPr>
            <a:endParaRPr lang="en-US" dirty="0" smtClean="0">
              <a:ea typeface="ＭＳ Ｐゴシック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166F795E-908B-49DD-934D-130A68A575A3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3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Current Applications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0843910"/>
              </p:ext>
            </p:extLst>
          </p:nvPr>
        </p:nvGraphicFramePr>
        <p:xfrm>
          <a:off x="1249700" y="1665195"/>
          <a:ext cx="6827500" cy="45832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13750"/>
                <a:gridCol w="3413750"/>
              </a:tblGrid>
              <a:tr h="229160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Dispersed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and Fixed</a:t>
                      </a:r>
                    </a:p>
                    <a:p>
                      <a:pPr algn="ctr"/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(Smart Sensor Networks)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82259" marR="82259" marT="41130" marB="411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Dispersed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and Mobile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(Autonomous Fleet Systems)</a:t>
                      </a:r>
                      <a:endParaRPr lang="en-US" sz="1600" b="0" dirty="0"/>
                    </a:p>
                  </a:txBody>
                  <a:tcPr marL="82259" marR="82259" marT="41130" marB="411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916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Concentrated and Fixed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(Interactive Stationary Nodes)</a:t>
                      </a:r>
                      <a:endParaRPr lang="en-US" sz="1600" dirty="0"/>
                    </a:p>
                  </a:txBody>
                  <a:tcPr marL="82259" marR="82259" marT="41130" marB="411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Concentrated and Mobile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(RFID Metadata Tags)</a:t>
                      </a:r>
                      <a:endParaRPr lang="en-US" sz="1600" dirty="0"/>
                    </a:p>
                  </a:txBody>
                  <a:tcPr marL="82259" marR="82259" marT="41130" marB="411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01075" y="977900"/>
            <a:ext cx="17107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atin typeface="Trebuchet MS"/>
                <a:cs typeface="Trebuchet MS"/>
              </a:rPr>
              <a:t>Mobility</a:t>
            </a:r>
            <a:endParaRPr lang="en-US" sz="3200" b="1" dirty="0"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0492" y="3093308"/>
            <a:ext cx="677108" cy="172098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3200" b="1" dirty="0" smtClean="0">
                <a:latin typeface="Trebuchet MS"/>
                <a:cs typeface="Trebuchet MS"/>
              </a:rPr>
              <a:t>Ubiquity</a:t>
            </a:r>
            <a:endParaRPr lang="en-US" sz="3200" b="1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955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166F795E-908B-49DD-934D-130A68A575A3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4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Current Architecture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0915525"/>
              </p:ext>
            </p:extLst>
          </p:nvPr>
        </p:nvGraphicFramePr>
        <p:xfrm>
          <a:off x="701354" y="981880"/>
          <a:ext cx="7817185" cy="5482919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485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166F795E-908B-49DD-934D-130A68A575A3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5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Perception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378" y="990600"/>
            <a:ext cx="8135938" cy="5410200"/>
          </a:xfrm>
        </p:spPr>
        <p:txBody>
          <a:bodyPr/>
          <a:lstStyle/>
          <a:p>
            <a:r>
              <a:rPr lang="en-US" b="1" dirty="0" smtClean="0">
                <a:ea typeface="ＭＳ Ｐゴシック" pitchFamily="1" charset="-128"/>
              </a:rPr>
              <a:t>Definitions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Collect data from the outside world via the “</a:t>
            </a:r>
            <a:r>
              <a:rPr lang="en-US" i="1" dirty="0" smtClean="0">
                <a:ea typeface="ＭＳ Ｐゴシック" pitchFamily="1" charset="-128"/>
              </a:rPr>
              <a:t>five senses”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Constraints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Power Consumption, Physical Deployment, Device Integrity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Examples</a:t>
            </a:r>
            <a:endParaRPr lang="en-US" dirty="0" smtClean="0">
              <a:ea typeface="ＭＳ Ｐゴシック" pitchFamily="1" charset="-128"/>
            </a:endParaRPr>
          </a:p>
          <a:p>
            <a:pPr lvl="1"/>
            <a:r>
              <a:rPr lang="en-US" dirty="0" smtClean="0">
                <a:ea typeface="ＭＳ Ｐゴシック" pitchFamily="1" charset="-128"/>
              </a:rPr>
              <a:t>Heart Rate Monitors, Energy Monitors, Weather Sensors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485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166F795E-908B-49DD-934D-130A68A575A3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6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Aggregator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35938" cy="5410200"/>
          </a:xfrm>
        </p:spPr>
        <p:txBody>
          <a:bodyPr/>
          <a:lstStyle/>
          <a:p>
            <a:r>
              <a:rPr lang="en-US" b="1" dirty="0" smtClean="0">
                <a:ea typeface="ＭＳ Ｐゴシック" pitchFamily="1" charset="-128"/>
              </a:rPr>
              <a:t>Definition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Layer in-between sensor sub-systems and the network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May perform compression, analysis, or other processing 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Examples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Power substations collect data from local smart-meters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Cell-phone tower processes and transmits usage statistics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Central hub collects via </a:t>
            </a:r>
            <a:r>
              <a:rPr lang="en-US" dirty="0" err="1" smtClean="0">
                <a:ea typeface="ＭＳ Ｐゴシック" pitchFamily="1" charset="-128"/>
              </a:rPr>
              <a:t>ZigBee</a:t>
            </a:r>
            <a:r>
              <a:rPr lang="en-US" dirty="0" smtClean="0">
                <a:ea typeface="ＭＳ Ｐゴシック" pitchFamily="1" charset="-128"/>
              </a:rPr>
              <a:t> and sends summary via TCP/IP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Ensures security and node integrity in an ad-hoc network </a:t>
            </a:r>
          </a:p>
          <a:p>
            <a:endParaRPr lang="en-US" dirty="0" smtClean="0"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59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166F795E-908B-49DD-934D-130A68A575A3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7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Network Layer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35938" cy="5410200"/>
          </a:xfrm>
        </p:spPr>
        <p:txBody>
          <a:bodyPr/>
          <a:lstStyle/>
          <a:p>
            <a:r>
              <a:rPr lang="en-US" b="1" dirty="0" smtClean="0">
                <a:ea typeface="ＭＳ Ｐゴシック" pitchFamily="1" charset="-128"/>
              </a:rPr>
              <a:t>Definition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Transports data from geographically distributed aggregators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Examples</a:t>
            </a:r>
            <a:endParaRPr lang="en-US" b="1" dirty="0">
              <a:ea typeface="ＭＳ Ｐゴシック" pitchFamily="1" charset="-128"/>
            </a:endParaRPr>
          </a:p>
          <a:p>
            <a:pPr lvl="1"/>
            <a:r>
              <a:rPr lang="en-US" dirty="0">
                <a:ea typeface="ＭＳ Ｐゴシック" pitchFamily="1" charset="-128"/>
              </a:rPr>
              <a:t>Power</a:t>
            </a:r>
            <a:r>
              <a:rPr lang="en-US" dirty="0" smtClean="0">
                <a:ea typeface="ＭＳ Ｐゴシック" pitchFamily="1" charset="-128"/>
              </a:rPr>
              <a:t> substations sending collected data over 3G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In-home systems send data to central service over internet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Data transmission via Power Line Communication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Constraints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Transmissions Latency, Network Reliability, System Security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59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166F795E-908B-49DD-934D-130A68A575A3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8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Network Layer: Sensor Networks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35938" cy="5410200"/>
          </a:xfrm>
        </p:spPr>
        <p:txBody>
          <a:bodyPr/>
          <a:lstStyle/>
          <a:p>
            <a:r>
              <a:rPr lang="en-US" b="1" dirty="0" smtClean="0">
                <a:ea typeface="ＭＳ Ｐゴシック" pitchFamily="1" charset="-128"/>
              </a:rPr>
              <a:t>Sensor Networks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Allow for communication between nodes or sub-systems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Transmit data obtained by the aggregation layer </a:t>
            </a:r>
          </a:p>
          <a:p>
            <a:endParaRPr lang="en-US" b="1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Constraints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Power Consumption, Robustness, Data Throughput</a:t>
            </a:r>
          </a:p>
          <a:p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Wireless Standards</a:t>
            </a:r>
          </a:p>
          <a:p>
            <a:pPr lvl="1"/>
            <a:r>
              <a:rPr lang="en-US" dirty="0" err="1" smtClean="0">
                <a:ea typeface="ＭＳ Ｐゴシック" pitchFamily="1" charset="-128"/>
              </a:rPr>
              <a:t>ZigBee</a:t>
            </a:r>
            <a:r>
              <a:rPr lang="en-US" dirty="0" smtClean="0">
                <a:ea typeface="ＭＳ Ｐゴシック" pitchFamily="1" charset="-128"/>
              </a:rPr>
              <a:t> – 802.15.4, 6LoWPAN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Operating Systems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Overhead, Security, Ease of Development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61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1pPr>
            <a:lvl2pPr marL="37931725" indent="-37474525"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2pPr>
            <a:lvl3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3pPr>
            <a:lvl4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4pPr>
            <a:lvl5pPr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" charset="0"/>
                <a:ea typeface="ＭＳ Ｐゴシック" pitchFamily="1" charset="-128"/>
              </a:defRPr>
            </a:lvl9pPr>
          </a:lstStyle>
          <a:p>
            <a:fld id="{166F795E-908B-49DD-934D-130A68A575A3}" type="slidenum">
              <a:rPr lang="en-US" sz="1600">
                <a:solidFill>
                  <a:schemeClr val="folHlink"/>
                </a:solidFill>
                <a:latin typeface="Trebuchet MS" pitchFamily="1" charset="0"/>
              </a:rPr>
              <a:pPr/>
              <a:t>9</a:t>
            </a:fld>
            <a:endParaRPr lang="en-US" sz="1600">
              <a:solidFill>
                <a:schemeClr val="folHlink"/>
              </a:solidFill>
              <a:latin typeface="Trebuchet MS" pitchFamily="1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" charset="-128"/>
              </a:rPr>
              <a:t>Network Layer: 2G, 3G, 4G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35938" cy="5410200"/>
          </a:xfrm>
        </p:spPr>
        <p:txBody>
          <a:bodyPr/>
          <a:lstStyle/>
          <a:p>
            <a:r>
              <a:rPr lang="en-US" b="1" dirty="0" smtClean="0">
                <a:ea typeface="ＭＳ Ｐゴシック" pitchFamily="1" charset="-128"/>
              </a:rPr>
              <a:t>Advantages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Nearly ubiquitous in the developed world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The network is maintained by data providers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Works indoors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Drawbacks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Decommissioning of 2G networks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Global controller still controls transmission</a:t>
            </a:r>
          </a:p>
          <a:p>
            <a:pPr lvl="1"/>
            <a:endParaRPr lang="en-US" dirty="0" smtClean="0">
              <a:ea typeface="ＭＳ Ｐゴシック" pitchFamily="1" charset="-128"/>
            </a:endParaRPr>
          </a:p>
          <a:p>
            <a:r>
              <a:rPr lang="en-US" b="1" dirty="0" smtClean="0">
                <a:ea typeface="ＭＳ Ｐゴシック" pitchFamily="1" charset="-128"/>
              </a:rPr>
              <a:t>Implementation</a:t>
            </a:r>
          </a:p>
          <a:p>
            <a:pPr lvl="1"/>
            <a:r>
              <a:rPr lang="en-US" dirty="0" smtClean="0">
                <a:ea typeface="ＭＳ Ｐゴシック" pitchFamily="1" charset="-128"/>
              </a:rPr>
              <a:t>SIM Card + Data Transmitter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104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64899</TotalTime>
  <Words>1742</Words>
  <Application>Microsoft Office PowerPoint</Application>
  <PresentationFormat>On-screen Show (4:3)</PresentationFormat>
  <Paragraphs>231</Paragraphs>
  <Slides>19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Slide 1</vt:lpstr>
      <vt:lpstr>Internet of Things?</vt:lpstr>
      <vt:lpstr>Current Applications</vt:lpstr>
      <vt:lpstr>Current Architecture</vt:lpstr>
      <vt:lpstr>Perception</vt:lpstr>
      <vt:lpstr>Aggregator</vt:lpstr>
      <vt:lpstr>Network Layer</vt:lpstr>
      <vt:lpstr>Network Layer: Sensor Networks</vt:lpstr>
      <vt:lpstr>Network Layer: 2G, 3G, 4G</vt:lpstr>
      <vt:lpstr>Network Layer: WIFI &amp; WPAN</vt:lpstr>
      <vt:lpstr>Network Layer: Other Protocols</vt:lpstr>
      <vt:lpstr>Application Layer</vt:lpstr>
      <vt:lpstr>A Few Practical I.o.T. Examples</vt:lpstr>
      <vt:lpstr>Energy and Latency Aware Task Scheduling</vt:lpstr>
      <vt:lpstr>Self-Aware Mobile Sensor Networks </vt:lpstr>
      <vt:lpstr>Security and Fault Tolerance in Ad-Hoc Networks </vt:lpstr>
      <vt:lpstr>Thank You!  Questions?</vt:lpstr>
      <vt:lpstr>Citations 1</vt:lpstr>
      <vt:lpstr>Citations 2</vt:lpstr>
    </vt:vector>
  </TitlesOfParts>
  <Company>U.C.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Ajay Suresh</dc:creator>
  <cp:lastModifiedBy>Max</cp:lastModifiedBy>
  <cp:revision>10315</cp:revision>
  <cp:lastPrinted>2012-09-11T14:31:44Z</cp:lastPrinted>
  <dcterms:created xsi:type="dcterms:W3CDTF">2012-12-10T20:08:35Z</dcterms:created>
  <dcterms:modified xsi:type="dcterms:W3CDTF">2012-12-11T16:28:57Z</dcterms:modified>
</cp:coreProperties>
</file>