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46" r:id="rId2"/>
    <p:sldId id="1220" r:id="rId3"/>
    <p:sldId id="1273" r:id="rId4"/>
    <p:sldId id="1275" r:id="rId5"/>
    <p:sldId id="1278" r:id="rId6"/>
    <p:sldId id="1277" r:id="rId7"/>
    <p:sldId id="1280" r:id="rId8"/>
    <p:sldId id="1291" r:id="rId9"/>
    <p:sldId id="1281" r:id="rId10"/>
    <p:sldId id="1286" r:id="rId11"/>
    <p:sldId id="1287" r:id="rId12"/>
    <p:sldId id="1288" r:id="rId13"/>
    <p:sldId id="1290" r:id="rId14"/>
    <p:sldId id="1295" r:id="rId15"/>
    <p:sldId id="1282" r:id="rId16"/>
    <p:sldId id="1283" r:id="rId17"/>
    <p:sldId id="1298" r:id="rId18"/>
    <p:sldId id="1299" r:id="rId19"/>
    <p:sldId id="1300" r:id="rId20"/>
    <p:sldId id="1284" r:id="rId21"/>
    <p:sldId id="1294" r:id="rId22"/>
    <p:sldId id="1293" r:id="rId23"/>
    <p:sldId id="1296" r:id="rId24"/>
    <p:sldId id="1285" r:id="rId25"/>
    <p:sldId id="1301" r:id="rId26"/>
    <p:sldId id="1297" r:id="rId27"/>
    <p:sldId id="1292" r:id="rId28"/>
    <p:sldId id="1289" r:id="rId29"/>
    <p:sldId id="1302" r:id="rId30"/>
    <p:sldId id="1303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00FF"/>
    <a:srgbClr val="008000"/>
    <a:srgbClr val="CC0000"/>
    <a:srgbClr val="FF9900"/>
    <a:srgbClr val="660066"/>
    <a:srgbClr val="FF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2592" y="-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4"/>
    </p:cViewPr>
  </p:sorterViewPr>
  <p:notesViewPr>
    <p:cSldViewPr snapToObjects="1">
      <p:cViewPr>
        <p:scale>
          <a:sx n="75" d="100"/>
          <a:sy n="75" d="100"/>
        </p:scale>
        <p:origin x="-2460" y="-258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seshinto:Downloads:worksheet1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seshinto:Downloads:worksheet1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Cost of Torque - Servo Motor</c:v>
          </c:tx>
          <c:spPr>
            <a:ln w="4762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'Servo Motor'!$A$2:$A$10</c:f>
              <c:numCache>
                <c:formatCode>General</c:formatCode>
                <c:ptCount val="9"/>
                <c:pt idx="0">
                  <c:v>53.25</c:v>
                </c:pt>
                <c:pt idx="1">
                  <c:v>44.05</c:v>
                </c:pt>
                <c:pt idx="2">
                  <c:v>41.01</c:v>
                </c:pt>
                <c:pt idx="3">
                  <c:v>103.82</c:v>
                </c:pt>
                <c:pt idx="4">
                  <c:v>159.82</c:v>
                </c:pt>
                <c:pt idx="5">
                  <c:v>122.26</c:v>
                </c:pt>
                <c:pt idx="6">
                  <c:v>119.49</c:v>
                </c:pt>
                <c:pt idx="7">
                  <c:v>183.23</c:v>
                </c:pt>
                <c:pt idx="8">
                  <c:v>193.27</c:v>
                </c:pt>
              </c:numCache>
            </c:numRef>
          </c:xVal>
          <c:yVal>
            <c:numRef>
              <c:f>'Servo Motor'!$B$2:$B$10</c:f>
              <c:numCache>
                <c:formatCode>General</c:formatCode>
                <c:ptCount val="9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1.5</c:v>
                </c:pt>
                <c:pt idx="4">
                  <c:v>7.4</c:v>
                </c:pt>
                <c:pt idx="5">
                  <c:v>9.8</c:v>
                </c:pt>
                <c:pt idx="6">
                  <c:v>19.6</c:v>
                </c:pt>
                <c:pt idx="7">
                  <c:v>58.8</c:v>
                </c:pt>
                <c:pt idx="8">
                  <c:v>68.8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2229736"/>
        <c:axId val="2112260744"/>
      </c:scatterChart>
      <c:valAx>
        <c:axId val="211222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2260744"/>
        <c:crosses val="autoZero"/>
        <c:crossBetween val="midCat"/>
      </c:valAx>
      <c:valAx>
        <c:axId val="2112260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22297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Cost of Torque</c:v>
          </c:tx>
          <c:trendline>
            <c:trendlineType val="exp"/>
            <c:dispRSqr val="0"/>
            <c:dispEq val="0"/>
          </c:trendline>
          <c:xVal>
            <c:numRef>
              <c:f>工作表2!$B$3:$B$82</c:f>
              <c:numCache>
                <c:formatCode>General</c:formatCode>
                <c:ptCount val="80"/>
                <c:pt idx="0" formatCode="0.00_ ">
                  <c:v>45.33</c:v>
                </c:pt>
                <c:pt idx="5" formatCode="0.00_ ">
                  <c:v>45.33</c:v>
                </c:pt>
                <c:pt idx="10">
                  <c:v>46.14</c:v>
                </c:pt>
                <c:pt idx="15">
                  <c:v>46.14</c:v>
                </c:pt>
                <c:pt idx="20">
                  <c:v>46.14</c:v>
                </c:pt>
                <c:pt idx="25">
                  <c:v>51.81</c:v>
                </c:pt>
                <c:pt idx="30">
                  <c:v>51.81</c:v>
                </c:pt>
                <c:pt idx="35">
                  <c:v>51.81</c:v>
                </c:pt>
                <c:pt idx="40">
                  <c:v>51.81</c:v>
                </c:pt>
                <c:pt idx="45">
                  <c:v>57.54</c:v>
                </c:pt>
                <c:pt idx="50">
                  <c:v>57.54</c:v>
                </c:pt>
                <c:pt idx="55">
                  <c:v>75.97</c:v>
                </c:pt>
                <c:pt idx="60">
                  <c:v>80.02</c:v>
                </c:pt>
                <c:pt idx="65">
                  <c:v>84.07</c:v>
                </c:pt>
                <c:pt idx="70">
                  <c:v>88.93</c:v>
                </c:pt>
                <c:pt idx="75">
                  <c:v>97.03</c:v>
                </c:pt>
              </c:numCache>
            </c:numRef>
          </c:xVal>
          <c:yVal>
            <c:numRef>
              <c:f>工作表2!$A$3:$A$82</c:f>
              <c:numCache>
                <c:formatCode>General</c:formatCode>
                <c:ptCount val="80"/>
                <c:pt idx="0">
                  <c:v>160.0</c:v>
                </c:pt>
                <c:pt idx="5">
                  <c:v>170.0</c:v>
                </c:pt>
                <c:pt idx="10">
                  <c:v>260.0</c:v>
                </c:pt>
                <c:pt idx="15">
                  <c:v>270.0</c:v>
                </c:pt>
                <c:pt idx="20">
                  <c:v>270.0</c:v>
                </c:pt>
                <c:pt idx="25">
                  <c:v>330.0</c:v>
                </c:pt>
                <c:pt idx="30">
                  <c:v>330.0</c:v>
                </c:pt>
                <c:pt idx="35">
                  <c:v>340.0</c:v>
                </c:pt>
                <c:pt idx="40">
                  <c:v>340.0</c:v>
                </c:pt>
                <c:pt idx="45">
                  <c:v>480.0</c:v>
                </c:pt>
                <c:pt idx="50">
                  <c:v>480.0</c:v>
                </c:pt>
                <c:pt idx="55">
                  <c:v>580.0</c:v>
                </c:pt>
                <c:pt idx="60">
                  <c:v>820.0</c:v>
                </c:pt>
                <c:pt idx="65">
                  <c:v>900.0</c:v>
                </c:pt>
                <c:pt idx="70">
                  <c:v>1200.0</c:v>
                </c:pt>
                <c:pt idx="75">
                  <c:v>1550.0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645576"/>
        <c:axId val="2139648376"/>
      </c:scatterChart>
      <c:valAx>
        <c:axId val="2139645576"/>
        <c:scaling>
          <c:orientation val="minMax"/>
          <c:min val="40.0"/>
        </c:scaling>
        <c:delete val="0"/>
        <c:axPos val="b"/>
        <c:numFmt formatCode="0.00_ " sourceLinked="1"/>
        <c:majorTickMark val="out"/>
        <c:minorTickMark val="none"/>
        <c:tickLblPos val="nextTo"/>
        <c:crossAx val="2139648376"/>
        <c:crosses val="autoZero"/>
        <c:crossBetween val="midCat"/>
      </c:valAx>
      <c:valAx>
        <c:axId val="2139648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6455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331D288-2985-B649-A920-258AF894B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0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240FB31-892C-5041-A063-72736F3F5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6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pitchFamily="1" charset="-128"/>
              </a:rPr>
              <a:t>http://</a:t>
            </a:r>
            <a:r>
              <a:rPr lang="da-DK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pitchFamily="1" charset="-128"/>
              </a:rPr>
              <a:t>embedded-lab.com</a:t>
            </a:r>
            <a:r>
              <a:rPr lang="da-DK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pitchFamily="1" charset="-128"/>
              </a:rPr>
              <a:t>/blog/?p=4653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pitchFamily="1" charset="-128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pitchFamily="1" charset="-128"/>
              </a:rPr>
              <a:t>www.lirtex.com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pitchFamily="1" charset="-128"/>
              </a:rPr>
              <a:t>/robotics/servo-motors-information-and-control/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FB31-892C-5041-A063-72736F3F5D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Note the CEMF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FB31-892C-5041-A063-72736F3F5D8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9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FB31-892C-5041-A063-72736F3F5D8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58AA8-07DD-CE4F-A162-2715E5270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A8E41-13E0-CD42-88EC-A6A679F0A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4579A-D2B2-E74C-BB49-9447D19EE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BBA87-B166-6648-81AB-A938366AB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88C50-BDAC-E542-8934-A5CF1C90F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FF2C8-6918-5F46-874E-8E713EF96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9911D-E171-1E44-865C-80FBA81F8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FCE34-DDCB-6B4D-A8A4-251D65F11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024C6-D3ED-DA44-8519-7C2479A59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55C7E-9572-0440-A811-984C6F9CB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EF57D-6118-CA4C-86AA-220199936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CD71A-6E79-7440-86EC-EE5132683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6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FA1F1-6DD5-FC4B-8FBC-5F5C95557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6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folHlink"/>
                </a:solidFill>
                <a:latin typeface="Trebuchet MS" charset="0"/>
              </a:defRPr>
            </a:lvl1pPr>
          </a:lstStyle>
          <a:p>
            <a:fld id="{514BFFCE-DEDF-C345-A7A6-A7E0367AA3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76200"/>
            <a:ext cx="969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ＭＳ Ｐゴシック" charset="0"/>
          <a:cs typeface="ＭＳ Ｐゴシック" pitchFamily="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ＭＳ Ｐゴシック" charset="0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ＭＳ Ｐゴシック" charset="0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ＭＳ Ｐゴシック" charset="0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ＭＳ Ｐゴシック" charset="0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gif"/><Relationship Id="rId4" Type="http://schemas.openxmlformats.org/officeDocument/2006/relationships/video" Target="../media/media2.gif"/><Relationship Id="rId5" Type="http://schemas.microsoft.com/office/2007/relationships/media" Target="../media/media3.gif"/><Relationship Id="rId6" Type="http://schemas.openxmlformats.org/officeDocument/2006/relationships/video" Target="../media/media3.gif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2.png"/><Relationship Id="rId1" Type="http://schemas.microsoft.com/office/2007/relationships/media" Target="../media/media4.gif"/><Relationship Id="rId2" Type="http://schemas.openxmlformats.org/officeDocument/2006/relationships/video" Target="../media/media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EF33B6-B5E0-4A48-87E6-6A4BB6157ED0}" type="slidenum">
              <a:rPr lang="en-US" sz="1600">
                <a:solidFill>
                  <a:schemeClr val="folHlink"/>
                </a:solidFill>
                <a:latin typeface="Trebuchet MS" charset="0"/>
              </a:rPr>
              <a:pPr/>
              <a:t>1</a:t>
            </a:fld>
            <a:endParaRPr lang="en-US" sz="1600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000066"/>
                </a:solidFill>
                <a:latin typeface="Trebuchet MS" charset="0"/>
              </a:rPr>
              <a:t>EECS 373</a:t>
            </a:r>
          </a:p>
          <a:p>
            <a:r>
              <a:rPr lang="en-US" sz="3200" dirty="0">
                <a:solidFill>
                  <a:srgbClr val="000066"/>
                </a:solidFill>
                <a:latin typeface="Trebuchet MS" charset="0"/>
              </a:rPr>
              <a:t>Design of Microprocessor-Based Systems</a:t>
            </a:r>
          </a:p>
          <a:p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Trebuchet MS" charset="0"/>
              </a:rPr>
              <a:t>Student Presentations</a:t>
            </a:r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r>
              <a:rPr lang="en-US" sz="2200" dirty="0" err="1" smtClean="0">
                <a:solidFill>
                  <a:srgbClr val="000066"/>
                </a:solidFill>
                <a:latin typeface="Trebuchet MS" charset="0"/>
              </a:rPr>
              <a:t>Tianhua</a:t>
            </a:r>
            <a:r>
              <a:rPr lang="en-US" sz="2200" dirty="0" smtClean="0">
                <a:solidFill>
                  <a:srgbClr val="000066"/>
                </a:solidFill>
                <a:latin typeface="Trebuchet MS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Trebuchet MS" charset="0"/>
              </a:rPr>
              <a:t>Zheng</a:t>
            </a:r>
            <a:r>
              <a:rPr lang="en-US" sz="2200" dirty="0" smtClean="0">
                <a:solidFill>
                  <a:srgbClr val="000066"/>
                </a:solidFill>
                <a:latin typeface="Trebuchet MS" charset="0"/>
              </a:rPr>
              <a:t> and Jason </a:t>
            </a:r>
            <a:r>
              <a:rPr lang="en-US" sz="2200" dirty="0" err="1" smtClean="0">
                <a:solidFill>
                  <a:srgbClr val="000066"/>
                </a:solidFill>
                <a:latin typeface="Trebuchet MS" charset="0"/>
              </a:rPr>
              <a:t>Shintani</a:t>
            </a:r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r>
              <a:rPr lang="en-US" sz="2200" dirty="0" smtClean="0">
                <a:solidFill>
                  <a:srgbClr val="000066"/>
                </a:solidFill>
                <a:latin typeface="Trebuchet MS" charset="0"/>
              </a:rPr>
              <a:t>Motor control</a:t>
            </a:r>
            <a:endParaRPr lang="en-US" sz="2200" dirty="0">
              <a:solidFill>
                <a:srgbClr val="000066"/>
              </a:solidFill>
              <a:latin typeface="Trebuchet MS" charset="0"/>
            </a:endParaRPr>
          </a:p>
          <a:p>
            <a:r>
              <a:rPr lang="en-US" sz="2200" dirty="0" smtClean="0">
                <a:solidFill>
                  <a:srgbClr val="000066"/>
                </a:solidFill>
                <a:latin typeface="Trebuchet MS" charset="0"/>
              </a:rPr>
              <a:t>November 27</a:t>
            </a:r>
            <a:r>
              <a:rPr lang="en-US" sz="2200" baseline="30000" dirty="0" smtClean="0">
                <a:solidFill>
                  <a:srgbClr val="000066"/>
                </a:solidFill>
                <a:latin typeface="Trebuchet MS" charset="0"/>
              </a:rPr>
              <a:t>th</a:t>
            </a:r>
            <a:r>
              <a:rPr lang="en-US" sz="2200" dirty="0" smtClean="0">
                <a:solidFill>
                  <a:srgbClr val="000066"/>
                </a:solidFill>
                <a:latin typeface="Trebuchet MS" charset="0"/>
              </a:rPr>
              <a:t>, 2012</a:t>
            </a:r>
            <a:endParaRPr lang="en-US" sz="2200" dirty="0">
              <a:solidFill>
                <a:srgbClr val="000066"/>
              </a:solidFill>
              <a:latin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113" y="2745945"/>
            <a:ext cx="4132876" cy="329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SingleCoilExcit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69787" y="1076255"/>
            <a:ext cx="1231900" cy="12319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0"/>
            <a:r>
              <a:rPr lang="zh-CN" altLang="en-US" dirty="0"/>
              <a:t>“</a:t>
            </a:r>
            <a:r>
              <a:rPr lang="en-US" altLang="zh-CN" dirty="0"/>
              <a:t>Single-Step” controlling method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zh-CN" altLang="en-US" dirty="0"/>
              <a:t>“</a:t>
            </a:r>
            <a:r>
              <a:rPr lang="en-US" altLang="zh-CN" dirty="0"/>
              <a:t>Double-Step” controlling method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altLang="zh-CN" dirty="0" smtClean="0"/>
              <a:t>“Half</a:t>
            </a:r>
            <a:r>
              <a:rPr lang="en-US" altLang="zh-CN" dirty="0"/>
              <a:t>-</a:t>
            </a:r>
            <a:r>
              <a:rPr lang="en-US" altLang="zh-CN" dirty="0" smtClean="0"/>
              <a:t>Step” </a:t>
            </a:r>
            <a:r>
              <a:rPr lang="en-US" altLang="zh-CN" dirty="0"/>
              <a:t>stepping method</a:t>
            </a:r>
          </a:p>
          <a:p>
            <a:endParaRPr lang="en-US" dirty="0"/>
          </a:p>
        </p:txBody>
      </p:sp>
      <p:pic>
        <p:nvPicPr>
          <p:cNvPr id="10" name="HalfSteppingSequence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97700" y="4635500"/>
            <a:ext cx="1231900" cy="1231900"/>
          </a:xfrm>
          <a:prstGeom prst="rect">
            <a:avLst/>
          </a:prstGeom>
        </p:spPr>
      </p:pic>
      <p:pic>
        <p:nvPicPr>
          <p:cNvPr id="11" name="TwoCoilExcitation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69787" y="2821839"/>
            <a:ext cx="1259813" cy="1259813"/>
          </a:xfrm>
          <a:prstGeom prst="rect">
            <a:avLst/>
          </a:prstGeom>
          <a:solidFill>
            <a:srgbClr val="D89F39"/>
          </a:solidFill>
        </p:spPr>
      </p:pic>
    </p:spTree>
    <p:extLst>
      <p:ext uri="{BB962C8B-B14F-4D97-AF65-F5344CB8AC3E}">
        <p14:creationId xmlns:p14="http://schemas.microsoft.com/office/powerpoint/2010/main" val="107904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4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Stepper 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altLang="zh-CN" dirty="0"/>
              <a:t>Need controller to generate waveform to drive the stepper motor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13558" y="5374988"/>
            <a:ext cx="2895600" cy="987954"/>
          </a:xfrm>
        </p:spPr>
        <p:txBody>
          <a:bodyPr/>
          <a:lstStyle/>
          <a:p>
            <a:pPr lvl="0" algn="ctr"/>
            <a:r>
              <a:rPr lang="en-US" altLang="zh-CN" b="0" dirty="0">
                <a:solidFill>
                  <a:schemeClr val="tx1"/>
                </a:solidFill>
              </a:rPr>
              <a:t>Smooth Transitions</a:t>
            </a:r>
          </a:p>
          <a:p>
            <a:pPr lvl="0" algn="ctr"/>
            <a:r>
              <a:rPr lang="en-US" altLang="zh-CN" b="0" dirty="0">
                <a:solidFill>
                  <a:schemeClr val="tx1"/>
                </a:solidFill>
              </a:rPr>
              <a:t>(Micro </a:t>
            </a:r>
            <a:r>
              <a:rPr lang="en-US" altLang="zh-CN" b="0" dirty="0" smtClean="0">
                <a:solidFill>
                  <a:schemeClr val="tx1"/>
                </a:solidFill>
              </a:rPr>
              <a:t>stepping)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5" name="Shape 72"/>
          <p:cNvSpPr/>
          <p:nvPr/>
        </p:nvSpPr>
        <p:spPr>
          <a:xfrm>
            <a:off x="-72675" y="2386594"/>
            <a:ext cx="4725752" cy="257773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6773333" y="43180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hape 73"/>
          <p:cNvSpPr/>
          <p:nvPr/>
        </p:nvSpPr>
        <p:spPr>
          <a:xfrm>
            <a:off x="4653077" y="2386594"/>
            <a:ext cx="4606635" cy="27266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" name="TextBox 8"/>
          <p:cNvSpPr txBox="1"/>
          <p:nvPr/>
        </p:nvSpPr>
        <p:spPr>
          <a:xfrm>
            <a:off x="1374797" y="5374988"/>
            <a:ext cx="197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Discrete Transitions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2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Usage of Stepper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Used in a wide variety of application in industry</a:t>
            </a:r>
          </a:p>
          <a:p>
            <a:pPr lvl="1"/>
            <a:r>
              <a:rPr lang="en-US" dirty="0" smtClean="0"/>
              <a:t>Computer Peripherals</a:t>
            </a:r>
          </a:p>
          <a:p>
            <a:pPr lvl="1"/>
            <a:r>
              <a:rPr lang="en-US" dirty="0" smtClean="0"/>
              <a:t>Business Machines</a:t>
            </a:r>
          </a:p>
          <a:p>
            <a:r>
              <a:rPr lang="en-US" dirty="0" smtClean="0"/>
              <a:t>And also in everyday life</a:t>
            </a:r>
          </a:p>
          <a:p>
            <a:pPr lvl="1"/>
            <a:r>
              <a:rPr lang="en-US" dirty="0" smtClean="0"/>
              <a:t>BBQ grill</a:t>
            </a:r>
          </a:p>
          <a:p>
            <a:pPr lvl="1"/>
            <a:r>
              <a:rPr lang="en-US" dirty="0" smtClean="0"/>
              <a:t>Stage intelligent light systems</a:t>
            </a:r>
          </a:p>
          <a:p>
            <a:pPr lvl="1"/>
            <a:r>
              <a:rPr lang="en-US" dirty="0" smtClean="0"/>
              <a:t>Power windows and power seats</a:t>
            </a:r>
          </a:p>
          <a:p>
            <a:pPr lvl="0"/>
            <a:r>
              <a:rPr lang="en-US" altLang="zh-CN" dirty="0"/>
              <a:t>High positioning accuracy, large torque, reliability.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vs.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图表 1"/>
          <p:cNvGraphicFramePr>
            <a:graphicFrameLocks noGrp="1"/>
          </p:cNvGraphicFramePr>
          <p:nvPr>
            <p:ph idx="1"/>
          </p:nvPr>
        </p:nvGraphicFramePr>
        <p:xfrm>
          <a:off x="914400" y="9906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32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FEA80B-6781-C14F-B186-EF6188C1C574}" type="slidenum">
              <a:rPr lang="en-US" sz="1600">
                <a:solidFill>
                  <a:schemeClr val="folHlink"/>
                </a:solidFill>
                <a:latin typeface="Trebuchet MS" charset="0"/>
              </a:rPr>
              <a:pPr/>
              <a:t>14</a:t>
            </a:fld>
            <a:endParaRPr lang="en-US" sz="1600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cs typeface="ＭＳ Ｐゴシック" charset="0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Minute quiz</a:t>
            </a:r>
          </a:p>
          <a:p>
            <a:pPr marL="0" indent="0">
              <a:buNone/>
            </a:pPr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Announcements</a:t>
            </a:r>
          </a:p>
          <a:p>
            <a:endParaRPr lang="en-US" dirty="0">
              <a:solidFill>
                <a:srgbClr val="7F7F7F"/>
              </a:solidFill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Special purpose motors (servos, steppers, actuators)</a:t>
            </a:r>
            <a:endParaRPr lang="en-US" dirty="0" smtClean="0">
              <a:latin typeface="Trebuchet MS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 smtClean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latin typeface="Trebuchet MS" charset="0"/>
                <a:cs typeface="ＭＳ Ｐゴシック" charset="0"/>
              </a:rPr>
              <a:t>H</a:t>
            </a:r>
            <a:r>
              <a:rPr lang="en-US" dirty="0">
                <a:latin typeface="Trebuchet MS" charset="0"/>
                <a:cs typeface="ＭＳ Ｐゴシック" charset="0"/>
              </a:rPr>
              <a:t>-bridge</a:t>
            </a:r>
          </a:p>
          <a:p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latin typeface="Trebuchet MS" charset="0"/>
                <a:cs typeface="ＭＳ Ｐゴシック" charset="0"/>
              </a:rPr>
              <a:t>CEMF</a:t>
            </a:r>
            <a:endParaRPr lang="en-US" dirty="0">
              <a:latin typeface="Trebuchet MS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rebuchet M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3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four switches, mechanical or solid-state, with series pairs in parallel.</a:t>
            </a:r>
          </a:p>
          <a:p>
            <a:r>
              <a:rPr lang="en-US" dirty="0" smtClean="0"/>
              <a:t>Used to provide direction control for DC motors.</a:t>
            </a:r>
            <a:endParaRPr lang="en-US" dirty="0"/>
          </a:p>
          <a:p>
            <a:r>
              <a:rPr lang="en-US" dirty="0" smtClean="0"/>
              <a:t>Often found in IC packages. </a:t>
            </a:r>
          </a:p>
          <a:p>
            <a:r>
              <a:rPr lang="en-US" dirty="0" smtClean="0"/>
              <a:t>DC brushed motors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Screen Shot 2012-11-26 at 7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3105"/>
            <a:ext cx="2576265" cy="2980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42" y="3592266"/>
            <a:ext cx="4465215" cy="27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4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 speed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signal: PWM</a:t>
            </a:r>
          </a:p>
          <a:p>
            <a:pPr lvl="1"/>
            <a:r>
              <a:rPr lang="en-US" dirty="0" smtClean="0"/>
              <a:t>Unlike servos, H-bridges use PWM to regulate power supplied to the motor. </a:t>
            </a:r>
          </a:p>
          <a:p>
            <a:pPr lvl="1"/>
            <a:r>
              <a:rPr lang="en-US" dirty="0" smtClean="0"/>
              <a:t>This can be correlated to speed if the mechanical load is know or thru closed-loop feedback from a quadrature encoder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50,000Hz – 60,000Hz</a:t>
            </a:r>
            <a:endParaRPr lang="en-US" dirty="0" smtClean="0"/>
          </a:p>
          <a:p>
            <a:r>
              <a:rPr lang="en-US" dirty="0" smtClean="0"/>
              <a:t>PWM generation</a:t>
            </a:r>
          </a:p>
          <a:p>
            <a:pPr lvl="1"/>
            <a:r>
              <a:rPr lang="en-US" dirty="0" smtClean="0"/>
              <a:t>The PWM signal is generated by switching one of the two switches that have current flowing.</a:t>
            </a:r>
          </a:p>
          <a:p>
            <a:pPr lvl="1"/>
            <a:r>
              <a:rPr lang="en-US" dirty="0" smtClean="0"/>
              <a:t>For example, if the motor from the previous slide was running right, 1001, </a:t>
            </a:r>
            <a:r>
              <a:rPr lang="en-US" dirty="0" err="1" smtClean="0"/>
              <a:t>PWM’ing</a:t>
            </a:r>
            <a:r>
              <a:rPr lang="en-US" dirty="0" smtClean="0"/>
              <a:t> S1 would limit the current to the motor.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1001 - Forward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5C7E-9572-0440-A811-984C6F9CB50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Screen Shot 2012-11-26 at 7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43123"/>
            <a:ext cx="2576265" cy="2980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42" y="1982284"/>
            <a:ext cx="4465215" cy="2741642"/>
          </a:xfrm>
          <a:prstGeom prst="rect">
            <a:avLst/>
          </a:prstGeom>
        </p:spPr>
      </p:pic>
      <p:cxnSp>
        <p:nvCxnSpPr>
          <p:cNvPr id="13" name="Elbow Connector 12"/>
          <p:cNvCxnSpPr/>
          <p:nvPr/>
        </p:nvCxnSpPr>
        <p:spPr bwMode="auto">
          <a:xfrm rot="16200000" flipH="1">
            <a:off x="6082052" y="2589967"/>
            <a:ext cx="914400" cy="467405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Elbow Connector 18"/>
          <p:cNvCxnSpPr/>
          <p:nvPr/>
        </p:nvCxnSpPr>
        <p:spPr bwMode="auto">
          <a:xfrm rot="16200000" flipH="1">
            <a:off x="7492612" y="3471952"/>
            <a:ext cx="907082" cy="524918"/>
          </a:xfrm>
          <a:prstGeom prst="bentConnector3">
            <a:avLst>
              <a:gd name="adj1" fmla="val 7064"/>
            </a:avLst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864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0110 - Reverse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5C7E-9572-0440-A811-984C6F9CB50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Screen Shot 2012-11-26 at 7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2284"/>
            <a:ext cx="2576265" cy="2980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42" y="2255617"/>
            <a:ext cx="4465215" cy="2741642"/>
          </a:xfrm>
          <a:prstGeom prst="rect">
            <a:avLst/>
          </a:prstGeom>
        </p:spPr>
      </p:pic>
      <p:cxnSp>
        <p:nvCxnSpPr>
          <p:cNvPr id="20" name="Elbow Connector 19"/>
          <p:cNvCxnSpPr/>
          <p:nvPr/>
        </p:nvCxnSpPr>
        <p:spPr bwMode="auto">
          <a:xfrm rot="5400000">
            <a:off x="7456011" y="2745947"/>
            <a:ext cx="1062531" cy="607158"/>
          </a:xfrm>
          <a:prstGeom prst="bentConnector3">
            <a:avLst>
              <a:gd name="adj1" fmla="val 99404"/>
            </a:avLst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Elbow Connector 39"/>
          <p:cNvCxnSpPr/>
          <p:nvPr/>
        </p:nvCxnSpPr>
        <p:spPr bwMode="auto">
          <a:xfrm rot="5400000">
            <a:off x="6078878" y="3807465"/>
            <a:ext cx="914400" cy="473755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2070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1100, 0011, 1111 – Shoot thru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5C7E-9572-0440-A811-984C6F9CB50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 descr="Screen Shot 2012-11-26 at 7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99624"/>
            <a:ext cx="2576265" cy="2980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42" y="2138785"/>
            <a:ext cx="4465215" cy="27416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6165795" y="2518260"/>
            <a:ext cx="0" cy="2049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290855" y="2518260"/>
            <a:ext cx="0" cy="2049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051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0BD673-ECCB-3448-8E61-C11F0BE435CF}" type="slidenum">
              <a:rPr lang="en-US" sz="1600">
                <a:solidFill>
                  <a:schemeClr val="folHlink"/>
                </a:solidFill>
                <a:latin typeface="Trebuchet MS" charset="0"/>
              </a:rPr>
              <a:pPr/>
              <a:t>2</a:t>
            </a:fld>
            <a:endParaRPr lang="en-US" sz="1600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cs typeface="ＭＳ Ｐゴシック" charset="0"/>
              </a:rPr>
              <a:t>Announcements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endParaRPr lang="en-US" dirty="0">
              <a:latin typeface="Trebuchet MS" charset="0"/>
            </a:endParaRPr>
          </a:p>
          <a:p>
            <a:endParaRPr lang="en-US" dirty="0" smtClean="0">
              <a:latin typeface="Trebuchet MS" charset="0"/>
            </a:endParaRPr>
          </a:p>
          <a:p>
            <a:endParaRPr lang="en-US" dirty="0">
              <a:latin typeface="Trebuchet MS" charset="0"/>
            </a:endParaRPr>
          </a:p>
          <a:p>
            <a:r>
              <a:rPr lang="en-US" dirty="0" smtClean="0">
                <a:latin typeface="Trebuchet MS" charset="0"/>
              </a:rPr>
              <a:t>Today is a good day!</a:t>
            </a:r>
          </a:p>
          <a:p>
            <a:endParaRPr lang="en-US" dirty="0">
              <a:latin typeface="Trebuchet MS" charset="0"/>
            </a:endParaRPr>
          </a:p>
          <a:p>
            <a:r>
              <a:rPr lang="en-US" dirty="0" smtClean="0">
                <a:latin typeface="Trebuchet MS" charset="0"/>
              </a:rPr>
              <a:t>Motors are awesome!</a:t>
            </a:r>
            <a:endParaRPr lang="en-US" dirty="0">
              <a:latin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412093"/>
            <a:ext cx="3111695" cy="4144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 components and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motor controller that supports power (speed) control is made of four MOSFET’s or BJT’s.</a:t>
            </a:r>
          </a:p>
          <a:p>
            <a:pPr lvl="1"/>
            <a:r>
              <a:rPr lang="en-US" dirty="0" smtClean="0"/>
              <a:t>Typically, N-Channel MOSFET’s are chosen because of their low source to drain resistance.</a:t>
            </a:r>
          </a:p>
          <a:p>
            <a:pPr lvl="1"/>
            <a:r>
              <a:rPr lang="en-US" dirty="0" smtClean="0"/>
              <a:t>Solid-state switches are chosen because they allow for higher switching frequencies and wear less on each individual throw (no sparks).</a:t>
            </a:r>
          </a:p>
          <a:p>
            <a:r>
              <a:rPr lang="en-US" dirty="0" smtClean="0"/>
              <a:t>Mechanical switches are much cheaper but do not allow for effective power (speed) control.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315" y="4430713"/>
            <a:ext cx="2794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92" y="3710840"/>
            <a:ext cx="3147160" cy="3147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65" y="404875"/>
            <a:ext cx="3223055" cy="3223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0" y="3681413"/>
            <a:ext cx="3810000" cy="2857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8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H-bridge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Servos</a:t>
            </a:r>
          </a:p>
          <a:p>
            <a:endParaRPr lang="en-US" dirty="0" smtClean="0"/>
          </a:p>
          <a:p>
            <a:r>
              <a:rPr lang="en-US" dirty="0" smtClean="0"/>
              <a:t>Stepper motors</a:t>
            </a:r>
          </a:p>
          <a:p>
            <a:endParaRPr lang="en-US" dirty="0" smtClean="0"/>
          </a:p>
          <a:p>
            <a:r>
              <a:rPr lang="en-US" dirty="0" smtClean="0"/>
              <a:t>Non-reversible configurations</a:t>
            </a:r>
          </a:p>
          <a:p>
            <a:endParaRPr lang="en-US" dirty="0"/>
          </a:p>
          <a:p>
            <a:r>
              <a:rPr lang="en-US" dirty="0" smtClean="0"/>
              <a:t>AC motors</a:t>
            </a:r>
          </a:p>
          <a:p>
            <a:endParaRPr lang="en-US" dirty="0" smtClean="0"/>
          </a:p>
          <a:p>
            <a:r>
              <a:rPr lang="en-US" dirty="0" smtClean="0"/>
              <a:t>DC brushless motors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4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FEA80B-6781-C14F-B186-EF6188C1C574}" type="slidenum">
              <a:rPr lang="en-US" sz="1600">
                <a:solidFill>
                  <a:schemeClr val="folHlink"/>
                </a:solidFill>
                <a:latin typeface="Trebuchet MS" charset="0"/>
              </a:rPr>
              <a:pPr/>
              <a:t>23</a:t>
            </a:fld>
            <a:endParaRPr lang="en-US" sz="1600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cs typeface="ＭＳ Ｐゴシック" charset="0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Minute quiz</a:t>
            </a:r>
          </a:p>
          <a:p>
            <a:pPr marL="0" indent="0">
              <a:buNone/>
            </a:pPr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Announcements</a:t>
            </a:r>
          </a:p>
          <a:p>
            <a:endParaRPr lang="en-US" dirty="0">
              <a:solidFill>
                <a:srgbClr val="7F7F7F"/>
              </a:solidFill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Special purpose motors (servos, steppers, actuators)</a:t>
            </a:r>
          </a:p>
          <a:p>
            <a:endParaRPr lang="en-US" dirty="0">
              <a:solidFill>
                <a:srgbClr val="7F7F7F"/>
              </a:solidFill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H-bridge</a:t>
            </a:r>
            <a:endParaRPr lang="en-US" dirty="0">
              <a:latin typeface="Trebuchet MS" charset="0"/>
              <a:cs typeface="ＭＳ Ｐゴシック" charset="0"/>
            </a:endParaRPr>
          </a:p>
          <a:p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latin typeface="Trebuchet MS" charset="0"/>
                <a:cs typeface="ＭＳ Ｐゴシック" charset="0"/>
              </a:rPr>
              <a:t>CEMF</a:t>
            </a:r>
            <a:endParaRPr lang="en-US" dirty="0">
              <a:latin typeface="Trebuchet MS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rebuchet M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5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Counter-electromotive force (CEMF)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dealing with high-current DC motors CEMF must be considered. </a:t>
            </a:r>
            <a:endParaRPr lang="en-US" dirty="0"/>
          </a:p>
          <a:p>
            <a:pPr lvl="1"/>
            <a:r>
              <a:rPr lang="en-US" dirty="0" smtClean="0"/>
              <a:t>CEMF is a product of Faraday’s Law of Induction and Lenz’s Law.</a:t>
            </a:r>
          </a:p>
          <a:p>
            <a:pPr lvl="1"/>
            <a:r>
              <a:rPr lang="en-US" dirty="0" smtClean="0"/>
              <a:t>The CEMF is created by the spinning armatures.</a:t>
            </a:r>
          </a:p>
          <a:p>
            <a:pPr lvl="1"/>
            <a:r>
              <a:rPr lang="en-US" dirty="0" smtClean="0"/>
              <a:t>The CEMF is how motors are also generators.</a:t>
            </a:r>
          </a:p>
          <a:p>
            <a:r>
              <a:rPr lang="en-US" dirty="0" smtClean="0"/>
              <a:t>Why is this important?</a:t>
            </a:r>
          </a:p>
          <a:p>
            <a:pPr lvl="1"/>
            <a:r>
              <a:rPr lang="en-US" dirty="0" smtClean="0"/>
              <a:t>Because large motors will generate large CEMF induced currents.</a:t>
            </a:r>
          </a:p>
          <a:p>
            <a:pPr lvl="2"/>
            <a:r>
              <a:rPr lang="en-US" dirty="0" smtClean="0"/>
              <a:t>If the H-bridge goes into a breaking state care must be taken to properly divert and dissipate the current. </a:t>
            </a:r>
          </a:p>
          <a:p>
            <a:r>
              <a:rPr lang="en-US" dirty="0" smtClean="0"/>
              <a:t>CEMF can also be used to sense speed and load.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5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0101 - Break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5C7E-9572-0440-A811-984C6F9CB50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Screen Shot 2012-11-26 at 7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2284"/>
            <a:ext cx="2576265" cy="2980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42" y="2255617"/>
            <a:ext cx="4465215" cy="2741642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 bwMode="auto">
          <a:xfrm rot="5400000" flipH="1" flipV="1">
            <a:off x="6007988" y="3878355"/>
            <a:ext cx="1062529" cy="467403"/>
          </a:xfrm>
          <a:prstGeom prst="bentConnector3">
            <a:avLst>
              <a:gd name="adj1" fmla="val 97811"/>
            </a:avLst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/>
          <p:nvPr/>
        </p:nvCxnSpPr>
        <p:spPr bwMode="auto">
          <a:xfrm rot="16200000" flipH="1">
            <a:off x="7569853" y="3694633"/>
            <a:ext cx="910738" cy="683055"/>
          </a:xfrm>
          <a:prstGeom prst="bentConnector3">
            <a:avLst>
              <a:gd name="adj1" fmla="val 1658"/>
            </a:avLst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4615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0110 1100 - Possible break circuit</a:t>
            </a:r>
            <a:endParaRPr lang="en-US" dirty="0"/>
          </a:p>
        </p:txBody>
      </p:sp>
      <p:pic>
        <p:nvPicPr>
          <p:cNvPr id="5" name="Content Placeholder 4" descr="Screen Shot 2012-11-27 at 2.12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6" r="-14056"/>
          <a:stretch>
            <a:fillRect/>
          </a:stretch>
        </p:blipFill>
        <p:spPr>
          <a:xfrm>
            <a:off x="1080830" y="1228045"/>
            <a:ext cx="73152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8AA8-07DD-CE4F-A162-2715E5270B5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Servo Motor VS. Stepper Motor</a:t>
            </a:r>
            <a:br>
              <a:rPr kumimoji="1" lang="en-US" altLang="zh-CN" dirty="0"/>
            </a:b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" b="-346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brushless motor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5C7E-9572-0440-A811-984C6F9CB50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MOTORBLDCIMG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0520" y="1835205"/>
            <a:ext cx="3718855" cy="37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FEA80B-6781-C14F-B186-EF6188C1C574}" type="slidenum">
              <a:rPr lang="en-US" sz="1600">
                <a:solidFill>
                  <a:schemeClr val="folHlink"/>
                </a:solidFill>
                <a:latin typeface="Trebuchet MS" charset="0"/>
              </a:rPr>
              <a:pPr/>
              <a:t>3</a:t>
            </a:fld>
            <a:endParaRPr lang="en-US" sz="1600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cs typeface="ＭＳ Ｐゴシック" charset="0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Minute quiz</a:t>
            </a:r>
          </a:p>
          <a:p>
            <a:pPr marL="0" indent="0">
              <a:buNone/>
            </a:pPr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Trebuchet MS" charset="0"/>
                <a:cs typeface="ＭＳ Ｐゴシック" charset="0"/>
              </a:rPr>
              <a:t>Announcements</a:t>
            </a:r>
            <a:endParaRPr lang="en-US" dirty="0" smtClean="0">
              <a:latin typeface="Trebuchet MS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latin typeface="Trebuchet MS" charset="0"/>
                <a:cs typeface="ＭＳ Ｐゴシック" charset="0"/>
              </a:rPr>
              <a:t>Special purpose motors (servos, steppers, actuators)</a:t>
            </a:r>
            <a:endParaRPr lang="en-US" dirty="0">
              <a:latin typeface="Trebuchet MS" charset="0"/>
              <a:cs typeface="ＭＳ Ｐゴシック" charset="0"/>
            </a:endParaRPr>
          </a:p>
          <a:p>
            <a:endParaRPr lang="en-US" dirty="0" smtClean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latin typeface="Trebuchet MS" charset="0"/>
                <a:cs typeface="ＭＳ Ｐゴシック" charset="0"/>
              </a:rPr>
              <a:t>H</a:t>
            </a:r>
            <a:r>
              <a:rPr lang="en-US" dirty="0">
                <a:latin typeface="Trebuchet MS" charset="0"/>
                <a:cs typeface="ＭＳ Ｐゴシック" charset="0"/>
              </a:rPr>
              <a:t>-bridge</a:t>
            </a:r>
          </a:p>
          <a:p>
            <a:endParaRPr lang="en-US" dirty="0">
              <a:latin typeface="Trebuchet MS" charset="0"/>
              <a:cs typeface="ＭＳ Ｐゴシック" charset="0"/>
            </a:endParaRPr>
          </a:p>
          <a:p>
            <a:r>
              <a:rPr lang="en-US" dirty="0" smtClean="0">
                <a:latin typeface="Trebuchet MS" charset="0"/>
                <a:cs typeface="ＭＳ Ｐゴシック" charset="0"/>
              </a:rPr>
              <a:t>CEMF</a:t>
            </a:r>
            <a:endParaRPr lang="en-US" dirty="0">
              <a:latin typeface="Trebuchet MS" charset="0"/>
              <a:cs typeface="ＭＳ Ｐゴシック" charset="0"/>
            </a:endParaRPr>
          </a:p>
          <a:p>
            <a:endParaRPr lang="en-US" dirty="0">
              <a:latin typeface="Trebuchet MS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57D-6118-CA4C-86AA-220199936D1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10" y="1759310"/>
            <a:ext cx="5785387" cy="30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motor that has an on-board electric circuit for controlling the direction of rotation, as well as the position, of the output shaft.</a:t>
            </a:r>
          </a:p>
          <a:p>
            <a:r>
              <a:rPr lang="en-US" dirty="0" smtClean="0"/>
              <a:t>Typical rotation range: 90 degrees or 180 degrees</a:t>
            </a:r>
          </a:p>
          <a:p>
            <a:r>
              <a:rPr lang="en-US" dirty="0" smtClean="0"/>
              <a:t>Typical price range: $10 to 10’s of $1,000.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88" y="3732580"/>
            <a:ext cx="2238735" cy="2352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050" y="4078075"/>
            <a:ext cx="4098135" cy="20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 loop control</a:t>
            </a:r>
          </a:p>
          <a:p>
            <a:pPr lvl="1"/>
            <a:r>
              <a:rPr lang="en-US" dirty="0" smtClean="0"/>
              <a:t>Measure the exact position of the motor head</a:t>
            </a:r>
          </a:p>
          <a:p>
            <a:pPr lvl="1"/>
            <a:r>
              <a:rPr lang="en-US" dirty="0" smtClean="0"/>
              <a:t>Fix the gaps from the desired position by controlling the motor</a:t>
            </a:r>
          </a:p>
          <a:p>
            <a:r>
              <a:rPr lang="en-US" dirty="0" smtClean="0"/>
              <a:t>Control signal: PWM</a:t>
            </a:r>
          </a:p>
          <a:p>
            <a:pPr lvl="1"/>
            <a:r>
              <a:rPr lang="en-US" dirty="0" smtClean="0"/>
              <a:t>Operate between 4.8V and 6V</a:t>
            </a:r>
          </a:p>
          <a:p>
            <a:pPr lvl="1"/>
            <a:r>
              <a:rPr lang="en-US" dirty="0" smtClean="0"/>
              <a:t>Generally @ 50Hz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" y="4096593"/>
            <a:ext cx="3339380" cy="1797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160" y="3656685"/>
            <a:ext cx="3653940" cy="22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PWM for servo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position of the motor is not determined by duty cycle but the high time. Typically 1.5ms high corresponds to the neutral position.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1F1-6DD5-FC4B-8FBC-5F5C95557BD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9565" b="-19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838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Servo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Used in a wide variety of </a:t>
            </a:r>
            <a:r>
              <a:rPr lang="en-US" altLang="zh-CN" dirty="0" smtClean="0"/>
              <a:t>application</a:t>
            </a:r>
          </a:p>
          <a:p>
            <a:pPr lvl="1"/>
            <a:r>
              <a:rPr lang="en-US" altLang="zh-CN" dirty="0"/>
              <a:t>Robotic arms</a:t>
            </a:r>
          </a:p>
          <a:p>
            <a:pPr lvl="1"/>
            <a:r>
              <a:rPr lang="en-US" altLang="zh-CN" dirty="0"/>
              <a:t>Toy-cars, air-planes and </a:t>
            </a:r>
            <a:r>
              <a:rPr lang="en-US" altLang="zh-CN" dirty="0" smtClean="0"/>
              <a:t>helicopters</a:t>
            </a:r>
          </a:p>
          <a:p>
            <a:pPr lvl="1"/>
            <a:r>
              <a:rPr lang="en-US" altLang="zh-CN" dirty="0" smtClean="0"/>
              <a:t>Industrial machinery</a:t>
            </a:r>
          </a:p>
          <a:p>
            <a:r>
              <a:rPr lang="en-US" altLang="zh-CN" dirty="0" smtClean="0"/>
              <a:t>Easy to control</a:t>
            </a:r>
          </a:p>
          <a:p>
            <a:pPr lvl="1"/>
            <a:r>
              <a:rPr lang="en-US" altLang="zh-CN" dirty="0" smtClean="0"/>
              <a:t>Only need PWM signal</a:t>
            </a:r>
          </a:p>
          <a:p>
            <a:r>
              <a:rPr lang="en-US" altLang="zh-CN" dirty="0" smtClean="0"/>
              <a:t>Low energy consumption</a:t>
            </a:r>
          </a:p>
          <a:p>
            <a:pPr lvl="1"/>
            <a:r>
              <a:rPr lang="en-US" altLang="zh-CN" dirty="0" smtClean="0"/>
              <a:t>Works in closed loop</a:t>
            </a:r>
          </a:p>
          <a:p>
            <a:r>
              <a:rPr lang="en-US" altLang="zh-CN" dirty="0" smtClean="0"/>
              <a:t>Small Size</a:t>
            </a:r>
          </a:p>
          <a:p>
            <a:pPr lvl="1"/>
            <a:r>
              <a:rPr lang="en-US" altLang="zh-CN" dirty="0" smtClean="0"/>
              <a:t>As small as several inches squared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vs.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图表 2"/>
          <p:cNvGraphicFramePr>
            <a:graphicFrameLocks noGrp="1"/>
          </p:cNvGraphicFramePr>
          <p:nvPr>
            <p:ph idx="1"/>
          </p:nvPr>
        </p:nvGraphicFramePr>
        <p:xfrm>
          <a:off x="914400" y="9906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76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</a:t>
            </a:r>
            <a:r>
              <a:rPr lang="en-US" altLang="zh-CN" dirty="0"/>
              <a:t>brushless DC electric motor that divides a full rotation into a number of equal </a:t>
            </a:r>
            <a:r>
              <a:rPr lang="en-US" altLang="zh-CN" dirty="0" smtClean="0"/>
              <a:t>steps</a:t>
            </a:r>
          </a:p>
          <a:p>
            <a:r>
              <a:rPr lang="en-US" altLang="zh-CN" dirty="0"/>
              <a:t>Offers precise rotation control and relatively high rotational speed</a:t>
            </a:r>
          </a:p>
          <a:p>
            <a:pPr lvl="1"/>
            <a:r>
              <a:rPr lang="en-US" altLang="zh-CN" dirty="0"/>
              <a:t>Generally can turn in 0.9 to 1.8 degree in each direction</a:t>
            </a:r>
          </a:p>
          <a:p>
            <a:pPr lvl="0"/>
            <a:r>
              <a:rPr lang="en-US" altLang="zh-CN" dirty="0"/>
              <a:t>Unipolar and Bipolar, or Hybrid</a:t>
            </a:r>
          </a:p>
          <a:p>
            <a:pPr lvl="1"/>
            <a:r>
              <a:rPr lang="en-US" altLang="zh-CN" dirty="0"/>
              <a:t>Difference in the way the electromagnets are connected</a:t>
            </a:r>
          </a:p>
          <a:p>
            <a:pPr lvl="1"/>
            <a:r>
              <a:rPr lang="en-US" altLang="zh-CN" dirty="0"/>
              <a:t>Different control methods</a:t>
            </a:r>
          </a:p>
          <a:p>
            <a:pPr lvl="1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F2C8-6918-5F46-874E-8E713EF969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2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ECS 373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 373 template.potx</Template>
  <TotalTime>61363</TotalTime>
  <Words>850</Words>
  <Application>Microsoft Macintosh PowerPoint</Application>
  <PresentationFormat>On-screen Show (4:3)</PresentationFormat>
  <Paragraphs>196</Paragraphs>
  <Slides>30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EECS 373 template</vt:lpstr>
      <vt:lpstr>PowerPoint Presentation</vt:lpstr>
      <vt:lpstr>Announcements</vt:lpstr>
      <vt:lpstr>Outline</vt:lpstr>
      <vt:lpstr>Servo Motors</vt:lpstr>
      <vt:lpstr>Servo Motor Control</vt:lpstr>
      <vt:lpstr>Example PWM for servo</vt:lpstr>
      <vt:lpstr>Usage of Servo Motors</vt:lpstr>
      <vt:lpstr>Torque vs. cost</vt:lpstr>
      <vt:lpstr>Stepper Motor</vt:lpstr>
      <vt:lpstr>Stepper Motor Control</vt:lpstr>
      <vt:lpstr>Stepper Motor Control</vt:lpstr>
      <vt:lpstr>Usage of Stepper Motor</vt:lpstr>
      <vt:lpstr>Torque vs. cost</vt:lpstr>
      <vt:lpstr>Outline</vt:lpstr>
      <vt:lpstr>H-bridge</vt:lpstr>
      <vt:lpstr>H-bridge speed control</vt:lpstr>
      <vt:lpstr>1001 - Forward</vt:lpstr>
      <vt:lpstr>0110 - Reverse</vt:lpstr>
      <vt:lpstr>1100, 0011, 1111 – Shoot thru</vt:lpstr>
      <vt:lpstr>H-bridge components and application</vt:lpstr>
      <vt:lpstr>H-bridge application</vt:lpstr>
      <vt:lpstr>Non H-bridge applications</vt:lpstr>
      <vt:lpstr>Outline</vt:lpstr>
      <vt:lpstr>Counter-electromotive force (CEMF)</vt:lpstr>
      <vt:lpstr>0101 - Break</vt:lpstr>
      <vt:lpstr>0110 1100 - Possible break circuit</vt:lpstr>
      <vt:lpstr>Thank You!</vt:lpstr>
      <vt:lpstr>Servo Motor VS. Stepper Motor </vt:lpstr>
      <vt:lpstr>DC brushless motor</vt:lpstr>
      <vt:lpstr>PowerPoint Presentation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lastModifiedBy>Jase Shinta</cp:lastModifiedBy>
  <cp:revision>10223</cp:revision>
  <cp:lastPrinted>2012-09-11T14:31:44Z</cp:lastPrinted>
  <dcterms:created xsi:type="dcterms:W3CDTF">2012-09-13T13:38:10Z</dcterms:created>
  <dcterms:modified xsi:type="dcterms:W3CDTF">2012-12-11T16:34:34Z</dcterms:modified>
</cp:coreProperties>
</file>