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44"/>
  </p:notesMasterIdLst>
  <p:sldIdLst>
    <p:sldId id="273" r:id="rId4"/>
    <p:sldId id="275" r:id="rId5"/>
    <p:sldId id="329" r:id="rId6"/>
    <p:sldId id="351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5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6" r:id="rId41"/>
    <p:sldId id="350" r:id="rId42"/>
    <p:sldId id="347" r:id="rId4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2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56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4D653F8-5C8C-4C67-BC67-9485FE4A99B2}" type="datetimeFigureOut">
              <a:rPr lang="en-US" smtClean="0"/>
              <a:t>9/18/14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5719EAB-48AE-403B-AFE6-424C6647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53"/>
            <a:fld id="{C90FE810-AA16-4E9B-ABFE-13A11B57A5A2}" type="slidenum">
              <a:rPr lang="en-US" smtClean="0"/>
              <a:pPr defTabSz="931753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1E8032-D284-4443-BF4A-05F99989280E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696C7D-4770-4BA4-BFB4-8A4E28220867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B79514-83A1-41FC-A0D0-C4BEA28FE48E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1E144A-199F-44D7-BA84-236529D1803F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B8401B-58D6-40A9-89FD-2F3EB662D67C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DBEF65-7D35-4A2C-8731-EEDEA29B6779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46FB75-4D14-4068-A5E3-051F70B28BEA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16A29-A123-4555-BF5A-3FFE3E82266D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57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7F74DD-1F72-4347-94C8-1D28C4FEE331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735EC5-2D43-4EAB-90DC-698B04074F09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7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6630C2-6F7E-46E4-84B0-10581E3E4F83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356120-2DAA-4370-8FA6-E679D30D87F1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37BB18-43EC-454B-B4FE-CDC92DE9D154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7620A6-0229-4C23-92BB-BD98466051C1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8222-A8BA-4C2D-A783-E373A26DC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59D7-2A7C-4FDE-85A6-7A6AD7748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D98C-1CD4-4830-A90B-17A5BFD0E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717D2-8EEE-4C4F-843C-29DA27E2F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9383-ABC4-479A-A7E4-13DA2724B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2838D-1DDD-4E05-89E9-D1D436B9E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3BE6-DBE3-4839-9D8B-E1C4CA457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1F89-E71E-482A-8AA4-BAA23D4C9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CF4B-BBC5-4CCD-B5CF-BEADCC226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84DCE-8CA1-4148-BC9F-82003D3CC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5E5F2-DC34-439E-A8DE-421A8C1FD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89CB-8791-413F-A180-C2799D372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14918-5CA5-4C08-90BC-27C86EBAB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BE44B-2416-7443-A503-712F8D11493E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71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1A78-2B88-044E-B5CD-BE443AF10E5D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7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00D2-62E9-A74D-B74D-B9B57E35FCD8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2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C429-D4AB-6346-AB3C-98B2CC62B35E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49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A141-EB79-CA49-BD38-3FCF5BB80977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B913C-1639-AB42-9C97-F7F0BE905A04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54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B12A-581F-A24E-86CE-85190B21F42A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9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94650-E369-4149-9AA6-6F5C93BCB313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79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7288-F749-5347-826E-9C8AE6E3955D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3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AFD3-533D-2D45-90C3-52E18AC10194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56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805-699A-F747-AEFB-42B395549D82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3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CBA28-C0FB-2742-AD0F-9777448AFB17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2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848E-6DC1-E54C-8BB5-26829F742668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2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433B-A688-42F6-91F2-7608AC22EF7B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David\Desktop\blockM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134938"/>
            <a:ext cx="6826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B2B2B2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813E62-034E-4BA3-9E01-C9FB41654A49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307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8" name="Picture 2" descr="C:\Users\David\Desktop\blockM.gi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134938"/>
            <a:ext cx="6826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 smtClean="0">
                <a:solidFill>
                  <a:schemeClr val="folHlink"/>
                </a:solidFill>
                <a:latin typeface="Trebuchet M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A8BBA5-6776-334B-88AC-BD6C7A43A1DB}" type="slidenum">
              <a:rPr lang="en-US">
                <a:solidFill>
                  <a:srgbClr val="B2B2B2"/>
                </a:solidFill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2B2B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1" name="Picture 2" descr="C:\Users\David\Desktop\blockM.gi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88900"/>
            <a:ext cx="682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83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3E189-42D2-431B-98ED-8F21E397CAF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86800" cy="50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66"/>
                </a:solidFill>
                <a:latin typeface="Trebuchet MS" pitchFamily="34" charset="0"/>
              </a:rPr>
              <a:t>EECS 373</a:t>
            </a:r>
          </a:p>
          <a:p>
            <a:r>
              <a:rPr lang="en-US" sz="3200" dirty="0">
                <a:solidFill>
                  <a:srgbClr val="000066"/>
                </a:solidFill>
                <a:latin typeface="Trebuchet MS" pitchFamily="34" charset="0"/>
              </a:rPr>
              <a:t>Design of Microprocessor-Based Systems</a:t>
            </a: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800" dirty="0" smtClean="0">
                <a:solidFill>
                  <a:srgbClr val="000066"/>
                </a:solidFill>
                <a:latin typeface="Trebuchet MS" pitchFamily="34" charset="0"/>
              </a:rPr>
              <a:t>Prabal Dutta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University of Michigan</a:t>
            </a: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Lecture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6: AHB-Lite, Interrupts (1) 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/>
            </a:r>
            <a:b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</a:b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September 18, 2014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6400800"/>
            <a:ext cx="399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developed in part by Mark </a:t>
            </a:r>
            <a:r>
              <a:rPr lang="en-US" dirty="0" err="1" smtClean="0"/>
              <a:t>Brehob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9FD72F-0A1D-7A41-88FF-47B07A7771DE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10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Key to timing diagram conventions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038600" cy="5410200"/>
          </a:xfrm>
        </p:spPr>
        <p:txBody>
          <a:bodyPr/>
          <a:lstStyle/>
          <a:p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Timing diagrams</a:t>
            </a:r>
          </a:p>
          <a:p>
            <a:pPr lvl="1"/>
            <a:r>
              <a:rPr lang="en-US">
                <a:latin typeface="Trebuchet MS" charset="0"/>
                <a:ea typeface="ＭＳ Ｐゴシック" charset="0"/>
              </a:rPr>
              <a:t>Clock</a:t>
            </a:r>
          </a:p>
          <a:p>
            <a:pPr lvl="1"/>
            <a:r>
              <a:rPr lang="en-US">
                <a:latin typeface="Trebuchet MS" charset="0"/>
                <a:ea typeface="ＭＳ Ｐゴシック" charset="0"/>
              </a:rPr>
              <a:t>Stable values</a:t>
            </a:r>
          </a:p>
          <a:p>
            <a:pPr lvl="1"/>
            <a:r>
              <a:rPr lang="en-US">
                <a:latin typeface="Trebuchet MS" charset="0"/>
                <a:ea typeface="ＭＳ Ｐゴシック" charset="0"/>
              </a:rPr>
              <a:t>Transitions</a:t>
            </a:r>
          </a:p>
          <a:p>
            <a:pPr lvl="1"/>
            <a:r>
              <a:rPr lang="en-US">
                <a:latin typeface="Trebuchet MS" charset="0"/>
                <a:ea typeface="ＭＳ Ｐゴシック" charset="0"/>
              </a:rPr>
              <a:t>High-impedance</a:t>
            </a:r>
          </a:p>
          <a:p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Signal conventions</a:t>
            </a:r>
          </a:p>
          <a:p>
            <a:pPr lvl="1"/>
            <a:r>
              <a:rPr lang="en-US">
                <a:latin typeface="Trebuchet MS" charset="0"/>
                <a:ea typeface="ＭＳ Ｐゴシック" charset="0"/>
              </a:rPr>
              <a:t>Lower case </a:t>
            </a:r>
            <a:r>
              <a:rPr lang="ja-JP" altLang="en-US">
                <a:latin typeface="Trebuchet MS" charset="0"/>
                <a:ea typeface="ＭＳ Ｐゴシック" charset="0"/>
              </a:rPr>
              <a:t>‘</a:t>
            </a:r>
            <a:r>
              <a:rPr lang="en-US" altLang="ja-JP">
                <a:latin typeface="Trebuchet MS" charset="0"/>
                <a:ea typeface="ＭＳ Ｐゴシック" charset="0"/>
              </a:rPr>
              <a:t>n</a:t>
            </a:r>
            <a:r>
              <a:rPr lang="ja-JP" altLang="en-US">
                <a:latin typeface="Trebuchet MS" charset="0"/>
                <a:ea typeface="ＭＳ Ｐゴシック" charset="0"/>
              </a:rPr>
              <a:t>’</a:t>
            </a:r>
            <a:r>
              <a:rPr lang="en-US" altLang="ja-JP">
                <a:latin typeface="Trebuchet MS" charset="0"/>
                <a:ea typeface="ＭＳ Ｐゴシック" charset="0"/>
              </a:rPr>
              <a:t> denote active low (e.g. RESETn)</a:t>
            </a:r>
          </a:p>
          <a:p>
            <a:pPr lvl="1"/>
            <a:r>
              <a:rPr lang="en-US">
                <a:latin typeface="Trebuchet MS" charset="0"/>
                <a:ea typeface="ＭＳ Ｐゴシック" charset="0"/>
              </a:rPr>
              <a:t>Prefix </a:t>
            </a:r>
            <a:r>
              <a:rPr lang="ja-JP" altLang="en-US">
                <a:latin typeface="Trebuchet MS" charset="0"/>
                <a:ea typeface="ＭＳ Ｐゴシック" charset="0"/>
              </a:rPr>
              <a:t>‘</a:t>
            </a:r>
            <a:r>
              <a:rPr lang="en-US" altLang="ja-JP">
                <a:latin typeface="Trebuchet MS" charset="0"/>
                <a:ea typeface="ＭＳ Ｐゴシック" charset="0"/>
              </a:rPr>
              <a:t>H</a:t>
            </a:r>
            <a:r>
              <a:rPr lang="ja-JP" altLang="en-US">
                <a:latin typeface="Trebuchet MS" charset="0"/>
                <a:ea typeface="ＭＳ Ｐゴシック" charset="0"/>
              </a:rPr>
              <a:t>’</a:t>
            </a:r>
            <a:r>
              <a:rPr lang="en-US" altLang="ja-JP">
                <a:latin typeface="Trebuchet MS" charset="0"/>
                <a:ea typeface="ＭＳ Ｐゴシック" charset="0"/>
              </a:rPr>
              <a:t> denotes AHB</a:t>
            </a:r>
          </a:p>
          <a:p>
            <a:pPr lvl="1"/>
            <a:r>
              <a:rPr lang="en-US">
                <a:latin typeface="Trebuchet MS" charset="0"/>
                <a:ea typeface="ＭＳ Ｐゴシック" charset="0"/>
              </a:rPr>
              <a:t>Prefix </a:t>
            </a:r>
            <a:r>
              <a:rPr lang="ja-JP" altLang="en-US">
                <a:latin typeface="Trebuchet MS" charset="0"/>
                <a:ea typeface="ＭＳ Ｐゴシック" charset="0"/>
              </a:rPr>
              <a:t>‘</a:t>
            </a:r>
            <a:r>
              <a:rPr lang="en-US" altLang="ja-JP">
                <a:latin typeface="Trebuchet MS" charset="0"/>
                <a:ea typeface="ＭＳ Ｐゴシック" charset="0"/>
              </a:rPr>
              <a:t>P</a:t>
            </a:r>
            <a:r>
              <a:rPr lang="ja-JP" altLang="en-US">
                <a:latin typeface="Trebuchet MS" charset="0"/>
                <a:ea typeface="ＭＳ Ｐゴシック" charset="0"/>
              </a:rPr>
              <a:t>’</a:t>
            </a:r>
            <a:r>
              <a:rPr lang="en-US" altLang="ja-JP">
                <a:latin typeface="Trebuchet MS" charset="0"/>
                <a:ea typeface="ＭＳ Ｐゴシック" charset="0"/>
              </a:rPr>
              <a:t> denotes APB</a:t>
            </a:r>
            <a:endParaRPr lang="en-US">
              <a:latin typeface="Trebuchet MS" charset="0"/>
              <a:ea typeface="ＭＳ Ｐゴシック" charset="0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58900"/>
            <a:ext cx="4576763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7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D3FA61-0167-6F46-8EAC-751E74CEA342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11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Basic read and write transfers with no wait states</a:t>
            </a:r>
            <a:br>
              <a:rPr lang="en-US">
                <a:latin typeface="Trebuchet MS" charset="0"/>
                <a:ea typeface="ＭＳ Ｐゴシック" charset="0"/>
                <a:cs typeface="ＭＳ Ｐゴシック" charset="0"/>
              </a:rPr>
            </a:br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023938"/>
            <a:ext cx="58864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  <a:stCxn id="9" idx="1"/>
          </p:cNvCxnSpPr>
          <p:nvPr/>
        </p:nvCxnSpPr>
        <p:spPr bwMode="auto">
          <a:xfrm rot="10800000">
            <a:off x="6921500" y="1743075"/>
            <a:ext cx="774700" cy="1676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96200" y="2819400"/>
            <a:ext cx="1136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Trebuchet MS" charset="0"/>
              </a:rPr>
              <a:t>Pipelined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Trebuchet MS" charset="0"/>
              </a:rPr>
              <a:t>Address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Trebuchet MS" charset="0"/>
              </a:rPr>
              <a:t>&amp; Data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Trebuchet MS" charset="0"/>
              </a:rPr>
              <a:t>Transfer </a:t>
            </a:r>
          </a:p>
        </p:txBody>
      </p:sp>
      <p:cxnSp>
        <p:nvCxnSpPr>
          <p:cNvPr id="12" name="Straight Arrow Connector 11"/>
          <p:cNvCxnSpPr>
            <a:cxnSpLocks noChangeShapeType="1"/>
            <a:stCxn id="9" idx="1"/>
          </p:cNvCxnSpPr>
          <p:nvPr/>
        </p:nvCxnSpPr>
        <p:spPr bwMode="auto">
          <a:xfrm rot="10800000" flipV="1">
            <a:off x="6910388" y="3419475"/>
            <a:ext cx="785812" cy="822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4634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D9657-7442-CD44-8ABB-485636A564DC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12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Read transfer with two wait states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98963" y="5064125"/>
            <a:ext cx="1612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Two wait states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added by slave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by asserting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HREADY low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447925"/>
            <a:ext cx="65722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cxnSpLocks noChangeShapeType="1"/>
            <a:stCxn id="9" idx="0"/>
          </p:cNvCxnSpPr>
          <p:nvPr/>
        </p:nvCxnSpPr>
        <p:spPr bwMode="auto">
          <a:xfrm rot="16200000" flipV="1">
            <a:off x="4132263" y="3990975"/>
            <a:ext cx="854075" cy="1292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  <a:stCxn id="9" idx="0"/>
          </p:cNvCxnSpPr>
          <p:nvPr/>
        </p:nvCxnSpPr>
        <p:spPr bwMode="auto">
          <a:xfrm rot="5400000" flipH="1" flipV="1">
            <a:off x="5328444" y="4087019"/>
            <a:ext cx="854075" cy="11001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  <a:stCxn id="20" idx="0"/>
          </p:cNvCxnSpPr>
          <p:nvPr/>
        </p:nvCxnSpPr>
        <p:spPr bwMode="auto">
          <a:xfrm rot="16200000" flipV="1">
            <a:off x="6691313" y="4459288"/>
            <a:ext cx="1127125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05600" y="5024438"/>
            <a:ext cx="110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Valid data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produced</a:t>
            </a:r>
          </a:p>
        </p:txBody>
      </p:sp>
    </p:spTree>
    <p:extLst>
      <p:ext uri="{BB962C8B-B14F-4D97-AF65-F5344CB8AC3E}">
        <p14:creationId xmlns:p14="http://schemas.microsoft.com/office/powerpoint/2010/main" val="24722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443163"/>
            <a:ext cx="53816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8BC7D5-8DE7-124D-B63F-57A956184D5A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13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Write transfer with one wait state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98963" y="5064125"/>
            <a:ext cx="15509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One wait state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added by slave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by asserting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HREADY low</a:t>
            </a:r>
          </a:p>
        </p:txBody>
      </p:sp>
      <p:cxnSp>
        <p:nvCxnSpPr>
          <p:cNvPr id="11" name="Straight Arrow Connector 10"/>
          <p:cNvCxnSpPr>
            <a:cxnSpLocks noChangeShapeType="1"/>
            <a:stCxn id="9" idx="0"/>
          </p:cNvCxnSpPr>
          <p:nvPr/>
        </p:nvCxnSpPr>
        <p:spPr bwMode="auto">
          <a:xfrm rot="16200000" flipV="1">
            <a:off x="4445794" y="4336256"/>
            <a:ext cx="854075" cy="6016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  <a:stCxn id="9" idx="0"/>
          </p:cNvCxnSpPr>
          <p:nvPr/>
        </p:nvCxnSpPr>
        <p:spPr bwMode="auto">
          <a:xfrm rot="5400000" flipH="1" flipV="1">
            <a:off x="5055394" y="4328319"/>
            <a:ext cx="854075" cy="6175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  <a:stCxn id="14" idx="0"/>
          </p:cNvCxnSpPr>
          <p:nvPr/>
        </p:nvCxnSpPr>
        <p:spPr bwMode="auto">
          <a:xfrm rot="5400000" flipH="1" flipV="1">
            <a:off x="6134894" y="4460082"/>
            <a:ext cx="1127125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0" y="5024438"/>
            <a:ext cx="120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Valid data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held stable</a:t>
            </a:r>
          </a:p>
        </p:txBody>
      </p:sp>
    </p:spTree>
    <p:extLst>
      <p:ext uri="{BB962C8B-B14F-4D97-AF65-F5344CB8AC3E}">
        <p14:creationId xmlns:p14="http://schemas.microsoft.com/office/powerpoint/2010/main" val="359523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281238"/>
            <a:ext cx="78200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2675853-7E4C-A841-BC98-997939C5F60E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14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Wait states extend the address phase of next transfer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98963" y="4967288"/>
            <a:ext cx="1550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One wait state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added by slave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by asserting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HREADY low</a:t>
            </a:r>
          </a:p>
        </p:txBody>
      </p:sp>
      <p:cxnSp>
        <p:nvCxnSpPr>
          <p:cNvPr id="11" name="Straight Arrow Connector 10"/>
          <p:cNvCxnSpPr>
            <a:cxnSpLocks noChangeShapeType="1"/>
            <a:stCxn id="9" idx="0"/>
          </p:cNvCxnSpPr>
          <p:nvPr/>
        </p:nvCxnSpPr>
        <p:spPr bwMode="auto">
          <a:xfrm rot="16200000" flipV="1">
            <a:off x="4446588" y="4240212"/>
            <a:ext cx="852488" cy="6016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  <a:stCxn id="9" idx="0"/>
          </p:cNvCxnSpPr>
          <p:nvPr/>
        </p:nvCxnSpPr>
        <p:spPr bwMode="auto">
          <a:xfrm rot="5400000" flipH="1" flipV="1">
            <a:off x="5056188" y="4232275"/>
            <a:ext cx="852488" cy="6175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5524500" y="2535238"/>
            <a:ext cx="862013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70475" y="1274763"/>
            <a:ext cx="1757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Address stage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the next transfer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is also extended</a:t>
            </a:r>
          </a:p>
        </p:txBody>
      </p:sp>
    </p:spTree>
    <p:extLst>
      <p:ext uri="{BB962C8B-B14F-4D97-AF65-F5344CB8AC3E}">
        <p14:creationId xmlns:p14="http://schemas.microsoft.com/office/powerpoint/2010/main" val="188213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493E13-FCB5-CA47-A5A2-A693BFBE4980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15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Transfers can be of four types (HTRANS[1:0])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343400" cy="5410200"/>
          </a:xfrm>
        </p:spPr>
        <p:txBody>
          <a:bodyPr/>
          <a:lstStyle/>
          <a:p>
            <a:r>
              <a:rPr lang="en-US" sz="1800">
                <a:latin typeface="Trebuchet MS" charset="0"/>
                <a:ea typeface="ＭＳ Ｐゴシック" charset="0"/>
                <a:cs typeface="ＭＳ Ｐゴシック" charset="0"/>
              </a:rPr>
              <a:t>IDLE (b00)</a:t>
            </a:r>
          </a:p>
          <a:p>
            <a:pPr lvl="1"/>
            <a:r>
              <a:rPr lang="en-US" sz="1400">
                <a:latin typeface="Trebuchet MS" charset="0"/>
                <a:ea typeface="ＭＳ Ｐゴシック" charset="0"/>
              </a:rPr>
              <a:t>No data transfer is required</a:t>
            </a:r>
          </a:p>
          <a:p>
            <a:pPr lvl="1"/>
            <a:r>
              <a:rPr lang="en-US" sz="1400">
                <a:latin typeface="Trebuchet MS" charset="0"/>
                <a:ea typeface="ＭＳ Ｐゴシック" charset="0"/>
              </a:rPr>
              <a:t>Slave must OKAY w/o waiting</a:t>
            </a:r>
          </a:p>
          <a:p>
            <a:pPr lvl="1"/>
            <a:r>
              <a:rPr lang="en-US" sz="1400">
                <a:latin typeface="Trebuchet MS" charset="0"/>
                <a:ea typeface="ＭＳ Ｐゴシック" charset="0"/>
              </a:rPr>
              <a:t>Slave must ignore IDLE</a:t>
            </a:r>
          </a:p>
          <a:p>
            <a:r>
              <a:rPr lang="en-US" sz="1800">
                <a:latin typeface="Trebuchet MS" charset="0"/>
                <a:ea typeface="ＭＳ Ｐゴシック" charset="0"/>
                <a:cs typeface="ＭＳ Ｐゴシック" charset="0"/>
              </a:rPr>
              <a:t>BUSY (b01)</a:t>
            </a:r>
          </a:p>
          <a:p>
            <a:pPr lvl="1"/>
            <a:r>
              <a:rPr lang="en-US" sz="1400">
                <a:latin typeface="Trebuchet MS" charset="0"/>
                <a:ea typeface="ＭＳ Ｐゴシック" charset="0"/>
              </a:rPr>
              <a:t>Insert idle cycles in a burst</a:t>
            </a:r>
          </a:p>
          <a:p>
            <a:pPr lvl="1"/>
            <a:r>
              <a:rPr lang="en-US" sz="1400">
                <a:latin typeface="Trebuchet MS" charset="0"/>
                <a:ea typeface="ＭＳ Ｐゴシック" charset="0"/>
              </a:rPr>
              <a:t>Burst will continue afterward</a:t>
            </a:r>
          </a:p>
          <a:p>
            <a:pPr lvl="1"/>
            <a:r>
              <a:rPr lang="en-US" sz="1400">
                <a:latin typeface="Trebuchet MS" charset="0"/>
                <a:ea typeface="ＭＳ Ｐゴシック" charset="0"/>
              </a:rPr>
              <a:t>Address/control reflects next transfer in burst</a:t>
            </a:r>
          </a:p>
          <a:p>
            <a:pPr lvl="1"/>
            <a:r>
              <a:rPr lang="en-US" sz="1400">
                <a:latin typeface="Trebuchet MS" charset="0"/>
                <a:ea typeface="ＭＳ Ｐゴシック" charset="0"/>
              </a:rPr>
              <a:t>Slave must OKAY w/o waiting</a:t>
            </a:r>
          </a:p>
          <a:p>
            <a:pPr lvl="1"/>
            <a:r>
              <a:rPr lang="en-US" sz="1400">
                <a:latin typeface="Trebuchet MS" charset="0"/>
                <a:ea typeface="ＭＳ Ｐゴシック" charset="0"/>
              </a:rPr>
              <a:t>Slave must ignore BUSY</a:t>
            </a:r>
          </a:p>
          <a:p>
            <a:r>
              <a:rPr lang="en-US" sz="1800">
                <a:latin typeface="Trebuchet MS" charset="0"/>
                <a:ea typeface="ＭＳ Ｐゴシック" charset="0"/>
                <a:cs typeface="ＭＳ Ｐゴシック" charset="0"/>
              </a:rPr>
              <a:t>NONSEQ (b10)</a:t>
            </a:r>
          </a:p>
          <a:p>
            <a:pPr lvl="1"/>
            <a:r>
              <a:rPr lang="en-US" sz="1400">
                <a:latin typeface="Trebuchet MS" charset="0"/>
                <a:ea typeface="ＭＳ Ｐゴシック" charset="0"/>
              </a:rPr>
              <a:t>Indicates single transfer or first transfer of a burst</a:t>
            </a:r>
          </a:p>
          <a:p>
            <a:pPr lvl="1"/>
            <a:r>
              <a:rPr lang="en-US" sz="1400">
                <a:latin typeface="Trebuchet MS" charset="0"/>
                <a:ea typeface="ＭＳ Ｐゴシック" charset="0"/>
              </a:rPr>
              <a:t>Address/control unrelated to prior transfers</a:t>
            </a:r>
          </a:p>
          <a:p>
            <a:r>
              <a:rPr lang="en-US" sz="1800">
                <a:latin typeface="Trebuchet MS" charset="0"/>
                <a:ea typeface="ＭＳ Ｐゴシック" charset="0"/>
                <a:cs typeface="ＭＳ Ｐゴシック" charset="0"/>
              </a:rPr>
              <a:t>SEQ (b11)</a:t>
            </a:r>
          </a:p>
          <a:p>
            <a:pPr lvl="1"/>
            <a:r>
              <a:rPr lang="en-US" sz="1400">
                <a:latin typeface="Trebuchet MS" charset="0"/>
                <a:ea typeface="ＭＳ Ｐゴシック" charset="0"/>
              </a:rPr>
              <a:t>Remaining transfers in a burst</a:t>
            </a:r>
          </a:p>
          <a:p>
            <a:pPr lvl="1"/>
            <a:r>
              <a:rPr lang="en-US" sz="1400">
                <a:latin typeface="Trebuchet MS" charset="0"/>
                <a:ea typeface="ＭＳ Ｐゴシック" charset="0"/>
              </a:rPr>
              <a:t>Addr = prior addr + transfer size</a:t>
            </a:r>
          </a:p>
        </p:txBody>
      </p:sp>
    </p:spTree>
    <p:extLst>
      <p:ext uri="{BB962C8B-B14F-4D97-AF65-F5344CB8AC3E}">
        <p14:creationId xmlns:p14="http://schemas.microsoft.com/office/powerpoint/2010/main" val="127847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119313"/>
            <a:ext cx="7334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E2EF27-46EE-F54F-B57C-FB1E1C06D2DB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16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 four beat burst with master busy and slave wait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5018088"/>
            <a:ext cx="15509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One wait state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added by slave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by asserting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HREADY low</a:t>
            </a:r>
          </a:p>
        </p:txBody>
      </p:sp>
      <p:cxnSp>
        <p:nvCxnSpPr>
          <p:cNvPr id="11" name="Straight Arrow Connector 10"/>
          <p:cNvCxnSpPr>
            <a:cxnSpLocks noChangeShapeType="1"/>
            <a:stCxn id="9" idx="0"/>
          </p:cNvCxnSpPr>
          <p:nvPr/>
        </p:nvCxnSpPr>
        <p:spPr bwMode="auto">
          <a:xfrm rot="16200000" flipV="1">
            <a:off x="5535613" y="4597400"/>
            <a:ext cx="839788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3115469" y="2328069"/>
            <a:ext cx="8636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70200" y="1087438"/>
            <a:ext cx="1365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Master busy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indicated by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rebuchet MS" charset="0"/>
              </a:rPr>
              <a:t>HTRANS[1:0]</a:t>
            </a:r>
          </a:p>
        </p:txBody>
      </p:sp>
    </p:spTree>
    <p:extLst>
      <p:ext uri="{BB962C8B-B14F-4D97-AF65-F5344CB8AC3E}">
        <p14:creationId xmlns:p14="http://schemas.microsoft.com/office/powerpoint/2010/main" val="175898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2E00B-541D-AC49-863C-7759DD2E0945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17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Controlling the size (width) of a transfer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343400" cy="5410200"/>
          </a:xfrm>
        </p:spPr>
        <p:txBody>
          <a:bodyPr/>
          <a:lstStyle/>
          <a:p>
            <a:endParaRPr lang="en-US" sz="200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rebuchet MS" charset="0"/>
                <a:ea typeface="ＭＳ Ｐゴシック" charset="0"/>
                <a:cs typeface="ＭＳ Ｐゴシック" charset="0"/>
              </a:rPr>
              <a:t>HSIZE[2:0] encodes the size</a:t>
            </a:r>
          </a:p>
          <a:p>
            <a:endParaRPr lang="en-US" sz="200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rebuchet MS" charset="0"/>
                <a:ea typeface="ＭＳ Ｐゴシック" charset="0"/>
                <a:cs typeface="ＭＳ Ｐゴシック" charset="0"/>
              </a:rPr>
              <a:t>The cannot exceed the data bus width (e.g. 32-bits)</a:t>
            </a:r>
          </a:p>
          <a:p>
            <a:endParaRPr lang="en-US" sz="200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rebuchet MS" charset="0"/>
                <a:ea typeface="ＭＳ Ｐゴシック" charset="0"/>
                <a:cs typeface="ＭＳ Ｐゴシック" charset="0"/>
              </a:rPr>
              <a:t>HSIZE + HBURST is determines wrapping boundary for wrapping bursts</a:t>
            </a:r>
          </a:p>
          <a:p>
            <a:endParaRPr lang="en-US" sz="200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rebuchet MS" charset="0"/>
                <a:ea typeface="ＭＳ Ｐゴシック" charset="0"/>
                <a:cs typeface="ＭＳ Ｐゴシック" charset="0"/>
              </a:rPr>
              <a:t>HSIZE must remain constant throughout a burst transfer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95463"/>
            <a:ext cx="4333875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0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CC2890-701B-774D-B4B0-C785F04F38EE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18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Controlling the burst beats (length) of a transfer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343400" cy="5410200"/>
          </a:xfrm>
        </p:spPr>
        <p:txBody>
          <a:bodyPr/>
          <a:lstStyle/>
          <a:p>
            <a:r>
              <a:rPr lang="en-US" sz="2000">
                <a:latin typeface="Trebuchet MS" charset="0"/>
                <a:ea typeface="ＭＳ Ｐゴシック" charset="0"/>
                <a:cs typeface="ＭＳ Ｐゴシック" charset="0"/>
              </a:rPr>
              <a:t>Burst of 1, 4, 8, 16, and undef</a:t>
            </a:r>
          </a:p>
          <a:p>
            <a:endParaRPr lang="en-US" sz="200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rebuchet MS" charset="0"/>
                <a:ea typeface="ＭＳ Ｐゴシック" charset="0"/>
                <a:cs typeface="ＭＳ Ｐゴシック" charset="0"/>
              </a:rPr>
              <a:t>HBURST[2:0] encodes the type</a:t>
            </a:r>
          </a:p>
          <a:p>
            <a:endParaRPr lang="en-US" sz="200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rebuchet MS" charset="0"/>
                <a:ea typeface="ＭＳ Ｐゴシック" charset="0"/>
                <a:cs typeface="ＭＳ Ｐゴシック" charset="0"/>
              </a:rPr>
              <a:t>Incremental burst </a:t>
            </a:r>
          </a:p>
          <a:p>
            <a:endParaRPr lang="en-US" sz="200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rebuchet MS" charset="0"/>
                <a:ea typeface="ＭＳ Ｐゴシック" charset="0"/>
                <a:cs typeface="ＭＳ Ｐゴシック" charset="0"/>
              </a:rPr>
              <a:t>Wrapping bursts 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4 beats x 4-byte words wrapping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Wraps at 16 byte boundary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E.g. 0x34, 0x38, 0x3c, 0x30,…</a:t>
            </a:r>
          </a:p>
          <a:p>
            <a:endParaRPr lang="en-US" sz="200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rebuchet MS" charset="0"/>
                <a:ea typeface="ＭＳ Ｐゴシック" charset="0"/>
                <a:cs typeface="ＭＳ Ｐゴシック" charset="0"/>
              </a:rPr>
              <a:t>Bursts must not cross 1KB address boundaries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057400"/>
            <a:ext cx="4308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7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EC14EE-1F3E-8B46-8CD9-D690DC295300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19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 four beat wrapping burst (WRAP4)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3550"/>
            <a:ext cx="6553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35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ARM AHB-Lite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Start on interrupts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3F47B7-7454-F140-AD6E-6BDACDCA1F2B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20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 four beat incrementing burst (INCR4)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766888"/>
            <a:ext cx="6562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20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FAAAD7-76FD-F742-8F9A-4E0DBB147D9A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21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An eight beat wrapping burst (WRAP8)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657350"/>
            <a:ext cx="71532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43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DCB8FD-3E95-D449-846F-23547923AD95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22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An eight beat incrementing burst</a:t>
            </a:r>
            <a:br>
              <a:rPr lang="en-US"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(INCR8) using half-word transfers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85925"/>
            <a:ext cx="71628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ounded Rectangle 6"/>
          <p:cNvSpPr>
            <a:spLocks noChangeArrowheads="1"/>
          </p:cNvSpPr>
          <p:nvPr/>
        </p:nvSpPr>
        <p:spPr bwMode="auto">
          <a:xfrm>
            <a:off x="4519613" y="3700463"/>
            <a:ext cx="661987" cy="261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5" name="Rounded Rectangle 7"/>
          <p:cNvSpPr>
            <a:spLocks noChangeArrowheads="1"/>
          </p:cNvSpPr>
          <p:nvPr/>
        </p:nvSpPr>
        <p:spPr bwMode="auto">
          <a:xfrm>
            <a:off x="4200525" y="2768600"/>
            <a:ext cx="1243013" cy="2730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9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C63B02-DD89-ED41-94EF-BE8B5D40B827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23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An undefined length incrementing burst (INCR)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504950"/>
            <a:ext cx="74104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05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D05E62-E494-A94F-8F89-1D1B0CEF744E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24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Multi-master AHB-Lite </a:t>
            </a:r>
            <a:br>
              <a:rPr lang="en-US"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requires a multi-layer interconnect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343400" cy="5410200"/>
          </a:xfrm>
        </p:spPr>
        <p:txBody>
          <a:bodyPr/>
          <a:lstStyle/>
          <a:p>
            <a:endParaRPr lang="en-US" sz="200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rebuchet MS" charset="0"/>
                <a:ea typeface="ＭＳ Ｐゴシック" charset="0"/>
                <a:cs typeface="ＭＳ Ｐゴシック" charset="0"/>
              </a:rPr>
              <a:t>AHB-Lite is single-master</a:t>
            </a:r>
          </a:p>
          <a:p>
            <a:endParaRPr lang="en-US" sz="200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rebuchet MS" charset="0"/>
                <a:ea typeface="ＭＳ Ｐゴシック" charset="0"/>
                <a:cs typeface="ＭＳ Ｐゴシック" charset="0"/>
              </a:rPr>
              <a:t>Multi-master operation</a:t>
            </a:r>
          </a:p>
          <a:p>
            <a:pPr lvl="1"/>
            <a:r>
              <a:rPr lang="en-US" sz="1800">
                <a:latin typeface="Trebuchet MS" charset="0"/>
                <a:ea typeface="ＭＳ Ｐゴシック" charset="0"/>
              </a:rPr>
              <a:t>Must isolate masters</a:t>
            </a:r>
          </a:p>
          <a:p>
            <a:pPr lvl="1"/>
            <a:r>
              <a:rPr lang="en-US" sz="1800">
                <a:latin typeface="Trebuchet MS" charset="0"/>
                <a:ea typeface="ＭＳ Ｐゴシック" charset="0"/>
              </a:rPr>
              <a:t>Each master assigned to layer</a:t>
            </a:r>
          </a:p>
          <a:p>
            <a:pPr lvl="1"/>
            <a:r>
              <a:rPr lang="en-US" sz="1800">
                <a:latin typeface="Trebuchet MS" charset="0"/>
                <a:ea typeface="ＭＳ Ｐゴシック" charset="0"/>
              </a:rPr>
              <a:t>Interconnect arbitrates slave accesses</a:t>
            </a:r>
          </a:p>
          <a:p>
            <a:endParaRPr lang="en-US" sz="220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 sz="2200">
                <a:latin typeface="Trebuchet MS" charset="0"/>
                <a:ea typeface="ＭＳ Ｐゴシック" charset="0"/>
                <a:cs typeface="ＭＳ Ｐゴシック" charset="0"/>
              </a:rPr>
              <a:t>Full crossbar switch often unneeded</a:t>
            </a:r>
          </a:p>
          <a:p>
            <a:pPr lvl="1"/>
            <a:r>
              <a:rPr lang="en-US" sz="1800">
                <a:latin typeface="Trebuchet MS" charset="0"/>
                <a:ea typeface="ＭＳ Ｐゴシック" charset="0"/>
              </a:rPr>
              <a:t>Slaves 1, 2, 3 are shared</a:t>
            </a:r>
          </a:p>
          <a:p>
            <a:pPr lvl="1"/>
            <a:r>
              <a:rPr lang="en-US" sz="1800">
                <a:latin typeface="Trebuchet MS" charset="0"/>
                <a:ea typeface="ＭＳ Ｐゴシック" charset="0"/>
              </a:rPr>
              <a:t>Slaves 4, 5 are local to Master 1</a:t>
            </a:r>
          </a:p>
          <a:p>
            <a:endParaRPr lang="en-US" sz="220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09788"/>
            <a:ext cx="40386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42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Announcements</a:t>
            </a:r>
          </a:p>
          <a:p>
            <a:endParaRPr lang="en-US" dirty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ARM AHB-Lite</a:t>
            </a:r>
            <a:endParaRPr lang="en-US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Start on interrupts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Interrupts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660066"/>
                </a:solidFill>
              </a:rPr>
              <a:t>Merriam-Webster: </a:t>
            </a:r>
          </a:p>
          <a:p>
            <a:pPr lvl="1"/>
            <a:r>
              <a:rPr lang="en-US" smtClean="0">
                <a:solidFill>
                  <a:srgbClr val="660066"/>
                </a:solidFill>
              </a:rPr>
              <a:t>“to break the uniformity or continuity of”</a:t>
            </a:r>
          </a:p>
          <a:p>
            <a:pPr lvl="1"/>
            <a:endParaRPr lang="en-US" smtClean="0"/>
          </a:p>
          <a:p>
            <a:r>
              <a:rPr lang="en-US" smtClean="0"/>
              <a:t>Informs a program of some external events</a:t>
            </a:r>
          </a:p>
          <a:p>
            <a:r>
              <a:rPr lang="en-US" smtClean="0"/>
              <a:t>Breaks execution flow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Key questions:</a:t>
            </a:r>
          </a:p>
          <a:p>
            <a:r>
              <a:rPr lang="en-US" smtClean="0"/>
              <a:t>Where do interrupts come from?</a:t>
            </a:r>
          </a:p>
          <a:p>
            <a:r>
              <a:rPr lang="en-US" smtClean="0"/>
              <a:t>How do we save state for later continuation?</a:t>
            </a:r>
          </a:p>
          <a:p>
            <a:r>
              <a:rPr lang="en-US" smtClean="0"/>
              <a:t>How can we ignore interrupts?</a:t>
            </a:r>
          </a:p>
          <a:p>
            <a:r>
              <a:rPr lang="en-US" smtClean="0"/>
              <a:t>How can we prioritize interrupts?</a:t>
            </a:r>
          </a:p>
          <a:p>
            <a:r>
              <a:rPr lang="en-US" smtClean="0"/>
              <a:t>How can we share interrupts?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12B8DB-CCA2-4199-BE99-AE7D8DB689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343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</a:t>
            </a:r>
            <a:r>
              <a:rPr lang="en-US" sz="3600" smtClean="0">
                <a:solidFill>
                  <a:srgbClr val="CC3399"/>
                </a:solidFill>
              </a:rPr>
              <a:t> </a:t>
            </a:r>
            <a:r>
              <a:rPr lang="en-US" smtClean="0"/>
              <a:t>Data Transfer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990600"/>
            <a:ext cx="7831138" cy="4876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Two key questions to determine how data is transferred to/from a non-trivial I/O device:</a:t>
            </a:r>
          </a:p>
          <a:p>
            <a:pPr marL="457200" indent="-457200">
              <a:defRPr/>
            </a:pPr>
            <a:endParaRPr lang="en-US" dirty="0" smtClean="0"/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sz="2400" dirty="0" smtClean="0"/>
              <a:t>How does the CPU know when data is available?</a:t>
            </a:r>
          </a:p>
          <a:p>
            <a:pPr marL="1257300" lvl="2" indent="-457200">
              <a:buFontTx/>
              <a:buAutoNum type="alphaLcPeriod"/>
              <a:defRPr/>
            </a:pPr>
            <a:r>
              <a:rPr lang="en-US" sz="2400" dirty="0" smtClean="0"/>
              <a:t>Polling</a:t>
            </a:r>
          </a:p>
          <a:p>
            <a:pPr marL="1257300" lvl="2" indent="-457200">
              <a:buFontTx/>
              <a:buAutoNum type="alphaLcPeriod"/>
              <a:defRPr/>
            </a:pPr>
            <a:r>
              <a:rPr lang="en-US" sz="2400" dirty="0" smtClean="0"/>
              <a:t>Interrupts</a:t>
            </a:r>
            <a:br>
              <a:rPr lang="en-US" sz="2400" dirty="0" smtClean="0"/>
            </a:br>
            <a:endParaRPr lang="en-US" sz="2400" dirty="0" smtClean="0"/>
          </a:p>
          <a:p>
            <a:pPr marL="857250" lvl="1" indent="-457200">
              <a:buFontTx/>
              <a:buAutoNum type="arabicPeriod"/>
              <a:defRPr/>
            </a:pPr>
            <a:r>
              <a:rPr lang="en-US" sz="2400" dirty="0" smtClean="0"/>
              <a:t>How is data  transferred into and out of the device?</a:t>
            </a:r>
          </a:p>
          <a:p>
            <a:pPr marL="1257300" lvl="2" indent="-457200">
              <a:buFontTx/>
              <a:buAutoNum type="alphaLcPeriod"/>
              <a:defRPr/>
            </a:pPr>
            <a:r>
              <a:rPr lang="en-US" sz="2400" dirty="0" smtClean="0"/>
              <a:t>Programmed I/O</a:t>
            </a:r>
          </a:p>
          <a:p>
            <a:pPr marL="1257300" lvl="2" indent="-457200">
              <a:buFontTx/>
              <a:buAutoNum type="alphaLcPeriod"/>
              <a:defRPr/>
            </a:pPr>
            <a:r>
              <a:rPr lang="en-US" sz="2400" dirty="0" smtClean="0"/>
              <a:t>Direct Memory Access (DMA)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8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Interrupts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81000" y="1044575"/>
            <a:ext cx="8534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Interrupt (a.k.a. exception or trap): 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An event that causes the CPU to stop executing the current program and begin executing a special piece of code called an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interrupt handler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interrupt service routine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(ISR).  Typically, the ISR does some work and then resumes the interrupted program.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Interrupts are really glorified procedure calls, except that they: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can occur between any two instructions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are transparent to the running program (usually)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are not explicitly requested by the program (typically)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call a procedure at an address determined by the type of interrupt, not the program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9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basic types of interrupts</a:t>
            </a:r>
            <a:br>
              <a:rPr lang="en-US" smtClean="0"/>
            </a:br>
            <a:r>
              <a:rPr lang="en-US" smtClean="0"/>
              <a:t>(1/2)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Those caused by an instruction</a:t>
            </a:r>
          </a:p>
          <a:p>
            <a:pPr lvl="1" eaLnBrk="1" hangingPunct="1"/>
            <a:r>
              <a:rPr lang="en-US" sz="2400" smtClean="0"/>
              <a:t>Examples:</a:t>
            </a:r>
          </a:p>
          <a:p>
            <a:pPr lvl="2" eaLnBrk="1" hangingPunct="1"/>
            <a:r>
              <a:rPr lang="en-US" sz="2400" smtClean="0"/>
              <a:t>TLB miss</a:t>
            </a:r>
          </a:p>
          <a:p>
            <a:pPr lvl="2" eaLnBrk="1" hangingPunct="1"/>
            <a:r>
              <a:rPr lang="en-US" sz="2400" smtClean="0"/>
              <a:t>Illegal/unimplemented instruction</a:t>
            </a:r>
          </a:p>
          <a:p>
            <a:pPr lvl="2" eaLnBrk="1" hangingPunct="1"/>
            <a:r>
              <a:rPr lang="en-US" sz="2400" smtClean="0"/>
              <a:t>div by 0</a:t>
            </a:r>
          </a:p>
          <a:p>
            <a:pPr lvl="1" eaLnBrk="1" hangingPunct="1"/>
            <a:r>
              <a:rPr lang="en-US" sz="2400" smtClean="0"/>
              <a:t>Names:</a:t>
            </a:r>
          </a:p>
          <a:p>
            <a:pPr lvl="2" eaLnBrk="1" hangingPunct="1"/>
            <a:r>
              <a:rPr lang="en-US" sz="2400" smtClean="0"/>
              <a:t>Trap, exception</a:t>
            </a:r>
          </a:p>
          <a:p>
            <a:pPr lvl="1" eaLnBrk="1" hangingPunct="1"/>
            <a:endParaRPr lang="en-US" sz="2800" smtClean="0"/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059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HW2 assigned; Due on 9/23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Synchronizers</a:t>
            </a:r>
          </a:p>
          <a:p>
            <a:pPr lvl="1"/>
            <a:r>
              <a:rPr lang="en-US" dirty="0" smtClean="0"/>
              <a:t>Why separate read/write busses on APB?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1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basic types of interrupts</a:t>
            </a:r>
            <a:br>
              <a:rPr lang="en-US" smtClean="0"/>
            </a:br>
            <a:r>
              <a:rPr lang="en-US" smtClean="0"/>
              <a:t>(2/2)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Those caused by the external world</a:t>
            </a:r>
          </a:p>
          <a:p>
            <a:pPr lvl="1" eaLnBrk="1" hangingPunct="1"/>
            <a:r>
              <a:rPr lang="en-US" sz="2400" smtClean="0"/>
              <a:t>External device</a:t>
            </a:r>
          </a:p>
          <a:p>
            <a:pPr lvl="1" eaLnBrk="1" hangingPunct="1"/>
            <a:r>
              <a:rPr lang="en-US" sz="2400" smtClean="0"/>
              <a:t>Reset button</a:t>
            </a:r>
          </a:p>
          <a:p>
            <a:pPr lvl="1" eaLnBrk="1" hangingPunct="1"/>
            <a:r>
              <a:rPr lang="en-US" sz="2400" smtClean="0"/>
              <a:t>Timer expires</a:t>
            </a:r>
          </a:p>
          <a:p>
            <a:pPr lvl="1" eaLnBrk="1" hangingPunct="1"/>
            <a:r>
              <a:rPr lang="en-US" sz="2400" smtClean="0"/>
              <a:t>Power failure</a:t>
            </a:r>
          </a:p>
          <a:p>
            <a:pPr lvl="1" eaLnBrk="1" hangingPunct="1"/>
            <a:r>
              <a:rPr lang="en-US" sz="2400" smtClean="0"/>
              <a:t>System error</a:t>
            </a:r>
          </a:p>
          <a:p>
            <a:pPr eaLnBrk="1" hangingPunct="1"/>
            <a:r>
              <a:rPr lang="en-US" sz="2800" smtClean="0"/>
              <a:t>Names:</a:t>
            </a:r>
          </a:p>
          <a:p>
            <a:pPr lvl="1" eaLnBrk="1" hangingPunct="1"/>
            <a:r>
              <a:rPr lang="en-US" sz="2400" smtClean="0"/>
              <a:t>interrupt, external interrupt</a:t>
            </a:r>
          </a:p>
          <a:p>
            <a:pPr eaLnBrk="1" hangingPunct="1"/>
            <a:endParaRPr lang="en-US" sz="2800" smtClean="0"/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99458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it works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Something tells the processor core there is an interrupt</a:t>
            </a:r>
          </a:p>
          <a:p>
            <a:pPr eaLnBrk="1" hangingPunct="1"/>
            <a:r>
              <a:rPr lang="en-US" smtClean="0"/>
              <a:t>Core transfers control to code that needs to be executed</a:t>
            </a:r>
          </a:p>
          <a:p>
            <a:pPr eaLnBrk="1" hangingPunct="1"/>
            <a:r>
              <a:rPr lang="en-US" smtClean="0"/>
              <a:t>Said code “returns” to old program</a:t>
            </a:r>
          </a:p>
          <a:p>
            <a:pPr eaLnBrk="1" hangingPunct="1"/>
            <a:r>
              <a:rPr lang="en-US" smtClean="0"/>
              <a:t>Much harder then it looks.</a:t>
            </a:r>
          </a:p>
          <a:p>
            <a:pPr lvl="1" eaLnBrk="1" hangingPunct="1"/>
            <a:r>
              <a:rPr lang="en-US" smtClean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75415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 is in the details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How do you figure out </a:t>
            </a:r>
            <a:r>
              <a:rPr lang="en-US" i="1" smtClean="0"/>
              <a:t>where</a:t>
            </a:r>
            <a:r>
              <a:rPr lang="en-US" smtClean="0"/>
              <a:t> to branch to?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to you ensure that you can get back to where you started?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Don’t we have a pipeline?  What about partially executed instructions?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if we get an interrupt while we are processing our interrupt?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if we are in a “critical section?”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837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If you know </a:t>
            </a:r>
            <a:r>
              <a:rPr lang="en-US" sz="2800" i="1" smtClean="0"/>
              <a:t>what</a:t>
            </a:r>
            <a:r>
              <a:rPr lang="en-US" sz="2800" smtClean="0"/>
              <a:t> caused the interrupt then you want to jump to the code that handles that interrupt.</a:t>
            </a:r>
          </a:p>
          <a:p>
            <a:pPr lvl="1" eaLnBrk="1" hangingPunct="1"/>
            <a:r>
              <a:rPr lang="en-US" sz="2400" smtClean="0"/>
              <a:t>If you number the possible interrupt cases, and an interrupt comes in, you can just branch to a location, using that number as an offset (this is a branch table)</a:t>
            </a:r>
          </a:p>
          <a:p>
            <a:pPr lvl="1" eaLnBrk="1" hangingPunct="1"/>
            <a:r>
              <a:rPr lang="en-US" sz="2400" smtClean="0"/>
              <a:t>If you don’t have the number, you need to </a:t>
            </a:r>
            <a:r>
              <a:rPr lang="en-US" sz="2400" i="1" smtClean="0"/>
              <a:t>poll</a:t>
            </a:r>
            <a:r>
              <a:rPr lang="en-US" sz="2400" smtClean="0"/>
              <a:t> all possible sources of the interrupt to see who caused it.</a:t>
            </a:r>
          </a:p>
          <a:p>
            <a:pPr lvl="2" eaLnBrk="1" hangingPunct="1"/>
            <a:r>
              <a:rPr lang="en-US" smtClean="0"/>
              <a:t>Then you branch to the right code</a:t>
            </a:r>
          </a:p>
        </p:txBody>
      </p:sp>
    </p:spTree>
    <p:extLst>
      <p:ext uri="{BB962C8B-B14F-4D97-AF65-F5344CB8AC3E}">
        <p14:creationId xmlns:p14="http://schemas.microsoft.com/office/powerpoint/2010/main" val="366045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 back to where you once belonged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to store the return address somewhere.</a:t>
            </a:r>
          </a:p>
          <a:p>
            <a:pPr lvl="1" eaLnBrk="1" hangingPunct="1"/>
            <a:r>
              <a:rPr lang="en-US" smtClean="0"/>
              <a:t>Stack </a:t>
            </a:r>
            <a:r>
              <a:rPr lang="en-US" i="1" smtClean="0"/>
              <a:t>might</a:t>
            </a:r>
            <a:r>
              <a:rPr lang="en-US" smtClean="0"/>
              <a:t> be a scary place.  </a:t>
            </a:r>
          </a:p>
          <a:p>
            <a:pPr lvl="2" eaLnBrk="1" hangingPunct="1"/>
            <a:r>
              <a:rPr lang="en-US" i="1" smtClean="0"/>
              <a:t>That</a:t>
            </a:r>
            <a:r>
              <a:rPr lang="en-US" smtClean="0"/>
              <a:t> would involve a load/store and might cause an interrupt (page fault)!</a:t>
            </a:r>
          </a:p>
          <a:p>
            <a:pPr lvl="1" eaLnBrk="1" hangingPunct="1"/>
            <a:r>
              <a:rPr lang="en-US" smtClean="0"/>
              <a:t>So a dedicated register seems like a good choice</a:t>
            </a:r>
          </a:p>
          <a:p>
            <a:pPr lvl="2" eaLnBrk="1" hangingPunct="1"/>
            <a:r>
              <a:rPr lang="en-US" smtClean="0"/>
              <a:t>But that might cause problems later…</a:t>
            </a:r>
          </a:p>
        </p:txBody>
      </p:sp>
    </p:spTree>
    <p:extLst>
      <p:ext uri="{BB962C8B-B14F-4D97-AF65-F5344CB8AC3E}">
        <p14:creationId xmlns:p14="http://schemas.microsoft.com/office/powerpoint/2010/main" val="12364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Snazzy architectures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modern processor has </a:t>
            </a:r>
            <a:r>
              <a:rPr lang="en-US" sz="2800" i="1" smtClean="0"/>
              <a:t>many </a:t>
            </a:r>
            <a:r>
              <a:rPr lang="en-US" sz="2800" smtClean="0"/>
              <a:t>(often 50+) instructions in-flight at once.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What do we do with them?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Drain the pipeline?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What if one of them causes an exception?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Punt all that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Slows us down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What if the instruction that caused the exception was executed before some other instruction?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What if that other instruction caused an interrupt?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6708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Nested interrupts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If we get one interrupt while handling another what to do?</a:t>
            </a:r>
          </a:p>
          <a:p>
            <a:pPr lvl="1" eaLnBrk="1" hangingPunct="1"/>
            <a:r>
              <a:rPr lang="en-US" sz="2400" smtClean="0"/>
              <a:t>Just handle it</a:t>
            </a:r>
          </a:p>
          <a:p>
            <a:pPr lvl="2" eaLnBrk="1" hangingPunct="1"/>
            <a:r>
              <a:rPr lang="en-US" smtClean="0"/>
              <a:t>But what about that dedicated register?</a:t>
            </a:r>
          </a:p>
          <a:p>
            <a:pPr lvl="2" eaLnBrk="1" hangingPunct="1"/>
            <a:r>
              <a:rPr lang="en-US" smtClean="0"/>
              <a:t>What if I’m doing something that can’t be stopped?</a:t>
            </a:r>
          </a:p>
          <a:p>
            <a:pPr lvl="1" eaLnBrk="1" hangingPunct="1"/>
            <a:r>
              <a:rPr lang="en-US" sz="2400" smtClean="0"/>
              <a:t>Ignore it</a:t>
            </a:r>
          </a:p>
          <a:p>
            <a:pPr lvl="2" eaLnBrk="1" hangingPunct="1"/>
            <a:r>
              <a:rPr lang="en-US" smtClean="0"/>
              <a:t>But what if it is important?</a:t>
            </a:r>
          </a:p>
          <a:p>
            <a:pPr lvl="1" eaLnBrk="1" hangingPunct="1"/>
            <a:r>
              <a:rPr lang="en-US" sz="2400" smtClean="0"/>
              <a:t>Prioritize</a:t>
            </a:r>
          </a:p>
          <a:p>
            <a:pPr lvl="2" eaLnBrk="1" hangingPunct="1"/>
            <a:r>
              <a:rPr lang="en-US" smtClean="0"/>
              <a:t>Take those interrupts you care about.  Ignore the rest</a:t>
            </a:r>
          </a:p>
          <a:p>
            <a:pPr lvl="2" eaLnBrk="1" hangingPunct="1"/>
            <a:r>
              <a:rPr lang="en-US" smtClean="0"/>
              <a:t>Still have dedicated register problems.</a:t>
            </a:r>
          </a:p>
        </p:txBody>
      </p:sp>
    </p:spTree>
    <p:extLst>
      <p:ext uri="{BB962C8B-B14F-4D97-AF65-F5344CB8AC3E}">
        <p14:creationId xmlns:p14="http://schemas.microsoft.com/office/powerpoint/2010/main" val="117361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Critical section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probably need to ignore some interrupts but take others.</a:t>
            </a:r>
          </a:p>
          <a:p>
            <a:pPr lvl="1" eaLnBrk="1" hangingPunct="1"/>
            <a:r>
              <a:rPr lang="en-US" dirty="0" smtClean="0"/>
              <a:t>Probably should be sure </a:t>
            </a:r>
            <a:r>
              <a:rPr lang="en-US" b="1" i="1" dirty="0" smtClean="0"/>
              <a:t>our</a:t>
            </a:r>
            <a:r>
              <a:rPr lang="en-US" dirty="0" smtClean="0"/>
              <a:t> code can’t cause an exception.</a:t>
            </a:r>
          </a:p>
          <a:p>
            <a:pPr lvl="1" eaLnBrk="1" hangingPunct="1"/>
            <a:r>
              <a:rPr lang="en-US" dirty="0" smtClean="0"/>
              <a:t>Use same prioritization as before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What about instructions that shouldn’t be interrupted?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770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100 interrupt sources</a:t>
            </a:r>
          </a:p>
          <a:p>
            <a:pPr lvl="1"/>
            <a:r>
              <a:rPr lang="en-US" dirty="0" smtClean="0"/>
              <a:t>Power on reset, bus errors, I/O pins changing state, data in on a serial bus etc.</a:t>
            </a:r>
          </a:p>
          <a:p>
            <a:r>
              <a:rPr lang="en-US" dirty="0" smtClean="0"/>
              <a:t>Need a great deal of control</a:t>
            </a:r>
          </a:p>
          <a:p>
            <a:pPr lvl="1"/>
            <a:r>
              <a:rPr lang="en-US" dirty="0" smtClean="0"/>
              <a:t>Ability to enable and disable interrupt sources</a:t>
            </a:r>
          </a:p>
          <a:p>
            <a:pPr lvl="1"/>
            <a:r>
              <a:rPr lang="en-US" dirty="0" smtClean="0"/>
              <a:t>Ability to control where to branch to for each interrupt</a:t>
            </a:r>
          </a:p>
          <a:p>
            <a:pPr lvl="1"/>
            <a:r>
              <a:rPr lang="en-US" dirty="0" smtClean="0"/>
              <a:t>Ability to set interrupt priorities</a:t>
            </a:r>
          </a:p>
          <a:p>
            <a:pPr lvl="2"/>
            <a:r>
              <a:rPr lang="en-US" dirty="0" smtClean="0"/>
              <a:t>Who wins in case of a tie</a:t>
            </a:r>
          </a:p>
          <a:p>
            <a:pPr lvl="2"/>
            <a:r>
              <a:rPr lang="en-US" dirty="0" smtClean="0"/>
              <a:t>Can interrupt </a:t>
            </a:r>
            <a:r>
              <a:rPr lang="en-US" b="1" dirty="0" smtClean="0"/>
              <a:t>A</a:t>
            </a:r>
            <a:r>
              <a:rPr lang="en-US" dirty="0" smtClean="0"/>
              <a:t> interrupt the ISR for interrupt </a:t>
            </a:r>
            <a:r>
              <a:rPr lang="en-US" b="1" dirty="0" smtClean="0"/>
              <a:t>B</a:t>
            </a:r>
            <a:r>
              <a:rPr lang="en-US" dirty="0" smtClean="0"/>
              <a:t>?</a:t>
            </a:r>
          </a:p>
          <a:p>
            <a:pPr lvl="3"/>
            <a:r>
              <a:rPr lang="en-US" dirty="0" smtClean="0"/>
              <a:t>If so, </a:t>
            </a:r>
            <a:r>
              <a:rPr lang="en-US" b="1" dirty="0" smtClean="0"/>
              <a:t>A</a:t>
            </a:r>
            <a:r>
              <a:rPr lang="en-US" dirty="0" smtClean="0"/>
              <a:t> can “preempt” </a:t>
            </a:r>
            <a:r>
              <a:rPr lang="en-US" b="1" dirty="0" smtClean="0"/>
              <a:t>B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that control will involve memory mapped I/O.</a:t>
            </a:r>
          </a:p>
          <a:p>
            <a:pPr lvl="1"/>
            <a:r>
              <a:rPr lang="en-US" dirty="0" smtClean="0"/>
              <a:t>And given the number of interrupts that’s going to be a pain in the rear.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B59D7-2A7C-4FDE-85A6-7A6AD774881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8B6224-F567-48C7-9389-2B3A951B40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mtClean="0"/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76200"/>
            <a:ext cx="9109075" cy="6477000"/>
          </a:xfr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76200"/>
            <a:ext cx="8880475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Trebuchet MS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Trebuchet MS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Trebuchet MS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Trebuchet MS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Trebuchet MS" pitchFamily="34" charset="0"/>
              </a:defRPr>
            </a:lvl9pPr>
          </a:lstStyle>
          <a:p>
            <a:r>
              <a:rPr lang="en-US" kern="0" smtClean="0"/>
              <a:t>Enabling and disabling interrupt sources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317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Announcements</a:t>
            </a:r>
          </a:p>
          <a:p>
            <a:endParaRPr lang="en-US" dirty="0"/>
          </a:p>
          <a:p>
            <a:r>
              <a:rPr lang="en-US" dirty="0" smtClean="0"/>
              <a:t>ARM AHB-Lite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A6A6A6"/>
                </a:solidFill>
              </a:rPr>
              <a:t>Start on interrupts</a:t>
            </a:r>
            <a:endParaRPr lang="en-US" dirty="0">
              <a:solidFill>
                <a:srgbClr val="A6A6A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know where to go on an interrupt.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28FD6C-8A1C-4C18-B2B4-15AF642065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mtClean="0"/>
          </a:p>
        </p:txBody>
      </p:sp>
      <p:pic>
        <p:nvPicPr>
          <p:cNvPr id="471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810000"/>
            <a:ext cx="6276975" cy="2466975"/>
          </a:xfrm>
          <a:noFill/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5495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588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Advanced Microcontroller Bus Architecture (AMBA)</a:t>
            </a:r>
            <a:br>
              <a:rPr lang="en-US"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- Advanced High-performance Bus (AHB)</a:t>
            </a:r>
            <a:br>
              <a:rPr lang="en-US"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- Advanced Peripheral Bus (APB)</a:t>
            </a:r>
          </a:p>
        </p:txBody>
      </p:sp>
      <p:sp>
        <p:nvSpPr>
          <p:cNvPr id="38914" name="Text Placeholder 6"/>
          <p:cNvSpPr>
            <a:spLocks noGrp="1"/>
          </p:cNvSpPr>
          <p:nvPr>
            <p:ph type="body" idx="1"/>
          </p:nvPr>
        </p:nvSpPr>
        <p:spPr>
          <a:xfrm>
            <a:off x="457200" y="3489325"/>
            <a:ext cx="4040188" cy="639763"/>
          </a:xfrm>
        </p:spPr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AHB</a:t>
            </a:r>
          </a:p>
        </p:txBody>
      </p:sp>
      <p:sp>
        <p:nvSpPr>
          <p:cNvPr id="38915" name="Content Placeholder 7"/>
          <p:cNvSpPr>
            <a:spLocks noGrp="1"/>
          </p:cNvSpPr>
          <p:nvPr>
            <p:ph sz="half" idx="2"/>
          </p:nvPr>
        </p:nvSpPr>
        <p:spPr>
          <a:xfrm>
            <a:off x="457200" y="4129088"/>
            <a:ext cx="4040188" cy="2257425"/>
          </a:xfrm>
        </p:spPr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High performance</a:t>
            </a: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Pipelined operation</a:t>
            </a: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Burst transfers</a:t>
            </a: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Multiple bus masters</a:t>
            </a: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Split transactions</a:t>
            </a:r>
          </a:p>
        </p:txBody>
      </p:sp>
      <p:sp>
        <p:nvSpPr>
          <p:cNvPr id="38916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3489325"/>
            <a:ext cx="4041775" cy="639763"/>
          </a:xfrm>
        </p:spPr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APB</a:t>
            </a:r>
          </a:p>
        </p:txBody>
      </p:sp>
      <p:sp>
        <p:nvSpPr>
          <p:cNvPr id="38917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4129088"/>
            <a:ext cx="4041775" cy="2257425"/>
          </a:xfrm>
        </p:spPr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Low power</a:t>
            </a: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Latched address/control</a:t>
            </a: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Simple interface</a:t>
            </a: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Suitable of many peripherals</a:t>
            </a:r>
          </a:p>
        </p:txBody>
      </p:sp>
      <p:sp>
        <p:nvSpPr>
          <p:cNvPr id="389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908CCE-18DB-7849-A2D9-7902930916A9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5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447800"/>
            <a:ext cx="62833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51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06172C-EB36-6143-AF17-EB9717A9D414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6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Actel SmartFusion system/bus architecture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752475"/>
            <a:ext cx="82677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30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AD67BE-3E41-2C48-8D8B-335EF25B2709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7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AHB-Lite supports single bus master</a:t>
            </a:r>
            <a:br>
              <a:rPr lang="en-US"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and provides high-bandwidth operation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038600" cy="5410200"/>
          </a:xfrm>
        </p:spPr>
        <p:txBody>
          <a:bodyPr/>
          <a:lstStyle/>
          <a:p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Burst transfers</a:t>
            </a:r>
          </a:p>
          <a:p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Single clock-edge operation</a:t>
            </a:r>
          </a:p>
          <a:p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Non-tri-state implementation</a:t>
            </a:r>
          </a:p>
          <a:p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Configurable bus width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95538"/>
            <a:ext cx="41433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6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51C1B9-F4F2-B445-9BEB-50529E4FC8B4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8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AHB-Lite bus master/slave interface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038600" cy="5410200"/>
          </a:xfrm>
        </p:spPr>
        <p:txBody>
          <a:bodyPr/>
          <a:lstStyle/>
          <a:p>
            <a:r>
              <a:rPr lang="en-US" sz="1800">
                <a:latin typeface="Trebuchet MS" charset="0"/>
                <a:ea typeface="ＭＳ Ｐゴシック" charset="0"/>
                <a:cs typeface="ＭＳ Ｐゴシック" charset="0"/>
              </a:rPr>
              <a:t>Global signals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HCLK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HRESETn</a:t>
            </a:r>
          </a:p>
          <a:p>
            <a:r>
              <a:rPr lang="en-US" sz="1800">
                <a:latin typeface="Trebuchet MS" charset="0"/>
                <a:ea typeface="ＭＳ Ｐゴシック" charset="0"/>
                <a:cs typeface="ＭＳ Ｐゴシック" charset="0"/>
              </a:rPr>
              <a:t>Master out/slave in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HADDR (address)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HWDATA (write data)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Control</a:t>
            </a:r>
          </a:p>
          <a:p>
            <a:pPr lvl="2"/>
            <a:r>
              <a:rPr lang="en-US" sz="1600">
                <a:latin typeface="Trebuchet MS" charset="0"/>
                <a:ea typeface="ＭＳ Ｐゴシック" charset="0"/>
              </a:rPr>
              <a:t>HWRITE</a:t>
            </a:r>
          </a:p>
          <a:p>
            <a:pPr lvl="2"/>
            <a:r>
              <a:rPr lang="en-US" sz="1600">
                <a:latin typeface="Trebuchet MS" charset="0"/>
                <a:ea typeface="ＭＳ Ｐゴシック" charset="0"/>
              </a:rPr>
              <a:t>HSIZE</a:t>
            </a:r>
          </a:p>
          <a:p>
            <a:pPr lvl="2"/>
            <a:r>
              <a:rPr lang="en-US" sz="1600">
                <a:latin typeface="Trebuchet MS" charset="0"/>
                <a:ea typeface="ＭＳ Ｐゴシック" charset="0"/>
              </a:rPr>
              <a:t>HBURST</a:t>
            </a:r>
          </a:p>
          <a:p>
            <a:pPr lvl="2"/>
            <a:r>
              <a:rPr lang="en-US" sz="1600">
                <a:latin typeface="Trebuchet MS" charset="0"/>
                <a:ea typeface="ＭＳ Ｐゴシック" charset="0"/>
              </a:rPr>
              <a:t>HPROT</a:t>
            </a:r>
          </a:p>
          <a:p>
            <a:pPr lvl="2"/>
            <a:r>
              <a:rPr lang="en-US" sz="1600">
                <a:latin typeface="Trebuchet MS" charset="0"/>
                <a:ea typeface="ＭＳ Ｐゴシック" charset="0"/>
              </a:rPr>
              <a:t>HTRANS</a:t>
            </a:r>
          </a:p>
          <a:p>
            <a:pPr lvl="2"/>
            <a:r>
              <a:rPr lang="en-US" sz="1600">
                <a:latin typeface="Trebuchet MS" charset="0"/>
                <a:ea typeface="ＭＳ Ｐゴシック" charset="0"/>
              </a:rPr>
              <a:t>HMASTLOCK</a:t>
            </a:r>
          </a:p>
          <a:p>
            <a:r>
              <a:rPr lang="en-US" sz="1800">
                <a:latin typeface="Trebuchet MS" charset="0"/>
                <a:ea typeface="ＭＳ Ｐゴシック" charset="0"/>
                <a:cs typeface="ＭＳ Ｐゴシック" charset="0"/>
              </a:rPr>
              <a:t>Slave out/master in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HRDATA (read data)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HREADY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HRESP</a:t>
            </a:r>
            <a:endParaRPr lang="en-US" sz="1800">
              <a:latin typeface="Trebuchet MS" charset="0"/>
              <a:ea typeface="ＭＳ Ｐゴシック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2550"/>
            <a:ext cx="45339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09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D68FA0-3A1E-5A4A-A3AF-644ADC313A7F}" type="slidenum">
              <a:rPr lang="en-US" sz="1600">
                <a:solidFill>
                  <a:srgbClr val="B2B2B2"/>
                </a:solidFill>
                <a:latin typeface="Trebuchet MS" charset="0"/>
              </a:rPr>
              <a:pPr/>
              <a:t>9</a:t>
            </a:fld>
            <a:endParaRPr 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AHB-Lite signal definitions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410200"/>
          </a:xfrm>
        </p:spPr>
        <p:txBody>
          <a:bodyPr/>
          <a:lstStyle/>
          <a:p>
            <a:r>
              <a:rPr lang="en-US" sz="1800">
                <a:latin typeface="Trebuchet MS" charset="0"/>
                <a:ea typeface="ＭＳ Ｐゴシック" charset="0"/>
                <a:cs typeface="ＭＳ Ｐゴシック" charset="0"/>
              </a:rPr>
              <a:t>Global signals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HCLK: the bus clock source (rising-edge triggered)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HRESETn: the bus (and system) reset signal (active low)</a:t>
            </a:r>
          </a:p>
          <a:p>
            <a:r>
              <a:rPr lang="en-US" sz="1800">
                <a:latin typeface="Trebuchet MS" charset="0"/>
                <a:ea typeface="ＭＳ Ｐゴシック" charset="0"/>
                <a:cs typeface="ＭＳ Ｐゴシック" charset="0"/>
              </a:rPr>
              <a:t>Master out/slave in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HADDR[31:0]: the 32-bit system address bus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HWDATA[31:0]: the system write data bus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Control</a:t>
            </a:r>
          </a:p>
          <a:p>
            <a:pPr lvl="2"/>
            <a:r>
              <a:rPr lang="en-US" sz="1600">
                <a:latin typeface="Trebuchet MS" charset="0"/>
                <a:ea typeface="ＭＳ Ｐゴシック" charset="0"/>
              </a:rPr>
              <a:t>HWRITE: indicates transfer direction (Write=1, Read=0)</a:t>
            </a:r>
          </a:p>
          <a:p>
            <a:pPr lvl="2"/>
            <a:r>
              <a:rPr lang="en-US" sz="1600">
                <a:latin typeface="Trebuchet MS" charset="0"/>
                <a:ea typeface="ＭＳ Ｐゴシック" charset="0"/>
              </a:rPr>
              <a:t>HSIZE[2:0]: indicates size of transfer (byte, halfword, or word)</a:t>
            </a:r>
          </a:p>
          <a:p>
            <a:pPr lvl="2"/>
            <a:r>
              <a:rPr lang="en-US" sz="1600">
                <a:latin typeface="Trebuchet MS" charset="0"/>
                <a:ea typeface="ＭＳ Ｐゴシック" charset="0"/>
              </a:rPr>
              <a:t>HBURST[2:0]: indicates single or burst transfer (1, 4, 8, 16 beats)</a:t>
            </a:r>
          </a:p>
          <a:p>
            <a:pPr lvl="2"/>
            <a:r>
              <a:rPr lang="en-US" sz="1600">
                <a:latin typeface="Trebuchet MS" charset="0"/>
                <a:ea typeface="ＭＳ Ｐゴシック" charset="0"/>
              </a:rPr>
              <a:t>HPROT[3:0]: provides protection information (e.g. I or D; user or handler)</a:t>
            </a:r>
          </a:p>
          <a:p>
            <a:pPr lvl="2"/>
            <a:r>
              <a:rPr lang="en-US" sz="1600">
                <a:latin typeface="Trebuchet MS" charset="0"/>
                <a:ea typeface="ＭＳ Ｐゴシック" charset="0"/>
              </a:rPr>
              <a:t>HTRANS: indicates current transfer type (e.g. idle, busy, nonseq, seq)</a:t>
            </a:r>
          </a:p>
          <a:p>
            <a:pPr lvl="2"/>
            <a:r>
              <a:rPr lang="en-US" sz="1600">
                <a:latin typeface="Trebuchet MS" charset="0"/>
                <a:ea typeface="ＭＳ Ｐゴシック" charset="0"/>
              </a:rPr>
              <a:t>HMASTLOCK: indicates a locked (atomic) transfer sequence</a:t>
            </a:r>
          </a:p>
          <a:p>
            <a:r>
              <a:rPr lang="en-US" sz="1800">
                <a:latin typeface="Trebuchet MS" charset="0"/>
                <a:ea typeface="ＭＳ Ｐゴシック" charset="0"/>
                <a:cs typeface="ＭＳ Ｐゴシック" charset="0"/>
              </a:rPr>
              <a:t>Slave out/master in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HRDATA[31:0]: the slave read data bus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HREADY: indicates previous transfer is complete</a:t>
            </a:r>
          </a:p>
          <a:p>
            <a:pPr lvl="1"/>
            <a:r>
              <a:rPr lang="en-US" sz="1600">
                <a:latin typeface="Trebuchet MS" charset="0"/>
                <a:ea typeface="ＭＳ Ｐゴシック" charset="0"/>
              </a:rPr>
              <a:t>HRESP: the transfer response (OKAY=0, ERROR=1)</a:t>
            </a:r>
            <a:endParaRPr lang="en-US" sz="1800">
              <a:latin typeface="Trebuchet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3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1690</Words>
  <Application>Microsoft Macintosh PowerPoint</Application>
  <PresentationFormat>On-screen Show (4:3)</PresentationFormat>
  <Paragraphs>357</Paragraphs>
  <Slides>40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1_Blank Presentation</vt:lpstr>
      <vt:lpstr>Blank Presentation</vt:lpstr>
      <vt:lpstr>PowerPoint Presentation</vt:lpstr>
      <vt:lpstr>Today</vt:lpstr>
      <vt:lpstr>Announcements</vt:lpstr>
      <vt:lpstr>Today</vt:lpstr>
      <vt:lpstr>Advanced Microcontroller Bus Architecture (AMBA) - Advanced High-performance Bus (AHB) - Advanced Peripheral Bus (APB)</vt:lpstr>
      <vt:lpstr>Actel SmartFusion system/bus architecture</vt:lpstr>
      <vt:lpstr>AHB-Lite supports single bus master and provides high-bandwidth operation</vt:lpstr>
      <vt:lpstr>AHB-Lite bus master/slave interface</vt:lpstr>
      <vt:lpstr>AHB-Lite signal definitions</vt:lpstr>
      <vt:lpstr>Key to timing diagram conventions </vt:lpstr>
      <vt:lpstr>Basic read and write transfers with no wait states </vt:lpstr>
      <vt:lpstr>Read transfer with two wait states</vt:lpstr>
      <vt:lpstr>Write transfer with one wait state</vt:lpstr>
      <vt:lpstr>Wait states extend the address phase of next transfer</vt:lpstr>
      <vt:lpstr>Transfers can be of four types (HTRANS[1:0])</vt:lpstr>
      <vt:lpstr>A four beat burst with master busy and slave wait</vt:lpstr>
      <vt:lpstr>Controlling the size (width) of a transfer</vt:lpstr>
      <vt:lpstr>Controlling the burst beats (length) of a transfer</vt:lpstr>
      <vt:lpstr>A four beat wrapping burst (WRAP4)</vt:lpstr>
      <vt:lpstr>A four beat incrementing burst (INCR4)</vt:lpstr>
      <vt:lpstr>An eight beat wrapping burst (WRAP8)</vt:lpstr>
      <vt:lpstr>An eight beat incrementing burst (INCR8) using half-word transfers</vt:lpstr>
      <vt:lpstr>An undefined length incrementing burst (INCR)</vt:lpstr>
      <vt:lpstr>Multi-master AHB-Lite  requires a multi-layer interconnect</vt:lpstr>
      <vt:lpstr>Today</vt:lpstr>
      <vt:lpstr>Interrupts</vt:lpstr>
      <vt:lpstr>I/O Data Transfer</vt:lpstr>
      <vt:lpstr>Interrupts</vt:lpstr>
      <vt:lpstr>Two basic types of interrupts (1/2)</vt:lpstr>
      <vt:lpstr>Two basic types of interrupts (2/2)</vt:lpstr>
      <vt:lpstr>How it works</vt:lpstr>
      <vt:lpstr>… is in the details</vt:lpstr>
      <vt:lpstr>Where</vt:lpstr>
      <vt:lpstr>Get back to where you once belonged</vt:lpstr>
      <vt:lpstr>Snazzy architectures </vt:lpstr>
      <vt:lpstr>Nested interrupts</vt:lpstr>
      <vt:lpstr>Critical section</vt:lpstr>
      <vt:lpstr>Our processor</vt:lpstr>
      <vt:lpstr>PowerPoint Presentation</vt:lpstr>
      <vt:lpstr>How to know where to go on an interrupt.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brehob</dc:creator>
  <cp:lastModifiedBy>Prabal Dutta</cp:lastModifiedBy>
  <cp:revision>32</cp:revision>
  <dcterms:created xsi:type="dcterms:W3CDTF">2012-01-17T17:51:57Z</dcterms:created>
  <dcterms:modified xsi:type="dcterms:W3CDTF">2014-09-18T14:19:23Z</dcterms:modified>
</cp:coreProperties>
</file>