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5" r:id="rId5"/>
    <p:sldId id="264" r:id="rId6"/>
    <p:sldId id="269" r:id="rId7"/>
    <p:sldId id="274" r:id="rId8"/>
    <p:sldId id="267" r:id="rId9"/>
    <p:sldId id="268" r:id="rId10"/>
    <p:sldId id="261" r:id="rId11"/>
    <p:sldId id="270" r:id="rId12"/>
    <p:sldId id="257" r:id="rId13"/>
    <p:sldId id="259" r:id="rId14"/>
    <p:sldId id="275" r:id="rId15"/>
    <p:sldId id="260" r:id="rId16"/>
    <p:sldId id="263" r:id="rId17"/>
    <p:sldId id="278" r:id="rId18"/>
    <p:sldId id="279" r:id="rId19"/>
    <p:sldId id="272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63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FBE1D9-57D9-4778-B871-0538484E7913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A8D61A-9EA3-4D4C-9862-8358E677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5839"/>
            <a:ext cx="8305800" cy="182976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EECS 598: Literature Review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 </a:t>
            </a:r>
            <a:r>
              <a:rPr lang="en-US" dirty="0" err="1" smtClean="0"/>
              <a:t>Besharatian</a:t>
            </a:r>
            <a:endParaRPr lang="en-US" dirty="0" smtClean="0"/>
          </a:p>
          <a:p>
            <a:r>
              <a:rPr lang="en-US" dirty="0" smtClean="0"/>
              <a:t>March </a:t>
            </a:r>
            <a:r>
              <a:rPr lang="en-US" dirty="0" smtClean="0"/>
              <a:t>16, </a:t>
            </a:r>
            <a:r>
              <a:rPr lang="en-US" dirty="0" smtClean="0"/>
              <a:t>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3733800" cy="156667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Void </a:t>
            </a:r>
            <a:r>
              <a:rPr lang="en-US" dirty="0" smtClean="0"/>
              <a:t>in  </a:t>
            </a:r>
            <a:r>
              <a:rPr lang="en-US" dirty="0" smtClean="0"/>
              <a:t>poly-silicon </a:t>
            </a:r>
            <a:r>
              <a:rPr lang="en-US" dirty="0" smtClean="0"/>
              <a:t>trench refill process can be a source of energy loss (lower Q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Excessive undercut of the Si substrate may cause the be soft and dissipates more energy.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914400"/>
            <a:ext cx="2743200" cy="19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0"/>
            <a:ext cx="3657600" cy="29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5400000">
            <a:off x="4495800" y="4648200"/>
            <a:ext cx="1143000" cy="1143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5791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voids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135" y="3971544"/>
            <a:ext cx="1857375" cy="44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1" y="3305021"/>
            <a:ext cx="2819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853190" y="4448021"/>
            <a:ext cx="1326630" cy="657379"/>
            <a:chOff x="6934200" y="5791200"/>
            <a:chExt cx="1066800" cy="573684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5889885"/>
              <a:ext cx="1066800" cy="47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7086600" y="5791200"/>
              <a:ext cx="838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886200" cy="3471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applying a CMOS level DC voltage the degenerate frequency can be canceled:</a:t>
            </a:r>
          </a:p>
          <a:p>
            <a:pPr lvl="1"/>
            <a:r>
              <a:rPr lang="en-US" dirty="0" smtClean="0"/>
              <a:t>0.9V at </a:t>
            </a:r>
            <a:r>
              <a:rPr lang="en-US" dirty="0" smtClean="0"/>
              <a:t>22.5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smtClean="0"/>
              <a:t>axis</a:t>
            </a:r>
          </a:p>
          <a:p>
            <a:pPr lvl="1"/>
            <a:r>
              <a:rPr lang="en-US" dirty="0" smtClean="0"/>
              <a:t>0 at </a:t>
            </a:r>
            <a:r>
              <a:rPr lang="en-US" dirty="0" smtClean="0"/>
              <a:t>45</a:t>
            </a:r>
            <a:r>
              <a:rPr lang="en-US" baseline="30000" dirty="0" smtClean="0"/>
              <a:t>o</a:t>
            </a:r>
            <a:r>
              <a:rPr lang="en-US" dirty="0" smtClean="0"/>
              <a:t> axis</a:t>
            </a:r>
          </a:p>
          <a:p>
            <a:pPr lvl="1"/>
            <a:r>
              <a:rPr lang="en-US" dirty="0" smtClean="0"/>
              <a:t>(this would be 15.5V for the Ni gyro)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(Tuning)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1938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86200"/>
            <a:ext cx="3817814" cy="263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2895600" cy="220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667000"/>
            <a:ext cx="2665476" cy="18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648200" cy="347167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Vacuum (1mTorr)</a:t>
            </a:r>
          </a:p>
          <a:p>
            <a:pPr lvl="1"/>
            <a:r>
              <a:rPr lang="en-US" dirty="0" smtClean="0"/>
              <a:t>Q = </a:t>
            </a:r>
            <a:r>
              <a:rPr lang="en-US" dirty="0" smtClean="0"/>
              <a:t>6000 (lower due to voids)</a:t>
            </a:r>
          </a:p>
          <a:p>
            <a:pPr lvl="1"/>
            <a:r>
              <a:rPr lang="en-US" dirty="0" smtClean="0"/>
              <a:t>Modification in etch/refill process increases Q to 10000-20000 range. (up to 85000)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Open Loop (low </a:t>
            </a:r>
            <a:r>
              <a:rPr lang="en-US" dirty="0" err="1" smtClean="0"/>
              <a:t>vac</a:t>
            </a:r>
            <a:r>
              <a:rPr lang="en-US" dirty="0" smtClean="0"/>
              <a:t> – off chip circuit):</a:t>
            </a:r>
            <a:endParaRPr lang="en-US" dirty="0" smtClean="0"/>
          </a:p>
          <a:p>
            <a:pPr lvl="1"/>
            <a:r>
              <a:rPr lang="en-US" dirty="0" smtClean="0"/>
              <a:t>Q = </a:t>
            </a:r>
            <a:r>
              <a:rPr lang="en-US" dirty="0" smtClean="0"/>
              <a:t>250 (poor vacuum – </a:t>
            </a:r>
            <a:r>
              <a:rPr lang="en-US" i="1" dirty="0" smtClean="0"/>
              <a:t>10 times reduce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b="1" dirty="0" smtClean="0"/>
              <a:t>Measured Capacitance: 500fF</a:t>
            </a:r>
          </a:p>
          <a:p>
            <a:pPr lvl="1"/>
            <a:r>
              <a:rPr lang="en-US" b="1" dirty="0" smtClean="0"/>
              <a:t>Parasitic Capacitance: </a:t>
            </a:r>
            <a:r>
              <a:rPr lang="en-US" b="1" dirty="0" smtClean="0"/>
              <a:t>2pF </a:t>
            </a:r>
            <a:r>
              <a:rPr lang="en-US" dirty="0" smtClean="0"/>
              <a:t>(output affected </a:t>
            </a:r>
            <a:r>
              <a:rPr lang="en-US" i="1" dirty="0" smtClean="0"/>
              <a:t>by 4 times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Drive Amp: 150nm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200uV/deg/sec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Resolution </a:t>
            </a:r>
            <a:r>
              <a:rPr lang="en-US" dirty="0" smtClean="0">
                <a:solidFill>
                  <a:schemeClr val="accent1"/>
                </a:solidFill>
              </a:rPr>
              <a:t>&lt;1deg/s (BW: 1Hz)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Limitation: </a:t>
            </a:r>
            <a:r>
              <a:rPr lang="en-US" dirty="0" err="1" smtClean="0"/>
              <a:t>Ckt</a:t>
            </a:r>
            <a:r>
              <a:rPr lang="en-US" dirty="0" smtClean="0"/>
              <a:t> Noise</a:t>
            </a:r>
          </a:p>
          <a:p>
            <a:pPr lvl="1"/>
            <a:r>
              <a:rPr lang="en-US" dirty="0" smtClean="0"/>
              <a:t>Dynamic </a:t>
            </a:r>
            <a:r>
              <a:rPr lang="en-US" dirty="0" smtClean="0"/>
              <a:t>range: ±</a:t>
            </a:r>
            <a:r>
              <a:rPr lang="en-US" dirty="0" smtClean="0"/>
              <a:t>250deg/sec (BW: 5Hz)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Parasitic Capacitance Elimination</a:t>
            </a:r>
          </a:p>
          <a:p>
            <a:pPr lvl="1"/>
            <a:r>
              <a:rPr lang="en-US" dirty="0" smtClean="0"/>
              <a:t>0.01 deg/s/(Hz)</a:t>
            </a:r>
            <a:r>
              <a:rPr lang="en-US" baseline="30000" dirty="0" smtClean="0"/>
              <a:t>0.5  </a:t>
            </a:r>
            <a:r>
              <a:rPr lang="en-US" dirty="0" smtClean="0"/>
              <a:t>for next generations</a:t>
            </a:r>
            <a:endParaRPr lang="en-US" baseline="30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576043"/>
            <a:ext cx="3048000" cy="182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572000"/>
            <a:ext cx="2286000" cy="166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dirty="0" smtClean="0"/>
              <a:t>Batch-Processed Vacuum-Sealed Capacitive Pressure Sensors</a:t>
            </a:r>
          </a:p>
          <a:p>
            <a:endParaRPr lang="en-US" dirty="0" smtClean="0"/>
          </a:p>
          <a:p>
            <a:r>
              <a:rPr lang="en-US" dirty="0" err="1" smtClean="0"/>
              <a:t>Abhijeet</a:t>
            </a:r>
            <a:r>
              <a:rPr lang="en-US" dirty="0" smtClean="0"/>
              <a:t> </a:t>
            </a:r>
            <a:r>
              <a:rPr lang="en-US" dirty="0" err="1" smtClean="0"/>
              <a:t>Chavan</a:t>
            </a:r>
            <a:r>
              <a:rPr lang="en-US" dirty="0" smtClean="0"/>
              <a:t> and Kensal </a:t>
            </a:r>
            <a:r>
              <a:rPr lang="en-US" dirty="0" smtClean="0"/>
              <a:t>D. Wise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University of Michigan</a:t>
            </a:r>
          </a:p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Paper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81000"/>
            <a:ext cx="1838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2971800" cy="4800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Capacitive sensing (~2pF change)</a:t>
            </a:r>
          </a:p>
          <a:p>
            <a:pPr lvl="1"/>
            <a:r>
              <a:rPr lang="en-US" dirty="0" smtClean="0"/>
              <a:t>Advantages:</a:t>
            </a:r>
          </a:p>
          <a:p>
            <a:pPr lvl="2"/>
            <a:r>
              <a:rPr lang="en-US" dirty="0" smtClean="0"/>
              <a:t>High Pressure Sensitivity</a:t>
            </a:r>
          </a:p>
          <a:p>
            <a:pPr lvl="2"/>
            <a:r>
              <a:rPr lang="en-US" dirty="0" smtClean="0"/>
              <a:t>Low Temperature Sensitivity</a:t>
            </a:r>
          </a:p>
          <a:p>
            <a:pPr lvl="2"/>
            <a:r>
              <a:rPr lang="en-US" dirty="0" smtClean="0"/>
              <a:t>Low Power</a:t>
            </a:r>
          </a:p>
          <a:p>
            <a:endParaRPr lang="en-US" dirty="0" smtClean="0"/>
          </a:p>
          <a:p>
            <a:r>
              <a:rPr lang="en-US" dirty="0" smtClean="0"/>
              <a:t>Vac. sealed ref. cavity:</a:t>
            </a:r>
          </a:p>
          <a:p>
            <a:pPr lvl="1"/>
            <a:r>
              <a:rPr lang="en-US" dirty="0" smtClean="0"/>
              <a:t>Lower trapped gas effects</a:t>
            </a:r>
          </a:p>
          <a:p>
            <a:pPr lvl="1"/>
            <a:r>
              <a:rPr lang="en-US" dirty="0" smtClean="0"/>
              <a:t>Wider BW (low damping)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Stiction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Automotive,</a:t>
            </a:r>
          </a:p>
          <a:p>
            <a:pPr lvl="1"/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Medical </a:t>
            </a:r>
          </a:p>
          <a:p>
            <a:pPr lvl="1"/>
            <a:r>
              <a:rPr lang="en-US" dirty="0" smtClean="0"/>
              <a:t>Industrial Proc. Control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Distributed Weather Forecasting Networks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Different curves for different operating points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General Device Info.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3429000" y="1600200"/>
            <a:ext cx="5486400" cy="4457700"/>
            <a:chOff x="3048000" y="1600200"/>
            <a:chExt cx="5791200" cy="46101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0" y="2362200"/>
              <a:ext cx="5772150" cy="384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5029200" y="5097649"/>
              <a:ext cx="3810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0619" y="4673600"/>
              <a:ext cx="3408640" cy="12734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1600200"/>
              <a:ext cx="2694276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3657600" y="1838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500-800Torr</a:t>
            </a:r>
          </a:p>
          <a:p>
            <a:pPr algn="ctr"/>
            <a:r>
              <a:rPr lang="en-US" sz="1400" b="1" dirty="0" smtClean="0"/>
              <a:t>Res: 25mTorr (1ft!)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076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Diameter: </a:t>
            </a:r>
          </a:p>
          <a:p>
            <a:pPr algn="ctr"/>
            <a:r>
              <a:rPr lang="en-US" sz="1400" b="1" dirty="0" smtClean="0"/>
              <a:t>920-1100um</a:t>
            </a:r>
            <a:endParaRPr lang="en-US" sz="1400" b="1" dirty="0"/>
          </a:p>
        </p:txBody>
      </p:sp>
      <p:cxnSp>
        <p:nvCxnSpPr>
          <p:cNvPr id="13" name="Straight Arrow Connector 12"/>
          <p:cNvCxnSpPr>
            <a:stCxn id="18" idx="0"/>
          </p:cNvCxnSpPr>
          <p:nvPr/>
        </p:nvCxnSpPr>
        <p:spPr>
          <a:xfrm rot="16200000" flipV="1">
            <a:off x="5791200" y="54102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7" idx="0"/>
          </p:cNvCxnSpPr>
          <p:nvPr/>
        </p:nvCxnSpPr>
        <p:spPr>
          <a:xfrm rot="5400000" flipH="1" flipV="1">
            <a:off x="5303715" y="5326196"/>
            <a:ext cx="936875" cy="342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800" y="5966085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~3um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60960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~10um</a:t>
            </a:r>
            <a:endParaRPr lang="en-US" sz="1100" dirty="0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3924300" y="5524500"/>
            <a:ext cx="838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6200" y="6096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Tensile Stress (~25MPa)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724400" cy="27096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Two fabricated devices:</a:t>
            </a:r>
          </a:p>
          <a:p>
            <a:pPr lvl="1"/>
            <a:r>
              <a:rPr lang="en-US" dirty="0" smtClean="0"/>
              <a:t>Single </a:t>
            </a:r>
            <a:r>
              <a:rPr lang="en-US" dirty="0" smtClean="0"/>
              <a:t>lead (metal on glass)</a:t>
            </a:r>
            <a:endParaRPr lang="en-US" dirty="0" smtClean="0"/>
          </a:p>
          <a:p>
            <a:pPr lvl="1"/>
            <a:r>
              <a:rPr lang="en-US" dirty="0" smtClean="0"/>
              <a:t>Multiple leads (</a:t>
            </a:r>
            <a:r>
              <a:rPr lang="en-US" dirty="0" smtClean="0">
                <a:solidFill>
                  <a:schemeClr val="accent1"/>
                </a:solidFill>
              </a:rPr>
              <a:t>better parasitic cancelation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Barometric (absolute) pressure </a:t>
            </a:r>
            <a:r>
              <a:rPr lang="en-US" dirty="0" smtClean="0"/>
              <a:t>sensors.</a:t>
            </a:r>
            <a:endParaRPr lang="en-US" dirty="0" smtClean="0"/>
          </a:p>
          <a:p>
            <a:r>
              <a:rPr lang="en-US" dirty="0" smtClean="0"/>
              <a:t>Both hermetically </a:t>
            </a:r>
            <a:r>
              <a:rPr lang="en-US" dirty="0" smtClean="0"/>
              <a:t>sealed with Poly-Si / Glass bonding</a:t>
            </a:r>
          </a:p>
          <a:p>
            <a:r>
              <a:rPr lang="en-US" dirty="0" smtClean="0"/>
              <a:t>Poly is used for lead transfer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Barometric Pressure Sensors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00200"/>
            <a:ext cx="32956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114800"/>
            <a:ext cx="2971800" cy="17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0" y="5943600"/>
            <a:ext cx="3276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3276600" cy="438607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DWP </a:t>
            </a:r>
            <a:r>
              <a:rPr lang="en-US" dirty="0" smtClean="0"/>
              <a:t>Process</a:t>
            </a:r>
          </a:p>
          <a:p>
            <a:r>
              <a:rPr lang="en-US" dirty="0" err="1" smtClean="0"/>
              <a:t>Anodically</a:t>
            </a:r>
            <a:r>
              <a:rPr lang="en-US" dirty="0" smtClean="0"/>
              <a:t> bonded to </a:t>
            </a:r>
            <a:r>
              <a:rPr lang="en-US" dirty="0" smtClean="0"/>
              <a:t>a glass wafer.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Std. CMOS - Wafer Level!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Fully integrated </a:t>
            </a:r>
            <a:r>
              <a:rPr lang="en-US" dirty="0" err="1" smtClean="0">
                <a:solidFill>
                  <a:schemeClr val="accent1"/>
                </a:solidFill>
              </a:rPr>
              <a:t>ckt</a:t>
            </a:r>
            <a:r>
              <a:rPr lang="en-US" dirty="0" smtClean="0">
                <a:solidFill>
                  <a:schemeClr val="accent1"/>
                </a:solidFill>
              </a:rPr>
              <a:t> possible!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Single Lead Detail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8 </a:t>
            </a:r>
            <a:r>
              <a:rPr lang="en-US" dirty="0" smtClean="0"/>
              <a:t>masks:</a:t>
            </a:r>
          </a:p>
          <a:p>
            <a:pPr lvl="1"/>
            <a:r>
              <a:rPr lang="en-US" dirty="0" smtClean="0"/>
              <a:t>Recess </a:t>
            </a:r>
            <a:r>
              <a:rPr lang="en-US" dirty="0" smtClean="0"/>
              <a:t>Etching (KOH)</a:t>
            </a:r>
          </a:p>
          <a:p>
            <a:pPr lvl="1"/>
            <a:r>
              <a:rPr lang="en-US" dirty="0" smtClean="0"/>
              <a:t>P++ Boron Doping</a:t>
            </a:r>
          </a:p>
          <a:p>
            <a:pPr lvl="1"/>
            <a:r>
              <a:rPr lang="en-US" dirty="0" smtClean="0"/>
              <a:t>ONO Deposition</a:t>
            </a:r>
          </a:p>
          <a:p>
            <a:pPr lvl="1"/>
            <a:r>
              <a:rPr lang="en-US" dirty="0" smtClean="0"/>
              <a:t>Poly-Si Deposition and lightly </a:t>
            </a:r>
            <a:r>
              <a:rPr lang="en-US" dirty="0" smtClean="0"/>
              <a:t>doping (lower temp)</a:t>
            </a:r>
          </a:p>
          <a:p>
            <a:pPr lvl="1"/>
            <a:r>
              <a:rPr lang="en-US" i="1" dirty="0" smtClean="0"/>
              <a:t>Optional CMP</a:t>
            </a:r>
            <a:endParaRPr lang="en-US" i="1" dirty="0" smtClean="0"/>
          </a:p>
          <a:p>
            <a:pPr lvl="1"/>
            <a:r>
              <a:rPr lang="en-US" dirty="0" smtClean="0"/>
              <a:t>Metal </a:t>
            </a:r>
            <a:r>
              <a:rPr lang="en-US" dirty="0" smtClean="0"/>
              <a:t>Connections (lift-off)</a:t>
            </a:r>
            <a:endParaRPr lang="en-US" dirty="0" smtClean="0"/>
          </a:p>
          <a:p>
            <a:pPr lvl="1"/>
            <a:r>
              <a:rPr lang="en-US" dirty="0" smtClean="0"/>
              <a:t>Metal On the glass</a:t>
            </a:r>
          </a:p>
          <a:p>
            <a:pPr lvl="1"/>
            <a:r>
              <a:rPr lang="en-US" dirty="0" smtClean="0"/>
              <a:t>Anodic Bonding</a:t>
            </a:r>
          </a:p>
          <a:p>
            <a:pPr lvl="1"/>
            <a:r>
              <a:rPr lang="en-US" dirty="0" smtClean="0"/>
              <a:t>EDP </a:t>
            </a:r>
            <a:r>
              <a:rPr lang="en-US" dirty="0" smtClean="0"/>
              <a:t>Release</a:t>
            </a:r>
          </a:p>
          <a:p>
            <a:pPr lvl="1"/>
            <a:r>
              <a:rPr lang="en-US" i="1" dirty="0" smtClean="0"/>
              <a:t>Optional </a:t>
            </a:r>
            <a:r>
              <a:rPr lang="en-US" i="1" dirty="0" err="1" smtClean="0"/>
              <a:t>parylene</a:t>
            </a:r>
            <a:r>
              <a:rPr lang="en-US" i="1" dirty="0" smtClean="0"/>
              <a:t> coating</a:t>
            </a:r>
            <a:endParaRPr lang="en-US" i="1" dirty="0" smtClean="0"/>
          </a:p>
          <a:p>
            <a:r>
              <a:rPr lang="en-US" dirty="0" smtClean="0"/>
              <a:t>Since the bonding is done in vacuum, membrane is deflected upon release.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81200"/>
            <a:ext cx="2437271" cy="412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9951" y="1219200"/>
            <a:ext cx="1676400" cy="500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48400" y="6096000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Single </a:t>
            </a:r>
            <a:r>
              <a:rPr lang="en-US" dirty="0" smtClean="0"/>
              <a:t>Lead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672751" y="6260068"/>
            <a:ext cx="2266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Multiple Leads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2815" y="381000"/>
            <a:ext cx="177538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5105400" cy="29382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 levels of poly</a:t>
            </a:r>
          </a:p>
          <a:p>
            <a:r>
              <a:rPr lang="en-US" dirty="0" smtClean="0"/>
              <a:t>Leads: between second poly and glass</a:t>
            </a:r>
          </a:p>
          <a:p>
            <a:r>
              <a:rPr lang="en-US" dirty="0" smtClean="0"/>
              <a:t>Ti/Pt on glass getters out diffusing oxygen.</a:t>
            </a:r>
          </a:p>
          <a:p>
            <a:r>
              <a:rPr lang="en-US" dirty="0" smtClean="0"/>
              <a:t>Leak rate &lt; 1.1e-8 atm.cm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</a:p>
          <a:p>
            <a:r>
              <a:rPr lang="en-US" dirty="0" smtClean="0"/>
              <a:t>Lead Transfer: Glass electrode / poly1/poly2 / poly1/external-metal</a:t>
            </a:r>
          </a:p>
          <a:p>
            <a:r>
              <a:rPr lang="en-US" dirty="0" smtClean="0"/>
              <a:t>Poly ring is isolated =&gt; tests needed to verify.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Lead Device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057400"/>
            <a:ext cx="301809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2815" y="381000"/>
            <a:ext cx="177538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495800"/>
            <a:ext cx="3124200" cy="146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962400" cy="21000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S</a:t>
            </a:r>
            <a:r>
              <a:rPr lang="en-US" dirty="0" smtClean="0"/>
              <a:t> and C</a:t>
            </a:r>
            <a:r>
              <a:rPr lang="en-US" baseline="-25000" dirty="0" smtClean="0"/>
              <a:t>F</a:t>
            </a:r>
            <a:r>
              <a:rPr lang="en-US" dirty="0" smtClean="0"/>
              <a:t> can exchange their roles: output will be inversely proportional to C</a:t>
            </a:r>
            <a:r>
              <a:rPr lang="en-US" baseline="-25000" dirty="0" smtClean="0"/>
              <a:t>S</a:t>
            </a:r>
            <a:r>
              <a:rPr lang="en-US" dirty="0" smtClean="0"/>
              <a:t>, resulting in linear measurement!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Capacitor Sensing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743200"/>
            <a:ext cx="359751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4503295" y="4419600"/>
            <a:ext cx="3810000" cy="685801"/>
            <a:chOff x="4191000" y="4657725"/>
            <a:chExt cx="4191000" cy="676275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15200" y="4657725"/>
              <a:ext cx="10668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1000" y="4733925"/>
              <a:ext cx="27051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ight Arrow 6"/>
            <p:cNvSpPr/>
            <p:nvPr/>
          </p:nvSpPr>
          <p:spPr>
            <a:xfrm>
              <a:off x="6925955" y="4909018"/>
              <a:ext cx="304800" cy="121919"/>
            </a:xfrm>
            <a:prstGeom prst="rightArrow">
              <a:avLst/>
            </a:prstGeom>
            <a:solidFill>
              <a:schemeClr val="tx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524000"/>
            <a:ext cx="3305175" cy="117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81400"/>
            <a:ext cx="3505200" cy="15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91000" y="914400"/>
          <a:ext cx="4495801" cy="552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492"/>
                <a:gridCol w="207308"/>
                <a:gridCol w="1066800"/>
                <a:gridCol w="1219200"/>
                <a:gridCol w="1143001"/>
              </a:tblGrid>
              <a:tr h="632394">
                <a:tc gridSpan="3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Single Lead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Multi</a:t>
                      </a:r>
                      <a:r>
                        <a:rPr lang="en-US" sz="1200" b="1" baseline="0" dirty="0" smtClean="0"/>
                        <a:t> Lead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28200">
                <a:tc gridSpan="3">
                  <a:txBody>
                    <a:bodyPr/>
                    <a:lstStyle/>
                    <a:p>
                      <a:r>
                        <a:rPr lang="en-US" sz="1200" b="1" dirty="0" smtClean="0"/>
                        <a:t>Sensitivity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(</a:t>
                      </a:r>
                      <a:r>
                        <a:rPr lang="en-US" sz="1200" b="1" dirty="0" err="1" smtClean="0"/>
                        <a:t>fF</a:t>
                      </a:r>
                      <a:r>
                        <a:rPr lang="en-US" sz="1200" b="1" dirty="0" smtClean="0"/>
                        <a:t>/</a:t>
                      </a:r>
                      <a:r>
                        <a:rPr lang="en-US" sz="1200" b="1" dirty="0" err="1" smtClean="0"/>
                        <a:t>torr</a:t>
                      </a:r>
                      <a:r>
                        <a:rPr lang="en-US" sz="1200" b="1" dirty="0" smtClean="0"/>
                        <a:t>)</a:t>
                      </a:r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39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295568"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TCO (</a:t>
                      </a:r>
                      <a:r>
                        <a:rPr lang="en-US" sz="1200" b="1" dirty="0" err="1" smtClean="0"/>
                        <a:t>ppm</a:t>
                      </a:r>
                      <a:r>
                        <a:rPr lang="en-US" sz="1200" b="1" dirty="0" smtClean="0"/>
                        <a:t>/</a:t>
                      </a:r>
                      <a:r>
                        <a:rPr lang="en-US" sz="1200" b="1" baseline="30000" dirty="0" err="1" smtClean="0"/>
                        <a:t>o</a:t>
                      </a:r>
                      <a:r>
                        <a:rPr lang="en-US" sz="1200" b="1" dirty="0" err="1" smtClean="0"/>
                        <a:t>C</a:t>
                      </a:r>
                      <a:r>
                        <a:rPr lang="en-US" sz="1200" b="1" dirty="0" smtClean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3969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1350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295568">
                <a:tc gridSpan="3"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TCS </a:t>
                      </a:r>
                      <a:r>
                        <a:rPr lang="en-US" sz="1200" b="1" dirty="0" smtClean="0"/>
                        <a:t>(</a:t>
                      </a:r>
                      <a:r>
                        <a:rPr lang="en-US" sz="1200" b="1" dirty="0" err="1" smtClean="0"/>
                        <a:t>ppm</a:t>
                      </a:r>
                      <a:r>
                        <a:rPr lang="en-US" sz="1200" b="1" dirty="0" smtClean="0"/>
                        <a:t>/</a:t>
                      </a:r>
                      <a:r>
                        <a:rPr lang="en-US" sz="1200" b="1" baseline="30000" dirty="0" err="1" smtClean="0"/>
                        <a:t>o</a:t>
                      </a:r>
                      <a:r>
                        <a:rPr lang="en-US" sz="1200" b="1" dirty="0" err="1" smtClean="0"/>
                        <a:t>C</a:t>
                      </a:r>
                      <a:r>
                        <a:rPr lang="en-US" sz="1200" b="1" dirty="0" smtClean="0"/>
                        <a:t>)</a:t>
                      </a:r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1000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1000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29556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Resistivity (ohms)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46 – 100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50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295568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TCO </a:t>
                      </a:r>
                      <a:r>
                        <a:rPr lang="en-US" sz="1200" b="1" dirty="0" smtClean="0"/>
                        <a:t>(</a:t>
                      </a:r>
                      <a:r>
                        <a:rPr lang="en-US" sz="1200" b="1" dirty="0" err="1" smtClean="0"/>
                        <a:t>ppm</a:t>
                      </a:r>
                      <a:r>
                        <a:rPr lang="en-US" sz="1200" b="1" dirty="0" smtClean="0"/>
                        <a:t>/</a:t>
                      </a:r>
                      <a:r>
                        <a:rPr lang="en-US" sz="1200" b="1" baseline="30000" dirty="0" err="1" smtClean="0"/>
                        <a:t>o</a:t>
                      </a:r>
                      <a:r>
                        <a:rPr lang="en-US" sz="1200" b="1" dirty="0" err="1" smtClean="0"/>
                        <a:t>C</a:t>
                      </a:r>
                      <a:r>
                        <a:rPr lang="en-US" sz="1200" b="1" dirty="0" smtClean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1200 -</a:t>
                      </a:r>
                      <a:r>
                        <a:rPr lang="en-US" sz="1200" b="1" baseline="0" dirty="0" smtClean="0"/>
                        <a:t> 1600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?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270425">
                <a:tc gridSpan="3">
                  <a:txBody>
                    <a:bodyPr/>
                    <a:lstStyle/>
                    <a:p>
                      <a:r>
                        <a:rPr lang="en-US" sz="1200" b="1" dirty="0" smtClean="0"/>
                        <a:t>Parasitic Cap.</a:t>
                      </a:r>
                      <a:r>
                        <a:rPr lang="en-US" sz="1200" b="1" baseline="0" dirty="0" smtClean="0"/>
                        <a:t> (%)</a:t>
                      </a:r>
                      <a:endParaRPr lang="en-US" sz="12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25-50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25124">
                <a:tc gridSpan="3">
                  <a:txBody>
                    <a:bodyPr/>
                    <a:lstStyle/>
                    <a:p>
                      <a:r>
                        <a:rPr lang="en-US" sz="1200" b="1" dirty="0" smtClean="0"/>
                        <a:t>Resolution (</a:t>
                      </a:r>
                      <a:r>
                        <a:rPr lang="en-US" sz="1200" b="1" dirty="0" err="1" smtClean="0"/>
                        <a:t>mtorr</a:t>
                      </a:r>
                      <a:r>
                        <a:rPr lang="en-US" sz="1200" b="1" dirty="0" smtClean="0"/>
                        <a:t>)</a:t>
                      </a:r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25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442676"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Range</a:t>
                      </a:r>
                      <a:endParaRPr lang="en-US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/>
                        <a:t>(</a:t>
                      </a:r>
                      <a:r>
                        <a:rPr lang="en-US" sz="1200" b="1" dirty="0" err="1" smtClean="0"/>
                        <a:t>torr</a:t>
                      </a:r>
                      <a:r>
                        <a:rPr lang="en-US" sz="1200" b="1" dirty="0" smtClean="0"/>
                        <a:t>/sensor)</a:t>
                      </a:r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50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3.5V/5V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?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67359">
                <a:tc gridSpan="3">
                  <a:txBody>
                    <a:bodyPr/>
                    <a:lstStyle/>
                    <a:p>
                      <a:r>
                        <a:rPr lang="en-US" sz="1200" b="1" dirty="0" smtClean="0"/>
                        <a:t>Resolution Needed (bits)</a:t>
                      </a:r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63143">
                <a:tc gridSpan="3">
                  <a:txBody>
                    <a:bodyPr/>
                    <a:lstStyle/>
                    <a:p>
                      <a:r>
                        <a:rPr lang="en-US" sz="1200" b="1" dirty="0" smtClean="0"/>
                        <a:t>Residual Pressure (</a:t>
                      </a:r>
                      <a:r>
                        <a:rPr lang="en-US" sz="1200" b="1" dirty="0" err="1" smtClean="0"/>
                        <a:t>mtorr</a:t>
                      </a:r>
                      <a:r>
                        <a:rPr lang="en-US" sz="1200" b="1" dirty="0" smtClean="0"/>
                        <a:t>)</a:t>
                      </a:r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&lt;200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?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20040">
                <a:tc rowSpan="3" gridSpan="2">
                  <a:txBody>
                    <a:bodyPr/>
                    <a:lstStyle/>
                    <a:p>
                      <a:r>
                        <a:rPr lang="en-US" sz="1200" b="1" dirty="0" smtClean="0"/>
                        <a:t>Durability (2 years)</a:t>
                      </a:r>
                      <a:endParaRPr lang="en-US" sz="1200" b="1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</a:t>
                      </a:r>
                      <a:r>
                        <a:rPr lang="en-US" sz="1200" b="1" baseline="-25000" dirty="0" smtClean="0"/>
                        <a:t>o</a:t>
                      </a:r>
                      <a:endParaRPr lang="en-US" sz="12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?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-22 </a:t>
                      </a:r>
                      <a:r>
                        <a:rPr lang="en-US" sz="1200" b="1" dirty="0" err="1" smtClean="0"/>
                        <a:t>fF</a:t>
                      </a:r>
                      <a:endParaRPr lang="en-US" sz="1200" b="1" dirty="0" smtClean="0"/>
                    </a:p>
                  </a:txBody>
                  <a:tcPr anchor="ctr"/>
                </a:tc>
              </a:tr>
              <a:tr h="3200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Sensitivity</a:t>
                      </a:r>
                      <a:r>
                        <a:rPr lang="en-US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?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30-50 </a:t>
                      </a:r>
                      <a:r>
                        <a:rPr lang="en-US" sz="1200" b="1" dirty="0" err="1" smtClean="0"/>
                        <a:t>ppm</a:t>
                      </a:r>
                      <a:r>
                        <a:rPr lang="en-US" sz="1200" b="1" dirty="0" smtClean="0"/>
                        <a:t>/mmHg</a:t>
                      </a:r>
                    </a:p>
                  </a:txBody>
                  <a:tcPr anchor="ctr"/>
                </a:tc>
              </a:tr>
              <a:tr h="320040">
                <a:tc gridSpan="2"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Offset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?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-800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ppm</a:t>
                      </a:r>
                      <a:r>
                        <a:rPr lang="en-US" sz="1200" b="1" baseline="0" dirty="0" smtClean="0"/>
                        <a:t>/year</a:t>
                      </a:r>
                      <a:endParaRPr lang="en-US" sz="12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295400"/>
            <a:ext cx="3657600" cy="83820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TCO: thermal coefficient of Offset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TCS: Thermal Coefficient of Sensitivity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b="1" dirty="0" smtClean="0"/>
              <a:t>C</a:t>
            </a:r>
            <a:r>
              <a:rPr lang="en-US" sz="2800" b="1" baseline="-25000" dirty="0" smtClean="0"/>
              <a:t>o </a:t>
            </a:r>
            <a:r>
              <a:rPr lang="en-US" sz="2800" dirty="0" smtClean="0"/>
              <a:t>= 12pF</a:t>
            </a:r>
            <a:endParaRPr lang="en-US" sz="2800" b="1" baseline="-250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2057400" cy="112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2520" y="3453305"/>
            <a:ext cx="2057399" cy="13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371600" y="2057400"/>
            <a:ext cx="1034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Single </a:t>
            </a:r>
            <a:r>
              <a:rPr lang="en-US" sz="1200" b="1" dirty="0" smtClean="0"/>
              <a:t>Lead</a:t>
            </a:r>
            <a:endParaRPr lang="en-US" sz="1200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1310" y="4824825"/>
            <a:ext cx="2143125" cy="13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01120" y="5080341"/>
            <a:ext cx="958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Multi Lead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85871"/>
          </a:xfrm>
        </p:spPr>
        <p:txBody>
          <a:bodyPr>
            <a:normAutofit fontScale="92500"/>
          </a:bodyPr>
          <a:lstStyle/>
          <a:p>
            <a:endParaRPr lang="en-US" b="1" dirty="0" smtClean="0"/>
          </a:p>
          <a:p>
            <a:r>
              <a:rPr lang="en-US" b="1" dirty="0" smtClean="0"/>
              <a:t>A </a:t>
            </a:r>
            <a:r>
              <a:rPr lang="en-US" b="1" dirty="0"/>
              <a:t>HARPSS </a:t>
            </a:r>
            <a:r>
              <a:rPr lang="en-US" b="1" dirty="0" err="1"/>
              <a:t>Polysilicon</a:t>
            </a:r>
            <a:r>
              <a:rPr lang="en-US" b="1" dirty="0"/>
              <a:t> Vibrating Ring </a:t>
            </a:r>
            <a:r>
              <a:rPr lang="en-US" b="1" dirty="0" smtClean="0"/>
              <a:t>Gyroscope</a:t>
            </a:r>
          </a:p>
          <a:p>
            <a:endParaRPr lang="en-US" dirty="0" smtClean="0"/>
          </a:p>
          <a:p>
            <a:r>
              <a:rPr lang="en-US" dirty="0" err="1" smtClean="0"/>
              <a:t>Farrokh</a:t>
            </a:r>
            <a:r>
              <a:rPr lang="en-US" dirty="0" smtClean="0"/>
              <a:t> </a:t>
            </a:r>
            <a:r>
              <a:rPr lang="en-US" dirty="0" err="1" smtClean="0"/>
              <a:t>Ayazi</a:t>
            </a:r>
            <a:r>
              <a:rPr lang="en-US" dirty="0" smtClean="0"/>
              <a:t> and </a:t>
            </a:r>
            <a:r>
              <a:rPr lang="en-US" dirty="0" err="1" smtClean="0"/>
              <a:t>Khalil</a:t>
            </a:r>
            <a:r>
              <a:rPr lang="en-US" dirty="0" smtClean="0"/>
              <a:t> </a:t>
            </a:r>
            <a:r>
              <a:rPr lang="en-US" dirty="0" err="1" smtClean="0"/>
              <a:t>Najafi</a:t>
            </a:r>
            <a:endParaRPr lang="en-US" dirty="0" smtClean="0"/>
          </a:p>
          <a:p>
            <a:r>
              <a:rPr lang="en-US" dirty="0" smtClean="0"/>
              <a:t>University of Michigan</a:t>
            </a:r>
          </a:p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sz="40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4000" dirty="0" smtClean="0"/>
              <a:t>Thanks for </a:t>
            </a:r>
            <a:r>
              <a:rPr lang="en-US" sz="4000" dirty="0" smtClean="0"/>
              <a:t>Y</a:t>
            </a:r>
            <a:r>
              <a:rPr lang="en-US" sz="4000" dirty="0" smtClean="0"/>
              <a:t>our Attention!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Questions?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yroscope_operatio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533400"/>
            <a:ext cx="2857500" cy="2857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Gyroscope?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481329"/>
            <a:ext cx="5562600" cy="2557271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gyroscope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device for measuring or maintaining </a:t>
            </a:r>
            <a:r>
              <a:rPr kumimoji="0" lang="en-US" sz="27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orientation,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It senses angular velocity,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B</a:t>
            </a:r>
            <a:r>
              <a:rPr kumimoji="0" lang="en-US" sz="27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ased</a:t>
            </a:r>
            <a:r>
              <a:rPr kumimoji="0" lang="en-US" sz="27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principles of conservation of angular momentum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US" sz="2700" dirty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600" noProof="0" dirty="0" smtClean="0"/>
              <a:t>A </a:t>
            </a:r>
            <a:r>
              <a:rPr lang="en-US" sz="2600" noProof="0" dirty="0" err="1" smtClean="0"/>
              <a:t>macroscale</a:t>
            </a:r>
            <a:r>
              <a:rPr lang="en-US" sz="2600" noProof="0" dirty="0" smtClean="0"/>
              <a:t> gyro </a:t>
            </a:r>
            <a:r>
              <a:rPr lang="en-US" sz="2600" dirty="0" smtClean="0"/>
              <a:t>is essentially a spinning wheel or disk whose axle is free to take any orientation.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5" descr="Foucault_pendulum_plane_of_swing_semi3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86200"/>
            <a:ext cx="2438400" cy="24384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400800" y="2971800"/>
            <a:ext cx="2590800" cy="762000"/>
          </a:xfrm>
          <a:prstGeom prst="rect">
            <a:avLst/>
          </a:prstGeom>
        </p:spPr>
        <p:txBody>
          <a:bodyPr wrap="square">
            <a:normAutofit fontScale="625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gyroscope</a:t>
            </a:r>
            <a:r>
              <a:rPr lang="en-US" dirty="0" smtClean="0"/>
              <a:t> in operation with freedom in all three axes. The rotor will maintain its spin axis direction regardless of the orientation of the outer frame.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6600" y="5029200"/>
            <a:ext cx="3352800" cy="990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Foucault </a:t>
            </a:r>
            <a:r>
              <a:rPr lang="en-US" b="1" dirty="0" smtClean="0"/>
              <a:t>Pendulum</a:t>
            </a:r>
            <a:r>
              <a:rPr lang="en-US" dirty="0" smtClean="0"/>
              <a:t>, a device demonstrating the effect of the Earth's rotation, by rotating </a:t>
            </a:r>
            <a:r>
              <a:rPr lang="en-US" dirty="0" smtClean="0"/>
              <a:t>360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smtClean="0"/>
              <a:t>in its </a:t>
            </a:r>
            <a:r>
              <a:rPr lang="en-US" dirty="0" smtClean="0"/>
              <a:t>plane, </a:t>
            </a:r>
            <a:r>
              <a:rPr lang="en-US" dirty="0" smtClean="0"/>
              <a:t>every 24 hours: This </a:t>
            </a:r>
            <a:r>
              <a:rPr lang="en-US" dirty="0" smtClean="0"/>
              <a:t>is because plane </a:t>
            </a:r>
            <a:r>
              <a:rPr lang="en-US" dirty="0" smtClean="0"/>
              <a:t>of the pendulum's swing, like a gyroscope, tends to keep a fixed direction in space, while the Earth rotates under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638800" cy="240487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No Moving </a:t>
            </a:r>
            <a:r>
              <a:rPr lang="en-US" dirty="0" smtClean="0"/>
              <a:t>parts! (It doesn’t rotate!)</a:t>
            </a:r>
            <a:endParaRPr lang="en-US" dirty="0" smtClean="0"/>
          </a:p>
          <a:p>
            <a:r>
              <a:rPr lang="en-US" dirty="0" smtClean="0"/>
              <a:t>Based on the same principle: conversion of angular momentum.</a:t>
            </a:r>
          </a:p>
          <a:p>
            <a:r>
              <a:rPr lang="en-US" dirty="0" smtClean="0"/>
              <a:t>Applications: </a:t>
            </a:r>
          </a:p>
          <a:p>
            <a:pPr lvl="1"/>
            <a:r>
              <a:rPr lang="en-US" dirty="0" smtClean="0"/>
              <a:t>Traction control,</a:t>
            </a:r>
          </a:p>
          <a:p>
            <a:pPr lvl="1"/>
            <a:r>
              <a:rPr lang="en-US" dirty="0" smtClean="0"/>
              <a:t>Ride stabilization,</a:t>
            </a:r>
          </a:p>
          <a:p>
            <a:pPr lvl="1"/>
            <a:r>
              <a:rPr lang="en-US" dirty="0" smtClean="0"/>
              <a:t>Roll-over detection,</a:t>
            </a:r>
          </a:p>
          <a:p>
            <a:pPr lvl="1"/>
            <a:r>
              <a:rPr lang="en-US" dirty="0" smtClean="0"/>
              <a:t>Digital camera stabilization </a:t>
            </a:r>
          </a:p>
          <a:p>
            <a:pPr lvl="1"/>
            <a:r>
              <a:rPr lang="en-US" b="1" dirty="0" smtClean="0"/>
              <a:t>Automotive applications (bias stability of 0.5 deg/s)</a:t>
            </a:r>
          </a:p>
          <a:p>
            <a:pPr lvl="1"/>
            <a:r>
              <a:rPr lang="en-US" dirty="0" smtClean="0"/>
              <a:t>Guidance of missiles (improved </a:t>
            </a:r>
            <a:r>
              <a:rPr lang="en-US" dirty="0" smtClean="0"/>
              <a:t>performance)</a:t>
            </a:r>
            <a:endParaRPr lang="en-US" b="1" dirty="0" smtClean="0"/>
          </a:p>
          <a:p>
            <a:r>
              <a:rPr lang="en-US" dirty="0" err="1" smtClean="0"/>
              <a:t>Coriolis</a:t>
            </a:r>
            <a:r>
              <a:rPr lang="en-US" dirty="0" smtClean="0"/>
              <a:t> Force (the same as Foucault Pendulum) is generated </a:t>
            </a:r>
            <a:r>
              <a:rPr lang="en-US" dirty="0" smtClean="0"/>
              <a:t>in case of rotation.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MEMS Ring Gyros</a:t>
            </a:r>
            <a:endParaRPr lang="en-US" sz="4400" dirty="0"/>
          </a:p>
        </p:txBody>
      </p:sp>
      <p:pic>
        <p:nvPicPr>
          <p:cNvPr id="4" name="Picture 140" descr="ringgyr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4823"/>
            <a:ext cx="2209800" cy="164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07023"/>
            <a:ext cx="2362200" cy="173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55596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Fully Silicon Ring Gyro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319742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MEMS Ring Gyro (Electroplated Nickel on </a:t>
            </a:r>
            <a:r>
              <a:rPr lang="en-US" sz="1200" b="1" dirty="0" smtClean="0"/>
              <a:t>Silicon)</a:t>
            </a:r>
            <a:endParaRPr lang="en-US" sz="12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57400" y="3581400"/>
            <a:ext cx="3505200" cy="2197150"/>
            <a:chOff x="242277" y="3200400"/>
            <a:chExt cx="3415323" cy="212095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277" y="3352800"/>
              <a:ext cx="3415323" cy="196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990600" y="3200400"/>
              <a:ext cx="2667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95400"/>
            <a:ext cx="365333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5257800" cy="2514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Forced resonance by drive electrodes </a:t>
            </a:r>
          </a:p>
          <a:p>
            <a:r>
              <a:rPr lang="en-US" dirty="0" smtClean="0"/>
              <a:t>In case of angular momentum, </a:t>
            </a:r>
            <a:endParaRPr lang="en-US" dirty="0" smtClean="0"/>
          </a:p>
          <a:p>
            <a:pPr lvl="1"/>
            <a:r>
              <a:rPr lang="en-US" dirty="0" err="1" smtClean="0"/>
              <a:t>Coriolis</a:t>
            </a:r>
            <a:r>
              <a:rPr lang="en-US" dirty="0" smtClean="0"/>
              <a:t> force transfers energy from primary mode to secondary flexural mode </a:t>
            </a:r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causes secondary resonance in another </a:t>
            </a:r>
            <a:r>
              <a:rPr lang="en-US" dirty="0" smtClean="0"/>
              <a:t>axis (usually 45</a:t>
            </a:r>
            <a:r>
              <a:rPr lang="en-US" baseline="30000" dirty="0" smtClean="0"/>
              <a:t>o</a:t>
            </a:r>
            <a:r>
              <a:rPr lang="en-US" dirty="0" smtClean="0"/>
              <a:t> apart)</a:t>
            </a:r>
            <a:endParaRPr lang="en-US" dirty="0" smtClean="0"/>
          </a:p>
          <a:p>
            <a:pPr lvl="1"/>
            <a:r>
              <a:rPr lang="en-US" dirty="0" smtClean="0"/>
              <a:t>Can be sensed by change in capacitance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Advantages </a:t>
            </a:r>
            <a:r>
              <a:rPr lang="en-US" dirty="0" smtClean="0"/>
              <a:t>are: </a:t>
            </a:r>
          </a:p>
          <a:p>
            <a:pPr lvl="1"/>
            <a:r>
              <a:rPr lang="en-US" dirty="0" smtClean="0"/>
              <a:t>Symmetry</a:t>
            </a:r>
          </a:p>
          <a:p>
            <a:pPr lvl="1"/>
            <a:r>
              <a:rPr lang="en-US" dirty="0" smtClean="0"/>
              <a:t>Vertical Capacitors =&gt; Very large</a:t>
            </a:r>
          </a:p>
          <a:p>
            <a:pPr lvl="1"/>
            <a:r>
              <a:rPr lang="en-US" dirty="0" smtClean="0"/>
              <a:t>Sensitivity is amplified by Q</a:t>
            </a:r>
          </a:p>
          <a:p>
            <a:pPr lvl="1"/>
            <a:r>
              <a:rPr lang="en-US" dirty="0" smtClean="0"/>
              <a:t>Low temperature sensitivity (both modes experience the same expansion)</a:t>
            </a:r>
          </a:p>
          <a:p>
            <a:pPr lvl="1"/>
            <a:r>
              <a:rPr lang="en-US" dirty="0" smtClean="0"/>
              <a:t>Ease </a:t>
            </a:r>
            <a:r>
              <a:rPr lang="en-US" dirty="0" smtClean="0"/>
              <a:t>of control and </a:t>
            </a:r>
            <a:r>
              <a:rPr lang="en-US" dirty="0" smtClean="0"/>
              <a:t>compensation: electronic tuning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drawback is small effective mass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MEMS Ring Gyros: Principle of Operation</a:t>
            </a:r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1776" y="4038600"/>
            <a:ext cx="2401824" cy="193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59"/>
          <p:cNvGrpSpPr/>
          <p:nvPr/>
        </p:nvGrpSpPr>
        <p:grpSpPr>
          <a:xfrm>
            <a:off x="376399" y="3955393"/>
            <a:ext cx="3738401" cy="1759607"/>
            <a:chOff x="5225837" y="4308592"/>
            <a:chExt cx="3738401" cy="1759607"/>
          </a:xfrm>
        </p:grpSpPr>
        <p:grpSp>
          <p:nvGrpSpPr>
            <p:cNvPr id="34" name="Group 43"/>
            <p:cNvGrpSpPr>
              <a:grpSpLocks/>
            </p:cNvGrpSpPr>
            <p:nvPr/>
          </p:nvGrpSpPr>
          <p:grpSpPr bwMode="auto">
            <a:xfrm>
              <a:off x="5225837" y="4343400"/>
              <a:ext cx="1632163" cy="1549400"/>
              <a:chOff x="4283075" y="3521075"/>
              <a:chExt cx="1660525" cy="1736725"/>
            </a:xfrm>
          </p:grpSpPr>
          <p:sp>
            <p:nvSpPr>
              <p:cNvPr id="35" name="AutoShape 21"/>
              <p:cNvSpPr>
                <a:spLocks noChangeArrowheads="1"/>
              </p:cNvSpPr>
              <p:nvPr/>
            </p:nvSpPr>
            <p:spPr bwMode="auto">
              <a:xfrm rot="16200000" flipV="1">
                <a:off x="4397375" y="4206875"/>
                <a:ext cx="136525" cy="365125"/>
              </a:xfrm>
              <a:prstGeom prst="upArrow">
                <a:avLst>
                  <a:gd name="adj1" fmla="val 50000"/>
                  <a:gd name="adj2" fmla="val 6686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auto">
              <a:xfrm>
                <a:off x="4511675" y="3611563"/>
                <a:ext cx="1143000" cy="1600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" name="AutoShape 24"/>
              <p:cNvSpPr>
                <a:spLocks noChangeArrowheads="1"/>
              </p:cNvSpPr>
              <p:nvPr/>
            </p:nvSpPr>
            <p:spPr bwMode="auto">
              <a:xfrm flipV="1">
                <a:off x="5013325" y="4892675"/>
                <a:ext cx="138113" cy="365125"/>
              </a:xfrm>
              <a:prstGeom prst="upArrow">
                <a:avLst>
                  <a:gd name="adj1" fmla="val 50000"/>
                  <a:gd name="adj2" fmla="val 66092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AutoShape 25"/>
              <p:cNvSpPr>
                <a:spLocks noChangeArrowheads="1"/>
              </p:cNvSpPr>
              <p:nvPr/>
            </p:nvSpPr>
            <p:spPr bwMode="auto">
              <a:xfrm>
                <a:off x="5029200" y="3521075"/>
                <a:ext cx="138113" cy="365125"/>
              </a:xfrm>
              <a:prstGeom prst="upArrow">
                <a:avLst>
                  <a:gd name="adj1" fmla="val 50000"/>
                  <a:gd name="adj2" fmla="val 66092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" name="AutoShape 26"/>
              <p:cNvSpPr>
                <a:spLocks noChangeArrowheads="1"/>
              </p:cNvSpPr>
              <p:nvPr/>
            </p:nvSpPr>
            <p:spPr bwMode="auto">
              <a:xfrm rot="5400000" flipH="1" flipV="1">
                <a:off x="5692775" y="4206875"/>
                <a:ext cx="136525" cy="365125"/>
              </a:xfrm>
              <a:prstGeom prst="upArrow">
                <a:avLst>
                  <a:gd name="adj1" fmla="val 50000"/>
                  <a:gd name="adj2" fmla="val 6686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4398539" y="3678238"/>
                <a:ext cx="1358900" cy="144303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" name="Oval 46" descr="Dark upward diagonal"/>
              <p:cNvSpPr>
                <a:spLocks noChangeArrowheads="1"/>
              </p:cNvSpPr>
              <p:nvPr/>
            </p:nvSpPr>
            <p:spPr bwMode="auto">
              <a:xfrm>
                <a:off x="5029200" y="4343400"/>
                <a:ext cx="138113" cy="136525"/>
              </a:xfrm>
              <a:prstGeom prst="ellipse">
                <a:avLst/>
              </a:pr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" name="Rectangle 47"/>
              <p:cNvSpPr>
                <a:spLocks noChangeArrowheads="1"/>
              </p:cNvSpPr>
              <p:nvPr/>
            </p:nvSpPr>
            <p:spPr bwMode="auto">
              <a:xfrm>
                <a:off x="4724400" y="4435475"/>
                <a:ext cx="646146" cy="310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</a:rPr>
                  <a:t>Anchor</a:t>
                </a:r>
              </a:p>
            </p:txBody>
          </p:sp>
        </p:grp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 rot="2374089">
              <a:off x="6818673" y="4308592"/>
              <a:ext cx="1660192" cy="1593615"/>
              <a:chOff x="6101334" y="3645863"/>
              <a:chExt cx="1660527" cy="1736724"/>
            </a:xfrm>
          </p:grpSpPr>
          <p:sp>
            <p:nvSpPr>
              <p:cNvPr id="44" name="AutoShape 21"/>
              <p:cNvSpPr>
                <a:spLocks noChangeArrowheads="1"/>
              </p:cNvSpPr>
              <p:nvPr/>
            </p:nvSpPr>
            <p:spPr bwMode="auto">
              <a:xfrm rot="16200000" flipV="1">
                <a:off x="6215634" y="4331662"/>
                <a:ext cx="136525" cy="365125"/>
              </a:xfrm>
              <a:prstGeom prst="upArrow">
                <a:avLst>
                  <a:gd name="adj1" fmla="val 50000"/>
                  <a:gd name="adj2" fmla="val 6686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auto">
              <a:xfrm>
                <a:off x="6329934" y="3736351"/>
                <a:ext cx="1143000" cy="160019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" name="AutoShape 24"/>
              <p:cNvSpPr>
                <a:spLocks noChangeArrowheads="1"/>
              </p:cNvSpPr>
              <p:nvPr/>
            </p:nvSpPr>
            <p:spPr bwMode="auto">
              <a:xfrm flipV="1">
                <a:off x="6831586" y="5017462"/>
                <a:ext cx="138113" cy="365125"/>
              </a:xfrm>
              <a:prstGeom prst="upArrow">
                <a:avLst>
                  <a:gd name="adj1" fmla="val 50000"/>
                  <a:gd name="adj2" fmla="val 66092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" name="AutoShape 25"/>
              <p:cNvSpPr>
                <a:spLocks noChangeArrowheads="1"/>
              </p:cNvSpPr>
              <p:nvPr/>
            </p:nvSpPr>
            <p:spPr bwMode="auto">
              <a:xfrm>
                <a:off x="6847459" y="3645863"/>
                <a:ext cx="138113" cy="365125"/>
              </a:xfrm>
              <a:prstGeom prst="upArrow">
                <a:avLst>
                  <a:gd name="adj1" fmla="val 50000"/>
                  <a:gd name="adj2" fmla="val 66092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" name="AutoShape 26"/>
              <p:cNvSpPr>
                <a:spLocks noChangeArrowheads="1"/>
              </p:cNvSpPr>
              <p:nvPr/>
            </p:nvSpPr>
            <p:spPr bwMode="auto">
              <a:xfrm rot="5400000" flipH="1" flipV="1">
                <a:off x="7511036" y="4331662"/>
                <a:ext cx="136525" cy="365125"/>
              </a:xfrm>
              <a:prstGeom prst="upArrow">
                <a:avLst>
                  <a:gd name="adj1" fmla="val 50000"/>
                  <a:gd name="adj2" fmla="val 6686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" name="Oval 39"/>
              <p:cNvSpPr>
                <a:spLocks noChangeArrowheads="1"/>
              </p:cNvSpPr>
              <p:nvPr/>
            </p:nvSpPr>
            <p:spPr bwMode="auto">
              <a:xfrm>
                <a:off x="6233224" y="3818635"/>
                <a:ext cx="1358900" cy="144303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Oval 46" descr="Dark upward diagonal"/>
              <p:cNvSpPr>
                <a:spLocks noChangeArrowheads="1"/>
              </p:cNvSpPr>
              <p:nvPr/>
            </p:nvSpPr>
            <p:spPr bwMode="auto">
              <a:xfrm>
                <a:off x="6847461" y="4468186"/>
                <a:ext cx="138113" cy="136525"/>
              </a:xfrm>
              <a:prstGeom prst="ellipse">
                <a:avLst/>
              </a:pr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 rot="19225911">
                <a:off x="6551273" y="4615547"/>
                <a:ext cx="635238" cy="301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</a:rPr>
                  <a:t>Anchor</a:t>
                </a:r>
              </a:p>
            </p:txBody>
          </p:sp>
        </p:grp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7516438" y="5791200"/>
              <a:ext cx="1447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10253F"/>
                  </a:solidFill>
                  <a:latin typeface="Calibri" pitchFamily="34" charset="0"/>
                </a:rPr>
                <a:t>Sense mode</a:t>
              </a:r>
              <a:endParaRPr lang="en-US" sz="1200" b="1" dirty="0">
                <a:solidFill>
                  <a:srgbClr val="10253F"/>
                </a:solidFill>
                <a:latin typeface="Calibri" pitchFamily="34" charset="0"/>
              </a:endParaRP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6019800" y="5791200"/>
              <a:ext cx="14158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10253F"/>
                  </a:solidFill>
                  <a:latin typeface="Calibri" pitchFamily="34" charset="0"/>
                </a:rPr>
                <a:t>Drive mode</a:t>
              </a:r>
              <a:endParaRPr lang="en-US" sz="1200" b="1" dirty="0">
                <a:solidFill>
                  <a:srgbClr val="10253F"/>
                </a:solidFill>
                <a:latin typeface="Calibri" pitchFamily="34" charset="0"/>
              </a:endParaRPr>
            </a:p>
          </p:txBody>
        </p:sp>
      </p:grpSp>
      <p:cxnSp>
        <p:nvCxnSpPr>
          <p:cNvPr id="28" name="Straight Arrow Connector 27"/>
          <p:cNvCxnSpPr>
            <a:stCxn id="29" idx="0"/>
          </p:cNvCxnSpPr>
          <p:nvPr/>
        </p:nvCxnSpPr>
        <p:spPr>
          <a:xfrm rot="5400000" flipH="1" flipV="1">
            <a:off x="5657850" y="2609850"/>
            <a:ext cx="914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81600" y="3352800"/>
            <a:ext cx="1295400" cy="533399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en-US" sz="1400" dirty="0" smtClean="0"/>
              <a:t>Eight Springs:</a:t>
            </a:r>
          </a:p>
          <a:p>
            <a:r>
              <a:rPr lang="en-US" sz="1400" dirty="0" smtClean="0"/>
              <a:t>Symmetric with 2 identical elliptical resonance modes</a:t>
            </a:r>
            <a:endParaRPr lang="en-US" sz="1400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038600"/>
            <a:ext cx="2787232" cy="186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9"/>
            <a:ext cx="3657600" cy="43860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Concept: Change </a:t>
            </a:r>
            <a:r>
              <a:rPr lang="en-US" dirty="0" smtClean="0"/>
              <a:t>in capacitance based on change in gap, overlap or both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Here: Change in gap f</a:t>
            </a:r>
            <a:r>
              <a:rPr lang="en-US" dirty="0" smtClean="0"/>
              <a:t>or vertical electrodes.</a:t>
            </a:r>
            <a:endParaRPr lang="en-US" dirty="0" smtClean="0"/>
          </a:p>
          <a:p>
            <a:r>
              <a:rPr lang="en-US" dirty="0" smtClean="0"/>
              <a:t>Parasitic capacitance is the drawback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reduce the electronic noise floor:</a:t>
            </a:r>
          </a:p>
          <a:p>
            <a:pPr lvl="1"/>
            <a:r>
              <a:rPr lang="en-US" dirty="0" smtClean="0"/>
              <a:t>Reduce the gap</a:t>
            </a:r>
          </a:p>
          <a:p>
            <a:pPr lvl="1"/>
            <a:r>
              <a:rPr lang="en-US" dirty="0" smtClean="0"/>
              <a:t>Increase the height and radius</a:t>
            </a:r>
          </a:p>
          <a:p>
            <a:pPr lvl="1"/>
            <a:r>
              <a:rPr lang="en-US" dirty="0" smtClean="0"/>
              <a:t>Increase Q</a:t>
            </a:r>
          </a:p>
          <a:p>
            <a:pPr lvl="1"/>
            <a:r>
              <a:rPr lang="en-US" dirty="0" smtClean="0"/>
              <a:t>Reduce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o</a:t>
            </a:r>
            <a:r>
              <a:rPr lang="en-US" baseline="-25000" dirty="0" smtClean="0"/>
              <a:t>,</a:t>
            </a:r>
            <a:r>
              <a:rPr lang="en-US" dirty="0" smtClean="0"/>
              <a:t> but keep </a:t>
            </a:r>
            <a:r>
              <a:rPr lang="en-US" dirty="0" smtClean="0"/>
              <a:t>it </a:t>
            </a:r>
          </a:p>
          <a:p>
            <a:pPr lvl="2"/>
            <a:r>
              <a:rPr lang="en-US" dirty="0" smtClean="0"/>
              <a:t>beyond </a:t>
            </a:r>
            <a:r>
              <a:rPr lang="en-US" dirty="0" err="1" smtClean="0"/>
              <a:t>env</a:t>
            </a:r>
            <a:r>
              <a:rPr lang="en-US" dirty="0" smtClean="0"/>
              <a:t>. </a:t>
            </a:r>
            <a:r>
              <a:rPr lang="en-US" dirty="0" smtClean="0"/>
              <a:t>interferences</a:t>
            </a:r>
          </a:p>
          <a:p>
            <a:pPr lvl="2"/>
            <a:r>
              <a:rPr lang="en-US" dirty="0" smtClean="0"/>
              <a:t>a</a:t>
            </a:r>
            <a:r>
              <a:rPr lang="en-US" dirty="0" smtClean="0"/>
              <a:t>nd below Brownian noise floor</a:t>
            </a:r>
            <a:endParaRPr lang="en-US" baseline="-25000" dirty="0" smtClean="0"/>
          </a:p>
          <a:p>
            <a:pPr lvl="1"/>
            <a:r>
              <a:rPr lang="en-US" dirty="0" smtClean="0"/>
              <a:t>Minimize the input referred noise of the interface circuit</a:t>
            </a:r>
          </a:p>
          <a:p>
            <a:pPr lvl="1"/>
            <a:r>
              <a:rPr lang="en-US" b="1" dirty="0" smtClean="0"/>
              <a:t>Increase the drive amplitude (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d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But only below nonlinear effects</a:t>
            </a:r>
            <a:endParaRPr lang="en-US" dirty="0" smtClean="0"/>
          </a:p>
          <a:p>
            <a:pPr lvl="1"/>
            <a:r>
              <a:rPr lang="en-US" dirty="0" smtClean="0"/>
              <a:t>Increase the polarization voltage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Capacitive read-out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62400" y="1219200"/>
            <a:ext cx="4857135" cy="2133600"/>
            <a:chOff x="3657600" y="1219200"/>
            <a:chExt cx="5009535" cy="2133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1219200"/>
              <a:ext cx="4628535" cy="191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0" y="1371600"/>
              <a:ext cx="3200400" cy="1915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657600" y="320040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5153025" y="2006600"/>
              <a:ext cx="863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5105400"/>
            <a:ext cx="4343400" cy="1414437"/>
            <a:chOff x="4343400" y="3657600"/>
            <a:chExt cx="4343400" cy="1414437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43400" y="3733800"/>
              <a:ext cx="4343400" cy="133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324600" y="3733800"/>
              <a:ext cx="1346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5400" y="3657600"/>
              <a:ext cx="533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52800"/>
            <a:ext cx="1204912" cy="9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19" idx="0"/>
          </p:cNvCxnSpPr>
          <p:nvPr/>
        </p:nvCxnSpPr>
        <p:spPr>
          <a:xfrm rot="16200000" flipV="1">
            <a:off x="4171950" y="2609850"/>
            <a:ext cx="12954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00600" y="3429000"/>
            <a:ext cx="381000" cy="5334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937250" y="1066800"/>
            <a:ext cx="1657350" cy="838200"/>
            <a:chOff x="5937250" y="1066800"/>
            <a:chExt cx="1657350" cy="838200"/>
          </a:xfrm>
        </p:grpSpPr>
        <p:sp>
          <p:nvSpPr>
            <p:cNvPr id="24" name="Rectangle 23"/>
            <p:cNvSpPr/>
            <p:nvPr/>
          </p:nvSpPr>
          <p:spPr>
            <a:xfrm>
              <a:off x="6248400" y="1397000"/>
              <a:ext cx="152400" cy="1524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37250" y="1574800"/>
              <a:ext cx="685800" cy="1524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6400800" y="1219200"/>
              <a:ext cx="304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629400" y="1676400"/>
              <a:ext cx="3810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705600" y="1066800"/>
              <a:ext cx="596900" cy="152400"/>
            </a:xfrm>
            <a:prstGeom prst="rect">
              <a:avLst/>
            </a:prstGeom>
          </p:spPr>
          <p:txBody>
            <a:bodyPr wrap="square">
              <a:normAutofit fontScale="25000" lnSpcReduction="20000"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Should be maximized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97700" y="1752600"/>
              <a:ext cx="596900" cy="152400"/>
            </a:xfrm>
            <a:prstGeom prst="rect">
              <a:avLst/>
            </a:prstGeom>
          </p:spPr>
          <p:txBody>
            <a:bodyPr wrap="square">
              <a:normAutofit fontScale="25000" lnSpcReduction="20000"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Should be minimized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6999" y="3505200"/>
            <a:ext cx="2203903" cy="13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4343400"/>
            <a:ext cx="2133600" cy="5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Estimated/Simulated Parameters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48200" y="4606110"/>
            <a:ext cx="4057650" cy="956490"/>
            <a:chOff x="4857750" y="3810000"/>
            <a:chExt cx="4057650" cy="95649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3810000"/>
              <a:ext cx="4038600" cy="94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7750" y="4076700"/>
              <a:ext cx="1981200" cy="689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981575" y="3829050"/>
              <a:ext cx="1676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u="sng" dirty="0" smtClean="0">
                  <a:latin typeface="Times New Roman" pitchFamily="18" charset="0"/>
                  <a:cs typeface="Times New Roman" pitchFamily="18" charset="0"/>
                </a:rPr>
                <a:t>Resonant Frequency</a:t>
              </a:r>
              <a:endParaRPr lang="en-US" sz="12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95400"/>
            <a:ext cx="3676062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4800600" y="5903316"/>
            <a:ext cx="1066800" cy="573684"/>
            <a:chOff x="6934200" y="5791200"/>
            <a:chExt cx="1066800" cy="573684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4200" y="5889885"/>
              <a:ext cx="1066800" cy="47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7086600" y="5791200"/>
              <a:ext cx="838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70620" y="5715000"/>
            <a:ext cx="2057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Times New Roman" pitchFamily="18" charset="0"/>
                <a:cs typeface="Times New Roman" pitchFamily="18" charset="0"/>
              </a:rPr>
              <a:t>Material Quality Factor:</a:t>
            </a:r>
            <a:endParaRPr lang="en-US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715" y="5812435"/>
            <a:ext cx="20574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ffective Mass 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D = Damping Coefficient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k = Spring Constant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295400"/>
            <a:ext cx="345046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42336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</a:t>
            </a:r>
            <a:r>
              <a:rPr lang="en-US" dirty="0" smtClean="0"/>
              <a:t>igh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spect </a:t>
            </a:r>
            <a:r>
              <a:rPr lang="en-US" dirty="0" smtClean="0">
                <a:solidFill>
                  <a:schemeClr val="accent1"/>
                </a:solidFill>
              </a:rPr>
              <a:t>R</a:t>
            </a:r>
            <a:r>
              <a:rPr lang="en-US" dirty="0" smtClean="0"/>
              <a:t>atio </a:t>
            </a:r>
            <a:r>
              <a:rPr lang="en-US" dirty="0" smtClean="0"/>
              <a:t>combined </a:t>
            </a:r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dirty="0" smtClean="0"/>
              <a:t>oly and </a:t>
            </a:r>
            <a:r>
              <a:rPr lang="en-US" dirty="0" smtClean="0">
                <a:solidFill>
                  <a:schemeClr val="accent1"/>
                </a:solidFill>
              </a:rPr>
              <a:t>S</a:t>
            </a:r>
            <a:r>
              <a:rPr lang="en-US" dirty="0" smtClean="0"/>
              <a:t>ingle Crystal </a:t>
            </a:r>
            <a:r>
              <a:rPr lang="en-US" dirty="0" smtClean="0">
                <a:solidFill>
                  <a:schemeClr val="accent1"/>
                </a:solidFill>
              </a:rPr>
              <a:t>S</a:t>
            </a:r>
            <a:r>
              <a:rPr lang="en-US" dirty="0" smtClean="0"/>
              <a:t>ilicon </a:t>
            </a:r>
            <a:endParaRPr lang="en-US" dirty="0" smtClean="0"/>
          </a:p>
          <a:p>
            <a:r>
              <a:rPr lang="en-US" dirty="0" smtClean="0"/>
              <a:t>A combination of BULK and SURFACE micromachining</a:t>
            </a:r>
          </a:p>
          <a:p>
            <a:endParaRPr lang="en-US" dirty="0" smtClean="0"/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Deep Boron Doping (P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Deep Etching (20:1 – 80um)</a:t>
            </a:r>
            <a:endParaRPr lang="en-US" dirty="0" smtClean="0"/>
          </a:p>
          <a:p>
            <a:pPr lvl="1"/>
            <a:r>
              <a:rPr lang="en-US" dirty="0" smtClean="0"/>
              <a:t>Trench Refill</a:t>
            </a:r>
          </a:p>
          <a:p>
            <a:pPr lvl="2"/>
            <a:r>
              <a:rPr lang="en-US" dirty="0" smtClean="0"/>
              <a:t>Oxide Deposition	</a:t>
            </a:r>
            <a:endParaRPr lang="en-US" dirty="0" smtClean="0"/>
          </a:p>
          <a:p>
            <a:pPr lvl="2"/>
            <a:r>
              <a:rPr lang="en-US" dirty="0" smtClean="0"/>
              <a:t>Poly-Silicon Deposition</a:t>
            </a:r>
            <a:endParaRPr lang="en-US" dirty="0" smtClean="0"/>
          </a:p>
          <a:p>
            <a:pPr lvl="1"/>
            <a:r>
              <a:rPr lang="en-US" dirty="0" smtClean="0"/>
              <a:t>Metallization</a:t>
            </a:r>
            <a:endParaRPr lang="en-US" dirty="0" smtClean="0"/>
          </a:p>
          <a:p>
            <a:pPr lvl="1"/>
            <a:r>
              <a:rPr lang="en-US" dirty="0" smtClean="0"/>
              <a:t>EDP </a:t>
            </a:r>
            <a:r>
              <a:rPr lang="en-US" dirty="0" smtClean="0"/>
              <a:t>Etch</a:t>
            </a:r>
            <a:endParaRPr lang="en-US" dirty="0" smtClean="0"/>
          </a:p>
          <a:p>
            <a:pPr lvl="1"/>
            <a:r>
              <a:rPr lang="en-US" dirty="0" smtClean="0"/>
              <a:t>Sacrificial Oxide </a:t>
            </a:r>
            <a:r>
              <a:rPr lang="en-US" dirty="0" smtClean="0"/>
              <a:t>Etch </a:t>
            </a:r>
            <a:r>
              <a:rPr lang="en-US" dirty="0" smtClean="0"/>
              <a:t>(Release)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</a:t>
            </a:r>
            <a:r>
              <a:rPr lang="en-US" dirty="0" smtClean="0"/>
              <a:t>Process (HARPSS)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143000"/>
            <a:ext cx="3435285" cy="533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Single wafer</a:t>
            </a:r>
          </a:p>
          <a:p>
            <a:pPr lvl="1"/>
            <a:r>
              <a:rPr lang="en-US" dirty="0" smtClean="0"/>
              <a:t>Simpler than Nickel gyro (i.e. electroplated)</a:t>
            </a:r>
            <a:endParaRPr lang="en-US" dirty="0" smtClean="0"/>
          </a:p>
          <a:p>
            <a:pPr lvl="1"/>
            <a:r>
              <a:rPr lang="en-US" dirty="0" smtClean="0"/>
              <a:t>No bonding</a:t>
            </a:r>
          </a:p>
          <a:p>
            <a:r>
              <a:rPr lang="en-US" dirty="0" smtClean="0"/>
              <a:t>Stress Cancelation by touching Poly-Silicon films</a:t>
            </a:r>
          </a:p>
          <a:p>
            <a:r>
              <a:rPr lang="en-US" dirty="0" smtClean="0"/>
              <a:t>Fully </a:t>
            </a:r>
            <a:r>
              <a:rPr lang="en-US" dirty="0" smtClean="0"/>
              <a:t>Silicon </a:t>
            </a:r>
          </a:p>
          <a:p>
            <a:pPr lvl="1"/>
            <a:r>
              <a:rPr lang="en-US" dirty="0" smtClean="0"/>
              <a:t>Low TCE mismatch,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bonding</a:t>
            </a:r>
          </a:p>
          <a:p>
            <a:r>
              <a:rPr lang="en-US" dirty="0" smtClean="0"/>
              <a:t>Poly-Si springs:</a:t>
            </a:r>
          </a:p>
          <a:p>
            <a:pPr lvl="1"/>
            <a:r>
              <a:rPr lang="en-US" dirty="0" smtClean="0"/>
              <a:t>High Q (Cos4</a:t>
            </a:r>
            <a:r>
              <a:rPr lang="en-US" dirty="0" smtClean="0">
                <a:latin typeface="Symbol" pitchFamily="18" charset="2"/>
              </a:rPr>
              <a:t>q </a:t>
            </a:r>
            <a:r>
              <a:rPr lang="en-US" dirty="0" smtClean="0"/>
              <a:t>mismatch </a:t>
            </a:r>
            <a:r>
              <a:rPr lang="en-US" dirty="0" smtClean="0"/>
              <a:t>is caused by </a:t>
            </a:r>
            <a:r>
              <a:rPr lang="en-US" dirty="0" smtClean="0"/>
              <a:t>crystal asymmetry of </a:t>
            </a:r>
            <a:r>
              <a:rPr lang="en-US" dirty="0" smtClean="0"/>
              <a:t>SC Si.)</a:t>
            </a:r>
          </a:p>
          <a:p>
            <a:pPr lvl="1"/>
            <a:r>
              <a:rPr lang="en-US" dirty="0" smtClean="0"/>
              <a:t>Orientation independent</a:t>
            </a:r>
          </a:p>
          <a:p>
            <a:r>
              <a:rPr lang="en-US" dirty="0" smtClean="0"/>
              <a:t>Better material properties than Ni (higher Q)</a:t>
            </a:r>
          </a:p>
          <a:p>
            <a:r>
              <a:rPr lang="en-US" dirty="0" smtClean="0"/>
              <a:t>Tall structures (100s of um):</a:t>
            </a:r>
          </a:p>
          <a:p>
            <a:pPr lvl="1"/>
            <a:r>
              <a:rPr lang="en-US" dirty="0" smtClean="0"/>
              <a:t>Large </a:t>
            </a:r>
            <a:r>
              <a:rPr lang="en-US" dirty="0" smtClean="0"/>
              <a:t>capacitances for </a:t>
            </a:r>
            <a:r>
              <a:rPr lang="en-US" dirty="0" smtClean="0"/>
              <a:t>measurement</a:t>
            </a:r>
            <a:endParaRPr lang="en-US" dirty="0" smtClean="0"/>
          </a:p>
          <a:p>
            <a:r>
              <a:rPr lang="en-US" dirty="0" smtClean="0"/>
              <a:t>By changing the </a:t>
            </a:r>
            <a:r>
              <a:rPr lang="en-US" dirty="0" smtClean="0"/>
              <a:t>oxide thickness, the gap can be controlled </a:t>
            </a:r>
            <a:r>
              <a:rPr lang="en-US" dirty="0" smtClean="0"/>
              <a:t>easily from sub- to 10s of um.</a:t>
            </a:r>
            <a:endParaRPr lang="en-US" dirty="0" smtClean="0"/>
          </a:p>
          <a:p>
            <a:pPr lvl="1"/>
            <a:r>
              <a:rPr lang="en-US" dirty="0" smtClean="0"/>
              <a:t>Large capacitances </a:t>
            </a:r>
            <a:r>
              <a:rPr lang="en-US" dirty="0" smtClean="0"/>
              <a:t>for </a:t>
            </a:r>
            <a:r>
              <a:rPr lang="en-US" dirty="0" smtClean="0"/>
              <a:t>measurement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770</TotalTime>
  <Words>1182</Words>
  <Application>Microsoft Office PowerPoint</Application>
  <PresentationFormat>On-screen Show (4:3)</PresentationFormat>
  <Paragraphs>262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EECS 598: Literature Review</vt:lpstr>
      <vt:lpstr>First Paper</vt:lpstr>
      <vt:lpstr>What is a Gyroscope?</vt:lpstr>
      <vt:lpstr>MEMS Ring Gyros</vt:lpstr>
      <vt:lpstr>MEMS Ring Gyros: Principle of Operation</vt:lpstr>
      <vt:lpstr>Capacitive read-out</vt:lpstr>
      <vt:lpstr>Estimated/Simulated Parameters</vt:lpstr>
      <vt:lpstr>Fabrication Process (HARPSS)</vt:lpstr>
      <vt:lpstr>Advantages</vt:lpstr>
      <vt:lpstr>Challenges</vt:lpstr>
      <vt:lpstr>Compensation (Tuning)</vt:lpstr>
      <vt:lpstr>Test Results</vt:lpstr>
      <vt:lpstr>Second Paper</vt:lpstr>
      <vt:lpstr>General Device Info.</vt:lpstr>
      <vt:lpstr>Barometric Pressure Sensors</vt:lpstr>
      <vt:lpstr>Fabrication Process</vt:lpstr>
      <vt:lpstr>Multi Lead Device</vt:lpstr>
      <vt:lpstr>Switched Capacitor Sensing</vt:lpstr>
      <vt:lpstr>Test Results</vt:lpstr>
      <vt:lpstr>Slide 20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598: Literature Review</dc:title>
  <dc:creator>alibesh</dc:creator>
  <cp:lastModifiedBy>alibesh</cp:lastModifiedBy>
  <cp:revision>67</cp:revision>
  <dcterms:created xsi:type="dcterms:W3CDTF">2010-03-11T14:22:10Z</dcterms:created>
  <dcterms:modified xsi:type="dcterms:W3CDTF">2010-03-16T00:06:10Z</dcterms:modified>
</cp:coreProperties>
</file>