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45"/>
  </p:notesMasterIdLst>
  <p:sldIdLst>
    <p:sldId id="258" r:id="rId2"/>
    <p:sldId id="300" r:id="rId3"/>
    <p:sldId id="313" r:id="rId4"/>
    <p:sldId id="268" r:id="rId5"/>
    <p:sldId id="302" r:id="rId6"/>
    <p:sldId id="269" r:id="rId7"/>
    <p:sldId id="303" r:id="rId8"/>
    <p:sldId id="271" r:id="rId9"/>
    <p:sldId id="304" r:id="rId10"/>
    <p:sldId id="318" r:id="rId11"/>
    <p:sldId id="270" r:id="rId12"/>
    <p:sldId id="305" r:id="rId13"/>
    <p:sldId id="273" r:id="rId14"/>
    <p:sldId id="314" r:id="rId15"/>
    <p:sldId id="274" r:id="rId16"/>
    <p:sldId id="301" r:id="rId17"/>
    <p:sldId id="315" r:id="rId18"/>
    <p:sldId id="306" r:id="rId19"/>
    <p:sldId id="312" r:id="rId20"/>
    <p:sldId id="308" r:id="rId21"/>
    <p:sldId id="292" r:id="rId22"/>
    <p:sldId id="281" r:id="rId23"/>
    <p:sldId id="297" r:id="rId24"/>
    <p:sldId id="309" r:id="rId25"/>
    <p:sldId id="293" r:id="rId26"/>
    <p:sldId id="298" r:id="rId27"/>
    <p:sldId id="310" r:id="rId28"/>
    <p:sldId id="294" r:id="rId29"/>
    <p:sldId id="311" r:id="rId30"/>
    <p:sldId id="280" r:id="rId31"/>
    <p:sldId id="316" r:id="rId32"/>
    <p:sldId id="282" r:id="rId33"/>
    <p:sldId id="283" r:id="rId34"/>
    <p:sldId id="295" r:id="rId35"/>
    <p:sldId id="284" r:id="rId36"/>
    <p:sldId id="285" r:id="rId37"/>
    <p:sldId id="287" r:id="rId38"/>
    <p:sldId id="299" r:id="rId39"/>
    <p:sldId id="290" r:id="rId40"/>
    <p:sldId id="288" r:id="rId41"/>
    <p:sldId id="289" r:id="rId42"/>
    <p:sldId id="286" r:id="rId43"/>
    <p:sldId id="291"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9" autoAdjust="0"/>
    <p:restoredTop sz="74177" autoAdjust="0"/>
  </p:normalViewPr>
  <p:slideViewPr>
    <p:cSldViewPr snapToGrid="0">
      <p:cViewPr varScale="1">
        <p:scale>
          <a:sx n="84" d="100"/>
          <a:sy n="84" d="100"/>
        </p:scale>
        <p:origin x="1504"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E11FC6-5BC8-4525-B38B-0AFEBEE5B9EA}" type="datetimeFigureOut">
              <a:rPr lang="en-US" smtClean="0"/>
              <a:t>9/25/19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F1DD2F-3D82-4EC7-8E74-2FE0AF5FB008}" type="slidenum">
              <a:rPr lang="en-US" smtClean="0"/>
              <a:t>‹#›</a:t>
            </a:fld>
            <a:endParaRPr lang="en-US"/>
          </a:p>
        </p:txBody>
      </p:sp>
    </p:spTree>
    <p:extLst>
      <p:ext uri="{BB962C8B-B14F-4D97-AF65-F5344CB8AC3E}">
        <p14:creationId xmlns:p14="http://schemas.microsoft.com/office/powerpoint/2010/main" val="3145885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computer system may be attacked by kinds of virus or rootkits in different layers, the security mechanism designed in same layer as the attacks may lost its ability in a high probability.</a:t>
            </a:r>
            <a:endParaRPr lang="en-US" dirty="0"/>
          </a:p>
        </p:txBody>
      </p:sp>
      <p:sp>
        <p:nvSpPr>
          <p:cNvPr id="4" name="Slide Number Placeholder 3"/>
          <p:cNvSpPr>
            <a:spLocks noGrp="1"/>
          </p:cNvSpPr>
          <p:nvPr>
            <p:ph type="sldNum" sz="quarter" idx="5"/>
          </p:nvPr>
        </p:nvSpPr>
        <p:spPr/>
        <p:txBody>
          <a:bodyPr/>
          <a:lstStyle/>
          <a:p>
            <a:fld id="{8FF1DD2F-3D82-4EC7-8E74-2FE0AF5FB008}" type="slidenum">
              <a:rPr lang="en-US" smtClean="0"/>
              <a:t>2</a:t>
            </a:fld>
            <a:endParaRPr lang="en-US"/>
          </a:p>
        </p:txBody>
      </p:sp>
    </p:spTree>
    <p:extLst>
      <p:ext uri="{BB962C8B-B14F-4D97-AF65-F5344CB8AC3E}">
        <p14:creationId xmlns:p14="http://schemas.microsoft.com/office/powerpoint/2010/main" val="842974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details about the Intel ME architecture and its features, those features are better to design the security mechanism for host.  But it also has its disadvantages</a:t>
            </a:r>
          </a:p>
          <a:p>
            <a:endParaRPr lang="en-US" dirty="0"/>
          </a:p>
        </p:txBody>
      </p:sp>
      <p:sp>
        <p:nvSpPr>
          <p:cNvPr id="4" name="Slide Number Placeholder 3"/>
          <p:cNvSpPr>
            <a:spLocks noGrp="1"/>
          </p:cNvSpPr>
          <p:nvPr>
            <p:ph type="sldNum" sz="quarter" idx="5"/>
          </p:nvPr>
        </p:nvSpPr>
        <p:spPr/>
        <p:txBody>
          <a:bodyPr/>
          <a:lstStyle/>
          <a:p>
            <a:fld id="{8FF1DD2F-3D82-4EC7-8E74-2FE0AF5FB008}" type="slidenum">
              <a:rPr lang="en-US" smtClean="0"/>
              <a:t>11</a:t>
            </a:fld>
            <a:endParaRPr lang="en-US"/>
          </a:p>
        </p:txBody>
      </p:sp>
    </p:spTree>
    <p:extLst>
      <p:ext uri="{BB962C8B-B14F-4D97-AF65-F5344CB8AC3E}">
        <p14:creationId xmlns:p14="http://schemas.microsoft.com/office/powerpoint/2010/main" val="2169914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largest issue is the IME related resources are not open, we can say the AMT interface in bios setting, but we know little about source code in ME system. </a:t>
            </a:r>
          </a:p>
          <a:p>
            <a:endParaRPr lang="en-US" dirty="0"/>
          </a:p>
          <a:p>
            <a:r>
              <a:rPr lang="en-US" dirty="0"/>
              <a:t>Other issues like sematic gaps between Host and ME, the way to access ME system, etc., are also should be considered in research. </a:t>
            </a:r>
          </a:p>
        </p:txBody>
      </p:sp>
      <p:sp>
        <p:nvSpPr>
          <p:cNvPr id="4" name="Slide Number Placeholder 3"/>
          <p:cNvSpPr>
            <a:spLocks noGrp="1"/>
          </p:cNvSpPr>
          <p:nvPr>
            <p:ph type="sldNum" sz="quarter" idx="5"/>
          </p:nvPr>
        </p:nvSpPr>
        <p:spPr/>
        <p:txBody>
          <a:bodyPr/>
          <a:lstStyle/>
          <a:p>
            <a:fld id="{8FF1DD2F-3D82-4EC7-8E74-2FE0AF5FB008}" type="slidenum">
              <a:rPr lang="en-US" smtClean="0"/>
              <a:t>12</a:t>
            </a:fld>
            <a:endParaRPr lang="en-US"/>
          </a:p>
        </p:txBody>
      </p:sp>
    </p:spTree>
    <p:extLst>
      <p:ext uri="{BB962C8B-B14F-4D97-AF65-F5344CB8AC3E}">
        <p14:creationId xmlns:p14="http://schemas.microsoft.com/office/powerpoint/2010/main" val="982109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 location in Intel chipset. </a:t>
            </a:r>
          </a:p>
        </p:txBody>
      </p:sp>
      <p:sp>
        <p:nvSpPr>
          <p:cNvPr id="4" name="Slide Number Placeholder 3"/>
          <p:cNvSpPr>
            <a:spLocks noGrp="1"/>
          </p:cNvSpPr>
          <p:nvPr>
            <p:ph type="sldNum" sz="quarter" idx="5"/>
          </p:nvPr>
        </p:nvSpPr>
        <p:spPr/>
        <p:txBody>
          <a:bodyPr/>
          <a:lstStyle/>
          <a:p>
            <a:fld id="{8FF1DD2F-3D82-4EC7-8E74-2FE0AF5FB008}" type="slidenum">
              <a:rPr lang="en-US" smtClean="0"/>
              <a:t>13</a:t>
            </a:fld>
            <a:endParaRPr lang="en-US"/>
          </a:p>
        </p:txBody>
      </p:sp>
    </p:spTree>
    <p:extLst>
      <p:ext uri="{BB962C8B-B14F-4D97-AF65-F5344CB8AC3E}">
        <p14:creationId xmlns:p14="http://schemas.microsoft.com/office/powerpoint/2010/main" val="1723483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computer system may be attacked by kinds of virus or rootkits in different layers, the security mechanism designed in same layer as the attacks may lost its ability in a high probability.</a:t>
            </a:r>
            <a:endParaRPr lang="en-US" dirty="0"/>
          </a:p>
        </p:txBody>
      </p:sp>
      <p:sp>
        <p:nvSpPr>
          <p:cNvPr id="4" name="Slide Number Placeholder 3"/>
          <p:cNvSpPr>
            <a:spLocks noGrp="1"/>
          </p:cNvSpPr>
          <p:nvPr>
            <p:ph type="sldNum" sz="quarter" idx="5"/>
          </p:nvPr>
        </p:nvSpPr>
        <p:spPr/>
        <p:txBody>
          <a:bodyPr/>
          <a:lstStyle/>
          <a:p>
            <a:fld id="{8FF1DD2F-3D82-4EC7-8E74-2FE0AF5FB008}" type="slidenum">
              <a:rPr lang="en-US" smtClean="0"/>
              <a:t>14</a:t>
            </a:fld>
            <a:endParaRPr lang="en-US"/>
          </a:p>
        </p:txBody>
      </p:sp>
    </p:spTree>
    <p:extLst>
      <p:ext uri="{BB962C8B-B14F-4D97-AF65-F5344CB8AC3E}">
        <p14:creationId xmlns:p14="http://schemas.microsoft.com/office/powerpoint/2010/main" val="1433456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design the Nighthawk system based on IME, also we has a remote machine for assist analyzing. So we can see the main architecture about the Nighthawk, It has two machines with three objects. </a:t>
            </a:r>
          </a:p>
        </p:txBody>
      </p:sp>
      <p:sp>
        <p:nvSpPr>
          <p:cNvPr id="4" name="Slide Number Placeholder 3"/>
          <p:cNvSpPr>
            <a:spLocks noGrp="1"/>
          </p:cNvSpPr>
          <p:nvPr>
            <p:ph type="sldNum" sz="quarter" idx="5"/>
          </p:nvPr>
        </p:nvSpPr>
        <p:spPr/>
        <p:txBody>
          <a:bodyPr/>
          <a:lstStyle/>
          <a:p>
            <a:fld id="{8FF1DD2F-3D82-4EC7-8E74-2FE0AF5FB008}" type="slidenum">
              <a:rPr lang="en-US" smtClean="0"/>
              <a:t>15</a:t>
            </a:fld>
            <a:endParaRPr lang="en-US"/>
          </a:p>
        </p:txBody>
      </p:sp>
    </p:spTree>
    <p:extLst>
      <p:ext uri="{BB962C8B-B14F-4D97-AF65-F5344CB8AC3E}">
        <p14:creationId xmlns:p14="http://schemas.microsoft.com/office/powerpoint/2010/main" val="3752974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details of the components in Nighthawk, including each functional module in those three modules. We will leverage features to construct a completed introspection system. </a:t>
            </a:r>
          </a:p>
        </p:txBody>
      </p:sp>
      <p:sp>
        <p:nvSpPr>
          <p:cNvPr id="4" name="Slide Number Placeholder 3"/>
          <p:cNvSpPr>
            <a:spLocks noGrp="1"/>
          </p:cNvSpPr>
          <p:nvPr>
            <p:ph type="sldNum" sz="quarter" idx="5"/>
          </p:nvPr>
        </p:nvSpPr>
        <p:spPr/>
        <p:txBody>
          <a:bodyPr/>
          <a:lstStyle/>
          <a:p>
            <a:fld id="{8FF1DD2F-3D82-4EC7-8E74-2FE0AF5FB008}" type="slidenum">
              <a:rPr lang="en-US" smtClean="0"/>
              <a:t>16</a:t>
            </a:fld>
            <a:endParaRPr lang="en-US"/>
          </a:p>
        </p:txBody>
      </p:sp>
    </p:spTree>
    <p:extLst>
      <p:ext uri="{BB962C8B-B14F-4D97-AF65-F5344CB8AC3E}">
        <p14:creationId xmlns:p14="http://schemas.microsoft.com/office/powerpoint/2010/main" val="4082924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computer system may be attacked by kinds of virus or rootkits in different layers, the security mechanism designed in same layer as the attacks may lost its ability in a high probability.</a:t>
            </a:r>
            <a:endParaRPr lang="en-US" dirty="0"/>
          </a:p>
        </p:txBody>
      </p:sp>
      <p:sp>
        <p:nvSpPr>
          <p:cNvPr id="4" name="Slide Number Placeholder 3"/>
          <p:cNvSpPr>
            <a:spLocks noGrp="1"/>
          </p:cNvSpPr>
          <p:nvPr>
            <p:ph type="sldNum" sz="quarter" idx="5"/>
          </p:nvPr>
        </p:nvSpPr>
        <p:spPr/>
        <p:txBody>
          <a:bodyPr/>
          <a:lstStyle/>
          <a:p>
            <a:fld id="{8FF1DD2F-3D82-4EC7-8E74-2FE0AF5FB008}" type="slidenum">
              <a:rPr lang="en-US" smtClean="0"/>
              <a:t>17</a:t>
            </a:fld>
            <a:endParaRPr lang="en-US"/>
          </a:p>
        </p:txBody>
      </p:sp>
    </p:spTree>
    <p:extLst>
      <p:ext uri="{BB962C8B-B14F-4D97-AF65-F5344CB8AC3E}">
        <p14:creationId xmlns:p14="http://schemas.microsoft.com/office/powerpoint/2010/main" val="3926880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workflow about design the Nighthawk, and the process about how to use to introspection target host.</a:t>
            </a:r>
          </a:p>
        </p:txBody>
      </p:sp>
      <p:sp>
        <p:nvSpPr>
          <p:cNvPr id="4" name="Slide Number Placeholder 3"/>
          <p:cNvSpPr>
            <a:spLocks noGrp="1"/>
          </p:cNvSpPr>
          <p:nvPr>
            <p:ph type="sldNum" sz="quarter" idx="5"/>
          </p:nvPr>
        </p:nvSpPr>
        <p:spPr/>
        <p:txBody>
          <a:bodyPr/>
          <a:lstStyle/>
          <a:p>
            <a:fld id="{8FF1DD2F-3D82-4EC7-8E74-2FE0AF5FB008}" type="slidenum">
              <a:rPr lang="en-US" smtClean="0"/>
              <a:t>18</a:t>
            </a:fld>
            <a:endParaRPr lang="en-US"/>
          </a:p>
        </p:txBody>
      </p:sp>
    </p:spTree>
    <p:extLst>
      <p:ext uri="{BB962C8B-B14F-4D97-AF65-F5344CB8AC3E}">
        <p14:creationId xmlns:p14="http://schemas.microsoft.com/office/powerpoint/2010/main" val="2394601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numbered arrows, we can see the workflow of introspection process through each components in whole system. </a:t>
            </a:r>
          </a:p>
        </p:txBody>
      </p:sp>
      <p:sp>
        <p:nvSpPr>
          <p:cNvPr id="4" name="Slide Number Placeholder 3"/>
          <p:cNvSpPr>
            <a:spLocks noGrp="1"/>
          </p:cNvSpPr>
          <p:nvPr>
            <p:ph type="sldNum" sz="quarter" idx="5"/>
          </p:nvPr>
        </p:nvSpPr>
        <p:spPr/>
        <p:txBody>
          <a:bodyPr/>
          <a:lstStyle/>
          <a:p>
            <a:fld id="{8FF1DD2F-3D82-4EC7-8E74-2FE0AF5FB008}" type="slidenum">
              <a:rPr lang="en-US" smtClean="0"/>
              <a:t>19</a:t>
            </a:fld>
            <a:endParaRPr lang="en-US"/>
          </a:p>
        </p:txBody>
      </p:sp>
    </p:spTree>
    <p:extLst>
      <p:ext uri="{BB962C8B-B14F-4D97-AF65-F5344CB8AC3E}">
        <p14:creationId xmlns:p14="http://schemas.microsoft.com/office/powerpoint/2010/main" val="1916281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Nighthawk is not a formal application in IME, we need to construct such a introspection environment before the system executing. </a:t>
            </a:r>
          </a:p>
        </p:txBody>
      </p:sp>
      <p:sp>
        <p:nvSpPr>
          <p:cNvPr id="4" name="Slide Number Placeholder 3"/>
          <p:cNvSpPr>
            <a:spLocks noGrp="1"/>
          </p:cNvSpPr>
          <p:nvPr>
            <p:ph type="sldNum" sz="quarter" idx="5"/>
          </p:nvPr>
        </p:nvSpPr>
        <p:spPr/>
        <p:txBody>
          <a:bodyPr/>
          <a:lstStyle/>
          <a:p>
            <a:fld id="{8FF1DD2F-3D82-4EC7-8E74-2FE0AF5FB008}" type="slidenum">
              <a:rPr lang="en-US" smtClean="0"/>
              <a:t>20</a:t>
            </a:fld>
            <a:endParaRPr lang="en-US"/>
          </a:p>
        </p:txBody>
      </p:sp>
    </p:spTree>
    <p:extLst>
      <p:ext uri="{BB962C8B-B14F-4D97-AF65-F5344CB8AC3E}">
        <p14:creationId xmlns:p14="http://schemas.microsoft.com/office/powerpoint/2010/main" val="2355516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computer system may be attacked by kinds of virus or rootkits in different layers, the security mechanism designed in same layer as the attacks may lost its ability in a high probability.</a:t>
            </a:r>
            <a:endParaRPr lang="en-US" dirty="0"/>
          </a:p>
        </p:txBody>
      </p:sp>
      <p:sp>
        <p:nvSpPr>
          <p:cNvPr id="4" name="Slide Number Placeholder 3"/>
          <p:cNvSpPr>
            <a:spLocks noGrp="1"/>
          </p:cNvSpPr>
          <p:nvPr>
            <p:ph type="sldNum" sz="quarter" idx="5"/>
          </p:nvPr>
        </p:nvSpPr>
        <p:spPr/>
        <p:txBody>
          <a:bodyPr/>
          <a:lstStyle/>
          <a:p>
            <a:fld id="{8FF1DD2F-3D82-4EC7-8E74-2FE0AF5FB008}" type="slidenum">
              <a:rPr lang="en-US" smtClean="0"/>
              <a:t>3</a:t>
            </a:fld>
            <a:endParaRPr lang="en-US"/>
          </a:p>
        </p:txBody>
      </p:sp>
    </p:spTree>
    <p:extLst>
      <p:ext uri="{BB962C8B-B14F-4D97-AF65-F5344CB8AC3E}">
        <p14:creationId xmlns:p14="http://schemas.microsoft.com/office/powerpoint/2010/main" val="3881188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need deploy each functional module in each machine. Especially in IME (since modules in remote machine can be regarded as an application), we need find a way to inject the code into ME runtime system. </a:t>
            </a:r>
          </a:p>
        </p:txBody>
      </p:sp>
      <p:sp>
        <p:nvSpPr>
          <p:cNvPr id="4" name="Slide Number Placeholder 3"/>
          <p:cNvSpPr>
            <a:spLocks noGrp="1"/>
          </p:cNvSpPr>
          <p:nvPr>
            <p:ph type="sldNum" sz="quarter" idx="5"/>
          </p:nvPr>
        </p:nvSpPr>
        <p:spPr/>
        <p:txBody>
          <a:bodyPr/>
          <a:lstStyle/>
          <a:p>
            <a:fld id="{8FF1DD2F-3D82-4EC7-8E74-2FE0AF5FB008}" type="slidenum">
              <a:rPr lang="en-US" smtClean="0"/>
              <a:t>21</a:t>
            </a:fld>
            <a:endParaRPr lang="en-US"/>
          </a:p>
        </p:txBody>
      </p:sp>
    </p:spTree>
    <p:extLst>
      <p:ext uri="{BB962C8B-B14F-4D97-AF65-F5344CB8AC3E}">
        <p14:creationId xmlns:p14="http://schemas.microsoft.com/office/powerpoint/2010/main" val="2375293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way we refer the </a:t>
            </a:r>
            <a:r>
              <a:rPr lang="en-US" dirty="0" err="1"/>
              <a:t>Wojtczuk</a:t>
            </a:r>
            <a:r>
              <a:rPr lang="zh-CN" altLang="en-US" dirty="0"/>
              <a:t>‘</a:t>
            </a:r>
            <a:r>
              <a:rPr lang="en-US" altLang="zh-CN" dirty="0"/>
              <a:t>s</a:t>
            </a:r>
            <a:r>
              <a:rPr lang="en-US" dirty="0"/>
              <a:t> previous work about how to access the IME runtime system. Then with analysis the system instructions through reverse engineering, we choose an  comfortable  position to add the introspection code, and make sure it can be automatic or remote triggering. </a:t>
            </a:r>
          </a:p>
        </p:txBody>
      </p:sp>
      <p:sp>
        <p:nvSpPr>
          <p:cNvPr id="4" name="Slide Number Placeholder 3"/>
          <p:cNvSpPr>
            <a:spLocks noGrp="1"/>
          </p:cNvSpPr>
          <p:nvPr>
            <p:ph type="sldNum" sz="quarter" idx="5"/>
          </p:nvPr>
        </p:nvSpPr>
        <p:spPr/>
        <p:txBody>
          <a:bodyPr/>
          <a:lstStyle/>
          <a:p>
            <a:fld id="{8FF1DD2F-3D82-4EC7-8E74-2FE0AF5FB008}" type="slidenum">
              <a:rPr lang="en-US" smtClean="0"/>
              <a:t>22</a:t>
            </a:fld>
            <a:endParaRPr lang="en-US"/>
          </a:p>
        </p:txBody>
      </p:sp>
    </p:spTree>
    <p:extLst>
      <p:ext uri="{BB962C8B-B14F-4D97-AF65-F5344CB8AC3E}">
        <p14:creationId xmlns:p14="http://schemas.microsoft.com/office/powerpoint/2010/main" val="2519967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may able to reusing such injection to disable the Nighthawk. So, we need to stop the injection after deploying the introspection module in IME. Since the Injection is worked by changing the mapping related registers in chipset. The better way is to lock those registers which can be implemented by booting with Intel TXT.</a:t>
            </a:r>
          </a:p>
        </p:txBody>
      </p:sp>
      <p:sp>
        <p:nvSpPr>
          <p:cNvPr id="4" name="Slide Number Placeholder 3"/>
          <p:cNvSpPr>
            <a:spLocks noGrp="1"/>
          </p:cNvSpPr>
          <p:nvPr>
            <p:ph type="sldNum" sz="quarter" idx="5"/>
          </p:nvPr>
        </p:nvSpPr>
        <p:spPr/>
        <p:txBody>
          <a:bodyPr/>
          <a:lstStyle/>
          <a:p>
            <a:fld id="{8FF1DD2F-3D82-4EC7-8E74-2FE0AF5FB008}" type="slidenum">
              <a:rPr lang="en-US" smtClean="0"/>
              <a:t>23</a:t>
            </a:fld>
            <a:endParaRPr lang="en-US"/>
          </a:p>
        </p:txBody>
      </p:sp>
    </p:spTree>
    <p:extLst>
      <p:ext uri="{BB962C8B-B14F-4D97-AF65-F5344CB8AC3E}">
        <p14:creationId xmlns:p14="http://schemas.microsoft.com/office/powerpoint/2010/main" val="4217882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to introspect the host, including Kernel, SMRAM and some other special attacks, we design to address  corresponding memory data depending on the system memory allocation principle.</a:t>
            </a:r>
          </a:p>
        </p:txBody>
      </p:sp>
      <p:sp>
        <p:nvSpPr>
          <p:cNvPr id="4" name="Slide Number Placeholder 3"/>
          <p:cNvSpPr>
            <a:spLocks noGrp="1"/>
          </p:cNvSpPr>
          <p:nvPr>
            <p:ph type="sldNum" sz="quarter" idx="5"/>
          </p:nvPr>
        </p:nvSpPr>
        <p:spPr/>
        <p:txBody>
          <a:bodyPr/>
          <a:lstStyle/>
          <a:p>
            <a:fld id="{8FF1DD2F-3D82-4EC7-8E74-2FE0AF5FB008}" type="slidenum">
              <a:rPr lang="en-US" smtClean="0"/>
              <a:t>24</a:t>
            </a:fld>
            <a:endParaRPr lang="en-US"/>
          </a:p>
        </p:txBody>
      </p:sp>
    </p:spTree>
    <p:extLst>
      <p:ext uri="{BB962C8B-B14F-4D97-AF65-F5344CB8AC3E}">
        <p14:creationId xmlns:p14="http://schemas.microsoft.com/office/powerpoint/2010/main" val="512582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before the checking operation,  Nighthawk is engaged to get the target host memory through DMA-based fetching approaches. </a:t>
            </a:r>
          </a:p>
        </p:txBody>
      </p:sp>
      <p:sp>
        <p:nvSpPr>
          <p:cNvPr id="4" name="Slide Number Placeholder 3"/>
          <p:cNvSpPr>
            <a:spLocks noGrp="1"/>
          </p:cNvSpPr>
          <p:nvPr>
            <p:ph type="sldNum" sz="quarter" idx="5"/>
          </p:nvPr>
        </p:nvSpPr>
        <p:spPr/>
        <p:txBody>
          <a:bodyPr/>
          <a:lstStyle/>
          <a:p>
            <a:fld id="{8FF1DD2F-3D82-4EC7-8E74-2FE0AF5FB008}" type="slidenum">
              <a:rPr lang="en-US" smtClean="0"/>
              <a:t>25</a:t>
            </a:fld>
            <a:endParaRPr lang="en-US"/>
          </a:p>
        </p:txBody>
      </p:sp>
    </p:spTree>
    <p:extLst>
      <p:ext uri="{BB962C8B-B14F-4D97-AF65-F5344CB8AC3E}">
        <p14:creationId xmlns:p14="http://schemas.microsoft.com/office/powerpoint/2010/main" val="13948636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some attacks like ATRA,  the valid defense mechanism always need to know its runtime state, which contains the instant value of CPU register, page table scheduling, etc. To mitigate such attack through the Nighthawk, we leverage the SMM based agent to get those needed information, the agent should be verified by ME based modules before the reconnaissance.  </a:t>
            </a:r>
          </a:p>
        </p:txBody>
      </p:sp>
      <p:sp>
        <p:nvSpPr>
          <p:cNvPr id="4" name="Slide Number Placeholder 3"/>
          <p:cNvSpPr>
            <a:spLocks noGrp="1"/>
          </p:cNvSpPr>
          <p:nvPr>
            <p:ph type="sldNum" sz="quarter" idx="5"/>
          </p:nvPr>
        </p:nvSpPr>
        <p:spPr/>
        <p:txBody>
          <a:bodyPr/>
          <a:lstStyle/>
          <a:p>
            <a:fld id="{8FF1DD2F-3D82-4EC7-8E74-2FE0AF5FB008}" type="slidenum">
              <a:rPr lang="en-US" smtClean="0"/>
              <a:t>26</a:t>
            </a:fld>
            <a:endParaRPr lang="en-US"/>
          </a:p>
        </p:txBody>
      </p:sp>
    </p:spTree>
    <p:extLst>
      <p:ext uri="{BB962C8B-B14F-4D97-AF65-F5344CB8AC3E}">
        <p14:creationId xmlns:p14="http://schemas.microsoft.com/office/powerpoint/2010/main" val="28669030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we can address each corresponding memory,  Nighthawk start to checking the host in time. </a:t>
            </a:r>
          </a:p>
        </p:txBody>
      </p:sp>
      <p:sp>
        <p:nvSpPr>
          <p:cNvPr id="4" name="Slide Number Placeholder 3"/>
          <p:cNvSpPr>
            <a:spLocks noGrp="1"/>
          </p:cNvSpPr>
          <p:nvPr>
            <p:ph type="sldNum" sz="quarter" idx="5"/>
          </p:nvPr>
        </p:nvSpPr>
        <p:spPr/>
        <p:txBody>
          <a:bodyPr/>
          <a:lstStyle/>
          <a:p>
            <a:fld id="{8FF1DD2F-3D82-4EC7-8E74-2FE0AF5FB008}" type="slidenum">
              <a:rPr lang="en-US" smtClean="0"/>
              <a:t>27</a:t>
            </a:fld>
            <a:endParaRPr lang="en-US"/>
          </a:p>
        </p:txBody>
      </p:sp>
    </p:spTree>
    <p:extLst>
      <p:ext uri="{BB962C8B-B14F-4D97-AF65-F5344CB8AC3E}">
        <p14:creationId xmlns:p14="http://schemas.microsoft.com/office/powerpoint/2010/main" val="33159394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right figure shows the workflow of Measuring Integrity via Custom IME. From receiving measuring command to sending packets to remote machine, each operations executed step by step in IME. </a:t>
            </a:r>
          </a:p>
        </p:txBody>
      </p:sp>
      <p:sp>
        <p:nvSpPr>
          <p:cNvPr id="4" name="Slide Number Placeholder 3"/>
          <p:cNvSpPr>
            <a:spLocks noGrp="1"/>
          </p:cNvSpPr>
          <p:nvPr>
            <p:ph type="sldNum" sz="quarter" idx="5"/>
          </p:nvPr>
        </p:nvSpPr>
        <p:spPr/>
        <p:txBody>
          <a:bodyPr/>
          <a:lstStyle/>
          <a:p>
            <a:fld id="{8FF1DD2F-3D82-4EC7-8E74-2FE0AF5FB008}" type="slidenum">
              <a:rPr lang="en-US" smtClean="0"/>
              <a:t>28</a:t>
            </a:fld>
            <a:endParaRPr lang="en-US"/>
          </a:p>
        </p:txBody>
      </p:sp>
    </p:spTree>
    <p:extLst>
      <p:ext uri="{BB962C8B-B14F-4D97-AF65-F5344CB8AC3E}">
        <p14:creationId xmlns:p14="http://schemas.microsoft.com/office/powerpoint/2010/main" val="4011574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can design all operations in IME, but to make the introspection more useful, we can remote start the measuring instruction. Also, remote machine should be a more fast and reliable system to assist analyzing the host memory data, which makes a more precise checking. </a:t>
            </a:r>
          </a:p>
        </p:txBody>
      </p:sp>
      <p:sp>
        <p:nvSpPr>
          <p:cNvPr id="4" name="Slide Number Placeholder 3"/>
          <p:cNvSpPr>
            <a:spLocks noGrp="1"/>
          </p:cNvSpPr>
          <p:nvPr>
            <p:ph type="sldNum" sz="quarter" idx="5"/>
          </p:nvPr>
        </p:nvSpPr>
        <p:spPr/>
        <p:txBody>
          <a:bodyPr/>
          <a:lstStyle/>
          <a:p>
            <a:fld id="{8FF1DD2F-3D82-4EC7-8E74-2FE0AF5FB008}" type="slidenum">
              <a:rPr lang="en-US" smtClean="0"/>
              <a:t>29</a:t>
            </a:fld>
            <a:endParaRPr lang="en-US"/>
          </a:p>
        </p:txBody>
      </p:sp>
    </p:spTree>
    <p:extLst>
      <p:ext uri="{BB962C8B-B14F-4D97-AF65-F5344CB8AC3E}">
        <p14:creationId xmlns:p14="http://schemas.microsoft.com/office/powerpoint/2010/main" val="21531744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Command are constructed by a list of independently instructions. And a introspection operation can consist of one or more instructions to make a better checking.</a:t>
            </a:r>
            <a:endParaRPr lang="en-US" dirty="0"/>
          </a:p>
        </p:txBody>
      </p:sp>
      <p:sp>
        <p:nvSpPr>
          <p:cNvPr id="4" name="Slide Number Placeholder 3"/>
          <p:cNvSpPr>
            <a:spLocks noGrp="1"/>
          </p:cNvSpPr>
          <p:nvPr>
            <p:ph type="sldNum" sz="quarter" idx="5"/>
          </p:nvPr>
        </p:nvSpPr>
        <p:spPr/>
        <p:txBody>
          <a:bodyPr/>
          <a:lstStyle/>
          <a:p>
            <a:fld id="{8FF1DD2F-3D82-4EC7-8E74-2FE0AF5FB008}" type="slidenum">
              <a:rPr lang="en-US" smtClean="0"/>
              <a:t>30</a:t>
            </a:fld>
            <a:endParaRPr lang="en-US"/>
          </a:p>
        </p:txBody>
      </p:sp>
    </p:spTree>
    <p:extLst>
      <p:ext uri="{BB962C8B-B14F-4D97-AF65-F5344CB8AC3E}">
        <p14:creationId xmlns:p14="http://schemas.microsoft.com/office/powerpoint/2010/main" val="333846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there is a question, how to defense against the attacks in each layers.</a:t>
            </a:r>
          </a:p>
        </p:txBody>
      </p:sp>
      <p:sp>
        <p:nvSpPr>
          <p:cNvPr id="4" name="Slide Number Placeholder 3"/>
          <p:cNvSpPr>
            <a:spLocks noGrp="1"/>
          </p:cNvSpPr>
          <p:nvPr>
            <p:ph type="sldNum" sz="quarter" idx="5"/>
          </p:nvPr>
        </p:nvSpPr>
        <p:spPr/>
        <p:txBody>
          <a:bodyPr/>
          <a:lstStyle/>
          <a:p>
            <a:fld id="{8FF1DD2F-3D82-4EC7-8E74-2FE0AF5FB008}" type="slidenum">
              <a:rPr lang="en-US" smtClean="0"/>
              <a:t>4</a:t>
            </a:fld>
            <a:endParaRPr lang="en-US"/>
          </a:p>
        </p:txBody>
      </p:sp>
    </p:spTree>
    <p:extLst>
      <p:ext uri="{BB962C8B-B14F-4D97-AF65-F5344CB8AC3E}">
        <p14:creationId xmlns:p14="http://schemas.microsoft.com/office/powerpoint/2010/main" val="23606661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computer system may be attacked by kinds of virus or rootkits in different layers, the security mechanism designed in same layer as the attacks may lost its ability in a high probability.</a:t>
            </a:r>
            <a:endParaRPr lang="en-US" dirty="0"/>
          </a:p>
        </p:txBody>
      </p:sp>
      <p:sp>
        <p:nvSpPr>
          <p:cNvPr id="4" name="Slide Number Placeholder 3"/>
          <p:cNvSpPr>
            <a:spLocks noGrp="1"/>
          </p:cNvSpPr>
          <p:nvPr>
            <p:ph type="sldNum" sz="quarter" idx="5"/>
          </p:nvPr>
        </p:nvSpPr>
        <p:spPr/>
        <p:txBody>
          <a:bodyPr/>
          <a:lstStyle/>
          <a:p>
            <a:fld id="{8FF1DD2F-3D82-4EC7-8E74-2FE0AF5FB008}" type="slidenum">
              <a:rPr lang="en-US" smtClean="0"/>
              <a:t>31</a:t>
            </a:fld>
            <a:endParaRPr lang="en-US"/>
          </a:p>
        </p:txBody>
      </p:sp>
    </p:spTree>
    <p:extLst>
      <p:ext uri="{BB962C8B-B14F-4D97-AF65-F5344CB8AC3E}">
        <p14:creationId xmlns:p14="http://schemas.microsoft.com/office/powerpoint/2010/main" val="28803717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information about test platform.</a:t>
            </a:r>
          </a:p>
        </p:txBody>
      </p:sp>
      <p:sp>
        <p:nvSpPr>
          <p:cNvPr id="4" name="Slide Number Placeholder 3"/>
          <p:cNvSpPr>
            <a:spLocks noGrp="1"/>
          </p:cNvSpPr>
          <p:nvPr>
            <p:ph type="sldNum" sz="quarter" idx="5"/>
          </p:nvPr>
        </p:nvSpPr>
        <p:spPr/>
        <p:txBody>
          <a:bodyPr/>
          <a:lstStyle/>
          <a:p>
            <a:fld id="{8FF1DD2F-3D82-4EC7-8E74-2FE0AF5FB008}" type="slidenum">
              <a:rPr lang="en-US" smtClean="0"/>
              <a:t>32</a:t>
            </a:fld>
            <a:endParaRPr lang="en-US"/>
          </a:p>
        </p:txBody>
      </p:sp>
    </p:spTree>
    <p:extLst>
      <p:ext uri="{BB962C8B-B14F-4D97-AF65-F5344CB8AC3E}">
        <p14:creationId xmlns:p14="http://schemas.microsoft.com/office/powerpoint/2010/main" val="2238757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general scenes, including the attacks from  OS kernel, Hypervisor, SMM, the test shows a good result of </a:t>
            </a:r>
            <a:r>
              <a:rPr lang="en-US" dirty="0" err="1"/>
              <a:t>instropection</a:t>
            </a:r>
            <a:r>
              <a:rPr lang="en-US" dirty="0"/>
              <a:t>. </a:t>
            </a:r>
          </a:p>
        </p:txBody>
      </p:sp>
      <p:sp>
        <p:nvSpPr>
          <p:cNvPr id="4" name="Slide Number Placeholder 3"/>
          <p:cNvSpPr>
            <a:spLocks noGrp="1"/>
          </p:cNvSpPr>
          <p:nvPr>
            <p:ph type="sldNum" sz="quarter" idx="5"/>
          </p:nvPr>
        </p:nvSpPr>
        <p:spPr/>
        <p:txBody>
          <a:bodyPr/>
          <a:lstStyle/>
          <a:p>
            <a:fld id="{8FF1DD2F-3D82-4EC7-8E74-2FE0AF5FB008}" type="slidenum">
              <a:rPr lang="en-US" smtClean="0"/>
              <a:t>33</a:t>
            </a:fld>
            <a:endParaRPr lang="en-US"/>
          </a:p>
        </p:txBody>
      </p:sp>
    </p:spTree>
    <p:extLst>
      <p:ext uri="{BB962C8B-B14F-4D97-AF65-F5344CB8AC3E}">
        <p14:creationId xmlns:p14="http://schemas.microsoft.com/office/powerpoint/2010/main" val="17220961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1 We use the CR3 value (acquired relying on SMM) to search for the corresponding physical page directory entry and page table entry via physical memory. By testing the Page Global Directory and  CR3 changing under Kernel Page Table Isolation (KPTI) mechanism and IDT based attack. Our comparison results show that Nighthawk can detect the trace of ATRA. </a:t>
            </a:r>
          </a:p>
          <a:p>
            <a:endParaRPr lang="en-US" dirty="0"/>
          </a:p>
          <a:p>
            <a:r>
              <a:rPr lang="en-US" dirty="0"/>
              <a:t>The test result shows our system can validly mitigate the risks from such kind of attacks. </a:t>
            </a:r>
          </a:p>
        </p:txBody>
      </p:sp>
      <p:sp>
        <p:nvSpPr>
          <p:cNvPr id="4" name="Slide Number Placeholder 3"/>
          <p:cNvSpPr>
            <a:spLocks noGrp="1"/>
          </p:cNvSpPr>
          <p:nvPr>
            <p:ph type="sldNum" sz="quarter" idx="5"/>
          </p:nvPr>
        </p:nvSpPr>
        <p:spPr/>
        <p:txBody>
          <a:bodyPr/>
          <a:lstStyle/>
          <a:p>
            <a:fld id="{8FF1DD2F-3D82-4EC7-8E74-2FE0AF5FB008}" type="slidenum">
              <a:rPr lang="en-US" smtClean="0"/>
              <a:t>34</a:t>
            </a:fld>
            <a:endParaRPr lang="en-US"/>
          </a:p>
        </p:txBody>
      </p:sp>
    </p:spTree>
    <p:extLst>
      <p:ext uri="{BB962C8B-B14F-4D97-AF65-F5344CB8AC3E}">
        <p14:creationId xmlns:p14="http://schemas.microsoft.com/office/powerpoint/2010/main" val="24177645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show the performance  from the follow main three aspects: DMA fetching, Integrity checking, Data Transmission. </a:t>
            </a:r>
          </a:p>
        </p:txBody>
      </p:sp>
      <p:sp>
        <p:nvSpPr>
          <p:cNvPr id="4" name="Slide Number Placeholder 3"/>
          <p:cNvSpPr>
            <a:spLocks noGrp="1"/>
          </p:cNvSpPr>
          <p:nvPr>
            <p:ph type="sldNum" sz="quarter" idx="5"/>
          </p:nvPr>
        </p:nvSpPr>
        <p:spPr/>
        <p:txBody>
          <a:bodyPr/>
          <a:lstStyle/>
          <a:p>
            <a:fld id="{8FF1DD2F-3D82-4EC7-8E74-2FE0AF5FB008}" type="slidenum">
              <a:rPr lang="en-US" smtClean="0"/>
              <a:t>35</a:t>
            </a:fld>
            <a:endParaRPr lang="en-US"/>
          </a:p>
        </p:txBody>
      </p:sp>
    </p:spTree>
    <p:extLst>
      <p:ext uri="{BB962C8B-B14F-4D97-AF65-F5344CB8AC3E}">
        <p14:creationId xmlns:p14="http://schemas.microsoft.com/office/powerpoint/2010/main" val="29813503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 target memory  might be addressed in different types.  Some can directly search the fixed page, some should be indirectly searched through  PDE, PTE table.  The left figure shows the DMA fetching time for different page accessing. </a:t>
            </a:r>
          </a:p>
          <a:p>
            <a:endParaRPr lang="en-US" dirty="0"/>
          </a:p>
          <a:p>
            <a:r>
              <a:rPr lang="en-US" dirty="0"/>
              <a:t>The right figure shows the total fetching time of each real target. </a:t>
            </a:r>
          </a:p>
        </p:txBody>
      </p:sp>
      <p:sp>
        <p:nvSpPr>
          <p:cNvPr id="4" name="Slide Number Placeholder 3"/>
          <p:cNvSpPr>
            <a:spLocks noGrp="1"/>
          </p:cNvSpPr>
          <p:nvPr>
            <p:ph type="sldNum" sz="quarter" idx="5"/>
          </p:nvPr>
        </p:nvSpPr>
        <p:spPr/>
        <p:txBody>
          <a:bodyPr/>
          <a:lstStyle/>
          <a:p>
            <a:fld id="{8FF1DD2F-3D82-4EC7-8E74-2FE0AF5FB008}" type="slidenum">
              <a:rPr lang="en-US" smtClean="0"/>
              <a:t>36</a:t>
            </a:fld>
            <a:endParaRPr lang="en-US"/>
          </a:p>
        </p:txBody>
      </p:sp>
    </p:spTree>
    <p:extLst>
      <p:ext uri="{BB962C8B-B14F-4D97-AF65-F5344CB8AC3E}">
        <p14:creationId xmlns:p14="http://schemas.microsoft.com/office/powerpoint/2010/main" val="22699495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IME runs in independently environment without interrupting the host, the DMA –fetching will cause some memory searching confliction but the degradation are very small. </a:t>
            </a:r>
          </a:p>
        </p:txBody>
      </p:sp>
      <p:sp>
        <p:nvSpPr>
          <p:cNvPr id="4" name="Slide Number Placeholder 3"/>
          <p:cNvSpPr>
            <a:spLocks noGrp="1"/>
          </p:cNvSpPr>
          <p:nvPr>
            <p:ph type="sldNum" sz="quarter" idx="5"/>
          </p:nvPr>
        </p:nvSpPr>
        <p:spPr/>
        <p:txBody>
          <a:bodyPr/>
          <a:lstStyle/>
          <a:p>
            <a:fld id="{8FF1DD2F-3D82-4EC7-8E74-2FE0AF5FB008}" type="slidenum">
              <a:rPr lang="en-US" smtClean="0"/>
              <a:t>37</a:t>
            </a:fld>
            <a:endParaRPr lang="en-US"/>
          </a:p>
        </p:txBody>
      </p:sp>
    </p:spTree>
    <p:extLst>
      <p:ext uri="{BB962C8B-B14F-4D97-AF65-F5344CB8AC3E}">
        <p14:creationId xmlns:p14="http://schemas.microsoft.com/office/powerpoint/2010/main" val="40573058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F1DD2F-3D82-4EC7-8E74-2FE0AF5FB008}" type="slidenum">
              <a:rPr lang="en-US" smtClean="0"/>
              <a:t>38</a:t>
            </a:fld>
            <a:endParaRPr lang="en-US"/>
          </a:p>
        </p:txBody>
      </p:sp>
    </p:spTree>
    <p:extLst>
      <p:ext uri="{BB962C8B-B14F-4D97-AF65-F5344CB8AC3E}">
        <p14:creationId xmlns:p14="http://schemas.microsoft.com/office/powerpoint/2010/main" val="2607223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to the host </a:t>
            </a:r>
            <a:r>
              <a:rPr lang="en-US" altLang="zh-CN" dirty="0"/>
              <a:t>CPU, the IME executing time has a significate degradation, this  because the IME CPU has the lower speed, and the test result verify that.  </a:t>
            </a:r>
            <a:endParaRPr lang="en-US" dirty="0"/>
          </a:p>
        </p:txBody>
      </p:sp>
      <p:sp>
        <p:nvSpPr>
          <p:cNvPr id="4" name="Slide Number Placeholder 3"/>
          <p:cNvSpPr>
            <a:spLocks noGrp="1"/>
          </p:cNvSpPr>
          <p:nvPr>
            <p:ph type="sldNum" sz="quarter" idx="5"/>
          </p:nvPr>
        </p:nvSpPr>
        <p:spPr/>
        <p:txBody>
          <a:bodyPr/>
          <a:lstStyle/>
          <a:p>
            <a:fld id="{8FF1DD2F-3D82-4EC7-8E74-2FE0AF5FB008}" type="slidenum">
              <a:rPr lang="en-US" smtClean="0"/>
              <a:t>39</a:t>
            </a:fld>
            <a:endParaRPr lang="en-US"/>
          </a:p>
        </p:txBody>
      </p:sp>
    </p:spTree>
    <p:extLst>
      <p:ext uri="{BB962C8B-B14F-4D97-AF65-F5344CB8AC3E}">
        <p14:creationId xmlns:p14="http://schemas.microsoft.com/office/powerpoint/2010/main" val="11392853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F1DD2F-3D82-4EC7-8E74-2FE0AF5FB008}" type="slidenum">
              <a:rPr lang="en-US" smtClean="0"/>
              <a:t>40</a:t>
            </a:fld>
            <a:endParaRPr lang="en-US"/>
          </a:p>
        </p:txBody>
      </p:sp>
    </p:spTree>
    <p:extLst>
      <p:ext uri="{BB962C8B-B14F-4D97-AF65-F5344CB8AC3E}">
        <p14:creationId xmlns:p14="http://schemas.microsoft.com/office/powerpoint/2010/main" val="870350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avoid the interruption from the same level system attacks, security mechanism should be implemented in low-level  and more privileged layer, That means, the lower level attacks unable to compromise the security mechanism, even more, it unable to detect the introspection from low-level security mechanism. </a:t>
            </a:r>
          </a:p>
        </p:txBody>
      </p:sp>
      <p:sp>
        <p:nvSpPr>
          <p:cNvPr id="4" name="Slide Number Placeholder 3"/>
          <p:cNvSpPr>
            <a:spLocks noGrp="1"/>
          </p:cNvSpPr>
          <p:nvPr>
            <p:ph type="sldNum" sz="quarter" idx="5"/>
          </p:nvPr>
        </p:nvSpPr>
        <p:spPr/>
        <p:txBody>
          <a:bodyPr/>
          <a:lstStyle/>
          <a:p>
            <a:fld id="{8FF1DD2F-3D82-4EC7-8E74-2FE0AF5FB008}" type="slidenum">
              <a:rPr lang="en-US" smtClean="0"/>
              <a:t>5</a:t>
            </a:fld>
            <a:endParaRPr lang="en-US"/>
          </a:p>
        </p:txBody>
      </p:sp>
    </p:spTree>
    <p:extLst>
      <p:ext uri="{BB962C8B-B14F-4D97-AF65-F5344CB8AC3E}">
        <p14:creationId xmlns:p14="http://schemas.microsoft.com/office/powerpoint/2010/main" val="36911202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target, the figure shows the whole times cost in each introspection steps, and the result shows an acceptable performance.</a:t>
            </a:r>
          </a:p>
        </p:txBody>
      </p:sp>
      <p:sp>
        <p:nvSpPr>
          <p:cNvPr id="4" name="Slide Number Placeholder 3"/>
          <p:cNvSpPr>
            <a:spLocks noGrp="1"/>
          </p:cNvSpPr>
          <p:nvPr>
            <p:ph type="sldNum" sz="quarter" idx="5"/>
          </p:nvPr>
        </p:nvSpPr>
        <p:spPr/>
        <p:txBody>
          <a:bodyPr/>
          <a:lstStyle/>
          <a:p>
            <a:fld id="{8FF1DD2F-3D82-4EC7-8E74-2FE0AF5FB008}" type="slidenum">
              <a:rPr lang="en-US" smtClean="0"/>
              <a:t>41</a:t>
            </a:fld>
            <a:endParaRPr lang="en-US"/>
          </a:p>
        </p:txBody>
      </p:sp>
    </p:spTree>
    <p:extLst>
      <p:ext uri="{BB962C8B-B14F-4D97-AF65-F5344CB8AC3E}">
        <p14:creationId xmlns:p14="http://schemas.microsoft.com/office/powerpoint/2010/main" val="3596344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high level Malware in runtime application,  it has been proposed various of approaches to detect. Those approaches basically has the whole understanding about the runtime application, from the runtime state to resource scheduling. Safe guarders are easy to find the attacks once the know the virus’s feature. </a:t>
            </a:r>
          </a:p>
          <a:p>
            <a:endParaRPr lang="en-US" dirty="0"/>
          </a:p>
          <a:p>
            <a:r>
              <a:rPr lang="en-US" dirty="0"/>
              <a:t>However, for low-level malware, generally in kernel level or lower, security   mechanism  may be bypassed by such attacks, even is worse situation,  attacks compromised the security mechanism.</a:t>
            </a:r>
          </a:p>
          <a:p>
            <a:endParaRPr lang="en-US" dirty="0"/>
          </a:p>
          <a:p>
            <a:endParaRPr lang="en-US" dirty="0"/>
          </a:p>
          <a:p>
            <a:r>
              <a:rPr lang="en-US" dirty="0"/>
              <a:t>So, if the operate system is compromised, We will consider other approaches which can detect the whole system without interruption.</a:t>
            </a:r>
          </a:p>
          <a:p>
            <a:endParaRPr lang="en-US" dirty="0"/>
          </a:p>
          <a:p>
            <a:r>
              <a:rPr lang="en-US" dirty="0"/>
              <a:t>Thanks for </a:t>
            </a:r>
            <a:r>
              <a:rPr lang="en-US" altLang="zh-CN" dirty="0"/>
              <a:t>virtualization technology, the VMM  is about to detect the VM state, even the runtime  information in VM kernel through some addition approaches, like </a:t>
            </a:r>
            <a:r>
              <a:rPr lang="en-US" altLang="zh-CN" dirty="0" err="1"/>
              <a:t>libvirt</a:t>
            </a:r>
            <a:r>
              <a:rPr lang="en-US" altLang="zh-CN" dirty="0"/>
              <a:t>.</a:t>
            </a:r>
          </a:p>
          <a:p>
            <a:r>
              <a:rPr lang="en-US" dirty="0"/>
              <a:t>It has its advantages ….. </a:t>
            </a:r>
            <a:r>
              <a:rPr lang="en-US" altLang="zh-CN" dirty="0"/>
              <a:t>and limitations…..</a:t>
            </a:r>
          </a:p>
          <a:p>
            <a:endParaRPr lang="en-US" dirty="0"/>
          </a:p>
          <a:p>
            <a:endParaRPr lang="en-US" dirty="0"/>
          </a:p>
        </p:txBody>
      </p:sp>
      <p:sp>
        <p:nvSpPr>
          <p:cNvPr id="4" name="Slide Number Placeholder 3"/>
          <p:cNvSpPr>
            <a:spLocks noGrp="1"/>
          </p:cNvSpPr>
          <p:nvPr>
            <p:ph type="sldNum" sz="quarter" idx="5"/>
          </p:nvPr>
        </p:nvSpPr>
        <p:spPr/>
        <p:txBody>
          <a:bodyPr/>
          <a:lstStyle/>
          <a:p>
            <a:fld id="{8FF1DD2F-3D82-4EC7-8E74-2FE0AF5FB008}" type="slidenum">
              <a:rPr lang="en-US" smtClean="0"/>
              <a:t>6</a:t>
            </a:fld>
            <a:endParaRPr lang="en-US"/>
          </a:p>
        </p:txBody>
      </p:sp>
    </p:spTree>
    <p:extLst>
      <p:ext uri="{BB962C8B-B14F-4D97-AF65-F5344CB8AC3E}">
        <p14:creationId xmlns:p14="http://schemas.microsoft.com/office/powerpoint/2010/main" val="3242026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Hardware based defensive approach is an effective method to solve the weakness existing in Virtualization based approaches. The advantages … .  However, according to the existing approaches, like </a:t>
            </a:r>
            <a:r>
              <a:rPr lang="en-US" dirty="0" err="1"/>
              <a:t>Hypercheck</a:t>
            </a:r>
            <a:r>
              <a:rPr lang="en-US" dirty="0"/>
              <a:t>, based on SMM which disturbing the normal system execution (other hardware based but not ring -2, like Copilot, need an extra devices, cause more problem) . </a:t>
            </a:r>
          </a:p>
          <a:p>
            <a:endParaRPr lang="en-US" dirty="0"/>
          </a:p>
          <a:p>
            <a:r>
              <a:rPr lang="en-US" dirty="0"/>
              <a:t>Excluding the performance,  Virtualization and Hardware based performance are both affected by some level attacks. </a:t>
            </a:r>
          </a:p>
        </p:txBody>
      </p:sp>
      <p:sp>
        <p:nvSpPr>
          <p:cNvPr id="4" name="Slide Number Placeholder 3"/>
          <p:cNvSpPr>
            <a:spLocks noGrp="1"/>
          </p:cNvSpPr>
          <p:nvPr>
            <p:ph type="sldNum" sz="quarter" idx="5"/>
          </p:nvPr>
        </p:nvSpPr>
        <p:spPr/>
        <p:txBody>
          <a:bodyPr/>
          <a:lstStyle/>
          <a:p>
            <a:fld id="{8FF1DD2F-3D82-4EC7-8E74-2FE0AF5FB008}" type="slidenum">
              <a:rPr lang="en-US" smtClean="0"/>
              <a:t>7</a:t>
            </a:fld>
            <a:endParaRPr lang="en-US"/>
          </a:p>
        </p:txBody>
      </p:sp>
    </p:spTree>
    <p:extLst>
      <p:ext uri="{BB962C8B-B14F-4D97-AF65-F5344CB8AC3E}">
        <p14:creationId xmlns:p14="http://schemas.microsoft.com/office/powerpoint/2010/main" val="1872121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a:t>
            </a:r>
          </a:p>
        </p:txBody>
      </p:sp>
      <p:sp>
        <p:nvSpPr>
          <p:cNvPr id="4" name="Slide Number Placeholder 3"/>
          <p:cNvSpPr>
            <a:spLocks noGrp="1"/>
          </p:cNvSpPr>
          <p:nvPr>
            <p:ph type="sldNum" sz="quarter" idx="5"/>
          </p:nvPr>
        </p:nvSpPr>
        <p:spPr/>
        <p:txBody>
          <a:bodyPr/>
          <a:lstStyle/>
          <a:p>
            <a:fld id="{8FF1DD2F-3D82-4EC7-8E74-2FE0AF5FB008}" type="slidenum">
              <a:rPr lang="en-US" smtClean="0"/>
              <a:t>8</a:t>
            </a:fld>
            <a:endParaRPr lang="en-US"/>
          </a:p>
        </p:txBody>
      </p:sp>
    </p:spTree>
    <p:extLst>
      <p:ext uri="{BB962C8B-B14F-4D97-AF65-F5344CB8AC3E}">
        <p14:creationId xmlns:p14="http://schemas.microsoft.com/office/powerpoint/2010/main" val="3389074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 should be implementing a more low level defense. We named it ring -3, but what kind of technology can be regard as ring -3</a:t>
            </a:r>
          </a:p>
        </p:txBody>
      </p:sp>
      <p:sp>
        <p:nvSpPr>
          <p:cNvPr id="4" name="Slide Number Placeholder 3"/>
          <p:cNvSpPr>
            <a:spLocks noGrp="1"/>
          </p:cNvSpPr>
          <p:nvPr>
            <p:ph type="sldNum" sz="quarter" idx="5"/>
          </p:nvPr>
        </p:nvSpPr>
        <p:spPr/>
        <p:txBody>
          <a:bodyPr/>
          <a:lstStyle/>
          <a:p>
            <a:fld id="{8FF1DD2F-3D82-4EC7-8E74-2FE0AF5FB008}" type="slidenum">
              <a:rPr lang="en-US" smtClean="0"/>
              <a:t>9</a:t>
            </a:fld>
            <a:endParaRPr lang="en-US"/>
          </a:p>
        </p:txBody>
      </p:sp>
    </p:spTree>
    <p:extLst>
      <p:ext uri="{BB962C8B-B14F-4D97-AF65-F5344CB8AC3E}">
        <p14:creationId xmlns:p14="http://schemas.microsoft.com/office/powerpoint/2010/main" val="1374726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 focus on the Intel ME, a novel technology proposed by Intel, and used in most of intel chipsets. It has the independent </a:t>
            </a:r>
            <a:r>
              <a:rPr lang="en-US" altLang="zh-CN" dirty="0" err="1"/>
              <a:t>cpu</a:t>
            </a:r>
            <a:r>
              <a:rPr lang="en-US" altLang="zh-CN" dirty="0"/>
              <a:t> and runtime environment and main </a:t>
            </a:r>
            <a:r>
              <a:rPr lang="en-US" altLang="zh-CN" dirty="0" err="1"/>
              <a:t>cpu</a:t>
            </a:r>
            <a:r>
              <a:rPr lang="en-US" altLang="zh-CN" dirty="0"/>
              <a:t> unable to access the ME. </a:t>
            </a:r>
            <a:endParaRPr lang="en-US" dirty="0"/>
          </a:p>
        </p:txBody>
      </p:sp>
      <p:sp>
        <p:nvSpPr>
          <p:cNvPr id="4" name="Slide Number Placeholder 3"/>
          <p:cNvSpPr>
            <a:spLocks noGrp="1"/>
          </p:cNvSpPr>
          <p:nvPr>
            <p:ph type="sldNum" sz="quarter" idx="5"/>
          </p:nvPr>
        </p:nvSpPr>
        <p:spPr/>
        <p:txBody>
          <a:bodyPr/>
          <a:lstStyle/>
          <a:p>
            <a:fld id="{8FF1DD2F-3D82-4EC7-8E74-2FE0AF5FB008}" type="slidenum">
              <a:rPr lang="en-US" smtClean="0"/>
              <a:t>10</a:t>
            </a:fld>
            <a:endParaRPr lang="en-US"/>
          </a:p>
        </p:txBody>
      </p:sp>
    </p:spTree>
    <p:extLst>
      <p:ext uri="{BB962C8B-B14F-4D97-AF65-F5344CB8AC3E}">
        <p14:creationId xmlns:p14="http://schemas.microsoft.com/office/powerpoint/2010/main" val="3400522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en-US" dirty="0"/>
          </a:p>
        </p:txBody>
      </p:sp>
      <p:sp>
        <p:nvSpPr>
          <p:cNvPr id="4" name="Date Placeholder 3"/>
          <p:cNvSpPr>
            <a:spLocks noGrp="1"/>
          </p:cNvSpPr>
          <p:nvPr>
            <p:ph type="dt" sz="half" idx="10"/>
          </p:nvPr>
        </p:nvSpPr>
        <p:spPr/>
        <p:txBody>
          <a:bodyPr/>
          <a:lstStyle/>
          <a:p>
            <a:fld id="{EA07829A-FCAA-49C3-81AD-421B88B3968E}" type="datetimeFigureOut">
              <a:rPr lang="zh-CN" altLang="en-US" smtClean="0"/>
              <a:t>2019/9/25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89B610E-5134-421B-93A1-368CADE662A5}" type="slidenum">
              <a:rPr lang="zh-CN" altLang="en-US" smtClean="0"/>
              <a:t>‹#›</a:t>
            </a:fld>
            <a:endParaRPr lang="zh-CN" altLang="en-US"/>
          </a:p>
        </p:txBody>
      </p:sp>
    </p:spTree>
    <p:extLst>
      <p:ext uri="{BB962C8B-B14F-4D97-AF65-F5344CB8AC3E}">
        <p14:creationId xmlns:p14="http://schemas.microsoft.com/office/powerpoint/2010/main" val="1644657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EA07829A-FCAA-49C3-81AD-421B88B3968E}" type="datetimeFigureOut">
              <a:rPr lang="zh-CN" altLang="en-US" smtClean="0"/>
              <a:t>2019/9/25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89B610E-5134-421B-93A1-368CADE662A5}" type="slidenum">
              <a:rPr lang="zh-CN" altLang="en-US" smtClean="0"/>
              <a:t>‹#›</a:t>
            </a:fld>
            <a:endParaRPr lang="zh-CN" altLang="en-US"/>
          </a:p>
        </p:txBody>
      </p:sp>
    </p:spTree>
    <p:extLst>
      <p:ext uri="{BB962C8B-B14F-4D97-AF65-F5344CB8AC3E}">
        <p14:creationId xmlns:p14="http://schemas.microsoft.com/office/powerpoint/2010/main" val="82968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ltLang="zh-CN"/>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EA07829A-FCAA-49C3-81AD-421B88B3968E}" type="datetimeFigureOut">
              <a:rPr lang="zh-CN" altLang="en-US" smtClean="0"/>
              <a:t>2019/9/25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89B610E-5134-421B-93A1-368CADE662A5}" type="slidenum">
              <a:rPr lang="zh-CN" altLang="en-US" smtClean="0"/>
              <a:t>‹#›</a:t>
            </a:fld>
            <a:endParaRPr lang="zh-CN" altLang="en-US"/>
          </a:p>
        </p:txBody>
      </p:sp>
    </p:spTree>
    <p:extLst>
      <p:ext uri="{BB962C8B-B14F-4D97-AF65-F5344CB8AC3E}">
        <p14:creationId xmlns:p14="http://schemas.microsoft.com/office/powerpoint/2010/main" val="356586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EA07829A-FCAA-49C3-81AD-421B88B3968E}" type="datetimeFigureOut">
              <a:rPr lang="zh-CN" altLang="en-US" smtClean="0"/>
              <a:t>2019/9/25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89B610E-5134-421B-93A1-368CADE662A5}" type="slidenum">
              <a:rPr lang="zh-CN" altLang="en-US" smtClean="0"/>
              <a:t>‹#›</a:t>
            </a:fld>
            <a:endParaRPr lang="zh-CN" altLang="en-US"/>
          </a:p>
        </p:txBody>
      </p:sp>
    </p:spTree>
    <p:extLst>
      <p:ext uri="{BB962C8B-B14F-4D97-AF65-F5344CB8AC3E}">
        <p14:creationId xmlns:p14="http://schemas.microsoft.com/office/powerpoint/2010/main" val="1236412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ltLang="zh-CN"/>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Edit Master text styles</a:t>
            </a:r>
          </a:p>
        </p:txBody>
      </p:sp>
      <p:sp>
        <p:nvSpPr>
          <p:cNvPr id="4" name="Date Placeholder 3"/>
          <p:cNvSpPr>
            <a:spLocks noGrp="1"/>
          </p:cNvSpPr>
          <p:nvPr>
            <p:ph type="dt" sz="half" idx="10"/>
          </p:nvPr>
        </p:nvSpPr>
        <p:spPr/>
        <p:txBody>
          <a:bodyPr/>
          <a:lstStyle/>
          <a:p>
            <a:fld id="{EA07829A-FCAA-49C3-81AD-421B88B3968E}" type="datetimeFigureOut">
              <a:rPr lang="zh-CN" altLang="en-US" smtClean="0"/>
              <a:t>2019/9/25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89B610E-5134-421B-93A1-368CADE662A5}" type="slidenum">
              <a:rPr lang="zh-CN" altLang="en-US" smtClean="0"/>
              <a:t>‹#›</a:t>
            </a:fld>
            <a:endParaRPr lang="zh-CN" altLang="en-US"/>
          </a:p>
        </p:txBody>
      </p:sp>
    </p:spTree>
    <p:extLst>
      <p:ext uri="{BB962C8B-B14F-4D97-AF65-F5344CB8AC3E}">
        <p14:creationId xmlns:p14="http://schemas.microsoft.com/office/powerpoint/2010/main" val="2448949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Date Placeholder 4"/>
          <p:cNvSpPr>
            <a:spLocks noGrp="1"/>
          </p:cNvSpPr>
          <p:nvPr>
            <p:ph type="dt" sz="half" idx="10"/>
          </p:nvPr>
        </p:nvSpPr>
        <p:spPr/>
        <p:txBody>
          <a:bodyPr/>
          <a:lstStyle/>
          <a:p>
            <a:fld id="{EA07829A-FCAA-49C3-81AD-421B88B3968E}" type="datetimeFigureOut">
              <a:rPr lang="zh-CN" altLang="en-US" smtClean="0"/>
              <a:t>2019/9/25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89B610E-5134-421B-93A1-368CADE662A5}" type="slidenum">
              <a:rPr lang="zh-CN" altLang="en-US" smtClean="0"/>
              <a:t>‹#›</a:t>
            </a:fld>
            <a:endParaRPr lang="zh-CN" altLang="en-US"/>
          </a:p>
        </p:txBody>
      </p:sp>
    </p:spTree>
    <p:extLst>
      <p:ext uri="{BB962C8B-B14F-4D97-AF65-F5344CB8AC3E}">
        <p14:creationId xmlns:p14="http://schemas.microsoft.com/office/powerpoint/2010/main" val="2009738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ltLang="zh-CN"/>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7" name="Date Placeholder 6"/>
          <p:cNvSpPr>
            <a:spLocks noGrp="1"/>
          </p:cNvSpPr>
          <p:nvPr>
            <p:ph type="dt" sz="half" idx="10"/>
          </p:nvPr>
        </p:nvSpPr>
        <p:spPr/>
        <p:txBody>
          <a:bodyPr/>
          <a:lstStyle/>
          <a:p>
            <a:fld id="{EA07829A-FCAA-49C3-81AD-421B88B3968E}" type="datetimeFigureOut">
              <a:rPr lang="zh-CN" altLang="en-US" smtClean="0"/>
              <a:t>2019/9/25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89B610E-5134-421B-93A1-368CADE662A5}" type="slidenum">
              <a:rPr lang="zh-CN" altLang="en-US" smtClean="0"/>
              <a:t>‹#›</a:t>
            </a:fld>
            <a:endParaRPr lang="zh-CN" altLang="en-US"/>
          </a:p>
        </p:txBody>
      </p:sp>
    </p:spTree>
    <p:extLst>
      <p:ext uri="{BB962C8B-B14F-4D97-AF65-F5344CB8AC3E}">
        <p14:creationId xmlns:p14="http://schemas.microsoft.com/office/powerpoint/2010/main" val="548475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Date Placeholder 2"/>
          <p:cNvSpPr>
            <a:spLocks noGrp="1"/>
          </p:cNvSpPr>
          <p:nvPr>
            <p:ph type="dt" sz="half" idx="10"/>
          </p:nvPr>
        </p:nvSpPr>
        <p:spPr/>
        <p:txBody>
          <a:bodyPr/>
          <a:lstStyle/>
          <a:p>
            <a:fld id="{EA07829A-FCAA-49C3-81AD-421B88B3968E}" type="datetimeFigureOut">
              <a:rPr lang="zh-CN" altLang="en-US" smtClean="0"/>
              <a:t>2019/9/25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89B610E-5134-421B-93A1-368CADE662A5}" type="slidenum">
              <a:rPr lang="zh-CN" altLang="en-US" smtClean="0"/>
              <a:t>‹#›</a:t>
            </a:fld>
            <a:endParaRPr lang="zh-CN" altLang="en-US"/>
          </a:p>
        </p:txBody>
      </p:sp>
    </p:spTree>
    <p:extLst>
      <p:ext uri="{BB962C8B-B14F-4D97-AF65-F5344CB8AC3E}">
        <p14:creationId xmlns:p14="http://schemas.microsoft.com/office/powerpoint/2010/main" val="4260874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07829A-FCAA-49C3-81AD-421B88B3968E}" type="datetimeFigureOut">
              <a:rPr lang="zh-CN" altLang="en-US" smtClean="0"/>
              <a:t>2019/9/25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89B610E-5134-421B-93A1-368CADE662A5}" type="slidenum">
              <a:rPr lang="zh-CN" altLang="en-US" smtClean="0"/>
              <a:t>‹#›</a:t>
            </a:fld>
            <a:endParaRPr lang="zh-CN" altLang="en-US"/>
          </a:p>
        </p:txBody>
      </p:sp>
    </p:spTree>
    <p:extLst>
      <p:ext uri="{BB962C8B-B14F-4D97-AF65-F5344CB8AC3E}">
        <p14:creationId xmlns:p14="http://schemas.microsoft.com/office/powerpoint/2010/main" val="616786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Edit Master text styles</a:t>
            </a:r>
          </a:p>
        </p:txBody>
      </p:sp>
      <p:sp>
        <p:nvSpPr>
          <p:cNvPr id="5" name="Date Placeholder 4"/>
          <p:cNvSpPr>
            <a:spLocks noGrp="1"/>
          </p:cNvSpPr>
          <p:nvPr>
            <p:ph type="dt" sz="half" idx="10"/>
          </p:nvPr>
        </p:nvSpPr>
        <p:spPr/>
        <p:txBody>
          <a:bodyPr/>
          <a:lstStyle/>
          <a:p>
            <a:fld id="{EA07829A-FCAA-49C3-81AD-421B88B3968E}" type="datetimeFigureOut">
              <a:rPr lang="zh-CN" altLang="en-US" smtClean="0"/>
              <a:t>2019/9/25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89B610E-5134-421B-93A1-368CADE662A5}" type="slidenum">
              <a:rPr lang="zh-CN" altLang="en-US" smtClean="0"/>
              <a:t>‹#›</a:t>
            </a:fld>
            <a:endParaRPr lang="zh-CN" altLang="en-US"/>
          </a:p>
        </p:txBody>
      </p:sp>
    </p:spTree>
    <p:extLst>
      <p:ext uri="{BB962C8B-B14F-4D97-AF65-F5344CB8AC3E}">
        <p14:creationId xmlns:p14="http://schemas.microsoft.com/office/powerpoint/2010/main" val="3381134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Edit Master text styles</a:t>
            </a:r>
          </a:p>
        </p:txBody>
      </p:sp>
      <p:sp>
        <p:nvSpPr>
          <p:cNvPr id="5" name="Date Placeholder 4"/>
          <p:cNvSpPr>
            <a:spLocks noGrp="1"/>
          </p:cNvSpPr>
          <p:nvPr>
            <p:ph type="dt" sz="half" idx="10"/>
          </p:nvPr>
        </p:nvSpPr>
        <p:spPr/>
        <p:txBody>
          <a:bodyPr/>
          <a:lstStyle/>
          <a:p>
            <a:fld id="{EA07829A-FCAA-49C3-81AD-421B88B3968E}" type="datetimeFigureOut">
              <a:rPr lang="zh-CN" altLang="en-US" smtClean="0"/>
              <a:t>2019/9/25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89B610E-5134-421B-93A1-368CADE662A5}" type="slidenum">
              <a:rPr lang="zh-CN" altLang="en-US" smtClean="0"/>
              <a:t>‹#›</a:t>
            </a:fld>
            <a:endParaRPr lang="zh-CN" altLang="en-US"/>
          </a:p>
        </p:txBody>
      </p:sp>
    </p:spTree>
    <p:extLst>
      <p:ext uri="{BB962C8B-B14F-4D97-AF65-F5344CB8AC3E}">
        <p14:creationId xmlns:p14="http://schemas.microsoft.com/office/powerpoint/2010/main" val="3162055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07829A-FCAA-49C3-81AD-421B88B3968E}" type="datetimeFigureOut">
              <a:rPr lang="zh-CN" altLang="en-US" smtClean="0"/>
              <a:t>2019/9/25</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B610E-5134-421B-93A1-368CADE662A5}" type="slidenum">
              <a:rPr lang="zh-CN" altLang="en-US" smtClean="0"/>
              <a:t>‹#›</a:t>
            </a:fld>
            <a:endParaRPr lang="zh-CN" altLang="en-US"/>
          </a:p>
        </p:txBody>
      </p:sp>
    </p:spTree>
    <p:extLst>
      <p:ext uri="{BB962C8B-B14F-4D97-AF65-F5344CB8AC3E}">
        <p14:creationId xmlns:p14="http://schemas.microsoft.com/office/powerpoint/2010/main" val="2451793262"/>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9.tmp"/></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7.tmp"/></Relationships>
</file>

<file path=ppt/slides/_rels/slide4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hyperlink" Target="https://fengweiz.github.com/" TargetMode="External"/><Relationship Id="rId2" Type="http://schemas.openxmlformats.org/officeDocument/2006/relationships/hyperlink" Target="mailto:zhangfw@sustech.edu.cn"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8B6E3A0-3673-446A-A5B6-F0546489E6ED}"/>
              </a:ext>
            </a:extLst>
          </p:cNvPr>
          <p:cNvSpPr txBox="1">
            <a:spLocks/>
          </p:cNvSpPr>
          <p:nvPr/>
        </p:nvSpPr>
        <p:spPr>
          <a:xfrm>
            <a:off x="808189" y="1113172"/>
            <a:ext cx="10331778" cy="15647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4000" b="1" dirty="0">
                <a:solidFill>
                  <a:schemeClr val="accent1">
                    <a:lumMod val="75000"/>
                  </a:schemeClr>
                </a:solidFill>
                <a:latin typeface="Times New Roman" panose="02020603050405020304" pitchFamily="18" charset="0"/>
                <a:cs typeface="Times New Roman" panose="02020603050405020304" pitchFamily="18" charset="0"/>
              </a:rPr>
              <a:t>Nighthawk: Transparent System Introspection from Ring -3</a:t>
            </a:r>
            <a:endParaRPr lang="zh-CN" altLang="en-US" sz="4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D9E226E6-31C3-4FC2-B4DC-16C15D361BF8}"/>
              </a:ext>
            </a:extLst>
          </p:cNvPr>
          <p:cNvSpPr/>
          <p:nvPr/>
        </p:nvSpPr>
        <p:spPr>
          <a:xfrm>
            <a:off x="4502734" y="2482155"/>
            <a:ext cx="2942688" cy="523220"/>
          </a:xfrm>
          <a:prstGeom prst="rect">
            <a:avLst/>
          </a:prstGeom>
        </p:spPr>
        <p:txBody>
          <a:bodyPr wrap="square">
            <a:spAutoFit/>
          </a:bodyPr>
          <a:lstStyle/>
          <a:p>
            <a:pPr algn="ctr"/>
            <a:r>
              <a:rPr lang="en-US" altLang="zh-CN" sz="2800" i="1" dirty="0">
                <a:latin typeface="Times New Roman" panose="02020603050405020304" pitchFamily="18" charset="0"/>
                <a:cs typeface="Times New Roman" panose="02020603050405020304" pitchFamily="18" charset="0"/>
              </a:rPr>
              <a:t>ESORICS 2019</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3B89672-118B-4555-BD49-B3815EE967A6}"/>
                  </a:ext>
                </a:extLst>
              </p:cNvPr>
              <p:cNvSpPr/>
              <p:nvPr/>
            </p:nvSpPr>
            <p:spPr>
              <a:xfrm>
                <a:off x="1982248" y="3075628"/>
                <a:ext cx="7983660" cy="835165"/>
              </a:xfrm>
              <a:prstGeom prst="rect">
                <a:avLst/>
              </a:prstGeom>
            </p:spPr>
            <p:txBody>
              <a:bodyPr wrap="none">
                <a:spAutoFit/>
              </a:bodyPr>
              <a:lstStyle/>
              <a:p>
                <a:pPr algn="ctr"/>
                <a14:m>
                  <m:oMath xmlns:m="http://schemas.openxmlformats.org/officeDocument/2006/math">
                    <m:sSup>
                      <m:sSupPr>
                        <m:ctrlPr>
                          <a:rPr lang="en-US" sz="2400" i="1" smtClean="0">
                            <a:latin typeface="Cambria Math" panose="02040503050406030204" pitchFamily="18" charset="0"/>
                            <a:cs typeface="Times New Roman" panose="02020603050405020304" pitchFamily="18" charset="0"/>
                          </a:rPr>
                        </m:ctrlPr>
                      </m:sSupPr>
                      <m:e>
                        <m:r>
                          <m:rPr>
                            <m:sty m:val="p"/>
                          </m:rPr>
                          <a:rPr lang="en-US" sz="2400" b="0" i="0" smtClean="0">
                            <a:latin typeface="Cambria Math" panose="02040503050406030204" pitchFamily="18" charset="0"/>
                            <a:cs typeface="Times New Roman" panose="02020603050405020304" pitchFamily="18" charset="0"/>
                          </a:rPr>
                          <m:t>Lei</m:t>
                        </m:r>
                        <m:r>
                          <a:rPr lang="en-US" sz="2400" b="0" i="0" smtClean="0">
                            <a:latin typeface="Cambria Math" panose="02040503050406030204" pitchFamily="18" charset="0"/>
                            <a:cs typeface="Times New Roman" panose="02020603050405020304" pitchFamily="18" charset="0"/>
                          </a:rPr>
                          <m:t> </m:t>
                        </m:r>
                        <m:r>
                          <m:rPr>
                            <m:sty m:val="p"/>
                          </m:rPr>
                          <a:rPr lang="en-US" sz="2400" b="0" i="0" smtClean="0">
                            <a:latin typeface="Cambria Math" panose="02040503050406030204" pitchFamily="18" charset="0"/>
                            <a:cs typeface="Times New Roman" panose="02020603050405020304" pitchFamily="18" charset="0"/>
                          </a:rPr>
                          <m:t>Zhou</m:t>
                        </m:r>
                      </m:e>
                      <m:sup>
                        <m:r>
                          <a:rPr lang="en-US" sz="2400" b="0" i="0" smtClean="0">
                            <a:latin typeface="Cambria Math" panose="02040503050406030204" pitchFamily="18" charset="0"/>
                            <a:cs typeface="Times New Roman" panose="02020603050405020304" pitchFamily="18" charset="0"/>
                          </a:rPr>
                          <m:t>1 2 ∗</m:t>
                        </m:r>
                      </m:sup>
                    </m:sSup>
                  </m:oMath>
                </a14:m>
                <a:r>
                  <a:rPr lang="en-US" sz="24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smtClean="0">
                            <a:latin typeface="Cambria Math" panose="02040503050406030204" pitchFamily="18" charset="0"/>
                            <a:cs typeface="Times New Roman" panose="02020603050405020304" pitchFamily="18" charset="0"/>
                          </a:rPr>
                        </m:ctrlPr>
                      </m:sSupPr>
                      <m:e>
                        <m:r>
                          <m:rPr>
                            <m:sty m:val="p"/>
                          </m:rPr>
                          <a:rPr lang="en-US" sz="2400" b="0" i="0" smtClean="0">
                            <a:latin typeface="Cambria Math" panose="02040503050406030204" pitchFamily="18" charset="0"/>
                            <a:cs typeface="Times New Roman" panose="02020603050405020304" pitchFamily="18" charset="0"/>
                          </a:rPr>
                          <m:t>Jidong</m:t>
                        </m:r>
                        <m:r>
                          <a:rPr lang="en-US" sz="2400" b="0" i="0" smtClean="0">
                            <a:latin typeface="Cambria Math" panose="02040503050406030204" pitchFamily="18" charset="0"/>
                            <a:cs typeface="Times New Roman" panose="02020603050405020304" pitchFamily="18" charset="0"/>
                          </a:rPr>
                          <m:t> </m:t>
                        </m:r>
                        <m:r>
                          <m:rPr>
                            <m:sty m:val="p"/>
                          </m:rPr>
                          <a:rPr lang="en-US" sz="2400" b="0" i="0" smtClean="0">
                            <a:latin typeface="Cambria Math" panose="02040503050406030204" pitchFamily="18" charset="0"/>
                            <a:cs typeface="Times New Roman" panose="02020603050405020304" pitchFamily="18" charset="0"/>
                          </a:rPr>
                          <m:t>Xiao</m:t>
                        </m:r>
                      </m:e>
                      <m:sup>
                        <m:r>
                          <a:rPr lang="en-US" sz="2400" b="0" i="0" smtClean="0">
                            <a:latin typeface="Cambria Math" panose="02040503050406030204" pitchFamily="18" charset="0"/>
                            <a:cs typeface="Times New Roman" panose="02020603050405020304" pitchFamily="18" charset="0"/>
                          </a:rPr>
                          <m:t>3</m:t>
                        </m:r>
                      </m:sup>
                    </m:sSup>
                  </m:oMath>
                </a14:m>
                <a:r>
                  <a:rPr lang="en-US" sz="24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a:latin typeface="Cambria Math" panose="02040503050406030204" pitchFamily="18" charset="0"/>
                            <a:cs typeface="Times New Roman" panose="02020603050405020304" pitchFamily="18" charset="0"/>
                          </a:rPr>
                        </m:ctrlPr>
                      </m:sSupPr>
                      <m:e>
                        <m:r>
                          <m:rPr>
                            <m:sty m:val="p"/>
                          </m:rPr>
                          <a:rPr lang="en-US" sz="2400" b="0" i="0" smtClean="0">
                            <a:latin typeface="Cambria Math" panose="02040503050406030204" pitchFamily="18" charset="0"/>
                            <a:cs typeface="Times New Roman" panose="02020603050405020304" pitchFamily="18" charset="0"/>
                          </a:rPr>
                          <m:t>Kevin</m:t>
                        </m:r>
                        <m:r>
                          <a:rPr lang="en-US" sz="2400" b="0" i="0" smtClean="0">
                            <a:latin typeface="Cambria Math" panose="02040503050406030204" pitchFamily="18" charset="0"/>
                            <a:cs typeface="Times New Roman" panose="02020603050405020304" pitchFamily="18" charset="0"/>
                          </a:rPr>
                          <m:t> </m:t>
                        </m:r>
                        <m:r>
                          <m:rPr>
                            <m:sty m:val="p"/>
                          </m:rPr>
                          <a:rPr lang="en-US" sz="2400" b="0" i="0" smtClean="0">
                            <a:latin typeface="Cambria Math" panose="02040503050406030204" pitchFamily="18" charset="0"/>
                            <a:cs typeface="Times New Roman" panose="02020603050405020304" pitchFamily="18" charset="0"/>
                          </a:rPr>
                          <m:t>Leach</m:t>
                        </m:r>
                      </m:e>
                      <m:sup>
                        <m:r>
                          <a:rPr lang="en-US" sz="2400" b="0" i="0" smtClean="0">
                            <a:latin typeface="Cambria Math" panose="02040503050406030204" pitchFamily="18" charset="0"/>
                            <a:cs typeface="Times New Roman" panose="02020603050405020304" pitchFamily="18" charset="0"/>
                          </a:rPr>
                          <m:t>4</m:t>
                        </m:r>
                      </m:sup>
                    </m:sSup>
                  </m:oMath>
                </a14:m>
                <a:r>
                  <a:rPr lang="en-US" sz="24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a:latin typeface="Cambria Math" panose="02040503050406030204" pitchFamily="18" charset="0"/>
                            <a:cs typeface="Times New Roman" panose="02020603050405020304" pitchFamily="18" charset="0"/>
                          </a:rPr>
                        </m:ctrlPr>
                      </m:sSupPr>
                      <m:e>
                        <m:r>
                          <m:rPr>
                            <m:sty m:val="p"/>
                          </m:rPr>
                          <a:rPr lang="en-US" sz="2400" b="0" i="0" smtClean="0">
                            <a:latin typeface="Cambria Math" panose="02040503050406030204" pitchFamily="18" charset="0"/>
                            <a:cs typeface="Times New Roman" panose="02020603050405020304" pitchFamily="18" charset="0"/>
                          </a:rPr>
                          <m:t>Westley</m:t>
                        </m:r>
                        <m:r>
                          <a:rPr lang="en-US" sz="2400" b="0" i="0" smtClean="0">
                            <a:latin typeface="Cambria Math" panose="02040503050406030204" pitchFamily="18" charset="0"/>
                            <a:cs typeface="Times New Roman" panose="02020603050405020304" pitchFamily="18" charset="0"/>
                          </a:rPr>
                          <m:t> </m:t>
                        </m:r>
                        <m:r>
                          <m:rPr>
                            <m:sty m:val="p"/>
                          </m:rPr>
                          <a:rPr lang="en-US" sz="2400" b="0" i="0" smtClean="0">
                            <a:latin typeface="Cambria Math" panose="02040503050406030204" pitchFamily="18" charset="0"/>
                            <a:cs typeface="Times New Roman" panose="02020603050405020304" pitchFamily="18" charset="0"/>
                          </a:rPr>
                          <m:t>Weimer</m:t>
                        </m:r>
                      </m:e>
                      <m:sup>
                        <m:r>
                          <a:rPr lang="en-US" sz="2400" b="0" i="0" smtClean="0">
                            <a:latin typeface="Cambria Math" panose="02040503050406030204" pitchFamily="18" charset="0"/>
                            <a:cs typeface="Times New Roman" panose="02020603050405020304" pitchFamily="18" charset="0"/>
                          </a:rPr>
                          <m:t>4</m:t>
                        </m:r>
                      </m:sup>
                    </m:sSup>
                  </m:oMath>
                </a14:m>
                <a:r>
                  <a:rPr lang="en-US" sz="2400" dirty="0">
                    <a:latin typeface="Times New Roman" panose="02020603050405020304" pitchFamily="18" charset="0"/>
                    <a:cs typeface="Times New Roman" panose="02020603050405020304" pitchFamily="18" charset="0"/>
                  </a:rPr>
                  <a:t>,</a:t>
                </a:r>
              </a:p>
              <a:p>
                <a:pPr algn="ctr"/>
                <a:r>
                  <a:rPr lang="en-US" sz="24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a:latin typeface="Cambria Math" panose="02040503050406030204" pitchFamily="18" charset="0"/>
                            <a:cs typeface="Times New Roman" panose="02020603050405020304" pitchFamily="18" charset="0"/>
                          </a:rPr>
                        </m:ctrlPr>
                      </m:sSupPr>
                      <m:e>
                        <m:r>
                          <a:rPr lang="en-US" sz="2400" b="1" i="0" smtClean="0">
                            <a:latin typeface="Cambria Math" panose="02040503050406030204" pitchFamily="18" charset="0"/>
                            <a:cs typeface="Times New Roman" panose="02020603050405020304" pitchFamily="18" charset="0"/>
                          </a:rPr>
                          <m:t>𝐅𝐞𝐧𝐠𝐰𝐞𝐢</m:t>
                        </m:r>
                        <m:r>
                          <a:rPr lang="en-US" sz="2400" b="1" i="0" smtClean="0">
                            <a:latin typeface="Cambria Math" panose="02040503050406030204" pitchFamily="18" charset="0"/>
                            <a:cs typeface="Times New Roman" panose="02020603050405020304" pitchFamily="18" charset="0"/>
                          </a:rPr>
                          <m:t> </m:t>
                        </m:r>
                        <m:r>
                          <a:rPr lang="en-US" sz="2400" b="1" i="0" smtClean="0">
                            <a:latin typeface="Cambria Math" panose="02040503050406030204" pitchFamily="18" charset="0"/>
                            <a:cs typeface="Times New Roman" panose="02020603050405020304" pitchFamily="18" charset="0"/>
                          </a:rPr>
                          <m:t>𝐙𝐡𝐚𝐧𝐠</m:t>
                        </m:r>
                      </m:e>
                      <m:sup>
                        <m:r>
                          <a:rPr lang="en-US" sz="2400" b="0" i="0" smtClean="0">
                            <a:latin typeface="Cambria Math" panose="02040503050406030204" pitchFamily="18" charset="0"/>
                            <a:cs typeface="Times New Roman" panose="02020603050405020304" pitchFamily="18" charset="0"/>
                          </a:rPr>
                          <m:t>5</m:t>
                        </m:r>
                        <m:r>
                          <a:rPr lang="en-US" sz="2400" i="0">
                            <a:latin typeface="Cambria Math" panose="02040503050406030204" pitchFamily="18" charset="0"/>
                            <a:cs typeface="Times New Roman" panose="02020603050405020304" pitchFamily="18" charset="0"/>
                          </a:rPr>
                          <m:t> 2</m:t>
                        </m:r>
                        <m:r>
                          <a:rPr lang="en-US" sz="2400" b="0" i="0" smtClean="0">
                            <a:latin typeface="Cambria Math" panose="02040503050406030204" pitchFamily="18" charset="0"/>
                            <a:cs typeface="Times New Roman" panose="02020603050405020304" pitchFamily="18" charset="0"/>
                          </a:rPr>
                          <m:t> ∗∗</m:t>
                        </m:r>
                      </m:sup>
                    </m:sSup>
                  </m:oMath>
                </a14:m>
                <a:r>
                  <a:rPr lang="en-US" sz="24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a:latin typeface="Cambria Math" panose="02040503050406030204" pitchFamily="18" charset="0"/>
                            <a:cs typeface="Times New Roman" panose="02020603050405020304" pitchFamily="18" charset="0"/>
                          </a:rPr>
                        </m:ctrlPr>
                      </m:sSupPr>
                      <m:e>
                        <m:r>
                          <m:rPr>
                            <m:sty m:val="p"/>
                          </m:rPr>
                          <a:rPr lang="en-US" sz="2400" b="0" i="0" smtClean="0">
                            <a:latin typeface="Cambria Math" panose="02040503050406030204" pitchFamily="18" charset="0"/>
                            <a:cs typeface="Times New Roman" panose="02020603050405020304" pitchFamily="18" charset="0"/>
                          </a:rPr>
                          <m:t>Guojun</m:t>
                        </m:r>
                        <m:r>
                          <a:rPr lang="en-US" sz="2400" b="0" i="0" smtClean="0">
                            <a:latin typeface="Cambria Math" panose="02040503050406030204" pitchFamily="18" charset="0"/>
                            <a:cs typeface="Times New Roman" panose="02020603050405020304" pitchFamily="18" charset="0"/>
                          </a:rPr>
                          <m:t> </m:t>
                        </m:r>
                        <m:r>
                          <m:rPr>
                            <m:sty m:val="p"/>
                          </m:rPr>
                          <a:rPr lang="en-US" sz="2400" b="0" i="0" smtClean="0">
                            <a:latin typeface="Cambria Math" panose="02040503050406030204" pitchFamily="18" charset="0"/>
                            <a:cs typeface="Times New Roman" panose="02020603050405020304" pitchFamily="18" charset="0"/>
                          </a:rPr>
                          <m:t>Wang</m:t>
                        </m:r>
                      </m:e>
                      <m:sup>
                        <m:r>
                          <a:rPr lang="en-US" sz="2400" b="0" i="0" smtClean="0">
                            <a:latin typeface="Cambria Math" panose="02040503050406030204" pitchFamily="18" charset="0"/>
                            <a:cs typeface="Times New Roman" panose="02020603050405020304" pitchFamily="18" charset="0"/>
                          </a:rPr>
                          <m:t>6</m:t>
                        </m:r>
                      </m:sup>
                    </m:sSup>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23B89672-118B-4555-BD49-B3815EE967A6}"/>
                  </a:ext>
                </a:extLst>
              </p:cNvPr>
              <p:cNvSpPr>
                <a:spLocks noRot="1" noChangeAspect="1" noMove="1" noResize="1" noEditPoints="1" noAdjustHandles="1" noChangeArrowheads="1" noChangeShapeType="1" noTextEdit="1"/>
              </p:cNvSpPr>
              <p:nvPr/>
            </p:nvSpPr>
            <p:spPr>
              <a:xfrm>
                <a:off x="1982248" y="3075628"/>
                <a:ext cx="7983660" cy="835165"/>
              </a:xfrm>
              <a:prstGeom prst="rect">
                <a:avLst/>
              </a:prstGeom>
              <a:blipFill>
                <a:blip r:embed="rId2"/>
                <a:stretch>
                  <a:fillRect t="-4478" r="-636" b="-149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0EED084-E7BC-423D-91BE-4F7AD3BAD5D8}"/>
                  </a:ext>
                </a:extLst>
              </p:cNvPr>
              <p:cNvSpPr txBox="1"/>
              <p:nvPr/>
            </p:nvSpPr>
            <p:spPr>
              <a:xfrm>
                <a:off x="3459801" y="3950516"/>
                <a:ext cx="5272391" cy="223522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cs typeface="Times New Roman" panose="02020603050405020304" pitchFamily="18" charset="0"/>
                            </a:rPr>
                          </m:ctrlPr>
                        </m:sSupPr>
                        <m:e/>
                        <m:sup>
                          <m:r>
                            <a:rPr lang="en-US" sz="2000">
                              <a:latin typeface="Cambria Math" panose="02040503050406030204" pitchFamily="18" charset="0"/>
                              <a:cs typeface="Times New Roman" panose="02020603050405020304" pitchFamily="18" charset="0"/>
                            </a:rPr>
                            <m:t>1 </m:t>
                          </m:r>
                        </m:sup>
                      </m:sSup>
                      <m:r>
                        <m:rPr>
                          <m:sty m:val="p"/>
                        </m:rPr>
                        <a:rPr lang="en-US" sz="2000" b="0" i="0" smtClean="0">
                          <a:latin typeface="Cambria Math" panose="02040503050406030204" pitchFamily="18" charset="0"/>
                          <a:cs typeface="Times New Roman" panose="02020603050405020304" pitchFamily="18" charset="0"/>
                        </a:rPr>
                        <m:t>C</m:t>
                      </m:r>
                      <m:r>
                        <m:rPr>
                          <m:sty m:val="p"/>
                        </m:rPr>
                        <a:rPr lang="en-US" sz="2000">
                          <a:latin typeface="Cambria Math" panose="02040503050406030204" pitchFamily="18" charset="0"/>
                          <a:cs typeface="Times New Roman" panose="02020603050405020304" pitchFamily="18" charset="0"/>
                        </a:rPr>
                        <m:t>entral</m:t>
                      </m:r>
                      <m:r>
                        <a:rPr lang="en-US" sz="200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S</m:t>
                      </m:r>
                      <m:r>
                        <m:rPr>
                          <m:sty m:val="p"/>
                        </m:rPr>
                        <a:rPr lang="en-US" sz="2000">
                          <a:latin typeface="Cambria Math" panose="02040503050406030204" pitchFamily="18" charset="0"/>
                          <a:cs typeface="Times New Roman" panose="02020603050405020304" pitchFamily="18" charset="0"/>
                        </a:rPr>
                        <m:t>outh</m:t>
                      </m:r>
                      <m:r>
                        <a:rPr lang="en-US" sz="200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U</m:t>
                      </m:r>
                      <m:r>
                        <m:rPr>
                          <m:sty m:val="p"/>
                        </m:rPr>
                        <a:rPr lang="en-US" sz="2000">
                          <a:latin typeface="Cambria Math" panose="02040503050406030204" pitchFamily="18" charset="0"/>
                          <a:cs typeface="Times New Roman" panose="02020603050405020304" pitchFamily="18" charset="0"/>
                        </a:rPr>
                        <m:t>niversity</m:t>
                      </m:r>
                      <m:r>
                        <a:rPr lang="en-US" sz="2000">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China</m:t>
                      </m:r>
                    </m:oMath>
                  </m:oMathPara>
                </a14:m>
                <a:endParaRPr lang="en-US" sz="2000" b="0" dirty="0">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sup>
                          <m:r>
                            <a:rPr lang="en-US" sz="2000" b="0" i="0" smtClean="0">
                              <a:latin typeface="Cambria Math" panose="02040503050406030204" pitchFamily="18" charset="0"/>
                              <a:cs typeface="Times New Roman" panose="02020603050405020304" pitchFamily="18" charset="0"/>
                            </a:rPr>
                            <m:t>2</m:t>
                          </m:r>
                          <m:r>
                            <a:rPr lang="en-US" sz="2000">
                              <a:latin typeface="Cambria Math" panose="02040503050406030204" pitchFamily="18" charset="0"/>
                              <a:cs typeface="Times New Roman" panose="02020603050405020304" pitchFamily="18" charset="0"/>
                            </a:rPr>
                            <m:t> </m:t>
                          </m:r>
                        </m:sup>
                      </m:sSup>
                      <m:r>
                        <m:rPr>
                          <m:sty m:val="p"/>
                        </m:rPr>
                        <a:rPr lang="en-US" sz="2000" b="0" i="0" smtClean="0">
                          <a:latin typeface="Cambria Math" panose="02040503050406030204" pitchFamily="18" charset="0"/>
                          <a:cs typeface="Times New Roman" panose="02020603050405020304" pitchFamily="18" charset="0"/>
                        </a:rPr>
                        <m:t>Wayne</m:t>
                      </m:r>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State</m:t>
                      </m:r>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University</m:t>
                      </m:r>
                      <m:r>
                        <a:rPr lang="en-US" sz="200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USA</m:t>
                      </m:r>
                    </m:oMath>
                  </m:oMathPara>
                </a14:m>
                <a:endParaRPr lang="en-US" sz="2000" dirty="0">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sup>
                          <m:r>
                            <a:rPr lang="en-US" sz="2000" b="0" i="0" smtClean="0">
                              <a:latin typeface="Cambria Math" panose="02040503050406030204" pitchFamily="18" charset="0"/>
                              <a:cs typeface="Times New Roman" panose="02020603050405020304" pitchFamily="18" charset="0"/>
                            </a:rPr>
                            <m:t>3</m:t>
                          </m:r>
                          <m:r>
                            <a:rPr lang="en-US" sz="2000">
                              <a:latin typeface="Cambria Math" panose="02040503050406030204" pitchFamily="18" charset="0"/>
                              <a:cs typeface="Times New Roman" panose="02020603050405020304" pitchFamily="18" charset="0"/>
                            </a:rPr>
                            <m:t> </m:t>
                          </m:r>
                        </m:sup>
                      </m:sSup>
                      <m:r>
                        <a:rPr lang="en-US" sz="2000">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Boise</m:t>
                      </m:r>
                      <m:r>
                        <a:rPr lang="en-US" sz="2000">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State</m:t>
                      </m:r>
                      <m:r>
                        <a:rPr lang="en-US" sz="2000">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University</m:t>
                      </m:r>
                      <m:r>
                        <a:rPr lang="en-US" sz="2000">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USA</m:t>
                      </m:r>
                    </m:oMath>
                  </m:oMathPara>
                </a14:m>
                <a:endParaRPr lang="en-US" sz="2000" dirty="0">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sup>
                          <m:r>
                            <a:rPr lang="en-US" sz="2000" b="0" i="0" smtClean="0">
                              <a:latin typeface="Cambria Math" panose="02040503050406030204" pitchFamily="18" charset="0"/>
                              <a:cs typeface="Times New Roman" panose="02020603050405020304" pitchFamily="18" charset="0"/>
                            </a:rPr>
                            <m:t>4</m:t>
                          </m:r>
                          <m:r>
                            <a:rPr lang="en-US" sz="2000">
                              <a:latin typeface="Cambria Math" panose="02040503050406030204" pitchFamily="18" charset="0"/>
                              <a:cs typeface="Times New Roman" panose="02020603050405020304" pitchFamily="18" charset="0"/>
                            </a:rPr>
                            <m:t> </m:t>
                          </m:r>
                        </m:sup>
                      </m:sSup>
                      <m:r>
                        <a:rPr lang="en-US" sz="200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University</m:t>
                      </m:r>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of</m:t>
                      </m:r>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Michigan</m:t>
                      </m:r>
                      <m:r>
                        <a:rPr lang="en-US" sz="2000">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USA</m:t>
                      </m:r>
                    </m:oMath>
                  </m:oMathPara>
                </a14:m>
                <a:endParaRPr lang="en-US" sz="2000" dirty="0">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sup>
                          <m:r>
                            <a:rPr lang="en-US" sz="2000" b="0" i="0" smtClean="0">
                              <a:latin typeface="Cambria Math" panose="02040503050406030204" pitchFamily="18" charset="0"/>
                              <a:cs typeface="Times New Roman" panose="02020603050405020304" pitchFamily="18" charset="0"/>
                            </a:rPr>
                            <m:t>5</m:t>
                          </m:r>
                          <m:r>
                            <a:rPr lang="en-US" sz="2000">
                              <a:latin typeface="Cambria Math" panose="02040503050406030204" pitchFamily="18" charset="0"/>
                              <a:cs typeface="Times New Roman" panose="02020603050405020304" pitchFamily="18" charset="0"/>
                            </a:rPr>
                            <m:t> </m:t>
                          </m:r>
                        </m:sup>
                      </m:sSup>
                      <m:r>
                        <a:rPr lang="en-US" sz="200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SUSTech</m:t>
                      </m:r>
                      <m:r>
                        <a:rPr lang="en-US" sz="200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China</m:t>
                      </m:r>
                    </m:oMath>
                  </m:oMathPara>
                </a14:m>
                <a:endParaRPr lang="en-US" sz="2000" b="0" dirty="0">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sup>
                          <m:r>
                            <a:rPr lang="en-US" sz="2000" b="0" i="0" smtClean="0">
                              <a:latin typeface="Cambria Math" panose="02040503050406030204" pitchFamily="18" charset="0"/>
                              <a:cs typeface="Times New Roman" panose="02020603050405020304" pitchFamily="18" charset="0"/>
                            </a:rPr>
                            <m:t>6</m:t>
                          </m:r>
                          <m:r>
                            <a:rPr lang="en-US" sz="2000">
                              <a:latin typeface="Cambria Math" panose="02040503050406030204" pitchFamily="18" charset="0"/>
                              <a:cs typeface="Times New Roman" panose="02020603050405020304" pitchFamily="18" charset="0"/>
                            </a:rPr>
                            <m:t> </m:t>
                          </m:r>
                        </m:sup>
                      </m:sSup>
                      <m:r>
                        <a:rPr lang="en-US" sz="200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Guangzhou</m:t>
                      </m:r>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University</m:t>
                      </m:r>
                      <m:r>
                        <a:rPr lang="en-US" sz="2000">
                          <a:latin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cs typeface="Times New Roman" panose="02020603050405020304" pitchFamily="18" charset="0"/>
                        </a:rPr>
                        <m:t>China</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20EED084-E7BC-423D-91BE-4F7AD3BAD5D8}"/>
                  </a:ext>
                </a:extLst>
              </p:cNvPr>
              <p:cNvSpPr txBox="1">
                <a:spLocks noRot="1" noChangeAspect="1" noMove="1" noResize="1" noEditPoints="1" noAdjustHandles="1" noChangeArrowheads="1" noChangeShapeType="1" noTextEdit="1"/>
              </p:cNvSpPr>
              <p:nvPr/>
            </p:nvSpPr>
            <p:spPr>
              <a:xfrm>
                <a:off x="3459801" y="3950516"/>
                <a:ext cx="5272391" cy="2235227"/>
              </a:xfrm>
              <a:prstGeom prst="rect">
                <a:avLst/>
              </a:prstGeom>
              <a:blipFill>
                <a:blip r:embed="rId3"/>
                <a:stretch>
                  <a:fillRect b="-2260"/>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9EC7C417-CFFF-AA4D-9C02-F22886DB32BA}"/>
              </a:ext>
            </a:extLst>
          </p:cNvPr>
          <p:cNvSpPr txBox="1"/>
          <p:nvPr/>
        </p:nvSpPr>
        <p:spPr>
          <a:xfrm>
            <a:off x="1676398" y="6412766"/>
            <a:ext cx="8595360"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 Work was done while visiting COMPASS lab at WSU; ** The corresponding author</a:t>
            </a:r>
          </a:p>
        </p:txBody>
      </p:sp>
      <p:pic>
        <p:nvPicPr>
          <p:cNvPr id="3" name="Picture 2">
            <a:extLst>
              <a:ext uri="{FF2B5EF4-FFF2-40B4-BE49-F238E27FC236}">
                <a16:creationId xmlns:a16="http://schemas.microsoft.com/office/drawing/2014/main" id="{814F4C9F-405C-AD4F-B4D3-56F14855BE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2988" y="0"/>
            <a:ext cx="1321733" cy="1321733"/>
          </a:xfrm>
          <a:prstGeom prst="rect">
            <a:avLst/>
          </a:prstGeom>
        </p:spPr>
      </p:pic>
      <p:pic>
        <p:nvPicPr>
          <p:cNvPr id="9" name="Picture 8">
            <a:extLst>
              <a:ext uri="{FF2B5EF4-FFF2-40B4-BE49-F238E27FC236}">
                <a16:creationId xmlns:a16="http://schemas.microsoft.com/office/drawing/2014/main" id="{5787F4B5-330E-3541-86AF-87ECEEFA63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08" y="9022"/>
            <a:ext cx="1175044" cy="1175044"/>
          </a:xfrm>
          <a:prstGeom prst="rect">
            <a:avLst/>
          </a:prstGeom>
        </p:spPr>
      </p:pic>
      <p:pic>
        <p:nvPicPr>
          <p:cNvPr id="13" name="Picture 12">
            <a:extLst>
              <a:ext uri="{FF2B5EF4-FFF2-40B4-BE49-F238E27FC236}">
                <a16:creationId xmlns:a16="http://schemas.microsoft.com/office/drawing/2014/main" id="{0EF98BDB-C27B-BA4E-A2D0-25E807A293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8405" y="9022"/>
            <a:ext cx="1175044" cy="1175044"/>
          </a:xfrm>
          <a:prstGeom prst="rect">
            <a:avLst/>
          </a:prstGeom>
        </p:spPr>
      </p:pic>
      <p:pic>
        <p:nvPicPr>
          <p:cNvPr id="16" name="Picture 15">
            <a:extLst>
              <a:ext uri="{FF2B5EF4-FFF2-40B4-BE49-F238E27FC236}">
                <a16:creationId xmlns:a16="http://schemas.microsoft.com/office/drawing/2014/main" id="{077FD6A8-5E9B-8D4F-8B70-4C02D68595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11935" y="-6750"/>
            <a:ext cx="1299271" cy="1299271"/>
          </a:xfrm>
          <a:prstGeom prst="rect">
            <a:avLst/>
          </a:prstGeom>
        </p:spPr>
      </p:pic>
      <p:pic>
        <p:nvPicPr>
          <p:cNvPr id="18" name="Picture 17">
            <a:extLst>
              <a:ext uri="{FF2B5EF4-FFF2-40B4-BE49-F238E27FC236}">
                <a16:creationId xmlns:a16="http://schemas.microsoft.com/office/drawing/2014/main" id="{79FC9BFA-6B21-CD46-A84A-F5662803911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9457" y="0"/>
            <a:ext cx="1187369" cy="1187369"/>
          </a:xfrm>
          <a:prstGeom prst="rect">
            <a:avLst/>
          </a:prstGeom>
        </p:spPr>
      </p:pic>
      <p:pic>
        <p:nvPicPr>
          <p:cNvPr id="20" name="Picture 19">
            <a:extLst>
              <a:ext uri="{FF2B5EF4-FFF2-40B4-BE49-F238E27FC236}">
                <a16:creationId xmlns:a16="http://schemas.microsoft.com/office/drawing/2014/main" id="{FED64306-6DF2-E644-884B-FEA3C52CA8B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40648" y="14164"/>
            <a:ext cx="1175044" cy="1175044"/>
          </a:xfrm>
          <a:prstGeom prst="rect">
            <a:avLst/>
          </a:prstGeom>
        </p:spPr>
      </p:pic>
    </p:spTree>
    <p:extLst>
      <p:ext uri="{BB962C8B-B14F-4D97-AF65-F5344CB8AC3E}">
        <p14:creationId xmlns:p14="http://schemas.microsoft.com/office/powerpoint/2010/main" val="2719181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C0800581-7BFC-493E-A6F6-A5EF137953A7}"/>
              </a:ext>
            </a:extLst>
          </p:cNvPr>
          <p:cNvSpPr txBox="1">
            <a:spLocks/>
          </p:cNvSpPr>
          <p:nvPr/>
        </p:nvSpPr>
        <p:spPr>
          <a:xfrm>
            <a:off x="838200" y="365126"/>
            <a:ext cx="10515600" cy="98702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latin typeface="Times New Roman" panose="02020603050405020304" pitchFamily="18" charset="0"/>
                <a:cs typeface="Times New Roman" panose="02020603050405020304" pitchFamily="18" charset="0"/>
              </a:rPr>
              <a:t>Higher Privilege System In Intel Architecture</a:t>
            </a:r>
            <a:endParaRPr lang="zh-CN" altLang="en-US" b="1" dirty="0">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C6AD03FD-3784-40AA-960D-7C1BE8DE678F}"/>
              </a:ext>
            </a:extLst>
          </p:cNvPr>
          <p:cNvCxnSpPr>
            <a:cxnSpLocks/>
          </p:cNvCxnSpPr>
          <p:nvPr/>
        </p:nvCxnSpPr>
        <p:spPr>
          <a:xfrm>
            <a:off x="838200" y="1352146"/>
            <a:ext cx="10515600" cy="0"/>
          </a:xfrm>
          <a:prstGeom prst="line">
            <a:avLst/>
          </a:prstGeom>
          <a:ln w="57150"/>
        </p:spPr>
        <p:style>
          <a:lnRef idx="3">
            <a:schemeClr val="dk1"/>
          </a:lnRef>
          <a:fillRef idx="0">
            <a:schemeClr val="dk1"/>
          </a:fillRef>
          <a:effectRef idx="2">
            <a:schemeClr val="dk1"/>
          </a:effectRef>
          <a:fontRef idx="minor">
            <a:schemeClr val="tx1"/>
          </a:fontRef>
        </p:style>
      </p:cxnSp>
      <p:sp>
        <p:nvSpPr>
          <p:cNvPr id="7" name="Rectangle 6">
            <a:extLst>
              <a:ext uri="{FF2B5EF4-FFF2-40B4-BE49-F238E27FC236}">
                <a16:creationId xmlns:a16="http://schemas.microsoft.com/office/drawing/2014/main" id="{92058E8D-569B-4E03-90C6-ADD9E59DB0F9}"/>
              </a:ext>
            </a:extLst>
          </p:cNvPr>
          <p:cNvSpPr/>
          <p:nvPr/>
        </p:nvSpPr>
        <p:spPr>
          <a:xfrm>
            <a:off x="6625182" y="4548109"/>
            <a:ext cx="1789889" cy="1794248"/>
          </a:xfrm>
          <a:prstGeom prst="rect">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8" name="Speech Bubble: Rectangle with Corners Rounded 7">
            <a:extLst>
              <a:ext uri="{FF2B5EF4-FFF2-40B4-BE49-F238E27FC236}">
                <a16:creationId xmlns:a16="http://schemas.microsoft.com/office/drawing/2014/main" id="{4B0B2D52-AF78-483F-AE24-1A67EDFAC7BC}"/>
              </a:ext>
            </a:extLst>
          </p:cNvPr>
          <p:cNvSpPr/>
          <p:nvPr/>
        </p:nvSpPr>
        <p:spPr>
          <a:xfrm>
            <a:off x="8643407" y="5034506"/>
            <a:ext cx="2373549" cy="1307841"/>
          </a:xfrm>
          <a:prstGeom prst="wedgeRoundRectCallout">
            <a:avLst>
              <a:gd name="adj1" fmla="val -78732"/>
              <a:gd name="adj2" fmla="val -29607"/>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accent6">
                    <a:lumMod val="50000"/>
                  </a:schemeClr>
                </a:solidFill>
                <a:latin typeface="Times New Roman" panose="02020603050405020304" pitchFamily="18" charset="0"/>
                <a:cs typeface="Times New Roman" panose="02020603050405020304" pitchFamily="18" charset="0"/>
              </a:rPr>
              <a:t>Intel ME system:</a:t>
            </a:r>
          </a:p>
          <a:p>
            <a:pPr algn="ctr"/>
            <a:r>
              <a:rPr lang="en-US" altLang="zh-CN" b="1" dirty="0">
                <a:solidFill>
                  <a:schemeClr val="accent6">
                    <a:lumMod val="50000"/>
                  </a:schemeClr>
                </a:solidFill>
                <a:latin typeface="Times New Roman" panose="02020603050405020304" pitchFamily="18" charset="0"/>
                <a:cs typeface="Times New Roman" panose="02020603050405020304" pitchFamily="18" charset="0"/>
              </a:rPr>
              <a:t>Strong Isolation but integrate into motherboard</a:t>
            </a:r>
            <a:endParaRPr lang="zh-CN" altLang="en-US"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9" name="Speech Bubble: Rectangle with Corners Rounded 8">
            <a:extLst>
              <a:ext uri="{FF2B5EF4-FFF2-40B4-BE49-F238E27FC236}">
                <a16:creationId xmlns:a16="http://schemas.microsoft.com/office/drawing/2014/main" id="{15E400BC-C0A9-454D-9BC4-483AB1874369}"/>
              </a:ext>
            </a:extLst>
          </p:cNvPr>
          <p:cNvSpPr/>
          <p:nvPr/>
        </p:nvSpPr>
        <p:spPr>
          <a:xfrm>
            <a:off x="8591790" y="2842540"/>
            <a:ext cx="2373549" cy="1307841"/>
          </a:xfrm>
          <a:prstGeom prst="wedgeRoundRectCallout">
            <a:avLst>
              <a:gd name="adj1" fmla="val -76388"/>
              <a:gd name="adj2" fmla="val 72491"/>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accent6">
                    <a:lumMod val="50000"/>
                  </a:schemeClr>
                </a:solidFill>
                <a:latin typeface="Times New Roman" panose="02020603050405020304" pitchFamily="18" charset="0"/>
                <a:cs typeface="Times New Roman" panose="02020603050405020304" pitchFamily="18" charset="0"/>
              </a:rPr>
              <a:t>Intel ME system:</a:t>
            </a:r>
          </a:p>
          <a:p>
            <a:pPr algn="ctr"/>
            <a:r>
              <a:rPr lang="en-US" altLang="zh-CN" b="1" dirty="0">
                <a:solidFill>
                  <a:schemeClr val="accent6">
                    <a:lumMod val="50000"/>
                  </a:schemeClr>
                </a:solidFill>
                <a:latin typeface="Times New Roman" panose="02020603050405020304" pitchFamily="18" charset="0"/>
                <a:cs typeface="Times New Roman" panose="02020603050405020304" pitchFamily="18" charset="0"/>
              </a:rPr>
              <a:t>Provide assistance protection for Host</a:t>
            </a:r>
            <a:endParaRPr lang="zh-CN" altLang="en-US" b="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3DD807A0-BFB9-6C41-BEDA-14CB359C4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6956" y="0"/>
            <a:ext cx="1175044" cy="1175044"/>
          </a:xfrm>
          <a:prstGeom prst="rect">
            <a:avLst/>
          </a:prstGeom>
        </p:spPr>
      </p:pic>
      <p:sp>
        <p:nvSpPr>
          <p:cNvPr id="3" name="Rectangle 2">
            <a:extLst>
              <a:ext uri="{FF2B5EF4-FFF2-40B4-BE49-F238E27FC236}">
                <a16:creationId xmlns:a16="http://schemas.microsoft.com/office/drawing/2014/main" id="{279400D3-41C4-49A5-8D7C-E1CB47604BCA}"/>
              </a:ext>
            </a:extLst>
          </p:cNvPr>
          <p:cNvSpPr/>
          <p:nvPr/>
        </p:nvSpPr>
        <p:spPr>
          <a:xfrm>
            <a:off x="2366932" y="5736532"/>
            <a:ext cx="5538635" cy="4006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B4EB10E4-3B18-4635-89AD-B302CA72E1D9}"/>
              </a:ext>
            </a:extLst>
          </p:cNvPr>
          <p:cNvSpPr/>
          <p:nvPr/>
        </p:nvSpPr>
        <p:spPr>
          <a:xfrm>
            <a:off x="2366932" y="4920883"/>
            <a:ext cx="4261562" cy="648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Times New Roman" panose="02020603050405020304" pitchFamily="18" charset="0"/>
                <a:cs typeface="Times New Roman" panose="02020603050405020304" pitchFamily="18" charset="0"/>
              </a:rPr>
              <a:t>DRAM</a:t>
            </a:r>
          </a:p>
        </p:txBody>
      </p:sp>
      <p:cxnSp>
        <p:nvCxnSpPr>
          <p:cNvPr id="13" name="Straight Connector 12">
            <a:extLst>
              <a:ext uri="{FF2B5EF4-FFF2-40B4-BE49-F238E27FC236}">
                <a16:creationId xmlns:a16="http://schemas.microsoft.com/office/drawing/2014/main" id="{F3DAA6A6-B374-45F0-A0CB-4F8E4096D7FA}"/>
              </a:ext>
            </a:extLst>
          </p:cNvPr>
          <p:cNvCxnSpPr>
            <a:cxnSpLocks/>
          </p:cNvCxnSpPr>
          <p:nvPr/>
        </p:nvCxnSpPr>
        <p:spPr>
          <a:xfrm>
            <a:off x="1329803" y="4644716"/>
            <a:ext cx="6753423" cy="40041"/>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6A05BD4-5AA7-4193-90E6-A439B9F6996C}"/>
              </a:ext>
            </a:extLst>
          </p:cNvPr>
          <p:cNvSpPr txBox="1"/>
          <p:nvPr/>
        </p:nvSpPr>
        <p:spPr>
          <a:xfrm>
            <a:off x="2366932" y="5761644"/>
            <a:ext cx="1504315" cy="369332"/>
          </a:xfrm>
          <a:prstGeom prst="rect">
            <a:avLst/>
          </a:prstGeom>
          <a:solidFill>
            <a:schemeClr val="accent2">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latin typeface="Times New Roman" panose="02020603050405020304" pitchFamily="18" charset="0"/>
                <a:cs typeface="Times New Roman" panose="02020603050405020304" pitchFamily="18" charset="0"/>
              </a:rPr>
              <a:t>Main CPU</a:t>
            </a:r>
          </a:p>
        </p:txBody>
      </p:sp>
      <p:sp>
        <p:nvSpPr>
          <p:cNvPr id="16" name="TextBox 15">
            <a:extLst>
              <a:ext uri="{FF2B5EF4-FFF2-40B4-BE49-F238E27FC236}">
                <a16:creationId xmlns:a16="http://schemas.microsoft.com/office/drawing/2014/main" id="{F27BF4B2-8EFC-4917-AAAE-E684DF51E7B1}"/>
              </a:ext>
            </a:extLst>
          </p:cNvPr>
          <p:cNvSpPr txBox="1"/>
          <p:nvPr/>
        </p:nvSpPr>
        <p:spPr>
          <a:xfrm>
            <a:off x="6742882" y="5744229"/>
            <a:ext cx="1162685"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a:solidFill>
                  <a:schemeClr val="tx1"/>
                </a:solidFill>
                <a:latin typeface="Times New Roman" panose="02020603050405020304" pitchFamily="18" charset="0"/>
                <a:cs typeface="Times New Roman" panose="02020603050405020304" pitchFamily="18" charset="0"/>
              </a:rPr>
              <a:t>ME CPU</a:t>
            </a:r>
          </a:p>
        </p:txBody>
      </p:sp>
      <p:sp>
        <p:nvSpPr>
          <p:cNvPr id="17" name="TextBox 16">
            <a:extLst>
              <a:ext uri="{FF2B5EF4-FFF2-40B4-BE49-F238E27FC236}">
                <a16:creationId xmlns:a16="http://schemas.microsoft.com/office/drawing/2014/main" id="{4BCC992C-188A-477F-9820-C7A4FA1755C9}"/>
              </a:ext>
            </a:extLst>
          </p:cNvPr>
          <p:cNvSpPr txBox="1"/>
          <p:nvPr/>
        </p:nvSpPr>
        <p:spPr>
          <a:xfrm>
            <a:off x="1230409" y="4636170"/>
            <a:ext cx="1377696"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Hardware</a:t>
            </a:r>
            <a:endParaRPr lang="en-US"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06BA05D3-01E6-405C-AB63-7FF0F377C5FB}"/>
              </a:ext>
            </a:extLst>
          </p:cNvPr>
          <p:cNvSpPr txBox="1"/>
          <p:nvPr/>
        </p:nvSpPr>
        <p:spPr>
          <a:xfrm>
            <a:off x="1234559" y="4274860"/>
            <a:ext cx="1377696"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Software</a:t>
            </a:r>
            <a:endParaRPr lang="en-US"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FB9F35F0-768F-444D-B8EB-617115A6FC1B}"/>
              </a:ext>
            </a:extLst>
          </p:cNvPr>
          <p:cNvSpPr/>
          <p:nvPr/>
        </p:nvSpPr>
        <p:spPr>
          <a:xfrm>
            <a:off x="6731892" y="4920883"/>
            <a:ext cx="1173675" cy="61599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SPI Flash Memory</a:t>
            </a:r>
          </a:p>
        </p:txBody>
      </p:sp>
      <p:sp>
        <p:nvSpPr>
          <p:cNvPr id="21" name="TextBox 20">
            <a:extLst>
              <a:ext uri="{FF2B5EF4-FFF2-40B4-BE49-F238E27FC236}">
                <a16:creationId xmlns:a16="http://schemas.microsoft.com/office/drawing/2014/main" id="{7069DCCB-6832-4499-B30F-80C46100EC57}"/>
              </a:ext>
            </a:extLst>
          </p:cNvPr>
          <p:cNvSpPr txBox="1"/>
          <p:nvPr/>
        </p:nvSpPr>
        <p:spPr>
          <a:xfrm>
            <a:off x="5829544" y="4922893"/>
            <a:ext cx="798949"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dirty="0">
                <a:solidFill>
                  <a:schemeClr val="tx1"/>
                </a:solidFill>
                <a:latin typeface="Times New Roman" panose="02020603050405020304" pitchFamily="18" charset="0"/>
                <a:cs typeface="Times New Roman" panose="02020603050405020304" pitchFamily="18" charset="0"/>
              </a:rPr>
              <a:t>ME UMA</a:t>
            </a:r>
          </a:p>
        </p:txBody>
      </p:sp>
      <p:sp>
        <p:nvSpPr>
          <p:cNvPr id="22" name="Rectangle 21">
            <a:extLst>
              <a:ext uri="{FF2B5EF4-FFF2-40B4-BE49-F238E27FC236}">
                <a16:creationId xmlns:a16="http://schemas.microsoft.com/office/drawing/2014/main" id="{044BB48A-DD81-4F29-889A-CEE85CB04611}"/>
              </a:ext>
            </a:extLst>
          </p:cNvPr>
          <p:cNvSpPr/>
          <p:nvPr/>
        </p:nvSpPr>
        <p:spPr>
          <a:xfrm>
            <a:off x="4246327" y="5719340"/>
            <a:ext cx="1460656" cy="369332"/>
          </a:xfrm>
          <a:prstGeom prst="rect">
            <a:avLst/>
          </a:prstGeom>
        </p:spPr>
        <p:txBody>
          <a:bodyPr wrap="none">
            <a:spAutoFit/>
          </a:bodyPr>
          <a:lstStyle/>
          <a:p>
            <a:pPr algn="ctr"/>
            <a:r>
              <a:rPr lang="en-US" b="1" dirty="0">
                <a:solidFill>
                  <a:schemeClr val="bg1"/>
                </a:solidFill>
                <a:latin typeface="Times New Roman" panose="02020603050405020304" pitchFamily="18" charset="0"/>
                <a:cs typeface="Times New Roman" panose="02020603050405020304" pitchFamily="18" charset="0"/>
              </a:rPr>
              <a:t>Intel Chipset</a:t>
            </a:r>
          </a:p>
        </p:txBody>
      </p:sp>
      <p:cxnSp>
        <p:nvCxnSpPr>
          <p:cNvPr id="23" name="Straight Connector 22">
            <a:extLst>
              <a:ext uri="{FF2B5EF4-FFF2-40B4-BE49-F238E27FC236}">
                <a16:creationId xmlns:a16="http://schemas.microsoft.com/office/drawing/2014/main" id="{C3AC01BF-4CAE-4838-A453-76AAC4AA0FAB}"/>
              </a:ext>
            </a:extLst>
          </p:cNvPr>
          <p:cNvCxnSpPr>
            <a:cxnSpLocks/>
          </p:cNvCxnSpPr>
          <p:nvPr/>
        </p:nvCxnSpPr>
        <p:spPr>
          <a:xfrm flipH="1" flipV="1">
            <a:off x="5608383" y="1750823"/>
            <a:ext cx="22050" cy="2913913"/>
          </a:xfrm>
          <a:prstGeom prst="line">
            <a:avLst/>
          </a:prstGeom>
          <a:ln>
            <a:prstDash val="solid"/>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69AB27A5-11AA-470B-A899-2936EB4874F6}"/>
              </a:ext>
            </a:extLst>
          </p:cNvPr>
          <p:cNvSpPr/>
          <p:nvPr/>
        </p:nvSpPr>
        <p:spPr>
          <a:xfrm>
            <a:off x="6269992" y="4096755"/>
            <a:ext cx="1173675" cy="4921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Int</a:t>
            </a:r>
            <a:r>
              <a:rPr lang="en-US" altLang="zh-CN" dirty="0">
                <a:solidFill>
                  <a:schemeClr val="tx1"/>
                </a:solidFill>
                <a:latin typeface="Times New Roman" panose="02020603050405020304" pitchFamily="18" charset="0"/>
                <a:cs typeface="Times New Roman" panose="02020603050405020304" pitchFamily="18" charset="0"/>
              </a:rPr>
              <a:t>el AMT</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1A606A2F-1E3B-416A-910B-13AAC04754EA}"/>
              </a:ext>
            </a:extLst>
          </p:cNvPr>
          <p:cNvSpPr/>
          <p:nvPr/>
        </p:nvSpPr>
        <p:spPr>
          <a:xfrm>
            <a:off x="5806308" y="3976246"/>
            <a:ext cx="2276918" cy="2270054"/>
          </a:xfrm>
          <a:prstGeom prst="rect">
            <a:avLst/>
          </a:prstGeom>
          <a:noFill/>
          <a:ln w="1905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30" name="Straight Connector 29">
            <a:extLst>
              <a:ext uri="{FF2B5EF4-FFF2-40B4-BE49-F238E27FC236}">
                <a16:creationId xmlns:a16="http://schemas.microsoft.com/office/drawing/2014/main" id="{76BFDBBE-1BB1-4660-80D6-CE4690A9D927}"/>
              </a:ext>
            </a:extLst>
          </p:cNvPr>
          <p:cNvCxnSpPr>
            <a:cxnSpLocks/>
          </p:cNvCxnSpPr>
          <p:nvPr/>
        </p:nvCxnSpPr>
        <p:spPr>
          <a:xfrm flipH="1">
            <a:off x="1329803" y="2942267"/>
            <a:ext cx="4278580" cy="1"/>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8B0AC3D-7BBB-41C0-B9D7-0D7F0E41C443}"/>
              </a:ext>
            </a:extLst>
          </p:cNvPr>
          <p:cNvSpPr txBox="1"/>
          <p:nvPr/>
        </p:nvSpPr>
        <p:spPr>
          <a:xfrm>
            <a:off x="1252020" y="2901387"/>
            <a:ext cx="1883239" cy="369332"/>
          </a:xfrm>
          <a:prstGeom prst="rect">
            <a:avLst/>
          </a:prstGeom>
          <a:noFill/>
        </p:spPr>
        <p:txBody>
          <a:bodyPr wrap="square" rtlCol="0">
            <a:spAutoFit/>
          </a:bodyPr>
          <a:lstStyle/>
          <a:p>
            <a:r>
              <a:rPr lang="en-US" altLang="zh-CN" i="1" dirty="0">
                <a:latin typeface="Times New Roman" panose="02020603050405020304" pitchFamily="18" charset="0"/>
                <a:cs typeface="Times New Roman" panose="02020603050405020304" pitchFamily="18" charset="0"/>
              </a:rPr>
              <a:t>Supervisor</a:t>
            </a:r>
            <a:r>
              <a:rPr lang="en-US" i="1" dirty="0">
                <a:latin typeface="Times New Roman" panose="02020603050405020304" pitchFamily="18" charset="0"/>
                <a:cs typeface="Times New Roman" panose="02020603050405020304" pitchFamily="18" charset="0"/>
              </a:rPr>
              <a:t> mode</a:t>
            </a:r>
          </a:p>
        </p:txBody>
      </p:sp>
      <p:sp>
        <p:nvSpPr>
          <p:cNvPr id="34" name="TextBox 33">
            <a:extLst>
              <a:ext uri="{FF2B5EF4-FFF2-40B4-BE49-F238E27FC236}">
                <a16:creationId xmlns:a16="http://schemas.microsoft.com/office/drawing/2014/main" id="{EFA534C0-DA19-4E8F-9152-85131954B1B5}"/>
              </a:ext>
            </a:extLst>
          </p:cNvPr>
          <p:cNvSpPr txBox="1"/>
          <p:nvPr/>
        </p:nvSpPr>
        <p:spPr>
          <a:xfrm>
            <a:off x="1271335" y="2616896"/>
            <a:ext cx="1377696"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User mode</a:t>
            </a:r>
          </a:p>
        </p:txBody>
      </p:sp>
      <p:sp>
        <p:nvSpPr>
          <p:cNvPr id="35" name="Rectangle 34">
            <a:extLst>
              <a:ext uri="{FF2B5EF4-FFF2-40B4-BE49-F238E27FC236}">
                <a16:creationId xmlns:a16="http://schemas.microsoft.com/office/drawing/2014/main" id="{8D207755-00EE-45C6-81F6-16B8802E54CF}"/>
              </a:ext>
            </a:extLst>
          </p:cNvPr>
          <p:cNvSpPr/>
          <p:nvPr/>
        </p:nvSpPr>
        <p:spPr>
          <a:xfrm>
            <a:off x="3596211" y="1919812"/>
            <a:ext cx="1377690" cy="699084"/>
          </a:xfrm>
          <a:prstGeom prst="rect">
            <a:avLst/>
          </a:prstGeom>
          <a:solidFill>
            <a:schemeClr val="accent2">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Applications</a:t>
            </a:r>
          </a:p>
        </p:txBody>
      </p:sp>
      <p:sp>
        <p:nvSpPr>
          <p:cNvPr id="36" name="Rectangle 35">
            <a:extLst>
              <a:ext uri="{FF2B5EF4-FFF2-40B4-BE49-F238E27FC236}">
                <a16:creationId xmlns:a16="http://schemas.microsoft.com/office/drawing/2014/main" id="{6D519F92-6E24-4C2D-A4F5-0E677CAD497E}"/>
              </a:ext>
            </a:extLst>
          </p:cNvPr>
          <p:cNvSpPr/>
          <p:nvPr/>
        </p:nvSpPr>
        <p:spPr>
          <a:xfrm>
            <a:off x="2446031" y="3511430"/>
            <a:ext cx="1377690" cy="755614"/>
          </a:xfrm>
          <a:prstGeom prst="rect">
            <a:avLst/>
          </a:prstGeom>
          <a:solidFill>
            <a:schemeClr val="accent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Hypervisor</a:t>
            </a:r>
          </a:p>
        </p:txBody>
      </p:sp>
      <p:sp>
        <p:nvSpPr>
          <p:cNvPr id="37" name="Rectangle 36">
            <a:extLst>
              <a:ext uri="{FF2B5EF4-FFF2-40B4-BE49-F238E27FC236}">
                <a16:creationId xmlns:a16="http://schemas.microsoft.com/office/drawing/2014/main" id="{61F28BF4-1945-432E-912E-1ED25DCAAE04}"/>
              </a:ext>
            </a:extLst>
          </p:cNvPr>
          <p:cNvSpPr/>
          <p:nvPr/>
        </p:nvSpPr>
        <p:spPr>
          <a:xfrm>
            <a:off x="4057890" y="3514344"/>
            <a:ext cx="1377690" cy="752700"/>
          </a:xfrm>
          <a:prstGeom prst="rect">
            <a:avLst/>
          </a:prstGeom>
          <a:solidFill>
            <a:schemeClr val="accent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kernel</a:t>
            </a:r>
          </a:p>
        </p:txBody>
      </p:sp>
      <p:cxnSp>
        <p:nvCxnSpPr>
          <p:cNvPr id="38" name="Straight Connector 37">
            <a:extLst>
              <a:ext uri="{FF2B5EF4-FFF2-40B4-BE49-F238E27FC236}">
                <a16:creationId xmlns:a16="http://schemas.microsoft.com/office/drawing/2014/main" id="{B8A36D93-1687-4690-8234-75558F7016E4}"/>
              </a:ext>
            </a:extLst>
          </p:cNvPr>
          <p:cNvCxnSpPr>
            <a:cxnSpLocks/>
          </p:cNvCxnSpPr>
          <p:nvPr/>
        </p:nvCxnSpPr>
        <p:spPr>
          <a:xfrm flipV="1">
            <a:off x="3901011" y="2985760"/>
            <a:ext cx="0" cy="1346056"/>
          </a:xfrm>
          <a:prstGeom prst="line">
            <a:avLst/>
          </a:prstGeom>
          <a:ln>
            <a:prstDash val="solid"/>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049AF43C-8854-4BF3-BB79-DA06AE819A29}"/>
              </a:ext>
            </a:extLst>
          </p:cNvPr>
          <p:cNvSpPr/>
          <p:nvPr/>
        </p:nvSpPr>
        <p:spPr>
          <a:xfrm>
            <a:off x="4374811" y="4920883"/>
            <a:ext cx="1099651" cy="648341"/>
          </a:xfrm>
          <a:prstGeom prst="rect">
            <a:avLst/>
          </a:prstGeom>
          <a:solidFill>
            <a:schemeClr val="accent2">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SMRAM</a:t>
            </a:r>
          </a:p>
        </p:txBody>
      </p:sp>
      <p:pic>
        <p:nvPicPr>
          <p:cNvPr id="52" name="Picture 51">
            <a:extLst>
              <a:ext uri="{FF2B5EF4-FFF2-40B4-BE49-F238E27FC236}">
                <a16:creationId xmlns:a16="http://schemas.microsoft.com/office/drawing/2014/main" id="{1C88B508-EE79-497C-8259-ABC944490B4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422114" y="1693275"/>
            <a:ext cx="483569" cy="483569"/>
          </a:xfrm>
          <a:prstGeom prst="rect">
            <a:avLst/>
          </a:prstGeom>
        </p:spPr>
      </p:pic>
      <p:pic>
        <p:nvPicPr>
          <p:cNvPr id="53" name="Picture 52">
            <a:extLst>
              <a:ext uri="{FF2B5EF4-FFF2-40B4-BE49-F238E27FC236}">
                <a16:creationId xmlns:a16="http://schemas.microsoft.com/office/drawing/2014/main" id="{2DFE8DDC-921C-440C-9EFC-C5A7FBDAB21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787055" y="3356063"/>
            <a:ext cx="396399" cy="396399"/>
          </a:xfrm>
          <a:prstGeom prst="rect">
            <a:avLst/>
          </a:prstGeom>
        </p:spPr>
      </p:pic>
      <p:pic>
        <p:nvPicPr>
          <p:cNvPr id="54" name="Picture 53">
            <a:extLst>
              <a:ext uri="{FF2B5EF4-FFF2-40B4-BE49-F238E27FC236}">
                <a16:creationId xmlns:a16="http://schemas.microsoft.com/office/drawing/2014/main" id="{6808249D-31EA-4B8E-A237-D98ACBBCC9C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384516" y="3326118"/>
            <a:ext cx="418288" cy="418288"/>
          </a:xfrm>
          <a:prstGeom prst="rect">
            <a:avLst/>
          </a:prstGeom>
        </p:spPr>
      </p:pic>
      <p:pic>
        <p:nvPicPr>
          <p:cNvPr id="55" name="Picture 54">
            <a:extLst>
              <a:ext uri="{FF2B5EF4-FFF2-40B4-BE49-F238E27FC236}">
                <a16:creationId xmlns:a16="http://schemas.microsoft.com/office/drawing/2014/main" id="{5BBD2CD8-7F04-4823-842C-55391B7D692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48107" y="4753563"/>
            <a:ext cx="381342" cy="381342"/>
          </a:xfrm>
          <a:prstGeom prst="rect">
            <a:avLst/>
          </a:prstGeom>
        </p:spPr>
      </p:pic>
      <p:sp>
        <p:nvSpPr>
          <p:cNvPr id="39" name="TextBox 38">
            <a:extLst>
              <a:ext uri="{FF2B5EF4-FFF2-40B4-BE49-F238E27FC236}">
                <a16:creationId xmlns:a16="http://schemas.microsoft.com/office/drawing/2014/main" id="{2D69F44C-91DE-C64A-B5D6-EF41F1984377}"/>
              </a:ext>
            </a:extLst>
          </p:cNvPr>
          <p:cNvSpPr txBox="1"/>
          <p:nvPr/>
        </p:nvSpPr>
        <p:spPr>
          <a:xfrm>
            <a:off x="8150352" y="6579704"/>
            <a:ext cx="4041648" cy="338554"/>
          </a:xfrm>
          <a:prstGeom prst="rect">
            <a:avLst/>
          </a:prstGeom>
          <a:noFill/>
        </p:spPr>
        <p:txBody>
          <a:bodyPr wrap="square" rtlCol="0">
            <a:spAutoFit/>
          </a:bodyPr>
          <a:lstStyle/>
          <a:p>
            <a:r>
              <a:rPr lang="en-US" sz="1600" i="1" dirty="0"/>
              <a:t>Understanding DMA Malware (DIMVA 2012)</a:t>
            </a:r>
          </a:p>
        </p:txBody>
      </p:sp>
    </p:spTree>
    <p:extLst>
      <p:ext uri="{BB962C8B-B14F-4D97-AF65-F5344CB8AC3E}">
        <p14:creationId xmlns:p14="http://schemas.microsoft.com/office/powerpoint/2010/main" val="812706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D06D3E-CA4A-4E0C-AF8E-611920AA0FC1}"/>
              </a:ext>
            </a:extLst>
          </p:cNvPr>
          <p:cNvSpPr>
            <a:spLocks noGrp="1"/>
          </p:cNvSpPr>
          <p:nvPr>
            <p:ph type="title"/>
          </p:nvPr>
        </p:nvSpPr>
        <p:spPr>
          <a:xfrm>
            <a:off x="838200" y="365126"/>
            <a:ext cx="10515600" cy="987020"/>
          </a:xfrm>
        </p:spPr>
        <p:txBody>
          <a:bodyPr>
            <a:normAutofit/>
          </a:bodyPr>
          <a:lstStyle/>
          <a:p>
            <a:r>
              <a:rPr lang="en-US" altLang="zh-CN" b="1" dirty="0">
                <a:latin typeface="Times New Roman" panose="02020603050405020304" pitchFamily="18" charset="0"/>
                <a:cs typeface="Times New Roman" panose="02020603050405020304" pitchFamily="18" charset="0"/>
              </a:rPr>
              <a:t>Intel Management Engine</a:t>
            </a:r>
            <a:endParaRPr lang="zh-CN" altLang="en-US" b="1" dirty="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7DDE67E4-C83A-455A-9515-4FDFA377A093}"/>
              </a:ext>
            </a:extLst>
          </p:cNvPr>
          <p:cNvCxnSpPr>
            <a:cxnSpLocks/>
          </p:cNvCxnSpPr>
          <p:nvPr/>
        </p:nvCxnSpPr>
        <p:spPr>
          <a:xfrm>
            <a:off x="838200" y="1352146"/>
            <a:ext cx="10515600" cy="0"/>
          </a:xfrm>
          <a:prstGeom prst="line">
            <a:avLst/>
          </a:prstGeom>
          <a:ln w="57150"/>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E30E7C98-5B43-4F90-B2B9-329340845C86}"/>
              </a:ext>
            </a:extLst>
          </p:cNvPr>
          <p:cNvSpPr txBox="1"/>
          <p:nvPr/>
        </p:nvSpPr>
        <p:spPr>
          <a:xfrm>
            <a:off x="8270132" y="2412463"/>
            <a:ext cx="3083668" cy="646331"/>
          </a:xfrm>
          <a:prstGeom prst="rect">
            <a:avLst/>
          </a:prstGeom>
          <a:noFill/>
        </p:spPr>
        <p:txBody>
          <a:bodyPr wrap="square" rtlCol="0">
            <a:spAutoFit/>
          </a:bodyPr>
          <a:lstStyle/>
          <a:p>
            <a:pPr marL="285750" indent="-285750">
              <a:buFont typeface="Wingdings" panose="05000000000000000000" pitchFamily="2" charset="2"/>
              <a:buChar char="ü"/>
            </a:pPr>
            <a:r>
              <a:rPr lang="en-US" altLang="zh-CN" b="1" i="1" dirty="0">
                <a:latin typeface="Times New Roman" panose="02020603050405020304" pitchFamily="18" charset="0"/>
                <a:cs typeface="Times New Roman" panose="02020603050405020304" pitchFamily="18" charset="0"/>
              </a:rPr>
              <a:t>No Extra Hardware Needed</a:t>
            </a:r>
            <a:endParaRPr lang="zh-CN" altLang="en-US" b="1" i="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21DF4DE-F2A3-4D7B-9A26-D6C2E2B30063}"/>
              </a:ext>
            </a:extLst>
          </p:cNvPr>
          <p:cNvSpPr txBox="1"/>
          <p:nvPr/>
        </p:nvSpPr>
        <p:spPr>
          <a:xfrm>
            <a:off x="8270132" y="3064429"/>
            <a:ext cx="3083668" cy="369332"/>
          </a:xfrm>
          <a:prstGeom prst="rect">
            <a:avLst/>
          </a:prstGeom>
          <a:noFill/>
        </p:spPr>
        <p:txBody>
          <a:bodyPr wrap="square" rtlCol="0">
            <a:spAutoFit/>
          </a:bodyPr>
          <a:lstStyle/>
          <a:p>
            <a:pPr marL="285750" indent="-285750">
              <a:buFont typeface="Wingdings" panose="05000000000000000000" pitchFamily="2" charset="2"/>
              <a:buChar char="ü"/>
            </a:pPr>
            <a:r>
              <a:rPr lang="en-US" altLang="zh-CN" b="1" i="1" dirty="0">
                <a:latin typeface="Times New Roman" panose="02020603050405020304" pitchFamily="18" charset="0"/>
                <a:cs typeface="Times New Roman" panose="02020603050405020304" pitchFamily="18" charset="0"/>
              </a:rPr>
              <a:t>Full Privilege</a:t>
            </a:r>
            <a:endParaRPr lang="zh-CN" altLang="en-US" b="1" i="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D1C50353-67BA-4A80-B17B-1D18BB5B6038}"/>
              </a:ext>
            </a:extLst>
          </p:cNvPr>
          <p:cNvSpPr txBox="1"/>
          <p:nvPr/>
        </p:nvSpPr>
        <p:spPr>
          <a:xfrm>
            <a:off x="8270132" y="3716395"/>
            <a:ext cx="3083668" cy="369332"/>
          </a:xfrm>
          <a:prstGeom prst="rect">
            <a:avLst/>
          </a:prstGeom>
          <a:noFill/>
        </p:spPr>
        <p:txBody>
          <a:bodyPr wrap="square" rtlCol="0">
            <a:spAutoFit/>
          </a:bodyPr>
          <a:lstStyle/>
          <a:p>
            <a:pPr marL="285750" indent="-285750">
              <a:buFont typeface="Wingdings" panose="05000000000000000000" pitchFamily="2" charset="2"/>
              <a:buChar char="ü"/>
            </a:pPr>
            <a:r>
              <a:rPr lang="en-US" altLang="zh-CN" b="1" i="1" dirty="0">
                <a:latin typeface="Times New Roman" panose="02020603050405020304" pitchFamily="18" charset="0"/>
                <a:cs typeface="Times New Roman" panose="02020603050405020304" pitchFamily="18" charset="0"/>
              </a:rPr>
              <a:t>Small TCB</a:t>
            </a:r>
            <a:endParaRPr lang="zh-CN" altLang="en-US" b="1" i="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B9912445-C6AE-40C0-B89F-0F9FF1601F9D}"/>
              </a:ext>
            </a:extLst>
          </p:cNvPr>
          <p:cNvSpPr txBox="1"/>
          <p:nvPr/>
        </p:nvSpPr>
        <p:spPr>
          <a:xfrm>
            <a:off x="8270132" y="4368362"/>
            <a:ext cx="3083668" cy="646331"/>
          </a:xfrm>
          <a:prstGeom prst="rect">
            <a:avLst/>
          </a:prstGeom>
          <a:noFill/>
        </p:spPr>
        <p:txBody>
          <a:bodyPr wrap="square" rtlCol="0">
            <a:spAutoFit/>
          </a:bodyPr>
          <a:lstStyle/>
          <a:p>
            <a:pPr marL="285750" indent="-285750">
              <a:buFont typeface="Wingdings" panose="05000000000000000000" pitchFamily="2" charset="2"/>
              <a:buChar char="ü"/>
            </a:pPr>
            <a:r>
              <a:rPr lang="en-US" altLang="zh-CN" b="1" i="1" dirty="0">
                <a:latin typeface="Times New Roman" panose="02020603050405020304" pitchFamily="18" charset="0"/>
                <a:cs typeface="Times New Roman" panose="02020603050405020304" pitchFamily="18" charset="0"/>
              </a:rPr>
              <a:t>Transparency and low performance overhead</a:t>
            </a:r>
            <a:endParaRPr lang="zh-CN" altLang="en-US" b="1" i="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6A12A11-E29A-47F7-8613-D62A222538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664" y="2110007"/>
            <a:ext cx="7507347" cy="3458214"/>
          </a:xfrm>
          <a:prstGeom prst="rect">
            <a:avLst/>
          </a:prstGeom>
        </p:spPr>
      </p:pic>
      <p:pic>
        <p:nvPicPr>
          <p:cNvPr id="9" name="Picture 8">
            <a:extLst>
              <a:ext uri="{FF2B5EF4-FFF2-40B4-BE49-F238E27FC236}">
                <a16:creationId xmlns:a16="http://schemas.microsoft.com/office/drawing/2014/main" id="{679B6BA5-A3DC-C345-B890-87CF7102CD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6956" y="0"/>
            <a:ext cx="1175044" cy="1175044"/>
          </a:xfrm>
          <a:prstGeom prst="rect">
            <a:avLst/>
          </a:prstGeom>
        </p:spPr>
      </p:pic>
    </p:spTree>
    <p:extLst>
      <p:ext uri="{BB962C8B-B14F-4D97-AF65-F5344CB8AC3E}">
        <p14:creationId xmlns:p14="http://schemas.microsoft.com/office/powerpoint/2010/main" val="2536333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D06D3E-CA4A-4E0C-AF8E-611920AA0FC1}"/>
              </a:ext>
            </a:extLst>
          </p:cNvPr>
          <p:cNvSpPr>
            <a:spLocks noGrp="1"/>
          </p:cNvSpPr>
          <p:nvPr>
            <p:ph type="title"/>
          </p:nvPr>
        </p:nvSpPr>
        <p:spPr>
          <a:xfrm>
            <a:off x="838200" y="365126"/>
            <a:ext cx="10515600" cy="987020"/>
          </a:xfrm>
        </p:spPr>
        <p:txBody>
          <a:bodyPr>
            <a:normAutofit/>
          </a:bodyPr>
          <a:lstStyle/>
          <a:p>
            <a:r>
              <a:rPr lang="en-US" altLang="zh-CN" b="1" dirty="0">
                <a:latin typeface="Times New Roman" panose="02020603050405020304" pitchFamily="18" charset="0"/>
                <a:cs typeface="Times New Roman" panose="02020603050405020304" pitchFamily="18" charset="0"/>
              </a:rPr>
              <a:t>Intel Management Engine</a:t>
            </a:r>
            <a:endParaRPr lang="zh-CN" altLang="en-US" b="1" dirty="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7DDE67E4-C83A-455A-9515-4FDFA377A093}"/>
              </a:ext>
            </a:extLst>
          </p:cNvPr>
          <p:cNvCxnSpPr>
            <a:cxnSpLocks/>
          </p:cNvCxnSpPr>
          <p:nvPr/>
        </p:nvCxnSpPr>
        <p:spPr>
          <a:xfrm>
            <a:off x="838200" y="1352146"/>
            <a:ext cx="10515600" cy="0"/>
          </a:xfrm>
          <a:prstGeom prst="line">
            <a:avLst/>
          </a:prstGeom>
          <a:ln w="57150"/>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E30E7C98-5B43-4F90-B2B9-329340845C86}"/>
              </a:ext>
            </a:extLst>
          </p:cNvPr>
          <p:cNvSpPr txBox="1"/>
          <p:nvPr/>
        </p:nvSpPr>
        <p:spPr>
          <a:xfrm>
            <a:off x="8270132" y="2412463"/>
            <a:ext cx="3083668" cy="646331"/>
          </a:xfrm>
          <a:prstGeom prst="rect">
            <a:avLst/>
          </a:prstGeom>
          <a:noFill/>
        </p:spPr>
        <p:txBody>
          <a:bodyPr wrap="square" rtlCol="0">
            <a:spAutoFit/>
          </a:bodyPr>
          <a:lstStyle/>
          <a:p>
            <a:pPr marL="285750" indent="-285750">
              <a:buFont typeface="Wingdings" panose="05000000000000000000" pitchFamily="2" charset="2"/>
              <a:buChar char="ü"/>
            </a:pPr>
            <a:r>
              <a:rPr lang="en-US" altLang="zh-CN" b="1" i="1" dirty="0">
                <a:latin typeface="Times New Roman" panose="02020603050405020304" pitchFamily="18" charset="0"/>
                <a:cs typeface="Times New Roman" panose="02020603050405020304" pitchFamily="18" charset="0"/>
              </a:rPr>
              <a:t>No Extra Hardware Needed</a:t>
            </a:r>
            <a:endParaRPr lang="zh-CN" altLang="en-US" b="1" i="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21DF4DE-F2A3-4D7B-9A26-D6C2E2B30063}"/>
              </a:ext>
            </a:extLst>
          </p:cNvPr>
          <p:cNvSpPr txBox="1"/>
          <p:nvPr/>
        </p:nvSpPr>
        <p:spPr>
          <a:xfrm>
            <a:off x="8270132" y="3064429"/>
            <a:ext cx="3083668" cy="369332"/>
          </a:xfrm>
          <a:prstGeom prst="rect">
            <a:avLst/>
          </a:prstGeom>
          <a:noFill/>
        </p:spPr>
        <p:txBody>
          <a:bodyPr wrap="square" rtlCol="0">
            <a:spAutoFit/>
          </a:bodyPr>
          <a:lstStyle/>
          <a:p>
            <a:pPr marL="285750" indent="-285750">
              <a:buFont typeface="Wingdings" panose="05000000000000000000" pitchFamily="2" charset="2"/>
              <a:buChar char="ü"/>
            </a:pPr>
            <a:r>
              <a:rPr lang="en-US" altLang="zh-CN" b="1" i="1" dirty="0">
                <a:latin typeface="Times New Roman" panose="02020603050405020304" pitchFamily="18" charset="0"/>
                <a:cs typeface="Times New Roman" panose="02020603050405020304" pitchFamily="18" charset="0"/>
              </a:rPr>
              <a:t>Full Privilege</a:t>
            </a:r>
            <a:endParaRPr lang="zh-CN" altLang="en-US" b="1" i="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D1C50353-67BA-4A80-B17B-1D18BB5B6038}"/>
              </a:ext>
            </a:extLst>
          </p:cNvPr>
          <p:cNvSpPr txBox="1"/>
          <p:nvPr/>
        </p:nvSpPr>
        <p:spPr>
          <a:xfrm>
            <a:off x="8270132" y="3716395"/>
            <a:ext cx="3083668" cy="369332"/>
          </a:xfrm>
          <a:prstGeom prst="rect">
            <a:avLst/>
          </a:prstGeom>
          <a:noFill/>
        </p:spPr>
        <p:txBody>
          <a:bodyPr wrap="square" rtlCol="0">
            <a:spAutoFit/>
          </a:bodyPr>
          <a:lstStyle/>
          <a:p>
            <a:pPr marL="285750" indent="-285750">
              <a:buFont typeface="Wingdings" panose="05000000000000000000" pitchFamily="2" charset="2"/>
              <a:buChar char="ü"/>
            </a:pPr>
            <a:r>
              <a:rPr lang="en-US" altLang="zh-CN" b="1" i="1" dirty="0">
                <a:latin typeface="Times New Roman" panose="02020603050405020304" pitchFamily="18" charset="0"/>
                <a:cs typeface="Times New Roman" panose="02020603050405020304" pitchFamily="18" charset="0"/>
              </a:rPr>
              <a:t>Small TCB</a:t>
            </a:r>
            <a:endParaRPr lang="zh-CN" altLang="en-US" b="1" i="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B9912445-C6AE-40C0-B89F-0F9FF1601F9D}"/>
              </a:ext>
            </a:extLst>
          </p:cNvPr>
          <p:cNvSpPr txBox="1"/>
          <p:nvPr/>
        </p:nvSpPr>
        <p:spPr>
          <a:xfrm>
            <a:off x="8270132" y="4368362"/>
            <a:ext cx="3083668" cy="646331"/>
          </a:xfrm>
          <a:prstGeom prst="rect">
            <a:avLst/>
          </a:prstGeom>
          <a:noFill/>
        </p:spPr>
        <p:txBody>
          <a:bodyPr wrap="square" rtlCol="0">
            <a:spAutoFit/>
          </a:bodyPr>
          <a:lstStyle/>
          <a:p>
            <a:pPr marL="285750" indent="-285750">
              <a:buFont typeface="Wingdings" panose="05000000000000000000" pitchFamily="2" charset="2"/>
              <a:buChar char="ü"/>
            </a:pPr>
            <a:r>
              <a:rPr lang="en-US" altLang="zh-CN" b="1" i="1" dirty="0">
                <a:latin typeface="Times New Roman" panose="02020603050405020304" pitchFamily="18" charset="0"/>
                <a:cs typeface="Times New Roman" panose="02020603050405020304" pitchFamily="18" charset="0"/>
              </a:rPr>
              <a:t>Transparency and low performance overhead</a:t>
            </a:r>
            <a:endParaRPr lang="zh-CN" altLang="en-US" b="1" i="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23033B1B-6AF7-479D-9CA3-16815B3DCD64}"/>
              </a:ext>
            </a:extLst>
          </p:cNvPr>
          <p:cNvSpPr txBox="1"/>
          <p:nvPr/>
        </p:nvSpPr>
        <p:spPr>
          <a:xfrm>
            <a:off x="8153851" y="5505854"/>
            <a:ext cx="3083668" cy="923330"/>
          </a:xfrm>
          <a:prstGeom prst="rect">
            <a:avLst/>
          </a:prstGeom>
          <a:noFill/>
        </p:spPr>
        <p:txBody>
          <a:bodyPr wrap="square" rtlCol="0">
            <a:spAutoFit/>
          </a:bodyPr>
          <a:lstStyle/>
          <a:p>
            <a:pPr algn="ctr"/>
            <a:r>
              <a:rPr lang="en-US" altLang="zh-CN" b="1" i="1" dirty="0">
                <a:solidFill>
                  <a:srgbClr val="FF0000"/>
                </a:solidFill>
                <a:latin typeface="Times New Roman" panose="02020603050405020304" pitchFamily="18" charset="0"/>
                <a:cs typeface="Times New Roman" panose="02020603050405020304" pitchFamily="18" charset="0"/>
              </a:rPr>
              <a:t>However, IME related resources are not public to users</a:t>
            </a:r>
            <a:endParaRPr lang="zh-CN" altLang="en-US" b="1" i="1" dirty="0">
              <a:solidFill>
                <a:srgbClr val="FF0000"/>
              </a:solidFill>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052EB165-79D2-2645-A784-C562393C8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664" y="2110007"/>
            <a:ext cx="7507347" cy="3458214"/>
          </a:xfrm>
          <a:prstGeom prst="rect">
            <a:avLst/>
          </a:prstGeom>
        </p:spPr>
      </p:pic>
      <p:pic>
        <p:nvPicPr>
          <p:cNvPr id="17" name="Picture 16">
            <a:extLst>
              <a:ext uri="{FF2B5EF4-FFF2-40B4-BE49-F238E27FC236}">
                <a16:creationId xmlns:a16="http://schemas.microsoft.com/office/drawing/2014/main" id="{F38F4903-5DDB-6540-9C2F-D6209D66CA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6956" y="0"/>
            <a:ext cx="1175044" cy="1175044"/>
          </a:xfrm>
          <a:prstGeom prst="rect">
            <a:avLst/>
          </a:prstGeom>
        </p:spPr>
      </p:pic>
    </p:spTree>
    <p:extLst>
      <p:ext uri="{BB962C8B-B14F-4D97-AF65-F5344CB8AC3E}">
        <p14:creationId xmlns:p14="http://schemas.microsoft.com/office/powerpoint/2010/main" val="2838218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D06D3E-CA4A-4E0C-AF8E-611920AA0FC1}"/>
              </a:ext>
            </a:extLst>
          </p:cNvPr>
          <p:cNvSpPr>
            <a:spLocks noGrp="1"/>
          </p:cNvSpPr>
          <p:nvPr>
            <p:ph type="title"/>
          </p:nvPr>
        </p:nvSpPr>
        <p:spPr>
          <a:xfrm>
            <a:off x="838200" y="365126"/>
            <a:ext cx="10515600" cy="987020"/>
          </a:xfrm>
        </p:spPr>
        <p:txBody>
          <a:bodyPr>
            <a:normAutofit/>
          </a:bodyPr>
          <a:lstStyle/>
          <a:p>
            <a:r>
              <a:rPr lang="en-US" altLang="zh-CN" b="1" dirty="0">
                <a:latin typeface="Times New Roman" panose="02020603050405020304" pitchFamily="18" charset="0"/>
                <a:cs typeface="Times New Roman" panose="02020603050405020304" pitchFamily="18" charset="0"/>
              </a:rPr>
              <a:t>Location</a:t>
            </a:r>
            <a:endParaRPr lang="zh-CN" altLang="en-US" b="1" dirty="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7DDE67E4-C83A-455A-9515-4FDFA377A093}"/>
              </a:ext>
            </a:extLst>
          </p:cNvPr>
          <p:cNvCxnSpPr>
            <a:cxnSpLocks/>
          </p:cNvCxnSpPr>
          <p:nvPr/>
        </p:nvCxnSpPr>
        <p:spPr>
          <a:xfrm>
            <a:off x="838200" y="1352146"/>
            <a:ext cx="10515600" cy="0"/>
          </a:xfrm>
          <a:prstGeom prst="line">
            <a:avLst/>
          </a:prstGeom>
          <a:ln w="57150"/>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E30E7C98-5B43-4F90-B2B9-329340845C86}"/>
              </a:ext>
            </a:extLst>
          </p:cNvPr>
          <p:cNvSpPr txBox="1"/>
          <p:nvPr/>
        </p:nvSpPr>
        <p:spPr>
          <a:xfrm>
            <a:off x="7877784" y="3650932"/>
            <a:ext cx="3083668" cy="923330"/>
          </a:xfrm>
          <a:prstGeom prst="rect">
            <a:avLst/>
          </a:prstGeom>
          <a:noFill/>
        </p:spPr>
        <p:txBody>
          <a:bodyPr wrap="square" rtlCol="0">
            <a:spAutoFit/>
          </a:bodyPr>
          <a:lstStyle/>
          <a:p>
            <a:r>
              <a:rPr lang="en-US" altLang="zh-CN" b="1" i="1" dirty="0">
                <a:latin typeface="Times New Roman" panose="02020603050405020304" pitchFamily="18" charset="0"/>
                <a:cs typeface="Times New Roman" panose="02020603050405020304" pitchFamily="18" charset="0"/>
              </a:rPr>
              <a:t>Microcontroller embedded in the PCH (older version in MCH)</a:t>
            </a:r>
            <a:endParaRPr lang="zh-CN" altLang="en-US" b="1" i="1" dirty="0">
              <a:latin typeface="Times New Roman" panose="02020603050405020304" pitchFamily="18" charset="0"/>
              <a:cs typeface="Times New Roman" panose="02020603050405020304" pitchFamily="18" charset="0"/>
            </a:endParaRPr>
          </a:p>
        </p:txBody>
      </p:sp>
      <p:pic>
        <p:nvPicPr>
          <p:cNvPr id="6" name="Picture 5" descr="A circuit board&#10;&#10;Description generated with very high confidence">
            <a:extLst>
              <a:ext uri="{FF2B5EF4-FFF2-40B4-BE49-F238E27FC236}">
                <a16:creationId xmlns:a16="http://schemas.microsoft.com/office/drawing/2014/main" id="{1960AE7F-C64C-46B5-B744-B94F5AEDD6C9}"/>
              </a:ext>
            </a:extLst>
          </p:cNvPr>
          <p:cNvPicPr>
            <a:picLocks noChangeAspect="1"/>
          </p:cNvPicPr>
          <p:nvPr/>
        </p:nvPicPr>
        <p:blipFill rotWithShape="1">
          <a:blip r:embed="rId3">
            <a:extLst>
              <a:ext uri="{28A0092B-C50C-407E-A947-70E740481C1C}">
                <a14:useLocalDpi xmlns:a14="http://schemas.microsoft.com/office/drawing/2010/main" val="0"/>
              </a:ext>
            </a:extLst>
          </a:blip>
          <a:srcRect l="1724" t="33819" r="6467" b="30240"/>
          <a:stretch/>
        </p:blipFill>
        <p:spPr>
          <a:xfrm>
            <a:off x="1441315" y="2442342"/>
            <a:ext cx="5679332" cy="3063512"/>
          </a:xfrm>
          <a:prstGeom prst="rect">
            <a:avLst/>
          </a:prstGeom>
        </p:spPr>
      </p:pic>
      <p:sp>
        <p:nvSpPr>
          <p:cNvPr id="7" name="Rectangle: Rounded Corners 6">
            <a:extLst>
              <a:ext uri="{FF2B5EF4-FFF2-40B4-BE49-F238E27FC236}">
                <a16:creationId xmlns:a16="http://schemas.microsoft.com/office/drawing/2014/main" id="{8921C660-4FCB-41E5-ACF1-2B55B4CDF681}"/>
              </a:ext>
            </a:extLst>
          </p:cNvPr>
          <p:cNvSpPr/>
          <p:nvPr/>
        </p:nvSpPr>
        <p:spPr>
          <a:xfrm>
            <a:off x="3550596" y="2837688"/>
            <a:ext cx="2217907" cy="1293933"/>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253FF118-679E-7A47-9D25-6B32A033C1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6956" y="0"/>
            <a:ext cx="1175044" cy="1175044"/>
          </a:xfrm>
          <a:prstGeom prst="rect">
            <a:avLst/>
          </a:prstGeom>
        </p:spPr>
      </p:pic>
    </p:spTree>
    <p:extLst>
      <p:ext uri="{BB962C8B-B14F-4D97-AF65-F5344CB8AC3E}">
        <p14:creationId xmlns:p14="http://schemas.microsoft.com/office/powerpoint/2010/main" val="3183421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D06D3E-CA4A-4E0C-AF8E-611920AA0FC1}"/>
              </a:ext>
            </a:extLst>
          </p:cNvPr>
          <p:cNvSpPr>
            <a:spLocks noGrp="1"/>
          </p:cNvSpPr>
          <p:nvPr>
            <p:ph type="title"/>
          </p:nvPr>
        </p:nvSpPr>
        <p:spPr>
          <a:xfrm>
            <a:off x="838200" y="365126"/>
            <a:ext cx="10515600" cy="987020"/>
          </a:xfrm>
        </p:spPr>
        <p:txBody>
          <a:bodyPr/>
          <a:lstStyle/>
          <a:p>
            <a:r>
              <a:rPr lang="en-US" altLang="zh-CN" b="1" dirty="0"/>
              <a:t>Outline</a:t>
            </a:r>
            <a:endParaRPr lang="zh-CN" altLang="en-US" b="1" dirty="0"/>
          </a:p>
        </p:txBody>
      </p:sp>
      <p:cxnSp>
        <p:nvCxnSpPr>
          <p:cNvPr id="8" name="Straight Connector 7">
            <a:extLst>
              <a:ext uri="{FF2B5EF4-FFF2-40B4-BE49-F238E27FC236}">
                <a16:creationId xmlns:a16="http://schemas.microsoft.com/office/drawing/2014/main" id="{7DDE67E4-C83A-455A-9515-4FDFA377A093}"/>
              </a:ext>
            </a:extLst>
          </p:cNvPr>
          <p:cNvCxnSpPr>
            <a:cxnSpLocks/>
          </p:cNvCxnSpPr>
          <p:nvPr/>
        </p:nvCxnSpPr>
        <p:spPr>
          <a:xfrm>
            <a:off x="838200" y="1352146"/>
            <a:ext cx="10515600" cy="0"/>
          </a:xfrm>
          <a:prstGeom prst="line">
            <a:avLst/>
          </a:prstGeom>
          <a:ln w="57150"/>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3C60C693-123A-408D-BABB-1C0C8324C25B}"/>
              </a:ext>
            </a:extLst>
          </p:cNvPr>
          <p:cNvSpPr txBox="1"/>
          <p:nvPr/>
        </p:nvSpPr>
        <p:spPr>
          <a:xfrm>
            <a:off x="838200" y="1720840"/>
            <a:ext cx="9296400" cy="4801314"/>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lang="en-US" altLang="zh-CN" sz="3600" dirty="0">
                <a:latin typeface="Times New Roman" panose="02020603050405020304" pitchFamily="18" charset="0"/>
                <a:cs typeface="Times New Roman" panose="02020603050405020304" pitchFamily="18" charset="0"/>
              </a:rPr>
              <a:t>Introduction and Background</a:t>
            </a:r>
          </a:p>
          <a:p>
            <a:pPr marL="571500" indent="-571500">
              <a:lnSpc>
                <a:spcPct val="150000"/>
              </a:lnSpc>
              <a:buFont typeface="Arial" panose="020B0604020202020204" pitchFamily="34" charset="0"/>
              <a:buChar char="•"/>
            </a:pPr>
            <a:r>
              <a:rPr lang="en-US" altLang="zh-CN" sz="3600" b="1" dirty="0">
                <a:latin typeface="Times New Roman" panose="02020603050405020304" pitchFamily="18" charset="0"/>
                <a:cs typeface="Times New Roman" panose="02020603050405020304" pitchFamily="18" charset="0"/>
              </a:rPr>
              <a:t>Architecture of Nighthawk</a:t>
            </a:r>
          </a:p>
          <a:p>
            <a:pPr marL="571500" indent="-571500">
              <a:lnSpc>
                <a:spcPct val="150000"/>
              </a:lnSpc>
              <a:buFont typeface="Arial" panose="020B0604020202020204" pitchFamily="34" charset="0"/>
              <a:buChar char="•"/>
            </a:pPr>
            <a:r>
              <a:rPr lang="en-US" altLang="zh-CN" sz="3600" dirty="0">
                <a:latin typeface="Times New Roman" panose="02020603050405020304" pitchFamily="18" charset="0"/>
                <a:cs typeface="Times New Roman" panose="02020603050405020304" pitchFamily="18" charset="0"/>
              </a:rPr>
              <a:t>Design and Implementation</a:t>
            </a:r>
          </a:p>
          <a:p>
            <a:pPr marL="571500" indent="-571500">
              <a:lnSpc>
                <a:spcPct val="150000"/>
              </a:lnSpc>
              <a:buFont typeface="Arial" panose="020B0604020202020204" pitchFamily="34" charset="0"/>
              <a:buChar char="•"/>
            </a:pPr>
            <a:r>
              <a:rPr lang="en-US" altLang="zh-CN" sz="3600" dirty="0">
                <a:latin typeface="Times New Roman" panose="02020603050405020304" pitchFamily="18" charset="0"/>
                <a:cs typeface="Times New Roman" panose="02020603050405020304" pitchFamily="18" charset="0"/>
              </a:rPr>
              <a:t>Evaluation: Effectiveness and Performance</a:t>
            </a:r>
          </a:p>
          <a:p>
            <a:pPr marL="571500" indent="-571500">
              <a:lnSpc>
                <a:spcPct val="150000"/>
              </a:lnSpc>
              <a:buFont typeface="Arial" panose="020B0604020202020204" pitchFamily="34" charset="0"/>
              <a:buChar char="•"/>
            </a:pPr>
            <a:r>
              <a:rPr lang="en-US" altLang="zh-CN" sz="3600" dirty="0">
                <a:latin typeface="Times New Roman" panose="02020603050405020304" pitchFamily="18" charset="0"/>
                <a:cs typeface="Times New Roman" panose="02020603050405020304" pitchFamily="18" charset="0"/>
              </a:rPr>
              <a:t>Conclusion</a:t>
            </a:r>
          </a:p>
          <a:p>
            <a:endParaRPr lang="zh-CN" altLang="en-US" sz="36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A73F7AD-A43E-AE4A-80D0-5F8DE3BCD5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6956" y="0"/>
            <a:ext cx="1175044" cy="1175044"/>
          </a:xfrm>
          <a:prstGeom prst="rect">
            <a:avLst/>
          </a:prstGeom>
        </p:spPr>
      </p:pic>
    </p:spTree>
    <p:extLst>
      <p:ext uri="{BB962C8B-B14F-4D97-AF65-F5344CB8AC3E}">
        <p14:creationId xmlns:p14="http://schemas.microsoft.com/office/powerpoint/2010/main" val="1737645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D06D3E-CA4A-4E0C-AF8E-611920AA0FC1}"/>
              </a:ext>
            </a:extLst>
          </p:cNvPr>
          <p:cNvSpPr>
            <a:spLocks noGrp="1"/>
          </p:cNvSpPr>
          <p:nvPr>
            <p:ph type="title"/>
          </p:nvPr>
        </p:nvSpPr>
        <p:spPr>
          <a:xfrm>
            <a:off x="838200" y="365126"/>
            <a:ext cx="10515600" cy="987020"/>
          </a:xfrm>
        </p:spPr>
        <p:txBody>
          <a:bodyPr>
            <a:normAutofit/>
          </a:bodyPr>
          <a:lstStyle/>
          <a:p>
            <a:r>
              <a:rPr lang="en-US" altLang="zh-CN" b="1" dirty="0">
                <a:latin typeface="Times New Roman" panose="02020603050405020304" pitchFamily="18" charset="0"/>
                <a:cs typeface="Times New Roman" panose="02020603050405020304" pitchFamily="18" charset="0"/>
              </a:rPr>
              <a:t>High-level Architecture of the Nighthawk</a:t>
            </a:r>
            <a:endParaRPr lang="zh-CN" altLang="en-US" b="1" dirty="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7DDE67E4-C83A-455A-9515-4FDFA377A093}"/>
              </a:ext>
            </a:extLst>
          </p:cNvPr>
          <p:cNvCxnSpPr>
            <a:cxnSpLocks/>
          </p:cNvCxnSpPr>
          <p:nvPr/>
        </p:nvCxnSpPr>
        <p:spPr>
          <a:xfrm>
            <a:off x="838200" y="1352146"/>
            <a:ext cx="10515600" cy="0"/>
          </a:xfrm>
          <a:prstGeom prst="line">
            <a:avLst/>
          </a:prstGeom>
          <a:ln w="57150"/>
        </p:spPr>
        <p:style>
          <a:lnRef idx="3">
            <a:schemeClr val="dk1"/>
          </a:lnRef>
          <a:fillRef idx="0">
            <a:schemeClr val="dk1"/>
          </a:fillRef>
          <a:effectRef idx="2">
            <a:schemeClr val="dk1"/>
          </a:effectRef>
          <a:fontRef idx="minor">
            <a:schemeClr val="tx1"/>
          </a:fontRef>
        </p:style>
      </p:cxnSp>
      <p:sp>
        <p:nvSpPr>
          <p:cNvPr id="7" name="TextBox 6">
            <a:extLst>
              <a:ext uri="{FF2B5EF4-FFF2-40B4-BE49-F238E27FC236}">
                <a16:creationId xmlns:a16="http://schemas.microsoft.com/office/drawing/2014/main" id="{30CD11E7-87C3-427A-B970-14F9108E8375}"/>
              </a:ext>
            </a:extLst>
          </p:cNvPr>
          <p:cNvSpPr txBox="1"/>
          <p:nvPr/>
        </p:nvSpPr>
        <p:spPr>
          <a:xfrm>
            <a:off x="1378085" y="5772336"/>
            <a:ext cx="8852170" cy="715089"/>
          </a:xfrm>
          <a:prstGeom prst="roundRect">
            <a:avLst/>
          </a:prstGeom>
          <a:solidFill>
            <a:schemeClr val="accent1">
              <a:lumMod val="40000"/>
              <a:lumOff val="60000"/>
            </a:schemeClr>
          </a:solidFill>
        </p:spPr>
        <p:txBody>
          <a:bodyPr wrap="square" rtlCol="0">
            <a:spAutoFit/>
          </a:bodyPr>
          <a:lstStyle/>
          <a:p>
            <a:pPr algn="ctr"/>
            <a:r>
              <a:rPr lang="en-US" altLang="zh-CN" b="1" dirty="0">
                <a:latin typeface="Times New Roman" panose="02020603050405020304" pitchFamily="18" charset="0"/>
                <a:cs typeface="Times New Roman" panose="02020603050405020304" pitchFamily="18" charset="0"/>
              </a:rPr>
              <a:t>If we are able to add introspection code into IME system, we can check arbitrary host physical  memory.</a:t>
            </a:r>
            <a:endParaRPr lang="zh-CN" altLang="en-US" b="1" dirty="0">
              <a:latin typeface="Times New Roman" panose="02020603050405020304" pitchFamily="18" charset="0"/>
              <a:cs typeface="Times New Roman" panose="02020603050405020304" pitchFamily="18" charset="0"/>
            </a:endParaRPr>
          </a:p>
        </p:txBody>
      </p:sp>
      <p:sp>
        <p:nvSpPr>
          <p:cNvPr id="2" name="Hexagon 1">
            <a:extLst>
              <a:ext uri="{FF2B5EF4-FFF2-40B4-BE49-F238E27FC236}">
                <a16:creationId xmlns:a16="http://schemas.microsoft.com/office/drawing/2014/main" id="{5DDD9C13-BB75-405B-8122-CF080AADC418}"/>
              </a:ext>
            </a:extLst>
          </p:cNvPr>
          <p:cNvSpPr/>
          <p:nvPr/>
        </p:nvSpPr>
        <p:spPr>
          <a:xfrm>
            <a:off x="1203960" y="2537470"/>
            <a:ext cx="2179320" cy="1783057"/>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Introspection &amp;</a:t>
            </a:r>
          </a:p>
          <a:p>
            <a:pPr algn="ctr"/>
            <a:r>
              <a:rPr lang="en-US" dirty="0">
                <a:latin typeface="Times New Roman" panose="02020603050405020304" pitchFamily="18" charset="0"/>
                <a:cs typeface="Times New Roman" panose="02020603050405020304" pitchFamily="18" charset="0"/>
              </a:rPr>
              <a:t>Forensics</a:t>
            </a:r>
          </a:p>
        </p:txBody>
      </p:sp>
      <p:sp>
        <p:nvSpPr>
          <p:cNvPr id="9" name="Hexagon 8">
            <a:extLst>
              <a:ext uri="{FF2B5EF4-FFF2-40B4-BE49-F238E27FC236}">
                <a16:creationId xmlns:a16="http://schemas.microsoft.com/office/drawing/2014/main" id="{06206CCD-1A12-4EF6-8F95-D7D85B0CE059}"/>
              </a:ext>
            </a:extLst>
          </p:cNvPr>
          <p:cNvSpPr/>
          <p:nvPr/>
        </p:nvSpPr>
        <p:spPr>
          <a:xfrm>
            <a:off x="4602480" y="2537471"/>
            <a:ext cx="2179320" cy="1783057"/>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srgbClr val="FFFF00"/>
                </a:solidFill>
                <a:latin typeface="Times New Roman" panose="02020603050405020304" pitchFamily="18" charset="0"/>
                <a:cs typeface="Times New Roman" panose="02020603050405020304" pitchFamily="18" charset="0"/>
              </a:rPr>
              <a:t>Introspection </a:t>
            </a:r>
          </a:p>
          <a:p>
            <a:pPr algn="ctr"/>
            <a:r>
              <a:rPr lang="en-US" b="1" dirty="0">
                <a:solidFill>
                  <a:srgbClr val="FFFF00"/>
                </a:solidFill>
                <a:latin typeface="Times New Roman" panose="02020603050405020304" pitchFamily="18" charset="0"/>
                <a:cs typeface="Times New Roman" panose="02020603050405020304" pitchFamily="18" charset="0"/>
              </a:rPr>
              <a:t>modules</a:t>
            </a:r>
          </a:p>
        </p:txBody>
      </p:sp>
      <p:sp>
        <p:nvSpPr>
          <p:cNvPr id="10" name="Hexagon 9">
            <a:extLst>
              <a:ext uri="{FF2B5EF4-FFF2-40B4-BE49-F238E27FC236}">
                <a16:creationId xmlns:a16="http://schemas.microsoft.com/office/drawing/2014/main" id="{42BF11F5-BB8A-4628-BB0C-6996EB562EC7}"/>
              </a:ext>
            </a:extLst>
          </p:cNvPr>
          <p:cNvSpPr/>
          <p:nvPr/>
        </p:nvSpPr>
        <p:spPr>
          <a:xfrm>
            <a:off x="8355735" y="2537470"/>
            <a:ext cx="2179320" cy="1783057"/>
          </a:xfrm>
          <a:prstGeom prst="hex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Compromised</a:t>
            </a:r>
          </a:p>
          <a:p>
            <a:pPr algn="ctr"/>
            <a:r>
              <a:rPr lang="en-US" dirty="0">
                <a:latin typeface="Times New Roman" panose="02020603050405020304" pitchFamily="18" charset="0"/>
                <a:cs typeface="Times New Roman" panose="02020603050405020304" pitchFamily="18" charset="0"/>
              </a:rPr>
              <a:t>Memory</a:t>
            </a:r>
          </a:p>
        </p:txBody>
      </p:sp>
      <p:sp>
        <p:nvSpPr>
          <p:cNvPr id="3" name="TextBox 2">
            <a:extLst>
              <a:ext uri="{FF2B5EF4-FFF2-40B4-BE49-F238E27FC236}">
                <a16:creationId xmlns:a16="http://schemas.microsoft.com/office/drawing/2014/main" id="{2E7EEB95-077C-4D25-89B7-563D54AD9684}"/>
              </a:ext>
            </a:extLst>
          </p:cNvPr>
          <p:cNvSpPr txBox="1"/>
          <p:nvPr/>
        </p:nvSpPr>
        <p:spPr>
          <a:xfrm>
            <a:off x="1203960" y="4587124"/>
            <a:ext cx="2179320" cy="400110"/>
          </a:xfrm>
          <a:prstGeom prst="rect">
            <a:avLst/>
          </a:prstGeom>
          <a:noFill/>
        </p:spPr>
        <p:txBody>
          <a:bodyPr wrap="square" rtlCol="0">
            <a:spAutoFit/>
          </a:bodyPr>
          <a:lstStyle/>
          <a:p>
            <a:pPr algn="ctr"/>
            <a:r>
              <a:rPr lang="en-US" sz="2000" b="1" i="1" dirty="0">
                <a:latin typeface="Times New Roman" panose="02020603050405020304" pitchFamily="18" charset="0"/>
                <a:cs typeface="Times New Roman" panose="02020603050405020304" pitchFamily="18" charset="0"/>
              </a:rPr>
              <a:t>Remote Machine</a:t>
            </a:r>
          </a:p>
        </p:txBody>
      </p:sp>
      <p:sp>
        <p:nvSpPr>
          <p:cNvPr id="12" name="TextBox 11">
            <a:extLst>
              <a:ext uri="{FF2B5EF4-FFF2-40B4-BE49-F238E27FC236}">
                <a16:creationId xmlns:a16="http://schemas.microsoft.com/office/drawing/2014/main" id="{CA576123-EFF7-4F62-9612-7F42EAE84CB9}"/>
              </a:ext>
            </a:extLst>
          </p:cNvPr>
          <p:cNvSpPr txBox="1"/>
          <p:nvPr/>
        </p:nvSpPr>
        <p:spPr>
          <a:xfrm>
            <a:off x="4602480" y="4400708"/>
            <a:ext cx="2179320"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IME</a:t>
            </a:r>
          </a:p>
        </p:txBody>
      </p:sp>
      <p:sp>
        <p:nvSpPr>
          <p:cNvPr id="13" name="TextBox 12">
            <a:extLst>
              <a:ext uri="{FF2B5EF4-FFF2-40B4-BE49-F238E27FC236}">
                <a16:creationId xmlns:a16="http://schemas.microsoft.com/office/drawing/2014/main" id="{FB571D78-2DBF-4EBA-BEE6-5177D1EB6C26}"/>
              </a:ext>
            </a:extLst>
          </p:cNvPr>
          <p:cNvSpPr txBox="1"/>
          <p:nvPr/>
        </p:nvSpPr>
        <p:spPr>
          <a:xfrm>
            <a:off x="8355735" y="4400708"/>
            <a:ext cx="2179320"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Target Host</a:t>
            </a:r>
          </a:p>
        </p:txBody>
      </p:sp>
      <p:sp>
        <p:nvSpPr>
          <p:cNvPr id="5" name="Left Brace 4">
            <a:extLst>
              <a:ext uri="{FF2B5EF4-FFF2-40B4-BE49-F238E27FC236}">
                <a16:creationId xmlns:a16="http://schemas.microsoft.com/office/drawing/2014/main" id="{ACC461B7-01E6-4085-8FFC-8CD0D53775A1}"/>
              </a:ext>
            </a:extLst>
          </p:cNvPr>
          <p:cNvSpPr/>
          <p:nvPr/>
        </p:nvSpPr>
        <p:spPr>
          <a:xfrm rot="16200000">
            <a:off x="7336656" y="2467008"/>
            <a:ext cx="464223" cy="5066707"/>
          </a:xfrm>
          <a:prstGeom prst="leftBrace">
            <a:avLst>
              <a:gd name="adj1" fmla="val 65722"/>
              <a:gd name="adj2" fmla="val 5030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DAA6FC9-F9A0-4478-A9AA-2242A541A04E}"/>
              </a:ext>
            </a:extLst>
          </p:cNvPr>
          <p:cNvSpPr txBox="1"/>
          <p:nvPr/>
        </p:nvSpPr>
        <p:spPr>
          <a:xfrm>
            <a:off x="6523207" y="5266100"/>
            <a:ext cx="2179320" cy="400110"/>
          </a:xfrm>
          <a:prstGeom prst="rect">
            <a:avLst/>
          </a:prstGeom>
          <a:noFill/>
        </p:spPr>
        <p:txBody>
          <a:bodyPr wrap="square" rtlCol="0">
            <a:spAutoFit/>
          </a:bodyPr>
          <a:lstStyle/>
          <a:p>
            <a:r>
              <a:rPr lang="en-US" sz="2000" b="1" i="1" dirty="0">
                <a:latin typeface="Times New Roman" panose="02020603050405020304" pitchFamily="18" charset="0"/>
                <a:cs typeface="Times New Roman" panose="02020603050405020304" pitchFamily="18" charset="0"/>
              </a:rPr>
              <a:t>Target Machine</a:t>
            </a:r>
          </a:p>
        </p:txBody>
      </p:sp>
      <p:cxnSp>
        <p:nvCxnSpPr>
          <p:cNvPr id="15" name="Connector: Elbow 14">
            <a:extLst>
              <a:ext uri="{FF2B5EF4-FFF2-40B4-BE49-F238E27FC236}">
                <a16:creationId xmlns:a16="http://schemas.microsoft.com/office/drawing/2014/main" id="{B8FF96FF-5F39-460A-8CF4-7A840EDF05C3}"/>
              </a:ext>
            </a:extLst>
          </p:cNvPr>
          <p:cNvCxnSpPr>
            <a:stCxn id="2" idx="0"/>
            <a:endCxn id="9" idx="3"/>
          </p:cNvCxnSpPr>
          <p:nvPr/>
        </p:nvCxnSpPr>
        <p:spPr>
          <a:xfrm>
            <a:off x="3383280" y="3428999"/>
            <a:ext cx="1219200" cy="1"/>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CB90030F-C313-40B5-9FB3-D9960345F5A3}"/>
              </a:ext>
            </a:extLst>
          </p:cNvPr>
          <p:cNvCxnSpPr>
            <a:cxnSpLocks/>
            <a:stCxn id="9" idx="0"/>
            <a:endCxn id="10" idx="3"/>
          </p:cNvCxnSpPr>
          <p:nvPr/>
        </p:nvCxnSpPr>
        <p:spPr>
          <a:xfrm flipV="1">
            <a:off x="6781800" y="3428999"/>
            <a:ext cx="1573935" cy="1"/>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6DAB1CE-7E05-49E7-A12D-BCD9ED0EFBAA}"/>
              </a:ext>
            </a:extLst>
          </p:cNvPr>
          <p:cNvSpPr txBox="1"/>
          <p:nvPr/>
        </p:nvSpPr>
        <p:spPr>
          <a:xfrm>
            <a:off x="3383280" y="3429986"/>
            <a:ext cx="1348740" cy="523220"/>
          </a:xfrm>
          <a:prstGeom prst="rect">
            <a:avLst/>
          </a:prstGeom>
          <a:noFill/>
        </p:spPr>
        <p:txBody>
          <a:bodyPr wrap="square" rtlCol="0">
            <a:spAutoFit/>
          </a:bodyPr>
          <a:lstStyle/>
          <a:p>
            <a:r>
              <a:rPr lang="en-US" sz="1400" i="1" dirty="0">
                <a:latin typeface="Times New Roman" panose="02020603050405020304" pitchFamily="18" charset="0"/>
                <a:cs typeface="Times New Roman" panose="02020603050405020304" pitchFamily="18" charset="0"/>
              </a:rPr>
              <a:t>Assist Analyzing </a:t>
            </a:r>
          </a:p>
        </p:txBody>
      </p:sp>
      <p:sp>
        <p:nvSpPr>
          <p:cNvPr id="24" name="TextBox 23">
            <a:extLst>
              <a:ext uri="{FF2B5EF4-FFF2-40B4-BE49-F238E27FC236}">
                <a16:creationId xmlns:a16="http://schemas.microsoft.com/office/drawing/2014/main" id="{372D4B0A-0435-4559-9EB8-5E315FE711FD}"/>
              </a:ext>
            </a:extLst>
          </p:cNvPr>
          <p:cNvSpPr txBox="1"/>
          <p:nvPr/>
        </p:nvSpPr>
        <p:spPr>
          <a:xfrm>
            <a:off x="6781800" y="3411055"/>
            <a:ext cx="1805940" cy="307777"/>
          </a:xfrm>
          <a:prstGeom prst="rect">
            <a:avLst/>
          </a:prstGeom>
          <a:noFill/>
        </p:spPr>
        <p:txBody>
          <a:bodyPr wrap="square" rtlCol="0">
            <a:spAutoFit/>
          </a:bodyPr>
          <a:lstStyle/>
          <a:p>
            <a:r>
              <a:rPr lang="en-US" sz="1400" i="1" dirty="0">
                <a:latin typeface="Times New Roman" panose="02020603050405020304" pitchFamily="18" charset="0"/>
                <a:cs typeface="Times New Roman" panose="02020603050405020304" pitchFamily="18" charset="0"/>
              </a:rPr>
              <a:t>DMA-based Checking</a:t>
            </a:r>
          </a:p>
        </p:txBody>
      </p:sp>
      <p:pic>
        <p:nvPicPr>
          <p:cNvPr id="19" name="Picture 18">
            <a:extLst>
              <a:ext uri="{FF2B5EF4-FFF2-40B4-BE49-F238E27FC236}">
                <a16:creationId xmlns:a16="http://schemas.microsoft.com/office/drawing/2014/main" id="{8E912F3C-619E-0F4D-B068-1E57BEDEEB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6956" y="0"/>
            <a:ext cx="1175044" cy="1175044"/>
          </a:xfrm>
          <a:prstGeom prst="rect">
            <a:avLst/>
          </a:prstGeom>
        </p:spPr>
      </p:pic>
    </p:spTree>
    <p:extLst>
      <p:ext uri="{BB962C8B-B14F-4D97-AF65-F5344CB8AC3E}">
        <p14:creationId xmlns:p14="http://schemas.microsoft.com/office/powerpoint/2010/main" val="4152250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D06D3E-CA4A-4E0C-AF8E-611920AA0FC1}"/>
              </a:ext>
            </a:extLst>
          </p:cNvPr>
          <p:cNvSpPr>
            <a:spLocks noGrp="1"/>
          </p:cNvSpPr>
          <p:nvPr>
            <p:ph type="title"/>
          </p:nvPr>
        </p:nvSpPr>
        <p:spPr>
          <a:xfrm>
            <a:off x="838200" y="365126"/>
            <a:ext cx="10515600" cy="987020"/>
          </a:xfrm>
        </p:spPr>
        <p:txBody>
          <a:bodyPr>
            <a:normAutofit/>
          </a:bodyPr>
          <a:lstStyle/>
          <a:p>
            <a:r>
              <a:rPr lang="en-US" altLang="zh-CN" b="1" dirty="0">
                <a:latin typeface="Times New Roman" panose="02020603050405020304" pitchFamily="18" charset="0"/>
                <a:cs typeface="Times New Roman" panose="02020603050405020304" pitchFamily="18" charset="0"/>
              </a:rPr>
              <a:t>Details of Components in Nighthawk</a:t>
            </a:r>
            <a:endParaRPr lang="zh-CN" altLang="en-US" b="1" dirty="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7DDE67E4-C83A-455A-9515-4FDFA377A093}"/>
              </a:ext>
            </a:extLst>
          </p:cNvPr>
          <p:cNvCxnSpPr>
            <a:cxnSpLocks/>
          </p:cNvCxnSpPr>
          <p:nvPr/>
        </p:nvCxnSpPr>
        <p:spPr>
          <a:xfrm>
            <a:off x="838200" y="1352146"/>
            <a:ext cx="10515600" cy="0"/>
          </a:xfrm>
          <a:prstGeom prst="line">
            <a:avLst/>
          </a:prstGeom>
          <a:ln w="57150"/>
        </p:spPr>
        <p:style>
          <a:lnRef idx="3">
            <a:schemeClr val="dk1"/>
          </a:lnRef>
          <a:fillRef idx="0">
            <a:schemeClr val="dk1"/>
          </a:fillRef>
          <a:effectRef idx="2">
            <a:schemeClr val="dk1"/>
          </a:effectRef>
          <a:fontRef idx="minor">
            <a:schemeClr val="tx1"/>
          </a:fontRef>
        </p:style>
      </p:cxnSp>
      <p:pic>
        <p:nvPicPr>
          <p:cNvPr id="3" name="Picture 2">
            <a:extLst>
              <a:ext uri="{FF2B5EF4-FFF2-40B4-BE49-F238E27FC236}">
                <a16:creationId xmlns:a16="http://schemas.microsoft.com/office/drawing/2014/main" id="{9FD5B257-29CF-4F55-9AF4-AEC9E044F7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022" y="2444896"/>
            <a:ext cx="10103956" cy="2966077"/>
          </a:xfrm>
          <a:prstGeom prst="rect">
            <a:avLst/>
          </a:prstGeom>
        </p:spPr>
      </p:pic>
      <p:pic>
        <p:nvPicPr>
          <p:cNvPr id="5" name="Picture 4">
            <a:extLst>
              <a:ext uri="{FF2B5EF4-FFF2-40B4-BE49-F238E27FC236}">
                <a16:creationId xmlns:a16="http://schemas.microsoft.com/office/drawing/2014/main" id="{27C586A5-3A17-074B-BBE1-61BE49AFD6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6956" y="0"/>
            <a:ext cx="1175044" cy="1175044"/>
          </a:xfrm>
          <a:prstGeom prst="rect">
            <a:avLst/>
          </a:prstGeom>
        </p:spPr>
      </p:pic>
    </p:spTree>
    <p:extLst>
      <p:ext uri="{BB962C8B-B14F-4D97-AF65-F5344CB8AC3E}">
        <p14:creationId xmlns:p14="http://schemas.microsoft.com/office/powerpoint/2010/main" val="2824136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D06D3E-CA4A-4E0C-AF8E-611920AA0FC1}"/>
              </a:ext>
            </a:extLst>
          </p:cNvPr>
          <p:cNvSpPr>
            <a:spLocks noGrp="1"/>
          </p:cNvSpPr>
          <p:nvPr>
            <p:ph type="title"/>
          </p:nvPr>
        </p:nvSpPr>
        <p:spPr>
          <a:xfrm>
            <a:off x="838200" y="365126"/>
            <a:ext cx="10515600" cy="987020"/>
          </a:xfrm>
        </p:spPr>
        <p:txBody>
          <a:bodyPr/>
          <a:lstStyle/>
          <a:p>
            <a:r>
              <a:rPr lang="en-US" altLang="zh-CN" b="1" dirty="0"/>
              <a:t>Outline</a:t>
            </a:r>
            <a:endParaRPr lang="zh-CN" altLang="en-US" b="1" dirty="0"/>
          </a:p>
        </p:txBody>
      </p:sp>
      <p:cxnSp>
        <p:nvCxnSpPr>
          <p:cNvPr id="8" name="Straight Connector 7">
            <a:extLst>
              <a:ext uri="{FF2B5EF4-FFF2-40B4-BE49-F238E27FC236}">
                <a16:creationId xmlns:a16="http://schemas.microsoft.com/office/drawing/2014/main" id="{7DDE67E4-C83A-455A-9515-4FDFA377A093}"/>
              </a:ext>
            </a:extLst>
          </p:cNvPr>
          <p:cNvCxnSpPr>
            <a:cxnSpLocks/>
          </p:cNvCxnSpPr>
          <p:nvPr/>
        </p:nvCxnSpPr>
        <p:spPr>
          <a:xfrm>
            <a:off x="838200" y="1352146"/>
            <a:ext cx="10515600" cy="0"/>
          </a:xfrm>
          <a:prstGeom prst="line">
            <a:avLst/>
          </a:prstGeom>
          <a:ln w="57150"/>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3C60C693-123A-408D-BABB-1C0C8324C25B}"/>
              </a:ext>
            </a:extLst>
          </p:cNvPr>
          <p:cNvSpPr txBox="1"/>
          <p:nvPr/>
        </p:nvSpPr>
        <p:spPr>
          <a:xfrm>
            <a:off x="838200" y="1720840"/>
            <a:ext cx="9296400" cy="4801314"/>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lang="en-US" altLang="zh-CN" sz="3600" dirty="0">
                <a:latin typeface="Times New Roman" panose="02020603050405020304" pitchFamily="18" charset="0"/>
                <a:cs typeface="Times New Roman" panose="02020603050405020304" pitchFamily="18" charset="0"/>
              </a:rPr>
              <a:t>Introduction and Background</a:t>
            </a:r>
          </a:p>
          <a:p>
            <a:pPr marL="571500" indent="-571500">
              <a:lnSpc>
                <a:spcPct val="150000"/>
              </a:lnSpc>
              <a:buFont typeface="Arial" panose="020B0604020202020204" pitchFamily="34" charset="0"/>
              <a:buChar char="•"/>
            </a:pPr>
            <a:r>
              <a:rPr lang="en-US" altLang="zh-CN" sz="3600" dirty="0">
                <a:latin typeface="Times New Roman" panose="02020603050405020304" pitchFamily="18" charset="0"/>
                <a:cs typeface="Times New Roman" panose="02020603050405020304" pitchFamily="18" charset="0"/>
              </a:rPr>
              <a:t>Architecture of Nighthawk</a:t>
            </a:r>
          </a:p>
          <a:p>
            <a:pPr marL="571500" indent="-571500">
              <a:lnSpc>
                <a:spcPct val="150000"/>
              </a:lnSpc>
              <a:buFont typeface="Arial" panose="020B0604020202020204" pitchFamily="34" charset="0"/>
              <a:buChar char="•"/>
            </a:pPr>
            <a:r>
              <a:rPr lang="en-US" altLang="zh-CN" sz="3600" b="1" dirty="0">
                <a:latin typeface="Times New Roman" panose="02020603050405020304" pitchFamily="18" charset="0"/>
                <a:cs typeface="Times New Roman" panose="02020603050405020304" pitchFamily="18" charset="0"/>
              </a:rPr>
              <a:t>Design and Implementation</a:t>
            </a:r>
          </a:p>
          <a:p>
            <a:pPr marL="571500" indent="-571500">
              <a:lnSpc>
                <a:spcPct val="150000"/>
              </a:lnSpc>
              <a:buFont typeface="Arial" panose="020B0604020202020204" pitchFamily="34" charset="0"/>
              <a:buChar char="•"/>
            </a:pPr>
            <a:r>
              <a:rPr lang="en-US" altLang="zh-CN" sz="3600" dirty="0">
                <a:latin typeface="Times New Roman" panose="02020603050405020304" pitchFamily="18" charset="0"/>
                <a:cs typeface="Times New Roman" panose="02020603050405020304" pitchFamily="18" charset="0"/>
              </a:rPr>
              <a:t>Evaluation: Effectiveness and Performance</a:t>
            </a:r>
          </a:p>
          <a:p>
            <a:pPr marL="571500" indent="-571500">
              <a:lnSpc>
                <a:spcPct val="150000"/>
              </a:lnSpc>
              <a:buFont typeface="Arial" panose="020B0604020202020204" pitchFamily="34" charset="0"/>
              <a:buChar char="•"/>
            </a:pPr>
            <a:r>
              <a:rPr lang="en-US" altLang="zh-CN" sz="3600" dirty="0">
                <a:latin typeface="Times New Roman" panose="02020603050405020304" pitchFamily="18" charset="0"/>
                <a:cs typeface="Times New Roman" panose="02020603050405020304" pitchFamily="18" charset="0"/>
              </a:rPr>
              <a:t>Conclusion</a:t>
            </a:r>
          </a:p>
          <a:p>
            <a:endParaRPr lang="zh-CN" altLang="en-US" sz="36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201E1BF-EF95-4947-A139-8BA650E4B3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6956" y="0"/>
            <a:ext cx="1175044" cy="1175044"/>
          </a:xfrm>
          <a:prstGeom prst="rect">
            <a:avLst/>
          </a:prstGeom>
        </p:spPr>
      </p:pic>
    </p:spTree>
    <p:extLst>
      <p:ext uri="{BB962C8B-B14F-4D97-AF65-F5344CB8AC3E}">
        <p14:creationId xmlns:p14="http://schemas.microsoft.com/office/powerpoint/2010/main" val="376389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D06D3E-CA4A-4E0C-AF8E-611920AA0FC1}"/>
              </a:ext>
            </a:extLst>
          </p:cNvPr>
          <p:cNvSpPr>
            <a:spLocks noGrp="1"/>
          </p:cNvSpPr>
          <p:nvPr>
            <p:ph type="title"/>
          </p:nvPr>
        </p:nvSpPr>
        <p:spPr>
          <a:xfrm>
            <a:off x="838200" y="365126"/>
            <a:ext cx="10515600" cy="987020"/>
          </a:xfrm>
        </p:spPr>
        <p:txBody>
          <a:bodyPr>
            <a:normAutofit/>
          </a:bodyPr>
          <a:lstStyle/>
          <a:p>
            <a:r>
              <a:rPr lang="en-US" altLang="zh-CN" b="1" dirty="0">
                <a:latin typeface="Times New Roman" panose="02020603050405020304" pitchFamily="18" charset="0"/>
                <a:cs typeface="Times New Roman" panose="02020603050405020304" pitchFamily="18" charset="0"/>
              </a:rPr>
              <a:t>Nighthawk Design &amp; Implementation</a:t>
            </a:r>
            <a:endParaRPr lang="zh-CN" altLang="en-US" b="1" dirty="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7DDE67E4-C83A-455A-9515-4FDFA377A093}"/>
              </a:ext>
            </a:extLst>
          </p:cNvPr>
          <p:cNvCxnSpPr>
            <a:cxnSpLocks/>
          </p:cNvCxnSpPr>
          <p:nvPr/>
        </p:nvCxnSpPr>
        <p:spPr>
          <a:xfrm>
            <a:off x="838200" y="1352146"/>
            <a:ext cx="10515600" cy="0"/>
          </a:xfrm>
          <a:prstGeom prst="line">
            <a:avLst/>
          </a:prstGeom>
          <a:ln w="57150"/>
        </p:spPr>
        <p:style>
          <a:lnRef idx="3">
            <a:schemeClr val="dk1"/>
          </a:lnRef>
          <a:fillRef idx="0">
            <a:schemeClr val="dk1"/>
          </a:fillRef>
          <a:effectRef idx="2">
            <a:schemeClr val="dk1"/>
          </a:effectRef>
          <a:fontRef idx="minor">
            <a:schemeClr val="tx1"/>
          </a:fontRef>
        </p:style>
      </p:cxnSp>
      <p:sp>
        <p:nvSpPr>
          <p:cNvPr id="3" name="Rectangle 2">
            <a:extLst>
              <a:ext uri="{FF2B5EF4-FFF2-40B4-BE49-F238E27FC236}">
                <a16:creationId xmlns:a16="http://schemas.microsoft.com/office/drawing/2014/main" id="{8F5A3539-6390-4DD5-92DD-0FDD011BD573}"/>
              </a:ext>
            </a:extLst>
          </p:cNvPr>
          <p:cNvSpPr/>
          <p:nvPr/>
        </p:nvSpPr>
        <p:spPr>
          <a:xfrm>
            <a:off x="1334502" y="2119829"/>
            <a:ext cx="8752474" cy="3330464"/>
          </a:xfrm>
          <a:prstGeom prst="rect">
            <a:avLst/>
          </a:prstGeom>
        </p:spPr>
        <p:txBody>
          <a:bodyPr wrap="square">
            <a:spAutoFit/>
          </a:bodyPr>
          <a:lstStyle/>
          <a:p>
            <a:pPr marL="571500" indent="-571500">
              <a:lnSpc>
                <a:spcPct val="150000"/>
              </a:lnSpc>
              <a:buFont typeface="Wingdings" panose="05000000000000000000" pitchFamily="2" charset="2"/>
              <a:buChar char="§"/>
            </a:pPr>
            <a:r>
              <a:rPr lang="en-US" altLang="zh-CN" sz="3600" dirty="0">
                <a:latin typeface="Times New Roman" panose="02020603050405020304" pitchFamily="18" charset="0"/>
                <a:cs typeface="Times New Roman" panose="02020603050405020304" pitchFamily="18" charset="0"/>
              </a:rPr>
              <a:t>Preparing the Target Machine</a:t>
            </a:r>
          </a:p>
          <a:p>
            <a:pPr marL="571500" indent="-571500">
              <a:lnSpc>
                <a:spcPct val="150000"/>
              </a:lnSpc>
              <a:buFont typeface="Wingdings" panose="05000000000000000000" pitchFamily="2" charset="2"/>
              <a:buChar char="§"/>
            </a:pPr>
            <a:r>
              <a:rPr lang="en-US" altLang="zh-CN" sz="3600" dirty="0">
                <a:latin typeface="Times New Roman" panose="02020603050405020304" pitchFamily="18" charset="0"/>
                <a:cs typeface="Times New Roman" panose="02020603050405020304" pitchFamily="18" charset="0"/>
              </a:rPr>
              <a:t>Target Host Reconnaissance</a:t>
            </a:r>
          </a:p>
          <a:p>
            <a:pPr marL="571500" indent="-571500">
              <a:lnSpc>
                <a:spcPct val="150000"/>
              </a:lnSpc>
              <a:buFont typeface="Wingdings" panose="05000000000000000000" pitchFamily="2" charset="2"/>
              <a:buChar char="§"/>
            </a:pPr>
            <a:r>
              <a:rPr lang="en-US" altLang="zh-CN" sz="3600" dirty="0">
                <a:latin typeface="Times New Roman" panose="02020603050405020304" pitchFamily="18" charset="0"/>
                <a:cs typeface="Times New Roman" panose="02020603050405020304" pitchFamily="18" charset="0"/>
              </a:rPr>
              <a:t>Measuring Integrity via Custom IME</a:t>
            </a:r>
          </a:p>
          <a:p>
            <a:pPr marL="571500" indent="-571500">
              <a:lnSpc>
                <a:spcPct val="150000"/>
              </a:lnSpc>
              <a:buFont typeface="Wingdings" panose="05000000000000000000" pitchFamily="2" charset="2"/>
              <a:buChar char="§"/>
            </a:pPr>
            <a:r>
              <a:rPr lang="en-US" altLang="zh-CN" sz="3600" dirty="0">
                <a:latin typeface="Times New Roman" panose="02020603050405020304" pitchFamily="18" charset="0"/>
                <a:cs typeface="Times New Roman" panose="02020603050405020304" pitchFamily="18" charset="0"/>
              </a:rPr>
              <a:t>Command from Remote Machine</a:t>
            </a:r>
          </a:p>
        </p:txBody>
      </p:sp>
      <p:pic>
        <p:nvPicPr>
          <p:cNvPr id="5" name="Picture 4">
            <a:extLst>
              <a:ext uri="{FF2B5EF4-FFF2-40B4-BE49-F238E27FC236}">
                <a16:creationId xmlns:a16="http://schemas.microsoft.com/office/drawing/2014/main" id="{7A81647B-9F67-2149-9DF2-4269296194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6956" y="0"/>
            <a:ext cx="1175044" cy="1175044"/>
          </a:xfrm>
          <a:prstGeom prst="rect">
            <a:avLst/>
          </a:prstGeom>
        </p:spPr>
      </p:pic>
    </p:spTree>
    <p:extLst>
      <p:ext uri="{BB962C8B-B14F-4D97-AF65-F5344CB8AC3E}">
        <p14:creationId xmlns:p14="http://schemas.microsoft.com/office/powerpoint/2010/main" val="225290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D06D3E-CA4A-4E0C-AF8E-611920AA0FC1}"/>
              </a:ext>
            </a:extLst>
          </p:cNvPr>
          <p:cNvSpPr>
            <a:spLocks noGrp="1"/>
          </p:cNvSpPr>
          <p:nvPr>
            <p:ph type="title"/>
          </p:nvPr>
        </p:nvSpPr>
        <p:spPr>
          <a:xfrm>
            <a:off x="838200" y="365126"/>
            <a:ext cx="10515600" cy="987020"/>
          </a:xfrm>
        </p:spPr>
        <p:txBody>
          <a:bodyPr>
            <a:normAutofit fontScale="90000"/>
          </a:bodyPr>
          <a:lstStyle/>
          <a:p>
            <a:r>
              <a:rPr lang="en-US" altLang="zh-CN" b="1" dirty="0">
                <a:latin typeface="Times New Roman" panose="02020603050405020304" pitchFamily="18" charset="0"/>
                <a:cs typeface="Times New Roman" panose="02020603050405020304" pitchFamily="18" charset="0"/>
              </a:rPr>
              <a:t>High-level Overview of the Implementation</a:t>
            </a:r>
            <a:endParaRPr lang="zh-CN" altLang="en-US" b="1" dirty="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7DDE67E4-C83A-455A-9515-4FDFA377A093}"/>
              </a:ext>
            </a:extLst>
          </p:cNvPr>
          <p:cNvCxnSpPr>
            <a:cxnSpLocks/>
          </p:cNvCxnSpPr>
          <p:nvPr/>
        </p:nvCxnSpPr>
        <p:spPr>
          <a:xfrm>
            <a:off x="838200" y="1352146"/>
            <a:ext cx="10515600" cy="0"/>
          </a:xfrm>
          <a:prstGeom prst="line">
            <a:avLst/>
          </a:prstGeom>
          <a:ln w="57150"/>
        </p:spPr>
        <p:style>
          <a:lnRef idx="3">
            <a:schemeClr val="dk1"/>
          </a:lnRef>
          <a:fillRef idx="0">
            <a:schemeClr val="dk1"/>
          </a:fillRef>
          <a:effectRef idx="2">
            <a:schemeClr val="dk1"/>
          </a:effectRef>
          <a:fontRef idx="minor">
            <a:schemeClr val="tx1"/>
          </a:fontRef>
        </p:style>
      </p:cxnSp>
      <p:pic>
        <p:nvPicPr>
          <p:cNvPr id="3" name="Picture 2">
            <a:extLst>
              <a:ext uri="{FF2B5EF4-FFF2-40B4-BE49-F238E27FC236}">
                <a16:creationId xmlns:a16="http://schemas.microsoft.com/office/drawing/2014/main" id="{B9FD46AF-F050-4261-BE0C-FF0A6FBE18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895" y="1641531"/>
            <a:ext cx="10040332" cy="4851343"/>
          </a:xfrm>
          <a:prstGeom prst="rect">
            <a:avLst/>
          </a:prstGeom>
        </p:spPr>
      </p:pic>
      <p:pic>
        <p:nvPicPr>
          <p:cNvPr id="5" name="Picture 4">
            <a:extLst>
              <a:ext uri="{FF2B5EF4-FFF2-40B4-BE49-F238E27FC236}">
                <a16:creationId xmlns:a16="http://schemas.microsoft.com/office/drawing/2014/main" id="{94616EAB-69D2-A14A-A684-C3207D8BA3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6956" y="0"/>
            <a:ext cx="1175044" cy="1175044"/>
          </a:xfrm>
          <a:prstGeom prst="rect">
            <a:avLst/>
          </a:prstGeom>
        </p:spPr>
      </p:pic>
    </p:spTree>
    <p:extLst>
      <p:ext uri="{BB962C8B-B14F-4D97-AF65-F5344CB8AC3E}">
        <p14:creationId xmlns:p14="http://schemas.microsoft.com/office/powerpoint/2010/main" val="856811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D06D3E-CA4A-4E0C-AF8E-611920AA0FC1}"/>
              </a:ext>
            </a:extLst>
          </p:cNvPr>
          <p:cNvSpPr>
            <a:spLocks noGrp="1"/>
          </p:cNvSpPr>
          <p:nvPr>
            <p:ph type="title"/>
          </p:nvPr>
        </p:nvSpPr>
        <p:spPr>
          <a:xfrm>
            <a:off x="838200" y="365126"/>
            <a:ext cx="10515600" cy="987020"/>
          </a:xfrm>
        </p:spPr>
        <p:txBody>
          <a:bodyPr/>
          <a:lstStyle/>
          <a:p>
            <a:r>
              <a:rPr lang="en-US" altLang="zh-CN" b="1" dirty="0"/>
              <a:t>Outline</a:t>
            </a:r>
            <a:endParaRPr lang="zh-CN" altLang="en-US" b="1" dirty="0"/>
          </a:p>
        </p:txBody>
      </p:sp>
      <p:cxnSp>
        <p:nvCxnSpPr>
          <p:cNvPr id="8" name="Straight Connector 7">
            <a:extLst>
              <a:ext uri="{FF2B5EF4-FFF2-40B4-BE49-F238E27FC236}">
                <a16:creationId xmlns:a16="http://schemas.microsoft.com/office/drawing/2014/main" id="{7DDE67E4-C83A-455A-9515-4FDFA377A093}"/>
              </a:ext>
            </a:extLst>
          </p:cNvPr>
          <p:cNvCxnSpPr>
            <a:cxnSpLocks/>
          </p:cNvCxnSpPr>
          <p:nvPr/>
        </p:nvCxnSpPr>
        <p:spPr>
          <a:xfrm>
            <a:off x="838200" y="1352146"/>
            <a:ext cx="10515600" cy="0"/>
          </a:xfrm>
          <a:prstGeom prst="line">
            <a:avLst/>
          </a:prstGeom>
          <a:ln w="57150"/>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3C60C693-123A-408D-BABB-1C0C8324C25B}"/>
              </a:ext>
            </a:extLst>
          </p:cNvPr>
          <p:cNvSpPr txBox="1"/>
          <p:nvPr/>
        </p:nvSpPr>
        <p:spPr>
          <a:xfrm>
            <a:off x="838200" y="1720840"/>
            <a:ext cx="9296400" cy="4801314"/>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lang="en-US" altLang="zh-CN" sz="3600" b="1" dirty="0">
                <a:latin typeface="Times New Roman" panose="02020603050405020304" pitchFamily="18" charset="0"/>
                <a:cs typeface="Times New Roman" panose="02020603050405020304" pitchFamily="18" charset="0"/>
              </a:rPr>
              <a:t>Introduction and Background</a:t>
            </a:r>
          </a:p>
          <a:p>
            <a:pPr marL="571500" indent="-571500">
              <a:lnSpc>
                <a:spcPct val="150000"/>
              </a:lnSpc>
              <a:buFont typeface="Arial" panose="020B0604020202020204" pitchFamily="34" charset="0"/>
              <a:buChar char="•"/>
            </a:pPr>
            <a:r>
              <a:rPr lang="en-US" altLang="zh-CN" sz="3600" dirty="0">
                <a:latin typeface="Times New Roman" panose="02020603050405020304" pitchFamily="18" charset="0"/>
                <a:cs typeface="Times New Roman" panose="02020603050405020304" pitchFamily="18" charset="0"/>
              </a:rPr>
              <a:t>Architecture of Nighthawk</a:t>
            </a:r>
          </a:p>
          <a:p>
            <a:pPr marL="571500" indent="-571500">
              <a:lnSpc>
                <a:spcPct val="150000"/>
              </a:lnSpc>
              <a:buFont typeface="Arial" panose="020B0604020202020204" pitchFamily="34" charset="0"/>
              <a:buChar char="•"/>
            </a:pPr>
            <a:r>
              <a:rPr lang="en-US" altLang="zh-CN" sz="3600" dirty="0">
                <a:latin typeface="Times New Roman" panose="02020603050405020304" pitchFamily="18" charset="0"/>
                <a:cs typeface="Times New Roman" panose="02020603050405020304" pitchFamily="18" charset="0"/>
              </a:rPr>
              <a:t>Design and Implementation</a:t>
            </a:r>
          </a:p>
          <a:p>
            <a:pPr marL="571500" indent="-571500">
              <a:lnSpc>
                <a:spcPct val="150000"/>
              </a:lnSpc>
              <a:buFont typeface="Arial" panose="020B0604020202020204" pitchFamily="34" charset="0"/>
              <a:buChar char="•"/>
            </a:pPr>
            <a:r>
              <a:rPr lang="en-US" altLang="zh-CN" sz="3600" dirty="0">
                <a:latin typeface="Times New Roman" panose="02020603050405020304" pitchFamily="18" charset="0"/>
                <a:cs typeface="Times New Roman" panose="02020603050405020304" pitchFamily="18" charset="0"/>
              </a:rPr>
              <a:t>Evaluation: Effectiveness and Performance</a:t>
            </a:r>
          </a:p>
          <a:p>
            <a:pPr marL="571500" indent="-571500">
              <a:lnSpc>
                <a:spcPct val="150000"/>
              </a:lnSpc>
              <a:buFont typeface="Arial" panose="020B0604020202020204" pitchFamily="34" charset="0"/>
              <a:buChar char="•"/>
            </a:pPr>
            <a:r>
              <a:rPr lang="en-US" altLang="zh-CN" sz="3600" dirty="0">
                <a:latin typeface="Times New Roman" panose="02020603050405020304" pitchFamily="18" charset="0"/>
                <a:cs typeface="Times New Roman" panose="02020603050405020304" pitchFamily="18" charset="0"/>
              </a:rPr>
              <a:t>Conclusion</a:t>
            </a:r>
          </a:p>
          <a:p>
            <a:endParaRPr lang="zh-CN" altLang="en-US" sz="36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382020CB-4D6B-5244-BA89-9142BEC9B7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6956" y="0"/>
            <a:ext cx="1175044" cy="1175044"/>
          </a:xfrm>
          <a:prstGeom prst="rect">
            <a:avLst/>
          </a:prstGeom>
        </p:spPr>
      </p:pic>
    </p:spTree>
    <p:extLst>
      <p:ext uri="{BB962C8B-B14F-4D97-AF65-F5344CB8AC3E}">
        <p14:creationId xmlns:p14="http://schemas.microsoft.com/office/powerpoint/2010/main" val="3661099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D06D3E-CA4A-4E0C-AF8E-611920AA0FC1}"/>
              </a:ext>
            </a:extLst>
          </p:cNvPr>
          <p:cNvSpPr>
            <a:spLocks noGrp="1"/>
          </p:cNvSpPr>
          <p:nvPr>
            <p:ph type="title"/>
          </p:nvPr>
        </p:nvSpPr>
        <p:spPr>
          <a:xfrm>
            <a:off x="838200" y="365126"/>
            <a:ext cx="10515600" cy="987020"/>
          </a:xfrm>
        </p:spPr>
        <p:txBody>
          <a:bodyPr>
            <a:normAutofit/>
          </a:bodyPr>
          <a:lstStyle/>
          <a:p>
            <a:r>
              <a:rPr lang="en-US" altLang="zh-CN" b="1" dirty="0">
                <a:latin typeface="Times New Roman" panose="02020603050405020304" pitchFamily="18" charset="0"/>
                <a:cs typeface="Times New Roman" panose="02020603050405020304" pitchFamily="18" charset="0"/>
              </a:rPr>
              <a:t>Nighthawk Design &amp; Implementation</a:t>
            </a:r>
            <a:endParaRPr lang="zh-CN" altLang="en-US" b="1" dirty="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7DDE67E4-C83A-455A-9515-4FDFA377A093}"/>
              </a:ext>
            </a:extLst>
          </p:cNvPr>
          <p:cNvCxnSpPr>
            <a:cxnSpLocks/>
          </p:cNvCxnSpPr>
          <p:nvPr/>
        </p:nvCxnSpPr>
        <p:spPr>
          <a:xfrm>
            <a:off x="838200" y="1352146"/>
            <a:ext cx="10515600" cy="0"/>
          </a:xfrm>
          <a:prstGeom prst="line">
            <a:avLst/>
          </a:prstGeom>
          <a:ln w="57150"/>
        </p:spPr>
        <p:style>
          <a:lnRef idx="3">
            <a:schemeClr val="dk1"/>
          </a:lnRef>
          <a:fillRef idx="0">
            <a:schemeClr val="dk1"/>
          </a:fillRef>
          <a:effectRef idx="2">
            <a:schemeClr val="dk1"/>
          </a:effectRef>
          <a:fontRef idx="minor">
            <a:schemeClr val="tx1"/>
          </a:fontRef>
        </p:style>
      </p:cxnSp>
      <p:sp>
        <p:nvSpPr>
          <p:cNvPr id="3" name="Rectangle 2">
            <a:extLst>
              <a:ext uri="{FF2B5EF4-FFF2-40B4-BE49-F238E27FC236}">
                <a16:creationId xmlns:a16="http://schemas.microsoft.com/office/drawing/2014/main" id="{8F5A3539-6390-4DD5-92DD-0FDD011BD573}"/>
              </a:ext>
            </a:extLst>
          </p:cNvPr>
          <p:cNvSpPr/>
          <p:nvPr/>
        </p:nvSpPr>
        <p:spPr>
          <a:xfrm>
            <a:off x="1334502" y="2119829"/>
            <a:ext cx="8752474" cy="3330464"/>
          </a:xfrm>
          <a:prstGeom prst="rect">
            <a:avLst/>
          </a:prstGeom>
        </p:spPr>
        <p:txBody>
          <a:bodyPr wrap="square">
            <a:spAutoFit/>
          </a:bodyPr>
          <a:lstStyle/>
          <a:p>
            <a:pPr marL="571500" indent="-571500">
              <a:lnSpc>
                <a:spcPct val="150000"/>
              </a:lnSpc>
              <a:buFont typeface="Wingdings" panose="05000000000000000000" pitchFamily="2" charset="2"/>
              <a:buChar char="§"/>
            </a:pPr>
            <a:r>
              <a:rPr lang="en-US" altLang="zh-CN" sz="3600" b="1" i="1" dirty="0">
                <a:solidFill>
                  <a:schemeClr val="accent6"/>
                </a:solidFill>
                <a:latin typeface="Times New Roman" panose="02020603050405020304" pitchFamily="18" charset="0"/>
                <a:cs typeface="Times New Roman" panose="02020603050405020304" pitchFamily="18" charset="0"/>
              </a:rPr>
              <a:t>Preparing the Target Machine</a:t>
            </a:r>
          </a:p>
          <a:p>
            <a:pPr marL="571500" indent="-571500">
              <a:lnSpc>
                <a:spcPct val="150000"/>
              </a:lnSpc>
              <a:buFont typeface="Wingdings" panose="05000000000000000000" pitchFamily="2" charset="2"/>
              <a:buChar char="§"/>
            </a:pPr>
            <a:r>
              <a:rPr lang="en-US" altLang="zh-CN" sz="3600" dirty="0">
                <a:latin typeface="Times New Roman" panose="02020603050405020304" pitchFamily="18" charset="0"/>
                <a:cs typeface="Times New Roman" panose="02020603050405020304" pitchFamily="18" charset="0"/>
              </a:rPr>
              <a:t>Target Host Reconnaissance</a:t>
            </a:r>
          </a:p>
          <a:p>
            <a:pPr marL="571500" indent="-571500">
              <a:lnSpc>
                <a:spcPct val="150000"/>
              </a:lnSpc>
              <a:buFont typeface="Wingdings" panose="05000000000000000000" pitchFamily="2" charset="2"/>
              <a:buChar char="§"/>
            </a:pPr>
            <a:r>
              <a:rPr lang="en-US" altLang="zh-CN" sz="3600" dirty="0">
                <a:latin typeface="Times New Roman" panose="02020603050405020304" pitchFamily="18" charset="0"/>
                <a:cs typeface="Times New Roman" panose="02020603050405020304" pitchFamily="18" charset="0"/>
              </a:rPr>
              <a:t>Measuring Integrity via Custom IME</a:t>
            </a:r>
          </a:p>
          <a:p>
            <a:pPr marL="571500" indent="-571500">
              <a:lnSpc>
                <a:spcPct val="150000"/>
              </a:lnSpc>
              <a:buFont typeface="Wingdings" panose="05000000000000000000" pitchFamily="2" charset="2"/>
              <a:buChar char="§"/>
            </a:pPr>
            <a:r>
              <a:rPr lang="en-US" altLang="zh-CN" sz="3600" dirty="0">
                <a:latin typeface="Times New Roman" panose="02020603050405020304" pitchFamily="18" charset="0"/>
                <a:cs typeface="Times New Roman" panose="02020603050405020304" pitchFamily="18" charset="0"/>
              </a:rPr>
              <a:t>Command from Remote Machine</a:t>
            </a:r>
          </a:p>
        </p:txBody>
      </p:sp>
      <p:pic>
        <p:nvPicPr>
          <p:cNvPr id="5" name="Picture 4">
            <a:extLst>
              <a:ext uri="{FF2B5EF4-FFF2-40B4-BE49-F238E27FC236}">
                <a16:creationId xmlns:a16="http://schemas.microsoft.com/office/drawing/2014/main" id="{DA390678-7229-1E4C-B433-70F275DD7A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6956" y="0"/>
            <a:ext cx="1175044" cy="1175044"/>
          </a:xfrm>
          <a:prstGeom prst="rect">
            <a:avLst/>
          </a:prstGeom>
        </p:spPr>
      </p:pic>
    </p:spTree>
    <p:extLst>
      <p:ext uri="{BB962C8B-B14F-4D97-AF65-F5344CB8AC3E}">
        <p14:creationId xmlns:p14="http://schemas.microsoft.com/office/powerpoint/2010/main" val="486309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114C61C-BB99-4BD4-91D2-0E5D229737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834" y="1731115"/>
            <a:ext cx="10040332" cy="4851343"/>
          </a:xfrm>
          <a:prstGeom prst="rect">
            <a:avLst/>
          </a:prstGeom>
        </p:spPr>
      </p:pic>
      <p:sp>
        <p:nvSpPr>
          <p:cNvPr id="4" name="Title 3">
            <a:extLst>
              <a:ext uri="{FF2B5EF4-FFF2-40B4-BE49-F238E27FC236}">
                <a16:creationId xmlns:a16="http://schemas.microsoft.com/office/drawing/2014/main" id="{0FD06D3E-CA4A-4E0C-AF8E-611920AA0FC1}"/>
              </a:ext>
            </a:extLst>
          </p:cNvPr>
          <p:cNvSpPr>
            <a:spLocks noGrp="1"/>
          </p:cNvSpPr>
          <p:nvPr>
            <p:ph type="title"/>
          </p:nvPr>
        </p:nvSpPr>
        <p:spPr>
          <a:xfrm>
            <a:off x="838200" y="365126"/>
            <a:ext cx="11353800" cy="987020"/>
          </a:xfrm>
        </p:spPr>
        <p:txBody>
          <a:bodyPr>
            <a:normAutofit/>
          </a:bodyPr>
          <a:lstStyle/>
          <a:p>
            <a:r>
              <a:rPr lang="en-US" altLang="zh-CN" sz="3200" b="1" dirty="0">
                <a:latin typeface="Times New Roman" panose="02020603050405020304" pitchFamily="18" charset="0"/>
                <a:cs typeface="Times New Roman" panose="02020603050405020304" pitchFamily="18" charset="0"/>
              </a:rPr>
              <a:t>Preparing Target Machine (1) — Code Injection</a:t>
            </a:r>
            <a:endParaRPr lang="zh-CN" altLang="en-US" sz="3200" b="1" dirty="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7DDE67E4-C83A-455A-9515-4FDFA377A093}"/>
              </a:ext>
            </a:extLst>
          </p:cNvPr>
          <p:cNvCxnSpPr>
            <a:cxnSpLocks/>
          </p:cNvCxnSpPr>
          <p:nvPr/>
        </p:nvCxnSpPr>
        <p:spPr>
          <a:xfrm>
            <a:off x="838200" y="1352146"/>
            <a:ext cx="10515600" cy="0"/>
          </a:xfrm>
          <a:prstGeom prst="line">
            <a:avLst/>
          </a:prstGeom>
          <a:ln w="57150"/>
        </p:spPr>
        <p:style>
          <a:lnRef idx="3">
            <a:schemeClr val="dk1"/>
          </a:lnRef>
          <a:fillRef idx="0">
            <a:schemeClr val="dk1"/>
          </a:fillRef>
          <a:effectRef idx="2">
            <a:schemeClr val="dk1"/>
          </a:effectRef>
          <a:fontRef idx="minor">
            <a:schemeClr val="tx1"/>
          </a:fontRef>
        </p:style>
      </p:cxnSp>
      <p:sp>
        <p:nvSpPr>
          <p:cNvPr id="13" name="Rectangle: Rounded Corners 12">
            <a:extLst>
              <a:ext uri="{FF2B5EF4-FFF2-40B4-BE49-F238E27FC236}">
                <a16:creationId xmlns:a16="http://schemas.microsoft.com/office/drawing/2014/main" id="{CA3FED2A-F122-48BB-880A-DCED88BE97F6}"/>
              </a:ext>
            </a:extLst>
          </p:cNvPr>
          <p:cNvSpPr/>
          <p:nvPr/>
        </p:nvSpPr>
        <p:spPr>
          <a:xfrm>
            <a:off x="10263673" y="2901824"/>
            <a:ext cx="1029424" cy="2509926"/>
          </a:xfrm>
          <a:prstGeom prst="roundRect">
            <a:avLst/>
          </a:prstGeom>
          <a:noFill/>
          <a:ln w="38100">
            <a:solidFill>
              <a:schemeClr val="tx1">
                <a:lumMod val="95000"/>
                <a:lumOff val="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5365599-FA90-4C1C-A8C8-09865872760A}"/>
              </a:ext>
            </a:extLst>
          </p:cNvPr>
          <p:cNvSpPr/>
          <p:nvPr/>
        </p:nvSpPr>
        <p:spPr>
          <a:xfrm>
            <a:off x="4190607" y="2339165"/>
            <a:ext cx="5221585" cy="2955378"/>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dirty="0">
                <a:solidFill>
                  <a:schemeClr val="bg1"/>
                </a:solidFill>
                <a:latin typeface="Times New Roman" panose="02020603050405020304" pitchFamily="18" charset="0"/>
                <a:cs typeface="Times New Roman" panose="02020603050405020304" pitchFamily="18" charset="0"/>
              </a:rPr>
              <a:t>The Process for introspection code injection in ME</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12" name="Arrow: Curved Right 11">
            <a:extLst>
              <a:ext uri="{FF2B5EF4-FFF2-40B4-BE49-F238E27FC236}">
                <a16:creationId xmlns:a16="http://schemas.microsoft.com/office/drawing/2014/main" id="{CBBE9165-5E8A-469F-9BE7-9CFC5F77A3D8}"/>
              </a:ext>
            </a:extLst>
          </p:cNvPr>
          <p:cNvSpPr/>
          <p:nvPr/>
        </p:nvSpPr>
        <p:spPr>
          <a:xfrm rot="16863769" flipH="1">
            <a:off x="9747128" y="2071579"/>
            <a:ext cx="376146" cy="1119059"/>
          </a:xfrm>
          <a:prstGeom prst="curvedRightArrow">
            <a:avLst>
              <a:gd name="adj1" fmla="val 11205"/>
              <a:gd name="adj2" fmla="val 41719"/>
              <a:gd name="adj3" fmla="val 5280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9A1F9CF7-0BE1-46AB-8280-CEAD456AD1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0034" y="2771031"/>
            <a:ext cx="5194833" cy="2523511"/>
          </a:xfrm>
          <a:prstGeom prst="rect">
            <a:avLst/>
          </a:prstGeom>
        </p:spPr>
      </p:pic>
      <p:pic>
        <p:nvPicPr>
          <p:cNvPr id="9" name="Picture 8">
            <a:extLst>
              <a:ext uri="{FF2B5EF4-FFF2-40B4-BE49-F238E27FC236}">
                <a16:creationId xmlns:a16="http://schemas.microsoft.com/office/drawing/2014/main" id="{77DB1BDF-02D2-5940-AD79-C15168A49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16956" y="0"/>
            <a:ext cx="1175044" cy="1175044"/>
          </a:xfrm>
          <a:prstGeom prst="rect">
            <a:avLst/>
          </a:prstGeom>
        </p:spPr>
      </p:pic>
    </p:spTree>
    <p:extLst>
      <p:ext uri="{BB962C8B-B14F-4D97-AF65-F5344CB8AC3E}">
        <p14:creationId xmlns:p14="http://schemas.microsoft.com/office/powerpoint/2010/main" val="4276359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D06D3E-CA4A-4E0C-AF8E-611920AA0FC1}"/>
              </a:ext>
            </a:extLst>
          </p:cNvPr>
          <p:cNvSpPr>
            <a:spLocks noGrp="1"/>
          </p:cNvSpPr>
          <p:nvPr>
            <p:ph type="title"/>
          </p:nvPr>
        </p:nvSpPr>
        <p:spPr>
          <a:xfrm>
            <a:off x="838200" y="365126"/>
            <a:ext cx="10515600" cy="987020"/>
          </a:xfrm>
        </p:spPr>
        <p:txBody>
          <a:bodyPr>
            <a:normAutofit/>
          </a:bodyPr>
          <a:lstStyle/>
          <a:p>
            <a:r>
              <a:rPr lang="en-US" altLang="zh-CN" b="1" dirty="0">
                <a:latin typeface="Times New Roman" panose="02020603050405020304" pitchFamily="18" charset="0"/>
                <a:cs typeface="Times New Roman" panose="02020603050405020304" pitchFamily="18" charset="0"/>
              </a:rPr>
              <a:t>How to Inject the Introspection Code</a:t>
            </a:r>
            <a:endParaRPr lang="zh-CN" altLang="en-US" b="1" dirty="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7DDE67E4-C83A-455A-9515-4FDFA377A093}"/>
              </a:ext>
            </a:extLst>
          </p:cNvPr>
          <p:cNvCxnSpPr>
            <a:cxnSpLocks/>
          </p:cNvCxnSpPr>
          <p:nvPr/>
        </p:nvCxnSpPr>
        <p:spPr>
          <a:xfrm>
            <a:off x="838200" y="1352146"/>
            <a:ext cx="10515600" cy="0"/>
          </a:xfrm>
          <a:prstGeom prst="line">
            <a:avLst/>
          </a:prstGeom>
          <a:ln w="57150"/>
        </p:spPr>
        <p:style>
          <a:lnRef idx="3">
            <a:schemeClr val="dk1"/>
          </a:lnRef>
          <a:fillRef idx="0">
            <a:schemeClr val="dk1"/>
          </a:fillRef>
          <a:effectRef idx="2">
            <a:schemeClr val="dk1"/>
          </a:effectRef>
          <a:fontRef idx="minor">
            <a:schemeClr val="tx1"/>
          </a:fontRef>
        </p:style>
      </p:cxnSp>
      <p:pic>
        <p:nvPicPr>
          <p:cNvPr id="3" name="Picture 2">
            <a:extLst>
              <a:ext uri="{FF2B5EF4-FFF2-40B4-BE49-F238E27FC236}">
                <a16:creationId xmlns:a16="http://schemas.microsoft.com/office/drawing/2014/main" id="{CF5ED869-D280-44ED-B40A-75A909A23837}"/>
              </a:ext>
            </a:extLst>
          </p:cNvPr>
          <p:cNvPicPr>
            <a:picLocks noChangeAspect="1"/>
          </p:cNvPicPr>
          <p:nvPr/>
        </p:nvPicPr>
        <p:blipFill>
          <a:blip r:embed="rId3"/>
          <a:stretch>
            <a:fillRect/>
          </a:stretch>
        </p:blipFill>
        <p:spPr>
          <a:xfrm>
            <a:off x="5968678" y="1588610"/>
            <a:ext cx="5578323" cy="3680779"/>
          </a:xfrm>
          <a:prstGeom prst="rect">
            <a:avLst/>
          </a:prstGeom>
        </p:spPr>
      </p:pic>
      <p:cxnSp>
        <p:nvCxnSpPr>
          <p:cNvPr id="6" name="Connector: Curved 5">
            <a:extLst>
              <a:ext uri="{FF2B5EF4-FFF2-40B4-BE49-F238E27FC236}">
                <a16:creationId xmlns:a16="http://schemas.microsoft.com/office/drawing/2014/main" id="{9F66B4D9-0625-4A77-97FF-98C8FFDAD99E}"/>
              </a:ext>
            </a:extLst>
          </p:cNvPr>
          <p:cNvCxnSpPr>
            <a:cxnSpLocks/>
          </p:cNvCxnSpPr>
          <p:nvPr/>
        </p:nvCxnSpPr>
        <p:spPr>
          <a:xfrm>
            <a:off x="4793538" y="3108994"/>
            <a:ext cx="1175140" cy="2"/>
          </a:xfrm>
          <a:prstGeom prst="curvedConnector3">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D888FAE-F6CC-4C12-99B6-DAAA6058997E}"/>
              </a:ext>
            </a:extLst>
          </p:cNvPr>
          <p:cNvSpPr/>
          <p:nvPr/>
        </p:nvSpPr>
        <p:spPr>
          <a:xfrm>
            <a:off x="838200" y="5664499"/>
            <a:ext cx="10708801" cy="1077218"/>
          </a:xfrm>
          <a:prstGeom prst="rect">
            <a:avLst/>
          </a:prstGeom>
        </p:spPr>
        <p:txBody>
          <a:bodyPr wrap="square">
            <a:spAutoFit/>
          </a:bodyPr>
          <a:lstStyle/>
          <a:p>
            <a:pPr algn="ctr"/>
            <a:r>
              <a:rPr lang="en-US" altLang="zh-CN" sz="3200" b="1" i="1" dirty="0">
                <a:latin typeface="Times New Roman" panose="02020603050405020304" pitchFamily="18" charset="0"/>
                <a:cs typeface="Times New Roman" panose="02020603050405020304" pitchFamily="18" charset="0"/>
              </a:rPr>
              <a:t>Through Reverse engineering of the ME system code, we find the ideal function entry in which to inject the code.</a:t>
            </a:r>
            <a:endParaRPr lang="zh-CN" altLang="en-US" sz="3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B88FC5D-BA93-43B5-93B1-EB22E23DDF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903383"/>
            <a:ext cx="4452723" cy="2004258"/>
          </a:xfrm>
          <a:prstGeom prst="rect">
            <a:avLst/>
          </a:prstGeom>
        </p:spPr>
      </p:pic>
      <p:pic>
        <p:nvPicPr>
          <p:cNvPr id="9" name="Picture 8">
            <a:extLst>
              <a:ext uri="{FF2B5EF4-FFF2-40B4-BE49-F238E27FC236}">
                <a16:creationId xmlns:a16="http://schemas.microsoft.com/office/drawing/2014/main" id="{DA230C7D-975B-5947-9397-FF793B5870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16956" y="0"/>
            <a:ext cx="1175044" cy="1175044"/>
          </a:xfrm>
          <a:prstGeom prst="rect">
            <a:avLst/>
          </a:prstGeom>
        </p:spPr>
      </p:pic>
    </p:spTree>
    <p:extLst>
      <p:ext uri="{BB962C8B-B14F-4D97-AF65-F5344CB8AC3E}">
        <p14:creationId xmlns:p14="http://schemas.microsoft.com/office/powerpoint/2010/main" val="755238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816729-7A25-42E7-B43C-194F944D8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029" y="1731115"/>
            <a:ext cx="10040332" cy="4851343"/>
          </a:xfrm>
          <a:prstGeom prst="rect">
            <a:avLst/>
          </a:prstGeom>
        </p:spPr>
      </p:pic>
      <p:sp>
        <p:nvSpPr>
          <p:cNvPr id="4" name="Title 3">
            <a:extLst>
              <a:ext uri="{FF2B5EF4-FFF2-40B4-BE49-F238E27FC236}">
                <a16:creationId xmlns:a16="http://schemas.microsoft.com/office/drawing/2014/main" id="{0FD06D3E-CA4A-4E0C-AF8E-611920AA0FC1}"/>
              </a:ext>
            </a:extLst>
          </p:cNvPr>
          <p:cNvSpPr>
            <a:spLocks noGrp="1"/>
          </p:cNvSpPr>
          <p:nvPr>
            <p:ph type="title"/>
          </p:nvPr>
        </p:nvSpPr>
        <p:spPr>
          <a:xfrm>
            <a:off x="838199" y="365126"/>
            <a:ext cx="11206163" cy="987020"/>
          </a:xfrm>
        </p:spPr>
        <p:txBody>
          <a:bodyPr>
            <a:noAutofit/>
          </a:bodyPr>
          <a:lstStyle/>
          <a:p>
            <a:r>
              <a:rPr lang="en-US" altLang="zh-CN" sz="3200" b="1" dirty="0">
                <a:latin typeface="Times New Roman" panose="02020603050405020304" pitchFamily="18" charset="0"/>
                <a:cs typeface="Times New Roman" panose="02020603050405020304" pitchFamily="18" charset="0"/>
              </a:rPr>
              <a:t>Preparing Target Machine (2) — Stop Reusing Injection</a:t>
            </a:r>
            <a:endParaRPr lang="zh-CN" altLang="en-US" sz="3200" b="1" dirty="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7DDE67E4-C83A-455A-9515-4FDFA377A093}"/>
              </a:ext>
            </a:extLst>
          </p:cNvPr>
          <p:cNvCxnSpPr>
            <a:cxnSpLocks/>
          </p:cNvCxnSpPr>
          <p:nvPr/>
        </p:nvCxnSpPr>
        <p:spPr>
          <a:xfrm>
            <a:off x="838200" y="1352146"/>
            <a:ext cx="10515600" cy="0"/>
          </a:xfrm>
          <a:prstGeom prst="line">
            <a:avLst/>
          </a:prstGeom>
          <a:ln w="57150"/>
        </p:spPr>
        <p:style>
          <a:lnRef idx="3">
            <a:schemeClr val="dk1"/>
          </a:lnRef>
          <a:fillRef idx="0">
            <a:schemeClr val="dk1"/>
          </a:fillRef>
          <a:effectRef idx="2">
            <a:schemeClr val="dk1"/>
          </a:effectRef>
          <a:fontRef idx="minor">
            <a:schemeClr val="tx1"/>
          </a:fontRef>
        </p:style>
      </p:cxnSp>
      <p:sp>
        <p:nvSpPr>
          <p:cNvPr id="13" name="Rectangle: Rounded Corners 12">
            <a:extLst>
              <a:ext uri="{FF2B5EF4-FFF2-40B4-BE49-F238E27FC236}">
                <a16:creationId xmlns:a16="http://schemas.microsoft.com/office/drawing/2014/main" id="{CA3FED2A-F122-48BB-880A-DCED88BE97F6}"/>
              </a:ext>
            </a:extLst>
          </p:cNvPr>
          <p:cNvSpPr/>
          <p:nvPr/>
        </p:nvSpPr>
        <p:spPr>
          <a:xfrm>
            <a:off x="10263673" y="2901824"/>
            <a:ext cx="1029424" cy="250992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5365599-FA90-4C1C-A8C8-09865872760A}"/>
              </a:ext>
            </a:extLst>
          </p:cNvPr>
          <p:cNvSpPr/>
          <p:nvPr/>
        </p:nvSpPr>
        <p:spPr>
          <a:xfrm>
            <a:off x="4190607" y="2372656"/>
            <a:ext cx="5221585" cy="775949"/>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dirty="0">
                <a:solidFill>
                  <a:schemeClr val="bg1"/>
                </a:solidFill>
                <a:latin typeface="Times New Roman" panose="02020603050405020304" pitchFamily="18" charset="0"/>
                <a:cs typeface="Times New Roman" panose="02020603050405020304" pitchFamily="18" charset="0"/>
              </a:rPr>
              <a:t>Stop reusing the injection in ME: leveraging the Intel TXT to lock the related registers. </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12" name="Arrow: Curved Right 11">
            <a:extLst>
              <a:ext uri="{FF2B5EF4-FFF2-40B4-BE49-F238E27FC236}">
                <a16:creationId xmlns:a16="http://schemas.microsoft.com/office/drawing/2014/main" id="{CBBE9165-5E8A-469F-9BE7-9CFC5F77A3D8}"/>
              </a:ext>
            </a:extLst>
          </p:cNvPr>
          <p:cNvSpPr/>
          <p:nvPr/>
        </p:nvSpPr>
        <p:spPr>
          <a:xfrm rot="16863769" flipH="1">
            <a:off x="9747128" y="2071579"/>
            <a:ext cx="376146" cy="1119059"/>
          </a:xfrm>
          <a:prstGeom prst="curvedRightArrow">
            <a:avLst>
              <a:gd name="adj1" fmla="val 11205"/>
              <a:gd name="adj2" fmla="val 41719"/>
              <a:gd name="adj3" fmla="val 5280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Times New Roman" panose="02020603050405020304" pitchFamily="18" charset="0"/>
              <a:cs typeface="Times New Roman" panose="02020603050405020304" pitchFamily="18" charset="0"/>
            </a:endParaRPr>
          </a:p>
        </p:txBody>
      </p:sp>
      <p:sp>
        <p:nvSpPr>
          <p:cNvPr id="2" name="Multiplication Sign 1">
            <a:extLst>
              <a:ext uri="{FF2B5EF4-FFF2-40B4-BE49-F238E27FC236}">
                <a16:creationId xmlns:a16="http://schemas.microsoft.com/office/drawing/2014/main" id="{2408F533-221A-4D81-8504-92B0460D1CA7}"/>
              </a:ext>
            </a:extLst>
          </p:cNvPr>
          <p:cNvSpPr/>
          <p:nvPr/>
        </p:nvSpPr>
        <p:spPr>
          <a:xfrm>
            <a:off x="9753600" y="2042160"/>
            <a:ext cx="510073" cy="77594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41581E9E-FC01-2A44-B645-3F4B90E9DF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6956" y="0"/>
            <a:ext cx="1175044" cy="1175044"/>
          </a:xfrm>
          <a:prstGeom prst="rect">
            <a:avLst/>
          </a:prstGeom>
        </p:spPr>
      </p:pic>
    </p:spTree>
    <p:extLst>
      <p:ext uri="{BB962C8B-B14F-4D97-AF65-F5344CB8AC3E}">
        <p14:creationId xmlns:p14="http://schemas.microsoft.com/office/powerpoint/2010/main" val="2910250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D06D3E-CA4A-4E0C-AF8E-611920AA0FC1}"/>
              </a:ext>
            </a:extLst>
          </p:cNvPr>
          <p:cNvSpPr>
            <a:spLocks noGrp="1"/>
          </p:cNvSpPr>
          <p:nvPr>
            <p:ph type="title"/>
          </p:nvPr>
        </p:nvSpPr>
        <p:spPr>
          <a:xfrm>
            <a:off x="838200" y="365126"/>
            <a:ext cx="10515600" cy="987020"/>
          </a:xfrm>
        </p:spPr>
        <p:txBody>
          <a:bodyPr>
            <a:normAutofit/>
          </a:bodyPr>
          <a:lstStyle/>
          <a:p>
            <a:r>
              <a:rPr lang="en-US" altLang="zh-CN" b="1" dirty="0">
                <a:latin typeface="Times New Roman" panose="02020603050405020304" pitchFamily="18" charset="0"/>
                <a:cs typeface="Times New Roman" panose="02020603050405020304" pitchFamily="18" charset="0"/>
              </a:rPr>
              <a:t>Nighthawk Design &amp; Implementation</a:t>
            </a:r>
            <a:endParaRPr lang="zh-CN" altLang="en-US" b="1" dirty="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7DDE67E4-C83A-455A-9515-4FDFA377A093}"/>
              </a:ext>
            </a:extLst>
          </p:cNvPr>
          <p:cNvCxnSpPr>
            <a:cxnSpLocks/>
          </p:cNvCxnSpPr>
          <p:nvPr/>
        </p:nvCxnSpPr>
        <p:spPr>
          <a:xfrm>
            <a:off x="838200" y="1352146"/>
            <a:ext cx="10515600" cy="0"/>
          </a:xfrm>
          <a:prstGeom prst="line">
            <a:avLst/>
          </a:prstGeom>
          <a:ln w="57150"/>
        </p:spPr>
        <p:style>
          <a:lnRef idx="3">
            <a:schemeClr val="dk1"/>
          </a:lnRef>
          <a:fillRef idx="0">
            <a:schemeClr val="dk1"/>
          </a:fillRef>
          <a:effectRef idx="2">
            <a:schemeClr val="dk1"/>
          </a:effectRef>
          <a:fontRef idx="minor">
            <a:schemeClr val="tx1"/>
          </a:fontRef>
        </p:style>
      </p:cxnSp>
      <p:sp>
        <p:nvSpPr>
          <p:cNvPr id="3" name="Rectangle 2">
            <a:extLst>
              <a:ext uri="{FF2B5EF4-FFF2-40B4-BE49-F238E27FC236}">
                <a16:creationId xmlns:a16="http://schemas.microsoft.com/office/drawing/2014/main" id="{8F5A3539-6390-4DD5-92DD-0FDD011BD573}"/>
              </a:ext>
            </a:extLst>
          </p:cNvPr>
          <p:cNvSpPr/>
          <p:nvPr/>
        </p:nvSpPr>
        <p:spPr>
          <a:xfrm>
            <a:off x="1334502" y="2119829"/>
            <a:ext cx="8752474" cy="3330464"/>
          </a:xfrm>
          <a:prstGeom prst="rect">
            <a:avLst/>
          </a:prstGeom>
        </p:spPr>
        <p:txBody>
          <a:bodyPr wrap="square">
            <a:spAutoFit/>
          </a:bodyPr>
          <a:lstStyle/>
          <a:p>
            <a:pPr marL="571500" indent="-571500">
              <a:lnSpc>
                <a:spcPct val="150000"/>
              </a:lnSpc>
              <a:buFont typeface="Wingdings" panose="05000000000000000000" pitchFamily="2" charset="2"/>
              <a:buChar char="§"/>
            </a:pPr>
            <a:r>
              <a:rPr lang="en-US" altLang="zh-CN" sz="3600" dirty="0">
                <a:latin typeface="Times New Roman" panose="02020603050405020304" pitchFamily="18" charset="0"/>
                <a:cs typeface="Times New Roman" panose="02020603050405020304" pitchFamily="18" charset="0"/>
              </a:rPr>
              <a:t>Preparing the Target Machine</a:t>
            </a:r>
          </a:p>
          <a:p>
            <a:pPr marL="571500" indent="-571500">
              <a:lnSpc>
                <a:spcPct val="150000"/>
              </a:lnSpc>
              <a:buFont typeface="Wingdings" panose="05000000000000000000" pitchFamily="2" charset="2"/>
              <a:buChar char="§"/>
            </a:pPr>
            <a:r>
              <a:rPr lang="en-US" altLang="zh-CN" sz="3600" b="1" i="1" dirty="0">
                <a:solidFill>
                  <a:schemeClr val="accent6"/>
                </a:solidFill>
                <a:latin typeface="Times New Roman" panose="02020603050405020304" pitchFamily="18" charset="0"/>
                <a:cs typeface="Times New Roman" panose="02020603050405020304" pitchFamily="18" charset="0"/>
              </a:rPr>
              <a:t>Target Host Reconnaissance</a:t>
            </a:r>
          </a:p>
          <a:p>
            <a:pPr marL="571500" indent="-571500">
              <a:lnSpc>
                <a:spcPct val="150000"/>
              </a:lnSpc>
              <a:buFont typeface="Wingdings" panose="05000000000000000000" pitchFamily="2" charset="2"/>
              <a:buChar char="§"/>
            </a:pPr>
            <a:r>
              <a:rPr lang="en-US" altLang="zh-CN" sz="3600" dirty="0">
                <a:latin typeface="Times New Roman" panose="02020603050405020304" pitchFamily="18" charset="0"/>
                <a:cs typeface="Times New Roman" panose="02020603050405020304" pitchFamily="18" charset="0"/>
              </a:rPr>
              <a:t>Measuring Integrity via Custom IME</a:t>
            </a:r>
          </a:p>
          <a:p>
            <a:pPr marL="571500" indent="-571500">
              <a:lnSpc>
                <a:spcPct val="150000"/>
              </a:lnSpc>
              <a:buFont typeface="Wingdings" panose="05000000000000000000" pitchFamily="2" charset="2"/>
              <a:buChar char="§"/>
            </a:pPr>
            <a:r>
              <a:rPr lang="en-US" altLang="zh-CN" sz="3600" dirty="0">
                <a:latin typeface="Times New Roman" panose="02020603050405020304" pitchFamily="18" charset="0"/>
                <a:cs typeface="Times New Roman" panose="02020603050405020304" pitchFamily="18" charset="0"/>
              </a:rPr>
              <a:t>Command from Remote Machine</a:t>
            </a:r>
          </a:p>
        </p:txBody>
      </p:sp>
      <p:pic>
        <p:nvPicPr>
          <p:cNvPr id="5" name="Picture 4">
            <a:extLst>
              <a:ext uri="{FF2B5EF4-FFF2-40B4-BE49-F238E27FC236}">
                <a16:creationId xmlns:a16="http://schemas.microsoft.com/office/drawing/2014/main" id="{AACF1861-F84B-8847-8637-2B59D01799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6956" y="0"/>
            <a:ext cx="1175044" cy="1175044"/>
          </a:xfrm>
          <a:prstGeom prst="rect">
            <a:avLst/>
          </a:prstGeom>
        </p:spPr>
      </p:pic>
    </p:spTree>
    <p:extLst>
      <p:ext uri="{BB962C8B-B14F-4D97-AF65-F5344CB8AC3E}">
        <p14:creationId xmlns:p14="http://schemas.microsoft.com/office/powerpoint/2010/main" val="1698951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A4CBF8C-22FD-463B-B0F0-A758EB663A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834" y="1720603"/>
            <a:ext cx="10040332" cy="4851343"/>
          </a:xfrm>
          <a:prstGeom prst="rect">
            <a:avLst/>
          </a:prstGeom>
        </p:spPr>
      </p:pic>
      <p:sp>
        <p:nvSpPr>
          <p:cNvPr id="4" name="Title 3">
            <a:extLst>
              <a:ext uri="{FF2B5EF4-FFF2-40B4-BE49-F238E27FC236}">
                <a16:creationId xmlns:a16="http://schemas.microsoft.com/office/drawing/2014/main" id="{0FD06D3E-CA4A-4E0C-AF8E-611920AA0FC1}"/>
              </a:ext>
            </a:extLst>
          </p:cNvPr>
          <p:cNvSpPr>
            <a:spLocks noGrp="1"/>
          </p:cNvSpPr>
          <p:nvPr>
            <p:ph type="title"/>
          </p:nvPr>
        </p:nvSpPr>
        <p:spPr>
          <a:xfrm>
            <a:off x="838199" y="365126"/>
            <a:ext cx="10974867" cy="987020"/>
          </a:xfrm>
        </p:spPr>
        <p:txBody>
          <a:bodyPr>
            <a:normAutofit/>
          </a:bodyPr>
          <a:lstStyle/>
          <a:p>
            <a:r>
              <a:rPr lang="en-US" altLang="zh-CN" sz="3600" b="1" dirty="0">
                <a:latin typeface="Times New Roman" panose="02020603050405020304" pitchFamily="18" charset="0"/>
                <a:cs typeface="Times New Roman" panose="02020603050405020304" pitchFamily="18" charset="0"/>
              </a:rPr>
              <a:t>Target Host Reconnaissance (1) — General Case</a:t>
            </a:r>
            <a:endParaRPr lang="zh-CN" altLang="en-US" sz="3600" b="1" dirty="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7DDE67E4-C83A-455A-9515-4FDFA377A093}"/>
              </a:ext>
            </a:extLst>
          </p:cNvPr>
          <p:cNvCxnSpPr>
            <a:cxnSpLocks/>
          </p:cNvCxnSpPr>
          <p:nvPr/>
        </p:nvCxnSpPr>
        <p:spPr>
          <a:xfrm>
            <a:off x="838200" y="1352146"/>
            <a:ext cx="10515600" cy="0"/>
          </a:xfrm>
          <a:prstGeom prst="line">
            <a:avLst/>
          </a:prstGeom>
          <a:ln w="57150"/>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E306578E-7D8A-4E4B-A6A3-906FE785AA07}"/>
              </a:ext>
            </a:extLst>
          </p:cNvPr>
          <p:cNvSpPr txBox="1"/>
          <p:nvPr/>
        </p:nvSpPr>
        <p:spPr>
          <a:xfrm>
            <a:off x="3605839" y="1334147"/>
            <a:ext cx="2683016" cy="1191816"/>
          </a:xfrm>
          <a:prstGeom prst="roundRect">
            <a:avLst/>
          </a:prstGeom>
          <a:solidFill>
            <a:schemeClr val="accent1">
              <a:lumMod val="50000"/>
            </a:schemeClr>
          </a:solidFill>
        </p:spPr>
        <p:txBody>
          <a:bodyPr wrap="square" rtlCol="0">
            <a:spAutoFit/>
          </a:bodyPr>
          <a:lstStyle/>
          <a:p>
            <a:r>
              <a:rPr lang="en-US" altLang="zh-CN" sz="1600" i="1" dirty="0">
                <a:solidFill>
                  <a:schemeClr val="bg1"/>
                </a:solidFill>
                <a:latin typeface="Times New Roman" panose="02020603050405020304" pitchFamily="18" charset="0"/>
                <a:cs typeface="Times New Roman" panose="02020603050405020304" pitchFamily="18" charset="0"/>
              </a:rPr>
              <a:t>The information including:</a:t>
            </a:r>
          </a:p>
          <a:p>
            <a:r>
              <a:rPr lang="en-US" altLang="zh-CN" sz="1200" dirty="0">
                <a:solidFill>
                  <a:schemeClr val="bg1"/>
                </a:solidFill>
                <a:latin typeface="Times New Roman" panose="02020603050405020304" pitchFamily="18" charset="0"/>
                <a:cs typeface="Times New Roman" panose="02020603050405020304" pitchFamily="18" charset="0"/>
              </a:rPr>
              <a:t>System call table : </a:t>
            </a:r>
            <a:r>
              <a:rPr lang="en-US" altLang="zh-CN" sz="1200" i="1" dirty="0">
                <a:solidFill>
                  <a:schemeClr val="bg1"/>
                </a:solidFill>
                <a:latin typeface="Times New Roman" panose="02020603050405020304" pitchFamily="18" charset="0"/>
                <a:cs typeface="Times New Roman" panose="02020603050405020304" pitchFamily="18" charset="0"/>
              </a:rPr>
              <a:t>0x1653100</a:t>
            </a:r>
          </a:p>
          <a:p>
            <a:r>
              <a:rPr lang="en-US" altLang="zh-CN" sz="1200" dirty="0">
                <a:solidFill>
                  <a:schemeClr val="bg1"/>
                </a:solidFill>
                <a:latin typeface="Times New Roman" panose="02020603050405020304" pitchFamily="18" charset="0"/>
                <a:cs typeface="Times New Roman" panose="02020603050405020304" pitchFamily="18" charset="0"/>
              </a:rPr>
              <a:t>Kernel _text:          </a:t>
            </a:r>
            <a:r>
              <a:rPr lang="en-US" altLang="zh-CN" sz="1200" i="1" dirty="0">
                <a:solidFill>
                  <a:schemeClr val="bg1"/>
                </a:solidFill>
                <a:latin typeface="Times New Roman" panose="02020603050405020304" pitchFamily="18" charset="0"/>
                <a:cs typeface="Times New Roman" panose="02020603050405020304" pitchFamily="18" charset="0"/>
              </a:rPr>
              <a:t>0x1000000 </a:t>
            </a:r>
          </a:p>
          <a:p>
            <a:r>
              <a:rPr lang="en-US" altLang="zh-CN" sz="1200" dirty="0" err="1">
                <a:solidFill>
                  <a:schemeClr val="bg1"/>
                </a:solidFill>
                <a:latin typeface="Times New Roman" panose="02020603050405020304" pitchFamily="18" charset="0"/>
                <a:cs typeface="Times New Roman" panose="02020603050405020304" pitchFamily="18" charset="0"/>
              </a:rPr>
              <a:t>kvm_intel</a:t>
            </a:r>
            <a:r>
              <a:rPr lang="en-US" altLang="zh-CN" sz="1200" dirty="0">
                <a:solidFill>
                  <a:schemeClr val="bg1"/>
                </a:solidFill>
                <a:latin typeface="Times New Roman" panose="02020603050405020304" pitchFamily="18" charset="0"/>
                <a:cs typeface="Times New Roman" panose="02020603050405020304" pitchFamily="18" charset="0"/>
              </a:rPr>
              <a:t>:             </a:t>
            </a:r>
            <a:r>
              <a:rPr lang="en-US" altLang="zh-CN" sz="1200" i="1" dirty="0">
                <a:solidFill>
                  <a:schemeClr val="bg1"/>
                </a:solidFill>
                <a:latin typeface="Times New Roman" panose="02020603050405020304" pitchFamily="18" charset="0"/>
                <a:cs typeface="Times New Roman" panose="02020603050405020304" pitchFamily="18" charset="0"/>
              </a:rPr>
              <a:t>0xf8bc7000</a:t>
            </a:r>
          </a:p>
          <a:p>
            <a:r>
              <a:rPr lang="en-US" altLang="zh-CN" sz="1200" i="1" dirty="0">
                <a:solidFill>
                  <a:schemeClr val="bg1"/>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38FC8095-06C0-4FFE-86D0-C050C7AC0DF3}"/>
              </a:ext>
            </a:extLst>
          </p:cNvPr>
          <p:cNvSpPr txBox="1"/>
          <p:nvPr/>
        </p:nvSpPr>
        <p:spPr>
          <a:xfrm>
            <a:off x="3426107" y="3772265"/>
            <a:ext cx="8386960" cy="510778"/>
          </a:xfrm>
          <a:prstGeom prst="roundRect">
            <a:avLst/>
          </a:prstGeom>
          <a:solidFill>
            <a:schemeClr val="accent1">
              <a:lumMod val="50000"/>
            </a:schemeClr>
          </a:solidFill>
        </p:spPr>
        <p:txBody>
          <a:bodyPr wrap="square" rtlCol="0">
            <a:spAutoFit/>
          </a:bodyPr>
          <a:lstStyle/>
          <a:p>
            <a:pPr algn="ctr"/>
            <a:r>
              <a:rPr lang="en-US" altLang="zh-CN" sz="2400" dirty="0">
                <a:solidFill>
                  <a:schemeClr val="bg1"/>
                </a:solidFill>
                <a:latin typeface="Times New Roman" panose="02020603050405020304" pitchFamily="18" charset="0"/>
                <a:cs typeface="Times New Roman" panose="02020603050405020304" pitchFamily="18" charset="0"/>
              </a:rPr>
              <a:t>Once the host system initializes, we fetch those basic information.</a:t>
            </a:r>
            <a:endParaRPr lang="en-US" altLang="zh-CN" sz="2400" i="1" dirty="0">
              <a:solidFill>
                <a:schemeClr val="bg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5388FEC6-5059-4979-A387-DD73DD69C189}"/>
              </a:ext>
            </a:extLst>
          </p:cNvPr>
          <p:cNvSpPr/>
          <p:nvPr/>
        </p:nvSpPr>
        <p:spPr>
          <a:xfrm>
            <a:off x="6382374" y="1720603"/>
            <a:ext cx="2938907" cy="618559"/>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4396A245-C664-424C-BB9F-8B7E883A85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6956" y="0"/>
            <a:ext cx="1175044" cy="1175044"/>
          </a:xfrm>
          <a:prstGeom prst="rect">
            <a:avLst/>
          </a:prstGeom>
        </p:spPr>
      </p:pic>
    </p:spTree>
    <p:extLst>
      <p:ext uri="{BB962C8B-B14F-4D97-AF65-F5344CB8AC3E}">
        <p14:creationId xmlns:p14="http://schemas.microsoft.com/office/powerpoint/2010/main" val="3036038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EDCDE3B-CD57-4494-9466-3769C9BB1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895" y="1641531"/>
            <a:ext cx="10040332" cy="4851343"/>
          </a:xfrm>
          <a:prstGeom prst="rect">
            <a:avLst/>
          </a:prstGeom>
        </p:spPr>
      </p:pic>
      <p:sp>
        <p:nvSpPr>
          <p:cNvPr id="4" name="Title 3">
            <a:extLst>
              <a:ext uri="{FF2B5EF4-FFF2-40B4-BE49-F238E27FC236}">
                <a16:creationId xmlns:a16="http://schemas.microsoft.com/office/drawing/2014/main" id="{0FD06D3E-CA4A-4E0C-AF8E-611920AA0FC1}"/>
              </a:ext>
            </a:extLst>
          </p:cNvPr>
          <p:cNvSpPr>
            <a:spLocks noGrp="1"/>
          </p:cNvSpPr>
          <p:nvPr>
            <p:ph type="title"/>
          </p:nvPr>
        </p:nvSpPr>
        <p:spPr>
          <a:xfrm>
            <a:off x="838200" y="365126"/>
            <a:ext cx="10877550" cy="987020"/>
          </a:xfrm>
        </p:spPr>
        <p:txBody>
          <a:bodyPr>
            <a:normAutofit/>
          </a:bodyPr>
          <a:lstStyle/>
          <a:p>
            <a:r>
              <a:rPr lang="en-US" altLang="zh-CN" sz="3600" b="1" dirty="0">
                <a:latin typeface="Times New Roman" panose="02020603050405020304" pitchFamily="18" charset="0"/>
                <a:cs typeface="Times New Roman" panose="02020603050405020304" pitchFamily="18" charset="0"/>
              </a:rPr>
              <a:t>Target Host Reconnaissance (2) — Special Case</a:t>
            </a:r>
            <a:endParaRPr lang="zh-CN" altLang="en-US" sz="3600" b="1" dirty="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7DDE67E4-C83A-455A-9515-4FDFA377A093}"/>
              </a:ext>
            </a:extLst>
          </p:cNvPr>
          <p:cNvCxnSpPr>
            <a:cxnSpLocks/>
          </p:cNvCxnSpPr>
          <p:nvPr/>
        </p:nvCxnSpPr>
        <p:spPr>
          <a:xfrm>
            <a:off x="838200" y="1352146"/>
            <a:ext cx="10515600" cy="0"/>
          </a:xfrm>
          <a:prstGeom prst="line">
            <a:avLst/>
          </a:prstGeom>
          <a:ln w="57150"/>
        </p:spPr>
        <p:style>
          <a:lnRef idx="3">
            <a:schemeClr val="dk1"/>
          </a:lnRef>
          <a:fillRef idx="0">
            <a:schemeClr val="dk1"/>
          </a:fillRef>
          <a:effectRef idx="2">
            <a:schemeClr val="dk1"/>
          </a:effectRef>
          <a:fontRef idx="minor">
            <a:schemeClr val="tx1"/>
          </a:fontRef>
        </p:style>
      </p:cxnSp>
      <p:sp>
        <p:nvSpPr>
          <p:cNvPr id="7" name="TextBox 6">
            <a:extLst>
              <a:ext uri="{FF2B5EF4-FFF2-40B4-BE49-F238E27FC236}">
                <a16:creationId xmlns:a16="http://schemas.microsoft.com/office/drawing/2014/main" id="{38FC8095-06C0-4FFE-86D0-C050C7AC0DF3}"/>
              </a:ext>
            </a:extLst>
          </p:cNvPr>
          <p:cNvSpPr txBox="1"/>
          <p:nvPr/>
        </p:nvSpPr>
        <p:spPr>
          <a:xfrm>
            <a:off x="404535" y="2286187"/>
            <a:ext cx="8175585" cy="1736646"/>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altLang="zh-CN" sz="3200" dirty="0">
                <a:solidFill>
                  <a:sysClr val="windowText" lastClr="000000"/>
                </a:solidFill>
                <a:latin typeface="Times New Roman" panose="02020603050405020304" pitchFamily="18" charset="0"/>
                <a:cs typeface="Times New Roman" panose="02020603050405020304" pitchFamily="18" charset="0"/>
              </a:rPr>
              <a:t>To </a:t>
            </a:r>
            <a:r>
              <a:rPr lang="en-US" altLang="zh-CN" sz="3200" dirty="0">
                <a:solidFill>
                  <a:srgbClr val="C00000"/>
                </a:solidFill>
                <a:latin typeface="Times New Roman" panose="02020603050405020304" pitchFamily="18" charset="0"/>
                <a:cs typeface="Times New Roman" panose="02020603050405020304" pitchFamily="18" charset="0"/>
              </a:rPr>
              <a:t>mitigate some attacks like ATRA</a:t>
            </a:r>
            <a:r>
              <a:rPr lang="en-US" altLang="zh-CN" sz="3200" dirty="0">
                <a:solidFill>
                  <a:schemeClr val="bg1"/>
                </a:solidFill>
                <a:latin typeface="Times New Roman" panose="02020603050405020304" pitchFamily="18" charset="0"/>
                <a:cs typeface="Times New Roman" panose="02020603050405020304" pitchFamily="18" charset="0"/>
              </a:rPr>
              <a:t>, </a:t>
            </a:r>
            <a:r>
              <a:rPr lang="en-US" altLang="zh-CN" sz="3200" dirty="0">
                <a:solidFill>
                  <a:sysClr val="windowText" lastClr="000000"/>
                </a:solidFill>
                <a:latin typeface="Times New Roman" panose="02020603050405020304" pitchFamily="18" charset="0"/>
                <a:cs typeface="Times New Roman" panose="02020603050405020304" pitchFamily="18" charset="0"/>
              </a:rPr>
              <a:t>we leverage SMM to get the runtime CPU information after checking SMRAM. </a:t>
            </a:r>
            <a:endParaRPr lang="en-US" altLang="zh-CN" sz="3200" i="1" dirty="0">
              <a:solidFill>
                <a:sysClr val="windowText" lastClr="000000"/>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5388FEC6-5059-4979-A387-DD73DD69C189}"/>
              </a:ext>
            </a:extLst>
          </p:cNvPr>
          <p:cNvSpPr/>
          <p:nvPr/>
        </p:nvSpPr>
        <p:spPr>
          <a:xfrm>
            <a:off x="6353517" y="1613573"/>
            <a:ext cx="2938907" cy="618559"/>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C58580AB-7ED7-48F8-AD31-8FDC1F4ECA45}"/>
              </a:ext>
            </a:extLst>
          </p:cNvPr>
          <p:cNvSpPr/>
          <p:nvPr/>
        </p:nvSpPr>
        <p:spPr>
          <a:xfrm>
            <a:off x="8580120" y="2761521"/>
            <a:ext cx="1280161" cy="58377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3ABCDA61-371D-D04D-BDD9-BE1D18D1D7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6956" y="0"/>
            <a:ext cx="1175044" cy="1175044"/>
          </a:xfrm>
          <a:prstGeom prst="rect">
            <a:avLst/>
          </a:prstGeom>
        </p:spPr>
      </p:pic>
    </p:spTree>
    <p:extLst>
      <p:ext uri="{BB962C8B-B14F-4D97-AF65-F5344CB8AC3E}">
        <p14:creationId xmlns:p14="http://schemas.microsoft.com/office/powerpoint/2010/main" val="430968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D06D3E-CA4A-4E0C-AF8E-611920AA0FC1}"/>
              </a:ext>
            </a:extLst>
          </p:cNvPr>
          <p:cNvSpPr>
            <a:spLocks noGrp="1"/>
          </p:cNvSpPr>
          <p:nvPr>
            <p:ph type="title"/>
          </p:nvPr>
        </p:nvSpPr>
        <p:spPr>
          <a:xfrm>
            <a:off x="838200" y="365126"/>
            <a:ext cx="10515600" cy="987020"/>
          </a:xfrm>
        </p:spPr>
        <p:txBody>
          <a:bodyPr>
            <a:normAutofit/>
          </a:bodyPr>
          <a:lstStyle/>
          <a:p>
            <a:r>
              <a:rPr lang="en-US" altLang="zh-CN" b="1" dirty="0">
                <a:latin typeface="Times New Roman" panose="02020603050405020304" pitchFamily="18" charset="0"/>
                <a:cs typeface="Times New Roman" panose="02020603050405020304" pitchFamily="18" charset="0"/>
              </a:rPr>
              <a:t>Nighthawk Design &amp; Implementation</a:t>
            </a:r>
            <a:endParaRPr lang="zh-CN" altLang="en-US" b="1" dirty="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7DDE67E4-C83A-455A-9515-4FDFA377A093}"/>
              </a:ext>
            </a:extLst>
          </p:cNvPr>
          <p:cNvCxnSpPr>
            <a:cxnSpLocks/>
          </p:cNvCxnSpPr>
          <p:nvPr/>
        </p:nvCxnSpPr>
        <p:spPr>
          <a:xfrm>
            <a:off x="838200" y="1352146"/>
            <a:ext cx="10515600" cy="0"/>
          </a:xfrm>
          <a:prstGeom prst="line">
            <a:avLst/>
          </a:prstGeom>
          <a:ln w="57150"/>
        </p:spPr>
        <p:style>
          <a:lnRef idx="3">
            <a:schemeClr val="dk1"/>
          </a:lnRef>
          <a:fillRef idx="0">
            <a:schemeClr val="dk1"/>
          </a:fillRef>
          <a:effectRef idx="2">
            <a:schemeClr val="dk1"/>
          </a:effectRef>
          <a:fontRef idx="minor">
            <a:schemeClr val="tx1"/>
          </a:fontRef>
        </p:style>
      </p:cxnSp>
      <p:sp>
        <p:nvSpPr>
          <p:cNvPr id="3" name="Rectangle 2">
            <a:extLst>
              <a:ext uri="{FF2B5EF4-FFF2-40B4-BE49-F238E27FC236}">
                <a16:creationId xmlns:a16="http://schemas.microsoft.com/office/drawing/2014/main" id="{8F5A3539-6390-4DD5-92DD-0FDD011BD573}"/>
              </a:ext>
            </a:extLst>
          </p:cNvPr>
          <p:cNvSpPr/>
          <p:nvPr/>
        </p:nvSpPr>
        <p:spPr>
          <a:xfrm>
            <a:off x="1334502" y="2119829"/>
            <a:ext cx="8752474" cy="3330464"/>
          </a:xfrm>
          <a:prstGeom prst="rect">
            <a:avLst/>
          </a:prstGeom>
        </p:spPr>
        <p:txBody>
          <a:bodyPr wrap="square">
            <a:spAutoFit/>
          </a:bodyPr>
          <a:lstStyle/>
          <a:p>
            <a:pPr marL="571500" indent="-571500">
              <a:lnSpc>
                <a:spcPct val="150000"/>
              </a:lnSpc>
              <a:buFont typeface="Wingdings" panose="05000000000000000000" pitchFamily="2" charset="2"/>
              <a:buChar char="§"/>
            </a:pPr>
            <a:r>
              <a:rPr lang="en-US" altLang="zh-CN" sz="3600" dirty="0">
                <a:latin typeface="Times New Roman" panose="02020603050405020304" pitchFamily="18" charset="0"/>
                <a:cs typeface="Times New Roman" panose="02020603050405020304" pitchFamily="18" charset="0"/>
              </a:rPr>
              <a:t>Preparing the Target Machine</a:t>
            </a:r>
          </a:p>
          <a:p>
            <a:pPr marL="571500" indent="-571500">
              <a:lnSpc>
                <a:spcPct val="150000"/>
              </a:lnSpc>
              <a:buFont typeface="Wingdings" panose="05000000000000000000" pitchFamily="2" charset="2"/>
              <a:buChar char="§"/>
            </a:pPr>
            <a:r>
              <a:rPr lang="en-US" altLang="zh-CN" sz="3600" dirty="0">
                <a:latin typeface="Times New Roman" panose="02020603050405020304" pitchFamily="18" charset="0"/>
                <a:cs typeface="Times New Roman" panose="02020603050405020304" pitchFamily="18" charset="0"/>
              </a:rPr>
              <a:t>Target Host Reconnaissance</a:t>
            </a:r>
          </a:p>
          <a:p>
            <a:pPr marL="571500" indent="-571500">
              <a:lnSpc>
                <a:spcPct val="150000"/>
              </a:lnSpc>
              <a:buFont typeface="Wingdings" panose="05000000000000000000" pitchFamily="2" charset="2"/>
              <a:buChar char="§"/>
            </a:pPr>
            <a:r>
              <a:rPr lang="en-US" altLang="zh-CN" sz="3600" b="1" i="1" dirty="0">
                <a:solidFill>
                  <a:schemeClr val="accent6"/>
                </a:solidFill>
                <a:latin typeface="Times New Roman" panose="02020603050405020304" pitchFamily="18" charset="0"/>
                <a:cs typeface="Times New Roman" panose="02020603050405020304" pitchFamily="18" charset="0"/>
              </a:rPr>
              <a:t>Measuring Integrity via Custom IME</a:t>
            </a:r>
          </a:p>
          <a:p>
            <a:pPr marL="571500" indent="-571500">
              <a:lnSpc>
                <a:spcPct val="150000"/>
              </a:lnSpc>
              <a:buFont typeface="Wingdings" panose="05000000000000000000" pitchFamily="2" charset="2"/>
              <a:buChar char="§"/>
            </a:pPr>
            <a:r>
              <a:rPr lang="en-US" altLang="zh-CN" sz="3600" dirty="0">
                <a:latin typeface="Times New Roman" panose="02020603050405020304" pitchFamily="18" charset="0"/>
                <a:cs typeface="Times New Roman" panose="02020603050405020304" pitchFamily="18" charset="0"/>
              </a:rPr>
              <a:t>Command from Remote Machine</a:t>
            </a:r>
          </a:p>
        </p:txBody>
      </p:sp>
      <p:pic>
        <p:nvPicPr>
          <p:cNvPr id="5" name="Picture 4">
            <a:extLst>
              <a:ext uri="{FF2B5EF4-FFF2-40B4-BE49-F238E27FC236}">
                <a16:creationId xmlns:a16="http://schemas.microsoft.com/office/drawing/2014/main" id="{FF77352A-864A-9348-9733-6683A35CD4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6956" y="0"/>
            <a:ext cx="1175044" cy="1175044"/>
          </a:xfrm>
          <a:prstGeom prst="rect">
            <a:avLst/>
          </a:prstGeom>
        </p:spPr>
      </p:pic>
    </p:spTree>
    <p:extLst>
      <p:ext uri="{BB962C8B-B14F-4D97-AF65-F5344CB8AC3E}">
        <p14:creationId xmlns:p14="http://schemas.microsoft.com/office/powerpoint/2010/main" val="3039954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C2C83B-132A-4F04-A640-2D6C74464A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1363013"/>
            <a:ext cx="7557302" cy="3651579"/>
          </a:xfrm>
          <a:prstGeom prst="rect">
            <a:avLst/>
          </a:prstGeom>
        </p:spPr>
      </p:pic>
      <p:sp>
        <p:nvSpPr>
          <p:cNvPr id="4" name="Title 3">
            <a:extLst>
              <a:ext uri="{FF2B5EF4-FFF2-40B4-BE49-F238E27FC236}">
                <a16:creationId xmlns:a16="http://schemas.microsoft.com/office/drawing/2014/main" id="{0FD06D3E-CA4A-4E0C-AF8E-611920AA0FC1}"/>
              </a:ext>
            </a:extLst>
          </p:cNvPr>
          <p:cNvSpPr>
            <a:spLocks noGrp="1"/>
          </p:cNvSpPr>
          <p:nvPr>
            <p:ph type="title"/>
          </p:nvPr>
        </p:nvSpPr>
        <p:spPr>
          <a:xfrm>
            <a:off x="838200" y="365126"/>
            <a:ext cx="10515600" cy="987020"/>
          </a:xfrm>
        </p:spPr>
        <p:txBody>
          <a:bodyPr>
            <a:normAutofit/>
          </a:bodyPr>
          <a:lstStyle/>
          <a:p>
            <a:r>
              <a:rPr lang="en-US" altLang="zh-CN" b="1" dirty="0">
                <a:latin typeface="Times New Roman" panose="02020603050405020304" pitchFamily="18" charset="0"/>
                <a:cs typeface="Times New Roman" panose="02020603050405020304" pitchFamily="18" charset="0"/>
              </a:rPr>
              <a:t>Measuring Integrity via Custom IME</a:t>
            </a:r>
          </a:p>
        </p:txBody>
      </p:sp>
      <p:cxnSp>
        <p:nvCxnSpPr>
          <p:cNvPr id="8" name="Straight Connector 7">
            <a:extLst>
              <a:ext uri="{FF2B5EF4-FFF2-40B4-BE49-F238E27FC236}">
                <a16:creationId xmlns:a16="http://schemas.microsoft.com/office/drawing/2014/main" id="{7DDE67E4-C83A-455A-9515-4FDFA377A093}"/>
              </a:ext>
            </a:extLst>
          </p:cNvPr>
          <p:cNvCxnSpPr>
            <a:cxnSpLocks/>
          </p:cNvCxnSpPr>
          <p:nvPr/>
        </p:nvCxnSpPr>
        <p:spPr>
          <a:xfrm>
            <a:off x="838200" y="1352146"/>
            <a:ext cx="10515600" cy="0"/>
          </a:xfrm>
          <a:prstGeom prst="line">
            <a:avLst/>
          </a:prstGeom>
          <a:ln w="57150"/>
        </p:spPr>
        <p:style>
          <a:lnRef idx="3">
            <a:schemeClr val="dk1"/>
          </a:lnRef>
          <a:fillRef idx="0">
            <a:schemeClr val="dk1"/>
          </a:fillRef>
          <a:effectRef idx="2">
            <a:schemeClr val="dk1"/>
          </a:effectRef>
          <a:fontRef idx="minor">
            <a:schemeClr val="tx1"/>
          </a:fontRef>
        </p:style>
      </p:cxnSp>
      <p:sp>
        <p:nvSpPr>
          <p:cNvPr id="1205" name="Rectangle 1204">
            <a:extLst>
              <a:ext uri="{FF2B5EF4-FFF2-40B4-BE49-F238E27FC236}">
                <a16:creationId xmlns:a16="http://schemas.microsoft.com/office/drawing/2014/main" id="{BF38C0E6-BE02-4377-AAB6-D50FBBCED22D}"/>
              </a:ext>
            </a:extLst>
          </p:cNvPr>
          <p:cNvSpPr/>
          <p:nvPr/>
        </p:nvSpPr>
        <p:spPr>
          <a:xfrm>
            <a:off x="5840928" y="2826578"/>
            <a:ext cx="5512871" cy="3178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latin typeface="Times New Roman" panose="02020603050405020304" pitchFamily="18" charset="0"/>
                <a:cs typeface="Times New Roman" panose="02020603050405020304" pitchFamily="18" charset="0"/>
              </a:rPr>
              <a:t>Workflow of Introspection</a:t>
            </a:r>
          </a:p>
        </p:txBody>
      </p:sp>
      <p:pic>
        <p:nvPicPr>
          <p:cNvPr id="7" name="Picture 6">
            <a:extLst>
              <a:ext uri="{FF2B5EF4-FFF2-40B4-BE49-F238E27FC236}">
                <a16:creationId xmlns:a16="http://schemas.microsoft.com/office/drawing/2014/main" id="{2F4A1898-A0F1-4C09-855C-4774F7CFC7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7450" y="3271108"/>
            <a:ext cx="5496350" cy="2724899"/>
          </a:xfrm>
          <a:prstGeom prst="rect">
            <a:avLst/>
          </a:prstGeom>
        </p:spPr>
      </p:pic>
      <p:pic>
        <p:nvPicPr>
          <p:cNvPr id="9" name="Picture 8">
            <a:extLst>
              <a:ext uri="{FF2B5EF4-FFF2-40B4-BE49-F238E27FC236}">
                <a16:creationId xmlns:a16="http://schemas.microsoft.com/office/drawing/2014/main" id="{8C510BAC-8285-1847-92C4-7FF5736238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16956" y="0"/>
            <a:ext cx="1175044" cy="1175044"/>
          </a:xfrm>
          <a:prstGeom prst="rect">
            <a:avLst/>
          </a:prstGeom>
        </p:spPr>
      </p:pic>
    </p:spTree>
    <p:extLst>
      <p:ext uri="{BB962C8B-B14F-4D97-AF65-F5344CB8AC3E}">
        <p14:creationId xmlns:p14="http://schemas.microsoft.com/office/powerpoint/2010/main" val="4040236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D06D3E-CA4A-4E0C-AF8E-611920AA0FC1}"/>
              </a:ext>
            </a:extLst>
          </p:cNvPr>
          <p:cNvSpPr>
            <a:spLocks noGrp="1"/>
          </p:cNvSpPr>
          <p:nvPr>
            <p:ph type="title"/>
          </p:nvPr>
        </p:nvSpPr>
        <p:spPr>
          <a:xfrm>
            <a:off x="838200" y="365126"/>
            <a:ext cx="10515600" cy="987020"/>
          </a:xfrm>
        </p:spPr>
        <p:txBody>
          <a:bodyPr>
            <a:normAutofit/>
          </a:bodyPr>
          <a:lstStyle/>
          <a:p>
            <a:r>
              <a:rPr lang="en-US" altLang="zh-CN" b="1" dirty="0">
                <a:latin typeface="Times New Roman" panose="02020603050405020304" pitchFamily="18" charset="0"/>
                <a:cs typeface="Times New Roman" panose="02020603050405020304" pitchFamily="18" charset="0"/>
              </a:rPr>
              <a:t>Nighthawk Design &amp; Implementation</a:t>
            </a:r>
            <a:endParaRPr lang="zh-CN" altLang="en-US" b="1" dirty="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7DDE67E4-C83A-455A-9515-4FDFA377A093}"/>
              </a:ext>
            </a:extLst>
          </p:cNvPr>
          <p:cNvCxnSpPr>
            <a:cxnSpLocks/>
          </p:cNvCxnSpPr>
          <p:nvPr/>
        </p:nvCxnSpPr>
        <p:spPr>
          <a:xfrm>
            <a:off x="838200" y="1352146"/>
            <a:ext cx="10515600" cy="0"/>
          </a:xfrm>
          <a:prstGeom prst="line">
            <a:avLst/>
          </a:prstGeom>
          <a:ln w="57150"/>
        </p:spPr>
        <p:style>
          <a:lnRef idx="3">
            <a:schemeClr val="dk1"/>
          </a:lnRef>
          <a:fillRef idx="0">
            <a:schemeClr val="dk1"/>
          </a:fillRef>
          <a:effectRef idx="2">
            <a:schemeClr val="dk1"/>
          </a:effectRef>
          <a:fontRef idx="minor">
            <a:schemeClr val="tx1"/>
          </a:fontRef>
        </p:style>
      </p:cxnSp>
      <p:sp>
        <p:nvSpPr>
          <p:cNvPr id="3" name="Rectangle 2">
            <a:extLst>
              <a:ext uri="{FF2B5EF4-FFF2-40B4-BE49-F238E27FC236}">
                <a16:creationId xmlns:a16="http://schemas.microsoft.com/office/drawing/2014/main" id="{8F5A3539-6390-4DD5-92DD-0FDD011BD573}"/>
              </a:ext>
            </a:extLst>
          </p:cNvPr>
          <p:cNvSpPr/>
          <p:nvPr/>
        </p:nvSpPr>
        <p:spPr>
          <a:xfrm>
            <a:off x="1334502" y="2119829"/>
            <a:ext cx="8752474" cy="3330464"/>
          </a:xfrm>
          <a:prstGeom prst="rect">
            <a:avLst/>
          </a:prstGeom>
        </p:spPr>
        <p:txBody>
          <a:bodyPr wrap="square">
            <a:spAutoFit/>
          </a:bodyPr>
          <a:lstStyle/>
          <a:p>
            <a:pPr marL="571500" indent="-571500">
              <a:lnSpc>
                <a:spcPct val="150000"/>
              </a:lnSpc>
              <a:buFont typeface="Wingdings" panose="05000000000000000000" pitchFamily="2" charset="2"/>
              <a:buChar char="§"/>
            </a:pPr>
            <a:r>
              <a:rPr lang="en-US" altLang="zh-CN" sz="3600" dirty="0">
                <a:latin typeface="Times New Roman" panose="02020603050405020304" pitchFamily="18" charset="0"/>
                <a:cs typeface="Times New Roman" panose="02020603050405020304" pitchFamily="18" charset="0"/>
              </a:rPr>
              <a:t>Preparing the Target Machine</a:t>
            </a:r>
          </a:p>
          <a:p>
            <a:pPr marL="571500" indent="-571500">
              <a:lnSpc>
                <a:spcPct val="150000"/>
              </a:lnSpc>
              <a:buFont typeface="Wingdings" panose="05000000000000000000" pitchFamily="2" charset="2"/>
              <a:buChar char="§"/>
            </a:pPr>
            <a:r>
              <a:rPr lang="en-US" altLang="zh-CN" sz="3600" dirty="0">
                <a:latin typeface="Times New Roman" panose="02020603050405020304" pitchFamily="18" charset="0"/>
                <a:cs typeface="Times New Roman" panose="02020603050405020304" pitchFamily="18" charset="0"/>
              </a:rPr>
              <a:t>Target Host Reconnaissance</a:t>
            </a:r>
          </a:p>
          <a:p>
            <a:pPr marL="571500" indent="-571500">
              <a:lnSpc>
                <a:spcPct val="150000"/>
              </a:lnSpc>
              <a:buFont typeface="Wingdings" panose="05000000000000000000" pitchFamily="2" charset="2"/>
              <a:buChar char="§"/>
            </a:pPr>
            <a:r>
              <a:rPr lang="en-US" altLang="zh-CN" sz="3600" dirty="0">
                <a:latin typeface="Times New Roman" panose="02020603050405020304" pitchFamily="18" charset="0"/>
                <a:cs typeface="Times New Roman" panose="02020603050405020304" pitchFamily="18" charset="0"/>
              </a:rPr>
              <a:t>Measuring Integrity via Custom IME</a:t>
            </a:r>
          </a:p>
          <a:p>
            <a:pPr marL="571500" indent="-571500">
              <a:lnSpc>
                <a:spcPct val="150000"/>
              </a:lnSpc>
              <a:buFont typeface="Wingdings" panose="05000000000000000000" pitchFamily="2" charset="2"/>
              <a:buChar char="§"/>
            </a:pPr>
            <a:r>
              <a:rPr lang="en-US" altLang="zh-CN" sz="3600" b="1" i="1" dirty="0">
                <a:solidFill>
                  <a:schemeClr val="accent6"/>
                </a:solidFill>
                <a:latin typeface="Times New Roman" panose="02020603050405020304" pitchFamily="18" charset="0"/>
                <a:cs typeface="Times New Roman" panose="02020603050405020304" pitchFamily="18" charset="0"/>
              </a:rPr>
              <a:t>Command from Remote Machine</a:t>
            </a:r>
          </a:p>
        </p:txBody>
      </p:sp>
      <p:pic>
        <p:nvPicPr>
          <p:cNvPr id="5" name="Picture 4">
            <a:extLst>
              <a:ext uri="{FF2B5EF4-FFF2-40B4-BE49-F238E27FC236}">
                <a16:creationId xmlns:a16="http://schemas.microsoft.com/office/drawing/2014/main" id="{0ECAA56B-AC3F-7247-B1B3-CE4FC822D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6956" y="0"/>
            <a:ext cx="1175044" cy="1175044"/>
          </a:xfrm>
          <a:prstGeom prst="rect">
            <a:avLst/>
          </a:prstGeom>
        </p:spPr>
      </p:pic>
    </p:spTree>
    <p:extLst>
      <p:ext uri="{BB962C8B-B14F-4D97-AF65-F5344CB8AC3E}">
        <p14:creationId xmlns:p14="http://schemas.microsoft.com/office/powerpoint/2010/main" val="1619136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D06D3E-CA4A-4E0C-AF8E-611920AA0FC1}"/>
              </a:ext>
            </a:extLst>
          </p:cNvPr>
          <p:cNvSpPr>
            <a:spLocks noGrp="1"/>
          </p:cNvSpPr>
          <p:nvPr>
            <p:ph type="title"/>
          </p:nvPr>
        </p:nvSpPr>
        <p:spPr>
          <a:xfrm>
            <a:off x="838200" y="365126"/>
            <a:ext cx="10515600" cy="987020"/>
          </a:xfrm>
        </p:spPr>
        <p:txBody>
          <a:bodyPr/>
          <a:lstStyle/>
          <a:p>
            <a:r>
              <a:rPr lang="en-US" altLang="zh-CN" b="1" dirty="0"/>
              <a:t>Privilege Layers</a:t>
            </a:r>
            <a:endParaRPr lang="zh-CN" altLang="en-US" b="1" dirty="0"/>
          </a:p>
        </p:txBody>
      </p:sp>
      <p:cxnSp>
        <p:nvCxnSpPr>
          <p:cNvPr id="8" name="Straight Connector 7">
            <a:extLst>
              <a:ext uri="{FF2B5EF4-FFF2-40B4-BE49-F238E27FC236}">
                <a16:creationId xmlns:a16="http://schemas.microsoft.com/office/drawing/2014/main" id="{7DDE67E4-C83A-455A-9515-4FDFA377A093}"/>
              </a:ext>
            </a:extLst>
          </p:cNvPr>
          <p:cNvCxnSpPr>
            <a:cxnSpLocks/>
          </p:cNvCxnSpPr>
          <p:nvPr/>
        </p:nvCxnSpPr>
        <p:spPr>
          <a:xfrm>
            <a:off x="838200" y="1352146"/>
            <a:ext cx="10515600" cy="0"/>
          </a:xfrm>
          <a:prstGeom prst="line">
            <a:avLst/>
          </a:prstGeom>
          <a:ln w="57150"/>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3C60C693-123A-408D-BABB-1C0C8324C25B}"/>
              </a:ext>
            </a:extLst>
          </p:cNvPr>
          <p:cNvSpPr txBox="1"/>
          <p:nvPr/>
        </p:nvSpPr>
        <p:spPr>
          <a:xfrm>
            <a:off x="1583176" y="1926132"/>
            <a:ext cx="9025647" cy="646331"/>
          </a:xfrm>
          <a:prstGeom prst="rect">
            <a:avLst/>
          </a:prstGeom>
          <a:noFill/>
        </p:spPr>
        <p:txBody>
          <a:bodyPr wrap="square" rtlCol="0">
            <a:spAutoFit/>
          </a:bodyPr>
          <a:lstStyle/>
          <a:p>
            <a:r>
              <a:rPr lang="en-US" altLang="zh-CN" sz="3600" dirty="0">
                <a:latin typeface="Times New Roman" panose="02020603050405020304" pitchFamily="18" charset="0"/>
                <a:cs typeface="Times New Roman" panose="02020603050405020304" pitchFamily="18" charset="0"/>
              </a:rPr>
              <a:t>Ring 3               </a:t>
            </a:r>
            <a:r>
              <a:rPr lang="en-US" altLang="zh-CN" sz="36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User mode</a:t>
            </a:r>
            <a:r>
              <a:rPr lang="en-US" altLang="zh-CN" sz="3600" dirty="0">
                <a:latin typeface="Times New Roman" panose="02020603050405020304" pitchFamily="18" charset="0"/>
                <a:cs typeface="Times New Roman" panose="02020603050405020304" pitchFamily="18" charset="0"/>
              </a:rPr>
              <a:t>  virus  </a:t>
            </a:r>
            <a:endParaRPr lang="zh-CN" altLang="en-US" sz="36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DC39A8E-1C43-4E01-AA83-34176203325F}"/>
              </a:ext>
            </a:extLst>
          </p:cNvPr>
          <p:cNvSpPr txBox="1"/>
          <p:nvPr/>
        </p:nvSpPr>
        <p:spPr>
          <a:xfrm>
            <a:off x="1583175" y="2877263"/>
            <a:ext cx="9025647" cy="646331"/>
          </a:xfrm>
          <a:prstGeom prst="rect">
            <a:avLst/>
          </a:prstGeom>
          <a:noFill/>
        </p:spPr>
        <p:txBody>
          <a:bodyPr wrap="square" rtlCol="0">
            <a:spAutoFit/>
          </a:bodyPr>
          <a:lstStyle/>
          <a:p>
            <a:r>
              <a:rPr lang="en-US" altLang="zh-CN" sz="3600" dirty="0">
                <a:latin typeface="Times New Roman" panose="02020603050405020304" pitchFamily="18" charset="0"/>
                <a:cs typeface="Times New Roman" panose="02020603050405020304" pitchFamily="18" charset="0"/>
              </a:rPr>
              <a:t>Ring 0               </a:t>
            </a:r>
            <a:r>
              <a:rPr lang="en-US" altLang="zh-CN" sz="3600" dirty="0">
                <a:solidFill>
                  <a:schemeClr val="accent1">
                    <a:lumMod val="75000"/>
                  </a:schemeClr>
                </a:solidFill>
                <a:latin typeface="Times New Roman" panose="02020603050405020304" pitchFamily="18" charset="0"/>
                <a:cs typeface="Times New Roman" panose="02020603050405020304" pitchFamily="18" charset="0"/>
              </a:rPr>
              <a:t>Kernel</a:t>
            </a:r>
            <a:r>
              <a:rPr lang="zh-CN" altLang="en-US" sz="3600"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3600" dirty="0">
                <a:solidFill>
                  <a:schemeClr val="accent1">
                    <a:lumMod val="75000"/>
                  </a:schemeClr>
                </a:solidFill>
                <a:latin typeface="Times New Roman" panose="02020603050405020304" pitchFamily="18" charset="0"/>
                <a:cs typeface="Times New Roman" panose="02020603050405020304" pitchFamily="18" charset="0"/>
              </a:rPr>
              <a:t>mode</a:t>
            </a:r>
            <a:r>
              <a:rPr lang="en-US" altLang="zh-CN" sz="3600" dirty="0">
                <a:latin typeface="Times New Roman" panose="02020603050405020304" pitchFamily="18" charset="0"/>
                <a:cs typeface="Times New Roman" panose="02020603050405020304" pitchFamily="18" charset="0"/>
              </a:rPr>
              <a:t>   rootkits</a:t>
            </a:r>
            <a:endParaRPr lang="zh-CN" altLang="en-US" sz="36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C08DEBEB-C8FA-43F6-A939-EDD3D50899B7}"/>
              </a:ext>
            </a:extLst>
          </p:cNvPr>
          <p:cNvSpPr txBox="1"/>
          <p:nvPr/>
        </p:nvSpPr>
        <p:spPr>
          <a:xfrm>
            <a:off x="1583175" y="3828394"/>
            <a:ext cx="9025647" cy="646331"/>
          </a:xfrm>
          <a:prstGeom prst="rect">
            <a:avLst/>
          </a:prstGeom>
          <a:noFill/>
        </p:spPr>
        <p:txBody>
          <a:bodyPr wrap="square" rtlCol="0">
            <a:spAutoFit/>
          </a:bodyPr>
          <a:lstStyle/>
          <a:p>
            <a:r>
              <a:rPr lang="en-US" altLang="zh-CN" sz="3600" dirty="0">
                <a:latin typeface="Times New Roman" panose="02020603050405020304" pitchFamily="18" charset="0"/>
                <a:cs typeface="Times New Roman" panose="02020603050405020304" pitchFamily="18" charset="0"/>
              </a:rPr>
              <a:t>Ring -1              </a:t>
            </a:r>
            <a:r>
              <a:rPr lang="en-US" altLang="zh-CN" sz="3600" dirty="0">
                <a:solidFill>
                  <a:srgbClr val="FF0000"/>
                </a:solidFill>
                <a:latin typeface="Times New Roman" panose="02020603050405020304" pitchFamily="18" charset="0"/>
                <a:cs typeface="Times New Roman" panose="02020603050405020304" pitchFamily="18" charset="0"/>
              </a:rPr>
              <a:t>Hypervisor  </a:t>
            </a:r>
            <a:r>
              <a:rPr lang="en-US" altLang="zh-CN" sz="3600" dirty="0">
                <a:latin typeface="Times New Roman" panose="02020603050405020304" pitchFamily="18" charset="0"/>
                <a:cs typeface="Times New Roman" panose="02020603050405020304" pitchFamily="18" charset="0"/>
              </a:rPr>
              <a:t>   rootkits</a:t>
            </a:r>
            <a:endParaRPr lang="zh-CN" altLang="en-US" sz="36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68D06B55-EDA2-4BA5-A2AD-F0B70DB167E1}"/>
              </a:ext>
            </a:extLst>
          </p:cNvPr>
          <p:cNvSpPr txBox="1"/>
          <p:nvPr/>
        </p:nvSpPr>
        <p:spPr>
          <a:xfrm>
            <a:off x="1583175" y="4859523"/>
            <a:ext cx="9025647" cy="646331"/>
          </a:xfrm>
          <a:prstGeom prst="rect">
            <a:avLst/>
          </a:prstGeom>
          <a:noFill/>
        </p:spPr>
        <p:txBody>
          <a:bodyPr wrap="square" rtlCol="0">
            <a:spAutoFit/>
          </a:bodyPr>
          <a:lstStyle/>
          <a:p>
            <a:r>
              <a:rPr lang="en-US" altLang="zh-CN" sz="3600" dirty="0">
                <a:latin typeface="Times New Roman" panose="02020603050405020304" pitchFamily="18" charset="0"/>
                <a:cs typeface="Times New Roman" panose="02020603050405020304" pitchFamily="18" charset="0"/>
              </a:rPr>
              <a:t>Ring -2              </a:t>
            </a:r>
            <a:r>
              <a:rPr lang="en-US" altLang="zh-CN" sz="3600" dirty="0">
                <a:solidFill>
                  <a:srgbClr val="C00000"/>
                </a:solidFill>
                <a:latin typeface="Times New Roman" panose="02020603050405020304" pitchFamily="18" charset="0"/>
                <a:cs typeface="Times New Roman" panose="02020603050405020304" pitchFamily="18" charset="0"/>
              </a:rPr>
              <a:t>SMM</a:t>
            </a:r>
            <a:r>
              <a:rPr lang="en-US" altLang="zh-CN" sz="3600" dirty="0">
                <a:latin typeface="Times New Roman" panose="02020603050405020304" pitchFamily="18" charset="0"/>
                <a:cs typeface="Times New Roman" panose="02020603050405020304" pitchFamily="18" charset="0"/>
              </a:rPr>
              <a:t>    rootkits (SMM reload)</a:t>
            </a:r>
            <a:endParaRPr lang="zh-CN" altLang="en-US" sz="36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8BD68E25-925F-BB41-8081-0FBE246B39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6956" y="0"/>
            <a:ext cx="1175044" cy="1175044"/>
          </a:xfrm>
          <a:prstGeom prst="rect">
            <a:avLst/>
          </a:prstGeom>
        </p:spPr>
      </p:pic>
    </p:spTree>
    <p:extLst>
      <p:ext uri="{BB962C8B-B14F-4D97-AF65-F5344CB8AC3E}">
        <p14:creationId xmlns:p14="http://schemas.microsoft.com/office/powerpoint/2010/main" val="1378189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BE4A28-4289-41FB-BC05-08B4B0A4B0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895" y="1500126"/>
            <a:ext cx="10040332" cy="4851343"/>
          </a:xfrm>
          <a:prstGeom prst="rect">
            <a:avLst/>
          </a:prstGeom>
        </p:spPr>
      </p:pic>
      <p:sp>
        <p:nvSpPr>
          <p:cNvPr id="6" name="Rectangle: Rounded Corners 5">
            <a:extLst>
              <a:ext uri="{FF2B5EF4-FFF2-40B4-BE49-F238E27FC236}">
                <a16:creationId xmlns:a16="http://schemas.microsoft.com/office/drawing/2014/main" id="{63FFFDCB-865E-4C02-A21B-098F5CD31AD3}"/>
              </a:ext>
            </a:extLst>
          </p:cNvPr>
          <p:cNvSpPr/>
          <p:nvPr/>
        </p:nvSpPr>
        <p:spPr>
          <a:xfrm>
            <a:off x="923731" y="2407303"/>
            <a:ext cx="2453951" cy="886402"/>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0FD06D3E-CA4A-4E0C-AF8E-611920AA0FC1}"/>
              </a:ext>
            </a:extLst>
          </p:cNvPr>
          <p:cNvSpPr>
            <a:spLocks noGrp="1"/>
          </p:cNvSpPr>
          <p:nvPr>
            <p:ph type="title"/>
          </p:nvPr>
        </p:nvSpPr>
        <p:spPr>
          <a:xfrm>
            <a:off x="838200" y="365126"/>
            <a:ext cx="10515600" cy="987020"/>
          </a:xfrm>
        </p:spPr>
        <p:txBody>
          <a:bodyPr>
            <a:normAutofit/>
          </a:bodyPr>
          <a:lstStyle/>
          <a:p>
            <a:r>
              <a:rPr lang="en-US" altLang="zh-CN" b="1" dirty="0">
                <a:latin typeface="Times New Roman" panose="02020603050405020304" pitchFamily="18" charset="0"/>
                <a:cs typeface="Times New Roman" panose="02020603050405020304" pitchFamily="18" charset="0"/>
              </a:rPr>
              <a:t>Command from Remote Machine</a:t>
            </a:r>
          </a:p>
        </p:txBody>
      </p:sp>
      <p:cxnSp>
        <p:nvCxnSpPr>
          <p:cNvPr id="8" name="Straight Connector 7">
            <a:extLst>
              <a:ext uri="{FF2B5EF4-FFF2-40B4-BE49-F238E27FC236}">
                <a16:creationId xmlns:a16="http://schemas.microsoft.com/office/drawing/2014/main" id="{7DDE67E4-C83A-455A-9515-4FDFA377A093}"/>
              </a:ext>
            </a:extLst>
          </p:cNvPr>
          <p:cNvCxnSpPr>
            <a:cxnSpLocks/>
          </p:cNvCxnSpPr>
          <p:nvPr/>
        </p:nvCxnSpPr>
        <p:spPr>
          <a:xfrm>
            <a:off x="838200" y="1352146"/>
            <a:ext cx="10515600" cy="0"/>
          </a:xfrm>
          <a:prstGeom prst="line">
            <a:avLst/>
          </a:prstGeom>
          <a:ln w="57150"/>
        </p:spPr>
        <p:style>
          <a:lnRef idx="3">
            <a:schemeClr val="dk1"/>
          </a:lnRef>
          <a:fillRef idx="0">
            <a:schemeClr val="dk1"/>
          </a:fillRef>
          <a:effectRef idx="2">
            <a:schemeClr val="dk1"/>
          </a:effectRef>
          <a:fontRef idx="minor">
            <a:schemeClr val="tx1"/>
          </a:fontRef>
        </p:style>
      </p:cxnSp>
      <p:pic>
        <p:nvPicPr>
          <p:cNvPr id="5" name="Picture 4">
            <a:extLst>
              <a:ext uri="{FF2B5EF4-FFF2-40B4-BE49-F238E27FC236}">
                <a16:creationId xmlns:a16="http://schemas.microsoft.com/office/drawing/2014/main" id="{707F12E2-A36C-475E-8052-4778B2F99C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5846" y="2915086"/>
            <a:ext cx="7134342" cy="3436383"/>
          </a:xfrm>
          <a:prstGeom prst="rect">
            <a:avLst/>
          </a:prstGeom>
          <a:ln w="28575">
            <a:solidFill>
              <a:srgbClr val="FF0000"/>
            </a:solidFill>
          </a:ln>
        </p:spPr>
      </p:pic>
      <p:pic>
        <p:nvPicPr>
          <p:cNvPr id="9" name="Picture 8">
            <a:extLst>
              <a:ext uri="{FF2B5EF4-FFF2-40B4-BE49-F238E27FC236}">
                <a16:creationId xmlns:a16="http://schemas.microsoft.com/office/drawing/2014/main" id="{D4A890DA-DA3A-614C-9ECD-7871C9212A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16956" y="0"/>
            <a:ext cx="1175044" cy="1175044"/>
          </a:xfrm>
          <a:prstGeom prst="rect">
            <a:avLst/>
          </a:prstGeom>
        </p:spPr>
      </p:pic>
    </p:spTree>
    <p:extLst>
      <p:ext uri="{BB962C8B-B14F-4D97-AF65-F5344CB8AC3E}">
        <p14:creationId xmlns:p14="http://schemas.microsoft.com/office/powerpoint/2010/main" val="733761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D06D3E-CA4A-4E0C-AF8E-611920AA0FC1}"/>
              </a:ext>
            </a:extLst>
          </p:cNvPr>
          <p:cNvSpPr>
            <a:spLocks noGrp="1"/>
          </p:cNvSpPr>
          <p:nvPr>
            <p:ph type="title"/>
          </p:nvPr>
        </p:nvSpPr>
        <p:spPr>
          <a:xfrm>
            <a:off x="838200" y="365126"/>
            <a:ext cx="10515600" cy="987020"/>
          </a:xfrm>
        </p:spPr>
        <p:txBody>
          <a:bodyPr/>
          <a:lstStyle/>
          <a:p>
            <a:r>
              <a:rPr lang="en-US" altLang="zh-CN" b="1" dirty="0"/>
              <a:t>Outline</a:t>
            </a:r>
            <a:endParaRPr lang="zh-CN" altLang="en-US" b="1" dirty="0"/>
          </a:p>
        </p:txBody>
      </p:sp>
      <p:cxnSp>
        <p:nvCxnSpPr>
          <p:cNvPr id="8" name="Straight Connector 7">
            <a:extLst>
              <a:ext uri="{FF2B5EF4-FFF2-40B4-BE49-F238E27FC236}">
                <a16:creationId xmlns:a16="http://schemas.microsoft.com/office/drawing/2014/main" id="{7DDE67E4-C83A-455A-9515-4FDFA377A093}"/>
              </a:ext>
            </a:extLst>
          </p:cNvPr>
          <p:cNvCxnSpPr>
            <a:cxnSpLocks/>
          </p:cNvCxnSpPr>
          <p:nvPr/>
        </p:nvCxnSpPr>
        <p:spPr>
          <a:xfrm>
            <a:off x="838200" y="1352146"/>
            <a:ext cx="10515600" cy="0"/>
          </a:xfrm>
          <a:prstGeom prst="line">
            <a:avLst/>
          </a:prstGeom>
          <a:ln w="57150"/>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3C60C693-123A-408D-BABB-1C0C8324C25B}"/>
              </a:ext>
            </a:extLst>
          </p:cNvPr>
          <p:cNvSpPr txBox="1"/>
          <p:nvPr/>
        </p:nvSpPr>
        <p:spPr>
          <a:xfrm>
            <a:off x="838200" y="1720840"/>
            <a:ext cx="9296400" cy="4801314"/>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lang="en-US" altLang="zh-CN" sz="3600" dirty="0">
                <a:latin typeface="Times New Roman" panose="02020603050405020304" pitchFamily="18" charset="0"/>
                <a:cs typeface="Times New Roman" panose="02020603050405020304" pitchFamily="18" charset="0"/>
              </a:rPr>
              <a:t>Introduction and Background</a:t>
            </a:r>
          </a:p>
          <a:p>
            <a:pPr marL="571500" indent="-571500">
              <a:lnSpc>
                <a:spcPct val="150000"/>
              </a:lnSpc>
              <a:buFont typeface="Arial" panose="020B0604020202020204" pitchFamily="34" charset="0"/>
              <a:buChar char="•"/>
            </a:pPr>
            <a:r>
              <a:rPr lang="en-US" altLang="zh-CN" sz="3600" dirty="0">
                <a:latin typeface="Times New Roman" panose="02020603050405020304" pitchFamily="18" charset="0"/>
                <a:cs typeface="Times New Roman" panose="02020603050405020304" pitchFamily="18" charset="0"/>
              </a:rPr>
              <a:t>Architecture of Nighthawk</a:t>
            </a:r>
          </a:p>
          <a:p>
            <a:pPr marL="571500" indent="-571500">
              <a:lnSpc>
                <a:spcPct val="150000"/>
              </a:lnSpc>
              <a:buFont typeface="Arial" panose="020B0604020202020204" pitchFamily="34" charset="0"/>
              <a:buChar char="•"/>
            </a:pPr>
            <a:r>
              <a:rPr lang="en-US" altLang="zh-CN" sz="3600" dirty="0">
                <a:latin typeface="Times New Roman" panose="02020603050405020304" pitchFamily="18" charset="0"/>
                <a:cs typeface="Times New Roman" panose="02020603050405020304" pitchFamily="18" charset="0"/>
              </a:rPr>
              <a:t>Design and Implementation</a:t>
            </a:r>
          </a:p>
          <a:p>
            <a:pPr marL="571500" indent="-571500">
              <a:lnSpc>
                <a:spcPct val="150000"/>
              </a:lnSpc>
              <a:buFont typeface="Arial" panose="020B0604020202020204" pitchFamily="34" charset="0"/>
              <a:buChar char="•"/>
            </a:pPr>
            <a:r>
              <a:rPr lang="en-US" altLang="zh-CN" sz="3600" b="1" dirty="0">
                <a:latin typeface="Times New Roman" panose="02020603050405020304" pitchFamily="18" charset="0"/>
                <a:cs typeface="Times New Roman" panose="02020603050405020304" pitchFamily="18" charset="0"/>
              </a:rPr>
              <a:t>Evaluation: Effectiveness and Performance</a:t>
            </a:r>
          </a:p>
          <a:p>
            <a:pPr marL="571500" indent="-571500">
              <a:lnSpc>
                <a:spcPct val="150000"/>
              </a:lnSpc>
              <a:buFont typeface="Arial" panose="020B0604020202020204" pitchFamily="34" charset="0"/>
              <a:buChar char="•"/>
            </a:pPr>
            <a:r>
              <a:rPr lang="en-US" altLang="zh-CN" sz="3600" dirty="0">
                <a:latin typeface="Times New Roman" panose="02020603050405020304" pitchFamily="18" charset="0"/>
                <a:cs typeface="Times New Roman" panose="02020603050405020304" pitchFamily="18" charset="0"/>
              </a:rPr>
              <a:t>Conclusion</a:t>
            </a:r>
          </a:p>
          <a:p>
            <a:endParaRPr lang="zh-CN" altLang="en-US" sz="36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AF40C00-89D5-3C4B-9DF9-23D987303A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6956" y="0"/>
            <a:ext cx="1175044" cy="1175044"/>
          </a:xfrm>
          <a:prstGeom prst="rect">
            <a:avLst/>
          </a:prstGeom>
        </p:spPr>
      </p:pic>
    </p:spTree>
    <p:extLst>
      <p:ext uri="{BB962C8B-B14F-4D97-AF65-F5344CB8AC3E}">
        <p14:creationId xmlns:p14="http://schemas.microsoft.com/office/powerpoint/2010/main" val="2185153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D06D3E-CA4A-4E0C-AF8E-611920AA0FC1}"/>
              </a:ext>
            </a:extLst>
          </p:cNvPr>
          <p:cNvSpPr>
            <a:spLocks noGrp="1"/>
          </p:cNvSpPr>
          <p:nvPr>
            <p:ph type="title"/>
          </p:nvPr>
        </p:nvSpPr>
        <p:spPr>
          <a:xfrm>
            <a:off x="838200" y="365126"/>
            <a:ext cx="10515600" cy="987020"/>
          </a:xfrm>
        </p:spPr>
        <p:txBody>
          <a:bodyPr>
            <a:normAutofit/>
          </a:bodyPr>
          <a:lstStyle/>
          <a:p>
            <a:r>
              <a:rPr lang="en-US" altLang="zh-CN" b="1" dirty="0">
                <a:latin typeface="Times New Roman" panose="02020603050405020304" pitchFamily="18" charset="0"/>
                <a:cs typeface="Times New Roman" panose="02020603050405020304" pitchFamily="18" charset="0"/>
              </a:rPr>
              <a:t>Evaluation</a:t>
            </a:r>
            <a:endParaRPr lang="zh-CN" altLang="en-US" b="1" dirty="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7DDE67E4-C83A-455A-9515-4FDFA377A093}"/>
              </a:ext>
            </a:extLst>
          </p:cNvPr>
          <p:cNvCxnSpPr>
            <a:cxnSpLocks/>
          </p:cNvCxnSpPr>
          <p:nvPr/>
        </p:nvCxnSpPr>
        <p:spPr>
          <a:xfrm>
            <a:off x="838200" y="1352146"/>
            <a:ext cx="10515600" cy="0"/>
          </a:xfrm>
          <a:prstGeom prst="line">
            <a:avLst/>
          </a:prstGeom>
          <a:ln w="57150"/>
        </p:spPr>
        <p:style>
          <a:lnRef idx="3">
            <a:schemeClr val="dk1"/>
          </a:lnRef>
          <a:fillRef idx="0">
            <a:schemeClr val="dk1"/>
          </a:fillRef>
          <a:effectRef idx="2">
            <a:schemeClr val="dk1"/>
          </a:effectRef>
          <a:fontRef idx="minor">
            <a:schemeClr val="tx1"/>
          </a:fontRef>
        </p:style>
      </p:cxnSp>
      <p:pic>
        <p:nvPicPr>
          <p:cNvPr id="6" name="Picture 5" descr="A close up of electronics&#10;&#10;Description generated with high confidence">
            <a:extLst>
              <a:ext uri="{FF2B5EF4-FFF2-40B4-BE49-F238E27FC236}">
                <a16:creationId xmlns:a16="http://schemas.microsoft.com/office/drawing/2014/main" id="{96FBEC6C-E5C3-4163-8F4E-3C51B91675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61" y="2110098"/>
            <a:ext cx="2026084" cy="3600406"/>
          </a:xfrm>
          <a:prstGeom prst="rect">
            <a:avLst/>
          </a:prstGeom>
        </p:spPr>
      </p:pic>
      <p:sp>
        <p:nvSpPr>
          <p:cNvPr id="7" name="Rectangle 6">
            <a:extLst>
              <a:ext uri="{FF2B5EF4-FFF2-40B4-BE49-F238E27FC236}">
                <a16:creationId xmlns:a16="http://schemas.microsoft.com/office/drawing/2014/main" id="{AE7C2467-7711-4AC7-B24E-C8E6E7FB15B3}"/>
              </a:ext>
            </a:extLst>
          </p:cNvPr>
          <p:cNvSpPr/>
          <p:nvPr/>
        </p:nvSpPr>
        <p:spPr>
          <a:xfrm>
            <a:off x="3325793" y="2181867"/>
            <a:ext cx="8028007" cy="3323987"/>
          </a:xfrm>
          <a:prstGeom prst="rect">
            <a:avLst/>
          </a:prstGeom>
        </p:spPr>
        <p:txBody>
          <a:bodyPr wrap="square">
            <a:spAutoFit/>
          </a:bodyPr>
          <a:lstStyle/>
          <a:p>
            <a:r>
              <a:rPr lang="en-US" altLang="zh-CN" sz="2400" b="1" dirty="0">
                <a:latin typeface="Times New Roman" panose="02020603050405020304" pitchFamily="18" charset="0"/>
                <a:cs typeface="Times New Roman" panose="02020603050405020304" pitchFamily="18" charset="0"/>
              </a:rPr>
              <a:t>The test environment platform:</a:t>
            </a:r>
          </a:p>
          <a:p>
            <a:endParaRPr lang="en-US" altLang="zh-CN" sz="2400" b="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altLang="zh-CN" dirty="0">
                <a:latin typeface="Times New Roman" panose="02020603050405020304" pitchFamily="18" charset="0"/>
                <a:cs typeface="Times New Roman" panose="02020603050405020304" pitchFamily="18" charset="0"/>
              </a:rPr>
              <a:t>Intel DQ35JO motherboard with 3.0GHz Intel E8400 CPU, ICH9D0 I/O Controller Hub and 2GB RAM. </a:t>
            </a:r>
          </a:p>
          <a:p>
            <a:endParaRPr lang="en-US" altLang="zh-C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altLang="zh-CN" dirty="0">
                <a:latin typeface="Times New Roman" panose="02020603050405020304" pitchFamily="18" charset="0"/>
                <a:cs typeface="Times New Roman" panose="02020603050405020304" pitchFamily="18" charset="0"/>
              </a:rPr>
              <a:t>Intel e1000e Gigabyte network card for the network communication. </a:t>
            </a:r>
          </a:p>
          <a:p>
            <a:pPr marL="285750" indent="-285750">
              <a:buFont typeface="Wingdings" panose="05000000000000000000" pitchFamily="2" charset="2"/>
              <a:buChar char="ü"/>
            </a:pPr>
            <a:endParaRPr lang="en-US" altLang="zh-C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altLang="zh-CN" dirty="0">
                <a:latin typeface="Times New Roman" panose="02020603050405020304" pitchFamily="18" charset="0"/>
                <a:cs typeface="Times New Roman" panose="02020603050405020304" pitchFamily="18" charset="0"/>
              </a:rPr>
              <a:t>We use an earlier BIOS version (JOQ3510J.86A.0933) for injecting code into ME. </a:t>
            </a:r>
          </a:p>
          <a:p>
            <a:endParaRPr lang="en-US" altLang="zh-C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altLang="zh-CN" dirty="0">
                <a:latin typeface="Times New Roman" panose="02020603050405020304" pitchFamily="18" charset="0"/>
                <a:cs typeface="Times New Roman" panose="02020603050405020304" pitchFamily="18" charset="0"/>
              </a:rPr>
              <a:t>We run Ubuntu with the Linux kernel version 2.6.x to 4.x, along with KVM- and Xen-based Hypervisor.</a:t>
            </a:r>
            <a:endParaRPr lang="zh-CN" altLang="en-US"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F2D3F4C3-E22E-EC48-95B9-D1B2D9F800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6956" y="0"/>
            <a:ext cx="1175044" cy="1175044"/>
          </a:xfrm>
          <a:prstGeom prst="rect">
            <a:avLst/>
          </a:prstGeom>
        </p:spPr>
      </p:pic>
    </p:spTree>
    <p:extLst>
      <p:ext uri="{BB962C8B-B14F-4D97-AF65-F5344CB8AC3E}">
        <p14:creationId xmlns:p14="http://schemas.microsoft.com/office/powerpoint/2010/main" val="607786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D06D3E-CA4A-4E0C-AF8E-611920AA0FC1}"/>
              </a:ext>
            </a:extLst>
          </p:cNvPr>
          <p:cNvSpPr>
            <a:spLocks noGrp="1"/>
          </p:cNvSpPr>
          <p:nvPr>
            <p:ph type="title"/>
          </p:nvPr>
        </p:nvSpPr>
        <p:spPr>
          <a:xfrm>
            <a:off x="838200" y="365126"/>
            <a:ext cx="10515600" cy="987020"/>
          </a:xfrm>
        </p:spPr>
        <p:txBody>
          <a:bodyPr>
            <a:normAutofit/>
          </a:bodyPr>
          <a:lstStyle/>
          <a:p>
            <a:r>
              <a:rPr lang="en-US" altLang="zh-CN" b="1" dirty="0">
                <a:latin typeface="Times New Roman" panose="02020603050405020304" pitchFamily="18" charset="0"/>
                <a:cs typeface="Times New Roman" panose="02020603050405020304" pitchFamily="18" charset="0"/>
              </a:rPr>
              <a:t>Effectiveness--General Attacks</a:t>
            </a:r>
            <a:endParaRPr lang="zh-CN" altLang="en-US" b="1" dirty="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7DDE67E4-C83A-455A-9515-4FDFA377A093}"/>
              </a:ext>
            </a:extLst>
          </p:cNvPr>
          <p:cNvCxnSpPr>
            <a:cxnSpLocks/>
          </p:cNvCxnSpPr>
          <p:nvPr/>
        </p:nvCxnSpPr>
        <p:spPr>
          <a:xfrm>
            <a:off x="838200" y="1352146"/>
            <a:ext cx="10515600" cy="0"/>
          </a:xfrm>
          <a:prstGeom prst="line">
            <a:avLst/>
          </a:prstGeom>
          <a:ln w="57150"/>
        </p:spPr>
        <p:style>
          <a:lnRef idx="3">
            <a:schemeClr val="dk1"/>
          </a:lnRef>
          <a:fillRef idx="0">
            <a:schemeClr val="dk1"/>
          </a:fillRef>
          <a:effectRef idx="2">
            <a:schemeClr val="dk1"/>
          </a:effectRef>
          <a:fontRef idx="minor">
            <a:schemeClr val="tx1"/>
          </a:fontRef>
        </p:style>
      </p:cxnSp>
      <p:sp>
        <p:nvSpPr>
          <p:cNvPr id="3" name="Rectangle 2">
            <a:extLst>
              <a:ext uri="{FF2B5EF4-FFF2-40B4-BE49-F238E27FC236}">
                <a16:creationId xmlns:a16="http://schemas.microsoft.com/office/drawing/2014/main" id="{FFF229A3-82D0-46C0-8321-1633916C237C}"/>
              </a:ext>
            </a:extLst>
          </p:cNvPr>
          <p:cNvSpPr/>
          <p:nvPr/>
        </p:nvSpPr>
        <p:spPr>
          <a:xfrm>
            <a:off x="6117947" y="2004776"/>
            <a:ext cx="5198864" cy="923330"/>
          </a:xfrm>
          <a:prstGeom prst="rect">
            <a:avLst/>
          </a:prstGeom>
        </p:spPr>
        <p:txBody>
          <a:bodyPr wrap="square">
            <a:spAutoFit/>
          </a:bodyPr>
          <a:lstStyle/>
          <a:p>
            <a:pPr algn="just"/>
            <a:r>
              <a:rPr lang="en-US" altLang="zh-CN" dirty="0">
                <a:latin typeface="Times New Roman" panose="02020603050405020304" pitchFamily="18" charset="0"/>
                <a:cs typeface="Times New Roman" panose="02020603050405020304" pitchFamily="18" charset="0"/>
              </a:rPr>
              <a:t>To simulate the attacking environment, we use  existing rootkits for OS kernel, SMM, etc., installed in the target system.</a:t>
            </a:r>
            <a:endParaRPr lang="zh-CN" altLang="en-US"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8207001-9BB4-4988-874B-467947873A2A}"/>
              </a:ext>
            </a:extLst>
          </p:cNvPr>
          <p:cNvSpPr/>
          <p:nvPr/>
        </p:nvSpPr>
        <p:spPr>
          <a:xfrm>
            <a:off x="6117946" y="3257569"/>
            <a:ext cx="5198865" cy="646331"/>
          </a:xfrm>
          <a:prstGeom prst="rect">
            <a:avLst/>
          </a:prstGeom>
        </p:spPr>
        <p:txBody>
          <a:bodyPr wrap="square">
            <a:spAutoFit/>
          </a:bodyPr>
          <a:lstStyle/>
          <a:p>
            <a:pPr algn="just"/>
            <a:r>
              <a:rPr lang="en-US" altLang="zh-CN" dirty="0">
                <a:latin typeface="Times New Roman" panose="02020603050405020304" pitchFamily="18" charset="0"/>
                <a:cs typeface="Times New Roman" panose="02020603050405020304" pitchFamily="18" charset="0"/>
              </a:rPr>
              <a:t>We manually modify the memory content in kernel, Xen, KVM and SMM modules. </a:t>
            </a:r>
            <a:endParaRPr lang="zh-CN" altLang="en-US"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C700438-37DA-475F-B26A-8A1AC4E26140}"/>
              </a:ext>
            </a:extLst>
          </p:cNvPr>
          <p:cNvSpPr txBox="1"/>
          <p:nvPr/>
        </p:nvSpPr>
        <p:spPr>
          <a:xfrm>
            <a:off x="6059086" y="4943122"/>
            <a:ext cx="5198864" cy="1200329"/>
          </a:xfrm>
          <a:prstGeom prst="rect">
            <a:avLst/>
          </a:prstGeom>
          <a:noFill/>
        </p:spPr>
        <p:txBody>
          <a:bodyPr wrap="square" rtlCol="0">
            <a:spAutoFit/>
          </a:bodyPr>
          <a:lstStyle/>
          <a:p>
            <a:pPr algn="just"/>
            <a:r>
              <a:rPr lang="en-US" altLang="zh-CN" sz="2400" dirty="0">
                <a:solidFill>
                  <a:srgbClr val="FF0000"/>
                </a:solidFill>
                <a:latin typeface="Times New Roman" panose="02020603050405020304" pitchFamily="18" charset="0"/>
                <a:cs typeface="Times New Roman" panose="02020603050405020304" pitchFamily="18" charset="0"/>
              </a:rPr>
              <a:t>Through experiments,  all attacks illustrated in this table have been detected by Nighthawk</a:t>
            </a:r>
            <a:endParaRPr lang="zh-CN" altLang="en-US" sz="2400"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09C07B78-431B-4F04-8B94-A682AE9C8970}"/>
              </a:ext>
            </a:extLst>
          </p:cNvPr>
          <p:cNvSpPr/>
          <p:nvPr/>
        </p:nvSpPr>
        <p:spPr>
          <a:xfrm>
            <a:off x="1383650" y="1583678"/>
            <a:ext cx="3653180" cy="461665"/>
          </a:xfrm>
          <a:prstGeom prst="rect">
            <a:avLst/>
          </a:prstGeom>
        </p:spPr>
        <p:txBody>
          <a:bodyPr wrap="none">
            <a:spAutoFit/>
          </a:bodyPr>
          <a:lstStyle/>
          <a:p>
            <a:r>
              <a:rPr lang="en-US" altLang="zh-CN" sz="2400" b="1" dirty="0">
                <a:latin typeface="Times New Roman" panose="02020603050405020304" pitchFamily="18" charset="0"/>
                <a:cs typeface="Times New Roman" panose="02020603050405020304" pitchFamily="18" charset="0"/>
              </a:rPr>
              <a:t>Target Object and Attacks</a:t>
            </a:r>
            <a:endParaRPr lang="zh-CN" altLang="en-US" sz="2400" b="1"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DA5F3D79-4D79-48F9-B864-7AF8387191A1}"/>
              </a:ext>
            </a:extLst>
          </p:cNvPr>
          <p:cNvPicPr>
            <a:picLocks noChangeAspect="1"/>
          </p:cNvPicPr>
          <p:nvPr/>
        </p:nvPicPr>
        <p:blipFill>
          <a:blip r:embed="rId3"/>
          <a:stretch>
            <a:fillRect/>
          </a:stretch>
        </p:blipFill>
        <p:spPr>
          <a:xfrm>
            <a:off x="665826" y="2004776"/>
            <a:ext cx="5313959" cy="4104417"/>
          </a:xfrm>
          <a:prstGeom prst="rect">
            <a:avLst/>
          </a:prstGeom>
        </p:spPr>
      </p:pic>
      <p:pic>
        <p:nvPicPr>
          <p:cNvPr id="11" name="Picture 10">
            <a:extLst>
              <a:ext uri="{FF2B5EF4-FFF2-40B4-BE49-F238E27FC236}">
                <a16:creationId xmlns:a16="http://schemas.microsoft.com/office/drawing/2014/main" id="{D0D5493B-3A1D-0547-A232-7AB47715A9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6956" y="0"/>
            <a:ext cx="1175044" cy="1175044"/>
          </a:xfrm>
          <a:prstGeom prst="rect">
            <a:avLst/>
          </a:prstGeom>
        </p:spPr>
      </p:pic>
    </p:spTree>
    <p:extLst>
      <p:ext uri="{BB962C8B-B14F-4D97-AF65-F5344CB8AC3E}">
        <p14:creationId xmlns:p14="http://schemas.microsoft.com/office/powerpoint/2010/main" val="4137505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D06D3E-CA4A-4E0C-AF8E-611920AA0FC1}"/>
              </a:ext>
            </a:extLst>
          </p:cNvPr>
          <p:cNvSpPr>
            <a:spLocks noGrp="1"/>
          </p:cNvSpPr>
          <p:nvPr>
            <p:ph type="title"/>
          </p:nvPr>
        </p:nvSpPr>
        <p:spPr>
          <a:xfrm>
            <a:off x="838200" y="365126"/>
            <a:ext cx="10515600" cy="987020"/>
          </a:xfrm>
        </p:spPr>
        <p:txBody>
          <a:bodyPr>
            <a:normAutofit/>
          </a:bodyPr>
          <a:lstStyle/>
          <a:p>
            <a:r>
              <a:rPr lang="en-US" altLang="zh-CN" b="1" dirty="0">
                <a:latin typeface="Times New Roman" panose="02020603050405020304" pitchFamily="18" charset="0"/>
                <a:cs typeface="Times New Roman" panose="02020603050405020304" pitchFamily="18" charset="0"/>
              </a:rPr>
              <a:t>Effectiveness -- Mitigating Special Attacks </a:t>
            </a:r>
            <a:endParaRPr lang="zh-CN" altLang="en-US" b="1" dirty="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7DDE67E4-C83A-455A-9515-4FDFA377A093}"/>
              </a:ext>
            </a:extLst>
          </p:cNvPr>
          <p:cNvCxnSpPr>
            <a:cxnSpLocks/>
          </p:cNvCxnSpPr>
          <p:nvPr/>
        </p:nvCxnSpPr>
        <p:spPr>
          <a:xfrm>
            <a:off x="838200" y="1352146"/>
            <a:ext cx="10515600" cy="0"/>
          </a:xfrm>
          <a:prstGeom prst="line">
            <a:avLst/>
          </a:prstGeom>
          <a:ln w="57150"/>
        </p:spPr>
        <p:style>
          <a:lnRef idx="3">
            <a:schemeClr val="dk1"/>
          </a:lnRef>
          <a:fillRef idx="0">
            <a:schemeClr val="dk1"/>
          </a:fillRef>
          <a:effectRef idx="2">
            <a:schemeClr val="dk1"/>
          </a:effectRef>
          <a:fontRef idx="minor">
            <a:schemeClr val="tx1"/>
          </a:fontRef>
        </p:style>
      </p:cxnSp>
      <p:sp>
        <p:nvSpPr>
          <p:cNvPr id="3" name="Rectangle 2">
            <a:extLst>
              <a:ext uri="{FF2B5EF4-FFF2-40B4-BE49-F238E27FC236}">
                <a16:creationId xmlns:a16="http://schemas.microsoft.com/office/drawing/2014/main" id="{FFF229A3-82D0-46C0-8321-1633916C237C}"/>
              </a:ext>
            </a:extLst>
          </p:cNvPr>
          <p:cNvSpPr/>
          <p:nvPr/>
        </p:nvSpPr>
        <p:spPr>
          <a:xfrm>
            <a:off x="817130" y="3347445"/>
            <a:ext cx="7412470" cy="2308324"/>
          </a:xfrm>
          <a:prstGeom prst="rect">
            <a:avLst/>
          </a:prstGeom>
        </p:spPr>
        <p:txBody>
          <a:bodyPr wrap="square">
            <a:spAutoFit/>
          </a:bodyPr>
          <a:lstStyle/>
          <a:p>
            <a:pPr algn="just"/>
            <a:r>
              <a:rPr lang="en-US" sz="2400" dirty="0"/>
              <a:t>We simulate a transient attack using a </a:t>
            </a:r>
            <a:r>
              <a:rPr lang="en-US" sz="2400" dirty="0" err="1"/>
              <a:t>toorkit</a:t>
            </a:r>
            <a:r>
              <a:rPr lang="en-US" sz="2400" dirty="0"/>
              <a:t>-modified rootkit that changes the pointer address of the system call table.</a:t>
            </a:r>
            <a:endParaRPr lang="en-US" altLang="zh-CN" sz="2400" dirty="0">
              <a:latin typeface="Times New Roman" panose="02020603050405020304" pitchFamily="18" charset="0"/>
              <a:cs typeface="Times New Roman" panose="02020603050405020304" pitchFamily="18" charset="0"/>
            </a:endParaRPr>
          </a:p>
          <a:p>
            <a:pPr algn="just"/>
            <a:endParaRPr lang="en-US" altLang="zh-CN" sz="2400" dirty="0">
              <a:latin typeface="Times New Roman" panose="02020603050405020304" pitchFamily="18" charset="0"/>
              <a:cs typeface="Times New Roman" panose="02020603050405020304" pitchFamily="18" charset="0"/>
            </a:endParaRPr>
          </a:p>
          <a:p>
            <a:pPr algn="just"/>
            <a:r>
              <a:rPr lang="en-US" altLang="zh-CN" sz="2400" dirty="0">
                <a:latin typeface="Times New Roman" panose="02020603050405020304" pitchFamily="18" charset="0"/>
                <a:cs typeface="Times New Roman" panose="02020603050405020304" pitchFamily="18" charset="0"/>
              </a:rPr>
              <a:t>Our results in the table show that Nighthawk can detect transient attacks in real world.</a:t>
            </a:r>
          </a:p>
        </p:txBody>
      </p:sp>
      <p:sp>
        <p:nvSpPr>
          <p:cNvPr id="10" name="Rectangle 9">
            <a:extLst>
              <a:ext uri="{FF2B5EF4-FFF2-40B4-BE49-F238E27FC236}">
                <a16:creationId xmlns:a16="http://schemas.microsoft.com/office/drawing/2014/main" id="{09C07B78-431B-4F04-8B94-A682AE9C8970}"/>
              </a:ext>
            </a:extLst>
          </p:cNvPr>
          <p:cNvSpPr/>
          <p:nvPr/>
        </p:nvSpPr>
        <p:spPr>
          <a:xfrm>
            <a:off x="796061" y="2895372"/>
            <a:ext cx="3915111" cy="461665"/>
          </a:xfrm>
          <a:prstGeom prst="rect">
            <a:avLst/>
          </a:prstGeom>
        </p:spPr>
        <p:txBody>
          <a:bodyPr wrap="none">
            <a:spAutoFit/>
          </a:bodyPr>
          <a:lstStyle/>
          <a:p>
            <a:r>
              <a:rPr lang="en-US" altLang="zh-CN" sz="2400" b="1" dirty="0">
                <a:latin typeface="Times New Roman" panose="02020603050405020304" pitchFamily="18" charset="0"/>
                <a:cs typeface="Times New Roman" panose="02020603050405020304" pitchFamily="18" charset="0"/>
              </a:rPr>
              <a:t>Transient Attacks Detection </a:t>
            </a:r>
            <a:endParaRPr lang="zh-CN" altLang="en-US" sz="2400" b="1"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976526D5-31BC-4AE3-BEC0-C86878EE51A8}"/>
              </a:ext>
            </a:extLst>
          </p:cNvPr>
          <p:cNvPicPr>
            <a:picLocks noChangeAspect="1"/>
          </p:cNvPicPr>
          <p:nvPr/>
        </p:nvPicPr>
        <p:blipFill>
          <a:blip r:embed="rId3"/>
          <a:stretch>
            <a:fillRect/>
          </a:stretch>
        </p:blipFill>
        <p:spPr>
          <a:xfrm>
            <a:off x="8334684" y="3126204"/>
            <a:ext cx="3019115" cy="2894037"/>
          </a:xfrm>
          <a:prstGeom prst="rect">
            <a:avLst/>
          </a:prstGeom>
        </p:spPr>
      </p:pic>
      <p:sp>
        <p:nvSpPr>
          <p:cNvPr id="12" name="Rectangle 11">
            <a:extLst>
              <a:ext uri="{FF2B5EF4-FFF2-40B4-BE49-F238E27FC236}">
                <a16:creationId xmlns:a16="http://schemas.microsoft.com/office/drawing/2014/main" id="{4FCA989F-7D46-48B9-830B-EB4ACA70A4B4}"/>
              </a:ext>
            </a:extLst>
          </p:cNvPr>
          <p:cNvSpPr/>
          <p:nvPr/>
        </p:nvSpPr>
        <p:spPr>
          <a:xfrm>
            <a:off x="817131" y="1525397"/>
            <a:ext cx="2419509" cy="461665"/>
          </a:xfrm>
          <a:prstGeom prst="rect">
            <a:avLst/>
          </a:prstGeom>
        </p:spPr>
        <p:txBody>
          <a:bodyPr wrap="none">
            <a:spAutoFit/>
          </a:bodyPr>
          <a:lstStyle/>
          <a:p>
            <a:r>
              <a:rPr lang="en-US" altLang="zh-CN" sz="2400" b="1" dirty="0">
                <a:latin typeface="Times New Roman" panose="02020603050405020304" pitchFamily="18" charset="0"/>
                <a:cs typeface="Times New Roman" panose="02020603050405020304" pitchFamily="18" charset="0"/>
              </a:rPr>
              <a:t>ATRA Detection </a:t>
            </a:r>
            <a:endParaRPr lang="zh-CN" altLang="en-US" sz="2400" b="1"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6EBD8294-DE67-4CA9-94B9-05AAF057F133}"/>
              </a:ext>
            </a:extLst>
          </p:cNvPr>
          <p:cNvSpPr/>
          <p:nvPr/>
        </p:nvSpPr>
        <p:spPr>
          <a:xfrm>
            <a:off x="817130" y="2055763"/>
            <a:ext cx="10536669" cy="461665"/>
          </a:xfrm>
          <a:prstGeom prst="rect">
            <a:avLst/>
          </a:prstGeom>
        </p:spPr>
        <p:txBody>
          <a:bodyPr wrap="square">
            <a:spAutoFit/>
          </a:bodyPr>
          <a:lstStyle/>
          <a:p>
            <a:pPr algn="just"/>
            <a:r>
              <a:rPr lang="en-US" sz="2400" dirty="0"/>
              <a:t>We detect ATRA by testing for Page Global Directory and CR3 changes</a:t>
            </a:r>
            <a:endParaRPr lang="zh-CN" altLang="en-US" sz="24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BB9DBB1A-BB6E-9046-80BC-68435DE36F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6956" y="0"/>
            <a:ext cx="1175044" cy="1175044"/>
          </a:xfrm>
          <a:prstGeom prst="rect">
            <a:avLst/>
          </a:prstGeom>
        </p:spPr>
      </p:pic>
    </p:spTree>
    <p:extLst>
      <p:ext uri="{BB962C8B-B14F-4D97-AF65-F5344CB8AC3E}">
        <p14:creationId xmlns:p14="http://schemas.microsoft.com/office/powerpoint/2010/main" val="30273310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D06D3E-CA4A-4E0C-AF8E-611920AA0FC1}"/>
              </a:ext>
            </a:extLst>
          </p:cNvPr>
          <p:cNvSpPr>
            <a:spLocks noGrp="1"/>
          </p:cNvSpPr>
          <p:nvPr>
            <p:ph type="title"/>
          </p:nvPr>
        </p:nvSpPr>
        <p:spPr>
          <a:xfrm>
            <a:off x="838200" y="365126"/>
            <a:ext cx="10515600" cy="987020"/>
          </a:xfrm>
        </p:spPr>
        <p:txBody>
          <a:bodyPr>
            <a:normAutofit/>
          </a:bodyPr>
          <a:lstStyle/>
          <a:p>
            <a:r>
              <a:rPr lang="en-US" altLang="zh-CN" b="1" dirty="0">
                <a:latin typeface="Times New Roman" panose="02020603050405020304" pitchFamily="18" charset="0"/>
                <a:cs typeface="Times New Roman" panose="02020603050405020304" pitchFamily="18" charset="0"/>
              </a:rPr>
              <a:t>Performance Evaluation</a:t>
            </a:r>
            <a:endParaRPr lang="zh-CN" altLang="en-US" b="1" dirty="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7DDE67E4-C83A-455A-9515-4FDFA377A093}"/>
              </a:ext>
            </a:extLst>
          </p:cNvPr>
          <p:cNvCxnSpPr>
            <a:cxnSpLocks/>
          </p:cNvCxnSpPr>
          <p:nvPr/>
        </p:nvCxnSpPr>
        <p:spPr>
          <a:xfrm>
            <a:off x="838200" y="1352146"/>
            <a:ext cx="10515600" cy="0"/>
          </a:xfrm>
          <a:prstGeom prst="line">
            <a:avLst/>
          </a:prstGeom>
          <a:ln w="57150"/>
        </p:spPr>
        <p:style>
          <a:lnRef idx="3">
            <a:schemeClr val="dk1"/>
          </a:lnRef>
          <a:fillRef idx="0">
            <a:schemeClr val="dk1"/>
          </a:fillRef>
          <a:effectRef idx="2">
            <a:schemeClr val="dk1"/>
          </a:effectRef>
          <a:fontRef idx="minor">
            <a:schemeClr val="tx1"/>
          </a:fontRef>
        </p:style>
      </p:cxnSp>
      <p:sp>
        <p:nvSpPr>
          <p:cNvPr id="6" name="Rectangle 5">
            <a:extLst>
              <a:ext uri="{FF2B5EF4-FFF2-40B4-BE49-F238E27FC236}">
                <a16:creationId xmlns:a16="http://schemas.microsoft.com/office/drawing/2014/main" id="{CC97BE09-48DB-4413-9650-F3A7BAD181DC}"/>
              </a:ext>
            </a:extLst>
          </p:cNvPr>
          <p:cNvSpPr/>
          <p:nvPr/>
        </p:nvSpPr>
        <p:spPr>
          <a:xfrm>
            <a:off x="1099595" y="2165550"/>
            <a:ext cx="7592993" cy="671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dirty="0">
                <a:latin typeface="Times New Roman" panose="02020603050405020304" pitchFamily="18" charset="0"/>
                <a:cs typeface="Times New Roman" panose="02020603050405020304" pitchFamily="18" charset="0"/>
              </a:rPr>
              <a:t>DMA Fetching Overhead</a:t>
            </a:r>
            <a:endParaRPr lang="zh-CN" altLang="en-US"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BF80DAA6-A90A-4E83-954C-E6CEB385794D}"/>
              </a:ext>
            </a:extLst>
          </p:cNvPr>
          <p:cNvSpPr/>
          <p:nvPr/>
        </p:nvSpPr>
        <p:spPr>
          <a:xfrm>
            <a:off x="1099594" y="3000856"/>
            <a:ext cx="7592993" cy="671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dirty="0">
                <a:latin typeface="Times New Roman" panose="02020603050405020304" pitchFamily="18" charset="0"/>
                <a:cs typeface="Times New Roman" panose="02020603050405020304" pitchFamily="18" charset="0"/>
              </a:rPr>
              <a:t>Integrity Checking Overhead</a:t>
            </a:r>
            <a:endParaRPr lang="zh-CN" altLang="en-US" sz="32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18892D5C-BC37-4A9F-ACAA-88DA807BE5B5}"/>
              </a:ext>
            </a:extLst>
          </p:cNvPr>
          <p:cNvSpPr/>
          <p:nvPr/>
        </p:nvSpPr>
        <p:spPr>
          <a:xfrm>
            <a:off x="1099594" y="3840413"/>
            <a:ext cx="7592993" cy="671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dirty="0">
                <a:latin typeface="Times New Roman" panose="02020603050405020304" pitchFamily="18" charset="0"/>
                <a:cs typeface="Times New Roman" panose="02020603050405020304" pitchFamily="18" charset="0"/>
              </a:rPr>
              <a:t>Transmission Overhead</a:t>
            </a:r>
            <a:endParaRPr lang="zh-CN" altLang="en-US" sz="32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788B989-6262-5441-ACDE-7E41A67E3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6956" y="0"/>
            <a:ext cx="1175044" cy="1175044"/>
          </a:xfrm>
          <a:prstGeom prst="rect">
            <a:avLst/>
          </a:prstGeom>
        </p:spPr>
      </p:pic>
    </p:spTree>
    <p:extLst>
      <p:ext uri="{BB962C8B-B14F-4D97-AF65-F5344CB8AC3E}">
        <p14:creationId xmlns:p14="http://schemas.microsoft.com/office/powerpoint/2010/main" val="38320148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D06D3E-CA4A-4E0C-AF8E-611920AA0FC1}"/>
              </a:ext>
            </a:extLst>
          </p:cNvPr>
          <p:cNvSpPr>
            <a:spLocks noGrp="1"/>
          </p:cNvSpPr>
          <p:nvPr>
            <p:ph type="title"/>
          </p:nvPr>
        </p:nvSpPr>
        <p:spPr>
          <a:xfrm>
            <a:off x="838200" y="365126"/>
            <a:ext cx="10515600" cy="987020"/>
          </a:xfrm>
        </p:spPr>
        <p:txBody>
          <a:bodyPr>
            <a:normAutofit/>
          </a:bodyPr>
          <a:lstStyle/>
          <a:p>
            <a:r>
              <a:rPr lang="en-US" altLang="zh-CN" b="1" dirty="0">
                <a:latin typeface="Times New Roman" panose="02020603050405020304" pitchFamily="18" charset="0"/>
                <a:cs typeface="Times New Roman" panose="02020603050405020304" pitchFamily="18" charset="0"/>
              </a:rPr>
              <a:t>DMA Fetching Overhead</a:t>
            </a:r>
            <a:endParaRPr lang="zh-CN" altLang="en-US" b="1" dirty="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7DDE67E4-C83A-455A-9515-4FDFA377A093}"/>
              </a:ext>
            </a:extLst>
          </p:cNvPr>
          <p:cNvCxnSpPr>
            <a:cxnSpLocks/>
          </p:cNvCxnSpPr>
          <p:nvPr/>
        </p:nvCxnSpPr>
        <p:spPr>
          <a:xfrm>
            <a:off x="838200" y="1352146"/>
            <a:ext cx="10515600" cy="0"/>
          </a:xfrm>
          <a:prstGeom prst="line">
            <a:avLst/>
          </a:prstGeom>
          <a:ln w="57150"/>
        </p:spPr>
        <p:style>
          <a:lnRef idx="3">
            <a:schemeClr val="dk1"/>
          </a:lnRef>
          <a:fillRef idx="0">
            <a:schemeClr val="dk1"/>
          </a:fillRef>
          <a:effectRef idx="2">
            <a:schemeClr val="dk1"/>
          </a:effectRef>
          <a:fontRef idx="minor">
            <a:schemeClr val="tx1"/>
          </a:fontRef>
        </p:style>
      </p:cxnSp>
      <p:sp>
        <p:nvSpPr>
          <p:cNvPr id="6" name="TextBox 5">
            <a:extLst>
              <a:ext uri="{FF2B5EF4-FFF2-40B4-BE49-F238E27FC236}">
                <a16:creationId xmlns:a16="http://schemas.microsoft.com/office/drawing/2014/main" id="{9C1CC252-8677-4CD0-8DE5-5067E49FA031}"/>
              </a:ext>
            </a:extLst>
          </p:cNvPr>
          <p:cNvSpPr txBox="1"/>
          <p:nvPr/>
        </p:nvSpPr>
        <p:spPr>
          <a:xfrm>
            <a:off x="1669915" y="5810652"/>
            <a:ext cx="8852170" cy="408623"/>
          </a:xfrm>
          <a:prstGeom prst="roundRect">
            <a:avLst/>
          </a:prstGeom>
          <a:solidFill>
            <a:schemeClr val="accent1">
              <a:lumMod val="40000"/>
              <a:lumOff val="60000"/>
            </a:schemeClr>
          </a:solidFill>
        </p:spPr>
        <p:txBody>
          <a:bodyPr wrap="square" rtlCol="0">
            <a:spAutoFit/>
          </a:bodyPr>
          <a:lstStyle/>
          <a:p>
            <a:pPr algn="ctr"/>
            <a:r>
              <a:rPr lang="en-US" altLang="zh-CN" b="1" dirty="0">
                <a:latin typeface="Times New Roman" panose="02020603050405020304" pitchFamily="18" charset="0"/>
                <a:cs typeface="Times New Roman" panose="02020603050405020304" pitchFamily="18" charset="0"/>
              </a:rPr>
              <a:t>Fetching data from host memory to ME memory</a:t>
            </a:r>
            <a:endParaRPr lang="zh-CN" altLang="en-US" b="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34F86BE-20FD-4D1A-B8F4-AF4CCCC5540C}"/>
              </a:ext>
            </a:extLst>
          </p:cNvPr>
          <p:cNvPicPr>
            <a:picLocks noChangeAspect="1"/>
          </p:cNvPicPr>
          <p:nvPr/>
        </p:nvPicPr>
        <p:blipFill>
          <a:blip r:embed="rId3"/>
          <a:stretch>
            <a:fillRect/>
          </a:stretch>
        </p:blipFill>
        <p:spPr>
          <a:xfrm>
            <a:off x="6940388" y="1753553"/>
            <a:ext cx="4261626" cy="3184925"/>
          </a:xfrm>
          <a:prstGeom prst="rect">
            <a:avLst/>
          </a:prstGeom>
        </p:spPr>
      </p:pic>
      <p:pic>
        <p:nvPicPr>
          <p:cNvPr id="5" name="Picture 4">
            <a:extLst>
              <a:ext uri="{FF2B5EF4-FFF2-40B4-BE49-F238E27FC236}">
                <a16:creationId xmlns:a16="http://schemas.microsoft.com/office/drawing/2014/main" id="{0F1EF47B-D112-4381-8738-32C1A61C3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80" y="1753554"/>
            <a:ext cx="5145228" cy="2802252"/>
          </a:xfrm>
          <a:prstGeom prst="rect">
            <a:avLst/>
          </a:prstGeom>
        </p:spPr>
      </p:pic>
      <p:sp>
        <p:nvSpPr>
          <p:cNvPr id="7" name="Rectangle 6">
            <a:extLst>
              <a:ext uri="{FF2B5EF4-FFF2-40B4-BE49-F238E27FC236}">
                <a16:creationId xmlns:a16="http://schemas.microsoft.com/office/drawing/2014/main" id="{0B874EDD-5B54-45E7-AFBC-3ECFFD782E33}"/>
              </a:ext>
            </a:extLst>
          </p:cNvPr>
          <p:cNvSpPr/>
          <p:nvPr/>
        </p:nvSpPr>
        <p:spPr>
          <a:xfrm>
            <a:off x="1353266" y="4520608"/>
            <a:ext cx="4178853" cy="92333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Time consumed by fetching data (Pages). </a:t>
            </a:r>
          </a:p>
          <a:p>
            <a:r>
              <a:rPr lang="en-US" dirty="0">
                <a:latin typeface="Times New Roman" panose="02020603050405020304" pitchFamily="18" charset="0"/>
                <a:cs typeface="Times New Roman" panose="02020603050405020304" pitchFamily="18" charset="0"/>
              </a:rPr>
              <a:t> * represents the number of  PTEs.</a:t>
            </a:r>
          </a:p>
          <a:p>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a:t>
            </a:r>
            <a:r>
              <a:rPr lang="en-US" dirty="0">
                <a:latin typeface="Times New Roman" panose="02020603050405020304" pitchFamily="18" charset="0"/>
                <a:cs typeface="Times New Roman" panose="02020603050405020304" pitchFamily="18" charset="0"/>
              </a:rPr>
              <a:t>  represents accessing times.</a:t>
            </a:r>
          </a:p>
        </p:txBody>
      </p:sp>
      <p:sp>
        <p:nvSpPr>
          <p:cNvPr id="9" name="Rectangle 8">
            <a:extLst>
              <a:ext uri="{FF2B5EF4-FFF2-40B4-BE49-F238E27FC236}">
                <a16:creationId xmlns:a16="http://schemas.microsoft.com/office/drawing/2014/main" id="{6E0C5AE3-AC69-46A9-84EC-B8A37A700494}"/>
              </a:ext>
            </a:extLst>
          </p:cNvPr>
          <p:cNvSpPr/>
          <p:nvPr/>
        </p:nvSpPr>
        <p:spPr>
          <a:xfrm>
            <a:off x="7174947" y="4969598"/>
            <a:ext cx="4178853"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Time consumed by DMA (User Cases ). </a:t>
            </a:r>
          </a:p>
        </p:txBody>
      </p:sp>
      <p:pic>
        <p:nvPicPr>
          <p:cNvPr id="10" name="Picture 9">
            <a:extLst>
              <a:ext uri="{FF2B5EF4-FFF2-40B4-BE49-F238E27FC236}">
                <a16:creationId xmlns:a16="http://schemas.microsoft.com/office/drawing/2014/main" id="{7CF71C83-12E1-3A49-A8BD-8CB2F2179B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16956" y="0"/>
            <a:ext cx="1175044" cy="1175044"/>
          </a:xfrm>
          <a:prstGeom prst="rect">
            <a:avLst/>
          </a:prstGeom>
        </p:spPr>
      </p:pic>
    </p:spTree>
    <p:extLst>
      <p:ext uri="{BB962C8B-B14F-4D97-AF65-F5344CB8AC3E}">
        <p14:creationId xmlns:p14="http://schemas.microsoft.com/office/powerpoint/2010/main" val="3405065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D06D3E-CA4A-4E0C-AF8E-611920AA0FC1}"/>
              </a:ext>
            </a:extLst>
          </p:cNvPr>
          <p:cNvSpPr>
            <a:spLocks noGrp="1"/>
          </p:cNvSpPr>
          <p:nvPr>
            <p:ph type="title"/>
          </p:nvPr>
        </p:nvSpPr>
        <p:spPr>
          <a:xfrm>
            <a:off x="838200" y="365126"/>
            <a:ext cx="10515600" cy="987020"/>
          </a:xfrm>
        </p:spPr>
        <p:txBody>
          <a:bodyPr>
            <a:normAutofit/>
          </a:bodyPr>
          <a:lstStyle/>
          <a:p>
            <a:r>
              <a:rPr lang="en-US" altLang="zh-CN" sz="4000" b="1" dirty="0">
                <a:latin typeface="Times New Roman" panose="02020603050405020304" pitchFamily="18" charset="0"/>
                <a:cs typeface="Times New Roman" panose="02020603050405020304" pitchFamily="18" charset="0"/>
              </a:rPr>
              <a:t>Memory Degradation Due To Introspection</a:t>
            </a:r>
            <a:endParaRPr lang="zh-CN" altLang="en-US" sz="4000" b="1" dirty="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7DDE67E4-C83A-455A-9515-4FDFA377A093}"/>
              </a:ext>
            </a:extLst>
          </p:cNvPr>
          <p:cNvCxnSpPr>
            <a:cxnSpLocks/>
          </p:cNvCxnSpPr>
          <p:nvPr/>
        </p:nvCxnSpPr>
        <p:spPr>
          <a:xfrm>
            <a:off x="838200" y="1352146"/>
            <a:ext cx="10515600" cy="0"/>
          </a:xfrm>
          <a:prstGeom prst="line">
            <a:avLst/>
          </a:prstGeom>
          <a:ln w="57150"/>
        </p:spPr>
        <p:style>
          <a:lnRef idx="3">
            <a:schemeClr val="dk1"/>
          </a:lnRef>
          <a:fillRef idx="0">
            <a:schemeClr val="dk1"/>
          </a:fillRef>
          <a:effectRef idx="2">
            <a:schemeClr val="dk1"/>
          </a:effectRef>
          <a:fontRef idx="minor">
            <a:schemeClr val="tx1"/>
          </a:fontRef>
        </p:style>
      </p:cxnSp>
      <p:sp>
        <p:nvSpPr>
          <p:cNvPr id="6" name="TextBox 5">
            <a:extLst>
              <a:ext uri="{FF2B5EF4-FFF2-40B4-BE49-F238E27FC236}">
                <a16:creationId xmlns:a16="http://schemas.microsoft.com/office/drawing/2014/main" id="{9C1CC252-8677-4CD0-8DE5-5067E49FA031}"/>
              </a:ext>
            </a:extLst>
          </p:cNvPr>
          <p:cNvSpPr txBox="1"/>
          <p:nvPr/>
        </p:nvSpPr>
        <p:spPr>
          <a:xfrm>
            <a:off x="1669915" y="5600622"/>
            <a:ext cx="8852170" cy="715089"/>
          </a:xfrm>
          <a:prstGeom prst="roundRect">
            <a:avLst/>
          </a:prstGeom>
          <a:solidFill>
            <a:schemeClr val="accent1">
              <a:lumMod val="40000"/>
              <a:lumOff val="60000"/>
            </a:schemeClr>
          </a:solidFill>
        </p:spPr>
        <p:txBody>
          <a:bodyPr wrap="square" rtlCol="0">
            <a:spAutoFit/>
          </a:bodyPr>
          <a:lstStyle/>
          <a:p>
            <a:pPr algn="ctr"/>
            <a:r>
              <a:rPr lang="en-US" altLang="zh-CN" b="1" dirty="0">
                <a:latin typeface="Times New Roman" panose="02020603050405020304" pitchFamily="18" charset="0"/>
                <a:cs typeface="Times New Roman" panose="02020603050405020304" pitchFamily="18" charset="0"/>
              </a:rPr>
              <a:t>With the benchmark test, the results show that Nighthawk has a very small performance impact to host.</a:t>
            </a:r>
            <a:endParaRPr lang="zh-CN" altLang="en-US" b="1"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E2D4ED5D-6660-4A86-9B6F-BFA853D93C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3139" y="2009388"/>
            <a:ext cx="6745721" cy="3038463"/>
          </a:xfrm>
          <a:prstGeom prst="rect">
            <a:avLst/>
          </a:prstGeom>
        </p:spPr>
      </p:pic>
      <p:pic>
        <p:nvPicPr>
          <p:cNvPr id="7" name="Picture 6">
            <a:extLst>
              <a:ext uri="{FF2B5EF4-FFF2-40B4-BE49-F238E27FC236}">
                <a16:creationId xmlns:a16="http://schemas.microsoft.com/office/drawing/2014/main" id="{F92F6542-1C5F-0345-BCC9-FD1F039BF1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6956" y="0"/>
            <a:ext cx="1175044" cy="1175044"/>
          </a:xfrm>
          <a:prstGeom prst="rect">
            <a:avLst/>
          </a:prstGeom>
        </p:spPr>
      </p:pic>
    </p:spTree>
    <p:extLst>
      <p:ext uri="{BB962C8B-B14F-4D97-AF65-F5344CB8AC3E}">
        <p14:creationId xmlns:p14="http://schemas.microsoft.com/office/powerpoint/2010/main" val="213690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D06D3E-CA4A-4E0C-AF8E-611920AA0FC1}"/>
              </a:ext>
            </a:extLst>
          </p:cNvPr>
          <p:cNvSpPr>
            <a:spLocks noGrp="1"/>
          </p:cNvSpPr>
          <p:nvPr>
            <p:ph type="title"/>
          </p:nvPr>
        </p:nvSpPr>
        <p:spPr>
          <a:xfrm>
            <a:off x="838200" y="365126"/>
            <a:ext cx="10515600" cy="987020"/>
          </a:xfrm>
        </p:spPr>
        <p:txBody>
          <a:bodyPr>
            <a:normAutofit/>
          </a:bodyPr>
          <a:lstStyle/>
          <a:p>
            <a:r>
              <a:rPr lang="en-US" altLang="zh-CN" b="1" dirty="0">
                <a:latin typeface="Times New Roman" panose="02020603050405020304" pitchFamily="18" charset="0"/>
                <a:cs typeface="Times New Roman" panose="02020603050405020304" pitchFamily="18" charset="0"/>
              </a:rPr>
              <a:t>Integrity Checking Overhead</a:t>
            </a:r>
          </a:p>
        </p:txBody>
      </p:sp>
      <p:cxnSp>
        <p:nvCxnSpPr>
          <p:cNvPr id="8" name="Straight Connector 7">
            <a:extLst>
              <a:ext uri="{FF2B5EF4-FFF2-40B4-BE49-F238E27FC236}">
                <a16:creationId xmlns:a16="http://schemas.microsoft.com/office/drawing/2014/main" id="{7DDE67E4-C83A-455A-9515-4FDFA377A093}"/>
              </a:ext>
            </a:extLst>
          </p:cNvPr>
          <p:cNvCxnSpPr>
            <a:cxnSpLocks/>
          </p:cNvCxnSpPr>
          <p:nvPr/>
        </p:nvCxnSpPr>
        <p:spPr>
          <a:xfrm>
            <a:off x="838200" y="1352146"/>
            <a:ext cx="10515600" cy="0"/>
          </a:xfrm>
          <a:prstGeom prst="line">
            <a:avLst/>
          </a:prstGeom>
          <a:ln w="57150"/>
        </p:spPr>
        <p:style>
          <a:lnRef idx="3">
            <a:schemeClr val="dk1"/>
          </a:lnRef>
          <a:fillRef idx="0">
            <a:schemeClr val="dk1"/>
          </a:fillRef>
          <a:effectRef idx="2">
            <a:schemeClr val="dk1"/>
          </a:effectRef>
          <a:fontRef idx="minor">
            <a:schemeClr val="tx1"/>
          </a:fontRef>
        </p:style>
      </p:cxnSp>
      <p:sp>
        <p:nvSpPr>
          <p:cNvPr id="2" name="Rectangle 1">
            <a:extLst>
              <a:ext uri="{FF2B5EF4-FFF2-40B4-BE49-F238E27FC236}">
                <a16:creationId xmlns:a16="http://schemas.microsoft.com/office/drawing/2014/main" id="{41A2F8B7-AD6F-45AC-8B07-18DDF2E1C9F5}"/>
              </a:ext>
            </a:extLst>
          </p:cNvPr>
          <p:cNvSpPr/>
          <p:nvPr/>
        </p:nvSpPr>
        <p:spPr>
          <a:xfrm>
            <a:off x="838200" y="2154499"/>
            <a:ext cx="10515600" cy="3539430"/>
          </a:xfrm>
          <a:prstGeom prst="rect">
            <a:avLst/>
          </a:prstGeom>
        </p:spPr>
        <p:txBody>
          <a:bodyPr wrap="square">
            <a:spAutoFit/>
          </a:bodyPr>
          <a:lstStyle/>
          <a:p>
            <a:pPr marL="457200" indent="-45720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Time cost depends on the hash algorithm we choose.</a:t>
            </a:r>
          </a:p>
          <a:p>
            <a:r>
              <a:rPr lang="en-US" sz="28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 For 4KB memory page,  it takes 7.3ms for checking under SDBM hash</a:t>
            </a:r>
            <a:r>
              <a:rPr lang="en-US" sz="2800"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Note that, for </a:t>
            </a:r>
            <a:r>
              <a:rPr lang="en-US" altLang="zh-CN" sz="2800" dirty="0">
                <a:latin typeface="Times New Roman" panose="02020603050405020304" pitchFamily="18" charset="0"/>
                <a:cs typeface="Times New Roman" panose="02020603050405020304" pitchFamily="18" charset="0"/>
              </a:rPr>
              <a:t>more</a:t>
            </a:r>
            <a:r>
              <a:rPr lang="en-US" sz="2800" dirty="0">
                <a:latin typeface="Times New Roman" panose="02020603050405020304" pitchFamily="18" charset="0"/>
                <a:cs typeface="Times New Roman" panose="02020603050405020304" pitchFamily="18" charset="0"/>
              </a:rPr>
              <a:t> complexity hash algorithm, e.g., sha1, it takes more time for checking. </a:t>
            </a:r>
          </a:p>
          <a:p>
            <a:pPr marL="457200" indent="-457200">
              <a:buFont typeface="Wingdings" panose="05000000000000000000" pitchFamily="2" charset="2"/>
              <a:buChar char="§"/>
            </a:pPr>
            <a:endParaRPr lang="en-US"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Compared to the fetching time, the checking time is very lower.</a:t>
            </a:r>
          </a:p>
          <a:p>
            <a:endParaRPr lang="en-US" sz="2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CE4A181C-E9A5-8149-8462-AC2BE9AC8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6956" y="0"/>
            <a:ext cx="1175044" cy="1175044"/>
          </a:xfrm>
          <a:prstGeom prst="rect">
            <a:avLst/>
          </a:prstGeom>
        </p:spPr>
      </p:pic>
    </p:spTree>
    <p:extLst>
      <p:ext uri="{BB962C8B-B14F-4D97-AF65-F5344CB8AC3E}">
        <p14:creationId xmlns:p14="http://schemas.microsoft.com/office/powerpoint/2010/main" val="1001579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D06D3E-CA4A-4E0C-AF8E-611920AA0FC1}"/>
              </a:ext>
            </a:extLst>
          </p:cNvPr>
          <p:cNvSpPr>
            <a:spLocks noGrp="1"/>
          </p:cNvSpPr>
          <p:nvPr>
            <p:ph type="title"/>
          </p:nvPr>
        </p:nvSpPr>
        <p:spPr>
          <a:xfrm>
            <a:off x="838200" y="365126"/>
            <a:ext cx="10515600" cy="987020"/>
          </a:xfrm>
        </p:spPr>
        <p:txBody>
          <a:bodyPr>
            <a:normAutofit/>
          </a:bodyPr>
          <a:lstStyle/>
          <a:p>
            <a:r>
              <a:rPr lang="en-US" altLang="zh-CN" b="1" dirty="0">
                <a:latin typeface="Times New Roman" panose="02020603050405020304" pitchFamily="18" charset="0"/>
                <a:cs typeface="Times New Roman" panose="02020603050405020304" pitchFamily="18" charset="0"/>
              </a:rPr>
              <a:t>Comparison for Checking Overhead</a:t>
            </a:r>
            <a:endParaRPr lang="zh-CN" altLang="en-US" b="1" dirty="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7DDE67E4-C83A-455A-9515-4FDFA377A093}"/>
              </a:ext>
            </a:extLst>
          </p:cNvPr>
          <p:cNvCxnSpPr>
            <a:cxnSpLocks/>
          </p:cNvCxnSpPr>
          <p:nvPr/>
        </p:nvCxnSpPr>
        <p:spPr>
          <a:xfrm>
            <a:off x="838200" y="1352146"/>
            <a:ext cx="10515600" cy="0"/>
          </a:xfrm>
          <a:prstGeom prst="line">
            <a:avLst/>
          </a:prstGeom>
          <a:ln w="57150"/>
        </p:spPr>
        <p:style>
          <a:lnRef idx="3">
            <a:schemeClr val="dk1"/>
          </a:lnRef>
          <a:fillRef idx="0">
            <a:schemeClr val="dk1"/>
          </a:fillRef>
          <a:effectRef idx="2">
            <a:schemeClr val="dk1"/>
          </a:effectRef>
          <a:fontRef idx="minor">
            <a:schemeClr val="tx1"/>
          </a:fontRef>
        </p:style>
      </p:cxnSp>
      <p:sp>
        <p:nvSpPr>
          <p:cNvPr id="6" name="TextBox 5">
            <a:extLst>
              <a:ext uri="{FF2B5EF4-FFF2-40B4-BE49-F238E27FC236}">
                <a16:creationId xmlns:a16="http://schemas.microsoft.com/office/drawing/2014/main" id="{9C1CC252-8677-4CD0-8DE5-5067E49FA031}"/>
              </a:ext>
            </a:extLst>
          </p:cNvPr>
          <p:cNvSpPr txBox="1"/>
          <p:nvPr/>
        </p:nvSpPr>
        <p:spPr>
          <a:xfrm>
            <a:off x="637880" y="1771646"/>
            <a:ext cx="10916240" cy="783193"/>
          </a:xfrm>
          <a:prstGeom prst="roundRect">
            <a:avLst/>
          </a:prstGeom>
          <a:solidFill>
            <a:schemeClr val="accent1">
              <a:lumMod val="40000"/>
              <a:lumOff val="60000"/>
            </a:schemeClr>
          </a:solidFill>
        </p:spPr>
        <p:txBody>
          <a:bodyPr wrap="square" rtlCol="0">
            <a:spAutoFit/>
          </a:bodyPr>
          <a:lstStyle/>
          <a:p>
            <a:pPr algn="ctr"/>
            <a:r>
              <a:rPr lang="en-US" altLang="zh-CN" sz="2000" b="1" dirty="0">
                <a:latin typeface="Times New Roman" panose="02020603050405020304" pitchFamily="18" charset="0"/>
                <a:cs typeface="Times New Roman" panose="02020603050405020304" pitchFamily="18" charset="0"/>
              </a:rPr>
              <a:t>With the SDBM hash verification test, we found the computing performance is much lower than it is in Host. For example,  comparing a 6.3MB data, 25s is needed in ME, and 10 </a:t>
            </a:r>
            <a:r>
              <a:rPr lang="en-US" altLang="zh-CN" sz="2000" b="1" dirty="0" err="1">
                <a:latin typeface="Times New Roman" panose="02020603050405020304" pitchFamily="18" charset="0"/>
                <a:cs typeface="Times New Roman" panose="02020603050405020304" pitchFamily="18" charset="0"/>
              </a:rPr>
              <a:t>ms</a:t>
            </a:r>
            <a:r>
              <a:rPr lang="en-US" altLang="zh-CN" sz="2000" b="1" dirty="0">
                <a:latin typeface="Times New Roman" panose="02020603050405020304" pitchFamily="18" charset="0"/>
                <a:cs typeface="Times New Roman" panose="02020603050405020304" pitchFamily="18" charset="0"/>
              </a:rPr>
              <a:t> in Host.</a:t>
            </a:r>
            <a:endParaRPr lang="zh-CN" altLang="en-US" sz="2000" b="1"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4A418706-55D0-47A3-8F13-60103D64CE8E}"/>
              </a:ext>
            </a:extLst>
          </p:cNvPr>
          <p:cNvSpPr/>
          <p:nvPr/>
        </p:nvSpPr>
        <p:spPr>
          <a:xfrm>
            <a:off x="637880" y="4750234"/>
            <a:ext cx="10834541" cy="1200329"/>
          </a:xfrm>
          <a:prstGeom prst="rect">
            <a:avLst/>
          </a:prstGeom>
        </p:spPr>
        <p:txBody>
          <a:bodyPr wrap="square">
            <a:spAutoFit/>
          </a:bodyPr>
          <a:lstStyle/>
          <a:p>
            <a:pPr algn="ctr"/>
            <a:r>
              <a:rPr lang="en-US" altLang="zh-CN" sz="2400" dirty="0">
                <a:latin typeface="Times New Roman" panose="02020603050405020304" pitchFamily="18" charset="0"/>
                <a:cs typeface="Times New Roman" panose="02020603050405020304" pitchFamily="18" charset="0"/>
              </a:rPr>
              <a:t>We develop a CPU speed testing program, and the experimental result shows that the ME CPU executes approximately 15 million instructions each second (Meanwhile, billions per second on regular CPUs). </a:t>
            </a:r>
            <a:endParaRPr lang="zh-CN" altLang="en-US" sz="24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AC6609A0-EAF0-4B54-B56D-8F83347DDD30}"/>
              </a:ext>
            </a:extLst>
          </p:cNvPr>
          <p:cNvSpPr/>
          <p:nvPr/>
        </p:nvSpPr>
        <p:spPr>
          <a:xfrm>
            <a:off x="1071563" y="3229660"/>
            <a:ext cx="9044710" cy="954107"/>
          </a:xfrm>
          <a:prstGeom prst="rect">
            <a:avLst/>
          </a:prstGeom>
        </p:spPr>
        <p:txBody>
          <a:bodyPr wrap="square">
            <a:spAutoFit/>
          </a:bodyPr>
          <a:lstStyle/>
          <a:p>
            <a:pPr algn="ctr"/>
            <a:r>
              <a:rPr lang="en-US" altLang="zh-CN" sz="2800" b="1" i="1" dirty="0">
                <a:solidFill>
                  <a:schemeClr val="accent6">
                    <a:lumMod val="50000"/>
                  </a:schemeClr>
                </a:solidFill>
                <a:latin typeface="Times New Roman" panose="02020603050405020304" pitchFamily="18" charset="0"/>
                <a:cs typeface="Times New Roman" panose="02020603050405020304" pitchFamily="18" charset="0"/>
              </a:rPr>
              <a:t>Main factor:  ME CPU core has a significantly lower computational capability.</a:t>
            </a:r>
            <a:endParaRPr lang="zh-CN" altLang="en-US" sz="2800" b="1" i="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0631C729-6E25-A540-B95D-144F07258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6956" y="0"/>
            <a:ext cx="1175044" cy="1175044"/>
          </a:xfrm>
          <a:prstGeom prst="rect">
            <a:avLst/>
          </a:prstGeom>
        </p:spPr>
      </p:pic>
    </p:spTree>
    <p:extLst>
      <p:ext uri="{BB962C8B-B14F-4D97-AF65-F5344CB8AC3E}">
        <p14:creationId xmlns:p14="http://schemas.microsoft.com/office/powerpoint/2010/main" val="1694030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D06D3E-CA4A-4E0C-AF8E-611920AA0FC1}"/>
              </a:ext>
            </a:extLst>
          </p:cNvPr>
          <p:cNvSpPr>
            <a:spLocks noGrp="1"/>
          </p:cNvSpPr>
          <p:nvPr>
            <p:ph type="title"/>
          </p:nvPr>
        </p:nvSpPr>
        <p:spPr>
          <a:xfrm>
            <a:off x="838200" y="365126"/>
            <a:ext cx="10515600" cy="987020"/>
          </a:xfrm>
        </p:spPr>
        <p:txBody>
          <a:bodyPr/>
          <a:lstStyle/>
          <a:p>
            <a:r>
              <a:rPr lang="en-US" altLang="zh-CN" b="1" dirty="0">
                <a:latin typeface="Times New Roman" panose="02020603050405020304" pitchFamily="18" charset="0"/>
                <a:cs typeface="Times New Roman" panose="02020603050405020304" pitchFamily="18" charset="0"/>
              </a:rPr>
              <a:t>Defense Mechanism</a:t>
            </a:r>
            <a:endParaRPr lang="zh-CN" altLang="en-US" b="1" dirty="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7DDE67E4-C83A-455A-9515-4FDFA377A093}"/>
              </a:ext>
            </a:extLst>
          </p:cNvPr>
          <p:cNvCxnSpPr>
            <a:cxnSpLocks/>
          </p:cNvCxnSpPr>
          <p:nvPr/>
        </p:nvCxnSpPr>
        <p:spPr>
          <a:xfrm>
            <a:off x="838200" y="1352146"/>
            <a:ext cx="10515600" cy="0"/>
          </a:xfrm>
          <a:prstGeom prst="line">
            <a:avLst/>
          </a:prstGeom>
          <a:ln w="57150"/>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5C98FE09-6010-4307-8962-BB38F9BD9A04}"/>
              </a:ext>
            </a:extLst>
          </p:cNvPr>
          <p:cNvSpPr txBox="1"/>
          <p:nvPr/>
        </p:nvSpPr>
        <p:spPr>
          <a:xfrm>
            <a:off x="1361874" y="1995533"/>
            <a:ext cx="8842442" cy="1323439"/>
          </a:xfrm>
          <a:prstGeom prst="rect">
            <a:avLst/>
          </a:prstGeom>
          <a:noFill/>
        </p:spPr>
        <p:txBody>
          <a:bodyPr wrap="square" rtlCol="0">
            <a:spAutoFit/>
          </a:bodyPr>
          <a:lstStyle/>
          <a:p>
            <a:pPr algn="ctr"/>
            <a:r>
              <a:rPr lang="en-US" altLang="zh-CN" sz="4000" dirty="0">
                <a:latin typeface="Times New Roman" panose="02020603050405020304" pitchFamily="18" charset="0"/>
                <a:cs typeface="Times New Roman" panose="02020603050405020304" pitchFamily="18" charset="0"/>
              </a:rPr>
              <a:t>How to defend against the attacks in each layer?</a:t>
            </a:r>
            <a:endParaRPr lang="zh-CN" altLang="en-US" sz="4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7742D54-DB5A-244F-A226-DCA4DE8962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6956" y="0"/>
            <a:ext cx="1175044" cy="1175044"/>
          </a:xfrm>
          <a:prstGeom prst="rect">
            <a:avLst/>
          </a:prstGeom>
        </p:spPr>
      </p:pic>
    </p:spTree>
    <p:extLst>
      <p:ext uri="{BB962C8B-B14F-4D97-AF65-F5344CB8AC3E}">
        <p14:creationId xmlns:p14="http://schemas.microsoft.com/office/powerpoint/2010/main" val="27328874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D06D3E-CA4A-4E0C-AF8E-611920AA0FC1}"/>
              </a:ext>
            </a:extLst>
          </p:cNvPr>
          <p:cNvSpPr>
            <a:spLocks noGrp="1"/>
          </p:cNvSpPr>
          <p:nvPr>
            <p:ph type="title"/>
          </p:nvPr>
        </p:nvSpPr>
        <p:spPr>
          <a:xfrm>
            <a:off x="838200" y="365126"/>
            <a:ext cx="10515600" cy="987020"/>
          </a:xfrm>
        </p:spPr>
        <p:txBody>
          <a:bodyPr>
            <a:normAutofit/>
          </a:bodyPr>
          <a:lstStyle/>
          <a:p>
            <a:r>
              <a:rPr lang="en-US" altLang="zh-CN" b="1" dirty="0">
                <a:latin typeface="Times New Roman" panose="02020603050405020304" pitchFamily="18" charset="0"/>
                <a:cs typeface="Times New Roman" panose="02020603050405020304" pitchFamily="18" charset="0"/>
              </a:rPr>
              <a:t>Transmission Overhead</a:t>
            </a:r>
            <a:endParaRPr lang="zh-CN" altLang="en-US" b="1" dirty="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7DDE67E4-C83A-455A-9515-4FDFA377A093}"/>
              </a:ext>
            </a:extLst>
          </p:cNvPr>
          <p:cNvCxnSpPr>
            <a:cxnSpLocks/>
          </p:cNvCxnSpPr>
          <p:nvPr/>
        </p:nvCxnSpPr>
        <p:spPr>
          <a:xfrm>
            <a:off x="838200" y="1352146"/>
            <a:ext cx="10515600" cy="0"/>
          </a:xfrm>
          <a:prstGeom prst="line">
            <a:avLst/>
          </a:prstGeom>
          <a:ln w="57150"/>
        </p:spPr>
        <p:style>
          <a:lnRef idx="3">
            <a:schemeClr val="dk1"/>
          </a:lnRef>
          <a:fillRef idx="0">
            <a:schemeClr val="dk1"/>
          </a:fillRef>
          <a:effectRef idx="2">
            <a:schemeClr val="dk1"/>
          </a:effectRef>
          <a:fontRef idx="minor">
            <a:schemeClr val="tx1"/>
          </a:fontRef>
        </p:style>
      </p:cxnSp>
      <p:sp>
        <p:nvSpPr>
          <p:cNvPr id="9" name="Rectangle 8">
            <a:extLst>
              <a:ext uri="{FF2B5EF4-FFF2-40B4-BE49-F238E27FC236}">
                <a16:creationId xmlns:a16="http://schemas.microsoft.com/office/drawing/2014/main" id="{A920E8CA-A2DA-4AC0-BDCB-D6442A0A29B7}"/>
              </a:ext>
            </a:extLst>
          </p:cNvPr>
          <p:cNvSpPr/>
          <p:nvPr/>
        </p:nvSpPr>
        <p:spPr>
          <a:xfrm>
            <a:off x="952982" y="2141899"/>
            <a:ext cx="9928378" cy="461665"/>
          </a:xfrm>
          <a:prstGeom prst="rect">
            <a:avLst/>
          </a:prstGeom>
        </p:spPr>
        <p:txBody>
          <a:bodyPr wrap="square">
            <a:spAutoFit/>
          </a:bodyPr>
          <a:lstStyle/>
          <a:p>
            <a:pPr marL="285750" indent="-285750">
              <a:buFont typeface="Wingdings" panose="05000000000000000000" pitchFamily="2" charset="2"/>
              <a:buChar char="l"/>
            </a:pPr>
            <a:r>
              <a:rPr lang="en-US" altLang="zh-CN" sz="2400" dirty="0">
                <a:latin typeface="Times New Roman" panose="02020603050405020304" pitchFamily="18" charset="0"/>
                <a:cs typeface="Times New Roman" panose="02020603050405020304" pitchFamily="18" charset="0"/>
              </a:rPr>
              <a:t> For a small message(&lt;1</a:t>
            </a:r>
            <a:r>
              <a:rPr lang="en-US" altLang="zh-CN" sz="2400" i="1" dirty="0">
                <a:latin typeface="Times New Roman" panose="02020603050405020304" pitchFamily="18" charset="0"/>
                <a:cs typeface="Times New Roman" panose="02020603050405020304" pitchFamily="18" charset="0"/>
              </a:rPr>
              <a:t>KB</a:t>
            </a:r>
            <a:r>
              <a:rPr lang="en-US" altLang="zh-CN" sz="2400" dirty="0">
                <a:latin typeface="Times New Roman" panose="02020603050405020304" pitchFamily="18" charset="0"/>
                <a:cs typeface="Times New Roman" panose="02020603050405020304" pitchFamily="18" charset="0"/>
              </a:rPr>
              <a:t>), takes 228</a:t>
            </a:r>
            <a:r>
              <a:rPr lang="en-US" altLang="zh-CN" sz="2400" i="1" dirty="0">
                <a:latin typeface="Times New Roman" panose="02020603050405020304" pitchFamily="18" charset="0"/>
                <a:cs typeface="Times New Roman" panose="02020603050405020304" pitchFamily="18" charset="0"/>
              </a:rPr>
              <a:t>ms</a:t>
            </a:r>
            <a:r>
              <a:rPr lang="en-US" altLang="zh-CN" sz="2400" dirty="0">
                <a:latin typeface="Times New Roman" panose="02020603050405020304" pitchFamily="18" charset="0"/>
                <a:cs typeface="Times New Roman" panose="02020603050405020304" pitchFamily="18" charset="0"/>
              </a:rPr>
              <a:t> on average to pass the data. </a:t>
            </a:r>
            <a:endParaRPr lang="zh-CN" altLang="en-US" sz="24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7E4FA23E-65C9-4A39-B62F-410C45AC093D}"/>
              </a:ext>
            </a:extLst>
          </p:cNvPr>
          <p:cNvSpPr/>
          <p:nvPr/>
        </p:nvSpPr>
        <p:spPr>
          <a:xfrm>
            <a:off x="918048" y="3596705"/>
            <a:ext cx="10435752" cy="830997"/>
          </a:xfrm>
          <a:prstGeom prst="rect">
            <a:avLst/>
          </a:prstGeom>
        </p:spPr>
        <p:txBody>
          <a:bodyPr wrap="square">
            <a:spAutoFit/>
          </a:bodyPr>
          <a:lstStyle/>
          <a:p>
            <a:pPr marL="285750" indent="-285750">
              <a:buFont typeface="Wingdings" panose="05000000000000000000" pitchFamily="2" charset="2"/>
              <a:buChar char="l"/>
            </a:pPr>
            <a:r>
              <a:rPr lang="en-US" altLang="zh-CN" sz="2400" dirty="0">
                <a:latin typeface="Times New Roman" panose="02020603050405020304" pitchFamily="18" charset="0"/>
                <a:cs typeface="Times New Roman" panose="02020603050405020304" pitchFamily="18" charset="0"/>
              </a:rPr>
              <a:t> For a dumping data (i.e., &gt; 64</a:t>
            </a:r>
            <a:r>
              <a:rPr lang="en-US" altLang="zh-CN" sz="2400" i="1" dirty="0">
                <a:latin typeface="Times New Roman" panose="02020603050405020304" pitchFamily="18" charset="0"/>
                <a:cs typeface="Times New Roman" panose="02020603050405020304" pitchFamily="18" charset="0"/>
              </a:rPr>
              <a:t>KB</a:t>
            </a:r>
            <a:r>
              <a:rPr lang="en-US" altLang="zh-CN" sz="2400" dirty="0">
                <a:latin typeface="Times New Roman" panose="02020603050405020304" pitchFamily="18" charset="0"/>
                <a:cs typeface="Times New Roman" panose="02020603050405020304" pitchFamily="18" charset="0"/>
              </a:rPr>
              <a:t>), we divide the data into multiple packets and transmit via  multiple messages. e.g., 64KB data takes 4.9</a:t>
            </a:r>
            <a:r>
              <a:rPr lang="en-US" altLang="zh-CN" sz="2400" i="1" dirty="0">
                <a:latin typeface="Times New Roman" panose="02020603050405020304" pitchFamily="18" charset="0"/>
                <a:cs typeface="Times New Roman" panose="02020603050405020304" pitchFamily="18" charset="0"/>
              </a:rPr>
              <a:t>s</a:t>
            </a:r>
            <a:r>
              <a:rPr lang="en-US" altLang="zh-CN" sz="2400" dirty="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8FE3AE9-B93A-AF4B-B3F3-7007AA0C57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6956" y="0"/>
            <a:ext cx="1175044" cy="1175044"/>
          </a:xfrm>
          <a:prstGeom prst="rect">
            <a:avLst/>
          </a:prstGeom>
        </p:spPr>
      </p:pic>
    </p:spTree>
    <p:extLst>
      <p:ext uri="{BB962C8B-B14F-4D97-AF65-F5344CB8AC3E}">
        <p14:creationId xmlns:p14="http://schemas.microsoft.com/office/powerpoint/2010/main" val="13043811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D06D3E-CA4A-4E0C-AF8E-611920AA0FC1}"/>
              </a:ext>
            </a:extLst>
          </p:cNvPr>
          <p:cNvSpPr>
            <a:spLocks noGrp="1"/>
          </p:cNvSpPr>
          <p:nvPr>
            <p:ph type="title"/>
          </p:nvPr>
        </p:nvSpPr>
        <p:spPr>
          <a:xfrm>
            <a:off x="838200" y="365126"/>
            <a:ext cx="10515600" cy="987020"/>
          </a:xfrm>
        </p:spPr>
        <p:txBody>
          <a:bodyPr>
            <a:normAutofit/>
          </a:bodyPr>
          <a:lstStyle/>
          <a:p>
            <a:r>
              <a:rPr lang="en-US" altLang="zh-CN" b="1" dirty="0">
                <a:latin typeface="Times New Roman" panose="02020603050405020304" pitchFamily="18" charset="0"/>
                <a:cs typeface="Times New Roman" panose="02020603050405020304" pitchFamily="18" charset="0"/>
              </a:rPr>
              <a:t>Performance Evaluation Summary</a:t>
            </a:r>
            <a:endParaRPr lang="zh-CN" altLang="en-US" b="1" dirty="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7DDE67E4-C83A-455A-9515-4FDFA377A093}"/>
              </a:ext>
            </a:extLst>
          </p:cNvPr>
          <p:cNvCxnSpPr>
            <a:cxnSpLocks/>
          </p:cNvCxnSpPr>
          <p:nvPr/>
        </p:nvCxnSpPr>
        <p:spPr>
          <a:xfrm>
            <a:off x="838200" y="1352146"/>
            <a:ext cx="10515600" cy="0"/>
          </a:xfrm>
          <a:prstGeom prst="line">
            <a:avLst/>
          </a:prstGeom>
          <a:ln w="57150"/>
        </p:spPr>
        <p:style>
          <a:lnRef idx="3">
            <a:schemeClr val="dk1"/>
          </a:lnRef>
          <a:fillRef idx="0">
            <a:schemeClr val="dk1"/>
          </a:fillRef>
          <a:effectRef idx="2">
            <a:schemeClr val="dk1"/>
          </a:effectRef>
          <a:fontRef idx="minor">
            <a:schemeClr val="tx1"/>
          </a:fontRef>
        </p:style>
      </p:cxnSp>
      <p:pic>
        <p:nvPicPr>
          <p:cNvPr id="3" name="Picture 2">
            <a:extLst>
              <a:ext uri="{FF2B5EF4-FFF2-40B4-BE49-F238E27FC236}">
                <a16:creationId xmlns:a16="http://schemas.microsoft.com/office/drawing/2014/main" id="{8B57E513-C813-4B41-AFD4-89CA3E735279}"/>
              </a:ext>
            </a:extLst>
          </p:cNvPr>
          <p:cNvPicPr>
            <a:picLocks noChangeAspect="1"/>
          </p:cNvPicPr>
          <p:nvPr/>
        </p:nvPicPr>
        <p:blipFill>
          <a:blip r:embed="rId3"/>
          <a:stretch>
            <a:fillRect/>
          </a:stretch>
        </p:blipFill>
        <p:spPr>
          <a:xfrm>
            <a:off x="1215366" y="2253616"/>
            <a:ext cx="9761268" cy="1946584"/>
          </a:xfrm>
          <a:prstGeom prst="rect">
            <a:avLst/>
          </a:prstGeom>
        </p:spPr>
      </p:pic>
      <p:pic>
        <p:nvPicPr>
          <p:cNvPr id="7" name="Picture 6">
            <a:extLst>
              <a:ext uri="{FF2B5EF4-FFF2-40B4-BE49-F238E27FC236}">
                <a16:creationId xmlns:a16="http://schemas.microsoft.com/office/drawing/2014/main" id="{77D01AEA-A301-4885-A303-A3977F3E63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072" y="2253615"/>
            <a:ext cx="11117344" cy="2228697"/>
          </a:xfrm>
          <a:prstGeom prst="rect">
            <a:avLst/>
          </a:prstGeom>
        </p:spPr>
      </p:pic>
      <p:pic>
        <p:nvPicPr>
          <p:cNvPr id="6" name="Picture 5">
            <a:extLst>
              <a:ext uri="{FF2B5EF4-FFF2-40B4-BE49-F238E27FC236}">
                <a16:creationId xmlns:a16="http://schemas.microsoft.com/office/drawing/2014/main" id="{C74610A5-0BFC-0542-AD66-A6B64B06D2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16956" y="0"/>
            <a:ext cx="1175044" cy="1175044"/>
          </a:xfrm>
          <a:prstGeom prst="rect">
            <a:avLst/>
          </a:prstGeom>
        </p:spPr>
      </p:pic>
    </p:spTree>
    <p:extLst>
      <p:ext uri="{BB962C8B-B14F-4D97-AF65-F5344CB8AC3E}">
        <p14:creationId xmlns:p14="http://schemas.microsoft.com/office/powerpoint/2010/main" val="28137942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D06D3E-CA4A-4E0C-AF8E-611920AA0FC1}"/>
              </a:ext>
            </a:extLst>
          </p:cNvPr>
          <p:cNvSpPr>
            <a:spLocks noGrp="1"/>
          </p:cNvSpPr>
          <p:nvPr>
            <p:ph type="title"/>
          </p:nvPr>
        </p:nvSpPr>
        <p:spPr>
          <a:xfrm>
            <a:off x="838200" y="365126"/>
            <a:ext cx="10515600" cy="987020"/>
          </a:xfrm>
        </p:spPr>
        <p:txBody>
          <a:bodyPr>
            <a:normAutofit/>
          </a:bodyPr>
          <a:lstStyle/>
          <a:p>
            <a:r>
              <a:rPr lang="en-US" altLang="zh-CN" dirty="0">
                <a:latin typeface="Times New Roman" panose="02020603050405020304" pitchFamily="18" charset="0"/>
                <a:cs typeface="Times New Roman" panose="02020603050405020304" pitchFamily="18" charset="0"/>
              </a:rPr>
              <a:t>Conclusion</a:t>
            </a:r>
            <a:endParaRPr lang="zh-CN" altLang="en-US" b="1" dirty="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7DDE67E4-C83A-455A-9515-4FDFA377A093}"/>
              </a:ext>
            </a:extLst>
          </p:cNvPr>
          <p:cNvCxnSpPr>
            <a:cxnSpLocks/>
          </p:cNvCxnSpPr>
          <p:nvPr/>
        </p:nvCxnSpPr>
        <p:spPr>
          <a:xfrm>
            <a:off x="838200" y="1352146"/>
            <a:ext cx="10515600" cy="0"/>
          </a:xfrm>
          <a:prstGeom prst="line">
            <a:avLst/>
          </a:prstGeom>
          <a:ln w="57150"/>
        </p:spPr>
        <p:style>
          <a:lnRef idx="3">
            <a:schemeClr val="dk1"/>
          </a:lnRef>
          <a:fillRef idx="0">
            <a:schemeClr val="dk1"/>
          </a:fillRef>
          <a:effectRef idx="2">
            <a:schemeClr val="dk1"/>
          </a:effectRef>
          <a:fontRef idx="minor">
            <a:schemeClr val="tx1"/>
          </a:fontRef>
        </p:style>
      </p:cxnSp>
      <p:sp>
        <p:nvSpPr>
          <p:cNvPr id="3" name="Rectangle 2">
            <a:extLst>
              <a:ext uri="{FF2B5EF4-FFF2-40B4-BE49-F238E27FC236}">
                <a16:creationId xmlns:a16="http://schemas.microsoft.com/office/drawing/2014/main" id="{9D65F3CF-07F0-4FCF-ABF8-C4D71F4025A0}"/>
              </a:ext>
            </a:extLst>
          </p:cNvPr>
          <p:cNvSpPr/>
          <p:nvPr/>
        </p:nvSpPr>
        <p:spPr>
          <a:xfrm>
            <a:off x="734028" y="1797784"/>
            <a:ext cx="8981955" cy="2000548"/>
          </a:xfrm>
          <a:prstGeom prst="rect">
            <a:avLst/>
          </a:prstGeom>
        </p:spPr>
        <p:txBody>
          <a:bodyPr wrap="square">
            <a:spAutoFit/>
          </a:bodyPr>
          <a:lstStyle/>
          <a:p>
            <a:pPr marL="457200" indent="-457200">
              <a:buBlip>
                <a:blip r:embed="rId2">
                  <a:extLst>
                    <a:ext uri="{96DAC541-7B7A-43D3-8B79-37D633B846F1}">
                      <asvg:svgBlip xmlns:asvg="http://schemas.microsoft.com/office/drawing/2016/SVG/main" r:embed="rId3"/>
                    </a:ext>
                  </a:extLst>
                </a:blip>
              </a:buBlip>
            </a:pPr>
            <a:r>
              <a:rPr lang="en-US" altLang="zh-CN" sz="2800" b="1" dirty="0">
                <a:latin typeface="Times New Roman" panose="02020603050405020304" pitchFamily="18" charset="0"/>
                <a:cs typeface="Times New Roman" panose="02020603050405020304" pitchFamily="18" charset="0"/>
              </a:rPr>
              <a:t>Nighthawk—a transparent introspection framework </a:t>
            </a:r>
          </a:p>
          <a:p>
            <a:r>
              <a:rPr lang="en-US" altLang="zh-CN" sz="2400" dirty="0">
                <a:latin typeface="Times New Roman" panose="02020603050405020304" pitchFamily="18" charset="0"/>
                <a:cs typeface="Times New Roman" panose="02020603050405020304" pitchFamily="18" charset="0"/>
              </a:rPr>
              <a:t>           — Leveraging Intel ME</a:t>
            </a:r>
          </a:p>
          <a:p>
            <a:r>
              <a:rPr lang="en-US" altLang="zh-CN" sz="2400" dirty="0">
                <a:latin typeface="Times New Roman" panose="02020603050405020304" pitchFamily="18" charset="0"/>
                <a:cs typeface="Times New Roman" panose="02020603050405020304" pitchFamily="18" charset="0"/>
              </a:rPr>
              <a:t>           — High privilege: ring -3</a:t>
            </a:r>
          </a:p>
          <a:p>
            <a:r>
              <a:rPr lang="en-US" altLang="zh-CN" sz="2400" dirty="0">
                <a:latin typeface="Times New Roman" panose="02020603050405020304" pitchFamily="18" charset="0"/>
                <a:cs typeface="Times New Roman" panose="02020603050405020304" pitchFamily="18" charset="0"/>
              </a:rPr>
              <a:t>           — Small TCB	</a:t>
            </a:r>
          </a:p>
          <a:p>
            <a:r>
              <a:rPr lang="en-US" altLang="zh-CN" sz="2400" dirty="0">
                <a:latin typeface="Times New Roman" panose="02020603050405020304" pitchFamily="18" charset="0"/>
                <a:cs typeface="Times New Roman" panose="02020603050405020304" pitchFamily="18" charset="0"/>
              </a:rPr>
              <a:t>	   </a:t>
            </a:r>
          </a:p>
        </p:txBody>
      </p:sp>
      <p:sp>
        <p:nvSpPr>
          <p:cNvPr id="6" name="Rectangle 5">
            <a:extLst>
              <a:ext uri="{FF2B5EF4-FFF2-40B4-BE49-F238E27FC236}">
                <a16:creationId xmlns:a16="http://schemas.microsoft.com/office/drawing/2014/main" id="{3A90136A-2EE0-46DE-82DC-DF8A519681C5}"/>
              </a:ext>
            </a:extLst>
          </p:cNvPr>
          <p:cNvSpPr/>
          <p:nvPr/>
        </p:nvSpPr>
        <p:spPr>
          <a:xfrm>
            <a:off x="734026" y="3613027"/>
            <a:ext cx="8981955" cy="1261884"/>
          </a:xfrm>
          <a:prstGeom prst="rect">
            <a:avLst/>
          </a:prstGeom>
        </p:spPr>
        <p:txBody>
          <a:bodyPr wrap="square">
            <a:spAutoFit/>
          </a:bodyPr>
          <a:lstStyle/>
          <a:p>
            <a:pPr marL="457200" indent="-457200">
              <a:buBlip>
                <a:blip r:embed="rId2">
                  <a:extLst>
                    <a:ext uri="{96DAC541-7B7A-43D3-8B79-37D633B846F1}">
                      <asvg:svgBlip xmlns:asvg="http://schemas.microsoft.com/office/drawing/2016/SVG/main" r:embed="rId3"/>
                    </a:ext>
                  </a:extLst>
                </a:blip>
              </a:buBlip>
            </a:pPr>
            <a:r>
              <a:rPr lang="en-US" altLang="zh-CN" sz="2800" b="1" dirty="0">
                <a:latin typeface="Times New Roman" panose="02020603050405020304" pitchFamily="18" charset="0"/>
                <a:cs typeface="Times New Roman" panose="02020603050405020304" pitchFamily="18" charset="0"/>
              </a:rPr>
              <a:t>Attack scenarios </a:t>
            </a:r>
          </a:p>
          <a:p>
            <a:r>
              <a:rPr lang="en-US" altLang="zh-CN" sz="2400" dirty="0">
                <a:latin typeface="Times New Roman" panose="02020603050405020304" pitchFamily="18" charset="0"/>
                <a:cs typeface="Times New Roman" panose="02020603050405020304" pitchFamily="18" charset="0"/>
              </a:rPr>
              <a:t>           — Real-world attacks against OS kernels, type-I and type-II     </a:t>
            </a:r>
          </a:p>
          <a:p>
            <a:r>
              <a:rPr lang="en-US" altLang="zh-CN" sz="2400" dirty="0">
                <a:latin typeface="Times New Roman" panose="02020603050405020304" pitchFamily="18" charset="0"/>
                <a:cs typeface="Times New Roman" panose="02020603050405020304" pitchFamily="18" charset="0"/>
              </a:rPr>
              <a:t>               hypervisors, and unlocked system management RAM</a:t>
            </a:r>
          </a:p>
        </p:txBody>
      </p:sp>
      <p:sp>
        <p:nvSpPr>
          <p:cNvPr id="7" name="Rectangle 6">
            <a:extLst>
              <a:ext uri="{FF2B5EF4-FFF2-40B4-BE49-F238E27FC236}">
                <a16:creationId xmlns:a16="http://schemas.microsoft.com/office/drawing/2014/main" id="{8D1788FC-1D1C-49C7-B6EF-61B3ECAAB7B8}"/>
              </a:ext>
            </a:extLst>
          </p:cNvPr>
          <p:cNvSpPr/>
          <p:nvPr/>
        </p:nvSpPr>
        <p:spPr>
          <a:xfrm>
            <a:off x="734026" y="5167938"/>
            <a:ext cx="8981955" cy="523220"/>
          </a:xfrm>
          <a:prstGeom prst="rect">
            <a:avLst/>
          </a:prstGeom>
        </p:spPr>
        <p:txBody>
          <a:bodyPr wrap="square">
            <a:spAutoFit/>
          </a:bodyPr>
          <a:lstStyle/>
          <a:p>
            <a:pPr marL="457200" indent="-457200">
              <a:buBlip>
                <a:blip r:embed="rId2">
                  <a:extLst>
                    <a:ext uri="{96DAC541-7B7A-43D3-8B79-37D633B846F1}">
                      <asvg:svgBlip xmlns:asvg="http://schemas.microsoft.com/office/drawing/2016/SVG/main" r:embed="rId3"/>
                    </a:ext>
                  </a:extLst>
                </a:blip>
              </a:buBlip>
            </a:pPr>
            <a:r>
              <a:rPr lang="en-US" altLang="zh-CN" sz="2800" b="1" dirty="0">
                <a:latin typeface="Times New Roman" panose="02020603050405020304" pitchFamily="18" charset="0"/>
                <a:cs typeface="Times New Roman" panose="02020603050405020304" pitchFamily="18" charset="0"/>
              </a:rPr>
              <a:t>Introducing almost zero overhead</a:t>
            </a:r>
            <a:endParaRPr lang="en-US" altLang="zh-CN" sz="24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2D93B3B5-3755-8D4E-964D-594C494F9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6956" y="0"/>
            <a:ext cx="1175044" cy="1175044"/>
          </a:xfrm>
          <a:prstGeom prst="rect">
            <a:avLst/>
          </a:prstGeom>
        </p:spPr>
      </p:pic>
    </p:spTree>
    <p:extLst>
      <p:ext uri="{BB962C8B-B14F-4D97-AF65-F5344CB8AC3E}">
        <p14:creationId xmlns:p14="http://schemas.microsoft.com/office/powerpoint/2010/main" val="11572766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7DDE67E4-C83A-455A-9515-4FDFA377A093}"/>
              </a:ext>
            </a:extLst>
          </p:cNvPr>
          <p:cNvCxnSpPr>
            <a:cxnSpLocks/>
          </p:cNvCxnSpPr>
          <p:nvPr/>
        </p:nvCxnSpPr>
        <p:spPr>
          <a:xfrm>
            <a:off x="838200" y="1352146"/>
            <a:ext cx="10515600" cy="0"/>
          </a:xfrm>
          <a:prstGeom prst="line">
            <a:avLst/>
          </a:prstGeom>
          <a:ln w="57150"/>
        </p:spPr>
        <p:style>
          <a:lnRef idx="3">
            <a:schemeClr val="dk1"/>
          </a:lnRef>
          <a:fillRef idx="0">
            <a:schemeClr val="dk1"/>
          </a:fillRef>
          <a:effectRef idx="2">
            <a:schemeClr val="dk1"/>
          </a:effectRef>
          <a:fontRef idx="minor">
            <a:schemeClr val="tx1"/>
          </a:fontRef>
        </p:style>
      </p:cxnSp>
      <p:sp>
        <p:nvSpPr>
          <p:cNvPr id="2" name="Rectangle 1">
            <a:extLst>
              <a:ext uri="{FF2B5EF4-FFF2-40B4-BE49-F238E27FC236}">
                <a16:creationId xmlns:a16="http://schemas.microsoft.com/office/drawing/2014/main" id="{704DFF4A-98CF-4A6C-8A10-BE451975AFE0}"/>
              </a:ext>
            </a:extLst>
          </p:cNvPr>
          <p:cNvSpPr/>
          <p:nvPr/>
        </p:nvSpPr>
        <p:spPr>
          <a:xfrm>
            <a:off x="1974449" y="2747487"/>
            <a:ext cx="7373073" cy="830997"/>
          </a:xfrm>
          <a:prstGeom prst="rect">
            <a:avLst/>
          </a:prstGeom>
        </p:spPr>
        <p:txBody>
          <a:bodyPr wrap="square">
            <a:spAutoFit/>
          </a:bodyPr>
          <a:lstStyle/>
          <a:p>
            <a:pPr algn="ctr"/>
            <a:r>
              <a:rPr lang="en-US" altLang="zh-CN" sz="4800" dirty="0">
                <a:latin typeface="Times New Roman" panose="02020603050405020304" pitchFamily="18" charset="0"/>
                <a:cs typeface="Times New Roman" panose="02020603050405020304" pitchFamily="18" charset="0"/>
              </a:rPr>
              <a:t>Thank you! Questions?</a:t>
            </a:r>
            <a:endParaRPr lang="zh-CN" altLang="en-US" sz="48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165040C-91C8-448F-BE6E-87DA01F0D1CD}"/>
              </a:ext>
            </a:extLst>
          </p:cNvPr>
          <p:cNvSpPr/>
          <p:nvPr/>
        </p:nvSpPr>
        <p:spPr>
          <a:xfrm>
            <a:off x="3284124" y="4794997"/>
            <a:ext cx="4753722" cy="1200329"/>
          </a:xfrm>
          <a:prstGeom prst="rect">
            <a:avLst/>
          </a:prstGeom>
        </p:spPr>
        <p:txBody>
          <a:bodyPr wrap="square">
            <a:spAutoFit/>
          </a:bodyPr>
          <a:lstStyle/>
          <a:p>
            <a:pPr algn="ctr"/>
            <a:r>
              <a:rPr lang="en-US" altLang="zh-CN" sz="2400" dirty="0">
                <a:latin typeface="Times New Roman" panose="02020603050405020304" pitchFamily="18" charset="0"/>
                <a:cs typeface="Times New Roman" panose="02020603050405020304" pitchFamily="18" charset="0"/>
                <a:hlinkClick r:id="rId2"/>
              </a:rPr>
              <a:t>zhangfw@sustech.edu.cn</a:t>
            </a:r>
            <a:endParaRPr lang="en-US" altLang="zh-CN" sz="2400" dirty="0">
              <a:latin typeface="Times New Roman" panose="02020603050405020304" pitchFamily="18" charset="0"/>
              <a:cs typeface="Times New Roman" panose="02020603050405020304" pitchFamily="18" charset="0"/>
            </a:endParaRPr>
          </a:p>
          <a:p>
            <a:pPr algn="ctr"/>
            <a:endParaRPr lang="en-US" altLang="zh-CN" sz="2400" dirty="0">
              <a:latin typeface="Times New Roman" panose="02020603050405020304" pitchFamily="18" charset="0"/>
              <a:cs typeface="Times New Roman" panose="02020603050405020304" pitchFamily="18" charset="0"/>
            </a:endParaRPr>
          </a:p>
          <a:p>
            <a:pPr algn="ctr"/>
            <a:r>
              <a:rPr lang="en-US" sz="2400" dirty="0">
                <a:hlinkClick r:id="rId3"/>
              </a:rPr>
              <a:t>https://fengweiz.github.com/</a:t>
            </a:r>
            <a:endParaRPr lang="zh-CN" altLang="en-US" sz="24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78F86B7-5F15-5F40-BFBE-8CD886EC43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6956" y="0"/>
            <a:ext cx="1175044" cy="1175044"/>
          </a:xfrm>
          <a:prstGeom prst="rect">
            <a:avLst/>
          </a:prstGeom>
        </p:spPr>
      </p:pic>
    </p:spTree>
    <p:extLst>
      <p:ext uri="{BB962C8B-B14F-4D97-AF65-F5344CB8AC3E}">
        <p14:creationId xmlns:p14="http://schemas.microsoft.com/office/powerpoint/2010/main" val="1608789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D06D3E-CA4A-4E0C-AF8E-611920AA0FC1}"/>
              </a:ext>
            </a:extLst>
          </p:cNvPr>
          <p:cNvSpPr>
            <a:spLocks noGrp="1"/>
          </p:cNvSpPr>
          <p:nvPr>
            <p:ph type="title"/>
          </p:nvPr>
        </p:nvSpPr>
        <p:spPr>
          <a:xfrm>
            <a:off x="838200" y="365126"/>
            <a:ext cx="10515600" cy="987020"/>
          </a:xfrm>
        </p:spPr>
        <p:txBody>
          <a:bodyPr/>
          <a:lstStyle/>
          <a:p>
            <a:r>
              <a:rPr lang="en-US" altLang="zh-CN" b="1" dirty="0">
                <a:latin typeface="Times New Roman" panose="02020603050405020304" pitchFamily="18" charset="0"/>
                <a:cs typeface="Times New Roman" panose="02020603050405020304" pitchFamily="18" charset="0"/>
              </a:rPr>
              <a:t>Defense Mechanism</a:t>
            </a:r>
            <a:endParaRPr lang="zh-CN" altLang="en-US" b="1" dirty="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7DDE67E4-C83A-455A-9515-4FDFA377A093}"/>
              </a:ext>
            </a:extLst>
          </p:cNvPr>
          <p:cNvCxnSpPr>
            <a:cxnSpLocks/>
          </p:cNvCxnSpPr>
          <p:nvPr/>
        </p:nvCxnSpPr>
        <p:spPr>
          <a:xfrm>
            <a:off x="838200" y="1352146"/>
            <a:ext cx="10515600" cy="0"/>
          </a:xfrm>
          <a:prstGeom prst="line">
            <a:avLst/>
          </a:prstGeom>
          <a:ln w="57150"/>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3C60C693-123A-408D-BABB-1C0C8324C25B}"/>
              </a:ext>
            </a:extLst>
          </p:cNvPr>
          <p:cNvSpPr txBox="1"/>
          <p:nvPr/>
        </p:nvSpPr>
        <p:spPr>
          <a:xfrm>
            <a:off x="1361874" y="4379049"/>
            <a:ext cx="8842442" cy="1323439"/>
          </a:xfrm>
          <a:prstGeom prst="rect">
            <a:avLst/>
          </a:prstGeom>
          <a:noFill/>
        </p:spPr>
        <p:txBody>
          <a:bodyPr wrap="square" rtlCol="0">
            <a:spAutoFit/>
          </a:bodyPr>
          <a:lstStyle/>
          <a:p>
            <a:pPr algn="ctr"/>
            <a:r>
              <a:rPr lang="en-US" altLang="zh-CN" sz="4000" i="1" dirty="0">
                <a:solidFill>
                  <a:schemeClr val="accent6">
                    <a:lumMod val="75000"/>
                  </a:schemeClr>
                </a:solidFill>
                <a:latin typeface="Times New Roman" panose="02020603050405020304" pitchFamily="18" charset="0"/>
                <a:cs typeface="Times New Roman" panose="02020603050405020304" pitchFamily="18" charset="0"/>
              </a:rPr>
              <a:t>Deploy a defense at the a more privileged layer !</a:t>
            </a:r>
            <a:endParaRPr lang="zh-CN" altLang="en-US" sz="4000" i="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C98FE09-6010-4307-8962-BB38F9BD9A04}"/>
              </a:ext>
            </a:extLst>
          </p:cNvPr>
          <p:cNvSpPr txBox="1"/>
          <p:nvPr/>
        </p:nvSpPr>
        <p:spPr>
          <a:xfrm>
            <a:off x="1361874" y="1995533"/>
            <a:ext cx="8842442" cy="1323439"/>
          </a:xfrm>
          <a:prstGeom prst="rect">
            <a:avLst/>
          </a:prstGeom>
          <a:noFill/>
        </p:spPr>
        <p:txBody>
          <a:bodyPr wrap="square" rtlCol="0">
            <a:spAutoFit/>
          </a:bodyPr>
          <a:lstStyle/>
          <a:p>
            <a:pPr algn="ctr"/>
            <a:r>
              <a:rPr lang="en-US" altLang="zh-CN" sz="4000" dirty="0">
                <a:latin typeface="Times New Roman" panose="02020603050405020304" pitchFamily="18" charset="0"/>
                <a:cs typeface="Times New Roman" panose="02020603050405020304" pitchFamily="18" charset="0"/>
              </a:rPr>
              <a:t>How to defend against the attacks in each layer?</a:t>
            </a:r>
            <a:endParaRPr lang="zh-CN" altLang="en-US" sz="40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F5620A5D-2395-DF4B-B2EB-58F0FBCCD3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6956" y="0"/>
            <a:ext cx="1175044" cy="1175044"/>
          </a:xfrm>
          <a:prstGeom prst="rect">
            <a:avLst/>
          </a:prstGeom>
        </p:spPr>
      </p:pic>
    </p:spTree>
    <p:extLst>
      <p:ext uri="{BB962C8B-B14F-4D97-AF65-F5344CB8AC3E}">
        <p14:creationId xmlns:p14="http://schemas.microsoft.com/office/powerpoint/2010/main" val="3027635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D06D3E-CA4A-4E0C-AF8E-611920AA0FC1}"/>
              </a:ext>
            </a:extLst>
          </p:cNvPr>
          <p:cNvSpPr>
            <a:spLocks noGrp="1"/>
          </p:cNvSpPr>
          <p:nvPr>
            <p:ph type="title"/>
          </p:nvPr>
        </p:nvSpPr>
        <p:spPr>
          <a:xfrm>
            <a:off x="838200" y="365126"/>
            <a:ext cx="10515600" cy="987020"/>
          </a:xfrm>
        </p:spPr>
        <p:txBody>
          <a:bodyPr>
            <a:normAutofit/>
          </a:bodyPr>
          <a:lstStyle/>
          <a:p>
            <a:r>
              <a:rPr lang="en-US" altLang="zh-CN" b="1" dirty="0">
                <a:latin typeface="Times New Roman" panose="02020603050405020304" pitchFamily="18" charset="0"/>
                <a:cs typeface="Times New Roman" panose="02020603050405020304" pitchFamily="18" charset="0"/>
              </a:rPr>
              <a:t>Existing Malware Detection</a:t>
            </a:r>
            <a:endParaRPr lang="zh-CN" altLang="en-US" b="1" dirty="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7DDE67E4-C83A-455A-9515-4FDFA377A093}"/>
              </a:ext>
            </a:extLst>
          </p:cNvPr>
          <p:cNvCxnSpPr>
            <a:cxnSpLocks/>
          </p:cNvCxnSpPr>
          <p:nvPr/>
        </p:nvCxnSpPr>
        <p:spPr>
          <a:xfrm>
            <a:off x="838200" y="1352146"/>
            <a:ext cx="10515600" cy="0"/>
          </a:xfrm>
          <a:prstGeom prst="line">
            <a:avLst/>
          </a:prstGeom>
          <a:ln w="57150"/>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3C60C693-123A-408D-BABB-1C0C8324C25B}"/>
              </a:ext>
            </a:extLst>
          </p:cNvPr>
          <p:cNvSpPr txBox="1"/>
          <p:nvPr/>
        </p:nvSpPr>
        <p:spPr>
          <a:xfrm>
            <a:off x="740924" y="1794251"/>
            <a:ext cx="10612876" cy="1938992"/>
          </a:xfrm>
          <a:prstGeom prst="rect">
            <a:avLst/>
          </a:prstGeom>
          <a:noFill/>
        </p:spPr>
        <p:txBody>
          <a:bodyPr wrap="square" rtlCol="0">
            <a:spAutoFit/>
          </a:bodyPr>
          <a:lstStyle/>
          <a:p>
            <a:pPr marL="571500" indent="-571500">
              <a:buFont typeface="Wingdings" panose="05000000000000000000" pitchFamily="2" charset="2"/>
              <a:buChar char="n"/>
            </a:pPr>
            <a:r>
              <a:rPr lang="en-US" altLang="zh-CN" sz="3600" b="1" dirty="0">
                <a:latin typeface="Times New Roman" panose="02020603050405020304" pitchFamily="18" charset="0"/>
                <a:cs typeface="Times New Roman" panose="02020603050405020304" pitchFamily="18" charset="0"/>
              </a:rPr>
              <a:t>Virtualization based defensive approach (</a:t>
            </a:r>
            <a:r>
              <a:rPr lang="en-US" altLang="zh-CN" sz="3600" b="1" i="1" dirty="0">
                <a:solidFill>
                  <a:schemeClr val="accent6">
                    <a:lumMod val="75000"/>
                  </a:schemeClr>
                </a:solidFill>
                <a:latin typeface="Times New Roman" panose="02020603050405020304" pitchFamily="18" charset="0"/>
                <a:cs typeface="Times New Roman" panose="02020603050405020304" pitchFamily="18" charset="0"/>
              </a:rPr>
              <a:t>ring -1</a:t>
            </a:r>
            <a:r>
              <a:rPr lang="en-US" altLang="zh-CN" sz="3600" b="1" dirty="0">
                <a:latin typeface="Times New Roman" panose="02020603050405020304" pitchFamily="18" charset="0"/>
                <a:cs typeface="Times New Roman" panose="02020603050405020304" pitchFamily="18" charset="0"/>
              </a:rPr>
              <a:t>)</a:t>
            </a:r>
          </a:p>
          <a:p>
            <a:r>
              <a:rPr lang="en-US" altLang="zh-CN" sz="2800" i="1" dirty="0">
                <a:latin typeface="Times New Roman" panose="02020603050405020304" pitchFamily="18" charset="0"/>
                <a:cs typeface="Times New Roman" panose="02020603050405020304" pitchFamily="18" charset="0"/>
              </a:rPr>
              <a:t>Advantages</a:t>
            </a:r>
            <a:r>
              <a:rPr lang="en-US" altLang="zh-CN" sz="2800" dirty="0">
                <a:latin typeface="Times New Roman" panose="02020603050405020304" pitchFamily="18" charset="0"/>
                <a:cs typeface="Times New Roman" panose="02020603050405020304" pitchFamily="18" charset="0"/>
              </a:rPr>
              <a:t> ---- Full control of VM.</a:t>
            </a:r>
          </a:p>
          <a:p>
            <a:r>
              <a:rPr lang="en-US" altLang="zh-CN" sz="2800" i="1" dirty="0">
                <a:latin typeface="Times New Roman" panose="02020603050405020304" pitchFamily="18" charset="0"/>
                <a:cs typeface="Times New Roman" panose="02020603050405020304" pitchFamily="18" charset="0"/>
              </a:rPr>
              <a:t>Limitations </a:t>
            </a:r>
            <a:r>
              <a:rPr lang="en-US" altLang="zh-CN" sz="2800" dirty="0">
                <a:latin typeface="Times New Roman" panose="02020603050405020304" pitchFamily="18" charset="0"/>
                <a:cs typeface="Times New Roman" panose="02020603050405020304" pitchFamily="18" charset="0"/>
              </a:rPr>
              <a:t> ---- High performance overhead and more likely to be a new target of attack.</a:t>
            </a:r>
            <a:endParaRPr lang="zh-CN" altLang="en-US" sz="2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F90B71F-6B55-5E4D-8BF6-6365CFF957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6956" y="0"/>
            <a:ext cx="1175044" cy="1175044"/>
          </a:xfrm>
          <a:prstGeom prst="rect">
            <a:avLst/>
          </a:prstGeom>
        </p:spPr>
      </p:pic>
    </p:spTree>
    <p:extLst>
      <p:ext uri="{BB962C8B-B14F-4D97-AF65-F5344CB8AC3E}">
        <p14:creationId xmlns:p14="http://schemas.microsoft.com/office/powerpoint/2010/main" val="1326655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D06D3E-CA4A-4E0C-AF8E-611920AA0FC1}"/>
              </a:ext>
            </a:extLst>
          </p:cNvPr>
          <p:cNvSpPr>
            <a:spLocks noGrp="1"/>
          </p:cNvSpPr>
          <p:nvPr>
            <p:ph type="title"/>
          </p:nvPr>
        </p:nvSpPr>
        <p:spPr>
          <a:xfrm>
            <a:off x="838200" y="365126"/>
            <a:ext cx="10515600" cy="987020"/>
          </a:xfrm>
        </p:spPr>
        <p:txBody>
          <a:bodyPr>
            <a:normAutofit/>
          </a:bodyPr>
          <a:lstStyle/>
          <a:p>
            <a:r>
              <a:rPr lang="en-US" altLang="zh-CN" b="1" dirty="0">
                <a:latin typeface="Times New Roman" panose="02020603050405020304" pitchFamily="18" charset="0"/>
                <a:cs typeface="Times New Roman" panose="02020603050405020304" pitchFamily="18" charset="0"/>
              </a:rPr>
              <a:t>Existing Malware Detection</a:t>
            </a:r>
            <a:endParaRPr lang="zh-CN" altLang="en-US" b="1" dirty="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7DDE67E4-C83A-455A-9515-4FDFA377A093}"/>
              </a:ext>
            </a:extLst>
          </p:cNvPr>
          <p:cNvCxnSpPr>
            <a:cxnSpLocks/>
          </p:cNvCxnSpPr>
          <p:nvPr/>
        </p:nvCxnSpPr>
        <p:spPr>
          <a:xfrm>
            <a:off x="838200" y="1352146"/>
            <a:ext cx="10515600" cy="0"/>
          </a:xfrm>
          <a:prstGeom prst="line">
            <a:avLst/>
          </a:prstGeom>
          <a:ln w="57150"/>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3C60C693-123A-408D-BABB-1C0C8324C25B}"/>
              </a:ext>
            </a:extLst>
          </p:cNvPr>
          <p:cNvSpPr txBox="1"/>
          <p:nvPr/>
        </p:nvSpPr>
        <p:spPr>
          <a:xfrm>
            <a:off x="740924" y="1794251"/>
            <a:ext cx="10612876" cy="1938992"/>
          </a:xfrm>
          <a:prstGeom prst="rect">
            <a:avLst/>
          </a:prstGeom>
          <a:noFill/>
        </p:spPr>
        <p:txBody>
          <a:bodyPr wrap="square" rtlCol="0">
            <a:spAutoFit/>
          </a:bodyPr>
          <a:lstStyle/>
          <a:p>
            <a:pPr marL="571500" indent="-571500">
              <a:buFont typeface="Wingdings" panose="05000000000000000000" pitchFamily="2" charset="2"/>
              <a:buChar char="n"/>
            </a:pPr>
            <a:r>
              <a:rPr lang="en-US" altLang="zh-CN" sz="3600" b="1" dirty="0">
                <a:latin typeface="Times New Roman" panose="02020603050405020304" pitchFamily="18" charset="0"/>
                <a:cs typeface="Times New Roman" panose="02020603050405020304" pitchFamily="18" charset="0"/>
              </a:rPr>
              <a:t>Virtualization based defensive approach (</a:t>
            </a:r>
            <a:r>
              <a:rPr lang="en-US" altLang="zh-CN" sz="3600" b="1" i="1" dirty="0">
                <a:solidFill>
                  <a:schemeClr val="accent6">
                    <a:lumMod val="75000"/>
                  </a:schemeClr>
                </a:solidFill>
                <a:latin typeface="Times New Roman" panose="02020603050405020304" pitchFamily="18" charset="0"/>
                <a:cs typeface="Times New Roman" panose="02020603050405020304" pitchFamily="18" charset="0"/>
              </a:rPr>
              <a:t>ring -1</a:t>
            </a:r>
            <a:r>
              <a:rPr lang="en-US" altLang="zh-CN" sz="3600" b="1" dirty="0">
                <a:latin typeface="Times New Roman" panose="02020603050405020304" pitchFamily="18" charset="0"/>
                <a:cs typeface="Times New Roman" panose="02020603050405020304" pitchFamily="18" charset="0"/>
              </a:rPr>
              <a:t>)</a:t>
            </a:r>
          </a:p>
          <a:p>
            <a:r>
              <a:rPr lang="en-US" altLang="zh-CN" sz="2800" i="1" dirty="0">
                <a:latin typeface="Times New Roman" panose="02020603050405020304" pitchFamily="18" charset="0"/>
                <a:cs typeface="Times New Roman" panose="02020603050405020304" pitchFamily="18" charset="0"/>
              </a:rPr>
              <a:t>Advantages</a:t>
            </a:r>
            <a:r>
              <a:rPr lang="en-US" altLang="zh-CN" sz="2800" dirty="0">
                <a:latin typeface="Times New Roman" panose="02020603050405020304" pitchFamily="18" charset="0"/>
                <a:cs typeface="Times New Roman" panose="02020603050405020304" pitchFamily="18" charset="0"/>
              </a:rPr>
              <a:t> ---- Full control of VM.</a:t>
            </a:r>
          </a:p>
          <a:p>
            <a:r>
              <a:rPr lang="en-US" altLang="zh-CN" sz="2800" i="1" dirty="0">
                <a:latin typeface="Times New Roman" panose="02020603050405020304" pitchFamily="18" charset="0"/>
                <a:cs typeface="Times New Roman" panose="02020603050405020304" pitchFamily="18" charset="0"/>
              </a:rPr>
              <a:t>Limitations </a:t>
            </a:r>
            <a:r>
              <a:rPr lang="en-US" altLang="zh-CN" sz="2800" dirty="0">
                <a:latin typeface="Times New Roman" panose="02020603050405020304" pitchFamily="18" charset="0"/>
                <a:cs typeface="Times New Roman" panose="02020603050405020304" pitchFamily="18" charset="0"/>
              </a:rPr>
              <a:t> ---- High performance overhead and more likely to be a new target of attack.</a:t>
            </a:r>
            <a:endParaRPr lang="zh-CN" altLang="en-US"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35D0C45-0DD3-468F-871E-E72265F4D06E}"/>
              </a:ext>
            </a:extLst>
          </p:cNvPr>
          <p:cNvSpPr txBox="1"/>
          <p:nvPr/>
        </p:nvSpPr>
        <p:spPr>
          <a:xfrm>
            <a:off x="740924" y="4008915"/>
            <a:ext cx="10612876" cy="1938992"/>
          </a:xfrm>
          <a:prstGeom prst="rect">
            <a:avLst/>
          </a:prstGeom>
          <a:noFill/>
        </p:spPr>
        <p:txBody>
          <a:bodyPr wrap="square" rtlCol="0">
            <a:spAutoFit/>
          </a:bodyPr>
          <a:lstStyle/>
          <a:p>
            <a:pPr marL="571500" indent="-571500">
              <a:buFont typeface="Wingdings" panose="05000000000000000000" pitchFamily="2" charset="2"/>
              <a:buChar char="n"/>
            </a:pPr>
            <a:r>
              <a:rPr lang="en-US" altLang="zh-CN" sz="3600" b="1" dirty="0">
                <a:latin typeface="Times New Roman" panose="02020603050405020304" pitchFamily="18" charset="0"/>
                <a:cs typeface="Times New Roman" panose="02020603050405020304" pitchFamily="18" charset="0"/>
              </a:rPr>
              <a:t>Hardware based defensive approach (</a:t>
            </a:r>
            <a:r>
              <a:rPr lang="en-US" altLang="zh-CN" sz="3600" b="1" i="1" dirty="0">
                <a:solidFill>
                  <a:schemeClr val="accent6">
                    <a:lumMod val="75000"/>
                  </a:schemeClr>
                </a:solidFill>
                <a:latin typeface="Times New Roman" panose="02020603050405020304" pitchFamily="18" charset="0"/>
                <a:cs typeface="Times New Roman" panose="02020603050405020304" pitchFamily="18" charset="0"/>
              </a:rPr>
              <a:t>ring -2</a:t>
            </a:r>
            <a:r>
              <a:rPr lang="en-US" altLang="zh-CN" sz="3600" b="1" dirty="0">
                <a:latin typeface="Times New Roman" panose="02020603050405020304" pitchFamily="18" charset="0"/>
                <a:cs typeface="Times New Roman" panose="02020603050405020304" pitchFamily="18" charset="0"/>
              </a:rPr>
              <a:t>)</a:t>
            </a:r>
          </a:p>
          <a:p>
            <a:r>
              <a:rPr lang="en-US" altLang="zh-CN" sz="2800" i="1" dirty="0">
                <a:latin typeface="Times New Roman" panose="02020603050405020304" pitchFamily="18" charset="0"/>
                <a:cs typeface="Times New Roman" panose="02020603050405020304" pitchFamily="18" charset="0"/>
              </a:rPr>
              <a:t>Advantages</a:t>
            </a:r>
            <a:r>
              <a:rPr lang="en-US" altLang="zh-CN" sz="2800" dirty="0">
                <a:latin typeface="Times New Roman" panose="02020603050405020304" pitchFamily="18" charset="0"/>
                <a:cs typeface="Times New Roman" panose="02020603050405020304" pitchFamily="18" charset="0"/>
              </a:rPr>
              <a:t> ---- Small TCB and lower layer.</a:t>
            </a:r>
          </a:p>
          <a:p>
            <a:r>
              <a:rPr lang="en-US" altLang="zh-CN" sz="2800" i="1" dirty="0">
                <a:latin typeface="Times New Roman" panose="02020603050405020304" pitchFamily="18" charset="0"/>
                <a:cs typeface="Times New Roman" panose="02020603050405020304" pitchFamily="18" charset="0"/>
              </a:rPr>
              <a:t>Limitations</a:t>
            </a:r>
            <a:r>
              <a:rPr lang="en-US" altLang="zh-CN" sz="2800" dirty="0">
                <a:latin typeface="Times New Roman" panose="02020603050405020304" pitchFamily="18" charset="0"/>
                <a:cs typeface="Times New Roman" panose="02020603050405020304" pitchFamily="18" charset="0"/>
              </a:rPr>
              <a:t>  ---- Additional monitoring device or disturbing the normal system execution.</a:t>
            </a:r>
            <a:endParaRPr lang="zh-CN" altLang="en-US" sz="28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A85A8BAB-16D6-F44F-A022-27946520E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6956" y="0"/>
            <a:ext cx="1175044" cy="1175044"/>
          </a:xfrm>
          <a:prstGeom prst="rect">
            <a:avLst/>
          </a:prstGeom>
        </p:spPr>
      </p:pic>
    </p:spTree>
    <p:extLst>
      <p:ext uri="{BB962C8B-B14F-4D97-AF65-F5344CB8AC3E}">
        <p14:creationId xmlns:p14="http://schemas.microsoft.com/office/powerpoint/2010/main" val="2928150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59B2970-531C-44D4-933D-CE97E4A929DC}"/>
              </a:ext>
            </a:extLst>
          </p:cNvPr>
          <p:cNvSpPr txBox="1"/>
          <p:nvPr/>
        </p:nvSpPr>
        <p:spPr>
          <a:xfrm>
            <a:off x="1361873" y="1791005"/>
            <a:ext cx="8842442" cy="1323439"/>
          </a:xfrm>
          <a:prstGeom prst="rect">
            <a:avLst/>
          </a:prstGeom>
          <a:noFill/>
        </p:spPr>
        <p:txBody>
          <a:bodyPr wrap="square" rtlCol="0">
            <a:spAutoFit/>
          </a:bodyPr>
          <a:lstStyle/>
          <a:p>
            <a:pPr algn="ctr"/>
            <a:r>
              <a:rPr lang="en-US" altLang="zh-CN" sz="4000" dirty="0">
                <a:latin typeface="Times New Roman" panose="02020603050405020304" pitchFamily="18" charset="0"/>
                <a:cs typeface="Times New Roman" panose="02020603050405020304" pitchFamily="18" charset="0"/>
              </a:rPr>
              <a:t>How to better defend against low-level attacks?</a:t>
            </a:r>
            <a:endParaRPr lang="zh-CN" altLang="en-US" sz="40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97DB7929-9D88-E340-9354-E1FF39D766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6956" y="0"/>
            <a:ext cx="1175044" cy="1175044"/>
          </a:xfrm>
          <a:prstGeom prst="rect">
            <a:avLst/>
          </a:prstGeom>
        </p:spPr>
      </p:pic>
    </p:spTree>
    <p:extLst>
      <p:ext uri="{BB962C8B-B14F-4D97-AF65-F5344CB8AC3E}">
        <p14:creationId xmlns:p14="http://schemas.microsoft.com/office/powerpoint/2010/main" val="434326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C60C693-123A-408D-BABB-1C0C8324C25B}"/>
              </a:ext>
            </a:extLst>
          </p:cNvPr>
          <p:cNvSpPr txBox="1"/>
          <p:nvPr/>
        </p:nvSpPr>
        <p:spPr>
          <a:xfrm>
            <a:off x="2589179" y="3429000"/>
            <a:ext cx="6780178" cy="1323439"/>
          </a:xfrm>
          <a:prstGeom prst="rect">
            <a:avLst/>
          </a:prstGeom>
          <a:noFill/>
        </p:spPr>
        <p:txBody>
          <a:bodyPr wrap="square" rtlCol="0">
            <a:spAutoFit/>
          </a:bodyPr>
          <a:lstStyle/>
          <a:p>
            <a:pPr algn="ctr"/>
            <a:r>
              <a:rPr lang="en-US" altLang="zh-CN" sz="8000" i="1" dirty="0">
                <a:solidFill>
                  <a:schemeClr val="accent6"/>
                </a:solidFill>
                <a:latin typeface="Times New Roman" panose="02020603050405020304" pitchFamily="18" charset="0"/>
                <a:cs typeface="Times New Roman" panose="02020603050405020304" pitchFamily="18" charset="0"/>
              </a:rPr>
              <a:t>“Ring -3” ? </a:t>
            </a:r>
            <a:endParaRPr lang="zh-CN" altLang="en-US" sz="8000" i="1" dirty="0">
              <a:solidFill>
                <a:schemeClr val="accent6"/>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59B2970-531C-44D4-933D-CE97E4A929DC}"/>
              </a:ext>
            </a:extLst>
          </p:cNvPr>
          <p:cNvSpPr txBox="1"/>
          <p:nvPr/>
        </p:nvSpPr>
        <p:spPr>
          <a:xfrm>
            <a:off x="1361873" y="1791005"/>
            <a:ext cx="8842442" cy="1323439"/>
          </a:xfrm>
          <a:prstGeom prst="rect">
            <a:avLst/>
          </a:prstGeom>
          <a:noFill/>
        </p:spPr>
        <p:txBody>
          <a:bodyPr wrap="square" rtlCol="0">
            <a:spAutoFit/>
          </a:bodyPr>
          <a:lstStyle/>
          <a:p>
            <a:pPr algn="ctr"/>
            <a:r>
              <a:rPr lang="en-US" altLang="zh-CN" sz="4000" dirty="0">
                <a:latin typeface="Times New Roman" panose="02020603050405020304" pitchFamily="18" charset="0"/>
                <a:cs typeface="Times New Roman" panose="02020603050405020304" pitchFamily="18" charset="0"/>
              </a:rPr>
              <a:t>How to better defend against low-level attacks?</a:t>
            </a:r>
            <a:endParaRPr lang="zh-CN" altLang="en-US" sz="4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37F9E7D-D838-1B41-8C1A-88EBD90F55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6956" y="0"/>
            <a:ext cx="1175044" cy="1175044"/>
          </a:xfrm>
          <a:prstGeom prst="rect">
            <a:avLst/>
          </a:prstGeom>
        </p:spPr>
      </p:pic>
    </p:spTree>
    <p:extLst>
      <p:ext uri="{BB962C8B-B14F-4D97-AF65-F5344CB8AC3E}">
        <p14:creationId xmlns:p14="http://schemas.microsoft.com/office/powerpoint/2010/main" val="20033954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14057</TotalTime>
  <Words>2674</Words>
  <Application>Microsoft Macintosh PowerPoint</Application>
  <PresentationFormat>Widescreen</PresentationFormat>
  <Paragraphs>309</Paragraphs>
  <Slides>43</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Calibri Light</vt:lpstr>
      <vt:lpstr>Cambria Math</vt:lpstr>
      <vt:lpstr>Times New Roman</vt:lpstr>
      <vt:lpstr>Wingdings</vt:lpstr>
      <vt:lpstr>Office Theme</vt:lpstr>
      <vt:lpstr>PowerPoint Presentation</vt:lpstr>
      <vt:lpstr>Outline</vt:lpstr>
      <vt:lpstr>Privilege Layers</vt:lpstr>
      <vt:lpstr>Defense Mechanism</vt:lpstr>
      <vt:lpstr>Defense Mechanism</vt:lpstr>
      <vt:lpstr>Existing Malware Detection</vt:lpstr>
      <vt:lpstr>Existing Malware Detection</vt:lpstr>
      <vt:lpstr>PowerPoint Presentation</vt:lpstr>
      <vt:lpstr>PowerPoint Presentation</vt:lpstr>
      <vt:lpstr>PowerPoint Presentation</vt:lpstr>
      <vt:lpstr>Intel Management Engine</vt:lpstr>
      <vt:lpstr>Intel Management Engine</vt:lpstr>
      <vt:lpstr>Location</vt:lpstr>
      <vt:lpstr>Outline</vt:lpstr>
      <vt:lpstr>High-level Architecture of the Nighthawk</vt:lpstr>
      <vt:lpstr>Details of Components in Nighthawk</vt:lpstr>
      <vt:lpstr>Outline</vt:lpstr>
      <vt:lpstr>Nighthawk Design &amp; Implementation</vt:lpstr>
      <vt:lpstr>High-level Overview of the Implementation</vt:lpstr>
      <vt:lpstr>Nighthawk Design &amp; Implementation</vt:lpstr>
      <vt:lpstr>Preparing Target Machine (1) — Code Injection</vt:lpstr>
      <vt:lpstr>How to Inject the Introspection Code</vt:lpstr>
      <vt:lpstr>Preparing Target Machine (2) — Stop Reusing Injection</vt:lpstr>
      <vt:lpstr>Nighthawk Design &amp; Implementation</vt:lpstr>
      <vt:lpstr>Target Host Reconnaissance (1) — General Case</vt:lpstr>
      <vt:lpstr>Target Host Reconnaissance (2) — Special Case</vt:lpstr>
      <vt:lpstr>Nighthawk Design &amp; Implementation</vt:lpstr>
      <vt:lpstr>Measuring Integrity via Custom IME</vt:lpstr>
      <vt:lpstr>Nighthawk Design &amp; Implementation</vt:lpstr>
      <vt:lpstr>Command from Remote Machine</vt:lpstr>
      <vt:lpstr>Outline</vt:lpstr>
      <vt:lpstr>Evaluation</vt:lpstr>
      <vt:lpstr>Effectiveness--General Attacks</vt:lpstr>
      <vt:lpstr>Effectiveness -- Mitigating Special Attacks </vt:lpstr>
      <vt:lpstr>Performance Evaluation</vt:lpstr>
      <vt:lpstr>DMA Fetching Overhead</vt:lpstr>
      <vt:lpstr>Memory Degradation Due To Introspection</vt:lpstr>
      <vt:lpstr>Integrity Checking Overhead</vt:lpstr>
      <vt:lpstr>Comparison for Checking Overhead</vt:lpstr>
      <vt:lpstr>Transmission Overhead</vt:lpstr>
      <vt:lpstr>Performance Evaluation Summary</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Nighthawk: Transparent System Introspection from Ring -3</dc:title>
  <dc:creator>Lei</dc:creator>
  <cp:lastModifiedBy>Fengwei Zhang</cp:lastModifiedBy>
  <cp:revision>159</cp:revision>
  <dcterms:created xsi:type="dcterms:W3CDTF">2018-05-18T04:59:42Z</dcterms:created>
  <dcterms:modified xsi:type="dcterms:W3CDTF">2019-09-25T07:46:03Z</dcterms:modified>
</cp:coreProperties>
</file>