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notesSlides/notesSlide22.xml" ContentType="application/vnd.openxmlformats-officedocument.presentationml.notesSlide+xml"/>
  <Override PartName="/ppt/comments/comment3.xml" ContentType="application/vnd.openxmlformats-officedocument.presentationml.comment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comments/comment1.xml" ContentType="application/vnd.openxmlformats-officedocument.presentationml.comments+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diagrams/colors6.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37"/>
  </p:notesMasterIdLst>
  <p:handoutMasterIdLst>
    <p:handoutMasterId r:id="rId38"/>
  </p:handoutMasterIdLst>
  <p:sldIdLst>
    <p:sldId id="257" r:id="rId3"/>
    <p:sldId id="258" r:id="rId4"/>
    <p:sldId id="274" r:id="rId5"/>
    <p:sldId id="273" r:id="rId6"/>
    <p:sldId id="308" r:id="rId7"/>
    <p:sldId id="309" r:id="rId8"/>
    <p:sldId id="265" r:id="rId9"/>
    <p:sldId id="289" r:id="rId10"/>
    <p:sldId id="271" r:id="rId11"/>
    <p:sldId id="291" r:id="rId12"/>
    <p:sldId id="292" r:id="rId13"/>
    <p:sldId id="293" r:id="rId14"/>
    <p:sldId id="311" r:id="rId15"/>
    <p:sldId id="294" r:id="rId16"/>
    <p:sldId id="295" r:id="rId17"/>
    <p:sldId id="275" r:id="rId18"/>
    <p:sldId id="298" r:id="rId19"/>
    <p:sldId id="266" r:id="rId20"/>
    <p:sldId id="276" r:id="rId21"/>
    <p:sldId id="277" r:id="rId22"/>
    <p:sldId id="312" r:id="rId23"/>
    <p:sldId id="282" r:id="rId24"/>
    <p:sldId id="297" r:id="rId25"/>
    <p:sldId id="278" r:id="rId26"/>
    <p:sldId id="316" r:id="rId27"/>
    <p:sldId id="307" r:id="rId28"/>
    <p:sldId id="269" r:id="rId29"/>
    <p:sldId id="299" r:id="rId30"/>
    <p:sldId id="300" r:id="rId31"/>
    <p:sldId id="301" r:id="rId32"/>
    <p:sldId id="315" r:id="rId33"/>
    <p:sldId id="302" r:id="rId34"/>
    <p:sldId id="296" r:id="rId35"/>
    <p:sldId id="28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4" name="作者" initials="A" lastIdx="1" clrIdx="2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B2BF9"/>
    <a:srgbClr val="080808"/>
    <a:srgbClr val="8A0000"/>
    <a:srgbClr val="FF9999"/>
    <a:srgbClr val="FEC59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92" autoAdjust="0"/>
    <p:restoredTop sz="67616"/>
  </p:normalViewPr>
  <p:slideViewPr>
    <p:cSldViewPr snapToGrid="0">
      <p:cViewPr varScale="1">
        <p:scale>
          <a:sx n="55" d="100"/>
          <a:sy n="55" d="100"/>
        </p:scale>
        <p:origin x="-1392" y="-45"/>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4" dt="2016-08-05T14:21:32.975" idx="1">
    <p:pos x="10" y="10"/>
    <p:text>add another slide on capability of Jiang et al. </p:text>
  </p:cm>
  <p:cm authorId="24" dt="2016-08-05T14:22:13.122" idx="2">
    <p:pos x="10" y="106"/>
    <p:text>add a blob box such as " renaming mistake"</p:text>
  </p:cm>
  <p:cm authorId="24" dt="2016-08-05T14:22:20.330" idx="3">
    <p:pos x="10" y="202"/>
    <p:text>a different control flow.</p:text>
  </p:cm>
</p:cmLst>
</file>

<file path=ppt/comments/comment2.xml><?xml version="1.0" encoding="utf-8"?>
<p:cmLst xmlns:a="http://schemas.openxmlformats.org/drawingml/2006/main" xmlns:r="http://schemas.openxmlformats.org/officeDocument/2006/relationships" xmlns:p="http://schemas.openxmlformats.org/presentationml/2006/main">
  <p:cm authorId="24" dt="2016-08-05T14:24:47.047" idx="9">
    <p:pos x="10" y="10"/>
    <p:text>Inconsistency should be difference </p:text>
    <p:extLst mod="1">
      <p:ext uri="{C676402C-5697-4E1C-873F-D02D1690AC5C}">
        <p15:threadingInfo xmlns=""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4" dt="2016-08-04T12:33:23.355" idx="10">
    <p:pos x="10" y="10"/>
    <p:text>I suggest removing the slides. </p:text>
    <p:extLst mod="1">
      <p:ext uri="{C676402C-5697-4E1C-873F-D02D1690AC5C}">
        <p15:threadingInfo xmlns=""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dgm:spPr/>
      <dgm:t>
        <a:bodyPr/>
        <a:lstStyle/>
        <a:p>
          <a:r>
            <a:rPr lang="en-US" dirty="0"/>
            <a:t>Variation 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dgm:spPr/>
      <dgm:t>
        <a:bodyPr/>
        <a:lstStyle/>
        <a:p>
          <a:r>
            <a:rPr lang="en-US" dirty="0"/>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dgm:spPr/>
      <dgm:t>
        <a:bodyPr/>
        <a:lstStyle/>
        <a:p>
          <a:r>
            <a:rPr lang="en-US"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dgm:spPr/>
      <dgm:t>
        <a:bodyPr/>
        <a:lstStyle/>
        <a:p>
          <a:r>
            <a:rPr lang="en-US"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972EF76B-0B22-499B-8DE4-9A329B87125D}" type="presOf" srcId="{1F881AD3-D9E7-4A7A-B2D8-A4CFA71CF219}" destId="{60792E85-E33C-402F-84E5-6CFD35C2BBBD}" srcOrd="0" destOrd="0" presId="urn:microsoft.com/office/officeart/2005/8/layout/process1"/>
    <dgm:cxn modelId="{E6528960-AE1A-47F3-8AE4-71844B0886D1}" type="presOf" srcId="{9223BC97-E88D-40CA-AD19-39714AFBEE68}" destId="{80FC3124-55E3-4EF1-A4E7-7DBD6A525D7B}"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E31935E7-398C-43BE-9917-19F258E9E27E}" type="presOf" srcId="{EB7B9D08-3A9D-4F31-A030-600864CEEB6C}" destId="{C65EBBEF-AA0A-43AA-BE10-511D8F8C124E}" srcOrd="0" destOrd="0" presId="urn:microsoft.com/office/officeart/2005/8/layout/process1"/>
    <dgm:cxn modelId="{3A3A934C-8F70-4F78-B384-9FA5F0B09782}" type="presOf" srcId="{EB7B9D08-3A9D-4F31-A030-600864CEEB6C}" destId="{4F44C160-EE3A-4BCF-8492-7FA54D3CC17F}" srcOrd="1" destOrd="0" presId="urn:microsoft.com/office/officeart/2005/8/layout/process1"/>
    <dgm:cxn modelId="{42E5D691-BA99-462A-AEDF-56142F42BE79}" type="presOf" srcId="{9BFB0D10-CAFA-4E1D-910C-8F2FB1BF1E3B}" destId="{5AFF9381-A8A7-4F2C-99F0-39E9DAD9558E}" srcOrd="0" destOrd="0" presId="urn:microsoft.com/office/officeart/2005/8/layout/process1"/>
    <dgm:cxn modelId="{303F056C-2AB6-49E4-99C7-B940B9609B3C}" type="presOf" srcId="{14624A68-8BD8-4625-8754-C86F458B3849}" destId="{F180C0E9-D62E-491D-85A4-66F05A9BECEB}" srcOrd="0" destOrd="0" presId="urn:microsoft.com/office/officeart/2005/8/layout/process1"/>
    <dgm:cxn modelId="{A17B2550-3BA6-4695-9ABC-DAD8BD88DDE8}" type="presOf" srcId="{8889A768-AA56-4474-85EC-2C376D43A3B2}" destId="{2397B66A-BE44-4D82-824A-7ED99AF91E91}" srcOrd="0" destOrd="0" presId="urn:microsoft.com/office/officeart/2005/8/layout/process1"/>
    <dgm:cxn modelId="{2235C9E1-A161-485C-8162-7A1169D694A3}" type="presOf" srcId="{9223BC97-E88D-40CA-AD19-39714AFBEE68}" destId="{A1CE574A-7616-4702-82EE-E37E1142A7BA}" srcOrd="1" destOrd="0" presId="urn:microsoft.com/office/officeart/2005/8/layout/process1"/>
    <dgm:cxn modelId="{566EB1C6-535D-424D-BA2A-52AC6998A55C}" srcId="{41B1A44D-9F73-42EC-88DC-CAC039D510EB}" destId="{8889A768-AA56-4474-85EC-2C376D43A3B2}" srcOrd="3" destOrd="0" parTransId="{AFE5052D-E6DD-4C3D-856C-5B65A77F60D3}" sibTransId="{3D2E0257-E091-45E1-8E8F-079CCBB1247F}"/>
    <dgm:cxn modelId="{EDF964E7-B993-4A22-9DAE-8E2C9C576327}" srcId="{41B1A44D-9F73-42EC-88DC-CAC039D510EB}" destId="{1F881AD3-D9E7-4A7A-B2D8-A4CFA71CF219}" srcOrd="1" destOrd="0" parTransId="{DE446F9F-B808-4604-A621-168961B141FE}" sibTransId="{9223BC97-E88D-40CA-AD19-39714AFBEE68}"/>
    <dgm:cxn modelId="{4FC37075-B86D-4E52-B7AB-31132B08604A}" type="presOf" srcId="{9BFB0D10-CAFA-4E1D-910C-8F2FB1BF1E3B}" destId="{C42DAE77-A064-472F-A698-D0FAE770D611}" srcOrd="1" destOrd="0" presId="urn:microsoft.com/office/officeart/2005/8/layout/process1"/>
    <dgm:cxn modelId="{F53B8653-29E2-4005-B881-D48A1EC1F3C7}" type="presOf" srcId="{4AFE0AFF-D4EA-4739-866A-9F6E163F4056}" destId="{7D8B9719-4166-40DE-929B-DFCBE1026853}" srcOrd="0"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FEC5B13B-43C3-4810-8A72-2C9E8E369CE2}" type="presOf" srcId="{41B1A44D-9F73-42EC-88DC-CAC039D510EB}" destId="{58F69505-A399-4EA7-A8D6-D9DB52D6D3EA}" srcOrd="0" destOrd="0" presId="urn:microsoft.com/office/officeart/2005/8/layout/process1"/>
    <dgm:cxn modelId="{2881C02E-0289-4852-83A6-4A6DB52C52E9}" type="presParOf" srcId="{58F69505-A399-4EA7-A8D6-D9DB52D6D3EA}" destId="{7D8B9719-4166-40DE-929B-DFCBE1026853}" srcOrd="0" destOrd="0" presId="urn:microsoft.com/office/officeart/2005/8/layout/process1"/>
    <dgm:cxn modelId="{4D11C56E-57C9-4710-98FB-B63F5CA5FA42}" type="presParOf" srcId="{58F69505-A399-4EA7-A8D6-D9DB52D6D3EA}" destId="{C65EBBEF-AA0A-43AA-BE10-511D8F8C124E}" srcOrd="1" destOrd="0" presId="urn:microsoft.com/office/officeart/2005/8/layout/process1"/>
    <dgm:cxn modelId="{EF4B9BFC-2348-47F4-A8BD-9ACE39799C09}" type="presParOf" srcId="{C65EBBEF-AA0A-43AA-BE10-511D8F8C124E}" destId="{4F44C160-EE3A-4BCF-8492-7FA54D3CC17F}" srcOrd="0" destOrd="0" presId="urn:microsoft.com/office/officeart/2005/8/layout/process1"/>
    <dgm:cxn modelId="{9A40AA72-405B-4CDE-A3D9-07F0785EB5C0}" type="presParOf" srcId="{58F69505-A399-4EA7-A8D6-D9DB52D6D3EA}" destId="{60792E85-E33C-402F-84E5-6CFD35C2BBBD}" srcOrd="2" destOrd="0" presId="urn:microsoft.com/office/officeart/2005/8/layout/process1"/>
    <dgm:cxn modelId="{CFDAAF60-C324-4BBD-BEDF-47FD64DBD3AE}" type="presParOf" srcId="{58F69505-A399-4EA7-A8D6-D9DB52D6D3EA}" destId="{80FC3124-55E3-4EF1-A4E7-7DBD6A525D7B}" srcOrd="3" destOrd="0" presId="urn:microsoft.com/office/officeart/2005/8/layout/process1"/>
    <dgm:cxn modelId="{14E28CBD-2A83-4648-91E9-59A712AC0354}" type="presParOf" srcId="{80FC3124-55E3-4EF1-A4E7-7DBD6A525D7B}" destId="{A1CE574A-7616-4702-82EE-E37E1142A7BA}" srcOrd="0" destOrd="0" presId="urn:microsoft.com/office/officeart/2005/8/layout/process1"/>
    <dgm:cxn modelId="{1B7E263F-1E50-474E-A071-EB4F58D32D85}" type="presParOf" srcId="{58F69505-A399-4EA7-A8D6-D9DB52D6D3EA}" destId="{F180C0E9-D62E-491D-85A4-66F05A9BECEB}" srcOrd="4" destOrd="0" presId="urn:microsoft.com/office/officeart/2005/8/layout/process1"/>
    <dgm:cxn modelId="{3F673D0F-A56A-4B2B-B680-D3465FBC359A}" type="presParOf" srcId="{58F69505-A399-4EA7-A8D6-D9DB52D6D3EA}" destId="{5AFF9381-A8A7-4F2C-99F0-39E9DAD9558E}" srcOrd="5" destOrd="0" presId="urn:microsoft.com/office/officeart/2005/8/layout/process1"/>
    <dgm:cxn modelId="{165C92C9-9A2B-42DD-88C8-2B6572EBB325}" type="presParOf" srcId="{5AFF9381-A8A7-4F2C-99F0-39E9DAD9558E}" destId="{C42DAE77-A064-472F-A698-D0FAE770D611}" srcOrd="0" destOrd="0" presId="urn:microsoft.com/office/officeart/2005/8/layout/process1"/>
    <dgm:cxn modelId="{341E2044-D5CE-4834-84D1-14FD5D8B0584}"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dgm:spPr/>
      <dgm:t>
        <a:bodyPr/>
        <a:lstStyle/>
        <a:p>
          <a:r>
            <a:rPr lang="en-US" dirty="0"/>
            <a:t>Variation 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dgm:spPr/>
      <dgm:t>
        <a:bodyPr/>
        <a:lstStyle/>
        <a:p>
          <a:r>
            <a:rPr lang="en-US" dirty="0"/>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dgm:spPr/>
      <dgm:t>
        <a:bodyPr/>
        <a:lstStyle/>
        <a:p>
          <a:r>
            <a:rPr lang="en-US"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dgm:spPr/>
      <dgm:t>
        <a:bodyPr/>
        <a:lstStyle/>
        <a:p>
          <a:r>
            <a:rPr lang="en-US"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D25B7DBE-C507-4954-ADA2-3F0795CDFAC0}" type="presOf" srcId="{9BFB0D10-CAFA-4E1D-910C-8F2FB1BF1E3B}" destId="{C42DAE77-A064-472F-A698-D0FAE770D611}" srcOrd="1"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7B2E3AC9-08BD-4118-8950-522D76C5BD0F}" type="presOf" srcId="{EB7B9D08-3A9D-4F31-A030-600864CEEB6C}" destId="{C65EBBEF-AA0A-43AA-BE10-511D8F8C124E}" srcOrd="0" destOrd="0" presId="urn:microsoft.com/office/officeart/2005/8/layout/process1"/>
    <dgm:cxn modelId="{F183AFA6-B6AE-4839-B36B-2765AC6A741F}" type="presOf" srcId="{41B1A44D-9F73-42EC-88DC-CAC039D510EB}" destId="{58F69505-A399-4EA7-A8D6-D9DB52D6D3EA}"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7623FECE-D626-4DE2-8195-82611EC789E6}" type="presOf" srcId="{1F881AD3-D9E7-4A7A-B2D8-A4CFA71CF219}" destId="{60792E85-E33C-402F-84E5-6CFD35C2BBBD}" srcOrd="0" destOrd="0" presId="urn:microsoft.com/office/officeart/2005/8/layout/process1"/>
    <dgm:cxn modelId="{091DB1CC-6118-4249-BFCE-F8372D711AC1}" type="presOf" srcId="{9223BC97-E88D-40CA-AD19-39714AFBEE68}" destId="{A1CE574A-7616-4702-82EE-E37E1142A7BA}" srcOrd="1" destOrd="0" presId="urn:microsoft.com/office/officeart/2005/8/layout/process1"/>
    <dgm:cxn modelId="{7BD2DAD1-D895-498F-B531-CDA675CB4450}" type="presOf" srcId="{8889A768-AA56-4474-85EC-2C376D43A3B2}" destId="{2397B66A-BE44-4D82-824A-7ED99AF91E91}" srcOrd="0" destOrd="0" presId="urn:microsoft.com/office/officeart/2005/8/layout/process1"/>
    <dgm:cxn modelId="{37543C45-DBB9-4ACE-A78F-9F923C0A96C2}" type="presOf" srcId="{14624A68-8BD8-4625-8754-C86F458B3849}" destId="{F180C0E9-D62E-491D-85A4-66F05A9BECEB}" srcOrd="0" destOrd="0" presId="urn:microsoft.com/office/officeart/2005/8/layout/process1"/>
    <dgm:cxn modelId="{988BD499-623E-433F-B0B5-82FE9356EB53}" type="presOf" srcId="{9223BC97-E88D-40CA-AD19-39714AFBEE68}" destId="{80FC3124-55E3-4EF1-A4E7-7DBD6A525D7B}" srcOrd="0" destOrd="0" presId="urn:microsoft.com/office/officeart/2005/8/layout/process1"/>
    <dgm:cxn modelId="{F832C52A-ACFB-415E-A50B-C8D1F3491A71}" type="presOf" srcId="{9BFB0D10-CAFA-4E1D-910C-8F2FB1BF1E3B}" destId="{5AFF9381-A8A7-4F2C-99F0-39E9DAD9558E}" srcOrd="0" destOrd="0" presId="urn:microsoft.com/office/officeart/2005/8/layout/process1"/>
    <dgm:cxn modelId="{27CD6408-F32A-495C-AEF7-108187DD2305}" type="presOf" srcId="{4AFE0AFF-D4EA-4739-866A-9F6E163F4056}" destId="{7D8B9719-4166-40DE-929B-DFCBE1026853}" srcOrd="0" destOrd="0" presId="urn:microsoft.com/office/officeart/2005/8/layout/process1"/>
    <dgm:cxn modelId="{EDF964E7-B993-4A22-9DAE-8E2C9C576327}" srcId="{41B1A44D-9F73-42EC-88DC-CAC039D510EB}" destId="{1F881AD3-D9E7-4A7A-B2D8-A4CFA71CF219}" srcOrd="1" destOrd="0" parTransId="{DE446F9F-B808-4604-A621-168961B141FE}" sibTransId="{9223BC97-E88D-40CA-AD19-39714AFBEE68}"/>
    <dgm:cxn modelId="{566EB1C6-535D-424D-BA2A-52AC6998A55C}" srcId="{41B1A44D-9F73-42EC-88DC-CAC039D510EB}" destId="{8889A768-AA56-4474-85EC-2C376D43A3B2}" srcOrd="3" destOrd="0" parTransId="{AFE5052D-E6DD-4C3D-856C-5B65A77F60D3}" sibTransId="{3D2E0257-E091-45E1-8E8F-079CCBB1247F}"/>
    <dgm:cxn modelId="{57AB19EF-CBC8-4B20-AF30-F19C10392D59}" type="presOf" srcId="{EB7B9D08-3A9D-4F31-A030-600864CEEB6C}" destId="{4F44C160-EE3A-4BCF-8492-7FA54D3CC17F}" srcOrd="1" destOrd="0" presId="urn:microsoft.com/office/officeart/2005/8/layout/process1"/>
    <dgm:cxn modelId="{98C83666-263B-42CF-8681-2ADBE409F019}" type="presParOf" srcId="{58F69505-A399-4EA7-A8D6-D9DB52D6D3EA}" destId="{7D8B9719-4166-40DE-929B-DFCBE1026853}" srcOrd="0" destOrd="0" presId="urn:microsoft.com/office/officeart/2005/8/layout/process1"/>
    <dgm:cxn modelId="{3E0CB504-CF3A-4FF0-A21F-896DEE09AD0A}" type="presParOf" srcId="{58F69505-A399-4EA7-A8D6-D9DB52D6D3EA}" destId="{C65EBBEF-AA0A-43AA-BE10-511D8F8C124E}" srcOrd="1" destOrd="0" presId="urn:microsoft.com/office/officeart/2005/8/layout/process1"/>
    <dgm:cxn modelId="{F35515A4-39AF-4EE5-BB45-5F6CE1CFD9C0}" type="presParOf" srcId="{C65EBBEF-AA0A-43AA-BE10-511D8F8C124E}" destId="{4F44C160-EE3A-4BCF-8492-7FA54D3CC17F}" srcOrd="0" destOrd="0" presId="urn:microsoft.com/office/officeart/2005/8/layout/process1"/>
    <dgm:cxn modelId="{B27A7BC0-635E-4FF7-995F-B9EAA1F435F7}" type="presParOf" srcId="{58F69505-A399-4EA7-A8D6-D9DB52D6D3EA}" destId="{60792E85-E33C-402F-84E5-6CFD35C2BBBD}" srcOrd="2" destOrd="0" presId="urn:microsoft.com/office/officeart/2005/8/layout/process1"/>
    <dgm:cxn modelId="{0D568619-AD7D-4549-A44C-BF00AD7A1D45}" type="presParOf" srcId="{58F69505-A399-4EA7-A8D6-D9DB52D6D3EA}" destId="{80FC3124-55E3-4EF1-A4E7-7DBD6A525D7B}" srcOrd="3" destOrd="0" presId="urn:microsoft.com/office/officeart/2005/8/layout/process1"/>
    <dgm:cxn modelId="{B22092E8-B618-444B-9D0F-03DE041482F9}" type="presParOf" srcId="{80FC3124-55E3-4EF1-A4E7-7DBD6A525D7B}" destId="{A1CE574A-7616-4702-82EE-E37E1142A7BA}" srcOrd="0" destOrd="0" presId="urn:microsoft.com/office/officeart/2005/8/layout/process1"/>
    <dgm:cxn modelId="{89611F78-E6FA-4B9D-8F39-CE396DB323F7}" type="presParOf" srcId="{58F69505-A399-4EA7-A8D6-D9DB52D6D3EA}" destId="{F180C0E9-D62E-491D-85A4-66F05A9BECEB}" srcOrd="4" destOrd="0" presId="urn:microsoft.com/office/officeart/2005/8/layout/process1"/>
    <dgm:cxn modelId="{15A38511-0079-42BA-AC41-806467E9EA91}" type="presParOf" srcId="{58F69505-A399-4EA7-A8D6-D9DB52D6D3EA}" destId="{5AFF9381-A8A7-4F2C-99F0-39E9DAD9558E}" srcOrd="5" destOrd="0" presId="urn:microsoft.com/office/officeart/2005/8/layout/process1"/>
    <dgm:cxn modelId="{B428594C-32B4-472C-A9E1-F101D351B082}" type="presParOf" srcId="{5AFF9381-A8A7-4F2C-99F0-39E9DAD9558E}" destId="{C42DAE77-A064-472F-A698-D0FAE770D611}" srcOrd="0" destOrd="0" presId="urn:microsoft.com/office/officeart/2005/8/layout/process1"/>
    <dgm:cxn modelId="{378BAA82-4247-4040-9ED6-4E1047F06EB4}"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1900" b="0" dirty="0">
              <a:solidFill>
                <a:schemeClr val="bg1"/>
              </a:solidFill>
            </a:rPr>
            <a:t>Variation 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dgm:spPr/>
      <dgm:t>
        <a:bodyPr/>
        <a:lstStyle/>
        <a:p>
          <a:r>
            <a:rPr lang="en-US" dirty="0"/>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dgm:spPr/>
      <dgm:t>
        <a:bodyPr/>
        <a:lstStyle/>
        <a:p>
          <a:r>
            <a:rPr lang="en-US"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dgm:spPr/>
      <dgm:t>
        <a:bodyPr/>
        <a:lstStyle/>
        <a:p>
          <a:r>
            <a:rPr lang="en-US"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A893B8F7-37EF-4BDC-8F0B-0532076FEE3F}" type="presOf" srcId="{4AFE0AFF-D4EA-4739-866A-9F6E163F4056}" destId="{7D8B9719-4166-40DE-929B-DFCBE1026853}" srcOrd="0"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B6BA47AE-A92D-4474-81F7-0CEBC224C083}" type="presOf" srcId="{8889A768-AA56-4474-85EC-2C376D43A3B2}" destId="{2397B66A-BE44-4D82-824A-7ED99AF91E91}" srcOrd="0" destOrd="0" presId="urn:microsoft.com/office/officeart/2005/8/layout/process1"/>
    <dgm:cxn modelId="{E3C5DA01-C9AB-4A08-A376-73DFD8FE3307}" type="presOf" srcId="{9223BC97-E88D-40CA-AD19-39714AFBEE68}" destId="{A1CE574A-7616-4702-82EE-E37E1142A7BA}" srcOrd="1" destOrd="0" presId="urn:microsoft.com/office/officeart/2005/8/layout/process1"/>
    <dgm:cxn modelId="{0B0EE766-F4BE-46CA-AA86-88FC69F80BBB}" type="presOf" srcId="{9BFB0D10-CAFA-4E1D-910C-8F2FB1BF1E3B}" destId="{5AFF9381-A8A7-4F2C-99F0-39E9DAD9558E}"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61D38A5B-3240-4756-9656-E773B4F2AFF8}" type="presOf" srcId="{41B1A44D-9F73-42EC-88DC-CAC039D510EB}" destId="{58F69505-A399-4EA7-A8D6-D9DB52D6D3EA}" srcOrd="0" destOrd="0" presId="urn:microsoft.com/office/officeart/2005/8/layout/process1"/>
    <dgm:cxn modelId="{51A0E479-F5D2-4708-88DB-AFD3A0AF035B}" type="presOf" srcId="{1F881AD3-D9E7-4A7A-B2D8-A4CFA71CF219}" destId="{60792E85-E33C-402F-84E5-6CFD35C2BBBD}" srcOrd="0" destOrd="0" presId="urn:microsoft.com/office/officeart/2005/8/layout/process1"/>
    <dgm:cxn modelId="{8DC3E030-7807-4C18-BB0E-D3A736571F80}" type="presOf" srcId="{9223BC97-E88D-40CA-AD19-39714AFBEE68}" destId="{80FC3124-55E3-4EF1-A4E7-7DBD6A525D7B}" srcOrd="0" destOrd="0" presId="urn:microsoft.com/office/officeart/2005/8/layout/process1"/>
    <dgm:cxn modelId="{1E79934C-A60A-40EA-AC8E-170C54F172D7}" type="presOf" srcId="{EB7B9D08-3A9D-4F31-A030-600864CEEB6C}" destId="{C65EBBEF-AA0A-43AA-BE10-511D8F8C124E}" srcOrd="0" destOrd="0" presId="urn:microsoft.com/office/officeart/2005/8/layout/process1"/>
    <dgm:cxn modelId="{74066102-EA49-40E9-B259-28F93E8F0C15}" type="presOf" srcId="{14624A68-8BD8-4625-8754-C86F458B3849}" destId="{F180C0E9-D62E-491D-85A4-66F05A9BECEB}" srcOrd="0" destOrd="0" presId="urn:microsoft.com/office/officeart/2005/8/layout/process1"/>
    <dgm:cxn modelId="{51BB3E4E-25B2-4C43-873F-984AC4B298EC}" type="presOf" srcId="{9BFB0D10-CAFA-4E1D-910C-8F2FB1BF1E3B}" destId="{C42DAE77-A064-472F-A698-D0FAE770D611}" srcOrd="1" destOrd="0" presId="urn:microsoft.com/office/officeart/2005/8/layout/process1"/>
    <dgm:cxn modelId="{0F07EBBB-81CB-4CCF-A326-023DE41DD356}" type="presOf" srcId="{EB7B9D08-3A9D-4F31-A030-600864CEEB6C}" destId="{4F44C160-EE3A-4BCF-8492-7FA54D3CC17F}" srcOrd="1" destOrd="0" presId="urn:microsoft.com/office/officeart/2005/8/layout/process1"/>
    <dgm:cxn modelId="{EDF964E7-B993-4A22-9DAE-8E2C9C576327}" srcId="{41B1A44D-9F73-42EC-88DC-CAC039D510EB}" destId="{1F881AD3-D9E7-4A7A-B2D8-A4CFA71CF219}" srcOrd="1" destOrd="0" parTransId="{DE446F9F-B808-4604-A621-168961B141FE}" sibTransId="{9223BC97-E88D-40CA-AD19-39714AFBEE68}"/>
    <dgm:cxn modelId="{566EB1C6-535D-424D-BA2A-52AC6998A55C}" srcId="{41B1A44D-9F73-42EC-88DC-CAC039D510EB}" destId="{8889A768-AA56-4474-85EC-2C376D43A3B2}" srcOrd="3" destOrd="0" parTransId="{AFE5052D-E6DD-4C3D-856C-5B65A77F60D3}" sibTransId="{3D2E0257-E091-45E1-8E8F-079CCBB1247F}"/>
    <dgm:cxn modelId="{33AAC446-22C9-4ED6-A582-DE3B2A89E87E}" type="presParOf" srcId="{58F69505-A399-4EA7-A8D6-D9DB52D6D3EA}" destId="{7D8B9719-4166-40DE-929B-DFCBE1026853}" srcOrd="0" destOrd="0" presId="urn:microsoft.com/office/officeart/2005/8/layout/process1"/>
    <dgm:cxn modelId="{CA357A93-2127-4042-AED4-5394E0BDBBC0}" type="presParOf" srcId="{58F69505-A399-4EA7-A8D6-D9DB52D6D3EA}" destId="{C65EBBEF-AA0A-43AA-BE10-511D8F8C124E}" srcOrd="1" destOrd="0" presId="urn:microsoft.com/office/officeart/2005/8/layout/process1"/>
    <dgm:cxn modelId="{AC892F90-A974-4424-8332-9B7E7D6D7C93}" type="presParOf" srcId="{C65EBBEF-AA0A-43AA-BE10-511D8F8C124E}" destId="{4F44C160-EE3A-4BCF-8492-7FA54D3CC17F}" srcOrd="0" destOrd="0" presId="urn:microsoft.com/office/officeart/2005/8/layout/process1"/>
    <dgm:cxn modelId="{69F6A630-4143-4F3F-A325-C22E29CC99F7}" type="presParOf" srcId="{58F69505-A399-4EA7-A8D6-D9DB52D6D3EA}" destId="{60792E85-E33C-402F-84E5-6CFD35C2BBBD}" srcOrd="2" destOrd="0" presId="urn:microsoft.com/office/officeart/2005/8/layout/process1"/>
    <dgm:cxn modelId="{2846C91B-AC66-494B-96BE-924501FE1680}" type="presParOf" srcId="{58F69505-A399-4EA7-A8D6-D9DB52D6D3EA}" destId="{80FC3124-55E3-4EF1-A4E7-7DBD6A525D7B}" srcOrd="3" destOrd="0" presId="urn:microsoft.com/office/officeart/2005/8/layout/process1"/>
    <dgm:cxn modelId="{107FF4D9-83BF-4171-A244-AEDEA904F442}" type="presParOf" srcId="{80FC3124-55E3-4EF1-A4E7-7DBD6A525D7B}" destId="{A1CE574A-7616-4702-82EE-E37E1142A7BA}" srcOrd="0" destOrd="0" presId="urn:microsoft.com/office/officeart/2005/8/layout/process1"/>
    <dgm:cxn modelId="{8E6E65C8-0840-497F-8DA1-D30A91EBB5AE}" type="presParOf" srcId="{58F69505-A399-4EA7-A8D6-D9DB52D6D3EA}" destId="{F180C0E9-D62E-491D-85A4-66F05A9BECEB}" srcOrd="4" destOrd="0" presId="urn:microsoft.com/office/officeart/2005/8/layout/process1"/>
    <dgm:cxn modelId="{683BBA20-3148-47B6-8208-4938DC2F0839}" type="presParOf" srcId="{58F69505-A399-4EA7-A8D6-D9DB52D6D3EA}" destId="{5AFF9381-A8A7-4F2C-99F0-39E9DAD9558E}" srcOrd="5" destOrd="0" presId="urn:microsoft.com/office/officeart/2005/8/layout/process1"/>
    <dgm:cxn modelId="{437F4872-E757-4D83-9378-E7E4A4FFA30F}" type="presParOf" srcId="{5AFF9381-A8A7-4F2C-99F0-39E9DAD9558E}" destId="{C42DAE77-A064-472F-A698-D0FAE770D611}" srcOrd="0" destOrd="0" presId="urn:microsoft.com/office/officeart/2005/8/layout/process1"/>
    <dgm:cxn modelId="{1560CC92-7922-42AE-85A5-511C92C5B404}"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2200" b="1" dirty="0">
              <a:solidFill>
                <a:schemeClr val="tx1"/>
              </a:solidFill>
            </a:rPr>
            <a:t>Variation 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dgm:spPr/>
      <dgm:t>
        <a:bodyPr/>
        <a:lstStyle/>
        <a:p>
          <a:r>
            <a:rPr lang="en-US" dirty="0"/>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dgm:spPr/>
      <dgm:t>
        <a:bodyPr/>
        <a:lstStyle/>
        <a:p>
          <a:r>
            <a:rPr lang="en-US"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dgm:spPr/>
      <dgm:t>
        <a:bodyPr/>
        <a:lstStyle/>
        <a:p>
          <a:r>
            <a:rPr lang="en-US"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2D822C54-746E-45C7-9913-FD5F5AF932FD}" type="presOf" srcId="{4AFE0AFF-D4EA-4739-866A-9F6E163F4056}" destId="{7D8B9719-4166-40DE-929B-DFCBE1026853}"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9481A9FB-7F0A-401F-A3B8-3E07D7301D41}" type="presOf" srcId="{EB7B9D08-3A9D-4F31-A030-600864CEEB6C}" destId="{C65EBBEF-AA0A-43AA-BE10-511D8F8C124E}" srcOrd="0" destOrd="0" presId="urn:microsoft.com/office/officeart/2005/8/layout/process1"/>
    <dgm:cxn modelId="{F4B1BF3E-8A69-4D1D-8DE3-44DB927BDA9A}" type="presOf" srcId="{14624A68-8BD8-4625-8754-C86F458B3849}" destId="{F180C0E9-D62E-491D-85A4-66F05A9BECEB}" srcOrd="0" destOrd="0" presId="urn:microsoft.com/office/officeart/2005/8/layout/process1"/>
    <dgm:cxn modelId="{E73D00D6-F65B-4E59-98DA-1FC4A08B422C}" type="presOf" srcId="{8889A768-AA56-4474-85EC-2C376D43A3B2}" destId="{2397B66A-BE44-4D82-824A-7ED99AF91E91}" srcOrd="0" destOrd="0" presId="urn:microsoft.com/office/officeart/2005/8/layout/process1"/>
    <dgm:cxn modelId="{139BF0D2-DBA0-454F-AF07-1E17811828B3}" type="presOf" srcId="{9223BC97-E88D-40CA-AD19-39714AFBEE68}" destId="{A1CE574A-7616-4702-82EE-E37E1142A7BA}" srcOrd="1" destOrd="0" presId="urn:microsoft.com/office/officeart/2005/8/layout/process1"/>
    <dgm:cxn modelId="{F85DF6FA-5CBC-4053-AEC1-E664DF5567F0}" type="presOf" srcId="{41B1A44D-9F73-42EC-88DC-CAC039D510EB}" destId="{58F69505-A399-4EA7-A8D6-D9DB52D6D3EA}" srcOrd="0" destOrd="0" presId="urn:microsoft.com/office/officeart/2005/8/layout/process1"/>
    <dgm:cxn modelId="{3EABF8DE-6090-45DE-B432-01FF76F85B69}" type="presOf" srcId="{9223BC97-E88D-40CA-AD19-39714AFBEE68}" destId="{80FC3124-55E3-4EF1-A4E7-7DBD6A525D7B}" srcOrd="0" destOrd="0" presId="urn:microsoft.com/office/officeart/2005/8/layout/process1"/>
    <dgm:cxn modelId="{566EB1C6-535D-424D-BA2A-52AC6998A55C}" srcId="{41B1A44D-9F73-42EC-88DC-CAC039D510EB}" destId="{8889A768-AA56-4474-85EC-2C376D43A3B2}" srcOrd="3" destOrd="0" parTransId="{AFE5052D-E6DD-4C3D-856C-5B65A77F60D3}" sibTransId="{3D2E0257-E091-45E1-8E8F-079CCBB1247F}"/>
    <dgm:cxn modelId="{EDF964E7-B993-4A22-9DAE-8E2C9C576327}" srcId="{41B1A44D-9F73-42EC-88DC-CAC039D510EB}" destId="{1F881AD3-D9E7-4A7A-B2D8-A4CFA71CF219}" srcOrd="1" destOrd="0" parTransId="{DE446F9F-B808-4604-A621-168961B141FE}" sibTransId="{9223BC97-E88D-40CA-AD19-39714AFBEE68}"/>
    <dgm:cxn modelId="{42729CD9-B3D6-4628-A140-4C083231ECDB}" srcId="{41B1A44D-9F73-42EC-88DC-CAC039D510EB}" destId="{4AFE0AFF-D4EA-4739-866A-9F6E163F4056}" srcOrd="0" destOrd="0" parTransId="{0B2CD296-FF21-4A51-B832-5AD03AA60D5A}" sibTransId="{EB7B9D08-3A9D-4F31-A030-600864CEEB6C}"/>
    <dgm:cxn modelId="{30DA4789-0E5E-44AF-9944-7F8FD7B6E946}" type="presOf" srcId="{9BFB0D10-CAFA-4E1D-910C-8F2FB1BF1E3B}" destId="{5AFF9381-A8A7-4F2C-99F0-39E9DAD9558E}" srcOrd="0" destOrd="0" presId="urn:microsoft.com/office/officeart/2005/8/layout/process1"/>
    <dgm:cxn modelId="{5BA2715C-9125-4E0F-A299-99AE46111AB9}" type="presOf" srcId="{1F881AD3-D9E7-4A7A-B2D8-A4CFA71CF219}" destId="{60792E85-E33C-402F-84E5-6CFD35C2BBBD}" srcOrd="0" destOrd="0" presId="urn:microsoft.com/office/officeart/2005/8/layout/process1"/>
    <dgm:cxn modelId="{9439AAE0-81F5-4DBD-B088-3F837CE30C15}" type="presOf" srcId="{EB7B9D08-3A9D-4F31-A030-600864CEEB6C}" destId="{4F44C160-EE3A-4BCF-8492-7FA54D3CC17F}" srcOrd="1" destOrd="0" presId="urn:microsoft.com/office/officeart/2005/8/layout/process1"/>
    <dgm:cxn modelId="{39D175B8-8D14-4705-B7F9-E62F60EB8A1F}" type="presOf" srcId="{9BFB0D10-CAFA-4E1D-910C-8F2FB1BF1E3B}" destId="{C42DAE77-A064-472F-A698-D0FAE770D611}" srcOrd="1" destOrd="0" presId="urn:microsoft.com/office/officeart/2005/8/layout/process1"/>
    <dgm:cxn modelId="{408FAF20-DAD6-41C3-8C5A-4FF800C8F02F}" type="presParOf" srcId="{58F69505-A399-4EA7-A8D6-D9DB52D6D3EA}" destId="{7D8B9719-4166-40DE-929B-DFCBE1026853}" srcOrd="0" destOrd="0" presId="urn:microsoft.com/office/officeart/2005/8/layout/process1"/>
    <dgm:cxn modelId="{A47F7042-30D6-426E-8883-D9A540AB36B7}" type="presParOf" srcId="{58F69505-A399-4EA7-A8D6-D9DB52D6D3EA}" destId="{C65EBBEF-AA0A-43AA-BE10-511D8F8C124E}" srcOrd="1" destOrd="0" presId="urn:microsoft.com/office/officeart/2005/8/layout/process1"/>
    <dgm:cxn modelId="{262D8A36-82A5-41FB-9B10-A31B657DB762}" type="presParOf" srcId="{C65EBBEF-AA0A-43AA-BE10-511D8F8C124E}" destId="{4F44C160-EE3A-4BCF-8492-7FA54D3CC17F}" srcOrd="0" destOrd="0" presId="urn:microsoft.com/office/officeart/2005/8/layout/process1"/>
    <dgm:cxn modelId="{1BA9D235-128A-406E-BB6E-376D6F93B481}" type="presParOf" srcId="{58F69505-A399-4EA7-A8D6-D9DB52D6D3EA}" destId="{60792E85-E33C-402F-84E5-6CFD35C2BBBD}" srcOrd="2" destOrd="0" presId="urn:microsoft.com/office/officeart/2005/8/layout/process1"/>
    <dgm:cxn modelId="{3B0D820B-0543-4D6C-B232-9D0295318E51}" type="presParOf" srcId="{58F69505-A399-4EA7-A8D6-D9DB52D6D3EA}" destId="{80FC3124-55E3-4EF1-A4E7-7DBD6A525D7B}" srcOrd="3" destOrd="0" presId="urn:microsoft.com/office/officeart/2005/8/layout/process1"/>
    <dgm:cxn modelId="{867F2AA2-6647-4638-BD36-1FB38BD77B6B}" type="presParOf" srcId="{80FC3124-55E3-4EF1-A4E7-7DBD6A525D7B}" destId="{A1CE574A-7616-4702-82EE-E37E1142A7BA}" srcOrd="0" destOrd="0" presId="urn:microsoft.com/office/officeart/2005/8/layout/process1"/>
    <dgm:cxn modelId="{8F84089D-A440-4863-9287-3A0E6C548CCA}" type="presParOf" srcId="{58F69505-A399-4EA7-A8D6-D9DB52D6D3EA}" destId="{F180C0E9-D62E-491D-85A4-66F05A9BECEB}" srcOrd="4" destOrd="0" presId="urn:microsoft.com/office/officeart/2005/8/layout/process1"/>
    <dgm:cxn modelId="{0E0EE570-4CBE-42D6-A500-F5C690E2F719}" type="presParOf" srcId="{58F69505-A399-4EA7-A8D6-D9DB52D6D3EA}" destId="{5AFF9381-A8A7-4F2C-99F0-39E9DAD9558E}" srcOrd="5" destOrd="0" presId="urn:microsoft.com/office/officeart/2005/8/layout/process1"/>
    <dgm:cxn modelId="{76528F8A-D99D-47C9-A536-8698FEF43976}" type="presParOf" srcId="{5AFF9381-A8A7-4F2C-99F0-39E9DAD9558E}" destId="{C42DAE77-A064-472F-A698-D0FAE770D611}" srcOrd="0" destOrd="0" presId="urn:microsoft.com/office/officeart/2005/8/layout/process1"/>
    <dgm:cxn modelId="{0455AD8E-6AF3-4C2E-BAD7-FF19E5D64CD7}"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1900" b="0" dirty="0">
              <a:solidFill>
                <a:schemeClr val="bg1"/>
              </a:solidFill>
            </a:rPr>
            <a:t>Variation</a:t>
          </a:r>
          <a:r>
            <a:rPr lang="en-US" sz="1900" b="0" dirty="0">
              <a:solidFill>
                <a:schemeClr val="tx1"/>
              </a:solidFill>
            </a:rPr>
            <a:t> </a:t>
          </a:r>
          <a:r>
            <a:rPr lang="en-US" sz="1900" b="0" dirty="0">
              <a:solidFill>
                <a:schemeClr val="bg1"/>
              </a:solidFill>
            </a:rPr>
            <a:t>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custT="1"/>
      <dgm:spPr/>
      <dgm:t>
        <a:bodyPr/>
        <a:lstStyle/>
        <a:p>
          <a:r>
            <a:rPr lang="en-US" sz="2200" b="1" dirty="0">
              <a:solidFill>
                <a:schemeClr val="tx1"/>
              </a:solidFill>
            </a:rPr>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custT="1"/>
      <dgm:spPr/>
      <dgm:t>
        <a:bodyPr/>
        <a:lstStyle/>
        <a:p>
          <a:r>
            <a:rPr lang="en-US" sz="1900"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custT="1"/>
      <dgm:spPr/>
      <dgm:t>
        <a:bodyPr/>
        <a:lstStyle/>
        <a:p>
          <a:r>
            <a:rPr lang="en-US" sz="1900"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custScaleX="138081">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D7ACE948-3C83-47BE-9B93-F3C1153CAE22}" type="presOf" srcId="{4AFE0AFF-D4EA-4739-866A-9F6E163F4056}" destId="{7D8B9719-4166-40DE-929B-DFCBE1026853}" srcOrd="0"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9771DB5D-A5EC-42AD-A6F0-50A57AA5EDC1}" type="presOf" srcId="{41B1A44D-9F73-42EC-88DC-CAC039D510EB}" destId="{58F69505-A399-4EA7-A8D6-D9DB52D6D3EA}" srcOrd="0" destOrd="0" presId="urn:microsoft.com/office/officeart/2005/8/layout/process1"/>
    <dgm:cxn modelId="{4E980240-0112-4793-B0E9-ECB250AC344D}" type="presOf" srcId="{8889A768-AA56-4474-85EC-2C376D43A3B2}" destId="{2397B66A-BE44-4D82-824A-7ED99AF91E91}" srcOrd="0" destOrd="0" presId="urn:microsoft.com/office/officeart/2005/8/layout/process1"/>
    <dgm:cxn modelId="{A4C3621E-B775-4574-B61A-72DEDB7CCA49}" type="presOf" srcId="{9BFB0D10-CAFA-4E1D-910C-8F2FB1BF1E3B}" destId="{5AFF9381-A8A7-4F2C-99F0-39E9DAD9558E}"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911B46A2-A69D-4140-A2C1-AB2BC1A4AB0C}" type="presOf" srcId="{1F881AD3-D9E7-4A7A-B2D8-A4CFA71CF219}" destId="{60792E85-E33C-402F-84E5-6CFD35C2BBBD}" srcOrd="0" destOrd="0" presId="urn:microsoft.com/office/officeart/2005/8/layout/process1"/>
    <dgm:cxn modelId="{63C9F66A-E4DD-4F00-9197-CCF61887581A}" type="presOf" srcId="{EB7B9D08-3A9D-4F31-A030-600864CEEB6C}" destId="{C65EBBEF-AA0A-43AA-BE10-511D8F8C124E}" srcOrd="0" destOrd="0" presId="urn:microsoft.com/office/officeart/2005/8/layout/process1"/>
    <dgm:cxn modelId="{406C1900-0874-4107-A32E-F6AD40274A07}" type="presOf" srcId="{9223BC97-E88D-40CA-AD19-39714AFBEE68}" destId="{A1CE574A-7616-4702-82EE-E37E1142A7BA}" srcOrd="1" destOrd="0" presId="urn:microsoft.com/office/officeart/2005/8/layout/process1"/>
    <dgm:cxn modelId="{763C7D1E-732B-4C69-A30A-28E5CE490FDB}" type="presOf" srcId="{9BFB0D10-CAFA-4E1D-910C-8F2FB1BF1E3B}" destId="{C42DAE77-A064-472F-A698-D0FAE770D611}" srcOrd="1" destOrd="0" presId="urn:microsoft.com/office/officeart/2005/8/layout/process1"/>
    <dgm:cxn modelId="{A1308F79-204C-44BE-819A-2155A6434496}" type="presOf" srcId="{9223BC97-E88D-40CA-AD19-39714AFBEE68}" destId="{80FC3124-55E3-4EF1-A4E7-7DBD6A525D7B}" srcOrd="0" destOrd="0" presId="urn:microsoft.com/office/officeart/2005/8/layout/process1"/>
    <dgm:cxn modelId="{EDF964E7-B993-4A22-9DAE-8E2C9C576327}" srcId="{41B1A44D-9F73-42EC-88DC-CAC039D510EB}" destId="{1F881AD3-D9E7-4A7A-B2D8-A4CFA71CF219}" srcOrd="1" destOrd="0" parTransId="{DE446F9F-B808-4604-A621-168961B141FE}" sibTransId="{9223BC97-E88D-40CA-AD19-39714AFBEE68}"/>
    <dgm:cxn modelId="{566EB1C6-535D-424D-BA2A-52AC6998A55C}" srcId="{41B1A44D-9F73-42EC-88DC-CAC039D510EB}" destId="{8889A768-AA56-4474-85EC-2C376D43A3B2}" srcOrd="3" destOrd="0" parTransId="{AFE5052D-E6DD-4C3D-856C-5B65A77F60D3}" sibTransId="{3D2E0257-E091-45E1-8E8F-079CCBB1247F}"/>
    <dgm:cxn modelId="{033F95E9-3699-4A53-9F2B-BC8EC75E7790}" type="presOf" srcId="{14624A68-8BD8-4625-8754-C86F458B3849}" destId="{F180C0E9-D62E-491D-85A4-66F05A9BECEB}" srcOrd="0" destOrd="0" presId="urn:microsoft.com/office/officeart/2005/8/layout/process1"/>
    <dgm:cxn modelId="{DFC28013-8624-45BF-B2B0-6DF0FA5993D2}" type="presOf" srcId="{EB7B9D08-3A9D-4F31-A030-600864CEEB6C}" destId="{4F44C160-EE3A-4BCF-8492-7FA54D3CC17F}" srcOrd="1" destOrd="0" presId="urn:microsoft.com/office/officeart/2005/8/layout/process1"/>
    <dgm:cxn modelId="{967F3627-6DBF-487B-B78A-7D95ADF9C160}" type="presParOf" srcId="{58F69505-A399-4EA7-A8D6-D9DB52D6D3EA}" destId="{7D8B9719-4166-40DE-929B-DFCBE1026853}" srcOrd="0" destOrd="0" presId="urn:microsoft.com/office/officeart/2005/8/layout/process1"/>
    <dgm:cxn modelId="{8804AC0C-06DD-454A-8157-13B152707D58}" type="presParOf" srcId="{58F69505-A399-4EA7-A8D6-D9DB52D6D3EA}" destId="{C65EBBEF-AA0A-43AA-BE10-511D8F8C124E}" srcOrd="1" destOrd="0" presId="urn:microsoft.com/office/officeart/2005/8/layout/process1"/>
    <dgm:cxn modelId="{30E3E944-DFA0-44F0-9A34-2EA06E7E3F1F}" type="presParOf" srcId="{C65EBBEF-AA0A-43AA-BE10-511D8F8C124E}" destId="{4F44C160-EE3A-4BCF-8492-7FA54D3CC17F}" srcOrd="0" destOrd="0" presId="urn:microsoft.com/office/officeart/2005/8/layout/process1"/>
    <dgm:cxn modelId="{54445C65-02C6-4258-B384-4449B202E90C}" type="presParOf" srcId="{58F69505-A399-4EA7-A8D6-D9DB52D6D3EA}" destId="{60792E85-E33C-402F-84E5-6CFD35C2BBBD}" srcOrd="2" destOrd="0" presId="urn:microsoft.com/office/officeart/2005/8/layout/process1"/>
    <dgm:cxn modelId="{44CDA0F2-AA96-4EB8-90E1-6D4F9A00698D}" type="presParOf" srcId="{58F69505-A399-4EA7-A8D6-D9DB52D6D3EA}" destId="{80FC3124-55E3-4EF1-A4E7-7DBD6A525D7B}" srcOrd="3" destOrd="0" presId="urn:microsoft.com/office/officeart/2005/8/layout/process1"/>
    <dgm:cxn modelId="{2A44B27C-4899-4E8F-8BC0-C5D811645E33}" type="presParOf" srcId="{80FC3124-55E3-4EF1-A4E7-7DBD6A525D7B}" destId="{A1CE574A-7616-4702-82EE-E37E1142A7BA}" srcOrd="0" destOrd="0" presId="urn:microsoft.com/office/officeart/2005/8/layout/process1"/>
    <dgm:cxn modelId="{7A333514-C9DA-445C-9F73-2A330681F342}" type="presParOf" srcId="{58F69505-A399-4EA7-A8D6-D9DB52D6D3EA}" destId="{F180C0E9-D62E-491D-85A4-66F05A9BECEB}" srcOrd="4" destOrd="0" presId="urn:microsoft.com/office/officeart/2005/8/layout/process1"/>
    <dgm:cxn modelId="{5256E0EA-AB0B-41C0-B61B-671259DEFDC2}" type="presParOf" srcId="{58F69505-A399-4EA7-A8D6-D9DB52D6D3EA}" destId="{5AFF9381-A8A7-4F2C-99F0-39E9DAD9558E}" srcOrd="5" destOrd="0" presId="urn:microsoft.com/office/officeart/2005/8/layout/process1"/>
    <dgm:cxn modelId="{57ECB22E-5DBA-4F78-AB76-8C1840E7B483}" type="presParOf" srcId="{5AFF9381-A8A7-4F2C-99F0-39E9DAD9558E}" destId="{C42DAE77-A064-472F-A698-D0FAE770D611}" srcOrd="0" destOrd="0" presId="urn:microsoft.com/office/officeart/2005/8/layout/process1"/>
    <dgm:cxn modelId="{2ABECDB2-1AED-4762-9A2D-0EBDA7ED81E7}"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1900" b="0" dirty="0">
              <a:solidFill>
                <a:schemeClr val="bg1"/>
              </a:solidFill>
            </a:rPr>
            <a:t>Variation</a:t>
          </a:r>
          <a:r>
            <a:rPr lang="en-US" sz="1900" b="0" dirty="0">
              <a:solidFill>
                <a:schemeClr val="tx1"/>
              </a:solidFill>
            </a:rPr>
            <a:t> </a:t>
          </a:r>
          <a:r>
            <a:rPr lang="en-US" sz="1900" b="0" dirty="0">
              <a:solidFill>
                <a:schemeClr val="bg1"/>
              </a:solidFill>
            </a:rPr>
            <a:t>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custT="1"/>
      <dgm:spPr/>
      <dgm:t>
        <a:bodyPr/>
        <a:lstStyle/>
        <a:p>
          <a:r>
            <a:rPr lang="en-US" sz="2200" b="1" dirty="0">
              <a:solidFill>
                <a:schemeClr val="tx1"/>
              </a:solidFill>
            </a:rPr>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custT="1"/>
      <dgm:spPr/>
      <dgm:t>
        <a:bodyPr/>
        <a:lstStyle/>
        <a:p>
          <a:r>
            <a:rPr lang="en-US" sz="1900" dirty="0"/>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custT="1"/>
      <dgm:spPr/>
      <dgm:t>
        <a:bodyPr/>
        <a:lstStyle/>
        <a:p>
          <a:r>
            <a:rPr lang="en-US" sz="1900"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custScaleX="138081">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D7ACE948-3C83-47BE-9B93-F3C1153CAE22}" type="presOf" srcId="{4AFE0AFF-D4EA-4739-866A-9F6E163F4056}" destId="{7D8B9719-4166-40DE-929B-DFCBE1026853}" srcOrd="0"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9771DB5D-A5EC-42AD-A6F0-50A57AA5EDC1}" type="presOf" srcId="{41B1A44D-9F73-42EC-88DC-CAC039D510EB}" destId="{58F69505-A399-4EA7-A8D6-D9DB52D6D3EA}" srcOrd="0" destOrd="0" presId="urn:microsoft.com/office/officeart/2005/8/layout/process1"/>
    <dgm:cxn modelId="{4E980240-0112-4793-B0E9-ECB250AC344D}" type="presOf" srcId="{8889A768-AA56-4474-85EC-2C376D43A3B2}" destId="{2397B66A-BE44-4D82-824A-7ED99AF91E91}" srcOrd="0" destOrd="0" presId="urn:microsoft.com/office/officeart/2005/8/layout/process1"/>
    <dgm:cxn modelId="{A4C3621E-B775-4574-B61A-72DEDB7CCA49}" type="presOf" srcId="{9BFB0D10-CAFA-4E1D-910C-8F2FB1BF1E3B}" destId="{5AFF9381-A8A7-4F2C-99F0-39E9DAD9558E}"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911B46A2-A69D-4140-A2C1-AB2BC1A4AB0C}" type="presOf" srcId="{1F881AD3-D9E7-4A7A-B2D8-A4CFA71CF219}" destId="{60792E85-E33C-402F-84E5-6CFD35C2BBBD}" srcOrd="0" destOrd="0" presId="urn:microsoft.com/office/officeart/2005/8/layout/process1"/>
    <dgm:cxn modelId="{63C9F66A-E4DD-4F00-9197-CCF61887581A}" type="presOf" srcId="{EB7B9D08-3A9D-4F31-A030-600864CEEB6C}" destId="{C65EBBEF-AA0A-43AA-BE10-511D8F8C124E}" srcOrd="0" destOrd="0" presId="urn:microsoft.com/office/officeart/2005/8/layout/process1"/>
    <dgm:cxn modelId="{406C1900-0874-4107-A32E-F6AD40274A07}" type="presOf" srcId="{9223BC97-E88D-40CA-AD19-39714AFBEE68}" destId="{A1CE574A-7616-4702-82EE-E37E1142A7BA}" srcOrd="1" destOrd="0" presId="urn:microsoft.com/office/officeart/2005/8/layout/process1"/>
    <dgm:cxn modelId="{763C7D1E-732B-4C69-A30A-28E5CE490FDB}" type="presOf" srcId="{9BFB0D10-CAFA-4E1D-910C-8F2FB1BF1E3B}" destId="{C42DAE77-A064-472F-A698-D0FAE770D611}" srcOrd="1" destOrd="0" presId="urn:microsoft.com/office/officeart/2005/8/layout/process1"/>
    <dgm:cxn modelId="{A1308F79-204C-44BE-819A-2155A6434496}" type="presOf" srcId="{9223BC97-E88D-40CA-AD19-39714AFBEE68}" destId="{80FC3124-55E3-4EF1-A4E7-7DBD6A525D7B}" srcOrd="0" destOrd="0" presId="urn:microsoft.com/office/officeart/2005/8/layout/process1"/>
    <dgm:cxn modelId="{EDF964E7-B993-4A22-9DAE-8E2C9C576327}" srcId="{41B1A44D-9F73-42EC-88DC-CAC039D510EB}" destId="{1F881AD3-D9E7-4A7A-B2D8-A4CFA71CF219}" srcOrd="1" destOrd="0" parTransId="{DE446F9F-B808-4604-A621-168961B141FE}" sibTransId="{9223BC97-E88D-40CA-AD19-39714AFBEE68}"/>
    <dgm:cxn modelId="{566EB1C6-535D-424D-BA2A-52AC6998A55C}" srcId="{41B1A44D-9F73-42EC-88DC-CAC039D510EB}" destId="{8889A768-AA56-4474-85EC-2C376D43A3B2}" srcOrd="3" destOrd="0" parTransId="{AFE5052D-E6DD-4C3D-856C-5B65A77F60D3}" sibTransId="{3D2E0257-E091-45E1-8E8F-079CCBB1247F}"/>
    <dgm:cxn modelId="{033F95E9-3699-4A53-9F2B-BC8EC75E7790}" type="presOf" srcId="{14624A68-8BD8-4625-8754-C86F458B3849}" destId="{F180C0E9-D62E-491D-85A4-66F05A9BECEB}" srcOrd="0" destOrd="0" presId="urn:microsoft.com/office/officeart/2005/8/layout/process1"/>
    <dgm:cxn modelId="{DFC28013-8624-45BF-B2B0-6DF0FA5993D2}" type="presOf" srcId="{EB7B9D08-3A9D-4F31-A030-600864CEEB6C}" destId="{4F44C160-EE3A-4BCF-8492-7FA54D3CC17F}" srcOrd="1" destOrd="0" presId="urn:microsoft.com/office/officeart/2005/8/layout/process1"/>
    <dgm:cxn modelId="{967F3627-6DBF-487B-B78A-7D95ADF9C160}" type="presParOf" srcId="{58F69505-A399-4EA7-A8D6-D9DB52D6D3EA}" destId="{7D8B9719-4166-40DE-929B-DFCBE1026853}" srcOrd="0" destOrd="0" presId="urn:microsoft.com/office/officeart/2005/8/layout/process1"/>
    <dgm:cxn modelId="{8804AC0C-06DD-454A-8157-13B152707D58}" type="presParOf" srcId="{58F69505-A399-4EA7-A8D6-D9DB52D6D3EA}" destId="{C65EBBEF-AA0A-43AA-BE10-511D8F8C124E}" srcOrd="1" destOrd="0" presId="urn:microsoft.com/office/officeart/2005/8/layout/process1"/>
    <dgm:cxn modelId="{30E3E944-DFA0-44F0-9A34-2EA06E7E3F1F}" type="presParOf" srcId="{C65EBBEF-AA0A-43AA-BE10-511D8F8C124E}" destId="{4F44C160-EE3A-4BCF-8492-7FA54D3CC17F}" srcOrd="0" destOrd="0" presId="urn:microsoft.com/office/officeart/2005/8/layout/process1"/>
    <dgm:cxn modelId="{54445C65-02C6-4258-B384-4449B202E90C}" type="presParOf" srcId="{58F69505-A399-4EA7-A8D6-D9DB52D6D3EA}" destId="{60792E85-E33C-402F-84E5-6CFD35C2BBBD}" srcOrd="2" destOrd="0" presId="urn:microsoft.com/office/officeart/2005/8/layout/process1"/>
    <dgm:cxn modelId="{44CDA0F2-AA96-4EB8-90E1-6D4F9A00698D}" type="presParOf" srcId="{58F69505-A399-4EA7-A8D6-D9DB52D6D3EA}" destId="{80FC3124-55E3-4EF1-A4E7-7DBD6A525D7B}" srcOrd="3" destOrd="0" presId="urn:microsoft.com/office/officeart/2005/8/layout/process1"/>
    <dgm:cxn modelId="{2A44B27C-4899-4E8F-8BC0-C5D811645E33}" type="presParOf" srcId="{80FC3124-55E3-4EF1-A4E7-7DBD6A525D7B}" destId="{A1CE574A-7616-4702-82EE-E37E1142A7BA}" srcOrd="0" destOrd="0" presId="urn:microsoft.com/office/officeart/2005/8/layout/process1"/>
    <dgm:cxn modelId="{7A333514-C9DA-445C-9F73-2A330681F342}" type="presParOf" srcId="{58F69505-A399-4EA7-A8D6-D9DB52D6D3EA}" destId="{F180C0E9-D62E-491D-85A4-66F05A9BECEB}" srcOrd="4" destOrd="0" presId="urn:microsoft.com/office/officeart/2005/8/layout/process1"/>
    <dgm:cxn modelId="{5256E0EA-AB0B-41C0-B61B-671259DEFDC2}" type="presParOf" srcId="{58F69505-A399-4EA7-A8D6-D9DB52D6D3EA}" destId="{5AFF9381-A8A7-4F2C-99F0-39E9DAD9558E}" srcOrd="5" destOrd="0" presId="urn:microsoft.com/office/officeart/2005/8/layout/process1"/>
    <dgm:cxn modelId="{57ECB22E-5DBA-4F78-AB76-8C1840E7B483}" type="presParOf" srcId="{5AFF9381-A8A7-4F2C-99F0-39E9DAD9558E}" destId="{C42DAE77-A064-472F-A698-D0FAE770D611}" srcOrd="0" destOrd="0" presId="urn:microsoft.com/office/officeart/2005/8/layout/process1"/>
    <dgm:cxn modelId="{2ABECDB2-1AED-4762-9A2D-0EBDA7ED81E7}"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1900" b="0" dirty="0">
              <a:solidFill>
                <a:schemeClr val="bg1"/>
              </a:solidFill>
            </a:rPr>
            <a:t>Variation</a:t>
          </a:r>
          <a:r>
            <a:rPr lang="en-US" sz="1900" b="0" dirty="0">
              <a:solidFill>
                <a:schemeClr val="tx1"/>
              </a:solidFill>
            </a:rPr>
            <a:t> </a:t>
          </a:r>
          <a:r>
            <a:rPr lang="en-US" sz="1900" b="0" dirty="0">
              <a:solidFill>
                <a:schemeClr val="bg1"/>
              </a:solidFill>
            </a:rPr>
            <a:t>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custT="1"/>
      <dgm:spPr/>
      <dgm:t>
        <a:bodyPr/>
        <a:lstStyle/>
        <a:p>
          <a:r>
            <a:rPr lang="en-US" sz="1900" b="0" dirty="0">
              <a:solidFill>
                <a:schemeClr val="bg1"/>
              </a:solidFill>
            </a:rPr>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custT="1"/>
      <dgm:spPr/>
      <dgm:t>
        <a:bodyPr/>
        <a:lstStyle/>
        <a:p>
          <a:r>
            <a:rPr lang="en-US" sz="2200" b="1" dirty="0">
              <a:solidFill>
                <a:schemeClr val="tx1"/>
              </a:solidFill>
            </a:rPr>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custT="1"/>
      <dgm:spPr/>
      <dgm:t>
        <a:bodyPr/>
        <a:lstStyle/>
        <a:p>
          <a:r>
            <a:rPr lang="en-US" sz="1900" dirty="0"/>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custScaleX="115946">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custScaleX="121446">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dgm:presLayoutVars>
          <dgm:bulletEnabled val="1"/>
        </dgm:presLayoutVars>
      </dgm:prSet>
      <dgm:spPr/>
      <dgm:t>
        <a:bodyPr/>
        <a:lstStyle/>
        <a:p>
          <a:endParaRPr lang="en-US"/>
        </a:p>
      </dgm:t>
    </dgm:pt>
  </dgm:ptLst>
  <dgm:cxnLst>
    <dgm:cxn modelId="{D5CA6B2D-1CF7-4AF1-89F9-E78C8E84FB5C}" type="presOf" srcId="{9223BC97-E88D-40CA-AD19-39714AFBEE68}" destId="{A1CE574A-7616-4702-82EE-E37E1142A7BA}" srcOrd="1" destOrd="0" presId="urn:microsoft.com/office/officeart/2005/8/layout/process1"/>
    <dgm:cxn modelId="{3C6BA954-2E5F-4F1A-98FE-49B9B1F154B9}" type="presOf" srcId="{9BFB0D10-CAFA-4E1D-910C-8F2FB1BF1E3B}" destId="{C42DAE77-A064-472F-A698-D0FAE770D611}" srcOrd="1" destOrd="0" presId="urn:microsoft.com/office/officeart/2005/8/layout/process1"/>
    <dgm:cxn modelId="{ED555B6C-C05D-48AA-BB69-6E36F52A9AED}" type="presOf" srcId="{EB7B9D08-3A9D-4F31-A030-600864CEEB6C}" destId="{C65EBBEF-AA0A-43AA-BE10-511D8F8C124E}" srcOrd="0" destOrd="0" presId="urn:microsoft.com/office/officeart/2005/8/layout/process1"/>
    <dgm:cxn modelId="{9570FED4-8AD2-430A-AC4E-7F0471C52E1C}" type="presOf" srcId="{8889A768-AA56-4474-85EC-2C376D43A3B2}" destId="{2397B66A-BE44-4D82-824A-7ED99AF91E91}"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6A4BAECB-1A31-429C-81E3-7E165D15B803}" type="presOf" srcId="{41B1A44D-9F73-42EC-88DC-CAC039D510EB}" destId="{58F69505-A399-4EA7-A8D6-D9DB52D6D3EA}" srcOrd="0" destOrd="0" presId="urn:microsoft.com/office/officeart/2005/8/layout/process1"/>
    <dgm:cxn modelId="{1219CFC4-E0B2-435C-8225-1E55A2EDA57C}" type="presOf" srcId="{9BFB0D10-CAFA-4E1D-910C-8F2FB1BF1E3B}" destId="{5AFF9381-A8A7-4F2C-99F0-39E9DAD9558E}" srcOrd="0" destOrd="0" presId="urn:microsoft.com/office/officeart/2005/8/layout/process1"/>
    <dgm:cxn modelId="{27E14343-9622-41BC-8EB4-34F600062204}" type="presOf" srcId="{1F881AD3-D9E7-4A7A-B2D8-A4CFA71CF219}" destId="{60792E85-E33C-402F-84E5-6CFD35C2BBBD}" srcOrd="0" destOrd="0" presId="urn:microsoft.com/office/officeart/2005/8/layout/process1"/>
    <dgm:cxn modelId="{18CE4443-BB21-4065-8BB6-5DE304BB14AF}" type="presOf" srcId="{9223BC97-E88D-40CA-AD19-39714AFBEE68}" destId="{80FC3124-55E3-4EF1-A4E7-7DBD6A525D7B}" srcOrd="0" destOrd="0" presId="urn:microsoft.com/office/officeart/2005/8/layout/process1"/>
    <dgm:cxn modelId="{EFF49A22-A03D-4FF9-9EBE-3D35DB1FB128}" type="presOf" srcId="{4AFE0AFF-D4EA-4739-866A-9F6E163F4056}" destId="{7D8B9719-4166-40DE-929B-DFCBE1026853}" srcOrd="0" destOrd="0" presId="urn:microsoft.com/office/officeart/2005/8/layout/process1"/>
    <dgm:cxn modelId="{566EB1C6-535D-424D-BA2A-52AC6998A55C}" srcId="{41B1A44D-9F73-42EC-88DC-CAC039D510EB}" destId="{8889A768-AA56-4474-85EC-2C376D43A3B2}" srcOrd="3" destOrd="0" parTransId="{AFE5052D-E6DD-4C3D-856C-5B65A77F60D3}" sibTransId="{3D2E0257-E091-45E1-8E8F-079CCBB1247F}"/>
    <dgm:cxn modelId="{EDF964E7-B993-4A22-9DAE-8E2C9C576327}" srcId="{41B1A44D-9F73-42EC-88DC-CAC039D510EB}" destId="{1F881AD3-D9E7-4A7A-B2D8-A4CFA71CF219}" srcOrd="1" destOrd="0" parTransId="{DE446F9F-B808-4604-A621-168961B141FE}" sibTransId="{9223BC97-E88D-40CA-AD19-39714AFBEE68}"/>
    <dgm:cxn modelId="{42729CD9-B3D6-4628-A140-4C083231ECDB}" srcId="{41B1A44D-9F73-42EC-88DC-CAC039D510EB}" destId="{4AFE0AFF-D4EA-4739-866A-9F6E163F4056}" srcOrd="0" destOrd="0" parTransId="{0B2CD296-FF21-4A51-B832-5AD03AA60D5A}" sibTransId="{EB7B9D08-3A9D-4F31-A030-600864CEEB6C}"/>
    <dgm:cxn modelId="{96791373-3FEF-4AAF-90EF-61312824D35A}" type="presOf" srcId="{14624A68-8BD8-4625-8754-C86F458B3849}" destId="{F180C0E9-D62E-491D-85A4-66F05A9BECEB}" srcOrd="0" destOrd="0" presId="urn:microsoft.com/office/officeart/2005/8/layout/process1"/>
    <dgm:cxn modelId="{872BE8D8-252E-4993-96EF-E940153F1DDA}" type="presOf" srcId="{EB7B9D08-3A9D-4F31-A030-600864CEEB6C}" destId="{4F44C160-EE3A-4BCF-8492-7FA54D3CC17F}" srcOrd="1" destOrd="0" presId="urn:microsoft.com/office/officeart/2005/8/layout/process1"/>
    <dgm:cxn modelId="{065F7EEE-A317-48AF-B93A-61DF3503C10D}" type="presParOf" srcId="{58F69505-A399-4EA7-A8D6-D9DB52D6D3EA}" destId="{7D8B9719-4166-40DE-929B-DFCBE1026853}" srcOrd="0" destOrd="0" presId="urn:microsoft.com/office/officeart/2005/8/layout/process1"/>
    <dgm:cxn modelId="{D4DC8C1E-F680-4B69-A4AE-710B76BB24D9}" type="presParOf" srcId="{58F69505-A399-4EA7-A8D6-D9DB52D6D3EA}" destId="{C65EBBEF-AA0A-43AA-BE10-511D8F8C124E}" srcOrd="1" destOrd="0" presId="urn:microsoft.com/office/officeart/2005/8/layout/process1"/>
    <dgm:cxn modelId="{85E34AEC-13CF-46C7-A7D3-E3C45A44AA16}" type="presParOf" srcId="{C65EBBEF-AA0A-43AA-BE10-511D8F8C124E}" destId="{4F44C160-EE3A-4BCF-8492-7FA54D3CC17F}" srcOrd="0" destOrd="0" presId="urn:microsoft.com/office/officeart/2005/8/layout/process1"/>
    <dgm:cxn modelId="{7C9BFF76-243F-46BB-8617-C1006DE473AB}" type="presParOf" srcId="{58F69505-A399-4EA7-A8D6-D9DB52D6D3EA}" destId="{60792E85-E33C-402F-84E5-6CFD35C2BBBD}" srcOrd="2" destOrd="0" presId="urn:microsoft.com/office/officeart/2005/8/layout/process1"/>
    <dgm:cxn modelId="{AF8A70B6-FE93-46C2-B30B-555B31F706A5}" type="presParOf" srcId="{58F69505-A399-4EA7-A8D6-D9DB52D6D3EA}" destId="{80FC3124-55E3-4EF1-A4E7-7DBD6A525D7B}" srcOrd="3" destOrd="0" presId="urn:microsoft.com/office/officeart/2005/8/layout/process1"/>
    <dgm:cxn modelId="{34777319-9DF0-424C-B7D4-D70599BCF009}" type="presParOf" srcId="{80FC3124-55E3-4EF1-A4E7-7DBD6A525D7B}" destId="{A1CE574A-7616-4702-82EE-E37E1142A7BA}" srcOrd="0" destOrd="0" presId="urn:microsoft.com/office/officeart/2005/8/layout/process1"/>
    <dgm:cxn modelId="{BAB03631-615D-4212-AB20-DDD7D2A6958C}" type="presParOf" srcId="{58F69505-A399-4EA7-A8D6-D9DB52D6D3EA}" destId="{F180C0E9-D62E-491D-85A4-66F05A9BECEB}" srcOrd="4" destOrd="0" presId="urn:microsoft.com/office/officeart/2005/8/layout/process1"/>
    <dgm:cxn modelId="{72FE747B-E94F-4F79-B560-DE369D9A595D}" type="presParOf" srcId="{58F69505-A399-4EA7-A8D6-D9DB52D6D3EA}" destId="{5AFF9381-A8A7-4F2C-99F0-39E9DAD9558E}" srcOrd="5" destOrd="0" presId="urn:microsoft.com/office/officeart/2005/8/layout/process1"/>
    <dgm:cxn modelId="{F260AA01-1111-46FA-AED7-DCDD84E97058}" type="presParOf" srcId="{5AFF9381-A8A7-4F2C-99F0-39E9DAD9558E}" destId="{C42DAE77-A064-472F-A698-D0FAE770D611}" srcOrd="0" destOrd="0" presId="urn:microsoft.com/office/officeart/2005/8/layout/process1"/>
    <dgm:cxn modelId="{D1530A59-9BBB-427E-833B-2CD4D7BACF6A}"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B1A44D-9F73-42EC-88DC-CAC039D510EB}" type="doc">
      <dgm:prSet loTypeId="urn:microsoft.com/office/officeart/2005/8/layout/process1" loCatId="process" qsTypeId="urn:microsoft.com/office/officeart/2005/8/quickstyle/simple1" qsCatId="simple" csTypeId="urn:microsoft.com/office/officeart/2005/8/colors/accent1_2" csCatId="accent1" phldr="1"/>
      <dgm:spPr/>
    </dgm:pt>
    <dgm:pt modelId="{4AFE0AFF-D4EA-4739-866A-9F6E163F4056}">
      <dgm:prSet phldrT="[文本]" custT="1"/>
      <dgm:spPr/>
      <dgm:t>
        <a:bodyPr/>
        <a:lstStyle/>
        <a:p>
          <a:r>
            <a:rPr lang="en-US" sz="1900" b="0" dirty="0">
              <a:solidFill>
                <a:schemeClr val="bg1"/>
              </a:solidFill>
            </a:rPr>
            <a:t>Variation</a:t>
          </a:r>
          <a:r>
            <a:rPr lang="en-US" sz="1900" b="0" dirty="0">
              <a:solidFill>
                <a:schemeClr val="tx1"/>
              </a:solidFill>
            </a:rPr>
            <a:t> </a:t>
          </a:r>
          <a:r>
            <a:rPr lang="en-US" sz="1900" b="0" dirty="0">
              <a:solidFill>
                <a:schemeClr val="bg1"/>
              </a:solidFill>
            </a:rPr>
            <a:t>Identification</a:t>
          </a:r>
        </a:p>
      </dgm:t>
    </dgm:pt>
    <dgm:pt modelId="{0B2CD296-FF21-4A51-B832-5AD03AA60D5A}" type="parTrans" cxnId="{42729CD9-B3D6-4628-A140-4C083231ECDB}">
      <dgm:prSet/>
      <dgm:spPr/>
      <dgm:t>
        <a:bodyPr/>
        <a:lstStyle/>
        <a:p>
          <a:endParaRPr lang="en-US"/>
        </a:p>
      </dgm:t>
    </dgm:pt>
    <dgm:pt modelId="{EB7B9D08-3A9D-4F31-A030-600864CEEB6C}" type="sibTrans" cxnId="{42729CD9-B3D6-4628-A140-4C083231ECDB}">
      <dgm:prSet/>
      <dgm:spPr/>
      <dgm:t>
        <a:bodyPr/>
        <a:lstStyle/>
        <a:p>
          <a:endParaRPr lang="en-US"/>
        </a:p>
      </dgm:t>
    </dgm:pt>
    <dgm:pt modelId="{1F881AD3-D9E7-4A7A-B2D8-A4CFA71CF219}">
      <dgm:prSet phldrT="[文本]" custT="1"/>
      <dgm:spPr/>
      <dgm:t>
        <a:bodyPr/>
        <a:lstStyle/>
        <a:p>
          <a:r>
            <a:rPr lang="en-US" sz="1900" b="0" dirty="0">
              <a:solidFill>
                <a:schemeClr val="bg1"/>
              </a:solidFill>
            </a:rPr>
            <a:t>Code Transplantation</a:t>
          </a:r>
        </a:p>
      </dgm:t>
    </dgm:pt>
    <dgm:pt modelId="{DE446F9F-B808-4604-A621-168961B141FE}" type="parTrans" cxnId="{EDF964E7-B993-4A22-9DAE-8E2C9C576327}">
      <dgm:prSet/>
      <dgm:spPr/>
      <dgm:t>
        <a:bodyPr/>
        <a:lstStyle/>
        <a:p>
          <a:endParaRPr lang="en-US"/>
        </a:p>
      </dgm:t>
    </dgm:pt>
    <dgm:pt modelId="{9223BC97-E88D-40CA-AD19-39714AFBEE68}" type="sibTrans" cxnId="{EDF964E7-B993-4A22-9DAE-8E2C9C576327}">
      <dgm:prSet/>
      <dgm:spPr/>
      <dgm:t>
        <a:bodyPr/>
        <a:lstStyle/>
        <a:p>
          <a:endParaRPr lang="en-US"/>
        </a:p>
      </dgm:t>
    </dgm:pt>
    <dgm:pt modelId="{14624A68-8BD8-4625-8754-C86F458B3849}">
      <dgm:prSet phldrT="[文本]" custT="1"/>
      <dgm:spPr/>
      <dgm:t>
        <a:bodyPr/>
        <a:lstStyle/>
        <a:p>
          <a:r>
            <a:rPr lang="en-US" sz="1900" b="0" dirty="0">
              <a:solidFill>
                <a:schemeClr val="bg1"/>
              </a:solidFill>
            </a:rPr>
            <a:t>Data Propagation</a:t>
          </a:r>
        </a:p>
      </dgm:t>
    </dgm:pt>
    <dgm:pt modelId="{BD54E3B1-DEF0-407A-9BF4-F3889ADF46DE}" type="parTrans" cxnId="{4374458D-4174-46B5-8DBD-99B702CA39A7}">
      <dgm:prSet/>
      <dgm:spPr/>
      <dgm:t>
        <a:bodyPr/>
        <a:lstStyle/>
        <a:p>
          <a:endParaRPr lang="en-US"/>
        </a:p>
      </dgm:t>
    </dgm:pt>
    <dgm:pt modelId="{9BFB0D10-CAFA-4E1D-910C-8F2FB1BF1E3B}" type="sibTrans" cxnId="{4374458D-4174-46B5-8DBD-99B702CA39A7}">
      <dgm:prSet/>
      <dgm:spPr/>
      <dgm:t>
        <a:bodyPr/>
        <a:lstStyle/>
        <a:p>
          <a:endParaRPr lang="en-US"/>
        </a:p>
      </dgm:t>
    </dgm:pt>
    <dgm:pt modelId="{8889A768-AA56-4474-85EC-2C376D43A3B2}">
      <dgm:prSet phldrT="[文本]" custT="1"/>
      <dgm:spPr/>
      <dgm:t>
        <a:bodyPr/>
        <a:lstStyle/>
        <a:p>
          <a:r>
            <a:rPr lang="en-US" sz="2200" b="1" dirty="0">
              <a:solidFill>
                <a:schemeClr val="tx1"/>
              </a:solidFill>
            </a:rPr>
            <a:t>Differential Testing</a:t>
          </a:r>
        </a:p>
      </dgm:t>
    </dgm:pt>
    <dgm:pt modelId="{AFE5052D-E6DD-4C3D-856C-5B65A77F60D3}" type="parTrans" cxnId="{566EB1C6-535D-424D-BA2A-52AC6998A55C}">
      <dgm:prSet/>
      <dgm:spPr/>
      <dgm:t>
        <a:bodyPr/>
        <a:lstStyle/>
        <a:p>
          <a:endParaRPr lang="en-US"/>
        </a:p>
      </dgm:t>
    </dgm:pt>
    <dgm:pt modelId="{3D2E0257-E091-45E1-8E8F-079CCBB1247F}" type="sibTrans" cxnId="{566EB1C6-535D-424D-BA2A-52AC6998A55C}">
      <dgm:prSet/>
      <dgm:spPr/>
      <dgm:t>
        <a:bodyPr/>
        <a:lstStyle/>
        <a:p>
          <a:endParaRPr lang="en-US"/>
        </a:p>
      </dgm:t>
    </dgm:pt>
    <dgm:pt modelId="{58F69505-A399-4EA7-A8D6-D9DB52D6D3EA}" type="pres">
      <dgm:prSet presAssocID="{41B1A44D-9F73-42EC-88DC-CAC039D510EB}" presName="Name0" presStyleCnt="0">
        <dgm:presLayoutVars>
          <dgm:dir/>
          <dgm:resizeHandles val="exact"/>
        </dgm:presLayoutVars>
      </dgm:prSet>
      <dgm:spPr/>
    </dgm:pt>
    <dgm:pt modelId="{7D8B9719-4166-40DE-929B-DFCBE1026853}" type="pres">
      <dgm:prSet presAssocID="{4AFE0AFF-D4EA-4739-866A-9F6E163F4056}" presName="node" presStyleLbl="node1" presStyleIdx="0" presStyleCnt="4">
        <dgm:presLayoutVars>
          <dgm:bulletEnabled val="1"/>
        </dgm:presLayoutVars>
      </dgm:prSet>
      <dgm:spPr/>
      <dgm:t>
        <a:bodyPr/>
        <a:lstStyle/>
        <a:p>
          <a:endParaRPr lang="en-US"/>
        </a:p>
      </dgm:t>
    </dgm:pt>
    <dgm:pt modelId="{C65EBBEF-AA0A-43AA-BE10-511D8F8C124E}" type="pres">
      <dgm:prSet presAssocID="{EB7B9D08-3A9D-4F31-A030-600864CEEB6C}" presName="sibTrans" presStyleLbl="sibTrans2D1" presStyleIdx="0" presStyleCnt="3"/>
      <dgm:spPr/>
      <dgm:t>
        <a:bodyPr/>
        <a:lstStyle/>
        <a:p>
          <a:endParaRPr lang="en-US"/>
        </a:p>
      </dgm:t>
    </dgm:pt>
    <dgm:pt modelId="{4F44C160-EE3A-4BCF-8492-7FA54D3CC17F}" type="pres">
      <dgm:prSet presAssocID="{EB7B9D08-3A9D-4F31-A030-600864CEEB6C}" presName="connectorText" presStyleLbl="sibTrans2D1" presStyleIdx="0" presStyleCnt="3"/>
      <dgm:spPr/>
      <dgm:t>
        <a:bodyPr/>
        <a:lstStyle/>
        <a:p>
          <a:endParaRPr lang="en-US"/>
        </a:p>
      </dgm:t>
    </dgm:pt>
    <dgm:pt modelId="{60792E85-E33C-402F-84E5-6CFD35C2BBBD}" type="pres">
      <dgm:prSet presAssocID="{1F881AD3-D9E7-4A7A-B2D8-A4CFA71CF219}" presName="node" presStyleLbl="node1" presStyleIdx="1" presStyleCnt="4" custScaleX="115946">
        <dgm:presLayoutVars>
          <dgm:bulletEnabled val="1"/>
        </dgm:presLayoutVars>
      </dgm:prSet>
      <dgm:spPr/>
      <dgm:t>
        <a:bodyPr/>
        <a:lstStyle/>
        <a:p>
          <a:endParaRPr lang="en-US"/>
        </a:p>
      </dgm:t>
    </dgm:pt>
    <dgm:pt modelId="{80FC3124-55E3-4EF1-A4E7-7DBD6A525D7B}" type="pres">
      <dgm:prSet presAssocID="{9223BC97-E88D-40CA-AD19-39714AFBEE68}" presName="sibTrans" presStyleLbl="sibTrans2D1" presStyleIdx="1" presStyleCnt="3"/>
      <dgm:spPr/>
      <dgm:t>
        <a:bodyPr/>
        <a:lstStyle/>
        <a:p>
          <a:endParaRPr lang="en-US"/>
        </a:p>
      </dgm:t>
    </dgm:pt>
    <dgm:pt modelId="{A1CE574A-7616-4702-82EE-E37E1142A7BA}" type="pres">
      <dgm:prSet presAssocID="{9223BC97-E88D-40CA-AD19-39714AFBEE68}" presName="connectorText" presStyleLbl="sibTrans2D1" presStyleIdx="1" presStyleCnt="3"/>
      <dgm:spPr/>
      <dgm:t>
        <a:bodyPr/>
        <a:lstStyle/>
        <a:p>
          <a:endParaRPr lang="en-US"/>
        </a:p>
      </dgm:t>
    </dgm:pt>
    <dgm:pt modelId="{F180C0E9-D62E-491D-85A4-66F05A9BECEB}" type="pres">
      <dgm:prSet presAssocID="{14624A68-8BD8-4625-8754-C86F458B3849}" presName="node" presStyleLbl="node1" presStyleIdx="2" presStyleCnt="4" custScaleX="104409">
        <dgm:presLayoutVars>
          <dgm:bulletEnabled val="1"/>
        </dgm:presLayoutVars>
      </dgm:prSet>
      <dgm:spPr/>
      <dgm:t>
        <a:bodyPr/>
        <a:lstStyle/>
        <a:p>
          <a:endParaRPr lang="en-US"/>
        </a:p>
      </dgm:t>
    </dgm:pt>
    <dgm:pt modelId="{5AFF9381-A8A7-4F2C-99F0-39E9DAD9558E}" type="pres">
      <dgm:prSet presAssocID="{9BFB0D10-CAFA-4E1D-910C-8F2FB1BF1E3B}" presName="sibTrans" presStyleLbl="sibTrans2D1" presStyleIdx="2" presStyleCnt="3"/>
      <dgm:spPr/>
      <dgm:t>
        <a:bodyPr/>
        <a:lstStyle/>
        <a:p>
          <a:endParaRPr lang="en-US"/>
        </a:p>
      </dgm:t>
    </dgm:pt>
    <dgm:pt modelId="{C42DAE77-A064-472F-A698-D0FAE770D611}" type="pres">
      <dgm:prSet presAssocID="{9BFB0D10-CAFA-4E1D-910C-8F2FB1BF1E3B}" presName="connectorText" presStyleLbl="sibTrans2D1" presStyleIdx="2" presStyleCnt="3"/>
      <dgm:spPr/>
      <dgm:t>
        <a:bodyPr/>
        <a:lstStyle/>
        <a:p>
          <a:endParaRPr lang="en-US"/>
        </a:p>
      </dgm:t>
    </dgm:pt>
    <dgm:pt modelId="{2397B66A-BE44-4D82-824A-7ED99AF91E91}" type="pres">
      <dgm:prSet presAssocID="{8889A768-AA56-4474-85EC-2C376D43A3B2}" presName="node" presStyleLbl="node1" presStyleIdx="3" presStyleCnt="4" custScaleX="134775">
        <dgm:presLayoutVars>
          <dgm:bulletEnabled val="1"/>
        </dgm:presLayoutVars>
      </dgm:prSet>
      <dgm:spPr/>
      <dgm:t>
        <a:bodyPr/>
        <a:lstStyle/>
        <a:p>
          <a:endParaRPr lang="en-US"/>
        </a:p>
      </dgm:t>
    </dgm:pt>
  </dgm:ptLst>
  <dgm:cxnLst>
    <dgm:cxn modelId="{03DB31F2-1318-4D5A-B020-A2074394764F}" type="presOf" srcId="{EB7B9D08-3A9D-4F31-A030-600864CEEB6C}" destId="{C65EBBEF-AA0A-43AA-BE10-511D8F8C124E}" srcOrd="0" destOrd="0" presId="urn:microsoft.com/office/officeart/2005/8/layout/process1"/>
    <dgm:cxn modelId="{4374458D-4174-46B5-8DBD-99B702CA39A7}" srcId="{41B1A44D-9F73-42EC-88DC-CAC039D510EB}" destId="{14624A68-8BD8-4625-8754-C86F458B3849}" srcOrd="2" destOrd="0" parTransId="{BD54E3B1-DEF0-407A-9BF4-F3889ADF46DE}" sibTransId="{9BFB0D10-CAFA-4E1D-910C-8F2FB1BF1E3B}"/>
    <dgm:cxn modelId="{E6951885-0D24-465C-9606-A04584475451}" type="presOf" srcId="{EB7B9D08-3A9D-4F31-A030-600864CEEB6C}" destId="{4F44C160-EE3A-4BCF-8492-7FA54D3CC17F}" srcOrd="1" destOrd="0" presId="urn:microsoft.com/office/officeart/2005/8/layout/process1"/>
    <dgm:cxn modelId="{4C485C2C-3492-41BC-8B29-43A4A33E8B2E}" type="presOf" srcId="{9223BC97-E88D-40CA-AD19-39714AFBEE68}" destId="{A1CE574A-7616-4702-82EE-E37E1142A7BA}" srcOrd="1" destOrd="0" presId="urn:microsoft.com/office/officeart/2005/8/layout/process1"/>
    <dgm:cxn modelId="{C1E173B1-C4C4-468B-9EB9-ED95A03AAAEA}" type="presOf" srcId="{4AFE0AFF-D4EA-4739-866A-9F6E163F4056}" destId="{7D8B9719-4166-40DE-929B-DFCBE1026853}" srcOrd="0" destOrd="0" presId="urn:microsoft.com/office/officeart/2005/8/layout/process1"/>
    <dgm:cxn modelId="{689ECD82-9D6B-4EB9-B3D8-09A4AD0C187F}" type="presOf" srcId="{9BFB0D10-CAFA-4E1D-910C-8F2FB1BF1E3B}" destId="{5AFF9381-A8A7-4F2C-99F0-39E9DAD9558E}" srcOrd="0" destOrd="0" presId="urn:microsoft.com/office/officeart/2005/8/layout/process1"/>
    <dgm:cxn modelId="{E79AF220-9345-4163-BD69-FCA90F0766CB}" type="presOf" srcId="{9223BC97-E88D-40CA-AD19-39714AFBEE68}" destId="{80FC3124-55E3-4EF1-A4E7-7DBD6A525D7B}" srcOrd="0" destOrd="0" presId="urn:microsoft.com/office/officeart/2005/8/layout/process1"/>
    <dgm:cxn modelId="{49ABB829-D44C-4451-818E-FAD7F34F5184}" type="presOf" srcId="{8889A768-AA56-4474-85EC-2C376D43A3B2}" destId="{2397B66A-BE44-4D82-824A-7ED99AF91E91}" srcOrd="0" destOrd="0" presId="urn:microsoft.com/office/officeart/2005/8/layout/process1"/>
    <dgm:cxn modelId="{9C7E5A78-CC66-4E1E-964A-FF1A9F7252E4}" type="presOf" srcId="{1F881AD3-D9E7-4A7A-B2D8-A4CFA71CF219}" destId="{60792E85-E33C-402F-84E5-6CFD35C2BBBD}" srcOrd="0" destOrd="0" presId="urn:microsoft.com/office/officeart/2005/8/layout/process1"/>
    <dgm:cxn modelId="{566EB1C6-535D-424D-BA2A-52AC6998A55C}" srcId="{41B1A44D-9F73-42EC-88DC-CAC039D510EB}" destId="{8889A768-AA56-4474-85EC-2C376D43A3B2}" srcOrd="3" destOrd="0" parTransId="{AFE5052D-E6DD-4C3D-856C-5B65A77F60D3}" sibTransId="{3D2E0257-E091-45E1-8E8F-079CCBB1247F}"/>
    <dgm:cxn modelId="{6513CEFA-E93B-4584-BAFA-0A5B2F128977}" type="presOf" srcId="{14624A68-8BD8-4625-8754-C86F458B3849}" destId="{F180C0E9-D62E-491D-85A4-66F05A9BECEB}" srcOrd="0" destOrd="0" presId="urn:microsoft.com/office/officeart/2005/8/layout/process1"/>
    <dgm:cxn modelId="{EDF964E7-B993-4A22-9DAE-8E2C9C576327}" srcId="{41B1A44D-9F73-42EC-88DC-CAC039D510EB}" destId="{1F881AD3-D9E7-4A7A-B2D8-A4CFA71CF219}" srcOrd="1" destOrd="0" parTransId="{DE446F9F-B808-4604-A621-168961B141FE}" sibTransId="{9223BC97-E88D-40CA-AD19-39714AFBEE68}"/>
    <dgm:cxn modelId="{21AC5E50-985A-4B48-B73D-A1B591D9E5B5}" type="presOf" srcId="{9BFB0D10-CAFA-4E1D-910C-8F2FB1BF1E3B}" destId="{C42DAE77-A064-472F-A698-D0FAE770D611}" srcOrd="1" destOrd="0" presId="urn:microsoft.com/office/officeart/2005/8/layout/process1"/>
    <dgm:cxn modelId="{42729CD9-B3D6-4628-A140-4C083231ECDB}" srcId="{41B1A44D-9F73-42EC-88DC-CAC039D510EB}" destId="{4AFE0AFF-D4EA-4739-866A-9F6E163F4056}" srcOrd="0" destOrd="0" parTransId="{0B2CD296-FF21-4A51-B832-5AD03AA60D5A}" sibTransId="{EB7B9D08-3A9D-4F31-A030-600864CEEB6C}"/>
    <dgm:cxn modelId="{A114B144-F534-4B13-9055-9D0AA0FA49C8}" type="presOf" srcId="{41B1A44D-9F73-42EC-88DC-CAC039D510EB}" destId="{58F69505-A399-4EA7-A8D6-D9DB52D6D3EA}" srcOrd="0" destOrd="0" presId="urn:microsoft.com/office/officeart/2005/8/layout/process1"/>
    <dgm:cxn modelId="{9BE263EF-23FB-49D3-9FA3-6AD28B4FC946}" type="presParOf" srcId="{58F69505-A399-4EA7-A8D6-D9DB52D6D3EA}" destId="{7D8B9719-4166-40DE-929B-DFCBE1026853}" srcOrd="0" destOrd="0" presId="urn:microsoft.com/office/officeart/2005/8/layout/process1"/>
    <dgm:cxn modelId="{FF68831A-5280-4053-8E5A-631D6530639C}" type="presParOf" srcId="{58F69505-A399-4EA7-A8D6-D9DB52D6D3EA}" destId="{C65EBBEF-AA0A-43AA-BE10-511D8F8C124E}" srcOrd="1" destOrd="0" presId="urn:microsoft.com/office/officeart/2005/8/layout/process1"/>
    <dgm:cxn modelId="{5111A3AB-001D-4AF9-87FA-2C3917680D7A}" type="presParOf" srcId="{C65EBBEF-AA0A-43AA-BE10-511D8F8C124E}" destId="{4F44C160-EE3A-4BCF-8492-7FA54D3CC17F}" srcOrd="0" destOrd="0" presId="urn:microsoft.com/office/officeart/2005/8/layout/process1"/>
    <dgm:cxn modelId="{733CCA76-6F4B-4C04-A64E-C6CA54AC1CCB}" type="presParOf" srcId="{58F69505-A399-4EA7-A8D6-D9DB52D6D3EA}" destId="{60792E85-E33C-402F-84E5-6CFD35C2BBBD}" srcOrd="2" destOrd="0" presId="urn:microsoft.com/office/officeart/2005/8/layout/process1"/>
    <dgm:cxn modelId="{62D8CACA-890E-495B-8AB0-B8D52FB493F7}" type="presParOf" srcId="{58F69505-A399-4EA7-A8D6-D9DB52D6D3EA}" destId="{80FC3124-55E3-4EF1-A4E7-7DBD6A525D7B}" srcOrd="3" destOrd="0" presId="urn:microsoft.com/office/officeart/2005/8/layout/process1"/>
    <dgm:cxn modelId="{35569BCF-4119-4AF5-9FAE-3680859A844B}" type="presParOf" srcId="{80FC3124-55E3-4EF1-A4E7-7DBD6A525D7B}" destId="{A1CE574A-7616-4702-82EE-E37E1142A7BA}" srcOrd="0" destOrd="0" presId="urn:microsoft.com/office/officeart/2005/8/layout/process1"/>
    <dgm:cxn modelId="{CB75156C-5AC0-4C13-A184-8FDD34B3FAB0}" type="presParOf" srcId="{58F69505-A399-4EA7-A8D6-D9DB52D6D3EA}" destId="{F180C0E9-D62E-491D-85A4-66F05A9BECEB}" srcOrd="4" destOrd="0" presId="urn:microsoft.com/office/officeart/2005/8/layout/process1"/>
    <dgm:cxn modelId="{EAD3568C-20F4-4E8C-8A11-1B6A4FFE83B7}" type="presParOf" srcId="{58F69505-A399-4EA7-A8D6-D9DB52D6D3EA}" destId="{5AFF9381-A8A7-4F2C-99F0-39E9DAD9558E}" srcOrd="5" destOrd="0" presId="urn:microsoft.com/office/officeart/2005/8/layout/process1"/>
    <dgm:cxn modelId="{BA566FB0-B474-46F1-8957-84AE40BE0EE7}" type="presParOf" srcId="{5AFF9381-A8A7-4F2C-99F0-39E9DAD9558E}" destId="{C42DAE77-A064-472F-A698-D0FAE770D611}" srcOrd="0" destOrd="0" presId="urn:microsoft.com/office/officeart/2005/8/layout/process1"/>
    <dgm:cxn modelId="{8218184C-45CC-4684-AE33-6973C4EC3BDC}" type="presParOf" srcId="{58F69505-A399-4EA7-A8D6-D9DB52D6D3EA}" destId="{2397B66A-BE44-4D82-824A-7ED99AF91E91}" srcOrd="6" destOrd="0" presId="urn:microsoft.com/office/officeart/2005/8/layout/process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3891" y="332169"/>
          <a:ext cx="1701279" cy="1020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Variation Identification</a:t>
          </a:r>
        </a:p>
      </dsp:txBody>
      <dsp:txXfrm>
        <a:off x="33788" y="362066"/>
        <a:ext cx="1641485" cy="960973"/>
      </dsp:txXfrm>
    </dsp:sp>
    <dsp:sp modelId="{C65EBBEF-AA0A-43AA-BE10-511D8F8C124E}">
      <dsp:nvSpPr>
        <dsp:cNvPr id="0" name=""/>
        <dsp:cNvSpPr/>
      </dsp:nvSpPr>
      <dsp:spPr>
        <a:xfrm>
          <a:off x="1875299" y="631594"/>
          <a:ext cx="360671" cy="4219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875299" y="715977"/>
        <a:ext cx="252470" cy="253151"/>
      </dsp:txXfrm>
    </dsp:sp>
    <dsp:sp modelId="{60792E85-E33C-402F-84E5-6CFD35C2BBBD}">
      <dsp:nvSpPr>
        <dsp:cNvPr id="0" name=""/>
        <dsp:cNvSpPr/>
      </dsp:nvSpPr>
      <dsp:spPr>
        <a:xfrm>
          <a:off x="2385683" y="332169"/>
          <a:ext cx="1701279" cy="1020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Code Transplantation</a:t>
          </a:r>
        </a:p>
      </dsp:txBody>
      <dsp:txXfrm>
        <a:off x="2415580" y="362066"/>
        <a:ext cx="1641485" cy="960973"/>
      </dsp:txXfrm>
    </dsp:sp>
    <dsp:sp modelId="{80FC3124-55E3-4EF1-A4E7-7DBD6A525D7B}">
      <dsp:nvSpPr>
        <dsp:cNvPr id="0" name=""/>
        <dsp:cNvSpPr/>
      </dsp:nvSpPr>
      <dsp:spPr>
        <a:xfrm>
          <a:off x="4257091" y="631594"/>
          <a:ext cx="360671" cy="4219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257091" y="715977"/>
        <a:ext cx="252470" cy="253151"/>
      </dsp:txXfrm>
    </dsp:sp>
    <dsp:sp modelId="{F180C0E9-D62E-491D-85A4-66F05A9BECEB}">
      <dsp:nvSpPr>
        <dsp:cNvPr id="0" name=""/>
        <dsp:cNvSpPr/>
      </dsp:nvSpPr>
      <dsp:spPr>
        <a:xfrm>
          <a:off x="4767474" y="332169"/>
          <a:ext cx="1701279" cy="1020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Data Propagation</a:t>
          </a:r>
        </a:p>
      </dsp:txBody>
      <dsp:txXfrm>
        <a:off x="4797371" y="362066"/>
        <a:ext cx="1641485" cy="960973"/>
      </dsp:txXfrm>
    </dsp:sp>
    <dsp:sp modelId="{5AFF9381-A8A7-4F2C-99F0-39E9DAD9558E}">
      <dsp:nvSpPr>
        <dsp:cNvPr id="0" name=""/>
        <dsp:cNvSpPr/>
      </dsp:nvSpPr>
      <dsp:spPr>
        <a:xfrm>
          <a:off x="6638882" y="631594"/>
          <a:ext cx="360671" cy="4219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638882" y="715977"/>
        <a:ext cx="252470" cy="253151"/>
      </dsp:txXfrm>
    </dsp:sp>
    <dsp:sp modelId="{2397B66A-BE44-4D82-824A-7ED99AF91E91}">
      <dsp:nvSpPr>
        <dsp:cNvPr id="0" name=""/>
        <dsp:cNvSpPr/>
      </dsp:nvSpPr>
      <dsp:spPr>
        <a:xfrm>
          <a:off x="7149266" y="332169"/>
          <a:ext cx="1701279" cy="10207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Differential Testing</a:t>
          </a:r>
        </a:p>
      </dsp:txBody>
      <dsp:txXfrm>
        <a:off x="7179163" y="362066"/>
        <a:ext cx="1641485" cy="960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4621"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Variation Identification</a:t>
          </a:r>
        </a:p>
      </dsp:txBody>
      <dsp:txXfrm>
        <a:off x="40127" y="123288"/>
        <a:ext cx="1949441" cy="1141260"/>
      </dsp:txXfrm>
    </dsp:sp>
    <dsp:sp modelId="{C65EBBEF-AA0A-43AA-BE10-511D8F8C124E}">
      <dsp:nvSpPr>
        <dsp:cNvPr id="0" name=""/>
        <dsp:cNvSpPr/>
      </dsp:nvSpPr>
      <dsp:spPr>
        <a:xfrm>
          <a:off x="222711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227119" y="543596"/>
        <a:ext cx="299835" cy="300644"/>
      </dsp:txXfrm>
    </dsp:sp>
    <dsp:sp modelId="{60792E85-E33C-402F-84E5-6CFD35C2BBBD}">
      <dsp:nvSpPr>
        <dsp:cNvPr id="0" name=""/>
        <dsp:cNvSpPr/>
      </dsp:nvSpPr>
      <dsp:spPr>
        <a:xfrm>
          <a:off x="283325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Code Transplantation</a:t>
          </a:r>
        </a:p>
      </dsp:txBody>
      <dsp:txXfrm>
        <a:off x="2868761" y="123288"/>
        <a:ext cx="1949441" cy="1141260"/>
      </dsp:txXfrm>
    </dsp:sp>
    <dsp:sp modelId="{80FC3124-55E3-4EF1-A4E7-7DBD6A525D7B}">
      <dsp:nvSpPr>
        <dsp:cNvPr id="0" name=""/>
        <dsp:cNvSpPr/>
      </dsp:nvSpPr>
      <dsp:spPr>
        <a:xfrm>
          <a:off x="5055754"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055754" y="543596"/>
        <a:ext cx="299835" cy="300644"/>
      </dsp:txXfrm>
    </dsp:sp>
    <dsp:sp modelId="{F180C0E9-D62E-491D-85A4-66F05A9BECEB}">
      <dsp:nvSpPr>
        <dsp:cNvPr id="0" name=""/>
        <dsp:cNvSpPr/>
      </dsp:nvSpPr>
      <dsp:spPr>
        <a:xfrm>
          <a:off x="5661890"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 Propagation</a:t>
          </a:r>
        </a:p>
      </dsp:txBody>
      <dsp:txXfrm>
        <a:off x="5697396" y="123288"/>
        <a:ext cx="1949441" cy="1141260"/>
      </dsp:txXfrm>
    </dsp:sp>
    <dsp:sp modelId="{5AFF9381-A8A7-4F2C-99F0-39E9DAD9558E}">
      <dsp:nvSpPr>
        <dsp:cNvPr id="0" name=""/>
        <dsp:cNvSpPr/>
      </dsp:nvSpPr>
      <dsp:spPr>
        <a:xfrm>
          <a:off x="788438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884389" y="543596"/>
        <a:ext cx="299835" cy="300644"/>
      </dsp:txXfrm>
    </dsp:sp>
    <dsp:sp modelId="{2397B66A-BE44-4D82-824A-7ED99AF91E91}">
      <dsp:nvSpPr>
        <dsp:cNvPr id="0" name=""/>
        <dsp:cNvSpPr/>
      </dsp:nvSpPr>
      <dsp:spPr>
        <a:xfrm>
          <a:off x="849052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526031" y="123288"/>
        <a:ext cx="1949441" cy="1141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4621"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Variation Identification</a:t>
          </a:r>
        </a:p>
      </dsp:txBody>
      <dsp:txXfrm>
        <a:off x="40127" y="123288"/>
        <a:ext cx="1949441" cy="1141260"/>
      </dsp:txXfrm>
    </dsp:sp>
    <dsp:sp modelId="{C65EBBEF-AA0A-43AA-BE10-511D8F8C124E}">
      <dsp:nvSpPr>
        <dsp:cNvPr id="0" name=""/>
        <dsp:cNvSpPr/>
      </dsp:nvSpPr>
      <dsp:spPr>
        <a:xfrm>
          <a:off x="222711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227119" y="543596"/>
        <a:ext cx="299835" cy="300644"/>
      </dsp:txXfrm>
    </dsp:sp>
    <dsp:sp modelId="{60792E85-E33C-402F-84E5-6CFD35C2BBBD}">
      <dsp:nvSpPr>
        <dsp:cNvPr id="0" name=""/>
        <dsp:cNvSpPr/>
      </dsp:nvSpPr>
      <dsp:spPr>
        <a:xfrm>
          <a:off x="283325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Code Transplantation</a:t>
          </a:r>
        </a:p>
      </dsp:txBody>
      <dsp:txXfrm>
        <a:off x="2868761" y="123288"/>
        <a:ext cx="1949441" cy="1141260"/>
      </dsp:txXfrm>
    </dsp:sp>
    <dsp:sp modelId="{80FC3124-55E3-4EF1-A4E7-7DBD6A525D7B}">
      <dsp:nvSpPr>
        <dsp:cNvPr id="0" name=""/>
        <dsp:cNvSpPr/>
      </dsp:nvSpPr>
      <dsp:spPr>
        <a:xfrm>
          <a:off x="5055754"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055754" y="543596"/>
        <a:ext cx="299835" cy="300644"/>
      </dsp:txXfrm>
    </dsp:sp>
    <dsp:sp modelId="{F180C0E9-D62E-491D-85A4-66F05A9BECEB}">
      <dsp:nvSpPr>
        <dsp:cNvPr id="0" name=""/>
        <dsp:cNvSpPr/>
      </dsp:nvSpPr>
      <dsp:spPr>
        <a:xfrm>
          <a:off x="5661890"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 Propagation</a:t>
          </a:r>
        </a:p>
      </dsp:txBody>
      <dsp:txXfrm>
        <a:off x="5697396" y="123288"/>
        <a:ext cx="1949441" cy="1141260"/>
      </dsp:txXfrm>
    </dsp:sp>
    <dsp:sp modelId="{5AFF9381-A8A7-4F2C-99F0-39E9DAD9558E}">
      <dsp:nvSpPr>
        <dsp:cNvPr id="0" name=""/>
        <dsp:cNvSpPr/>
      </dsp:nvSpPr>
      <dsp:spPr>
        <a:xfrm>
          <a:off x="788438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884389" y="543596"/>
        <a:ext cx="299835" cy="300644"/>
      </dsp:txXfrm>
    </dsp:sp>
    <dsp:sp modelId="{2397B66A-BE44-4D82-824A-7ED99AF91E91}">
      <dsp:nvSpPr>
        <dsp:cNvPr id="0" name=""/>
        <dsp:cNvSpPr/>
      </dsp:nvSpPr>
      <dsp:spPr>
        <a:xfrm>
          <a:off x="849052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526031" y="123288"/>
        <a:ext cx="1949441" cy="1141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4621"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Variation Identification</a:t>
          </a:r>
        </a:p>
      </dsp:txBody>
      <dsp:txXfrm>
        <a:off x="40127" y="123288"/>
        <a:ext cx="1949441" cy="1141260"/>
      </dsp:txXfrm>
    </dsp:sp>
    <dsp:sp modelId="{C65EBBEF-AA0A-43AA-BE10-511D8F8C124E}">
      <dsp:nvSpPr>
        <dsp:cNvPr id="0" name=""/>
        <dsp:cNvSpPr/>
      </dsp:nvSpPr>
      <dsp:spPr>
        <a:xfrm>
          <a:off x="222711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227119" y="543596"/>
        <a:ext cx="299835" cy="300644"/>
      </dsp:txXfrm>
    </dsp:sp>
    <dsp:sp modelId="{60792E85-E33C-402F-84E5-6CFD35C2BBBD}">
      <dsp:nvSpPr>
        <dsp:cNvPr id="0" name=""/>
        <dsp:cNvSpPr/>
      </dsp:nvSpPr>
      <dsp:spPr>
        <a:xfrm>
          <a:off x="283325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Code Transplantation</a:t>
          </a:r>
        </a:p>
      </dsp:txBody>
      <dsp:txXfrm>
        <a:off x="2868761" y="123288"/>
        <a:ext cx="1949441" cy="1141260"/>
      </dsp:txXfrm>
    </dsp:sp>
    <dsp:sp modelId="{80FC3124-55E3-4EF1-A4E7-7DBD6A525D7B}">
      <dsp:nvSpPr>
        <dsp:cNvPr id="0" name=""/>
        <dsp:cNvSpPr/>
      </dsp:nvSpPr>
      <dsp:spPr>
        <a:xfrm>
          <a:off x="5055754"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055754" y="543596"/>
        <a:ext cx="299835" cy="300644"/>
      </dsp:txXfrm>
    </dsp:sp>
    <dsp:sp modelId="{F180C0E9-D62E-491D-85A4-66F05A9BECEB}">
      <dsp:nvSpPr>
        <dsp:cNvPr id="0" name=""/>
        <dsp:cNvSpPr/>
      </dsp:nvSpPr>
      <dsp:spPr>
        <a:xfrm>
          <a:off x="5661890"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 Propagation</a:t>
          </a:r>
        </a:p>
      </dsp:txBody>
      <dsp:txXfrm>
        <a:off x="5697396" y="123288"/>
        <a:ext cx="1949441" cy="1141260"/>
      </dsp:txXfrm>
    </dsp:sp>
    <dsp:sp modelId="{5AFF9381-A8A7-4F2C-99F0-39E9DAD9558E}">
      <dsp:nvSpPr>
        <dsp:cNvPr id="0" name=""/>
        <dsp:cNvSpPr/>
      </dsp:nvSpPr>
      <dsp:spPr>
        <a:xfrm>
          <a:off x="7884389" y="44338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884389" y="543596"/>
        <a:ext cx="299835" cy="300644"/>
      </dsp:txXfrm>
    </dsp:sp>
    <dsp:sp modelId="{2397B66A-BE44-4D82-824A-7ED99AF91E91}">
      <dsp:nvSpPr>
        <dsp:cNvPr id="0" name=""/>
        <dsp:cNvSpPr/>
      </dsp:nvSpPr>
      <dsp:spPr>
        <a:xfrm>
          <a:off x="8490525" y="87782"/>
          <a:ext cx="2020453" cy="12122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526031" y="123288"/>
        <a:ext cx="1949441" cy="1141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11887"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Variation</a:t>
          </a:r>
          <a:r>
            <a:rPr lang="en-US" sz="1900" b="0" kern="1200" dirty="0">
              <a:solidFill>
                <a:schemeClr val="tx1"/>
              </a:solidFill>
            </a:rPr>
            <a:t> </a:t>
          </a:r>
          <a:r>
            <a:rPr lang="en-US" sz="1900" b="0" kern="1200" dirty="0">
              <a:solidFill>
                <a:schemeClr val="bg1"/>
              </a:solidFill>
            </a:rPr>
            <a:t>Identification</a:t>
          </a:r>
        </a:p>
      </dsp:txBody>
      <dsp:txXfrm>
        <a:off x="44957" y="162442"/>
        <a:ext cx="1813842" cy="1062952"/>
      </dsp:txXfrm>
    </dsp:sp>
    <dsp:sp modelId="{C65EBBEF-AA0A-43AA-BE10-511D8F8C124E}">
      <dsp:nvSpPr>
        <dsp:cNvPr id="0" name=""/>
        <dsp:cNvSpPr/>
      </dsp:nvSpPr>
      <dsp:spPr>
        <a:xfrm>
          <a:off x="2079868"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079868" y="554048"/>
        <a:ext cx="278989" cy="279741"/>
      </dsp:txXfrm>
    </dsp:sp>
    <dsp:sp modelId="{60792E85-E33C-402F-84E5-6CFD35C2BBBD}">
      <dsp:nvSpPr>
        <dsp:cNvPr id="0" name=""/>
        <dsp:cNvSpPr/>
      </dsp:nvSpPr>
      <dsp:spPr>
        <a:xfrm>
          <a:off x="2643863" y="129372"/>
          <a:ext cx="2595898"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Code Transplantation</a:t>
          </a:r>
        </a:p>
      </dsp:txBody>
      <dsp:txXfrm>
        <a:off x="2676933" y="162442"/>
        <a:ext cx="2529758" cy="1062952"/>
      </dsp:txXfrm>
    </dsp:sp>
    <dsp:sp modelId="{80FC3124-55E3-4EF1-A4E7-7DBD6A525D7B}">
      <dsp:nvSpPr>
        <dsp:cNvPr id="0" name=""/>
        <dsp:cNvSpPr/>
      </dsp:nvSpPr>
      <dsp:spPr>
        <a:xfrm>
          <a:off x="5427759"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427759" y="554048"/>
        <a:ext cx="278989" cy="279741"/>
      </dsp:txXfrm>
    </dsp:sp>
    <dsp:sp modelId="{F180C0E9-D62E-491D-85A4-66F05A9BECEB}">
      <dsp:nvSpPr>
        <dsp:cNvPr id="0" name=""/>
        <dsp:cNvSpPr/>
      </dsp:nvSpPr>
      <dsp:spPr>
        <a:xfrm>
          <a:off x="5991754"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 Propagation</a:t>
          </a:r>
        </a:p>
      </dsp:txBody>
      <dsp:txXfrm>
        <a:off x="6024824" y="162442"/>
        <a:ext cx="1813842" cy="1062952"/>
      </dsp:txXfrm>
    </dsp:sp>
    <dsp:sp modelId="{5AFF9381-A8A7-4F2C-99F0-39E9DAD9558E}">
      <dsp:nvSpPr>
        <dsp:cNvPr id="0" name=""/>
        <dsp:cNvSpPr/>
      </dsp:nvSpPr>
      <dsp:spPr>
        <a:xfrm>
          <a:off x="8059735"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059735" y="554048"/>
        <a:ext cx="278989" cy="279741"/>
      </dsp:txXfrm>
    </dsp:sp>
    <dsp:sp modelId="{2397B66A-BE44-4D82-824A-7ED99AF91E91}">
      <dsp:nvSpPr>
        <dsp:cNvPr id="0" name=""/>
        <dsp:cNvSpPr/>
      </dsp:nvSpPr>
      <dsp:spPr>
        <a:xfrm>
          <a:off x="8623729"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656799" y="162442"/>
        <a:ext cx="1813842" cy="1062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11887"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Variation</a:t>
          </a:r>
          <a:r>
            <a:rPr lang="en-US" sz="1900" b="0" kern="1200" dirty="0">
              <a:solidFill>
                <a:schemeClr val="tx1"/>
              </a:solidFill>
            </a:rPr>
            <a:t> </a:t>
          </a:r>
          <a:r>
            <a:rPr lang="en-US" sz="1900" b="0" kern="1200" dirty="0">
              <a:solidFill>
                <a:schemeClr val="bg1"/>
              </a:solidFill>
            </a:rPr>
            <a:t>Identification</a:t>
          </a:r>
        </a:p>
      </dsp:txBody>
      <dsp:txXfrm>
        <a:off x="44957" y="162442"/>
        <a:ext cx="1813842" cy="1062952"/>
      </dsp:txXfrm>
    </dsp:sp>
    <dsp:sp modelId="{C65EBBEF-AA0A-43AA-BE10-511D8F8C124E}">
      <dsp:nvSpPr>
        <dsp:cNvPr id="0" name=""/>
        <dsp:cNvSpPr/>
      </dsp:nvSpPr>
      <dsp:spPr>
        <a:xfrm>
          <a:off x="2079868"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079868" y="554048"/>
        <a:ext cx="278989" cy="279741"/>
      </dsp:txXfrm>
    </dsp:sp>
    <dsp:sp modelId="{60792E85-E33C-402F-84E5-6CFD35C2BBBD}">
      <dsp:nvSpPr>
        <dsp:cNvPr id="0" name=""/>
        <dsp:cNvSpPr/>
      </dsp:nvSpPr>
      <dsp:spPr>
        <a:xfrm>
          <a:off x="2643863" y="129372"/>
          <a:ext cx="2595898"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Code Transplantation</a:t>
          </a:r>
        </a:p>
      </dsp:txBody>
      <dsp:txXfrm>
        <a:off x="2676933" y="162442"/>
        <a:ext cx="2529758" cy="1062952"/>
      </dsp:txXfrm>
    </dsp:sp>
    <dsp:sp modelId="{80FC3124-55E3-4EF1-A4E7-7DBD6A525D7B}">
      <dsp:nvSpPr>
        <dsp:cNvPr id="0" name=""/>
        <dsp:cNvSpPr/>
      </dsp:nvSpPr>
      <dsp:spPr>
        <a:xfrm>
          <a:off x="5427759"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427759" y="554048"/>
        <a:ext cx="278989" cy="279741"/>
      </dsp:txXfrm>
    </dsp:sp>
    <dsp:sp modelId="{F180C0E9-D62E-491D-85A4-66F05A9BECEB}">
      <dsp:nvSpPr>
        <dsp:cNvPr id="0" name=""/>
        <dsp:cNvSpPr/>
      </dsp:nvSpPr>
      <dsp:spPr>
        <a:xfrm>
          <a:off x="5991754"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 Propagation</a:t>
          </a:r>
        </a:p>
      </dsp:txBody>
      <dsp:txXfrm>
        <a:off x="6024824" y="162442"/>
        <a:ext cx="1813842" cy="1062952"/>
      </dsp:txXfrm>
    </dsp:sp>
    <dsp:sp modelId="{5AFF9381-A8A7-4F2C-99F0-39E9DAD9558E}">
      <dsp:nvSpPr>
        <dsp:cNvPr id="0" name=""/>
        <dsp:cNvSpPr/>
      </dsp:nvSpPr>
      <dsp:spPr>
        <a:xfrm>
          <a:off x="8059735" y="460801"/>
          <a:ext cx="398556" cy="466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059735" y="554048"/>
        <a:ext cx="278989" cy="279741"/>
      </dsp:txXfrm>
    </dsp:sp>
    <dsp:sp modelId="{2397B66A-BE44-4D82-824A-7ED99AF91E91}">
      <dsp:nvSpPr>
        <dsp:cNvPr id="0" name=""/>
        <dsp:cNvSpPr/>
      </dsp:nvSpPr>
      <dsp:spPr>
        <a:xfrm>
          <a:off x="8623729" y="129372"/>
          <a:ext cx="1879982" cy="112909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656799" y="162442"/>
        <a:ext cx="1813842" cy="10629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11216" y="128602"/>
          <a:ext cx="1882547" cy="1130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Variation</a:t>
          </a:r>
          <a:r>
            <a:rPr lang="en-US" sz="1900" b="0" kern="1200" dirty="0">
              <a:solidFill>
                <a:schemeClr val="tx1"/>
              </a:solidFill>
            </a:rPr>
            <a:t> </a:t>
          </a:r>
          <a:r>
            <a:rPr lang="en-US" sz="1900" b="0" kern="1200" dirty="0">
              <a:solidFill>
                <a:schemeClr val="bg1"/>
              </a:solidFill>
            </a:rPr>
            <a:t>Identification</a:t>
          </a:r>
        </a:p>
      </dsp:txBody>
      <dsp:txXfrm>
        <a:off x="44331" y="161717"/>
        <a:ext cx="1816317" cy="1064402"/>
      </dsp:txXfrm>
    </dsp:sp>
    <dsp:sp modelId="{C65EBBEF-AA0A-43AA-BE10-511D8F8C124E}">
      <dsp:nvSpPr>
        <dsp:cNvPr id="0" name=""/>
        <dsp:cNvSpPr/>
      </dsp:nvSpPr>
      <dsp:spPr>
        <a:xfrm>
          <a:off x="2082018" y="460483"/>
          <a:ext cx="399099" cy="4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082018" y="553857"/>
        <a:ext cx="279369" cy="280123"/>
      </dsp:txXfrm>
    </dsp:sp>
    <dsp:sp modelId="{60792E85-E33C-402F-84E5-6CFD35C2BBBD}">
      <dsp:nvSpPr>
        <dsp:cNvPr id="0" name=""/>
        <dsp:cNvSpPr/>
      </dsp:nvSpPr>
      <dsp:spPr>
        <a:xfrm>
          <a:off x="2646782" y="128602"/>
          <a:ext cx="2182738" cy="1130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Code Transplantation</a:t>
          </a:r>
        </a:p>
      </dsp:txBody>
      <dsp:txXfrm>
        <a:off x="2679897" y="161717"/>
        <a:ext cx="2116508" cy="1064402"/>
      </dsp:txXfrm>
    </dsp:sp>
    <dsp:sp modelId="{80FC3124-55E3-4EF1-A4E7-7DBD6A525D7B}">
      <dsp:nvSpPr>
        <dsp:cNvPr id="0" name=""/>
        <dsp:cNvSpPr/>
      </dsp:nvSpPr>
      <dsp:spPr>
        <a:xfrm>
          <a:off x="5017775" y="460483"/>
          <a:ext cx="399099" cy="4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017775" y="553857"/>
        <a:ext cx="279369" cy="280123"/>
      </dsp:txXfrm>
    </dsp:sp>
    <dsp:sp modelId="{F180C0E9-D62E-491D-85A4-66F05A9BECEB}">
      <dsp:nvSpPr>
        <dsp:cNvPr id="0" name=""/>
        <dsp:cNvSpPr/>
      </dsp:nvSpPr>
      <dsp:spPr>
        <a:xfrm>
          <a:off x="5582539" y="128602"/>
          <a:ext cx="2286278" cy="1130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Data Propagation</a:t>
          </a:r>
        </a:p>
      </dsp:txBody>
      <dsp:txXfrm>
        <a:off x="5615654" y="161717"/>
        <a:ext cx="2220048" cy="1064402"/>
      </dsp:txXfrm>
    </dsp:sp>
    <dsp:sp modelId="{5AFF9381-A8A7-4F2C-99F0-39E9DAD9558E}">
      <dsp:nvSpPr>
        <dsp:cNvPr id="0" name=""/>
        <dsp:cNvSpPr/>
      </dsp:nvSpPr>
      <dsp:spPr>
        <a:xfrm>
          <a:off x="8057072" y="460483"/>
          <a:ext cx="399099" cy="4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057072" y="553857"/>
        <a:ext cx="279369" cy="280123"/>
      </dsp:txXfrm>
    </dsp:sp>
    <dsp:sp modelId="{2397B66A-BE44-4D82-824A-7ED99AF91E91}">
      <dsp:nvSpPr>
        <dsp:cNvPr id="0" name=""/>
        <dsp:cNvSpPr/>
      </dsp:nvSpPr>
      <dsp:spPr>
        <a:xfrm>
          <a:off x="8621836" y="128602"/>
          <a:ext cx="1882547" cy="113063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Differential Testing</a:t>
          </a:r>
        </a:p>
      </dsp:txBody>
      <dsp:txXfrm>
        <a:off x="8654951" y="161717"/>
        <a:ext cx="1816317" cy="10644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9719-4166-40DE-929B-DFCBE1026853}">
      <dsp:nvSpPr>
        <dsp:cNvPr id="0" name=""/>
        <dsp:cNvSpPr/>
      </dsp:nvSpPr>
      <dsp:spPr>
        <a:xfrm>
          <a:off x="6512" y="146082"/>
          <a:ext cx="1826121" cy="10956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Variation</a:t>
          </a:r>
          <a:r>
            <a:rPr lang="en-US" sz="1900" b="0" kern="1200" dirty="0">
              <a:solidFill>
                <a:schemeClr val="tx1"/>
              </a:solidFill>
            </a:rPr>
            <a:t> </a:t>
          </a:r>
          <a:r>
            <a:rPr lang="en-US" sz="1900" b="0" kern="1200" dirty="0">
              <a:solidFill>
                <a:schemeClr val="bg1"/>
              </a:solidFill>
            </a:rPr>
            <a:t>Identification</a:t>
          </a:r>
        </a:p>
      </dsp:txBody>
      <dsp:txXfrm>
        <a:off x="38603" y="178173"/>
        <a:ext cx="1761939" cy="1031491"/>
      </dsp:txXfrm>
    </dsp:sp>
    <dsp:sp modelId="{C65EBBEF-AA0A-43AA-BE10-511D8F8C124E}">
      <dsp:nvSpPr>
        <dsp:cNvPr id="0" name=""/>
        <dsp:cNvSpPr/>
      </dsp:nvSpPr>
      <dsp:spPr>
        <a:xfrm>
          <a:off x="2015246" y="467479"/>
          <a:ext cx="387137" cy="452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015246" y="558055"/>
        <a:ext cx="270996" cy="271726"/>
      </dsp:txXfrm>
    </dsp:sp>
    <dsp:sp modelId="{60792E85-E33C-402F-84E5-6CFD35C2BBBD}">
      <dsp:nvSpPr>
        <dsp:cNvPr id="0" name=""/>
        <dsp:cNvSpPr/>
      </dsp:nvSpPr>
      <dsp:spPr>
        <a:xfrm>
          <a:off x="2563083" y="146082"/>
          <a:ext cx="2117315" cy="10956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Code Transplantation</a:t>
          </a:r>
        </a:p>
      </dsp:txBody>
      <dsp:txXfrm>
        <a:off x="2595174" y="178173"/>
        <a:ext cx="2053133" cy="1031491"/>
      </dsp:txXfrm>
    </dsp:sp>
    <dsp:sp modelId="{80FC3124-55E3-4EF1-A4E7-7DBD6A525D7B}">
      <dsp:nvSpPr>
        <dsp:cNvPr id="0" name=""/>
        <dsp:cNvSpPr/>
      </dsp:nvSpPr>
      <dsp:spPr>
        <a:xfrm>
          <a:off x="4863010" y="467479"/>
          <a:ext cx="387137" cy="452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4863010" y="558055"/>
        <a:ext cx="270996" cy="271726"/>
      </dsp:txXfrm>
    </dsp:sp>
    <dsp:sp modelId="{F180C0E9-D62E-491D-85A4-66F05A9BECEB}">
      <dsp:nvSpPr>
        <dsp:cNvPr id="0" name=""/>
        <dsp:cNvSpPr/>
      </dsp:nvSpPr>
      <dsp:spPr>
        <a:xfrm>
          <a:off x="5410847" y="146082"/>
          <a:ext cx="1906635" cy="10956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bg1"/>
              </a:solidFill>
            </a:rPr>
            <a:t>Data Propagation</a:t>
          </a:r>
        </a:p>
      </dsp:txBody>
      <dsp:txXfrm>
        <a:off x="5442938" y="178173"/>
        <a:ext cx="1842453" cy="1031491"/>
      </dsp:txXfrm>
    </dsp:sp>
    <dsp:sp modelId="{5AFF9381-A8A7-4F2C-99F0-39E9DAD9558E}">
      <dsp:nvSpPr>
        <dsp:cNvPr id="0" name=""/>
        <dsp:cNvSpPr/>
      </dsp:nvSpPr>
      <dsp:spPr>
        <a:xfrm>
          <a:off x="7500095" y="467479"/>
          <a:ext cx="387137" cy="452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500095" y="558055"/>
        <a:ext cx="270996" cy="271726"/>
      </dsp:txXfrm>
    </dsp:sp>
    <dsp:sp modelId="{2397B66A-BE44-4D82-824A-7ED99AF91E91}">
      <dsp:nvSpPr>
        <dsp:cNvPr id="0" name=""/>
        <dsp:cNvSpPr/>
      </dsp:nvSpPr>
      <dsp:spPr>
        <a:xfrm>
          <a:off x="8047931" y="146082"/>
          <a:ext cx="2461155" cy="10956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Differential Testing</a:t>
          </a:r>
        </a:p>
      </dsp:txBody>
      <dsp:txXfrm>
        <a:off x="8080022" y="178173"/>
        <a:ext cx="2396973" cy="10314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pPr/>
              <a:t>8/9/2016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pPr/>
              <a:t>‹#›</a:t>
            </a:fld>
            <a:endParaRPr lang="en-US"/>
          </a:p>
        </p:txBody>
      </p:sp>
    </p:spTree>
    <p:extLst>
      <p:ext uri="{BB962C8B-B14F-4D97-AF65-F5344CB8AC3E}">
        <p14:creationId xmlns=""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pPr/>
              <a:t>8/9/2016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pPr/>
              <a:t>‹#›</a:t>
            </a:fld>
            <a:endParaRPr lang="en-US"/>
          </a:p>
        </p:txBody>
      </p:sp>
    </p:spTree>
    <p:extLst>
      <p:ext uri="{BB962C8B-B14F-4D97-AF65-F5344CB8AC3E}">
        <p14:creationId xmlns=""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a:t>
            </a:r>
            <a:r>
              <a:rPr lang="en-US" baseline="0" dirty="0"/>
              <a:t> my name is Tianyi and today I am going to talk about a differential testing framework to check the behavioral consistency of similar repairs on code clones.</a:t>
            </a:r>
          </a:p>
          <a:p>
            <a:endParaRPr lang="en-US" baseline="0" dirty="0"/>
          </a:p>
          <a:p>
            <a:r>
              <a:rPr lang="en-US" baseline="0" dirty="0"/>
              <a:t>(Can I assume the audience know code clones?)</a:t>
            </a:r>
          </a:p>
          <a:p>
            <a:endParaRPr lang="en-US" baseline="0" dirty="0"/>
          </a:p>
          <a:p>
            <a:r>
              <a:rPr lang="en-US" baseline="0" dirty="0"/>
              <a:t>This work is collaborated with my advisor Professor Miryung Kim.</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a:t>
            </a:fld>
            <a:endParaRPr lang="en-US"/>
          </a:p>
        </p:txBody>
      </p:sp>
    </p:spTree>
    <p:extLst>
      <p:ext uri="{BB962C8B-B14F-4D97-AF65-F5344CB8AC3E}">
        <p14:creationId xmlns="" xmlns:p14="http://schemas.microsoft.com/office/powerpoint/2010/main" val="7983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a:t>
            </a:r>
            <a:r>
              <a:rPr lang="en-US" baseline="0" dirty="0">
                <a:latin typeface="Times New Roman" panose="02020603050405020304" pitchFamily="18" charset="0"/>
                <a:cs typeface="Times New Roman" panose="02020603050405020304" pitchFamily="18" charset="0"/>
              </a:rPr>
              <a:t> will illustrate each step with our previous example.</a:t>
            </a: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10</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In the first step,</a:t>
            </a:r>
            <a:r>
              <a:rPr lang="en-US" baseline="0" dirty="0">
                <a:latin typeface="Times New Roman" panose="02020603050405020304" pitchFamily="18" charset="0"/>
                <a:cs typeface="Times New Roman" panose="02020603050405020304" pitchFamily="18" charset="0"/>
              </a:rPr>
              <a:t> Grafter notices that two clones use fields with different names and types. The left clone uses a field named includes and in the type of </a:t>
            </a:r>
            <a:r>
              <a:rPr lang="en-US" baseline="0" dirty="0" err="1">
                <a:latin typeface="Times New Roman" panose="02020603050405020304" pitchFamily="18" charset="0"/>
                <a:cs typeface="Times New Roman" panose="02020603050405020304" pitchFamily="18" charset="0"/>
              </a:rPr>
              <a:t>IncludePatternSet</a:t>
            </a:r>
            <a:r>
              <a:rPr lang="en-US" baseline="0" dirty="0">
                <a:latin typeface="Times New Roman" panose="02020603050405020304" pitchFamily="18" charset="0"/>
                <a:cs typeface="Times New Roman" panose="02020603050405020304" pitchFamily="18" charset="0"/>
              </a:rPr>
              <a:t>, the right clone uses a field named excludes and in the type of </a:t>
            </a:r>
            <a:r>
              <a:rPr lang="en-US" baseline="0" dirty="0" err="1">
                <a:latin typeface="Times New Roman" panose="02020603050405020304" pitchFamily="18" charset="0"/>
                <a:cs typeface="Times New Roman" panose="02020603050405020304" pitchFamily="18" charset="0"/>
              </a:rPr>
              <a:t>ExcludePatternSet</a:t>
            </a:r>
            <a:r>
              <a:rPr lang="en-US" baseline="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11</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simply grafting the right clone in place of the left clone </a:t>
            </a:r>
            <a:r>
              <a:rPr lang="en-US" b="1" baseline="0" dirty="0"/>
              <a:t>(click)</a:t>
            </a:r>
            <a:r>
              <a:rPr lang="en-US" baseline="0" dirty="0"/>
              <a:t> will cause an undefined identifier error because the field excludes is not declared in the left program.</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12</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resolve this compilation error, our approach also grafts the field declaration statement of excludes.</a:t>
            </a:r>
          </a:p>
          <a:p>
            <a:endParaRPr lang="en-US" baseline="0" dirty="0"/>
          </a:p>
          <a:p>
            <a:r>
              <a:rPr lang="en-US" baseline="0" dirty="0"/>
              <a:t>Please notice that this newly declared field excludes in the left program is not initialized yet so our approach will also synthesize a statement to initialize its value with its default constructor.</a:t>
            </a:r>
          </a:p>
          <a:p>
            <a:endParaRPr lang="en-US" baseline="0" dirty="0"/>
          </a:p>
          <a:p>
            <a:r>
              <a:rPr lang="en-US" baseline="0" dirty="0"/>
              <a:t>Though the compilation error is resolved, we are not done yet. </a:t>
            </a:r>
          </a:p>
          <a:p>
            <a:endParaRPr lang="en-US" baseline="0" dirty="0"/>
          </a:p>
          <a:p>
            <a:r>
              <a:rPr lang="en-US" baseline="0" dirty="0"/>
              <a:t>Because in general, differential testing requires the input data or pre-state of two programs to be the same to make sure the soundness of the comparison result.</a:t>
            </a:r>
          </a:p>
          <a:p>
            <a:endParaRPr lang="en-US" baseline="0" dirty="0"/>
          </a:p>
          <a:p>
            <a:r>
              <a:rPr lang="en-US" baseline="0" dirty="0"/>
              <a:t>However, in this example, before executing the grafted clone, the program state of the field excludes is not the same with the corresponding field includes, which is referenced by the original clone in the left program.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13</a:t>
            </a:fld>
            <a:endParaRPr lang="en-US"/>
          </a:p>
        </p:txBody>
      </p:sp>
    </p:spTree>
    <p:extLst>
      <p:ext uri="{BB962C8B-B14F-4D97-AF65-F5344CB8AC3E}">
        <p14:creationId xmlns="" xmlns:p14="http://schemas.microsoft.com/office/powerpoint/2010/main" val="643946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0" dirty="0">
                <a:latin typeface="Times New Roman" panose="02020603050405020304" pitchFamily="18" charset="0"/>
                <a:cs typeface="Times New Roman" panose="02020603050405020304" pitchFamily="18" charset="0"/>
              </a:rPr>
              <a:t>Therefore Grafter</a:t>
            </a:r>
            <a:r>
              <a:rPr lang="en-US" b="0" baseline="0" dirty="0">
                <a:latin typeface="Times New Roman" panose="02020603050405020304" pitchFamily="18" charset="0"/>
                <a:cs typeface="Times New Roman" panose="02020603050405020304" pitchFamily="18" charset="0"/>
              </a:rPr>
              <a:t> further inserts stub code to populate the field data from includes to excludes to make sure the grafted clone have the same </a:t>
            </a:r>
            <a:r>
              <a:rPr lang="en-US" b="0" baseline="0" dirty="0" err="1">
                <a:latin typeface="Times New Roman" panose="02020603050405020304" pitchFamily="18" charset="0"/>
                <a:cs typeface="Times New Roman" panose="02020603050405020304" pitchFamily="18" charset="0"/>
              </a:rPr>
              <a:t>prestate</a:t>
            </a:r>
            <a:r>
              <a:rPr lang="en-US" b="0" baseline="0" dirty="0">
                <a:latin typeface="Times New Roman" panose="02020603050405020304" pitchFamily="18" charset="0"/>
                <a:cs typeface="Times New Roman" panose="02020603050405020304" pitchFamily="18" charset="0"/>
              </a:rPr>
              <a:t> as the original clone.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0"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0" baseline="0" dirty="0">
                <a:latin typeface="Times New Roman" panose="02020603050405020304" pitchFamily="18" charset="0"/>
                <a:cs typeface="Times New Roman" panose="02020603050405020304" pitchFamily="18" charset="0"/>
              </a:rPr>
              <a:t>Because the field includes and the field excludes have different types, we populate data between their fields instead of directly assigning </a:t>
            </a:r>
            <a:r>
              <a:rPr lang="en-US" b="0" baseline="0" dirty="0" err="1">
                <a:latin typeface="Times New Roman" panose="02020603050405020304" pitchFamily="18" charset="0"/>
                <a:cs typeface="Times New Roman" panose="02020603050405020304" pitchFamily="18" charset="0"/>
              </a:rPr>
              <a:t>includes’s</a:t>
            </a:r>
            <a:r>
              <a:rPr lang="en-US" b="0" baseline="0" dirty="0">
                <a:latin typeface="Times New Roman" panose="02020603050405020304" pitchFamily="18" charset="0"/>
                <a:cs typeface="Times New Roman" panose="02020603050405020304" pitchFamily="18" charset="0"/>
              </a:rPr>
              <a:t> value to excludes, which may cause a type casting error.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0" dirty="0">
                <a:latin typeface="Times New Roman" panose="02020603050405020304" pitchFamily="18" charset="0"/>
                <a:cs typeface="Times New Roman" panose="02020603050405020304" pitchFamily="18" charset="0"/>
              </a:rPr>
              <a:t>Grafter also</a:t>
            </a:r>
            <a:r>
              <a:rPr lang="en-US" b="0" baseline="0" dirty="0">
                <a:latin typeface="Times New Roman" panose="02020603050405020304" pitchFamily="18" charset="0"/>
                <a:cs typeface="Times New Roman" panose="02020603050405020304" pitchFamily="18" charset="0"/>
              </a:rPr>
              <a:t> transfers the updated value of the field excludes back to the field includes to make sure the updated value is examined by the test oracle.</a:t>
            </a:r>
            <a:endParaRPr lang="en-US" b="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Please notice</a:t>
            </a:r>
            <a:r>
              <a:rPr lang="en-US" baseline="0" dirty="0">
                <a:latin typeface="Times New Roman" panose="02020603050405020304" pitchFamily="18" charset="0"/>
                <a:cs typeface="Times New Roman" panose="02020603050405020304" pitchFamily="18" charset="0"/>
              </a:rPr>
              <a:t> that in the process of code transplantation and data propagation, we do not change a character within the grafted clone. So we presume the behavior of the grafted clone will remain intact after grafting.</a:t>
            </a:r>
            <a:endParaRPr lang="en-US"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latin typeface="Times New Roman" panose="02020603050405020304" pitchFamily="18" charset="0"/>
                <a:cs typeface="Times New Roman" panose="02020603050405020304" pitchFamily="18" charset="0"/>
              </a:rPr>
              <a:t>Our technical merit</a:t>
            </a:r>
            <a:r>
              <a:rPr lang="en-US" b="1" baseline="0" dirty="0">
                <a:latin typeface="Times New Roman" panose="02020603050405020304" pitchFamily="18" charset="0"/>
                <a:cs typeface="Times New Roman" panose="02020603050405020304" pitchFamily="18" charset="0"/>
              </a:rPr>
              <a:t> here is to ensure the type safety during code transplantation </a:t>
            </a:r>
            <a:r>
              <a:rPr lang="en-US" b="1" baseline="0" dirty="0" smtClean="0">
                <a:latin typeface="Times New Roman" panose="02020603050405020304" pitchFamily="18" charset="0"/>
                <a:cs typeface="Times New Roman" panose="02020603050405020304" pitchFamily="18" charset="0"/>
              </a:rPr>
              <a:t>and </a:t>
            </a:r>
            <a:r>
              <a:rPr lang="en-US" b="1" baseline="0" dirty="0">
                <a:latin typeface="Times New Roman" panose="02020603050405020304" pitchFamily="18" charset="0"/>
                <a:cs typeface="Times New Roman" panose="02020603050405020304" pitchFamily="18" charset="0"/>
              </a:rPr>
              <a:t>produce </a:t>
            </a:r>
            <a:r>
              <a:rPr lang="en-US" b="1" baseline="0" dirty="0" err="1">
                <a:latin typeface="Times New Roman" panose="02020603050405020304" pitchFamily="18" charset="0"/>
                <a:cs typeface="Times New Roman" panose="02020603050405020304" pitchFamily="18" charset="0"/>
              </a:rPr>
              <a:t>compilable</a:t>
            </a:r>
            <a:r>
              <a:rPr lang="en-US" b="1" baseline="0" dirty="0">
                <a:latin typeface="Times New Roman" panose="02020603050405020304" pitchFamily="18" charset="0"/>
                <a:cs typeface="Times New Roman" panose="02020603050405020304" pitchFamily="18" charset="0"/>
              </a:rPr>
              <a:t> code. In this way, we expand the </a:t>
            </a:r>
            <a:r>
              <a:rPr lang="en-US" b="1" baseline="0" dirty="0" smtClean="0">
                <a:latin typeface="Times New Roman" panose="02020603050405020304" pitchFamily="18" charset="0"/>
                <a:cs typeface="Times New Roman" panose="02020603050405020304" pitchFamily="18" charset="0"/>
              </a:rPr>
              <a:t>test reuse capability for </a:t>
            </a:r>
            <a:r>
              <a:rPr lang="en-US" b="1" baseline="0" dirty="0">
                <a:latin typeface="Times New Roman" panose="02020603050405020304" pitchFamily="18" charset="0"/>
                <a:cs typeface="Times New Roman" panose="02020603050405020304" pitchFamily="18" charset="0"/>
              </a:rPr>
              <a:t>similar but not identical code fragments, even </a:t>
            </a:r>
            <a:r>
              <a:rPr lang="en-US" altLang="zh-CN" b="1" baseline="0" dirty="0" smtClean="0">
                <a:latin typeface="Times New Roman" panose="02020603050405020304" pitchFamily="18" charset="0"/>
                <a:cs typeface="Times New Roman" panose="02020603050405020304" pitchFamily="18" charset="0"/>
              </a:rPr>
              <a:t>if </a:t>
            </a:r>
            <a:r>
              <a:rPr lang="en-US" b="1" baseline="0" dirty="0" smtClean="0">
                <a:latin typeface="Times New Roman" panose="02020603050405020304" pitchFamily="18" charset="0"/>
                <a:cs typeface="Times New Roman" panose="02020603050405020304" pitchFamily="18" charset="0"/>
              </a:rPr>
              <a:t>these </a:t>
            </a:r>
            <a:r>
              <a:rPr lang="en-US" b="1" baseline="0" dirty="0">
                <a:latin typeface="Times New Roman" panose="02020603050405020304" pitchFamily="18" charset="0"/>
                <a:cs typeface="Times New Roman" panose="02020603050405020304" pitchFamily="18" charset="0"/>
              </a:rPr>
              <a:t>similar fragments are just arbitrary code </a:t>
            </a:r>
            <a:r>
              <a:rPr lang="en-US" b="1" baseline="0" dirty="0" smtClean="0">
                <a:latin typeface="Times New Roman" panose="02020603050405020304" pitchFamily="18" charset="0"/>
                <a:cs typeface="Times New Roman" panose="02020603050405020304" pitchFamily="18" charset="0"/>
              </a:rPr>
              <a:t>within </a:t>
            </a:r>
            <a:r>
              <a:rPr lang="en-US" b="1" baseline="0" dirty="0">
                <a:latin typeface="Times New Roman" panose="02020603050405020304" pitchFamily="18" charset="0"/>
                <a:cs typeface="Times New Roman" panose="02020603050405020304" pitchFamily="18" charset="0"/>
              </a:rPr>
              <a:t>a method. </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14</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The left clone passes </a:t>
            </a:r>
            <a:r>
              <a:rPr lang="en-US" baseline="0" dirty="0" err="1">
                <a:latin typeface="Times New Roman" panose="02020603050405020304" pitchFamily="18" charset="0"/>
                <a:cs typeface="Times New Roman" panose="02020603050405020304" pitchFamily="18" charset="0"/>
              </a:rPr>
              <a:t>testCopy</a:t>
            </a:r>
            <a:r>
              <a:rPr lang="en-US" baseline="0" dirty="0">
                <a:latin typeface="Times New Roman" panose="02020603050405020304" pitchFamily="18" charset="0"/>
                <a:cs typeface="Times New Roman" panose="02020603050405020304" pitchFamily="18" charset="0"/>
              </a:rPr>
              <a:t> but the right clone fails it </a:t>
            </a:r>
            <a:r>
              <a:rPr lang="en-US" b="1" baseline="0" dirty="0">
                <a:latin typeface="Times New Roman" panose="02020603050405020304" pitchFamily="18" charset="0"/>
                <a:cs typeface="Times New Roman" panose="02020603050405020304" pitchFamily="18" charset="0"/>
              </a:rPr>
              <a:t>because a comma separator was accidentally replaced with a period separator, so the string is split incorrectly in the right clone</a:t>
            </a:r>
            <a:r>
              <a:rPr lang="en-US" baseline="0" dirty="0">
                <a:latin typeface="Times New Roman" panose="02020603050405020304" pitchFamily="18" charset="0"/>
                <a:cs typeface="Times New Roman" panose="02020603050405020304" pitchFamily="18" charset="0"/>
              </a:rPr>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a:latin typeface="Times New Roman" panose="02020603050405020304" pitchFamily="18" charset="0"/>
                <a:cs typeface="Times New Roman" panose="02020603050405020304" pitchFamily="18" charset="0"/>
              </a:rPr>
              <a:t>More precisely, the list of tokens is </a:t>
            </a:r>
            <a:r>
              <a:rPr lang="en-US" b="1" baseline="0" dirty="0" smtClean="0">
                <a:latin typeface="Times New Roman" panose="02020603050405020304" pitchFamily="18" charset="0"/>
                <a:cs typeface="Times New Roman" panose="02020603050405020304" pitchFamily="18" charset="0"/>
              </a:rPr>
              <a:t>empty </a:t>
            </a:r>
            <a:r>
              <a:rPr lang="en-US" b="1" baseline="0" dirty="0">
                <a:latin typeface="Times New Roman" panose="02020603050405020304" pitchFamily="18" charset="0"/>
                <a:cs typeface="Times New Roman" panose="02020603050405020304" pitchFamily="18" charset="0"/>
              </a:rPr>
              <a:t>in Delete.java, diverging from the program state in Copy.java.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Here we also show that compared with test-level comparison, the state-level comparison can pinpoint on which variable the clones’ behavior differs and therefore help developers understand the root cause of the behavioral divergence.</a:t>
            </a: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15</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approach</a:t>
            </a:r>
            <a:r>
              <a:rPr lang="en-US" baseline="0" dirty="0"/>
              <a:t> is implemented as a proof-of-concept tool named Grafter. </a:t>
            </a:r>
          </a:p>
          <a:p>
            <a:endParaRPr lang="en-US" baseline="0" dirty="0"/>
          </a:p>
          <a:p>
            <a:r>
              <a:rPr lang="en-US" baseline="0" dirty="0"/>
              <a:t>Programmers can load code clones and their test cases into the tool and view their textual differences.</a:t>
            </a:r>
          </a:p>
          <a:p>
            <a:endParaRPr lang="en-US" baseline="0" dirty="0"/>
          </a:p>
          <a:p>
            <a:r>
              <a:rPr lang="en-US" baseline="0" dirty="0"/>
              <a:t>Programmers can also run and compare the behavior of clones as proposed.</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16</a:t>
            </a:fld>
            <a:endParaRPr lang="en-US"/>
          </a:p>
        </p:txBody>
      </p:sp>
    </p:spTree>
    <p:extLst>
      <p:ext uri="{BB962C8B-B14F-4D97-AF65-F5344CB8AC3E}">
        <p14:creationId xmlns="" xmlns:p14="http://schemas.microsoft.com/office/powerpoint/2010/main" val="962911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behavioral</a:t>
            </a:r>
            <a:r>
              <a:rPr lang="en-US" baseline="0" dirty="0"/>
              <a:t> differences are represented in tables and highlighted in the red color for ease of investigation.</a:t>
            </a:r>
            <a:endParaRPr lang="en-US" dirty="0"/>
          </a:p>
          <a:p>
            <a:endParaRPr lang="en-US" dirty="0"/>
          </a:p>
          <a:p>
            <a:r>
              <a:rPr lang="en-US" dirty="0"/>
              <a:t>(In</a:t>
            </a:r>
            <a:r>
              <a:rPr lang="en-US" baseline="0" dirty="0"/>
              <a:t> the test-level comparison table, the first column shows names of test cases. The second and third columns show whether each clone passes or fails the corresponding test case. The last column shows the comparison result. Green means both clones are consistent on this test and red means their test outcomes are different.</a:t>
            </a:r>
          </a:p>
          <a:p>
            <a:endParaRPr lang="en-US" baseline="0" dirty="0"/>
          </a:p>
          <a:p>
            <a:r>
              <a:rPr lang="en-US" baseline="0" dirty="0"/>
              <a:t>In the state-level comparison table, the first and third columns show the name of corresponding variables referenced by code clones, and the second and fourth columns show the values of variables in the format of XML. )</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17</a:t>
            </a:fld>
            <a:endParaRPr lang="en-US"/>
          </a:p>
        </p:txBody>
      </p:sp>
    </p:spTree>
    <p:extLst>
      <p:ext uri="{BB962C8B-B14F-4D97-AF65-F5344CB8AC3E}">
        <p14:creationId xmlns="" xmlns:p14="http://schemas.microsoft.com/office/powerpoint/2010/main" val="1575580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Times New Roman" panose="02020603050405020304" pitchFamily="18" charset="0"/>
                <a:cs typeface="Times New Roman" panose="02020603050405020304" pitchFamily="18" charset="0"/>
              </a:rPr>
              <a:t>Our dataset</a:t>
            </a:r>
            <a:r>
              <a:rPr lang="en-US" sz="1200" b="0" baseline="0" dirty="0">
                <a:latin typeface="Times New Roman" panose="02020603050405020304" pitchFamily="18" charset="0"/>
                <a:cs typeface="Times New Roman" panose="02020603050405020304" pitchFamily="18" charset="0"/>
              </a:rPr>
              <a:t> contains 52 pairs of similar but not identical clones from 3 open source projects.</a:t>
            </a:r>
            <a:endParaRPr lang="en-US" sz="1200" b="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cs typeface="Times New Roman" panose="02020603050405020304" pitchFamily="18" charset="0"/>
              </a:rPr>
              <a:t>In our evaluation, we target “similar but not identical clones on purpose because grafting for identical code is trivial.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In particular,</a:t>
            </a:r>
            <a:r>
              <a:rPr lang="en-US" sz="1200" baseline="0" dirty="0">
                <a:latin typeface="Times New Roman" panose="02020603050405020304" pitchFamily="18" charset="0"/>
                <a:cs typeface="Times New Roman" panose="02020603050405020304" pitchFamily="18" charset="0"/>
              </a:rPr>
              <a:t> our dataset </a:t>
            </a:r>
            <a:r>
              <a:rPr lang="en-US" sz="1200" dirty="0">
                <a:latin typeface="Times New Roman" panose="02020603050405020304" pitchFamily="18" charset="0"/>
                <a:cs typeface="Times New Roman" panose="02020603050405020304" pitchFamily="18" charset="0"/>
              </a:rPr>
              <a:t>includes</a:t>
            </a:r>
            <a:r>
              <a:rPr lang="en-US" sz="1200" baseline="0" dirty="0">
                <a:latin typeface="Times New Roman" panose="02020603050405020304" pitchFamily="18" charset="0"/>
                <a:cs typeface="Times New Roman" panose="02020603050405020304" pitchFamily="18" charset="0"/>
              </a:rPr>
              <a:t> 3</a:t>
            </a:r>
            <a:r>
              <a:rPr lang="en-US" sz="1200" dirty="0">
                <a:latin typeface="Times New Roman" panose="02020603050405020304" pitchFamily="18" charset="0"/>
                <a:cs typeface="Times New Roman" panose="02020603050405020304" pitchFamily="18" charset="0"/>
              </a:rPr>
              <a:t>8 </a:t>
            </a:r>
            <a:r>
              <a:rPr lang="en-US" sz="1200" b="1" dirty="0">
                <a:latin typeface="Times New Roman" pitchFamily="18" charset="0"/>
                <a:cs typeface="Times New Roman" pitchFamily="18" charset="0"/>
              </a:rPr>
              <a:t>Type II</a:t>
            </a:r>
            <a:r>
              <a:rPr lang="en-US" sz="1200" dirty="0">
                <a:latin typeface="Times New Roman" pitchFamily="18" charset="0"/>
                <a:cs typeface="Times New Roman" pitchFamily="18" charset="0"/>
              </a:rPr>
              <a:t> clones and 14 </a:t>
            </a:r>
            <a:r>
              <a:rPr lang="en-US" sz="1200" b="1" dirty="0">
                <a:latin typeface="Times New Roman" pitchFamily="18" charset="0"/>
                <a:cs typeface="Times New Roman" pitchFamily="18" charset="0"/>
              </a:rPr>
              <a:t>Type III </a:t>
            </a:r>
            <a:r>
              <a:rPr lang="en-US" sz="1200" dirty="0">
                <a:latin typeface="Times New Roman" pitchFamily="18" charset="0"/>
                <a:cs typeface="Times New Roman" pitchFamily="18" charset="0"/>
              </a:rPr>
              <a:t>clones</a:t>
            </a:r>
            <a:r>
              <a:rPr lang="en-US" sz="120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Explain subject</a:t>
            </a:r>
            <a:r>
              <a:rPr lang="en-US" sz="1200" baseline="0" dirty="0" smtClean="0">
                <a:latin typeface="Times New Roman" pitchFamily="18" charset="0"/>
                <a:cs typeface="Times New Roman" pitchFamily="18" charset="0"/>
              </a:rPr>
              <a:t>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We select these programs as they are well-known projects and have also been selected by previous studies on code clones.</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18</a:t>
            </a:fld>
            <a:endParaRPr lang="en-US"/>
          </a:p>
        </p:txBody>
      </p:sp>
    </p:spTree>
    <p:extLst>
      <p:ext uri="{BB962C8B-B14F-4D97-AF65-F5344CB8AC3E}">
        <p14:creationId xmlns="" xmlns:p14="http://schemas.microsoft.com/office/powerpoint/2010/main" val="986072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our evaluation, we investigated three research questions.</a:t>
            </a:r>
          </a:p>
          <a:p>
            <a:endParaRPr lang="en-US" baseline="0" dirty="0"/>
          </a:p>
          <a:p>
            <a:r>
              <a:rPr lang="en-US" baseline="0" dirty="0"/>
              <a:t>In the first research question, we want to see, out of 52 pairs of clones, how many pairs Grafter can successfully transplant and reuse test on.</a:t>
            </a:r>
          </a:p>
          <a:p>
            <a:endParaRPr lang="en-US" baseline="0" dirty="0"/>
          </a:p>
          <a:p>
            <a:r>
              <a:rPr lang="en-US" baseline="0" dirty="0"/>
              <a:t>In the second research question, we want to check whether Grafter is more sensitive to behavioral differences in code clones compared with a static approach by Jiang et al.</a:t>
            </a:r>
          </a:p>
          <a:p>
            <a:endParaRPr lang="en-US" baseline="0" dirty="0"/>
          </a:p>
          <a:p>
            <a:r>
              <a:rPr lang="en-US" baseline="0" dirty="0"/>
              <a:t>As Grafter is proposed to detect behavior inconsistencies, we systematically inject mutants into </a:t>
            </a:r>
            <a:r>
              <a:rPr lang="en-US" baseline="0" dirty="0" smtClean="0"/>
              <a:t>clone pairs </a:t>
            </a:r>
            <a:r>
              <a:rPr lang="en-US" baseline="0" dirty="0"/>
              <a:t>as bugs and check whether Grafter is capable of detecting behavioral inconsistencies induced by these mutants.</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19</a:t>
            </a:fld>
            <a:endParaRPr lang="en-US"/>
          </a:p>
        </p:txBody>
      </p:sp>
    </p:spTree>
    <p:extLst>
      <p:ext uri="{BB962C8B-B14F-4D97-AF65-F5344CB8AC3E}">
        <p14:creationId xmlns="" xmlns:p14="http://schemas.microsoft.com/office/powerpoint/2010/main" val="890768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Times New Roman" panose="02020603050405020304" pitchFamily="18" charset="0"/>
                <a:cs typeface="Times New Roman" panose="02020603050405020304" pitchFamily="18" charset="0"/>
              </a:rPr>
              <a:t>Let</a:t>
            </a:r>
            <a:r>
              <a:rPr lang="en-US" sz="1200" b="0" baseline="0" dirty="0">
                <a:latin typeface="Times New Roman" panose="02020603050405020304" pitchFamily="18" charset="0"/>
                <a:cs typeface="Times New Roman" panose="02020603050405020304" pitchFamily="18" charset="0"/>
              </a:rPr>
              <a:t> me start with the problem definition.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latin typeface="Times New Roman" panose="02020603050405020304" pitchFamily="18" charset="0"/>
                <a:cs typeface="Times New Roman" panose="02020603050405020304" pitchFamily="18" charset="0"/>
              </a:rPr>
              <a:t>Code clones are highly similar code segments and they are pretty common in software systems.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latin typeface="Times New Roman" panose="02020603050405020304" pitchFamily="18" charset="0"/>
                <a:cs typeface="Times New Roman" panose="02020603050405020304" pitchFamily="18" charset="0"/>
              </a:rPr>
              <a:t>Previous study shows that about 25% (a quarter of) code in modern software systems are consisted of clones.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Times New Roman" panose="02020603050405020304" pitchFamily="18" charset="0"/>
                <a:cs typeface="Times New Roman" panose="02020603050405020304" pitchFamily="18" charset="0"/>
              </a:rPr>
              <a:t>When fixing a bug in one location, </a:t>
            </a:r>
            <a:r>
              <a:rPr lang="en-US" sz="1200" baseline="0" dirty="0" smtClean="0">
                <a:latin typeface="Times New Roman" panose="02020603050405020304" pitchFamily="18" charset="0"/>
                <a:cs typeface="Times New Roman" panose="02020603050405020304" pitchFamily="18" charset="0"/>
              </a:rPr>
              <a:t>developers </a:t>
            </a:r>
            <a:r>
              <a:rPr lang="en-US" altLang="zh-CN" sz="1200" baseline="0" dirty="0" smtClean="0">
                <a:latin typeface="Times New Roman" panose="02020603050405020304" pitchFamily="18" charset="0"/>
                <a:cs typeface="Times New Roman" panose="02020603050405020304" pitchFamily="18" charset="0"/>
              </a:rPr>
              <a:t>often</a:t>
            </a:r>
            <a:r>
              <a:rPr lang="en-US" sz="1200" baseline="0" dirty="0" smtClean="0">
                <a:latin typeface="Times New Roman" panose="02020603050405020304" pitchFamily="18" charset="0"/>
                <a:cs typeface="Times New Roman" panose="02020603050405020304" pitchFamily="18" charset="0"/>
              </a:rPr>
              <a:t> </a:t>
            </a:r>
            <a:r>
              <a:rPr lang="en-US" sz="1200" baseline="0" dirty="0">
                <a:latin typeface="Times New Roman" panose="02020603050405020304" pitchFamily="18" charset="0"/>
                <a:cs typeface="Times New Roman" panose="02020603050405020304" pitchFamily="18" charset="0"/>
              </a:rPr>
              <a:t>have to apply similar repairs to all other similar locations to fix the same bug.</a:t>
            </a:r>
            <a:endParaRPr lang="en-US" sz="12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cs typeface="Times New Roman" panose="02020603050405020304" pitchFamily="18" charset="0"/>
              </a:rPr>
              <a:t>Manually</a:t>
            </a:r>
            <a:r>
              <a:rPr lang="en-US" sz="1200" b="1" baseline="0" dirty="0">
                <a:latin typeface="Times New Roman" panose="02020603050405020304" pitchFamily="18" charset="0"/>
                <a:cs typeface="Times New Roman" panose="02020603050405020304" pitchFamily="18" charset="0"/>
              </a:rPr>
              <a:t> inspecting the correctness of similar repairs </a:t>
            </a:r>
            <a:r>
              <a:rPr lang="en-US" sz="1200" baseline="0" dirty="0">
                <a:latin typeface="Times New Roman" panose="02020603050405020304" pitchFamily="18" charset="0"/>
                <a:cs typeface="Times New Roman" panose="02020603050405020304" pitchFamily="18" charset="0"/>
              </a:rPr>
              <a:t>is tedious and error-prone.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So</a:t>
            </a:r>
            <a:r>
              <a:rPr lang="en-US" baseline="0" dirty="0"/>
              <a:t> system administrators and software developers may want to have some trust on </a:t>
            </a:r>
            <a:r>
              <a:rPr lang="en-US" altLang="zh-CN" baseline="0" dirty="0"/>
              <a:t>the </a:t>
            </a:r>
            <a:r>
              <a:rPr lang="en-US" baseline="0" dirty="0"/>
              <a:t>correctness </a:t>
            </a:r>
            <a:r>
              <a:rPr lang="en-US" altLang="zh-CN" baseline="0" dirty="0"/>
              <a:t>of these similar repairs.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Unfortunately,</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inconsistent repairs often manifest themselves in strange and unpredictable ways: subtle programming</a:t>
            </a:r>
            <a:r>
              <a:rPr lang="en-US" sz="1200" baseline="0" dirty="0">
                <a:latin typeface="Times New Roman" panose="02020603050405020304" pitchFamily="18" charset="0"/>
                <a:cs typeface="Times New Roman" panose="02020603050405020304" pitchFamily="18" charset="0"/>
              </a:rPr>
              <a:t> mistakes such as </a:t>
            </a:r>
            <a:r>
              <a:rPr lang="en-US" sz="1200" dirty="0">
                <a:latin typeface="Times New Roman" panose="02020603050405020304" pitchFamily="18" charset="0"/>
                <a:cs typeface="Times New Roman" panose="02020603050405020304" pitchFamily="18" charset="0"/>
              </a:rPr>
              <a:t>a typo in a crucial location such</a:t>
            </a:r>
            <a:r>
              <a:rPr lang="en-US" sz="1200" baseline="0" dirty="0">
                <a:latin typeface="Times New Roman" panose="02020603050405020304" pitchFamily="18" charset="0"/>
                <a:cs typeface="Times New Roman" panose="02020603050405020304" pitchFamily="18" charset="0"/>
              </a:rPr>
              <a:t> as</a:t>
            </a:r>
            <a:r>
              <a:rPr lang="en-US" sz="1200" dirty="0">
                <a:latin typeface="Times New Roman" panose="02020603050405020304" pitchFamily="18" charset="0"/>
                <a:cs typeface="Times New Roman" panose="02020603050405020304" pitchFamily="18" charset="0"/>
              </a:rPr>
              <a:t> if</a:t>
            </a:r>
            <a:r>
              <a:rPr lang="en-US" sz="1200" baseline="0" dirty="0">
                <a:latin typeface="Times New Roman" panose="02020603050405020304" pitchFamily="18" charset="0"/>
                <a:cs typeface="Times New Roman" panose="02020603050405020304" pitchFamily="18" charset="0"/>
              </a:rPr>
              <a:t> condition or constants</a:t>
            </a:r>
            <a:r>
              <a:rPr lang="en-US" sz="1200" dirty="0">
                <a:latin typeface="Times New Roman" panose="02020603050405020304" pitchFamily="18" charset="0"/>
                <a:cs typeface="Times New Roman" panose="02020603050405020304" pitchFamily="18" charset="0"/>
              </a:rPr>
              <a:t> can dramatically alter the program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situation</a:t>
            </a:r>
            <a:r>
              <a:rPr lang="en-US" sz="1200" baseline="0" dirty="0">
                <a:latin typeface="Times New Roman" panose="02020603050405020304" pitchFamily="18" charset="0"/>
                <a:cs typeface="Times New Roman" panose="02020603050405020304" pitchFamily="18" charset="0"/>
              </a:rPr>
              <a:t> is worsened by the fact that many code clones are not tested due to a lack of test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Times New Roman" panose="02020603050405020304" pitchFamily="18" charset="0"/>
                <a:cs typeface="Times New Roman" panose="02020603050405020304" pitchFamily="18" charset="0"/>
              </a:rPr>
              <a:t>Our empirical study shows that in 46% of pairs of clones, only one clone is tested but the other clone is not executed at all.</a:t>
            </a:r>
            <a:endParaRPr lang="en-US" sz="1200" dirty="0">
              <a:latin typeface="Times New Roman" panose="02020603050405020304" pitchFamily="18" charset="0"/>
              <a:cs typeface="Times New Roman" panose="02020603050405020304" pitchFamily="18" charset="0"/>
            </a:endParaRPr>
          </a:p>
          <a:p>
            <a:endParaRPr lang="en-US" baseline="0" dirty="0"/>
          </a:p>
          <a:p>
            <a:r>
              <a:rPr lang="en-US" b="1" baseline="0" dirty="0"/>
              <a:t>This is a broader problem in the context of automated software repair. Repair is assessed based on existing tests, and when an existing test suite is inadequate to check the correctness of repair, we cannot have high confidence on repair correctness.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2</a:t>
            </a:fld>
            <a:endParaRPr lang="en-US"/>
          </a:p>
        </p:txBody>
      </p:sp>
    </p:spTree>
    <p:extLst>
      <p:ext uri="{BB962C8B-B14F-4D97-AF65-F5344CB8AC3E}">
        <p14:creationId xmlns="" xmlns:p14="http://schemas.microsoft.com/office/powerpoint/2010/main" val="1197690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itchFamily="18" charset="0"/>
                <a:cs typeface="Times New Roman" pitchFamily="18" charset="0"/>
              </a:rPr>
              <a:t>So grafter successfully transplants 47 out of</a:t>
            </a:r>
            <a:r>
              <a:rPr lang="en-US" sz="1200" baseline="0" dirty="0">
                <a:latin typeface="Times New Roman" pitchFamily="18" charset="0"/>
                <a:cs typeface="Times New Roman" pitchFamily="18" charset="0"/>
              </a:rPr>
              <a:t> 52 pairs of clones in our dataset and reuses tests on these 47 pairs of clones without inducing any compilation errors.</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In two pairs of Type III clones, grafter matches variables incorrectly </a:t>
            </a:r>
            <a:r>
              <a:rPr lang="en-US" sz="1200" baseline="0" dirty="0">
                <a:latin typeface="Times New Roman" pitchFamily="18" charset="0"/>
                <a:cs typeface="Times New Roman" pitchFamily="18" charset="0"/>
              </a:rPr>
              <a:t>when identifying variations between clones</a:t>
            </a:r>
            <a:r>
              <a:rPr lang="en-US" sz="1200" dirty="0">
                <a:latin typeface="Times New Roman" pitchFamily="18" charset="0"/>
                <a:cs typeface="Times New Roman" pitchFamily="18" charset="0"/>
              </a:rPr>
              <a:t>.  </a:t>
            </a: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In 3 pairs of Type II clones, grafter fails to transform objects of different types because</a:t>
            </a:r>
            <a:r>
              <a:rPr lang="en-US" sz="1200" baseline="0" dirty="0">
                <a:latin typeface="Times New Roman" pitchFamily="18" charset="0"/>
                <a:cs typeface="Times New Roman" pitchFamily="18" charset="0"/>
              </a:rPr>
              <a:t> we made a conservative choice of only transforming hierarchically related types or structurally equivalent types to ensure the type safety of our approach. </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(The </a:t>
            </a:r>
            <a:r>
              <a:rPr lang="en-US" sz="1200" dirty="0">
                <a:latin typeface="Times New Roman" pitchFamily="18" charset="0"/>
                <a:cs typeface="Times New Roman" pitchFamily="18" charset="0"/>
              </a:rPr>
              <a:t>transplantation</a:t>
            </a:r>
            <a:r>
              <a:rPr lang="en-US" sz="1200" baseline="0" dirty="0">
                <a:latin typeface="Times New Roman" pitchFamily="18" charset="0"/>
                <a:cs typeface="Times New Roman" pitchFamily="18" charset="0"/>
              </a:rPr>
              <a:t> failure on five pairs of clones shows that our transplantation rules are not complete and there are certain cases our approach cannot handle</a:t>
            </a:r>
            <a:r>
              <a:rPr lang="en-US" sz="1200" baseline="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latin typeface="Times New Roman" panose="02020603050405020304" pitchFamily="18" charset="0"/>
                <a:cs typeface="Times New Roman" panose="02020603050405020304" pitchFamily="18" charset="0"/>
              </a:rPr>
              <a:t>But the fact that we can</a:t>
            </a:r>
            <a:r>
              <a:rPr lang="en-US" b="1" baseline="0" dirty="0">
                <a:latin typeface="Times New Roman" panose="02020603050405020304" pitchFamily="18" charset="0"/>
                <a:cs typeface="Times New Roman" panose="02020603050405020304" pitchFamily="18" charset="0"/>
              </a:rPr>
              <a:t> successfully </a:t>
            </a:r>
            <a:r>
              <a:rPr lang="en-US" b="1" baseline="0" dirty="0" smtClean="0">
                <a:latin typeface="Times New Roman" panose="02020603050405020304" pitchFamily="18" charset="0"/>
                <a:cs typeface="Times New Roman" panose="02020603050405020304" pitchFamily="18" charset="0"/>
              </a:rPr>
              <a:t>reuse </a:t>
            </a:r>
            <a:r>
              <a:rPr lang="en-US" b="1" baseline="0" dirty="0">
                <a:latin typeface="Times New Roman" panose="02020603050405020304" pitchFamily="18" charset="0"/>
                <a:cs typeface="Times New Roman" panose="02020603050405020304" pitchFamily="18" charset="0"/>
              </a:rPr>
              <a:t>test in 90% cases is significant because currently there are no techniques that enable test reuse for </a:t>
            </a:r>
            <a:r>
              <a:rPr lang="en-US" altLang="zh-CN" b="1" baseline="0" dirty="0" smtClean="0">
                <a:latin typeface="Times New Roman" panose="02020603050405020304" pitchFamily="18" charset="0"/>
                <a:cs typeface="Times New Roman" panose="02020603050405020304" pitchFamily="18" charset="0"/>
              </a:rPr>
              <a:t>similar but not identical </a:t>
            </a:r>
            <a:r>
              <a:rPr lang="en-US" b="1" baseline="0" dirty="0" smtClean="0">
                <a:latin typeface="Times New Roman" panose="02020603050405020304" pitchFamily="18" charset="0"/>
                <a:cs typeface="Times New Roman" panose="02020603050405020304" pitchFamily="18" charset="0"/>
              </a:rPr>
              <a:t>clones</a:t>
            </a:r>
            <a:r>
              <a:rPr lang="en-US" b="1" baseline="0" dirty="0">
                <a:latin typeface="Times New Roman" panose="02020603050405020304" pitchFamily="18" charset="0"/>
                <a:cs typeface="Times New Roman" panose="02020603050405020304" pitchFamily="18" charset="0"/>
              </a:rPr>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a:latin typeface="Times New Roman" panose="02020603050405020304" pitchFamily="18" charset="0"/>
                <a:cs typeface="Times New Roman" panose="02020603050405020304" pitchFamily="18" charset="0"/>
              </a:rPr>
              <a:t>In the context of software repair, this indicates that we can automatically expand test coverage for similarly repaired code. </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20</a:t>
            </a:fld>
            <a:endParaRPr lang="en-US"/>
          </a:p>
        </p:txBody>
      </p:sp>
    </p:spTree>
    <p:extLst>
      <p:ext uri="{BB962C8B-B14F-4D97-AF65-F5344CB8AC3E}">
        <p14:creationId xmlns="" xmlns:p14="http://schemas.microsoft.com/office/powerpoint/2010/main" val="1176399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choose a static approach</a:t>
            </a:r>
            <a:r>
              <a:rPr lang="en-US" baseline="0" dirty="0"/>
              <a:t> by Jiang et al. as the baseline of our comparison.</a:t>
            </a:r>
          </a:p>
          <a:p>
            <a:endParaRPr lang="en-US" baseline="0" dirty="0"/>
          </a:p>
          <a:p>
            <a:r>
              <a:rPr lang="en-US" baseline="0" dirty="0"/>
              <a:t>Jiang et al. detect three types of syntactic inconsistencies between clones, as shown in the three examples.</a:t>
            </a:r>
          </a:p>
          <a:p>
            <a:endParaRPr lang="en-US" baseline="0" dirty="0"/>
          </a:p>
          <a:p>
            <a:r>
              <a:rPr lang="en-US" baseline="0" dirty="0"/>
              <a:t>In the first example, the left clone is enclosed by a if statement while the right clone is enclosed by a for statement. Therefore they have inconsistent control flow dependencies.</a:t>
            </a:r>
          </a:p>
          <a:p>
            <a:endParaRPr lang="en-US" baseline="0" dirty="0"/>
          </a:p>
          <a:p>
            <a:r>
              <a:rPr lang="en-US" baseline="0" dirty="0"/>
              <a:t>In the second example, though both clones are in if branches, the if conditions are different. So these two clones are executed under inconsistent conditions.</a:t>
            </a:r>
          </a:p>
          <a:p>
            <a:endParaRPr lang="en-US" baseline="0" dirty="0"/>
          </a:p>
          <a:p>
            <a:r>
              <a:rPr lang="en-US" baseline="0" dirty="0"/>
              <a:t>In the third example, the right clone does a null checker on the variable </a:t>
            </a:r>
            <a:r>
              <a:rPr lang="en-US" baseline="0" dirty="0" err="1"/>
              <a:t>l_stride</a:t>
            </a:r>
            <a:r>
              <a:rPr lang="en-US" baseline="0" dirty="0"/>
              <a:t>, but then uses </a:t>
            </a:r>
            <a:r>
              <a:rPr lang="en-US" baseline="0" dirty="0" err="1"/>
              <a:t>r_stride</a:t>
            </a:r>
            <a:r>
              <a:rPr lang="en-US" baseline="0" dirty="0"/>
              <a:t>, which is actually a renaming mistake.</a:t>
            </a:r>
          </a:p>
        </p:txBody>
      </p:sp>
      <p:sp>
        <p:nvSpPr>
          <p:cNvPr id="4" name="Slide Number Placeholder 3"/>
          <p:cNvSpPr>
            <a:spLocks noGrp="1"/>
          </p:cNvSpPr>
          <p:nvPr>
            <p:ph type="sldNum" sz="quarter" idx="10"/>
          </p:nvPr>
        </p:nvSpPr>
        <p:spPr/>
        <p:txBody>
          <a:bodyPr/>
          <a:lstStyle/>
          <a:p>
            <a:fld id="{35A11EAB-687D-4AE4-B775-678A923E9436}" type="slidenum">
              <a:rPr lang="en-US" smtClean="0"/>
              <a:pPr/>
              <a:t>21</a:t>
            </a:fld>
            <a:endParaRPr lang="en-US"/>
          </a:p>
        </p:txBody>
      </p:sp>
    </p:spTree>
    <p:extLst>
      <p:ext uri="{BB962C8B-B14F-4D97-AF65-F5344CB8AC3E}">
        <p14:creationId xmlns="" xmlns:p14="http://schemas.microsoft.com/office/powerpoint/2010/main" val="1830407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Times New Roman" pitchFamily="18" charset="0"/>
                <a:cs typeface="Times New Roman" pitchFamily="18" charset="0"/>
              </a:rPr>
              <a:t>Grafter detects behavioral differences in 83% clone pairs while Jiang et al. detect syntactic inconsistencies in 30% clone pairs only.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aseline="0" dirty="0" smtClean="0">
                <a:latin typeface="Times New Roman" pitchFamily="18" charset="0"/>
                <a:cs typeface="Times New Roman" pitchFamily="18" charset="0"/>
              </a:rPr>
              <a:t>（</a:t>
            </a:r>
            <a:r>
              <a:rPr lang="en-US" sz="1200" baseline="0" dirty="0" smtClean="0">
                <a:latin typeface="Times New Roman" pitchFamily="18" charset="0"/>
                <a:cs typeface="Times New Roman" pitchFamily="18" charset="0"/>
              </a:rPr>
              <a:t>In </a:t>
            </a:r>
            <a:r>
              <a:rPr lang="en-US" sz="1200" baseline="0" dirty="0">
                <a:latin typeface="Times New Roman" pitchFamily="18" charset="0"/>
                <a:cs typeface="Times New Roman" pitchFamily="18" charset="0"/>
              </a:rPr>
              <a:t>particular, Grafter exposes test-level differences in 36% clone pairs and state-level differences in 83% clone pairs</a:t>
            </a:r>
            <a:r>
              <a:rPr lang="en-US" sz="1200" baseline="0" dirty="0" smtClean="0">
                <a:latin typeface="Times New Roman" pitchFamily="18" charset="0"/>
                <a:cs typeface="Times New Roman" pitchFamily="18" charset="0"/>
              </a:rPr>
              <a:t>.</a:t>
            </a:r>
            <a:r>
              <a:rPr lang="zh-CN" altLang="en-US" sz="1200" baseline="0" dirty="0" smtClean="0">
                <a:latin typeface="Times New Roman" pitchFamily="18" charset="0"/>
                <a:cs typeface="Times New Roman" pitchFamily="18" charset="0"/>
              </a:rPr>
              <a:t>）</a:t>
            </a:r>
            <a:endParaRPr lang="en-US" sz="1200" baseline="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Times New Roman" pitchFamily="18" charset="0"/>
                <a:cs typeface="Times New Roman" pitchFamily="18" charset="0"/>
              </a:rPr>
              <a:t>This result shows that Grafter is more sensitive to behavioral differences than the static approach by Jiang et 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a:t>
            </a:r>
            <a:r>
              <a:rPr lang="en-US" sz="1200" baseline="0" dirty="0">
                <a:latin typeface="Times New Roman" pitchFamily="18" charset="0"/>
                <a:cs typeface="Times New Roman" pitchFamily="18" charset="0"/>
              </a:rPr>
              <a:t>is not surprising because Grafter actually runs code clones and compares their behavior while Jiang et al. is a static approximation about behavior differences between clones</a:t>
            </a:r>
            <a:r>
              <a:rPr lang="en-US" sz="1200" baseline="0" dirty="0" smtClean="0">
                <a:latin typeface="Times New Roman" pitchFamily="18" charset="0"/>
                <a:cs typeface="Times New Roman" pitchFamily="18" charset="0"/>
              </a:rPr>
              <a:t>.)</a:t>
            </a:r>
            <a:endParaRPr lang="en-US" sz="1200" baseline="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22</a:t>
            </a:fld>
            <a:endParaRPr lang="en-US"/>
          </a:p>
        </p:txBody>
      </p:sp>
    </p:spTree>
    <p:extLst>
      <p:ext uri="{BB962C8B-B14F-4D97-AF65-F5344CB8AC3E}">
        <p14:creationId xmlns="" xmlns:p14="http://schemas.microsoft.com/office/powerpoint/2010/main" val="1607025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a:t>
            </a:r>
            <a:r>
              <a:rPr lang="en-US" baseline="0" dirty="0"/>
              <a:t>s </a:t>
            </a:r>
            <a:r>
              <a:rPr lang="en-US" baseline="0" dirty="0" err="1"/>
              <a:t>venn</a:t>
            </a:r>
            <a:r>
              <a:rPr lang="en-US" baseline="0" dirty="0"/>
              <a:t> diagram presents a different view of our result. </a:t>
            </a:r>
          </a:p>
          <a:p>
            <a:endParaRPr lang="en-US" baseline="0" dirty="0"/>
          </a:p>
          <a:p>
            <a:r>
              <a:rPr lang="en-US" baseline="0" dirty="0"/>
              <a:t>It shows that grafter’s state-level comparison is more sensitive to behavior differences than both Grafter’s test-level comparison and Jiang et al., </a:t>
            </a:r>
          </a:p>
          <a:p>
            <a:endParaRPr lang="en-US" baseline="0" dirty="0"/>
          </a:p>
          <a:p>
            <a:r>
              <a:rPr lang="en-US" baseline="0" dirty="0"/>
              <a:t>We also want to clarify that grafter’s test-level comparison did not detect some inconsistencies due to the insufficiency of test cases.</a:t>
            </a:r>
          </a:p>
          <a:p>
            <a:endParaRPr lang="en-US" baseline="0" dirty="0"/>
          </a:p>
          <a:p>
            <a:r>
              <a:rPr lang="en-US" b="1" baseline="0" dirty="0"/>
              <a:t>This result shows that our differential testing approach could complement a static approach by revealing fine-grained runtime differences. </a:t>
            </a:r>
          </a:p>
          <a:p>
            <a:endParaRPr lang="en-US" baseline="0" dirty="0"/>
          </a:p>
          <a:p>
            <a:r>
              <a:rPr lang="en-US" b="1" baseline="0" dirty="0" smtClean="0"/>
              <a:t>(Please </a:t>
            </a:r>
            <a:r>
              <a:rPr lang="en-US" b="1" baseline="0" dirty="0"/>
              <a:t>notice here we are not claiming that the more differences we detect, the better. Because under some circumstances, behavioral differences between similar code could be intended by programmers or may not </a:t>
            </a:r>
            <a:r>
              <a:rPr lang="en-US" altLang="zh-CN" b="1" baseline="0" dirty="0"/>
              <a:t>interesting to programmers</a:t>
            </a:r>
            <a:r>
              <a:rPr lang="en-US" b="1" baseline="0" dirty="0"/>
              <a:t>. </a:t>
            </a:r>
          </a:p>
          <a:p>
            <a:endParaRPr lang="en-US" baseline="0" dirty="0"/>
          </a:p>
          <a:p>
            <a:r>
              <a:rPr lang="en-US" baseline="0" dirty="0"/>
              <a:t>For example, we observe in one clone pair, one clone has an additional </a:t>
            </a:r>
            <a:r>
              <a:rPr lang="en-US" baseline="0" dirty="0" smtClean="0"/>
              <a:t>logging statement compared </a:t>
            </a:r>
            <a:r>
              <a:rPr lang="en-US" baseline="0" dirty="0"/>
              <a:t>with its counterpart clone. Grafter’s state-level comparison detects the </a:t>
            </a:r>
            <a:r>
              <a:rPr lang="en-US" baseline="0" dirty="0" smtClean="0"/>
              <a:t>logging behavioral </a:t>
            </a:r>
            <a:r>
              <a:rPr lang="en-US" baseline="0" dirty="0"/>
              <a:t>inconsistency by comparing the logger objects. Jiang et al. detect </a:t>
            </a:r>
            <a:r>
              <a:rPr lang="en-US" baseline="0" dirty="0" smtClean="0"/>
              <a:t>the </a:t>
            </a:r>
            <a:r>
              <a:rPr lang="en-US" baseline="0" dirty="0"/>
              <a:t>extra log statement </a:t>
            </a:r>
            <a:r>
              <a:rPr lang="en-US" baseline="0" dirty="0" smtClean="0"/>
              <a:t>as a renaming mistake.  </a:t>
            </a:r>
            <a:r>
              <a:rPr lang="en-US" baseline="0" dirty="0"/>
              <a:t>However, Grafter’s test comparison does not expose a test outcome difference because the test oracle does not check the log behavior the program. In general, logging is usually for the development purpose and differences in logging behavior is often considered “harmless” in practice</a:t>
            </a:r>
            <a:r>
              <a:rPr lang="en-US" baseline="0" dirty="0" smtClean="0"/>
              <a:t>. So the logging behavioral differences may not be interesting to programmers. )</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23</a:t>
            </a:fld>
            <a:endParaRPr lang="en-US"/>
          </a:p>
        </p:txBody>
      </p:sp>
    </p:spTree>
    <p:extLst>
      <p:ext uri="{BB962C8B-B14F-4D97-AF65-F5344CB8AC3E}">
        <p14:creationId xmlns="" xmlns:p14="http://schemas.microsoft.com/office/powerpoint/2010/main" val="1110652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Now</a:t>
            </a:r>
            <a:r>
              <a:rPr lang="en-US" baseline="0" dirty="0"/>
              <a:t> our goal is to demonstrate that Grafter can help detect potential inconsistencies in a robust manner. </a:t>
            </a:r>
          </a:p>
          <a:p>
            <a:pPr>
              <a:lnSpc>
                <a:spcPct val="100000"/>
              </a:lnSpc>
            </a:pPr>
            <a:endParaRPr lang="en-US" dirty="0"/>
          </a:p>
          <a:p>
            <a:pPr>
              <a:lnSpc>
                <a:spcPct val="100000"/>
              </a:lnSpc>
            </a:pPr>
            <a:r>
              <a:rPr lang="en-US" dirty="0"/>
              <a:t>Therefore we design a</a:t>
            </a:r>
            <a:r>
              <a:rPr lang="en-US" baseline="0" dirty="0"/>
              <a:t> mutation experiment. </a:t>
            </a:r>
            <a:r>
              <a:rPr lang="en-US" dirty="0">
                <a:latin typeface="Times New Roman" pitchFamily="18" charset="0"/>
                <a:cs typeface="Times New Roman" pitchFamily="18" charset="0"/>
              </a:rPr>
              <a:t>We systematically injected 361 mutants as artificial bugs on 30 pairs of clones with no existing test behavioral differences </a:t>
            </a:r>
            <a:r>
              <a:rPr lang="en-US" dirty="0">
                <a:latin typeface="+mn-lt"/>
                <a:cs typeface="+mn-cs"/>
              </a:rPr>
              <a:t>.</a:t>
            </a:r>
            <a:r>
              <a:rPr lang="en-US" baseline="0" dirty="0">
                <a:latin typeface="+mn-lt"/>
                <a:cs typeface="+mn-cs"/>
              </a:rPr>
              <a:t> </a:t>
            </a:r>
          </a:p>
          <a:p>
            <a:pPr>
              <a:lnSpc>
                <a:spcPct val="100000"/>
              </a:lnSpc>
            </a:pPr>
            <a:endParaRPr lang="en-US" baseline="0" dirty="0">
              <a:latin typeface="+mn-lt"/>
              <a:cs typeface="+mn-cs"/>
            </a:endParaRPr>
          </a:p>
          <a:p>
            <a:pPr>
              <a:lnSpc>
                <a:spcPct val="100000"/>
              </a:lnSpc>
            </a:pPr>
            <a:r>
              <a:rPr lang="en-US" baseline="0" dirty="0">
                <a:latin typeface="+mn-lt"/>
                <a:cs typeface="+mn-cs"/>
              </a:rPr>
              <a:t>We use an existing mutation analysis framework Major to inject 8 kinds of mutations. </a:t>
            </a:r>
            <a:r>
              <a:rPr lang="en-US" altLang="zh-CN" baseline="0" dirty="0" smtClean="0">
                <a:latin typeface="+mn-lt"/>
                <a:cs typeface="+mn-cs"/>
              </a:rPr>
              <a:t>Here shows a mutation example.</a:t>
            </a:r>
          </a:p>
          <a:p>
            <a:pPr>
              <a:lnSpc>
                <a:spcPct val="100000"/>
              </a:lnSpc>
            </a:pPr>
            <a:endParaRPr lang="en-US" baseline="0" dirty="0">
              <a:latin typeface="+mn-lt"/>
              <a:cs typeface="+mn-cs"/>
            </a:endParaRPr>
          </a:p>
          <a:p>
            <a:pPr>
              <a:lnSpc>
                <a:spcPct val="100000"/>
              </a:lnSpc>
            </a:pPr>
            <a:r>
              <a:rPr lang="en-US" baseline="0" dirty="0" smtClean="0">
                <a:latin typeface="+mn-lt"/>
                <a:cs typeface="+mn-cs"/>
              </a:rPr>
              <a:t>Before injecting the mutant, both programs check whether the input parameter is null in the first if condition. </a:t>
            </a: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After </a:t>
            </a:r>
            <a:r>
              <a:rPr lang="en-US" baseline="0" dirty="0">
                <a:latin typeface="+mn-lt"/>
                <a:cs typeface="+mn-cs"/>
              </a:rPr>
              <a:t>mutating, the left clone checks whether the local variable type is not null, which is inconsistent with the right clone. </a:t>
            </a:r>
            <a:endParaRPr lang="en-US" baseline="0" dirty="0" smtClean="0">
              <a:latin typeface="+mn-lt"/>
              <a:cs typeface="+mn-cs"/>
            </a:endParaRP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So our goal here is to check whether Grafter is capable of exposing the behavioral difference caused by this mutant.</a:t>
            </a:r>
            <a:endParaRPr lang="en-US" baseline="0" dirty="0">
              <a:latin typeface="+mn-lt"/>
              <a:cs typeface="+mn-cs"/>
            </a:endParaRPr>
          </a:p>
          <a:p>
            <a:pPr>
              <a:lnSpc>
                <a:spcPct val="100000"/>
              </a:lnSpc>
            </a:pPr>
            <a:endParaRPr lang="en-US" baseline="0" dirty="0">
              <a:latin typeface="+mn-lt"/>
              <a:cs typeface="+mn-cs"/>
            </a:endParaRPr>
          </a:p>
          <a:p>
            <a:pPr>
              <a:lnSpc>
                <a:spcPct val="100000"/>
              </a:lnSpc>
            </a:pPr>
            <a:r>
              <a:rPr lang="en-US" b="1" baseline="0" dirty="0">
                <a:latin typeface="+mn-lt"/>
                <a:cs typeface="+mn-cs"/>
              </a:rPr>
              <a:t>Our hypothesis is that our tool must be sensitive to notice these behavior inconsistencies when we artificially </a:t>
            </a:r>
            <a:r>
              <a:rPr lang="en-US" altLang="zh-CN" b="1" baseline="0" dirty="0" err="1" smtClean="0">
                <a:latin typeface="+mn-lt"/>
                <a:cs typeface="+mn-cs"/>
              </a:rPr>
              <a:t>inject</a:t>
            </a:r>
            <a:r>
              <a:rPr lang="en-US" b="1" baseline="0" dirty="0" err="1" smtClean="0">
                <a:latin typeface="+mn-lt"/>
                <a:cs typeface="+mn-cs"/>
              </a:rPr>
              <a:t>mutation</a:t>
            </a:r>
            <a:r>
              <a:rPr lang="en-US" b="1" baseline="0" dirty="0" smtClean="0">
                <a:latin typeface="+mn-lt"/>
                <a:cs typeface="+mn-cs"/>
              </a:rPr>
              <a:t> </a:t>
            </a:r>
            <a:r>
              <a:rPr lang="en-US" b="1" baseline="0" dirty="0">
                <a:latin typeface="+mn-lt"/>
                <a:cs typeface="+mn-cs"/>
              </a:rPr>
              <a:t>bugs. </a:t>
            </a:r>
          </a:p>
          <a:p>
            <a:pPr>
              <a:lnSpc>
                <a:spcPct val="10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24</a:t>
            </a:fld>
            <a:endParaRPr lang="en-US"/>
          </a:p>
        </p:txBody>
      </p:sp>
    </p:spTree>
    <p:extLst>
      <p:ext uri="{BB962C8B-B14F-4D97-AF65-F5344CB8AC3E}">
        <p14:creationId xmlns="" xmlns:p14="http://schemas.microsoft.com/office/powerpoint/2010/main" val="2266137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Now</a:t>
            </a:r>
            <a:r>
              <a:rPr lang="en-US" baseline="0" dirty="0"/>
              <a:t> our goal is to demonstrate that Grafter can help detect potential inconsistencies in a robust manner. </a:t>
            </a:r>
          </a:p>
          <a:p>
            <a:pPr>
              <a:lnSpc>
                <a:spcPct val="100000"/>
              </a:lnSpc>
            </a:pPr>
            <a:endParaRPr lang="en-US" dirty="0"/>
          </a:p>
          <a:p>
            <a:pPr>
              <a:lnSpc>
                <a:spcPct val="100000"/>
              </a:lnSpc>
            </a:pPr>
            <a:r>
              <a:rPr lang="en-US" dirty="0"/>
              <a:t>Therefore we design a</a:t>
            </a:r>
            <a:r>
              <a:rPr lang="en-US" baseline="0" dirty="0"/>
              <a:t> mutation experiment. </a:t>
            </a:r>
            <a:r>
              <a:rPr lang="en-US" dirty="0">
                <a:latin typeface="Times New Roman" pitchFamily="18" charset="0"/>
                <a:cs typeface="Times New Roman" pitchFamily="18" charset="0"/>
              </a:rPr>
              <a:t>We systematically injected 361 mutants as artificial bugs on 30 pairs of clones with no existing test behavioral differences </a:t>
            </a:r>
            <a:r>
              <a:rPr lang="en-US" dirty="0">
                <a:latin typeface="+mn-lt"/>
                <a:cs typeface="+mn-cs"/>
              </a:rPr>
              <a:t>.</a:t>
            </a:r>
            <a:r>
              <a:rPr lang="en-US" baseline="0" dirty="0">
                <a:latin typeface="+mn-lt"/>
                <a:cs typeface="+mn-cs"/>
              </a:rPr>
              <a:t> </a:t>
            </a:r>
          </a:p>
          <a:p>
            <a:pPr>
              <a:lnSpc>
                <a:spcPct val="100000"/>
              </a:lnSpc>
            </a:pPr>
            <a:endParaRPr lang="en-US" baseline="0" dirty="0">
              <a:latin typeface="+mn-lt"/>
              <a:cs typeface="+mn-cs"/>
            </a:endParaRPr>
          </a:p>
          <a:p>
            <a:pPr>
              <a:lnSpc>
                <a:spcPct val="100000"/>
              </a:lnSpc>
            </a:pPr>
            <a:r>
              <a:rPr lang="en-US" baseline="0" dirty="0">
                <a:latin typeface="+mn-lt"/>
                <a:cs typeface="+mn-cs"/>
              </a:rPr>
              <a:t>We use an existing mutation analysis framework Major to inject 8 kinds of mutations. </a:t>
            </a:r>
            <a:r>
              <a:rPr lang="en-US" altLang="zh-CN" baseline="0" dirty="0" smtClean="0">
                <a:latin typeface="+mn-lt"/>
                <a:cs typeface="+mn-cs"/>
              </a:rPr>
              <a:t>Here shows a mutation example.</a:t>
            </a:r>
          </a:p>
          <a:p>
            <a:pPr>
              <a:lnSpc>
                <a:spcPct val="100000"/>
              </a:lnSpc>
            </a:pPr>
            <a:endParaRPr lang="en-US" baseline="0" dirty="0">
              <a:latin typeface="+mn-lt"/>
              <a:cs typeface="+mn-cs"/>
            </a:endParaRPr>
          </a:p>
          <a:p>
            <a:pPr>
              <a:lnSpc>
                <a:spcPct val="100000"/>
              </a:lnSpc>
            </a:pPr>
            <a:r>
              <a:rPr lang="en-US" baseline="0" dirty="0" smtClean="0">
                <a:latin typeface="+mn-lt"/>
                <a:cs typeface="+mn-cs"/>
              </a:rPr>
              <a:t>Before injecting the mutant, both programs check whether the input parameter is null in the first if condition. </a:t>
            </a: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After </a:t>
            </a:r>
            <a:r>
              <a:rPr lang="en-US" baseline="0" dirty="0">
                <a:latin typeface="+mn-lt"/>
                <a:cs typeface="+mn-cs"/>
              </a:rPr>
              <a:t>mutating, the left clone checks whether the local variable type is not null, which is inconsistent with the right clone. </a:t>
            </a:r>
            <a:endParaRPr lang="en-US" baseline="0" dirty="0" smtClean="0">
              <a:latin typeface="+mn-lt"/>
              <a:cs typeface="+mn-cs"/>
            </a:endParaRP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So our goal here is to check whether Grafter is capable of exposing the behavioral difference caused by this mutant.</a:t>
            </a:r>
            <a:endParaRPr lang="en-US" baseline="0" dirty="0">
              <a:latin typeface="+mn-lt"/>
              <a:cs typeface="+mn-cs"/>
            </a:endParaRPr>
          </a:p>
          <a:p>
            <a:pPr>
              <a:lnSpc>
                <a:spcPct val="100000"/>
              </a:lnSpc>
            </a:pPr>
            <a:endParaRPr lang="en-US" baseline="0" dirty="0">
              <a:latin typeface="+mn-lt"/>
              <a:cs typeface="+mn-cs"/>
            </a:endParaRPr>
          </a:p>
          <a:p>
            <a:pPr>
              <a:lnSpc>
                <a:spcPct val="100000"/>
              </a:lnSpc>
            </a:pPr>
            <a:r>
              <a:rPr lang="en-US" b="1" baseline="0" dirty="0">
                <a:latin typeface="+mn-lt"/>
                <a:cs typeface="+mn-cs"/>
              </a:rPr>
              <a:t>Our hypothesis is that our tool must be sensitive to notice these behavior inconsistencies when we artificially </a:t>
            </a:r>
            <a:r>
              <a:rPr lang="en-US" altLang="zh-CN" b="1" baseline="0" dirty="0" err="1" smtClean="0">
                <a:latin typeface="+mn-lt"/>
                <a:cs typeface="+mn-cs"/>
              </a:rPr>
              <a:t>inject</a:t>
            </a:r>
            <a:r>
              <a:rPr lang="en-US" b="1" baseline="0" dirty="0" err="1" smtClean="0">
                <a:latin typeface="+mn-lt"/>
                <a:cs typeface="+mn-cs"/>
              </a:rPr>
              <a:t>mutation</a:t>
            </a:r>
            <a:r>
              <a:rPr lang="en-US" b="1" baseline="0" dirty="0" smtClean="0">
                <a:latin typeface="+mn-lt"/>
                <a:cs typeface="+mn-cs"/>
              </a:rPr>
              <a:t> </a:t>
            </a:r>
            <a:r>
              <a:rPr lang="en-US" b="1" baseline="0" dirty="0">
                <a:latin typeface="+mn-lt"/>
                <a:cs typeface="+mn-cs"/>
              </a:rPr>
              <a:t>bugs. </a:t>
            </a:r>
          </a:p>
          <a:p>
            <a:pPr>
              <a:lnSpc>
                <a:spcPct val="10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25</a:t>
            </a:fld>
            <a:endParaRPr lang="en-US"/>
          </a:p>
        </p:txBody>
      </p:sp>
    </p:spTree>
    <p:extLst>
      <p:ext uri="{BB962C8B-B14F-4D97-AF65-F5344CB8AC3E}">
        <p14:creationId xmlns="" xmlns:p14="http://schemas.microsoft.com/office/powerpoint/2010/main" val="226613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1200" dirty="0">
                <a:latin typeface="Times New Roman" pitchFamily="18" charset="0"/>
                <a:cs typeface="Times New Roman" pitchFamily="18" charset="0"/>
              </a:rPr>
              <a:t>So grafter detects </a:t>
            </a:r>
            <a:r>
              <a:rPr lang="en-US" sz="1200" b="1" dirty="0">
                <a:latin typeface="Times New Roman" pitchFamily="18" charset="0"/>
                <a:cs typeface="Times New Roman" pitchFamily="18" charset="0"/>
              </a:rPr>
              <a:t>36% </a:t>
            </a:r>
            <a:r>
              <a:rPr lang="en-US" sz="1200" dirty="0">
                <a:latin typeface="Times New Roman" pitchFamily="18" charset="0"/>
                <a:cs typeface="Times New Roman" pitchFamily="18" charset="0"/>
              </a:rPr>
              <a:t>more mutants using the test-level comparison and </a:t>
            </a:r>
            <a:r>
              <a:rPr lang="en-US" sz="1200" b="0" dirty="0">
                <a:latin typeface="Times New Roman" pitchFamily="18" charset="0"/>
                <a:cs typeface="Times New Roman" pitchFamily="18" charset="0"/>
              </a:rPr>
              <a:t>almost</a:t>
            </a:r>
            <a:r>
              <a:rPr lang="en-US" sz="1200" b="0" baseline="0" dirty="0">
                <a:latin typeface="Times New Roman" pitchFamily="18" charset="0"/>
                <a:cs typeface="Times New Roman" pitchFamily="18" charset="0"/>
              </a:rPr>
              <a:t> twice </a:t>
            </a:r>
            <a:r>
              <a:rPr lang="en-US" sz="1200" dirty="0">
                <a:latin typeface="Times New Roman" pitchFamily="18" charset="0"/>
                <a:cs typeface="Times New Roman" pitchFamily="18" charset="0"/>
              </a:rPr>
              <a:t>more mutants using the state-level comparison.</a:t>
            </a:r>
          </a:p>
          <a:p>
            <a:pPr>
              <a:lnSpc>
                <a:spcPct val="100000"/>
              </a:lnSpc>
            </a:pPr>
            <a:endParaRPr lang="en-US" sz="1200" dirty="0">
              <a:latin typeface="Times New Roman" pitchFamily="18" charset="0"/>
              <a:cs typeface="Times New Roman" pitchFamily="18" charset="0"/>
            </a:endParaRPr>
          </a:p>
          <a:p>
            <a:pPr>
              <a:lnSpc>
                <a:spcPct val="100000"/>
              </a:lnSpc>
            </a:pPr>
            <a:r>
              <a:rPr lang="en-US" sz="1200" dirty="0">
                <a:latin typeface="Times New Roman" pitchFamily="18" charset="0"/>
                <a:cs typeface="Times New Roman" pitchFamily="18" charset="0"/>
              </a:rPr>
              <a:t>Therefore</a:t>
            </a:r>
            <a:r>
              <a:rPr lang="en-US" sz="1200" baseline="0" dirty="0">
                <a:latin typeface="Times New Roman" pitchFamily="18" charset="0"/>
                <a:cs typeface="Times New Roman" pitchFamily="18" charset="0"/>
              </a:rPr>
              <a:t> our hypothesis is correct --- grafter is indeed more </a:t>
            </a:r>
            <a:r>
              <a:rPr lang="en-US" sz="1200" baseline="0" dirty="0" smtClean="0">
                <a:latin typeface="Times New Roman" pitchFamily="18" charset="0"/>
                <a:cs typeface="Times New Roman" pitchFamily="18" charset="0"/>
              </a:rPr>
              <a:t>effective in revealing behavioral </a:t>
            </a:r>
            <a:r>
              <a:rPr lang="en-US" sz="1200" baseline="0" dirty="0">
                <a:latin typeface="Times New Roman" pitchFamily="18" charset="0"/>
                <a:cs typeface="Times New Roman" pitchFamily="18" charset="0"/>
              </a:rPr>
              <a:t>inconsistencies than a static approach.</a:t>
            </a:r>
            <a:endParaRPr lang="en-US" sz="1200" dirty="0">
              <a:latin typeface="Times New Roman" pitchFamily="18" charset="0"/>
              <a:cs typeface="Times New Roman" pitchFamily="18" charset="0"/>
            </a:endParaRPr>
          </a:p>
          <a:p>
            <a:pPr>
              <a:lnSpc>
                <a:spcPct val="100000"/>
              </a:lnSpc>
            </a:pPr>
            <a:endParaRPr lang="en-US" sz="1200" dirty="0">
              <a:latin typeface="Times New Roman" pitchFamily="18" charset="0"/>
              <a:cs typeface="Times New Roman" pitchFamily="18" charset="0"/>
            </a:endParaRPr>
          </a:p>
          <a:p>
            <a:pPr>
              <a:lnSpc>
                <a:spcPct val="100000"/>
              </a:lnSpc>
            </a:pP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26</a:t>
            </a:fld>
            <a:endParaRPr lang="en-US"/>
          </a:p>
        </p:txBody>
      </p:sp>
    </p:spTree>
    <p:extLst>
      <p:ext uri="{BB962C8B-B14F-4D97-AF65-F5344CB8AC3E}">
        <p14:creationId xmlns="" xmlns:p14="http://schemas.microsoft.com/office/powerpoint/2010/main" val="63935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Currently</a:t>
            </a:r>
            <a:r>
              <a:rPr lang="en-US" baseline="0" dirty="0"/>
              <a:t> Grafter works with code clones from the same project</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dirty="0"/>
              <a:t>the next step,</a:t>
            </a:r>
            <a:r>
              <a:rPr lang="en-US" baseline="0" dirty="0"/>
              <a:t> we want to investigate its capability to detect behavioral divergence across different pilot systems such as </a:t>
            </a:r>
            <a:r>
              <a:rPr lang="en-US" baseline="0" dirty="0" err="1"/>
              <a:t>APMRover</a:t>
            </a:r>
            <a:r>
              <a:rPr lang="en-US" baseline="0" dirty="0"/>
              <a:t> and </a:t>
            </a:r>
            <a:r>
              <a:rPr lang="en-US" baseline="0" dirty="0" err="1"/>
              <a:t>AdruCopter</a:t>
            </a:r>
            <a:r>
              <a:rPr lang="en-US" baseline="0" dirty="0"/>
              <a:t>.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will investigate the feasibility of automatically porting similar checkers (e.g., input validation, error handling) between different pilot systems to improve the robustness of pilot systems</a:t>
            </a:r>
          </a:p>
          <a:p>
            <a:endParaRPr lang="en-US" dirty="0"/>
          </a:p>
          <a:p>
            <a:r>
              <a:rPr lang="en-US" dirty="0"/>
              <a:t>-----------------------------------------------------------------------------</a:t>
            </a:r>
          </a:p>
          <a:p>
            <a:endParaRPr lang="en-US" baseline="0" dirty="0"/>
          </a:p>
          <a:p>
            <a:r>
              <a:rPr lang="en-US" baseline="0" dirty="0"/>
              <a:t>For example, suppose the pilot systems for land rover and quadcopter have some similar code. If a repair is applied in the pilot system for land rover and a similar repair is applied to the pilot system of quadcopter, we want to guarantee the consistency of these similar repairs by cross-checking their correctness using Grafter.</a:t>
            </a:r>
          </a:p>
          <a:p>
            <a:endParaRPr lang="en-US" baseline="0" dirty="0"/>
          </a:p>
          <a:p>
            <a:r>
              <a:rPr lang="en-US" baseline="0" dirty="0"/>
              <a:t>We observe a lot of repairs on small pieces of code clones in the </a:t>
            </a:r>
            <a:r>
              <a:rPr lang="en-US" baseline="0" dirty="0" err="1"/>
              <a:t>Ardupilot</a:t>
            </a:r>
            <a:r>
              <a:rPr lang="en-US" baseline="0" dirty="0"/>
              <a:t> system. This small pieces of code clones are recognized as micro-clones recently in academia. Such similar, small repairs involve a lot of manual labor to fix. An inconsistent edit or missing edit can alter the program behavior significantly. I am envisioning an interactive recommendation system that can detect and port such small repairs across micro-clones. </a:t>
            </a:r>
          </a:p>
        </p:txBody>
      </p:sp>
      <p:sp>
        <p:nvSpPr>
          <p:cNvPr id="4" name="Slide Number Placeholder 3"/>
          <p:cNvSpPr>
            <a:spLocks noGrp="1"/>
          </p:cNvSpPr>
          <p:nvPr>
            <p:ph type="sldNum" sz="quarter" idx="10"/>
          </p:nvPr>
        </p:nvSpPr>
        <p:spPr/>
        <p:txBody>
          <a:bodyPr/>
          <a:lstStyle/>
          <a:p>
            <a:fld id="{35A11EAB-687D-4AE4-B775-678A923E9436}" type="slidenum">
              <a:rPr lang="en-US" smtClean="0"/>
              <a:pPr/>
              <a:t>27</a:t>
            </a:fld>
            <a:endParaRPr lang="en-US"/>
          </a:p>
        </p:txBody>
      </p:sp>
    </p:spTree>
    <p:extLst>
      <p:ext uri="{BB962C8B-B14F-4D97-AF65-F5344CB8AC3E}">
        <p14:creationId xmlns="" xmlns:p14="http://schemas.microsoft.com/office/powerpoint/2010/main" val="760739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Now</a:t>
            </a:r>
            <a:r>
              <a:rPr lang="en-US" baseline="0" dirty="0"/>
              <a:t> our goal is to demonstrate that Grafter can help detect potential inconsistencies in a robust manner. </a:t>
            </a:r>
          </a:p>
          <a:p>
            <a:pPr>
              <a:lnSpc>
                <a:spcPct val="100000"/>
              </a:lnSpc>
            </a:pPr>
            <a:endParaRPr lang="en-US" dirty="0"/>
          </a:p>
          <a:p>
            <a:pPr>
              <a:lnSpc>
                <a:spcPct val="100000"/>
              </a:lnSpc>
            </a:pPr>
            <a:r>
              <a:rPr lang="en-US" dirty="0"/>
              <a:t>Therefore we design a</a:t>
            </a:r>
            <a:r>
              <a:rPr lang="en-US" baseline="0" dirty="0"/>
              <a:t> mutation experiment. </a:t>
            </a:r>
            <a:r>
              <a:rPr lang="en-US" dirty="0">
                <a:latin typeface="Times New Roman" pitchFamily="18" charset="0"/>
                <a:cs typeface="Times New Roman" pitchFamily="18" charset="0"/>
              </a:rPr>
              <a:t>We systematically injected 361 mutants as artificial bugs on 30 pairs of clones with no existing test behavioral differences </a:t>
            </a:r>
            <a:r>
              <a:rPr lang="en-US" dirty="0">
                <a:latin typeface="+mn-lt"/>
                <a:cs typeface="+mn-cs"/>
              </a:rPr>
              <a:t>.</a:t>
            </a:r>
            <a:r>
              <a:rPr lang="en-US" baseline="0" dirty="0">
                <a:latin typeface="+mn-lt"/>
                <a:cs typeface="+mn-cs"/>
              </a:rPr>
              <a:t> </a:t>
            </a:r>
          </a:p>
          <a:p>
            <a:pPr>
              <a:lnSpc>
                <a:spcPct val="100000"/>
              </a:lnSpc>
            </a:pPr>
            <a:endParaRPr lang="en-US" baseline="0" dirty="0">
              <a:latin typeface="+mn-lt"/>
              <a:cs typeface="+mn-cs"/>
            </a:endParaRPr>
          </a:p>
          <a:p>
            <a:pPr>
              <a:lnSpc>
                <a:spcPct val="100000"/>
              </a:lnSpc>
            </a:pPr>
            <a:r>
              <a:rPr lang="en-US" baseline="0" dirty="0">
                <a:latin typeface="+mn-lt"/>
                <a:cs typeface="+mn-cs"/>
              </a:rPr>
              <a:t>We use an existing mutation analysis framework Major to inject 8 kinds of mutations. </a:t>
            </a:r>
            <a:r>
              <a:rPr lang="en-US" altLang="zh-CN" baseline="0" dirty="0" smtClean="0">
                <a:latin typeface="+mn-lt"/>
                <a:cs typeface="+mn-cs"/>
              </a:rPr>
              <a:t>Here shows a mutation example.</a:t>
            </a:r>
          </a:p>
          <a:p>
            <a:pPr>
              <a:lnSpc>
                <a:spcPct val="100000"/>
              </a:lnSpc>
            </a:pPr>
            <a:endParaRPr lang="en-US" baseline="0" dirty="0">
              <a:latin typeface="+mn-lt"/>
              <a:cs typeface="+mn-cs"/>
            </a:endParaRPr>
          </a:p>
          <a:p>
            <a:pPr>
              <a:lnSpc>
                <a:spcPct val="100000"/>
              </a:lnSpc>
            </a:pPr>
            <a:r>
              <a:rPr lang="en-US" baseline="0" dirty="0" smtClean="0">
                <a:latin typeface="+mn-lt"/>
                <a:cs typeface="+mn-cs"/>
              </a:rPr>
              <a:t>Before injecting the mutant, both programs check whether the input parameter is null in the first if condition. </a:t>
            </a: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After </a:t>
            </a:r>
            <a:r>
              <a:rPr lang="en-US" baseline="0" dirty="0">
                <a:latin typeface="+mn-lt"/>
                <a:cs typeface="+mn-cs"/>
              </a:rPr>
              <a:t>mutating, the left clone checks whether the local variable type is not null, which is inconsistent with the right clone. </a:t>
            </a:r>
            <a:endParaRPr lang="en-US" baseline="0" dirty="0" smtClean="0">
              <a:latin typeface="+mn-lt"/>
              <a:cs typeface="+mn-cs"/>
            </a:endParaRPr>
          </a:p>
          <a:p>
            <a:pPr>
              <a:lnSpc>
                <a:spcPct val="100000"/>
              </a:lnSpc>
            </a:pPr>
            <a:endParaRPr lang="en-US" baseline="0" dirty="0" smtClean="0">
              <a:latin typeface="+mn-lt"/>
              <a:cs typeface="+mn-cs"/>
            </a:endParaRPr>
          </a:p>
          <a:p>
            <a:pPr>
              <a:lnSpc>
                <a:spcPct val="100000"/>
              </a:lnSpc>
            </a:pPr>
            <a:r>
              <a:rPr lang="en-US" baseline="0" dirty="0" smtClean="0">
                <a:latin typeface="+mn-lt"/>
                <a:cs typeface="+mn-cs"/>
              </a:rPr>
              <a:t>So our goal here is to check whether Grafter is capable of exposing the behavioral difference caused by this mutant.</a:t>
            </a:r>
            <a:endParaRPr lang="en-US" baseline="0" dirty="0">
              <a:latin typeface="+mn-lt"/>
              <a:cs typeface="+mn-cs"/>
            </a:endParaRPr>
          </a:p>
          <a:p>
            <a:pPr>
              <a:lnSpc>
                <a:spcPct val="100000"/>
              </a:lnSpc>
            </a:pPr>
            <a:endParaRPr lang="en-US" baseline="0" dirty="0">
              <a:latin typeface="+mn-lt"/>
              <a:cs typeface="+mn-cs"/>
            </a:endParaRPr>
          </a:p>
          <a:p>
            <a:pPr>
              <a:lnSpc>
                <a:spcPct val="100000"/>
              </a:lnSpc>
            </a:pPr>
            <a:r>
              <a:rPr lang="en-US" b="1" baseline="0" dirty="0">
                <a:latin typeface="+mn-lt"/>
                <a:cs typeface="+mn-cs"/>
              </a:rPr>
              <a:t>Our hypothesis is that our tool must be sensitive to notice these behavior inconsistencies when we artificially </a:t>
            </a:r>
            <a:r>
              <a:rPr lang="en-US" altLang="zh-CN" b="1" baseline="0" dirty="0" err="1" smtClean="0">
                <a:latin typeface="+mn-lt"/>
                <a:cs typeface="+mn-cs"/>
              </a:rPr>
              <a:t>inject</a:t>
            </a:r>
            <a:r>
              <a:rPr lang="en-US" b="1" baseline="0" dirty="0" err="1" smtClean="0">
                <a:latin typeface="+mn-lt"/>
                <a:cs typeface="+mn-cs"/>
              </a:rPr>
              <a:t>mutation</a:t>
            </a:r>
            <a:r>
              <a:rPr lang="en-US" b="1" baseline="0" dirty="0" smtClean="0">
                <a:latin typeface="+mn-lt"/>
                <a:cs typeface="+mn-cs"/>
              </a:rPr>
              <a:t> </a:t>
            </a:r>
            <a:r>
              <a:rPr lang="en-US" b="1" baseline="0" dirty="0">
                <a:latin typeface="+mn-lt"/>
                <a:cs typeface="+mn-cs"/>
              </a:rPr>
              <a:t>bugs. </a:t>
            </a:r>
          </a:p>
          <a:p>
            <a:pPr>
              <a:lnSpc>
                <a:spcPct val="10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5A11EAB-687D-4AE4-B775-678A923E9436}" type="slidenum">
              <a:rPr lang="en-US" smtClean="0"/>
              <a:pPr/>
              <a:t>31</a:t>
            </a:fld>
            <a:endParaRPr lang="en-US"/>
          </a:p>
        </p:txBody>
      </p:sp>
    </p:spTree>
    <p:extLst>
      <p:ext uri="{BB962C8B-B14F-4D97-AF65-F5344CB8AC3E}">
        <p14:creationId xmlns="" xmlns:p14="http://schemas.microsoft.com/office/powerpoint/2010/main" val="226613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Remove this slide </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33</a:t>
            </a:fld>
            <a:endParaRPr lang="en-US"/>
          </a:p>
        </p:txBody>
      </p:sp>
    </p:spTree>
    <p:extLst>
      <p:ext uri="{BB962C8B-B14F-4D97-AF65-F5344CB8AC3E}">
        <p14:creationId xmlns="" xmlns:p14="http://schemas.microsoft.com/office/powerpoint/2010/main" val="156984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itchFamily="18" charset="0"/>
                <a:ea typeface="Verdana" pitchFamily="34" charset="0"/>
                <a:cs typeface="Times New Roman" pitchFamily="18" charset="0"/>
              </a:rPr>
              <a:t>Let’s look at an example from Apache Ant.</a:t>
            </a:r>
            <a:r>
              <a:rPr lang="zh-CN" altLang="en-US" sz="1200" baseline="0" dirty="0">
                <a:latin typeface="Times New Roman" pitchFamily="18" charset="0"/>
                <a:ea typeface="Verdana" pitchFamily="34" charset="0"/>
                <a:cs typeface="Times New Roman" pitchFamily="18" charset="0"/>
              </a:rPr>
              <a:t> </a:t>
            </a:r>
            <a:endParaRPr lang="en-US" altLang="zh-CN" sz="1200" baseline="0" dirty="0">
              <a:latin typeface="Times New Roman" pitchFamily="18" charset="0"/>
              <a:ea typeface="Verdana" pitchFamily="34" charset="0"/>
              <a:cs typeface="Times New Roman" pitchFamily="18" charset="0"/>
            </a:endParaRPr>
          </a:p>
          <a:p>
            <a:endParaRPr lang="en-US" sz="1200" baseline="0" dirty="0">
              <a:latin typeface="Times New Roman" pitchFamily="18" charset="0"/>
              <a:ea typeface="Verdana" pitchFamily="34" charset="0"/>
              <a:cs typeface="Times New Roman" pitchFamily="18" charset="0"/>
            </a:endParaRPr>
          </a:p>
          <a:p>
            <a:r>
              <a:rPr lang="en-US" sz="1200" baseline="0" dirty="0">
                <a:latin typeface="Times New Roman" pitchFamily="18" charset="0"/>
                <a:ea typeface="Verdana" pitchFamily="34" charset="0"/>
                <a:cs typeface="Times New Roman" pitchFamily="18" charset="0"/>
              </a:rPr>
              <a:t>(We adapt a lot from the original code, e.g., renaming files, changing types, etc. And we made up the programming mistake to motivate the scenario. Should we really say it’s a case adapted from Apache Ant?)</a:t>
            </a:r>
            <a:endParaRPr lang="en-US" sz="1200" dirty="0">
              <a:latin typeface="Times New Roman" pitchFamily="18" charset="0"/>
              <a:ea typeface="Verdana" pitchFamily="34" charset="0"/>
              <a:cs typeface="Times New Roman" pitchFamily="18" charset="0"/>
            </a:endParaRPr>
          </a:p>
          <a:p>
            <a:endParaRPr lang="en-US" sz="1200" dirty="0">
              <a:latin typeface="Times New Roman" pitchFamily="18" charset="0"/>
              <a:ea typeface="Verdana" pitchFamily="34" charset="0"/>
              <a:cs typeface="Times New Roman" pitchFamily="18" charset="0"/>
            </a:endParaRPr>
          </a:p>
          <a:p>
            <a:r>
              <a:rPr lang="en-US" sz="1200" dirty="0" err="1">
                <a:latin typeface="Times New Roman" pitchFamily="18" charset="0"/>
                <a:ea typeface="Verdana" pitchFamily="34" charset="0"/>
                <a:cs typeface="Times New Roman" pitchFamily="18" charset="0"/>
              </a:rPr>
              <a:t>StringTokenizer</a:t>
            </a:r>
            <a:r>
              <a:rPr lang="en-US" sz="1200" dirty="0">
                <a:latin typeface="Times New Roman" pitchFamily="18" charset="0"/>
                <a:cs typeface="Times New Roman" pitchFamily="18" charset="0"/>
              </a:rPr>
              <a:t> is a legacy class in Java 6 and its use is discouraged in new code. </a:t>
            </a:r>
          </a:p>
          <a:p>
            <a:endParaRPr lang="en-US" sz="1200" dirty="0">
              <a:latin typeface="Times New Roman" pitchFamily="18" charset="0"/>
              <a:cs typeface="Times New Roman" pitchFamily="18" charset="0"/>
            </a:endParaRPr>
          </a:p>
          <a:p>
            <a:r>
              <a:rPr lang="en-US" dirty="0"/>
              <a:t>So a programmer</a:t>
            </a:r>
            <a:r>
              <a:rPr lang="en-US" baseline="0" dirty="0"/>
              <a:t> updates the use of </a:t>
            </a:r>
            <a:r>
              <a:rPr lang="en-US" baseline="0" dirty="0" err="1"/>
              <a:t>StringTokenizer</a:t>
            </a:r>
            <a:r>
              <a:rPr lang="en-US" baseline="0" dirty="0"/>
              <a:t> with another String split API in the copy class as well as the delete class. </a:t>
            </a:r>
          </a:p>
          <a:p>
            <a:endParaRPr lang="en-US" baseline="0" dirty="0"/>
          </a:p>
          <a:p>
            <a:r>
              <a:rPr lang="en-US" baseline="0" dirty="0"/>
              <a:t>But the programmer accidentally changes the string separator from comma to period in the right program.</a:t>
            </a:r>
          </a:p>
          <a:p>
            <a:endParaRPr lang="en-US" baseline="0" dirty="0"/>
          </a:p>
          <a:p>
            <a:r>
              <a:rPr lang="en-US" baseline="0" dirty="0"/>
              <a:t>Now the left program still splits string by comma but the right program starts splitting string by period which is a behavioral divergence.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S</a:t>
            </a:r>
            <a:r>
              <a:rPr lang="en-US" baseline="0" dirty="0" smtClean="0"/>
              <a:t>uch </a:t>
            </a:r>
            <a:r>
              <a:rPr lang="en-US" baseline="0" dirty="0"/>
              <a:t>a mistake is hard to recognize with manual inspection </a:t>
            </a:r>
            <a:r>
              <a:rPr lang="en-US" baseline="0" dirty="0" smtClean="0"/>
              <a:t>(red circles disappear)because </a:t>
            </a:r>
            <a:r>
              <a:rPr lang="en-US" baseline="0" dirty="0"/>
              <a:t>it only changes one character in the </a:t>
            </a:r>
            <a:r>
              <a:rPr lang="en-US" altLang="zh-CN" baseline="0" dirty="0" smtClean="0"/>
              <a:t>right </a:t>
            </a:r>
            <a:r>
              <a:rPr lang="en-US" baseline="0" dirty="0" smtClean="0"/>
              <a:t>program compared with the left, and </a:t>
            </a:r>
            <a:r>
              <a:rPr lang="en-US" baseline="0" dirty="0"/>
              <a:t>comma looks pretty like period.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Therefore this problem calls for an approach to detect such subtle programming mistakes and help programmers build confidence on the similar repairs.</a:t>
            </a:r>
          </a:p>
        </p:txBody>
      </p:sp>
      <p:sp>
        <p:nvSpPr>
          <p:cNvPr id="4" name="Slide Number Placeholder 3"/>
          <p:cNvSpPr>
            <a:spLocks noGrp="1"/>
          </p:cNvSpPr>
          <p:nvPr>
            <p:ph type="sldNum" sz="quarter" idx="10"/>
          </p:nvPr>
        </p:nvSpPr>
        <p:spPr/>
        <p:txBody>
          <a:bodyPr/>
          <a:lstStyle/>
          <a:p>
            <a:fld id="{35A11EAB-687D-4AE4-B775-678A923E9436}" type="slidenum">
              <a:rPr lang="en-US" smtClean="0"/>
              <a:pPr/>
              <a:t>3</a:t>
            </a:fld>
            <a:endParaRPr lang="en-US"/>
          </a:p>
        </p:txBody>
      </p:sp>
    </p:spTree>
    <p:extLst>
      <p:ext uri="{BB962C8B-B14F-4D97-AF65-F5344CB8AC3E}">
        <p14:creationId xmlns="" xmlns:p14="http://schemas.microsoft.com/office/powerpoint/2010/main" val="43554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Static approaches</a:t>
            </a:r>
            <a:r>
              <a:rPr lang="en-US" sz="1200" baseline="0" dirty="0">
                <a:latin typeface="Times New Roman" panose="02020603050405020304" pitchFamily="18" charset="0"/>
                <a:cs typeface="Times New Roman" panose="02020603050405020304" pitchFamily="18" charset="0"/>
              </a:rPr>
              <a:t> such as </a:t>
            </a:r>
            <a:r>
              <a:rPr lang="en-US" sz="1200" dirty="0">
                <a:latin typeface="Times New Roman" panose="02020603050405020304" pitchFamily="18" charset="0"/>
                <a:cs typeface="Times New Roman" panose="02020603050405020304" pitchFamily="18" charset="0"/>
              </a:rPr>
              <a:t>SPA</a:t>
            </a:r>
            <a:r>
              <a:rPr lang="en-US" sz="1200" baseline="0" dirty="0">
                <a:latin typeface="Times New Roman" panose="02020603050405020304" pitchFamily="18" charset="0"/>
                <a:cs typeface="Times New Roman" panose="02020603050405020304" pitchFamily="18" charset="0"/>
              </a:rPr>
              <a:t> or Jiang et al.</a:t>
            </a:r>
            <a:r>
              <a:rPr lang="en-US" sz="1200" dirty="0">
                <a:latin typeface="Times New Roman" panose="02020603050405020304" pitchFamily="18" charset="0"/>
                <a:cs typeface="Times New Roman" panose="02020603050405020304" pitchFamily="18" charset="0"/>
              </a:rPr>
              <a:t> detect renaming mistakes</a:t>
            </a:r>
            <a:r>
              <a:rPr lang="en-US" sz="1200" baseline="0" dirty="0">
                <a:latin typeface="Times New Roman" panose="02020603050405020304" pitchFamily="18" charset="0"/>
                <a:cs typeface="Times New Roman" panose="02020603050405020304" pitchFamily="18" charset="0"/>
              </a:rPr>
              <a:t> or differences in control and data dependences </a:t>
            </a:r>
            <a:r>
              <a:rPr lang="en-US" sz="1200" dirty="0">
                <a:latin typeface="Times New Roman" panose="02020603050405020304" pitchFamily="18" charset="0"/>
                <a:cs typeface="Times New Roman" panose="02020603050405020304" pitchFamily="18" charset="0"/>
              </a:rPr>
              <a:t>in clones. </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They do not examine syntactic</a:t>
            </a:r>
            <a:r>
              <a:rPr lang="en-US" sz="1200" baseline="0" dirty="0">
                <a:latin typeface="Times New Roman" panose="02020603050405020304" pitchFamily="18" charset="0"/>
                <a:cs typeface="Times New Roman" panose="02020603050405020304" pitchFamily="18" charset="0"/>
              </a:rPr>
              <a:t> differences in method </a:t>
            </a:r>
            <a:r>
              <a:rPr lang="en-US" sz="1200" baseline="0" dirty="0" smtClean="0">
                <a:latin typeface="Times New Roman" panose="02020603050405020304" pitchFamily="18" charset="0"/>
                <a:cs typeface="Times New Roman" panose="02020603050405020304" pitchFamily="18" charset="0"/>
              </a:rPr>
              <a:t>calls and </a:t>
            </a:r>
            <a:r>
              <a:rPr lang="en-US" sz="1200" baseline="0" dirty="0">
                <a:latin typeface="Times New Roman" panose="02020603050405020304" pitchFamily="18" charset="0"/>
                <a:cs typeface="Times New Roman" panose="02020603050405020304" pitchFamily="18" charset="0"/>
              </a:rPr>
              <a:t>constant values.</a:t>
            </a:r>
          </a:p>
          <a:p>
            <a:endParaRPr lang="en-US" sz="1200" baseline="0" dirty="0">
              <a:latin typeface="Times New Roman" panose="02020603050405020304" pitchFamily="18" charset="0"/>
              <a:cs typeface="Times New Roman" panose="02020603050405020304" pitchFamily="18" charset="0"/>
            </a:endParaRPr>
          </a:p>
          <a:p>
            <a:r>
              <a:rPr lang="en-US" sz="1200" baseline="0" dirty="0">
                <a:latin typeface="Times New Roman" panose="02020603050405020304" pitchFamily="18" charset="0"/>
                <a:cs typeface="Times New Roman" panose="02020603050405020304" pitchFamily="18" charset="0"/>
              </a:rPr>
              <a:t>In general, as they are static approaches, they cannot precisely detect runtime behavioral inconsistencies between clones.</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Differential testing frameworks such as </a:t>
            </a:r>
            <a:r>
              <a:rPr lang="en-US" sz="1200" dirty="0" err="1">
                <a:latin typeface="Times New Roman" panose="02020603050405020304" pitchFamily="18" charset="0"/>
                <a:cs typeface="Times New Roman" panose="02020603050405020304" pitchFamily="18" charset="0"/>
              </a:rPr>
              <a:t>Geno</a:t>
            </a:r>
            <a:r>
              <a:rPr lang="en-US" sz="1200" dirty="0">
                <a:latin typeface="Times New Roman" panose="02020603050405020304" pitchFamily="18" charset="0"/>
                <a:cs typeface="Times New Roman" panose="02020603050405020304" pitchFamily="18" charset="0"/>
              </a:rPr>
              <a:t> and </a:t>
            </a:r>
            <a:r>
              <a:rPr lang="en-US" sz="1200" dirty="0" err="1">
                <a:latin typeface="Times New Roman" panose="02020603050405020304" pitchFamily="18" charset="0"/>
                <a:cs typeface="Times New Roman" panose="02020603050405020304" pitchFamily="18" charset="0"/>
              </a:rPr>
              <a:t>Diffut</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work with only well-defined interfaces at system or</a:t>
            </a:r>
            <a:r>
              <a:rPr lang="en-US" sz="1200" baseline="0" dirty="0">
                <a:latin typeface="Times New Roman" panose="02020603050405020304" pitchFamily="18" charset="0"/>
                <a:cs typeface="Times New Roman" panose="02020603050405020304" pitchFamily="18" charset="0"/>
              </a:rPr>
              <a:t> method level. </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However, code clones are often </a:t>
            </a:r>
            <a:r>
              <a:rPr lang="en-US" sz="1200" dirty="0" smtClean="0">
                <a:latin typeface="Times New Roman" panose="02020603050405020304" pitchFamily="18" charset="0"/>
                <a:cs typeface="Times New Roman" panose="02020603050405020304" pitchFamily="18" charset="0"/>
              </a:rPr>
              <a:t>arbitrary code </a:t>
            </a:r>
            <a:r>
              <a:rPr lang="en-US" sz="1200" dirty="0">
                <a:latin typeface="Times New Roman" panose="02020603050405020304" pitchFamily="18" charset="0"/>
                <a:cs typeface="Times New Roman" panose="02020603050405020304" pitchFamily="18" charset="0"/>
              </a:rPr>
              <a:t>segments within a method. So these</a:t>
            </a:r>
            <a:r>
              <a:rPr lang="en-US" sz="1200" baseline="0" dirty="0">
                <a:latin typeface="Times New Roman" panose="02020603050405020304" pitchFamily="18" charset="0"/>
                <a:cs typeface="Times New Roman" panose="02020603050405020304" pitchFamily="18" charset="0"/>
              </a:rPr>
              <a:t> differential testing techniques</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do</a:t>
            </a:r>
            <a:r>
              <a:rPr lang="en-US" sz="1200" baseline="0" dirty="0" smtClean="0">
                <a:latin typeface="Times New Roman" panose="02020603050405020304" pitchFamily="18" charset="0"/>
                <a:cs typeface="Times New Roman" panose="02020603050405020304" pitchFamily="18" charset="0"/>
              </a:rPr>
              <a:t> not work with </a:t>
            </a:r>
            <a:r>
              <a:rPr lang="en-US" sz="1200" baseline="0" dirty="0">
                <a:latin typeface="Times New Roman" panose="02020603050405020304" pitchFamily="18" charset="0"/>
                <a:cs typeface="Times New Roman" panose="02020603050405020304" pitchFamily="18" charset="0"/>
              </a:rPr>
              <a:t>clones.</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Random testing techniques such as </a:t>
            </a:r>
            <a:r>
              <a:rPr lang="en-US" sz="1200" dirty="0" err="1">
                <a:latin typeface="Times New Roman" panose="02020603050405020304" pitchFamily="18" charset="0"/>
                <a:cs typeface="Times New Roman" panose="02020603050405020304" pitchFamily="18" charset="0"/>
              </a:rPr>
              <a:t>Randoop</a:t>
            </a:r>
            <a:r>
              <a:rPr lang="en-US" sz="1200" dirty="0">
                <a:latin typeface="Times New Roman" panose="02020603050405020304" pitchFamily="18" charset="0"/>
                <a:cs typeface="Times New Roman" panose="02020603050405020304" pitchFamily="18" charset="0"/>
              </a:rPr>
              <a:t> cannot effectively construct complex data structures and method call sequences to test code clones.  </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4</a:t>
            </a:fld>
            <a:endParaRPr lang="en-US"/>
          </a:p>
        </p:txBody>
      </p:sp>
    </p:spTree>
    <p:extLst>
      <p:ext uri="{BB962C8B-B14F-4D97-AF65-F5344CB8AC3E}">
        <p14:creationId xmlns="" xmlns:p14="http://schemas.microsoft.com/office/powerpoint/2010/main" val="998987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help software developers build confidence on similar repairs, we present a differential testing framework Grafter to reuse tests and detects behavior divergence caused by inconsistent repairs via code transplantation.</a:t>
            </a:r>
          </a:p>
          <a:p>
            <a:endParaRPr lang="en-US" baseline="0" dirty="0"/>
          </a:p>
          <a:p>
            <a:r>
              <a:rPr lang="en-US" b="1" baseline="0" dirty="0"/>
              <a:t>Back to the previous example</a:t>
            </a:r>
            <a:r>
              <a:rPr lang="en-US" baseline="0" dirty="0"/>
              <a:t>, suppose the code clone in Copy.java, which is highlighted in the green color, is exercised by a test named </a:t>
            </a:r>
            <a:r>
              <a:rPr lang="en-US" baseline="0" dirty="0" err="1"/>
              <a:t>testCopy</a:t>
            </a:r>
            <a:r>
              <a:rPr lang="en-US" baseline="0" dirty="0"/>
              <a:t>. </a:t>
            </a:r>
          </a:p>
          <a:p>
            <a:endParaRPr lang="en-US" baseline="0" dirty="0"/>
          </a:p>
          <a:p>
            <a:r>
              <a:rPr lang="en-US" baseline="0" dirty="0"/>
              <a:t>However, its counterpart clone in Delete.java, which is highlighted in the yellow color and repaired inconsistently, is not tested by the existing test suite.</a:t>
            </a:r>
          </a:p>
          <a:p>
            <a:endParaRPr lang="en-US" baseline="0" dirty="0"/>
          </a:p>
          <a:p>
            <a:r>
              <a:rPr lang="en-US" baseline="0" dirty="0"/>
              <a:t>To check the correctness of the repair on Delete.java, our approach grafts the code snippet to Copy.java </a:t>
            </a:r>
            <a:r>
              <a:rPr lang="en-US" b="1" baseline="0" dirty="0"/>
              <a:t>(click)</a:t>
            </a:r>
            <a:r>
              <a:rPr lang="en-US" baseline="0" dirty="0"/>
              <a:t>, and rerun the test </a:t>
            </a:r>
            <a:r>
              <a:rPr lang="en-US" b="1" baseline="0" dirty="0"/>
              <a:t>(click)</a:t>
            </a:r>
            <a:r>
              <a:rPr lang="en-US" baseline="0" dirty="0"/>
              <a:t>. </a:t>
            </a:r>
          </a:p>
          <a:p>
            <a:endParaRPr lang="en-US" baseline="0" dirty="0"/>
          </a:p>
          <a:p>
            <a:r>
              <a:rPr lang="en-US" b="1" baseline="0" dirty="0"/>
              <a:t>Because the programmer accidentally replaced the separator from comma to period, the patterns string is not split correctly and therefore fails the test.</a:t>
            </a:r>
          </a:p>
        </p:txBody>
      </p:sp>
      <p:sp>
        <p:nvSpPr>
          <p:cNvPr id="4" name="Slide Number Placeholder 3"/>
          <p:cNvSpPr>
            <a:spLocks noGrp="1"/>
          </p:cNvSpPr>
          <p:nvPr>
            <p:ph type="sldNum" sz="quarter" idx="10"/>
          </p:nvPr>
        </p:nvSpPr>
        <p:spPr/>
        <p:txBody>
          <a:bodyPr/>
          <a:lstStyle/>
          <a:p>
            <a:fld id="{35A11EAB-687D-4AE4-B775-678A923E9436}" type="slidenum">
              <a:rPr lang="en-US" smtClean="0"/>
              <a:pPr/>
              <a:t>5</a:t>
            </a:fld>
            <a:endParaRPr lang="en-US"/>
          </a:p>
        </p:txBody>
      </p:sp>
    </p:spTree>
    <p:extLst>
      <p:ext uri="{BB962C8B-B14F-4D97-AF65-F5344CB8AC3E}">
        <p14:creationId xmlns="" xmlns:p14="http://schemas.microsoft.com/office/powerpoint/2010/main" val="370008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way, our approach</a:t>
            </a:r>
            <a:r>
              <a:rPr lang="en-US" baseline="0" dirty="0"/>
              <a:t> can detect the subtle programming mistakes in similar repairs by exposing behavioral divergence between code clones.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technique is novel in the</a:t>
            </a:r>
            <a:r>
              <a:rPr lang="en-US" baseline="0" dirty="0"/>
              <a:t> sense that we are the first technique to </a:t>
            </a:r>
            <a:r>
              <a:rPr lang="en-US" baseline="0" dirty="0" smtClean="0"/>
              <a:t>boo</a:t>
            </a:r>
            <a:r>
              <a:rPr lang="en-US" altLang="zh-CN" baseline="0" dirty="0" smtClean="0"/>
              <a:t>s</a:t>
            </a:r>
            <a:r>
              <a:rPr lang="en-US" baseline="0" dirty="0" smtClean="0"/>
              <a:t>t </a:t>
            </a:r>
            <a:r>
              <a:rPr lang="en-US" baseline="0" dirty="0"/>
              <a:t>test coverage for code clones and to allow runtime behavior comparison between clones. </a:t>
            </a:r>
            <a:endParaRPr lang="en-US" dirty="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6</a:t>
            </a:fld>
            <a:endParaRPr lang="en-US"/>
          </a:p>
        </p:txBody>
      </p:sp>
    </p:spTree>
    <p:extLst>
      <p:ext uri="{BB962C8B-B14F-4D97-AF65-F5344CB8AC3E}">
        <p14:creationId xmlns="" xmlns:p14="http://schemas.microsoft.com/office/powerpoint/2010/main" val="3066326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a:t>The challenge</a:t>
            </a:r>
            <a:r>
              <a:rPr lang="en-US" baseline="0" dirty="0"/>
              <a:t> of this code transplantation or grafting is that code clones are often similar but not identical code fragments. </a:t>
            </a:r>
          </a:p>
          <a:p>
            <a:endParaRPr lang="en-US" baseline="0" dirty="0"/>
          </a:p>
          <a:p>
            <a:r>
              <a:rPr lang="en-US" baseline="0" dirty="0"/>
              <a:t>Therefore, these clones could have variations in variable names, types and method calls. Such clones are referred as Type II clones in Roy et al.’s well known clone taxonomy.</a:t>
            </a:r>
          </a:p>
          <a:p>
            <a:endParaRPr lang="en-US" baseline="0" dirty="0"/>
          </a:p>
          <a:p>
            <a:r>
              <a:rPr lang="en-US" baseline="0" dirty="0"/>
              <a:t>Some clones may have additional inserted and deleted code. Such clones are referred as Type III clones in Roy et al.’s taxonomy. </a:t>
            </a:r>
          </a:p>
          <a:p>
            <a:r>
              <a:rPr lang="en-US" b="1" baseline="0" dirty="0" smtClean="0"/>
              <a:t> </a:t>
            </a:r>
            <a:endParaRPr lang="en-US" b="1" baseline="0" dirty="0"/>
          </a:p>
          <a:p>
            <a:r>
              <a:rPr lang="en-US" altLang="zh-CN" baseline="0" dirty="0" smtClean="0"/>
              <a:t>S</a:t>
            </a:r>
            <a:r>
              <a:rPr lang="en-US" baseline="0" dirty="0" smtClean="0"/>
              <a:t>imply </a:t>
            </a:r>
            <a:r>
              <a:rPr lang="en-US" baseline="0" dirty="0"/>
              <a:t>grafting code without further adaptations will induce compilation errors </a:t>
            </a:r>
            <a:r>
              <a:rPr lang="en-US" baseline="0" dirty="0" smtClean="0"/>
              <a:t>and it’s hard to ensure the type safety during grafting.</a:t>
            </a:r>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Times New Roman" panose="02020603050405020304" pitchFamily="18" charset="0"/>
                <a:cs typeface="Times New Roman" panose="02020603050405020304" pitchFamily="18" charset="0"/>
              </a:rPr>
              <a:t>Therefore we </a:t>
            </a:r>
            <a:r>
              <a:rPr lang="en-US" baseline="0" dirty="0">
                <a:latin typeface="Times New Roman" panose="02020603050405020304" pitchFamily="18" charset="0"/>
                <a:cs typeface="Times New Roman" panose="02020603050405020304" pitchFamily="18" charset="0"/>
              </a:rPr>
              <a:t>design several code transplantation rules to resolve compilation errors and propagate data between corresponding variables between two clones. I will talk more details in the next few slides.</a:t>
            </a:r>
          </a:p>
        </p:txBody>
      </p:sp>
      <p:sp>
        <p:nvSpPr>
          <p:cNvPr id="4" name="灯片编号占位符 3"/>
          <p:cNvSpPr>
            <a:spLocks noGrp="1"/>
          </p:cNvSpPr>
          <p:nvPr>
            <p:ph type="sldNum" sz="quarter" idx="10"/>
          </p:nvPr>
        </p:nvSpPr>
        <p:spPr/>
        <p:txBody>
          <a:bodyPr/>
          <a:lstStyle/>
          <a:p>
            <a:fld id="{35A11EAB-687D-4AE4-B775-678A923E9436}" type="slidenum">
              <a:rPr lang="en-US" smtClean="0"/>
              <a:pPr/>
              <a:t>7</a:t>
            </a:fld>
            <a:endParaRPr lang="en-US"/>
          </a:p>
        </p:txBody>
      </p:sp>
    </p:spTree>
    <p:extLst>
      <p:ext uri="{BB962C8B-B14F-4D97-AF65-F5344CB8AC3E}">
        <p14:creationId xmlns="" xmlns:p14="http://schemas.microsoft.com/office/powerpoint/2010/main" val="147331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In general,</a:t>
            </a:r>
            <a:r>
              <a:rPr lang="en-US" baseline="0" dirty="0">
                <a:latin typeface="Times New Roman" panose="02020603050405020304" pitchFamily="18" charset="0"/>
                <a:cs typeface="Times New Roman" panose="02020603050405020304" pitchFamily="18" charset="0"/>
              </a:rPr>
              <a:t> our differential testing framework takes a pair of clones and an existing test suites as input.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It requires at least one clone in the clone pair to be exercised by the existing test suite so our differential testing framework can reuse the test on the other clone and compares their behaviors.</a:t>
            </a:r>
            <a:endParaRPr lang="en-US"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Our approach</a:t>
            </a:r>
            <a:r>
              <a:rPr lang="en-US" baseline="0" dirty="0">
                <a:latin typeface="Times New Roman" panose="02020603050405020304" pitchFamily="18" charset="0"/>
                <a:cs typeface="Times New Roman" panose="02020603050405020304" pitchFamily="18" charset="0"/>
              </a:rPr>
              <a:t> consists of four phases to reuse test and detect behavior divergence. I will explain details in each step in the next few slides.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At the end, our approach will report behavioral comparison results in terms of test outcomes and intermediate state values.</a:t>
            </a: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8</a:t>
            </a:fld>
            <a:endParaRPr lang="en-US"/>
          </a:p>
        </p:txBody>
      </p:sp>
    </p:spTree>
    <p:extLst>
      <p:ext uri="{BB962C8B-B14F-4D97-AF65-F5344CB8AC3E}">
        <p14:creationId xmlns="" xmlns:p14="http://schemas.microsoft.com/office/powerpoint/2010/main" val="512409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first step, our approach identifies variations between two clones </a:t>
            </a:r>
            <a:r>
              <a:rPr lang="en-US" b="1" baseline="0" dirty="0"/>
              <a:t>which may cause compilation errors after code transplantation</a:t>
            </a:r>
            <a:r>
              <a:rPr lang="en-US" baseline="0" dirty="0"/>
              <a:t>.</a:t>
            </a:r>
          </a:p>
          <a:p>
            <a:endParaRPr lang="en-US" baseline="0" dirty="0"/>
          </a:p>
          <a:p>
            <a:r>
              <a:rPr lang="en-US" baseline="0" dirty="0"/>
              <a:t>To </a:t>
            </a:r>
            <a:r>
              <a:rPr lang="en-US" b="1" baseline="0" dirty="0"/>
              <a:t>resolve the compilation errors caused by clone variations and produces </a:t>
            </a:r>
            <a:r>
              <a:rPr lang="en-US" b="1" baseline="0" dirty="0" err="1"/>
              <a:t>compilable</a:t>
            </a:r>
            <a:r>
              <a:rPr lang="en-US" b="1" baseline="0" dirty="0"/>
              <a:t> code</a:t>
            </a:r>
            <a:r>
              <a:rPr lang="en-US" baseline="0" dirty="0"/>
              <a:t>, our approach applies five transplantation rules to declare variables, methods, and transform types.</a:t>
            </a:r>
          </a:p>
          <a:p>
            <a:endParaRPr lang="en-US" baseline="0" dirty="0"/>
          </a:p>
          <a:p>
            <a:r>
              <a:rPr lang="en-US" baseline="0" dirty="0"/>
              <a:t>In the next step, our approach inserts stub code to populate intermediate input data to the grafted clone and transfer the updated values back to the test for examination.</a:t>
            </a:r>
          </a:p>
          <a:p>
            <a:endParaRPr lang="en-US" baseline="0" dirty="0"/>
          </a:p>
          <a:p>
            <a:r>
              <a:rPr lang="en-US" baseline="0" dirty="0"/>
              <a:t>Our approach supports differential testing in two granularities. </a:t>
            </a:r>
          </a:p>
          <a:p>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latin typeface="Times New Roman" panose="02020603050405020304" pitchFamily="18" charset="0"/>
                <a:cs typeface="Times New Roman" panose="02020603050405020304" pitchFamily="18" charset="0"/>
              </a:rPr>
              <a:t>The test-level comparison compares the test outcomes of reused test cases between two clones.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a:latin typeface="Times New Roman" panose="02020603050405020304" pitchFamily="18" charset="0"/>
                <a:cs typeface="Times New Roman" panose="02020603050405020304" pitchFamily="18" charset="0"/>
              </a:rPr>
              <a:t>The state-level comparison compares the intermediate state values.</a:t>
            </a:r>
          </a:p>
          <a:p>
            <a:endParaRPr lang="en-US" baseline="0" dirty="0"/>
          </a:p>
          <a:p>
            <a:endParaRPr lang="en-US" baseline="0" dirty="0"/>
          </a:p>
          <a:p>
            <a:r>
              <a:rPr lang="en-US" baseline="0" dirty="0"/>
              <a:t>The test0</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9</a:t>
            </a:fld>
            <a:endParaRPr lang="en-US"/>
          </a:p>
        </p:txBody>
      </p:sp>
    </p:spTree>
    <p:extLst>
      <p:ext uri="{BB962C8B-B14F-4D97-AF65-F5344CB8AC3E}">
        <p14:creationId xmlns="" xmlns:p14="http://schemas.microsoft.com/office/powerpoint/2010/main" val="512409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a:t>Click to edit Master title style</a:t>
            </a:r>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C0F1424-DD78-4428-B32F-377DC7FE8D41}" type="datetime1">
              <a:rPr lang="en-US" smtClean="0"/>
              <a:pPr/>
              <a:t>8/9/2016</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28108080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FDBC72-2C0F-4BB8-86BA-0719AD03E35C}" type="datetime1">
              <a:rPr lang="en-US" smtClean="0"/>
              <a:pPr/>
              <a:t>8/9/2016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24392933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5B09FEF-7A82-43A7-8EF0-BEC2BC785825}" type="datetime1">
              <a:rPr lang="en-US" smtClean="0"/>
              <a:pPr/>
              <a:t>8/9/2016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12971269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B669E5B-5DEA-489B-BC0F-FB166A69AF3D}" type="datetime1">
              <a:rPr lang="en-US" smtClean="0"/>
              <a:pPr/>
              <a:t>8/9/2016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18180761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3B26567-70C8-4DB3-85F8-CA0B3474673F}" type="datetime1">
              <a:rPr lang="en-US" smtClean="0"/>
              <a:pPr/>
              <a:t>8/9/2016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32941454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ADCF27D-E370-49D4-B0D2-D78889EE62F7}" type="datetime1">
              <a:rPr lang="en-US" smtClean="0"/>
              <a:pPr/>
              <a:t>8/9/2016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17178094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a:t>Click to edit Master title style</a:t>
            </a:r>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28E733F-8878-4A18-8576-F02D6D3128B1}" type="datetime1">
              <a:rPr lang="en-US" smtClean="0"/>
              <a:pPr/>
              <a:t>8/9/2016</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25106246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182D271-998B-434B-A9FF-4156C22CA52A}" type="datetime1">
              <a:rPr lang="en-US" smtClean="0"/>
              <a:pPr/>
              <a:t>8/9/2016</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940284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079B5B-9A42-4A44-A4A1-A32FCE40485C}" type="datetime1">
              <a:rPr lang="en-US" smtClean="0"/>
              <a:pPr/>
              <a:t>8/9/2016</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15523414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FE876035-6672-4693-BE22-0BF79CA12942}" type="datetime1">
              <a:rPr lang="en-US" smtClean="0"/>
              <a:pPr/>
              <a:t>8/9/2016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30145924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DD053971-086D-431F-AF03-D8717E65059D}" type="datetime1">
              <a:rPr lang="en-US" smtClean="0"/>
              <a:pPr/>
              <a:t>8/9/2016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 xmlns:p14="http://schemas.microsoft.com/office/powerpoint/2010/main" val="15955013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84052F7-92A0-4C23-9810-9E49AB796A7F}" type="datetime1">
              <a:rPr lang="en-US" smtClean="0"/>
              <a:pPr/>
              <a:t>8/9/2016</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Tianyi Zhang, Miryung Kim</a:t>
            </a:r>
          </a:p>
          <a:p>
            <a:r>
              <a:rPr lang="en-US" dirty="0">
                <a:latin typeface="Times New Roman" panose="02020603050405020304" pitchFamily="18" charset="0"/>
                <a:cs typeface="Times New Roman" panose="02020603050405020304" pitchFamily="18" charset="0"/>
              </a:rPr>
              <a:t>University of California, Los Angeles</a:t>
            </a:r>
          </a:p>
        </p:txBody>
      </p:sp>
      <p:sp>
        <p:nvSpPr>
          <p:cNvPr id="2" name="Title 1"/>
          <p:cNvSpPr>
            <a:spLocks noGrp="1"/>
          </p:cNvSpPr>
          <p:nvPr>
            <p:ph type="ctrTitle"/>
          </p:nvPr>
        </p:nvSpPr>
        <p:spPr>
          <a:xfrm>
            <a:off x="1091738" y="1928546"/>
            <a:ext cx="10313324" cy="1180465"/>
          </a:xfrm>
        </p:spPr>
        <p:txBody>
          <a:bodyPr>
            <a:normAutofit/>
          </a:bodyPr>
          <a:lstStyle/>
          <a:p>
            <a:r>
              <a:rPr lang="en-US" sz="4000" dirty="0">
                <a:latin typeface="Times New Roman" panose="02020603050405020304" pitchFamily="18" charset="0"/>
                <a:cs typeface="Times New Roman" panose="02020603050405020304" pitchFamily="18" charset="0"/>
              </a:rPr>
              <a:t>Towards Differential Testing of Similar Repairs</a:t>
            </a:r>
          </a:p>
        </p:txBody>
      </p:sp>
      <p:sp>
        <p:nvSpPr>
          <p:cNvPr id="4" name="灯片编号占位符 3"/>
          <p:cNvSpPr>
            <a:spLocks noGrp="1"/>
          </p:cNvSpPr>
          <p:nvPr>
            <p:ph type="sldNum" sz="quarter" idx="4"/>
          </p:nvPr>
        </p:nvSpPr>
        <p:spPr/>
        <p:txBody>
          <a:bodyPr/>
          <a:lstStyle/>
          <a:p>
            <a:fld id="{EDE33F98-78C3-475D-818F-89993A9188BE}" type="slidenum">
              <a:rPr lang="en-US" b="1" smtClean="0">
                <a:solidFill>
                  <a:schemeClr val="tx1"/>
                </a:solidFill>
              </a:rPr>
              <a:pPr/>
              <a:t>1</a:t>
            </a:fld>
            <a:endParaRPr lang="en-US" b="1" dirty="0">
              <a:solidFill>
                <a:schemeClr val="tx1"/>
              </a:solidFill>
            </a:endParaRPr>
          </a:p>
        </p:txBody>
      </p:sp>
    </p:spTree>
    <p:extLst>
      <p:ext uri="{BB962C8B-B14F-4D97-AF65-F5344CB8AC3E}">
        <p14:creationId xmlns="" xmlns:p14="http://schemas.microsoft.com/office/powerpoint/2010/main" val="8219853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8"/>
          <p:cNvSpPr/>
          <p:nvPr/>
        </p:nvSpPr>
        <p:spPr>
          <a:xfrm>
            <a:off x="6323864" y="3400263"/>
            <a:ext cx="5029936" cy="29560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solidFill>
                  <a:schemeClr val="tx1"/>
                </a:solidFill>
                <a:latin typeface="Times New Roman" pitchFamily="18" charset="0"/>
                <a:cs typeface="Times New Roman" pitchFamily="18" charset="0"/>
              </a:rPr>
              <a:t>    private </a:t>
            </a:r>
            <a:r>
              <a:rPr lang="en-US" dirty="0" err="1">
                <a:solidFill>
                  <a:schemeClr val="tx1"/>
                </a:solidFill>
                <a:latin typeface="Times New Roman" pitchFamily="18" charset="0"/>
                <a:cs typeface="Times New Roman" pitchFamily="18" charset="0"/>
              </a:rPr>
              <a:t>ExcludePatternSet</a:t>
            </a:r>
            <a:r>
              <a:rPr lang="en-US" dirty="0">
                <a:solidFill>
                  <a:schemeClr val="tx1"/>
                </a:solidFill>
                <a:latin typeface="Times New Roman" pitchFamily="18" charset="0"/>
                <a:cs typeface="Times New Roman" pitchFamily="18" charset="0"/>
              </a:rPr>
              <a:t> excludes;</a:t>
            </a:r>
          </a:p>
          <a:p>
            <a:r>
              <a:rPr lang="en-US" dirty="0">
                <a:solidFill>
                  <a:schemeClr val="tx1"/>
                </a:solidFill>
                <a:latin typeface="Times New Roman" pitchFamily="18" charset="0"/>
                <a:cs typeface="Times New Roman" pitchFamily="18" charset="0"/>
              </a:rPr>
              <a:t>    public void </a:t>
            </a:r>
            <a:r>
              <a:rPr lang="en-US" dirty="0" err="1">
                <a:solidFill>
                  <a:schemeClr val="tx1"/>
                </a:solidFill>
                <a:latin typeface="Times New Roman" pitchFamily="18" charset="0"/>
                <a:cs typeface="Times New Roman" pitchFamily="18" charset="0"/>
              </a:rPr>
              <a:t>setExcludes</a:t>
            </a:r>
            <a:r>
              <a:rPr lang="en-US" dirty="0">
                <a:solidFill>
                  <a:schemeClr val="tx1"/>
                </a:solidFill>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dirty="0" err="1">
                <a:solidFill>
                  <a:schemeClr val="tx1"/>
                </a:solidFill>
                <a:highlight>
                  <a:srgbClr val="FFFF00"/>
                </a:highlight>
                <a:latin typeface="Times New Roman" pitchFamily="18" charset="0"/>
                <a:cs typeface="Times New Roman" pitchFamily="18" charset="0"/>
              </a:rPr>
              <a:t>excludes.addPattern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15" name="Rectangle 3"/>
          <p:cNvSpPr/>
          <p:nvPr/>
        </p:nvSpPr>
        <p:spPr>
          <a:xfrm>
            <a:off x="1097280" y="3395342"/>
            <a:ext cx="5003065" cy="2961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latin typeface="Times New Roman" pitchFamily="18" charset="0"/>
                <a:cs typeface="Times New Roman" pitchFamily="18" charset="0"/>
              </a:rPr>
              <a:t>IncludePatternSet</a:t>
            </a:r>
            <a:r>
              <a:rPr lang="en-US" dirty="0">
                <a:latin typeface="Times New Roman" pitchFamily="18" charset="0"/>
                <a:cs typeface="Times New Roman" pitchFamily="18" charset="0"/>
              </a:rPr>
              <a:t> includes;</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00FF00"/>
                </a:highlight>
                <a:latin typeface="Times New Roman" pitchFamily="18" charset="0"/>
                <a:cs typeface="Times New Roman" pitchFamily="18" charset="0"/>
              </a:rPr>
              <a:t>      String[] tokens = </a:t>
            </a:r>
            <a:r>
              <a:rPr lang="en-US" dirty="0" err="1">
                <a:solidFill>
                  <a:schemeClr val="tx1"/>
                </a:solidFill>
                <a:highlight>
                  <a:srgbClr val="00FF00"/>
                </a:highlight>
                <a:latin typeface="Times New Roman" pitchFamily="18" charset="0"/>
                <a:cs typeface="Times New Roman" pitchFamily="18" charset="0"/>
              </a:rPr>
              <a:t>StringUtils.split</a:t>
            </a:r>
            <a:r>
              <a:rPr lang="en-US" dirty="0">
                <a:solidFill>
                  <a:schemeClr val="tx1"/>
                </a:solidFill>
                <a:highlight>
                  <a:srgbClr val="00FF00"/>
                </a:highlight>
                <a:latin typeface="Times New Roman" pitchFamily="18" charset="0"/>
                <a:cs typeface="Times New Roman" pitchFamily="18" charset="0"/>
              </a:rPr>
              <a:t>(patterns, “</a:t>
            </a:r>
            <a:r>
              <a:rPr lang="en-US" b="1" dirty="0">
                <a:solidFill>
                  <a:schemeClr val="tx1"/>
                </a:solidFill>
                <a:highlight>
                  <a:srgbClr val="00FF00"/>
                </a:highlight>
                <a:latin typeface="Times New Roman" pitchFamily="18" charset="0"/>
                <a:cs typeface="Times New Roman" pitchFamily="18" charset="0"/>
              </a:rPr>
              <a:t>,</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for(String </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 : tokens){</a:t>
            </a:r>
          </a:p>
          <a:p>
            <a:r>
              <a:rPr lang="en-US" dirty="0">
                <a:solidFill>
                  <a:schemeClr val="tx1"/>
                </a:solidFill>
                <a:highlight>
                  <a:srgbClr val="00FF00"/>
                </a:highlight>
                <a:latin typeface="Times New Roman" pitchFamily="18" charset="0"/>
                <a:cs typeface="Times New Roman" pitchFamily="18" charset="0"/>
              </a:rPr>
              <a:t>         </a:t>
            </a:r>
            <a:r>
              <a:rPr lang="en-US" dirty="0" err="1">
                <a:solidFill>
                  <a:schemeClr val="tx1"/>
                </a:solidFill>
                <a:highlight>
                  <a:srgbClr val="00FF00"/>
                </a:highlight>
                <a:latin typeface="Times New Roman" pitchFamily="18" charset="0"/>
                <a:cs typeface="Times New Roman" pitchFamily="18" charset="0"/>
              </a:rPr>
              <a:t>includes.addPattern</a:t>
            </a:r>
            <a:r>
              <a:rPr lang="en-US" dirty="0">
                <a:solidFill>
                  <a:schemeClr val="tx1"/>
                </a:solidFill>
                <a:highlight>
                  <a:srgbClr val="00FF00"/>
                </a:highlight>
                <a:latin typeface="Times New Roman" pitchFamily="18" charset="0"/>
                <a:cs typeface="Times New Roman" pitchFamily="18" charset="0"/>
              </a:rPr>
              <a:t>(</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6" name="灯片编号占位符 5"/>
          <p:cNvSpPr>
            <a:spLocks noGrp="1"/>
          </p:cNvSpPr>
          <p:nvPr>
            <p:ph type="sldNum" sz="quarter" idx="4"/>
          </p:nvPr>
        </p:nvSpPr>
        <p:spPr/>
        <p:txBody>
          <a:bodyPr/>
          <a:lstStyle/>
          <a:p>
            <a:fld id="{10E4A4DB-036F-4816-A98C-42C4167E83C5}" type="slidenum">
              <a:rPr lang="en-US" smtClean="0">
                <a:solidFill>
                  <a:schemeClr val="tx1"/>
                </a:solidFill>
              </a:rPr>
              <a:pPr/>
              <a:t>10</a:t>
            </a:fld>
            <a:endParaRPr lang="en-US" dirty="0">
              <a:solidFill>
                <a:schemeClr val="tx1"/>
              </a:solidFill>
            </a:endParaRPr>
          </a:p>
        </p:txBody>
      </p:sp>
      <p:sp>
        <p:nvSpPr>
          <p:cNvPr id="8" name="Title 2"/>
          <p:cNvSpPr txBox="1">
            <a:spLocks/>
          </p:cNvSpPr>
          <p:nvPr/>
        </p:nvSpPr>
        <p:spPr>
          <a:xfrm>
            <a:off x="838200" y="115743"/>
            <a:ext cx="105156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3600">
                <a:latin typeface="Times New Roman" panose="02020603050405020304" pitchFamily="18" charset="0"/>
                <a:cs typeface="Times New Roman" panose="02020603050405020304" pitchFamily="18" charset="0"/>
              </a:rPr>
              <a:t>Step 1: Variation Identification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Step 1: Variation Identification</a:t>
            </a:r>
          </a:p>
        </p:txBody>
      </p:sp>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灯片编号占位符 5"/>
          <p:cNvSpPr>
            <a:spLocks noGrp="1"/>
          </p:cNvSpPr>
          <p:nvPr>
            <p:ph type="sldNum" sz="quarter" idx="4"/>
          </p:nvPr>
        </p:nvSpPr>
        <p:spPr/>
        <p:txBody>
          <a:bodyPr/>
          <a:lstStyle/>
          <a:p>
            <a:fld id="{10E4A4DB-036F-4816-A98C-42C4167E83C5}" type="slidenum">
              <a:rPr lang="en-US" smtClean="0">
                <a:solidFill>
                  <a:schemeClr val="tx1"/>
                </a:solidFill>
              </a:rPr>
              <a:pPr/>
              <a:t>11</a:t>
            </a:fld>
            <a:endParaRPr lang="en-US" dirty="0">
              <a:solidFill>
                <a:schemeClr val="tx1"/>
              </a:solidFill>
            </a:endParaRPr>
          </a:p>
        </p:txBody>
      </p:sp>
      <p:sp>
        <p:nvSpPr>
          <p:cNvPr id="8" name="Rectangle 8"/>
          <p:cNvSpPr/>
          <p:nvPr/>
        </p:nvSpPr>
        <p:spPr>
          <a:xfrm>
            <a:off x="6323864" y="3400263"/>
            <a:ext cx="5029936" cy="29560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solidFill>
                  <a:schemeClr val="tx1"/>
                </a:solidFill>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ExcludePatternSet</a:t>
            </a:r>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excludes</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public void </a:t>
            </a:r>
            <a:r>
              <a:rPr lang="en-US" dirty="0" err="1">
                <a:solidFill>
                  <a:schemeClr val="tx1"/>
                </a:solidFill>
                <a:latin typeface="Times New Roman" pitchFamily="18" charset="0"/>
                <a:cs typeface="Times New Roman" pitchFamily="18" charset="0"/>
              </a:rPr>
              <a:t>setExcludes</a:t>
            </a:r>
            <a:r>
              <a:rPr lang="en-US" dirty="0">
                <a:solidFill>
                  <a:schemeClr val="tx1"/>
                </a:solidFill>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9" name="Rectangle 3"/>
          <p:cNvSpPr/>
          <p:nvPr/>
        </p:nvSpPr>
        <p:spPr>
          <a:xfrm>
            <a:off x="1097280" y="3395342"/>
            <a:ext cx="5003065" cy="2961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IncludePatternSet</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includes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00FF00"/>
                </a:highlight>
                <a:latin typeface="Times New Roman" pitchFamily="18" charset="0"/>
                <a:cs typeface="Times New Roman" pitchFamily="18" charset="0"/>
              </a:rPr>
              <a:t>      String[] tokens = </a:t>
            </a:r>
            <a:r>
              <a:rPr lang="en-US" dirty="0" err="1">
                <a:solidFill>
                  <a:schemeClr val="tx1"/>
                </a:solidFill>
                <a:highlight>
                  <a:srgbClr val="00FF00"/>
                </a:highlight>
                <a:latin typeface="Times New Roman" pitchFamily="18" charset="0"/>
                <a:cs typeface="Times New Roman" pitchFamily="18" charset="0"/>
              </a:rPr>
              <a:t>StringUtils.split</a:t>
            </a:r>
            <a:r>
              <a:rPr lang="en-US" dirty="0">
                <a:solidFill>
                  <a:schemeClr val="tx1"/>
                </a:solidFill>
                <a:highlight>
                  <a:srgbClr val="00FF00"/>
                </a:highlight>
                <a:latin typeface="Times New Roman" pitchFamily="18" charset="0"/>
                <a:cs typeface="Times New Roman" pitchFamily="18" charset="0"/>
              </a:rPr>
              <a:t>(patterns, “</a:t>
            </a:r>
            <a:r>
              <a:rPr lang="en-US" b="1" dirty="0">
                <a:solidFill>
                  <a:schemeClr val="tx1"/>
                </a:solidFill>
                <a:highlight>
                  <a:srgbClr val="00FF00"/>
                </a:highlight>
                <a:latin typeface="Times New Roman" pitchFamily="18" charset="0"/>
                <a:cs typeface="Times New Roman" pitchFamily="18" charset="0"/>
              </a:rPr>
              <a:t>,</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for(String </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 : tokens){</a:t>
            </a:r>
          </a:p>
          <a:p>
            <a:r>
              <a:rPr lang="en-US" dirty="0">
                <a:solidFill>
                  <a:schemeClr val="tx1"/>
                </a:solidFill>
                <a:highlight>
                  <a:srgbClr val="00FF00"/>
                </a:highlight>
                <a:latin typeface="Times New Roman" pitchFamily="18" charset="0"/>
                <a:cs typeface="Times New Roman" pitchFamily="18" charset="0"/>
              </a:rPr>
              <a:t>         </a:t>
            </a:r>
            <a:r>
              <a:rPr lang="en-US" b="1" dirty="0" err="1">
                <a:solidFill>
                  <a:srgbClr val="FF0000"/>
                </a:solidFill>
                <a:highlight>
                  <a:srgbClr val="00FF00"/>
                </a:highlight>
                <a:latin typeface="Times New Roman" pitchFamily="18" charset="0"/>
                <a:cs typeface="Times New Roman" pitchFamily="18" charset="0"/>
              </a:rPr>
              <a:t>includes</a:t>
            </a:r>
            <a:r>
              <a:rPr lang="en-US" dirty="0" err="1">
                <a:solidFill>
                  <a:schemeClr val="tx1"/>
                </a:solidFill>
                <a:highlight>
                  <a:srgbClr val="00FF00"/>
                </a:highlight>
                <a:latin typeface="Times New Roman" pitchFamily="18" charset="0"/>
                <a:cs typeface="Times New Roman" pitchFamily="18" charset="0"/>
              </a:rPr>
              <a:t>.addPattern</a:t>
            </a:r>
            <a:r>
              <a:rPr lang="en-US" dirty="0">
                <a:solidFill>
                  <a:schemeClr val="tx1"/>
                </a:solidFill>
                <a:highlight>
                  <a:srgbClr val="00FF00"/>
                </a:highlight>
                <a:latin typeface="Times New Roman" pitchFamily="18" charset="0"/>
                <a:cs typeface="Times New Roman" pitchFamily="18" charset="0"/>
              </a:rPr>
              <a:t>(</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Step 2: Code Transplantation</a:t>
            </a:r>
          </a:p>
        </p:txBody>
      </p:sp>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灯片编号占位符 6"/>
          <p:cNvSpPr>
            <a:spLocks noGrp="1"/>
          </p:cNvSpPr>
          <p:nvPr>
            <p:ph type="sldNum" sz="quarter" idx="4"/>
          </p:nvPr>
        </p:nvSpPr>
        <p:spPr/>
        <p:txBody>
          <a:bodyPr/>
          <a:lstStyle/>
          <a:p>
            <a:fld id="{10E4A4DB-036F-4816-A98C-42C4167E83C5}" type="slidenum">
              <a:rPr lang="en-US" smtClean="0">
                <a:solidFill>
                  <a:schemeClr val="tx1"/>
                </a:solidFill>
              </a:rPr>
              <a:pPr/>
              <a:t>12</a:t>
            </a:fld>
            <a:endParaRPr lang="en-US" dirty="0">
              <a:solidFill>
                <a:schemeClr val="tx1"/>
              </a:solidFill>
            </a:endParaRPr>
          </a:p>
        </p:txBody>
      </p:sp>
      <p:sp>
        <p:nvSpPr>
          <p:cNvPr id="8" name="Rectangle 8"/>
          <p:cNvSpPr/>
          <p:nvPr/>
        </p:nvSpPr>
        <p:spPr>
          <a:xfrm>
            <a:off x="6323864" y="3400263"/>
            <a:ext cx="5029936" cy="29560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solidFill>
                  <a:schemeClr val="tx1"/>
                </a:solidFill>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ExcludePatternSet</a:t>
            </a:r>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excludes</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public void </a:t>
            </a:r>
            <a:r>
              <a:rPr lang="en-US" dirty="0" err="1">
                <a:solidFill>
                  <a:schemeClr val="tx1"/>
                </a:solidFill>
                <a:latin typeface="Times New Roman" pitchFamily="18" charset="0"/>
                <a:cs typeface="Times New Roman" pitchFamily="18" charset="0"/>
              </a:rPr>
              <a:t>setExcludes</a:t>
            </a:r>
            <a:r>
              <a:rPr lang="en-US" dirty="0">
                <a:solidFill>
                  <a:schemeClr val="tx1"/>
                </a:solidFill>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9" name="Rectangle 3"/>
          <p:cNvSpPr/>
          <p:nvPr/>
        </p:nvSpPr>
        <p:spPr>
          <a:xfrm>
            <a:off x="1097280" y="3395342"/>
            <a:ext cx="5003065" cy="2961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IncludePatternSet</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includes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00FF00"/>
                </a:highlight>
                <a:latin typeface="Times New Roman" pitchFamily="18" charset="0"/>
                <a:cs typeface="Times New Roman" pitchFamily="18" charset="0"/>
              </a:rPr>
              <a:t>      String[] tokens = </a:t>
            </a:r>
            <a:r>
              <a:rPr lang="en-US" dirty="0" err="1">
                <a:solidFill>
                  <a:schemeClr val="tx1"/>
                </a:solidFill>
                <a:highlight>
                  <a:srgbClr val="00FF00"/>
                </a:highlight>
                <a:latin typeface="Times New Roman" pitchFamily="18" charset="0"/>
                <a:cs typeface="Times New Roman" pitchFamily="18" charset="0"/>
              </a:rPr>
              <a:t>StringUtils.split</a:t>
            </a:r>
            <a:r>
              <a:rPr lang="en-US" dirty="0">
                <a:solidFill>
                  <a:schemeClr val="tx1"/>
                </a:solidFill>
                <a:highlight>
                  <a:srgbClr val="00FF00"/>
                </a:highlight>
                <a:latin typeface="Times New Roman" pitchFamily="18" charset="0"/>
                <a:cs typeface="Times New Roman" pitchFamily="18" charset="0"/>
              </a:rPr>
              <a:t>(patterns, “</a:t>
            </a:r>
            <a:r>
              <a:rPr lang="en-US" b="1" dirty="0">
                <a:solidFill>
                  <a:schemeClr val="tx1"/>
                </a:solidFill>
                <a:highlight>
                  <a:srgbClr val="00FF00"/>
                </a:highlight>
                <a:latin typeface="Times New Roman" pitchFamily="18" charset="0"/>
                <a:cs typeface="Times New Roman" pitchFamily="18" charset="0"/>
              </a:rPr>
              <a:t>,</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for(String </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 : tokens){</a:t>
            </a:r>
          </a:p>
          <a:p>
            <a:r>
              <a:rPr lang="en-US" dirty="0">
                <a:solidFill>
                  <a:schemeClr val="tx1"/>
                </a:solidFill>
                <a:highlight>
                  <a:srgbClr val="00FF00"/>
                </a:highlight>
                <a:latin typeface="Times New Roman" pitchFamily="18" charset="0"/>
                <a:cs typeface="Times New Roman" pitchFamily="18" charset="0"/>
              </a:rPr>
              <a:t>         </a:t>
            </a:r>
            <a:r>
              <a:rPr lang="en-US" b="1" dirty="0" err="1">
                <a:solidFill>
                  <a:srgbClr val="FF0000"/>
                </a:solidFill>
                <a:highlight>
                  <a:srgbClr val="00FF00"/>
                </a:highlight>
                <a:latin typeface="Times New Roman" pitchFamily="18" charset="0"/>
                <a:cs typeface="Times New Roman" pitchFamily="18" charset="0"/>
              </a:rPr>
              <a:t>includes</a:t>
            </a:r>
            <a:r>
              <a:rPr lang="en-US" dirty="0" err="1">
                <a:solidFill>
                  <a:schemeClr val="tx1"/>
                </a:solidFill>
                <a:highlight>
                  <a:srgbClr val="00FF00"/>
                </a:highlight>
                <a:latin typeface="Times New Roman" pitchFamily="18" charset="0"/>
                <a:cs typeface="Times New Roman" pitchFamily="18" charset="0"/>
              </a:rPr>
              <a:t>.addPattern</a:t>
            </a:r>
            <a:r>
              <a:rPr lang="en-US" dirty="0">
                <a:solidFill>
                  <a:schemeClr val="tx1"/>
                </a:solidFill>
                <a:highlight>
                  <a:srgbClr val="00FF00"/>
                </a:highlight>
                <a:latin typeface="Times New Roman" pitchFamily="18" charset="0"/>
                <a:cs typeface="Times New Roman" pitchFamily="18" charset="0"/>
              </a:rPr>
              <a:t>(</a:t>
            </a:r>
            <a:r>
              <a:rPr lang="en-US" dirty="0" err="1">
                <a:solidFill>
                  <a:schemeClr val="tx1"/>
                </a:solidFill>
                <a:highlight>
                  <a:srgbClr val="00FF00"/>
                </a:highlight>
                <a:latin typeface="Times New Roman" pitchFamily="18" charset="0"/>
                <a:cs typeface="Times New Roman" pitchFamily="18" charset="0"/>
              </a:rPr>
              <a:t>tok</a:t>
            </a:r>
            <a:r>
              <a:rPr lang="en-US" dirty="0">
                <a:solidFill>
                  <a:schemeClr val="tx1"/>
                </a:solidFill>
                <a:highlight>
                  <a:srgbClr val="00FF00"/>
                </a:highlight>
                <a:latin typeface="Times New Roman" pitchFamily="18" charset="0"/>
                <a:cs typeface="Times New Roman" pitchFamily="18" charset="0"/>
              </a:rPr>
              <a:t>);</a:t>
            </a:r>
          </a:p>
          <a:p>
            <a:r>
              <a:rPr lang="en-US" dirty="0">
                <a:solidFill>
                  <a:schemeClr val="tx1"/>
                </a:solidFill>
                <a:highlight>
                  <a:srgbClr val="00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10" name="Rectangle 8"/>
          <p:cNvSpPr/>
          <p:nvPr/>
        </p:nvSpPr>
        <p:spPr>
          <a:xfrm>
            <a:off x="6370164" y="4629110"/>
            <a:ext cx="4926728" cy="11350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highlight>
                  <a:srgbClr val="FFFF00"/>
                </a:highlight>
                <a:latin typeface="Times New Roman" pitchFamily="18" charset="0"/>
                <a:cs typeface="Times New Roman" pitchFamily="18" charset="0"/>
              </a:rPr>
              <a:t>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8.33333E-7 1.11111E-6 L -0.43021 -0.00648 " pathEditMode="relative" rAng="0" ptsTypes="AA">
                                      <p:cBhvr>
                                        <p:cTn id="6" dur="2000" fill="hold"/>
                                        <p:tgtEl>
                                          <p:spTgt spid="10"/>
                                        </p:tgtEl>
                                        <p:attrNameLst>
                                          <p:attrName>ppt_x</p:attrName>
                                          <p:attrName>ppt_y</p:attrName>
                                        </p:attrNameLst>
                                      </p:cBhvr>
                                      <p:rCtr x="-21510" y="-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Step 2: Code Transplantation</a:t>
            </a:r>
          </a:p>
        </p:txBody>
      </p:sp>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灯片编号占位符 6"/>
          <p:cNvSpPr>
            <a:spLocks noGrp="1"/>
          </p:cNvSpPr>
          <p:nvPr>
            <p:ph type="sldNum" sz="quarter" idx="4"/>
          </p:nvPr>
        </p:nvSpPr>
        <p:spPr/>
        <p:txBody>
          <a:bodyPr/>
          <a:lstStyle/>
          <a:p>
            <a:fld id="{10E4A4DB-036F-4816-A98C-42C4167E83C5}" type="slidenum">
              <a:rPr lang="en-US" smtClean="0">
                <a:solidFill>
                  <a:schemeClr val="tx1"/>
                </a:solidFill>
              </a:rPr>
              <a:pPr/>
              <a:t>13</a:t>
            </a:fld>
            <a:endParaRPr lang="en-US" dirty="0">
              <a:solidFill>
                <a:schemeClr val="tx1"/>
              </a:solidFill>
            </a:endParaRPr>
          </a:p>
        </p:txBody>
      </p:sp>
      <p:sp>
        <p:nvSpPr>
          <p:cNvPr id="8" name="Rectangle 8"/>
          <p:cNvSpPr/>
          <p:nvPr/>
        </p:nvSpPr>
        <p:spPr>
          <a:xfrm>
            <a:off x="6323864" y="3400263"/>
            <a:ext cx="5029936" cy="29560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solidFill>
                  <a:schemeClr val="tx1"/>
                </a:solidFill>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ExcludePatternSet</a:t>
            </a:r>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excludes</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public void </a:t>
            </a:r>
            <a:r>
              <a:rPr lang="en-US" dirty="0" err="1">
                <a:solidFill>
                  <a:schemeClr val="tx1"/>
                </a:solidFill>
                <a:latin typeface="Times New Roman" pitchFamily="18" charset="0"/>
                <a:cs typeface="Times New Roman" pitchFamily="18" charset="0"/>
              </a:rPr>
              <a:t>setExcludes</a:t>
            </a:r>
            <a:r>
              <a:rPr lang="en-US" dirty="0">
                <a:solidFill>
                  <a:schemeClr val="tx1"/>
                </a:solidFill>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9" name="Rectangle 3"/>
          <p:cNvSpPr/>
          <p:nvPr/>
        </p:nvSpPr>
        <p:spPr>
          <a:xfrm>
            <a:off x="1092935" y="3209140"/>
            <a:ext cx="5003065" cy="33894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IncludePatternSet</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includes</a:t>
            </a:r>
            <a:r>
              <a:rPr lang="en-US" dirty="0">
                <a:latin typeface="Times New Roman" pitchFamily="18" charset="0"/>
                <a:cs typeface="Times New Roman" pitchFamily="18" charset="0"/>
              </a:rPr>
              <a:t>;</a:t>
            </a:r>
          </a:p>
          <a:p>
            <a:r>
              <a:rPr lang="en-US" dirty="0">
                <a:solidFill>
                  <a:srgbClr val="1B2BF9"/>
                </a:solidFill>
                <a:latin typeface="Times New Roman" pitchFamily="18" charset="0"/>
                <a:cs typeface="Times New Roman" pitchFamily="18" charset="0"/>
              </a:rPr>
              <a:t>+  private </a:t>
            </a:r>
            <a:r>
              <a:rPr lang="en-US" dirty="0" err="1">
                <a:solidFill>
                  <a:srgbClr val="1B2BF9"/>
                </a:solidFill>
                <a:latin typeface="Times New Roman" pitchFamily="18" charset="0"/>
                <a:cs typeface="Times New Roman" pitchFamily="18" charset="0"/>
              </a:rPr>
              <a:t>ExcludePatternSet</a:t>
            </a:r>
            <a:r>
              <a:rPr lang="en-US" dirty="0">
                <a:solidFill>
                  <a:srgbClr val="1B2BF9"/>
                </a:solidFill>
                <a:latin typeface="Times New Roman" pitchFamily="18" charset="0"/>
                <a:cs typeface="Times New Roman" pitchFamily="18" charset="0"/>
              </a:rPr>
              <a:t> excludes;</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rgbClr val="1B2BF9"/>
                </a:solidFill>
                <a:latin typeface="Times New Roman" pitchFamily="18" charset="0"/>
                <a:cs typeface="Times New Roman" pitchFamily="18" charset="0"/>
              </a:rPr>
              <a:t>+     excludes = new </a:t>
            </a:r>
            <a:r>
              <a:rPr lang="en-US" dirty="0" err="1">
                <a:solidFill>
                  <a:srgbClr val="1B2BF9"/>
                </a:solidFill>
                <a:latin typeface="Times New Roman" pitchFamily="18" charset="0"/>
                <a:cs typeface="Times New Roman" pitchFamily="18" charset="0"/>
              </a:rPr>
              <a:t>ExcludePatternSet</a:t>
            </a:r>
            <a:r>
              <a:rPr lang="en-US" dirty="0">
                <a:solidFill>
                  <a:srgbClr val="1B2BF9"/>
                </a:solidFill>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Tree>
    <p:extLst>
      <p:ext uri="{BB962C8B-B14F-4D97-AF65-F5344CB8AC3E}">
        <p14:creationId xmlns="" xmlns:p14="http://schemas.microsoft.com/office/powerpoint/2010/main" val="26636810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Step 3: Data Propagation</a:t>
            </a:r>
          </a:p>
        </p:txBody>
      </p:sp>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灯片编号占位符 7"/>
          <p:cNvSpPr>
            <a:spLocks noGrp="1"/>
          </p:cNvSpPr>
          <p:nvPr>
            <p:ph type="sldNum" sz="quarter" idx="4"/>
          </p:nvPr>
        </p:nvSpPr>
        <p:spPr/>
        <p:txBody>
          <a:bodyPr/>
          <a:lstStyle/>
          <a:p>
            <a:fld id="{10E4A4DB-036F-4816-A98C-42C4167E83C5}" type="slidenum">
              <a:rPr lang="en-US" smtClean="0">
                <a:solidFill>
                  <a:schemeClr val="tx1"/>
                </a:solidFill>
              </a:rPr>
              <a:pPr/>
              <a:t>14</a:t>
            </a:fld>
            <a:endParaRPr lang="en-US" dirty="0">
              <a:solidFill>
                <a:schemeClr val="tx1"/>
              </a:solidFill>
            </a:endParaRPr>
          </a:p>
        </p:txBody>
      </p:sp>
      <p:sp>
        <p:nvSpPr>
          <p:cNvPr id="11" name="Rectangle 8"/>
          <p:cNvSpPr/>
          <p:nvPr/>
        </p:nvSpPr>
        <p:spPr>
          <a:xfrm>
            <a:off x="6323864" y="3400263"/>
            <a:ext cx="5029936" cy="29560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solidFill>
                  <a:schemeClr val="tx1"/>
                </a:solidFill>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ExcludePatternSet</a:t>
            </a:r>
            <a:r>
              <a:rPr lang="en-US" dirty="0">
                <a:solidFill>
                  <a:schemeClr val="tx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excludes</a:t>
            </a:r>
            <a:r>
              <a:rPr lang="en-US" dirty="0">
                <a:solidFill>
                  <a:schemeClr val="tx1"/>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public void </a:t>
            </a:r>
            <a:r>
              <a:rPr lang="en-US" dirty="0" err="1">
                <a:solidFill>
                  <a:schemeClr val="tx1"/>
                </a:solidFill>
                <a:latin typeface="Times New Roman" pitchFamily="18" charset="0"/>
                <a:cs typeface="Times New Roman" pitchFamily="18" charset="0"/>
              </a:rPr>
              <a:t>setExcludes</a:t>
            </a:r>
            <a:r>
              <a:rPr lang="en-US" dirty="0">
                <a:solidFill>
                  <a:schemeClr val="tx1"/>
                </a:solidFill>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
        <p:nvSpPr>
          <p:cNvPr id="12" name="Rectangle 3"/>
          <p:cNvSpPr/>
          <p:nvPr/>
        </p:nvSpPr>
        <p:spPr>
          <a:xfrm>
            <a:off x="1092935" y="3046694"/>
            <a:ext cx="5003065" cy="38518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solidFill>
                  <a:srgbClr val="FF0000"/>
                </a:solidFill>
                <a:latin typeface="Times New Roman" pitchFamily="18" charset="0"/>
                <a:cs typeface="Times New Roman" pitchFamily="18" charset="0"/>
              </a:rPr>
              <a:t>IncludePatternSet</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includes</a:t>
            </a:r>
            <a:r>
              <a:rPr lang="en-US" dirty="0">
                <a:latin typeface="Times New Roman" pitchFamily="18" charset="0"/>
                <a:cs typeface="Times New Roman" pitchFamily="18" charset="0"/>
              </a:rPr>
              <a:t>;</a:t>
            </a:r>
          </a:p>
          <a:p>
            <a:r>
              <a:rPr lang="en-US" dirty="0">
                <a:solidFill>
                  <a:srgbClr val="1B2BF9"/>
                </a:solidFill>
                <a:latin typeface="Times New Roman" pitchFamily="18" charset="0"/>
                <a:cs typeface="Times New Roman" pitchFamily="18" charset="0"/>
              </a:rPr>
              <a:t>+  private </a:t>
            </a:r>
            <a:r>
              <a:rPr lang="en-US" dirty="0" err="1">
                <a:solidFill>
                  <a:srgbClr val="1B2BF9"/>
                </a:solidFill>
                <a:latin typeface="Times New Roman" pitchFamily="18" charset="0"/>
                <a:cs typeface="Times New Roman" pitchFamily="18" charset="0"/>
              </a:rPr>
              <a:t>ExcludePatternSet</a:t>
            </a:r>
            <a:r>
              <a:rPr lang="en-US" dirty="0">
                <a:solidFill>
                  <a:srgbClr val="1B2BF9"/>
                </a:solidFill>
                <a:latin typeface="Times New Roman" pitchFamily="18" charset="0"/>
                <a:cs typeface="Times New Roman" pitchFamily="18" charset="0"/>
              </a:rPr>
              <a:t> excludes;</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rgbClr val="1B2BF9"/>
                </a:solidFill>
                <a:latin typeface="Times New Roman" pitchFamily="18" charset="0"/>
                <a:cs typeface="Times New Roman" pitchFamily="18" charset="0"/>
              </a:rPr>
              <a:t>+     excludes = new </a:t>
            </a:r>
            <a:r>
              <a:rPr lang="en-US" dirty="0" err="1">
                <a:solidFill>
                  <a:srgbClr val="1B2BF9"/>
                </a:solidFill>
                <a:latin typeface="Times New Roman" pitchFamily="18" charset="0"/>
                <a:cs typeface="Times New Roman" pitchFamily="18" charset="0"/>
              </a:rPr>
              <a:t>ExcludePatternSet</a:t>
            </a:r>
            <a:r>
              <a:rPr lang="en-US" dirty="0">
                <a:solidFill>
                  <a:srgbClr val="1B2BF9"/>
                </a:solidFill>
                <a:latin typeface="Times New Roman" pitchFamily="18" charset="0"/>
                <a:cs typeface="Times New Roman" pitchFamily="18" charset="0"/>
              </a:rPr>
              <a:t>();</a:t>
            </a:r>
          </a:p>
          <a:p>
            <a:r>
              <a:rPr lang="en-US" dirty="0">
                <a:solidFill>
                  <a:srgbClr val="1B2BF9"/>
                </a:solidFill>
                <a:latin typeface="Times New Roman" pitchFamily="18" charset="0"/>
                <a:cs typeface="Times New Roman" pitchFamily="18" charset="0"/>
              </a:rPr>
              <a:t>+     </a:t>
            </a:r>
            <a:r>
              <a:rPr lang="en-US" dirty="0" err="1">
                <a:solidFill>
                  <a:srgbClr val="1B2BF9"/>
                </a:solidFill>
                <a:latin typeface="Times New Roman" pitchFamily="18" charset="0"/>
                <a:cs typeface="Times New Roman" pitchFamily="18" charset="0"/>
              </a:rPr>
              <a:t>excludes.set</a:t>
            </a:r>
            <a:r>
              <a:rPr lang="en-US" dirty="0">
                <a:solidFill>
                  <a:srgbClr val="1B2BF9"/>
                </a:solidFill>
                <a:latin typeface="Times New Roman" pitchFamily="18" charset="0"/>
                <a:cs typeface="Times New Roman" pitchFamily="18" charset="0"/>
              </a:rPr>
              <a:t> = </a:t>
            </a:r>
            <a:r>
              <a:rPr lang="en-US" dirty="0" err="1">
                <a:solidFill>
                  <a:srgbClr val="1B2BF9"/>
                </a:solidFill>
                <a:latin typeface="Times New Roman" pitchFamily="18" charset="0"/>
                <a:cs typeface="Times New Roman" pitchFamily="18" charset="0"/>
              </a:rPr>
              <a:t>includes.set</a:t>
            </a:r>
            <a:r>
              <a:rPr lang="en-US" dirty="0">
                <a:solidFill>
                  <a:srgbClr val="1B2BF9"/>
                </a:solidFill>
                <a:latin typeface="Times New Roman" pitchFamily="18" charset="0"/>
                <a:cs typeface="Times New Roman" pitchFamily="18" charset="0"/>
              </a:rPr>
              <a:t>;  </a:t>
            </a:r>
          </a:p>
          <a:p>
            <a:r>
              <a:rPr lang="en-US" dirty="0">
                <a:solidFill>
                  <a:schemeClr val="tx1"/>
                </a:solidFill>
                <a:highlight>
                  <a:srgbClr val="FFFF00"/>
                </a:highlight>
                <a:latin typeface="Times New Roman" pitchFamily="18" charset="0"/>
                <a:cs typeface="Times New Roman" pitchFamily="18" charset="0"/>
              </a:rPr>
              <a:t>       String[] tokens = </a:t>
            </a:r>
            <a:r>
              <a:rPr lang="en-US" dirty="0" err="1">
                <a:solidFill>
                  <a:schemeClr val="tx1"/>
                </a:solidFill>
                <a:highlight>
                  <a:srgbClr val="FFFF00"/>
                </a:highlight>
                <a:latin typeface="Times New Roman" pitchFamily="18" charset="0"/>
                <a:cs typeface="Times New Roman" pitchFamily="18" charset="0"/>
              </a:rPr>
              <a:t>StringUtils.split</a:t>
            </a:r>
            <a:r>
              <a:rPr lang="en-US" dirty="0">
                <a:solidFill>
                  <a:schemeClr val="tx1"/>
                </a:solidFill>
                <a:highlight>
                  <a:srgbClr val="FFFF00"/>
                </a:highlight>
                <a:latin typeface="Times New Roman" pitchFamily="18" charset="0"/>
                <a:cs typeface="Times New Roman" pitchFamily="18" charset="0"/>
              </a:rPr>
              <a:t>(patterns, “</a:t>
            </a:r>
            <a:r>
              <a:rPr lang="en-US" b="1" dirty="0">
                <a:solidFill>
                  <a:schemeClr val="tx1"/>
                </a:solidFill>
                <a:highlight>
                  <a:srgbClr val="FFFF00"/>
                </a:highlight>
                <a:latin typeface="Times New Roman" pitchFamily="18" charset="0"/>
                <a:cs typeface="Times New Roman" pitchFamily="18" charset="0"/>
              </a:rPr>
              <a:t>.</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for(String </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 : tokens){</a:t>
            </a:r>
          </a:p>
          <a:p>
            <a:r>
              <a:rPr lang="en-US" dirty="0">
                <a:solidFill>
                  <a:schemeClr val="tx1"/>
                </a:solidFill>
                <a:highlight>
                  <a:srgbClr val="FFFF00"/>
                </a:highlight>
                <a:latin typeface="Times New Roman" pitchFamily="18" charset="0"/>
                <a:cs typeface="Times New Roman" pitchFamily="18" charset="0"/>
              </a:rPr>
              <a:t>          </a:t>
            </a:r>
            <a:r>
              <a:rPr lang="en-US" b="1" dirty="0" err="1">
                <a:solidFill>
                  <a:srgbClr val="FF0000"/>
                </a:solidFill>
                <a:highlight>
                  <a:srgbClr val="FFFF00"/>
                </a:highlight>
                <a:latin typeface="Times New Roman" pitchFamily="18" charset="0"/>
                <a:cs typeface="Times New Roman" pitchFamily="18" charset="0"/>
              </a:rPr>
              <a:t>excludes</a:t>
            </a:r>
            <a:r>
              <a:rPr lang="en-US" dirty="0" err="1">
                <a:solidFill>
                  <a:schemeClr val="tx1"/>
                </a:solidFill>
                <a:highlight>
                  <a:srgbClr val="FFFF00"/>
                </a:highlight>
                <a:latin typeface="Times New Roman" pitchFamily="18" charset="0"/>
                <a:cs typeface="Times New Roman" pitchFamily="18" charset="0"/>
              </a:rPr>
              <a:t>.addPattern</a:t>
            </a:r>
            <a:r>
              <a:rPr lang="en-US" dirty="0">
                <a:solidFill>
                  <a:schemeClr val="tx1"/>
                </a:solidFill>
                <a:highlight>
                  <a:srgbClr val="FFFF00"/>
                </a:highlight>
                <a:latin typeface="Times New Roman" pitchFamily="18" charset="0"/>
                <a:cs typeface="Times New Roman" pitchFamily="18" charset="0"/>
              </a:rPr>
              <a:t>(</a:t>
            </a:r>
            <a:r>
              <a:rPr lang="en-US" dirty="0" err="1">
                <a:solidFill>
                  <a:schemeClr val="tx1"/>
                </a:solidFill>
                <a:highlight>
                  <a:srgbClr val="FFFF00"/>
                </a:highlight>
                <a:latin typeface="Times New Roman" pitchFamily="18" charset="0"/>
                <a:cs typeface="Times New Roman" pitchFamily="18" charset="0"/>
              </a:rPr>
              <a:t>tok</a:t>
            </a:r>
            <a:r>
              <a:rPr lang="en-US" dirty="0">
                <a:solidFill>
                  <a:schemeClr val="tx1"/>
                </a:solidFill>
                <a:highlight>
                  <a:srgbClr val="FFFF00"/>
                </a:highlight>
                <a:latin typeface="Times New Roman" pitchFamily="18" charset="0"/>
                <a:cs typeface="Times New Roman" pitchFamily="18" charset="0"/>
              </a:rPr>
              <a:t>);</a:t>
            </a:r>
          </a:p>
          <a:p>
            <a:r>
              <a:rPr lang="en-US" dirty="0">
                <a:solidFill>
                  <a:schemeClr val="tx1"/>
                </a:solidFill>
                <a:highlight>
                  <a:srgbClr val="FFFF00"/>
                </a:highlight>
                <a:latin typeface="Times New Roman" pitchFamily="18" charset="0"/>
                <a:cs typeface="Times New Roman" pitchFamily="18" charset="0"/>
              </a:rPr>
              <a:t>       }</a:t>
            </a:r>
          </a:p>
          <a:p>
            <a:r>
              <a:rPr lang="en-US" dirty="0">
                <a:solidFill>
                  <a:srgbClr val="1B2BF9"/>
                </a:solidFill>
                <a:latin typeface="Times New Roman" pitchFamily="18" charset="0"/>
                <a:cs typeface="Times New Roman" pitchFamily="18" charset="0"/>
              </a:rPr>
              <a:t>+     </a:t>
            </a:r>
            <a:r>
              <a:rPr lang="en-US" dirty="0" err="1">
                <a:solidFill>
                  <a:srgbClr val="1B2BF9"/>
                </a:solidFill>
                <a:latin typeface="Times New Roman" pitchFamily="18" charset="0"/>
                <a:cs typeface="Times New Roman" pitchFamily="18" charset="0"/>
              </a:rPr>
              <a:t>includes.set</a:t>
            </a:r>
            <a:r>
              <a:rPr lang="en-US" dirty="0">
                <a:solidFill>
                  <a:srgbClr val="1B2BF9"/>
                </a:solidFill>
                <a:latin typeface="Times New Roman" pitchFamily="18" charset="0"/>
                <a:cs typeface="Times New Roman" pitchFamily="18" charset="0"/>
              </a:rPr>
              <a:t> = </a:t>
            </a:r>
            <a:r>
              <a:rPr lang="en-US" dirty="0" err="1">
                <a:solidFill>
                  <a:srgbClr val="1B2BF9"/>
                </a:solidFill>
                <a:latin typeface="Times New Roman" pitchFamily="18" charset="0"/>
                <a:cs typeface="Times New Roman" pitchFamily="18" charset="0"/>
              </a:rPr>
              <a:t>excludes.set</a:t>
            </a:r>
            <a:r>
              <a:rPr lang="en-US" dirty="0">
                <a:solidFill>
                  <a:srgbClr val="1B2BF9"/>
                </a:solidFill>
                <a:latin typeface="Times New Roman" pitchFamily="18" charset="0"/>
                <a:cs typeface="Times New Roman" pitchFamily="18" charset="0"/>
              </a:rPr>
              <a:t>;</a:t>
            </a:r>
          </a:p>
          <a:p>
            <a:r>
              <a:rPr lang="en-US" dirty="0">
                <a:solidFill>
                  <a:schemeClr val="tx1"/>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Example Clone Transplantation</a:t>
            </a:r>
          </a:p>
        </p:txBody>
      </p:sp>
      <p:graphicFrame>
        <p:nvGraphicFramePr>
          <p:cNvPr id="13" name="内容占位符 12"/>
          <p:cNvGraphicFramePr>
            <a:graphicFrameLocks noGrp="1"/>
          </p:cNvGraphicFramePr>
          <p:nvPr>
            <p:ph idx="1"/>
          </p:nvPr>
        </p:nvGraphicFramePr>
        <p:xfrm>
          <a:off x="1177836" y="1579018"/>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表格 8"/>
          <p:cNvGraphicFramePr>
            <a:graphicFrameLocks noGrp="1"/>
          </p:cNvGraphicFramePr>
          <p:nvPr>
            <p:extLst>
              <p:ext uri="{D42A27DB-BD31-4B8C-83A1-F6EECF244321}">
                <p14:modId xmlns="" xmlns:p14="http://schemas.microsoft.com/office/powerpoint/2010/main" val="1930835533"/>
              </p:ext>
            </p:extLst>
          </p:nvPr>
        </p:nvGraphicFramePr>
        <p:xfrm>
          <a:off x="582173" y="4216666"/>
          <a:ext cx="3993264" cy="913796"/>
        </p:xfrm>
        <a:graphic>
          <a:graphicData uri="http://schemas.openxmlformats.org/drawingml/2006/table">
            <a:tbl>
              <a:tblPr firstRow="1" bandRow="1">
                <a:tableStyleId>{F5AB1C69-6EDB-4FF4-983F-18BD219EF322}</a:tableStyleId>
              </a:tblPr>
              <a:tblGrid>
                <a:gridCol w="1157468">
                  <a:extLst>
                    <a:ext uri="{9D8B030D-6E8A-4147-A177-3AD203B41FA5}">
                      <a16:colId xmlns="" xmlns:a16="http://schemas.microsoft.com/office/drawing/2014/main" val="20000"/>
                    </a:ext>
                  </a:extLst>
                </a:gridCol>
                <a:gridCol w="1331598">
                  <a:extLst>
                    <a:ext uri="{9D8B030D-6E8A-4147-A177-3AD203B41FA5}">
                      <a16:colId xmlns="" xmlns:a16="http://schemas.microsoft.com/office/drawing/2014/main" val="20001"/>
                    </a:ext>
                  </a:extLst>
                </a:gridCol>
                <a:gridCol w="1504198">
                  <a:extLst>
                    <a:ext uri="{9D8B030D-6E8A-4147-A177-3AD203B41FA5}">
                      <a16:colId xmlns="" xmlns:a16="http://schemas.microsoft.com/office/drawing/2014/main" val="20002"/>
                    </a:ext>
                  </a:extLst>
                </a:gridCol>
              </a:tblGrid>
              <a:tr h="456898">
                <a:tc>
                  <a:txBody>
                    <a:bodyPr/>
                    <a:lstStyle/>
                    <a:p>
                      <a:pPr algn="ctr"/>
                      <a:r>
                        <a:rPr lang="en-US" sz="2000" b="1" dirty="0">
                          <a:solidFill>
                            <a:schemeClr val="tx1"/>
                          </a:solidFill>
                          <a:latin typeface="Times New Roman" pitchFamily="18" charset="0"/>
                          <a:cs typeface="Times New Roman" pitchFamily="18" charset="0"/>
                        </a:rPr>
                        <a:t>Test</a:t>
                      </a:r>
                    </a:p>
                  </a:txBody>
                  <a:tcPr/>
                </a:tc>
                <a:tc>
                  <a:txBody>
                    <a:bodyPr/>
                    <a:lstStyle/>
                    <a:p>
                      <a:pPr algn="ctr"/>
                      <a:r>
                        <a:rPr lang="en-US" sz="2000" dirty="0">
                          <a:solidFill>
                            <a:schemeClr val="tx1"/>
                          </a:solidFill>
                          <a:latin typeface="Times New Roman" pitchFamily="18" charset="0"/>
                          <a:cs typeface="Times New Roman" pitchFamily="18" charset="0"/>
                        </a:rPr>
                        <a:t>Copy.java</a:t>
                      </a:r>
                    </a:p>
                  </a:txBody>
                  <a:tcPr/>
                </a:tc>
                <a:tc>
                  <a:txBody>
                    <a:bodyPr/>
                    <a:lstStyle/>
                    <a:p>
                      <a:pPr algn="ctr"/>
                      <a:r>
                        <a:rPr lang="en-US" sz="2000" dirty="0">
                          <a:solidFill>
                            <a:schemeClr val="tx1"/>
                          </a:solidFill>
                          <a:latin typeface="Times New Roman" pitchFamily="18" charset="0"/>
                          <a:cs typeface="Times New Roman" pitchFamily="18" charset="0"/>
                        </a:rPr>
                        <a:t>Delete.java</a:t>
                      </a:r>
                    </a:p>
                  </a:txBody>
                  <a:tcPr/>
                </a:tc>
                <a:extLst>
                  <a:ext uri="{0D108BD9-81ED-4DB2-BD59-A6C34878D82A}">
                    <a16:rowId xmlns="" xmlns:a16="http://schemas.microsoft.com/office/drawing/2014/main" val="10000"/>
                  </a:ext>
                </a:extLst>
              </a:tr>
              <a:tr h="456898">
                <a:tc>
                  <a:txBody>
                    <a:bodyPr/>
                    <a:lstStyle/>
                    <a:p>
                      <a:pPr algn="ctr"/>
                      <a:r>
                        <a:rPr lang="en-US" sz="2000" b="1" dirty="0" err="1">
                          <a:solidFill>
                            <a:srgbClr val="FF0000"/>
                          </a:solidFill>
                          <a:latin typeface="Times New Roman" pitchFamily="18" charset="0"/>
                          <a:cs typeface="Times New Roman" pitchFamily="18" charset="0"/>
                        </a:rPr>
                        <a:t>testCopy</a:t>
                      </a:r>
                      <a:endParaRPr lang="en-US" sz="2000" b="1" dirty="0">
                        <a:solidFill>
                          <a:srgbClr val="FF0000"/>
                        </a:solidFill>
                        <a:latin typeface="Times New Roman" pitchFamily="18" charset="0"/>
                        <a:cs typeface="Times New Roman" pitchFamily="18" charset="0"/>
                      </a:endParaRPr>
                    </a:p>
                  </a:txBody>
                  <a:tcPr/>
                </a:tc>
                <a:tc>
                  <a:txBody>
                    <a:bodyPr/>
                    <a:lstStyle/>
                    <a:p>
                      <a:pPr algn="ctr"/>
                      <a:r>
                        <a:rPr lang="en-US" sz="2000" dirty="0">
                          <a:latin typeface="Times New Roman" pitchFamily="18" charset="0"/>
                          <a:cs typeface="Times New Roman" pitchFamily="18" charset="0"/>
                        </a:rPr>
                        <a:t>pass</a:t>
                      </a:r>
                    </a:p>
                  </a:txBody>
                  <a:tcPr/>
                </a:tc>
                <a:tc>
                  <a:txBody>
                    <a:bodyPr/>
                    <a:lstStyle/>
                    <a:p>
                      <a:pPr algn="ctr"/>
                      <a:r>
                        <a:rPr lang="en-US" sz="2000" dirty="0">
                          <a:latin typeface="Times New Roman" pitchFamily="18" charset="0"/>
                          <a:cs typeface="Times New Roman" pitchFamily="18" charset="0"/>
                        </a:rPr>
                        <a:t>fail</a:t>
                      </a:r>
                    </a:p>
                  </a:txBody>
                  <a:tcPr/>
                </a:tc>
                <a:extLst>
                  <a:ext uri="{0D108BD9-81ED-4DB2-BD59-A6C34878D82A}">
                    <a16:rowId xmlns="" xmlns:a16="http://schemas.microsoft.com/office/drawing/2014/main" val="10001"/>
                  </a:ext>
                </a:extLst>
              </a:tr>
            </a:tbl>
          </a:graphicData>
        </a:graphic>
      </p:graphicFrame>
      <p:graphicFrame>
        <p:nvGraphicFramePr>
          <p:cNvPr id="10" name="表格 9"/>
          <p:cNvGraphicFramePr>
            <a:graphicFrameLocks noGrp="1"/>
          </p:cNvGraphicFramePr>
          <p:nvPr>
            <p:extLst>
              <p:ext uri="{D42A27DB-BD31-4B8C-83A1-F6EECF244321}">
                <p14:modId xmlns="" xmlns:p14="http://schemas.microsoft.com/office/powerpoint/2010/main" val="4270622157"/>
              </p:ext>
            </p:extLst>
          </p:nvPr>
        </p:nvGraphicFramePr>
        <p:xfrm>
          <a:off x="4728754" y="3086122"/>
          <a:ext cx="7132319" cy="3174885"/>
        </p:xfrm>
        <a:graphic>
          <a:graphicData uri="http://schemas.openxmlformats.org/drawingml/2006/table">
            <a:tbl>
              <a:tblPr firstRow="1" bandRow="1">
                <a:tableStyleId>{F5AB1C69-6EDB-4FF4-983F-18BD219EF322}</a:tableStyleId>
              </a:tblPr>
              <a:tblGrid>
                <a:gridCol w="1521575">
                  <a:extLst>
                    <a:ext uri="{9D8B030D-6E8A-4147-A177-3AD203B41FA5}">
                      <a16:colId xmlns="" xmlns:a16="http://schemas.microsoft.com/office/drawing/2014/main" val="20000"/>
                    </a:ext>
                  </a:extLst>
                </a:gridCol>
                <a:gridCol w="2997843">
                  <a:extLst>
                    <a:ext uri="{9D8B030D-6E8A-4147-A177-3AD203B41FA5}">
                      <a16:colId xmlns="" xmlns:a16="http://schemas.microsoft.com/office/drawing/2014/main" val="20001"/>
                    </a:ext>
                  </a:extLst>
                </a:gridCol>
                <a:gridCol w="2612901">
                  <a:extLst>
                    <a:ext uri="{9D8B030D-6E8A-4147-A177-3AD203B41FA5}">
                      <a16:colId xmlns="" xmlns:a16="http://schemas.microsoft.com/office/drawing/2014/main" val="20002"/>
                    </a:ext>
                  </a:extLst>
                </a:gridCol>
              </a:tblGrid>
              <a:tr h="592158">
                <a:tc>
                  <a:txBody>
                    <a:bodyPr/>
                    <a:lstStyle/>
                    <a:p>
                      <a:pPr algn="ctr"/>
                      <a:r>
                        <a:rPr lang="en-US" sz="2000" dirty="0">
                          <a:solidFill>
                            <a:schemeClr val="tx1"/>
                          </a:solidFill>
                          <a:latin typeface="Times New Roman" pitchFamily="18" charset="0"/>
                          <a:cs typeface="Times New Roman" pitchFamily="18" charset="0"/>
                        </a:rPr>
                        <a:t>State</a:t>
                      </a:r>
                    </a:p>
                  </a:txBody>
                  <a:tcPr/>
                </a:tc>
                <a:tc>
                  <a:txBody>
                    <a:bodyPr/>
                    <a:lstStyle/>
                    <a:p>
                      <a:pPr algn="ctr"/>
                      <a:r>
                        <a:rPr lang="en-US" sz="2000" dirty="0">
                          <a:solidFill>
                            <a:schemeClr val="tx1"/>
                          </a:solidFill>
                          <a:latin typeface="Times New Roman" pitchFamily="18" charset="0"/>
                          <a:cs typeface="Times New Roman" pitchFamily="18" charset="0"/>
                        </a:rPr>
                        <a:t>Copy.java</a:t>
                      </a:r>
                    </a:p>
                  </a:txBody>
                  <a:tcPr/>
                </a:tc>
                <a:tc>
                  <a:txBody>
                    <a:bodyPr/>
                    <a:lstStyle/>
                    <a:p>
                      <a:pPr algn="ctr"/>
                      <a:r>
                        <a:rPr lang="en-US" sz="2000" dirty="0">
                          <a:solidFill>
                            <a:schemeClr val="tx1"/>
                          </a:solidFill>
                          <a:latin typeface="Times New Roman" pitchFamily="18" charset="0"/>
                          <a:cs typeface="Times New Roman" pitchFamily="18" charset="0"/>
                        </a:rPr>
                        <a:t>Delete.java</a:t>
                      </a:r>
                    </a:p>
                  </a:txBody>
                  <a:tcPr/>
                </a:tc>
                <a:extLst>
                  <a:ext uri="{0D108BD9-81ED-4DB2-BD59-A6C34878D82A}">
                    <a16:rowId xmlns="" xmlns:a16="http://schemas.microsoft.com/office/drawing/2014/main" val="10000"/>
                  </a:ext>
                </a:extLst>
              </a:tr>
              <a:tr h="505538">
                <a:tc>
                  <a:txBody>
                    <a:bodyPr/>
                    <a:lstStyle/>
                    <a:p>
                      <a:pPr algn="ctr"/>
                      <a:r>
                        <a:rPr lang="en-US" sz="2000" b="1" dirty="0">
                          <a:solidFill>
                            <a:srgbClr val="00B050"/>
                          </a:solidFill>
                          <a:latin typeface="Times New Roman" pitchFamily="18" charset="0"/>
                          <a:cs typeface="Times New Roman" pitchFamily="18" charset="0"/>
                        </a:rPr>
                        <a:t>patterns</a:t>
                      </a:r>
                    </a:p>
                  </a:txBody>
                  <a:tcPr/>
                </a:tc>
                <a:tc>
                  <a:txBody>
                    <a:bodyPr/>
                    <a:lstStyle/>
                    <a:p>
                      <a:pPr algn="l"/>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src</a:t>
                      </a:r>
                      <a:r>
                        <a:rPr lang="en-US" sz="2000" dirty="0">
                          <a:latin typeface="Times New Roman" pitchFamily="18" charset="0"/>
                          <a:cs typeface="Times New Roman" pitchFamily="18" charset="0"/>
                        </a:rPr>
                        <a:t>/*.java, test/*.java”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src</a:t>
                      </a:r>
                      <a:r>
                        <a:rPr lang="en-US" sz="2000" dirty="0">
                          <a:latin typeface="Times New Roman" pitchFamily="18" charset="0"/>
                          <a:cs typeface="Times New Roman" pitchFamily="18" charset="0"/>
                        </a:rPr>
                        <a:t>/*.java, test/*.java”</a:t>
                      </a:r>
                    </a:p>
                    <a:p>
                      <a:pPr algn="l"/>
                      <a:endParaRPr lang="en-US" sz="2000"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418647">
                <a:tc>
                  <a:txBody>
                    <a:bodyPr/>
                    <a:lstStyle/>
                    <a:p>
                      <a:pPr algn="ctr"/>
                      <a:r>
                        <a:rPr lang="en-US" sz="2000" b="1" dirty="0">
                          <a:solidFill>
                            <a:srgbClr val="FF0000"/>
                          </a:solidFill>
                          <a:latin typeface="Times New Roman" pitchFamily="18" charset="0"/>
                          <a:cs typeface="Times New Roman" pitchFamily="18" charset="0"/>
                        </a:rPr>
                        <a:t>tokens</a:t>
                      </a:r>
                    </a:p>
                  </a:txBody>
                  <a:tcPr/>
                </a:tc>
                <a:tc>
                  <a:txBody>
                    <a:bodyPr/>
                    <a:lstStyle/>
                    <a:p>
                      <a:pPr algn="l"/>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src</a:t>
                      </a:r>
                      <a:r>
                        <a:rPr lang="en-US" sz="2000" dirty="0">
                          <a:latin typeface="Times New Roman" pitchFamily="18" charset="0"/>
                          <a:cs typeface="Times New Roman" pitchFamily="18" charset="0"/>
                        </a:rPr>
                        <a:t>/*.java”, “test/*.java”]</a:t>
                      </a:r>
                    </a:p>
                  </a:txBody>
                  <a:tcPr/>
                </a:tc>
                <a:tc>
                  <a:txBody>
                    <a:bodyPr/>
                    <a:lstStyle/>
                    <a:p>
                      <a:pPr algn="l"/>
                      <a:r>
                        <a:rPr lang="en-US" sz="2000" dirty="0">
                          <a:latin typeface="Times New Roman" pitchFamily="18" charset="0"/>
                          <a:cs typeface="Times New Roman" pitchFamily="18" charset="0"/>
                        </a:rPr>
                        <a:t>[]</a:t>
                      </a:r>
                    </a:p>
                  </a:txBody>
                  <a:tcPr/>
                </a:tc>
                <a:extLst>
                  <a:ext uri="{0D108BD9-81ED-4DB2-BD59-A6C34878D82A}">
                    <a16:rowId xmlns="" xmlns:a16="http://schemas.microsoft.com/office/drawing/2014/main" val="10002"/>
                  </a:ext>
                </a:extLst>
              </a:tr>
              <a:tr h="5921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latin typeface="Times New Roman" pitchFamily="18" charset="0"/>
                          <a:cs typeface="Times New Roman" pitchFamily="18" charset="0"/>
                        </a:rPr>
                        <a:t>in(ex)</a:t>
                      </a:r>
                      <a:r>
                        <a:rPr lang="en-US" sz="2000" b="1" dirty="0" err="1">
                          <a:solidFill>
                            <a:srgbClr val="FF0000"/>
                          </a:solidFill>
                          <a:latin typeface="Times New Roman" pitchFamily="18" charset="0"/>
                          <a:cs typeface="Times New Roman" pitchFamily="18" charset="0"/>
                        </a:rPr>
                        <a:t>cludes</a:t>
                      </a:r>
                      <a:endParaRPr lang="en-US" sz="2000" b="1" dirty="0">
                        <a:solidFill>
                          <a:srgbClr val="FF0000"/>
                        </a:solidFill>
                        <a:latin typeface="Times New Roman" pitchFamily="18" charset="0"/>
                        <a:cs typeface="Times New Roman" pitchFamily="18" charset="0"/>
                      </a:endParaRPr>
                    </a:p>
                  </a:txBody>
                  <a:tcPr anchor="ctr"/>
                </a:tc>
                <a:tc>
                  <a:txBody>
                    <a:bodyPr/>
                    <a:lstStyle/>
                    <a:p>
                      <a:pPr algn="l"/>
                      <a:r>
                        <a:rPr lang="en-US" sz="1800" dirty="0">
                          <a:latin typeface="Times New Roman" pitchFamily="18" charset="0"/>
                          <a:cs typeface="Times New Roman" pitchFamily="18" charset="0"/>
                        </a:rPr>
                        <a:t>&lt;</a:t>
                      </a:r>
                      <a:r>
                        <a:rPr lang="en-US" sz="1800" dirty="0" err="1">
                          <a:latin typeface="Times New Roman" pitchFamily="18" charset="0"/>
                          <a:cs typeface="Times New Roman" pitchFamily="18" charset="0"/>
                        </a:rPr>
                        <a:t>IncludePatternSet</a:t>
                      </a:r>
                      <a:r>
                        <a:rPr lang="en-US" sz="1800" dirty="0">
                          <a:latin typeface="Times New Roman" pitchFamily="18" charset="0"/>
                          <a:cs typeface="Times New Roman" pitchFamily="18" charset="0"/>
                        </a:rPr>
                        <a:t>&gt;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itchFamily="18" charset="0"/>
                          <a:cs typeface="Times New Roman" pitchFamily="18" charset="0"/>
                        </a:rPr>
                        <a:t>  &lt;set&gt;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src</a:t>
                      </a:r>
                      <a:r>
                        <a:rPr lang="en-US" sz="1800" dirty="0">
                          <a:latin typeface="Times New Roman" pitchFamily="18" charset="0"/>
                          <a:cs typeface="Times New Roman" pitchFamily="18" charset="0"/>
                        </a:rPr>
                        <a:t>/*.java”, test/*.java]</a:t>
                      </a:r>
                    </a:p>
                    <a:p>
                      <a:pPr algn="l"/>
                      <a:r>
                        <a:rPr lang="en-US" sz="1800" dirty="0">
                          <a:latin typeface="Times New Roman" pitchFamily="18" charset="0"/>
                          <a:cs typeface="Times New Roman" pitchFamily="18" charset="0"/>
                        </a:rPr>
                        <a:t>  &lt;/set&gt;</a:t>
                      </a:r>
                    </a:p>
                    <a:p>
                      <a:pPr algn="l"/>
                      <a:r>
                        <a:rPr lang="en-US" sz="1800" dirty="0">
                          <a:latin typeface="Times New Roman" pitchFamily="18" charset="0"/>
                          <a:cs typeface="Times New Roman" pitchFamily="18" charset="0"/>
                        </a:rPr>
                        <a:t>&lt;/</a:t>
                      </a:r>
                      <a:r>
                        <a:rPr lang="en-US" sz="1800" dirty="0" err="1">
                          <a:latin typeface="Times New Roman" pitchFamily="18" charset="0"/>
                          <a:cs typeface="Times New Roman" pitchFamily="18" charset="0"/>
                        </a:rPr>
                        <a:t>IncludePatternSet</a:t>
                      </a:r>
                      <a:r>
                        <a:rPr lang="en-US" sz="1800" dirty="0">
                          <a:latin typeface="Times New Roman" pitchFamily="18" charset="0"/>
                          <a:cs typeface="Times New Roman" pitchFamily="18" charset="0"/>
                        </a:rPr>
                        <a:t>&gt;</a:t>
                      </a:r>
                    </a:p>
                  </a:txBody>
                  <a:tcPr/>
                </a:tc>
                <a:tc>
                  <a:txBody>
                    <a:bodyPr/>
                    <a:lstStyle/>
                    <a:p>
                      <a:pPr algn="l"/>
                      <a:r>
                        <a:rPr lang="en-US" sz="1800" dirty="0">
                          <a:latin typeface="Times New Roman" pitchFamily="18" charset="0"/>
                          <a:cs typeface="Times New Roman" pitchFamily="18" charset="0"/>
                        </a:rPr>
                        <a:t>&lt;</a:t>
                      </a:r>
                      <a:r>
                        <a:rPr lang="en-US" sz="1800" dirty="0" err="1">
                          <a:latin typeface="Times New Roman" pitchFamily="18" charset="0"/>
                          <a:cs typeface="Times New Roman" pitchFamily="18" charset="0"/>
                        </a:rPr>
                        <a:t>IncludePatternSet</a:t>
                      </a:r>
                      <a:r>
                        <a:rPr lang="en-US" sz="1800" dirty="0">
                          <a:latin typeface="Times New Roman" pitchFamily="18" charset="0"/>
                          <a:cs typeface="Times New Roman" pitchFamily="18" charset="0"/>
                        </a:rPr>
                        <a:t>&gt;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itchFamily="18" charset="0"/>
                          <a:cs typeface="Times New Roman" pitchFamily="18" charset="0"/>
                        </a:rPr>
                        <a:t>  &lt;set&gt; []&lt;/set&gt;</a:t>
                      </a:r>
                    </a:p>
                    <a:p>
                      <a:pPr algn="l"/>
                      <a:r>
                        <a:rPr lang="en-US" sz="1800" dirty="0">
                          <a:latin typeface="Times New Roman" pitchFamily="18" charset="0"/>
                          <a:cs typeface="Times New Roman" pitchFamily="18" charset="0"/>
                        </a:rPr>
                        <a:t>&lt;/</a:t>
                      </a:r>
                      <a:r>
                        <a:rPr lang="en-US" sz="1800" dirty="0" err="1">
                          <a:latin typeface="Times New Roman" pitchFamily="18" charset="0"/>
                          <a:cs typeface="Times New Roman" pitchFamily="18" charset="0"/>
                        </a:rPr>
                        <a:t>IncludePatternSet</a:t>
                      </a:r>
                      <a:r>
                        <a:rPr lang="en-US" sz="1800" dirty="0">
                          <a:latin typeface="Times New Roman" pitchFamily="18" charset="0"/>
                          <a:cs typeface="Times New Roman" pitchFamily="18" charset="0"/>
                        </a:rPr>
                        <a:t>&gt;</a:t>
                      </a:r>
                    </a:p>
                    <a:p>
                      <a:pPr algn="l"/>
                      <a:endParaRPr lang="en-US" sz="2000" dirty="0">
                        <a:latin typeface="Times New Roman" pitchFamily="18" charset="0"/>
                        <a:cs typeface="Times New Roman" pitchFamily="18" charset="0"/>
                      </a:endParaRPr>
                    </a:p>
                  </a:txBody>
                  <a:tcPr anchor="ctr"/>
                </a:tc>
                <a:extLst>
                  <a:ext uri="{0D108BD9-81ED-4DB2-BD59-A6C34878D82A}">
                    <a16:rowId xmlns="" xmlns:a16="http://schemas.microsoft.com/office/drawing/2014/main" val="10003"/>
                  </a:ext>
                </a:extLst>
              </a:tr>
            </a:tbl>
          </a:graphicData>
        </a:graphic>
      </p:graphicFrame>
      <p:sp>
        <p:nvSpPr>
          <p:cNvPr id="6" name="矩形 5"/>
          <p:cNvSpPr/>
          <p:nvPr/>
        </p:nvSpPr>
        <p:spPr>
          <a:xfrm>
            <a:off x="1384568" y="6305787"/>
            <a:ext cx="2388474"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Test-level Comparison</a:t>
            </a:r>
            <a:endParaRPr lang="en-US" b="1" dirty="0"/>
          </a:p>
        </p:txBody>
      </p:sp>
      <p:sp>
        <p:nvSpPr>
          <p:cNvPr id="7" name="矩形 6"/>
          <p:cNvSpPr/>
          <p:nvPr/>
        </p:nvSpPr>
        <p:spPr>
          <a:xfrm>
            <a:off x="6487793" y="6279661"/>
            <a:ext cx="2486578"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State-level Comparison</a:t>
            </a:r>
            <a:endParaRPr lang="en-US" b="1" dirty="0"/>
          </a:p>
        </p:txBody>
      </p:sp>
      <p:sp>
        <p:nvSpPr>
          <p:cNvPr id="8" name="灯片编号占位符 7"/>
          <p:cNvSpPr>
            <a:spLocks noGrp="1"/>
          </p:cNvSpPr>
          <p:nvPr>
            <p:ph type="sldNum" sz="quarter" idx="4"/>
          </p:nvPr>
        </p:nvSpPr>
        <p:spPr/>
        <p:txBody>
          <a:bodyPr/>
          <a:lstStyle/>
          <a:p>
            <a:fld id="{10E4A4DB-036F-4816-A98C-42C4167E83C5}" type="slidenum">
              <a:rPr lang="en-US" smtClean="0">
                <a:solidFill>
                  <a:schemeClr val="tx1"/>
                </a:solidFill>
              </a:rPr>
              <a:pPr/>
              <a:t>15</a:t>
            </a:fld>
            <a:endParaRPr lang="en-US" dirty="0">
              <a:solidFill>
                <a:schemeClr val="tx1"/>
              </a:solidFill>
            </a:endParaRP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38200" y="1072662"/>
            <a:ext cx="10515600" cy="906609"/>
          </a:xfrm>
        </p:spPr>
        <p:txBody>
          <a:bodyPr/>
          <a:lstStyle/>
          <a:p>
            <a:r>
              <a:rPr lang="en-US" dirty="0">
                <a:latin typeface="Times New Roman" panose="02020603050405020304" pitchFamily="18" charset="0"/>
                <a:cs typeface="Times New Roman" panose="02020603050405020304" pitchFamily="18" charset="0"/>
              </a:rPr>
              <a:t>Our differential testing approach is implemented as a proof-of-concept tool called </a:t>
            </a:r>
            <a:r>
              <a:rPr lang="en-US" i="1" dirty="0">
                <a:latin typeface="Times New Roman" panose="02020603050405020304" pitchFamily="18" charset="0"/>
                <a:cs typeface="Times New Roman" panose="02020603050405020304" pitchFamily="18" charset="0"/>
              </a:rPr>
              <a:t>Grafter.</a:t>
            </a:r>
          </a:p>
        </p:txBody>
      </p:sp>
      <p:sp>
        <p:nvSpPr>
          <p:cNvPr id="3" name="标题 2"/>
          <p:cNvSpPr>
            <a:spLocks noGrp="1"/>
          </p:cNvSpPr>
          <p:nvPr>
            <p:ph type="title"/>
          </p:nvPr>
        </p:nvSpPr>
        <p:spPr>
          <a:xfrm>
            <a:off x="838200" y="365125"/>
            <a:ext cx="10515600" cy="619613"/>
          </a:xfrm>
        </p:spPr>
        <p:txBody>
          <a:bodyPr>
            <a:noAutofit/>
          </a:bodyPr>
          <a:lstStyle/>
          <a:p>
            <a:r>
              <a:rPr lang="en-US" sz="3600" dirty="0">
                <a:latin typeface="Times New Roman" pitchFamily="18" charset="0"/>
                <a:cs typeface="Times New Roman" pitchFamily="18" charset="0"/>
              </a:rPr>
              <a:t>Grafter Screenshots</a:t>
            </a:r>
          </a:p>
        </p:txBody>
      </p:sp>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789132" y="1979271"/>
            <a:ext cx="9017881" cy="4728888"/>
          </a:xfrm>
          <a:prstGeom prst="rect">
            <a:avLst/>
          </a:prstGeom>
        </p:spPr>
      </p:pic>
      <p:sp>
        <p:nvSpPr>
          <p:cNvPr id="6" name="灯片编号占位符 5"/>
          <p:cNvSpPr>
            <a:spLocks noGrp="1"/>
          </p:cNvSpPr>
          <p:nvPr>
            <p:ph type="sldNum" sz="quarter" idx="4"/>
          </p:nvPr>
        </p:nvSpPr>
        <p:spPr/>
        <p:txBody>
          <a:bodyPr/>
          <a:lstStyle/>
          <a:p>
            <a:fld id="{10E4A4DB-036F-4816-A98C-42C4167E83C5}" type="slidenum">
              <a:rPr lang="en-US" smtClean="0">
                <a:solidFill>
                  <a:schemeClr val="tx1"/>
                </a:solidFill>
              </a:rPr>
              <a:pPr/>
              <a:t>16</a:t>
            </a:fld>
            <a:endParaRPr lang="en-US"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38200" y="1072662"/>
            <a:ext cx="10515600" cy="906609"/>
          </a:xfrm>
        </p:spPr>
        <p:txBody>
          <a:bodyPr/>
          <a:lstStyle/>
          <a:p>
            <a:r>
              <a:rPr lang="en-US" dirty="0">
                <a:latin typeface="Times New Roman" panose="02020603050405020304" pitchFamily="18" charset="0"/>
                <a:cs typeface="Times New Roman" panose="02020603050405020304" pitchFamily="18" charset="0"/>
              </a:rPr>
              <a:t>Behavioral differences are represented in tables and highlighted for ease of investigation</a:t>
            </a:r>
            <a:r>
              <a:rPr lang="en-US" i="1" dirty="0">
                <a:latin typeface="Times New Roman" panose="02020603050405020304" pitchFamily="18" charset="0"/>
                <a:cs typeface="Times New Roman" panose="02020603050405020304" pitchFamily="18" charset="0"/>
              </a:rPr>
              <a:t>.</a:t>
            </a:r>
          </a:p>
        </p:txBody>
      </p:sp>
      <p:sp>
        <p:nvSpPr>
          <p:cNvPr id="3" name="标题 2"/>
          <p:cNvSpPr>
            <a:spLocks noGrp="1"/>
          </p:cNvSpPr>
          <p:nvPr>
            <p:ph type="title"/>
          </p:nvPr>
        </p:nvSpPr>
        <p:spPr>
          <a:xfrm>
            <a:off x="838200" y="365125"/>
            <a:ext cx="10515600" cy="619613"/>
          </a:xfrm>
        </p:spPr>
        <p:txBody>
          <a:bodyPr>
            <a:noAutofit/>
          </a:bodyPr>
          <a:lstStyle/>
          <a:p>
            <a:r>
              <a:rPr lang="en-US" sz="3600" dirty="0">
                <a:latin typeface="Times New Roman" pitchFamily="18" charset="0"/>
                <a:cs typeface="Times New Roman" pitchFamily="18" charset="0"/>
              </a:rPr>
              <a:t>Grafter Screenshots</a:t>
            </a:r>
          </a:p>
        </p:txBody>
      </p:sp>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27621" y="4009784"/>
            <a:ext cx="10328538" cy="2159522"/>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127622" y="2187616"/>
            <a:ext cx="10342890" cy="1521882"/>
          </a:xfrm>
          <a:prstGeom prst="rect">
            <a:avLst/>
          </a:prstGeom>
        </p:spPr>
      </p:pic>
      <p:sp>
        <p:nvSpPr>
          <p:cNvPr id="6" name="灯片编号占位符 5"/>
          <p:cNvSpPr>
            <a:spLocks noGrp="1"/>
          </p:cNvSpPr>
          <p:nvPr>
            <p:ph type="sldNum" sz="quarter" idx="4"/>
          </p:nvPr>
        </p:nvSpPr>
        <p:spPr/>
        <p:txBody>
          <a:bodyPr/>
          <a:lstStyle/>
          <a:p>
            <a:fld id="{10E4A4DB-036F-4816-A98C-42C4167E83C5}" type="slidenum">
              <a:rPr lang="en-US" smtClean="0">
                <a:solidFill>
                  <a:schemeClr val="tx1"/>
                </a:solidFill>
              </a:rPr>
              <a:pPr/>
              <a:t>17</a:t>
            </a:fld>
            <a:endParaRPr lang="en-US" dirty="0">
              <a:solidFill>
                <a:schemeClr val="tx1"/>
              </a:solidFill>
            </a:endParaRPr>
          </a:p>
        </p:txBody>
      </p:sp>
    </p:spTree>
    <p:extLst>
      <p:ext uri="{BB962C8B-B14F-4D97-AF65-F5344CB8AC3E}">
        <p14:creationId xmlns="" xmlns:p14="http://schemas.microsoft.com/office/powerpoint/2010/main" val="2144868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68894"/>
            <a:ext cx="10969869" cy="906088"/>
          </a:xfrm>
        </p:spPr>
        <p:txBody>
          <a:bodyPr>
            <a:normAutofit/>
          </a:bodyPr>
          <a:lstStyle/>
          <a:p>
            <a:r>
              <a:rPr lang="en-US" dirty="0">
                <a:latin typeface="Times New Roman" panose="02020603050405020304" pitchFamily="18" charset="0"/>
                <a:cs typeface="Times New Roman" panose="02020603050405020304" pitchFamily="18" charset="0"/>
              </a:rPr>
              <a:t>Our dataset contains 52 pairs of similar but not identical clones from 3 open source projects. </a:t>
            </a:r>
          </a:p>
        </p:txBody>
      </p:sp>
      <p:sp>
        <p:nvSpPr>
          <p:cNvPr id="3" name="Title 2"/>
          <p:cNvSpPr>
            <a:spLocks noGrp="1"/>
          </p:cNvSpPr>
          <p:nvPr>
            <p:ph type="title"/>
          </p:nvPr>
        </p:nvSpPr>
        <p:spPr/>
        <p:txBody>
          <a:bodyPr/>
          <a:lstStyle/>
          <a:p>
            <a:r>
              <a:rPr lang="en-US" sz="3600" dirty="0">
                <a:latin typeface="Times New Roman" panose="02020603050405020304" pitchFamily="18" charset="0"/>
                <a:cs typeface="Times New Roman" panose="02020603050405020304" pitchFamily="18" charset="0"/>
              </a:rPr>
              <a:t>Evaluation Dataset</a:t>
            </a:r>
          </a:p>
        </p:txBody>
      </p:sp>
      <p:graphicFrame>
        <p:nvGraphicFramePr>
          <p:cNvPr id="6" name="表格 5"/>
          <p:cNvGraphicFramePr>
            <a:graphicFrameLocks noGrp="1"/>
          </p:cNvGraphicFramePr>
          <p:nvPr>
            <p:extLst>
              <p:ext uri="{D42A27DB-BD31-4B8C-83A1-F6EECF244321}">
                <p14:modId xmlns="" xmlns:p14="http://schemas.microsoft.com/office/powerpoint/2010/main" val="4246443850"/>
              </p:ext>
            </p:extLst>
          </p:nvPr>
        </p:nvGraphicFramePr>
        <p:xfrm>
          <a:off x="838201" y="3202382"/>
          <a:ext cx="10969868" cy="2647077"/>
        </p:xfrm>
        <a:graphic>
          <a:graphicData uri="http://schemas.openxmlformats.org/drawingml/2006/table">
            <a:tbl>
              <a:tblPr/>
              <a:tblGrid>
                <a:gridCol w="2888847">
                  <a:extLst>
                    <a:ext uri="{9D8B030D-6E8A-4147-A177-3AD203B41FA5}">
                      <a16:colId xmlns="" xmlns:a16="http://schemas.microsoft.com/office/drawing/2014/main" val="20000"/>
                    </a:ext>
                  </a:extLst>
                </a:gridCol>
                <a:gridCol w="1608881">
                  <a:extLst>
                    <a:ext uri="{9D8B030D-6E8A-4147-A177-3AD203B41FA5}">
                      <a16:colId xmlns="" xmlns:a16="http://schemas.microsoft.com/office/drawing/2014/main" val="20001"/>
                    </a:ext>
                  </a:extLst>
                </a:gridCol>
                <a:gridCol w="4861367">
                  <a:extLst>
                    <a:ext uri="{9D8B030D-6E8A-4147-A177-3AD203B41FA5}">
                      <a16:colId xmlns="" xmlns:a16="http://schemas.microsoft.com/office/drawing/2014/main" val="20002"/>
                    </a:ext>
                  </a:extLst>
                </a:gridCol>
                <a:gridCol w="1610773">
                  <a:extLst>
                    <a:ext uri="{9D8B030D-6E8A-4147-A177-3AD203B41FA5}">
                      <a16:colId xmlns="" xmlns:a16="http://schemas.microsoft.com/office/drawing/2014/main" val="20003"/>
                    </a:ext>
                  </a:extLst>
                </a:gridCol>
              </a:tblGrid>
              <a:tr h="848757">
                <a:tc>
                  <a:txBody>
                    <a:bodyPr/>
                    <a:lstStyle/>
                    <a:p>
                      <a:pPr algn="ctr" rtl="0" fontAlgn="ctr">
                        <a:spcBef>
                          <a:spcPts val="0"/>
                        </a:spcBef>
                        <a:spcAft>
                          <a:spcPts val="0"/>
                        </a:spcAft>
                      </a:pPr>
                      <a:r>
                        <a:rPr lang="en-US" sz="2200" b="1" i="0" u="none" strike="noStrike" dirty="0">
                          <a:solidFill>
                            <a:srgbClr val="FFFFFF"/>
                          </a:solidFill>
                          <a:latin typeface="Times New Roman"/>
                        </a:rPr>
                        <a:t>Subject</a:t>
                      </a:r>
                      <a:endParaRPr lang="en-US" sz="2200" dirty="0"/>
                    </a:p>
                  </a:txBody>
                  <a:tcPr marL="76200" marR="76200" marT="76200" marB="76200" anchor="ctr">
                    <a:lnL w="7620" cap="flat" cmpd="sng" algn="ctr">
                      <a:solidFill>
                        <a:srgbClr val="3A81BA"/>
                      </a:solidFill>
                      <a:prstDash val="solid"/>
                      <a:round/>
                      <a:headEnd type="none" w="med" len="med"/>
                      <a:tailEnd type="none" w="med" len="med"/>
                    </a:lnL>
                    <a:lnR w="7620" cap="flat" cmpd="sng" algn="ctr">
                      <a:solidFill>
                        <a:srgbClr val="3D85C6"/>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D85C6"/>
                      </a:solidFill>
                      <a:prstDash val="solid"/>
                      <a:round/>
                      <a:headEnd type="none" w="med" len="med"/>
                      <a:tailEnd type="none" w="med" len="med"/>
                    </a:lnB>
                    <a:solidFill>
                      <a:srgbClr val="3D85C6"/>
                    </a:solidFill>
                  </a:tcPr>
                </a:tc>
                <a:tc>
                  <a:txBody>
                    <a:bodyPr/>
                    <a:lstStyle/>
                    <a:p>
                      <a:pPr algn="ctr" rtl="0" fontAlgn="t">
                        <a:spcBef>
                          <a:spcPts val="0"/>
                        </a:spcBef>
                        <a:spcAft>
                          <a:spcPts val="0"/>
                        </a:spcAft>
                      </a:pPr>
                      <a:r>
                        <a:rPr lang="en-US" sz="2200" b="1" i="0" u="none" strike="noStrike" dirty="0">
                          <a:solidFill>
                            <a:srgbClr val="FFFFFF"/>
                          </a:solidFill>
                          <a:latin typeface="Times New Roman"/>
                        </a:rPr>
                        <a:t>Version</a:t>
                      </a:r>
                      <a:endParaRPr lang="en-US" sz="2200" dirty="0"/>
                    </a:p>
                  </a:txBody>
                  <a:tcPr marL="76200" marR="76200" marT="76200" marB="76200" anchor="ctr">
                    <a:lnL w="7620" cap="flat" cmpd="sng" algn="ctr">
                      <a:solidFill>
                        <a:srgbClr val="3D85C6"/>
                      </a:solidFill>
                      <a:prstDash val="solid"/>
                      <a:round/>
                      <a:headEnd type="none" w="med" len="med"/>
                      <a:tailEnd type="none" w="med" len="med"/>
                    </a:lnL>
                    <a:lnR w="7620" cap="flat" cmpd="sng" algn="ctr">
                      <a:solidFill>
                        <a:srgbClr val="3D85C6"/>
                      </a:solidFill>
                      <a:prstDash val="solid"/>
                      <a:round/>
                      <a:headEnd type="none" w="med" len="med"/>
                      <a:tailEnd type="none" w="med" len="med"/>
                    </a:lnR>
                    <a:lnT w="7620" cap="flat" cmpd="sng" algn="ctr">
                      <a:solidFill>
                        <a:srgbClr val="3D85C6"/>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3D85C6"/>
                    </a:solidFill>
                  </a:tcPr>
                </a:tc>
                <a:tc>
                  <a:txBody>
                    <a:bodyPr/>
                    <a:lstStyle/>
                    <a:p>
                      <a:pPr algn="ctr" rtl="0" fontAlgn="t">
                        <a:spcBef>
                          <a:spcPts val="0"/>
                        </a:spcBef>
                        <a:spcAft>
                          <a:spcPts val="0"/>
                        </a:spcAft>
                      </a:pPr>
                      <a:r>
                        <a:rPr lang="en-US" sz="2200" b="1" i="0" u="none" strike="noStrike" dirty="0">
                          <a:solidFill>
                            <a:srgbClr val="FFFFFF"/>
                          </a:solidFill>
                          <a:latin typeface="Times New Roman"/>
                        </a:rPr>
                        <a:t>Description</a:t>
                      </a:r>
                      <a:endParaRPr lang="en-US" sz="2200" dirty="0"/>
                    </a:p>
                  </a:txBody>
                  <a:tcPr marL="76200" marR="76200" marT="76200" marB="76200" anchor="ctr">
                    <a:lnL w="7620" cap="flat" cmpd="sng" algn="ctr">
                      <a:solidFill>
                        <a:srgbClr val="3D85C6"/>
                      </a:solidFill>
                      <a:prstDash val="solid"/>
                      <a:round/>
                      <a:headEnd type="none" w="med" len="med"/>
                      <a:tailEnd type="none" w="med" len="med"/>
                    </a:lnL>
                    <a:lnR w="7620" cap="flat" cmpd="sng" algn="ctr">
                      <a:solidFill>
                        <a:srgbClr val="3D85C6"/>
                      </a:solidFill>
                      <a:prstDash val="solid"/>
                      <a:round/>
                      <a:headEnd type="none" w="med" len="med"/>
                      <a:tailEnd type="none" w="med" len="med"/>
                    </a:lnR>
                    <a:lnT w="7620" cap="flat" cmpd="sng" algn="ctr">
                      <a:solidFill>
                        <a:srgbClr val="3D85C6"/>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3D85C6"/>
                    </a:solidFill>
                  </a:tcPr>
                </a:tc>
                <a:tc>
                  <a:txBody>
                    <a:bodyPr/>
                    <a:lstStyle/>
                    <a:p>
                      <a:pPr algn="ctr" rtl="0" fontAlgn="ctr">
                        <a:spcBef>
                          <a:spcPts val="0"/>
                        </a:spcBef>
                        <a:spcAft>
                          <a:spcPts val="0"/>
                        </a:spcAft>
                      </a:pPr>
                      <a:r>
                        <a:rPr lang="en-US" sz="2200" b="1" i="0" u="none" strike="noStrike" dirty="0">
                          <a:solidFill>
                            <a:srgbClr val="FFFFFF"/>
                          </a:solidFill>
                          <a:latin typeface="Times New Roman"/>
                        </a:rPr>
                        <a:t>Clone Pair</a:t>
                      </a:r>
                      <a:endParaRPr lang="en-US" sz="2200" dirty="0"/>
                    </a:p>
                  </a:txBody>
                  <a:tcPr marL="76200" marR="76200" marT="76200" marB="76200" anchor="ctr">
                    <a:lnL w="7620" cap="flat" cmpd="sng" algn="ctr">
                      <a:solidFill>
                        <a:srgbClr val="3D85C6"/>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0B5394"/>
                      </a:solidFill>
                      <a:prstDash val="solid"/>
                      <a:round/>
                      <a:headEnd type="none" w="med" len="med"/>
                      <a:tailEnd type="none" w="med" len="med"/>
                    </a:lnB>
                    <a:solidFill>
                      <a:srgbClr val="3D85C6"/>
                    </a:solidFill>
                  </a:tcPr>
                </a:tc>
                <a:extLst>
                  <a:ext uri="{0D108BD9-81ED-4DB2-BD59-A6C34878D82A}">
                    <a16:rowId xmlns="" xmlns:a16="http://schemas.microsoft.com/office/drawing/2014/main" val="10000"/>
                  </a:ext>
                </a:extLst>
              </a:tr>
              <a:tr h="297180">
                <a:tc>
                  <a:txBody>
                    <a:bodyPr/>
                    <a:lstStyle/>
                    <a:p>
                      <a:pPr rtl="0" fontAlgn="t">
                        <a:spcBef>
                          <a:spcPts val="0"/>
                        </a:spcBef>
                        <a:spcAft>
                          <a:spcPts val="0"/>
                        </a:spcAft>
                      </a:pPr>
                      <a:r>
                        <a:rPr lang="en-US" sz="2200" b="1" i="0" u="none" strike="noStrike">
                          <a:solidFill>
                            <a:srgbClr val="000000"/>
                          </a:solidFill>
                          <a:latin typeface="Times New Roman"/>
                        </a:rPr>
                        <a:t>Apache Ant</a:t>
                      </a:r>
                      <a:endParaRPr lang="en-US" sz="220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D85C6"/>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dirty="0">
                          <a:solidFill>
                            <a:srgbClr val="000000"/>
                          </a:solidFill>
                          <a:latin typeface="Times New Roman"/>
                        </a:rPr>
                        <a:t>1.9.6</a:t>
                      </a:r>
                      <a:endParaRPr lang="en-US" sz="2200" dirty="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rtl="0" fontAlgn="t">
                        <a:spcBef>
                          <a:spcPts val="0"/>
                        </a:spcBef>
                        <a:spcAft>
                          <a:spcPts val="0"/>
                        </a:spcAft>
                      </a:pPr>
                      <a:r>
                        <a:rPr lang="en-US" sz="2200" b="0" i="0" u="none" strike="noStrike" dirty="0">
                          <a:solidFill>
                            <a:srgbClr val="000000"/>
                          </a:solidFill>
                          <a:latin typeface="Times New Roman"/>
                        </a:rPr>
                        <a:t>A software build framework</a:t>
                      </a:r>
                      <a:endParaRPr lang="en-US" sz="2200" dirty="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a:solidFill>
                            <a:srgbClr val="000000"/>
                          </a:solidFill>
                          <a:latin typeface="Times New Roman"/>
                        </a:rPr>
                        <a:t>18</a:t>
                      </a:r>
                      <a:endParaRPr lang="en-US" sz="220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0B5394"/>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extLst>
                  <a:ext uri="{0D108BD9-81ED-4DB2-BD59-A6C34878D82A}">
                    <a16:rowId xmlns="" xmlns:a16="http://schemas.microsoft.com/office/drawing/2014/main" val="10001"/>
                  </a:ext>
                </a:extLst>
              </a:tr>
              <a:tr h="297180">
                <a:tc>
                  <a:txBody>
                    <a:bodyPr/>
                    <a:lstStyle/>
                    <a:p>
                      <a:pPr rtl="0" fontAlgn="t">
                        <a:spcBef>
                          <a:spcPts val="0"/>
                        </a:spcBef>
                        <a:spcAft>
                          <a:spcPts val="0"/>
                        </a:spcAft>
                      </a:pPr>
                      <a:r>
                        <a:rPr lang="en-US" sz="2200" b="1" i="0" u="none" strike="noStrike" dirty="0">
                          <a:solidFill>
                            <a:srgbClr val="000000"/>
                          </a:solidFill>
                          <a:latin typeface="Times New Roman"/>
                        </a:rPr>
                        <a:t>Java APNS</a:t>
                      </a:r>
                      <a:endParaRPr lang="en-US" sz="2200" dirty="0"/>
                    </a:p>
                  </a:txBody>
                  <a:tcPr marL="76200" marR="76200" marT="76200" marB="76200" anchor="ctr">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a:solidFill>
                            <a:srgbClr val="000000"/>
                          </a:solidFill>
                          <a:latin typeface="Times New Roman"/>
                        </a:rPr>
                        <a:t>1.0.0</a:t>
                      </a:r>
                      <a:endParaRPr lang="en-US" sz="2200"/>
                    </a:p>
                  </a:txBody>
                  <a:tcPr marL="76200" marR="76200" marT="76200" marB="76200" anchor="ctr">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rtl="0" fontAlgn="t">
                        <a:spcBef>
                          <a:spcPts val="0"/>
                        </a:spcBef>
                        <a:spcAft>
                          <a:spcPts val="0"/>
                        </a:spcAft>
                      </a:pPr>
                      <a:r>
                        <a:rPr lang="en-US" sz="2200" b="0" i="0" u="none" strike="noStrike" dirty="0">
                          <a:solidFill>
                            <a:srgbClr val="000000"/>
                          </a:solidFill>
                          <a:latin typeface="Times New Roman"/>
                        </a:rPr>
                        <a:t>A Java client for Apple Push Notification service (APNs)</a:t>
                      </a:r>
                      <a:endParaRPr lang="en-US" sz="2200" dirty="0"/>
                    </a:p>
                  </a:txBody>
                  <a:tcPr marL="76200" marR="76200" marT="76200" marB="76200" anchor="ctr">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dirty="0">
                          <a:solidFill>
                            <a:srgbClr val="000000"/>
                          </a:solidFill>
                          <a:latin typeface="Times New Roman"/>
                        </a:rPr>
                        <a:t>7</a:t>
                      </a:r>
                      <a:endParaRPr lang="en-US" sz="2200" dirty="0"/>
                    </a:p>
                  </a:txBody>
                  <a:tcPr marL="76200" marR="76200" marT="76200" marB="76200" anchor="ctr">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extLst>
                  <a:ext uri="{0D108BD9-81ED-4DB2-BD59-A6C34878D82A}">
                    <a16:rowId xmlns="" xmlns:a16="http://schemas.microsoft.com/office/drawing/2014/main" val="10002"/>
                  </a:ext>
                </a:extLst>
              </a:tr>
              <a:tr h="297180">
                <a:tc>
                  <a:txBody>
                    <a:bodyPr/>
                    <a:lstStyle/>
                    <a:p>
                      <a:pPr rtl="0" fontAlgn="t">
                        <a:spcBef>
                          <a:spcPts val="0"/>
                        </a:spcBef>
                        <a:spcAft>
                          <a:spcPts val="0"/>
                        </a:spcAft>
                      </a:pPr>
                      <a:r>
                        <a:rPr lang="en-US" sz="2200" b="1" i="0" u="none" strike="noStrike">
                          <a:solidFill>
                            <a:srgbClr val="000000"/>
                          </a:solidFill>
                          <a:latin typeface="Times New Roman"/>
                        </a:rPr>
                        <a:t>Apache XML Security</a:t>
                      </a:r>
                      <a:endParaRPr lang="en-US" sz="220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a:solidFill>
                            <a:srgbClr val="000000"/>
                          </a:solidFill>
                          <a:latin typeface="Times New Roman"/>
                        </a:rPr>
                        <a:t>2.0.5</a:t>
                      </a:r>
                      <a:endParaRPr lang="en-US" sz="220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rtl="0" fontAlgn="t">
                        <a:spcBef>
                          <a:spcPts val="0"/>
                        </a:spcBef>
                        <a:spcAft>
                          <a:spcPts val="0"/>
                        </a:spcAft>
                      </a:pPr>
                      <a:r>
                        <a:rPr lang="en-US" sz="2200" b="0" i="0" u="none" strike="noStrike" dirty="0">
                          <a:solidFill>
                            <a:srgbClr val="000000"/>
                          </a:solidFill>
                          <a:latin typeface="Times New Roman"/>
                        </a:rPr>
                        <a:t>A XML signature and encryption library</a:t>
                      </a:r>
                      <a:endParaRPr lang="en-US" sz="2200" dirty="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tc>
                  <a:txBody>
                    <a:bodyPr/>
                    <a:lstStyle/>
                    <a:p>
                      <a:pPr algn="ctr" rtl="0" fontAlgn="t">
                        <a:spcBef>
                          <a:spcPts val="0"/>
                        </a:spcBef>
                        <a:spcAft>
                          <a:spcPts val="0"/>
                        </a:spcAft>
                      </a:pPr>
                      <a:r>
                        <a:rPr lang="en-US" sz="2200" b="0" i="0" u="none" strike="noStrike" dirty="0">
                          <a:solidFill>
                            <a:srgbClr val="000000"/>
                          </a:solidFill>
                          <a:latin typeface="Times New Roman"/>
                        </a:rPr>
                        <a:t>27</a:t>
                      </a:r>
                      <a:endParaRPr lang="en-US" sz="2200" dirty="0"/>
                    </a:p>
                  </a:txBody>
                  <a:tcPr marL="76200" marR="76200" marT="76200" marB="76200">
                    <a:lnL w="7620" cap="flat" cmpd="sng" algn="ctr">
                      <a:solidFill>
                        <a:srgbClr val="3A81BA"/>
                      </a:solidFill>
                      <a:prstDash val="solid"/>
                      <a:round/>
                      <a:headEnd type="none" w="med" len="med"/>
                      <a:tailEnd type="none" w="med" len="med"/>
                    </a:lnL>
                    <a:lnR w="7620" cap="flat" cmpd="sng" algn="ctr">
                      <a:solidFill>
                        <a:srgbClr val="3A81BA"/>
                      </a:solidFill>
                      <a:prstDash val="solid"/>
                      <a:round/>
                      <a:headEnd type="none" w="med" len="med"/>
                      <a:tailEnd type="none" w="med" len="med"/>
                    </a:lnR>
                    <a:lnT w="7620" cap="flat" cmpd="sng" algn="ctr">
                      <a:solidFill>
                        <a:srgbClr val="3A81BA"/>
                      </a:solidFill>
                      <a:prstDash val="solid"/>
                      <a:round/>
                      <a:headEnd type="none" w="med" len="med"/>
                      <a:tailEnd type="none" w="med" len="med"/>
                    </a:lnT>
                    <a:lnB w="7620" cap="flat" cmpd="sng" algn="ctr">
                      <a:solidFill>
                        <a:srgbClr val="3A81BA"/>
                      </a:solidFill>
                      <a:prstDash val="solid"/>
                      <a:round/>
                      <a:headEnd type="none" w="med" len="med"/>
                      <a:tailEnd type="none" w="med" len="med"/>
                    </a:lnB>
                    <a:solidFill>
                      <a:srgbClr val="CFE2F3"/>
                    </a:solidFill>
                  </a:tcPr>
                </a:tc>
                <a:extLst>
                  <a:ext uri="{0D108BD9-81ED-4DB2-BD59-A6C34878D82A}">
                    <a16:rowId xmlns="" xmlns:a16="http://schemas.microsoft.com/office/drawing/2014/main" val="10003"/>
                  </a:ext>
                </a:extLst>
              </a:tr>
            </a:tbl>
          </a:graphicData>
        </a:graphic>
      </p:graphicFrame>
      <p:sp>
        <p:nvSpPr>
          <p:cNvPr id="512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Content Placeholder 1"/>
          <p:cNvSpPr txBox="1">
            <a:spLocks/>
          </p:cNvSpPr>
          <p:nvPr/>
        </p:nvSpPr>
        <p:spPr>
          <a:xfrm>
            <a:off x="937847" y="5011394"/>
            <a:ext cx="10515600" cy="1222367"/>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ct val="30000"/>
              </a:spcBef>
              <a:spcAft>
                <a:spcPts val="0"/>
              </a:spcAft>
              <a:buClr>
                <a:schemeClr val="accent2"/>
              </a:buClr>
              <a:buSzTx/>
              <a:buFont typeface="Wingdings" panose="05000000000000000000" pitchFamily="2" charset="2"/>
              <a:buChar char="§"/>
              <a:tabLst/>
              <a:defRPr/>
            </a:pPr>
            <a:endParaRPr kumimoji="0" lang="en-US" sz="2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灯片编号占位符 6"/>
          <p:cNvSpPr>
            <a:spLocks noGrp="1"/>
          </p:cNvSpPr>
          <p:nvPr>
            <p:ph type="sldNum" sz="quarter" idx="4"/>
          </p:nvPr>
        </p:nvSpPr>
        <p:spPr/>
        <p:txBody>
          <a:bodyPr/>
          <a:lstStyle/>
          <a:p>
            <a:fld id="{10E4A4DB-036F-4816-A98C-42C4167E83C5}" type="slidenum">
              <a:rPr lang="en-US" smtClean="0">
                <a:solidFill>
                  <a:schemeClr val="tx1"/>
                </a:solidFill>
              </a:rPr>
              <a:pPr/>
              <a:t>18</a:t>
            </a:fld>
            <a:endParaRPr lang="en-US" dirty="0">
              <a:solidFill>
                <a:schemeClr val="tx1"/>
              </a:solidFill>
            </a:endParaRPr>
          </a:p>
        </p:txBody>
      </p:sp>
    </p:spTree>
    <p:extLst>
      <p:ext uri="{BB962C8B-B14F-4D97-AF65-F5344CB8AC3E}">
        <p14:creationId xmlns="" xmlns:p14="http://schemas.microsoft.com/office/powerpoint/2010/main" val="34608436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en-US" sz="3600" dirty="0">
                <a:latin typeface="Times New Roman" pitchFamily="18" charset="0"/>
                <a:cs typeface="Times New Roman" pitchFamily="18" charset="0"/>
              </a:rPr>
              <a:t>Research Questions</a:t>
            </a:r>
          </a:p>
        </p:txBody>
      </p:sp>
      <p:sp>
        <p:nvSpPr>
          <p:cNvPr id="5" name="内容占位符 1"/>
          <p:cNvSpPr txBox="1">
            <a:spLocks/>
          </p:cNvSpPr>
          <p:nvPr/>
        </p:nvSpPr>
        <p:spPr>
          <a:xfrm>
            <a:off x="825884" y="1770766"/>
            <a:ext cx="11098823" cy="3578469"/>
          </a:xfrm>
          <a:prstGeom prst="rect">
            <a:avLst/>
          </a:prstGeom>
        </p:spPr>
        <p:txBody>
          <a:bodyPr vert="horz" lIns="91440" tIns="45720" rIns="91440" bIns="45720" rtlCol="0">
            <a:noAutofit/>
          </a:bodyPr>
          <a:lstStyle/>
          <a:p>
            <a:pPr marL="228600" indent="-228600">
              <a:lnSpc>
                <a:spcPct val="150000"/>
              </a:lnSpc>
              <a:spcBef>
                <a:spcPct val="30000"/>
              </a:spcBef>
              <a:buClr>
                <a:schemeClr val="accent2"/>
              </a:buClr>
              <a:buFont typeface="Wingdings" panose="05000000000000000000" pitchFamily="2" charset="2"/>
              <a:buChar char="§"/>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RQ1. </a:t>
            </a:r>
            <a:r>
              <a:rPr lang="en-US" sz="2800" dirty="0">
                <a:latin typeface="Times New Roman" pitchFamily="18" charset="0"/>
                <a:cs typeface="Times New Roman" pitchFamily="18" charset="0"/>
              </a:rPr>
              <a:t>What is</a:t>
            </a: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 Grafter’s transplantation capability?</a:t>
            </a:r>
            <a:r>
              <a:rPr kumimoji="0" lang="en-US" sz="2800" b="0" i="0" u="none" strike="noStrike" kern="1200" cap="none" spc="0" normalizeH="0" noProof="0" dirty="0">
                <a:ln>
                  <a:noFill/>
                </a:ln>
                <a:solidFill>
                  <a:schemeClr val="tx1"/>
                </a:solidFill>
                <a:effectLst/>
                <a:uLnTx/>
                <a:uFillTx/>
                <a:latin typeface="Times New Roman" pitchFamily="18" charset="0"/>
                <a:ea typeface="+mn-ea"/>
                <a:cs typeface="Times New Roman" pitchFamily="18" charset="0"/>
              </a:rPr>
              <a:t> </a:t>
            </a:r>
          </a:p>
          <a:p>
            <a:pPr marL="228600" indent="-228600">
              <a:lnSpc>
                <a:spcPct val="150000"/>
              </a:lnSpc>
              <a:spcBef>
                <a:spcPct val="30000"/>
              </a:spcBef>
              <a:buClr>
                <a:schemeClr val="accent2"/>
              </a:buClr>
              <a:buFont typeface="Wingdings" panose="05000000000000000000" pitchFamily="2" charset="2"/>
              <a:buChar char="§"/>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RQ2. How</a:t>
            </a:r>
            <a:r>
              <a:rPr kumimoji="0" lang="en-US" sz="2800" b="0" i="0" u="none" strike="noStrike" kern="1200" cap="none" spc="0" normalizeH="0" noProof="0" dirty="0">
                <a:ln>
                  <a:noFill/>
                </a:ln>
                <a:solidFill>
                  <a:schemeClr val="tx1"/>
                </a:solidFill>
                <a:effectLst/>
                <a:uLnTx/>
                <a:uFillTx/>
                <a:latin typeface="Times New Roman" pitchFamily="18" charset="0"/>
                <a:ea typeface="+mn-ea"/>
                <a:cs typeface="Times New Roman" pitchFamily="18" charset="0"/>
              </a:rPr>
              <a:t> does</a:t>
            </a: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 Grafter compare with a static clone-related bug finding approach by Jiang et al.</a:t>
            </a:r>
            <a:r>
              <a:rPr kumimoji="0" lang="en-US" sz="2800" b="0" i="0" u="none" strike="noStrike" kern="1200" cap="none" spc="0" normalizeH="0" noProof="0" dirty="0">
                <a:ln>
                  <a:noFill/>
                </a:ln>
                <a:solidFill>
                  <a:schemeClr val="tx1"/>
                </a:solidFill>
                <a:effectLst/>
                <a:uLnTx/>
                <a:uFillTx/>
                <a:latin typeface="Times New Roman" pitchFamily="18" charset="0"/>
                <a:ea typeface="+mn-ea"/>
                <a:cs typeface="Times New Roman" pitchFamily="18" charset="0"/>
              </a:rPr>
              <a:t> in its ability to detect differences in clones</a:t>
            </a: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a:t>
            </a:r>
          </a:p>
          <a:p>
            <a:pPr marL="228600" indent="-228600">
              <a:lnSpc>
                <a:spcPct val="150000"/>
              </a:lnSpc>
              <a:spcBef>
                <a:spcPct val="30000"/>
              </a:spcBef>
              <a:buClr>
                <a:schemeClr val="accent2"/>
              </a:buClr>
              <a:buFont typeface="Wingdings" panose="05000000000000000000" pitchFamily="2" charset="2"/>
              <a:buChar char="§"/>
              <a:defRPr/>
            </a:pPr>
            <a:r>
              <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RQ3. How robust</a:t>
            </a:r>
            <a:r>
              <a:rPr kumimoji="0" lang="en-US" sz="2800" b="0" i="0" u="none" strike="noStrike" kern="1200" cap="none" spc="0" normalizeH="0" noProof="0" dirty="0">
                <a:ln>
                  <a:noFill/>
                </a:ln>
                <a:solidFill>
                  <a:schemeClr val="tx1"/>
                </a:solidFill>
                <a:effectLst/>
                <a:uLnTx/>
                <a:uFillTx/>
                <a:latin typeface="Times New Roman" pitchFamily="18" charset="0"/>
                <a:ea typeface="+mn-ea"/>
                <a:cs typeface="Times New Roman" pitchFamily="18" charset="0"/>
              </a:rPr>
              <a:t> </a:t>
            </a:r>
            <a:r>
              <a:rPr lang="en-US" sz="2800" dirty="0">
                <a:latin typeface="Times New Roman" pitchFamily="18" charset="0"/>
                <a:cs typeface="Times New Roman" pitchFamily="18" charset="0"/>
              </a:rPr>
              <a:t>is Grafter in detecting potential behavioral inconsistencies?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4"/>
          </p:nvPr>
        </p:nvSpPr>
        <p:spPr/>
        <p:txBody>
          <a:bodyPr/>
          <a:lstStyle/>
          <a:p>
            <a:fld id="{10E4A4DB-036F-4816-A98C-42C4167E83C5}" type="slidenum">
              <a:rPr lang="en-US" smtClean="0">
                <a:solidFill>
                  <a:schemeClr val="tx1"/>
                </a:solidFill>
              </a:rPr>
              <a:pPr/>
              <a:t>19</a:t>
            </a:fld>
            <a:endParaRPr lang="en-US"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352787"/>
            <a:ext cx="10515600" cy="4833327"/>
          </a:xfrm>
        </p:spPr>
        <p:txBody>
          <a:bodyPr>
            <a:normAutofit/>
          </a:bodyPr>
          <a:lstStyle/>
          <a:p>
            <a:pPr lvl="0">
              <a:lnSpc>
                <a:spcPct val="150000"/>
              </a:lnSpc>
            </a:pPr>
            <a:r>
              <a:rPr lang="en-US" sz="2400" dirty="0">
                <a:latin typeface="Times New Roman" panose="02020603050405020304" pitchFamily="18" charset="0"/>
                <a:cs typeface="Times New Roman" panose="02020603050405020304" pitchFamily="18" charset="0"/>
              </a:rPr>
              <a:t>Code clones are common in modern software systems and they may share similar vulnerability</a:t>
            </a:r>
          </a:p>
          <a:p>
            <a:pPr lvl="0">
              <a:lnSpc>
                <a:spcPct val="150000"/>
              </a:lnSpc>
            </a:pPr>
            <a:r>
              <a:rPr lang="en-US" sz="2400" dirty="0">
                <a:latin typeface="Times New Roman" panose="02020603050405020304" pitchFamily="18" charset="0"/>
                <a:cs typeface="Times New Roman" panose="02020603050405020304" pitchFamily="18" charset="0"/>
              </a:rPr>
              <a:t>When making similar repairs to similar code, system administrators may want to have trust on the correctness of these repairs</a:t>
            </a:r>
          </a:p>
          <a:p>
            <a:pPr>
              <a:lnSpc>
                <a:spcPct val="150000"/>
              </a:lnSpc>
            </a:pPr>
            <a:r>
              <a:rPr lang="en-US" sz="2400" dirty="0">
                <a:latin typeface="Times New Roman" panose="02020603050405020304" pitchFamily="18" charset="0"/>
                <a:cs typeface="Times New Roman" panose="02020603050405020304" pitchFamily="18" charset="0"/>
              </a:rPr>
              <a:t>This problem is exacerbated by a lack of tests. 46% of clone pairs are only </a:t>
            </a:r>
            <a:r>
              <a:rPr lang="en-US" sz="2400" i="1" dirty="0">
                <a:latin typeface="Times New Roman" panose="02020603050405020304" pitchFamily="18" charset="0"/>
                <a:cs typeface="Times New Roman" panose="02020603050405020304" pitchFamily="18" charset="0"/>
              </a:rPr>
              <a:t>partially</a:t>
            </a:r>
            <a:r>
              <a:rPr lang="en-US" sz="2400" dirty="0">
                <a:latin typeface="Times New Roman" panose="02020603050405020304" pitchFamily="18" charset="0"/>
                <a:cs typeface="Times New Roman" panose="02020603050405020304" pitchFamily="18" charset="0"/>
              </a:rPr>
              <a:t> covered by existing test suites.</a:t>
            </a:r>
          </a:p>
        </p:txBody>
      </p:sp>
      <p:sp>
        <p:nvSpPr>
          <p:cNvPr id="13" name="Title 12"/>
          <p:cNvSpPr>
            <a:spLocks noGrp="1"/>
          </p:cNvSpPr>
          <p:nvPr>
            <p:ph type="title"/>
          </p:nvPr>
        </p:nvSpPr>
        <p:spPr>
          <a:xfrm>
            <a:off x="838200" y="473042"/>
            <a:ext cx="10515600" cy="731998"/>
          </a:xfrm>
        </p:spPr>
        <p:txBody>
          <a:bodyPr>
            <a:normAutofit/>
          </a:bodyPr>
          <a:lstStyle/>
          <a:p>
            <a:r>
              <a:rPr lang="en-US" sz="3600" dirty="0">
                <a:latin typeface="Times New Roman" panose="02020603050405020304" pitchFamily="18" charset="0"/>
                <a:cs typeface="Times New Roman" panose="02020603050405020304" pitchFamily="18" charset="0"/>
              </a:rPr>
              <a:t>Problem Statement</a:t>
            </a:r>
          </a:p>
        </p:txBody>
      </p:sp>
      <p:sp>
        <p:nvSpPr>
          <p:cNvPr id="4" name="灯片编号占位符 3"/>
          <p:cNvSpPr>
            <a:spLocks noGrp="1"/>
          </p:cNvSpPr>
          <p:nvPr>
            <p:ph type="sldNum" sz="quarter" idx="4"/>
          </p:nvPr>
        </p:nvSpPr>
        <p:spPr/>
        <p:txBody>
          <a:bodyPr/>
          <a:lstStyle/>
          <a:p>
            <a:fld id="{10E4A4DB-036F-4816-A98C-42C4167E83C5}" type="slidenum">
              <a:rPr lang="en-US" smtClean="0">
                <a:solidFill>
                  <a:schemeClr val="tx1"/>
                </a:solidFill>
              </a:rPr>
              <a:pPr/>
              <a:t>2</a:t>
            </a:fld>
            <a:endParaRPr lang="en-US" dirty="0">
              <a:solidFill>
                <a:schemeClr val="tx1"/>
              </a:solidFill>
            </a:endParaRPr>
          </a:p>
        </p:txBody>
      </p:sp>
    </p:spTree>
    <p:extLst>
      <p:ext uri="{BB962C8B-B14F-4D97-AF65-F5344CB8AC3E}">
        <p14:creationId xmlns="" xmlns:p14="http://schemas.microsoft.com/office/powerpoint/2010/main" val="34431129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42535" y="1584370"/>
            <a:ext cx="10898366" cy="1082719"/>
          </a:xfrm>
        </p:spPr>
        <p:txBody>
          <a:bodyPr>
            <a:normAutofit/>
          </a:bodyPr>
          <a:lstStyle/>
          <a:p>
            <a:r>
              <a:rPr lang="en-US" dirty="0">
                <a:latin typeface="Times New Roman" pitchFamily="18" charset="0"/>
                <a:cs typeface="Times New Roman" pitchFamily="18" charset="0"/>
              </a:rPr>
              <a:t>Grafter successfully transplants 47 out of 52 pairs of clones and reuses tests on these 47 pairs of clones without inducing any compilation errors.  </a:t>
            </a:r>
          </a:p>
        </p:txBody>
      </p:sp>
      <p:sp>
        <p:nvSpPr>
          <p:cNvPr id="3" name="标题 2"/>
          <p:cNvSpPr>
            <a:spLocks noGrp="1"/>
          </p:cNvSpPr>
          <p:nvPr>
            <p:ph type="title"/>
          </p:nvPr>
        </p:nvSpPr>
        <p:spPr>
          <a:xfrm>
            <a:off x="781928" y="365126"/>
            <a:ext cx="11353800" cy="1154186"/>
          </a:xfrm>
        </p:spPr>
        <p:txBody>
          <a:bodyPr>
            <a:normAutofit/>
          </a:bodyPr>
          <a:lstStyle/>
          <a:p>
            <a:r>
              <a:rPr lang="en-US" sz="3600" dirty="0">
                <a:latin typeface="Times New Roman" pitchFamily="18" charset="0"/>
                <a:cs typeface="Times New Roman" pitchFamily="18" charset="0"/>
              </a:rPr>
              <a:t>RQ1. Transplantation Success and Test Reuse Capability</a:t>
            </a:r>
          </a:p>
        </p:txBody>
      </p:sp>
      <p:pic>
        <p:nvPicPr>
          <p:cNvPr id="6" name="图片 5" descr="histo_experiment1.PNG"/>
          <p:cNvPicPr>
            <a:picLocks noChangeAspect="1"/>
          </p:cNvPicPr>
          <p:nvPr/>
        </p:nvPicPr>
        <p:blipFill>
          <a:blip r:embed="rId3"/>
          <a:stretch>
            <a:fillRect/>
          </a:stretch>
        </p:blipFill>
        <p:spPr>
          <a:xfrm>
            <a:off x="2667793" y="2667089"/>
            <a:ext cx="7325611" cy="4011503"/>
          </a:xfrm>
          <a:prstGeom prst="rect">
            <a:avLst/>
          </a:prstGeom>
        </p:spPr>
      </p:pic>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20</a:t>
            </a:fld>
            <a:endParaRPr lang="en-US"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95216"/>
            <a:ext cx="11072149" cy="622006"/>
          </a:xfrm>
        </p:spPr>
        <p:txBody>
          <a:bodyPr/>
          <a:lstStyle/>
          <a:p>
            <a:r>
              <a:rPr lang="en-US" dirty="0">
                <a:latin typeface="Times New Roman" panose="02020603050405020304" pitchFamily="18" charset="0"/>
                <a:cs typeface="Times New Roman" panose="02020603050405020304" pitchFamily="18" charset="0"/>
              </a:rPr>
              <a:t>Jiang et al. detect three types of syntactic inconsistencies between clones.</a:t>
            </a:r>
          </a:p>
        </p:txBody>
      </p:sp>
      <p:sp>
        <p:nvSpPr>
          <p:cNvPr id="4" name="Slide Number Placeholder 3"/>
          <p:cNvSpPr>
            <a:spLocks noGrp="1"/>
          </p:cNvSpPr>
          <p:nvPr>
            <p:ph type="sldNum" sz="quarter" idx="4"/>
          </p:nvPr>
        </p:nvSpPr>
        <p:spPr/>
        <p:txBody>
          <a:bodyPr/>
          <a:lstStyle/>
          <a:p>
            <a:fld id="{10E4A4DB-036F-4816-A98C-42C4167E83C5}" type="slidenum">
              <a:rPr lang="en-US" smtClean="0"/>
              <a:pPr/>
              <a:t>21</a:t>
            </a:fld>
            <a:endParaRPr lang="en-US"/>
          </a:p>
        </p:txBody>
      </p:sp>
      <p:sp>
        <p:nvSpPr>
          <p:cNvPr id="5" name="标题 2"/>
          <p:cNvSpPr txBox="1">
            <a:spLocks/>
          </p:cNvSpPr>
          <p:nvPr/>
        </p:nvSpPr>
        <p:spPr>
          <a:xfrm>
            <a:off x="838200" y="214654"/>
            <a:ext cx="11353800" cy="115418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3600" dirty="0">
                <a:latin typeface="Times New Roman" pitchFamily="18" charset="0"/>
                <a:cs typeface="Times New Roman" pitchFamily="18" charset="0"/>
              </a:rPr>
              <a:t>Jiang et al.’s Clone Inconsistency Detection</a:t>
            </a:r>
          </a:p>
        </p:txBody>
      </p:sp>
      <p:sp>
        <p:nvSpPr>
          <p:cNvPr id="6" name="Rectangle 8"/>
          <p:cNvSpPr/>
          <p:nvPr/>
        </p:nvSpPr>
        <p:spPr>
          <a:xfrm>
            <a:off x="6426200" y="1706418"/>
            <a:ext cx="5484148" cy="14766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a:highlight>
                  <a:srgbClr val="C0C0C0"/>
                </a:highlight>
                <a:latin typeface="Times New Roman" pitchFamily="18" charset="0"/>
                <a:cs typeface="Times New Roman" pitchFamily="18" charset="0"/>
              </a:rPr>
              <a:t>for (</a:t>
            </a:r>
            <a:r>
              <a:rPr lang="en-US" b="1" dirty="0" err="1">
                <a:highlight>
                  <a:srgbClr val="C0C0C0"/>
                </a:highlight>
                <a:latin typeface="Times New Roman" pitchFamily="18" charset="0"/>
                <a:cs typeface="Times New Roman" pitchFamily="18" charset="0"/>
              </a:rPr>
              <a:t>i</a:t>
            </a:r>
            <a:r>
              <a:rPr lang="en-US" b="1" dirty="0">
                <a:highlight>
                  <a:srgbClr val="C0C0C0"/>
                </a:highlight>
                <a:latin typeface="Times New Roman" pitchFamily="18" charset="0"/>
                <a:cs typeface="Times New Roman" pitchFamily="18" charset="0"/>
              </a:rPr>
              <a:t> = 0; </a:t>
            </a:r>
            <a:r>
              <a:rPr lang="en-US" b="1" dirty="0" err="1">
                <a:highlight>
                  <a:srgbClr val="C0C0C0"/>
                </a:highlight>
                <a:latin typeface="Times New Roman" pitchFamily="18" charset="0"/>
                <a:cs typeface="Times New Roman" pitchFamily="18" charset="0"/>
              </a:rPr>
              <a:t>i</a:t>
            </a:r>
            <a:r>
              <a:rPr lang="en-US" b="1" dirty="0">
                <a:highlight>
                  <a:srgbClr val="C0C0C0"/>
                </a:highlight>
                <a:latin typeface="Times New Roman" pitchFamily="18" charset="0"/>
                <a:cs typeface="Times New Roman" pitchFamily="18" charset="0"/>
              </a:rPr>
              <a:t> &lt; </a:t>
            </a:r>
            <a:r>
              <a:rPr lang="en-US" b="1" dirty="0" err="1">
                <a:highlight>
                  <a:srgbClr val="C0C0C0"/>
                </a:highlight>
                <a:latin typeface="Times New Roman" pitchFamily="18" charset="0"/>
                <a:cs typeface="Times New Roman" pitchFamily="18" charset="0"/>
              </a:rPr>
              <a:t>response_count</a:t>
            </a:r>
            <a:r>
              <a:rPr lang="en-US" b="1" dirty="0">
                <a:highlight>
                  <a:srgbClr val="C0C0C0"/>
                </a:highlight>
                <a:latin typeface="Times New Roman" pitchFamily="18" charset="0"/>
                <a:cs typeface="Times New Roman" pitchFamily="18" charset="0"/>
              </a:rPr>
              <a:t>; </a:t>
            </a:r>
            <a:r>
              <a:rPr lang="en-US" b="1" dirty="0" err="1">
                <a:highlight>
                  <a:srgbClr val="C0C0C0"/>
                </a:highlight>
                <a:latin typeface="Times New Roman" pitchFamily="18" charset="0"/>
                <a:cs typeface="Times New Roman" pitchFamily="18" charset="0"/>
              </a:rPr>
              <a:t>i</a:t>
            </a:r>
            <a:r>
              <a:rPr lang="en-US" b="1" dirty="0">
                <a:highlight>
                  <a:srgbClr val="C0C0C0"/>
                </a:highlight>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msgbuf</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*3] = 0;</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msg</a:t>
            </a:r>
            <a:r>
              <a:rPr lang="en-US" dirty="0">
                <a:latin typeface="Times New Roman" pitchFamily="18" charset="0"/>
                <a:cs typeface="Times New Roman" pitchFamily="18" charset="0"/>
              </a:rPr>
              <a:t>(DBG_SQ1, “</a:t>
            </a:r>
            <a:r>
              <a:rPr lang="en-US" dirty="0" err="1">
                <a:latin typeface="Times New Roman" pitchFamily="18" charset="0"/>
                <a:cs typeface="Times New Roman" pitchFamily="18" charset="0"/>
              </a:rPr>
              <a:t>cc_ReadSubQ</a:t>
            </a:r>
            <a:r>
              <a:rPr lang="en-US" dirty="0">
                <a:latin typeface="Times New Roman" pitchFamily="18" charset="0"/>
                <a:cs typeface="Times New Roman" pitchFamily="18" charset="0"/>
              </a:rPr>
              <a:t>: %s\n”, </a:t>
            </a:r>
            <a:r>
              <a:rPr lang="en-US" dirty="0" err="1">
                <a:latin typeface="Times New Roman" pitchFamily="18" charset="0"/>
                <a:cs typeface="Times New Roman" pitchFamily="18" charset="0"/>
              </a:rPr>
              <a:t>msgbuf</a:t>
            </a:r>
            <a:r>
              <a:rPr lang="en-US" dirty="0">
                <a:latin typeface="Times New Roman" pitchFamily="18" charset="0"/>
                <a:cs typeface="Times New Roman" pitchFamily="18" charset="0"/>
              </a:rPr>
              <a:t>);</a:t>
            </a:r>
          </a:p>
          <a:p>
            <a:r>
              <a:rPr lang="en-US" dirty="0">
                <a:highlight>
                  <a:srgbClr val="C0C0C0"/>
                </a:highlight>
                <a:latin typeface="Times New Roman" pitchFamily="18" charset="0"/>
                <a:cs typeface="Times New Roman" pitchFamily="18" charset="0"/>
              </a:rPr>
              <a:t>}</a:t>
            </a:r>
          </a:p>
        </p:txBody>
      </p:sp>
      <p:sp>
        <p:nvSpPr>
          <p:cNvPr id="7" name="Rectangle 3"/>
          <p:cNvSpPr/>
          <p:nvPr/>
        </p:nvSpPr>
        <p:spPr>
          <a:xfrm>
            <a:off x="1199616" y="1701486"/>
            <a:ext cx="5003065" cy="14815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b="1" dirty="0">
                <a:highlight>
                  <a:srgbClr val="C0C0C0"/>
                </a:highlight>
                <a:latin typeface="Times New Roman" pitchFamily="18" charset="0"/>
                <a:cs typeface="Times New Roman" pitchFamily="18" charset="0"/>
              </a:rPr>
              <a:t>if (</a:t>
            </a:r>
            <a:r>
              <a:rPr lang="en-US" b="1" dirty="0" err="1">
                <a:highlight>
                  <a:srgbClr val="C0C0C0"/>
                </a:highlight>
                <a:latin typeface="Times New Roman" pitchFamily="18" charset="0"/>
                <a:cs typeface="Times New Roman" pitchFamily="18" charset="0"/>
              </a:rPr>
              <a:t>cmd_type</a:t>
            </a:r>
            <a:r>
              <a:rPr lang="en-US" b="1" dirty="0">
                <a:highlight>
                  <a:srgbClr val="C0C0C0"/>
                </a:highlight>
                <a:latin typeface="Times New Roman" pitchFamily="18" charset="0"/>
                <a:cs typeface="Times New Roman" pitchFamily="18" charset="0"/>
              </a:rPr>
              <a:t> == READ_M2){</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msgbuf</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xa_count</a:t>
            </a:r>
            <a:r>
              <a:rPr lang="en-US" dirty="0">
                <a:latin typeface="Times New Roman" pitchFamily="18" charset="0"/>
                <a:cs typeface="Times New Roman" pitchFamily="18" charset="0"/>
              </a:rPr>
              <a:t>*3] = 0;</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msg</a:t>
            </a:r>
            <a:r>
              <a:rPr lang="en-US" dirty="0">
                <a:latin typeface="Times New Roman" pitchFamily="18" charset="0"/>
                <a:cs typeface="Times New Roman" pitchFamily="18" charset="0"/>
              </a:rPr>
              <a:t>(DBG_XA1, “</a:t>
            </a:r>
            <a:r>
              <a:rPr lang="en-US" dirty="0" err="1">
                <a:latin typeface="Times New Roman" pitchFamily="18" charset="0"/>
                <a:cs typeface="Times New Roman" pitchFamily="18" charset="0"/>
              </a:rPr>
              <a:t>xa</a:t>
            </a:r>
            <a:r>
              <a:rPr lang="en-US" dirty="0">
                <a:latin typeface="Times New Roman" pitchFamily="18" charset="0"/>
                <a:cs typeface="Times New Roman" pitchFamily="18" charset="0"/>
              </a:rPr>
              <a:t> head: %s\n”, </a:t>
            </a:r>
            <a:r>
              <a:rPr lang="en-US" dirty="0" err="1">
                <a:latin typeface="Times New Roman" pitchFamily="18" charset="0"/>
                <a:cs typeface="Times New Roman" pitchFamily="18" charset="0"/>
              </a:rPr>
              <a:t>msgbuf</a:t>
            </a:r>
            <a:r>
              <a:rPr lang="en-US" dirty="0">
                <a:latin typeface="Times New Roman" pitchFamily="18" charset="0"/>
                <a:cs typeface="Times New Roman" pitchFamily="18" charset="0"/>
              </a:rPr>
              <a:t>);</a:t>
            </a:r>
          </a:p>
          <a:p>
            <a:r>
              <a:rPr lang="en-US" b="1" dirty="0">
                <a:highlight>
                  <a:srgbClr val="C0C0C0"/>
                </a:highlight>
                <a:latin typeface="Times New Roman" pitchFamily="18" charset="0"/>
                <a:cs typeface="Times New Roman" pitchFamily="18" charset="0"/>
              </a:rPr>
              <a:t>}</a:t>
            </a:r>
          </a:p>
        </p:txBody>
      </p:sp>
      <p:sp>
        <p:nvSpPr>
          <p:cNvPr id="8" name="Rectangle 8"/>
          <p:cNvSpPr/>
          <p:nvPr/>
        </p:nvSpPr>
        <p:spPr>
          <a:xfrm>
            <a:off x="6391475" y="3733900"/>
            <a:ext cx="5765800" cy="14766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a:highlight>
                  <a:srgbClr val="C0C0C0"/>
                </a:highlight>
                <a:latin typeface="Times New Roman" pitchFamily="18" charset="0"/>
                <a:cs typeface="Times New Roman" pitchFamily="18" charset="0"/>
              </a:rPr>
              <a:t>(length &gt;=11 &amp;&amp; </a:t>
            </a:r>
            <a:r>
              <a:rPr lang="en-US" dirty="0" err="1">
                <a:highlight>
                  <a:srgbClr val="C0C0C0"/>
                </a:highlight>
                <a:latin typeface="Times New Roman" pitchFamily="18" charset="0"/>
                <a:cs typeface="Times New Roman" pitchFamily="18" charset="0"/>
              </a:rPr>
              <a:t>strcmp</a:t>
            </a:r>
            <a:r>
              <a:rPr lang="en-US" dirty="0">
                <a:highlight>
                  <a:srgbClr val="C0C0C0"/>
                </a:highlight>
                <a:latin typeface="Times New Roman" pitchFamily="18" charset="0"/>
                <a:cs typeface="Times New Roman" pitchFamily="18" charset="0"/>
              </a:rPr>
              <a:t> (buffer, “CUMANNASCSI2”) == 0</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buffer += 9;</a:t>
            </a:r>
          </a:p>
          <a:p>
            <a:r>
              <a:rPr lang="en-US" dirty="0">
                <a:latin typeface="Times New Roman" pitchFamily="18" charset="0"/>
                <a:cs typeface="Times New Roman" pitchFamily="18" charset="0"/>
              </a:rPr>
              <a:t>     length += 9;</a:t>
            </a:r>
          </a:p>
          <a:p>
            <a:r>
              <a:rPr lang="en-US" dirty="0">
                <a:latin typeface="Times New Roman" pitchFamily="18" charset="0"/>
                <a:cs typeface="Times New Roman" pitchFamily="18" charset="0"/>
              </a:rPr>
              <a:t>… }</a:t>
            </a:r>
          </a:p>
        </p:txBody>
      </p:sp>
      <p:sp>
        <p:nvSpPr>
          <p:cNvPr id="9" name="Rectangle 3"/>
          <p:cNvSpPr/>
          <p:nvPr/>
        </p:nvSpPr>
        <p:spPr>
          <a:xfrm>
            <a:off x="1164891" y="3728968"/>
            <a:ext cx="5003065" cy="14815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a:highlight>
                  <a:srgbClr val="C0C0C0"/>
                </a:highlight>
                <a:latin typeface="Times New Roman" pitchFamily="18" charset="0"/>
                <a:cs typeface="Times New Roman" pitchFamily="18" charset="0"/>
              </a:rPr>
              <a:t>(length &gt;=9 &amp;&amp; </a:t>
            </a:r>
            <a:r>
              <a:rPr lang="en-US" dirty="0" err="1">
                <a:highlight>
                  <a:srgbClr val="C0C0C0"/>
                </a:highlight>
                <a:latin typeface="Times New Roman" pitchFamily="18" charset="0"/>
                <a:cs typeface="Times New Roman" pitchFamily="18" charset="0"/>
              </a:rPr>
              <a:t>strncmp</a:t>
            </a:r>
            <a:r>
              <a:rPr lang="en-US" dirty="0">
                <a:highlight>
                  <a:srgbClr val="C0C0C0"/>
                </a:highlight>
                <a:latin typeface="Times New Roman" pitchFamily="18" charset="0"/>
                <a:cs typeface="Times New Roman" pitchFamily="18" charset="0"/>
              </a:rPr>
              <a:t> (buffer, “EESOXSCSI”, 9) == 0</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buffer += 9;</a:t>
            </a:r>
          </a:p>
          <a:p>
            <a:r>
              <a:rPr lang="en-US" dirty="0">
                <a:latin typeface="Times New Roman" pitchFamily="18" charset="0"/>
                <a:cs typeface="Times New Roman" pitchFamily="18" charset="0"/>
              </a:rPr>
              <a:t>     length += 9;</a:t>
            </a:r>
          </a:p>
          <a:p>
            <a:r>
              <a:rPr lang="en-US" dirty="0">
                <a:latin typeface="Times New Roman" pitchFamily="18" charset="0"/>
                <a:cs typeface="Times New Roman" pitchFamily="18" charset="0"/>
              </a:rPr>
              <a:t>… }</a:t>
            </a:r>
          </a:p>
        </p:txBody>
      </p:sp>
      <p:sp>
        <p:nvSpPr>
          <p:cNvPr id="10" name="Rectangle 8"/>
          <p:cNvSpPr/>
          <p:nvPr/>
        </p:nvSpPr>
        <p:spPr>
          <a:xfrm>
            <a:off x="6368325" y="5671594"/>
            <a:ext cx="5765800" cy="6731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err="1">
                <a:latin typeface="Times New Roman" pitchFamily="18" charset="0"/>
                <a:cs typeface="Times New Roman" pitchFamily="18" charset="0"/>
              </a:rPr>
              <a:t>l_stride</a:t>
            </a:r>
            <a:r>
              <a:rPr lang="en-US" dirty="0">
                <a:latin typeface="Times New Roman" pitchFamily="18" charset="0"/>
                <a:cs typeface="Times New Roman" pitchFamily="18" charset="0"/>
              </a:rPr>
              <a:t> != NULL)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mps_cdiv_q</a:t>
            </a:r>
            <a:r>
              <a:rPr lang="en-US" dirty="0">
                <a:latin typeface="Times New Roman" pitchFamily="18" charset="0"/>
                <a:cs typeface="Times New Roman" pitchFamily="18" charset="0"/>
              </a:rPr>
              <a:t> (X1, X1,</a:t>
            </a:r>
            <a:r>
              <a:rPr lang="en-US" dirty="0">
                <a:highlight>
                  <a:srgbClr val="C0C0C0"/>
                </a:highlight>
                <a:latin typeface="Times New Roman" pitchFamily="18" charset="0"/>
                <a:cs typeface="Times New Roman" pitchFamily="18" charset="0"/>
              </a:rPr>
              <a:t> </a:t>
            </a:r>
            <a:r>
              <a:rPr lang="en-US" dirty="0" err="1">
                <a:highlight>
                  <a:srgbClr val="C0C0C0"/>
                </a:highlight>
                <a:latin typeface="Times New Roman" pitchFamily="18" charset="0"/>
                <a:cs typeface="Times New Roman" pitchFamily="18" charset="0"/>
              </a:rPr>
              <a:t>r_stride</a:t>
            </a:r>
            <a:r>
              <a:rPr lang="en-US" dirty="0">
                <a:latin typeface="Times New Roman" pitchFamily="18" charset="0"/>
                <a:cs typeface="Times New Roman" pitchFamily="18" charset="0"/>
              </a:rPr>
              <a:t>-&gt;value);</a:t>
            </a:r>
          </a:p>
        </p:txBody>
      </p:sp>
      <p:sp>
        <p:nvSpPr>
          <p:cNvPr id="11" name="Rectangle 3"/>
          <p:cNvSpPr/>
          <p:nvPr/>
        </p:nvSpPr>
        <p:spPr>
          <a:xfrm>
            <a:off x="1141741" y="5671594"/>
            <a:ext cx="5003065" cy="6731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err="1">
                <a:latin typeface="Times New Roman" pitchFamily="18" charset="0"/>
                <a:cs typeface="Times New Roman" pitchFamily="18" charset="0"/>
              </a:rPr>
              <a:t>l_stride</a:t>
            </a:r>
            <a:r>
              <a:rPr lang="en-US" dirty="0">
                <a:latin typeface="Times New Roman" pitchFamily="18" charset="0"/>
                <a:cs typeface="Times New Roman" pitchFamily="18" charset="0"/>
              </a:rPr>
              <a:t> != NULL)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mps_cdiv_q</a:t>
            </a:r>
            <a:r>
              <a:rPr lang="en-US" dirty="0">
                <a:latin typeface="Times New Roman" pitchFamily="18" charset="0"/>
                <a:cs typeface="Times New Roman" pitchFamily="18" charset="0"/>
              </a:rPr>
              <a:t> (X1, X1, </a:t>
            </a:r>
            <a:r>
              <a:rPr lang="en-US" dirty="0" err="1">
                <a:highlight>
                  <a:srgbClr val="C0C0C0"/>
                </a:highlight>
                <a:latin typeface="Times New Roman" pitchFamily="18" charset="0"/>
                <a:cs typeface="Times New Roman" pitchFamily="18" charset="0"/>
              </a:rPr>
              <a:t>l_stride</a:t>
            </a:r>
            <a:r>
              <a:rPr lang="en-US" dirty="0">
                <a:latin typeface="Times New Roman" pitchFamily="18" charset="0"/>
                <a:cs typeface="Times New Roman" pitchFamily="18" charset="0"/>
              </a:rPr>
              <a:t>-&gt;value);</a:t>
            </a:r>
          </a:p>
        </p:txBody>
      </p:sp>
      <p:sp>
        <p:nvSpPr>
          <p:cNvPr id="12" name="Content Placeholder 1"/>
          <p:cNvSpPr txBox="1">
            <a:spLocks/>
          </p:cNvSpPr>
          <p:nvPr/>
        </p:nvSpPr>
        <p:spPr>
          <a:xfrm>
            <a:off x="3094781" y="3280585"/>
            <a:ext cx="5725128" cy="381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000" dirty="0">
                <a:latin typeface="Times New Roman" panose="02020603050405020304" pitchFamily="18" charset="0"/>
                <a:cs typeface="Times New Roman" panose="02020603050405020304" pitchFamily="18" charset="0"/>
              </a:rPr>
              <a:t>Example 1. </a:t>
            </a:r>
            <a:r>
              <a:rPr lang="en-US" sz="2000" dirty="0" smtClean="0">
                <a:latin typeface="Times New Roman" panose="02020603050405020304" pitchFamily="18" charset="0"/>
                <a:cs typeface="Times New Roman" panose="02020603050405020304" pitchFamily="18" charset="0"/>
              </a:rPr>
              <a:t>Control Construct Inconsistency </a:t>
            </a:r>
            <a:endParaRPr lang="en-US" sz="2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3094780" y="5210526"/>
            <a:ext cx="7171963" cy="371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000" dirty="0">
                <a:latin typeface="Times New Roman" panose="02020603050405020304" pitchFamily="18" charset="0"/>
                <a:cs typeface="Times New Roman" panose="02020603050405020304" pitchFamily="18" charset="0"/>
              </a:rPr>
              <a:t>Example 2. </a:t>
            </a:r>
            <a:r>
              <a:rPr lang="en-US" sz="2000" dirty="0" smtClean="0">
                <a:latin typeface="Times New Roman" panose="02020603050405020304" pitchFamily="18" charset="0"/>
                <a:cs typeface="Times New Roman" panose="02020603050405020304" pitchFamily="18" charset="0"/>
              </a:rPr>
              <a:t>Control Predicate Inconsistency</a:t>
            </a:r>
            <a:endParaRPr lang="en-US" sz="2000" dirty="0">
              <a:latin typeface="Times New Roman" panose="02020603050405020304" pitchFamily="18" charset="0"/>
              <a:cs typeface="Times New Roman" panose="02020603050405020304" pitchFamily="18" charset="0"/>
            </a:endParaRPr>
          </a:p>
        </p:txBody>
      </p:sp>
      <p:sp>
        <p:nvSpPr>
          <p:cNvPr id="14" name="Content Placeholder 1"/>
          <p:cNvSpPr txBox="1">
            <a:spLocks/>
          </p:cNvSpPr>
          <p:nvPr/>
        </p:nvSpPr>
        <p:spPr>
          <a:xfrm>
            <a:off x="3094780" y="6387624"/>
            <a:ext cx="7171963" cy="371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000" dirty="0">
                <a:latin typeface="Times New Roman" panose="02020603050405020304" pitchFamily="18" charset="0"/>
                <a:cs typeface="Times New Roman" panose="02020603050405020304" pitchFamily="18" charset="0"/>
              </a:rPr>
              <a:t>Example 3. </a:t>
            </a:r>
            <a:r>
              <a:rPr lang="en-US" sz="2000" dirty="0" smtClean="0">
                <a:latin typeface="Times New Roman" panose="02020603050405020304" pitchFamily="18" charset="0"/>
                <a:cs typeface="Times New Roman" panose="02020603050405020304" pitchFamily="18" charset="0"/>
              </a:rPr>
              <a:t>Renaming Mistake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555885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38200" y="365125"/>
            <a:ext cx="10515600" cy="1027577"/>
          </a:xfrm>
        </p:spPr>
        <p:txBody>
          <a:bodyPr>
            <a:normAutofit/>
          </a:bodyPr>
          <a:lstStyle/>
          <a:p>
            <a:r>
              <a:rPr lang="en-US" sz="3600" dirty="0">
                <a:latin typeface="Times New Roman" pitchFamily="18" charset="0"/>
                <a:cs typeface="Times New Roman" pitchFamily="18" charset="0"/>
              </a:rPr>
              <a:t>RQ2. Behavioral Difference Detection</a:t>
            </a:r>
          </a:p>
        </p:txBody>
      </p:sp>
      <p:sp>
        <p:nvSpPr>
          <p:cNvPr id="4" name="Content Placeholder 3"/>
          <p:cNvSpPr>
            <a:spLocks noGrp="1"/>
          </p:cNvSpPr>
          <p:nvPr>
            <p:ph idx="1"/>
          </p:nvPr>
        </p:nvSpPr>
        <p:spPr>
          <a:xfrm>
            <a:off x="838199" y="1547451"/>
            <a:ext cx="10992729" cy="1056853"/>
          </a:xfrm>
        </p:spPr>
        <p:txBody>
          <a:bodyPr>
            <a:normAutofit/>
          </a:bodyPr>
          <a:lstStyle/>
          <a:p>
            <a:r>
              <a:rPr lang="en-US" dirty="0">
                <a:latin typeface="Times New Roman" pitchFamily="18" charset="0"/>
                <a:cs typeface="Times New Roman" pitchFamily="18" charset="0"/>
              </a:rPr>
              <a:t>Grafter exposes behavioral differences in 83% clone pairs while Jiang et al. detect syntactic inconsistency in 30% clone pairs only. </a:t>
            </a: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41294" y="2880946"/>
            <a:ext cx="5622936" cy="3217846"/>
          </a:xfrm>
          <a:prstGeom prst="rect">
            <a:avLst/>
          </a:prstGeom>
        </p:spPr>
      </p:pic>
      <p:pic>
        <p:nvPicPr>
          <p:cNvPr id="9" name="Picture 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475935" y="2853733"/>
            <a:ext cx="5561736" cy="3333447"/>
          </a:xfrm>
          <a:prstGeom prst="rect">
            <a:avLst/>
          </a:prstGeom>
        </p:spPr>
      </p:pic>
      <p:sp>
        <p:nvSpPr>
          <p:cNvPr id="7" name="Content Placeholder 3"/>
          <p:cNvSpPr txBox="1">
            <a:spLocks/>
          </p:cNvSpPr>
          <p:nvPr/>
        </p:nvSpPr>
        <p:spPr>
          <a:xfrm>
            <a:off x="2025569" y="6157856"/>
            <a:ext cx="1124882" cy="450726"/>
          </a:xfrm>
          <a:prstGeom prst="rect">
            <a:avLst/>
          </a:prstGeom>
        </p:spPr>
        <p:txBody>
          <a:bodyPr vert="horz" lIns="91440" tIns="45720" rIns="91440" bIns="45720" rtlCol="0">
            <a:normAutofit fontScale="92500"/>
          </a:bodyPr>
          <a:lstStyle/>
          <a:p>
            <a:pPr marL="228600" marR="0" lvl="0" indent="-228600" algn="l" defTabSz="914400" rtl="0" eaLnBrk="1" fontAlgn="auto" latinLnBrk="0" hangingPunct="1">
              <a:lnSpc>
                <a:spcPct val="90000"/>
              </a:lnSpc>
              <a:spcBef>
                <a:spcPct val="30000"/>
              </a:spcBef>
              <a:spcAft>
                <a:spcPts val="0"/>
              </a:spcAft>
              <a:buClr>
                <a:schemeClr val="accent2"/>
              </a:buClr>
              <a:buSzTx/>
              <a:tabLst/>
              <a:defRPr/>
            </a:pPr>
            <a:r>
              <a:rPr lang="en-US" sz="2600" dirty="0">
                <a:latin typeface="Times New Roman" pitchFamily="18" charset="0"/>
                <a:cs typeface="Times New Roman" pitchFamily="18" charset="0"/>
              </a:rPr>
              <a:t>Grafter</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Content Placeholder 3"/>
          <p:cNvSpPr txBox="1">
            <a:spLocks/>
          </p:cNvSpPr>
          <p:nvPr/>
        </p:nvSpPr>
        <p:spPr>
          <a:xfrm>
            <a:off x="7984576" y="6079146"/>
            <a:ext cx="1913206" cy="56739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ct val="30000"/>
              </a:spcBef>
              <a:spcAft>
                <a:spcPts val="0"/>
              </a:spcAft>
              <a:buClr>
                <a:schemeClr val="accent2"/>
              </a:buClr>
              <a:buSzTx/>
              <a:tabLst/>
              <a:defRPr/>
            </a:pPr>
            <a:r>
              <a:rPr lang="en-US" sz="2600" dirty="0">
                <a:latin typeface="Times New Roman" pitchFamily="18" charset="0"/>
                <a:cs typeface="Times New Roman" pitchFamily="18" charset="0"/>
              </a:rPr>
              <a:t>Jiang et al.</a:t>
            </a:r>
            <a:endParaRPr kumimoji="0" lang="en-US" sz="26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灯片编号占位符 9"/>
          <p:cNvSpPr>
            <a:spLocks noGrp="1"/>
          </p:cNvSpPr>
          <p:nvPr>
            <p:ph type="sldNum" sz="quarter" idx="4"/>
          </p:nvPr>
        </p:nvSpPr>
        <p:spPr/>
        <p:txBody>
          <a:bodyPr/>
          <a:lstStyle/>
          <a:p>
            <a:fld id="{10E4A4DB-036F-4816-A98C-42C4167E83C5}" type="slidenum">
              <a:rPr lang="en-US" smtClean="0">
                <a:solidFill>
                  <a:schemeClr val="tx1"/>
                </a:solidFill>
              </a:rPr>
              <a:pPr/>
              <a:t>22</a:t>
            </a:fld>
            <a:endParaRPr lang="en-US" dirty="0">
              <a:solidFill>
                <a:schemeClr val="tx1"/>
              </a:solidFill>
            </a:endParaRPr>
          </a:p>
        </p:txBody>
      </p:sp>
    </p:spTree>
    <p:extLst>
      <p:ext uri="{BB962C8B-B14F-4D97-AF65-F5344CB8AC3E}">
        <p14:creationId xmlns="" xmlns:p14="http://schemas.microsoft.com/office/powerpoint/2010/main" val="16482417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
          <p:cNvSpPr/>
          <p:nvPr/>
        </p:nvSpPr>
        <p:spPr>
          <a:xfrm>
            <a:off x="1736203" y="1862650"/>
            <a:ext cx="4826644" cy="3840480"/>
          </a:xfrm>
          <a:prstGeom prst="ellipse">
            <a:avLst/>
          </a:prstGeom>
          <a:solidFill>
            <a:schemeClr val="accent1">
              <a:alpha val="50000"/>
            </a:schemeClr>
          </a:solidFill>
          <a:ln>
            <a:solidFill>
              <a:schemeClr val="bg1">
                <a:alpha val="50000"/>
              </a:scheme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rgbClr val="92D050"/>
              </a:solidFill>
            </a:endParaRPr>
          </a:p>
        </p:txBody>
      </p:sp>
      <p:sp>
        <p:nvSpPr>
          <p:cNvPr id="6" name="Oval 7"/>
          <p:cNvSpPr/>
          <p:nvPr/>
        </p:nvSpPr>
        <p:spPr>
          <a:xfrm>
            <a:off x="3742718" y="2777050"/>
            <a:ext cx="2096087" cy="1950774"/>
          </a:xfrm>
          <a:prstGeom prst="ellipse">
            <a:avLst/>
          </a:prstGeom>
          <a:solidFill>
            <a:schemeClr val="accent6">
              <a:alpha val="50000"/>
            </a:schemeClr>
          </a:solidFill>
          <a:ln>
            <a:solidFill>
              <a:schemeClr val="bg1">
                <a:alpha val="50000"/>
              </a:schemeClr>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Oval 18"/>
          <p:cNvSpPr/>
          <p:nvPr/>
        </p:nvSpPr>
        <p:spPr>
          <a:xfrm>
            <a:off x="2490686" y="2608239"/>
            <a:ext cx="2630667" cy="2433712"/>
          </a:xfrm>
          <a:prstGeom prst="ellipse">
            <a:avLst/>
          </a:prstGeom>
          <a:solidFill>
            <a:srgbClr val="FF0000">
              <a:alpha val="50000"/>
            </a:srgbClr>
          </a:solidFill>
          <a:ln>
            <a:solidFill>
              <a:schemeClr val="bg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6770562" y="1605952"/>
            <a:ext cx="377812" cy="263924"/>
          </a:xfrm>
          <a:prstGeom prst="rect">
            <a:avLst/>
          </a:prstGeom>
          <a:solidFill>
            <a:schemeClr val="accent1"/>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Rectangle 11"/>
          <p:cNvSpPr/>
          <p:nvPr/>
        </p:nvSpPr>
        <p:spPr>
          <a:xfrm>
            <a:off x="6781007" y="2452682"/>
            <a:ext cx="367367" cy="245694"/>
          </a:xfrm>
          <a:prstGeom prst="rect">
            <a:avLst/>
          </a:prstGeom>
          <a:solidFill>
            <a:srgbClr val="92D05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Rectangle 13"/>
          <p:cNvSpPr/>
          <p:nvPr/>
        </p:nvSpPr>
        <p:spPr>
          <a:xfrm>
            <a:off x="6782143" y="2009470"/>
            <a:ext cx="366231" cy="288110"/>
          </a:xfrm>
          <a:prstGeom prst="rect">
            <a:avLst/>
          </a:prstGeom>
          <a:solidFill>
            <a:srgbClr val="FF0000"/>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5" name="标题 2"/>
          <p:cNvSpPr>
            <a:spLocks noGrp="1"/>
          </p:cNvSpPr>
          <p:nvPr>
            <p:ph type="title"/>
          </p:nvPr>
        </p:nvSpPr>
        <p:spPr>
          <a:xfrm>
            <a:off x="838200" y="365125"/>
            <a:ext cx="10515600" cy="1027577"/>
          </a:xfrm>
        </p:spPr>
        <p:txBody>
          <a:bodyPr>
            <a:normAutofit/>
          </a:bodyPr>
          <a:lstStyle/>
          <a:p>
            <a:r>
              <a:rPr lang="en-US" sz="3600" dirty="0">
                <a:latin typeface="Times New Roman" pitchFamily="18" charset="0"/>
                <a:cs typeface="Times New Roman" pitchFamily="18" charset="0"/>
              </a:rPr>
              <a:t>RQ2. Behavioral Difference Detection</a:t>
            </a:r>
          </a:p>
        </p:txBody>
      </p:sp>
      <p:sp>
        <p:nvSpPr>
          <p:cNvPr id="16" name="TextBox 15"/>
          <p:cNvSpPr txBox="1"/>
          <p:nvPr/>
        </p:nvSpPr>
        <p:spPr>
          <a:xfrm>
            <a:off x="4272239" y="3566091"/>
            <a:ext cx="385042" cy="523220"/>
          </a:xfrm>
          <a:prstGeom prst="rect">
            <a:avLst/>
          </a:prstGeom>
          <a:noFill/>
          <a:ln>
            <a:noFill/>
          </a:ln>
        </p:spPr>
        <p:txBody>
          <a:bodyPr wrap="none" rtlCol="0">
            <a:spAutoFit/>
          </a:bodyPr>
          <a:lstStyle/>
          <a:p>
            <a:r>
              <a:rPr lang="en-US" sz="2800" b="1" dirty="0">
                <a:ln>
                  <a:solidFill>
                    <a:schemeClr val="accent1">
                      <a:lumMod val="20000"/>
                      <a:lumOff val="80000"/>
                    </a:schemeClr>
                  </a:solidFill>
                </a:ln>
              </a:rPr>
              <a:t>8</a:t>
            </a:r>
          </a:p>
        </p:txBody>
      </p:sp>
      <p:sp>
        <p:nvSpPr>
          <p:cNvPr id="17" name="TextBox 16"/>
          <p:cNvSpPr txBox="1"/>
          <p:nvPr/>
        </p:nvSpPr>
        <p:spPr>
          <a:xfrm>
            <a:off x="5337245" y="3539796"/>
            <a:ext cx="385042" cy="523220"/>
          </a:xfrm>
          <a:prstGeom prst="rect">
            <a:avLst/>
          </a:prstGeom>
          <a:noFill/>
          <a:ln>
            <a:noFill/>
          </a:ln>
        </p:spPr>
        <p:txBody>
          <a:bodyPr wrap="none" rtlCol="0">
            <a:spAutoFit/>
          </a:bodyPr>
          <a:lstStyle/>
          <a:p>
            <a:r>
              <a:rPr lang="en-US" sz="2800" b="1" dirty="0">
                <a:ln>
                  <a:solidFill>
                    <a:schemeClr val="accent1">
                      <a:lumMod val="20000"/>
                      <a:lumOff val="80000"/>
                    </a:schemeClr>
                  </a:solidFill>
                </a:ln>
              </a:rPr>
              <a:t>6</a:t>
            </a:r>
          </a:p>
        </p:txBody>
      </p:sp>
      <p:sp>
        <p:nvSpPr>
          <p:cNvPr id="19" name="TextBox 18"/>
          <p:cNvSpPr txBox="1"/>
          <p:nvPr/>
        </p:nvSpPr>
        <p:spPr>
          <a:xfrm>
            <a:off x="3102280" y="3577814"/>
            <a:ext cx="385042" cy="523220"/>
          </a:xfrm>
          <a:prstGeom prst="rect">
            <a:avLst/>
          </a:prstGeom>
          <a:noFill/>
          <a:ln>
            <a:noFill/>
          </a:ln>
        </p:spPr>
        <p:txBody>
          <a:bodyPr wrap="none" rtlCol="0">
            <a:spAutoFit/>
          </a:bodyPr>
          <a:lstStyle/>
          <a:p>
            <a:r>
              <a:rPr lang="en-US" sz="2800" b="1" dirty="0">
                <a:ln>
                  <a:solidFill>
                    <a:schemeClr val="accent1">
                      <a:lumMod val="20000"/>
                      <a:lumOff val="80000"/>
                    </a:schemeClr>
                  </a:solidFill>
                </a:ln>
              </a:rPr>
              <a:t>9</a:t>
            </a:r>
          </a:p>
        </p:txBody>
      </p:sp>
      <p:sp>
        <p:nvSpPr>
          <p:cNvPr id="20" name="TextBox 19"/>
          <p:cNvSpPr txBox="1"/>
          <p:nvPr/>
        </p:nvSpPr>
        <p:spPr>
          <a:xfrm>
            <a:off x="4056534" y="2013955"/>
            <a:ext cx="585417" cy="523220"/>
          </a:xfrm>
          <a:prstGeom prst="rect">
            <a:avLst/>
          </a:prstGeom>
          <a:noFill/>
          <a:ln>
            <a:noFill/>
          </a:ln>
        </p:spPr>
        <p:txBody>
          <a:bodyPr wrap="none" rtlCol="0">
            <a:spAutoFit/>
          </a:bodyPr>
          <a:lstStyle/>
          <a:p>
            <a:r>
              <a:rPr lang="en-US" sz="2800" b="1" dirty="0">
                <a:ln>
                  <a:solidFill>
                    <a:schemeClr val="accent1">
                      <a:lumMod val="20000"/>
                      <a:lumOff val="80000"/>
                    </a:schemeClr>
                  </a:solidFill>
                </a:ln>
              </a:rPr>
              <a:t>22</a:t>
            </a:r>
          </a:p>
        </p:txBody>
      </p:sp>
      <p:sp>
        <p:nvSpPr>
          <p:cNvPr id="21" name="Content Placeholder 3"/>
          <p:cNvSpPr>
            <a:spLocks noGrp="1"/>
          </p:cNvSpPr>
          <p:nvPr>
            <p:ph idx="1"/>
          </p:nvPr>
        </p:nvSpPr>
        <p:spPr>
          <a:xfrm>
            <a:off x="1435260" y="5959442"/>
            <a:ext cx="9594609" cy="532730"/>
          </a:xfrm>
        </p:spPr>
        <p:txBody>
          <a:bodyPr>
            <a:normAutofit/>
          </a:bodyPr>
          <a:lstStyle/>
          <a:p>
            <a:pPr marL="0" indent="0">
              <a:buNone/>
            </a:pPr>
            <a:r>
              <a:rPr lang="en-US" sz="2600" dirty="0">
                <a:latin typeface="Times New Roman" pitchFamily="18" charset="0"/>
                <a:cs typeface="Times New Roman" pitchFamily="18" charset="0"/>
              </a:rPr>
              <a:t>Distribution of Inconsistencies Detected by Grafter and Jiang et al.</a:t>
            </a:r>
          </a:p>
        </p:txBody>
      </p:sp>
      <p:sp>
        <p:nvSpPr>
          <p:cNvPr id="18" name="Content Placeholder 3"/>
          <p:cNvSpPr txBox="1">
            <a:spLocks/>
          </p:cNvSpPr>
          <p:nvPr/>
        </p:nvSpPr>
        <p:spPr>
          <a:xfrm>
            <a:off x="7250781" y="1557572"/>
            <a:ext cx="3998780" cy="43089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400" dirty="0">
                <a:latin typeface="Times New Roman" pitchFamily="18" charset="0"/>
                <a:cs typeface="Times New Roman" pitchFamily="18" charset="0"/>
              </a:rPr>
              <a:t>Grafter’s State-level Comparison</a:t>
            </a:r>
          </a:p>
        </p:txBody>
      </p:sp>
      <p:sp>
        <p:nvSpPr>
          <p:cNvPr id="22" name="Content Placeholder 3"/>
          <p:cNvSpPr txBox="1">
            <a:spLocks/>
          </p:cNvSpPr>
          <p:nvPr/>
        </p:nvSpPr>
        <p:spPr>
          <a:xfrm>
            <a:off x="7250781" y="1975183"/>
            <a:ext cx="4398658" cy="4308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200" dirty="0">
                <a:latin typeface="Times New Roman" pitchFamily="18" charset="0"/>
                <a:cs typeface="Times New Roman" pitchFamily="18" charset="0"/>
              </a:rPr>
              <a:t>Grafter’s Test-level Comparison</a:t>
            </a:r>
          </a:p>
        </p:txBody>
      </p:sp>
      <p:sp>
        <p:nvSpPr>
          <p:cNvPr id="23" name="Content Placeholder 3"/>
          <p:cNvSpPr txBox="1">
            <a:spLocks/>
          </p:cNvSpPr>
          <p:nvPr/>
        </p:nvSpPr>
        <p:spPr>
          <a:xfrm>
            <a:off x="7250781" y="2392794"/>
            <a:ext cx="4398658" cy="4308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200" dirty="0" smtClean="0">
                <a:latin typeface="Times New Roman" pitchFamily="18" charset="0"/>
                <a:cs typeface="Times New Roman" pitchFamily="18" charset="0"/>
              </a:rPr>
              <a:t>Static </a:t>
            </a:r>
            <a:r>
              <a:rPr lang="en-US" sz="2200" dirty="0">
                <a:latin typeface="Times New Roman" pitchFamily="18" charset="0"/>
                <a:cs typeface="Times New Roman" pitchFamily="18" charset="0"/>
              </a:rPr>
              <a:t>Approach by Jiang et al.</a:t>
            </a:r>
          </a:p>
        </p:txBody>
      </p:sp>
      <p:sp>
        <p:nvSpPr>
          <p:cNvPr id="24" name="灯片编号占位符 23"/>
          <p:cNvSpPr>
            <a:spLocks noGrp="1"/>
          </p:cNvSpPr>
          <p:nvPr>
            <p:ph type="sldNum" sz="quarter" idx="4"/>
          </p:nvPr>
        </p:nvSpPr>
        <p:spPr/>
        <p:txBody>
          <a:bodyPr/>
          <a:lstStyle/>
          <a:p>
            <a:fld id="{10E4A4DB-036F-4816-A98C-42C4167E83C5}" type="slidenum">
              <a:rPr lang="en-US" smtClean="0">
                <a:solidFill>
                  <a:schemeClr val="tx1"/>
                </a:solidFill>
              </a:rPr>
              <a:pPr/>
              <a:t>23</a:t>
            </a:fld>
            <a:endParaRPr lang="en-US"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94236" y="1183418"/>
            <a:ext cx="10994489" cy="1252024"/>
          </a:xfrm>
        </p:spPr>
        <p:txBody>
          <a:bodyPr>
            <a:noAutofit/>
          </a:bodyPr>
          <a:lstStyle/>
          <a:p>
            <a:pPr>
              <a:lnSpc>
                <a:spcPct val="100000"/>
              </a:lnSpc>
            </a:pPr>
            <a:r>
              <a:rPr lang="en-US" dirty="0">
                <a:latin typeface="Times New Roman" pitchFamily="18" charset="0"/>
                <a:cs typeface="Times New Roman" pitchFamily="18" charset="0"/>
              </a:rPr>
              <a:t>We systematically injected 361 mutants as artificial bugs on 30 pairs of clones with no existing test behavioral differences </a:t>
            </a:r>
            <a:endParaRPr lang="en-US" dirty="0" smtClean="0">
              <a:latin typeface="Times New Roman" pitchFamily="18" charset="0"/>
              <a:cs typeface="Times New Roman" pitchFamily="18" charset="0"/>
            </a:endParaRPr>
          </a:p>
          <a:p>
            <a:pPr>
              <a:lnSpc>
                <a:spcPct val="100000"/>
              </a:lnSpc>
            </a:pPr>
            <a:r>
              <a:rPr lang="en-US" dirty="0" smtClean="0">
                <a:latin typeface="Times New Roman" pitchFamily="18" charset="0"/>
                <a:cs typeface="Times New Roman" pitchFamily="18" charset="0"/>
              </a:rPr>
              <a:t>We compare </a:t>
            </a:r>
            <a:r>
              <a:rPr lang="en-US" dirty="0">
                <a:latin typeface="Times New Roman" pitchFamily="18" charset="0"/>
                <a:cs typeface="Times New Roman" pitchFamily="18" charset="0"/>
              </a:rPr>
              <a:t>its bug detection capability with a static approach by Jiang et al.</a:t>
            </a:r>
          </a:p>
          <a:p>
            <a:pPr>
              <a:lnSpc>
                <a:spcPct val="100000"/>
              </a:lnSpc>
            </a:pPr>
            <a:endParaRPr lang="en-US" sz="2400" dirty="0">
              <a:latin typeface="Times New Roman" pitchFamily="18" charset="0"/>
              <a:cs typeface="Times New Roman" pitchFamily="18" charset="0"/>
            </a:endParaRPr>
          </a:p>
        </p:txBody>
      </p:sp>
      <p:sp>
        <p:nvSpPr>
          <p:cNvPr id="3" name="标题 2"/>
          <p:cNvSpPr>
            <a:spLocks noGrp="1"/>
          </p:cNvSpPr>
          <p:nvPr>
            <p:ph type="title"/>
          </p:nvPr>
        </p:nvSpPr>
        <p:spPr>
          <a:xfrm>
            <a:off x="838200" y="210380"/>
            <a:ext cx="10515600" cy="1325563"/>
          </a:xfrm>
        </p:spPr>
        <p:txBody>
          <a:bodyPr>
            <a:normAutofit/>
          </a:bodyPr>
          <a:lstStyle/>
          <a:p>
            <a:r>
              <a:rPr lang="en-US" sz="3600" dirty="0">
                <a:latin typeface="Times New Roman" pitchFamily="18" charset="0"/>
                <a:cs typeface="Times New Roman" pitchFamily="18" charset="0"/>
              </a:rPr>
              <a:t>RQ3. Robustness </a:t>
            </a:r>
          </a:p>
        </p:txBody>
      </p:sp>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24</a:t>
            </a:fld>
            <a:endParaRPr lang="en-US" dirty="0">
              <a:solidFill>
                <a:schemeClr val="tx1"/>
              </a:solidFill>
            </a:endParaRPr>
          </a:p>
        </p:txBody>
      </p:sp>
      <p:pic>
        <p:nvPicPr>
          <p:cNvPr id="10" name="图片 9" descr="mutation_operators.PNG"/>
          <p:cNvPicPr>
            <a:picLocks noChangeAspect="1"/>
          </p:cNvPicPr>
          <p:nvPr/>
        </p:nvPicPr>
        <p:blipFill>
          <a:blip r:embed="rId3"/>
          <a:stretch>
            <a:fillRect/>
          </a:stretch>
        </p:blipFill>
        <p:spPr>
          <a:xfrm>
            <a:off x="2955675" y="2938702"/>
            <a:ext cx="6317738" cy="3673857"/>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838200" y="210380"/>
            <a:ext cx="10515600" cy="1325563"/>
          </a:xfrm>
        </p:spPr>
        <p:txBody>
          <a:bodyPr>
            <a:normAutofit/>
          </a:bodyPr>
          <a:lstStyle/>
          <a:p>
            <a:r>
              <a:rPr lang="en-US" sz="3600" dirty="0">
                <a:latin typeface="Times New Roman" pitchFamily="18" charset="0"/>
                <a:cs typeface="Times New Roman" pitchFamily="18" charset="0"/>
              </a:rPr>
              <a:t>RQ3. Robustness </a:t>
            </a:r>
          </a:p>
        </p:txBody>
      </p:sp>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25</a:t>
            </a:fld>
            <a:endParaRPr lang="en-US" dirty="0">
              <a:solidFill>
                <a:schemeClr val="tx1"/>
              </a:solidFill>
            </a:endParaRPr>
          </a:p>
        </p:txBody>
      </p:sp>
      <p:sp>
        <p:nvSpPr>
          <p:cNvPr id="7" name="Rectangle 3"/>
          <p:cNvSpPr/>
          <p:nvPr/>
        </p:nvSpPr>
        <p:spPr>
          <a:xfrm>
            <a:off x="1199616" y="2136870"/>
            <a:ext cx="5003065" cy="3549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void </a:t>
            </a:r>
            <a:r>
              <a:rPr lang="en-US" dirty="0" err="1">
                <a:latin typeface="Times New Roman" pitchFamily="18" charset="0"/>
                <a:cs typeface="Times New Roman" pitchFamily="18" charset="0"/>
              </a:rPr>
              <a:t>setType</a:t>
            </a:r>
            <a:r>
              <a:rPr lang="en-US" dirty="0">
                <a:latin typeface="Times New Roman" pitchFamily="18" charset="0"/>
                <a:cs typeface="Times New Roman" pitchFamily="18" charset="0"/>
              </a:rPr>
              <a:t>(String </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if ( </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 null   &amp;&amp; </a:t>
            </a:r>
            <a:r>
              <a:rPr lang="en-US" dirty="0" err="1">
                <a:solidFill>
                  <a:srgbClr val="FF0000"/>
                </a:solidFill>
                <a:latin typeface="Times New Roman" pitchFamily="18" charset="0"/>
                <a:cs typeface="Times New Roman" pitchFamily="18" charset="0"/>
              </a:rPr>
              <a:t>type</a:t>
            </a:r>
            <a:r>
              <a:rPr lang="en-US" dirty="0" err="1">
                <a:latin typeface="Times New Roman" pitchFamily="18" charset="0"/>
                <a:cs typeface="Times New Roman" pitchFamily="18" charset="0"/>
              </a:rPr>
              <a:t>.length</a:t>
            </a:r>
            <a:r>
              <a:rPr lang="en-US" dirty="0">
                <a:latin typeface="Times New Roman" pitchFamily="18" charset="0"/>
                <a:cs typeface="Times New Roman" pitchFamily="18" charset="0"/>
              </a:rPr>
              <a:t>() == 0){</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this.type</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 else {</a:t>
            </a:r>
          </a:p>
          <a:p>
            <a:r>
              <a:rPr lang="en-US" dirty="0">
                <a:latin typeface="Times New Roman" pitchFamily="18" charset="0"/>
                <a:cs typeface="Times New Roman" pitchFamily="18" charset="0"/>
              </a:rPr>
              <a:t>           URI </a:t>
            </a:r>
            <a:r>
              <a:rPr lang="en-US" dirty="0" err="1">
                <a:solidFill>
                  <a:srgbClr val="FF0000"/>
                </a:solidFill>
                <a:latin typeface="Times New Roman" pitchFamily="18" charset="0"/>
                <a:cs typeface="Times New Roman" pitchFamily="18" charset="0"/>
              </a:rPr>
              <a:t>tmpType</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try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tmpType</a:t>
            </a:r>
            <a:r>
              <a:rPr lang="en-US" dirty="0">
                <a:latin typeface="Times New Roman" pitchFamily="18" charset="0"/>
                <a:cs typeface="Times New Roman" pitchFamily="18" charset="0"/>
              </a:rPr>
              <a:t> = new URI(</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 catch (</a:t>
            </a:r>
            <a:r>
              <a:rPr lang="en-US" dirty="0" err="1">
                <a:latin typeface="Times New Roman" pitchFamily="18" charset="0"/>
                <a:cs typeface="Times New Roman" pitchFamily="18" charset="0"/>
              </a:rPr>
              <a:t>URISyntaxException</a:t>
            </a:r>
            <a:r>
              <a:rPr lang="en-US" dirty="0">
                <a:latin typeface="Times New Roman" pitchFamily="18" charset="0"/>
                <a:cs typeface="Times New Roman" pitchFamily="18" charset="0"/>
              </a:rPr>
              <a:t> ex)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this.type</a:t>
            </a:r>
            <a:r>
              <a:rPr lang="en-US" dirty="0">
                <a:latin typeface="Times New Roman" pitchFamily="18" charset="0"/>
                <a:cs typeface="Times New Roman" pitchFamily="18" charset="0"/>
              </a:rPr>
              <a:t> = </a:t>
            </a:r>
            <a:r>
              <a:rPr lang="en-US" dirty="0" err="1">
                <a:solidFill>
                  <a:srgbClr val="FF0000"/>
                </a:solidFill>
                <a:latin typeface="Times New Roman" pitchFamily="18" charset="0"/>
                <a:cs typeface="Times New Roman" pitchFamily="18" charset="0"/>
              </a:rPr>
              <a:t>tmpType</a:t>
            </a:r>
            <a:r>
              <a:rPr lang="en-US" dirty="0" err="1">
                <a:latin typeface="Times New Roman" pitchFamily="18" charset="0"/>
                <a:cs typeface="Times New Roman" pitchFamily="18" charset="0"/>
              </a:rPr>
              <a:t>.toString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8" name="Content Placeholder 1"/>
          <p:cNvSpPr txBox="1">
            <a:spLocks/>
          </p:cNvSpPr>
          <p:nvPr/>
        </p:nvSpPr>
        <p:spPr>
          <a:xfrm>
            <a:off x="4125147" y="6056424"/>
            <a:ext cx="5725128" cy="381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000" dirty="0" smtClean="0">
                <a:latin typeface="Times New Roman" panose="02020603050405020304" pitchFamily="18" charset="0"/>
                <a:cs typeface="Times New Roman" panose="02020603050405020304" pitchFamily="18" charset="0"/>
              </a:rPr>
              <a:t>Mutation Example from Apache XML</a:t>
            </a:r>
            <a:r>
              <a:rPr lang="zh-CN" altLang="en-US" sz="2000" dirty="0" smtClean="0">
                <a:latin typeface="Times New Roman" panose="02020603050405020304" pitchFamily="18" charset="0"/>
                <a:cs typeface="Times New Roman" panose="02020603050405020304" pitchFamily="18" charset="0"/>
              </a:rPr>
              <a:t> </a:t>
            </a:r>
            <a:r>
              <a:rPr lang="en-US" altLang="zh-CN" sz="2000" dirty="0" smtClean="0">
                <a:latin typeface="Times New Roman" panose="02020603050405020304" pitchFamily="18" charset="0"/>
                <a:cs typeface="Times New Roman" panose="02020603050405020304" pitchFamily="18" charset="0"/>
              </a:rPr>
              <a:t>Security</a:t>
            </a:r>
            <a:endParaRPr lang="en-US" sz="2000" dirty="0">
              <a:latin typeface="Times New Roman" panose="02020603050405020304" pitchFamily="18" charset="0"/>
              <a:cs typeface="Times New Roman" panose="02020603050405020304" pitchFamily="18" charset="0"/>
            </a:endParaRPr>
          </a:p>
        </p:txBody>
      </p:sp>
      <p:sp>
        <p:nvSpPr>
          <p:cNvPr id="9" name="Rectangle 3"/>
          <p:cNvSpPr/>
          <p:nvPr/>
        </p:nvSpPr>
        <p:spPr>
          <a:xfrm>
            <a:off x="6456451" y="2145029"/>
            <a:ext cx="5332274" cy="3549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void </a:t>
            </a:r>
            <a:r>
              <a:rPr lang="en-US" dirty="0" err="1">
                <a:latin typeface="Times New Roman" pitchFamily="18" charset="0"/>
                <a:cs typeface="Times New Roman" pitchFamily="18" charset="0"/>
              </a:rPr>
              <a:t>setEncoding</a:t>
            </a:r>
            <a:r>
              <a:rPr lang="en-US" dirty="0">
                <a:latin typeface="Times New Roman" pitchFamily="18" charset="0"/>
                <a:cs typeface="Times New Roman" pitchFamily="18" charset="0"/>
              </a:rPr>
              <a:t>(String </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if (</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 == null &amp;&amp; </a:t>
            </a:r>
            <a:r>
              <a:rPr lang="en-US" dirty="0" err="1">
                <a:solidFill>
                  <a:srgbClr val="FF0000"/>
                </a:solidFill>
                <a:latin typeface="Times New Roman" pitchFamily="18" charset="0"/>
                <a:cs typeface="Times New Roman" pitchFamily="18" charset="0"/>
              </a:rPr>
              <a:t>encoding</a:t>
            </a:r>
            <a:r>
              <a:rPr lang="en-US" dirty="0" err="1">
                <a:latin typeface="Times New Roman" pitchFamily="18" charset="0"/>
                <a:cs typeface="Times New Roman" pitchFamily="18" charset="0"/>
              </a:rPr>
              <a:t>.length</a:t>
            </a:r>
            <a:r>
              <a:rPr lang="en-US" dirty="0">
                <a:latin typeface="Times New Roman" pitchFamily="18" charset="0"/>
                <a:cs typeface="Times New Roman" pitchFamily="18" charset="0"/>
              </a:rPr>
              <a:t>() == 0){</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this.encoding</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 else {</a:t>
            </a:r>
          </a:p>
          <a:p>
            <a:r>
              <a:rPr lang="en-US" dirty="0">
                <a:latin typeface="Times New Roman" pitchFamily="18" charset="0"/>
                <a:cs typeface="Times New Roman" pitchFamily="18" charset="0"/>
              </a:rPr>
              <a:t>           URI </a:t>
            </a:r>
            <a:r>
              <a:rPr lang="en-US" dirty="0" err="1">
                <a:solidFill>
                  <a:srgbClr val="FF0000"/>
                </a:solidFill>
                <a:latin typeface="Times New Roman" pitchFamily="18" charset="0"/>
                <a:cs typeface="Times New Roman" pitchFamily="18" charset="0"/>
              </a:rPr>
              <a:t>tmpEncoding</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try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tmpEncoding</a:t>
            </a:r>
            <a:r>
              <a:rPr lang="en-US" dirty="0">
                <a:latin typeface="Times New Roman" pitchFamily="18" charset="0"/>
                <a:cs typeface="Times New Roman" pitchFamily="18" charset="0"/>
              </a:rPr>
              <a:t> = new URI(</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 catch (</a:t>
            </a:r>
            <a:r>
              <a:rPr lang="en-US" dirty="0" err="1">
                <a:latin typeface="Times New Roman" pitchFamily="18" charset="0"/>
                <a:cs typeface="Times New Roman" pitchFamily="18" charset="0"/>
              </a:rPr>
              <a:t>URISyntaxException</a:t>
            </a:r>
            <a:r>
              <a:rPr lang="en-US" dirty="0">
                <a:latin typeface="Times New Roman" pitchFamily="18" charset="0"/>
                <a:cs typeface="Times New Roman" pitchFamily="18" charset="0"/>
              </a:rPr>
              <a:t> ex)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this.encoding</a:t>
            </a:r>
            <a:r>
              <a:rPr lang="en-US" dirty="0">
                <a:latin typeface="Times New Roman" pitchFamily="18" charset="0"/>
                <a:cs typeface="Times New Roman" pitchFamily="18" charset="0"/>
              </a:rPr>
              <a:t> = </a:t>
            </a:r>
            <a:r>
              <a:rPr lang="en-US" dirty="0" err="1">
                <a:solidFill>
                  <a:srgbClr val="FF0000"/>
                </a:solidFill>
                <a:latin typeface="Times New Roman" pitchFamily="18" charset="0"/>
                <a:cs typeface="Times New Roman" pitchFamily="18" charset="0"/>
              </a:rPr>
              <a:t>tmpEncoding</a:t>
            </a:r>
            <a:r>
              <a:rPr lang="en-US" dirty="0" err="1">
                <a:latin typeface="Times New Roman" pitchFamily="18" charset="0"/>
                <a:cs typeface="Times New Roman" pitchFamily="18" charset="0"/>
              </a:rPr>
              <a:t>.toString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4" name="Rectangle 3"/>
          <p:cNvSpPr/>
          <p:nvPr/>
        </p:nvSpPr>
        <p:spPr>
          <a:xfrm>
            <a:off x="1813510" y="2364621"/>
            <a:ext cx="1251989" cy="369332"/>
          </a:xfrm>
          <a:prstGeom prst="rect">
            <a:avLst/>
          </a:prstGeom>
          <a:solidFill>
            <a:srgbClr val="FFFF00"/>
          </a:solidFill>
        </p:spPr>
        <p:txBody>
          <a:bodyPr wrap="square">
            <a:spAutoFit/>
          </a:bodyPr>
          <a:lstStyle/>
          <a:p>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 null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94236" y="1364564"/>
            <a:ext cx="10994489" cy="1252024"/>
          </a:xfrm>
        </p:spPr>
        <p:txBody>
          <a:bodyPr>
            <a:noAutofit/>
          </a:bodyPr>
          <a:lstStyle/>
          <a:p>
            <a:pPr>
              <a:lnSpc>
                <a:spcPct val="100000"/>
              </a:lnSpc>
            </a:pPr>
            <a:r>
              <a:rPr lang="en-US" dirty="0">
                <a:latin typeface="Times New Roman" pitchFamily="18" charset="0"/>
                <a:cs typeface="Times New Roman" pitchFamily="18" charset="0"/>
              </a:rPr>
              <a:t>Grafter detects 36% more mutants using the test-level comparison and almost </a:t>
            </a:r>
            <a:r>
              <a:rPr lang="en-US" dirty="0" smtClean="0">
                <a:latin typeface="Times New Roman" pitchFamily="18" charset="0"/>
                <a:cs typeface="Times New Roman" pitchFamily="18" charset="0"/>
              </a:rPr>
              <a:t>2X more </a:t>
            </a:r>
            <a:r>
              <a:rPr lang="en-US" dirty="0">
                <a:latin typeface="Times New Roman" pitchFamily="18" charset="0"/>
                <a:cs typeface="Times New Roman" pitchFamily="18" charset="0"/>
              </a:rPr>
              <a:t>mutants using the state-level comparison compared with Jiang et al.</a:t>
            </a:r>
          </a:p>
          <a:p>
            <a:pPr>
              <a:lnSpc>
                <a:spcPct val="100000"/>
              </a:lnSpc>
            </a:pPr>
            <a:endParaRPr lang="en-US" sz="2400" dirty="0">
              <a:latin typeface="Times New Roman" pitchFamily="18" charset="0"/>
              <a:cs typeface="Times New Roman" pitchFamily="18" charset="0"/>
            </a:endParaRPr>
          </a:p>
        </p:txBody>
      </p:sp>
      <p:sp>
        <p:nvSpPr>
          <p:cNvPr id="3" name="标题 2"/>
          <p:cNvSpPr>
            <a:spLocks noGrp="1"/>
          </p:cNvSpPr>
          <p:nvPr>
            <p:ph type="title"/>
          </p:nvPr>
        </p:nvSpPr>
        <p:spPr>
          <a:xfrm>
            <a:off x="838200" y="210380"/>
            <a:ext cx="10515600" cy="1325563"/>
          </a:xfrm>
        </p:spPr>
        <p:txBody>
          <a:bodyPr>
            <a:normAutofit/>
          </a:bodyPr>
          <a:lstStyle/>
          <a:p>
            <a:r>
              <a:rPr lang="en-US" sz="3600" dirty="0">
                <a:latin typeface="Times New Roman" pitchFamily="18" charset="0"/>
                <a:cs typeface="Times New Roman" pitchFamily="18" charset="0"/>
              </a:rPr>
              <a:t>RQ3. Robustness </a:t>
            </a:r>
          </a:p>
        </p:txBody>
      </p:sp>
      <p:pic>
        <p:nvPicPr>
          <p:cNvPr id="4" name="图片 3" descr="histo_experiment3.PNG"/>
          <p:cNvPicPr>
            <a:picLocks noChangeAspect="1"/>
          </p:cNvPicPr>
          <p:nvPr/>
        </p:nvPicPr>
        <p:blipFill>
          <a:blip r:embed="rId3"/>
          <a:stretch>
            <a:fillRect/>
          </a:stretch>
        </p:blipFill>
        <p:spPr>
          <a:xfrm>
            <a:off x="2989518" y="2835634"/>
            <a:ext cx="6825813" cy="3988924"/>
          </a:xfrm>
          <a:prstGeom prst="rect">
            <a:avLst/>
          </a:prstGeom>
        </p:spPr>
      </p:pic>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26</a:t>
            </a:fld>
            <a:endParaRPr lang="en-US" dirty="0">
              <a:solidFill>
                <a:schemeClr val="tx1"/>
              </a:solidFill>
            </a:endParaRPr>
          </a:p>
        </p:txBody>
      </p:sp>
    </p:spTree>
    <p:extLst>
      <p:ext uri="{BB962C8B-B14F-4D97-AF65-F5344CB8AC3E}">
        <p14:creationId xmlns="" xmlns:p14="http://schemas.microsoft.com/office/powerpoint/2010/main" val="16786876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99076"/>
            <a:ext cx="11353800" cy="3869287"/>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We will investigate how the idea of Grafter can applied to different pilot systems such as </a:t>
            </a:r>
            <a:r>
              <a:rPr lang="en-US" dirty="0" err="1">
                <a:latin typeface="Times New Roman" panose="02020603050405020304" pitchFamily="18" charset="0"/>
                <a:cs typeface="Times New Roman" panose="02020603050405020304" pitchFamily="18" charset="0"/>
              </a:rPr>
              <a:t>APMRover</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ArduCopter</a:t>
            </a:r>
            <a:r>
              <a:rPr lang="en-US" dirty="0">
                <a:latin typeface="Times New Roman" panose="02020603050405020304" pitchFamily="18" charset="0"/>
                <a:cs typeface="Times New Roman" panose="02020603050405020304" pitchFamily="18" charset="0"/>
              </a:rPr>
              <a:t>.  </a:t>
            </a:r>
          </a:p>
          <a:p>
            <a:pPr>
              <a:lnSpc>
                <a:spcPct val="150000"/>
              </a:lnSpc>
            </a:pPr>
            <a:r>
              <a:rPr lang="en-US" dirty="0">
                <a:latin typeface="Times New Roman" panose="02020603050405020304" pitchFamily="18" charset="0"/>
                <a:cs typeface="Times New Roman" panose="02020603050405020304" pitchFamily="18" charset="0"/>
              </a:rPr>
              <a:t>We will </a:t>
            </a:r>
            <a:r>
              <a:rPr lang="en-US" dirty="0" smtClean="0">
                <a:latin typeface="Times New Roman" panose="02020603050405020304" pitchFamily="18" charset="0"/>
                <a:cs typeface="Times New Roman" panose="02020603050405020304" pitchFamily="18" charset="0"/>
              </a:rPr>
              <a:t>investigate </a:t>
            </a:r>
            <a:r>
              <a:rPr lang="en-US" dirty="0">
                <a:latin typeface="Times New Roman" panose="02020603050405020304" pitchFamily="18" charset="0"/>
                <a:cs typeface="Times New Roman" panose="02020603050405020304" pitchFamily="18" charset="0"/>
              </a:rPr>
              <a:t>how to automatically </a:t>
            </a:r>
            <a:r>
              <a:rPr lang="en-US" altLang="zh-CN" dirty="0" smtClean="0">
                <a:latin typeface="Times New Roman" panose="02020603050405020304" pitchFamily="18" charset="0"/>
                <a:cs typeface="Times New Roman" panose="02020603050405020304" pitchFamily="18" charset="0"/>
              </a:rPr>
              <a:t>port </a:t>
            </a:r>
            <a:r>
              <a:rPr lang="en-US" dirty="0" smtClean="0">
                <a:latin typeface="Times New Roman" panose="02020603050405020304" pitchFamily="18" charset="0"/>
                <a:cs typeface="Times New Roman" panose="02020603050405020304" pitchFamily="18" charset="0"/>
              </a:rPr>
              <a:t>similar </a:t>
            </a:r>
            <a:r>
              <a:rPr lang="en-US" dirty="0">
                <a:latin typeface="Times New Roman" panose="02020603050405020304" pitchFamily="18" charset="0"/>
                <a:cs typeface="Times New Roman" panose="02020603050405020304" pitchFamily="18" charset="0"/>
              </a:rPr>
              <a:t>checkers (e.g., input validation, error handling) between different pilot systems to improve the robustness of pilot systems</a:t>
            </a:r>
          </a:p>
          <a:p>
            <a:pPr>
              <a:lnSpc>
                <a:spcPct val="150000"/>
              </a:lnSpc>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838200" y="673513"/>
            <a:ext cx="10515600" cy="1325563"/>
          </a:xfrm>
        </p:spPr>
        <p:txBody>
          <a:bodyPr/>
          <a:lstStyle/>
          <a:p>
            <a:r>
              <a:rPr lang="en-US" dirty="0">
                <a:latin typeface="Times New Roman" panose="02020603050405020304" pitchFamily="18" charset="0"/>
                <a:cs typeface="Times New Roman" panose="02020603050405020304" pitchFamily="18" charset="0"/>
              </a:rPr>
              <a:t>Future work</a:t>
            </a:r>
          </a:p>
        </p:txBody>
      </p:sp>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27</a:t>
            </a:fld>
            <a:endParaRPr lang="en-US" dirty="0">
              <a:solidFill>
                <a:schemeClr val="tx1"/>
              </a:solidFill>
            </a:endParaRPr>
          </a:p>
        </p:txBody>
      </p:sp>
    </p:spTree>
    <p:extLst>
      <p:ext uri="{BB962C8B-B14F-4D97-AF65-F5344CB8AC3E}">
        <p14:creationId xmlns="" xmlns:p14="http://schemas.microsoft.com/office/powerpoint/2010/main" val="2588861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9775" y="2645337"/>
            <a:ext cx="10515600" cy="1325563"/>
          </a:xfrm>
        </p:spPr>
        <p:txBody>
          <a:bodyPr/>
          <a:lstStyle/>
          <a:p>
            <a:pPr algn="ctr"/>
            <a:r>
              <a:rPr lang="en-US" dirty="0"/>
              <a:t>Q&amp;A</a:t>
            </a:r>
          </a:p>
        </p:txBody>
      </p:sp>
      <p:sp>
        <p:nvSpPr>
          <p:cNvPr id="4" name="灯片编号占位符 3"/>
          <p:cNvSpPr>
            <a:spLocks noGrp="1"/>
          </p:cNvSpPr>
          <p:nvPr>
            <p:ph type="sldNum" sz="quarter" idx="4"/>
          </p:nvPr>
        </p:nvSpPr>
        <p:spPr/>
        <p:txBody>
          <a:bodyPr/>
          <a:lstStyle/>
          <a:p>
            <a:fld id="{10E4A4DB-036F-4816-A98C-42C4167E83C5}" type="slidenum">
              <a:rPr lang="en-US" smtClean="0">
                <a:solidFill>
                  <a:schemeClr val="tx1"/>
                </a:solidFill>
              </a:rPr>
              <a:pPr/>
              <a:t>28</a:t>
            </a:fld>
            <a:endParaRPr lang="en-US" dirty="0">
              <a:solidFill>
                <a:schemeClr val="tx1"/>
              </a:solidFill>
            </a:endParaRPr>
          </a:p>
        </p:txBody>
      </p:sp>
    </p:spTree>
    <p:extLst>
      <p:ext uri="{BB962C8B-B14F-4D97-AF65-F5344CB8AC3E}">
        <p14:creationId xmlns="" xmlns:p14="http://schemas.microsoft.com/office/powerpoint/2010/main" val="39585883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p>
        </p:txBody>
      </p:sp>
      <p:sp>
        <p:nvSpPr>
          <p:cNvPr id="3" name="标题 2"/>
          <p:cNvSpPr>
            <a:spLocks noGrp="1"/>
          </p:cNvSpPr>
          <p:nvPr>
            <p:ph type="title"/>
          </p:nvPr>
        </p:nvSpPr>
        <p:spPr/>
        <p:txBody>
          <a:bodyPr/>
          <a:lstStyle/>
          <a:p>
            <a:endParaRPr lang="en-US"/>
          </a:p>
        </p:txBody>
      </p:sp>
      <p:sp>
        <p:nvSpPr>
          <p:cNvPr id="4" name="灯片编号占位符 3"/>
          <p:cNvSpPr>
            <a:spLocks noGrp="1"/>
          </p:cNvSpPr>
          <p:nvPr>
            <p:ph type="sldNum" sz="quarter" idx="4"/>
          </p:nvPr>
        </p:nvSpPr>
        <p:spPr/>
        <p:txBody>
          <a:bodyPr/>
          <a:lstStyle/>
          <a:p>
            <a:fld id="{10E4A4DB-036F-4816-A98C-42C4167E83C5}" type="slidenum">
              <a:rPr lang="en-US" smtClean="0"/>
              <a:pPr/>
              <a:t>29</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9272" y="1332410"/>
            <a:ext cx="5721532" cy="42648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Copy extends Task{</a:t>
            </a:r>
          </a:p>
          <a:p>
            <a:r>
              <a:rPr lang="en-US" dirty="0">
                <a:latin typeface="Times New Roman" pitchFamily="18" charset="0"/>
                <a:cs typeface="Times New Roman" pitchFamily="18" charset="0"/>
              </a:rPr>
              <a:t>  private </a:t>
            </a:r>
            <a:r>
              <a:rPr lang="en-US" dirty="0" err="1">
                <a:latin typeface="Times New Roman" pitchFamily="18" charset="0"/>
                <a:cs typeface="Times New Roman" pitchFamily="18" charset="0"/>
              </a:rPr>
              <a:t>IncludePatternSet</a:t>
            </a:r>
            <a:r>
              <a:rPr lang="en-US" dirty="0">
                <a:latin typeface="Times New Roman" pitchFamily="18" charset="0"/>
                <a:cs typeface="Times New Roman" pitchFamily="18" charset="0"/>
              </a:rPr>
              <a:t> includes;</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setIncludes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StringTokenizer</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tok</a:t>
            </a:r>
            <a:r>
              <a:rPr lang="en-US" dirty="0">
                <a:solidFill>
                  <a:srgbClr val="FF0000"/>
                </a:solidFill>
                <a:latin typeface="Times New Roman" pitchFamily="18" charset="0"/>
                <a:cs typeface="Times New Roman" pitchFamily="18" charset="0"/>
              </a:rPr>
              <a:t> = new </a:t>
            </a:r>
            <a:r>
              <a:rPr lang="en-US" dirty="0" err="1">
                <a:solidFill>
                  <a:srgbClr val="FF0000"/>
                </a:solidFill>
                <a:latin typeface="Times New Roman" pitchFamily="18" charset="0"/>
                <a:cs typeface="Times New Roman" pitchFamily="18" charset="0"/>
              </a:rPr>
              <a:t>StringTokenizer</a:t>
            </a:r>
            <a:r>
              <a:rPr lang="en-US" dirty="0">
                <a:solidFill>
                  <a:srgbClr val="FF0000"/>
                </a:solidFill>
                <a:latin typeface="Times New Roman" pitchFamily="18" charset="0"/>
                <a:cs typeface="Times New Roman" pitchFamily="18" charset="0"/>
              </a:rPr>
              <a:t>(patterns, “,”);</a:t>
            </a:r>
          </a:p>
          <a:p>
            <a:r>
              <a:rPr lang="en-US" dirty="0">
                <a:solidFill>
                  <a:srgbClr val="FF0000"/>
                </a:solidFill>
                <a:latin typeface="Times New Roman" pitchFamily="18" charset="0"/>
                <a:cs typeface="Times New Roman" pitchFamily="18" charset="0"/>
              </a:rPr>
              <a:t>-   while(</a:t>
            </a:r>
            <a:r>
              <a:rPr lang="en-US" dirty="0" err="1">
                <a:solidFill>
                  <a:srgbClr val="FF0000"/>
                </a:solidFill>
                <a:latin typeface="Times New Roman" pitchFamily="18" charset="0"/>
                <a:cs typeface="Times New Roman" pitchFamily="18" charset="0"/>
              </a:rPr>
              <a:t>tok.hasMoreTokens</a:t>
            </a:r>
            <a:r>
              <a:rPr lang="en-US" dirty="0">
                <a:solidFill>
                  <a:srgbClr val="FF0000"/>
                </a:solidFill>
                <a:latin typeface="Times New Roman" pitchFamily="18" charset="0"/>
                <a:cs typeface="Times New Roman" pitchFamily="18" charset="0"/>
              </a:rPr>
              <a:t>()){</a:t>
            </a:r>
          </a:p>
          <a:p>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includes.addPattern</a:t>
            </a:r>
            <a:r>
              <a:rPr lang="en-US" dirty="0">
                <a:solidFill>
                  <a:srgbClr val="FF0000"/>
                </a:solidFill>
                <a:latin typeface="Times New Roman" pitchFamily="18" charset="0"/>
                <a:cs typeface="Times New Roman" pitchFamily="18" charset="0"/>
              </a:rPr>
              <a:t>(</a:t>
            </a:r>
            <a:r>
              <a:rPr lang="en-US" dirty="0" err="1">
                <a:solidFill>
                  <a:srgbClr val="FF0000"/>
                </a:solidFill>
                <a:latin typeface="Times New Roman" pitchFamily="18" charset="0"/>
                <a:cs typeface="Times New Roman" pitchFamily="18" charset="0"/>
              </a:rPr>
              <a:t>tok.next</a:t>
            </a:r>
            <a:r>
              <a:rPr lang="en-US" dirty="0">
                <a:solidFill>
                  <a:srgbClr val="FF0000"/>
                </a:solidFill>
                <a:latin typeface="Times New Roman" pitchFamily="18" charset="0"/>
                <a:cs typeface="Times New Roman" pitchFamily="18" charset="0"/>
              </a:rPr>
              <a:t>);</a:t>
            </a:r>
          </a:p>
          <a:p>
            <a:r>
              <a:rPr lang="en-US" dirty="0">
                <a:solidFill>
                  <a:srgbClr val="FF0000"/>
                </a:solidFill>
                <a:latin typeface="Times New Roman" pitchFamily="18" charset="0"/>
                <a:cs typeface="Times New Roman" pitchFamily="18" charset="0"/>
              </a:rPr>
              <a:t>-   }</a:t>
            </a:r>
          </a:p>
          <a:p>
            <a:r>
              <a:rPr lang="en-US" dirty="0">
                <a:solidFill>
                  <a:srgbClr val="1B2BF9"/>
                </a:solidFill>
                <a:latin typeface="Times New Roman" pitchFamily="18" charset="0"/>
                <a:cs typeface="Times New Roman" pitchFamily="18" charset="0"/>
              </a:rPr>
              <a:t>+  String[] tokens = </a:t>
            </a:r>
            <a:r>
              <a:rPr lang="en-US" dirty="0" err="1">
                <a:solidFill>
                  <a:srgbClr val="1B2BF9"/>
                </a:solidFill>
                <a:latin typeface="Times New Roman" pitchFamily="18" charset="0"/>
                <a:cs typeface="Times New Roman" pitchFamily="18" charset="0"/>
              </a:rPr>
              <a:t>StringUtils.split</a:t>
            </a:r>
            <a:r>
              <a:rPr lang="en-US" dirty="0">
                <a:solidFill>
                  <a:srgbClr val="1B2BF9"/>
                </a:solidFill>
                <a:latin typeface="Times New Roman" pitchFamily="18" charset="0"/>
                <a:cs typeface="Times New Roman" pitchFamily="18" charset="0"/>
              </a:rPr>
              <a:t>(patterns, “,”);</a:t>
            </a:r>
          </a:p>
          <a:p>
            <a:r>
              <a:rPr lang="en-US" dirty="0">
                <a:solidFill>
                  <a:srgbClr val="1B2BF9"/>
                </a:solidFill>
                <a:latin typeface="Times New Roman" pitchFamily="18" charset="0"/>
                <a:cs typeface="Times New Roman" pitchFamily="18" charset="0"/>
              </a:rPr>
              <a:t>+  for(String </a:t>
            </a:r>
            <a:r>
              <a:rPr lang="en-US" dirty="0" err="1">
                <a:solidFill>
                  <a:srgbClr val="1B2BF9"/>
                </a:solidFill>
                <a:latin typeface="Times New Roman" pitchFamily="18" charset="0"/>
                <a:cs typeface="Times New Roman" pitchFamily="18" charset="0"/>
              </a:rPr>
              <a:t>tok</a:t>
            </a:r>
            <a:r>
              <a:rPr lang="en-US" dirty="0">
                <a:solidFill>
                  <a:srgbClr val="1B2BF9"/>
                </a:solidFill>
                <a:latin typeface="Times New Roman" pitchFamily="18" charset="0"/>
                <a:cs typeface="Times New Roman" pitchFamily="18" charset="0"/>
              </a:rPr>
              <a:t> : tokens){</a:t>
            </a:r>
          </a:p>
          <a:p>
            <a:r>
              <a:rPr lang="en-US" dirty="0">
                <a:solidFill>
                  <a:srgbClr val="1B2BF9"/>
                </a:solidFill>
                <a:latin typeface="Times New Roman" pitchFamily="18" charset="0"/>
                <a:cs typeface="Times New Roman" pitchFamily="18" charset="0"/>
              </a:rPr>
              <a:t>+      </a:t>
            </a:r>
            <a:r>
              <a:rPr lang="en-US" dirty="0" err="1">
                <a:solidFill>
                  <a:srgbClr val="1B2BF9"/>
                </a:solidFill>
                <a:latin typeface="Times New Roman" pitchFamily="18" charset="0"/>
                <a:cs typeface="Times New Roman" pitchFamily="18" charset="0"/>
              </a:rPr>
              <a:t>includes.addPattern</a:t>
            </a:r>
            <a:r>
              <a:rPr lang="en-US" dirty="0">
                <a:solidFill>
                  <a:srgbClr val="1B2BF9"/>
                </a:solidFill>
                <a:latin typeface="Times New Roman" pitchFamily="18" charset="0"/>
                <a:cs typeface="Times New Roman" pitchFamily="18" charset="0"/>
              </a:rPr>
              <a:t>(</a:t>
            </a:r>
            <a:r>
              <a:rPr lang="en-US" dirty="0" err="1">
                <a:solidFill>
                  <a:srgbClr val="1B2BF9"/>
                </a:solidFill>
                <a:latin typeface="Times New Roman" pitchFamily="18" charset="0"/>
                <a:cs typeface="Times New Roman" pitchFamily="18" charset="0"/>
              </a:rPr>
              <a:t>tok</a:t>
            </a:r>
            <a:r>
              <a:rPr lang="en-US" dirty="0">
                <a:solidFill>
                  <a:srgbClr val="1B2BF9"/>
                </a:solidFill>
                <a:latin typeface="Times New Roman" pitchFamily="18" charset="0"/>
                <a:cs typeface="Times New Roman" pitchFamily="18" charset="0"/>
              </a:rPr>
              <a:t>);</a:t>
            </a:r>
          </a:p>
          <a:p>
            <a:r>
              <a:rPr lang="en-US" dirty="0">
                <a:solidFill>
                  <a:srgbClr val="1B2BF9"/>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5" name="Rectangle 4"/>
          <p:cNvSpPr/>
          <p:nvPr/>
        </p:nvSpPr>
        <p:spPr>
          <a:xfrm>
            <a:off x="6415969" y="1319349"/>
            <a:ext cx="5719423" cy="42778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class Delete extends Task{</a:t>
            </a:r>
          </a:p>
          <a:p>
            <a:r>
              <a:rPr lang="en-US" dirty="0">
                <a:latin typeface="Times New Roman" pitchFamily="18" charset="0"/>
                <a:cs typeface="Times New Roman" pitchFamily="18" charset="0"/>
              </a:rPr>
              <a:t>  private </a:t>
            </a:r>
            <a:r>
              <a:rPr lang="en-US" dirty="0" err="1">
                <a:latin typeface="Times New Roman" pitchFamily="18" charset="0"/>
                <a:cs typeface="Times New Roman" pitchFamily="18" charset="0"/>
              </a:rPr>
              <a:t>ExcludePatternSet</a:t>
            </a:r>
            <a:r>
              <a:rPr lang="en-US" dirty="0">
                <a:latin typeface="Times New Roman" pitchFamily="18" charset="0"/>
                <a:cs typeface="Times New Roman" pitchFamily="18" charset="0"/>
              </a:rPr>
              <a:t> excludes;</a:t>
            </a:r>
          </a:p>
          <a:p>
            <a:r>
              <a:rPr lang="en-US" dirty="0">
                <a:latin typeface="Times New Roman" pitchFamily="18" charset="0"/>
                <a:cs typeface="Times New Roman" pitchFamily="18" charset="0"/>
              </a:rPr>
              <a:t>  public void </a:t>
            </a:r>
            <a:r>
              <a:rPr lang="en-US" dirty="0" err="1">
                <a:latin typeface="Times New Roman" pitchFamily="18" charset="0"/>
                <a:cs typeface="Times New Roman" pitchFamily="18" charset="0"/>
              </a:rPr>
              <a:t>setExcludes</a:t>
            </a:r>
            <a:r>
              <a:rPr lang="en-US" dirty="0">
                <a:latin typeface="Times New Roman" pitchFamily="18" charset="0"/>
                <a:cs typeface="Times New Roman" pitchFamily="18" charset="0"/>
              </a:rPr>
              <a:t>(String patterns){</a:t>
            </a:r>
          </a:p>
          <a:p>
            <a:r>
              <a:rPr lang="en-US" dirty="0">
                <a:latin typeface="Times New Roman" pitchFamily="18" charset="0"/>
                <a:cs typeface="Times New Roman" pitchFamily="18" charset="0"/>
              </a:rPr>
              <a:t>  …</a:t>
            </a:r>
          </a:p>
          <a:p>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StringTokenizer</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tok</a:t>
            </a:r>
            <a:r>
              <a:rPr lang="en-US" dirty="0">
                <a:solidFill>
                  <a:srgbClr val="FF0000"/>
                </a:solidFill>
                <a:latin typeface="Times New Roman" pitchFamily="18" charset="0"/>
                <a:cs typeface="Times New Roman" pitchFamily="18" charset="0"/>
              </a:rPr>
              <a:t> = new </a:t>
            </a:r>
            <a:r>
              <a:rPr lang="en-US" dirty="0" err="1">
                <a:solidFill>
                  <a:srgbClr val="FF0000"/>
                </a:solidFill>
                <a:latin typeface="Times New Roman" pitchFamily="18" charset="0"/>
                <a:cs typeface="Times New Roman" pitchFamily="18" charset="0"/>
              </a:rPr>
              <a:t>StringTokenizer</a:t>
            </a:r>
            <a:r>
              <a:rPr lang="en-US" dirty="0">
                <a:solidFill>
                  <a:srgbClr val="FF0000"/>
                </a:solidFill>
                <a:latin typeface="Times New Roman" pitchFamily="18" charset="0"/>
                <a:cs typeface="Times New Roman" pitchFamily="18" charset="0"/>
              </a:rPr>
              <a:t>(patterns, “,”);</a:t>
            </a:r>
          </a:p>
          <a:p>
            <a:r>
              <a:rPr lang="en-US" dirty="0">
                <a:solidFill>
                  <a:srgbClr val="FF0000"/>
                </a:solidFill>
                <a:latin typeface="Times New Roman" pitchFamily="18" charset="0"/>
                <a:cs typeface="Times New Roman" pitchFamily="18" charset="0"/>
              </a:rPr>
              <a:t>-   while(</a:t>
            </a:r>
            <a:r>
              <a:rPr lang="en-US" dirty="0" err="1">
                <a:solidFill>
                  <a:srgbClr val="FF0000"/>
                </a:solidFill>
                <a:latin typeface="Times New Roman" pitchFamily="18" charset="0"/>
                <a:cs typeface="Times New Roman" pitchFamily="18" charset="0"/>
              </a:rPr>
              <a:t>tok.hasMoreTokens</a:t>
            </a:r>
            <a:r>
              <a:rPr lang="en-US" dirty="0">
                <a:solidFill>
                  <a:srgbClr val="FF0000"/>
                </a:solidFill>
                <a:latin typeface="Times New Roman" pitchFamily="18" charset="0"/>
                <a:cs typeface="Times New Roman" pitchFamily="18" charset="0"/>
              </a:rPr>
              <a:t>()){</a:t>
            </a:r>
          </a:p>
          <a:p>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excludes.addPattern</a:t>
            </a:r>
            <a:r>
              <a:rPr lang="en-US" dirty="0">
                <a:solidFill>
                  <a:srgbClr val="FF0000"/>
                </a:solidFill>
                <a:latin typeface="Times New Roman" pitchFamily="18" charset="0"/>
                <a:cs typeface="Times New Roman" pitchFamily="18" charset="0"/>
              </a:rPr>
              <a:t>(</a:t>
            </a:r>
            <a:r>
              <a:rPr lang="en-US" dirty="0" err="1">
                <a:solidFill>
                  <a:srgbClr val="FF0000"/>
                </a:solidFill>
                <a:latin typeface="Times New Roman" pitchFamily="18" charset="0"/>
                <a:cs typeface="Times New Roman" pitchFamily="18" charset="0"/>
              </a:rPr>
              <a:t>tok.next</a:t>
            </a:r>
            <a:r>
              <a:rPr lang="en-US" dirty="0">
                <a:solidFill>
                  <a:srgbClr val="FF0000"/>
                </a:solidFill>
                <a:latin typeface="Times New Roman" pitchFamily="18" charset="0"/>
                <a:cs typeface="Times New Roman" pitchFamily="18" charset="0"/>
              </a:rPr>
              <a:t>);</a:t>
            </a:r>
          </a:p>
          <a:p>
            <a:r>
              <a:rPr lang="en-US" dirty="0">
                <a:solidFill>
                  <a:srgbClr val="FF0000"/>
                </a:solidFill>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a:solidFill>
                  <a:srgbClr val="1B2BF9"/>
                </a:solidFill>
                <a:latin typeface="Times New Roman" pitchFamily="18" charset="0"/>
                <a:cs typeface="Times New Roman" pitchFamily="18" charset="0"/>
              </a:rPr>
              <a:t>+  String[] tokens = </a:t>
            </a:r>
            <a:r>
              <a:rPr lang="en-US" dirty="0" err="1">
                <a:solidFill>
                  <a:srgbClr val="1B2BF9"/>
                </a:solidFill>
                <a:latin typeface="Times New Roman" pitchFamily="18" charset="0"/>
                <a:cs typeface="Times New Roman" pitchFamily="18" charset="0"/>
              </a:rPr>
              <a:t>StringUtils.split</a:t>
            </a:r>
            <a:r>
              <a:rPr lang="en-US" dirty="0">
                <a:solidFill>
                  <a:srgbClr val="1B2BF9"/>
                </a:solidFill>
                <a:latin typeface="Times New Roman" pitchFamily="18" charset="0"/>
                <a:cs typeface="Times New Roman" pitchFamily="18" charset="0"/>
              </a:rPr>
              <a:t>(patterns, “.”);</a:t>
            </a:r>
          </a:p>
          <a:p>
            <a:r>
              <a:rPr lang="en-US" dirty="0">
                <a:solidFill>
                  <a:srgbClr val="1B2BF9"/>
                </a:solidFill>
                <a:latin typeface="Times New Roman" pitchFamily="18" charset="0"/>
                <a:cs typeface="Times New Roman" pitchFamily="18" charset="0"/>
              </a:rPr>
              <a:t>+  for(String </a:t>
            </a:r>
            <a:r>
              <a:rPr lang="en-US" dirty="0" err="1">
                <a:solidFill>
                  <a:srgbClr val="1B2BF9"/>
                </a:solidFill>
                <a:latin typeface="Times New Roman" pitchFamily="18" charset="0"/>
                <a:cs typeface="Times New Roman" pitchFamily="18" charset="0"/>
              </a:rPr>
              <a:t>tok</a:t>
            </a:r>
            <a:r>
              <a:rPr lang="en-US" dirty="0">
                <a:solidFill>
                  <a:srgbClr val="1B2BF9"/>
                </a:solidFill>
                <a:latin typeface="Times New Roman" pitchFamily="18" charset="0"/>
                <a:cs typeface="Times New Roman" pitchFamily="18" charset="0"/>
              </a:rPr>
              <a:t> : tokens){</a:t>
            </a:r>
          </a:p>
          <a:p>
            <a:r>
              <a:rPr lang="en-US" dirty="0">
                <a:solidFill>
                  <a:srgbClr val="1B2BF9"/>
                </a:solidFill>
                <a:latin typeface="Times New Roman" pitchFamily="18" charset="0"/>
                <a:cs typeface="Times New Roman" pitchFamily="18" charset="0"/>
              </a:rPr>
              <a:t>+      </a:t>
            </a:r>
            <a:r>
              <a:rPr lang="en-US" dirty="0" err="1">
                <a:solidFill>
                  <a:srgbClr val="1B2BF9"/>
                </a:solidFill>
                <a:latin typeface="Times New Roman" pitchFamily="18" charset="0"/>
                <a:cs typeface="Times New Roman" pitchFamily="18" charset="0"/>
              </a:rPr>
              <a:t>excludes.addPattern</a:t>
            </a:r>
            <a:r>
              <a:rPr lang="en-US" dirty="0">
                <a:solidFill>
                  <a:srgbClr val="1B2BF9"/>
                </a:solidFill>
                <a:latin typeface="Times New Roman" pitchFamily="18" charset="0"/>
                <a:cs typeface="Times New Roman" pitchFamily="18" charset="0"/>
              </a:rPr>
              <a:t>(</a:t>
            </a:r>
            <a:r>
              <a:rPr lang="en-US" dirty="0" err="1">
                <a:solidFill>
                  <a:srgbClr val="1B2BF9"/>
                </a:solidFill>
                <a:latin typeface="Times New Roman" pitchFamily="18" charset="0"/>
                <a:cs typeface="Times New Roman" pitchFamily="18" charset="0"/>
              </a:rPr>
              <a:t>tok</a:t>
            </a:r>
            <a:r>
              <a:rPr lang="en-US" dirty="0">
                <a:solidFill>
                  <a:srgbClr val="1B2BF9"/>
                </a:solidFill>
                <a:latin typeface="Times New Roman" pitchFamily="18" charset="0"/>
                <a:cs typeface="Times New Roman" pitchFamily="18" charset="0"/>
              </a:rPr>
              <a:t>);</a:t>
            </a:r>
          </a:p>
          <a:p>
            <a:r>
              <a:rPr lang="en-US" dirty="0">
                <a:solidFill>
                  <a:srgbClr val="1B2BF9"/>
                </a:solidFill>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6" name="TextBox 5"/>
          <p:cNvSpPr txBox="1"/>
          <p:nvPr/>
        </p:nvSpPr>
        <p:spPr>
          <a:xfrm>
            <a:off x="783771" y="414553"/>
            <a:ext cx="11408229" cy="830997"/>
          </a:xfrm>
          <a:prstGeom prst="rect">
            <a:avLst/>
          </a:prstGeom>
          <a:noFill/>
          <a:ln>
            <a:noFill/>
          </a:ln>
        </p:spPr>
        <p:txBody>
          <a:bodyPr wrap="square" rtlCol="0">
            <a:spAutoFit/>
          </a:bodyPr>
          <a:lstStyle/>
          <a:p>
            <a:r>
              <a:rPr lang="en-US" sz="2400" dirty="0">
                <a:latin typeface="Times New Roman" pitchFamily="18" charset="0"/>
                <a:cs typeface="Times New Roman" pitchFamily="18" charset="0"/>
              </a:rPr>
              <a:t>A programmer applies similar edits to update the use of </a:t>
            </a:r>
            <a:r>
              <a:rPr lang="en-US" sz="2400" dirty="0" err="1">
                <a:latin typeface="Times New Roman" pitchFamily="18" charset="0"/>
                <a:cs typeface="Times New Roman" pitchFamily="18" charset="0"/>
              </a:rPr>
              <a:t>StringTokenizer</a:t>
            </a:r>
            <a:r>
              <a:rPr lang="en-US" sz="2400" dirty="0">
                <a:latin typeface="Times New Roman" panose="02020603050405020304" pitchFamily="18" charset="0"/>
                <a:cs typeface="Times New Roman" panose="02020603050405020304" pitchFamily="18" charset="0"/>
              </a:rPr>
              <a:t> to </a:t>
            </a:r>
            <a:r>
              <a:rPr lang="en-US" sz="2400" dirty="0" err="1">
                <a:latin typeface="Times New Roman" panose="02020603050405020304" pitchFamily="18" charset="0"/>
                <a:cs typeface="Times New Roman" panose="02020603050405020304" pitchFamily="18" charset="0"/>
              </a:rPr>
              <a:t>StringUtils.split</a:t>
            </a:r>
            <a:r>
              <a:rPr lang="en-US" sz="2400" dirty="0">
                <a:latin typeface="Times New Roman" panose="02020603050405020304" pitchFamily="18" charset="0"/>
                <a:cs typeface="Times New Roman" panose="02020603050405020304" pitchFamily="18" charset="0"/>
              </a:rPr>
              <a:t> in the Copy and Delete classes.</a:t>
            </a:r>
            <a:endParaRPr lang="en-US" sz="2400"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
        <p:nvSpPr>
          <p:cNvPr id="10" name="TextBox 9"/>
          <p:cNvSpPr txBox="1"/>
          <p:nvPr/>
        </p:nvSpPr>
        <p:spPr>
          <a:xfrm>
            <a:off x="2640958" y="5635622"/>
            <a:ext cx="1112228" cy="369332"/>
          </a:xfrm>
          <a:prstGeom prst="rect">
            <a:avLst/>
          </a:prstGeom>
          <a:noFill/>
          <a:ln>
            <a:noFill/>
          </a:ln>
        </p:spPr>
        <p:txBody>
          <a:bodyPr wrap="square" rtlCol="0">
            <a:spAutoFit/>
          </a:bodyPr>
          <a:lstStyle/>
          <a:p>
            <a:r>
              <a:rPr lang="en-US" dirty="0">
                <a:latin typeface="Times New Roman" panose="02020603050405020304" pitchFamily="18" charset="0"/>
                <a:cs typeface="Times New Roman" panose="02020603050405020304" pitchFamily="18" charset="0"/>
              </a:rPr>
              <a:t>Copy.java</a:t>
            </a:r>
            <a:endParaRPr lang="en-US" dirty="0">
              <a:ln>
                <a:solidFill>
                  <a:schemeClr val="accent1">
                    <a:lumMod val="20000"/>
                    <a:lumOff val="80000"/>
                  </a:schemeClr>
                </a:solidFill>
              </a:ln>
            </a:endParaRPr>
          </a:p>
        </p:txBody>
      </p:sp>
      <p:sp>
        <p:nvSpPr>
          <p:cNvPr id="11" name="TextBox 10"/>
          <p:cNvSpPr txBox="1"/>
          <p:nvPr/>
        </p:nvSpPr>
        <p:spPr>
          <a:xfrm>
            <a:off x="8179448" y="5630749"/>
            <a:ext cx="1641232" cy="369332"/>
          </a:xfrm>
          <a:prstGeom prst="rect">
            <a:avLst/>
          </a:prstGeom>
          <a:noFill/>
          <a:ln>
            <a:noFill/>
          </a:ln>
        </p:spPr>
        <p:txBody>
          <a:bodyPr wrap="square" rtlCol="0">
            <a:spAutoFit/>
          </a:bodyPr>
          <a:lstStyle/>
          <a:p>
            <a:r>
              <a:rPr lang="en-US" dirty="0">
                <a:latin typeface="Times New Roman" panose="02020603050405020304" pitchFamily="18" charset="0"/>
                <a:cs typeface="Times New Roman" panose="02020603050405020304" pitchFamily="18" charset="0"/>
              </a:rPr>
              <a:t>Delete.java</a:t>
            </a:r>
            <a:endParaRPr lang="en-US" dirty="0">
              <a:ln>
                <a:solidFill>
                  <a:schemeClr val="accent1">
                    <a:lumMod val="20000"/>
                    <a:lumOff val="80000"/>
                  </a:schemeClr>
                </a:solidFill>
              </a:ln>
            </a:endParaRPr>
          </a:p>
        </p:txBody>
      </p:sp>
      <p:sp>
        <p:nvSpPr>
          <p:cNvPr id="12" name="椭圆 11"/>
          <p:cNvSpPr/>
          <p:nvPr/>
        </p:nvSpPr>
        <p:spPr>
          <a:xfrm>
            <a:off x="10650247" y="3563231"/>
            <a:ext cx="483577" cy="439615"/>
          </a:xfrm>
          <a:prstGeom prst="ellipse">
            <a:avLst/>
          </a:prstGeom>
          <a:noFill/>
          <a:ln w="38100">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13" name="图片 12" descr="bug-icon.png"/>
          <p:cNvPicPr>
            <a:picLocks noChangeAspect="1"/>
          </p:cNvPicPr>
          <p:nvPr/>
        </p:nvPicPr>
        <p:blipFill>
          <a:blip r:embed="rId3"/>
          <a:stretch>
            <a:fillRect/>
          </a:stretch>
        </p:blipFill>
        <p:spPr>
          <a:xfrm>
            <a:off x="11443071" y="979714"/>
            <a:ext cx="822960" cy="790637"/>
          </a:xfrm>
          <a:prstGeom prst="rect">
            <a:avLst/>
          </a:prstGeom>
        </p:spPr>
      </p:pic>
      <p:sp>
        <p:nvSpPr>
          <p:cNvPr id="9" name="灯片编号占位符 8"/>
          <p:cNvSpPr>
            <a:spLocks noGrp="1"/>
          </p:cNvSpPr>
          <p:nvPr>
            <p:ph type="sldNum" sz="quarter" idx="4"/>
          </p:nvPr>
        </p:nvSpPr>
        <p:spPr/>
        <p:txBody>
          <a:bodyPr/>
          <a:lstStyle/>
          <a:p>
            <a:fld id="{10E4A4DB-036F-4816-A98C-42C4167E83C5}" type="slidenum">
              <a:rPr lang="en-US" smtClean="0">
                <a:solidFill>
                  <a:schemeClr val="tx1"/>
                </a:solidFill>
              </a:rPr>
              <a:pPr/>
              <a:t>3</a:t>
            </a:fld>
            <a:endParaRPr lang="en-US" dirty="0">
              <a:solidFill>
                <a:schemeClr val="tx1"/>
              </a:solidFill>
            </a:endParaRPr>
          </a:p>
        </p:txBody>
      </p:sp>
      <p:sp>
        <p:nvSpPr>
          <p:cNvPr id="14" name="TextBox 13"/>
          <p:cNvSpPr txBox="1"/>
          <p:nvPr/>
        </p:nvSpPr>
        <p:spPr>
          <a:xfrm>
            <a:off x="783771" y="6234821"/>
            <a:ext cx="11408229" cy="369332"/>
          </a:xfrm>
          <a:prstGeom prst="rect">
            <a:avLst/>
          </a:prstGeom>
          <a:noFill/>
          <a:ln>
            <a:noFill/>
          </a:ln>
        </p:spPr>
        <p:txBody>
          <a:bodyPr wrap="square" rtlCol="0">
            <a:spAutoFit/>
          </a:bodyPr>
          <a:lstStyle/>
          <a:p>
            <a:r>
              <a:rPr lang="en-US" dirty="0">
                <a:latin typeface="Times New Roman" pitchFamily="18" charset="0"/>
                <a:cs typeface="Times New Roman" pitchFamily="18" charset="0"/>
              </a:rPr>
              <a:t>* The example is adapted from Apache Ant 1.9.6 for presentation purposes . </a:t>
            </a:r>
            <a:endParaRPr lang="en-US"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
        <p:nvSpPr>
          <p:cNvPr id="15" name="椭圆 14"/>
          <p:cNvSpPr/>
          <p:nvPr/>
        </p:nvSpPr>
        <p:spPr>
          <a:xfrm>
            <a:off x="4928320" y="3535521"/>
            <a:ext cx="483577" cy="439615"/>
          </a:xfrm>
          <a:prstGeom prst="ellipse">
            <a:avLst/>
          </a:prstGeom>
          <a:noFill/>
          <a:ln w="38100">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 xmlns:p14="http://schemas.microsoft.com/office/powerpoint/2010/main" val="19297129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9" presetClass="exit" presetSubtype="0" fill="hold" grpId="1" nodeType="clickEffect">
                                  <p:stCondLst>
                                    <p:cond delay="0"/>
                                  </p:stCondLst>
                                  <p:childTnLst>
                                    <p:anim calcmode="lin" valueType="num">
                                      <p:cBhvr>
                                        <p:cTn id="12" dur="1000"/>
                                        <p:tgtEl>
                                          <p:spTgt spid="15"/>
                                        </p:tgtEl>
                                        <p:attrNameLst>
                                          <p:attrName>ppt_x</p:attrName>
                                        </p:attrNameLst>
                                      </p:cBhvr>
                                      <p:tavLst>
                                        <p:tav tm="0">
                                          <p:val>
                                            <p:strVal val="ppt_x"/>
                                          </p:val>
                                        </p:tav>
                                        <p:tav tm="100000">
                                          <p:val>
                                            <p:strVal val="ppt_x-.2"/>
                                          </p:val>
                                        </p:tav>
                                      </p:tavLst>
                                    </p:anim>
                                    <p:anim calcmode="lin" valueType="num">
                                      <p:cBhvr>
                                        <p:cTn id="13" dur="1000"/>
                                        <p:tgtEl>
                                          <p:spTgt spid="15"/>
                                        </p:tgtEl>
                                        <p:attrNameLst>
                                          <p:attrName>ppt_y</p:attrName>
                                        </p:attrNameLst>
                                      </p:cBhvr>
                                      <p:tavLst>
                                        <p:tav tm="0">
                                          <p:val>
                                            <p:strVal val="ppt_y"/>
                                          </p:val>
                                        </p:tav>
                                        <p:tav tm="100000">
                                          <p:val>
                                            <p:strVal val="ppt_y"/>
                                          </p:val>
                                        </p:tav>
                                      </p:tavLst>
                                    </p:anim>
                                    <p:animEffect transition="out" filter="fade">
                                      <p:cBhvr>
                                        <p:cTn id="14" dur="1000"/>
                                        <p:tgtEl>
                                          <p:spTgt spid="15"/>
                                        </p:tgtEl>
                                      </p:cBhvr>
                                    </p:animEffect>
                                    <p:set>
                                      <p:cBhvr>
                                        <p:cTn id="15" dur="1" fill="hold">
                                          <p:stCondLst>
                                            <p:cond delay="999"/>
                                          </p:stCondLst>
                                        </p:cTn>
                                        <p:tgtEl>
                                          <p:spTgt spid="15"/>
                                        </p:tgtEl>
                                        <p:attrNameLst>
                                          <p:attrName>style.visibility</p:attrName>
                                        </p:attrNameLst>
                                      </p:cBhvr>
                                      <p:to>
                                        <p:strVal val="hidden"/>
                                      </p:to>
                                    </p:set>
                                  </p:childTnLst>
                                </p:cTn>
                              </p:par>
                              <p:par>
                                <p:cTn id="16" presetID="29" presetClass="exit" presetSubtype="0" fill="hold" grpId="1" nodeType="withEffect">
                                  <p:stCondLst>
                                    <p:cond delay="0"/>
                                  </p:stCondLst>
                                  <p:childTnLst>
                                    <p:anim calcmode="lin" valueType="num">
                                      <p:cBhvr>
                                        <p:cTn id="17" dur="1000"/>
                                        <p:tgtEl>
                                          <p:spTgt spid="12"/>
                                        </p:tgtEl>
                                        <p:attrNameLst>
                                          <p:attrName>ppt_x</p:attrName>
                                        </p:attrNameLst>
                                      </p:cBhvr>
                                      <p:tavLst>
                                        <p:tav tm="0">
                                          <p:val>
                                            <p:strVal val="ppt_x"/>
                                          </p:val>
                                        </p:tav>
                                        <p:tav tm="100000">
                                          <p:val>
                                            <p:strVal val="ppt_x-.2"/>
                                          </p:val>
                                        </p:tav>
                                      </p:tavLst>
                                    </p:anim>
                                    <p:anim calcmode="lin" valueType="num">
                                      <p:cBhvr>
                                        <p:cTn id="18" dur="1000"/>
                                        <p:tgtEl>
                                          <p:spTgt spid="12"/>
                                        </p:tgtEl>
                                        <p:attrNameLst>
                                          <p:attrName>ppt_y</p:attrName>
                                        </p:attrNameLst>
                                      </p:cBhvr>
                                      <p:tavLst>
                                        <p:tav tm="0">
                                          <p:val>
                                            <p:strVal val="ppt_y"/>
                                          </p:val>
                                        </p:tav>
                                        <p:tav tm="100000">
                                          <p:val>
                                            <p:strVal val="ppt_y"/>
                                          </p:val>
                                        </p:tav>
                                      </p:tavLst>
                                    </p:anim>
                                    <p:animEffect transition="out" filter="fade">
                                      <p:cBhvr>
                                        <p:cTn id="19" dur="1000"/>
                                        <p:tgtEl>
                                          <p:spTgt spid="12"/>
                                        </p:tgtEl>
                                      </p:cBhvr>
                                    </p:animEffect>
                                    <p:set>
                                      <p:cBhvr>
                                        <p:cTn id="20"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5" grpId="0" animBg="1"/>
      <p:bldP spid="15"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p>
        </p:txBody>
      </p:sp>
      <p:sp>
        <p:nvSpPr>
          <p:cNvPr id="3" name="标题 2"/>
          <p:cNvSpPr>
            <a:spLocks noGrp="1"/>
          </p:cNvSpPr>
          <p:nvPr>
            <p:ph type="title"/>
          </p:nvPr>
        </p:nvSpPr>
        <p:spPr/>
        <p:txBody>
          <a:bodyPr/>
          <a:lstStyle/>
          <a:p>
            <a:endParaRPr lang="en-US"/>
          </a:p>
        </p:txBody>
      </p:sp>
      <p:sp>
        <p:nvSpPr>
          <p:cNvPr id="4" name="灯片编号占位符 3"/>
          <p:cNvSpPr>
            <a:spLocks noGrp="1"/>
          </p:cNvSpPr>
          <p:nvPr>
            <p:ph type="sldNum" sz="quarter" idx="4"/>
          </p:nvPr>
        </p:nvSpPr>
        <p:spPr/>
        <p:txBody>
          <a:bodyPr/>
          <a:lstStyle/>
          <a:p>
            <a:fld id="{10E4A4DB-036F-4816-A98C-42C4167E83C5}" type="slidenum">
              <a:rPr lang="en-US" smtClean="0"/>
              <a:pPr/>
              <a:t>30</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94236" y="1364564"/>
            <a:ext cx="10994489" cy="1252024"/>
          </a:xfrm>
        </p:spPr>
        <p:txBody>
          <a:bodyPr>
            <a:noAutofit/>
          </a:bodyPr>
          <a:lstStyle/>
          <a:p>
            <a:pPr>
              <a:lnSpc>
                <a:spcPct val="100000"/>
              </a:lnSpc>
            </a:pPr>
            <a:r>
              <a:rPr lang="en-US" dirty="0">
                <a:latin typeface="Times New Roman" pitchFamily="18" charset="0"/>
                <a:cs typeface="Times New Roman" pitchFamily="18" charset="0"/>
              </a:rPr>
              <a:t>We systematically injected 361 mutants as artificial bugs on 30 pairs of clones with no existing test behavioral differences </a:t>
            </a:r>
            <a:endParaRPr lang="en-US" dirty="0" smtClean="0">
              <a:latin typeface="Times New Roman" pitchFamily="18" charset="0"/>
              <a:cs typeface="Times New Roman" pitchFamily="18" charset="0"/>
            </a:endParaRPr>
          </a:p>
          <a:p>
            <a:pPr>
              <a:lnSpc>
                <a:spcPct val="100000"/>
              </a:lnSpc>
            </a:pPr>
            <a:r>
              <a:rPr lang="en-US" dirty="0" smtClean="0">
                <a:latin typeface="Times New Roman" pitchFamily="18" charset="0"/>
                <a:cs typeface="Times New Roman" pitchFamily="18" charset="0"/>
              </a:rPr>
              <a:t>We compare </a:t>
            </a:r>
            <a:r>
              <a:rPr lang="en-US" dirty="0">
                <a:latin typeface="Times New Roman" pitchFamily="18" charset="0"/>
                <a:cs typeface="Times New Roman" pitchFamily="18" charset="0"/>
              </a:rPr>
              <a:t>its bug detection capability with a static approach by Jiang et al.</a:t>
            </a:r>
          </a:p>
          <a:p>
            <a:pPr>
              <a:lnSpc>
                <a:spcPct val="100000"/>
              </a:lnSpc>
            </a:pPr>
            <a:endParaRPr lang="en-US" sz="2400" dirty="0">
              <a:latin typeface="Times New Roman" pitchFamily="18" charset="0"/>
              <a:cs typeface="Times New Roman" pitchFamily="18" charset="0"/>
            </a:endParaRPr>
          </a:p>
        </p:txBody>
      </p:sp>
      <p:sp>
        <p:nvSpPr>
          <p:cNvPr id="3" name="标题 2"/>
          <p:cNvSpPr>
            <a:spLocks noGrp="1"/>
          </p:cNvSpPr>
          <p:nvPr>
            <p:ph type="title"/>
          </p:nvPr>
        </p:nvSpPr>
        <p:spPr>
          <a:xfrm>
            <a:off x="838200" y="210380"/>
            <a:ext cx="10515600" cy="1325563"/>
          </a:xfrm>
        </p:spPr>
        <p:txBody>
          <a:bodyPr>
            <a:normAutofit/>
          </a:bodyPr>
          <a:lstStyle/>
          <a:p>
            <a:r>
              <a:rPr lang="en-US" sz="3600" dirty="0">
                <a:latin typeface="Times New Roman" pitchFamily="18" charset="0"/>
                <a:cs typeface="Times New Roman" pitchFamily="18" charset="0"/>
              </a:rPr>
              <a:t>RQ3. Robustness </a:t>
            </a:r>
          </a:p>
        </p:txBody>
      </p:sp>
      <p:sp>
        <p:nvSpPr>
          <p:cNvPr id="5" name="灯片编号占位符 4"/>
          <p:cNvSpPr>
            <a:spLocks noGrp="1"/>
          </p:cNvSpPr>
          <p:nvPr>
            <p:ph type="sldNum" sz="quarter" idx="4"/>
          </p:nvPr>
        </p:nvSpPr>
        <p:spPr/>
        <p:txBody>
          <a:bodyPr/>
          <a:lstStyle/>
          <a:p>
            <a:fld id="{10E4A4DB-036F-4816-A98C-42C4167E83C5}" type="slidenum">
              <a:rPr lang="en-US" smtClean="0">
                <a:solidFill>
                  <a:schemeClr val="tx1"/>
                </a:solidFill>
              </a:rPr>
              <a:pPr/>
              <a:t>31</a:t>
            </a:fld>
            <a:endParaRPr lang="en-US" dirty="0">
              <a:solidFill>
                <a:schemeClr val="tx1"/>
              </a:solidFill>
            </a:endParaRPr>
          </a:p>
        </p:txBody>
      </p:sp>
      <p:sp>
        <p:nvSpPr>
          <p:cNvPr id="7" name="Rectangle 3"/>
          <p:cNvSpPr/>
          <p:nvPr/>
        </p:nvSpPr>
        <p:spPr>
          <a:xfrm>
            <a:off x="1199616" y="2801072"/>
            <a:ext cx="5003065" cy="3549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void </a:t>
            </a:r>
            <a:r>
              <a:rPr lang="en-US" dirty="0" err="1">
                <a:latin typeface="Times New Roman" pitchFamily="18" charset="0"/>
                <a:cs typeface="Times New Roman" pitchFamily="18" charset="0"/>
              </a:rPr>
              <a:t>setType</a:t>
            </a:r>
            <a:r>
              <a:rPr lang="en-US" dirty="0">
                <a:latin typeface="Times New Roman" pitchFamily="18" charset="0"/>
                <a:cs typeface="Times New Roman" pitchFamily="18" charset="0"/>
              </a:rPr>
              <a:t>(String </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if ( </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 null   &amp;&amp; </a:t>
            </a:r>
            <a:r>
              <a:rPr lang="en-US" dirty="0" err="1">
                <a:solidFill>
                  <a:srgbClr val="FF0000"/>
                </a:solidFill>
                <a:latin typeface="Times New Roman" pitchFamily="18" charset="0"/>
                <a:cs typeface="Times New Roman" pitchFamily="18" charset="0"/>
              </a:rPr>
              <a:t>type</a:t>
            </a:r>
            <a:r>
              <a:rPr lang="en-US" dirty="0" err="1">
                <a:latin typeface="Times New Roman" pitchFamily="18" charset="0"/>
                <a:cs typeface="Times New Roman" pitchFamily="18" charset="0"/>
              </a:rPr>
              <a:t>.length</a:t>
            </a:r>
            <a:r>
              <a:rPr lang="en-US" dirty="0">
                <a:latin typeface="Times New Roman" pitchFamily="18" charset="0"/>
                <a:cs typeface="Times New Roman" pitchFamily="18" charset="0"/>
              </a:rPr>
              <a:t>() == 0){</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this.type</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 else {</a:t>
            </a:r>
          </a:p>
          <a:p>
            <a:r>
              <a:rPr lang="en-US" dirty="0">
                <a:latin typeface="Times New Roman" pitchFamily="18" charset="0"/>
                <a:cs typeface="Times New Roman" pitchFamily="18" charset="0"/>
              </a:rPr>
              <a:t>           URI </a:t>
            </a:r>
            <a:r>
              <a:rPr lang="en-US" dirty="0" err="1">
                <a:solidFill>
                  <a:srgbClr val="FF0000"/>
                </a:solidFill>
                <a:latin typeface="Times New Roman" pitchFamily="18" charset="0"/>
                <a:cs typeface="Times New Roman" pitchFamily="18" charset="0"/>
              </a:rPr>
              <a:t>tmpType</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try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tmpType</a:t>
            </a:r>
            <a:r>
              <a:rPr lang="en-US" dirty="0">
                <a:latin typeface="Times New Roman" pitchFamily="18" charset="0"/>
                <a:cs typeface="Times New Roman" pitchFamily="18" charset="0"/>
              </a:rPr>
              <a:t> = new URI(</a:t>
            </a:r>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 catch (</a:t>
            </a:r>
            <a:r>
              <a:rPr lang="en-US" dirty="0" err="1">
                <a:latin typeface="Times New Roman" pitchFamily="18" charset="0"/>
                <a:cs typeface="Times New Roman" pitchFamily="18" charset="0"/>
              </a:rPr>
              <a:t>URISyntaxException</a:t>
            </a:r>
            <a:r>
              <a:rPr lang="en-US" dirty="0">
                <a:latin typeface="Times New Roman" pitchFamily="18" charset="0"/>
                <a:cs typeface="Times New Roman" pitchFamily="18" charset="0"/>
              </a:rPr>
              <a:t> ex)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this.type</a:t>
            </a:r>
            <a:r>
              <a:rPr lang="en-US" dirty="0">
                <a:latin typeface="Times New Roman" pitchFamily="18" charset="0"/>
                <a:cs typeface="Times New Roman" pitchFamily="18" charset="0"/>
              </a:rPr>
              <a:t> = </a:t>
            </a:r>
            <a:r>
              <a:rPr lang="en-US" dirty="0" err="1">
                <a:solidFill>
                  <a:srgbClr val="FF0000"/>
                </a:solidFill>
                <a:latin typeface="Times New Roman" pitchFamily="18" charset="0"/>
                <a:cs typeface="Times New Roman" pitchFamily="18" charset="0"/>
              </a:rPr>
              <a:t>tmpType</a:t>
            </a:r>
            <a:r>
              <a:rPr lang="en-US" dirty="0" err="1">
                <a:latin typeface="Times New Roman" pitchFamily="18" charset="0"/>
                <a:cs typeface="Times New Roman" pitchFamily="18" charset="0"/>
              </a:rPr>
              <a:t>.toString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8" name="Content Placeholder 1"/>
          <p:cNvSpPr txBox="1">
            <a:spLocks/>
          </p:cNvSpPr>
          <p:nvPr/>
        </p:nvSpPr>
        <p:spPr>
          <a:xfrm>
            <a:off x="5074052" y="6358327"/>
            <a:ext cx="5725128" cy="381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000" dirty="0">
                <a:latin typeface="Times New Roman" panose="02020603050405020304" pitchFamily="18" charset="0"/>
                <a:cs typeface="Times New Roman" panose="02020603050405020304" pitchFamily="18" charset="0"/>
              </a:rPr>
              <a:t>Apache XML Security</a:t>
            </a:r>
          </a:p>
        </p:txBody>
      </p:sp>
      <p:sp>
        <p:nvSpPr>
          <p:cNvPr id="9" name="Rectangle 3"/>
          <p:cNvSpPr/>
          <p:nvPr/>
        </p:nvSpPr>
        <p:spPr>
          <a:xfrm>
            <a:off x="6456451" y="2809231"/>
            <a:ext cx="5332274" cy="3549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public void </a:t>
            </a:r>
            <a:r>
              <a:rPr lang="en-US" dirty="0" err="1">
                <a:latin typeface="Times New Roman" pitchFamily="18" charset="0"/>
                <a:cs typeface="Times New Roman" pitchFamily="18" charset="0"/>
              </a:rPr>
              <a:t>setEncoding</a:t>
            </a:r>
            <a:r>
              <a:rPr lang="en-US" dirty="0">
                <a:latin typeface="Times New Roman" pitchFamily="18" charset="0"/>
                <a:cs typeface="Times New Roman" pitchFamily="18" charset="0"/>
              </a:rPr>
              <a:t>(String </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if (</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 == null &amp;&amp; </a:t>
            </a:r>
            <a:r>
              <a:rPr lang="en-US" dirty="0" err="1">
                <a:solidFill>
                  <a:srgbClr val="FF0000"/>
                </a:solidFill>
                <a:latin typeface="Times New Roman" pitchFamily="18" charset="0"/>
                <a:cs typeface="Times New Roman" pitchFamily="18" charset="0"/>
              </a:rPr>
              <a:t>encoding</a:t>
            </a:r>
            <a:r>
              <a:rPr lang="en-US" dirty="0" err="1">
                <a:latin typeface="Times New Roman" pitchFamily="18" charset="0"/>
                <a:cs typeface="Times New Roman" pitchFamily="18" charset="0"/>
              </a:rPr>
              <a:t>.length</a:t>
            </a:r>
            <a:r>
              <a:rPr lang="en-US" dirty="0">
                <a:latin typeface="Times New Roman" pitchFamily="18" charset="0"/>
                <a:cs typeface="Times New Roman" pitchFamily="18" charset="0"/>
              </a:rPr>
              <a:t>() == 0){</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this.encoding</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 else {</a:t>
            </a:r>
          </a:p>
          <a:p>
            <a:r>
              <a:rPr lang="en-US" dirty="0">
                <a:latin typeface="Times New Roman" pitchFamily="18" charset="0"/>
                <a:cs typeface="Times New Roman" pitchFamily="18" charset="0"/>
              </a:rPr>
              <a:t>           URI </a:t>
            </a:r>
            <a:r>
              <a:rPr lang="en-US" dirty="0" err="1">
                <a:solidFill>
                  <a:srgbClr val="FF0000"/>
                </a:solidFill>
                <a:latin typeface="Times New Roman" pitchFamily="18" charset="0"/>
                <a:cs typeface="Times New Roman" pitchFamily="18" charset="0"/>
              </a:rPr>
              <a:t>tmpEncoding</a:t>
            </a:r>
            <a:r>
              <a:rPr lang="en-US" dirty="0">
                <a:latin typeface="Times New Roman" pitchFamily="18" charset="0"/>
                <a:cs typeface="Times New Roman" pitchFamily="18" charset="0"/>
              </a:rPr>
              <a:t> = null;</a:t>
            </a:r>
          </a:p>
          <a:p>
            <a:r>
              <a:rPr lang="en-US" dirty="0">
                <a:latin typeface="Times New Roman" pitchFamily="18" charset="0"/>
                <a:cs typeface="Times New Roman" pitchFamily="18" charset="0"/>
              </a:rPr>
              <a:t>           try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tmpEncoding</a:t>
            </a:r>
            <a:r>
              <a:rPr lang="en-US" dirty="0">
                <a:latin typeface="Times New Roman" pitchFamily="18" charset="0"/>
                <a:cs typeface="Times New Roman" pitchFamily="18" charset="0"/>
              </a:rPr>
              <a:t> = new URI(</a:t>
            </a:r>
            <a:r>
              <a:rPr lang="en-US" dirty="0">
                <a:solidFill>
                  <a:srgbClr val="FF0000"/>
                </a:solidFill>
                <a:latin typeface="Times New Roman" pitchFamily="18" charset="0"/>
                <a:cs typeface="Times New Roman" pitchFamily="18" charset="0"/>
              </a:rPr>
              <a:t>encoding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 catch (</a:t>
            </a:r>
            <a:r>
              <a:rPr lang="en-US" dirty="0" err="1">
                <a:latin typeface="Times New Roman" pitchFamily="18" charset="0"/>
                <a:cs typeface="Times New Roman" pitchFamily="18" charset="0"/>
              </a:rPr>
              <a:t>URISyntaxException</a:t>
            </a:r>
            <a:r>
              <a:rPr lang="en-US" dirty="0">
                <a:latin typeface="Times New Roman" pitchFamily="18" charset="0"/>
                <a:cs typeface="Times New Roman" pitchFamily="18" charset="0"/>
              </a:rPr>
              <a:t> ex)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this.encoding</a:t>
            </a:r>
            <a:r>
              <a:rPr lang="en-US" dirty="0">
                <a:latin typeface="Times New Roman" pitchFamily="18" charset="0"/>
                <a:cs typeface="Times New Roman" pitchFamily="18" charset="0"/>
              </a:rPr>
              <a:t> = </a:t>
            </a:r>
            <a:r>
              <a:rPr lang="en-US" dirty="0" err="1">
                <a:solidFill>
                  <a:srgbClr val="FF0000"/>
                </a:solidFill>
                <a:latin typeface="Times New Roman" pitchFamily="18" charset="0"/>
                <a:cs typeface="Times New Roman" pitchFamily="18" charset="0"/>
              </a:rPr>
              <a:t>tmpEncoding</a:t>
            </a:r>
            <a:r>
              <a:rPr lang="en-US" dirty="0" err="1">
                <a:latin typeface="Times New Roman" pitchFamily="18" charset="0"/>
                <a:cs typeface="Times New Roman" pitchFamily="18" charset="0"/>
              </a:rPr>
              <a:t>.toString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4" name="Rectangle 3"/>
          <p:cNvSpPr/>
          <p:nvPr/>
        </p:nvSpPr>
        <p:spPr>
          <a:xfrm>
            <a:off x="1813513" y="3037480"/>
            <a:ext cx="1251989" cy="369332"/>
          </a:xfrm>
          <a:prstGeom prst="rect">
            <a:avLst/>
          </a:prstGeom>
          <a:solidFill>
            <a:srgbClr val="FFFF00"/>
          </a:solidFill>
        </p:spPr>
        <p:txBody>
          <a:bodyPr wrap="square">
            <a:spAutoFit/>
          </a:bodyPr>
          <a:lstStyle/>
          <a:p>
            <a:r>
              <a:rPr lang="en-US" dirty="0">
                <a:solidFill>
                  <a:srgbClr val="FF0000"/>
                </a:solidFill>
                <a:latin typeface="Times New Roman" pitchFamily="18" charset="0"/>
                <a:cs typeface="Times New Roman" pitchFamily="18" charset="0"/>
              </a:rPr>
              <a:t>type</a:t>
            </a:r>
            <a:r>
              <a:rPr lang="en-US" dirty="0">
                <a:latin typeface="Times New Roman" pitchFamily="18" charset="0"/>
                <a:cs typeface="Times New Roman" pitchFamily="18" charset="0"/>
              </a:rPr>
              <a:t> != null </a:t>
            </a:r>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en-US"/>
          </a:p>
        </p:txBody>
      </p:sp>
      <p:sp>
        <p:nvSpPr>
          <p:cNvPr id="3" name="标题 2"/>
          <p:cNvSpPr>
            <a:spLocks noGrp="1"/>
          </p:cNvSpPr>
          <p:nvPr>
            <p:ph type="title"/>
          </p:nvPr>
        </p:nvSpPr>
        <p:spPr/>
        <p:txBody>
          <a:bodyPr/>
          <a:lstStyle/>
          <a:p>
            <a:endParaRPr lang="en-US"/>
          </a:p>
        </p:txBody>
      </p:sp>
      <p:sp>
        <p:nvSpPr>
          <p:cNvPr id="4" name="灯片编号占位符 3"/>
          <p:cNvSpPr>
            <a:spLocks noGrp="1"/>
          </p:cNvSpPr>
          <p:nvPr>
            <p:ph type="sldNum" sz="quarter" idx="4"/>
          </p:nvPr>
        </p:nvSpPr>
        <p:spPr/>
        <p:txBody>
          <a:bodyPr/>
          <a:lstStyle/>
          <a:p>
            <a:fld id="{10E4A4DB-036F-4816-A98C-42C4167E83C5}" type="slidenum">
              <a:rPr lang="en-US" smtClean="0"/>
              <a:pPr/>
              <a:t>32</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93177" y="1995854"/>
            <a:ext cx="10515600" cy="3578469"/>
          </a:xfrm>
        </p:spPr>
        <p:txBody>
          <a:bodyPr/>
          <a:lstStyle/>
          <a:p>
            <a:r>
              <a:rPr lang="en-US" sz="2400" dirty="0">
                <a:latin typeface="Times New Roman" pitchFamily="18" charset="0"/>
                <a:cs typeface="Times New Roman" pitchFamily="18" charset="0"/>
              </a:rPr>
              <a:t>We injected 302 mutants on 17 pairs of clones with existing test behavioral differences and evaluate whether Grafter is capable of detecting additional behavioral divergence or convergence induced by mutants. </a:t>
            </a:r>
          </a:p>
          <a:p>
            <a:r>
              <a:rPr lang="en-US" sz="2400" dirty="0">
                <a:latin typeface="Times New Roman" pitchFamily="18" charset="0"/>
                <a:cs typeface="Times New Roman" pitchFamily="18" charset="0"/>
              </a:rPr>
              <a:t>Grafter detects 165 mutants using test-level comparison and 201 mutants using state-level comparison while Jiang et al. detect 85 mutants.</a:t>
            </a:r>
          </a:p>
          <a:p>
            <a:r>
              <a:rPr lang="en-US" sz="2400" dirty="0">
                <a:latin typeface="Times New Roman" pitchFamily="18" charset="0"/>
                <a:cs typeface="Times New Roman" pitchFamily="18" charset="0"/>
              </a:rPr>
              <a:t>In particular, we observe further behavioral divergence exposed by additional test cases in 61 mutants (e.g., previously both succeeded now one succeeds but one fails) and behavioral convergence in existing test cases in 104 mutants (e.g., previously one succeeded and one failed but now both fail).</a:t>
            </a:r>
            <a:endParaRPr lang="en-US" dirty="0"/>
          </a:p>
        </p:txBody>
      </p:sp>
      <p:sp>
        <p:nvSpPr>
          <p:cNvPr id="3" name="标题 2"/>
          <p:cNvSpPr>
            <a:spLocks noGrp="1"/>
          </p:cNvSpPr>
          <p:nvPr>
            <p:ph type="title"/>
          </p:nvPr>
        </p:nvSpPr>
        <p:spPr/>
        <p:txBody>
          <a:bodyPr>
            <a:normAutofit/>
          </a:bodyPr>
          <a:lstStyle/>
          <a:p>
            <a:r>
              <a:rPr lang="en-US" sz="3600" dirty="0">
                <a:latin typeface="Times New Roman" pitchFamily="18" charset="0"/>
                <a:cs typeface="Times New Roman" pitchFamily="18" charset="0"/>
              </a:rPr>
              <a:t>RQ3. Behavioral Inconsistency Detection Robustness</a:t>
            </a:r>
          </a:p>
        </p:txBody>
      </p:sp>
      <p:sp>
        <p:nvSpPr>
          <p:cNvPr id="4" name="灯片编号占位符 3"/>
          <p:cNvSpPr>
            <a:spLocks noGrp="1"/>
          </p:cNvSpPr>
          <p:nvPr>
            <p:ph type="sldNum" sz="quarter" idx="4"/>
          </p:nvPr>
        </p:nvSpPr>
        <p:spPr/>
        <p:txBody>
          <a:bodyPr/>
          <a:lstStyle/>
          <a:p>
            <a:fld id="{10E4A4DB-036F-4816-A98C-42C4167E83C5}" type="slidenum">
              <a:rPr lang="en-US" smtClean="0"/>
              <a:pPr/>
              <a:t>33</a:t>
            </a:fld>
            <a:endParaRPr lang="en-US"/>
          </a:p>
        </p:txBody>
      </p:sp>
    </p:spTree>
    <p:extLst>
      <p:ext uri="{BB962C8B-B14F-4D97-AF65-F5344CB8AC3E}">
        <p14:creationId xmlns="" xmlns:p14="http://schemas.microsoft.com/office/powerpoint/2010/main" val="566384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Rectangle 3"/>
          <p:cNvSpPr/>
          <p:nvPr/>
        </p:nvSpPr>
        <p:spPr>
          <a:xfrm>
            <a:off x="1116572" y="4862147"/>
            <a:ext cx="5033176" cy="18815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a:solidFill>
                  <a:srgbClr val="8A0000"/>
                </a:solidFill>
                <a:latin typeface="Times New Roman" pitchFamily="18" charset="0"/>
                <a:cs typeface="Times New Roman" pitchFamily="18" charset="0"/>
              </a:rPr>
              <a:t>@Test</a:t>
            </a:r>
          </a:p>
          <a:p>
            <a:r>
              <a:rPr lang="en-US" sz="1400" dirty="0">
                <a:solidFill>
                  <a:schemeClr val="tx1"/>
                </a:solidFill>
                <a:latin typeface="Times New Roman" pitchFamily="18" charset="0"/>
                <a:cs typeface="Times New Roman" pitchFamily="18" charset="0"/>
              </a:rPr>
              <a:t>public void </a:t>
            </a:r>
            <a:r>
              <a:rPr lang="en-US" sz="1400" dirty="0" err="1">
                <a:solidFill>
                  <a:schemeClr val="tx1"/>
                </a:solidFill>
                <a:latin typeface="Times New Roman" pitchFamily="18" charset="0"/>
                <a:cs typeface="Times New Roman" pitchFamily="18" charset="0"/>
              </a:rPr>
              <a:t>testCopy</a:t>
            </a:r>
            <a:r>
              <a:rPr lang="en-US" sz="1400" dirty="0">
                <a:solidFill>
                  <a:schemeClr val="tx1"/>
                </a:solidFill>
                <a:latin typeface="Times New Roman" pitchFamily="18" charset="0"/>
                <a:cs typeface="Times New Roman" pitchFamily="18" charset="0"/>
              </a:rPr>
              <a:t>(){</a:t>
            </a:r>
          </a:p>
          <a:p>
            <a:r>
              <a:rPr lang="en-US" sz="1400" dirty="0">
                <a:solidFill>
                  <a:schemeClr val="tx1"/>
                </a:solidFill>
                <a:latin typeface="Times New Roman" pitchFamily="18" charset="0"/>
                <a:cs typeface="Times New Roman" pitchFamily="18" charset="0"/>
              </a:rPr>
              <a:t>     Task </a:t>
            </a:r>
            <a:r>
              <a:rPr lang="en-US" sz="1400" dirty="0" err="1">
                <a:solidFill>
                  <a:schemeClr val="tx1"/>
                </a:solidFill>
                <a:latin typeface="Times New Roman" pitchFamily="18" charset="0"/>
                <a:cs typeface="Times New Roman" pitchFamily="18" charset="0"/>
              </a:rPr>
              <a:t>copyTask</a:t>
            </a:r>
            <a:r>
              <a:rPr lang="en-US" sz="1400" dirty="0">
                <a:solidFill>
                  <a:schemeClr val="tx1"/>
                </a:solidFill>
                <a:latin typeface="Times New Roman" pitchFamily="18" charset="0"/>
                <a:cs typeface="Times New Roman" pitchFamily="18" charset="0"/>
              </a:rPr>
              <a:t> = </a:t>
            </a:r>
            <a:r>
              <a:rPr lang="en-US" sz="1400" dirty="0" err="1">
                <a:solidFill>
                  <a:schemeClr val="tx1"/>
                </a:solidFill>
                <a:latin typeface="Times New Roman" pitchFamily="18" charset="0"/>
                <a:cs typeface="Times New Roman" pitchFamily="18" charset="0"/>
              </a:rPr>
              <a:t>FileUtils.createTask</a:t>
            </a:r>
            <a:r>
              <a:rPr lang="en-US" sz="1400" dirty="0">
                <a:solidFill>
                  <a:schemeClr val="tx1"/>
                </a:solidFill>
                <a:latin typeface="Times New Roman" pitchFamily="18" charset="0"/>
                <a:cs typeface="Times New Roman" pitchFamily="18" charset="0"/>
              </a:rPr>
              <a:t>(</a:t>
            </a:r>
            <a:r>
              <a:rPr lang="en-US" sz="1400" dirty="0" err="1">
                <a:solidFill>
                  <a:schemeClr val="tx1"/>
                </a:solidFill>
                <a:latin typeface="Times New Roman" pitchFamily="18" charset="0"/>
                <a:cs typeface="Times New Roman" pitchFamily="18" charset="0"/>
              </a:rPr>
              <a:t>FileUtils.COPY</a:t>
            </a:r>
            <a:r>
              <a:rPr lang="en-US" sz="1400" dirty="0">
                <a:solidFill>
                  <a:schemeClr val="tx1"/>
                </a:solidFill>
                <a:latin typeface="Times New Roman" pitchFamily="18" charset="0"/>
                <a:cs typeface="Times New Roman" pitchFamily="18" charset="0"/>
              </a:rPr>
              <a:t>);</a:t>
            </a:r>
          </a:p>
          <a:p>
            <a:r>
              <a:rPr lang="en-US" sz="1400" dirty="0">
                <a:solidFill>
                  <a:schemeClr val="tx1"/>
                </a:solidFill>
                <a:latin typeface="Times New Roman" pitchFamily="18" charset="0"/>
                <a:cs typeface="Times New Roman" pitchFamily="18" charset="0"/>
              </a:rPr>
              <a:t>     … other code to set up the task …</a:t>
            </a:r>
          </a:p>
          <a:p>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copyTask.setInclude</a:t>
            </a:r>
            <a:r>
              <a:rPr lang="en-US" sz="1400" dirty="0">
                <a:solidFill>
                  <a:schemeClr val="tx1"/>
                </a:solidFill>
                <a:latin typeface="Times New Roman" pitchFamily="18" charset="0"/>
                <a:cs typeface="Times New Roman" pitchFamily="18" charset="0"/>
              </a:rPr>
              <a:t>(“</a:t>
            </a:r>
            <a:r>
              <a:rPr lang="en-US" sz="1400" dirty="0" err="1">
                <a:solidFill>
                  <a:schemeClr val="tx1"/>
                </a:solidFill>
                <a:latin typeface="Times New Roman" pitchFamily="18" charset="0"/>
                <a:cs typeface="Times New Roman" pitchFamily="18" charset="0"/>
              </a:rPr>
              <a:t>src</a:t>
            </a:r>
            <a:r>
              <a:rPr lang="en-US" sz="1400" dirty="0">
                <a:solidFill>
                  <a:schemeClr val="tx1"/>
                </a:solidFill>
                <a:latin typeface="Times New Roman" pitchFamily="18" charset="0"/>
                <a:cs typeface="Times New Roman" pitchFamily="18" charset="0"/>
              </a:rPr>
              <a:t>/*.java, test/*.java”);</a:t>
            </a:r>
          </a:p>
          <a:p>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JobHandler.fireEvent</a:t>
            </a:r>
            <a:r>
              <a:rPr lang="en-US" sz="1400" dirty="0">
                <a:solidFill>
                  <a:schemeClr val="tx1"/>
                </a:solidFill>
                <a:latin typeface="Times New Roman" pitchFamily="18" charset="0"/>
                <a:cs typeface="Times New Roman" pitchFamily="18" charset="0"/>
              </a:rPr>
              <a:t>(</a:t>
            </a:r>
            <a:r>
              <a:rPr lang="en-US" sz="1400" dirty="0" err="1">
                <a:solidFill>
                  <a:schemeClr val="tx1"/>
                </a:solidFill>
                <a:latin typeface="Times New Roman" pitchFamily="18" charset="0"/>
                <a:cs typeface="Times New Roman" pitchFamily="18" charset="0"/>
              </a:rPr>
              <a:t>copyTask</a:t>
            </a:r>
            <a:r>
              <a:rPr lang="en-US" sz="1400" dirty="0">
                <a:solidFill>
                  <a:schemeClr val="tx1"/>
                </a:solidFill>
                <a:latin typeface="Times New Roman" pitchFamily="18" charset="0"/>
                <a:cs typeface="Times New Roman" pitchFamily="18" charset="0"/>
              </a:rPr>
              <a:t>);</a:t>
            </a:r>
          </a:p>
          <a:p>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assertTrue</a:t>
            </a:r>
            <a:r>
              <a:rPr lang="en-US" sz="1400" dirty="0">
                <a:solidFill>
                  <a:schemeClr val="tx1"/>
                </a:solidFill>
                <a:latin typeface="Times New Roman" pitchFamily="18" charset="0"/>
                <a:cs typeface="Times New Roman" pitchFamily="18" charset="0"/>
              </a:rPr>
              <a:t>(</a:t>
            </a:r>
            <a:r>
              <a:rPr lang="en-US" sz="1400" dirty="0" err="1">
                <a:solidFill>
                  <a:schemeClr val="tx1"/>
                </a:solidFill>
                <a:latin typeface="Times New Roman" pitchFamily="18" charset="0"/>
                <a:cs typeface="Times New Roman" pitchFamily="18" charset="0"/>
              </a:rPr>
              <a:t>checkFileCopied</a:t>
            </a:r>
            <a:r>
              <a:rPr lang="en-US" sz="1400" dirty="0">
                <a:solidFill>
                  <a:schemeClr val="tx1"/>
                </a:solidFill>
                <a:latin typeface="Times New Roman" pitchFamily="18" charset="0"/>
                <a:cs typeface="Times New Roman" pitchFamily="18" charset="0"/>
              </a:rPr>
              <a:t>());</a:t>
            </a:r>
          </a:p>
          <a:p>
            <a:r>
              <a:rPr lang="en-US" sz="1400" dirty="0">
                <a:solidFill>
                  <a:schemeClr val="tx1"/>
                </a:solidFill>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p:txBody>
      </p:sp>
      <p:sp>
        <p:nvSpPr>
          <p:cNvPr id="5" name="TextBox 4"/>
          <p:cNvSpPr txBox="1"/>
          <p:nvPr/>
        </p:nvSpPr>
        <p:spPr>
          <a:xfrm>
            <a:off x="6312877" y="5134709"/>
            <a:ext cx="5222630" cy="923330"/>
          </a:xfrm>
          <a:prstGeom prst="rect">
            <a:avLst/>
          </a:prstGeom>
          <a:noFill/>
          <a:ln>
            <a:noFill/>
          </a:ln>
        </p:spPr>
        <p:txBody>
          <a:bodyPr wrap="square" rtlCol="0">
            <a:spAutoFit/>
          </a:bodyPr>
          <a:lstStyle/>
          <a:p>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setExcludes</a:t>
            </a:r>
            <a:r>
              <a:rPr lang="en-US" dirty="0">
                <a:latin typeface="Times New Roman" panose="02020603050405020304" pitchFamily="18" charset="0"/>
                <a:cs typeface="Times New Roman" panose="02020603050405020304" pitchFamily="18" charset="0"/>
              </a:rPr>
              <a:t> method in the Delete class is not exercised by the existing test suite so regression testing is not able to detect the bug.</a:t>
            </a:r>
            <a:endParaRPr lang="en-US" dirty="0">
              <a:ln>
                <a:solidFill>
                  <a:schemeClr val="accent1">
                    <a:lumMod val="20000"/>
                    <a:lumOff val="80000"/>
                  </a:schemeClr>
                </a:solidFill>
              </a:ln>
            </a:endParaRPr>
          </a:p>
        </p:txBody>
      </p:sp>
      <p:sp>
        <p:nvSpPr>
          <p:cNvPr id="6" name="灯片编号占位符 5"/>
          <p:cNvSpPr>
            <a:spLocks noGrp="1"/>
          </p:cNvSpPr>
          <p:nvPr>
            <p:ph type="sldNum" sz="quarter" idx="4"/>
          </p:nvPr>
        </p:nvSpPr>
        <p:spPr/>
        <p:txBody>
          <a:bodyPr/>
          <a:lstStyle/>
          <a:p>
            <a:fld id="{10E4A4DB-036F-4816-A98C-42C4167E83C5}" type="slidenum">
              <a:rPr lang="en-US" smtClean="0"/>
              <a:pPr/>
              <a:t>34</a:t>
            </a:fld>
            <a:endParaRPr lang="en-US"/>
          </a:p>
        </p:txBody>
      </p:sp>
    </p:spTree>
    <p:extLst>
      <p:ext uri="{BB962C8B-B14F-4D97-AF65-F5344CB8AC3E}">
        <p14:creationId xmlns="" xmlns:p14="http://schemas.microsoft.com/office/powerpoint/2010/main" val="168622894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5948" y="1798132"/>
            <a:ext cx="11172092" cy="3309446"/>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Existing clone inconsistency detection techniques do not detect behavioral inconsistencies between clones [Jiang et al., CBCD, SPA] </a:t>
            </a:r>
          </a:p>
          <a:p>
            <a:pPr>
              <a:lnSpc>
                <a:spcPct val="150000"/>
              </a:lnSpc>
            </a:pPr>
            <a:r>
              <a:rPr lang="en-US" dirty="0">
                <a:latin typeface="Times New Roman" panose="02020603050405020304" pitchFamily="18" charset="0"/>
                <a:cs typeface="Times New Roman" panose="02020603050405020304" pitchFamily="18" charset="0"/>
              </a:rPr>
              <a:t>Existing differential testing or random testing techniques are not applicable to code clones [</a:t>
            </a:r>
            <a:r>
              <a:rPr lang="en-US" dirty="0" err="1">
                <a:latin typeface="Times New Roman" panose="02020603050405020304" pitchFamily="18" charset="0"/>
                <a:cs typeface="Times New Roman" panose="02020603050405020304" pitchFamily="18" charset="0"/>
              </a:rPr>
              <a:t>Geno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Diffut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Randoop</a:t>
            </a:r>
            <a:r>
              <a:rPr lang="en-US" dirty="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825137" y="678634"/>
            <a:ext cx="10515600" cy="786667"/>
          </a:xfrm>
        </p:spPr>
        <p:txBody>
          <a:bodyPr>
            <a:normAutofit/>
          </a:bodyPr>
          <a:lstStyle/>
          <a:p>
            <a:r>
              <a:rPr lang="en-US" sz="3600" dirty="0">
                <a:latin typeface="Times New Roman" panose="02020603050405020304" pitchFamily="18" charset="0"/>
                <a:cs typeface="Times New Roman" panose="02020603050405020304" pitchFamily="18" charset="0"/>
              </a:rPr>
              <a:t>Limitation of Existing Techniques</a:t>
            </a:r>
          </a:p>
        </p:txBody>
      </p:sp>
      <p:sp>
        <p:nvSpPr>
          <p:cNvPr id="4" name="灯片编号占位符 3"/>
          <p:cNvSpPr>
            <a:spLocks noGrp="1"/>
          </p:cNvSpPr>
          <p:nvPr>
            <p:ph type="sldNum" sz="quarter" idx="4"/>
          </p:nvPr>
        </p:nvSpPr>
        <p:spPr/>
        <p:txBody>
          <a:bodyPr/>
          <a:lstStyle/>
          <a:p>
            <a:fld id="{10E4A4DB-036F-4816-A98C-42C4167E83C5}" type="slidenum">
              <a:rPr lang="en-US" smtClean="0">
                <a:solidFill>
                  <a:schemeClr val="tx1"/>
                </a:solidFill>
              </a:rPr>
              <a:pPr/>
              <a:t>4</a:t>
            </a:fld>
            <a:endParaRPr lang="en-US" dirty="0">
              <a:solidFill>
                <a:schemeClr val="tx1"/>
              </a:solidFill>
            </a:endParaRPr>
          </a:p>
        </p:txBody>
      </p:sp>
    </p:spTree>
    <p:extLst>
      <p:ext uri="{BB962C8B-B14F-4D97-AF65-F5344CB8AC3E}">
        <p14:creationId xmlns="" xmlns:p14="http://schemas.microsoft.com/office/powerpoint/2010/main" val="23705128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0E4A4DB-036F-4816-A98C-42C4167E83C5}" type="slidenum">
              <a:rPr lang="en-US" smtClean="0"/>
              <a:pPr/>
              <a:t>5</a:t>
            </a:fld>
            <a:endParaRPr lang="en-US"/>
          </a:p>
        </p:txBody>
      </p:sp>
      <p:sp>
        <p:nvSpPr>
          <p:cNvPr id="5" name="TextBox 4"/>
          <p:cNvSpPr txBox="1"/>
          <p:nvPr/>
        </p:nvSpPr>
        <p:spPr>
          <a:xfrm>
            <a:off x="702419" y="4294675"/>
            <a:ext cx="1277914" cy="461665"/>
          </a:xfrm>
          <a:prstGeom prst="rect">
            <a:avLst/>
          </a:prstGeom>
          <a:noFill/>
          <a:ln>
            <a:noFill/>
          </a:ln>
        </p:spPr>
        <p:txBody>
          <a:bodyPr wrap="none" rtlCol="0">
            <a:spAutoFit/>
          </a:bodyPr>
          <a:lstStyle/>
          <a:p>
            <a:r>
              <a:rPr lang="en-US" sz="2400" dirty="0" err="1">
                <a:latin typeface="Times New Roman" panose="02020603050405020304" pitchFamily="18" charset="0"/>
                <a:cs typeface="Times New Roman" panose="02020603050405020304" pitchFamily="18" charset="0"/>
              </a:rPr>
              <a:t>testCopy</a:t>
            </a:r>
            <a:endParaRPr lang="en-US" sz="2400"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
        <p:nvSpPr>
          <p:cNvPr id="8" name="TextBox 7"/>
          <p:cNvSpPr txBox="1"/>
          <p:nvPr/>
        </p:nvSpPr>
        <p:spPr>
          <a:xfrm>
            <a:off x="3276793" y="3368097"/>
            <a:ext cx="1419812" cy="461665"/>
          </a:xfrm>
          <a:prstGeom prst="rect">
            <a:avLst/>
          </a:prstGeom>
          <a:noFill/>
          <a:ln>
            <a:solidFill>
              <a:schemeClr val="bg1"/>
            </a:solidFill>
          </a:ln>
        </p:spPr>
        <p:txBody>
          <a:bodyPr wrap="none" rtlCol="0">
            <a:spAutoFit/>
          </a:bodyPr>
          <a:lstStyle/>
          <a:p>
            <a:r>
              <a:rPr lang="en-US" sz="2400" dirty="0">
                <a:latin typeface="Times New Roman" panose="02020603050405020304" pitchFamily="18" charset="0"/>
                <a:cs typeface="Times New Roman" panose="02020603050405020304" pitchFamily="18" charset="0"/>
              </a:rPr>
              <a:t>Copy.java</a:t>
            </a:r>
            <a:endParaRPr lang="en-US" sz="2400" b="1" dirty="0">
              <a:ln>
                <a:solidFill>
                  <a:schemeClr val="accent1">
                    <a:lumMod val="20000"/>
                    <a:lumOff val="80000"/>
                  </a:schemeClr>
                </a:solidFill>
              </a:ln>
            </a:endParaRPr>
          </a:p>
        </p:txBody>
      </p:sp>
      <p:sp>
        <p:nvSpPr>
          <p:cNvPr id="10" name="Freeform 9"/>
          <p:cNvSpPr/>
          <p:nvPr/>
        </p:nvSpPr>
        <p:spPr>
          <a:xfrm>
            <a:off x="1984717" y="3610890"/>
            <a:ext cx="1221971" cy="914618"/>
          </a:xfrm>
          <a:custGeom>
            <a:avLst/>
            <a:gdLst>
              <a:gd name="connsiteX0" fmla="*/ 0 w 1221971"/>
              <a:gd name="connsiteY0" fmla="*/ 906087 h 914618"/>
              <a:gd name="connsiteX1" fmla="*/ 357448 w 1221971"/>
              <a:gd name="connsiteY1" fmla="*/ 864523 h 914618"/>
              <a:gd name="connsiteX2" fmla="*/ 407324 w 1221971"/>
              <a:gd name="connsiteY2" fmla="*/ 523701 h 914618"/>
              <a:gd name="connsiteX3" fmla="*/ 706582 w 1221971"/>
              <a:gd name="connsiteY3" fmla="*/ 515389 h 914618"/>
              <a:gd name="connsiteX4" fmla="*/ 773084 w 1221971"/>
              <a:gd name="connsiteY4" fmla="*/ 207818 h 914618"/>
              <a:gd name="connsiteX5" fmla="*/ 1113906 w 1221971"/>
              <a:gd name="connsiteY5" fmla="*/ 182880 h 914618"/>
              <a:gd name="connsiteX6" fmla="*/ 1221971 w 1221971"/>
              <a:gd name="connsiteY6" fmla="*/ 0 h 91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971" h="914618">
                <a:moveTo>
                  <a:pt x="0" y="906087"/>
                </a:moveTo>
                <a:cubicBezTo>
                  <a:pt x="144780" y="917170"/>
                  <a:pt x="289561" y="928254"/>
                  <a:pt x="357448" y="864523"/>
                </a:cubicBezTo>
                <a:cubicBezTo>
                  <a:pt x="425335" y="800792"/>
                  <a:pt x="349135" y="581890"/>
                  <a:pt x="407324" y="523701"/>
                </a:cubicBezTo>
                <a:cubicBezTo>
                  <a:pt x="465513" y="465512"/>
                  <a:pt x="645622" y="568036"/>
                  <a:pt x="706582" y="515389"/>
                </a:cubicBezTo>
                <a:cubicBezTo>
                  <a:pt x="767542" y="462742"/>
                  <a:pt x="705197" y="263236"/>
                  <a:pt x="773084" y="207818"/>
                </a:cubicBezTo>
                <a:cubicBezTo>
                  <a:pt x="840971" y="152400"/>
                  <a:pt x="1039092" y="217516"/>
                  <a:pt x="1113906" y="182880"/>
                </a:cubicBezTo>
                <a:cubicBezTo>
                  <a:pt x="1188720" y="148244"/>
                  <a:pt x="1205345" y="74122"/>
                  <a:pt x="1221971" y="0"/>
                </a:cubicBezTo>
              </a:path>
            </a:pathLst>
          </a:custGeom>
          <a:noFill/>
          <a:ln>
            <a:solidFill>
              <a:schemeClr val="tx1"/>
            </a:solidFill>
            <a:tailEnd type="triangle"/>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ectangle 11"/>
          <p:cNvSpPr/>
          <p:nvPr/>
        </p:nvSpPr>
        <p:spPr>
          <a:xfrm>
            <a:off x="4775449" y="2462222"/>
            <a:ext cx="4870616" cy="2040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latin typeface="Times New Roman" panose="02020603050405020304" pitchFamily="18" charset="0"/>
                <a:cs typeface="Times New Roman" panose="02020603050405020304" pitchFamily="18" charset="0"/>
              </a:rPr>
              <a:t>public class Copy extends Task{</a:t>
            </a:r>
          </a:p>
          <a:p>
            <a:r>
              <a:rPr lang="en-US" sz="1600" dirty="0">
                <a:latin typeface="Times New Roman" panose="02020603050405020304" pitchFamily="18" charset="0"/>
                <a:cs typeface="Times New Roman" panose="02020603050405020304" pitchFamily="18" charset="0"/>
              </a:rPr>
              <a:t>  private </a:t>
            </a:r>
            <a:r>
              <a:rPr lang="en-US" sz="1600" dirty="0" err="1">
                <a:latin typeface="Times New Roman" panose="02020603050405020304" pitchFamily="18" charset="0"/>
                <a:cs typeface="Times New Roman" panose="02020603050405020304" pitchFamily="18" charset="0"/>
              </a:rPr>
              <a:t>IncludePatternSet</a:t>
            </a:r>
            <a:r>
              <a:rPr lang="en-US" sz="1600" dirty="0">
                <a:latin typeface="Times New Roman" panose="02020603050405020304" pitchFamily="18" charset="0"/>
                <a:cs typeface="Times New Roman" panose="02020603050405020304" pitchFamily="18" charset="0"/>
              </a:rPr>
              <a:t> includes;</a:t>
            </a:r>
          </a:p>
          <a:p>
            <a:r>
              <a:rPr lang="en-US" sz="1600" dirty="0">
                <a:latin typeface="Times New Roman" panose="02020603050405020304" pitchFamily="18" charset="0"/>
                <a:cs typeface="Times New Roman" panose="02020603050405020304" pitchFamily="18" charset="0"/>
              </a:rPr>
              <a:t>  …</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String[] tokens =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includes.addPattern</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p:txBody>
      </p:sp>
      <p:sp>
        <p:nvSpPr>
          <p:cNvPr id="13" name="Rectangle 12"/>
          <p:cNvSpPr/>
          <p:nvPr/>
        </p:nvSpPr>
        <p:spPr>
          <a:xfrm>
            <a:off x="4766740" y="4762792"/>
            <a:ext cx="4879325" cy="19616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latin typeface="Times New Roman" panose="02020603050405020304" pitchFamily="18" charset="0"/>
                <a:cs typeface="Times New Roman" panose="02020603050405020304" pitchFamily="18" charset="0"/>
              </a:rPr>
              <a:t>public class Delete extends Task{</a:t>
            </a:r>
          </a:p>
          <a:p>
            <a:r>
              <a:rPr lang="en-US" sz="1600" dirty="0">
                <a:latin typeface="Times New Roman" panose="02020603050405020304" pitchFamily="18" charset="0"/>
                <a:cs typeface="Times New Roman" panose="02020603050405020304" pitchFamily="18" charset="0"/>
              </a:rPr>
              <a:t>  private </a:t>
            </a:r>
            <a:r>
              <a:rPr lang="en-US" sz="1600" dirty="0" err="1">
                <a:latin typeface="Times New Roman" panose="02020603050405020304" pitchFamily="18" charset="0"/>
                <a:cs typeface="Times New Roman" panose="02020603050405020304" pitchFamily="18" charset="0"/>
              </a:rPr>
              <a:t>ExcludePatternSet</a:t>
            </a:r>
            <a:r>
              <a:rPr lang="en-US" sz="1600" dirty="0">
                <a:latin typeface="Times New Roman" panose="02020603050405020304" pitchFamily="18" charset="0"/>
                <a:cs typeface="Times New Roman" panose="02020603050405020304" pitchFamily="18" charset="0"/>
              </a:rPr>
              <a:t> excludes;</a:t>
            </a:r>
          </a:p>
          <a:p>
            <a:r>
              <a:rPr lang="en-US" sz="1600" dirty="0">
                <a:latin typeface="Times New Roman" panose="02020603050405020304" pitchFamily="18" charset="0"/>
                <a:cs typeface="Times New Roman" panose="02020603050405020304" pitchFamily="18" charset="0"/>
              </a:rPr>
              <a:t>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String[] tokens =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excludes.addPattern</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p:txBody>
      </p:sp>
      <p:sp>
        <p:nvSpPr>
          <p:cNvPr id="15" name="Title 2"/>
          <p:cNvSpPr>
            <a:spLocks noGrp="1"/>
          </p:cNvSpPr>
          <p:nvPr>
            <p:ph type="title"/>
          </p:nvPr>
        </p:nvSpPr>
        <p:spPr>
          <a:xfrm>
            <a:off x="558336" y="119212"/>
            <a:ext cx="12216938" cy="1325563"/>
          </a:xfrm>
        </p:spPr>
        <p:txBody>
          <a:bodyPr>
            <a:normAutofit/>
          </a:bodyPr>
          <a:lstStyle/>
          <a:p>
            <a:r>
              <a:rPr lang="en-US" sz="3600" dirty="0">
                <a:latin typeface="Times New Roman" panose="02020603050405020304" pitchFamily="18" charset="0"/>
                <a:cs typeface="Times New Roman" panose="02020603050405020304" pitchFamily="18" charset="0"/>
              </a:rPr>
              <a:t>Grafter: Automated Test Reuse and Differential Testing of Similar Repairs</a:t>
            </a:r>
          </a:p>
        </p:txBody>
      </p:sp>
      <p:sp>
        <p:nvSpPr>
          <p:cNvPr id="14" name="Content Placeholder 1"/>
          <p:cNvSpPr>
            <a:spLocks noGrp="1"/>
          </p:cNvSpPr>
          <p:nvPr>
            <p:ph idx="1"/>
          </p:nvPr>
        </p:nvSpPr>
        <p:spPr>
          <a:xfrm>
            <a:off x="871450" y="1471872"/>
            <a:ext cx="11133315" cy="975764"/>
          </a:xfrm>
        </p:spPr>
        <p:txBody>
          <a:bodyPr>
            <a:normAutofit/>
          </a:bodyPr>
          <a:lstStyle/>
          <a:p>
            <a:r>
              <a:rPr lang="en-US" dirty="0">
                <a:latin typeface="Times New Roman" panose="02020603050405020304" pitchFamily="18" charset="0"/>
                <a:cs typeface="Times New Roman" panose="02020603050405020304" pitchFamily="18" charset="0"/>
              </a:rPr>
              <a:t>We present a differential testing framework to reuse tests and assess the correctness of similar repairs on code clones via code transplantation.</a:t>
            </a:r>
          </a:p>
        </p:txBody>
      </p:sp>
      <p:sp>
        <p:nvSpPr>
          <p:cNvPr id="16" name="TextBox 15"/>
          <p:cNvSpPr txBox="1"/>
          <p:nvPr/>
        </p:nvSpPr>
        <p:spPr>
          <a:xfrm>
            <a:off x="3172618" y="5502063"/>
            <a:ext cx="1574470" cy="461665"/>
          </a:xfrm>
          <a:prstGeom prst="rect">
            <a:avLst/>
          </a:prstGeom>
          <a:noFill/>
          <a:ln>
            <a:solidFill>
              <a:schemeClr val="bg1"/>
            </a:solidFill>
          </a:ln>
        </p:spPr>
        <p:txBody>
          <a:bodyPr wrap="none" rtlCol="0">
            <a:spAutoFit/>
          </a:bodyPr>
          <a:lstStyle/>
          <a:p>
            <a:r>
              <a:rPr lang="en-US" sz="2400" dirty="0">
                <a:latin typeface="Times New Roman" panose="02020603050405020304" pitchFamily="18" charset="0"/>
                <a:cs typeface="Times New Roman" panose="02020603050405020304" pitchFamily="18" charset="0"/>
              </a:rPr>
              <a:t>Delete.java</a:t>
            </a:r>
            <a:endParaRPr lang="en-US" sz="2400" b="1" dirty="0">
              <a:ln>
                <a:solidFill>
                  <a:schemeClr val="accent1">
                    <a:lumMod val="20000"/>
                    <a:lumOff val="80000"/>
                  </a:schemeClr>
                </a:solidFill>
              </a:ln>
            </a:endParaRPr>
          </a:p>
        </p:txBody>
      </p:sp>
      <p:sp>
        <p:nvSpPr>
          <p:cNvPr id="17" name="Rectangle 16"/>
          <p:cNvSpPr/>
          <p:nvPr/>
        </p:nvSpPr>
        <p:spPr>
          <a:xfrm>
            <a:off x="4810175" y="5504854"/>
            <a:ext cx="4484298" cy="1010347"/>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String[] tokens =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excludes.addPattern</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p>
        </p:txBody>
      </p:sp>
      <p:pic>
        <p:nvPicPr>
          <p:cNvPr id="20" name="图片 12" descr="bug-icon.png"/>
          <p:cNvPicPr>
            <a:picLocks noChangeAspect="1"/>
          </p:cNvPicPr>
          <p:nvPr/>
        </p:nvPicPr>
        <p:blipFill>
          <a:blip r:embed="rId3"/>
          <a:stretch>
            <a:fillRect/>
          </a:stretch>
        </p:blipFill>
        <p:spPr>
          <a:xfrm>
            <a:off x="9321976" y="4525507"/>
            <a:ext cx="536600" cy="515524"/>
          </a:xfrm>
          <a:prstGeom prst="rect">
            <a:avLst/>
          </a:prstGeom>
        </p:spPr>
      </p:pic>
      <p:sp>
        <p:nvSpPr>
          <p:cNvPr id="21" name="Rectangle 20"/>
          <p:cNvSpPr/>
          <p:nvPr/>
        </p:nvSpPr>
        <p:spPr>
          <a:xfrm>
            <a:off x="9937123" y="3256947"/>
            <a:ext cx="2146742" cy="707886"/>
          </a:xfrm>
          <a:prstGeom prst="rect">
            <a:avLst/>
          </a:prstGeom>
          <a:noFill/>
        </p:spPr>
        <p:txBody>
          <a:bodyPr wrap="none" lIns="91440" tIns="45720" rIns="91440" bIns="45720">
            <a:spAutoFit/>
          </a:bodyPr>
          <a:lstStyle/>
          <a:p>
            <a:pPr algn="ctr"/>
            <a:r>
              <a:rPr lang="en-US" sz="4000" b="0" cap="none" spc="0" dirty="0">
                <a:ln w="0"/>
                <a:solidFill>
                  <a:srgbClr val="00B050"/>
                </a:solidFill>
                <a:effectLst>
                  <a:outerShdw blurRad="38100" dist="25400" dir="5400000" algn="ctr" rotWithShape="0">
                    <a:srgbClr val="6E747A">
                      <a:alpha val="43000"/>
                    </a:srgbClr>
                  </a:outerShdw>
                </a:effectLst>
              </a:rPr>
              <a:t>Success</a:t>
            </a:r>
          </a:p>
        </p:txBody>
      </p:sp>
      <p:sp>
        <p:nvSpPr>
          <p:cNvPr id="22" name="Rectangle 21"/>
          <p:cNvSpPr/>
          <p:nvPr/>
        </p:nvSpPr>
        <p:spPr>
          <a:xfrm>
            <a:off x="10804348" y="5280152"/>
            <a:ext cx="412292" cy="707886"/>
          </a:xfrm>
          <a:prstGeom prst="rect">
            <a:avLst/>
          </a:prstGeom>
          <a:noFill/>
        </p:spPr>
        <p:txBody>
          <a:bodyPr wrap="none" lIns="91440" tIns="45720" rIns="91440" bIns="45720">
            <a:spAutoFit/>
          </a:bodyPr>
          <a:lstStyle/>
          <a:p>
            <a:pPr algn="ctr"/>
            <a:r>
              <a:rPr lang="en-US" sz="4000" dirty="0">
                <a:ln w="0"/>
                <a:solidFill>
                  <a:srgbClr val="00B05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endParaRPr lang="en-US" sz="4000" b="0" cap="none" spc="0" dirty="0">
              <a:ln w="0"/>
              <a:solidFill>
                <a:srgbClr val="00B05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9850057" y="3272610"/>
            <a:ext cx="2341944" cy="707886"/>
          </a:xfrm>
          <a:prstGeom prst="rect">
            <a:avLst/>
          </a:prstGeom>
          <a:solidFill>
            <a:schemeClr val="bg1"/>
          </a:solidFill>
        </p:spPr>
        <p:txBody>
          <a:bodyPr wrap="square" lIns="91440" tIns="45720" rIns="91440" bIns="45720">
            <a:spAutoFit/>
          </a:bodyPr>
          <a:lstStyle/>
          <a:p>
            <a:pPr algn="ctr"/>
            <a:r>
              <a:rPr lang="en-US" sz="4000" b="0" cap="none" spc="0" dirty="0">
                <a:ln w="0"/>
                <a:solidFill>
                  <a:srgbClr val="FF0000"/>
                </a:solidFill>
                <a:effectLst>
                  <a:outerShdw blurRad="38100" dist="25400" dir="5400000" algn="ctr" rotWithShape="0">
                    <a:srgbClr val="6E747A">
                      <a:alpha val="43000"/>
                    </a:srgbClr>
                  </a:outerShdw>
                </a:effectLst>
              </a:rPr>
              <a:t>Failure</a:t>
            </a:r>
          </a:p>
        </p:txBody>
      </p:sp>
    </p:spTree>
    <p:extLst>
      <p:ext uri="{BB962C8B-B14F-4D97-AF65-F5344CB8AC3E}">
        <p14:creationId xmlns="" xmlns:p14="http://schemas.microsoft.com/office/powerpoint/2010/main" val="36956901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4.58333E-6 -0.00324 L 0.00351 -0.33148 " pathEditMode="relative" rAng="0" ptsTypes="AA">
                                      <p:cBhvr>
                                        <p:cTn id="6" dur="2000" fill="hold"/>
                                        <p:tgtEl>
                                          <p:spTgt spid="17"/>
                                        </p:tgtEl>
                                        <p:attrNameLst>
                                          <p:attrName>ppt_x</p:attrName>
                                          <p:attrName>ppt_y</p:attrName>
                                        </p:attrNameLst>
                                      </p:cBhvr>
                                      <p:rCtr x="169" y="-16412"/>
                                    </p:animMotion>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randombar(horizontal)">
                                      <p:cBhvr>
                                        <p:cTn id="11" dur="500"/>
                                        <p:tgtEl>
                                          <p:spTgt spid="24"/>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0E4A4DB-036F-4816-A98C-42C4167E83C5}" type="slidenum">
              <a:rPr lang="en-US" smtClean="0"/>
              <a:pPr/>
              <a:t>6</a:t>
            </a:fld>
            <a:endParaRPr lang="en-US"/>
          </a:p>
        </p:txBody>
      </p:sp>
      <p:sp>
        <p:nvSpPr>
          <p:cNvPr id="5" name="TextBox 4"/>
          <p:cNvSpPr txBox="1"/>
          <p:nvPr/>
        </p:nvSpPr>
        <p:spPr>
          <a:xfrm>
            <a:off x="702419" y="4294675"/>
            <a:ext cx="1277914" cy="461665"/>
          </a:xfrm>
          <a:prstGeom prst="rect">
            <a:avLst/>
          </a:prstGeom>
          <a:noFill/>
          <a:ln>
            <a:noFill/>
          </a:ln>
        </p:spPr>
        <p:txBody>
          <a:bodyPr wrap="none" rtlCol="0">
            <a:spAutoFit/>
          </a:bodyPr>
          <a:lstStyle/>
          <a:p>
            <a:r>
              <a:rPr lang="en-US" sz="2400" dirty="0" err="1">
                <a:latin typeface="Times New Roman" panose="02020603050405020304" pitchFamily="18" charset="0"/>
                <a:cs typeface="Times New Roman" panose="02020603050405020304" pitchFamily="18" charset="0"/>
              </a:rPr>
              <a:t>testCopy</a:t>
            </a:r>
            <a:endParaRPr lang="en-US" sz="2400"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
        <p:nvSpPr>
          <p:cNvPr id="8" name="TextBox 7"/>
          <p:cNvSpPr txBox="1"/>
          <p:nvPr/>
        </p:nvSpPr>
        <p:spPr>
          <a:xfrm>
            <a:off x="3276793" y="3368097"/>
            <a:ext cx="1419812" cy="461665"/>
          </a:xfrm>
          <a:prstGeom prst="rect">
            <a:avLst/>
          </a:prstGeom>
          <a:noFill/>
          <a:ln>
            <a:solidFill>
              <a:schemeClr val="bg1"/>
            </a:solidFill>
          </a:ln>
        </p:spPr>
        <p:txBody>
          <a:bodyPr wrap="none" rtlCol="0">
            <a:spAutoFit/>
          </a:bodyPr>
          <a:lstStyle/>
          <a:p>
            <a:r>
              <a:rPr lang="en-US" sz="2400" dirty="0">
                <a:latin typeface="Times New Roman" panose="02020603050405020304" pitchFamily="18" charset="0"/>
                <a:cs typeface="Times New Roman" panose="02020603050405020304" pitchFamily="18" charset="0"/>
              </a:rPr>
              <a:t>Copy.java</a:t>
            </a:r>
            <a:endParaRPr lang="en-US" sz="2400" b="1" dirty="0">
              <a:ln>
                <a:solidFill>
                  <a:schemeClr val="accent1">
                    <a:lumMod val="20000"/>
                    <a:lumOff val="80000"/>
                  </a:schemeClr>
                </a:solidFill>
              </a:ln>
            </a:endParaRPr>
          </a:p>
        </p:txBody>
      </p:sp>
      <p:sp>
        <p:nvSpPr>
          <p:cNvPr id="10" name="Freeform 9"/>
          <p:cNvSpPr/>
          <p:nvPr/>
        </p:nvSpPr>
        <p:spPr>
          <a:xfrm>
            <a:off x="1984717" y="3610890"/>
            <a:ext cx="1221971" cy="914618"/>
          </a:xfrm>
          <a:custGeom>
            <a:avLst/>
            <a:gdLst>
              <a:gd name="connsiteX0" fmla="*/ 0 w 1221971"/>
              <a:gd name="connsiteY0" fmla="*/ 906087 h 914618"/>
              <a:gd name="connsiteX1" fmla="*/ 357448 w 1221971"/>
              <a:gd name="connsiteY1" fmla="*/ 864523 h 914618"/>
              <a:gd name="connsiteX2" fmla="*/ 407324 w 1221971"/>
              <a:gd name="connsiteY2" fmla="*/ 523701 h 914618"/>
              <a:gd name="connsiteX3" fmla="*/ 706582 w 1221971"/>
              <a:gd name="connsiteY3" fmla="*/ 515389 h 914618"/>
              <a:gd name="connsiteX4" fmla="*/ 773084 w 1221971"/>
              <a:gd name="connsiteY4" fmla="*/ 207818 h 914618"/>
              <a:gd name="connsiteX5" fmla="*/ 1113906 w 1221971"/>
              <a:gd name="connsiteY5" fmla="*/ 182880 h 914618"/>
              <a:gd name="connsiteX6" fmla="*/ 1221971 w 1221971"/>
              <a:gd name="connsiteY6" fmla="*/ 0 h 91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971" h="914618">
                <a:moveTo>
                  <a:pt x="0" y="906087"/>
                </a:moveTo>
                <a:cubicBezTo>
                  <a:pt x="144780" y="917170"/>
                  <a:pt x="289561" y="928254"/>
                  <a:pt x="357448" y="864523"/>
                </a:cubicBezTo>
                <a:cubicBezTo>
                  <a:pt x="425335" y="800792"/>
                  <a:pt x="349135" y="581890"/>
                  <a:pt x="407324" y="523701"/>
                </a:cubicBezTo>
                <a:cubicBezTo>
                  <a:pt x="465513" y="465512"/>
                  <a:pt x="645622" y="568036"/>
                  <a:pt x="706582" y="515389"/>
                </a:cubicBezTo>
                <a:cubicBezTo>
                  <a:pt x="767542" y="462742"/>
                  <a:pt x="705197" y="263236"/>
                  <a:pt x="773084" y="207818"/>
                </a:cubicBezTo>
                <a:cubicBezTo>
                  <a:pt x="840971" y="152400"/>
                  <a:pt x="1039092" y="217516"/>
                  <a:pt x="1113906" y="182880"/>
                </a:cubicBezTo>
                <a:cubicBezTo>
                  <a:pt x="1188720" y="148244"/>
                  <a:pt x="1205345" y="74122"/>
                  <a:pt x="1221971" y="0"/>
                </a:cubicBezTo>
              </a:path>
            </a:pathLst>
          </a:custGeom>
          <a:noFill/>
          <a:ln>
            <a:solidFill>
              <a:schemeClr val="tx1"/>
            </a:solidFill>
            <a:tailEnd type="triangle"/>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ectangle 11"/>
          <p:cNvSpPr/>
          <p:nvPr/>
        </p:nvSpPr>
        <p:spPr>
          <a:xfrm>
            <a:off x="4775449" y="2462222"/>
            <a:ext cx="4870616" cy="2040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latin typeface="Times New Roman" panose="02020603050405020304" pitchFamily="18" charset="0"/>
                <a:cs typeface="Times New Roman" panose="02020603050405020304" pitchFamily="18" charset="0"/>
              </a:rPr>
              <a:t>public class Copy extends Task{</a:t>
            </a:r>
          </a:p>
          <a:p>
            <a:r>
              <a:rPr lang="en-US" sz="1600" dirty="0">
                <a:latin typeface="Times New Roman" panose="02020603050405020304" pitchFamily="18" charset="0"/>
                <a:cs typeface="Times New Roman" panose="02020603050405020304" pitchFamily="18" charset="0"/>
              </a:rPr>
              <a:t>  private </a:t>
            </a:r>
            <a:r>
              <a:rPr lang="en-US" sz="1600" dirty="0" err="1">
                <a:latin typeface="Times New Roman" panose="02020603050405020304" pitchFamily="18" charset="0"/>
                <a:cs typeface="Times New Roman" panose="02020603050405020304" pitchFamily="18" charset="0"/>
              </a:rPr>
              <a:t>IncludePatternSet</a:t>
            </a:r>
            <a:r>
              <a:rPr lang="en-US" sz="1600" dirty="0">
                <a:latin typeface="Times New Roman" panose="02020603050405020304" pitchFamily="18" charset="0"/>
                <a:cs typeface="Times New Roman" panose="02020603050405020304" pitchFamily="18" charset="0"/>
              </a:rPr>
              <a:t> includes;</a:t>
            </a:r>
          </a:p>
          <a:p>
            <a:r>
              <a:rPr lang="en-US" sz="1600" dirty="0">
                <a:latin typeface="Times New Roman" panose="02020603050405020304" pitchFamily="18" charset="0"/>
                <a:cs typeface="Times New Roman" panose="02020603050405020304" pitchFamily="18" charset="0"/>
              </a:rPr>
              <a:t>  …</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String[] tokens =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includes.addPattern</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00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00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00FF00"/>
                </a:highlight>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p:txBody>
      </p:sp>
      <p:sp>
        <p:nvSpPr>
          <p:cNvPr id="13" name="Rectangle 12"/>
          <p:cNvSpPr/>
          <p:nvPr/>
        </p:nvSpPr>
        <p:spPr>
          <a:xfrm>
            <a:off x="4766740" y="4762792"/>
            <a:ext cx="4879325" cy="19616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600" dirty="0">
                <a:latin typeface="Times New Roman" panose="02020603050405020304" pitchFamily="18" charset="0"/>
                <a:cs typeface="Times New Roman" panose="02020603050405020304" pitchFamily="18" charset="0"/>
              </a:rPr>
              <a:t>public class Delete extends Task{</a:t>
            </a:r>
          </a:p>
          <a:p>
            <a:r>
              <a:rPr lang="en-US" sz="1600" dirty="0">
                <a:latin typeface="Times New Roman" panose="02020603050405020304" pitchFamily="18" charset="0"/>
                <a:cs typeface="Times New Roman" panose="02020603050405020304" pitchFamily="18" charset="0"/>
              </a:rPr>
              <a:t>  private </a:t>
            </a:r>
            <a:r>
              <a:rPr lang="en-US" sz="1600" dirty="0" err="1">
                <a:latin typeface="Times New Roman" panose="02020603050405020304" pitchFamily="18" charset="0"/>
                <a:cs typeface="Times New Roman" panose="02020603050405020304" pitchFamily="18" charset="0"/>
              </a:rPr>
              <a:t>ExcludePatternSet</a:t>
            </a:r>
            <a:r>
              <a:rPr lang="en-US" sz="1600" dirty="0">
                <a:latin typeface="Times New Roman" panose="02020603050405020304" pitchFamily="18" charset="0"/>
                <a:cs typeface="Times New Roman" panose="02020603050405020304" pitchFamily="18" charset="0"/>
              </a:rPr>
              <a:t> excludes;</a:t>
            </a:r>
          </a:p>
          <a:p>
            <a:r>
              <a:rPr lang="en-US" sz="1600" dirty="0">
                <a:latin typeface="Times New Roman" panose="02020603050405020304" pitchFamily="18" charset="0"/>
                <a:cs typeface="Times New Roman" panose="02020603050405020304" pitchFamily="18" charset="0"/>
              </a:rPr>
              <a:t>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String[] tokens =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excludes.addPattern</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  …</a:t>
            </a:r>
          </a:p>
        </p:txBody>
      </p:sp>
      <p:sp>
        <p:nvSpPr>
          <p:cNvPr id="15" name="Title 2"/>
          <p:cNvSpPr>
            <a:spLocks noGrp="1"/>
          </p:cNvSpPr>
          <p:nvPr>
            <p:ph type="title"/>
          </p:nvPr>
        </p:nvSpPr>
        <p:spPr>
          <a:xfrm>
            <a:off x="558336" y="119212"/>
            <a:ext cx="12216938" cy="1325563"/>
          </a:xfrm>
        </p:spPr>
        <p:txBody>
          <a:bodyPr>
            <a:normAutofit/>
          </a:bodyPr>
          <a:lstStyle/>
          <a:p>
            <a:r>
              <a:rPr lang="en-US" sz="3600" dirty="0">
                <a:latin typeface="Times New Roman" panose="02020603050405020304" pitchFamily="18" charset="0"/>
                <a:cs typeface="Times New Roman" panose="02020603050405020304" pitchFamily="18" charset="0"/>
              </a:rPr>
              <a:t>Grafter: Automated Test Reuse and Differential Testing of Similar Repairs</a:t>
            </a:r>
          </a:p>
        </p:txBody>
      </p:sp>
      <p:sp>
        <p:nvSpPr>
          <p:cNvPr id="14" name="Content Placeholder 1"/>
          <p:cNvSpPr>
            <a:spLocks noGrp="1"/>
          </p:cNvSpPr>
          <p:nvPr>
            <p:ph idx="1"/>
          </p:nvPr>
        </p:nvSpPr>
        <p:spPr>
          <a:xfrm>
            <a:off x="871450" y="1471872"/>
            <a:ext cx="11133315" cy="975764"/>
          </a:xfrm>
        </p:spPr>
        <p:txBody>
          <a:bodyPr>
            <a:normAutofit/>
          </a:bodyPr>
          <a:lstStyle/>
          <a:p>
            <a:r>
              <a:rPr lang="en-US" dirty="0">
                <a:latin typeface="Times New Roman" panose="02020603050405020304" pitchFamily="18" charset="0"/>
                <a:cs typeface="Times New Roman" panose="02020603050405020304" pitchFamily="18" charset="0"/>
              </a:rPr>
              <a:t>Our approach detects inconsistent repairs by exposing behavioral divergence between code clones.</a:t>
            </a:r>
          </a:p>
        </p:txBody>
      </p:sp>
      <p:sp>
        <p:nvSpPr>
          <p:cNvPr id="16" name="TextBox 15"/>
          <p:cNvSpPr txBox="1"/>
          <p:nvPr/>
        </p:nvSpPr>
        <p:spPr>
          <a:xfrm>
            <a:off x="3172618" y="5502063"/>
            <a:ext cx="1574470" cy="461665"/>
          </a:xfrm>
          <a:prstGeom prst="rect">
            <a:avLst/>
          </a:prstGeom>
          <a:noFill/>
          <a:ln>
            <a:solidFill>
              <a:schemeClr val="bg1"/>
            </a:solidFill>
          </a:ln>
        </p:spPr>
        <p:txBody>
          <a:bodyPr wrap="none" rtlCol="0">
            <a:spAutoFit/>
          </a:bodyPr>
          <a:lstStyle/>
          <a:p>
            <a:r>
              <a:rPr lang="en-US" sz="2400" dirty="0">
                <a:latin typeface="Times New Roman" panose="02020603050405020304" pitchFamily="18" charset="0"/>
                <a:cs typeface="Times New Roman" panose="02020603050405020304" pitchFamily="18" charset="0"/>
              </a:rPr>
              <a:t>Delete.java</a:t>
            </a:r>
            <a:endParaRPr lang="en-US" sz="2400" b="1" dirty="0">
              <a:ln>
                <a:solidFill>
                  <a:schemeClr val="accent1">
                    <a:lumMod val="20000"/>
                    <a:lumOff val="80000"/>
                  </a:schemeClr>
                </a:solidFill>
              </a:ln>
            </a:endParaRPr>
          </a:p>
        </p:txBody>
      </p:sp>
      <p:sp>
        <p:nvSpPr>
          <p:cNvPr id="17" name="Rectangle 16"/>
          <p:cNvSpPr/>
          <p:nvPr/>
        </p:nvSpPr>
        <p:spPr>
          <a:xfrm>
            <a:off x="4810175" y="5504854"/>
            <a:ext cx="4484298" cy="1010347"/>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String[] tokens =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StringUtils.split</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(patterns, “.”);</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for(String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 tokens){</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excludes.addPattern</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r>
              <a:rPr lang="en-US" sz="1600" dirty="0" err="1">
                <a:solidFill>
                  <a:schemeClr val="tx1"/>
                </a:solidFill>
                <a:highlight>
                  <a:srgbClr val="FFFF00"/>
                </a:highlight>
                <a:latin typeface="Times New Roman" panose="02020603050405020304" pitchFamily="18" charset="0"/>
                <a:cs typeface="Times New Roman" panose="02020603050405020304" pitchFamily="18" charset="0"/>
              </a:rPr>
              <a:t>tok</a:t>
            </a:r>
            <a:r>
              <a:rPr lang="en-US" sz="1600" dirty="0">
                <a:solidFill>
                  <a:schemeClr val="tx1"/>
                </a:solidFill>
                <a:highlight>
                  <a:srgbClr val="FFFF00"/>
                </a:highlight>
                <a:latin typeface="Times New Roman" panose="02020603050405020304" pitchFamily="18" charset="0"/>
                <a:cs typeface="Times New Roman" panose="02020603050405020304" pitchFamily="18" charset="0"/>
              </a:rPr>
              <a:t>);</a:t>
            </a:r>
          </a:p>
          <a:p>
            <a:r>
              <a:rPr lang="en-US" sz="1600" dirty="0">
                <a:solidFill>
                  <a:schemeClr val="tx1"/>
                </a:solidFill>
                <a:highlight>
                  <a:srgbClr val="FFFF00"/>
                </a:highlight>
                <a:latin typeface="Times New Roman" panose="02020603050405020304" pitchFamily="18" charset="0"/>
                <a:cs typeface="Times New Roman" panose="02020603050405020304" pitchFamily="18" charset="0"/>
              </a:rPr>
              <a:t>  }</a:t>
            </a:r>
          </a:p>
        </p:txBody>
      </p:sp>
      <p:pic>
        <p:nvPicPr>
          <p:cNvPr id="20" name="图片 12" descr="bug-icon.png"/>
          <p:cNvPicPr>
            <a:picLocks noChangeAspect="1"/>
          </p:cNvPicPr>
          <p:nvPr/>
        </p:nvPicPr>
        <p:blipFill>
          <a:blip r:embed="rId3"/>
          <a:stretch>
            <a:fillRect/>
          </a:stretch>
        </p:blipFill>
        <p:spPr>
          <a:xfrm>
            <a:off x="9321976" y="4525507"/>
            <a:ext cx="536600" cy="515524"/>
          </a:xfrm>
          <a:prstGeom prst="rect">
            <a:avLst/>
          </a:prstGeom>
        </p:spPr>
      </p:pic>
      <p:sp>
        <p:nvSpPr>
          <p:cNvPr id="21" name="Rectangle 20"/>
          <p:cNvSpPr/>
          <p:nvPr/>
        </p:nvSpPr>
        <p:spPr>
          <a:xfrm>
            <a:off x="9937123" y="3256947"/>
            <a:ext cx="2146742" cy="707886"/>
          </a:xfrm>
          <a:prstGeom prst="rect">
            <a:avLst/>
          </a:prstGeom>
          <a:noFill/>
        </p:spPr>
        <p:txBody>
          <a:bodyPr wrap="none" lIns="91440" tIns="45720" rIns="91440" bIns="45720">
            <a:spAutoFit/>
          </a:bodyPr>
          <a:lstStyle/>
          <a:p>
            <a:pPr algn="ctr"/>
            <a:r>
              <a:rPr lang="en-US" sz="4000" b="0" cap="none" spc="0" dirty="0">
                <a:ln w="0"/>
                <a:solidFill>
                  <a:srgbClr val="00B050"/>
                </a:solidFill>
                <a:effectLst>
                  <a:outerShdw blurRad="38100" dist="25400" dir="5400000" algn="ctr" rotWithShape="0">
                    <a:srgbClr val="6E747A">
                      <a:alpha val="43000"/>
                    </a:srgbClr>
                  </a:outerShdw>
                </a:effectLst>
              </a:rPr>
              <a:t>Success</a:t>
            </a:r>
          </a:p>
        </p:txBody>
      </p:sp>
      <p:sp>
        <p:nvSpPr>
          <p:cNvPr id="23" name="Rectangle 22"/>
          <p:cNvSpPr/>
          <p:nvPr/>
        </p:nvSpPr>
        <p:spPr>
          <a:xfrm>
            <a:off x="10072348" y="5452584"/>
            <a:ext cx="1789272" cy="707886"/>
          </a:xfrm>
          <a:prstGeom prst="rect">
            <a:avLst/>
          </a:prstGeom>
          <a:noFill/>
        </p:spPr>
        <p:txBody>
          <a:bodyPr wrap="none" lIns="91440" tIns="45720" rIns="91440" bIns="45720">
            <a:spAutoFit/>
          </a:bodyPr>
          <a:lstStyle/>
          <a:p>
            <a:pPr algn="ctr"/>
            <a:r>
              <a:rPr lang="en-US" sz="4000" b="0" cap="none" spc="0" dirty="0">
                <a:ln w="0"/>
                <a:solidFill>
                  <a:srgbClr val="FF0000"/>
                </a:solidFill>
                <a:effectLst>
                  <a:outerShdw blurRad="38100" dist="25400" dir="5400000" algn="ctr" rotWithShape="0">
                    <a:srgbClr val="6E747A">
                      <a:alpha val="43000"/>
                    </a:srgbClr>
                  </a:outerShdw>
                </a:effectLst>
              </a:rPr>
              <a:t>Failure</a:t>
            </a:r>
          </a:p>
        </p:txBody>
      </p:sp>
      <p:sp>
        <p:nvSpPr>
          <p:cNvPr id="24" name="Freeform 36"/>
          <p:cNvSpPr/>
          <p:nvPr/>
        </p:nvSpPr>
        <p:spPr>
          <a:xfrm rot="4914169">
            <a:off x="1922237" y="4813670"/>
            <a:ext cx="1274756" cy="980012"/>
          </a:xfrm>
          <a:custGeom>
            <a:avLst/>
            <a:gdLst>
              <a:gd name="connsiteX0" fmla="*/ 0 w 1221971"/>
              <a:gd name="connsiteY0" fmla="*/ 906087 h 914618"/>
              <a:gd name="connsiteX1" fmla="*/ 357448 w 1221971"/>
              <a:gd name="connsiteY1" fmla="*/ 864523 h 914618"/>
              <a:gd name="connsiteX2" fmla="*/ 407324 w 1221971"/>
              <a:gd name="connsiteY2" fmla="*/ 523701 h 914618"/>
              <a:gd name="connsiteX3" fmla="*/ 706582 w 1221971"/>
              <a:gd name="connsiteY3" fmla="*/ 515389 h 914618"/>
              <a:gd name="connsiteX4" fmla="*/ 773084 w 1221971"/>
              <a:gd name="connsiteY4" fmla="*/ 207818 h 914618"/>
              <a:gd name="connsiteX5" fmla="*/ 1113906 w 1221971"/>
              <a:gd name="connsiteY5" fmla="*/ 182880 h 914618"/>
              <a:gd name="connsiteX6" fmla="*/ 1221971 w 1221971"/>
              <a:gd name="connsiteY6" fmla="*/ 0 h 91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971" h="914618">
                <a:moveTo>
                  <a:pt x="0" y="906087"/>
                </a:moveTo>
                <a:cubicBezTo>
                  <a:pt x="144780" y="917170"/>
                  <a:pt x="289561" y="928254"/>
                  <a:pt x="357448" y="864523"/>
                </a:cubicBezTo>
                <a:cubicBezTo>
                  <a:pt x="425335" y="800792"/>
                  <a:pt x="349135" y="581890"/>
                  <a:pt x="407324" y="523701"/>
                </a:cubicBezTo>
                <a:cubicBezTo>
                  <a:pt x="465513" y="465512"/>
                  <a:pt x="645622" y="568036"/>
                  <a:pt x="706582" y="515389"/>
                </a:cubicBezTo>
                <a:cubicBezTo>
                  <a:pt x="767542" y="462742"/>
                  <a:pt x="705197" y="263236"/>
                  <a:pt x="773084" y="207818"/>
                </a:cubicBezTo>
                <a:cubicBezTo>
                  <a:pt x="840971" y="152400"/>
                  <a:pt x="1039092" y="217516"/>
                  <a:pt x="1113906" y="182880"/>
                </a:cubicBezTo>
                <a:cubicBezTo>
                  <a:pt x="1188720" y="148244"/>
                  <a:pt x="1205345" y="74122"/>
                  <a:pt x="1221971" y="0"/>
                </a:cubicBezTo>
              </a:path>
            </a:pathLst>
          </a:custGeom>
          <a:noFill/>
          <a:ln>
            <a:solidFill>
              <a:schemeClr val="tx1"/>
            </a:solidFill>
            <a:prstDash val="dash"/>
            <a:tailEnd type="triangle"/>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 xmlns:p14="http://schemas.microsoft.com/office/powerpoint/2010/main" val="996439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1425" y="200342"/>
            <a:ext cx="11812933" cy="1139591"/>
          </a:xfrm>
        </p:spPr>
        <p:txBody>
          <a:bodyPr>
            <a:normAutofit/>
          </a:bodyPr>
          <a:lstStyle/>
          <a:p>
            <a:pPr>
              <a:lnSpc>
                <a:spcPct val="100000"/>
              </a:lnSpc>
            </a:pPr>
            <a:r>
              <a:rPr lang="en-US" dirty="0">
                <a:latin typeface="Times New Roman" panose="02020603050405020304" pitchFamily="18" charset="0"/>
                <a:cs typeface="Times New Roman" panose="02020603050405020304" pitchFamily="18" charset="0"/>
              </a:rPr>
              <a:t>Clones may have variations in variable names, types, method call targets, etc. (</a:t>
            </a:r>
            <a:r>
              <a:rPr lang="en-US" b="1" dirty="0">
                <a:latin typeface="Times New Roman" panose="02020603050405020304" pitchFamily="18" charset="0"/>
                <a:cs typeface="Times New Roman" panose="02020603050405020304" pitchFamily="18" charset="0"/>
              </a:rPr>
              <a:t>Type II clones</a:t>
            </a:r>
            <a:r>
              <a:rPr lang="en-US" dirty="0">
                <a:latin typeface="Times New Roman" panose="02020603050405020304" pitchFamily="18" charset="0"/>
                <a:cs typeface="Times New Roman" panose="02020603050405020304" pitchFamily="18" charset="0"/>
              </a:rPr>
              <a:t>)</a:t>
            </a:r>
          </a:p>
        </p:txBody>
      </p:sp>
      <p:sp>
        <p:nvSpPr>
          <p:cNvPr id="4" name="Rectangle 8"/>
          <p:cNvSpPr/>
          <p:nvPr/>
        </p:nvSpPr>
        <p:spPr>
          <a:xfrm>
            <a:off x="6509053" y="1192672"/>
            <a:ext cx="4927600" cy="1830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(cert </a:t>
            </a:r>
            <a:r>
              <a:rPr lang="en-US" dirty="0" err="1">
                <a:latin typeface="Times New Roman" pitchFamily="18" charset="0"/>
                <a:cs typeface="Times New Roman" pitchFamily="18" charset="0"/>
              </a:rPr>
              <a:t>instanceof</a:t>
            </a:r>
            <a:r>
              <a:rPr lang="en-US" dirty="0">
                <a:latin typeface="Times New Roman" pitchFamily="18" charset="0"/>
                <a:cs typeface="Times New Roman" pitchFamily="18" charset="0"/>
              </a:rPr>
              <a:t> X509Certificate) {</a:t>
            </a:r>
          </a:p>
          <a:p>
            <a:r>
              <a:rPr lang="en-US" dirty="0">
                <a:latin typeface="Times New Roman" pitchFamily="18" charset="0"/>
                <a:cs typeface="Times New Roman" pitchFamily="18" charset="0"/>
              </a:rPr>
              <a:t>    </a:t>
            </a:r>
            <a:r>
              <a:rPr lang="en-US" dirty="0">
                <a:solidFill>
                  <a:srgbClr val="1B2BF9"/>
                </a:solidFill>
                <a:latin typeface="Times New Roman" pitchFamily="18" charset="0"/>
                <a:cs typeface="Times New Roman" pitchFamily="18" charset="0"/>
              </a:rPr>
              <a:t>XMLX509SubjectName</a:t>
            </a:r>
            <a:r>
              <a:rPr lang="en-US" dirty="0">
                <a:latin typeface="Times New Roman" pitchFamily="18" charset="0"/>
                <a:cs typeface="Times New Roman" pitchFamily="18" charset="0"/>
              </a:rPr>
              <a:t> </a:t>
            </a:r>
            <a:r>
              <a:rPr lang="en-US" dirty="0" err="1">
                <a:solidFill>
                  <a:srgbClr val="1B2BF9"/>
                </a:solidFill>
                <a:latin typeface="Times New Roman" pitchFamily="18" charset="0"/>
                <a:cs typeface="Times New Roman" pitchFamily="18" charset="0"/>
              </a:rPr>
              <a:t>certSN</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new XMLX509SubjectName(</a:t>
            </a:r>
          </a:p>
          <a:p>
            <a:r>
              <a:rPr lang="en-US" dirty="0">
                <a:latin typeface="Times New Roman" pitchFamily="18" charset="0"/>
                <a:cs typeface="Times New Roman" pitchFamily="18" charset="0"/>
              </a:rPr>
              <a:t>             </a:t>
            </a:r>
            <a:r>
              <a:rPr lang="en-US" dirty="0">
                <a:solidFill>
                  <a:srgbClr val="1B2BF9"/>
                </a:solidFill>
                <a:latin typeface="Times New Roman" pitchFamily="18" charset="0"/>
                <a:cs typeface="Times New Roman" pitchFamily="18" charset="0"/>
              </a:rPr>
              <a:t>x509SubjectName</a:t>
            </a:r>
            <a:r>
              <a:rPr lang="en-US" dirty="0">
                <a:latin typeface="Times New Roman" pitchFamily="18" charset="0"/>
                <a:cs typeface="Times New Roman" pitchFamily="18" charset="0"/>
              </a:rPr>
              <a:t>.getDocument(),</a:t>
            </a:r>
          </a:p>
          <a:p>
            <a:r>
              <a:rPr lang="en-US" dirty="0">
                <a:latin typeface="Times New Roman" pitchFamily="18" charset="0"/>
                <a:cs typeface="Times New Roman" pitchFamily="18" charset="0"/>
              </a:rPr>
              <a:t>             (X509Certificate)cert);</a:t>
            </a:r>
          </a:p>
          <a:p>
            <a:r>
              <a:rPr lang="en-US" dirty="0">
                <a:latin typeface="Times New Roman" pitchFamily="18" charset="0"/>
                <a:cs typeface="Times New Roman" pitchFamily="18" charset="0"/>
              </a:rPr>
              <a:t>     …</a:t>
            </a:r>
          </a:p>
        </p:txBody>
      </p:sp>
      <p:sp>
        <p:nvSpPr>
          <p:cNvPr id="5" name="Rectangle 3"/>
          <p:cNvSpPr/>
          <p:nvPr/>
        </p:nvSpPr>
        <p:spPr>
          <a:xfrm>
            <a:off x="1282469" y="1187739"/>
            <a:ext cx="5003065" cy="18356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(cert </a:t>
            </a:r>
            <a:r>
              <a:rPr lang="en-US" dirty="0" err="1">
                <a:latin typeface="Times New Roman" pitchFamily="18" charset="0"/>
                <a:cs typeface="Times New Roman" pitchFamily="18" charset="0"/>
              </a:rPr>
              <a:t>instanceof</a:t>
            </a:r>
            <a:r>
              <a:rPr lang="en-US" dirty="0">
                <a:latin typeface="Times New Roman" pitchFamily="18" charset="0"/>
                <a:cs typeface="Times New Roman" pitchFamily="18" charset="0"/>
              </a:rPr>
              <a:t> X509Certificate) {</a:t>
            </a:r>
          </a:p>
          <a:p>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XMLX509IssuerSerial</a:t>
            </a:r>
            <a:r>
              <a:rPr lang="en-US" dirty="0">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certSerial</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new XMLX509IssuerSerial(</a:t>
            </a:r>
          </a:p>
          <a:p>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x509Serial</a:t>
            </a:r>
            <a:r>
              <a:rPr lang="en-US" dirty="0">
                <a:latin typeface="Times New Roman" pitchFamily="18" charset="0"/>
                <a:cs typeface="Times New Roman" pitchFamily="18" charset="0"/>
              </a:rPr>
              <a:t>.getDocument(),</a:t>
            </a:r>
          </a:p>
          <a:p>
            <a:r>
              <a:rPr lang="en-US" dirty="0">
                <a:latin typeface="Times New Roman" pitchFamily="18" charset="0"/>
                <a:cs typeface="Times New Roman" pitchFamily="18" charset="0"/>
              </a:rPr>
              <a:t>             (X509Certificate)cert);</a:t>
            </a:r>
          </a:p>
          <a:p>
            <a:r>
              <a:rPr lang="en-US" dirty="0">
                <a:latin typeface="Times New Roman" pitchFamily="18" charset="0"/>
                <a:cs typeface="Times New Roman" pitchFamily="18" charset="0"/>
              </a:rPr>
              <a:t>     …</a:t>
            </a:r>
          </a:p>
        </p:txBody>
      </p:sp>
      <p:sp>
        <p:nvSpPr>
          <p:cNvPr id="7" name="Content Placeholder 1"/>
          <p:cNvSpPr txBox="1">
            <a:spLocks/>
          </p:cNvSpPr>
          <p:nvPr/>
        </p:nvSpPr>
        <p:spPr>
          <a:xfrm>
            <a:off x="641425" y="3344202"/>
            <a:ext cx="11836079" cy="1139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lnSpc>
                <a:spcPct val="100000"/>
              </a:lnSpc>
            </a:pPr>
            <a:r>
              <a:rPr lang="en-US" dirty="0">
                <a:latin typeface="Times New Roman" panose="02020603050405020304" pitchFamily="18" charset="0"/>
                <a:cs typeface="Times New Roman" panose="02020603050405020304" pitchFamily="18" charset="0"/>
              </a:rPr>
              <a:t>Clones may include additional code insertions and deletions. (</a:t>
            </a:r>
            <a:r>
              <a:rPr lang="en-US" b="1" dirty="0">
                <a:latin typeface="Times New Roman" panose="02020603050405020304" pitchFamily="18" charset="0"/>
                <a:cs typeface="Times New Roman" panose="02020603050405020304" pitchFamily="18" charset="0"/>
              </a:rPr>
              <a:t>Type III clones</a:t>
            </a:r>
            <a:r>
              <a:rPr lang="en-US" dirty="0">
                <a:latin typeface="Times New Roman" panose="02020603050405020304" pitchFamily="18" charset="0"/>
                <a:cs typeface="Times New Roman" panose="02020603050405020304" pitchFamily="18" charset="0"/>
              </a:rPr>
              <a:t>)</a:t>
            </a:r>
          </a:p>
        </p:txBody>
      </p:sp>
      <p:sp>
        <p:nvSpPr>
          <p:cNvPr id="8" name="Rectangle 8"/>
          <p:cNvSpPr/>
          <p:nvPr/>
        </p:nvSpPr>
        <p:spPr>
          <a:xfrm>
            <a:off x="6740553" y="3958546"/>
            <a:ext cx="4927600" cy="2255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err="1">
                <a:latin typeface="Times New Roman" pitchFamily="18" charset="0"/>
                <a:cs typeface="Times New Roman" pitchFamily="18" charset="0"/>
              </a:rPr>
              <a:t>f.isDirectory</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deleteDir</a:t>
            </a:r>
            <a:r>
              <a:rPr lang="en-US" dirty="0">
                <a:latin typeface="Times New Roman" pitchFamily="18" charset="0"/>
                <a:cs typeface="Times New Roman" pitchFamily="18" charset="0"/>
              </a:rPr>
              <a:t>(f);</a:t>
            </a:r>
          </a:p>
          <a:p>
            <a:r>
              <a:rPr lang="en-US" dirty="0">
                <a:latin typeface="Times New Roman" pitchFamily="18" charset="0"/>
                <a:cs typeface="Times New Roman" pitchFamily="18" charset="0"/>
              </a:rPr>
              <a:t>} else {</a:t>
            </a:r>
          </a:p>
          <a:p>
            <a:r>
              <a:rPr lang="en-US" dirty="0">
                <a:latin typeface="Times New Roman" pitchFamily="18" charset="0"/>
                <a:cs typeface="Times New Roman" pitchFamily="18" charset="0"/>
              </a:rPr>
              <a:t>    </a:t>
            </a:r>
            <a:r>
              <a:rPr lang="en-US" dirty="0">
                <a:solidFill>
                  <a:srgbClr val="1B2BF9"/>
                </a:solidFill>
                <a:latin typeface="Times New Roman" pitchFamily="18" charset="0"/>
                <a:cs typeface="Times New Roman" pitchFamily="18" charset="0"/>
              </a:rPr>
              <a:t>log(“Deleting ” + </a:t>
            </a:r>
            <a:r>
              <a:rPr lang="en-US" dirty="0" err="1">
                <a:solidFill>
                  <a:srgbClr val="1B2BF9"/>
                </a:solidFill>
                <a:latin typeface="Times New Roman" pitchFamily="18" charset="0"/>
                <a:cs typeface="Times New Roman" pitchFamily="18" charset="0"/>
              </a:rPr>
              <a:t>f.getPath</a:t>
            </a:r>
            <a:r>
              <a:rPr lang="en-US" dirty="0">
                <a:solidFill>
                  <a:srgbClr val="1B2BF9"/>
                </a:solidFill>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a:solidFill>
                  <a:srgbClr val="1B2BF9"/>
                </a:solidFill>
                <a:latin typeface="Times New Roman" pitchFamily="18" charset="0"/>
                <a:cs typeface="Times New Roman" pitchFamily="18" charset="0"/>
              </a:rPr>
              <a:t>if (!delete(f)) {</a:t>
            </a:r>
          </a:p>
          <a:p>
            <a:r>
              <a:rPr lang="en-US" dirty="0">
                <a:solidFill>
                  <a:srgbClr val="1B2BF9"/>
                </a:solidFill>
                <a:latin typeface="Times New Roman" pitchFamily="18" charset="0"/>
                <a:cs typeface="Times New Roman" pitchFamily="18" charset="0"/>
              </a:rPr>
              <a:t>        handle(“Unable to delete file” + …);</a:t>
            </a:r>
          </a:p>
          <a:p>
            <a:r>
              <a:rPr lang="en-US" dirty="0">
                <a:solidFill>
                  <a:srgbClr val="1B2BF9"/>
                </a:solidFill>
                <a:latin typeface="Times New Roman" pitchFamily="18" charset="0"/>
                <a:cs typeface="Times New Roman" pitchFamily="18" charset="0"/>
              </a:rPr>
              <a:t>    }</a:t>
            </a:r>
          </a:p>
          <a:p>
            <a:r>
              <a:rPr lang="en-US" dirty="0">
                <a:latin typeface="Times New Roman" pitchFamily="18" charset="0"/>
                <a:cs typeface="Times New Roman" pitchFamily="18" charset="0"/>
              </a:rPr>
              <a:t>}</a:t>
            </a:r>
          </a:p>
        </p:txBody>
      </p:sp>
      <p:sp>
        <p:nvSpPr>
          <p:cNvPr id="9" name="Rectangle 3"/>
          <p:cNvSpPr/>
          <p:nvPr/>
        </p:nvSpPr>
        <p:spPr>
          <a:xfrm>
            <a:off x="993847" y="3959572"/>
            <a:ext cx="5591059" cy="22547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latin typeface="Times New Roman" pitchFamily="18" charset="0"/>
                <a:cs typeface="Times New Roman" pitchFamily="18" charset="0"/>
              </a:rPr>
              <a:t>if (</a:t>
            </a:r>
            <a:r>
              <a:rPr lang="en-US" dirty="0" err="1">
                <a:latin typeface="Times New Roman" pitchFamily="18" charset="0"/>
                <a:cs typeface="Times New Roman" pitchFamily="18" charset="0"/>
              </a:rPr>
              <a:t>f.isDirectory</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deleteDir</a:t>
            </a:r>
            <a:r>
              <a:rPr lang="en-US" dirty="0">
                <a:latin typeface="Times New Roman" pitchFamily="18" charset="0"/>
                <a:cs typeface="Times New Roman" pitchFamily="18" charset="0"/>
              </a:rPr>
              <a:t>(f);</a:t>
            </a:r>
          </a:p>
          <a:p>
            <a:r>
              <a:rPr lang="en-US" dirty="0">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else</a:t>
            </a:r>
            <a:r>
              <a:rPr lang="en-US" dirty="0">
                <a:solidFill>
                  <a:srgbClr val="FF0000"/>
                </a:solidFill>
                <a:latin typeface="Times New Roman" pitchFamily="18" charset="0"/>
                <a:cs typeface="Times New Roman" pitchFamily="18" charset="0"/>
              </a:rPr>
              <a:t> if (</a:t>
            </a:r>
            <a:r>
              <a:rPr lang="en-US" dirty="0" err="1">
                <a:solidFill>
                  <a:srgbClr val="FF0000"/>
                </a:solidFill>
                <a:latin typeface="Times New Roman" pitchFamily="18" charset="0"/>
                <a:cs typeface="Times New Roman" pitchFamily="18" charset="0"/>
              </a:rPr>
              <a:t>deleteFiles</a:t>
            </a:r>
            <a:r>
              <a:rPr lang="en-US" dirty="0">
                <a:solidFill>
                  <a:srgbClr val="FF0000"/>
                </a:solidFill>
                <a:latin typeface="Times New Roman" pitchFamily="18" charset="0"/>
                <a:cs typeface="Times New Roman" pitchFamily="18" charset="0"/>
              </a:rPr>
              <a:t> &amp;&amp; ! </a:t>
            </a:r>
            <a:r>
              <a:rPr lang="en-US" dirty="0" err="1">
                <a:solidFill>
                  <a:srgbClr val="FF0000"/>
                </a:solidFill>
                <a:latin typeface="Times New Roman" pitchFamily="18" charset="0"/>
                <a:cs typeface="Times New Roman" pitchFamily="18" charset="0"/>
              </a:rPr>
              <a:t>getFileUtils.tryHardToDelete</a:t>
            </a:r>
            <a:r>
              <a:rPr lang="en-US" dirty="0">
                <a:solidFill>
                  <a:srgbClr val="FF0000"/>
                </a:solidFill>
                <a:latin typeface="Times New Roman" pitchFamily="18" charset="0"/>
                <a:cs typeface="Times New Roman" pitchFamily="18" charset="0"/>
              </a:rPr>
              <a:t>) {</a:t>
            </a:r>
          </a:p>
          <a:p>
            <a:r>
              <a:rPr lang="en-US" dirty="0">
                <a:solidFill>
                  <a:srgbClr val="FF0000"/>
                </a:solidFill>
                <a:latin typeface="Times New Roman" pitchFamily="18" charset="0"/>
                <a:cs typeface="Times New Roman" pitchFamily="18" charset="0"/>
              </a:rPr>
              <a:t>    throw new </a:t>
            </a:r>
            <a:r>
              <a:rPr lang="en-US" dirty="0" err="1">
                <a:solidFill>
                  <a:srgbClr val="FF0000"/>
                </a:solidFill>
                <a:latin typeface="Times New Roman" pitchFamily="18" charset="0"/>
                <a:cs typeface="Times New Roman" pitchFamily="18" charset="0"/>
              </a:rPr>
              <a:t>BuildException</a:t>
            </a:r>
            <a:r>
              <a:rPr lang="en-US" dirty="0">
                <a:solidFill>
                  <a:srgbClr val="FF0000"/>
                </a:solidFill>
                <a:latin typeface="Times New Roman" pitchFamily="18" charset="0"/>
                <a:cs typeface="Times New Roman" pitchFamily="18" charset="0"/>
              </a:rPr>
              <a:t> (“Unable to delete file” …);</a:t>
            </a:r>
          </a:p>
          <a:p>
            <a:r>
              <a:rPr lang="en-US" dirty="0">
                <a:solidFill>
                  <a:srgbClr val="FF0000"/>
                </a:solidFill>
                <a:latin typeface="Times New Roman" pitchFamily="18" charset="0"/>
                <a:cs typeface="Times New Roman" pitchFamily="18" charset="0"/>
              </a:rPr>
              <a:t>} else {</a:t>
            </a:r>
          </a:p>
          <a:p>
            <a:r>
              <a:rPr lang="en-US" dirty="0">
                <a:solidFill>
                  <a:srgbClr val="FF0000"/>
                </a:solidFill>
                <a:latin typeface="Times New Roman" pitchFamily="18" charset="0"/>
                <a:cs typeface="Times New Roman" pitchFamily="18" charset="0"/>
              </a:rPr>
              <a:t>    throw new </a:t>
            </a:r>
            <a:r>
              <a:rPr lang="en-US" dirty="0" err="1">
                <a:solidFill>
                  <a:srgbClr val="FF0000"/>
                </a:solidFill>
                <a:latin typeface="Times New Roman" pitchFamily="18" charset="0"/>
                <a:cs typeface="Times New Roman" pitchFamily="18" charset="0"/>
              </a:rPr>
              <a:t>BuildException</a:t>
            </a:r>
            <a:r>
              <a:rPr lang="en-US" dirty="0">
                <a:solidFill>
                  <a:srgbClr val="FF0000"/>
                </a:solidFill>
                <a:latin typeface="Times New Roman" pitchFamily="18" charset="0"/>
                <a:cs typeface="Times New Roman" pitchFamily="18" charset="0"/>
              </a:rPr>
              <a:t>  (“Unexpected Error. File should not exist!”);</a:t>
            </a:r>
          </a:p>
          <a:p>
            <a:r>
              <a:rPr lang="en-US" dirty="0">
                <a:solidFill>
                  <a:srgbClr val="FF0000"/>
                </a:solidFill>
                <a:latin typeface="Times New Roman" pitchFamily="18" charset="0"/>
                <a:cs typeface="Times New Roman" pitchFamily="18" charset="0"/>
              </a:rPr>
              <a:t>}</a:t>
            </a:r>
          </a:p>
        </p:txBody>
      </p:sp>
      <p:sp>
        <p:nvSpPr>
          <p:cNvPr id="10" name="灯片编号占位符 9"/>
          <p:cNvSpPr>
            <a:spLocks noGrp="1"/>
          </p:cNvSpPr>
          <p:nvPr>
            <p:ph type="sldNum" sz="quarter" idx="4"/>
          </p:nvPr>
        </p:nvSpPr>
        <p:spPr/>
        <p:txBody>
          <a:bodyPr/>
          <a:lstStyle/>
          <a:p>
            <a:fld id="{10E4A4DB-036F-4816-A98C-42C4167E83C5}" type="slidenum">
              <a:rPr lang="en-US" smtClean="0">
                <a:solidFill>
                  <a:schemeClr val="tx1"/>
                </a:solidFill>
              </a:rPr>
              <a:pPr/>
              <a:t>7</a:t>
            </a:fld>
            <a:endParaRPr lang="en-US" dirty="0">
              <a:solidFill>
                <a:schemeClr val="tx1"/>
              </a:solidFill>
            </a:endParaRPr>
          </a:p>
        </p:txBody>
      </p:sp>
      <p:sp>
        <p:nvSpPr>
          <p:cNvPr id="11" name="TextBox 10"/>
          <p:cNvSpPr txBox="1"/>
          <p:nvPr/>
        </p:nvSpPr>
        <p:spPr>
          <a:xfrm>
            <a:off x="5077979" y="3023184"/>
            <a:ext cx="3140046" cy="461665"/>
          </a:xfrm>
          <a:prstGeom prst="rect">
            <a:avLst/>
          </a:prstGeom>
          <a:noFill/>
          <a:ln>
            <a:noFill/>
          </a:ln>
        </p:spPr>
        <p:txBody>
          <a:bodyPr wrap="square" rtlCol="0">
            <a:spAutoFit/>
          </a:bodyPr>
          <a:lstStyle/>
          <a:p>
            <a:r>
              <a:rPr lang="en-US" sz="2400" dirty="0">
                <a:latin typeface="Times New Roman" pitchFamily="18" charset="0"/>
                <a:cs typeface="Times New Roman" pitchFamily="18" charset="0"/>
              </a:rPr>
              <a:t>Apache XML Security</a:t>
            </a:r>
            <a:endParaRPr lang="en-US" sz="2400"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
        <p:nvSpPr>
          <p:cNvPr id="13" name="TextBox 12"/>
          <p:cNvSpPr txBox="1"/>
          <p:nvPr/>
        </p:nvSpPr>
        <p:spPr>
          <a:xfrm>
            <a:off x="5620061" y="6237466"/>
            <a:ext cx="1803399" cy="461665"/>
          </a:xfrm>
          <a:prstGeom prst="rect">
            <a:avLst/>
          </a:prstGeom>
          <a:noFill/>
          <a:ln>
            <a:noFill/>
          </a:ln>
        </p:spPr>
        <p:txBody>
          <a:bodyPr wrap="square" rtlCol="0">
            <a:spAutoFit/>
          </a:bodyPr>
          <a:lstStyle/>
          <a:p>
            <a:r>
              <a:rPr lang="en-US" sz="2400" dirty="0">
                <a:latin typeface="Times New Roman" pitchFamily="18" charset="0"/>
                <a:cs typeface="Times New Roman" pitchFamily="18" charset="0"/>
              </a:rPr>
              <a:t>Apache Ant</a:t>
            </a:r>
            <a:endParaRPr lang="en-US" sz="2400" dirty="0">
              <a:ln>
                <a:solidFill>
                  <a:schemeClr val="accent1">
                    <a:lumMod val="20000"/>
                    <a:lumOff val="80000"/>
                  </a:schemeClr>
                </a:solidFill>
              </a:ln>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216543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1528354" y="3108961"/>
            <a:ext cx="9196252" cy="1384663"/>
          </a:xfrm>
          <a:prstGeom prst="roundRect">
            <a:avLst/>
          </a:prstGeom>
          <a:solidFill>
            <a:schemeClr val="bg2"/>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 name="Title 2"/>
          <p:cNvSpPr>
            <a:spLocks noGrp="1"/>
          </p:cNvSpPr>
          <p:nvPr>
            <p:ph type="title"/>
          </p:nvPr>
        </p:nvSpPr>
        <p:spPr>
          <a:xfrm>
            <a:off x="838200" y="115744"/>
            <a:ext cx="10515600" cy="1046850"/>
          </a:xfrm>
        </p:spPr>
        <p:txBody>
          <a:bodyPr>
            <a:normAutofit/>
          </a:bodyPr>
          <a:lstStyle/>
          <a:p>
            <a:r>
              <a:rPr lang="en-US" sz="3600" dirty="0">
                <a:latin typeface="Times New Roman" panose="02020603050405020304" pitchFamily="18" charset="0"/>
                <a:cs typeface="Times New Roman" panose="02020603050405020304" pitchFamily="18" charset="0"/>
              </a:rPr>
              <a:t>Grafter Approach Overview</a:t>
            </a:r>
          </a:p>
        </p:txBody>
      </p:sp>
      <p:graphicFrame>
        <p:nvGraphicFramePr>
          <p:cNvPr id="13" name="内容占位符 12"/>
          <p:cNvGraphicFramePr>
            <a:graphicFrameLocks noGrp="1"/>
          </p:cNvGraphicFramePr>
          <p:nvPr>
            <p:ph idx="1"/>
          </p:nvPr>
        </p:nvGraphicFramePr>
        <p:xfrm>
          <a:off x="1687287" y="2926081"/>
          <a:ext cx="8854438" cy="1685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流程图: 文档 20"/>
          <p:cNvSpPr/>
          <p:nvPr/>
        </p:nvSpPr>
        <p:spPr>
          <a:xfrm>
            <a:off x="7380514" y="1371599"/>
            <a:ext cx="2403566" cy="1123406"/>
          </a:xfrm>
          <a:prstGeom prst="flowChartDocument">
            <a:avLst/>
          </a:prstGeom>
          <a:solidFill>
            <a:schemeClr val="accent4">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a:latin typeface="Times New Roman" pitchFamily="18" charset="0"/>
                <a:cs typeface="Times New Roman" pitchFamily="18" charset="0"/>
              </a:rPr>
              <a:t>Test Suite</a:t>
            </a:r>
          </a:p>
        </p:txBody>
      </p:sp>
      <p:sp>
        <p:nvSpPr>
          <p:cNvPr id="22" name="下箭头 21"/>
          <p:cNvSpPr/>
          <p:nvPr/>
        </p:nvSpPr>
        <p:spPr>
          <a:xfrm>
            <a:off x="8425544" y="2508068"/>
            <a:ext cx="326570" cy="587829"/>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4" name="Content Placeholder 1"/>
          <p:cNvSpPr txBox="1">
            <a:spLocks/>
          </p:cNvSpPr>
          <p:nvPr/>
        </p:nvSpPr>
        <p:spPr>
          <a:xfrm>
            <a:off x="3422469" y="1110341"/>
            <a:ext cx="2299063" cy="1658985"/>
          </a:xfrm>
          <a:prstGeom prst="rect">
            <a:avLst/>
          </a:prstGeom>
          <a:ln>
            <a:solidFill>
              <a:schemeClr val="tx1"/>
            </a:solidFill>
            <a:prstDash val="solid"/>
          </a:ln>
        </p:spPr>
        <p:txBody>
          <a:bodyPr vert="horz" lIns="91440" tIns="45720" rIns="91440" bIns="45720" rtlCol="0">
            <a:normAutofit fontScale="92500" lnSpcReduction="10000"/>
          </a:bodyPr>
          <a:lstStyle/>
          <a:p>
            <a:pPr marL="228600" marR="0" lvl="0" indent="-228600" algn="ctr" defTabSz="914400" rtl="0" eaLnBrk="1" fontAlgn="auto" latinLnBrk="0" hangingPunct="1">
              <a:lnSpc>
                <a:spcPct val="90000"/>
              </a:lnSpc>
              <a:spcBef>
                <a:spcPct val="30000"/>
              </a:spcBef>
              <a:spcAft>
                <a:spcPts val="0"/>
              </a:spcAft>
              <a:buClr>
                <a:schemeClr val="accent2"/>
              </a:buClr>
              <a:buSzTx/>
              <a:tabLst/>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Clone</a:t>
            </a:r>
            <a:r>
              <a:rPr kumimoji="0" lang="en-US" sz="2000" b="0"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Pair</a:t>
            </a:r>
          </a:p>
          <a:p>
            <a:pPr marL="228600" marR="0" lvl="0" indent="-228600" algn="ctr" defTabSz="914400" rtl="0" eaLnBrk="1" fontAlgn="auto" latinLnBrk="0" hangingPunct="1">
              <a:lnSpc>
                <a:spcPct val="90000"/>
              </a:lnSpc>
              <a:spcBef>
                <a:spcPct val="30000"/>
              </a:spcBef>
              <a:spcAft>
                <a:spcPts val="0"/>
              </a:spcAft>
              <a:buClr>
                <a:schemeClr val="accent2"/>
              </a:buClr>
              <a:buSzTx/>
              <a:tabLst/>
              <a:defRPr/>
            </a:pPr>
            <a:endParaRPr lang="en-US" sz="2000" baseline="0" dirty="0">
              <a:latin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90000"/>
              </a:lnSpc>
              <a:spcBef>
                <a:spcPct val="30000"/>
              </a:spcBef>
              <a:spcAft>
                <a:spcPts val="0"/>
              </a:spcAft>
              <a:buClr>
                <a:schemeClr val="accent2"/>
              </a:buClr>
              <a:buSzTx/>
              <a:tabLst/>
              <a:defRPr/>
            </a:pPr>
            <a:endParaRPr kumimoji="0" lang="en-US" sz="2000" b="0"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ct val="30000"/>
              </a:spcBef>
              <a:spcAft>
                <a:spcPts val="0"/>
              </a:spcAft>
              <a:buClr>
                <a:schemeClr val="accent2"/>
              </a:buClr>
              <a:buSzTx/>
              <a:tabLst/>
              <a:defRPr/>
            </a:pPr>
            <a:endParaRPr lang="en-US" sz="2000" dirty="0">
              <a:latin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90000"/>
              </a:lnSpc>
              <a:spcBef>
                <a:spcPct val="30000"/>
              </a:spcBef>
              <a:spcAft>
                <a:spcPts val="0"/>
              </a:spcAft>
              <a:buClr>
                <a:schemeClr val="accent2"/>
              </a:buClr>
              <a:buSzTx/>
              <a:tabLst/>
              <a:defRPr/>
            </a:pPr>
            <a:r>
              <a:rPr kumimoji="0" lang="en-US" sz="2000" b="0"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         </a:t>
            </a:r>
            <a:r>
              <a:rPr kumimoji="0" lang="en-US" sz="2000" b="0" i="0" u="none" strike="noStrike" kern="1200" cap="none" spc="0" normalizeH="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a:t>
            </a:r>
          </a:p>
        </p:txBody>
      </p:sp>
      <p:pic>
        <p:nvPicPr>
          <p:cNvPr id="38" name="图片 37" descr="file-icon.png"/>
          <p:cNvPicPr>
            <a:picLocks noChangeAspect="1"/>
          </p:cNvPicPr>
          <p:nvPr/>
        </p:nvPicPr>
        <p:blipFill>
          <a:blip r:embed="rId7"/>
          <a:stretch>
            <a:fillRect/>
          </a:stretch>
        </p:blipFill>
        <p:spPr>
          <a:xfrm>
            <a:off x="3610247" y="1491885"/>
            <a:ext cx="922020" cy="922020"/>
          </a:xfrm>
          <a:prstGeom prst="rect">
            <a:avLst/>
          </a:prstGeom>
        </p:spPr>
      </p:pic>
      <p:pic>
        <p:nvPicPr>
          <p:cNvPr id="39" name="图片 38" descr="file-icon.png"/>
          <p:cNvPicPr>
            <a:picLocks noChangeAspect="1"/>
          </p:cNvPicPr>
          <p:nvPr/>
        </p:nvPicPr>
        <p:blipFill>
          <a:blip r:embed="rId7"/>
          <a:stretch>
            <a:fillRect/>
          </a:stretch>
        </p:blipFill>
        <p:spPr>
          <a:xfrm>
            <a:off x="4650920" y="1487530"/>
            <a:ext cx="922020" cy="922020"/>
          </a:xfrm>
          <a:prstGeom prst="rect">
            <a:avLst/>
          </a:prstGeom>
        </p:spPr>
      </p:pic>
      <p:sp>
        <p:nvSpPr>
          <p:cNvPr id="40" name="下箭头 39"/>
          <p:cNvSpPr/>
          <p:nvPr/>
        </p:nvSpPr>
        <p:spPr>
          <a:xfrm>
            <a:off x="4384767" y="2769326"/>
            <a:ext cx="326570" cy="335279"/>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1" name="下箭头 40"/>
          <p:cNvSpPr/>
          <p:nvPr/>
        </p:nvSpPr>
        <p:spPr>
          <a:xfrm>
            <a:off x="5634447" y="4437017"/>
            <a:ext cx="740227" cy="775063"/>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aphicFrame>
        <p:nvGraphicFramePr>
          <p:cNvPr id="44" name="表格 43"/>
          <p:cNvGraphicFramePr>
            <a:graphicFrameLocks noGrp="1"/>
          </p:cNvGraphicFramePr>
          <p:nvPr/>
        </p:nvGraphicFramePr>
        <p:xfrm>
          <a:off x="1946366" y="5030405"/>
          <a:ext cx="3670662" cy="1188720"/>
        </p:xfrm>
        <a:graphic>
          <a:graphicData uri="http://schemas.openxmlformats.org/drawingml/2006/table">
            <a:tbl>
              <a:tblPr firstRow="1" bandRow="1">
                <a:tableStyleId>{F5AB1C69-6EDB-4FF4-983F-18BD219EF322}</a:tableStyleId>
              </a:tblPr>
              <a:tblGrid>
                <a:gridCol w="702411">
                  <a:extLst>
                    <a:ext uri="{9D8B030D-6E8A-4147-A177-3AD203B41FA5}">
                      <a16:colId xmlns="" xmlns:a16="http://schemas.microsoft.com/office/drawing/2014/main" val="20000"/>
                    </a:ext>
                  </a:extLst>
                </a:gridCol>
                <a:gridCol w="1489964">
                  <a:extLst>
                    <a:ext uri="{9D8B030D-6E8A-4147-A177-3AD203B41FA5}">
                      <a16:colId xmlns="" xmlns:a16="http://schemas.microsoft.com/office/drawing/2014/main" val="20001"/>
                    </a:ext>
                  </a:extLst>
                </a:gridCol>
                <a:gridCol w="1478287">
                  <a:extLst>
                    <a:ext uri="{9D8B030D-6E8A-4147-A177-3AD203B41FA5}">
                      <a16:colId xmlns="" xmlns:a16="http://schemas.microsoft.com/office/drawing/2014/main" val="20002"/>
                    </a:ext>
                  </a:extLst>
                </a:gridCol>
              </a:tblGrid>
              <a:tr h="370840">
                <a:tc>
                  <a:txBody>
                    <a:bodyPr/>
                    <a:lstStyle/>
                    <a:p>
                      <a:pPr algn="ctr"/>
                      <a:r>
                        <a:rPr lang="en-US" sz="2000" b="1" dirty="0">
                          <a:solidFill>
                            <a:schemeClr val="tx1"/>
                          </a:solidFill>
                          <a:latin typeface="Times New Roman" pitchFamily="18" charset="0"/>
                          <a:cs typeface="Times New Roman" pitchFamily="18" charset="0"/>
                        </a:rPr>
                        <a:t>Test</a:t>
                      </a:r>
                    </a:p>
                  </a:txBody>
                  <a:tcPr/>
                </a:tc>
                <a:tc>
                  <a:txBody>
                    <a:bodyPr/>
                    <a:lstStyle/>
                    <a:p>
                      <a:pPr algn="ctr"/>
                      <a:r>
                        <a:rPr lang="en-US" sz="2000" dirty="0">
                          <a:solidFill>
                            <a:schemeClr val="tx1"/>
                          </a:solidFill>
                          <a:latin typeface="Times New Roman" pitchFamily="18" charset="0"/>
                          <a:cs typeface="Times New Roman" pitchFamily="18" charset="0"/>
                        </a:rPr>
                        <a:t>Clone A</a:t>
                      </a:r>
                    </a:p>
                  </a:txBody>
                  <a:tcPr/>
                </a:tc>
                <a:tc>
                  <a:txBody>
                    <a:bodyPr/>
                    <a:lstStyle/>
                    <a:p>
                      <a:pPr algn="ctr"/>
                      <a:r>
                        <a:rPr lang="en-US" sz="2000" dirty="0">
                          <a:solidFill>
                            <a:schemeClr val="tx1"/>
                          </a:solidFill>
                          <a:latin typeface="Times New Roman" pitchFamily="18" charset="0"/>
                          <a:cs typeface="Times New Roman" pitchFamily="18" charset="0"/>
                        </a:rPr>
                        <a:t>Clone B</a:t>
                      </a:r>
                    </a:p>
                  </a:txBody>
                  <a:tcPr/>
                </a:tc>
                <a:extLst>
                  <a:ext uri="{0D108BD9-81ED-4DB2-BD59-A6C34878D82A}">
                    <a16:rowId xmlns="" xmlns:a16="http://schemas.microsoft.com/office/drawing/2014/main" val="10000"/>
                  </a:ext>
                </a:extLst>
              </a:tr>
              <a:tr h="370840">
                <a:tc>
                  <a:txBody>
                    <a:bodyPr/>
                    <a:lstStyle/>
                    <a:p>
                      <a:pPr algn="ctr"/>
                      <a:r>
                        <a:rPr lang="en-US" sz="2000" b="1" dirty="0">
                          <a:solidFill>
                            <a:srgbClr val="FF0000"/>
                          </a:solidFill>
                          <a:latin typeface="Times New Roman" pitchFamily="18" charset="0"/>
                          <a:cs typeface="Times New Roman" pitchFamily="18" charset="0"/>
                        </a:rPr>
                        <a:t>T1</a:t>
                      </a:r>
                    </a:p>
                  </a:txBody>
                  <a:tcPr/>
                </a:tc>
                <a:tc>
                  <a:txBody>
                    <a:bodyPr/>
                    <a:lstStyle/>
                    <a:p>
                      <a:pPr algn="ctr"/>
                      <a:r>
                        <a:rPr lang="en-US" sz="2000" dirty="0">
                          <a:latin typeface="Times New Roman" pitchFamily="18" charset="0"/>
                          <a:cs typeface="Times New Roman" pitchFamily="18" charset="0"/>
                        </a:rPr>
                        <a:t>pass</a:t>
                      </a:r>
                    </a:p>
                  </a:txBody>
                  <a:tcPr/>
                </a:tc>
                <a:tc>
                  <a:txBody>
                    <a:bodyPr/>
                    <a:lstStyle/>
                    <a:p>
                      <a:pPr algn="ctr"/>
                      <a:r>
                        <a:rPr lang="en-US" sz="2000" dirty="0">
                          <a:latin typeface="Times New Roman" pitchFamily="18" charset="0"/>
                          <a:cs typeface="Times New Roman" pitchFamily="18" charset="0"/>
                        </a:rPr>
                        <a:t>fail</a:t>
                      </a:r>
                    </a:p>
                  </a:txBody>
                  <a:tcPr/>
                </a:tc>
                <a:extLst>
                  <a:ext uri="{0D108BD9-81ED-4DB2-BD59-A6C34878D82A}">
                    <a16:rowId xmlns="" xmlns:a16="http://schemas.microsoft.com/office/drawing/2014/main" val="10001"/>
                  </a:ext>
                </a:extLst>
              </a:tr>
              <a:tr h="370840">
                <a:tc>
                  <a:txBody>
                    <a:bodyPr/>
                    <a:lstStyle/>
                    <a:p>
                      <a:pPr algn="ctr"/>
                      <a:r>
                        <a:rPr lang="en-US" sz="2000" b="1" dirty="0">
                          <a:solidFill>
                            <a:srgbClr val="92D050"/>
                          </a:solidFill>
                          <a:latin typeface="Times New Roman" pitchFamily="18" charset="0"/>
                          <a:cs typeface="Times New Roman" pitchFamily="18" charset="0"/>
                        </a:rPr>
                        <a:t>T2</a:t>
                      </a:r>
                    </a:p>
                  </a:txBody>
                  <a:tcPr/>
                </a:tc>
                <a:tc>
                  <a:txBody>
                    <a:bodyPr/>
                    <a:lstStyle/>
                    <a:p>
                      <a:pPr algn="ctr"/>
                      <a:r>
                        <a:rPr lang="en-US" sz="2000" dirty="0">
                          <a:latin typeface="Times New Roman" pitchFamily="18" charset="0"/>
                          <a:cs typeface="Times New Roman" pitchFamily="18" charset="0"/>
                        </a:rPr>
                        <a:t>pass</a:t>
                      </a:r>
                    </a:p>
                  </a:txBody>
                  <a:tcPr/>
                </a:tc>
                <a:tc>
                  <a:txBody>
                    <a:bodyPr/>
                    <a:lstStyle/>
                    <a:p>
                      <a:pPr algn="ctr"/>
                      <a:r>
                        <a:rPr lang="en-US" sz="2000" dirty="0">
                          <a:latin typeface="Times New Roman" pitchFamily="18" charset="0"/>
                          <a:cs typeface="Times New Roman" pitchFamily="18" charset="0"/>
                        </a:rPr>
                        <a:t>pass</a:t>
                      </a:r>
                    </a:p>
                  </a:txBody>
                  <a:tcPr/>
                </a:tc>
                <a:extLst>
                  <a:ext uri="{0D108BD9-81ED-4DB2-BD59-A6C34878D82A}">
                    <a16:rowId xmlns="" xmlns:a16="http://schemas.microsoft.com/office/drawing/2014/main" val="10002"/>
                  </a:ext>
                </a:extLst>
              </a:tr>
            </a:tbl>
          </a:graphicData>
        </a:graphic>
      </p:graphicFrame>
      <p:graphicFrame>
        <p:nvGraphicFramePr>
          <p:cNvPr id="46" name="表格 45"/>
          <p:cNvGraphicFramePr>
            <a:graphicFrameLocks noGrp="1"/>
          </p:cNvGraphicFramePr>
          <p:nvPr/>
        </p:nvGraphicFramePr>
        <p:xfrm>
          <a:off x="6466114" y="5012992"/>
          <a:ext cx="4032069" cy="1188720"/>
        </p:xfrm>
        <a:graphic>
          <a:graphicData uri="http://schemas.openxmlformats.org/drawingml/2006/table">
            <a:tbl>
              <a:tblPr firstRow="1" bandRow="1">
                <a:tableStyleId>{F5AB1C69-6EDB-4FF4-983F-18BD219EF322}</a:tableStyleId>
              </a:tblPr>
              <a:tblGrid>
                <a:gridCol w="771569">
                  <a:extLst>
                    <a:ext uri="{9D8B030D-6E8A-4147-A177-3AD203B41FA5}">
                      <a16:colId xmlns="" xmlns:a16="http://schemas.microsoft.com/office/drawing/2014/main" val="20000"/>
                    </a:ext>
                  </a:extLst>
                </a:gridCol>
                <a:gridCol w="1636663">
                  <a:extLst>
                    <a:ext uri="{9D8B030D-6E8A-4147-A177-3AD203B41FA5}">
                      <a16:colId xmlns="" xmlns:a16="http://schemas.microsoft.com/office/drawing/2014/main" val="20001"/>
                    </a:ext>
                  </a:extLst>
                </a:gridCol>
                <a:gridCol w="1623837">
                  <a:extLst>
                    <a:ext uri="{9D8B030D-6E8A-4147-A177-3AD203B41FA5}">
                      <a16:colId xmlns="" xmlns:a16="http://schemas.microsoft.com/office/drawing/2014/main" val="20002"/>
                    </a:ext>
                  </a:extLst>
                </a:gridCol>
              </a:tblGrid>
              <a:tr h="370840">
                <a:tc>
                  <a:txBody>
                    <a:bodyPr/>
                    <a:lstStyle/>
                    <a:p>
                      <a:pPr algn="ctr"/>
                      <a:r>
                        <a:rPr lang="en-US" sz="2000" b="1" dirty="0">
                          <a:solidFill>
                            <a:schemeClr val="tx1"/>
                          </a:solidFill>
                          <a:latin typeface="Times New Roman" pitchFamily="18" charset="0"/>
                          <a:cs typeface="Times New Roman" pitchFamily="18" charset="0"/>
                        </a:rPr>
                        <a:t>State</a:t>
                      </a:r>
                    </a:p>
                  </a:txBody>
                  <a:tcPr/>
                </a:tc>
                <a:tc>
                  <a:txBody>
                    <a:bodyPr/>
                    <a:lstStyle/>
                    <a:p>
                      <a:pPr algn="ctr"/>
                      <a:r>
                        <a:rPr lang="en-US" sz="2000" dirty="0">
                          <a:solidFill>
                            <a:schemeClr val="tx1"/>
                          </a:solidFill>
                          <a:latin typeface="Times New Roman" pitchFamily="18" charset="0"/>
                          <a:cs typeface="Times New Roman" pitchFamily="18" charset="0"/>
                        </a:rPr>
                        <a:t>Clone A</a:t>
                      </a:r>
                    </a:p>
                  </a:txBody>
                  <a:tcPr/>
                </a:tc>
                <a:tc>
                  <a:txBody>
                    <a:bodyPr/>
                    <a:lstStyle/>
                    <a:p>
                      <a:pPr algn="ctr"/>
                      <a:r>
                        <a:rPr lang="en-US" sz="2000" dirty="0">
                          <a:solidFill>
                            <a:schemeClr val="tx1"/>
                          </a:solidFill>
                          <a:latin typeface="Times New Roman" pitchFamily="18" charset="0"/>
                          <a:cs typeface="Times New Roman" pitchFamily="18" charset="0"/>
                        </a:rPr>
                        <a:t>Clone B</a:t>
                      </a:r>
                    </a:p>
                  </a:txBody>
                  <a:tcPr/>
                </a:tc>
                <a:extLst>
                  <a:ext uri="{0D108BD9-81ED-4DB2-BD59-A6C34878D82A}">
                    <a16:rowId xmlns="" xmlns:a16="http://schemas.microsoft.com/office/drawing/2014/main" val="10000"/>
                  </a:ext>
                </a:extLst>
              </a:tr>
              <a:tr h="370840">
                <a:tc>
                  <a:txBody>
                    <a:bodyPr/>
                    <a:lstStyle/>
                    <a:p>
                      <a:pPr algn="ctr"/>
                      <a:r>
                        <a:rPr lang="en-US" sz="2000" b="1" dirty="0">
                          <a:solidFill>
                            <a:srgbClr val="92D050"/>
                          </a:solidFill>
                          <a:latin typeface="Times New Roman" pitchFamily="18" charset="0"/>
                          <a:cs typeface="Times New Roman" pitchFamily="18" charset="0"/>
                        </a:rPr>
                        <a:t>S1</a:t>
                      </a:r>
                    </a:p>
                  </a:txBody>
                  <a:tcPr/>
                </a:tc>
                <a:tc>
                  <a:txBody>
                    <a:bodyPr/>
                    <a:lstStyle/>
                    <a:p>
                      <a:pPr algn="ctr"/>
                      <a:r>
                        <a:rPr lang="en-US" sz="2000" dirty="0">
                          <a:latin typeface="Times New Roman" pitchFamily="18" charset="0"/>
                          <a:cs typeface="Times New Roman" pitchFamily="18" charset="0"/>
                        </a:rPr>
                        <a:t>“string”</a:t>
                      </a:r>
                    </a:p>
                  </a:txBody>
                  <a:tcPr/>
                </a:tc>
                <a:tc>
                  <a:txBody>
                    <a:bodyPr/>
                    <a:lstStyle/>
                    <a:p>
                      <a:pPr algn="ctr"/>
                      <a:r>
                        <a:rPr lang="en-US" sz="2000" dirty="0">
                          <a:latin typeface="Times New Roman" pitchFamily="18" charset="0"/>
                          <a:cs typeface="Times New Roman" pitchFamily="18" charset="0"/>
                        </a:rPr>
                        <a:t>“string”</a:t>
                      </a:r>
                    </a:p>
                  </a:txBody>
                  <a:tcPr/>
                </a:tc>
                <a:extLst>
                  <a:ext uri="{0D108BD9-81ED-4DB2-BD59-A6C34878D82A}">
                    <a16:rowId xmlns="" xmlns:a16="http://schemas.microsoft.com/office/drawing/2014/main" val="10001"/>
                  </a:ext>
                </a:extLst>
              </a:tr>
              <a:tr h="370840">
                <a:tc>
                  <a:txBody>
                    <a:bodyPr/>
                    <a:lstStyle/>
                    <a:p>
                      <a:pPr algn="ctr"/>
                      <a:r>
                        <a:rPr lang="en-US" sz="2000" b="1" dirty="0">
                          <a:solidFill>
                            <a:srgbClr val="FF0000"/>
                          </a:solidFill>
                          <a:latin typeface="Times New Roman" pitchFamily="18" charset="0"/>
                          <a:cs typeface="Times New Roman" pitchFamily="18" charset="0"/>
                        </a:rPr>
                        <a:t>S2</a:t>
                      </a:r>
                    </a:p>
                  </a:txBody>
                  <a:tcPr/>
                </a:tc>
                <a:tc>
                  <a:txBody>
                    <a:bodyPr/>
                    <a:lstStyle/>
                    <a:p>
                      <a:pPr algn="ctr"/>
                      <a:r>
                        <a:rPr lang="en-US" sz="2000" dirty="0">
                          <a:latin typeface="Times New Roman" pitchFamily="18" charset="0"/>
                          <a:cs typeface="Times New Roman" pitchFamily="18" charset="0"/>
                        </a:rPr>
                        <a:t>true</a:t>
                      </a:r>
                    </a:p>
                  </a:txBody>
                  <a:tcPr/>
                </a:tc>
                <a:tc>
                  <a:txBody>
                    <a:bodyPr/>
                    <a:lstStyle/>
                    <a:p>
                      <a:pPr algn="ctr"/>
                      <a:r>
                        <a:rPr lang="en-US" sz="2000" dirty="0">
                          <a:latin typeface="Times New Roman" pitchFamily="18" charset="0"/>
                          <a:cs typeface="Times New Roman" pitchFamily="18" charset="0"/>
                        </a:rPr>
                        <a:t>false</a:t>
                      </a:r>
                    </a:p>
                  </a:txBody>
                  <a:tcPr/>
                </a:tc>
                <a:extLst>
                  <a:ext uri="{0D108BD9-81ED-4DB2-BD59-A6C34878D82A}">
                    <a16:rowId xmlns="" xmlns:a16="http://schemas.microsoft.com/office/drawing/2014/main" val="10002"/>
                  </a:ext>
                </a:extLst>
              </a:tr>
            </a:tbl>
          </a:graphicData>
        </a:graphic>
      </p:graphicFrame>
      <p:sp>
        <p:nvSpPr>
          <p:cNvPr id="48" name="矩形 47"/>
          <p:cNvSpPr/>
          <p:nvPr/>
        </p:nvSpPr>
        <p:spPr>
          <a:xfrm>
            <a:off x="2664727" y="6292723"/>
            <a:ext cx="2388474"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Test-level Comparison</a:t>
            </a:r>
            <a:endParaRPr lang="en-US" b="1" dirty="0"/>
          </a:p>
        </p:txBody>
      </p:sp>
      <p:sp>
        <p:nvSpPr>
          <p:cNvPr id="49" name="矩形 48"/>
          <p:cNvSpPr/>
          <p:nvPr/>
        </p:nvSpPr>
        <p:spPr>
          <a:xfrm>
            <a:off x="7062558" y="6292723"/>
            <a:ext cx="2486578"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State-level Comparison</a:t>
            </a:r>
            <a:endParaRPr lang="en-US" b="1" dirty="0"/>
          </a:p>
        </p:txBody>
      </p:sp>
      <p:sp>
        <p:nvSpPr>
          <p:cNvPr id="17" name="灯片编号占位符 16"/>
          <p:cNvSpPr>
            <a:spLocks noGrp="1"/>
          </p:cNvSpPr>
          <p:nvPr>
            <p:ph type="sldNum" sz="quarter" idx="4"/>
          </p:nvPr>
        </p:nvSpPr>
        <p:spPr/>
        <p:txBody>
          <a:bodyPr/>
          <a:lstStyle/>
          <a:p>
            <a:fld id="{10E4A4DB-036F-4816-A98C-42C4167E83C5}" type="slidenum">
              <a:rPr lang="en-US" smtClean="0">
                <a:solidFill>
                  <a:schemeClr val="tx1"/>
                </a:solidFill>
              </a:rPr>
              <a:pPr/>
              <a:t>8</a:t>
            </a:fld>
            <a:endParaRPr lang="en-US" dirty="0">
              <a:solidFill>
                <a:schemeClr val="tx1"/>
              </a:solidFill>
            </a:endParaRP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15743"/>
            <a:ext cx="10515600" cy="1325563"/>
          </a:xfrm>
        </p:spPr>
        <p:txBody>
          <a:bodyPr>
            <a:normAutofit/>
          </a:bodyPr>
          <a:lstStyle/>
          <a:p>
            <a:r>
              <a:rPr lang="en-US" sz="3600" dirty="0">
                <a:latin typeface="Times New Roman" panose="02020603050405020304" pitchFamily="18" charset="0"/>
                <a:cs typeface="Times New Roman" panose="02020603050405020304" pitchFamily="18" charset="0"/>
              </a:rPr>
              <a:t>Grafter Approach Overview</a:t>
            </a:r>
          </a:p>
        </p:txBody>
      </p:sp>
      <p:graphicFrame>
        <p:nvGraphicFramePr>
          <p:cNvPr id="13" name="内容占位符 12"/>
          <p:cNvGraphicFramePr>
            <a:graphicFrameLocks noGrp="1"/>
          </p:cNvGraphicFramePr>
          <p:nvPr>
            <p:ph idx="1"/>
          </p:nvPr>
        </p:nvGraphicFramePr>
        <p:xfrm>
          <a:off x="1177836" y="1892530"/>
          <a:ext cx="10515600" cy="1387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ectangle 3"/>
          <p:cNvSpPr/>
          <p:nvPr/>
        </p:nvSpPr>
        <p:spPr>
          <a:xfrm>
            <a:off x="1063901" y="3374575"/>
            <a:ext cx="2241004" cy="20920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sz="2000" dirty="0">
                <a:latin typeface="Times New Roman" pitchFamily="18" charset="0"/>
                <a:cs typeface="Times New Roman" pitchFamily="18" charset="0"/>
              </a:rPr>
              <a:t>   Name Variation</a:t>
            </a:r>
          </a:p>
          <a:p>
            <a:pPr>
              <a:buFont typeface="Arial" pitchFamily="34" charset="0"/>
              <a:buChar char="•"/>
            </a:pPr>
            <a:r>
              <a:rPr lang="en-US" sz="2000" dirty="0">
                <a:latin typeface="Times New Roman" pitchFamily="18" charset="0"/>
                <a:cs typeface="Times New Roman" pitchFamily="18" charset="0"/>
              </a:rPr>
              <a:t>   Type Variation</a:t>
            </a:r>
          </a:p>
          <a:p>
            <a:pPr>
              <a:buFont typeface="Arial" pitchFamily="34" charset="0"/>
              <a:buChar char="•"/>
            </a:pPr>
            <a:r>
              <a:rPr lang="en-US" sz="2000" dirty="0">
                <a:latin typeface="Times New Roman" pitchFamily="18" charset="0"/>
                <a:cs typeface="Times New Roman" pitchFamily="18" charset="0"/>
              </a:rPr>
              <a:t>   Method Call       </a:t>
            </a:r>
          </a:p>
          <a:p>
            <a:r>
              <a:rPr lang="en-US" sz="2000" dirty="0">
                <a:latin typeface="Times New Roman" pitchFamily="18" charset="0"/>
                <a:cs typeface="Times New Roman" pitchFamily="18" charset="0"/>
              </a:rPr>
              <a:t>     Variation </a:t>
            </a:r>
          </a:p>
        </p:txBody>
      </p:sp>
      <p:sp>
        <p:nvSpPr>
          <p:cNvPr id="18" name="Rectangle 3"/>
          <p:cNvSpPr/>
          <p:nvPr/>
        </p:nvSpPr>
        <p:spPr>
          <a:xfrm>
            <a:off x="3854996" y="3370221"/>
            <a:ext cx="2336797" cy="20920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sz="2000" dirty="0">
                <a:latin typeface="Times New Roman" pitchFamily="18" charset="0"/>
                <a:cs typeface="Times New Roman" pitchFamily="18" charset="0"/>
              </a:rPr>
              <a:t>   Declare Variables</a:t>
            </a:r>
          </a:p>
          <a:p>
            <a:pPr>
              <a:buFont typeface="Arial" pitchFamily="34" charset="0"/>
              <a:buChar char="•"/>
            </a:pPr>
            <a:r>
              <a:rPr lang="en-US" sz="2000" dirty="0">
                <a:latin typeface="Times New Roman" pitchFamily="18" charset="0"/>
                <a:cs typeface="Times New Roman" pitchFamily="18" charset="0"/>
              </a:rPr>
              <a:t>   Transform Types</a:t>
            </a:r>
          </a:p>
          <a:p>
            <a:pPr>
              <a:buFont typeface="Arial" pitchFamily="34" charset="0"/>
              <a:buChar char="•"/>
            </a:pPr>
            <a:r>
              <a:rPr lang="en-US" sz="2000" dirty="0">
                <a:latin typeface="Times New Roman" pitchFamily="18" charset="0"/>
                <a:cs typeface="Times New Roman" pitchFamily="18" charset="0"/>
              </a:rPr>
              <a:t>   Declare Methods</a:t>
            </a:r>
          </a:p>
        </p:txBody>
      </p:sp>
      <p:sp>
        <p:nvSpPr>
          <p:cNvPr id="19" name="Rectangle 3"/>
          <p:cNvSpPr/>
          <p:nvPr/>
        </p:nvSpPr>
        <p:spPr>
          <a:xfrm>
            <a:off x="6633029" y="3405054"/>
            <a:ext cx="2693850" cy="20920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sz="2000" dirty="0">
                <a:latin typeface="Times New Roman" pitchFamily="18" charset="0"/>
                <a:cs typeface="Times New Roman" pitchFamily="18" charset="0"/>
              </a:rPr>
              <a:t>   Populate intermediate      </a:t>
            </a:r>
          </a:p>
          <a:p>
            <a:r>
              <a:rPr lang="en-US" sz="2000" dirty="0">
                <a:latin typeface="Times New Roman" pitchFamily="18" charset="0"/>
                <a:cs typeface="Times New Roman" pitchFamily="18" charset="0"/>
              </a:rPr>
              <a:t>     input data to clone</a:t>
            </a:r>
          </a:p>
          <a:p>
            <a:pPr>
              <a:buFont typeface="Arial" pitchFamily="34" charset="0"/>
              <a:buChar char="•"/>
            </a:pPr>
            <a:r>
              <a:rPr lang="en-US" sz="2000" dirty="0">
                <a:latin typeface="Times New Roman" pitchFamily="18" charset="0"/>
                <a:cs typeface="Times New Roman" pitchFamily="18" charset="0"/>
              </a:rPr>
              <a:t>   Transfer intermediate    </a:t>
            </a:r>
          </a:p>
          <a:p>
            <a:r>
              <a:rPr lang="en-US" sz="2000" dirty="0">
                <a:latin typeface="Times New Roman" pitchFamily="18" charset="0"/>
                <a:cs typeface="Times New Roman" pitchFamily="18" charset="0"/>
              </a:rPr>
              <a:t>     output back to test</a:t>
            </a:r>
          </a:p>
        </p:txBody>
      </p:sp>
      <p:sp>
        <p:nvSpPr>
          <p:cNvPr id="20" name="Rectangle 3"/>
          <p:cNvSpPr/>
          <p:nvPr/>
        </p:nvSpPr>
        <p:spPr>
          <a:xfrm>
            <a:off x="9653453" y="3400701"/>
            <a:ext cx="2364378" cy="20920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sz="2000" dirty="0">
                <a:latin typeface="Times New Roman" pitchFamily="18" charset="0"/>
                <a:cs typeface="Times New Roman" pitchFamily="18" charset="0"/>
              </a:rPr>
              <a:t>   Test Comparison</a:t>
            </a:r>
          </a:p>
          <a:p>
            <a:pPr>
              <a:buFont typeface="Arial" pitchFamily="34" charset="0"/>
              <a:buChar char="•"/>
            </a:pPr>
            <a:r>
              <a:rPr lang="en-US" sz="2000" dirty="0">
                <a:latin typeface="Times New Roman" pitchFamily="18" charset="0"/>
                <a:cs typeface="Times New Roman" pitchFamily="18" charset="0"/>
              </a:rPr>
              <a:t>   State Comparison</a:t>
            </a:r>
          </a:p>
        </p:txBody>
      </p:sp>
      <p:sp>
        <p:nvSpPr>
          <p:cNvPr id="8" name="灯片编号占位符 7"/>
          <p:cNvSpPr>
            <a:spLocks noGrp="1"/>
          </p:cNvSpPr>
          <p:nvPr>
            <p:ph type="sldNum" sz="quarter" idx="4"/>
          </p:nvPr>
        </p:nvSpPr>
        <p:spPr/>
        <p:txBody>
          <a:bodyPr/>
          <a:lstStyle/>
          <a:p>
            <a:fld id="{10E4A4DB-036F-4816-A98C-42C4167E83C5}" type="slidenum">
              <a:rPr lang="en-US" smtClean="0">
                <a:solidFill>
                  <a:schemeClr val="tx1"/>
                </a:solidFill>
              </a:rPr>
              <a:pPr/>
              <a:t>9</a:t>
            </a:fld>
            <a:endParaRPr lang="en-US" dirty="0">
              <a:solidFill>
                <a:schemeClr val="tx1"/>
              </a:solidFill>
            </a:endParaRPr>
          </a:p>
        </p:txBody>
      </p:sp>
    </p:spTree>
    <p:extLst>
      <p:ext uri="{BB962C8B-B14F-4D97-AF65-F5344CB8AC3E}">
        <p14:creationId xmlns="" xmlns:p14="http://schemas.microsoft.com/office/powerpoint/2010/main" val="36984990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5813</Words>
  <Application>Microsoft Office PowerPoint</Application>
  <PresentationFormat>自定义</PresentationFormat>
  <Paragraphs>794</Paragraphs>
  <Slides>34</Slides>
  <Notes>29</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Presentation level design</vt:lpstr>
      <vt:lpstr>Towards Differential Testing of Similar Repairs</vt:lpstr>
      <vt:lpstr>Problem Statement</vt:lpstr>
      <vt:lpstr>幻灯片 3</vt:lpstr>
      <vt:lpstr>Limitation of Existing Techniques</vt:lpstr>
      <vt:lpstr>Grafter: Automated Test Reuse and Differential Testing of Similar Repairs</vt:lpstr>
      <vt:lpstr>Grafter: Automated Test Reuse and Differential Testing of Similar Repairs</vt:lpstr>
      <vt:lpstr>幻灯片 7</vt:lpstr>
      <vt:lpstr>Grafter Approach Overview</vt:lpstr>
      <vt:lpstr>Grafter Approach Overview</vt:lpstr>
      <vt:lpstr>幻灯片 10</vt:lpstr>
      <vt:lpstr>Step 1: Variation Identification</vt:lpstr>
      <vt:lpstr>Step 2: Code Transplantation</vt:lpstr>
      <vt:lpstr>Step 2: Code Transplantation</vt:lpstr>
      <vt:lpstr>Step 3: Data Propagation</vt:lpstr>
      <vt:lpstr>Example Clone Transplantation</vt:lpstr>
      <vt:lpstr>Grafter Screenshots</vt:lpstr>
      <vt:lpstr>Grafter Screenshots</vt:lpstr>
      <vt:lpstr>Evaluation Dataset</vt:lpstr>
      <vt:lpstr>Research Questions</vt:lpstr>
      <vt:lpstr>RQ1. Transplantation Success and Test Reuse Capability</vt:lpstr>
      <vt:lpstr>幻灯片 21</vt:lpstr>
      <vt:lpstr>RQ2. Behavioral Difference Detection</vt:lpstr>
      <vt:lpstr>RQ2. Behavioral Difference Detection</vt:lpstr>
      <vt:lpstr>RQ3. Robustness </vt:lpstr>
      <vt:lpstr>RQ3. Robustness </vt:lpstr>
      <vt:lpstr>RQ3. Robustness </vt:lpstr>
      <vt:lpstr>Future work</vt:lpstr>
      <vt:lpstr>Q&amp;A</vt:lpstr>
      <vt:lpstr>幻灯片 29</vt:lpstr>
      <vt:lpstr>幻灯片 30</vt:lpstr>
      <vt:lpstr>RQ3. Robustness </vt:lpstr>
      <vt:lpstr>幻灯片 32</vt:lpstr>
      <vt:lpstr>RQ3. Behavioral Inconsistency Detection Robustness</vt:lpstr>
      <vt:lpstr>幻灯片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2015-11-07T22:03:03Z</dcterms:created>
  <dcterms:modified xsi:type="dcterms:W3CDTF">2016-08-09T12:45:26Z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