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78"/>
  </p:notesMasterIdLst>
  <p:sldIdLst>
    <p:sldId id="256" r:id="rId2"/>
    <p:sldId id="258" r:id="rId3"/>
    <p:sldId id="259" r:id="rId4"/>
    <p:sldId id="260" r:id="rId5"/>
    <p:sldId id="268" r:id="rId6"/>
    <p:sldId id="267" r:id="rId7"/>
    <p:sldId id="342" r:id="rId8"/>
    <p:sldId id="343" r:id="rId9"/>
    <p:sldId id="269" r:id="rId10"/>
    <p:sldId id="270" r:id="rId11"/>
    <p:sldId id="344" r:id="rId12"/>
    <p:sldId id="345" r:id="rId13"/>
    <p:sldId id="346" r:id="rId14"/>
    <p:sldId id="271" r:id="rId15"/>
    <p:sldId id="272" r:id="rId16"/>
    <p:sldId id="347" r:id="rId17"/>
    <p:sldId id="266" r:id="rId18"/>
    <p:sldId id="279" r:id="rId19"/>
    <p:sldId id="348" r:id="rId20"/>
    <p:sldId id="350" r:id="rId21"/>
    <p:sldId id="351" r:id="rId22"/>
    <p:sldId id="352" r:id="rId23"/>
    <p:sldId id="275" r:id="rId24"/>
    <p:sldId id="274" r:id="rId25"/>
    <p:sldId id="276" r:id="rId26"/>
    <p:sldId id="281" r:id="rId27"/>
    <p:sldId id="278" r:id="rId28"/>
    <p:sldId id="280" r:id="rId29"/>
    <p:sldId id="282" r:id="rId30"/>
    <p:sldId id="283" r:id="rId31"/>
    <p:sldId id="284" r:id="rId32"/>
    <p:sldId id="285" r:id="rId33"/>
    <p:sldId id="286" r:id="rId34"/>
    <p:sldId id="288" r:id="rId35"/>
    <p:sldId id="323" r:id="rId36"/>
    <p:sldId id="353" r:id="rId37"/>
    <p:sldId id="354" r:id="rId38"/>
    <p:sldId id="355" r:id="rId39"/>
    <p:sldId id="356" r:id="rId40"/>
    <p:sldId id="357" r:id="rId41"/>
    <p:sldId id="305" r:id="rId42"/>
    <p:sldId id="306" r:id="rId43"/>
    <p:sldId id="307" r:id="rId44"/>
    <p:sldId id="308" r:id="rId45"/>
    <p:sldId id="309" r:id="rId46"/>
    <p:sldId id="317" r:id="rId47"/>
    <p:sldId id="319" r:id="rId48"/>
    <p:sldId id="325" r:id="rId49"/>
    <p:sldId id="340" r:id="rId50"/>
    <p:sldId id="341" r:id="rId51"/>
    <p:sldId id="362" r:id="rId52"/>
    <p:sldId id="326" r:id="rId53"/>
    <p:sldId id="327" r:id="rId54"/>
    <p:sldId id="295" r:id="rId55"/>
    <p:sldId id="359" r:id="rId56"/>
    <p:sldId id="329" r:id="rId57"/>
    <p:sldId id="328" r:id="rId58"/>
    <p:sldId id="360" r:id="rId59"/>
    <p:sldId id="361" r:id="rId60"/>
    <p:sldId id="334" r:id="rId61"/>
    <p:sldId id="298" r:id="rId62"/>
    <p:sldId id="332" r:id="rId63"/>
    <p:sldId id="331" r:id="rId64"/>
    <p:sldId id="299" r:id="rId65"/>
    <p:sldId id="337" r:id="rId66"/>
    <p:sldId id="302" r:id="rId67"/>
    <p:sldId id="333" r:id="rId68"/>
    <p:sldId id="335" r:id="rId69"/>
    <p:sldId id="301" r:id="rId70"/>
    <p:sldId id="304" r:id="rId71"/>
    <p:sldId id="336" r:id="rId72"/>
    <p:sldId id="303" r:id="rId73"/>
    <p:sldId id="338" r:id="rId74"/>
    <p:sldId id="339" r:id="rId75"/>
    <p:sldId id="300" r:id="rId76"/>
    <p:sldId id="287" r:id="rId7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9" autoAdjust="0"/>
    <p:restoredTop sz="85812" autoAdjust="0"/>
  </p:normalViewPr>
  <p:slideViewPr>
    <p:cSldViewPr snapToGrid="0">
      <p:cViewPr varScale="1">
        <p:scale>
          <a:sx n="107" d="100"/>
          <a:sy n="107" d="100"/>
        </p:scale>
        <p:origin x="-7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am\Dropbox\pres-char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am\Dropbox\pres-char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7"/>
    </mc:Choice>
    <mc:Fallback>
      <c:style val="47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Metal BRDF Improvement </a:t>
            </a:r>
          </a:p>
          <a:p>
            <a:pPr>
              <a:defRPr/>
            </a:pPr>
            <a:r>
              <a:rPr lang="en-US" dirty="0"/>
              <a:t>over Cook </a:t>
            </a:r>
            <a:r>
              <a:rPr lang="en-US" dirty="0" smtClean="0"/>
              <a:t>Torrance</a:t>
            </a:r>
          </a:p>
          <a:p>
            <a:pPr>
              <a:defRPr/>
            </a:pPr>
            <a:r>
              <a:rPr lang="en-US" dirty="0" smtClean="0"/>
              <a:t>(Higher is better)</a:t>
            </a:r>
            <a:endParaRPr lang="en-US" dirty="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xVal>
            <c:numRef>
              <c:f>'error-quals-min-dielectric'!$M$5:$M$20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xVal>
          <c:yVal>
            <c:numRef>
              <c:f>'error-quals-min-dielectric'!$N$5:$N$20</c:f>
              <c:numCache>
                <c:formatCode>0%</c:formatCode>
                <c:ptCount val="16"/>
                <c:pt idx="0">
                  <c:v>0.899733</c:v>
                </c:pt>
                <c:pt idx="1">
                  <c:v>0.86647600000000002</c:v>
                </c:pt>
                <c:pt idx="2">
                  <c:v>0.85060999999999998</c:v>
                </c:pt>
                <c:pt idx="3">
                  <c:v>0.76734199999999997</c:v>
                </c:pt>
                <c:pt idx="4">
                  <c:v>0.752216</c:v>
                </c:pt>
                <c:pt idx="5">
                  <c:v>0.73316300000000001</c:v>
                </c:pt>
                <c:pt idx="6">
                  <c:v>0.72770199999999996</c:v>
                </c:pt>
                <c:pt idx="7">
                  <c:v>0.68534799999999996</c:v>
                </c:pt>
                <c:pt idx="8">
                  <c:v>0.64263099999999995</c:v>
                </c:pt>
                <c:pt idx="9">
                  <c:v>0.64014300000000002</c:v>
                </c:pt>
                <c:pt idx="10">
                  <c:v>0.471466</c:v>
                </c:pt>
                <c:pt idx="11">
                  <c:v>0.35869600000000001</c:v>
                </c:pt>
                <c:pt idx="12">
                  <c:v>0.29275299999999999</c:v>
                </c:pt>
                <c:pt idx="13">
                  <c:v>0.26980500000000002</c:v>
                </c:pt>
                <c:pt idx="14">
                  <c:v>0.25790600000000002</c:v>
                </c:pt>
                <c:pt idx="15">
                  <c:v>0.16800200000000001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4970880"/>
        <c:axId val="128507904"/>
      </c:scatterChart>
      <c:valAx>
        <c:axId val="124970880"/>
        <c:scaling>
          <c:orientation val="minMax"/>
          <c:max val="16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Testing Material Rank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8507904"/>
        <c:crosses val="autoZero"/>
        <c:crossBetween val="midCat"/>
        <c:majorUnit val="4"/>
      </c:valAx>
      <c:valAx>
        <c:axId val="1285079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Reduction in Error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12497088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24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7"/>
    </mc:Choice>
    <mc:Fallback>
      <c:style val="47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Dielectric </a:t>
            </a:r>
            <a:r>
              <a:rPr lang="en-US" dirty="0"/>
              <a:t>BRDF Improvement </a:t>
            </a:r>
          </a:p>
          <a:p>
            <a:pPr>
              <a:defRPr/>
            </a:pPr>
            <a:r>
              <a:rPr lang="en-US" dirty="0"/>
              <a:t>over Cook </a:t>
            </a:r>
            <a:r>
              <a:rPr lang="en-US" dirty="0" smtClean="0"/>
              <a:t>Torrance</a:t>
            </a:r>
          </a:p>
          <a:p>
            <a:pPr>
              <a:defRPr/>
            </a:pPr>
            <a:r>
              <a:rPr lang="en-US" dirty="0" smtClean="0"/>
              <a:t>(Higher is Better)</a:t>
            </a:r>
            <a:endParaRPr lang="en-US" dirty="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xVal>
            <c:numRef>
              <c:f>'error-quals-min-dielectric'!$K$5:$K$20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xVal>
          <c:yVal>
            <c:numRef>
              <c:f>'error-quals-min-dielectric'!$L$5:$L$20</c:f>
              <c:numCache>
                <c:formatCode>0%</c:formatCode>
                <c:ptCount val="16"/>
                <c:pt idx="0">
                  <c:v>0.92107000000000006</c:v>
                </c:pt>
                <c:pt idx="1">
                  <c:v>0.91494900000000001</c:v>
                </c:pt>
                <c:pt idx="2">
                  <c:v>0.89417199999999997</c:v>
                </c:pt>
                <c:pt idx="3">
                  <c:v>0.88183500000000004</c:v>
                </c:pt>
                <c:pt idx="4">
                  <c:v>0.80767299999999997</c:v>
                </c:pt>
                <c:pt idx="5">
                  <c:v>0.79659999999999997</c:v>
                </c:pt>
                <c:pt idx="6">
                  <c:v>0.76672499999999999</c:v>
                </c:pt>
                <c:pt idx="7">
                  <c:v>0.743502</c:v>
                </c:pt>
                <c:pt idx="8">
                  <c:v>0.70469199999999999</c:v>
                </c:pt>
                <c:pt idx="9">
                  <c:v>0.703206</c:v>
                </c:pt>
                <c:pt idx="10">
                  <c:v>0.67643900000000001</c:v>
                </c:pt>
                <c:pt idx="11">
                  <c:v>0.63017900000000004</c:v>
                </c:pt>
                <c:pt idx="12">
                  <c:v>0.60632900000000001</c:v>
                </c:pt>
                <c:pt idx="13">
                  <c:v>0.52010800000000001</c:v>
                </c:pt>
                <c:pt idx="14">
                  <c:v>0.50113799999999997</c:v>
                </c:pt>
                <c:pt idx="15">
                  <c:v>0.36046899999999998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9559680"/>
        <c:axId val="139561600"/>
      </c:scatterChart>
      <c:valAx>
        <c:axId val="139559680"/>
        <c:scaling>
          <c:orientation val="minMax"/>
          <c:max val="16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Testing Material Rank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39561600"/>
        <c:crosses val="autoZero"/>
        <c:crossBetween val="midCat"/>
        <c:majorUnit val="4"/>
      </c:valAx>
      <c:valAx>
        <c:axId val="1395616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Reduction in Error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13955968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24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91626-DD73-47BE-AA30-3F0DC9E6FCC5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C37EA-5CE0-451E-BC2A-1FF0D00CF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19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C37EA-5CE0-451E-BC2A-1FF0D00CFE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0443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C37EA-5CE0-451E-BC2A-1FF0D00CFE0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761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C37EA-5CE0-451E-BC2A-1FF0D00CFE0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342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C37EA-5CE0-451E-BC2A-1FF0D00CFE0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342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C37EA-5CE0-451E-BC2A-1FF0D00CFE0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342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C37EA-5CE0-451E-BC2A-1FF0D00CFE0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342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C37EA-5CE0-451E-BC2A-1FF0D00CFE0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342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C37EA-5CE0-451E-BC2A-1FF0D00CFE0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34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C37EA-5CE0-451E-BC2A-1FF0D00CFE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61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C37EA-5CE0-451E-BC2A-1FF0D00CFE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86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C37EA-5CE0-451E-BC2A-1FF0D00CFE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86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C37EA-5CE0-451E-BC2A-1FF0D00CFE0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191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C37EA-5CE0-451E-BC2A-1FF0D00CFE0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805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C37EA-5CE0-451E-BC2A-1FF0D00CFE0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79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C37EA-5CE0-451E-BC2A-1FF0D00CFE0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6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C37EA-5CE0-451E-BC2A-1FF0D00CFE0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761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43FD-035E-48CF-8D8B-5825BC2B3798}" type="datetime1">
              <a:rPr lang="en-US" smtClean="0"/>
              <a:t>5/21/2013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4512B-C490-4387-9E63-DEF6D3931742}" type="datetime1">
              <a:rPr lang="en-US" smtClean="0"/>
              <a:t>5/21/2013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F47AE-AA78-4524-9593-8319045775D3}" type="datetime1">
              <a:rPr lang="en-US" smtClean="0"/>
              <a:t>5/21/2013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A762D-2A2A-49A3-967A-4C95BC18E8C6}" type="datetime1">
              <a:rPr lang="en-US" smtClean="0"/>
              <a:t>5/21/2013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4136" y="6390855"/>
            <a:ext cx="2133600" cy="365125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38171-0507-4A1D-8D36-81C61A80AAB3}" type="datetime1">
              <a:rPr lang="en-US" smtClean="0"/>
              <a:t>5/21/2013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96" y="1319842"/>
            <a:ext cx="4366404" cy="480632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319842"/>
            <a:ext cx="4349151" cy="48063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4EA1-645A-4D66-9D86-5ABA33B27A47}" type="datetime1">
              <a:rPr lang="en-US" smtClean="0"/>
              <a:t>5/21/2013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9D21E-0479-49C1-84BA-C9E9350ACCF2}" type="datetime1">
              <a:rPr lang="en-US" smtClean="0"/>
              <a:t>5/21/2013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FAE-CBF8-4EA2-9DB7-0A2AC4126BF9}" type="datetime1">
              <a:rPr lang="en-US" smtClean="0"/>
              <a:t>5/21/2013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39757-FF80-4D0C-841B-FDEAE82B9F11}" type="datetime1">
              <a:rPr lang="en-US" smtClean="0"/>
              <a:t>5/21/2013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B21D0-3CC6-4E35-985C-56ADD8CD3116}" type="datetime1">
              <a:rPr lang="en-US" smtClean="0"/>
              <a:t>5/21/2013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A9A5B-8786-4153-A4E6-56474744A913}" type="datetime1">
              <a:rPr lang="en-US" smtClean="0"/>
              <a:t>5/21/2013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95" y="155275"/>
            <a:ext cx="8859329" cy="1000665"/>
          </a:xfrm>
          <a:prstGeom prst="rect">
            <a:avLst/>
          </a:prstGeom>
          <a:solidFill>
            <a:schemeClr val="tx1"/>
          </a:solidFill>
          <a:ln w="25400"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95" y="1311215"/>
            <a:ext cx="8859329" cy="4814949"/>
          </a:xfrm>
          <a:prstGeom prst="rect">
            <a:avLst/>
          </a:prstGeom>
          <a:solidFill>
            <a:schemeClr val="tx1"/>
          </a:solidFill>
          <a:ln w="25400"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770" y="6356350"/>
            <a:ext cx="2470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fld id="{8DB2615F-4D3F-4D67-930F-42E685BE2177}" type="datetime1">
              <a:rPr lang="en-US" smtClean="0"/>
              <a:pPr/>
              <a:t>5/21/2013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4614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tiff"/><Relationship Id="rId13" Type="http://schemas.openxmlformats.org/officeDocument/2006/relationships/image" Target="../media/image36.tiff"/><Relationship Id="rId3" Type="http://schemas.openxmlformats.org/officeDocument/2006/relationships/image" Target="../media/image27.tiff"/><Relationship Id="rId7" Type="http://schemas.openxmlformats.org/officeDocument/2006/relationships/image" Target="../media/image31.tiff"/><Relationship Id="rId12" Type="http://schemas.openxmlformats.org/officeDocument/2006/relationships/image" Target="../media/image35.tiff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tiff"/><Relationship Id="rId11" Type="http://schemas.openxmlformats.org/officeDocument/2006/relationships/image" Target="../media/image34.tiff"/><Relationship Id="rId5" Type="http://schemas.openxmlformats.org/officeDocument/2006/relationships/image" Target="../media/image29.tiff"/><Relationship Id="rId10" Type="http://schemas.openxmlformats.org/officeDocument/2006/relationships/image" Target="../media/image33.tiff"/><Relationship Id="rId4" Type="http://schemas.openxmlformats.org/officeDocument/2006/relationships/image" Target="../media/image28.tiff"/><Relationship Id="rId9" Type="http://schemas.openxmlformats.org/officeDocument/2006/relationships/image" Target="../media/image25.png"/><Relationship Id="rId14" Type="http://schemas.openxmlformats.org/officeDocument/2006/relationships/image" Target="../media/image16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tiff"/><Relationship Id="rId13" Type="http://schemas.openxmlformats.org/officeDocument/2006/relationships/image" Target="../media/image36.tiff"/><Relationship Id="rId3" Type="http://schemas.openxmlformats.org/officeDocument/2006/relationships/image" Target="../media/image27.tiff"/><Relationship Id="rId7" Type="http://schemas.openxmlformats.org/officeDocument/2006/relationships/image" Target="../media/image31.tiff"/><Relationship Id="rId12" Type="http://schemas.openxmlformats.org/officeDocument/2006/relationships/image" Target="../media/image35.tiff"/><Relationship Id="rId17" Type="http://schemas.microsoft.com/office/2007/relationships/hdphoto" Target="../media/hdphoto1.wdp"/><Relationship Id="rId2" Type="http://schemas.openxmlformats.org/officeDocument/2006/relationships/image" Target="../media/image26.tiff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tiff"/><Relationship Id="rId11" Type="http://schemas.openxmlformats.org/officeDocument/2006/relationships/image" Target="../media/image34.tiff"/><Relationship Id="rId5" Type="http://schemas.openxmlformats.org/officeDocument/2006/relationships/image" Target="../media/image29.tiff"/><Relationship Id="rId15" Type="http://schemas.openxmlformats.org/officeDocument/2006/relationships/image" Target="../media/image15.png"/><Relationship Id="rId10" Type="http://schemas.openxmlformats.org/officeDocument/2006/relationships/image" Target="../media/image33.tiff"/><Relationship Id="rId4" Type="http://schemas.openxmlformats.org/officeDocument/2006/relationships/image" Target="../media/image28.tiff"/><Relationship Id="rId9" Type="http://schemas.openxmlformats.org/officeDocument/2006/relationships/image" Target="../media/image25.png"/><Relationship Id="rId14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tiff"/><Relationship Id="rId13" Type="http://schemas.openxmlformats.org/officeDocument/2006/relationships/image" Target="../media/image35.tiff"/><Relationship Id="rId18" Type="http://schemas.microsoft.com/office/2007/relationships/hdphoto" Target="../media/hdphoto1.wdp"/><Relationship Id="rId3" Type="http://schemas.openxmlformats.org/officeDocument/2006/relationships/image" Target="../media/image26.tiff"/><Relationship Id="rId7" Type="http://schemas.openxmlformats.org/officeDocument/2006/relationships/image" Target="../media/image30.tiff"/><Relationship Id="rId12" Type="http://schemas.openxmlformats.org/officeDocument/2006/relationships/image" Target="../media/image34.tiff"/><Relationship Id="rId17" Type="http://schemas.openxmlformats.org/officeDocument/2006/relationships/image" Target="../media/image37.png"/><Relationship Id="rId2" Type="http://schemas.openxmlformats.org/officeDocument/2006/relationships/image" Target="../media/image38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tiff"/><Relationship Id="rId11" Type="http://schemas.openxmlformats.org/officeDocument/2006/relationships/image" Target="../media/image33.tiff"/><Relationship Id="rId5" Type="http://schemas.openxmlformats.org/officeDocument/2006/relationships/image" Target="../media/image28.tiff"/><Relationship Id="rId15" Type="http://schemas.openxmlformats.org/officeDocument/2006/relationships/image" Target="../media/image16.png"/><Relationship Id="rId10" Type="http://schemas.openxmlformats.org/officeDocument/2006/relationships/image" Target="../media/image25.png"/><Relationship Id="rId19" Type="http://schemas.openxmlformats.org/officeDocument/2006/relationships/image" Target="../media/image39.jpeg"/><Relationship Id="rId4" Type="http://schemas.openxmlformats.org/officeDocument/2006/relationships/image" Target="../media/image27.tiff"/><Relationship Id="rId9" Type="http://schemas.openxmlformats.org/officeDocument/2006/relationships/image" Target="../media/image32.tiff"/><Relationship Id="rId14" Type="http://schemas.openxmlformats.org/officeDocument/2006/relationships/image" Target="../media/image36.tif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tiff"/><Relationship Id="rId13" Type="http://schemas.openxmlformats.org/officeDocument/2006/relationships/image" Target="../media/image35.tiff"/><Relationship Id="rId18" Type="http://schemas.microsoft.com/office/2007/relationships/hdphoto" Target="../media/hdphoto1.wdp"/><Relationship Id="rId3" Type="http://schemas.openxmlformats.org/officeDocument/2006/relationships/image" Target="../media/image26.tiff"/><Relationship Id="rId21" Type="http://schemas.openxmlformats.org/officeDocument/2006/relationships/image" Target="../media/image42.tiff"/><Relationship Id="rId7" Type="http://schemas.openxmlformats.org/officeDocument/2006/relationships/image" Target="../media/image30.tiff"/><Relationship Id="rId12" Type="http://schemas.openxmlformats.org/officeDocument/2006/relationships/image" Target="../media/image34.tiff"/><Relationship Id="rId17" Type="http://schemas.openxmlformats.org/officeDocument/2006/relationships/image" Target="../media/image37.png"/><Relationship Id="rId2" Type="http://schemas.openxmlformats.org/officeDocument/2006/relationships/image" Target="../media/image38.png"/><Relationship Id="rId16" Type="http://schemas.openxmlformats.org/officeDocument/2006/relationships/image" Target="../media/image15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tiff"/><Relationship Id="rId11" Type="http://schemas.openxmlformats.org/officeDocument/2006/relationships/image" Target="../media/image33.tiff"/><Relationship Id="rId5" Type="http://schemas.openxmlformats.org/officeDocument/2006/relationships/image" Target="../media/image28.tiff"/><Relationship Id="rId15" Type="http://schemas.openxmlformats.org/officeDocument/2006/relationships/image" Target="../media/image16.png"/><Relationship Id="rId10" Type="http://schemas.openxmlformats.org/officeDocument/2006/relationships/image" Target="../media/image25.png"/><Relationship Id="rId19" Type="http://schemas.openxmlformats.org/officeDocument/2006/relationships/image" Target="../media/image40.png"/><Relationship Id="rId4" Type="http://schemas.openxmlformats.org/officeDocument/2006/relationships/image" Target="../media/image27.tiff"/><Relationship Id="rId9" Type="http://schemas.openxmlformats.org/officeDocument/2006/relationships/image" Target="../media/image32.tiff"/><Relationship Id="rId14" Type="http://schemas.openxmlformats.org/officeDocument/2006/relationships/image" Target="../media/image36.tif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0425"/>
            <a:ext cx="8153400" cy="1470025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effectLst>
                  <a:outerShdw blurRad="635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HelveticaNeueLT Com 45 Lt" pitchFamily="34" charset="0"/>
              </a:rPr>
              <a:t>Generating Novel Reflectance Functions</a:t>
            </a:r>
            <a:endParaRPr lang="en-US" sz="4800" dirty="0">
              <a:solidFill>
                <a:schemeClr val="bg1"/>
              </a:solidFill>
              <a:effectLst>
                <a:outerShdw blurRad="63500" dist="63500" dir="2700000" algn="tl" rotWithShape="0">
                  <a:prstClr val="black">
                    <a:alpha val="40000"/>
                  </a:prstClr>
                </a:outerShdw>
              </a:effectLst>
              <a:latin typeface="HelveticaNeueLT Com 45 L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57425" y="3886201"/>
            <a:ext cx="4629150" cy="1381124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HelveticaNeueLT Com 45 Lt" pitchFamily="34" charset="0"/>
              </a:rPr>
              <a:t>Adam Brady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492303"/>
            <a:ext cx="2019300" cy="2019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524" y="254000"/>
            <a:ext cx="3327876" cy="2495907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583941" y="1101903"/>
            <a:ext cx="1206500" cy="8001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60524" y="254000"/>
            <a:ext cx="3327876" cy="24959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492303"/>
            <a:ext cx="2019300" cy="2019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524" y="254000"/>
            <a:ext cx="3327876" cy="2495907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583941" y="1101903"/>
            <a:ext cx="1206500" cy="8001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5400000">
            <a:off x="6610112" y="3295650"/>
            <a:ext cx="1206500" cy="8001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737" y="4381500"/>
            <a:ext cx="2381250" cy="20955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460524" y="254000"/>
            <a:ext cx="3327876" cy="24959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3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492303"/>
            <a:ext cx="2019300" cy="2019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524" y="254000"/>
            <a:ext cx="3327876" cy="2495907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583941" y="1101903"/>
            <a:ext cx="1206500" cy="8001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5400000">
            <a:off x="6610112" y="3295650"/>
            <a:ext cx="1206500" cy="8001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737" y="4381500"/>
            <a:ext cx="2381250" cy="209550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 rot="10800000">
            <a:off x="4187191" y="4772025"/>
            <a:ext cx="1206500" cy="8001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60524" y="254000"/>
            <a:ext cx="3327876" cy="24959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5700" y="3489452"/>
            <a:ext cx="2528534" cy="298754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148965" y="3695700"/>
            <a:ext cx="328295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…</a:t>
            </a:r>
            <a:endParaRPr lang="en-US" sz="66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93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492303"/>
            <a:ext cx="2019300" cy="2019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524" y="254000"/>
            <a:ext cx="3327876" cy="2495907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583941" y="1101903"/>
            <a:ext cx="1206500" cy="8001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5400000">
            <a:off x="6610112" y="3295650"/>
            <a:ext cx="1206500" cy="8001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737" y="4381500"/>
            <a:ext cx="2381250" cy="209550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 rot="10800000">
            <a:off x="4187191" y="4772025"/>
            <a:ext cx="1206500" cy="8001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60524" y="254000"/>
            <a:ext cx="3327876" cy="24959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44" y="3092450"/>
            <a:ext cx="3182531" cy="34210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148965" y="2956084"/>
            <a:ext cx="3282950" cy="22159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  <a:endParaRPr lang="en-US" sz="13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72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are More Than 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light strikes a surface, it scatters</a:t>
            </a:r>
          </a:p>
          <a:p>
            <a:r>
              <a:rPr lang="en-US" dirty="0" smtClean="0"/>
              <a:t>Realistic rendering depends on how this </a:t>
            </a:r>
            <a:r>
              <a:rPr lang="en-US" dirty="0" smtClean="0">
                <a:solidFill>
                  <a:srgbClr val="00B0F0"/>
                </a:solidFill>
              </a:rPr>
              <a:t>reflectance </a:t>
            </a:r>
            <a:r>
              <a:rPr lang="en-US" dirty="0" smtClean="0"/>
              <a:t>is </a:t>
            </a:r>
            <a:r>
              <a:rPr lang="en-US" dirty="0" smtClean="0">
                <a:solidFill>
                  <a:srgbClr val="00B0F0"/>
                </a:solidFill>
              </a:rPr>
              <a:t>distributed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144" y="3455945"/>
            <a:ext cx="8551356" cy="255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77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Formalizing Reflectance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HelveticaNeueLT Com 45 Lt" pitchFamily="34" charset="0"/>
              </a:rPr>
              <a:t>We model material reflectance using a</a:t>
            </a:r>
          </a:p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  <a:latin typeface="HelveticaNeueLT Com 45 Lt" pitchFamily="34" charset="0"/>
              </a:rPr>
              <a:t>B</a:t>
            </a:r>
            <a:r>
              <a:rPr lang="en-US" dirty="0">
                <a:latin typeface="HelveticaNeueLT Com 45 Lt" pitchFamily="34" charset="0"/>
              </a:rPr>
              <a:t>idirectional</a:t>
            </a:r>
          </a:p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  <a:latin typeface="HelveticaNeueLT Com 45 Lt" pitchFamily="34" charset="0"/>
              </a:rPr>
              <a:t>R</a:t>
            </a:r>
            <a:r>
              <a:rPr lang="en-US" dirty="0">
                <a:latin typeface="HelveticaNeueLT Com 45 Lt" pitchFamily="34" charset="0"/>
              </a:rPr>
              <a:t>eflectance</a:t>
            </a:r>
          </a:p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  <a:latin typeface="HelveticaNeueLT Com 45 Lt" pitchFamily="34" charset="0"/>
              </a:rPr>
              <a:t>D</a:t>
            </a:r>
            <a:r>
              <a:rPr lang="en-US" dirty="0">
                <a:latin typeface="HelveticaNeueLT Com 45 Lt" pitchFamily="34" charset="0"/>
              </a:rPr>
              <a:t>istribution </a:t>
            </a:r>
          </a:p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  <a:latin typeface="HelveticaNeueLT Com 45 Lt" pitchFamily="34" charset="0"/>
              </a:rPr>
              <a:t>F</a:t>
            </a:r>
            <a:r>
              <a:rPr lang="en-US" dirty="0">
                <a:latin typeface="HelveticaNeueLT Com 45 Lt" pitchFamily="34" charset="0"/>
              </a:rPr>
              <a:t>unction</a:t>
            </a:r>
          </a:p>
          <a:p>
            <a:pPr marL="0" indent="0">
              <a:buNone/>
            </a:pPr>
            <a:r>
              <a:rPr lang="en-US" dirty="0">
                <a:latin typeface="HelveticaNeueLT Com 45 Lt" pitchFamily="34" charset="0"/>
              </a:rPr>
              <a:t>…or BRDF</a:t>
            </a:r>
          </a:p>
          <a:p>
            <a:pPr marL="0" indent="0">
              <a:buNone/>
            </a:pPr>
            <a:r>
              <a:rPr lang="en-US" dirty="0">
                <a:latin typeface="HelveticaNeueLT Com 45 Lt" pitchFamily="34" charset="0"/>
              </a:rPr>
              <a:t>The BRDF defines the </a:t>
            </a:r>
            <a:r>
              <a:rPr lang="en-US" dirty="0" smtClean="0">
                <a:latin typeface="HelveticaNeueLT Com 45 Lt" pitchFamily="34" charset="0"/>
              </a:rPr>
              <a:t>fraction of incoming light reflected along an outgoing direction</a:t>
            </a:r>
            <a:endParaRPr lang="en-US" dirty="0">
              <a:latin typeface="HelveticaNeueLT Com 45 Lt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918" y="2781017"/>
            <a:ext cx="5863868" cy="142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4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95" y="155275"/>
            <a:ext cx="8859329" cy="1978325"/>
          </a:xfrm>
        </p:spPr>
        <p:txBody>
          <a:bodyPr>
            <a:normAutofit/>
          </a:bodyPr>
          <a:lstStyle/>
          <a:p>
            <a:r>
              <a:rPr lang="en-US" dirty="0" smtClean="0"/>
              <a:t>How Do Artists Use BRDFs?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50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95" y="155275"/>
            <a:ext cx="8859329" cy="1978325"/>
          </a:xfrm>
        </p:spPr>
        <p:txBody>
          <a:bodyPr>
            <a:normAutofit/>
          </a:bodyPr>
          <a:lstStyle/>
          <a:p>
            <a:r>
              <a:rPr lang="en-US" dirty="0" smtClean="0"/>
              <a:t>How Do Artists Use BRDFs?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9700"/>
            <a:ext cx="9122736" cy="3632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7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…but these models can’t accurately capture many real world materials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5" descr="Z:\home\amb8hd\Dropbox\genbrdf\presentation\bmp2-merl-ann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746249"/>
            <a:ext cx="3854450" cy="385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Z:\home\amb8hd\Dropbox\genbrdf\presentation\bmp2-ct-ann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1847849"/>
            <a:ext cx="38671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70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should we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Modern CGI movies frequently rely on stylizing even “photorealistic” scenes</a:t>
            </a:r>
          </a:p>
          <a:p>
            <a:pPr lvl="1"/>
            <a:r>
              <a:rPr lang="en-US" dirty="0" smtClean="0"/>
              <a:t>Mask material inaccuracies 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54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13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21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should we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</a:rPr>
              <a:t>Modern CGI movies frequently rely on stylizing even “photorealistic” scenes</a:t>
            </a:r>
          </a:p>
          <a:p>
            <a:pPr lvl="1"/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</a:rPr>
              <a:t>Mask material inaccuracies </a:t>
            </a:r>
          </a:p>
          <a:p>
            <a:endParaRPr lang="en-US" sz="3000" dirty="0" smtClean="0"/>
          </a:p>
          <a:p>
            <a:r>
              <a:rPr lang="en-US" sz="3000" dirty="0" smtClean="0"/>
              <a:t>Better BRDFs can save time &amp; money</a:t>
            </a:r>
          </a:p>
          <a:p>
            <a:pPr lvl="1"/>
            <a:r>
              <a:rPr lang="en-US" sz="3000" dirty="0" smtClean="0"/>
              <a:t>Less time spent tweaking poor models</a:t>
            </a:r>
          </a:p>
          <a:p>
            <a:endParaRPr lang="en-US" sz="3000" dirty="0"/>
          </a:p>
          <a:p>
            <a:pPr marL="457200" lvl="1" indent="0">
              <a:buNone/>
            </a:pP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9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should we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</a:rPr>
              <a:t>Modern CGI movies frequently rely on stylizing even “photorealistic” scenes</a:t>
            </a:r>
          </a:p>
          <a:p>
            <a:pPr lvl="1"/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</a:rPr>
              <a:t>Mask material inaccuracies </a:t>
            </a:r>
          </a:p>
          <a:p>
            <a:endParaRPr lang="en-US" sz="3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</a:rPr>
              <a:t>Better BRDFs can save time &amp; money</a:t>
            </a:r>
          </a:p>
          <a:p>
            <a:pPr lvl="1"/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</a:rPr>
              <a:t>Less time spent tweaking poor models</a:t>
            </a:r>
          </a:p>
          <a:p>
            <a:endParaRPr lang="en-US" sz="3000" dirty="0" smtClean="0"/>
          </a:p>
          <a:p>
            <a:r>
              <a:rPr lang="en-US" sz="3000" dirty="0" smtClean="0"/>
              <a:t>Modeling real materials is even more important in other domains</a:t>
            </a:r>
          </a:p>
          <a:p>
            <a:endParaRPr lang="en-US" sz="3000" dirty="0"/>
          </a:p>
          <a:p>
            <a:pPr marL="457200" lvl="1" indent="0">
              <a:buNone/>
            </a:pP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35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17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46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7114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76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711486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371600" y="1720849"/>
            <a:ext cx="6121400" cy="3733800"/>
          </a:xfrm>
          <a:prstGeom prst="rect">
            <a:avLst/>
          </a:prstGeom>
          <a:solidFill>
            <a:schemeClr val="tx1"/>
          </a:solidFill>
          <a:ln w="25400"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7200" dirty="0" smtClean="0">
                <a:solidFill>
                  <a:srgbClr val="00B0F0"/>
                </a:solidFill>
              </a:rPr>
              <a:t>Project Goal</a:t>
            </a:r>
            <a:r>
              <a:rPr lang="en-US" sz="7200" dirty="0" smtClean="0"/>
              <a:t>:</a:t>
            </a:r>
          </a:p>
          <a:p>
            <a:r>
              <a:rPr lang="en-US" sz="7200" dirty="0" smtClean="0">
                <a:solidFill>
                  <a:schemeClr val="accent6">
                    <a:lumMod val="75000"/>
                  </a:schemeClr>
                </a:solidFill>
              </a:rPr>
              <a:t>Make Better BRDFs!</a:t>
            </a:r>
            <a:endParaRPr lang="en-US" sz="7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80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are BRDFs produced?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B0F0"/>
                </a:solidFill>
              </a:rPr>
              <a:t>Two different strategies exist</a:t>
            </a:r>
            <a:r>
              <a:rPr lang="en-US" sz="4000" dirty="0" smtClean="0"/>
              <a:t>, but each has limitations</a:t>
            </a:r>
          </a:p>
          <a:p>
            <a:endParaRPr lang="en-US" sz="4000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Define the BRDF as a continuous, analytic math expression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Measure discrete samples of the BRDF and record as a big table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95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Strategy 1: Analytic BRDF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Think hard, write an adjustable equation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fit observations or approximate physics</a:t>
            </a:r>
          </a:p>
          <a:p>
            <a:pPr marL="0" indent="0" algn="ctr">
              <a:buNone/>
            </a:pPr>
            <a:endParaRPr lang="en-US" i="1" dirty="0" smtClean="0">
              <a:latin typeface="Cambria Math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54" y="3830466"/>
            <a:ext cx="8186468" cy="227827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79899" y="2423604"/>
                <a:ext cx="62139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3407B6E-2F4F-450A-84D1-884C679C1962}" type="mathplaceholder">
                        <a:rPr lang="en-US" i="1" smtClean="0">
                          <a:latin typeface="Cambria Math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99" y="2423604"/>
                <a:ext cx="6213951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69" y="2901752"/>
            <a:ext cx="8747037" cy="64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27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 BRDF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Finding </a:t>
            </a:r>
            <a:r>
              <a:rPr lang="en-US" dirty="0" smtClean="0"/>
              <a:t>fundamental approximations of the natural </a:t>
            </a:r>
            <a:r>
              <a:rPr lang="en-US" dirty="0"/>
              <a:t>world is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hard</a:t>
            </a:r>
          </a:p>
          <a:p>
            <a:endParaRPr lang="en-US" dirty="0" smtClean="0"/>
          </a:p>
          <a:p>
            <a:r>
              <a:rPr lang="en-US" dirty="0" smtClean="0"/>
              <a:t>Very few analytic BRDFs exist</a:t>
            </a: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/>
              <a:t>Simplifying assumptions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limit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accuracy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3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2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 2: Measured BRDF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96" y="1319842"/>
            <a:ext cx="4645804" cy="4806321"/>
          </a:xfrm>
        </p:spPr>
        <p:txBody>
          <a:bodyPr>
            <a:normAutofit/>
          </a:bodyPr>
          <a:lstStyle/>
          <a:p>
            <a:r>
              <a:rPr lang="en-US" sz="3600" dirty="0"/>
              <a:t>Measure </a:t>
            </a:r>
            <a:r>
              <a:rPr lang="en-US" sz="3600" dirty="0" smtClean="0"/>
              <a:t>a BRDF </a:t>
            </a:r>
            <a:r>
              <a:rPr lang="en-US" sz="3600" dirty="0"/>
              <a:t>using a </a:t>
            </a:r>
            <a:r>
              <a:rPr lang="en-US" sz="3600" dirty="0" err="1"/>
              <a:t>gonio-reflectometer</a:t>
            </a:r>
            <a:r>
              <a:rPr lang="en-US" sz="3600" dirty="0"/>
              <a:t> </a:t>
            </a:r>
          </a:p>
          <a:p>
            <a:endParaRPr lang="en-US" sz="3600" dirty="0"/>
          </a:p>
          <a:p>
            <a:r>
              <a:rPr lang="en-US" sz="3600" dirty="0"/>
              <a:t>Store this as a big lookup table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6" name="Content Placeholder 5" descr="C:\Users\Adam\Desktop\Gantry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r="3977"/>
          <a:stretch>
            <a:fillRect/>
          </a:stretch>
        </p:blipFill>
        <p:spPr bwMode="auto">
          <a:xfrm>
            <a:off x="4929423" y="1319213"/>
            <a:ext cx="3787304" cy="4806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248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Problems with </a:t>
            </a:r>
            <a:r>
              <a:rPr lang="en-US" dirty="0" smtClean="0"/>
              <a:t>Measured BRDFs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96" y="1319842"/>
            <a:ext cx="4645804" cy="4806321"/>
          </a:xfrm>
        </p:spPr>
        <p:txBody>
          <a:bodyPr>
            <a:normAutofit/>
          </a:bodyPr>
          <a:lstStyle/>
          <a:p>
            <a:r>
              <a:rPr lang="en-US" sz="3600" dirty="0"/>
              <a:t>The table is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HUGE</a:t>
            </a:r>
          </a:p>
          <a:p>
            <a:pPr lvl="1"/>
            <a:r>
              <a:rPr lang="en-US" sz="3200" dirty="0"/>
              <a:t>Millions of samples </a:t>
            </a:r>
            <a:r>
              <a:rPr lang="en-US" sz="3200" dirty="0" smtClean="0"/>
              <a:t>needed</a:t>
            </a:r>
            <a:endParaRPr lang="en-US" sz="3200" dirty="0"/>
          </a:p>
          <a:p>
            <a:pPr marL="457200" lvl="1" indent="0">
              <a:buNone/>
            </a:pPr>
            <a:endParaRPr lang="en-US" sz="3200" dirty="0"/>
          </a:p>
          <a:p>
            <a:r>
              <a:rPr lang="en-US" sz="3600" dirty="0"/>
              <a:t>Data only describes one </a:t>
            </a:r>
            <a:r>
              <a:rPr lang="en-US" sz="3600" dirty="0" smtClean="0"/>
              <a:t>material</a:t>
            </a:r>
          </a:p>
          <a:p>
            <a:pPr lvl="1"/>
            <a:r>
              <a:rPr lang="en-US" sz="3200" dirty="0" smtClean="0"/>
              <a:t>Doesn’t offer insight into similar materials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6" name="Content Placeholder 5" descr="C:\Users\Adam\Desktop\Gantry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r="3977"/>
          <a:stretch>
            <a:fillRect/>
          </a:stretch>
        </p:blipFill>
        <p:spPr bwMode="auto">
          <a:xfrm>
            <a:off x="4929423" y="1319213"/>
            <a:ext cx="3787304" cy="4806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584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Need a Better 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Analytic BRDFs are </a:t>
            </a:r>
            <a:r>
              <a:rPr lang="en-US" dirty="0" smtClean="0">
                <a:solidFill>
                  <a:srgbClr val="00B0F0"/>
                </a:solidFill>
              </a:rPr>
              <a:t>compact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F0"/>
                </a:solidFill>
              </a:rPr>
              <a:t>general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00B0F0"/>
                </a:solidFill>
              </a:rPr>
              <a:t>adjustable</a:t>
            </a:r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But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inaccurately </a:t>
            </a:r>
            <a:r>
              <a:rPr lang="en-US" dirty="0" smtClean="0"/>
              <a:t>model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real materials</a:t>
            </a:r>
          </a:p>
          <a:p>
            <a:endParaRPr lang="en-US" dirty="0"/>
          </a:p>
          <a:p>
            <a:r>
              <a:rPr lang="en-US" dirty="0" smtClean="0"/>
              <a:t>Measured data is </a:t>
            </a:r>
            <a:r>
              <a:rPr lang="en-US" dirty="0" smtClean="0">
                <a:solidFill>
                  <a:srgbClr val="00B0F0"/>
                </a:solidFill>
              </a:rPr>
              <a:t>accurate</a:t>
            </a:r>
            <a:r>
              <a:rPr lang="en-US" dirty="0" smtClean="0"/>
              <a:t>..</a:t>
            </a:r>
          </a:p>
          <a:p>
            <a:pPr lvl="1"/>
            <a:r>
              <a:rPr lang="en-US" dirty="0" smtClean="0"/>
              <a:t>But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HUGE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static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72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 Need a Better Way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Analytic BRDFs are compact and contain adjustable parameters…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But can be inaccurate for real materials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Measured data is accurate..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But HUGE and static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4499" y="2044700"/>
            <a:ext cx="8255001" cy="2984500"/>
          </a:xfrm>
          <a:prstGeom prst="rect">
            <a:avLst/>
          </a:prstGeom>
          <a:solidFill>
            <a:schemeClr val="tx1"/>
          </a:solidFill>
          <a:ln w="25400"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Solution:</a:t>
            </a:r>
          </a:p>
          <a:p>
            <a:pPr marL="0" indent="0" algn="ctr">
              <a:buNone/>
            </a:pPr>
            <a:r>
              <a:rPr lang="en-US" dirty="0" smtClean="0"/>
              <a:t>Create </a:t>
            </a:r>
            <a:r>
              <a:rPr lang="en-US" dirty="0" smtClean="0">
                <a:solidFill>
                  <a:srgbClr val="00B0F0"/>
                </a:solidFill>
              </a:rPr>
              <a:t>new analytic BRDFs</a:t>
            </a:r>
            <a:r>
              <a:rPr lang="en-US" dirty="0" smtClean="0"/>
              <a:t> that</a:t>
            </a:r>
          </a:p>
          <a:p>
            <a:pPr marL="0" indent="0" algn="ctr">
              <a:buNone/>
            </a:pPr>
            <a:r>
              <a:rPr lang="en-US" dirty="0"/>
              <a:t>b</a:t>
            </a:r>
            <a:r>
              <a:rPr lang="en-US" dirty="0" smtClean="0"/>
              <a:t>etter model measured BRDF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22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Create way to </a:t>
            </a:r>
            <a:r>
              <a:rPr lang="en-US" sz="3200" dirty="0" smtClean="0">
                <a:solidFill>
                  <a:srgbClr val="00B0F0"/>
                </a:solidFill>
              </a:rPr>
              <a:t>generate</a:t>
            </a:r>
            <a:r>
              <a:rPr lang="en-US" sz="3200" dirty="0" smtClean="0"/>
              <a:t> new analytic BRDFs</a:t>
            </a:r>
          </a:p>
          <a:p>
            <a:endParaRPr lang="en-US" sz="3200" dirty="0"/>
          </a:p>
          <a:p>
            <a:r>
              <a:rPr lang="en-US" sz="3200" dirty="0" smtClean="0"/>
              <a:t>Devise an </a:t>
            </a:r>
            <a:r>
              <a:rPr lang="en-US" sz="3200" dirty="0" smtClean="0">
                <a:solidFill>
                  <a:srgbClr val="00B0F0"/>
                </a:solidFill>
              </a:rPr>
              <a:t>error metric </a:t>
            </a:r>
            <a:r>
              <a:rPr lang="en-US" sz="3200" dirty="0" smtClean="0"/>
              <a:t>that evaluates how well a new BRDF matches a measured BRDF</a:t>
            </a:r>
          </a:p>
          <a:p>
            <a:endParaRPr lang="en-US" sz="3200" dirty="0" smtClean="0"/>
          </a:p>
          <a:p>
            <a:r>
              <a:rPr lang="en-US" sz="3200" dirty="0" smtClean="0"/>
              <a:t>Use </a:t>
            </a:r>
            <a:r>
              <a:rPr lang="en-US" sz="3200" dirty="0" smtClean="0">
                <a:solidFill>
                  <a:srgbClr val="00B0F0"/>
                </a:solidFill>
              </a:rPr>
              <a:t>heuristic search </a:t>
            </a:r>
            <a:r>
              <a:rPr lang="en-US" sz="3200" dirty="0" smtClean="0"/>
              <a:t>to find new, better BRDFs using our similarity metric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05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How to create new analytic BRDFs?</a:t>
            </a:r>
          </a:p>
          <a:p>
            <a:endParaRPr lang="en-US" sz="3200" dirty="0"/>
          </a:p>
          <a:p>
            <a:endParaRPr lang="en-US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51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How to create new analytic BRDFs?</a:t>
            </a:r>
          </a:p>
          <a:p>
            <a:pPr lvl="1"/>
            <a:r>
              <a:rPr lang="en-US" sz="2800" dirty="0" smtClean="0"/>
              <a:t>Current analytic BRDFs roughly approximate most materials</a:t>
            </a:r>
          </a:p>
          <a:p>
            <a:endParaRPr lang="en-US" sz="3200" dirty="0"/>
          </a:p>
          <a:p>
            <a:endParaRPr lang="en-US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6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How to create new analytic BRDFs?</a:t>
            </a:r>
          </a:p>
          <a:p>
            <a:pPr lvl="1"/>
            <a:r>
              <a:rPr lang="en-US" sz="2800" dirty="0" smtClean="0"/>
              <a:t>Current analytic BRDFs roughly approximate most materials</a:t>
            </a:r>
          </a:p>
          <a:p>
            <a:pPr lvl="1"/>
            <a:r>
              <a:rPr lang="en-US" sz="2800" dirty="0" smtClean="0"/>
              <a:t>Solution: </a:t>
            </a:r>
            <a:r>
              <a:rPr lang="en-US" sz="2800" dirty="0" smtClean="0">
                <a:solidFill>
                  <a:srgbClr val="00B0F0"/>
                </a:solidFill>
              </a:rPr>
              <a:t>Modify </a:t>
            </a:r>
            <a:r>
              <a:rPr lang="en-US" sz="2800" dirty="0" smtClean="0"/>
              <a:t>existing analytic BRDFs</a:t>
            </a:r>
          </a:p>
          <a:p>
            <a:endParaRPr lang="en-US" sz="3200" dirty="0"/>
          </a:p>
          <a:p>
            <a:endParaRPr lang="en-US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21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How to create new analytic BRDFs?</a:t>
            </a:r>
          </a:p>
          <a:p>
            <a:pPr lvl="1"/>
            <a:r>
              <a:rPr lang="en-US" sz="2800" dirty="0" smtClean="0"/>
              <a:t>Current analytic BRDFs roughly approximate most materials</a:t>
            </a:r>
          </a:p>
          <a:p>
            <a:pPr lvl="1"/>
            <a:r>
              <a:rPr lang="en-US" sz="2800" dirty="0" smtClean="0"/>
              <a:t>Solution: </a:t>
            </a:r>
            <a:r>
              <a:rPr lang="en-US" sz="2800" dirty="0" smtClean="0">
                <a:solidFill>
                  <a:srgbClr val="00B0F0"/>
                </a:solidFill>
              </a:rPr>
              <a:t>Modify </a:t>
            </a:r>
            <a:r>
              <a:rPr lang="en-US" sz="2800" dirty="0" smtClean="0"/>
              <a:t>existing analytic BRDFs</a:t>
            </a:r>
          </a:p>
          <a:p>
            <a:pPr lvl="1"/>
            <a:endParaRPr lang="en-US" sz="2800" dirty="0" smtClean="0"/>
          </a:p>
          <a:p>
            <a:r>
              <a:rPr lang="en-US" sz="2800" dirty="0" smtClean="0"/>
              <a:t>How to measure error?</a:t>
            </a:r>
          </a:p>
          <a:p>
            <a:endParaRPr lang="en-US" sz="3200" dirty="0"/>
          </a:p>
          <a:p>
            <a:endParaRPr lang="en-US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84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How to create new analytic BRDFs?</a:t>
            </a:r>
          </a:p>
          <a:p>
            <a:pPr lvl="1"/>
            <a:r>
              <a:rPr lang="en-US" sz="2800" dirty="0" smtClean="0"/>
              <a:t>Current analytic BRDFs roughly approximate most materials</a:t>
            </a:r>
          </a:p>
          <a:p>
            <a:pPr lvl="1"/>
            <a:r>
              <a:rPr lang="en-US" sz="2800" dirty="0" smtClean="0"/>
              <a:t>Solution: </a:t>
            </a:r>
            <a:r>
              <a:rPr lang="en-US" sz="2800" dirty="0" smtClean="0">
                <a:solidFill>
                  <a:srgbClr val="00B0F0"/>
                </a:solidFill>
              </a:rPr>
              <a:t>Modify </a:t>
            </a:r>
            <a:r>
              <a:rPr lang="en-US" sz="2800" dirty="0" smtClean="0"/>
              <a:t>existing analytic BRDFs</a:t>
            </a:r>
          </a:p>
          <a:p>
            <a:pPr lvl="1"/>
            <a:endParaRPr lang="en-US" sz="2800" dirty="0" smtClean="0"/>
          </a:p>
          <a:p>
            <a:r>
              <a:rPr lang="en-US" sz="2800" dirty="0" smtClean="0"/>
              <a:t>How to measure error?</a:t>
            </a:r>
          </a:p>
          <a:p>
            <a:pPr lvl="1"/>
            <a:r>
              <a:rPr lang="en-US" sz="2800" dirty="0" smtClean="0"/>
              <a:t>Ultimate goal is accurate rendering</a:t>
            </a:r>
          </a:p>
          <a:p>
            <a:endParaRPr lang="en-US" sz="3200" dirty="0"/>
          </a:p>
          <a:p>
            <a:endParaRPr lang="en-US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88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73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How to create new analytic BRDFs?</a:t>
            </a:r>
          </a:p>
          <a:p>
            <a:pPr lvl="1"/>
            <a:r>
              <a:rPr lang="en-US" sz="2800" dirty="0" smtClean="0"/>
              <a:t>Current analytic BRDFs roughly approximate most materials</a:t>
            </a:r>
          </a:p>
          <a:p>
            <a:pPr lvl="1"/>
            <a:r>
              <a:rPr lang="en-US" sz="2800" dirty="0" smtClean="0"/>
              <a:t>Solution: </a:t>
            </a:r>
            <a:r>
              <a:rPr lang="en-US" sz="2800" dirty="0" smtClean="0">
                <a:solidFill>
                  <a:srgbClr val="00B0F0"/>
                </a:solidFill>
              </a:rPr>
              <a:t>Modify </a:t>
            </a:r>
            <a:r>
              <a:rPr lang="en-US" sz="2800" dirty="0" smtClean="0"/>
              <a:t>existing analytic BRDFs</a:t>
            </a:r>
          </a:p>
          <a:p>
            <a:pPr lvl="1"/>
            <a:endParaRPr lang="en-US" sz="2800" dirty="0" smtClean="0"/>
          </a:p>
          <a:p>
            <a:r>
              <a:rPr lang="en-US" sz="2800" dirty="0" smtClean="0"/>
              <a:t>How to measure error?</a:t>
            </a:r>
          </a:p>
          <a:p>
            <a:pPr lvl="1"/>
            <a:r>
              <a:rPr lang="en-US" sz="2800" dirty="0" smtClean="0"/>
              <a:t>Ultimate goal is accurate rendering</a:t>
            </a:r>
          </a:p>
          <a:p>
            <a:pPr lvl="1"/>
            <a:r>
              <a:rPr lang="en-US" sz="2800" dirty="0" smtClean="0"/>
              <a:t>Solution: Measure error between two </a:t>
            </a:r>
            <a:r>
              <a:rPr lang="en-US" sz="2800" dirty="0" smtClean="0">
                <a:solidFill>
                  <a:srgbClr val="00B0F0"/>
                </a:solidFill>
              </a:rPr>
              <a:t>rendered images</a:t>
            </a:r>
            <a:r>
              <a:rPr lang="en-US" sz="2800" dirty="0" smtClean="0"/>
              <a:t>, each using a different BRDF</a:t>
            </a:r>
          </a:p>
          <a:p>
            <a:endParaRPr lang="en-US" sz="3200" dirty="0"/>
          </a:p>
          <a:p>
            <a:endParaRPr lang="en-US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98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228" y="450666"/>
            <a:ext cx="1889400" cy="2487520"/>
          </a:xfrm>
          <a:prstGeom prst="rect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10767" y="-30943"/>
            <a:ext cx="116707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>
              <a:tabLst>
                <a:tab pos="225425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INPUT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Adam\Dropbox\genbrdf\presentation\bmp2-ct-ann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86" y="524959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35510" y="2508630"/>
            <a:ext cx="2070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Error: 0.4523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313" y="560235"/>
            <a:ext cx="719315" cy="702733"/>
          </a:xfrm>
          <a:prstGeom prst="rect">
            <a:avLst/>
          </a:prstGeom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52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228" y="450666"/>
            <a:ext cx="1889400" cy="2487520"/>
          </a:xfrm>
          <a:prstGeom prst="rect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793333" y="3744039"/>
            <a:ext cx="3170807" cy="2768814"/>
            <a:chOff x="2516669" y="3770499"/>
            <a:chExt cx="3170807" cy="276881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71879" y="3883052"/>
              <a:ext cx="659215" cy="65556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44195" y="5194181"/>
              <a:ext cx="659215" cy="65556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37317" y="4491515"/>
              <a:ext cx="659215" cy="65556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41047" y="4099235"/>
              <a:ext cx="659215" cy="65556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36824" y="5137184"/>
              <a:ext cx="659215" cy="65556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66916" y="4819297"/>
              <a:ext cx="659215" cy="65556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737035" y="5883749"/>
              <a:ext cx="659215" cy="65556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977076" y="5707885"/>
              <a:ext cx="659215" cy="65556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544195" y="3836969"/>
              <a:ext cx="827684" cy="808604"/>
            </a:xfrm>
            <a:prstGeom prst="rect">
              <a:avLst/>
            </a:prstGeom>
            <a:ln>
              <a:noFill/>
            </a:ln>
          </p:spPr>
        </p:pic>
        <p:sp>
          <p:nvSpPr>
            <p:cNvPr id="28" name="Rectangle 27"/>
            <p:cNvSpPr/>
            <p:nvPr/>
          </p:nvSpPr>
          <p:spPr>
            <a:xfrm>
              <a:off x="2516669" y="3770499"/>
              <a:ext cx="3170807" cy="2741344"/>
            </a:xfrm>
            <a:prstGeom prst="rect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029570" y="4645617"/>
              <a:ext cx="659215" cy="65556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964907" y="5834637"/>
              <a:ext cx="659215" cy="65556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396250" y="5521963"/>
              <a:ext cx="659215" cy="65556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181832" y="3835950"/>
              <a:ext cx="659215" cy="65556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5" name="TextBox 44"/>
          <p:cNvSpPr txBox="1"/>
          <p:nvPr/>
        </p:nvSpPr>
        <p:spPr>
          <a:xfrm>
            <a:off x="510767" y="-30943"/>
            <a:ext cx="116707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>
              <a:tabLst>
                <a:tab pos="225425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INPUT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356483" y="6453024"/>
            <a:ext cx="404450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MUTATE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Adam\Dropbox\genbrdf\presentation\bmp2-ct-anno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86" y="524959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35510" y="2508630"/>
            <a:ext cx="2070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Error: 0.4523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8313" y="560235"/>
            <a:ext cx="719315" cy="702733"/>
          </a:xfrm>
          <a:prstGeom prst="rect">
            <a:avLst/>
          </a:prstGeom>
          <a:ln>
            <a:noFill/>
          </a:ln>
        </p:spPr>
      </p:pic>
      <p:cxnSp>
        <p:nvCxnSpPr>
          <p:cNvPr id="55" name="Elbow Connector 54"/>
          <p:cNvCxnSpPr>
            <a:endCxn id="28" idx="1"/>
          </p:cNvCxnSpPr>
          <p:nvPr/>
        </p:nvCxnSpPr>
        <p:spPr>
          <a:xfrm rot="16200000" flipH="1">
            <a:off x="343848" y="3665226"/>
            <a:ext cx="2176524" cy="722446"/>
          </a:xfrm>
          <a:prstGeom prst="bentConnector2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78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228" y="450666"/>
            <a:ext cx="1889400" cy="2487520"/>
          </a:xfrm>
          <a:prstGeom prst="rect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90776" y="436415"/>
            <a:ext cx="2902548" cy="2757586"/>
          </a:xfrm>
          <a:prstGeom prst="rect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793333" y="3744039"/>
            <a:ext cx="3170807" cy="2768814"/>
            <a:chOff x="2516669" y="3770499"/>
            <a:chExt cx="3170807" cy="276881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71879" y="3883052"/>
              <a:ext cx="659215" cy="65556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44195" y="5194181"/>
              <a:ext cx="659215" cy="65556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37317" y="4491515"/>
              <a:ext cx="659215" cy="65556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41047" y="4099235"/>
              <a:ext cx="659215" cy="65556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36824" y="5137184"/>
              <a:ext cx="659215" cy="65556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66916" y="4819297"/>
              <a:ext cx="659215" cy="65556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737035" y="5883749"/>
              <a:ext cx="659215" cy="65556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977076" y="5707885"/>
              <a:ext cx="659215" cy="65556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544195" y="3836969"/>
              <a:ext cx="827684" cy="808604"/>
            </a:xfrm>
            <a:prstGeom prst="rect">
              <a:avLst/>
            </a:prstGeom>
            <a:ln>
              <a:noFill/>
            </a:ln>
          </p:spPr>
        </p:pic>
        <p:sp>
          <p:nvSpPr>
            <p:cNvPr id="28" name="Rectangle 27"/>
            <p:cNvSpPr/>
            <p:nvPr/>
          </p:nvSpPr>
          <p:spPr>
            <a:xfrm>
              <a:off x="2516669" y="3770499"/>
              <a:ext cx="3170807" cy="2741344"/>
            </a:xfrm>
            <a:prstGeom prst="rect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029570" y="4645617"/>
              <a:ext cx="659215" cy="65556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964907" y="5834637"/>
              <a:ext cx="659215" cy="65556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396250" y="5521963"/>
              <a:ext cx="659215" cy="65556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181832" y="3835950"/>
              <a:ext cx="659215" cy="65556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5" name="TextBox 44"/>
          <p:cNvSpPr txBox="1"/>
          <p:nvPr/>
        </p:nvSpPr>
        <p:spPr>
          <a:xfrm>
            <a:off x="510767" y="-30943"/>
            <a:ext cx="116707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>
              <a:tabLst>
                <a:tab pos="225425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INPUT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7" name="Straight Arrow Connector 46"/>
          <p:cNvCxnSpPr>
            <a:stCxn id="28" idx="0"/>
            <a:endCxn id="16" idx="2"/>
          </p:cNvCxnSpPr>
          <p:nvPr/>
        </p:nvCxnSpPr>
        <p:spPr>
          <a:xfrm flipV="1">
            <a:off x="3378737" y="3194001"/>
            <a:ext cx="463313" cy="55003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316680" y="8051"/>
            <a:ext cx="311975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EVALUATE FITNESS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356483" y="6453024"/>
            <a:ext cx="404450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MUTATE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Adam\Dropbox\genbrdf\presentation\bmp2-ct-anno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86" y="524959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35510" y="2508630"/>
            <a:ext cx="2070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Error: 0.4523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8313" y="560235"/>
            <a:ext cx="719315" cy="702733"/>
          </a:xfrm>
          <a:prstGeom prst="rect">
            <a:avLst/>
          </a:prstGeom>
          <a:ln>
            <a:noFill/>
          </a:ln>
        </p:spPr>
      </p:pic>
      <p:pic>
        <p:nvPicPr>
          <p:cNvPr id="58" name="Picture 5" descr="Z:\home\amb8hd\Dropbox\genbrdf\presentation\bmp2-merl-anno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03" y="460191"/>
            <a:ext cx="1589591" cy="158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extBox 74"/>
          <p:cNvSpPr txBox="1"/>
          <p:nvPr/>
        </p:nvSpPr>
        <p:spPr>
          <a:xfrm>
            <a:off x="3624444" y="506075"/>
            <a:ext cx="195670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Compare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6" name="Straight Arrow Connector 75"/>
          <p:cNvCxnSpPr>
            <a:stCxn id="75" idx="2"/>
          </p:cNvCxnSpPr>
          <p:nvPr/>
        </p:nvCxnSpPr>
        <p:spPr>
          <a:xfrm flipH="1">
            <a:off x="4031095" y="967740"/>
            <a:ext cx="571700" cy="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75" idx="2"/>
          </p:cNvCxnSpPr>
          <p:nvPr/>
        </p:nvCxnSpPr>
        <p:spPr>
          <a:xfrm flipH="1">
            <a:off x="4548650" y="967740"/>
            <a:ext cx="54145" cy="61341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Z:\tmp\3.png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964"/>
          <a:stretch/>
        </p:blipFill>
        <p:spPr bwMode="auto">
          <a:xfrm>
            <a:off x="3842050" y="1581150"/>
            <a:ext cx="1394950" cy="115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73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634956" y="1425813"/>
            <a:ext cx="658368" cy="658368"/>
          </a:xfrm>
          <a:prstGeom prst="rect">
            <a:avLst/>
          </a:prstGeom>
          <a:ln>
            <a:noFill/>
          </a:ln>
        </p:spPr>
      </p:pic>
      <p:cxnSp>
        <p:nvCxnSpPr>
          <p:cNvPr id="55" name="Elbow Connector 54"/>
          <p:cNvCxnSpPr>
            <a:endCxn id="28" idx="1"/>
          </p:cNvCxnSpPr>
          <p:nvPr/>
        </p:nvCxnSpPr>
        <p:spPr>
          <a:xfrm rot="16200000" flipH="1">
            <a:off x="343848" y="3665226"/>
            <a:ext cx="2176524" cy="722446"/>
          </a:xfrm>
          <a:prstGeom prst="bentConnector2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3842050" y="2636801"/>
            <a:ext cx="1394950" cy="46166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Error: ?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05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ras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7184" y="76200"/>
            <a:ext cx="1783080" cy="1783080"/>
          </a:xfrm>
          <a:prstGeom prst="rect">
            <a:avLst/>
          </a:prstGeom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108228" y="450666"/>
            <a:ext cx="1889400" cy="2487520"/>
          </a:xfrm>
          <a:prstGeom prst="rect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90776" y="436415"/>
            <a:ext cx="2902548" cy="2757586"/>
          </a:xfrm>
          <a:prstGeom prst="rect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793333" y="3744039"/>
            <a:ext cx="3170807" cy="2768814"/>
            <a:chOff x="2516669" y="3770499"/>
            <a:chExt cx="3170807" cy="276881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71879" y="3883052"/>
              <a:ext cx="659215" cy="65556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44195" y="5194181"/>
              <a:ext cx="659215" cy="65556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37317" y="4491515"/>
              <a:ext cx="659215" cy="65556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41047" y="4099235"/>
              <a:ext cx="659215" cy="65556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36824" y="5137184"/>
              <a:ext cx="659215" cy="65556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66916" y="4819297"/>
              <a:ext cx="659215" cy="65556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737035" y="5883749"/>
              <a:ext cx="659215" cy="65556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977076" y="5707885"/>
              <a:ext cx="659215" cy="65556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544195" y="3836969"/>
              <a:ext cx="827684" cy="808604"/>
            </a:xfrm>
            <a:prstGeom prst="rect">
              <a:avLst/>
            </a:prstGeom>
            <a:ln>
              <a:noFill/>
            </a:ln>
          </p:spPr>
        </p:pic>
        <p:sp>
          <p:nvSpPr>
            <p:cNvPr id="28" name="Rectangle 27"/>
            <p:cNvSpPr/>
            <p:nvPr/>
          </p:nvSpPr>
          <p:spPr>
            <a:xfrm>
              <a:off x="2516669" y="3770499"/>
              <a:ext cx="3170807" cy="2741344"/>
            </a:xfrm>
            <a:prstGeom prst="rect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029570" y="4645617"/>
              <a:ext cx="659215" cy="65556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964907" y="5834637"/>
              <a:ext cx="659215" cy="65556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396250" y="5521963"/>
              <a:ext cx="659215" cy="65556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181832" y="3835950"/>
              <a:ext cx="659215" cy="655564"/>
            </a:xfrm>
            <a:prstGeom prst="rect">
              <a:avLst/>
            </a:prstGeom>
            <a:ln>
              <a:noFill/>
            </a:ln>
          </p:spPr>
        </p:pic>
      </p:grpSp>
      <p:cxnSp>
        <p:nvCxnSpPr>
          <p:cNvPr id="34" name="Straight Arrow Connector 33"/>
          <p:cNvCxnSpPr/>
          <p:nvPr/>
        </p:nvCxnSpPr>
        <p:spPr>
          <a:xfrm>
            <a:off x="5293324" y="1254986"/>
            <a:ext cx="2253396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57486" y="119951"/>
            <a:ext cx="395887" cy="453377"/>
          </a:xfrm>
          <a:prstGeom prst="rect">
            <a:avLst/>
          </a:prstGeom>
          <a:ln>
            <a:noFill/>
          </a:ln>
        </p:spPr>
      </p:pic>
      <p:pic>
        <p:nvPicPr>
          <p:cNvPr id="36" name="Picture 3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546720" y="103035"/>
            <a:ext cx="402336" cy="457200"/>
          </a:xfrm>
          <a:prstGeom prst="rect">
            <a:avLst/>
          </a:prstGeom>
          <a:ln>
            <a:noFill/>
          </a:ln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9763" y="225829"/>
            <a:ext cx="398786" cy="405935"/>
          </a:xfrm>
          <a:prstGeom prst="rect">
            <a:avLst/>
          </a:prstGeom>
          <a:ln>
            <a:noFill/>
          </a:ln>
        </p:spPr>
      </p:pic>
      <p:sp>
        <p:nvSpPr>
          <p:cNvPr id="45" name="TextBox 44"/>
          <p:cNvSpPr txBox="1"/>
          <p:nvPr/>
        </p:nvSpPr>
        <p:spPr>
          <a:xfrm>
            <a:off x="510767" y="-30943"/>
            <a:ext cx="116707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>
              <a:tabLst>
                <a:tab pos="225425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INPUT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7" name="Straight Arrow Connector 46"/>
          <p:cNvCxnSpPr>
            <a:stCxn id="28" idx="0"/>
            <a:endCxn id="16" idx="2"/>
          </p:cNvCxnSpPr>
          <p:nvPr/>
        </p:nvCxnSpPr>
        <p:spPr>
          <a:xfrm flipV="1">
            <a:off x="3378737" y="3194001"/>
            <a:ext cx="463313" cy="55003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endCxn id="28" idx="3"/>
          </p:cNvCxnSpPr>
          <p:nvPr/>
        </p:nvCxnSpPr>
        <p:spPr>
          <a:xfrm rot="5400000">
            <a:off x="3922272" y="2857078"/>
            <a:ext cx="3299501" cy="1215764"/>
          </a:xfrm>
          <a:prstGeom prst="bentConnector2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316680" y="8051"/>
            <a:ext cx="311975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EVALUATE FITNESS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940473" y="1254986"/>
            <a:ext cx="195670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DISCARD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804567" y="1853348"/>
            <a:ext cx="209260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ACCEPT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356483" y="6453024"/>
            <a:ext cx="404450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MUTATE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Adam\Dropbox\genbrdf\presentation\bmp2-ct-anno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86" y="524959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35510" y="2508630"/>
            <a:ext cx="2070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Error: 0.4523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78313" y="560235"/>
            <a:ext cx="719315" cy="702733"/>
          </a:xfrm>
          <a:prstGeom prst="rect">
            <a:avLst/>
          </a:prstGeom>
          <a:ln>
            <a:noFill/>
          </a:ln>
        </p:spPr>
      </p:pic>
      <p:pic>
        <p:nvPicPr>
          <p:cNvPr id="58" name="Picture 5" descr="Z:\home\amb8hd\Dropbox\genbrdf\presentation\bmp2-merl-anno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03" y="460191"/>
            <a:ext cx="1589591" cy="158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extBox 74"/>
          <p:cNvSpPr txBox="1"/>
          <p:nvPr/>
        </p:nvSpPr>
        <p:spPr>
          <a:xfrm>
            <a:off x="3624444" y="506075"/>
            <a:ext cx="195670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Compare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6" name="Straight Arrow Connector 75"/>
          <p:cNvCxnSpPr>
            <a:stCxn id="75" idx="2"/>
          </p:cNvCxnSpPr>
          <p:nvPr/>
        </p:nvCxnSpPr>
        <p:spPr>
          <a:xfrm flipH="1">
            <a:off x="4031095" y="967740"/>
            <a:ext cx="571700" cy="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75" idx="2"/>
          </p:cNvCxnSpPr>
          <p:nvPr/>
        </p:nvCxnSpPr>
        <p:spPr>
          <a:xfrm flipH="1">
            <a:off x="4548650" y="967740"/>
            <a:ext cx="54145" cy="61341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Z:\tmp\3.png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964"/>
          <a:stretch/>
        </p:blipFill>
        <p:spPr bwMode="auto">
          <a:xfrm>
            <a:off x="3842050" y="1581150"/>
            <a:ext cx="1394950" cy="115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73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4634956" y="1425813"/>
            <a:ext cx="658368" cy="658368"/>
          </a:xfrm>
          <a:prstGeom prst="rect">
            <a:avLst/>
          </a:prstGeom>
          <a:ln>
            <a:noFill/>
          </a:ln>
        </p:spPr>
      </p:pic>
      <p:sp>
        <p:nvSpPr>
          <p:cNvPr id="1037" name="TextBox 1036"/>
          <p:cNvSpPr txBox="1"/>
          <p:nvPr/>
        </p:nvSpPr>
        <p:spPr>
          <a:xfrm>
            <a:off x="5126278" y="4037163"/>
            <a:ext cx="1974804" cy="46166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Error: </a:t>
            </a: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0.3201</a:t>
            </a:r>
            <a:endParaRPr lang="en-US" sz="24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 descr="Z:\home\amb8hd\Dropbox\genbrdf\presentation\iter\terrible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91" y="8222"/>
            <a:ext cx="1007280" cy="100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5" name="Elbow Connector 54"/>
          <p:cNvCxnSpPr>
            <a:endCxn id="28" idx="1"/>
          </p:cNvCxnSpPr>
          <p:nvPr/>
        </p:nvCxnSpPr>
        <p:spPr>
          <a:xfrm rot="16200000" flipH="1">
            <a:off x="343848" y="3665226"/>
            <a:ext cx="2176524" cy="722446"/>
          </a:xfrm>
          <a:prstGeom prst="bentConnector2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4" name="Picture 2" descr="Z:\tmp\3.png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955"/>
          <a:stretch/>
        </p:blipFill>
        <p:spPr bwMode="auto">
          <a:xfrm>
            <a:off x="5522163" y="2979363"/>
            <a:ext cx="1187939" cy="10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6188159" y="2930508"/>
            <a:ext cx="538512" cy="538512"/>
          </a:xfrm>
          <a:prstGeom prst="rect">
            <a:avLst/>
          </a:prstGeom>
          <a:ln>
            <a:noFill/>
          </a:ln>
        </p:spPr>
      </p:pic>
      <p:sp>
        <p:nvSpPr>
          <p:cNvPr id="77" name="TextBox 76"/>
          <p:cNvSpPr txBox="1"/>
          <p:nvPr/>
        </p:nvSpPr>
        <p:spPr>
          <a:xfrm>
            <a:off x="3842050" y="2636801"/>
            <a:ext cx="1394950" cy="46166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Error: ?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400988" y="680768"/>
            <a:ext cx="1974804" cy="46166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Error: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0.9702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 dirty="0"/>
          </a:p>
        </p:txBody>
      </p:sp>
      <p:cxnSp>
        <p:nvCxnSpPr>
          <p:cNvPr id="9" name="Straight Connector 8"/>
          <p:cNvCxnSpPr>
            <a:endCxn id="16" idx="3"/>
          </p:cNvCxnSpPr>
          <p:nvPr/>
        </p:nvCxnSpPr>
        <p:spPr>
          <a:xfrm flipH="1">
            <a:off x="5293324" y="1815208"/>
            <a:ext cx="894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90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ras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7184" y="76200"/>
            <a:ext cx="1783080" cy="1783080"/>
          </a:xfrm>
          <a:prstGeom prst="rect">
            <a:avLst/>
          </a:prstGeom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108228" y="450666"/>
            <a:ext cx="1889400" cy="2487520"/>
          </a:xfrm>
          <a:prstGeom prst="rect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90776" y="436415"/>
            <a:ext cx="2902548" cy="2757586"/>
          </a:xfrm>
          <a:prstGeom prst="rect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793333" y="3744039"/>
            <a:ext cx="3170807" cy="2768814"/>
            <a:chOff x="2516669" y="3770499"/>
            <a:chExt cx="3170807" cy="276881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71879" y="3883052"/>
              <a:ext cx="659215" cy="65556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44195" y="5194181"/>
              <a:ext cx="659215" cy="65556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37317" y="4491515"/>
              <a:ext cx="659215" cy="65556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41047" y="4099235"/>
              <a:ext cx="659215" cy="65556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36824" y="5137184"/>
              <a:ext cx="659215" cy="65556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66916" y="4819297"/>
              <a:ext cx="659215" cy="65556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737035" y="5883749"/>
              <a:ext cx="659215" cy="65556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977076" y="5707885"/>
              <a:ext cx="659215" cy="65556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544195" y="3836969"/>
              <a:ext cx="827684" cy="808604"/>
            </a:xfrm>
            <a:prstGeom prst="rect">
              <a:avLst/>
            </a:prstGeom>
            <a:ln>
              <a:noFill/>
            </a:ln>
          </p:spPr>
        </p:pic>
        <p:sp>
          <p:nvSpPr>
            <p:cNvPr id="28" name="Rectangle 27"/>
            <p:cNvSpPr/>
            <p:nvPr/>
          </p:nvSpPr>
          <p:spPr>
            <a:xfrm>
              <a:off x="2516669" y="3770499"/>
              <a:ext cx="3170807" cy="2741344"/>
            </a:xfrm>
            <a:prstGeom prst="rect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029570" y="4645617"/>
              <a:ext cx="659215" cy="65556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964907" y="5834637"/>
              <a:ext cx="659215" cy="65556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396250" y="5521963"/>
              <a:ext cx="659215" cy="65556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181832" y="3835950"/>
              <a:ext cx="659215" cy="655564"/>
            </a:xfrm>
            <a:prstGeom prst="rect">
              <a:avLst/>
            </a:prstGeom>
            <a:ln>
              <a:noFill/>
            </a:ln>
          </p:spPr>
        </p:pic>
      </p:grpSp>
      <p:cxnSp>
        <p:nvCxnSpPr>
          <p:cNvPr id="33" name="Shape 349"/>
          <p:cNvCxnSpPr>
            <a:stCxn id="16" idx="3"/>
            <a:endCxn id="40" idx="0"/>
          </p:cNvCxnSpPr>
          <p:nvPr/>
        </p:nvCxnSpPr>
        <p:spPr>
          <a:xfrm>
            <a:off x="5293324" y="1815208"/>
            <a:ext cx="2796524" cy="2694357"/>
          </a:xfrm>
          <a:prstGeom prst="bentConnector2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293324" y="1254986"/>
            <a:ext cx="2253396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57486" y="119951"/>
            <a:ext cx="395887" cy="453377"/>
          </a:xfrm>
          <a:prstGeom prst="rect">
            <a:avLst/>
          </a:prstGeom>
          <a:ln>
            <a:noFill/>
          </a:ln>
        </p:spPr>
      </p:pic>
      <p:pic>
        <p:nvPicPr>
          <p:cNvPr id="36" name="Picture 3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546720" y="103035"/>
            <a:ext cx="402336" cy="457200"/>
          </a:xfrm>
          <a:prstGeom prst="rect">
            <a:avLst/>
          </a:prstGeom>
          <a:ln>
            <a:noFill/>
          </a:ln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9763" y="225829"/>
            <a:ext cx="398786" cy="405935"/>
          </a:xfrm>
          <a:prstGeom prst="rect">
            <a:avLst/>
          </a:prstGeom>
          <a:ln>
            <a:noFill/>
          </a:ln>
        </p:spPr>
      </p:pic>
      <p:sp>
        <p:nvSpPr>
          <p:cNvPr id="40" name="Rectangle 39"/>
          <p:cNvSpPr/>
          <p:nvPr/>
        </p:nvSpPr>
        <p:spPr>
          <a:xfrm>
            <a:off x="7166363" y="4509565"/>
            <a:ext cx="1846970" cy="1937667"/>
          </a:xfrm>
          <a:prstGeom prst="rect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10767" y="-30943"/>
            <a:ext cx="116707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>
              <a:tabLst>
                <a:tab pos="225425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INPUT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318257" y="6396462"/>
            <a:ext cx="144395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OUTPUT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7" name="Straight Arrow Connector 46"/>
          <p:cNvCxnSpPr>
            <a:stCxn id="28" idx="0"/>
            <a:endCxn id="16" idx="2"/>
          </p:cNvCxnSpPr>
          <p:nvPr/>
        </p:nvCxnSpPr>
        <p:spPr>
          <a:xfrm flipV="1">
            <a:off x="3378737" y="3194001"/>
            <a:ext cx="463313" cy="55003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endCxn id="28" idx="3"/>
          </p:cNvCxnSpPr>
          <p:nvPr/>
        </p:nvCxnSpPr>
        <p:spPr>
          <a:xfrm rot="5400000">
            <a:off x="3922272" y="2857078"/>
            <a:ext cx="3299501" cy="1215764"/>
          </a:xfrm>
          <a:prstGeom prst="bentConnector2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316680" y="8051"/>
            <a:ext cx="311975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EVALUATE FITNESS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940473" y="1254986"/>
            <a:ext cx="195670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DISCARD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804567" y="1853348"/>
            <a:ext cx="209260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ACCEPT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356483" y="6453024"/>
            <a:ext cx="404450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MUTATE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Adam\Dropbox\genbrdf\presentation\bmp2-ct-anno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86" y="524959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35510" y="2508630"/>
            <a:ext cx="2070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Error: 0.4523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78313" y="560235"/>
            <a:ext cx="719315" cy="702733"/>
          </a:xfrm>
          <a:prstGeom prst="rect">
            <a:avLst/>
          </a:prstGeom>
          <a:ln>
            <a:noFill/>
          </a:ln>
        </p:spPr>
      </p:pic>
      <p:pic>
        <p:nvPicPr>
          <p:cNvPr id="58" name="Picture 5" descr="Z:\home\amb8hd\Dropbox\genbrdf\presentation\bmp2-merl-anno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03" y="460191"/>
            <a:ext cx="1589591" cy="158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extBox 74"/>
          <p:cNvSpPr txBox="1"/>
          <p:nvPr/>
        </p:nvSpPr>
        <p:spPr>
          <a:xfrm>
            <a:off x="3624444" y="506075"/>
            <a:ext cx="195670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Compare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6" name="Straight Arrow Connector 75"/>
          <p:cNvCxnSpPr>
            <a:stCxn id="75" idx="2"/>
          </p:cNvCxnSpPr>
          <p:nvPr/>
        </p:nvCxnSpPr>
        <p:spPr>
          <a:xfrm flipH="1">
            <a:off x="4031095" y="967740"/>
            <a:ext cx="571700" cy="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75" idx="2"/>
          </p:cNvCxnSpPr>
          <p:nvPr/>
        </p:nvCxnSpPr>
        <p:spPr>
          <a:xfrm flipH="1">
            <a:off x="4548650" y="967740"/>
            <a:ext cx="54145" cy="61341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Z:\tmp\3.png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964"/>
          <a:stretch/>
        </p:blipFill>
        <p:spPr bwMode="auto">
          <a:xfrm>
            <a:off x="3842050" y="1581150"/>
            <a:ext cx="1394950" cy="115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73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4634956" y="1425813"/>
            <a:ext cx="658368" cy="658368"/>
          </a:xfrm>
          <a:prstGeom prst="rect">
            <a:avLst/>
          </a:prstGeom>
          <a:ln>
            <a:noFill/>
          </a:ln>
        </p:spPr>
      </p:pic>
      <p:sp>
        <p:nvSpPr>
          <p:cNvPr id="1037" name="TextBox 1036"/>
          <p:cNvSpPr txBox="1"/>
          <p:nvPr/>
        </p:nvSpPr>
        <p:spPr>
          <a:xfrm>
            <a:off x="5126278" y="4037163"/>
            <a:ext cx="1974804" cy="46166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Error: </a:t>
            </a: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0.3201</a:t>
            </a:r>
            <a:endParaRPr lang="en-US" sz="24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 descr="Z:\home\amb8hd\Dropbox\genbrdf\presentation\iter\terrible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91" y="8222"/>
            <a:ext cx="1007280" cy="100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5" name="Elbow Connector 54"/>
          <p:cNvCxnSpPr>
            <a:endCxn id="28" idx="1"/>
          </p:cNvCxnSpPr>
          <p:nvPr/>
        </p:nvCxnSpPr>
        <p:spPr>
          <a:xfrm rot="16200000" flipH="1">
            <a:off x="343848" y="3665226"/>
            <a:ext cx="2176524" cy="722446"/>
          </a:xfrm>
          <a:prstGeom prst="bentConnector2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Z:\home\amb8hd\Dropbox\genbrdf\presentation\iter\32.png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82"/>
          <a:stretch/>
        </p:blipFill>
        <p:spPr bwMode="auto">
          <a:xfrm>
            <a:off x="7220871" y="4537526"/>
            <a:ext cx="1675835" cy="143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234713" y="4619113"/>
            <a:ext cx="669072" cy="669072"/>
          </a:xfrm>
          <a:prstGeom prst="rect">
            <a:avLst/>
          </a:prstGeom>
          <a:ln>
            <a:noFill/>
          </a:ln>
        </p:spPr>
      </p:pic>
      <p:pic>
        <p:nvPicPr>
          <p:cNvPr id="54" name="Picture 2" descr="Z:\tmp\3.png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955"/>
          <a:stretch/>
        </p:blipFill>
        <p:spPr bwMode="auto">
          <a:xfrm>
            <a:off x="5522163" y="2979363"/>
            <a:ext cx="1187939" cy="10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6188159" y="2930508"/>
            <a:ext cx="538512" cy="538512"/>
          </a:xfrm>
          <a:prstGeom prst="rect">
            <a:avLst/>
          </a:prstGeom>
          <a:ln>
            <a:noFill/>
          </a:ln>
        </p:spPr>
      </p:pic>
      <p:sp>
        <p:nvSpPr>
          <p:cNvPr id="77" name="TextBox 76"/>
          <p:cNvSpPr txBox="1"/>
          <p:nvPr/>
        </p:nvSpPr>
        <p:spPr>
          <a:xfrm>
            <a:off x="3842050" y="2636801"/>
            <a:ext cx="1394950" cy="46166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Error: ?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124486" y="5974010"/>
            <a:ext cx="1930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Error: </a:t>
            </a: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0.012</a:t>
            </a:r>
            <a:endParaRPr lang="en-US" sz="24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400988" y="680768"/>
            <a:ext cx="1974804" cy="46166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Error: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0.9702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57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BRDF Creation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Represent new BRDFs as a list of </a:t>
            </a:r>
            <a:r>
              <a:rPr lang="en-US" dirty="0" smtClean="0">
                <a:solidFill>
                  <a:srgbClr val="00B0F0"/>
                </a:solidFill>
              </a:rPr>
              <a:t>expression-level edits </a:t>
            </a:r>
            <a:r>
              <a:rPr lang="en-US" dirty="0" smtClean="0"/>
              <a:t>to an existing BRDF expression</a:t>
            </a:r>
          </a:p>
          <a:p>
            <a:pPr lvl="1"/>
            <a:r>
              <a:rPr lang="en-US" dirty="0" smtClean="0"/>
              <a:t>i.e., modify the abstract syntax tree of an analytic BRDF</a:t>
            </a:r>
          </a:p>
          <a:p>
            <a:pPr lvl="1"/>
            <a:endParaRPr lang="en-US" dirty="0"/>
          </a:p>
          <a:p>
            <a:r>
              <a:rPr lang="en-US" dirty="0" smtClean="0"/>
              <a:t>Insert, Remove, Swap, and Replace nodes in the AST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52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Fit parameters </a:t>
            </a:r>
            <a:r>
              <a:rPr lang="en-US" dirty="0" smtClean="0"/>
              <a:t>for each new BRDF</a:t>
            </a:r>
          </a:p>
          <a:p>
            <a:pPr lvl="1"/>
            <a:r>
              <a:rPr lang="en-US" dirty="0" smtClean="0"/>
              <a:t>We use a </a:t>
            </a:r>
            <a:r>
              <a:rPr lang="en-US" dirty="0" err="1" smtClean="0"/>
              <a:t>Nelder</a:t>
            </a:r>
            <a:r>
              <a:rPr lang="en-US" dirty="0" smtClean="0"/>
              <a:t> Mead Simplex Method</a:t>
            </a:r>
          </a:p>
          <a:p>
            <a:endParaRPr lang="en-US" dirty="0" smtClean="0"/>
          </a:p>
          <a:p>
            <a:r>
              <a:rPr lang="en-US" dirty="0" smtClean="0"/>
              <a:t>Guide search using BRDF error metric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B0F0"/>
                </a:solidFill>
              </a:rPr>
              <a:t>Report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F0"/>
                </a:solidFill>
              </a:rPr>
              <a:t>residual error </a:t>
            </a:r>
            <a:r>
              <a:rPr lang="en-US" dirty="0" smtClean="0"/>
              <a:t>when search converges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21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BRDF Error Metric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Measure BRDF similarity using renders</a:t>
            </a:r>
          </a:p>
          <a:p>
            <a:pPr lvl="1"/>
            <a:r>
              <a:rPr lang="en-US" sz="3000" dirty="0" smtClean="0"/>
              <a:t>Based on work by Pereira &amp; </a:t>
            </a:r>
            <a:r>
              <a:rPr lang="en-US" sz="3000" dirty="0" err="1" smtClean="0"/>
              <a:t>Rusinkiewicz</a:t>
            </a:r>
            <a:endParaRPr lang="en-US" sz="3000" dirty="0" smtClean="0"/>
          </a:p>
          <a:p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6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BRDF Error Metric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000" dirty="0" smtClean="0"/>
                  <a:t>Measure BRDF similarity using renders</a:t>
                </a:r>
              </a:p>
              <a:p>
                <a:pPr lvl="1"/>
                <a:r>
                  <a:rPr lang="en-US" sz="3000" dirty="0" smtClean="0"/>
                  <a:t>Based on work by Pereira &amp; </a:t>
                </a:r>
                <a:r>
                  <a:rPr lang="en-US" sz="3000" dirty="0" err="1" smtClean="0"/>
                  <a:t>Rusinkiewicz</a:t>
                </a:r>
                <a:endParaRPr lang="en-US" sz="3000" dirty="0" smtClean="0"/>
              </a:p>
              <a:p>
                <a:r>
                  <a:rPr lang="en-US" sz="3000" dirty="0" smtClean="0"/>
                  <a:t>Each render consists of:</a:t>
                </a:r>
              </a:p>
              <a:p>
                <a:pPr lvl="1"/>
                <a:r>
                  <a:rPr lang="en-US" sz="3000" dirty="0" smtClean="0"/>
                  <a:t>A sphere (covers full range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en-US" sz="3000" i="1">
                            <a:latin typeface="Cambria Math"/>
                            <a:ea typeface="Cambria Math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3000" dirty="0" smtClean="0"/>
                  <a:t>)</a:t>
                </a:r>
              </a:p>
              <a:p>
                <a:pPr lvl="1"/>
                <a:r>
                  <a:rPr lang="en-US" sz="3000" dirty="0" smtClean="0"/>
                  <a:t>A lighting environment (covers full range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000" dirty="0" smtClean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35" t="-1385" r="-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03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2959100" y="4025900"/>
            <a:ext cx="4330700" cy="2641600"/>
          </a:xfrm>
          <a:prstGeom prst="frame">
            <a:avLst>
              <a:gd name="adj1" fmla="val 288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675" y="4077968"/>
            <a:ext cx="3282950" cy="22159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  <a:endParaRPr lang="en-US" sz="13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69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BRDF Error Metric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000" dirty="0" smtClean="0"/>
                  <a:t>Measure BRDF similarity using renders</a:t>
                </a:r>
              </a:p>
              <a:p>
                <a:pPr lvl="1"/>
                <a:r>
                  <a:rPr lang="en-US" sz="3000" dirty="0" smtClean="0"/>
                  <a:t>Based on work by Pereira &amp; </a:t>
                </a:r>
                <a:r>
                  <a:rPr lang="en-US" sz="3000" dirty="0" err="1" smtClean="0"/>
                  <a:t>Rusinkiewicz</a:t>
                </a:r>
                <a:endParaRPr lang="en-US" sz="3000" dirty="0" smtClean="0"/>
              </a:p>
              <a:p>
                <a:r>
                  <a:rPr lang="en-US" sz="3000" dirty="0" smtClean="0"/>
                  <a:t>Each render consists of:</a:t>
                </a:r>
              </a:p>
              <a:p>
                <a:pPr lvl="1"/>
                <a:r>
                  <a:rPr lang="en-US" sz="3000" dirty="0" smtClean="0"/>
                  <a:t>A sphere (covers full range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en-US" sz="3000" i="1">
                            <a:latin typeface="Cambria Math"/>
                            <a:ea typeface="Cambria Math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3000" dirty="0" smtClean="0"/>
                  <a:t>)</a:t>
                </a:r>
              </a:p>
              <a:p>
                <a:pPr lvl="1"/>
                <a:r>
                  <a:rPr lang="en-US" sz="3000" dirty="0" smtClean="0"/>
                  <a:t>A lighting environment (covers full range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000" dirty="0" smtClean="0"/>
                  <a:t>)</a:t>
                </a:r>
              </a:p>
              <a:p>
                <a:r>
                  <a:rPr lang="en-US" sz="3000" dirty="0" smtClean="0"/>
                  <a:t>Error is the </a:t>
                </a:r>
                <a:r>
                  <a:rPr lang="en-US" sz="3000" dirty="0" smtClean="0">
                    <a:solidFill>
                      <a:srgbClr val="00B0F0"/>
                    </a:solidFill>
                  </a:rPr>
                  <a:t>L</a:t>
                </a:r>
                <a:r>
                  <a:rPr lang="en-US" sz="3000" baseline="30000" dirty="0" smtClean="0">
                    <a:solidFill>
                      <a:srgbClr val="00B0F0"/>
                    </a:solidFill>
                  </a:rPr>
                  <a:t>2</a:t>
                </a:r>
                <a:r>
                  <a:rPr lang="en-US" sz="3000" dirty="0" smtClean="0">
                    <a:solidFill>
                      <a:srgbClr val="00B0F0"/>
                    </a:solidFill>
                  </a:rPr>
                  <a:t> norm</a:t>
                </a:r>
                <a:r>
                  <a:rPr lang="en-US" sz="3000" dirty="0" smtClean="0"/>
                  <a:t> over each light contribution when rendering the scene</a:t>
                </a:r>
              </a:p>
              <a:p>
                <a:pPr lvl="1"/>
                <a:r>
                  <a:rPr lang="en-US" sz="3000" dirty="0" smtClean="0"/>
                  <a:t>This metric can be evaluated quickly on GPUs</a:t>
                </a:r>
                <a:endParaRPr lang="en-US" sz="3000" dirty="0"/>
              </a:p>
              <a:p>
                <a:endParaRPr lang="en-US" sz="3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35" t="-1385" r="-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37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04629" y="1366421"/>
            <a:ext cx="8734742" cy="4125158"/>
            <a:chOff x="344155" y="777536"/>
            <a:chExt cx="8734742" cy="412515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155" y="777536"/>
              <a:ext cx="4125158" cy="412515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3740" y="777536"/>
              <a:ext cx="4125157" cy="41251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614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Iteratively create lots of analytic BRDFs</a:t>
            </a:r>
          </a:p>
          <a:p>
            <a:endParaRPr lang="en-US" dirty="0" smtClean="0"/>
          </a:p>
          <a:p>
            <a:r>
              <a:rPr lang="en-US" dirty="0" smtClean="0"/>
              <a:t>Fit each new BRDF to a set of target measured BRDFs</a:t>
            </a:r>
          </a:p>
          <a:p>
            <a:endParaRPr lang="en-US" dirty="0" smtClean="0"/>
          </a:p>
          <a:p>
            <a:r>
              <a:rPr lang="en-US" dirty="0" smtClean="0"/>
              <a:t>Find the BRDF that best fits all materials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84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03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Modify the Cook Torrance BRDF to better match two classes of materials</a:t>
            </a:r>
            <a:endParaRPr lang="en-US" dirty="0"/>
          </a:p>
          <a:p>
            <a:pPr lvl="1"/>
            <a:r>
              <a:rPr lang="en-US" dirty="0" smtClean="0"/>
              <a:t>One BRDF for Metallic materials</a:t>
            </a:r>
          </a:p>
          <a:p>
            <a:pPr lvl="1"/>
            <a:r>
              <a:rPr lang="en-US" dirty="0" smtClean="0"/>
              <a:t>One BRDF for Dielectric materials (plastics, acrylics, etc.)</a:t>
            </a:r>
          </a:p>
          <a:p>
            <a:endParaRPr lang="en-US" dirty="0" smtClean="0"/>
          </a:p>
          <a:p>
            <a:r>
              <a:rPr lang="en-US" dirty="0" smtClean="0"/>
              <a:t>Use measured BRDFs from the publicly available MERL BRDF database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35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MERL BRDF Materials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82788"/>
            <a:ext cx="4349750" cy="34798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75" y="1976438"/>
            <a:ext cx="4365625" cy="34925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10718" y="5619704"/>
            <a:ext cx="3912176" cy="500333"/>
          </a:xfrm>
          <a:prstGeom prst="rect">
            <a:avLst/>
          </a:prstGeom>
          <a:solidFill>
            <a:schemeClr val="tx1"/>
          </a:solidFill>
          <a:ln w="25400"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Metals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848687" y="5619704"/>
            <a:ext cx="3912176" cy="500333"/>
          </a:xfrm>
          <a:prstGeom prst="rect">
            <a:avLst/>
          </a:prstGeom>
          <a:solidFill>
            <a:schemeClr val="tx1"/>
          </a:solidFill>
          <a:ln w="25400"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Dielectrics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59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Choose 20 materials from MERL</a:t>
            </a:r>
          </a:p>
          <a:p>
            <a:pPr lvl="1"/>
            <a:r>
              <a:rPr lang="en-US" dirty="0" smtClean="0"/>
              <a:t>Learn using 4 diverse materials</a:t>
            </a:r>
          </a:p>
          <a:p>
            <a:pPr lvl="1"/>
            <a:r>
              <a:rPr lang="en-US" dirty="0" smtClean="0"/>
              <a:t>Test against remaining 16 materials</a:t>
            </a:r>
          </a:p>
          <a:p>
            <a:endParaRPr lang="en-US" dirty="0" smtClean="0"/>
          </a:p>
          <a:p>
            <a:r>
              <a:rPr lang="en-US" dirty="0" smtClean="0"/>
              <a:t>Run search for 100 generations with a population size of 4096</a:t>
            </a:r>
          </a:p>
          <a:p>
            <a:endParaRPr lang="en-US" dirty="0" smtClean="0"/>
          </a:p>
          <a:p>
            <a:r>
              <a:rPr lang="en-US" dirty="0" smtClean="0"/>
              <a:t>Compare rendered images of best BRDF found with original Cook Torrance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50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Accuracy:</a:t>
            </a:r>
          </a:p>
          <a:p>
            <a:pPr lvl="1"/>
            <a:r>
              <a:rPr lang="en-US" sz="2800" dirty="0" smtClean="0"/>
              <a:t>Do renders using BRDF  accurately match renders of measured BRDF?</a:t>
            </a:r>
          </a:p>
          <a:p>
            <a:pPr lvl="1"/>
            <a:r>
              <a:rPr lang="en-US" sz="2800" dirty="0" smtClean="0"/>
              <a:t>Use a separate perceptual error metric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47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Accuracy:</a:t>
            </a:r>
          </a:p>
          <a:p>
            <a:pPr lvl="1"/>
            <a:r>
              <a:rPr lang="en-US" sz="2800" dirty="0" smtClean="0"/>
              <a:t>Do renders using BRDF  accurately match renders of measured BRDF?</a:t>
            </a:r>
          </a:p>
          <a:p>
            <a:pPr lvl="1"/>
            <a:r>
              <a:rPr lang="en-US" sz="2800" dirty="0" smtClean="0"/>
              <a:t>Use a separate perceptual error metric</a:t>
            </a:r>
          </a:p>
          <a:p>
            <a:r>
              <a:rPr lang="en-US" sz="2800" dirty="0" smtClean="0"/>
              <a:t>Generality:</a:t>
            </a:r>
          </a:p>
          <a:p>
            <a:pPr lvl="1"/>
            <a:r>
              <a:rPr lang="en-US" sz="2800" dirty="0" smtClean="0"/>
              <a:t>Can it represent similar materials not used in the initial search?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45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Accuracy:</a:t>
            </a:r>
          </a:p>
          <a:p>
            <a:pPr lvl="1"/>
            <a:r>
              <a:rPr lang="en-US" sz="2800" dirty="0" smtClean="0"/>
              <a:t>Do renders using BRDF  accurately match renders of measured BRDF?</a:t>
            </a:r>
          </a:p>
          <a:p>
            <a:pPr lvl="1"/>
            <a:r>
              <a:rPr lang="en-US" sz="2800" dirty="0" smtClean="0"/>
              <a:t>Use a separate perceptual error metric</a:t>
            </a:r>
          </a:p>
          <a:p>
            <a:r>
              <a:rPr lang="en-US" sz="2800" dirty="0" smtClean="0"/>
              <a:t>Generality:</a:t>
            </a:r>
          </a:p>
          <a:p>
            <a:pPr lvl="1"/>
            <a:r>
              <a:rPr lang="en-US" sz="2800" dirty="0" smtClean="0"/>
              <a:t>Can it represent similar materials not used in the initial search?</a:t>
            </a:r>
          </a:p>
          <a:p>
            <a:r>
              <a:rPr lang="en-US" sz="2800" dirty="0" err="1" smtClean="0"/>
              <a:t>Tunability</a:t>
            </a:r>
            <a:r>
              <a:rPr lang="en-US" sz="2800" dirty="0" smtClean="0"/>
              <a:t>:</a:t>
            </a:r>
          </a:p>
          <a:p>
            <a:pPr lvl="1"/>
            <a:r>
              <a:rPr lang="en-US" sz="2800" dirty="0" smtClean="0"/>
              <a:t>Can we manually adjust parameters and still get a useful BRDF?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64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492303"/>
            <a:ext cx="2019300" cy="2019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524" y="254000"/>
            <a:ext cx="3327876" cy="2495907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583941" y="1101903"/>
            <a:ext cx="1206500" cy="8001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03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 dirty="0" smtClean="0"/>
              <a:t>New Metal BRDF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74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7523" y="3468952"/>
            <a:ext cx="3057527" cy="3048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7524" y="341047"/>
            <a:ext cx="3057526" cy="304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89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26"/>
          <a:stretch/>
        </p:blipFill>
        <p:spPr>
          <a:xfrm>
            <a:off x="1" y="3468952"/>
            <a:ext cx="6115050" cy="3048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41047"/>
            <a:ext cx="6115050" cy="304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85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8952"/>
            <a:ext cx="9144001" cy="3048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1047"/>
            <a:ext cx="9144001" cy="304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96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98375"/>
            <a:ext cx="9144001" cy="30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11625"/>
            <a:ext cx="9144001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28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65</a:t>
            </a:fld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46291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3894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05224" y="0"/>
            <a:ext cx="1724025" cy="1714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05224" y="1714500"/>
            <a:ext cx="1724025" cy="1714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05224" y="3429000"/>
            <a:ext cx="1724025" cy="171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05224" y="5143500"/>
            <a:ext cx="172402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04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85750" y="0"/>
            <a:ext cx="8572500" cy="6858000"/>
            <a:chOff x="-1785200" y="-1620100"/>
            <a:chExt cx="9144000" cy="73152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85200" y="-1620100"/>
              <a:ext cx="9144000" cy="18288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85200" y="208700"/>
              <a:ext cx="9144000" cy="18288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85200" y="2037500"/>
              <a:ext cx="9144000" cy="18288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85200" y="3866300"/>
              <a:ext cx="9144000" cy="1828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177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 dirty="0" smtClean="0"/>
              <a:t>New Dielectric BRDF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12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" y="398375"/>
            <a:ext cx="9144001" cy="6061251"/>
            <a:chOff x="2824200" y="4526000"/>
            <a:chExt cx="7315200" cy="4849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200" y="4526000"/>
              <a:ext cx="7315200" cy="24384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200" y="6936600"/>
              <a:ext cx="7315200" cy="2438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415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492303"/>
            <a:ext cx="2019300" cy="2019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524" y="254000"/>
            <a:ext cx="3327876" cy="2495907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583941" y="1101903"/>
            <a:ext cx="1206500" cy="8001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5400000">
            <a:off x="6610112" y="3295650"/>
            <a:ext cx="1206500" cy="8001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737" y="4381500"/>
            <a:ext cx="238125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30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" y="398375"/>
            <a:ext cx="9144001" cy="6061251"/>
            <a:chOff x="2824200" y="4526000"/>
            <a:chExt cx="7315200" cy="4849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200" y="4526000"/>
              <a:ext cx="7315200" cy="24384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200" y="6936600"/>
              <a:ext cx="7315200" cy="2438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922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71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6224155"/>
              </p:ext>
            </p:extLst>
          </p:nvPr>
        </p:nvGraphicFramePr>
        <p:xfrm>
          <a:off x="0" y="0"/>
          <a:ext cx="9144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14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85750" y="0"/>
            <a:ext cx="8572500" cy="6858000"/>
            <a:chOff x="-1785200" y="-1620100"/>
            <a:chExt cx="9144000" cy="73152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85200" y="-1620100"/>
              <a:ext cx="9144000" cy="18288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85200" y="208700"/>
              <a:ext cx="9144000" cy="18288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85200" y="2037500"/>
              <a:ext cx="9144000" cy="18288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85200" y="3866300"/>
              <a:ext cx="9144000" cy="1828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657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new technique automatically synthesizes new BRDFs that are </a:t>
            </a:r>
            <a:r>
              <a:rPr lang="en-US" dirty="0" smtClean="0">
                <a:solidFill>
                  <a:srgbClr val="00B0F0"/>
                </a:solidFill>
              </a:rPr>
              <a:t>accurate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F0"/>
                </a:solidFill>
              </a:rPr>
              <a:t>generalizable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00B0F0"/>
                </a:solidFill>
              </a:rPr>
              <a:t>adjustable</a:t>
            </a:r>
          </a:p>
          <a:p>
            <a:endParaRPr lang="en-US" dirty="0" smtClean="0"/>
          </a:p>
          <a:p>
            <a:r>
              <a:rPr lang="en-US" dirty="0" smtClean="0"/>
              <a:t>For a set of 20 metal and 20 dielectric materials, our new BRDFs always outperform the best existing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48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07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Dielectric BRDF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86" y="1943100"/>
            <a:ext cx="7983623" cy="400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4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Metal BRDF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82" y="2286001"/>
            <a:ext cx="8475636" cy="368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06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492303"/>
            <a:ext cx="2019300" cy="2019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524" y="254000"/>
            <a:ext cx="3327876" cy="2495907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583941" y="1101903"/>
            <a:ext cx="1206500" cy="8001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5400000">
            <a:off x="6610112" y="3295650"/>
            <a:ext cx="1206500" cy="8001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737" y="4381500"/>
            <a:ext cx="2381250" cy="209550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 rot="10800000">
            <a:off x="4517391" y="4772025"/>
            <a:ext cx="1206500" cy="8001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124" y="3695700"/>
            <a:ext cx="4047067" cy="30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8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6888041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647700" y="2095500"/>
            <a:ext cx="3429000" cy="3543300"/>
          </a:xfrm>
          <a:prstGeom prst="frame">
            <a:avLst>
              <a:gd name="adj1" fmla="val 288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725" y="2650327"/>
            <a:ext cx="3282950" cy="22159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  <a:endParaRPr lang="en-US" sz="13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60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1201</Words>
  <Application>Microsoft Office PowerPoint</Application>
  <PresentationFormat>On-screen Show (4:3)</PresentationFormat>
  <Paragraphs>320</Paragraphs>
  <Slides>76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7" baseType="lpstr">
      <vt:lpstr>Office Theme</vt:lpstr>
      <vt:lpstr>Generating Novel Reflectance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Materials are More Than Color</vt:lpstr>
      <vt:lpstr>Formalizing Reflectance</vt:lpstr>
      <vt:lpstr>How Do Artists Use BRDFs?</vt:lpstr>
      <vt:lpstr>How Do Artists Use BRDFs?</vt:lpstr>
      <vt:lpstr>…but these models can’t accurately capture many real world materials</vt:lpstr>
      <vt:lpstr>Why should we care?</vt:lpstr>
      <vt:lpstr>PowerPoint Presentation</vt:lpstr>
      <vt:lpstr>Why should we care?</vt:lpstr>
      <vt:lpstr>Why should we care?</vt:lpstr>
      <vt:lpstr>PowerPoint Presentation</vt:lpstr>
      <vt:lpstr>PowerPoint Presentation</vt:lpstr>
      <vt:lpstr>PowerPoint Presentation</vt:lpstr>
      <vt:lpstr>PowerPoint Presentation</vt:lpstr>
      <vt:lpstr>How are BRDFs produced?</vt:lpstr>
      <vt:lpstr>Strategy 1: Analytic BRDF</vt:lpstr>
      <vt:lpstr>Analytic BRDF Issues</vt:lpstr>
      <vt:lpstr>Strategy 2: Measured BRDF</vt:lpstr>
      <vt:lpstr>Problems with Measured BRDFs</vt:lpstr>
      <vt:lpstr>We Need a Better Way</vt:lpstr>
      <vt:lpstr>We Need a Better Way</vt:lpstr>
      <vt:lpstr>Project Outline</vt:lpstr>
      <vt:lpstr>Insights</vt:lpstr>
      <vt:lpstr>Insights</vt:lpstr>
      <vt:lpstr>Insights</vt:lpstr>
      <vt:lpstr>Insights</vt:lpstr>
      <vt:lpstr>Insights</vt:lpstr>
      <vt:lpstr>Insights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Implementing BRDF Creation</vt:lpstr>
      <vt:lpstr>Implementing Evaluation</vt:lpstr>
      <vt:lpstr>BRDF Error Metric</vt:lpstr>
      <vt:lpstr>BRDF Error Metric</vt:lpstr>
      <vt:lpstr>BRDF Error Metric</vt:lpstr>
      <vt:lpstr>PowerPoint Presentation</vt:lpstr>
      <vt:lpstr>Putting it All Together</vt:lpstr>
      <vt:lpstr>Experiments</vt:lpstr>
      <vt:lpstr>Experiments</vt:lpstr>
      <vt:lpstr>MERL BRDF Materials</vt:lpstr>
      <vt:lpstr>Experiment Setup</vt:lpstr>
      <vt:lpstr>Success Metrics</vt:lpstr>
      <vt:lpstr>Success Metrics</vt:lpstr>
      <vt:lpstr>Success Metrics</vt:lpstr>
      <vt:lpstr>New Metal BRDF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Dielectric BRDF</vt:lpstr>
      <vt:lpstr>PowerPoint Presentation</vt:lpstr>
      <vt:lpstr>PowerPoint Presentation</vt:lpstr>
      <vt:lpstr>PowerPoint Presentation</vt:lpstr>
      <vt:lpstr>PowerPoint Presentation</vt:lpstr>
      <vt:lpstr>Conclusion</vt:lpstr>
      <vt:lpstr>Questions?</vt:lpstr>
      <vt:lpstr>New Dielectric BRDF</vt:lpstr>
      <vt:lpstr>New Metal BRDF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2013-05-21T15:25:46Z</dcterms:created>
  <dcterms:modified xsi:type="dcterms:W3CDTF">2013-05-21T15:32:07Z</dcterms:modified>
</cp:coreProperties>
</file>