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369" r:id="rId3"/>
    <p:sldId id="375" r:id="rId4"/>
    <p:sldId id="370" r:id="rId5"/>
    <p:sldId id="371" r:id="rId6"/>
    <p:sldId id="372" r:id="rId7"/>
    <p:sldId id="374" r:id="rId8"/>
    <p:sldId id="373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7" r:id="rId19"/>
    <p:sldId id="385" r:id="rId20"/>
    <p:sldId id="386" r:id="rId21"/>
    <p:sldId id="36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2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5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408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2ADA-97B8-4315-BA2F-C419DCC4199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10C25-732B-44D3-9CFA-D6288859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4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F5743D4-86D3-4CA4-BA06-63A669E0BD6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1A07D41-CB8B-4B36-8D6E-9F03FE94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2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07D41-CB8B-4B36-8D6E-9F03FE94D9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1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259CC6-06AE-4EC5-8B83-F0AF8886DA3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279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765FADA-B671-4EE7-B524-F498E565C626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57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7025B3-74CA-4A53-8FA5-BD59369CF3F4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733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7EA2BE-076D-4B35-ABB6-C09D9D429EA3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5366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42A451-67FD-4427-BC24-09CD979908F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418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1D377-17F0-4D2B-8E4C-40B6EFF72D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5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1D377-17F0-4D2B-8E4C-40B6EFF72D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9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A6D-E12E-4298-B72C-2BE401D50DF0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1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253C-0F8E-476A-A926-265B98F964F3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9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14FC-C321-460C-BE12-26AE67E7C0E6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01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3581-EB9A-4154-A95B-C527B9901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06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3C5-7B69-4786-B4E7-B5983788442B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3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0173-4898-4E90-B8F6-A3A7954E4CE1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1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86D1-A094-4B8E-A2B5-A48330C723C7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07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D02D-68FA-453A-9D31-7E17526B9650}" type="datetime1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9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2B2C-1CFE-4CEA-A3D4-0CB89D02BF90}" type="datetime1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7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A14C-947D-4DB0-803F-0E04ABBDD73A}" type="datetime1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4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E5C6-F654-4CA0-94B1-27B09ECDD4B0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01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29B6-413B-46E5-811B-3EF699237BD8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11B61-60B1-4B94-B9D3-A296D172829E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D9D1-3724-4D3A-8661-763C257D9A6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6" descr="https://www.pcgamesn.com/wp-content/uploads/2018/12/TSMC-Wafer-580x334.jp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16" b="68087"/>
          <a:stretch/>
        </p:blipFill>
        <p:spPr bwMode="auto">
          <a:xfrm>
            <a:off x="0" y="-1"/>
            <a:ext cx="9138606" cy="33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1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1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e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5" Type="http://schemas.openxmlformats.org/officeDocument/2006/relationships/image" Target="../media/image22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9.emf"/><Relationship Id="rId1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1.e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46492" cy="2404600"/>
          </a:xfrm>
        </p:spPr>
        <p:txBody>
          <a:bodyPr/>
          <a:lstStyle/>
          <a:p>
            <a:r>
              <a:rPr lang="en-US" dirty="0" smtClean="0"/>
              <a:t>EECS 270 Fall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on minimal sum-of-products </a:t>
            </a:r>
          </a:p>
          <a:p>
            <a:r>
              <a:rPr lang="en-US" dirty="0" err="1" smtClean="0"/>
              <a:t>Kmaps</a:t>
            </a:r>
            <a:endParaRPr lang="en-US" dirty="0"/>
          </a:p>
        </p:txBody>
      </p:sp>
      <p:pic>
        <p:nvPicPr>
          <p:cNvPr id="2052" name="Picture 4" descr="11 AND, inclusive-OR, and exclusive-OR logic gates. | Download Scientific 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3329"/>
            <a:ext cx="3346449" cy="163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4135" y="5223329"/>
            <a:ext cx="3304471" cy="16346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7900" y="5200024"/>
            <a:ext cx="2146300" cy="1661523"/>
          </a:xfrm>
          <a:prstGeom prst="rect">
            <a:avLst/>
          </a:prstGeom>
        </p:spPr>
      </p:pic>
      <p:pic>
        <p:nvPicPr>
          <p:cNvPr id="2064" name="Picture 16" descr="https://www.pcgamesn.com/wp-content/uploads/2018/12/TSMC-Wafer-580x334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16" b="26527"/>
          <a:stretch/>
        </p:blipFill>
        <p:spPr bwMode="auto">
          <a:xfrm>
            <a:off x="0" y="-1"/>
            <a:ext cx="9138606" cy="248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6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Implicants</a:t>
            </a:r>
          </a:p>
        </p:txBody>
      </p:sp>
      <p:sp>
        <p:nvSpPr>
          <p:cNvPr id="29699" name="Rectangle 3" descr="5%"/>
          <p:cNvSpPr>
            <a:spLocks noChangeArrowheads="1"/>
          </p:cNvSpPr>
          <p:nvPr/>
        </p:nvSpPr>
        <p:spPr bwMode="auto">
          <a:xfrm>
            <a:off x="5181600" y="2362200"/>
            <a:ext cx="3429000" cy="3429000"/>
          </a:xfrm>
          <a:prstGeom prst="rect">
            <a:avLst/>
          </a:prstGeom>
          <a:pattFill prst="pct5">
            <a:fgClr>
              <a:schemeClr val="tx1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5562600" y="2667000"/>
            <a:ext cx="1981200" cy="1600200"/>
          </a:xfrm>
          <a:prstGeom prst="ellipse">
            <a:avLst/>
          </a:prstGeom>
          <a:solidFill>
            <a:srgbClr val="3366FF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i="1"/>
              <a:t>g</a:t>
            </a: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609600" y="2286000"/>
            <a:ext cx="3848100" cy="822325"/>
            <a:chOff x="288" y="384"/>
            <a:chExt cx="2424" cy="518"/>
          </a:xfrm>
        </p:grpSpPr>
        <p:sp>
          <p:nvSpPr>
            <p:cNvPr id="29712" name="Oval 6"/>
            <p:cNvSpPr>
              <a:spLocks noChangeArrowheads="1"/>
            </p:cNvSpPr>
            <p:nvPr/>
          </p:nvSpPr>
          <p:spPr bwMode="auto">
            <a:xfrm>
              <a:off x="288" y="406"/>
              <a:ext cx="240" cy="240"/>
            </a:xfrm>
            <a:prstGeom prst="ellipse">
              <a:avLst/>
            </a:prstGeom>
            <a:solidFill>
              <a:srgbClr val="3366FF">
                <a:alpha val="50195"/>
              </a:srgbClr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3" name="Text Box 7"/>
            <p:cNvSpPr txBox="1">
              <a:spLocks noChangeArrowheads="1"/>
            </p:cNvSpPr>
            <p:nvPr/>
          </p:nvSpPr>
          <p:spPr bwMode="auto">
            <a:xfrm>
              <a:off x="528" y="384"/>
              <a:ext cx="218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Verdana" pitchFamily="34" charset="0"/>
                </a:rPr>
                <a:t>= input combinations</a:t>
              </a:r>
            </a:p>
            <a:p>
              <a:pPr eaLnBrk="1" hangingPunct="1"/>
              <a:r>
                <a:rPr lang="en-US" altLang="en-US" sz="2400">
                  <a:latin typeface="Verdana" pitchFamily="34" charset="0"/>
                </a:rPr>
                <a:t>for which </a:t>
              </a:r>
              <a:r>
                <a:rPr lang="en-US" altLang="en-US" sz="2400" i="1">
                  <a:latin typeface="Verdana" pitchFamily="34" charset="0"/>
                </a:rPr>
                <a:t>g</a:t>
              </a:r>
              <a:r>
                <a:rPr lang="en-US" altLang="en-US" sz="2400">
                  <a:latin typeface="Verdana" pitchFamily="34" charset="0"/>
                </a:rPr>
                <a:t> outputs 1</a:t>
              </a:r>
            </a:p>
          </p:txBody>
        </p:sp>
      </p:grpSp>
      <p:sp>
        <p:nvSpPr>
          <p:cNvPr id="179208" name="Oval 8"/>
          <p:cNvSpPr>
            <a:spLocks noChangeArrowheads="1"/>
          </p:cNvSpPr>
          <p:nvPr/>
        </p:nvSpPr>
        <p:spPr bwMode="auto">
          <a:xfrm>
            <a:off x="6096000" y="3962400"/>
            <a:ext cx="1219200" cy="1143000"/>
          </a:xfrm>
          <a:prstGeom prst="ellipse">
            <a:avLst/>
          </a:prstGeom>
          <a:solidFill>
            <a:srgbClr val="00FF00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i="1"/>
              <a:t>h</a:t>
            </a:r>
          </a:p>
        </p:txBody>
      </p:sp>
      <p:sp>
        <p:nvSpPr>
          <p:cNvPr id="29703" name="Oval 9"/>
          <p:cNvSpPr>
            <a:spLocks noChangeArrowheads="1"/>
          </p:cNvSpPr>
          <p:nvPr/>
        </p:nvSpPr>
        <p:spPr bwMode="auto">
          <a:xfrm>
            <a:off x="5410200" y="2514600"/>
            <a:ext cx="2514600" cy="2743200"/>
          </a:xfrm>
          <a:prstGeom prst="ellipse">
            <a:avLst/>
          </a:prstGeom>
          <a:solidFill>
            <a:srgbClr val="FF0000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2400" i="1"/>
              <a:t>f</a:t>
            </a:r>
          </a:p>
        </p:txBody>
      </p:sp>
      <p:grpSp>
        <p:nvGrpSpPr>
          <p:cNvPr id="29704" name="Group 10"/>
          <p:cNvGrpSpPr>
            <a:grpSpLocks/>
          </p:cNvGrpSpPr>
          <p:nvPr/>
        </p:nvGrpSpPr>
        <p:grpSpPr bwMode="auto">
          <a:xfrm>
            <a:off x="609600" y="3200400"/>
            <a:ext cx="3848100" cy="822325"/>
            <a:chOff x="288" y="384"/>
            <a:chExt cx="2424" cy="518"/>
          </a:xfrm>
        </p:grpSpPr>
        <p:sp>
          <p:nvSpPr>
            <p:cNvPr id="29710" name="Oval 11"/>
            <p:cNvSpPr>
              <a:spLocks noChangeArrowheads="1"/>
            </p:cNvSpPr>
            <p:nvPr/>
          </p:nvSpPr>
          <p:spPr bwMode="auto">
            <a:xfrm>
              <a:off x="288" y="406"/>
              <a:ext cx="240" cy="240"/>
            </a:xfrm>
            <a:prstGeom prst="ellipse">
              <a:avLst/>
            </a:prstGeom>
            <a:solidFill>
              <a:srgbClr val="FF0000">
                <a:alpha val="50195"/>
              </a:srgbClr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1" name="Text Box 12"/>
            <p:cNvSpPr txBox="1">
              <a:spLocks noChangeArrowheads="1"/>
            </p:cNvSpPr>
            <p:nvPr/>
          </p:nvSpPr>
          <p:spPr bwMode="auto">
            <a:xfrm>
              <a:off x="528" y="384"/>
              <a:ext cx="218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latin typeface="Verdana" pitchFamily="34" charset="0"/>
                </a:rPr>
                <a:t>= input combinations</a:t>
              </a:r>
            </a:p>
            <a:p>
              <a:pPr eaLnBrk="1" hangingPunct="1"/>
              <a:r>
                <a:rPr lang="en-US" altLang="en-US" sz="2400" dirty="0">
                  <a:latin typeface="Verdana" pitchFamily="34" charset="0"/>
                </a:rPr>
                <a:t>for which </a:t>
              </a:r>
              <a:r>
                <a:rPr lang="en-US" altLang="en-US" sz="2400" i="1" dirty="0">
                  <a:latin typeface="Verdana" pitchFamily="34" charset="0"/>
                </a:rPr>
                <a:t>f</a:t>
              </a:r>
              <a:r>
                <a:rPr lang="en-US" altLang="en-US" sz="2400" dirty="0">
                  <a:latin typeface="Verdana" pitchFamily="34" charset="0"/>
                </a:rPr>
                <a:t> outputs 1</a:t>
              </a:r>
            </a:p>
          </p:txBody>
        </p:sp>
      </p:grp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407988" y="5106988"/>
            <a:ext cx="449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Verdana" pitchFamily="34" charset="0"/>
              </a:rPr>
              <a:t>If </a:t>
            </a:r>
            <a:r>
              <a:rPr lang="en-US" altLang="en-US" sz="2400" i="1">
                <a:latin typeface="Verdana" pitchFamily="34" charset="0"/>
              </a:rPr>
              <a:t>g</a:t>
            </a:r>
            <a:r>
              <a:rPr lang="en-US" altLang="en-US" sz="2400">
                <a:latin typeface="Verdana" pitchFamily="34" charset="0"/>
              </a:rPr>
              <a:t> is a product term &amp; </a:t>
            </a:r>
            <a:r>
              <a:rPr lang="en-US" altLang="en-US" sz="2400" i="1">
                <a:latin typeface="Verdana" pitchFamily="34" charset="0"/>
              </a:rPr>
              <a:t>g</a:t>
            </a:r>
            <a:r>
              <a:rPr lang="en-US" altLang="en-US" sz="2400">
                <a:latin typeface="Verdana" pitchFamily="34" charset="0"/>
              </a:rPr>
              <a:t>≤</a:t>
            </a:r>
            <a:r>
              <a:rPr lang="en-US" altLang="en-US" sz="2400" i="1">
                <a:latin typeface="Verdana" pitchFamily="34" charset="0"/>
              </a:rPr>
              <a:t>f</a:t>
            </a:r>
            <a:r>
              <a:rPr lang="en-US" altLang="en-US" sz="2400">
                <a:latin typeface="Verdana" pitchFamily="34" charset="0"/>
              </a:rPr>
              <a:t>,</a:t>
            </a:r>
          </a:p>
          <a:p>
            <a:pPr eaLnBrk="1" hangingPunct="1"/>
            <a:r>
              <a:rPr lang="en-US" altLang="en-US" sz="2400">
                <a:latin typeface="Verdana" pitchFamily="34" charset="0"/>
              </a:rPr>
              <a:t>Then </a:t>
            </a:r>
            <a:r>
              <a:rPr lang="en-US" altLang="en-US" sz="2400" i="1">
                <a:latin typeface="Verdana" pitchFamily="34" charset="0"/>
              </a:rPr>
              <a:t>g</a:t>
            </a:r>
            <a:r>
              <a:rPr lang="en-US" altLang="en-US" sz="2400">
                <a:latin typeface="Verdana" pitchFamily="34" charset="0"/>
              </a:rPr>
              <a:t> is an </a:t>
            </a:r>
            <a:r>
              <a:rPr lang="en-US" altLang="en-US" sz="2400" b="1">
                <a:latin typeface="Verdana" pitchFamily="34" charset="0"/>
              </a:rPr>
              <a:t>implicant</a:t>
            </a:r>
            <a:r>
              <a:rPr lang="en-US" altLang="en-US" sz="2400">
                <a:latin typeface="Verdana" pitchFamily="34" charset="0"/>
              </a:rPr>
              <a:t> of </a:t>
            </a:r>
            <a:r>
              <a:rPr lang="en-US" altLang="en-US" sz="2400" i="1">
                <a:latin typeface="Verdana" pitchFamily="34" charset="0"/>
              </a:rPr>
              <a:t>f</a:t>
            </a:r>
            <a:r>
              <a:rPr lang="en-US" altLang="en-US" sz="2400">
                <a:latin typeface="Verdana" pitchFamily="34" charset="0"/>
              </a:rPr>
              <a:t>.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5349875" y="1752600"/>
            <a:ext cx="3089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latin typeface="Verdana" pitchFamily="34" charset="0"/>
              </a:rPr>
              <a:t>Space of all 2</a:t>
            </a:r>
            <a:r>
              <a:rPr lang="en-US" altLang="en-US" baseline="30000">
                <a:latin typeface="Verdana" pitchFamily="34" charset="0"/>
              </a:rPr>
              <a:t>n </a:t>
            </a:r>
            <a:r>
              <a:rPr lang="en-US" altLang="en-US">
                <a:latin typeface="Verdana" pitchFamily="34" charset="0"/>
              </a:rPr>
              <a:t>input</a:t>
            </a:r>
          </a:p>
          <a:p>
            <a:pPr algn="ctr" eaLnBrk="1" hangingPunct="1"/>
            <a:r>
              <a:rPr lang="en-US" altLang="en-US">
                <a:latin typeface="Verdana" pitchFamily="34" charset="0"/>
              </a:rPr>
              <a:t>combinations (minterms)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09600" y="4038600"/>
            <a:ext cx="3851275" cy="822325"/>
            <a:chOff x="288" y="384"/>
            <a:chExt cx="2426" cy="518"/>
          </a:xfrm>
        </p:grpSpPr>
        <p:sp>
          <p:nvSpPr>
            <p:cNvPr id="29708" name="Oval 16"/>
            <p:cNvSpPr>
              <a:spLocks noChangeArrowheads="1"/>
            </p:cNvSpPr>
            <p:nvPr/>
          </p:nvSpPr>
          <p:spPr bwMode="auto">
            <a:xfrm>
              <a:off x="288" y="406"/>
              <a:ext cx="240" cy="240"/>
            </a:xfrm>
            <a:prstGeom prst="ellipse">
              <a:avLst/>
            </a:prstGeom>
            <a:solidFill>
              <a:srgbClr val="00FF00">
                <a:alpha val="50195"/>
              </a:srgbClr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9" name="Text Box 17"/>
            <p:cNvSpPr txBox="1">
              <a:spLocks noChangeArrowheads="1"/>
            </p:cNvSpPr>
            <p:nvPr/>
          </p:nvSpPr>
          <p:spPr bwMode="auto">
            <a:xfrm>
              <a:off x="528" y="384"/>
              <a:ext cx="218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Verdana" pitchFamily="34" charset="0"/>
                </a:rPr>
                <a:t>= input combinations</a:t>
              </a:r>
            </a:p>
            <a:p>
              <a:pPr eaLnBrk="1" hangingPunct="1"/>
              <a:r>
                <a:rPr lang="en-US" altLang="en-US" sz="2400">
                  <a:latin typeface="Verdana" pitchFamily="34" charset="0"/>
                </a:rPr>
                <a:t>for which </a:t>
              </a:r>
              <a:r>
                <a:rPr lang="en-US" altLang="en-US" sz="2400" i="1">
                  <a:latin typeface="Verdana" pitchFamily="34" charset="0"/>
                </a:rPr>
                <a:t>h</a:t>
              </a:r>
              <a:r>
                <a:rPr lang="en-US" altLang="en-US" sz="2400">
                  <a:latin typeface="Verdana" pitchFamily="34" charset="0"/>
                </a:rPr>
                <a:t> outputs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00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7476E-6 C 0.01927 0.03699 0.03872 0.07398 0.05816 0.08576 C 0.07761 0.09755 0.10695 0.08045 0.11667 0.07097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48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8" grpId="0" animBg="1"/>
      <p:bldP spid="179208" grpId="1" animBg="1"/>
      <p:bldP spid="1792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Prime Implicants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8006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Removing a literal from any product term (any implicant) makes it cover twice as many minterms.</a:t>
            </a:r>
          </a:p>
          <a:p>
            <a:pPr lvl="1" eaLnBrk="1" hangingPunct="1"/>
            <a:r>
              <a:rPr lang="en-US" altLang="en-US" sz="2400" smtClean="0"/>
              <a:t>Removing a literal “grows” the term</a:t>
            </a:r>
          </a:p>
          <a:p>
            <a:pPr lvl="1" eaLnBrk="1" hangingPunct="1"/>
            <a:r>
              <a:rPr lang="en-US" altLang="en-US" sz="2400" smtClean="0"/>
              <a:t>ex. 3 variables:	ab’c covers 1 minterm</a:t>
            </a:r>
            <a:br>
              <a:rPr lang="en-US" altLang="en-US" sz="2400" smtClean="0"/>
            </a:br>
            <a:r>
              <a:rPr lang="en-US" altLang="en-US" sz="2400" smtClean="0"/>
              <a:t>				ab’ </a:t>
            </a:r>
            <a:br>
              <a:rPr lang="en-US" altLang="en-US" sz="2400" smtClean="0"/>
            </a:br>
            <a:r>
              <a:rPr lang="en-US" altLang="en-US" sz="2400" smtClean="0"/>
              <a:t>				ac	each cover 2 minterms</a:t>
            </a:r>
            <a:br>
              <a:rPr lang="en-US" altLang="en-US" sz="2400" smtClean="0"/>
            </a:br>
            <a:r>
              <a:rPr lang="en-US" altLang="en-US" sz="2400" smtClean="0"/>
              <a:t>				b’c</a:t>
            </a:r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>
            <a:off x="5029200" y="3038475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5" name="Rectangle 5" descr="5%"/>
          <p:cNvSpPr>
            <a:spLocks noChangeArrowheads="1"/>
          </p:cNvSpPr>
          <p:nvPr/>
        </p:nvSpPr>
        <p:spPr bwMode="auto">
          <a:xfrm>
            <a:off x="228600" y="3886200"/>
            <a:ext cx="2819400" cy="2819400"/>
          </a:xfrm>
          <a:prstGeom prst="rect">
            <a:avLst/>
          </a:prstGeom>
          <a:pattFill prst="pct5">
            <a:fgClr>
              <a:schemeClr val="tx1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1254" name="Oval 6"/>
          <p:cNvSpPr>
            <a:spLocks noChangeArrowheads="1"/>
          </p:cNvSpPr>
          <p:nvPr/>
        </p:nvSpPr>
        <p:spPr bwMode="auto">
          <a:xfrm>
            <a:off x="457200" y="4800600"/>
            <a:ext cx="1676400" cy="10668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Verdana" pitchFamily="34" charset="0"/>
              </a:rPr>
              <a:t>f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990600" y="4876800"/>
            <a:ext cx="990600" cy="928688"/>
          </a:xfrm>
          <a:prstGeom prst="ellipse">
            <a:avLst/>
          </a:prstGeom>
          <a:solidFill>
            <a:srgbClr val="3366FF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Verdana" pitchFamily="34" charset="0"/>
              </a:rPr>
              <a:t>ab’c</a:t>
            </a:r>
          </a:p>
        </p:txBody>
      </p:sp>
      <p:sp>
        <p:nvSpPr>
          <p:cNvPr id="181256" name="Oval 8"/>
          <p:cNvSpPr>
            <a:spLocks noChangeArrowheads="1"/>
          </p:cNvSpPr>
          <p:nvPr/>
        </p:nvSpPr>
        <p:spPr bwMode="auto">
          <a:xfrm>
            <a:off x="914400" y="4176713"/>
            <a:ext cx="1143000" cy="1690687"/>
          </a:xfrm>
          <a:prstGeom prst="ellipse">
            <a:avLst/>
          </a:prstGeom>
          <a:solidFill>
            <a:srgbClr val="3366FF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Verdana" pitchFamily="34" charset="0"/>
              </a:rPr>
              <a:t>ab’</a:t>
            </a:r>
          </a:p>
          <a:p>
            <a:pPr algn="ctr" eaLnBrk="1" hangingPunct="1"/>
            <a:endParaRPr lang="en-US" altLang="en-US" sz="2400">
              <a:latin typeface="Verdana" pitchFamily="34" charset="0"/>
            </a:endParaRPr>
          </a:p>
          <a:p>
            <a:pPr algn="ctr" eaLnBrk="1" hangingPunct="1"/>
            <a:endParaRPr lang="en-US" altLang="en-US" sz="2400">
              <a:latin typeface="Verdana" pitchFamily="34" charset="0"/>
            </a:endParaRPr>
          </a:p>
        </p:txBody>
      </p:sp>
      <p:sp>
        <p:nvSpPr>
          <p:cNvPr id="181257" name="Oval 9"/>
          <p:cNvSpPr>
            <a:spLocks noChangeArrowheads="1"/>
          </p:cNvSpPr>
          <p:nvPr/>
        </p:nvSpPr>
        <p:spPr bwMode="auto">
          <a:xfrm>
            <a:off x="914400" y="4800600"/>
            <a:ext cx="1143000" cy="1600200"/>
          </a:xfrm>
          <a:prstGeom prst="ellipse">
            <a:avLst/>
          </a:prstGeom>
          <a:solidFill>
            <a:srgbClr val="3366FF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Verdana" pitchFamily="34" charset="0"/>
            </a:endParaRPr>
          </a:p>
          <a:p>
            <a:pPr algn="ctr" eaLnBrk="1" hangingPunct="1"/>
            <a:endParaRPr lang="en-US" altLang="en-US" sz="2400">
              <a:latin typeface="Verdana" pitchFamily="34" charset="0"/>
            </a:endParaRPr>
          </a:p>
          <a:p>
            <a:pPr algn="ctr" eaLnBrk="1" hangingPunct="1"/>
            <a:r>
              <a:rPr lang="en-US" altLang="en-US" sz="2400">
                <a:latin typeface="Verdana" pitchFamily="34" charset="0"/>
              </a:rPr>
              <a:t>ac</a:t>
            </a:r>
          </a:p>
        </p:txBody>
      </p:sp>
      <p:sp>
        <p:nvSpPr>
          <p:cNvPr id="181258" name="Oval 10"/>
          <p:cNvSpPr>
            <a:spLocks noChangeArrowheads="1"/>
          </p:cNvSpPr>
          <p:nvPr/>
        </p:nvSpPr>
        <p:spPr bwMode="auto">
          <a:xfrm>
            <a:off x="914400" y="4784725"/>
            <a:ext cx="1905000" cy="1082675"/>
          </a:xfrm>
          <a:prstGeom prst="ellipse">
            <a:avLst/>
          </a:prstGeom>
          <a:solidFill>
            <a:srgbClr val="3366FF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Verdana" pitchFamily="34" charset="0"/>
              </a:rPr>
              <a:t>        b’c</a:t>
            </a:r>
          </a:p>
        </p:txBody>
      </p:sp>
      <p:sp>
        <p:nvSpPr>
          <p:cNvPr id="181259" name="AutoShape 11"/>
          <p:cNvSpPr>
            <a:spLocks noChangeArrowheads="1"/>
          </p:cNvSpPr>
          <p:nvPr/>
        </p:nvSpPr>
        <p:spPr bwMode="auto">
          <a:xfrm>
            <a:off x="3371850" y="5292725"/>
            <a:ext cx="5619750" cy="1336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>
                  <a:gamma/>
                  <a:tint val="5372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>
                <a:latin typeface="Verdana" pitchFamily="34" charset="0"/>
              </a:rPr>
              <a:t>Any way of removing a literal</a:t>
            </a:r>
          </a:p>
          <a:p>
            <a:pPr algn="ctr">
              <a:defRPr/>
            </a:pPr>
            <a:r>
              <a:rPr lang="en-US" sz="2400">
                <a:latin typeface="Verdana" pitchFamily="34" charset="0"/>
              </a:rPr>
              <a:t>makes ab’c no longer imply </a:t>
            </a:r>
            <a:r>
              <a:rPr lang="en-US" sz="2400" i="1">
                <a:latin typeface="Verdana" pitchFamily="34" charset="0"/>
              </a:rPr>
              <a:t>f</a:t>
            </a:r>
            <a:r>
              <a:rPr lang="en-US" sz="2400">
                <a:latin typeface="Verdana" pitchFamily="34" charset="0"/>
              </a:rPr>
              <a:t>.</a:t>
            </a:r>
          </a:p>
          <a:p>
            <a:pPr algn="ctr">
              <a:defRPr/>
            </a:pPr>
            <a:r>
              <a:rPr lang="en-US" sz="2400">
                <a:latin typeface="Verdana" pitchFamily="34" charset="0"/>
              </a:rPr>
              <a:t>So ab’c is a </a:t>
            </a:r>
            <a:r>
              <a:rPr lang="en-US" sz="2400" b="1">
                <a:latin typeface="Verdana" pitchFamily="34" charset="0"/>
              </a:rPr>
              <a:t>prime implicant</a:t>
            </a:r>
            <a:r>
              <a:rPr lang="en-US" sz="2400">
                <a:latin typeface="Verdana" pitchFamily="34" charset="0"/>
              </a:rPr>
              <a:t> of </a:t>
            </a:r>
            <a:r>
              <a:rPr lang="en-US" sz="2400" i="1">
                <a:latin typeface="Verdana" pitchFamily="34" charset="0"/>
              </a:rPr>
              <a:t>f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  <p:sp>
        <p:nvSpPr>
          <p:cNvPr id="181260" name="Text Box 12"/>
          <p:cNvSpPr txBox="1">
            <a:spLocks noChangeArrowheads="1"/>
          </p:cNvSpPr>
          <p:nvPr/>
        </p:nvSpPr>
        <p:spPr bwMode="auto">
          <a:xfrm>
            <a:off x="3733800" y="4724400"/>
            <a:ext cx="3865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Verdana" pitchFamily="34" charset="0"/>
              </a:rPr>
              <a:t>ab’c is an implicant of </a:t>
            </a:r>
            <a:r>
              <a:rPr lang="en-US" altLang="en-US" sz="2400" i="1">
                <a:latin typeface="Verdana" pitchFamily="34" charset="0"/>
              </a:rPr>
              <a:t>f</a:t>
            </a:r>
            <a:r>
              <a:rPr lang="en-US" altLang="en-US" sz="2400">
                <a:latin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427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4" grpId="0" animBg="1"/>
      <p:bldP spid="181256" grpId="0" animBg="1"/>
      <p:bldP spid="181256" grpId="1" animBg="1"/>
      <p:bldP spid="181256" grpId="2" animBg="1"/>
      <p:bldP spid="181256" grpId="3" animBg="1"/>
      <p:bldP spid="181257" grpId="0" animBg="1"/>
      <p:bldP spid="181257" grpId="1" animBg="1"/>
      <p:bldP spid="181257" grpId="2" animBg="1"/>
      <p:bldP spid="181257" grpId="3" animBg="1"/>
      <p:bldP spid="181258" grpId="0" animBg="1"/>
      <p:bldP spid="181258" grpId="1" animBg="1"/>
      <p:bldP spid="181258" grpId="2" animBg="1"/>
      <p:bldP spid="181258" grpId="3" animBg="1"/>
      <p:bldP spid="181259" grpId="0" animBg="1"/>
      <p:bldP spid="1812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63563"/>
            <a:ext cx="4038600" cy="5972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/>
              <a:t>Implicant</a:t>
            </a:r>
            <a:r>
              <a:rPr lang="en-US" altLang="en-US" sz="2000" dirty="0" smtClean="0"/>
              <a:t>:  Any product term that </a:t>
            </a:r>
            <a:r>
              <a:rPr lang="en-US" altLang="en-US" sz="2000" i="1" dirty="0" smtClean="0"/>
              <a:t>implies</a:t>
            </a:r>
            <a:r>
              <a:rPr lang="en-US" altLang="en-US" sz="2000" dirty="0" smtClean="0"/>
              <a:t> a function F (i.e., if, for some input combination, product term P = 1, then F = 1 for the same input combination)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/>
              <a:t>Prime Implicant</a:t>
            </a:r>
            <a:r>
              <a:rPr lang="en-US" altLang="en-US" sz="2000" dirty="0" smtClean="0"/>
              <a:t>:  An implicant such that if one literal is removed, the resulting product term no longer implies F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/>
              <a:t>Essential Prime Implicant</a:t>
            </a:r>
            <a:r>
              <a:rPr lang="en-US" altLang="en-US" sz="2000" dirty="0" smtClean="0"/>
              <a:t>:  A prime implicant that covers a minterm that is not covered by any other prime implicants</a:t>
            </a:r>
            <a:endParaRPr lang="en-US" altLang="en-US" sz="2000" b="1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  <p:graphicFrame>
        <p:nvGraphicFramePr>
          <p:cNvPr id="13517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16563" y="379413"/>
          <a:ext cx="1797050" cy="17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Visio" r:id="rId4" imgW="2397696" imgH="2334378" progId="Visio.Drawing.11">
                  <p:embed/>
                </p:oleObj>
              </mc:Choice>
              <mc:Fallback>
                <p:oleObj name="Visio" r:id="rId4" imgW="2397696" imgH="233437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379413"/>
                        <a:ext cx="1797050" cy="175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0" y="6288088"/>
            <a:ext cx="9144000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 i="1" dirty="0"/>
              <a:t>Theorem:  The minimal SOP of a function </a:t>
            </a:r>
            <a:r>
              <a:rPr lang="en-US" altLang="en-US" sz="1400" i="1" dirty="0" smtClean="0"/>
              <a:t>is a sum of </a:t>
            </a:r>
            <a:r>
              <a:rPr lang="en-US" altLang="en-US" sz="1400" i="1" dirty="0"/>
              <a:t>prime </a:t>
            </a:r>
            <a:r>
              <a:rPr lang="en-US" altLang="en-US" sz="1400" i="1" dirty="0" smtClean="0"/>
              <a:t>implicants and includes all essential prime implicants</a:t>
            </a:r>
            <a:endParaRPr lang="en-US" altLang="en-US" sz="1400" i="1" dirty="0"/>
          </a:p>
        </p:txBody>
      </p:sp>
      <p:graphicFrame>
        <p:nvGraphicFramePr>
          <p:cNvPr id="13517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13388" y="4259263"/>
          <a:ext cx="1797050" cy="17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Visio" r:id="rId6" imgW="2397696" imgH="2334378" progId="Visio.Drawing.11">
                  <p:embed/>
                </p:oleObj>
              </mc:Choice>
              <mc:Fallback>
                <p:oleObj name="Visio" r:id="rId6" imgW="2397696" imgH="233437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4259263"/>
                        <a:ext cx="1797050" cy="175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5535613" y="2308225"/>
          <a:ext cx="1797050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Visio" r:id="rId8" imgW="2397696" imgH="2334378" progId="Visio.Drawing.11">
                  <p:embed/>
                </p:oleObj>
              </mc:Choice>
              <mc:Fallback>
                <p:oleObj name="Visio" r:id="rId8" imgW="2397696" imgH="233437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2308225"/>
                        <a:ext cx="1797050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ChangeAspect="1"/>
          </p:cNvGraphicFramePr>
          <p:nvPr/>
        </p:nvGraphicFramePr>
        <p:xfrm>
          <a:off x="5965825" y="1122363"/>
          <a:ext cx="13192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Visio" r:id="rId10" imgW="1759872" imgH="1265926" progId="Visio.Drawing.11">
                  <p:embed/>
                </p:oleObj>
              </mc:Choice>
              <mc:Fallback>
                <p:oleObj name="Visio" r:id="rId10" imgW="1759872" imgH="126592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1122363"/>
                        <a:ext cx="13192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6" name="Object 8"/>
          <p:cNvGraphicFramePr>
            <a:graphicFrameLocks noChangeAspect="1"/>
          </p:cNvGraphicFramePr>
          <p:nvPr/>
        </p:nvGraphicFramePr>
        <p:xfrm>
          <a:off x="5983288" y="3048000"/>
          <a:ext cx="13081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Visio" r:id="rId12" imgW="1743744" imgH="1302682" progId="Visio.Drawing.11">
                  <p:embed/>
                </p:oleObj>
              </mc:Choice>
              <mc:Fallback>
                <p:oleObj name="Visio" r:id="rId12" imgW="1743744" imgH="130268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3048000"/>
                        <a:ext cx="13081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7437438" y="974725"/>
            <a:ext cx="1431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i="1" dirty="0"/>
              <a:t>These are only a few of the implicants of this function…</a:t>
            </a:r>
          </a:p>
        </p:txBody>
      </p:sp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5945188" y="4986338"/>
          <a:ext cx="1335087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Visio" r:id="rId14" imgW="1780224" imgH="1339078" progId="Visio.Drawing.11">
                  <p:embed/>
                </p:oleObj>
              </mc:Choice>
              <mc:Fallback>
                <p:oleObj name="Visio" r:id="rId14" imgW="1780224" imgH="133907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4986338"/>
                        <a:ext cx="1335087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0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build="p"/>
      <p:bldP spid="135172" grpId="0"/>
      <p:bldP spid="1351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algorithm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Identify all prime </a:t>
            </a:r>
            <a:r>
              <a:rPr lang="en-US" dirty="0" smtClean="0"/>
              <a:t>implicants</a:t>
            </a:r>
          </a:p>
          <a:p>
            <a:pPr lvl="0"/>
            <a:r>
              <a:rPr lang="en-US" dirty="0" smtClean="0"/>
              <a:t>Identify </a:t>
            </a:r>
            <a:r>
              <a:rPr lang="en-US" dirty="0"/>
              <a:t>all essential ones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Circle </a:t>
            </a:r>
            <a:r>
              <a:rPr lang="en-US" dirty="0"/>
              <a:t>all essential prime </a:t>
            </a:r>
            <a:r>
              <a:rPr lang="en-US" dirty="0" smtClean="0"/>
              <a:t>implicants</a:t>
            </a:r>
          </a:p>
          <a:p>
            <a:r>
              <a:rPr lang="en-US" dirty="0" smtClean="0"/>
              <a:t>Cover </a:t>
            </a:r>
            <a:r>
              <a:rPr lang="en-US" dirty="0"/>
              <a:t>the remaining minterms using a minimal number of remaining prime implicants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Notice that there may be more than one solution.  </a:t>
            </a:r>
            <a:endParaRPr lang="en-US" dirty="0" smtClean="0"/>
          </a:p>
          <a:p>
            <a:pPr lvl="1"/>
            <a:r>
              <a:rPr lang="en-US" dirty="0" smtClean="0"/>
              <a:t>Also </a:t>
            </a:r>
            <a:r>
              <a:rPr lang="en-US" dirty="0"/>
              <a:t>notice that the last step is a bit vague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63581-EB9A-4154-A95B-C527B99010B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693" y="1959918"/>
            <a:ext cx="3299980" cy="46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3310"/>
          <a:stretch/>
        </p:blipFill>
        <p:spPr>
          <a:xfrm>
            <a:off x="133350" y="2321169"/>
            <a:ext cx="8877300" cy="261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left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Don’t </a:t>
            </a:r>
            <a:r>
              <a:rPr lang="en-US" sz="3200" dirty="0"/>
              <a:t>cares</a:t>
            </a:r>
          </a:p>
          <a:p>
            <a:pPr lvl="0"/>
            <a:r>
              <a:rPr lang="en-US" sz="3200" dirty="0"/>
              <a:t>5+ variable </a:t>
            </a:r>
          </a:p>
          <a:p>
            <a:pPr lvl="0"/>
            <a:r>
              <a:rPr lang="en-US" sz="3200" dirty="0"/>
              <a:t>Product-of-sums</a:t>
            </a:r>
          </a:p>
          <a:p>
            <a:pPr lvl="0"/>
            <a:r>
              <a:rPr lang="en-US" sz="3200" dirty="0"/>
              <a:t>Programmable techniques</a:t>
            </a:r>
          </a:p>
          <a:p>
            <a:pPr lvl="0"/>
            <a:r>
              <a:rPr lang="en-US" sz="3200" dirty="0"/>
              <a:t>Lots of practice.</a:t>
            </a:r>
          </a:p>
          <a:p>
            <a:pPr lvl="0"/>
            <a:r>
              <a:rPr lang="en-US" sz="3200" dirty="0"/>
              <a:t>More context.  Remember this is only for 2-level logic…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4010" y="533400"/>
            <a:ext cx="6845589" cy="621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84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93" y="357087"/>
            <a:ext cx="8179145" cy="61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55"/>
          <a:stretch/>
        </p:blipFill>
        <p:spPr bwMode="auto">
          <a:xfrm>
            <a:off x="-76201" y="2362200"/>
            <a:ext cx="899723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3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are going to do is circle groups of “1s” that are rectangles  where each side is a power of 2 in length.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never circle a rectangle that is part of a larger legal rectangle. 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only circle enough rectangles so that every 1 is </a:t>
            </a:r>
            <a:r>
              <a:rPr lang="en-US" dirty="0" smtClean="0"/>
              <a:t>circled.</a:t>
            </a:r>
          </a:p>
          <a:p>
            <a:pPr lvl="1"/>
            <a:r>
              <a:rPr lang="en-US" dirty="0" smtClean="0"/>
              <a:t>Recall </a:t>
            </a:r>
            <a:r>
              <a:rPr lang="en-US" dirty="0"/>
              <a:t>a square is special case of a rectangle.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6446"/>
          <a:stretch/>
        </p:blipFill>
        <p:spPr>
          <a:xfrm>
            <a:off x="137322" y="357339"/>
            <a:ext cx="8782874" cy="599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46" y="865609"/>
            <a:ext cx="7876999" cy="516431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965555" y="2941427"/>
            <a:ext cx="6531884" cy="570284"/>
            <a:chOff x="965555" y="2941427"/>
            <a:chExt cx="6531884" cy="570284"/>
          </a:xfrm>
        </p:grpSpPr>
        <p:sp>
          <p:nvSpPr>
            <p:cNvPr id="9" name="Trapezoid 8"/>
            <p:cNvSpPr/>
            <p:nvPr/>
          </p:nvSpPr>
          <p:spPr>
            <a:xfrm rot="10800000">
              <a:off x="965555" y="2941427"/>
              <a:ext cx="1541052" cy="562707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0800000">
              <a:off x="2588668" y="2941427"/>
              <a:ext cx="1541052" cy="562707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0800000">
              <a:off x="4308764" y="2941428"/>
              <a:ext cx="1541052" cy="562707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0800000">
              <a:off x="5956387" y="2949004"/>
              <a:ext cx="1541052" cy="562707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87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95288"/>
            <a:ext cx="8199438" cy="57308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K-map “rules”</a:t>
            </a:r>
          </a:p>
          <a:p>
            <a:pPr lvl="1" eaLnBrk="1" hangingPunct="1"/>
            <a:r>
              <a:rPr lang="en-US" altLang="en-US" sz="2000" dirty="0" smtClean="0"/>
              <a:t>Only circle adjacent cells (remember edges are adjacent!)</a:t>
            </a:r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r>
              <a:rPr lang="en-US" altLang="en-US" sz="2000" dirty="0" smtClean="0"/>
              <a:t>Only </a:t>
            </a:r>
            <a:r>
              <a:rPr lang="en-US" altLang="en-US" sz="2000" dirty="0" smtClean="0"/>
              <a:t>circle groups that are powers of 2 (1, 2, 4, 8, …)</a:t>
            </a:r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r>
              <a:rPr lang="en-US" altLang="en-US" sz="2000" dirty="0" smtClean="0"/>
              <a:t>Only </a:t>
            </a:r>
            <a:r>
              <a:rPr lang="en-US" altLang="en-US" sz="2000" dirty="0" smtClean="0"/>
              <a:t>circle 1-cells</a:t>
            </a:r>
          </a:p>
        </p:txBody>
      </p:sp>
      <p:graphicFrame>
        <p:nvGraphicFramePr>
          <p:cNvPr id="134147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18063" y="1393825"/>
          <a:ext cx="1785937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Visio" r:id="rId4" imgW="2234112" imgH="1420158" progId="Visio.Drawing.11">
                  <p:embed/>
                </p:oleObj>
              </mc:Choice>
              <mc:Fallback>
                <p:oleObj name="Visio" r:id="rId4" imgW="2234112" imgH="142015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1393825"/>
                        <a:ext cx="1785937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27288" y="1373188"/>
          <a:ext cx="1785937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Visio" r:id="rId6" imgW="2234112" imgH="1420158" progId="Visio.Drawing.11">
                  <p:embed/>
                </p:oleObj>
              </mc:Choice>
              <mc:Fallback>
                <p:oleObj name="Visio" r:id="rId6" imgW="2234112" imgH="142015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1373188"/>
                        <a:ext cx="1785937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2268538" y="3192463"/>
          <a:ext cx="1785937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Visio" r:id="rId8" imgW="2234112" imgH="1420158" progId="Visio.Drawing.11">
                  <p:embed/>
                </p:oleObj>
              </mc:Choice>
              <mc:Fallback>
                <p:oleObj name="Visio" r:id="rId8" imgW="2234112" imgH="142015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192463"/>
                        <a:ext cx="1785937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4811713" y="3206750"/>
          <a:ext cx="1785937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Visio" r:id="rId10" imgW="2234112" imgH="1420158" progId="Visio.Drawing.11">
                  <p:embed/>
                </p:oleObj>
              </mc:Choice>
              <mc:Fallback>
                <p:oleObj name="Visio" r:id="rId10" imgW="2234112" imgH="142015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3206750"/>
                        <a:ext cx="1785937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1" name="Object 7"/>
          <p:cNvGraphicFramePr>
            <a:graphicFrameLocks noChangeAspect="1"/>
          </p:cNvGraphicFramePr>
          <p:nvPr/>
        </p:nvGraphicFramePr>
        <p:xfrm>
          <a:off x="2420938" y="4929188"/>
          <a:ext cx="1855787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Visio" r:id="rId12" imgW="2320128" imgH="1420158" progId="Visio.Drawing.11">
                  <p:embed/>
                </p:oleObj>
              </mc:Choice>
              <mc:Fallback>
                <p:oleObj name="Visio" r:id="rId12" imgW="2320128" imgH="142015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4929188"/>
                        <a:ext cx="1855787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2" name="Object 8"/>
          <p:cNvGraphicFramePr>
            <a:graphicFrameLocks noChangeAspect="1"/>
          </p:cNvGraphicFramePr>
          <p:nvPr/>
        </p:nvGraphicFramePr>
        <p:xfrm>
          <a:off x="4810125" y="4918075"/>
          <a:ext cx="178593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Visio" r:id="rId14" imgW="2234112" imgH="1420158" progId="Visio.Drawing.11">
                  <p:embed/>
                </p:oleObj>
              </mc:Choice>
              <mc:Fallback>
                <p:oleObj name="Visio" r:id="rId14" imgW="2234112" imgH="142015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4918075"/>
                        <a:ext cx="1785938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5183188" y="1477963"/>
          <a:ext cx="12985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Visio" r:id="rId16" imgW="1857408" imgH="1857268" progId="Visio.Drawing.11">
                  <p:embed/>
                </p:oleObj>
              </mc:Choice>
              <mc:Fallback>
                <p:oleObj name="Visio" r:id="rId16" imgW="1857408" imgH="185726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88" y="1477963"/>
                        <a:ext cx="1298575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4" name="Object 10"/>
          <p:cNvGraphicFramePr>
            <a:graphicFrameLocks noChangeAspect="1"/>
          </p:cNvGraphicFramePr>
          <p:nvPr/>
        </p:nvGraphicFramePr>
        <p:xfrm>
          <a:off x="5184775" y="3216275"/>
          <a:ext cx="12985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Visio" r:id="rId18" imgW="1857408" imgH="1857268" progId="Visio.Drawing.11">
                  <p:embed/>
                </p:oleObj>
              </mc:Choice>
              <mc:Fallback>
                <p:oleObj name="Visio" r:id="rId18" imgW="1857408" imgH="185726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75" y="3216275"/>
                        <a:ext cx="1298575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5" name="Object 11"/>
          <p:cNvGraphicFramePr>
            <a:graphicFrameLocks noChangeAspect="1"/>
          </p:cNvGraphicFramePr>
          <p:nvPr/>
        </p:nvGraphicFramePr>
        <p:xfrm>
          <a:off x="5183188" y="4953000"/>
          <a:ext cx="12985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Visio" r:id="rId19" imgW="1857408" imgH="1857268" progId="Visio.Drawing.11">
                  <p:embed/>
                </p:oleObj>
              </mc:Choice>
              <mc:Fallback>
                <p:oleObj name="Visio" r:id="rId19" imgW="1857408" imgH="185726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88" y="4953000"/>
                        <a:ext cx="1298575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20" y="676574"/>
            <a:ext cx="7497220" cy="2431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947" y="3804406"/>
            <a:ext cx="3661164" cy="217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4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60" y="1172208"/>
            <a:ext cx="6984523" cy="23183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094" y="3942218"/>
            <a:ext cx="3367421" cy="226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(1/3)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8112502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Notice </a:t>
            </a:r>
            <a:r>
              <a:rPr lang="en-US" dirty="0"/>
              <a:t>that we are finding sum-of-products solutions.  </a:t>
            </a:r>
          </a:p>
          <a:p>
            <a:pPr lvl="0"/>
            <a:r>
              <a:rPr lang="en-US" dirty="0"/>
              <a:t>Recall that a </a:t>
            </a:r>
            <a:r>
              <a:rPr lang="en-US" b="1" i="1" u="sng" dirty="0"/>
              <a:t>minterm</a:t>
            </a:r>
            <a:r>
              <a:rPr lang="en-US" dirty="0"/>
              <a:t> is a product term that includes all of the functions variables exactly once.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/>
              <a:t>The </a:t>
            </a:r>
            <a:r>
              <a:rPr lang="en-US" b="1" i="1" u="sng" dirty="0"/>
              <a:t>on-set</a:t>
            </a:r>
            <a:r>
              <a:rPr lang="en-US" dirty="0"/>
              <a:t> of a function is the set of minterms that define when the function should evaluate to 1 (the minterms that have a 1 in the truth table.)  </a:t>
            </a:r>
          </a:p>
          <a:p>
            <a:pPr lvl="1"/>
            <a:r>
              <a:rPr lang="en-US" dirty="0"/>
              <a:t>The </a:t>
            </a:r>
            <a:r>
              <a:rPr lang="en-US" b="1" i="1" u="sng" dirty="0"/>
              <a:t>off-set</a:t>
            </a:r>
            <a:r>
              <a:rPr lang="en-US" dirty="0"/>
              <a:t> is the set of minterms that evaluate to zero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An </a:t>
            </a:r>
            <a:r>
              <a:rPr lang="en-US" b="1" i="1" u="sng" dirty="0"/>
              <a:t>implicant</a:t>
            </a:r>
            <a:r>
              <a:rPr lang="en-US" dirty="0"/>
              <a:t>  of a function is a product term that evaluates to 1 only in places that function evaluates to 1. 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on-set of an implicant of a function is a subset of the on-set of the function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</a:p>
          <a:p>
            <a:pPr lvl="1"/>
            <a:r>
              <a:rPr lang="en-US" dirty="0"/>
              <a:t>Graphically, in a K-map an implicant is: </a:t>
            </a:r>
            <a:r>
              <a:rPr lang="en-US" dirty="0" smtClean="0"/>
              <a:t>________________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0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An implicant </a:t>
            </a:r>
            <a:r>
              <a:rPr lang="en-US" b="1" i="1" u="sng" dirty="0"/>
              <a:t>covers</a:t>
            </a:r>
            <a:r>
              <a:rPr lang="en-US" dirty="0"/>
              <a:t> those minterms that appears in its on-set.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What is the on-set of the function F(</a:t>
            </a:r>
            <a:r>
              <a:rPr lang="en-US" dirty="0" err="1"/>
              <a:t>a,b</a:t>
            </a:r>
            <a:r>
              <a:rPr lang="en-US" dirty="0"/>
              <a:t>)=a?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____________________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What minterms does that function cover?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______________________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Removing a variable from a term is known as </a:t>
            </a:r>
            <a:r>
              <a:rPr lang="en-US" b="1" i="1" u="sng" dirty="0"/>
              <a:t>expanding</a:t>
            </a:r>
            <a:r>
              <a:rPr lang="en-US" dirty="0"/>
              <a:t> the term.  This is the same as expanding the size of a circle on a K-map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(3/3)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D9D1-3724-4D3A-8661-763C257D9A6F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0" y="1868577"/>
            <a:ext cx="8737878" cy="448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Covering</a:t>
            </a:r>
          </a:p>
        </p:txBody>
      </p:sp>
      <p:sp>
        <p:nvSpPr>
          <p:cNvPr id="28675" name="Rectangle 3" descr="5%"/>
          <p:cNvSpPr>
            <a:spLocks noChangeArrowheads="1"/>
          </p:cNvSpPr>
          <p:nvPr/>
        </p:nvSpPr>
        <p:spPr bwMode="auto">
          <a:xfrm>
            <a:off x="5181600" y="2362200"/>
            <a:ext cx="3429000" cy="3429000"/>
          </a:xfrm>
          <a:prstGeom prst="rect">
            <a:avLst/>
          </a:prstGeom>
          <a:pattFill prst="pct5">
            <a:fgClr>
              <a:schemeClr val="tx1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5562600" y="2667000"/>
            <a:ext cx="1981200" cy="1600200"/>
          </a:xfrm>
          <a:prstGeom prst="ellipse">
            <a:avLst/>
          </a:prstGeom>
          <a:solidFill>
            <a:srgbClr val="3366FF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i="1"/>
              <a:t>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286000"/>
            <a:ext cx="3848100" cy="822325"/>
            <a:chOff x="288" y="384"/>
            <a:chExt cx="2424" cy="518"/>
          </a:xfrm>
        </p:grpSpPr>
        <p:sp>
          <p:nvSpPr>
            <p:cNvPr id="28685" name="Oval 6"/>
            <p:cNvSpPr>
              <a:spLocks noChangeArrowheads="1"/>
            </p:cNvSpPr>
            <p:nvPr/>
          </p:nvSpPr>
          <p:spPr bwMode="auto">
            <a:xfrm>
              <a:off x="288" y="406"/>
              <a:ext cx="240" cy="240"/>
            </a:xfrm>
            <a:prstGeom prst="ellipse">
              <a:avLst/>
            </a:prstGeom>
            <a:solidFill>
              <a:srgbClr val="3366FF">
                <a:alpha val="50195"/>
              </a:srgbClr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6" name="Text Box 7"/>
            <p:cNvSpPr txBox="1">
              <a:spLocks noChangeArrowheads="1"/>
            </p:cNvSpPr>
            <p:nvPr/>
          </p:nvSpPr>
          <p:spPr bwMode="auto">
            <a:xfrm>
              <a:off x="528" y="384"/>
              <a:ext cx="218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Verdana" pitchFamily="34" charset="0"/>
                </a:rPr>
                <a:t>= input combinations</a:t>
              </a:r>
            </a:p>
            <a:p>
              <a:pPr eaLnBrk="1" hangingPunct="1"/>
              <a:r>
                <a:rPr lang="en-US" altLang="en-US" sz="2400">
                  <a:latin typeface="Verdana" pitchFamily="34" charset="0"/>
                </a:rPr>
                <a:t>for which </a:t>
              </a:r>
              <a:r>
                <a:rPr lang="en-US" altLang="en-US" sz="2400" i="1">
                  <a:latin typeface="Verdana" pitchFamily="34" charset="0"/>
                </a:rPr>
                <a:t>g</a:t>
              </a:r>
              <a:r>
                <a:rPr lang="en-US" altLang="en-US" sz="2400">
                  <a:latin typeface="Verdana" pitchFamily="34" charset="0"/>
                </a:rPr>
                <a:t> outputs 1</a:t>
              </a:r>
            </a:p>
          </p:txBody>
        </p:sp>
      </p:grp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5349875" y="1752600"/>
            <a:ext cx="3089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latin typeface="Verdana" pitchFamily="34" charset="0"/>
              </a:rPr>
              <a:t>Space of all 2</a:t>
            </a:r>
            <a:r>
              <a:rPr lang="en-US" altLang="en-US" baseline="30000">
                <a:latin typeface="Verdana" pitchFamily="34" charset="0"/>
              </a:rPr>
              <a:t>n </a:t>
            </a:r>
            <a:r>
              <a:rPr lang="en-US" altLang="en-US">
                <a:latin typeface="Verdana" pitchFamily="34" charset="0"/>
              </a:rPr>
              <a:t>input</a:t>
            </a:r>
          </a:p>
          <a:p>
            <a:pPr algn="ctr" eaLnBrk="1" hangingPunct="1"/>
            <a:r>
              <a:rPr lang="en-US" altLang="en-US">
                <a:latin typeface="Verdana" pitchFamily="34" charset="0"/>
              </a:rPr>
              <a:t>combinations (minterms)</a:t>
            </a:r>
          </a:p>
        </p:txBody>
      </p:sp>
      <p:sp>
        <p:nvSpPr>
          <p:cNvPr id="177161" name="Oval 9"/>
          <p:cNvSpPr>
            <a:spLocks noChangeArrowheads="1"/>
          </p:cNvSpPr>
          <p:nvPr/>
        </p:nvSpPr>
        <p:spPr bwMode="auto">
          <a:xfrm>
            <a:off x="5410200" y="2514600"/>
            <a:ext cx="2514600" cy="2743200"/>
          </a:xfrm>
          <a:prstGeom prst="ellipse">
            <a:avLst/>
          </a:prstGeom>
          <a:solidFill>
            <a:srgbClr val="FF0000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b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i="1"/>
              <a:t>f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3200400"/>
            <a:ext cx="3848100" cy="822325"/>
            <a:chOff x="288" y="384"/>
            <a:chExt cx="2424" cy="518"/>
          </a:xfrm>
        </p:grpSpPr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288" y="406"/>
              <a:ext cx="240" cy="240"/>
            </a:xfrm>
            <a:prstGeom prst="ellipse">
              <a:avLst/>
            </a:prstGeom>
            <a:solidFill>
              <a:srgbClr val="FF0000">
                <a:alpha val="50195"/>
              </a:srgbClr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528" y="384"/>
              <a:ext cx="218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Verdana" pitchFamily="34" charset="0"/>
                </a:rPr>
                <a:t>= input combinations</a:t>
              </a:r>
            </a:p>
            <a:p>
              <a:pPr eaLnBrk="1" hangingPunct="1"/>
              <a:r>
                <a:rPr lang="en-US" altLang="en-US" sz="2400">
                  <a:latin typeface="Verdana" pitchFamily="34" charset="0"/>
                </a:rPr>
                <a:t>for which </a:t>
              </a:r>
              <a:r>
                <a:rPr lang="en-US" altLang="en-US" sz="2400" i="1">
                  <a:latin typeface="Verdana" pitchFamily="34" charset="0"/>
                </a:rPr>
                <a:t>f</a:t>
              </a:r>
              <a:r>
                <a:rPr lang="en-US" altLang="en-US" sz="2400">
                  <a:latin typeface="Verdana" pitchFamily="34" charset="0"/>
                </a:rPr>
                <a:t> outputs 1</a:t>
              </a:r>
            </a:p>
          </p:txBody>
        </p:sp>
      </p:grp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990600" y="4648200"/>
            <a:ext cx="3373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 i="1">
                <a:latin typeface="Verdana" pitchFamily="34" charset="0"/>
              </a:rPr>
              <a:t>f</a:t>
            </a:r>
            <a:r>
              <a:rPr lang="en-US" altLang="en-US" sz="2400" b="1">
                <a:latin typeface="Verdana" pitchFamily="34" charset="0"/>
              </a:rPr>
              <a:t> covers </a:t>
            </a:r>
            <a:r>
              <a:rPr lang="en-US" altLang="en-US" sz="2400" b="1" i="1">
                <a:latin typeface="Verdana" pitchFamily="34" charset="0"/>
              </a:rPr>
              <a:t>g</a:t>
            </a:r>
            <a:endParaRPr lang="en-US" altLang="en-US" sz="2400" b="1">
              <a:latin typeface="Verdana" pitchFamily="34" charset="0"/>
            </a:endParaRPr>
          </a:p>
          <a:p>
            <a:pPr algn="ctr" eaLnBrk="1" hangingPunct="1"/>
            <a:r>
              <a:rPr lang="en-US" altLang="en-US" sz="2400">
                <a:latin typeface="Verdana" pitchFamily="34" charset="0"/>
              </a:rPr>
              <a:t>if </a:t>
            </a:r>
            <a:r>
              <a:rPr lang="en-US" altLang="en-US" sz="2400" i="1">
                <a:latin typeface="Verdana" pitchFamily="34" charset="0"/>
              </a:rPr>
              <a:t>f</a:t>
            </a:r>
            <a:r>
              <a:rPr lang="en-US" altLang="en-US" sz="2400">
                <a:latin typeface="Verdana" pitchFamily="34" charset="0"/>
              </a:rPr>
              <a:t>=1 whenever </a:t>
            </a:r>
            <a:r>
              <a:rPr lang="en-US" altLang="en-US" sz="2400" i="1">
                <a:latin typeface="Verdana" pitchFamily="34" charset="0"/>
              </a:rPr>
              <a:t>g</a:t>
            </a:r>
            <a:r>
              <a:rPr lang="en-US" altLang="en-US" sz="2400">
                <a:latin typeface="Verdana" pitchFamily="34" charset="0"/>
              </a:rPr>
              <a:t>=1</a:t>
            </a:r>
            <a:endParaRPr lang="en-US" altLang="en-US" sz="2400" i="1">
              <a:latin typeface="Verdana" pitchFamily="34" charset="0"/>
            </a:endParaRP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2133600" y="5668963"/>
            <a:ext cx="1089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i="1">
                <a:latin typeface="Verdana" pitchFamily="34" charset="0"/>
              </a:rPr>
              <a:t>f</a:t>
            </a:r>
            <a:r>
              <a:rPr lang="en-US" altLang="en-US" sz="3200">
                <a:latin typeface="Verdana" pitchFamily="34" charset="0"/>
              </a:rPr>
              <a:t> ≥ </a:t>
            </a:r>
            <a:r>
              <a:rPr lang="en-US" altLang="en-US" sz="3200" i="1">
                <a:latin typeface="Verdana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88591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/>
      <p:bldP spid="177161" grpId="0" animBg="1"/>
      <p:bldP spid="177165" grpId="0"/>
      <p:bldP spid="17716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30008</TotalTime>
  <Words>612</Words>
  <Application>Microsoft Office PowerPoint</Application>
  <PresentationFormat>On-screen Show (4:3)</PresentationFormat>
  <Paragraphs>124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Verdana</vt:lpstr>
      <vt:lpstr>Office Theme</vt:lpstr>
      <vt:lpstr>Visio</vt:lpstr>
      <vt:lpstr>EECS 270 Fall 2020</vt:lpstr>
      <vt:lpstr>Informal algorithm</vt:lpstr>
      <vt:lpstr>PowerPoint Presentation</vt:lpstr>
      <vt:lpstr>PowerPoint Presentation</vt:lpstr>
      <vt:lpstr>PowerPoint Presentation</vt:lpstr>
      <vt:lpstr>Terminology (1/3)</vt:lpstr>
      <vt:lpstr>Terminology (2/3)</vt:lpstr>
      <vt:lpstr>Terminology (3/3)</vt:lpstr>
      <vt:lpstr>Covering</vt:lpstr>
      <vt:lpstr>Implicants</vt:lpstr>
      <vt:lpstr>Prime Implicants</vt:lpstr>
      <vt:lpstr>PowerPoint Presentation</vt:lpstr>
      <vt:lpstr>More formal algorithm</vt:lpstr>
      <vt:lpstr>Examples</vt:lpstr>
      <vt:lpstr>More examples</vt:lpstr>
      <vt:lpstr>What’s left?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Brehob</dc:creator>
  <cp:lastModifiedBy>Mark Brehob</cp:lastModifiedBy>
  <cp:revision>91</cp:revision>
  <cp:lastPrinted>2020-09-27T18:58:01Z</cp:lastPrinted>
  <dcterms:created xsi:type="dcterms:W3CDTF">2020-08-20T02:23:44Z</dcterms:created>
  <dcterms:modified xsi:type="dcterms:W3CDTF">2020-10-12T16:58:03Z</dcterms:modified>
</cp:coreProperties>
</file>