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5" r:id="rId3"/>
    <p:sldMasterId id="2147483677" r:id="rId4"/>
    <p:sldMasterId id="2147483679" r:id="rId5"/>
    <p:sldMasterId id="2147483681" r:id="rId6"/>
    <p:sldMasterId id="2147483683" r:id="rId7"/>
    <p:sldMasterId id="2147483685" r:id="rId8"/>
    <p:sldMasterId id="2147483687" r:id="rId9"/>
    <p:sldMasterId id="2147483689" r:id="rId10"/>
  </p:sldMasterIdLst>
  <p:notesMasterIdLst>
    <p:notesMasterId r:id="rId86"/>
  </p:notesMasterIdLst>
  <p:handoutMasterIdLst>
    <p:handoutMasterId r:id="rId87"/>
  </p:handoutMasterIdLst>
  <p:sldIdLst>
    <p:sldId id="257" r:id="rId11"/>
    <p:sldId id="375" r:id="rId12"/>
    <p:sldId id="423" r:id="rId13"/>
    <p:sldId id="386" r:id="rId14"/>
    <p:sldId id="422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394" r:id="rId23"/>
    <p:sldId id="404" r:id="rId24"/>
    <p:sldId id="405" r:id="rId25"/>
    <p:sldId id="406" r:id="rId26"/>
    <p:sldId id="407" r:id="rId27"/>
    <p:sldId id="393" r:id="rId28"/>
    <p:sldId id="309" r:id="rId29"/>
    <p:sldId id="310" r:id="rId30"/>
    <p:sldId id="311" r:id="rId31"/>
    <p:sldId id="276" r:id="rId32"/>
    <p:sldId id="282" r:id="rId33"/>
    <p:sldId id="296" r:id="rId34"/>
    <p:sldId id="283" r:id="rId35"/>
    <p:sldId id="284" r:id="rId36"/>
    <p:sldId id="285" r:id="rId37"/>
    <p:sldId id="312" r:id="rId38"/>
    <p:sldId id="338" r:id="rId39"/>
    <p:sldId id="337" r:id="rId40"/>
    <p:sldId id="288" r:id="rId41"/>
    <p:sldId id="287" r:id="rId42"/>
    <p:sldId id="290" r:id="rId43"/>
    <p:sldId id="313" r:id="rId44"/>
    <p:sldId id="291" r:id="rId45"/>
    <p:sldId id="314" r:id="rId46"/>
    <p:sldId id="326" r:id="rId47"/>
    <p:sldId id="315" r:id="rId48"/>
    <p:sldId id="327" r:id="rId49"/>
    <p:sldId id="317" r:id="rId50"/>
    <p:sldId id="293" r:id="rId51"/>
    <p:sldId id="294" r:id="rId52"/>
    <p:sldId id="295" r:id="rId53"/>
    <p:sldId id="346" r:id="rId54"/>
    <p:sldId id="318" r:id="rId55"/>
    <p:sldId id="325" r:id="rId56"/>
    <p:sldId id="329" r:id="rId57"/>
    <p:sldId id="324" r:id="rId58"/>
    <p:sldId id="330" r:id="rId59"/>
    <p:sldId id="322" r:id="rId60"/>
    <p:sldId id="331" r:id="rId61"/>
    <p:sldId id="332" r:id="rId62"/>
    <p:sldId id="333" r:id="rId63"/>
    <p:sldId id="334" r:id="rId64"/>
    <p:sldId id="335" r:id="rId65"/>
    <p:sldId id="336" r:id="rId66"/>
    <p:sldId id="410" r:id="rId67"/>
    <p:sldId id="411" r:id="rId68"/>
    <p:sldId id="412" r:id="rId69"/>
    <p:sldId id="413" r:id="rId70"/>
    <p:sldId id="414" r:id="rId71"/>
    <p:sldId id="415" r:id="rId72"/>
    <p:sldId id="416" r:id="rId73"/>
    <p:sldId id="417" r:id="rId74"/>
    <p:sldId id="418" r:id="rId75"/>
    <p:sldId id="419" r:id="rId76"/>
    <p:sldId id="420" r:id="rId77"/>
    <p:sldId id="421" r:id="rId78"/>
    <p:sldId id="408" r:id="rId79"/>
    <p:sldId id="304" r:id="rId80"/>
    <p:sldId id="339" r:id="rId81"/>
    <p:sldId id="340" r:id="rId82"/>
    <p:sldId id="341" r:id="rId83"/>
    <p:sldId id="342" r:id="rId84"/>
    <p:sldId id="343" r:id="rId8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  <a:srgbClr val="FFFFFF"/>
    <a:srgbClr val="99FF33"/>
    <a:srgbClr val="FF9900"/>
    <a:srgbClr val="FF9966"/>
    <a:srgbClr val="C0C0C0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516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96" y="-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63" Type="http://schemas.openxmlformats.org/officeDocument/2006/relationships/slide" Target="slides/slide53.xml"/><Relationship Id="rId68" Type="http://schemas.openxmlformats.org/officeDocument/2006/relationships/slide" Target="slides/slide58.xml"/><Relationship Id="rId84" Type="http://schemas.openxmlformats.org/officeDocument/2006/relationships/slide" Target="slides/slide74.xml"/><Relationship Id="rId89" Type="http://schemas.openxmlformats.org/officeDocument/2006/relationships/viewProps" Target="viewProps.xml"/><Relationship Id="rId16" Type="http://schemas.openxmlformats.org/officeDocument/2006/relationships/slide" Target="slides/slide6.xml"/><Relationship Id="rId11" Type="http://schemas.openxmlformats.org/officeDocument/2006/relationships/slide" Target="slides/slide1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53" Type="http://schemas.openxmlformats.org/officeDocument/2006/relationships/slide" Target="slides/slide43.xml"/><Relationship Id="rId58" Type="http://schemas.openxmlformats.org/officeDocument/2006/relationships/slide" Target="slides/slide48.xml"/><Relationship Id="rId74" Type="http://schemas.openxmlformats.org/officeDocument/2006/relationships/slide" Target="slides/slide64.xml"/><Relationship Id="rId79" Type="http://schemas.openxmlformats.org/officeDocument/2006/relationships/slide" Target="slides/slide69.xml"/><Relationship Id="rId5" Type="http://schemas.openxmlformats.org/officeDocument/2006/relationships/slideMaster" Target="slideMasters/slideMaster5.xml"/><Relationship Id="rId90" Type="http://schemas.openxmlformats.org/officeDocument/2006/relationships/theme" Target="theme/theme1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slide" Target="slides/slide54.xml"/><Relationship Id="rId69" Type="http://schemas.openxmlformats.org/officeDocument/2006/relationships/slide" Target="slides/slide59.xml"/><Relationship Id="rId77" Type="http://schemas.openxmlformats.org/officeDocument/2006/relationships/slide" Target="slides/slide6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72" Type="http://schemas.openxmlformats.org/officeDocument/2006/relationships/slide" Target="slides/slide62.xml"/><Relationship Id="rId80" Type="http://schemas.openxmlformats.org/officeDocument/2006/relationships/slide" Target="slides/slide70.xml"/><Relationship Id="rId85" Type="http://schemas.openxmlformats.org/officeDocument/2006/relationships/slide" Target="slides/slide7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slide" Target="slides/slide49.xml"/><Relationship Id="rId67" Type="http://schemas.openxmlformats.org/officeDocument/2006/relationships/slide" Target="slides/slide57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slide" Target="slides/slide52.xml"/><Relationship Id="rId70" Type="http://schemas.openxmlformats.org/officeDocument/2006/relationships/slide" Target="slides/slide60.xml"/><Relationship Id="rId75" Type="http://schemas.openxmlformats.org/officeDocument/2006/relationships/slide" Target="slides/slide65.xml"/><Relationship Id="rId83" Type="http://schemas.openxmlformats.org/officeDocument/2006/relationships/slide" Target="slides/slide73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slide" Target="slides/slide50.xml"/><Relationship Id="rId65" Type="http://schemas.openxmlformats.org/officeDocument/2006/relationships/slide" Target="slides/slide55.xml"/><Relationship Id="rId73" Type="http://schemas.openxmlformats.org/officeDocument/2006/relationships/slide" Target="slides/slide63.xml"/><Relationship Id="rId78" Type="http://schemas.openxmlformats.org/officeDocument/2006/relationships/slide" Target="slides/slide68.xml"/><Relationship Id="rId81" Type="http://schemas.openxmlformats.org/officeDocument/2006/relationships/slide" Target="slides/slide71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9" Type="http://schemas.openxmlformats.org/officeDocument/2006/relationships/slide" Target="slides/slide29.xml"/><Relationship Id="rId34" Type="http://schemas.openxmlformats.org/officeDocument/2006/relationships/slide" Target="slides/slide24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76" Type="http://schemas.openxmlformats.org/officeDocument/2006/relationships/slide" Target="slides/slide66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4" Type="http://schemas.openxmlformats.org/officeDocument/2006/relationships/slide" Target="slides/slide14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66" Type="http://schemas.openxmlformats.org/officeDocument/2006/relationships/slide" Target="slides/slide56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51.xml"/><Relationship Id="rId82" Type="http://schemas.openxmlformats.org/officeDocument/2006/relationships/slide" Target="slides/slide72.xml"/><Relationship Id="rId19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2.xml"/><Relationship Id="rId1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defTabSz="966670"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0"/>
            <a:ext cx="3170254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670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0"/>
            <a:ext cx="3170255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defTabSz="966670">
              <a:defRPr sz="1200" b="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810"/>
            <a:ext cx="3170254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670">
              <a:defRPr sz="1200" b="0"/>
            </a:lvl1pPr>
          </a:lstStyle>
          <a:p>
            <a:fld id="{F99527B2-3851-4011-8A9E-A09826E54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defTabSz="966670">
              <a:defRPr sz="1200"/>
            </a:lvl1pPr>
          </a:lstStyle>
          <a:p>
            <a:endParaRPr lang="en-US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46" y="0"/>
            <a:ext cx="3170254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6670">
              <a:defRPr sz="1200"/>
            </a:lvl1pPr>
          </a:lstStyle>
          <a:p>
            <a:endParaRPr lang="en-US"/>
          </a:p>
        </p:txBody>
      </p:sp>
      <p:sp>
        <p:nvSpPr>
          <p:cNvPr id="489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9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1230"/>
            <a:ext cx="5365820" cy="431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0"/>
            <a:ext cx="3170255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defTabSz="966670">
              <a:defRPr sz="1200"/>
            </a:lvl1pPr>
          </a:lstStyle>
          <a:p>
            <a:endParaRPr lang="en-US"/>
          </a:p>
        </p:txBody>
      </p:sp>
      <p:sp>
        <p:nvSpPr>
          <p:cNvPr id="489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46" y="9120810"/>
            <a:ext cx="3170254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6670">
              <a:defRPr sz="1200"/>
            </a:lvl1pPr>
          </a:lstStyle>
          <a:p>
            <a:fld id="{10CB0847-F1A9-4173-B2F8-1E6AF255B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6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73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26824-B28A-4736-8296-BC22279D8456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72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5F8F9-8F63-4614-8741-DCF8BCF2E7DF}" type="slidenum">
              <a:rPr lang="en-US"/>
              <a:pPr/>
              <a:t>13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1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D3B84-9BDC-4E70-8FA4-BD0825D9A40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813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35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C306C-9E28-4417-9C2F-F2B3F453B0D5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2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212CE-F003-4AB6-AA32-A1A19419CF91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16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4792D-C234-436A-B595-A53B97E43E0D}" type="slidenum">
              <a:rPr lang="en-US"/>
              <a:pPr/>
              <a:t>18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BC8BF-4417-487E-A84F-B47986305E91}" type="slidenum">
              <a:rPr lang="en-US"/>
              <a:pPr/>
              <a:t>19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73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C9E3B-ADAE-434C-BC13-7627B35D63FD}" type="slidenum">
              <a:rPr lang="en-US"/>
              <a:pPr/>
              <a:t>20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990B5-541C-4E56-AF6C-B5F2DC2F6185}" type="slidenum">
              <a:rPr lang="en-US"/>
              <a:pPr/>
              <a:t>2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7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3DCCB-ADAA-4E97-9879-FD4D875D2072}" type="slidenum">
              <a:rPr lang="en-US"/>
              <a:pPr/>
              <a:t>21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8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B8529-C376-43B2-854B-6602F5F87503}" type="slidenum">
              <a:rPr lang="en-US"/>
              <a:pPr/>
              <a:t>22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96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11BD7-A021-49CE-9491-3C0546E90B18}" type="slidenum">
              <a:rPr lang="en-US"/>
              <a:pPr/>
              <a:t>23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5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9F300-1240-49E2-9CE7-8341E9B12B9F}" type="slidenum">
              <a:rPr lang="en-US"/>
              <a:pPr/>
              <a:t>24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30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F9544-ABAF-454B-9326-52DE312E45E1}" type="slidenum">
              <a:rPr lang="en-US"/>
              <a:pPr/>
              <a:t>25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122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FFA6F-ABCB-4C74-BA3E-6218BE9FF999}" type="slidenum">
              <a:rPr lang="en-US"/>
              <a:pPr/>
              <a:t>26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B21FB-AEC4-4630-807B-F8FC9262E112}" type="slidenum">
              <a:rPr lang="en-US"/>
              <a:pPr/>
              <a:t>27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4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0C20F-9D7C-4154-8207-96FF15E09703}" type="slidenum">
              <a:rPr lang="en-US"/>
              <a:pPr/>
              <a:t>28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1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B719A-6EDE-4B54-BD0C-B3215258D613}" type="slidenum">
              <a:rPr lang="en-US"/>
              <a:pPr/>
              <a:t>29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968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4EC66-8C22-4BFD-BA64-7D20A4811ACC}" type="slidenum">
              <a:rPr lang="en-US"/>
              <a:pPr/>
              <a:t>30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3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FB0A7-5F34-4802-B9FC-868DD215EA66}" type="slidenum">
              <a:rPr lang="en-US"/>
              <a:pPr/>
              <a:t>4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7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3AEF0-876C-4751-BEC2-19A2534CB68C}" type="slidenum">
              <a:rPr lang="en-US"/>
              <a:pPr/>
              <a:t>31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9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B7E67-C393-4AEA-BF69-0A07FBF3ABB9}" type="slidenum">
              <a:rPr lang="en-US"/>
              <a:pPr/>
              <a:t>32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39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E9D97-1E48-4D83-8043-2D43C34270E9}" type="slidenum">
              <a:rPr lang="en-US"/>
              <a:pPr/>
              <a:t>33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069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7057-86D9-4B2B-9C56-E989647F9882}" type="slidenum">
              <a:rPr lang="en-US"/>
              <a:pPr/>
              <a:t>34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7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EA082-02AB-46B7-B4D0-80CB376BF83A}" type="slidenum">
              <a:rPr lang="en-US"/>
              <a:pPr/>
              <a:t>35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94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FE894-5D84-4772-BE48-340CA0328647}" type="slidenum">
              <a:rPr lang="en-US"/>
              <a:pPr/>
              <a:t>36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83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22710-6E37-48E8-9DDF-27288AD7C591}" type="slidenum">
              <a:rPr lang="en-US"/>
              <a:pPr/>
              <a:t>37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621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CAE89-E294-429E-ADAA-356ABC5023DD}" type="slidenum">
              <a:rPr lang="en-US"/>
              <a:pPr/>
              <a:t>38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7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4EDA4-183E-4E86-A15F-E5EBBB6E8F4D}" type="slidenum">
              <a:rPr lang="en-US"/>
              <a:pPr/>
              <a:t>39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96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F3949-F0DE-4D53-AD75-C36723FFB143}" type="slidenum">
              <a:rPr lang="en-US"/>
              <a:pPr/>
              <a:t>40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3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7B0C2-DA46-40F3-8D44-96074B6BCCF5}" type="slidenum">
              <a:rPr lang="en-US"/>
              <a:pPr/>
              <a:t>41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70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EA945-4194-46BB-8043-A81810A8FE85}" type="slidenum">
              <a:rPr lang="en-US"/>
              <a:pPr/>
              <a:t>42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193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82558-465B-4291-9652-3C126601527A}" type="slidenum">
              <a:rPr lang="en-US"/>
              <a:pPr/>
              <a:t>43</a:t>
            </a:fld>
            <a:endParaRPr lang="en-US"/>
          </a:p>
        </p:txBody>
      </p:sp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16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7431C-730E-4603-A7D5-C77B1FF4F290}" type="slidenum">
              <a:rPr lang="en-US"/>
              <a:pPr/>
              <a:t>44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039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A9394-0203-4E54-96BB-0B28AF13A3A8}" type="slidenum">
              <a:rPr lang="en-US"/>
              <a:pPr/>
              <a:t>45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392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1AEE0-36F2-40F3-8BC8-E9D8566E5C54}" type="slidenum">
              <a:rPr lang="en-US"/>
              <a:pPr/>
              <a:t>46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810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CF5AE-5DD4-4BDC-B156-6721A75EB4CF}" type="slidenum">
              <a:rPr lang="en-US"/>
              <a:pPr/>
              <a:t>47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42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36A00-E1D6-418F-AF28-DA07C5D0E5BC}" type="slidenum">
              <a:rPr lang="en-US"/>
              <a:pPr/>
              <a:t>48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3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90862-1982-40B6-B883-D35DB3E400B5}" type="slidenum">
              <a:rPr lang="en-US"/>
              <a:pPr/>
              <a:t>49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65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5BC7A-F33F-4DF2-8AFB-5A44E1011227}" type="slidenum">
              <a:rPr lang="en-US"/>
              <a:pPr/>
              <a:t>50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56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112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B874B-7422-4B59-A40F-F92409B223AE}" type="slidenum">
              <a:rPr lang="en-US"/>
              <a:pPr/>
              <a:t>51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187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674A0-B4EE-49E6-B583-520BEC0CD2BE}" type="slidenum">
              <a:rPr lang="en-US"/>
              <a:pPr/>
              <a:t>52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540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E2395-45A3-4C20-A886-72BA45710F60}" type="slidenum">
              <a:rPr lang="en-US"/>
              <a:pPr/>
              <a:t>53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74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3019-F9C7-4005-BA5B-5BC36EBA84BB}" type="slidenum">
              <a:rPr lang="en-US"/>
              <a:pPr/>
              <a:t>54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375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0767B-988F-4D8A-BB7E-CB04B4F3B116}" type="slidenum">
              <a:rPr lang="en-US"/>
              <a:pPr/>
              <a:t>55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937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C7642-2643-41AB-8A5D-FEEEECCAF90B}" type="slidenum">
              <a:rPr lang="en-US"/>
              <a:pPr/>
              <a:t>56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061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4AE64-A08E-48C1-9F09-40CA1513C197}" type="slidenum">
              <a:rPr lang="en-US"/>
              <a:pPr/>
              <a:t>57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378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47905-B612-408E-B449-71D5663D5B4C}" type="slidenum">
              <a:rPr lang="en-US" altLang="en-US" smtClean="0">
                <a:solidFill>
                  <a:srgbClr val="000000"/>
                </a:solidFill>
              </a:rPr>
              <a:pPr/>
              <a:t>58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0666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EDF0C-075C-4FD4-A1BA-5DC014EAAFDD}" type="slidenum">
              <a:rPr lang="en-US" altLang="en-US" smtClean="0">
                <a:solidFill>
                  <a:srgbClr val="000000"/>
                </a:solidFill>
              </a:rPr>
              <a:pPr/>
              <a:t>59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6229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6A488-7309-447E-8D95-8C8C45438A5C}" type="slidenum">
              <a:rPr lang="en-US" altLang="en-US" smtClean="0">
                <a:solidFill>
                  <a:srgbClr val="000000"/>
                </a:solidFill>
              </a:rPr>
              <a:pPr/>
              <a:t>60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50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C44AD-1731-4A0F-87E1-A7FE4FC1D2E1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7047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39D30-C317-4B4D-8C8F-3619E9B30647}" type="slidenum">
              <a:rPr lang="en-US" altLang="en-US" smtClean="0">
                <a:solidFill>
                  <a:srgbClr val="000000"/>
                </a:solidFill>
              </a:rPr>
              <a:pPr/>
              <a:t>61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153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CC29E-639D-4E82-958B-3FFCE63A9AC0}" type="slidenum">
              <a:rPr lang="en-US"/>
              <a:pPr/>
              <a:t>62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942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94002-6F70-4277-86B6-3CA21A8BCF98}" type="slidenum">
              <a:rPr lang="en-US"/>
              <a:pPr/>
              <a:t>63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9872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D27D7-B3F2-4CA4-ADFE-A3048701D056}" type="slidenum">
              <a:rPr lang="en-US" altLang="en-US" smtClean="0">
                <a:solidFill>
                  <a:srgbClr val="000000"/>
                </a:solidFill>
              </a:rPr>
              <a:pPr/>
              <a:t>64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424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67B7B-F5FF-41B4-81CB-12436DDADBA0}" type="slidenum">
              <a:rPr lang="en-US" altLang="en-US" smtClean="0">
                <a:solidFill>
                  <a:srgbClr val="000000"/>
                </a:solidFill>
              </a:rPr>
              <a:pPr/>
              <a:t>65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3972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5DFA3-7AB3-4FA6-ACFC-6B24F24B92E8}" type="slidenum">
              <a:rPr lang="en-US" altLang="en-US" smtClean="0">
                <a:solidFill>
                  <a:srgbClr val="000000"/>
                </a:solidFill>
              </a:rPr>
              <a:pPr/>
              <a:t>66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0"/>
            <a:ext cx="5365750" cy="4319587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331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68765-5D98-4CAA-8EA3-11A8A6C0FA42}" type="slidenum">
              <a:rPr lang="en-US" altLang="en-US" smtClean="0">
                <a:solidFill>
                  <a:srgbClr val="000000"/>
                </a:solidFill>
              </a:rPr>
              <a:pPr/>
              <a:t>67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1557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A81B1-B682-43A9-8CC1-000FFDCF002D}" type="slidenum">
              <a:rPr lang="en-US" altLang="en-US" smtClean="0">
                <a:solidFill>
                  <a:srgbClr val="000000"/>
                </a:solidFill>
              </a:rPr>
              <a:pPr/>
              <a:t>68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347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550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1A023-41E1-45EA-AA6C-446A03743EA7}" type="slidenum">
              <a:rPr lang="en-US"/>
              <a:pPr/>
              <a:t>70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3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081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87BEE-1E3C-4E5F-8253-6953C04CAE18}" type="slidenum">
              <a:rPr lang="en-US"/>
              <a:pPr/>
              <a:t>71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792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7F81F-ED1A-429F-9DE9-26925702B5CE}" type="slidenum">
              <a:rPr lang="en-US"/>
              <a:pPr/>
              <a:t>72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526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8026E-273F-433B-AC87-FF8212C5F415}" type="slidenum">
              <a:rPr lang="en-US"/>
              <a:pPr/>
              <a:t>73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797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F166-1B79-4483-A07C-9CB7496C1E42}" type="slidenum">
              <a:rPr lang="en-US"/>
              <a:pPr/>
              <a:t>74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5097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5B327-3D55-4C0F-8865-BEA1DA0575B6}" type="slidenum">
              <a:rPr lang="en-US"/>
              <a:pPr/>
              <a:t>75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3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3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8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b="0"/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b="0"/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4CD725-1C8A-438B-BCAB-4D9D570DF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CC3B-BE10-4A87-82E3-08D21A2D9B4C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8509-2A71-48A5-BA92-3B6227FB967B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DE3579-E1DC-425B-8BF2-2A15B89CC43F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D6FBA3-BADB-4CA3-AF97-557F5C7077F3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BE54BD-1C3B-4B6D-8E9D-DF7499A6907B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EB0C76-EAF5-4A3C-93A4-C4504E98C556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7C395B-1C79-4F34-8CC0-7056C3C1BB8D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433178-1ED5-410B-8971-A217E186EE4C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0B5379-5895-44C9-AB8C-0B7C055CCF87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C7B6E5-C389-4A68-8A7A-DDB5AF68ADEF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40977-8517-4430-9491-E6F8AF73A7FB}" type="slidenum">
              <a:rPr lang="en-US" smtClean="0"/>
              <a:pPr/>
              <a:t>‹#›</a:t>
            </a:fld>
            <a:r>
              <a:rPr lang="en-US" dirty="0"/>
              <a:t>/61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B03862-7701-4524-8A76-E3DCCE0B0549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F0A7B9-7511-4B69-B47B-967FBE547562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FC8B04-FEDA-4E54-9CD2-265A35723F54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7F1E7A-94F3-4B56-ABEA-C4EAC6116016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A24F63-6F4E-4E69-9FD5-F7DCAC3F3E41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17C2E-025D-425B-814D-CBC580350EEE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8D65-3EF3-4E45-B2A1-8AB01E1DE4B4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91AC-1700-43D6-993D-5AFDB0427522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BA6D-21A8-4C30-9550-77EBA7A570EA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480D-2EBF-4D1D-86F0-85722D127F93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615F-071B-4946-973F-F75AE717E998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A688B-F223-4A75-AB0D-AE57E4601D64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0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D2C7956-7198-4CC5-BD62-95CBFC165677}" type="slidenum">
              <a:rPr lang="en-US"/>
              <a:pPr/>
              <a:t>‹#›</a:t>
            </a:fld>
            <a:r>
              <a:rPr lang="en-US"/>
              <a:t>/83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08295" name="Text Box 7"/>
          <p:cNvSpPr txBox="1">
            <a:spLocks noChangeArrowheads="1"/>
          </p:cNvSpPr>
          <p:nvPr userDrawn="1"/>
        </p:nvSpPr>
        <p:spPr bwMode="auto">
          <a:xfrm>
            <a:off x="5486400" y="0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38C295E-0A99-47FE-AFF3-181DE67B21A3}" type="slidenum">
              <a:rPr lang="en-US"/>
              <a:pPr/>
              <a:t>‹#›</a:t>
            </a:fld>
            <a:r>
              <a:rPr lang="en-US"/>
              <a:t>/73</a:t>
            </a:r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+mn-lt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+mn-lt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5pPr>
      <a:lvl6pPr marL="21161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  <a:p>
            <a:pPr lvl="4"/>
            <a:endParaRPr lang="en-US" altLang="en-US" dirty="0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4"/>
            <a:endParaRPr lang="en-US" alt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Portions © Austin,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Brehob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Falsafi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Hill, Hoe, 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Lipasti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Martin, Roth,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Smith,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Sohi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Tyson,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Wenisch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Vijaykumar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Lecture 2 Slide </a:t>
            </a:r>
            <a:fld id="{A08D4D4F-4AD5-49E7-AC6F-A63FCC3C349D}" type="slidenum">
              <a:rPr lang="en-US" altLang="en-US" sz="1200">
                <a:solidFill>
                  <a:srgbClr val="336699"/>
                </a:solidFill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+mn-lt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+mn-lt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21600" cy="1143000"/>
          </a:xfrm>
        </p:spPr>
        <p:txBody>
          <a:bodyPr/>
          <a:lstStyle/>
          <a:p>
            <a:r>
              <a:rPr lang="en-US" sz="480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743200"/>
            <a:ext cx="7162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Further review: Pipeline Hazards and More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Lecture 2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2775" y="470535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061427" y="5638800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 </a:t>
            </a:r>
            <a:r>
              <a:rPr lang="en-US" dirty="0" err="1"/>
              <a:t>vs</a:t>
            </a:r>
            <a:r>
              <a:rPr lang="en-US" dirty="0"/>
              <a:t> CISC</a:t>
            </a:r>
          </a:p>
        </p:txBody>
      </p:sp>
      <p:sp>
        <p:nvSpPr>
          <p:cNvPr id="220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Recall “Iron” law:</a:t>
            </a:r>
          </a:p>
          <a:p>
            <a:pPr lvl="1"/>
            <a:r>
              <a:rPr lang="en-US" sz="2000" dirty="0"/>
              <a:t>(</a:t>
            </a:r>
            <a:r>
              <a:rPr lang="en-US" sz="2000" dirty="0">
                <a:solidFill>
                  <a:srgbClr val="FD0002"/>
                </a:solidFill>
              </a:rPr>
              <a:t>instructions/program</a:t>
            </a:r>
            <a:r>
              <a:rPr lang="en-US" sz="2000" dirty="0"/>
              <a:t>) * (</a:t>
            </a:r>
            <a:r>
              <a:rPr lang="en-US" sz="2000" dirty="0">
                <a:solidFill>
                  <a:srgbClr val="FD0002"/>
                </a:solidFill>
              </a:rPr>
              <a:t>cycles/instruction</a:t>
            </a:r>
            <a:r>
              <a:rPr lang="en-US" sz="2000" dirty="0"/>
              <a:t>) * (</a:t>
            </a:r>
            <a:r>
              <a:rPr lang="en-US" sz="2000" dirty="0">
                <a:solidFill>
                  <a:srgbClr val="FD0002"/>
                </a:solidFill>
              </a:rPr>
              <a:t>seconds/cycle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FD0002"/>
                </a:solidFill>
              </a:rPr>
              <a:t>CISC</a:t>
            </a:r>
            <a:r>
              <a:rPr lang="en-US" sz="2400" dirty="0"/>
              <a:t> (Complex Instruction Set Computing)</a:t>
            </a:r>
          </a:p>
          <a:p>
            <a:pPr lvl="1"/>
            <a:r>
              <a:rPr lang="en-US" sz="2000" dirty="0"/>
              <a:t>Improve “instructions/program” with “complex” instructions</a:t>
            </a:r>
          </a:p>
          <a:p>
            <a:pPr lvl="1"/>
            <a:r>
              <a:rPr lang="en-US" sz="2000" dirty="0"/>
              <a:t>Easy for assembly-level programmers, good code density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FD0002"/>
                </a:solidFill>
              </a:rPr>
              <a:t>RISC</a:t>
            </a:r>
            <a:r>
              <a:rPr lang="en-US" sz="2400" dirty="0"/>
              <a:t> (Reduced Instruction Set Computing)</a:t>
            </a:r>
          </a:p>
          <a:p>
            <a:pPr lvl="1"/>
            <a:r>
              <a:rPr lang="en-US" sz="2000" dirty="0"/>
              <a:t>Improve “cycles/instruction” with many single-cycle instructions</a:t>
            </a:r>
          </a:p>
          <a:p>
            <a:pPr lvl="1"/>
            <a:r>
              <a:rPr lang="en-US" sz="2000" dirty="0"/>
              <a:t>Increases “instruction/program”, but hopefully not as much</a:t>
            </a:r>
          </a:p>
          <a:p>
            <a:pPr lvl="2"/>
            <a:r>
              <a:rPr lang="en-US" sz="2000" dirty="0"/>
              <a:t>Help from smart compiler</a:t>
            </a:r>
          </a:p>
          <a:p>
            <a:pPr lvl="1"/>
            <a:r>
              <a:rPr lang="en-US" sz="2000" dirty="0"/>
              <a:t>Perhaps improve clock cycle time (seconds/cycle) </a:t>
            </a:r>
          </a:p>
          <a:p>
            <a:pPr lvl="2"/>
            <a:r>
              <a:rPr lang="en-US" sz="2000" dirty="0"/>
              <a:t>via aggressive implementation allowed by simpler instructions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a Good ISA?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FD0002"/>
                </a:solidFill>
              </a:rPr>
              <a:t>Programmability</a:t>
            </a:r>
            <a:endParaRPr lang="en-US"/>
          </a:p>
          <a:p>
            <a:pPr lvl="1"/>
            <a:r>
              <a:rPr lang="en-US"/>
              <a:t>Easy to express programs efficiently?</a:t>
            </a:r>
          </a:p>
          <a:p>
            <a:r>
              <a:rPr lang="en-US" b="1">
                <a:solidFill>
                  <a:srgbClr val="FD0002"/>
                </a:solidFill>
              </a:rPr>
              <a:t>Implementability</a:t>
            </a:r>
            <a:endParaRPr lang="en-US"/>
          </a:p>
          <a:p>
            <a:pPr lvl="1"/>
            <a:r>
              <a:rPr lang="en-US"/>
              <a:t>Easy to design high-performance implementations?</a:t>
            </a:r>
          </a:p>
          <a:p>
            <a:pPr lvl="1"/>
            <a:r>
              <a:rPr lang="en-US"/>
              <a:t>More recently</a:t>
            </a:r>
          </a:p>
          <a:p>
            <a:pPr lvl="2"/>
            <a:r>
              <a:rPr lang="en-US"/>
              <a:t>Easy to design low-power implementations?</a:t>
            </a:r>
          </a:p>
          <a:p>
            <a:pPr lvl="2"/>
            <a:r>
              <a:rPr lang="en-US"/>
              <a:t>Easy to design high-reliability implementations?</a:t>
            </a:r>
          </a:p>
          <a:p>
            <a:pPr lvl="2"/>
            <a:r>
              <a:rPr lang="en-US"/>
              <a:t>Easy to design low-cost implementations?</a:t>
            </a:r>
          </a:p>
          <a:p>
            <a:r>
              <a:rPr lang="en-US" b="1">
                <a:solidFill>
                  <a:srgbClr val="FD0002"/>
                </a:solidFill>
              </a:rPr>
              <a:t>Compatibility</a:t>
            </a:r>
            <a:endParaRPr lang="en-US"/>
          </a:p>
          <a:p>
            <a:pPr lvl="1"/>
            <a:r>
              <a:rPr lang="en-US"/>
              <a:t>Easy to maintain programmability (implementability) as languages and programs (technology) evolves?</a:t>
            </a:r>
          </a:p>
          <a:p>
            <a:pPr lvl="1"/>
            <a:r>
              <a:rPr lang="en-US"/>
              <a:t>x86 (IA32) generations: 8086, 286, 386, 486, Pentium, PentiumII, PentiumIII, Pentium4,…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Typical Instructions (Opcodes)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What operations are necessary?  </a:t>
            </a:r>
            <a:r>
              <a:rPr lang="en-US" sz="2400" i="1" dirty="0">
                <a:solidFill>
                  <a:schemeClr val="bg2"/>
                </a:solidFill>
              </a:rPr>
              <a:t>{sub, ld &amp; </a:t>
            </a:r>
            <a:r>
              <a:rPr lang="en-US" sz="2400" i="1" dirty="0" err="1">
                <a:solidFill>
                  <a:schemeClr val="bg2"/>
                </a:solidFill>
              </a:rPr>
              <a:t>st</a:t>
            </a:r>
            <a:r>
              <a:rPr lang="en-US" sz="2400" i="1" dirty="0">
                <a:solidFill>
                  <a:schemeClr val="bg2"/>
                </a:solidFill>
              </a:rPr>
              <a:t>, conditional br.}</a:t>
            </a:r>
          </a:p>
          <a:p>
            <a:pPr marL="190500" lvl="1" indent="-190500"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	What is the minimum complete ISA for a von </a:t>
            </a:r>
            <a:r>
              <a:rPr lang="en-US" sz="2400" i="1" dirty="0" err="1">
                <a:solidFill>
                  <a:schemeClr val="bg1">
                    <a:lumMod val="50000"/>
                  </a:schemeClr>
                </a:solidFill>
              </a:rPr>
              <a:t>Neuman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 machine?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Too little or too simple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not expressive enough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 difficult to program (by hand)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 programs tend to be bigger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Too much or too complex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most of it won’t be used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 too much “baggage” for implementation.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 difficult choices during compiler optimization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1066800"/>
          <a:ext cx="8294687" cy="441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05" name="Document" r:id="rId4" imgW="8425197" imgH="4482195" progId="Word.Document.8">
                  <p:embed/>
                </p:oleObj>
              </mc:Choice>
              <mc:Fallback>
                <p:oleObj name="Document" r:id="rId4" imgW="8425197" imgH="44821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294687" cy="441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Basic Pipelining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there was pipelining…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534400" cy="3810000"/>
          </a:xfrm>
        </p:spPr>
        <p:txBody>
          <a:bodyPr/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Basic </a:t>
            </a:r>
            <a:r>
              <a:rPr lang="en-US" b="1" dirty="0" err="1">
                <a:solidFill>
                  <a:srgbClr val="FF0909"/>
                </a:solidFill>
              </a:rPr>
              <a:t>datapath</a:t>
            </a:r>
            <a:r>
              <a:rPr lang="en-US" dirty="0"/>
              <a:t>: </a:t>
            </a:r>
            <a:r>
              <a:rPr lang="en-US" dirty="0">
                <a:solidFill>
                  <a:srgbClr val="000000"/>
                </a:solidFill>
              </a:rPr>
              <a:t>fetch, decode, execute</a:t>
            </a:r>
            <a:endParaRPr lang="en-US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0909"/>
                </a:solidFill>
              </a:rPr>
              <a:t>Single-cycle control</a:t>
            </a:r>
            <a:r>
              <a:rPr lang="en-US" dirty="0"/>
              <a:t>: hardwired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  <a:buFontTx/>
              <a:buChar char="+"/>
            </a:pPr>
            <a:r>
              <a:rPr lang="en-US" sz="2400" dirty="0"/>
              <a:t>Low CPI (1)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  <a:buFontTx/>
              <a:buChar char="–"/>
            </a:pPr>
            <a:r>
              <a:rPr lang="en-US" sz="2400" dirty="0"/>
              <a:t>Long clock period (to accommodate slowest instruction)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rgbClr val="FF0909"/>
                </a:solidFill>
              </a:rPr>
              <a:t>Multi-cycle control</a:t>
            </a:r>
            <a:r>
              <a:rPr lang="en-US" dirty="0"/>
              <a:t>: micro-programmed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  <a:buFontTx/>
              <a:buChar char="+"/>
            </a:pPr>
            <a:r>
              <a:rPr lang="en-US" sz="2400" dirty="0"/>
              <a:t>Short clock period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  <a:buFontTx/>
              <a:buChar char="–"/>
            </a:pPr>
            <a:r>
              <a:rPr lang="en-US" sz="2400" dirty="0"/>
              <a:t>High CPI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Can we have both low CPI and short clock period?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Not if </a:t>
            </a:r>
            <a:r>
              <a:rPr lang="en-US" dirty="0" err="1"/>
              <a:t>datapath</a:t>
            </a:r>
            <a:r>
              <a:rPr lang="en-US" dirty="0"/>
              <a:t> executes only one instruction at a time</a:t>
            </a:r>
          </a:p>
          <a:p>
            <a:pPr marL="404813"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 good way to make a single instruction go faster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219200" y="1219200"/>
            <a:ext cx="36576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insn0.fetch, </a:t>
            </a:r>
            <a:r>
              <a:rPr lang="en-US" sz="2000" b="0" dirty="0" err="1">
                <a:solidFill>
                  <a:srgbClr val="000000"/>
                </a:solidFill>
              </a:rPr>
              <a:t>dec</a:t>
            </a:r>
            <a:r>
              <a:rPr lang="en-US" sz="2000" b="0" dirty="0">
                <a:solidFill>
                  <a:srgbClr val="000000"/>
                </a:solidFill>
              </a:rPr>
              <a:t>, exec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28600" y="1508125"/>
            <a:ext cx="1666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909"/>
                </a:solidFill>
              </a:rPr>
              <a:t>Single-cycle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244475" y="2270125"/>
            <a:ext cx="1497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909"/>
                </a:solidFill>
              </a:rPr>
              <a:t>Multi-cycle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4876800" y="1524000"/>
            <a:ext cx="36576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insn1.fetch, </a:t>
            </a:r>
            <a:r>
              <a:rPr lang="en-US" sz="2000" b="0" dirty="0" err="1">
                <a:solidFill>
                  <a:srgbClr val="000000"/>
                </a:solidFill>
              </a:rPr>
              <a:t>dec</a:t>
            </a:r>
            <a:r>
              <a:rPr lang="en-US" sz="2000" b="0" dirty="0">
                <a:solidFill>
                  <a:srgbClr val="000000"/>
                </a:solidFill>
              </a:rPr>
              <a:t>, exec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4384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2192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insn0.fetch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0960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8768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insn1.fetch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6576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73152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345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534400" cy="3581400"/>
          </a:xfrm>
        </p:spPr>
        <p:txBody>
          <a:bodyPr/>
          <a:lstStyle/>
          <a:p>
            <a:r>
              <a:rPr lang="en-US" dirty="0"/>
              <a:t>Important performance technique</a:t>
            </a:r>
          </a:p>
          <a:p>
            <a:pPr lvl="1"/>
            <a:r>
              <a:rPr lang="en-US" b="1" dirty="0">
                <a:solidFill>
                  <a:srgbClr val="FF0909"/>
                </a:solidFill>
              </a:rPr>
              <a:t>Improves throughput at the expense of latency</a:t>
            </a:r>
          </a:p>
          <a:p>
            <a:pPr lvl="2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Why does latency go up?</a:t>
            </a:r>
          </a:p>
          <a:p>
            <a:r>
              <a:rPr lang="en-US" dirty="0"/>
              <a:t>Begin with multi-cycle design</a:t>
            </a:r>
          </a:p>
          <a:p>
            <a:pPr lvl="1"/>
            <a:r>
              <a:rPr lang="en-US" dirty="0"/>
              <a:t>When instruction advances from stage 1 to 2…</a:t>
            </a:r>
          </a:p>
          <a:p>
            <a:pPr lvl="1">
              <a:buNone/>
            </a:pPr>
            <a:r>
              <a:rPr lang="en-US" dirty="0"/>
              <a:t>	… allow next instruction to enter stage 1</a:t>
            </a:r>
          </a:p>
          <a:p>
            <a:pPr lvl="1"/>
            <a:r>
              <a:rPr lang="en-US" dirty="0"/>
              <a:t>Each instruction still passes through all stages</a:t>
            </a:r>
          </a:p>
          <a:p>
            <a:pPr lvl="1">
              <a:buFontTx/>
              <a:buChar char="+"/>
            </a:pPr>
            <a:r>
              <a:rPr lang="en-US" b="1" dirty="0">
                <a:solidFill>
                  <a:srgbClr val="FF0909"/>
                </a:solidFill>
              </a:rPr>
              <a:t>But instructions enter and leave at a much faster rate</a:t>
            </a:r>
          </a:p>
          <a:p>
            <a:r>
              <a:rPr lang="en-US" dirty="0"/>
              <a:t>Automotive assembly line analogy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2438400" y="1219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1219200" y="1219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insn0.fetch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6096000" y="1524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4876800" y="1524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insn1.fetch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228600" y="1508125"/>
            <a:ext cx="1497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909"/>
                </a:solidFill>
              </a:rPr>
              <a:t>Multi-cycle</a:t>
            </a:r>
          </a:p>
        </p:txBody>
      </p:sp>
      <p:sp>
        <p:nvSpPr>
          <p:cNvPr id="345103" name="Text Box 15"/>
          <p:cNvSpPr txBox="1">
            <a:spLocks noChangeArrowheads="1"/>
          </p:cNvSpPr>
          <p:nvPr/>
        </p:nvSpPr>
        <p:spPr bwMode="auto">
          <a:xfrm>
            <a:off x="244475" y="2270125"/>
            <a:ext cx="131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909"/>
                </a:solidFill>
              </a:rPr>
              <a:t>Pipelined</a:t>
            </a: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3657600" y="1219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7315200" y="1524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24384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7" name="Rectangle 19"/>
          <p:cNvSpPr>
            <a:spLocks noChangeArrowheads="1"/>
          </p:cNvSpPr>
          <p:nvPr/>
        </p:nvSpPr>
        <p:spPr bwMode="auto">
          <a:xfrm>
            <a:off x="12192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insn0.fetch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8" name="Rectangle 20"/>
          <p:cNvSpPr>
            <a:spLocks noChangeArrowheads="1"/>
          </p:cNvSpPr>
          <p:nvPr/>
        </p:nvSpPr>
        <p:spPr bwMode="auto">
          <a:xfrm>
            <a:off x="36576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insn1.dec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09" name="Rectangle 21"/>
          <p:cNvSpPr>
            <a:spLocks noChangeArrowheads="1"/>
          </p:cNvSpPr>
          <p:nvPr/>
        </p:nvSpPr>
        <p:spPr bwMode="auto">
          <a:xfrm>
            <a:off x="24384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insn1.fetch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10" name="Rectangle 22"/>
          <p:cNvSpPr>
            <a:spLocks noChangeArrowheads="1"/>
          </p:cNvSpPr>
          <p:nvPr/>
        </p:nvSpPr>
        <p:spPr bwMode="auto">
          <a:xfrm>
            <a:off x="3657600" y="19812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insn0.exec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45111" name="Rectangle 23"/>
          <p:cNvSpPr>
            <a:spLocks noChangeArrowheads="1"/>
          </p:cNvSpPr>
          <p:nvPr/>
        </p:nvSpPr>
        <p:spPr bwMode="auto">
          <a:xfrm>
            <a:off x="4876800" y="2286000"/>
            <a:ext cx="12192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</a:rPr>
              <a:t>insn1.exec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Illustrated: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50988"/>
            <a:ext cx="89154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1905000"/>
            <a:ext cx="228600" cy="4267200"/>
            <a:chOff x="720" y="1200"/>
            <a:chExt cx="144" cy="2688"/>
          </a:xfrm>
        </p:grpSpPr>
        <p:sp>
          <p:nvSpPr>
            <p:cNvPr id="11308" name="Rectangle 3"/>
            <p:cNvSpPr>
              <a:spLocks noChangeArrowheads="1"/>
            </p:cNvSpPr>
            <p:nvPr/>
          </p:nvSpPr>
          <p:spPr bwMode="auto">
            <a:xfrm>
              <a:off x="720" y="1200"/>
              <a:ext cx="144" cy="2688"/>
            </a:xfrm>
            <a:prstGeom prst="rect">
              <a:avLst/>
            </a:prstGeom>
            <a:solidFill>
              <a:srgbClr val="C0C0C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Freeform 4"/>
            <p:cNvSpPr>
              <a:spLocks/>
            </p:cNvSpPr>
            <p:nvPr/>
          </p:nvSpPr>
          <p:spPr bwMode="auto">
            <a:xfrm>
              <a:off x="744" y="3792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US" dirty="0"/>
              <a:t>370 Processor Pipeline Review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336800" y="3429000"/>
            <a:ext cx="1371600" cy="1828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i="1">
                <a:solidFill>
                  <a:schemeClr val="accent1"/>
                </a:solidFill>
                <a:latin typeface="Arial" charset="0"/>
              </a:rPr>
              <a:t>I-cache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114800" y="3429000"/>
            <a:ext cx="1371600" cy="1828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i="1">
                <a:solidFill>
                  <a:schemeClr val="accent1"/>
                </a:solidFill>
                <a:latin typeface="Arial" charset="0"/>
              </a:rPr>
              <a:t>Reg</a:t>
            </a:r>
          </a:p>
          <a:p>
            <a:pPr algn="ctr"/>
            <a:r>
              <a:rPr lang="en-US" sz="2400" b="0" i="1">
                <a:solidFill>
                  <a:schemeClr val="accent1"/>
                </a:solidFill>
                <a:latin typeface="Arial" charset="0"/>
              </a:rPr>
              <a:t>File</a:t>
            </a: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1498600" y="4343400"/>
            <a:ext cx="838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3708400" y="4343400"/>
            <a:ext cx="40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86400" y="3810000"/>
            <a:ext cx="355600" cy="1066800"/>
            <a:chOff x="3584" y="2400"/>
            <a:chExt cx="336" cy="672"/>
          </a:xfrm>
        </p:grpSpPr>
        <p:sp>
          <p:nvSpPr>
            <p:cNvPr id="11306" name="Line 11"/>
            <p:cNvSpPr>
              <a:spLocks noChangeShapeType="1"/>
            </p:cNvSpPr>
            <p:nvPr/>
          </p:nvSpPr>
          <p:spPr bwMode="auto">
            <a:xfrm>
              <a:off x="3584" y="240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Line 12"/>
            <p:cNvSpPr>
              <a:spLocks noChangeShapeType="1"/>
            </p:cNvSpPr>
            <p:nvPr/>
          </p:nvSpPr>
          <p:spPr bwMode="auto">
            <a:xfrm>
              <a:off x="3584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3" name="Rectangle 13"/>
          <p:cNvSpPr>
            <a:spLocks noChangeArrowheads="1"/>
          </p:cNvSpPr>
          <p:nvPr/>
        </p:nvSpPr>
        <p:spPr bwMode="auto">
          <a:xfrm>
            <a:off x="1041400" y="3657600"/>
            <a:ext cx="457200" cy="1298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i="1">
                <a:solidFill>
                  <a:schemeClr val="accent1"/>
                </a:solidFill>
                <a:latin typeface="Arial" charset="0"/>
              </a:rPr>
              <a:t>PC</a:t>
            </a:r>
          </a:p>
        </p:txBody>
      </p:sp>
      <p:sp>
        <p:nvSpPr>
          <p:cNvPr id="11274" name="Oval 14"/>
          <p:cNvSpPr>
            <a:spLocks noChangeArrowheads="1"/>
          </p:cNvSpPr>
          <p:nvPr/>
        </p:nvSpPr>
        <p:spPr bwMode="auto">
          <a:xfrm>
            <a:off x="1193800" y="3048000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+</a:t>
            </a:r>
            <a:r>
              <a:rPr lang="en-US" b="0" dirty="0">
                <a:solidFill>
                  <a:schemeClr val="accent1"/>
                </a:solidFill>
                <a:latin typeface="Arial" charset="0"/>
              </a:rPr>
              <a:t>1</a:t>
            </a:r>
            <a:endParaRPr lang="en-US" sz="2400" b="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275" name="Freeform 15"/>
          <p:cNvSpPr>
            <a:spLocks/>
          </p:cNvSpPr>
          <p:nvPr/>
        </p:nvSpPr>
        <p:spPr bwMode="auto">
          <a:xfrm>
            <a:off x="1651000" y="3276600"/>
            <a:ext cx="381000" cy="1066800"/>
          </a:xfrm>
          <a:custGeom>
            <a:avLst/>
            <a:gdLst>
              <a:gd name="T0" fmla="*/ 1008062403 w 144"/>
              <a:gd name="T1" fmla="*/ 1580642205 h 720"/>
              <a:gd name="T2" fmla="*/ 1008062403 w 144"/>
              <a:gd name="T3" fmla="*/ 0 h 720"/>
              <a:gd name="T4" fmla="*/ 0 w 144"/>
              <a:gd name="T5" fmla="*/ 0 h 720"/>
              <a:gd name="T6" fmla="*/ 0 60000 65536"/>
              <a:gd name="T7" fmla="*/ 0 60000 65536"/>
              <a:gd name="T8" fmla="*/ 0 60000 65536"/>
              <a:gd name="T9" fmla="*/ 0 w 144"/>
              <a:gd name="T10" fmla="*/ 0 h 720"/>
              <a:gd name="T11" fmla="*/ 144 w 14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720">
                <a:moveTo>
                  <a:pt x="144" y="720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 flipH="1">
            <a:off x="889000" y="2819400"/>
            <a:ext cx="3987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 flipH="1">
            <a:off x="876300" y="3276600"/>
            <a:ext cx="304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Freeform 18"/>
          <p:cNvSpPr>
            <a:spLocks/>
          </p:cNvSpPr>
          <p:nvPr/>
        </p:nvSpPr>
        <p:spPr bwMode="auto">
          <a:xfrm>
            <a:off x="279400" y="3048000"/>
            <a:ext cx="762000" cy="1295400"/>
          </a:xfrm>
          <a:custGeom>
            <a:avLst/>
            <a:gdLst>
              <a:gd name="T0" fmla="*/ 378023441 w 384"/>
              <a:gd name="T1" fmla="*/ 0 h 960"/>
              <a:gd name="T2" fmla="*/ 0 w 384"/>
              <a:gd name="T3" fmla="*/ 0 h 960"/>
              <a:gd name="T4" fmla="*/ 0 w 384"/>
              <a:gd name="T5" fmla="*/ 1747980605 h 960"/>
              <a:gd name="T6" fmla="*/ 1512093765 w 384"/>
              <a:gd name="T7" fmla="*/ 1747980605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960"/>
              <a:gd name="T14" fmla="*/ 384 w 38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960">
                <a:moveTo>
                  <a:pt x="96" y="0"/>
                </a:moveTo>
                <a:lnTo>
                  <a:pt x="0" y="0"/>
                </a:lnTo>
                <a:lnTo>
                  <a:pt x="0" y="960"/>
                </a:lnTo>
                <a:lnTo>
                  <a:pt x="384" y="96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utoShape 19"/>
          <p:cNvSpPr>
            <a:spLocks noChangeArrowheads="1"/>
          </p:cNvSpPr>
          <p:nvPr/>
        </p:nvSpPr>
        <p:spPr bwMode="auto">
          <a:xfrm rot="5400000">
            <a:off x="241300" y="2857500"/>
            <a:ext cx="914400" cy="381000"/>
          </a:xfrm>
          <a:custGeom>
            <a:avLst/>
            <a:gdLst>
              <a:gd name="T0" fmla="*/ 1500857009 w 21600"/>
              <a:gd name="T1" fmla="*/ 59270332 h 21600"/>
              <a:gd name="T2" fmla="*/ 819352565 w 21600"/>
              <a:gd name="T3" fmla="*/ 118540664 h 21600"/>
              <a:gd name="T4" fmla="*/ 137849179 w 21600"/>
              <a:gd name="T5" fmla="*/ 59270332 h 21600"/>
              <a:gd name="T6" fmla="*/ 81935256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7 w 21600"/>
              <a:gd name="T13" fmla="*/ 3617 h 21600"/>
              <a:gd name="T14" fmla="*/ 17983 w 21600"/>
              <a:gd name="T15" fmla="*/ 179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34" y="21600"/>
                </a:lnTo>
                <a:lnTo>
                  <a:pt x="1796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Freeform 20"/>
          <p:cNvSpPr>
            <a:spLocks/>
          </p:cNvSpPr>
          <p:nvPr/>
        </p:nvSpPr>
        <p:spPr bwMode="auto">
          <a:xfrm>
            <a:off x="1193800" y="4800600"/>
            <a:ext cx="152400" cy="152400"/>
          </a:xfrm>
          <a:custGeom>
            <a:avLst/>
            <a:gdLst>
              <a:gd name="T0" fmla="*/ 0 w 96"/>
              <a:gd name="T1" fmla="*/ 241935022 h 96"/>
              <a:gd name="T2" fmla="*/ 120967511 w 96"/>
              <a:gd name="T3" fmla="*/ 0 h 96"/>
              <a:gd name="T4" fmla="*/ 241935022 w 96"/>
              <a:gd name="T5" fmla="*/ 241935022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0" y="96"/>
                </a:moveTo>
                <a:lnTo>
                  <a:pt x="48" y="0"/>
                </a:lnTo>
                <a:lnTo>
                  <a:pt x="96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21"/>
          <p:cNvSpPr>
            <a:spLocks noChangeArrowheads="1"/>
          </p:cNvSpPr>
          <p:nvPr/>
        </p:nvSpPr>
        <p:spPr bwMode="auto">
          <a:xfrm>
            <a:off x="7162800" y="3429000"/>
            <a:ext cx="1371600" cy="1828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i="1">
                <a:solidFill>
                  <a:schemeClr val="accent1"/>
                </a:solidFill>
                <a:latin typeface="Arial" charset="0"/>
              </a:rPr>
              <a:t>D-cache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6781800" y="4343400"/>
            <a:ext cx="40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67400" y="3429000"/>
            <a:ext cx="930275" cy="1828800"/>
            <a:chOff x="3696" y="2160"/>
            <a:chExt cx="586" cy="1152"/>
          </a:xfrm>
        </p:grpSpPr>
        <p:sp>
          <p:nvSpPr>
            <p:cNvPr id="11304" name="Freeform 24"/>
            <p:cNvSpPr>
              <a:spLocks/>
            </p:cNvSpPr>
            <p:nvPr/>
          </p:nvSpPr>
          <p:spPr bwMode="auto">
            <a:xfrm>
              <a:off x="3696" y="2160"/>
              <a:ext cx="576" cy="1152"/>
            </a:xfrm>
            <a:custGeom>
              <a:avLst/>
              <a:gdLst>
                <a:gd name="T0" fmla="*/ 0 w 864"/>
                <a:gd name="T1" fmla="*/ 0 h 1152"/>
                <a:gd name="T2" fmla="*/ 384 w 864"/>
                <a:gd name="T3" fmla="*/ 288 h 1152"/>
                <a:gd name="T4" fmla="*/ 384 w 864"/>
                <a:gd name="T5" fmla="*/ 816 h 1152"/>
                <a:gd name="T6" fmla="*/ 0 w 864"/>
                <a:gd name="T7" fmla="*/ 1152 h 1152"/>
                <a:gd name="T8" fmla="*/ 0 w 864"/>
                <a:gd name="T9" fmla="*/ 672 h 1152"/>
                <a:gd name="T10" fmla="*/ 85 w 864"/>
                <a:gd name="T11" fmla="*/ 576 h 1152"/>
                <a:gd name="T12" fmla="*/ 0 w 864"/>
                <a:gd name="T13" fmla="*/ 480 h 1152"/>
                <a:gd name="T14" fmla="*/ 0 w 864"/>
                <a:gd name="T15" fmla="*/ 0 h 1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4"/>
                <a:gd name="T25" fmla="*/ 0 h 1152"/>
                <a:gd name="T26" fmla="*/ 864 w 864"/>
                <a:gd name="T27" fmla="*/ 1152 h 11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4" h="1152">
                  <a:moveTo>
                    <a:pt x="0" y="0"/>
                  </a:moveTo>
                  <a:lnTo>
                    <a:pt x="864" y="288"/>
                  </a:lnTo>
                  <a:lnTo>
                    <a:pt x="864" y="816"/>
                  </a:lnTo>
                  <a:lnTo>
                    <a:pt x="0" y="1152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Text Box 25"/>
            <p:cNvSpPr txBox="1">
              <a:spLocks noChangeArrowheads="1"/>
            </p:cNvSpPr>
            <p:nvPr/>
          </p:nvSpPr>
          <p:spPr bwMode="auto">
            <a:xfrm>
              <a:off x="3792" y="2592"/>
              <a:ext cx="490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 i="1">
                  <a:solidFill>
                    <a:schemeClr val="accent1"/>
                  </a:solidFill>
                  <a:latin typeface="Arial" charset="0"/>
                </a:rPr>
                <a:t>ALU</a:t>
              </a:r>
            </a:p>
          </p:txBody>
        </p:sp>
      </p:grpSp>
      <p:sp>
        <p:nvSpPr>
          <p:cNvPr id="11284" name="AutoShape 26"/>
          <p:cNvSpPr>
            <a:spLocks noChangeArrowheads="1"/>
          </p:cNvSpPr>
          <p:nvPr/>
        </p:nvSpPr>
        <p:spPr bwMode="auto">
          <a:xfrm rot="5400000">
            <a:off x="5829300" y="2628900"/>
            <a:ext cx="914400" cy="381000"/>
          </a:xfrm>
          <a:custGeom>
            <a:avLst/>
            <a:gdLst>
              <a:gd name="T0" fmla="*/ 1500857009 w 21600"/>
              <a:gd name="T1" fmla="*/ 59270332 h 21600"/>
              <a:gd name="T2" fmla="*/ 819352565 w 21600"/>
              <a:gd name="T3" fmla="*/ 118540664 h 21600"/>
              <a:gd name="T4" fmla="*/ 137849179 w 21600"/>
              <a:gd name="T5" fmla="*/ 59270332 h 21600"/>
              <a:gd name="T6" fmla="*/ 81935256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17 w 21600"/>
              <a:gd name="T13" fmla="*/ 3617 h 21600"/>
              <a:gd name="T14" fmla="*/ 17983 w 21600"/>
              <a:gd name="T15" fmla="*/ 179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34" y="21600"/>
                </a:lnTo>
                <a:lnTo>
                  <a:pt x="1796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Freeform 27"/>
          <p:cNvSpPr>
            <a:spLocks/>
          </p:cNvSpPr>
          <p:nvPr/>
        </p:nvSpPr>
        <p:spPr bwMode="auto">
          <a:xfrm>
            <a:off x="6477000" y="2590800"/>
            <a:ext cx="2438400" cy="1676400"/>
          </a:xfrm>
          <a:custGeom>
            <a:avLst/>
            <a:gdLst>
              <a:gd name="T0" fmla="*/ 2147483647 w 1536"/>
              <a:gd name="T1" fmla="*/ 2147483647 h 816"/>
              <a:gd name="T2" fmla="*/ 2147483647 w 1536"/>
              <a:gd name="T3" fmla="*/ 2147483647 h 816"/>
              <a:gd name="T4" fmla="*/ 2147483647 w 1536"/>
              <a:gd name="T5" fmla="*/ 0 h 816"/>
              <a:gd name="T6" fmla="*/ 0 w 1536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816"/>
              <a:gd name="T14" fmla="*/ 1536 w 153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816">
                <a:moveTo>
                  <a:pt x="1296" y="816"/>
                </a:moveTo>
                <a:lnTo>
                  <a:pt x="1536" y="816"/>
                </a:lnTo>
                <a:lnTo>
                  <a:pt x="1536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Freeform 28"/>
          <p:cNvSpPr>
            <a:spLocks/>
          </p:cNvSpPr>
          <p:nvPr/>
        </p:nvSpPr>
        <p:spPr bwMode="auto">
          <a:xfrm>
            <a:off x="4800600" y="2819400"/>
            <a:ext cx="1295400" cy="609600"/>
          </a:xfrm>
          <a:custGeom>
            <a:avLst/>
            <a:gdLst>
              <a:gd name="T0" fmla="*/ 852673471 w 1968"/>
              <a:gd name="T1" fmla="*/ 0 h 336"/>
              <a:gd name="T2" fmla="*/ 0 w 1968"/>
              <a:gd name="T3" fmla="*/ 0 h 336"/>
              <a:gd name="T4" fmla="*/ 0 w 1968"/>
              <a:gd name="T5" fmla="*/ 1105988623 h 336"/>
              <a:gd name="T6" fmla="*/ 0 60000 65536"/>
              <a:gd name="T7" fmla="*/ 0 60000 65536"/>
              <a:gd name="T8" fmla="*/ 0 60000 65536"/>
              <a:gd name="T9" fmla="*/ 0 w 1968"/>
              <a:gd name="T10" fmla="*/ 0 h 336"/>
              <a:gd name="T11" fmla="*/ 1968 w 196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336">
                <a:moveTo>
                  <a:pt x="1968" y="0"/>
                </a:move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Freeform 29"/>
          <p:cNvSpPr>
            <a:spLocks/>
          </p:cNvSpPr>
          <p:nvPr/>
        </p:nvSpPr>
        <p:spPr bwMode="auto">
          <a:xfrm>
            <a:off x="6477000" y="3048000"/>
            <a:ext cx="457200" cy="1295400"/>
          </a:xfrm>
          <a:custGeom>
            <a:avLst/>
            <a:gdLst>
              <a:gd name="T0" fmla="*/ 725804891 w 288"/>
              <a:gd name="T1" fmla="*/ 2056447678 h 816"/>
              <a:gd name="T2" fmla="*/ 725804891 w 288"/>
              <a:gd name="T3" fmla="*/ 0 h 816"/>
              <a:gd name="T4" fmla="*/ 0 w 288"/>
              <a:gd name="T5" fmla="*/ 0 h 816"/>
              <a:gd name="T6" fmla="*/ 0 60000 65536"/>
              <a:gd name="T7" fmla="*/ 0 60000 65536"/>
              <a:gd name="T8" fmla="*/ 0 60000 65536"/>
              <a:gd name="T9" fmla="*/ 0 w 288"/>
              <a:gd name="T10" fmla="*/ 0 h 816"/>
              <a:gd name="T11" fmla="*/ 288 w 288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816">
                <a:moveTo>
                  <a:pt x="288" y="816"/>
                </a:move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30"/>
          <p:cNvSpPr txBox="1">
            <a:spLocks noChangeArrowheads="1"/>
          </p:cNvSpPr>
          <p:nvPr/>
        </p:nvSpPr>
        <p:spPr bwMode="auto">
          <a:xfrm>
            <a:off x="1684338" y="1803400"/>
            <a:ext cx="946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F</a:t>
            </a:r>
            <a:r>
              <a:rPr lang="en-US" sz="2400" b="0" i="1">
                <a:latin typeface="Arial" charset="0"/>
              </a:rPr>
              <a:t>etch</a:t>
            </a:r>
          </a:p>
        </p:txBody>
      </p:sp>
      <p:sp>
        <p:nvSpPr>
          <p:cNvPr id="11289" name="Text Box 31"/>
          <p:cNvSpPr txBox="1">
            <a:spLocks noChangeArrowheads="1"/>
          </p:cNvSpPr>
          <p:nvPr/>
        </p:nvSpPr>
        <p:spPr bwMode="auto">
          <a:xfrm>
            <a:off x="4129088" y="1803400"/>
            <a:ext cx="123666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D</a:t>
            </a:r>
            <a:r>
              <a:rPr lang="en-US" sz="2400" b="0" i="1">
                <a:latin typeface="Arial" charset="0"/>
              </a:rPr>
              <a:t>ecode</a:t>
            </a:r>
            <a:endParaRPr lang="en-US" sz="2400" i="1">
              <a:latin typeface="Arial" charset="0"/>
            </a:endParaRPr>
          </a:p>
        </p:txBody>
      </p:sp>
      <p:sp>
        <p:nvSpPr>
          <p:cNvPr id="11290" name="Text Box 33"/>
          <p:cNvSpPr txBox="1">
            <a:spLocks noChangeArrowheads="1"/>
          </p:cNvSpPr>
          <p:nvPr/>
        </p:nvSpPr>
        <p:spPr bwMode="auto">
          <a:xfrm>
            <a:off x="7248525" y="1803400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400" b="0" i="1">
                <a:latin typeface="Arial" charset="0"/>
              </a:rPr>
              <a:t>emory</a:t>
            </a:r>
            <a:endParaRPr lang="en-US" sz="2400" i="1">
              <a:latin typeface="Arial" charset="0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10000" y="1905000"/>
            <a:ext cx="5029200" cy="4267200"/>
            <a:chOff x="2400" y="1200"/>
            <a:chExt cx="3168" cy="2688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2400" y="1200"/>
              <a:ext cx="3168" cy="2688"/>
              <a:chOff x="2400" y="1200"/>
              <a:chExt cx="3168" cy="2688"/>
            </a:xfrm>
          </p:grpSpPr>
          <p:sp>
            <p:nvSpPr>
              <p:cNvPr id="11300" name="Rectangle 36"/>
              <p:cNvSpPr>
                <a:spLocks noChangeArrowheads="1"/>
              </p:cNvSpPr>
              <p:nvPr/>
            </p:nvSpPr>
            <p:spPr bwMode="auto">
              <a:xfrm>
                <a:off x="2400" y="1200"/>
                <a:ext cx="144" cy="2688"/>
              </a:xfrm>
              <a:prstGeom prst="rect">
                <a:avLst/>
              </a:prstGeom>
              <a:solidFill>
                <a:srgbClr val="C0C0C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Rectangle 37"/>
              <p:cNvSpPr>
                <a:spLocks noChangeArrowheads="1"/>
              </p:cNvSpPr>
              <p:nvPr/>
            </p:nvSpPr>
            <p:spPr bwMode="auto">
              <a:xfrm>
                <a:off x="3504" y="1200"/>
                <a:ext cx="144" cy="2688"/>
              </a:xfrm>
              <a:prstGeom prst="rect">
                <a:avLst/>
              </a:prstGeom>
              <a:solidFill>
                <a:srgbClr val="C0C0C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/>
              <p:cNvSpPr>
                <a:spLocks noChangeArrowheads="1"/>
              </p:cNvSpPr>
              <p:nvPr/>
            </p:nvSpPr>
            <p:spPr bwMode="auto">
              <a:xfrm>
                <a:off x="4320" y="1200"/>
                <a:ext cx="144" cy="2688"/>
              </a:xfrm>
              <a:prstGeom prst="rect">
                <a:avLst/>
              </a:prstGeom>
              <a:solidFill>
                <a:srgbClr val="C0C0C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Rectangle 39"/>
              <p:cNvSpPr>
                <a:spLocks noChangeArrowheads="1"/>
              </p:cNvSpPr>
              <p:nvPr/>
            </p:nvSpPr>
            <p:spPr bwMode="auto">
              <a:xfrm>
                <a:off x="5424" y="1200"/>
                <a:ext cx="144" cy="2688"/>
              </a:xfrm>
              <a:prstGeom prst="rect">
                <a:avLst/>
              </a:prstGeom>
              <a:solidFill>
                <a:srgbClr val="C0C0C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6" name="Freeform 40"/>
            <p:cNvSpPr>
              <a:spLocks/>
            </p:cNvSpPr>
            <p:nvPr/>
          </p:nvSpPr>
          <p:spPr bwMode="auto">
            <a:xfrm>
              <a:off x="5448" y="3792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Freeform 41"/>
            <p:cNvSpPr>
              <a:spLocks/>
            </p:cNvSpPr>
            <p:nvPr/>
          </p:nvSpPr>
          <p:spPr bwMode="auto">
            <a:xfrm>
              <a:off x="4344" y="3792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Freeform 42"/>
            <p:cNvSpPr>
              <a:spLocks/>
            </p:cNvSpPr>
            <p:nvPr/>
          </p:nvSpPr>
          <p:spPr bwMode="auto">
            <a:xfrm>
              <a:off x="3528" y="3792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Freeform 43"/>
            <p:cNvSpPr>
              <a:spLocks/>
            </p:cNvSpPr>
            <p:nvPr/>
          </p:nvSpPr>
          <p:spPr bwMode="auto">
            <a:xfrm>
              <a:off x="2424" y="3792"/>
              <a:ext cx="96" cy="96"/>
            </a:xfrm>
            <a:custGeom>
              <a:avLst/>
              <a:gdLst>
                <a:gd name="T0" fmla="*/ 0 w 96"/>
                <a:gd name="T1" fmla="*/ 96 h 96"/>
                <a:gd name="T2" fmla="*/ 48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2" name="Text Box 44"/>
          <p:cNvSpPr txBox="1">
            <a:spLocks noChangeArrowheads="1"/>
          </p:cNvSpPr>
          <p:nvPr/>
        </p:nvSpPr>
        <p:spPr bwMode="auto">
          <a:xfrm>
            <a:off x="7299325" y="2590800"/>
            <a:ext cx="18446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 i="1">
                <a:latin typeface="Arial" charset="0"/>
              </a:rPr>
              <a:t>(</a:t>
            </a:r>
            <a:r>
              <a:rPr lang="en-US" sz="2400" i="1">
                <a:solidFill>
                  <a:schemeClr val="accent1"/>
                </a:solidFill>
                <a:latin typeface="Arial" charset="0"/>
              </a:rPr>
              <a:t>W</a:t>
            </a:r>
            <a:r>
              <a:rPr lang="en-US" sz="2400" b="0" i="1">
                <a:latin typeface="Arial" charset="0"/>
              </a:rPr>
              <a:t>rite-back)</a:t>
            </a:r>
            <a:endParaRPr lang="en-US" sz="2400" i="1">
              <a:latin typeface="Arial" charset="0"/>
            </a:endParaRPr>
          </a:p>
        </p:txBody>
      </p:sp>
      <p:sp>
        <p:nvSpPr>
          <p:cNvPr id="1267757" name="AutoShape 45"/>
          <p:cNvSpPr>
            <a:spLocks noChangeArrowheads="1"/>
          </p:cNvSpPr>
          <p:nvPr/>
        </p:nvSpPr>
        <p:spPr bwMode="auto">
          <a:xfrm>
            <a:off x="2133600" y="4343400"/>
            <a:ext cx="5029200" cy="2286000"/>
          </a:xfrm>
          <a:prstGeom prst="irregularSeal1">
            <a:avLst/>
          </a:prstGeom>
          <a:solidFill>
            <a:srgbClr val="DDDDDD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0" i="1">
                <a:latin typeface="Arial" charset="0"/>
              </a:rPr>
              <a:t>T</a:t>
            </a:r>
            <a:r>
              <a:rPr lang="en-US" sz="3200" b="0" i="1" baseline="-25000">
                <a:latin typeface="Arial" charset="0"/>
              </a:rPr>
              <a:t>pipeline </a:t>
            </a:r>
            <a:r>
              <a:rPr lang="en-US" sz="3200" b="0" i="1">
                <a:latin typeface="Arial" charset="0"/>
              </a:rPr>
              <a:t>= T</a:t>
            </a:r>
            <a:r>
              <a:rPr lang="en-US" sz="3200" b="0" i="1" baseline="-25000">
                <a:latin typeface="Arial" charset="0"/>
              </a:rPr>
              <a:t>base</a:t>
            </a:r>
            <a:r>
              <a:rPr lang="en-US" sz="3200" b="0" i="1">
                <a:latin typeface="Arial" charset="0"/>
              </a:rPr>
              <a:t> / 5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/>
        </p:nvSpPr>
        <p:spPr bwMode="auto">
          <a:xfrm>
            <a:off x="5724525" y="1803400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E</a:t>
            </a:r>
            <a:r>
              <a:rPr lang="en-US" sz="2400" b="0" i="1">
                <a:latin typeface="Arial" charset="0"/>
              </a:rPr>
              <a:t>xecute</a:t>
            </a:r>
            <a:endParaRPr lang="en-US" sz="2400" i="1"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75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F8D17-CB27-4F6C-B8E3-5614E008A9AF}" type="slidenum">
              <a:rPr lang="en-US" smtClean="0"/>
              <a:pPr/>
              <a:t>18</a:t>
            </a:fld>
            <a:endParaRPr lang="en-US" dirty="0"/>
          </a:p>
          <a:p>
            <a:endParaRPr lang="en-US" dirty="0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Pipelining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Data hazards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are they?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 you detect them?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 you deal with them?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Micro-architectural changes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Pipeline depth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Pipeline width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Forwarding ISA (minor point)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Control hazards (time allowing)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07" name="Line 51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9" name="Line 103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72" name="Rectangle 16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58" name="Line 2"/>
          <p:cNvSpPr>
            <a:spLocks noChangeShapeType="1"/>
          </p:cNvSpPr>
          <p:nvPr/>
        </p:nvSpPr>
        <p:spPr bwMode="auto">
          <a:xfrm>
            <a:off x="8305800" y="50292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59" name="Line 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60" name="Line 4"/>
          <p:cNvSpPr>
            <a:spLocks noChangeShapeType="1"/>
          </p:cNvSpPr>
          <p:nvPr/>
        </p:nvSpPr>
        <p:spPr bwMode="auto">
          <a:xfrm>
            <a:off x="2590800" y="5029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4663" name="Rectangle 7"/>
          <p:cNvSpPr>
            <a:spLocks noChangeArrowheads="1"/>
          </p:cNvSpPr>
          <p:nvPr/>
        </p:nvSpPr>
        <p:spPr bwMode="auto">
          <a:xfrm rot="-5400000">
            <a:off x="21717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4664" name="AutoShape 8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4665" name="Group 9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4666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7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4668" name="AutoShape 12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4669" name="Rectangle 13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4670" name="Rectangle 14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71" name="Rectangle 15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73" name="Rectangle 17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4674" name="Rectangle 18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4675" name="Group 19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4676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7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4678" name="Group 22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4679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80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4681" name="Line 25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2" name="Line 26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3" name="Line 27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4" name="Line 28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5" name="Line 29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6" name="Line 30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7" name="Line 31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8" name="Line 32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89" name="Line 33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0" name="Line 34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1" name="Line 35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2" name="Line 36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3" name="Line 37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4" name="Line 38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5" name="Line 39"/>
          <p:cNvSpPr>
            <a:spLocks noChangeShapeType="1"/>
          </p:cNvSpPr>
          <p:nvPr/>
        </p:nvSpPr>
        <p:spPr bwMode="auto">
          <a:xfrm>
            <a:off x="1676400" y="2895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6" name="Line 40"/>
          <p:cNvSpPr>
            <a:spLocks noChangeShapeType="1"/>
          </p:cNvSpPr>
          <p:nvPr/>
        </p:nvSpPr>
        <p:spPr bwMode="auto">
          <a:xfrm>
            <a:off x="1676400" y="3124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7" name="Line 41"/>
          <p:cNvSpPr>
            <a:spLocks noChangeShapeType="1"/>
          </p:cNvSpPr>
          <p:nvPr/>
        </p:nvSpPr>
        <p:spPr bwMode="auto">
          <a:xfrm>
            <a:off x="35052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8" name="Line 42"/>
          <p:cNvSpPr>
            <a:spLocks noChangeShapeType="1"/>
          </p:cNvSpPr>
          <p:nvPr/>
        </p:nvSpPr>
        <p:spPr bwMode="auto">
          <a:xfrm>
            <a:off x="35052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699" name="Line 43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0" name="Line 44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1" name="Line 45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2" name="Line 46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3" name="Line 47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4" name="Line 48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5" name="Line 49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6" name="AutoShape 50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4708" name="Line 52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09" name="Line 53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0" name="Line 54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1" name="Line 55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2" name="Line 56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3" name="Line 57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4" name="Line 58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5" name="Line 59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6" name="Line 60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7" name="Line 61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8" name="Line 62"/>
          <p:cNvSpPr>
            <a:spLocks noChangeShapeType="1"/>
          </p:cNvSpPr>
          <p:nvPr/>
        </p:nvSpPr>
        <p:spPr bwMode="auto">
          <a:xfrm>
            <a:off x="2362200" y="37338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19" name="Line 63"/>
          <p:cNvSpPr>
            <a:spLocks noChangeShapeType="1"/>
          </p:cNvSpPr>
          <p:nvPr/>
        </p:nvSpPr>
        <p:spPr bwMode="auto">
          <a:xfrm>
            <a:off x="2362200" y="34290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0" name="Line 64"/>
          <p:cNvSpPr>
            <a:spLocks noChangeShapeType="1"/>
          </p:cNvSpPr>
          <p:nvPr/>
        </p:nvSpPr>
        <p:spPr bwMode="auto">
          <a:xfrm>
            <a:off x="1676400" y="4953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1" name="Line 65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2" name="Line 66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3" name="Line 67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4" name="Text Box 68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4725" name="Text Box 69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4726" name="Text Box 70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4727" name="Text Box 71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4728" name="Line 72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29" name="Line 73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30" name="Line 74"/>
          <p:cNvSpPr>
            <a:spLocks noChangeShapeType="1"/>
          </p:cNvSpPr>
          <p:nvPr/>
        </p:nvSpPr>
        <p:spPr bwMode="auto">
          <a:xfrm>
            <a:off x="16764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31" name="AutoShape 75"/>
          <p:cNvSpPr>
            <a:spLocks noChangeArrowheads="1"/>
          </p:cNvSpPr>
          <p:nvPr/>
        </p:nvSpPr>
        <p:spPr bwMode="auto">
          <a:xfrm rot="-5400000">
            <a:off x="2266950" y="49720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4732" name="Text Box 76"/>
          <p:cNvSpPr txBox="1">
            <a:spLocks noChangeArrowheads="1"/>
          </p:cNvSpPr>
          <p:nvPr/>
        </p:nvSpPr>
        <p:spPr bwMode="auto">
          <a:xfrm>
            <a:off x="1619250" y="47101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Bits 0-2</a:t>
            </a:r>
          </a:p>
        </p:txBody>
      </p:sp>
      <p:sp>
        <p:nvSpPr>
          <p:cNvPr id="454733" name="Text Box 77"/>
          <p:cNvSpPr txBox="1">
            <a:spLocks noChangeArrowheads="1"/>
          </p:cNvSpPr>
          <p:nvPr/>
        </p:nvSpPr>
        <p:spPr bwMode="auto">
          <a:xfrm>
            <a:off x="1612900" y="4957763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Bits 16-18</a:t>
            </a:r>
          </a:p>
        </p:txBody>
      </p:sp>
      <p:sp>
        <p:nvSpPr>
          <p:cNvPr id="454734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35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4736" name="Rectangle 80"/>
          <p:cNvSpPr>
            <a:spLocks noChangeArrowheads="1"/>
          </p:cNvSpPr>
          <p:nvPr/>
        </p:nvSpPr>
        <p:spPr bwMode="auto">
          <a:xfrm>
            <a:off x="39624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4737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offset</a:t>
            </a:r>
          </a:p>
        </p:txBody>
      </p:sp>
      <p:sp>
        <p:nvSpPr>
          <p:cNvPr id="454738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4739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valA</a:t>
            </a:r>
          </a:p>
        </p:txBody>
      </p:sp>
      <p:sp>
        <p:nvSpPr>
          <p:cNvPr id="454740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4741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4742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54743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4744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4745" name="Rectangle 89"/>
          <p:cNvSpPr>
            <a:spLocks noChangeArrowheads="1"/>
          </p:cNvSpPr>
          <p:nvPr/>
        </p:nvSpPr>
        <p:spPr bwMode="auto">
          <a:xfrm>
            <a:off x="62484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4746" name="Rectangle 90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4747" name="Line 91"/>
          <p:cNvSpPr>
            <a:spLocks noChangeShapeType="1"/>
          </p:cNvSpPr>
          <p:nvPr/>
        </p:nvSpPr>
        <p:spPr bwMode="auto">
          <a:xfrm>
            <a:off x="4419600" y="5029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48" name="Rectangle 92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8486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4751" name="Rectangle 95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4752" name="Line 96"/>
          <p:cNvSpPr>
            <a:spLocks noChangeShapeType="1"/>
          </p:cNvSpPr>
          <p:nvPr/>
        </p:nvSpPr>
        <p:spPr bwMode="auto">
          <a:xfrm>
            <a:off x="6705600" y="5029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3" name="Line 97"/>
          <p:cNvSpPr>
            <a:spLocks noChangeShapeType="1"/>
          </p:cNvSpPr>
          <p:nvPr/>
        </p:nvSpPr>
        <p:spPr bwMode="auto">
          <a:xfrm flipH="1">
            <a:off x="8534400" y="44958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4" name="Line 98"/>
          <p:cNvSpPr>
            <a:spLocks noChangeShapeType="1"/>
          </p:cNvSpPr>
          <p:nvPr/>
        </p:nvSpPr>
        <p:spPr bwMode="auto">
          <a:xfrm flipH="1">
            <a:off x="8534400" y="4191000"/>
            <a:ext cx="5334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5" name="Line 99"/>
          <p:cNvSpPr>
            <a:spLocks noChangeShapeType="1"/>
          </p:cNvSpPr>
          <p:nvPr/>
        </p:nvSpPr>
        <p:spPr bwMode="auto">
          <a:xfrm>
            <a:off x="8939213" y="3048000"/>
            <a:ext cx="1524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6" name="Line 100"/>
          <p:cNvSpPr>
            <a:spLocks noChangeShapeType="1"/>
          </p:cNvSpPr>
          <p:nvPr/>
        </p:nvSpPr>
        <p:spPr bwMode="auto">
          <a:xfrm>
            <a:off x="9067800" y="30480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7" name="Line 101"/>
          <p:cNvSpPr>
            <a:spLocks noChangeShapeType="1"/>
          </p:cNvSpPr>
          <p:nvPr/>
        </p:nvSpPr>
        <p:spPr bwMode="auto">
          <a:xfrm flipV="1">
            <a:off x="9067800" y="44958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4758" name="Rectangle 102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54760" name="Rectangle 104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instruction</a:t>
            </a:r>
          </a:p>
        </p:txBody>
      </p:sp>
      <p:sp>
        <p:nvSpPr>
          <p:cNvPr id="454761" name="Rectangle 105"/>
          <p:cNvSpPr>
            <a:spLocks noChangeArrowheads="1"/>
          </p:cNvSpPr>
          <p:nvPr/>
        </p:nvSpPr>
        <p:spPr bwMode="auto">
          <a:xfrm>
            <a:off x="31242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2" name="Rectangle 106"/>
          <p:cNvSpPr>
            <a:spLocks noChangeArrowheads="1"/>
          </p:cNvSpPr>
          <p:nvPr/>
        </p:nvSpPr>
        <p:spPr bwMode="auto">
          <a:xfrm>
            <a:off x="31242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3" name="Rectangle 107"/>
          <p:cNvSpPr>
            <a:spLocks noChangeArrowheads="1"/>
          </p:cNvSpPr>
          <p:nvPr/>
        </p:nvSpPr>
        <p:spPr bwMode="auto">
          <a:xfrm>
            <a:off x="31242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4" name="Rectangle 108"/>
          <p:cNvSpPr>
            <a:spLocks noChangeArrowheads="1"/>
          </p:cNvSpPr>
          <p:nvPr/>
        </p:nvSpPr>
        <p:spPr bwMode="auto">
          <a:xfrm>
            <a:off x="31242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5" name="Rectangle 109"/>
          <p:cNvSpPr>
            <a:spLocks noChangeArrowheads="1"/>
          </p:cNvSpPr>
          <p:nvPr/>
        </p:nvSpPr>
        <p:spPr bwMode="auto">
          <a:xfrm>
            <a:off x="31242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6" name="Rectangle 110"/>
          <p:cNvSpPr>
            <a:spLocks noChangeArrowheads="1"/>
          </p:cNvSpPr>
          <p:nvPr/>
        </p:nvSpPr>
        <p:spPr bwMode="auto">
          <a:xfrm>
            <a:off x="31242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7" name="Rectangle 111"/>
          <p:cNvSpPr>
            <a:spLocks noChangeArrowheads="1"/>
          </p:cNvSpPr>
          <p:nvPr/>
        </p:nvSpPr>
        <p:spPr bwMode="auto">
          <a:xfrm>
            <a:off x="31242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4768" name="Rectangle 112"/>
          <p:cNvSpPr>
            <a:spLocks noChangeArrowheads="1"/>
          </p:cNvSpPr>
          <p:nvPr/>
        </p:nvSpPr>
        <p:spPr bwMode="auto">
          <a:xfrm>
            <a:off x="31242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4769" name="Rectangle 113"/>
          <p:cNvSpPr>
            <a:spLocks noChangeArrowheads="1"/>
          </p:cNvSpPr>
          <p:nvPr/>
        </p:nvSpPr>
        <p:spPr bwMode="auto">
          <a:xfrm>
            <a:off x="28813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4770" name="Rectangle 114"/>
          <p:cNvSpPr>
            <a:spLocks noChangeArrowheads="1"/>
          </p:cNvSpPr>
          <p:nvPr/>
        </p:nvSpPr>
        <p:spPr bwMode="auto">
          <a:xfrm>
            <a:off x="28813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4771" name="Rectangle 115"/>
          <p:cNvSpPr>
            <a:spLocks noChangeArrowheads="1"/>
          </p:cNvSpPr>
          <p:nvPr/>
        </p:nvSpPr>
        <p:spPr bwMode="auto">
          <a:xfrm>
            <a:off x="28813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4772" name="Rectangle 116"/>
          <p:cNvSpPr>
            <a:spLocks noChangeArrowheads="1"/>
          </p:cNvSpPr>
          <p:nvPr/>
        </p:nvSpPr>
        <p:spPr bwMode="auto">
          <a:xfrm>
            <a:off x="28813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4773" name="Rectangle 117"/>
          <p:cNvSpPr>
            <a:spLocks noChangeArrowheads="1"/>
          </p:cNvSpPr>
          <p:nvPr/>
        </p:nvSpPr>
        <p:spPr bwMode="auto">
          <a:xfrm>
            <a:off x="28813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4774" name="Rectangle 118"/>
          <p:cNvSpPr>
            <a:spLocks noChangeArrowheads="1"/>
          </p:cNvSpPr>
          <p:nvPr/>
        </p:nvSpPr>
        <p:spPr bwMode="auto">
          <a:xfrm>
            <a:off x="28813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4775" name="Rectangle 119"/>
          <p:cNvSpPr>
            <a:spLocks noChangeArrowheads="1"/>
          </p:cNvSpPr>
          <p:nvPr/>
        </p:nvSpPr>
        <p:spPr bwMode="auto">
          <a:xfrm>
            <a:off x="28813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4776" name="Rectangle 120"/>
          <p:cNvSpPr>
            <a:spLocks noChangeArrowheads="1"/>
          </p:cNvSpPr>
          <p:nvPr/>
        </p:nvSpPr>
        <p:spPr bwMode="auto">
          <a:xfrm>
            <a:off x="28813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4777" name="Text Box 121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4778" name="Text Box 122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4779" name="Text Box 123"/>
          <p:cNvSpPr txBox="1">
            <a:spLocks noChangeArrowheads="1"/>
          </p:cNvSpPr>
          <p:nvPr/>
        </p:nvSpPr>
        <p:spPr bwMode="auto">
          <a:xfrm>
            <a:off x="1609725" y="5181600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Bits 22-24</a:t>
            </a:r>
          </a:p>
        </p:txBody>
      </p:sp>
      <p:sp>
        <p:nvSpPr>
          <p:cNvPr id="454780" name="Text Box 124"/>
          <p:cNvSpPr txBox="1">
            <a:spLocks noChangeArrowheads="1"/>
          </p:cNvSpPr>
          <p:nvPr/>
        </p:nvSpPr>
        <p:spPr bwMode="auto">
          <a:xfrm>
            <a:off x="8610600" y="3900488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data</a:t>
            </a:r>
          </a:p>
        </p:txBody>
      </p:sp>
      <p:sp>
        <p:nvSpPr>
          <p:cNvPr id="454781" name="Text Box 125"/>
          <p:cNvSpPr txBox="1">
            <a:spLocks noChangeArrowheads="1"/>
          </p:cNvSpPr>
          <p:nvPr/>
        </p:nvSpPr>
        <p:spPr bwMode="auto">
          <a:xfrm>
            <a:off x="8653463" y="4191000"/>
            <a:ext cx="49053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dest</a:t>
            </a:r>
          </a:p>
        </p:txBody>
      </p:sp>
      <p:sp>
        <p:nvSpPr>
          <p:cNvPr id="454783" name="Text Box 127"/>
          <p:cNvSpPr txBox="1">
            <a:spLocks noChangeArrowheads="1"/>
          </p:cNvSpPr>
          <p:nvPr/>
        </p:nvSpPr>
        <p:spPr bwMode="auto">
          <a:xfrm>
            <a:off x="60325" y="193675"/>
            <a:ext cx="8997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Fetch 		     Decode		Execute	  Memory	 WB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HW1 due 1/18 @10pm (2 days)</a:t>
            </a:r>
          </a:p>
          <a:p>
            <a:pPr lvl="1"/>
            <a:r>
              <a:rPr lang="en-US" sz="2400" dirty="0"/>
              <a:t>Use office hours, this isn’t trivial.  </a:t>
            </a:r>
          </a:p>
          <a:p>
            <a:pPr lvl="1"/>
            <a:r>
              <a:rPr lang="en-US" sz="2400" dirty="0"/>
              <a:t>Some review, some stuff to learn on your own.</a:t>
            </a:r>
          </a:p>
          <a:p>
            <a:r>
              <a:rPr lang="en-US" sz="2800" dirty="0"/>
              <a:t>Programming assignment 1 due 1/23 (7 days)</a:t>
            </a:r>
          </a:p>
          <a:p>
            <a:pPr lvl="1"/>
            <a:r>
              <a:rPr lang="en-US" sz="2400" dirty="0"/>
              <a:t>Hand-in electronically by 10pm</a:t>
            </a:r>
          </a:p>
          <a:p>
            <a:r>
              <a:rPr lang="en-US" sz="2800" dirty="0"/>
              <a:t>Should be reading </a:t>
            </a:r>
          </a:p>
          <a:p>
            <a:pPr lvl="1"/>
            <a:r>
              <a:rPr lang="en-US" sz="2400" dirty="0"/>
              <a:t>C.1-C.3 (review)</a:t>
            </a:r>
          </a:p>
          <a:p>
            <a:pPr lvl="1"/>
            <a:r>
              <a:rPr lang="en-US" sz="2400" dirty="0"/>
              <a:t>3.1, 3.4-3.5 (new material)</a:t>
            </a:r>
          </a:p>
          <a:p>
            <a:r>
              <a:rPr lang="en-US" sz="2800" dirty="0"/>
              <a:t>Get on 470’s Piazza site (link on website)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C8495-E7F2-4A83-92FA-5CB25C6B0F2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Bureaucracy &amp;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Scheduling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8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8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811" name="Line 131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2" name="Line 132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3" name="Line 133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682" name="Line 2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683" name="Line 3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684" name="Rectangle 4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Line 5"/>
          <p:cNvSpPr>
            <a:spLocks noChangeShapeType="1"/>
          </p:cNvSpPr>
          <p:nvPr/>
        </p:nvSpPr>
        <p:spPr bwMode="auto">
          <a:xfrm>
            <a:off x="8305800" y="50292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686" name="Line 6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688" name="Rectangle 8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5689" name="Rectangle 9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5690" name="Rectangle 10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5691" name="AutoShape 11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5692" name="Group 12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5693" name="Freeform 13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4" name="Text Box 14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5695" name="AutoShape 15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5696" name="Rectangle 16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5697" name="Rectangle 17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9" name="Rectangle 19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5700" name="Rectangle 20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5701" name="Group 21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5702" name="Freeform 22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03" name="Text Box 23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5704" name="Group 24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5705" name="Freeform 25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06" name="Text Box 26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5707" name="Line 27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08" name="Line 28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09" name="Line 29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0" name="Line 30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1" name="Line 31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3" name="Line 33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4" name="Line 34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5" name="Line 35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6" name="Line 36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7" name="Line 37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8" name="Line 38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19" name="Line 39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0" name="Line 40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1" name="Line 41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2" name="Line 42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3" name="Line 43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4" name="Line 44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5" name="Line 45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6" name="Line 46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7" name="Line 47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8" name="Line 48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29" name="Line 49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0" name="Line 50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1" name="Line 51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2" name="AutoShape 52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5733" name="Line 53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4" name="Line 54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5" name="Line 55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6" name="Line 56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7" name="Line 57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8" name="Line 58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39" name="Line 59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0" name="Line 60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1" name="Line 61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2" name="Line 62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3" name="Line 63"/>
          <p:cNvSpPr>
            <a:spLocks noChangeShapeType="1"/>
          </p:cNvSpPr>
          <p:nvPr/>
        </p:nvSpPr>
        <p:spPr bwMode="auto">
          <a:xfrm>
            <a:off x="2438400" y="38100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6" name="Line 66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7" name="Line 67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8" name="Line 68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49" name="Text Box 69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5750" name="Text Box 70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5751" name="Text Box 71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5752" name="Text Box 72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5753" name="Line 73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54" name="Line 74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56" name="AutoShape 76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5759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60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5761" name="Rectangle 81"/>
          <p:cNvSpPr>
            <a:spLocks noChangeArrowheads="1"/>
          </p:cNvSpPr>
          <p:nvPr/>
        </p:nvSpPr>
        <p:spPr bwMode="auto">
          <a:xfrm>
            <a:off x="39624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5762" name="Rectangle 82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offset</a:t>
            </a:r>
          </a:p>
        </p:txBody>
      </p:sp>
      <p:sp>
        <p:nvSpPr>
          <p:cNvPr id="455763" name="Rectangle 83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5764" name="Rectangle 84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valA</a:t>
            </a:r>
          </a:p>
        </p:txBody>
      </p:sp>
      <p:sp>
        <p:nvSpPr>
          <p:cNvPr id="455765" name="Rectangle 85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5766" name="Rectangle 86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5767" name="Rectangle 87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55768" name="Rectangle 88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5769" name="Rectangle 89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5770" name="Rectangle 90"/>
          <p:cNvSpPr>
            <a:spLocks noChangeArrowheads="1"/>
          </p:cNvSpPr>
          <p:nvPr/>
        </p:nvSpPr>
        <p:spPr bwMode="auto">
          <a:xfrm>
            <a:off x="62484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5771" name="Rectangle 91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5772" name="Line 92"/>
          <p:cNvSpPr>
            <a:spLocks noChangeShapeType="1"/>
          </p:cNvSpPr>
          <p:nvPr/>
        </p:nvSpPr>
        <p:spPr bwMode="auto">
          <a:xfrm>
            <a:off x="4419600" y="5029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73" name="Rectangle 93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5774" name="Rectangle 94"/>
          <p:cNvSpPr>
            <a:spLocks noChangeArrowheads="1"/>
          </p:cNvSpPr>
          <p:nvPr/>
        </p:nvSpPr>
        <p:spPr bwMode="auto">
          <a:xfrm>
            <a:off x="7848600" y="4800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dest</a:t>
            </a:r>
          </a:p>
        </p:txBody>
      </p:sp>
      <p:sp>
        <p:nvSpPr>
          <p:cNvPr id="455775" name="Rectangle 95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5776" name="Rectangle 96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5777" name="Line 97"/>
          <p:cNvSpPr>
            <a:spLocks noChangeShapeType="1"/>
          </p:cNvSpPr>
          <p:nvPr/>
        </p:nvSpPr>
        <p:spPr bwMode="auto">
          <a:xfrm>
            <a:off x="6705600" y="5029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78" name="Line 98"/>
          <p:cNvSpPr>
            <a:spLocks noChangeShapeType="1"/>
          </p:cNvSpPr>
          <p:nvPr/>
        </p:nvSpPr>
        <p:spPr bwMode="auto">
          <a:xfrm flipH="1">
            <a:off x="8534400" y="44958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79" name="Line 99"/>
          <p:cNvSpPr>
            <a:spLocks noChangeShapeType="1"/>
          </p:cNvSpPr>
          <p:nvPr/>
        </p:nvSpPr>
        <p:spPr bwMode="auto">
          <a:xfrm flipH="1">
            <a:off x="8534400" y="4191000"/>
            <a:ext cx="5334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80" name="Line 100"/>
          <p:cNvSpPr>
            <a:spLocks noChangeShapeType="1"/>
          </p:cNvSpPr>
          <p:nvPr/>
        </p:nvSpPr>
        <p:spPr bwMode="auto">
          <a:xfrm>
            <a:off x="8939213" y="3048000"/>
            <a:ext cx="1524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81" name="Line 101"/>
          <p:cNvSpPr>
            <a:spLocks noChangeShapeType="1"/>
          </p:cNvSpPr>
          <p:nvPr/>
        </p:nvSpPr>
        <p:spPr bwMode="auto">
          <a:xfrm>
            <a:off x="9067800" y="30480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82" name="Line 102"/>
          <p:cNvSpPr>
            <a:spLocks noChangeShapeType="1"/>
          </p:cNvSpPr>
          <p:nvPr/>
        </p:nvSpPr>
        <p:spPr bwMode="auto">
          <a:xfrm flipV="1">
            <a:off x="9067800" y="44958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783" name="Rectangle 103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55784" name="Rectangle 104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instruction</a:t>
            </a:r>
          </a:p>
        </p:txBody>
      </p:sp>
      <p:sp>
        <p:nvSpPr>
          <p:cNvPr id="455785" name="Rectangle 105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86" name="Rectangle 106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87" name="Rectangle 107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88" name="Rectangle 108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89" name="Rectangle 109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90" name="Rectangle 110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91" name="Rectangle 111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5792" name="Rectangle 112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5793" name="Rectangle 113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5794" name="Rectangle 114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5795" name="Rectangle 115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5796" name="Rectangle 116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5797" name="Rectangle 117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5798" name="Rectangle 118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5799" name="Rectangle 119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5800" name="Rectangle 120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5801" name="Text Box 121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5802" name="Text Box 122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5804" name="Text Box 124"/>
          <p:cNvSpPr txBox="1">
            <a:spLocks noChangeArrowheads="1"/>
          </p:cNvSpPr>
          <p:nvPr/>
        </p:nvSpPr>
        <p:spPr bwMode="auto">
          <a:xfrm>
            <a:off x="8610600" y="3900488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data</a:t>
            </a:r>
          </a:p>
        </p:txBody>
      </p:sp>
      <p:sp>
        <p:nvSpPr>
          <p:cNvPr id="455805" name="Text Box 125"/>
          <p:cNvSpPr txBox="1">
            <a:spLocks noChangeArrowheads="1"/>
          </p:cNvSpPr>
          <p:nvPr/>
        </p:nvSpPr>
        <p:spPr bwMode="auto">
          <a:xfrm>
            <a:off x="8653463" y="4191000"/>
            <a:ext cx="49053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dest</a:t>
            </a:r>
          </a:p>
        </p:txBody>
      </p:sp>
      <p:sp>
        <p:nvSpPr>
          <p:cNvPr id="455806" name="Rectangle 126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807" name="Rectangle 127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808" name="Rectangle 128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814" name="Line 134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6" name="Freeform 136"/>
          <p:cNvSpPr>
            <a:spLocks/>
          </p:cNvSpPr>
          <p:nvPr/>
        </p:nvSpPr>
        <p:spPr bwMode="auto">
          <a:xfrm>
            <a:off x="2057400" y="3505200"/>
            <a:ext cx="1905000" cy="1689100"/>
          </a:xfrm>
          <a:custGeom>
            <a:avLst/>
            <a:gdLst/>
            <a:ahLst/>
            <a:cxnLst>
              <a:cxn ang="0">
                <a:pos x="1200" y="912"/>
              </a:cxn>
              <a:cxn ang="0">
                <a:pos x="288" y="912"/>
              </a:cxn>
              <a:cxn ang="0">
                <a:pos x="0" y="0"/>
              </a:cxn>
            </a:cxnLst>
            <a:rect l="0" t="0" r="r" b="b"/>
            <a:pathLst>
              <a:path w="1200" h="1064">
                <a:moveTo>
                  <a:pt x="1200" y="912"/>
                </a:moveTo>
                <a:cubicBezTo>
                  <a:pt x="844" y="988"/>
                  <a:pt x="488" y="1064"/>
                  <a:pt x="288" y="912"/>
                </a:cubicBezTo>
                <a:cubicBezTo>
                  <a:pt x="88" y="760"/>
                  <a:pt x="44" y="380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7" name="Freeform 137"/>
          <p:cNvSpPr>
            <a:spLocks/>
          </p:cNvSpPr>
          <p:nvPr/>
        </p:nvSpPr>
        <p:spPr bwMode="auto">
          <a:xfrm>
            <a:off x="2286000" y="3581400"/>
            <a:ext cx="3962400" cy="1295400"/>
          </a:xfrm>
          <a:custGeom>
            <a:avLst/>
            <a:gdLst/>
            <a:ahLst/>
            <a:cxnLst>
              <a:cxn ang="0">
                <a:pos x="2496" y="816"/>
              </a:cxn>
              <a:cxn ang="0">
                <a:pos x="1632" y="720"/>
              </a:cxn>
              <a:cxn ang="0">
                <a:pos x="480" y="768"/>
              </a:cxn>
              <a:cxn ang="0">
                <a:pos x="192" y="672"/>
              </a:cxn>
              <a:cxn ang="0">
                <a:pos x="0" y="0"/>
              </a:cxn>
            </a:cxnLst>
            <a:rect l="0" t="0" r="r" b="b"/>
            <a:pathLst>
              <a:path w="2496" h="816">
                <a:moveTo>
                  <a:pt x="2496" y="816"/>
                </a:moveTo>
                <a:cubicBezTo>
                  <a:pt x="2232" y="772"/>
                  <a:pt x="1968" y="728"/>
                  <a:pt x="1632" y="720"/>
                </a:cubicBezTo>
                <a:cubicBezTo>
                  <a:pt x="1296" y="712"/>
                  <a:pt x="720" y="776"/>
                  <a:pt x="480" y="768"/>
                </a:cubicBezTo>
                <a:cubicBezTo>
                  <a:pt x="240" y="760"/>
                  <a:pt x="272" y="800"/>
                  <a:pt x="192" y="672"/>
                </a:cubicBezTo>
                <a:cubicBezTo>
                  <a:pt x="112" y="544"/>
                  <a:pt x="56" y="272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8" name="Freeform 138"/>
          <p:cNvSpPr>
            <a:spLocks/>
          </p:cNvSpPr>
          <p:nvPr/>
        </p:nvSpPr>
        <p:spPr bwMode="auto">
          <a:xfrm>
            <a:off x="2590800" y="3581400"/>
            <a:ext cx="5257800" cy="1371600"/>
          </a:xfrm>
          <a:custGeom>
            <a:avLst/>
            <a:gdLst/>
            <a:ahLst/>
            <a:cxnLst>
              <a:cxn ang="0">
                <a:pos x="3312" y="864"/>
              </a:cxn>
              <a:cxn ang="0">
                <a:pos x="2736" y="576"/>
              </a:cxn>
              <a:cxn ang="0">
                <a:pos x="1680" y="480"/>
              </a:cxn>
              <a:cxn ang="0">
                <a:pos x="384" y="576"/>
              </a:cxn>
              <a:cxn ang="0">
                <a:pos x="96" y="432"/>
              </a:cxn>
              <a:cxn ang="0">
                <a:pos x="0" y="0"/>
              </a:cxn>
            </a:cxnLst>
            <a:rect l="0" t="0" r="r" b="b"/>
            <a:pathLst>
              <a:path w="3312" h="864">
                <a:moveTo>
                  <a:pt x="3312" y="864"/>
                </a:moveTo>
                <a:cubicBezTo>
                  <a:pt x="3160" y="752"/>
                  <a:pt x="3008" y="640"/>
                  <a:pt x="2736" y="576"/>
                </a:cubicBezTo>
                <a:cubicBezTo>
                  <a:pt x="2464" y="512"/>
                  <a:pt x="2072" y="480"/>
                  <a:pt x="1680" y="480"/>
                </a:cubicBezTo>
                <a:cubicBezTo>
                  <a:pt x="1288" y="480"/>
                  <a:pt x="648" y="584"/>
                  <a:pt x="384" y="576"/>
                </a:cubicBezTo>
                <a:cubicBezTo>
                  <a:pt x="120" y="568"/>
                  <a:pt x="160" y="528"/>
                  <a:pt x="96" y="432"/>
                </a:cubicBezTo>
                <a:cubicBezTo>
                  <a:pt x="32" y="336"/>
                  <a:pt x="16" y="168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5819" name="Text Box 139"/>
          <p:cNvSpPr txBox="1">
            <a:spLocks noChangeArrowheads="1"/>
          </p:cNvSpPr>
          <p:nvPr/>
        </p:nvSpPr>
        <p:spPr bwMode="auto">
          <a:xfrm>
            <a:off x="60325" y="193675"/>
            <a:ext cx="8997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Fetch 		     Decode		Execute	  Memory	 WB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Line 2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07" name="Line 3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08" name="Line 4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09" name="Line 5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10" name="Line 6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11" name="Rectangle 7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14" name="Rectangle 10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6715" name="Rectangle 11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6716" name="Rectangle 12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6717" name="AutoShape 13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6719" name="Freeform 15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20" name="Text Box 16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6721" name="AutoShape 17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6722" name="Rectangle 18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6723" name="Rectangle 19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24" name="Rectangle 20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25" name="Rectangle 21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6726" name="Rectangle 22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6727" name="Group 23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6728" name="Freeform 24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29" name="Text Box 25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6730" name="Group 26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6731" name="Freeform 27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6732" name="Text Box 28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6733" name="Line 29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4" name="Line 30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5" name="Line 31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6" name="Line 32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7" name="Line 33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8" name="Line 34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39" name="Line 35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0" name="Line 36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1" name="Line 37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2" name="Line 38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3" name="Line 39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4" name="Line 40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5" name="Line 41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6" name="Line 42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7" name="Line 43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8" name="Line 44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49" name="Line 45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0" name="Line 46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1" name="Line 47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2" name="Line 48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3" name="Line 49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4" name="Line 50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5" name="Line 51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6" name="Line 52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7" name="Line 53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58" name="AutoShape 54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6759" name="Line 55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0" name="Line 56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1" name="Line 57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2" name="Line 58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3" name="Line 59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4" name="Line 60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5" name="Line 61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6" name="Line 62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7" name="Line 63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8" name="Line 64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69" name="Line 65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0" name="Line 66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1" name="Line 67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2" name="Line 68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3" name="Text Box 69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6774" name="Text Box 70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6775" name="Text Box 71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6776" name="Text Box 72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6777" name="Line 73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8" name="Line 74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79" name="AutoShape 75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6780" name="Line 76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81" name="Rectangle 77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6783" name="Rectangle 79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offset</a:t>
            </a:r>
          </a:p>
        </p:txBody>
      </p:sp>
      <p:sp>
        <p:nvSpPr>
          <p:cNvPr id="456784" name="Rectangle 80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6785" name="Rectangle 81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valA</a:t>
            </a:r>
          </a:p>
        </p:txBody>
      </p:sp>
      <p:sp>
        <p:nvSpPr>
          <p:cNvPr id="456786" name="Rectangle 82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6787" name="Rectangle 83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6788" name="Rectangle 84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56789" name="Rectangle 85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6790" name="Rectangle 86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6792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6794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6796" name="Rectangle 92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6797" name="Rectangle 93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6801" name="Line 97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802" name="Line 98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804" name="Rectangle 100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56805" name="Rectangle 101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instruction</a:t>
            </a:r>
          </a:p>
        </p:txBody>
      </p:sp>
      <p:sp>
        <p:nvSpPr>
          <p:cNvPr id="456806" name="Rectangle 102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07" name="Rectangle 103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08" name="Rectangle 104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09" name="Rectangle 105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10" name="Rectangle 106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11" name="Rectangle 107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12" name="Rectangle 108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6813" name="Rectangle 109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6814" name="Rectangle 110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6815" name="Rectangle 111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6816" name="Rectangle 112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6817" name="Rectangle 113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6818" name="Rectangle 114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6819" name="Rectangle 115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6820" name="Rectangle 116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6821" name="Rectangle 117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6822" name="Text Box 118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6823" name="Text Box 119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6826" name="Rectangle 122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827" name="Rectangle 123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828" name="Rectangle 124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829" name="Line 125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56836" name="Group 132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56833" name="Rectangle 129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  <p:sp>
          <p:nvSpPr>
            <p:cNvPr id="456834" name="Rectangle 130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  <p:sp>
          <p:nvSpPr>
            <p:cNvPr id="456835" name="Rectangle 131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</p:grpSp>
      <p:sp>
        <p:nvSpPr>
          <p:cNvPr id="456837" name="Line 133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838" name="Line 134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839" name="Text Box 135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56843" name="Text Box 139"/>
          <p:cNvSpPr txBox="1">
            <a:spLocks noChangeArrowheads="1"/>
          </p:cNvSpPr>
          <p:nvPr/>
        </p:nvSpPr>
        <p:spPr bwMode="auto">
          <a:xfrm>
            <a:off x="60325" y="193675"/>
            <a:ext cx="8997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Fetch 		     Decode		Execute	  Memory	 WB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function for ADD</a:t>
            </a:r>
          </a:p>
        </p:txBody>
      </p:sp>
      <p:sp>
        <p:nvSpPr>
          <p:cNvPr id="409621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Fetch: read instruction from memory</a:t>
            </a:r>
          </a:p>
          <a:p>
            <a:r>
              <a:rPr lang="en-US"/>
              <a:t>Decode: </a:t>
            </a:r>
            <a:r>
              <a:rPr lang="en-US" b="1" u="sng"/>
              <a:t>read source operands from reg</a:t>
            </a:r>
          </a:p>
          <a:p>
            <a:r>
              <a:rPr lang="en-US"/>
              <a:t>Execute: calculate sum</a:t>
            </a:r>
          </a:p>
          <a:p>
            <a:r>
              <a:rPr lang="en-US"/>
              <a:t>Memory: Pass results to next stage</a:t>
            </a:r>
          </a:p>
          <a:p>
            <a:r>
              <a:rPr lang="en-US"/>
              <a:t>Writeback: </a:t>
            </a:r>
            <a:r>
              <a:rPr lang="en-US" b="1" u="sng"/>
              <a:t>write sum into register file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Basic Pipelining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733800" y="1981200"/>
            <a:ext cx="20129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	1   2   </a:t>
            </a:r>
            <a:r>
              <a:rPr lang="en-US" u="sng">
                <a:solidFill>
                  <a:srgbClr val="0000FF"/>
                </a:solidFill>
              </a:rPr>
              <a:t>3</a:t>
            </a:r>
          </a:p>
          <a:p>
            <a:r>
              <a:rPr lang="en-US"/>
              <a:t>nand  	</a:t>
            </a:r>
            <a:r>
              <a:rPr lang="en-US" u="sng">
                <a:solidFill>
                  <a:srgbClr val="0000FF"/>
                </a:solidFill>
              </a:rPr>
              <a:t>3</a:t>
            </a:r>
            <a:r>
              <a:rPr lang="en-US"/>
              <a:t>   4   5</a:t>
            </a:r>
          </a:p>
        </p:txBody>
      </p:sp>
      <p:sp>
        <p:nvSpPr>
          <p:cNvPr id="418822" name="Line 6"/>
          <p:cNvSpPr>
            <a:spLocks noChangeShapeType="1"/>
          </p:cNvSpPr>
          <p:nvPr/>
        </p:nvSpPr>
        <p:spPr bwMode="auto">
          <a:xfrm>
            <a:off x="2209800" y="3581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1981200" y="3124200"/>
            <a:ext cx="7588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418824" name="Line 8"/>
          <p:cNvSpPr>
            <a:spLocks noChangeShapeType="1"/>
          </p:cNvSpPr>
          <p:nvPr/>
        </p:nvSpPr>
        <p:spPr bwMode="auto">
          <a:xfrm>
            <a:off x="2971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5" name="Line 9"/>
          <p:cNvSpPr>
            <a:spLocks noChangeShapeType="1"/>
          </p:cNvSpPr>
          <p:nvPr/>
        </p:nvSpPr>
        <p:spPr bwMode="auto">
          <a:xfrm>
            <a:off x="39624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6" name="Line 10"/>
          <p:cNvSpPr>
            <a:spLocks noChangeShapeType="1"/>
          </p:cNvSpPr>
          <p:nvPr/>
        </p:nvSpPr>
        <p:spPr bwMode="auto">
          <a:xfrm>
            <a:off x="4876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7" name="Line 11"/>
          <p:cNvSpPr>
            <a:spLocks noChangeShapeType="1"/>
          </p:cNvSpPr>
          <p:nvPr/>
        </p:nvSpPr>
        <p:spPr bwMode="auto">
          <a:xfrm>
            <a:off x="5943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8" name="Line 12"/>
          <p:cNvSpPr>
            <a:spLocks noChangeShapeType="1"/>
          </p:cNvSpPr>
          <p:nvPr/>
        </p:nvSpPr>
        <p:spPr bwMode="auto">
          <a:xfrm>
            <a:off x="69342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29" name="Line 13"/>
          <p:cNvSpPr>
            <a:spLocks noChangeShapeType="1"/>
          </p:cNvSpPr>
          <p:nvPr/>
        </p:nvSpPr>
        <p:spPr bwMode="auto">
          <a:xfrm>
            <a:off x="7848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8830" name="Text Box 14"/>
          <p:cNvSpPr txBox="1">
            <a:spLocks noChangeArrowheads="1"/>
          </p:cNvSpPr>
          <p:nvPr/>
        </p:nvSpPr>
        <p:spPr bwMode="auto">
          <a:xfrm>
            <a:off x="2286000" y="4038600"/>
            <a:ext cx="4718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decode    execute   memory    </a:t>
            </a:r>
            <a:r>
              <a:rPr lang="en-US" sz="1600" u="sng">
                <a:solidFill>
                  <a:srgbClr val="0000FF"/>
                </a:solidFill>
              </a:rPr>
              <a:t>writeback</a:t>
            </a:r>
          </a:p>
        </p:txBody>
      </p:sp>
      <p:sp>
        <p:nvSpPr>
          <p:cNvPr id="418831" name="Text Box 15"/>
          <p:cNvSpPr txBox="1">
            <a:spLocks noChangeArrowheads="1"/>
          </p:cNvSpPr>
          <p:nvPr/>
        </p:nvSpPr>
        <p:spPr bwMode="auto">
          <a:xfrm>
            <a:off x="3200400" y="4724400"/>
            <a:ext cx="47752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</a:t>
            </a:r>
            <a:r>
              <a:rPr lang="en-US" sz="1800" u="sng">
                <a:solidFill>
                  <a:srgbClr val="0000FF"/>
                </a:solidFill>
              </a:rPr>
              <a:t>decode</a:t>
            </a:r>
            <a:r>
              <a:rPr lang="en-US" sz="1800">
                <a:solidFill>
                  <a:srgbClr val="0000FF"/>
                </a:solidFill>
              </a:rPr>
              <a:t> </a:t>
            </a:r>
            <a:r>
              <a:rPr lang="en-US" sz="1800"/>
              <a:t>   execute     memory   </a:t>
            </a:r>
            <a:r>
              <a:rPr lang="en-US" sz="1600"/>
              <a:t>writeback</a:t>
            </a:r>
          </a:p>
        </p:txBody>
      </p:sp>
      <p:sp>
        <p:nvSpPr>
          <p:cNvPr id="418832" name="Text Box 16"/>
          <p:cNvSpPr txBox="1">
            <a:spLocks noChangeArrowheads="1"/>
          </p:cNvSpPr>
          <p:nvPr/>
        </p:nvSpPr>
        <p:spPr bwMode="auto">
          <a:xfrm>
            <a:off x="1127125" y="3905250"/>
            <a:ext cx="8382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add</a:t>
            </a:r>
          </a:p>
        </p:txBody>
      </p:sp>
      <p:sp>
        <p:nvSpPr>
          <p:cNvPr id="418833" name="Text Box 17"/>
          <p:cNvSpPr txBox="1">
            <a:spLocks noChangeArrowheads="1"/>
          </p:cNvSpPr>
          <p:nvPr/>
        </p:nvSpPr>
        <p:spPr bwMode="auto">
          <a:xfrm>
            <a:off x="1143000" y="4648200"/>
            <a:ext cx="10636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nand</a:t>
            </a:r>
          </a:p>
        </p:txBody>
      </p:sp>
      <p:sp>
        <p:nvSpPr>
          <p:cNvPr id="418834" name="Text Box 18"/>
          <p:cNvSpPr txBox="1">
            <a:spLocks noChangeArrowheads="1"/>
          </p:cNvSpPr>
          <p:nvPr/>
        </p:nvSpPr>
        <p:spPr bwMode="auto">
          <a:xfrm>
            <a:off x="1600200" y="5715000"/>
            <a:ext cx="66770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not careful, you will read the wrong value of </a:t>
            </a:r>
            <a:r>
              <a:rPr lang="en-US" u="sng">
                <a:solidFill>
                  <a:srgbClr val="0000FF"/>
                </a:solidFill>
              </a:rPr>
              <a:t>R3</a:t>
            </a:r>
          </a:p>
        </p:txBody>
      </p:sp>
      <p:sp>
        <p:nvSpPr>
          <p:cNvPr id="418835" name="Line 19"/>
          <p:cNvSpPr>
            <a:spLocks noChangeShapeType="1"/>
          </p:cNvSpPr>
          <p:nvPr/>
        </p:nvSpPr>
        <p:spPr bwMode="auto">
          <a:xfrm flipH="1">
            <a:off x="4800600" y="4419600"/>
            <a:ext cx="15240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Pipelining &amp;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Data Hazards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approaches to </a:t>
            </a:r>
            <a:br>
              <a:rPr lang="en-US" dirty="0"/>
            </a:br>
            <a:r>
              <a:rPr lang="en-US" dirty="0"/>
              <a:t>handling data hazards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Avoidance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sure there are no hazards in the code</a:t>
            </a:r>
          </a:p>
          <a:p>
            <a:pPr>
              <a:lnSpc>
                <a:spcPct val="90000"/>
              </a:lnSpc>
            </a:pPr>
            <a:r>
              <a:rPr lang="en-US" dirty="0"/>
              <a:t>Detect and Stall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hazards exist, stall the processor until they go away.</a:t>
            </a:r>
          </a:p>
          <a:p>
            <a:pPr>
              <a:lnSpc>
                <a:spcPct val="90000"/>
              </a:lnSpc>
            </a:pPr>
            <a:r>
              <a:rPr lang="en-US" dirty="0"/>
              <a:t>Detect and Forward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hazards exist, fix up the pipeline to get the correct value (if possible)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Pipelining &amp;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Data Hazards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data hazards:        avoid all hazards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the programmer (or the compiler) knows about the processor implementation.</a:t>
            </a:r>
          </a:p>
          <a:p>
            <a:pPr lvl="1"/>
            <a:r>
              <a:rPr lang="en-US" dirty="0"/>
              <a:t>Make sure no hazards exist.</a:t>
            </a:r>
          </a:p>
          <a:p>
            <a:pPr lvl="2"/>
            <a:r>
              <a:rPr lang="en-US" dirty="0"/>
              <a:t>Put </a:t>
            </a:r>
            <a:r>
              <a:rPr lang="en-US" dirty="0" err="1"/>
              <a:t>noops</a:t>
            </a:r>
            <a:r>
              <a:rPr lang="en-US" dirty="0"/>
              <a:t> between any dependent instructions.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676400" y="3962400"/>
            <a:ext cx="216535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	1    2    </a:t>
            </a:r>
            <a:r>
              <a:rPr lang="en-US" u="sng">
                <a:solidFill>
                  <a:srgbClr val="0000FF"/>
                </a:solidFill>
              </a:rPr>
              <a:t>3</a:t>
            </a:r>
          </a:p>
          <a:p>
            <a:r>
              <a:rPr lang="en-US">
                <a:solidFill>
                  <a:srgbClr val="FF0000"/>
                </a:solidFill>
              </a:rPr>
              <a:t>noop</a:t>
            </a:r>
          </a:p>
          <a:p>
            <a:r>
              <a:rPr lang="en-US">
                <a:solidFill>
                  <a:srgbClr val="FF0000"/>
                </a:solidFill>
              </a:rPr>
              <a:t>noop</a:t>
            </a:r>
          </a:p>
          <a:p>
            <a:r>
              <a:rPr lang="en-US"/>
              <a:t>nand	</a:t>
            </a:r>
            <a:r>
              <a:rPr lang="en-US" u="sng">
                <a:solidFill>
                  <a:srgbClr val="0000FF"/>
                </a:solidFill>
              </a:rPr>
              <a:t>3</a:t>
            </a:r>
            <a:r>
              <a:rPr lang="en-US"/>
              <a:t>    4    5</a:t>
            </a:r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 flipH="1">
            <a:off x="4038600" y="4191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4708525" y="3927475"/>
            <a:ext cx="25860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write </a:t>
            </a:r>
            <a:r>
              <a:rPr lang="en-US" u="sng">
                <a:solidFill>
                  <a:srgbClr val="0000FF"/>
                </a:solidFill>
              </a:rPr>
              <a:t>R3</a:t>
            </a:r>
            <a:r>
              <a:rPr lang="en-US"/>
              <a:t> in cycle 5</a:t>
            </a:r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H="1">
            <a:off x="4038600" y="5334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873" name="Text Box 9"/>
          <p:cNvSpPr txBox="1">
            <a:spLocks noChangeArrowheads="1"/>
          </p:cNvSpPr>
          <p:nvPr/>
        </p:nvSpPr>
        <p:spPr bwMode="auto">
          <a:xfrm>
            <a:off x="4724400" y="5029200"/>
            <a:ext cx="25019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read </a:t>
            </a:r>
            <a:r>
              <a:rPr lang="en-US" u="sng">
                <a:solidFill>
                  <a:srgbClr val="0000FF"/>
                </a:solidFill>
              </a:rPr>
              <a:t>R3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in cycle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828800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</a:t>
            </a:r>
          </a:p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74625" lvl="1" indent="-4763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Avoidance</a:t>
            </a:r>
          </a:p>
          <a:p>
            <a:pPr marL="174625" lvl="1" indent="-4763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74625" lvl="1" indent="-4763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this solution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Old programs (legacy code) may not run correctly on new implementations</a:t>
            </a:r>
          </a:p>
          <a:p>
            <a:pPr lvl="1"/>
            <a:r>
              <a:rPr lang="en-US" sz="2400"/>
              <a:t>Longer pipelines need more noops</a:t>
            </a:r>
          </a:p>
          <a:p>
            <a:r>
              <a:rPr lang="en-US" sz="2800"/>
              <a:t>Programs get larger as noops are included</a:t>
            </a:r>
          </a:p>
          <a:p>
            <a:pPr lvl="1"/>
            <a:r>
              <a:rPr lang="en-US" sz="2400"/>
              <a:t>Especially a problem for machines that try to execute more than one instruction every cycle</a:t>
            </a:r>
          </a:p>
          <a:p>
            <a:pPr lvl="1"/>
            <a:r>
              <a:rPr lang="en-US" sz="2400"/>
              <a:t>Intel EPIC: Often 25% - 40% of instructions are noops</a:t>
            </a:r>
          </a:p>
          <a:p>
            <a:r>
              <a:rPr lang="en-US" sz="2800"/>
              <a:t>Program execution is slower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CPI </a:t>
            </a:r>
            <a:r>
              <a:rPr lang="en-US" sz="2400"/>
              <a:t>is one, but some </a:t>
            </a:r>
            <a:r>
              <a:rPr lang="en-US" sz="2400">
                <a:solidFill>
                  <a:srgbClr val="0000FF"/>
                </a:solidFill>
              </a:rPr>
              <a:t>I</a:t>
            </a:r>
            <a:r>
              <a:rPr lang="en-US" sz="2400"/>
              <a:t>’s are noops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3622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1125" lvl="1" indent="-4763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Avoidance</a:t>
            </a:r>
          </a:p>
          <a:p>
            <a:pPr marL="111125" lvl="1" indent="-4763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1125" lvl="1" indent="-4763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data hazards:       detect and stall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Detection:</a:t>
            </a:r>
          </a:p>
          <a:p>
            <a:pPr lvl="1"/>
            <a:r>
              <a:rPr lang="en-US"/>
              <a:t>Compare regA with previous DestRegs </a:t>
            </a:r>
          </a:p>
          <a:p>
            <a:pPr lvl="2"/>
            <a:r>
              <a:rPr lang="en-US"/>
              <a:t>3 bit operand fields</a:t>
            </a:r>
          </a:p>
          <a:p>
            <a:pPr lvl="1"/>
            <a:r>
              <a:rPr lang="en-US"/>
              <a:t>Compare regB with previous DestRegs </a:t>
            </a:r>
          </a:p>
          <a:p>
            <a:pPr lvl="2"/>
            <a:r>
              <a:rPr lang="en-US"/>
              <a:t>3 bit operand fields</a:t>
            </a:r>
          </a:p>
          <a:p>
            <a:r>
              <a:rPr lang="en-US"/>
              <a:t>Stall:</a:t>
            </a:r>
          </a:p>
          <a:p>
            <a:pPr lvl="1"/>
            <a:r>
              <a:rPr lang="en-US"/>
              <a:t>Keep current instructions in fetch and decode</a:t>
            </a:r>
          </a:p>
          <a:p>
            <a:pPr lvl="1"/>
            <a:r>
              <a:rPr lang="en-US"/>
              <a:t>Pass a noop to execute</a:t>
            </a:r>
          </a:p>
          <a:p>
            <a:pPr lvl="1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438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3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4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5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6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7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8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40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7741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7742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7743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7744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7745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46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7747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7748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7749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50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51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7752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7753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7754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5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7756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7757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7758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7759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0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1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2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3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4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5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6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7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8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69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0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1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2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3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4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5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6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7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8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79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0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1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2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3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4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7785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6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7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8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89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0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1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2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3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4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5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6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7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8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99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7800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7801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7802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05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7806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07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7808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offset</a:t>
            </a:r>
          </a:p>
        </p:txBody>
      </p:sp>
      <p:sp>
        <p:nvSpPr>
          <p:cNvPr id="457809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7810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valA</a:t>
            </a:r>
          </a:p>
        </p:txBody>
      </p:sp>
      <p:sp>
        <p:nvSpPr>
          <p:cNvPr id="457811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7812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57813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57814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7815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7816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7817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57818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7819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7820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21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22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57823" name="Rectangle 95"/>
          <p:cNvSpPr>
            <a:spLocks noChangeArrowheads="1"/>
          </p:cNvSpPr>
          <p:nvPr/>
        </p:nvSpPr>
        <p:spPr bwMode="auto">
          <a:xfrm rot="5400000">
            <a:off x="609600" y="31242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 1  2  3</a:t>
            </a:r>
          </a:p>
        </p:txBody>
      </p:sp>
      <p:sp>
        <p:nvSpPr>
          <p:cNvPr id="457824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57825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57826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7827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7828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 </a:t>
            </a:r>
          </a:p>
        </p:txBody>
      </p:sp>
      <p:sp>
        <p:nvSpPr>
          <p:cNvPr id="457829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7830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7831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7832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7833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7834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7835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7836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7837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7838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7839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7840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7841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7842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43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44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45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50" name="Line 122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51" name="Line 123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852" name="Text Box 124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57855" name="Text Box 127"/>
          <p:cNvSpPr txBox="1">
            <a:spLocks noChangeArrowheads="1"/>
          </p:cNvSpPr>
          <p:nvPr/>
        </p:nvSpPr>
        <p:spPr bwMode="auto">
          <a:xfrm>
            <a:off x="1943100" y="32004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57856" name="Text Box 128"/>
          <p:cNvSpPr txBox="1">
            <a:spLocks noChangeArrowheads="1"/>
          </p:cNvSpPr>
          <p:nvPr/>
        </p:nvSpPr>
        <p:spPr bwMode="auto">
          <a:xfrm>
            <a:off x="2743200" y="152400"/>
            <a:ext cx="2089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5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26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27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28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29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31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32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91533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91534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91535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91536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91537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538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91539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91541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42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43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91544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545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91546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547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91548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91549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550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91551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2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3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4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5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6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7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8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59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0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1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2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3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4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5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6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7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8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69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0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1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2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3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4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5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6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91577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8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79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0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1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2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3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4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5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6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7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8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89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0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1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91592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91593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91594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91595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6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7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91598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9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91600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91601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</a:t>
            </a:r>
          </a:p>
        </p:txBody>
      </p:sp>
      <p:sp>
        <p:nvSpPr>
          <p:cNvPr id="491602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</a:t>
            </a:r>
          </a:p>
        </p:txBody>
      </p:sp>
      <p:sp>
        <p:nvSpPr>
          <p:cNvPr id="491603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91604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91605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91606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91607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91608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91609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91610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91611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91612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13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14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91615" name="Rectangle 95"/>
          <p:cNvSpPr>
            <a:spLocks noChangeArrowheads="1"/>
          </p:cNvSpPr>
          <p:nvPr/>
        </p:nvSpPr>
        <p:spPr bwMode="auto">
          <a:xfrm rot="5400000">
            <a:off x="609600" y="31242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 3  4  5</a:t>
            </a:r>
          </a:p>
        </p:txBody>
      </p:sp>
      <p:sp>
        <p:nvSpPr>
          <p:cNvPr id="491616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91617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91618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1619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1620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 </a:t>
            </a:r>
          </a:p>
        </p:txBody>
      </p:sp>
      <p:sp>
        <p:nvSpPr>
          <p:cNvPr id="491621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1622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91623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1624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91625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91626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91627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91628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91629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91630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91631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91632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91633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91634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5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6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7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38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39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40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91641" name="Text Box 121"/>
          <p:cNvSpPr txBox="1">
            <a:spLocks noChangeArrowheads="1"/>
          </p:cNvSpPr>
          <p:nvPr/>
        </p:nvSpPr>
        <p:spPr bwMode="auto">
          <a:xfrm>
            <a:off x="1943100" y="3200400"/>
            <a:ext cx="4127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</a:t>
            </a:r>
          </a:p>
        </p:txBody>
      </p:sp>
      <p:sp>
        <p:nvSpPr>
          <p:cNvPr id="491642" name="Text Box 122"/>
          <p:cNvSpPr txBox="1">
            <a:spLocks noChangeArrowheads="1"/>
          </p:cNvSpPr>
          <p:nvPr/>
        </p:nvSpPr>
        <p:spPr bwMode="auto">
          <a:xfrm>
            <a:off x="2743200" y="152400"/>
            <a:ext cx="2089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Touch on performance</a:t>
            </a:r>
          </a:p>
          <a:p>
            <a:endParaRPr lang="en-US" dirty="0"/>
          </a:p>
          <a:p>
            <a:r>
              <a:rPr lang="en-US" dirty="0"/>
              <a:t>Cover a bit on ISAs</a:t>
            </a:r>
          </a:p>
          <a:p>
            <a:endParaRPr lang="en-US" dirty="0"/>
          </a:p>
          <a:p>
            <a:r>
              <a:rPr lang="en-US" dirty="0"/>
              <a:t>Pickup where we left off on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0977-8517-4430-9491-E6F8AF73A7FB}" type="slidenum">
              <a:rPr lang="en-US" smtClean="0"/>
              <a:pPr/>
              <a:t>3</a:t>
            </a:fld>
            <a:r>
              <a:rPr lang="en-US"/>
              <a:t>/61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Bureaucracy &amp;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Scheduling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09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498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90499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0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740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Hazard detection</a:t>
              </a:r>
            </a:p>
          </p:txBody>
        </p:sp>
      </p:grpSp>
      <p:sp>
        <p:nvSpPr>
          <p:cNvPr id="490501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2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3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4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5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6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7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08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90509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90510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90511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90512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90513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14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90515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90516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90517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8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19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90520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0521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90522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23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90524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90525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0526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90527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28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29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0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1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2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3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4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5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6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7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8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39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0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1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2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3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4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5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6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7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8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49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0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1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2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90553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4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5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6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7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8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59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0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1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2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3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4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5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6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67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90568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90569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90570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90571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72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73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90574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75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90576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3</a:t>
            </a:r>
          </a:p>
        </p:txBody>
      </p:sp>
      <p:sp>
        <p:nvSpPr>
          <p:cNvPr id="490577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</a:t>
            </a:r>
          </a:p>
        </p:txBody>
      </p:sp>
      <p:sp>
        <p:nvSpPr>
          <p:cNvPr id="490578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</a:t>
            </a:r>
          </a:p>
        </p:txBody>
      </p:sp>
      <p:sp>
        <p:nvSpPr>
          <p:cNvPr id="490579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90580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PC+1</a:t>
            </a:r>
          </a:p>
        </p:txBody>
      </p:sp>
      <p:sp>
        <p:nvSpPr>
          <p:cNvPr id="490581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90582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90583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90584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90585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op</a:t>
            </a:r>
          </a:p>
        </p:txBody>
      </p:sp>
      <p:sp>
        <p:nvSpPr>
          <p:cNvPr id="490586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90587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90588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89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590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90591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 3 4 5</a:t>
            </a:r>
          </a:p>
        </p:txBody>
      </p:sp>
      <p:sp>
        <p:nvSpPr>
          <p:cNvPr id="490592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90593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90594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0595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0596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 </a:t>
            </a:r>
          </a:p>
        </p:txBody>
      </p:sp>
      <p:sp>
        <p:nvSpPr>
          <p:cNvPr id="490597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0598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90599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90600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90601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90602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90603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90604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90605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90606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90607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90608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90609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90610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611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612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613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614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615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0616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90617" name="Text Box 121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0618" name="Text Box 122"/>
          <p:cNvSpPr txBox="1">
            <a:spLocks noChangeArrowheads="1"/>
          </p:cNvSpPr>
          <p:nvPr/>
        </p:nvSpPr>
        <p:spPr bwMode="auto">
          <a:xfrm>
            <a:off x="1943100" y="32004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90619" name="Text Box 123"/>
          <p:cNvSpPr txBox="1">
            <a:spLocks noChangeArrowheads="1"/>
          </p:cNvSpPr>
          <p:nvPr/>
        </p:nvSpPr>
        <p:spPr bwMode="auto">
          <a:xfrm>
            <a:off x="2743200" y="15240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Oval 2" descr="Weave"/>
          <p:cNvSpPr>
            <a:spLocks noChangeArrowheads="1"/>
          </p:cNvSpPr>
          <p:nvPr/>
        </p:nvSpPr>
        <p:spPr bwMode="auto">
          <a:xfrm>
            <a:off x="1981200" y="685800"/>
            <a:ext cx="4648200" cy="4648200"/>
          </a:xfrm>
          <a:prstGeom prst="ellipse">
            <a:avLst/>
          </a:prstGeom>
          <a:pattFill prst="weave">
            <a:fgClr>
              <a:srgbClr val="FF9900"/>
            </a:fgClr>
            <a:bgClr>
              <a:srgbClr val="FFFFFF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9059" name="Oval 3"/>
          <p:cNvSpPr>
            <a:spLocks noChangeArrowheads="1"/>
          </p:cNvSpPr>
          <p:nvPr/>
        </p:nvSpPr>
        <p:spPr bwMode="auto">
          <a:xfrm>
            <a:off x="2667000" y="1371600"/>
            <a:ext cx="1143000" cy="762000"/>
          </a:xfrm>
          <a:prstGeom prst="ellipse">
            <a:avLst/>
          </a:prstGeom>
          <a:gradFill rotWithShape="0">
            <a:gsLst>
              <a:gs pos="0">
                <a:srgbClr val="FFCCCC">
                  <a:gamma/>
                  <a:shade val="46275"/>
                  <a:invGamma/>
                </a:srgbClr>
              </a:gs>
              <a:gs pos="50000">
                <a:srgbClr val="FFCCCC"/>
              </a:gs>
              <a:gs pos="100000">
                <a:srgbClr val="FFCCC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5791200" y="1676400"/>
            <a:ext cx="1371600" cy="3352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REG</a:t>
            </a:r>
          </a:p>
          <a:p>
            <a:pPr algn="ctr"/>
            <a:r>
              <a:rPr lang="en-US" sz="1400" b="0"/>
              <a:t>file</a:t>
            </a:r>
          </a:p>
        </p:txBody>
      </p:sp>
      <p:sp>
        <p:nvSpPr>
          <p:cNvPr id="429061" name="Rectangle 5"/>
          <p:cNvSpPr>
            <a:spLocks noChangeArrowheads="1"/>
          </p:cNvSpPr>
          <p:nvPr/>
        </p:nvSpPr>
        <p:spPr bwMode="auto">
          <a:xfrm>
            <a:off x="1219200" y="0"/>
            <a:ext cx="762000" cy="6096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2" name="Rectangle 6"/>
          <p:cNvSpPr>
            <a:spLocks noChangeArrowheads="1"/>
          </p:cNvSpPr>
          <p:nvPr/>
        </p:nvSpPr>
        <p:spPr bwMode="auto">
          <a:xfrm>
            <a:off x="7467600" y="0"/>
            <a:ext cx="685800" cy="6096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3" name="Line 7"/>
          <p:cNvSpPr>
            <a:spLocks noChangeShapeType="1"/>
          </p:cNvSpPr>
          <p:nvPr/>
        </p:nvSpPr>
        <p:spPr bwMode="auto">
          <a:xfrm>
            <a:off x="2514600" y="2362200"/>
            <a:ext cx="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64" name="Line 8"/>
          <p:cNvSpPr>
            <a:spLocks noChangeShapeType="1"/>
          </p:cNvSpPr>
          <p:nvPr/>
        </p:nvSpPr>
        <p:spPr bwMode="auto">
          <a:xfrm>
            <a:off x="1981200" y="388620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65" name="Text Box 9"/>
          <p:cNvSpPr txBox="1">
            <a:spLocks noChangeArrowheads="1"/>
          </p:cNvSpPr>
          <p:nvPr/>
        </p:nvSpPr>
        <p:spPr bwMode="auto">
          <a:xfrm>
            <a:off x="12954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29066" name="Text Box 10"/>
          <p:cNvSpPr txBox="1">
            <a:spLocks noChangeArrowheads="1"/>
          </p:cNvSpPr>
          <p:nvPr/>
        </p:nvSpPr>
        <p:spPr bwMode="auto">
          <a:xfrm>
            <a:off x="74676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29067" name="Rectangle 11"/>
          <p:cNvSpPr>
            <a:spLocks noChangeArrowheads="1"/>
          </p:cNvSpPr>
          <p:nvPr/>
        </p:nvSpPr>
        <p:spPr bwMode="auto">
          <a:xfrm>
            <a:off x="3048000" y="3581400"/>
            <a:ext cx="5334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29068" name="Line 12"/>
          <p:cNvSpPr>
            <a:spLocks noChangeShapeType="1"/>
          </p:cNvSpPr>
          <p:nvPr/>
        </p:nvSpPr>
        <p:spPr bwMode="auto">
          <a:xfrm>
            <a:off x="2514600" y="2362200"/>
            <a:ext cx="3276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69" name="Line 13"/>
          <p:cNvSpPr>
            <a:spLocks noChangeShapeType="1"/>
          </p:cNvSpPr>
          <p:nvPr/>
        </p:nvSpPr>
        <p:spPr bwMode="auto">
          <a:xfrm>
            <a:off x="2514600" y="2895600"/>
            <a:ext cx="3276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0" name="Rectangle 14"/>
          <p:cNvSpPr>
            <a:spLocks noChangeArrowheads="1"/>
          </p:cNvSpPr>
          <p:nvPr/>
        </p:nvSpPr>
        <p:spPr bwMode="auto">
          <a:xfrm>
            <a:off x="3810000" y="3581400"/>
            <a:ext cx="5334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71" name="Rectangle 15"/>
          <p:cNvSpPr>
            <a:spLocks noChangeArrowheads="1"/>
          </p:cNvSpPr>
          <p:nvPr/>
        </p:nvSpPr>
        <p:spPr bwMode="auto">
          <a:xfrm>
            <a:off x="4572000" y="3581400"/>
            <a:ext cx="5334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72" name="Line 16"/>
          <p:cNvSpPr>
            <a:spLocks noChangeShapeType="1"/>
          </p:cNvSpPr>
          <p:nvPr/>
        </p:nvSpPr>
        <p:spPr bwMode="auto">
          <a:xfrm>
            <a:off x="3581400" y="3886200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3" name="Line 17"/>
          <p:cNvSpPr>
            <a:spLocks noChangeShapeType="1"/>
          </p:cNvSpPr>
          <p:nvPr/>
        </p:nvSpPr>
        <p:spPr bwMode="auto">
          <a:xfrm>
            <a:off x="4343400" y="3886200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4" name="Line 18"/>
          <p:cNvSpPr>
            <a:spLocks noChangeShapeType="1"/>
          </p:cNvSpPr>
          <p:nvPr/>
        </p:nvSpPr>
        <p:spPr bwMode="auto">
          <a:xfrm>
            <a:off x="5105400" y="38862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5" name="Line 19"/>
          <p:cNvSpPr>
            <a:spLocks noChangeShapeType="1"/>
          </p:cNvSpPr>
          <p:nvPr/>
        </p:nvSpPr>
        <p:spPr bwMode="auto">
          <a:xfrm flipV="1">
            <a:off x="3352800" y="190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6" name="Line 20"/>
          <p:cNvSpPr>
            <a:spLocks noChangeShapeType="1"/>
          </p:cNvSpPr>
          <p:nvPr/>
        </p:nvSpPr>
        <p:spPr bwMode="auto">
          <a:xfrm flipV="1">
            <a:off x="3124200" y="1905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7" name="Rectangle 21"/>
          <p:cNvSpPr>
            <a:spLocks noChangeArrowheads="1"/>
          </p:cNvSpPr>
          <p:nvPr/>
        </p:nvSpPr>
        <p:spPr bwMode="auto">
          <a:xfrm>
            <a:off x="2895600" y="1600200"/>
            <a:ext cx="685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compare</a:t>
            </a:r>
          </a:p>
        </p:txBody>
      </p:sp>
      <p:sp>
        <p:nvSpPr>
          <p:cNvPr id="429078" name="Line 22"/>
          <p:cNvSpPr>
            <a:spLocks noChangeShapeType="1"/>
          </p:cNvSpPr>
          <p:nvPr/>
        </p:nvSpPr>
        <p:spPr bwMode="auto">
          <a:xfrm flipV="1">
            <a:off x="3200400" y="762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2819400" y="304800"/>
            <a:ext cx="815975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Hazard</a:t>
            </a:r>
          </a:p>
          <a:p>
            <a:pPr algn="ctr"/>
            <a:r>
              <a:rPr lang="en-US" sz="1400"/>
              <a:t>detected</a:t>
            </a:r>
          </a:p>
        </p:txBody>
      </p:sp>
      <p:sp>
        <p:nvSpPr>
          <p:cNvPr id="429081" name="Text Box 25"/>
          <p:cNvSpPr txBox="1">
            <a:spLocks noChangeArrowheads="1"/>
          </p:cNvSpPr>
          <p:nvPr/>
        </p:nvSpPr>
        <p:spPr bwMode="auto">
          <a:xfrm>
            <a:off x="4800600" y="1905000"/>
            <a:ext cx="8270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regA</a:t>
            </a:r>
          </a:p>
        </p:txBody>
      </p:sp>
      <p:sp>
        <p:nvSpPr>
          <p:cNvPr id="429082" name="Text Box 26"/>
          <p:cNvSpPr txBox="1">
            <a:spLocks noChangeArrowheads="1"/>
          </p:cNvSpPr>
          <p:nvPr/>
        </p:nvSpPr>
        <p:spPr bwMode="auto">
          <a:xfrm>
            <a:off x="4800600" y="2438400"/>
            <a:ext cx="809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regB</a:t>
            </a:r>
          </a:p>
        </p:txBody>
      </p:sp>
      <p:grpSp>
        <p:nvGrpSpPr>
          <p:cNvPr id="429101" name="Group 45"/>
          <p:cNvGrpSpPr>
            <a:grpSpLocks/>
          </p:cNvGrpSpPr>
          <p:nvPr/>
        </p:nvGrpSpPr>
        <p:grpSpPr bwMode="auto">
          <a:xfrm>
            <a:off x="3733800" y="1600200"/>
            <a:ext cx="685800" cy="1981200"/>
            <a:chOff x="2352" y="1008"/>
            <a:chExt cx="432" cy="1248"/>
          </a:xfrm>
        </p:grpSpPr>
        <p:sp>
          <p:nvSpPr>
            <p:cNvPr id="429083" name="Line 27"/>
            <p:cNvSpPr>
              <a:spLocks noChangeShapeType="1"/>
            </p:cNvSpPr>
            <p:nvPr/>
          </p:nvSpPr>
          <p:spPr bwMode="auto">
            <a:xfrm flipV="1">
              <a:off x="2640" y="120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84" name="Line 28"/>
            <p:cNvSpPr>
              <a:spLocks noChangeShapeType="1"/>
            </p:cNvSpPr>
            <p:nvPr/>
          </p:nvSpPr>
          <p:spPr bwMode="auto">
            <a:xfrm flipV="1">
              <a:off x="2496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85" name="Rectangle 29"/>
            <p:cNvSpPr>
              <a:spLocks noChangeArrowheads="1"/>
            </p:cNvSpPr>
            <p:nvPr/>
          </p:nvSpPr>
          <p:spPr bwMode="auto">
            <a:xfrm>
              <a:off x="2352" y="1008"/>
              <a:ext cx="432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compare</a:t>
              </a:r>
            </a:p>
          </p:txBody>
        </p:sp>
      </p:grpSp>
      <p:grpSp>
        <p:nvGrpSpPr>
          <p:cNvPr id="429102" name="Group 46"/>
          <p:cNvGrpSpPr>
            <a:grpSpLocks/>
          </p:cNvGrpSpPr>
          <p:nvPr/>
        </p:nvGrpSpPr>
        <p:grpSpPr bwMode="auto">
          <a:xfrm>
            <a:off x="2667000" y="2438400"/>
            <a:ext cx="1524000" cy="1143000"/>
            <a:chOff x="1680" y="1536"/>
            <a:chExt cx="960" cy="720"/>
          </a:xfrm>
        </p:grpSpPr>
        <p:sp>
          <p:nvSpPr>
            <p:cNvPr id="429089" name="Line 33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90" name="Line 34"/>
            <p:cNvSpPr>
              <a:spLocks noChangeShapeType="1"/>
            </p:cNvSpPr>
            <p:nvPr/>
          </p:nvSpPr>
          <p:spPr bwMode="auto">
            <a:xfrm flipV="1">
              <a:off x="1824" y="17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91" name="Rectangle 35"/>
            <p:cNvSpPr>
              <a:spLocks noChangeArrowheads="1"/>
            </p:cNvSpPr>
            <p:nvPr/>
          </p:nvSpPr>
          <p:spPr bwMode="auto">
            <a:xfrm>
              <a:off x="1680" y="1536"/>
              <a:ext cx="432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compare</a:t>
              </a:r>
            </a:p>
          </p:txBody>
        </p:sp>
        <p:sp>
          <p:nvSpPr>
            <p:cNvPr id="429092" name="Line 36"/>
            <p:cNvSpPr>
              <a:spLocks noChangeShapeType="1"/>
            </p:cNvSpPr>
            <p:nvPr/>
          </p:nvSpPr>
          <p:spPr bwMode="auto">
            <a:xfrm flipV="1">
              <a:off x="2496" y="172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93" name="Line 37"/>
            <p:cNvSpPr>
              <a:spLocks noChangeShapeType="1"/>
            </p:cNvSpPr>
            <p:nvPr/>
          </p:nvSpPr>
          <p:spPr bwMode="auto">
            <a:xfrm flipV="1">
              <a:off x="2352" y="17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9094" name="Rectangle 38"/>
            <p:cNvSpPr>
              <a:spLocks noChangeArrowheads="1"/>
            </p:cNvSpPr>
            <p:nvPr/>
          </p:nvSpPr>
          <p:spPr bwMode="auto">
            <a:xfrm>
              <a:off x="2208" y="1536"/>
              <a:ext cx="432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compare</a:t>
              </a:r>
            </a:p>
          </p:txBody>
        </p:sp>
      </p:grpSp>
      <p:sp>
        <p:nvSpPr>
          <p:cNvPr id="429100" name="Text Box 44"/>
          <p:cNvSpPr txBox="1">
            <a:spLocks noChangeArrowheads="1"/>
          </p:cNvSpPr>
          <p:nvPr/>
        </p:nvSpPr>
        <p:spPr bwMode="auto">
          <a:xfrm>
            <a:off x="2590800" y="19812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127" name="Oval 95"/>
          <p:cNvSpPr>
            <a:spLocks noChangeArrowheads="1"/>
          </p:cNvSpPr>
          <p:nvPr/>
        </p:nvSpPr>
        <p:spPr bwMode="auto">
          <a:xfrm>
            <a:off x="304800" y="457200"/>
            <a:ext cx="8305800" cy="3505200"/>
          </a:xfrm>
          <a:prstGeom prst="ellipse">
            <a:avLst/>
          </a:prstGeom>
          <a:gradFill rotWithShape="0">
            <a:gsLst>
              <a:gs pos="0">
                <a:srgbClr val="FFCCCC">
                  <a:gamma/>
                  <a:shade val="46275"/>
                  <a:invGamma/>
                </a:srgbClr>
              </a:gs>
              <a:gs pos="50000">
                <a:srgbClr val="FFCCCC"/>
              </a:gs>
              <a:gs pos="100000">
                <a:srgbClr val="FFCCC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124" name="Rectangle 92"/>
          <p:cNvSpPr>
            <a:spLocks noChangeArrowheads="1"/>
          </p:cNvSpPr>
          <p:nvPr/>
        </p:nvSpPr>
        <p:spPr bwMode="auto">
          <a:xfrm>
            <a:off x="2057400" y="914400"/>
            <a:ext cx="4343400" cy="2590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/>
          </a:p>
        </p:txBody>
      </p:sp>
      <p:sp>
        <p:nvSpPr>
          <p:cNvPr id="428107" name="Rectangle 75"/>
          <p:cNvSpPr>
            <a:spLocks noChangeArrowheads="1"/>
          </p:cNvSpPr>
          <p:nvPr/>
        </p:nvSpPr>
        <p:spPr bwMode="auto">
          <a:xfrm>
            <a:off x="4343400" y="6019800"/>
            <a:ext cx="6096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28115" name="Line 83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23" name="Line 91"/>
          <p:cNvSpPr>
            <a:spLocks noChangeShapeType="1"/>
          </p:cNvSpPr>
          <p:nvPr/>
        </p:nvSpPr>
        <p:spPr bwMode="auto">
          <a:xfrm flipH="1" flipV="1">
            <a:off x="4152900" y="1892300"/>
            <a:ext cx="0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26" name="Text Box 94"/>
          <p:cNvSpPr txBox="1">
            <a:spLocks noChangeArrowheads="1"/>
          </p:cNvSpPr>
          <p:nvPr/>
        </p:nvSpPr>
        <p:spPr bwMode="auto">
          <a:xfrm>
            <a:off x="4267200" y="0"/>
            <a:ext cx="815975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Hazard</a:t>
            </a:r>
          </a:p>
          <a:p>
            <a:pPr algn="ctr"/>
            <a:r>
              <a:rPr lang="en-US" sz="1400"/>
              <a:t>detected</a:t>
            </a:r>
          </a:p>
        </p:txBody>
      </p:sp>
      <p:grpSp>
        <p:nvGrpSpPr>
          <p:cNvPr id="428128" name="Group 96"/>
          <p:cNvGrpSpPr>
            <a:grpSpLocks/>
          </p:cNvGrpSpPr>
          <p:nvPr/>
        </p:nvGrpSpPr>
        <p:grpSpPr bwMode="auto">
          <a:xfrm rot="16200000" flipV="1">
            <a:off x="3896518" y="2580482"/>
            <a:ext cx="519113" cy="387350"/>
            <a:chOff x="1728" y="1680"/>
            <a:chExt cx="528" cy="384"/>
          </a:xfrm>
        </p:grpSpPr>
        <p:sp>
          <p:nvSpPr>
            <p:cNvPr id="428129" name="Line 97"/>
            <p:cNvSpPr>
              <a:spLocks noChangeShapeType="1"/>
            </p:cNvSpPr>
            <p:nvPr/>
          </p:nvSpPr>
          <p:spPr bwMode="auto">
            <a:xfrm>
              <a:off x="1776" y="206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30" name="Freeform 98"/>
            <p:cNvSpPr>
              <a:spLocks/>
            </p:cNvSpPr>
            <p:nvPr/>
          </p:nvSpPr>
          <p:spPr bwMode="auto">
            <a:xfrm>
              <a:off x="1920" y="1872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31" name="Freeform 99"/>
            <p:cNvSpPr>
              <a:spLocks/>
            </p:cNvSpPr>
            <p:nvPr/>
          </p:nvSpPr>
          <p:spPr bwMode="auto">
            <a:xfrm flipV="1">
              <a:off x="1920" y="1680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32" name="Line 100"/>
            <p:cNvSpPr>
              <a:spLocks noChangeShapeType="1"/>
            </p:cNvSpPr>
            <p:nvPr/>
          </p:nvSpPr>
          <p:spPr bwMode="auto">
            <a:xfrm>
              <a:off x="1776" y="168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33" name="Freeform 101"/>
            <p:cNvSpPr>
              <a:spLocks/>
            </p:cNvSpPr>
            <p:nvPr/>
          </p:nvSpPr>
          <p:spPr bwMode="auto">
            <a:xfrm>
              <a:off x="1776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34" name="Freeform 102"/>
            <p:cNvSpPr>
              <a:spLocks/>
            </p:cNvSpPr>
            <p:nvPr/>
          </p:nvSpPr>
          <p:spPr bwMode="auto">
            <a:xfrm>
              <a:off x="1728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8135" name="Line 103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36" name="Line 104"/>
          <p:cNvSpPr>
            <a:spLocks noChangeShapeType="1"/>
          </p:cNvSpPr>
          <p:nvPr/>
        </p:nvSpPr>
        <p:spPr bwMode="auto">
          <a:xfrm flipH="1" flipV="1">
            <a:off x="4191000" y="2971800"/>
            <a:ext cx="4572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37" name="Line 105"/>
          <p:cNvSpPr>
            <a:spLocks noChangeShapeType="1"/>
          </p:cNvSpPr>
          <p:nvPr/>
        </p:nvSpPr>
        <p:spPr bwMode="auto">
          <a:xfrm flipV="1">
            <a:off x="4800600" y="2971800"/>
            <a:ext cx="762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38" name="Line 106"/>
          <p:cNvSpPr>
            <a:spLocks noChangeShapeType="1"/>
          </p:cNvSpPr>
          <p:nvPr/>
        </p:nvSpPr>
        <p:spPr bwMode="auto">
          <a:xfrm flipH="1" flipV="1">
            <a:off x="3352800" y="2971800"/>
            <a:ext cx="152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39" name="Line 107"/>
          <p:cNvSpPr>
            <a:spLocks noChangeShapeType="1"/>
          </p:cNvSpPr>
          <p:nvPr/>
        </p:nvSpPr>
        <p:spPr bwMode="auto">
          <a:xfrm flipV="1">
            <a:off x="3657600" y="29718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40" name="Line 108"/>
          <p:cNvSpPr>
            <a:spLocks noChangeShapeType="1"/>
          </p:cNvSpPr>
          <p:nvPr/>
        </p:nvSpPr>
        <p:spPr bwMode="auto">
          <a:xfrm flipV="1">
            <a:off x="3810000" y="29718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28141" name="Group 109"/>
          <p:cNvGrpSpPr>
            <a:grpSpLocks/>
          </p:cNvGrpSpPr>
          <p:nvPr/>
        </p:nvGrpSpPr>
        <p:grpSpPr bwMode="auto">
          <a:xfrm rot="16200000" flipV="1">
            <a:off x="3210718" y="2580482"/>
            <a:ext cx="519113" cy="387350"/>
            <a:chOff x="1728" y="1680"/>
            <a:chExt cx="528" cy="384"/>
          </a:xfrm>
        </p:grpSpPr>
        <p:sp>
          <p:nvSpPr>
            <p:cNvPr id="428142" name="Line 110"/>
            <p:cNvSpPr>
              <a:spLocks noChangeShapeType="1"/>
            </p:cNvSpPr>
            <p:nvPr/>
          </p:nvSpPr>
          <p:spPr bwMode="auto">
            <a:xfrm>
              <a:off x="1776" y="206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43" name="Freeform 111"/>
            <p:cNvSpPr>
              <a:spLocks/>
            </p:cNvSpPr>
            <p:nvPr/>
          </p:nvSpPr>
          <p:spPr bwMode="auto">
            <a:xfrm>
              <a:off x="1920" y="1872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44" name="Freeform 112"/>
            <p:cNvSpPr>
              <a:spLocks/>
            </p:cNvSpPr>
            <p:nvPr/>
          </p:nvSpPr>
          <p:spPr bwMode="auto">
            <a:xfrm flipV="1">
              <a:off x="1920" y="1680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45" name="Line 113"/>
            <p:cNvSpPr>
              <a:spLocks noChangeShapeType="1"/>
            </p:cNvSpPr>
            <p:nvPr/>
          </p:nvSpPr>
          <p:spPr bwMode="auto">
            <a:xfrm>
              <a:off x="1776" y="168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46" name="Freeform 114"/>
            <p:cNvSpPr>
              <a:spLocks/>
            </p:cNvSpPr>
            <p:nvPr/>
          </p:nvSpPr>
          <p:spPr bwMode="auto">
            <a:xfrm>
              <a:off x="1776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47" name="Freeform 115"/>
            <p:cNvSpPr>
              <a:spLocks/>
            </p:cNvSpPr>
            <p:nvPr/>
          </p:nvSpPr>
          <p:spPr bwMode="auto">
            <a:xfrm>
              <a:off x="1728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8148" name="Group 116"/>
          <p:cNvGrpSpPr>
            <a:grpSpLocks/>
          </p:cNvGrpSpPr>
          <p:nvPr/>
        </p:nvGrpSpPr>
        <p:grpSpPr bwMode="auto">
          <a:xfrm rot="16200000" flipV="1">
            <a:off x="4582318" y="2580482"/>
            <a:ext cx="519113" cy="387350"/>
            <a:chOff x="1728" y="1680"/>
            <a:chExt cx="528" cy="384"/>
          </a:xfrm>
        </p:grpSpPr>
        <p:sp>
          <p:nvSpPr>
            <p:cNvPr id="428149" name="Line 117"/>
            <p:cNvSpPr>
              <a:spLocks noChangeShapeType="1"/>
            </p:cNvSpPr>
            <p:nvPr/>
          </p:nvSpPr>
          <p:spPr bwMode="auto">
            <a:xfrm>
              <a:off x="1776" y="206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50" name="Freeform 118"/>
            <p:cNvSpPr>
              <a:spLocks/>
            </p:cNvSpPr>
            <p:nvPr/>
          </p:nvSpPr>
          <p:spPr bwMode="auto">
            <a:xfrm>
              <a:off x="1920" y="1872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51" name="Freeform 119"/>
            <p:cNvSpPr>
              <a:spLocks/>
            </p:cNvSpPr>
            <p:nvPr/>
          </p:nvSpPr>
          <p:spPr bwMode="auto">
            <a:xfrm flipV="1">
              <a:off x="1920" y="1680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52" name="Line 120"/>
            <p:cNvSpPr>
              <a:spLocks noChangeShapeType="1"/>
            </p:cNvSpPr>
            <p:nvPr/>
          </p:nvSpPr>
          <p:spPr bwMode="auto">
            <a:xfrm>
              <a:off x="1776" y="168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53" name="Freeform 121"/>
            <p:cNvSpPr>
              <a:spLocks/>
            </p:cNvSpPr>
            <p:nvPr/>
          </p:nvSpPr>
          <p:spPr bwMode="auto">
            <a:xfrm>
              <a:off x="1776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8154" name="Freeform 122"/>
            <p:cNvSpPr>
              <a:spLocks/>
            </p:cNvSpPr>
            <p:nvPr/>
          </p:nvSpPr>
          <p:spPr bwMode="auto">
            <a:xfrm>
              <a:off x="1728" y="1680"/>
              <a:ext cx="96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8155" name="Line 123"/>
          <p:cNvSpPr>
            <a:spLocks noChangeShapeType="1"/>
          </p:cNvSpPr>
          <p:nvPr/>
        </p:nvSpPr>
        <p:spPr bwMode="auto">
          <a:xfrm flipV="1">
            <a:off x="4838700" y="2235200"/>
            <a:ext cx="12700" cy="292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56" name="Line 124"/>
          <p:cNvSpPr>
            <a:spLocks noChangeShapeType="1"/>
          </p:cNvSpPr>
          <p:nvPr/>
        </p:nvSpPr>
        <p:spPr bwMode="auto">
          <a:xfrm flipV="1">
            <a:off x="3467100" y="2222500"/>
            <a:ext cx="12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58" name="Line 126"/>
          <p:cNvSpPr>
            <a:spLocks noChangeShapeType="1"/>
          </p:cNvSpPr>
          <p:nvPr/>
        </p:nvSpPr>
        <p:spPr bwMode="auto">
          <a:xfrm rot="16200000" flipV="1">
            <a:off x="3559175" y="1893888"/>
            <a:ext cx="269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59" name="Freeform 127"/>
          <p:cNvSpPr>
            <a:spLocks/>
          </p:cNvSpPr>
          <p:nvPr/>
        </p:nvSpPr>
        <p:spPr bwMode="auto">
          <a:xfrm rot="16200000" flipV="1">
            <a:off x="3607594" y="1213644"/>
            <a:ext cx="630238" cy="457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144"/>
              </a:cxn>
              <a:cxn ang="0">
                <a:pos x="288" y="0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48" y="184"/>
                  <a:pt x="96" y="176"/>
                  <a:pt x="144" y="144"/>
                </a:cubicBezTo>
                <a:cubicBezTo>
                  <a:pt x="192" y="112"/>
                  <a:pt x="240" y="56"/>
                  <a:pt x="288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0" name="Freeform 128"/>
          <p:cNvSpPr>
            <a:spLocks/>
          </p:cNvSpPr>
          <p:nvPr/>
        </p:nvSpPr>
        <p:spPr bwMode="auto">
          <a:xfrm rot="-5400000">
            <a:off x="4064794" y="1213644"/>
            <a:ext cx="630238" cy="457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144"/>
              </a:cxn>
              <a:cxn ang="0">
                <a:pos x="288" y="0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48" y="184"/>
                  <a:pt x="96" y="176"/>
                  <a:pt x="144" y="144"/>
                </a:cubicBezTo>
                <a:cubicBezTo>
                  <a:pt x="192" y="112"/>
                  <a:pt x="240" y="56"/>
                  <a:pt x="288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1" name="Line 129"/>
          <p:cNvSpPr>
            <a:spLocks noChangeShapeType="1"/>
          </p:cNvSpPr>
          <p:nvPr/>
        </p:nvSpPr>
        <p:spPr bwMode="auto">
          <a:xfrm rot="16200000" flipV="1">
            <a:off x="4473575" y="1893888"/>
            <a:ext cx="269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2" name="Freeform 130"/>
          <p:cNvSpPr>
            <a:spLocks/>
          </p:cNvSpPr>
          <p:nvPr/>
        </p:nvSpPr>
        <p:spPr bwMode="auto">
          <a:xfrm rot="16200000" flipV="1">
            <a:off x="4061619" y="1480344"/>
            <a:ext cx="179388" cy="9144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192"/>
              </a:cxn>
              <a:cxn ang="0">
                <a:pos x="0" y="0"/>
              </a:cxn>
            </a:cxnLst>
            <a:rect l="0" t="0" r="r" b="b"/>
            <a:pathLst>
              <a:path w="96" h="384">
                <a:moveTo>
                  <a:pt x="0" y="384"/>
                </a:moveTo>
                <a:cubicBezTo>
                  <a:pt x="48" y="320"/>
                  <a:pt x="96" y="256"/>
                  <a:pt x="96" y="192"/>
                </a:cubicBezTo>
                <a:cubicBezTo>
                  <a:pt x="96" y="128"/>
                  <a:pt x="48" y="64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4" name="Oval 132"/>
          <p:cNvSpPr>
            <a:spLocks noChangeArrowheads="1"/>
          </p:cNvSpPr>
          <p:nvPr/>
        </p:nvSpPr>
        <p:spPr bwMode="auto">
          <a:xfrm>
            <a:off x="4076700" y="9779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165" name="Line 133"/>
          <p:cNvSpPr>
            <a:spLocks noChangeShapeType="1"/>
          </p:cNvSpPr>
          <p:nvPr/>
        </p:nvSpPr>
        <p:spPr bwMode="auto">
          <a:xfrm flipV="1">
            <a:off x="4152900" y="2159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6" name="Line 134"/>
          <p:cNvSpPr>
            <a:spLocks noChangeShapeType="1"/>
          </p:cNvSpPr>
          <p:nvPr/>
        </p:nvSpPr>
        <p:spPr bwMode="auto">
          <a:xfrm>
            <a:off x="3441700" y="2209800"/>
            <a:ext cx="44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7" name="Line 135"/>
          <p:cNvSpPr>
            <a:spLocks noChangeShapeType="1"/>
          </p:cNvSpPr>
          <p:nvPr/>
        </p:nvSpPr>
        <p:spPr bwMode="auto">
          <a:xfrm flipV="1">
            <a:off x="38862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8" name="Line 136"/>
          <p:cNvSpPr>
            <a:spLocks noChangeShapeType="1"/>
          </p:cNvSpPr>
          <p:nvPr/>
        </p:nvSpPr>
        <p:spPr bwMode="auto">
          <a:xfrm flipV="1">
            <a:off x="44196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69" name="Line 137"/>
          <p:cNvSpPr>
            <a:spLocks noChangeShapeType="1"/>
          </p:cNvSpPr>
          <p:nvPr/>
        </p:nvSpPr>
        <p:spPr bwMode="auto">
          <a:xfrm flipV="1">
            <a:off x="4419600" y="2209800"/>
            <a:ext cx="44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22" name="Line 90"/>
          <p:cNvSpPr>
            <a:spLocks noChangeShapeType="1"/>
          </p:cNvSpPr>
          <p:nvPr/>
        </p:nvSpPr>
        <p:spPr bwMode="auto">
          <a:xfrm flipH="1" flipV="1">
            <a:off x="3581400" y="2971800"/>
            <a:ext cx="9144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70" name="Text Box 138"/>
          <p:cNvSpPr txBox="1">
            <a:spLocks noChangeArrowheads="1"/>
          </p:cNvSpPr>
          <p:nvPr/>
        </p:nvSpPr>
        <p:spPr bwMode="auto">
          <a:xfrm>
            <a:off x="5334000" y="4343400"/>
            <a:ext cx="8270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regA</a:t>
            </a:r>
          </a:p>
        </p:txBody>
      </p:sp>
      <p:sp>
        <p:nvSpPr>
          <p:cNvPr id="428171" name="Text Box 139"/>
          <p:cNvSpPr txBox="1">
            <a:spLocks noChangeArrowheads="1"/>
          </p:cNvSpPr>
          <p:nvPr/>
        </p:nvSpPr>
        <p:spPr bwMode="auto">
          <a:xfrm>
            <a:off x="5334000" y="4953000"/>
            <a:ext cx="809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regB</a:t>
            </a:r>
          </a:p>
        </p:txBody>
      </p:sp>
      <p:sp>
        <p:nvSpPr>
          <p:cNvPr id="428172" name="Line 140"/>
          <p:cNvSpPr>
            <a:spLocks noChangeShapeType="1"/>
          </p:cNvSpPr>
          <p:nvPr/>
        </p:nvSpPr>
        <p:spPr bwMode="auto">
          <a:xfrm>
            <a:off x="0" y="6324600"/>
            <a:ext cx="434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75" name="Text Box 143"/>
          <p:cNvSpPr txBox="1">
            <a:spLocks noChangeArrowheads="1"/>
          </p:cNvSpPr>
          <p:nvPr/>
        </p:nvSpPr>
        <p:spPr bwMode="auto">
          <a:xfrm>
            <a:off x="2057400" y="990600"/>
            <a:ext cx="1317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compare</a:t>
            </a:r>
          </a:p>
        </p:txBody>
      </p:sp>
      <p:sp>
        <p:nvSpPr>
          <p:cNvPr id="428176" name="Text Box 144"/>
          <p:cNvSpPr txBox="1">
            <a:spLocks noChangeArrowheads="1"/>
          </p:cNvSpPr>
          <p:nvPr/>
        </p:nvSpPr>
        <p:spPr bwMode="auto">
          <a:xfrm>
            <a:off x="3260725" y="4232275"/>
            <a:ext cx="7937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0 1 1</a:t>
            </a:r>
          </a:p>
        </p:txBody>
      </p:sp>
      <p:sp>
        <p:nvSpPr>
          <p:cNvPr id="428177" name="Text Box 145"/>
          <p:cNvSpPr txBox="1">
            <a:spLocks noChangeArrowheads="1"/>
          </p:cNvSpPr>
          <p:nvPr/>
        </p:nvSpPr>
        <p:spPr bwMode="auto">
          <a:xfrm>
            <a:off x="4114800" y="5486400"/>
            <a:ext cx="7937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0 1 1</a:t>
            </a:r>
          </a:p>
        </p:txBody>
      </p:sp>
      <p:sp>
        <p:nvSpPr>
          <p:cNvPr id="428178" name="Text Box 146"/>
          <p:cNvSpPr txBox="1">
            <a:spLocks noChangeArrowheads="1"/>
          </p:cNvSpPr>
          <p:nvPr/>
        </p:nvSpPr>
        <p:spPr bwMode="auto">
          <a:xfrm>
            <a:off x="3184525" y="2022475"/>
            <a:ext cx="2012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0       0           0</a:t>
            </a:r>
          </a:p>
        </p:txBody>
      </p:sp>
      <p:sp>
        <p:nvSpPr>
          <p:cNvPr id="428179" name="Text Box 147"/>
          <p:cNvSpPr txBox="1">
            <a:spLocks noChangeArrowheads="1"/>
          </p:cNvSpPr>
          <p:nvPr/>
        </p:nvSpPr>
        <p:spPr bwMode="auto">
          <a:xfrm>
            <a:off x="3886200" y="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28180" name="Line 148"/>
          <p:cNvSpPr>
            <a:spLocks noChangeShapeType="1"/>
          </p:cNvSpPr>
          <p:nvPr/>
        </p:nvSpPr>
        <p:spPr bwMode="auto">
          <a:xfrm>
            <a:off x="4953000" y="6324600"/>
            <a:ext cx="419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173" name="Rectangle 141"/>
          <p:cNvSpPr>
            <a:spLocks noChangeArrowheads="1"/>
          </p:cNvSpPr>
          <p:nvPr/>
        </p:nvSpPr>
        <p:spPr bwMode="auto">
          <a:xfrm>
            <a:off x="5410200" y="6019800"/>
            <a:ext cx="6096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174" name="Rectangle 142"/>
          <p:cNvSpPr>
            <a:spLocks noChangeArrowheads="1"/>
          </p:cNvSpPr>
          <p:nvPr/>
        </p:nvSpPr>
        <p:spPr bwMode="auto">
          <a:xfrm>
            <a:off x="6477000" y="6019800"/>
            <a:ext cx="609600" cy="571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data hazards: </a:t>
            </a:r>
            <a:br>
              <a:rPr lang="en-US" dirty="0"/>
            </a:br>
            <a:r>
              <a:rPr lang="en-US" dirty="0"/>
              <a:t>detect and stall the pipeline until ready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924800" cy="4114800"/>
          </a:xfrm>
        </p:spPr>
        <p:txBody>
          <a:bodyPr/>
          <a:lstStyle/>
          <a:p>
            <a:r>
              <a:rPr lang="en-US" dirty="0"/>
              <a:t>Detection:</a:t>
            </a:r>
          </a:p>
          <a:p>
            <a:pPr lvl="1"/>
            <a:r>
              <a:rPr lang="en-US" dirty="0"/>
              <a:t>Compare </a:t>
            </a:r>
            <a:r>
              <a:rPr lang="en-US" dirty="0" err="1"/>
              <a:t>regA</a:t>
            </a:r>
            <a:r>
              <a:rPr lang="en-US" dirty="0"/>
              <a:t> with previous </a:t>
            </a:r>
            <a:r>
              <a:rPr lang="en-US" dirty="0" err="1"/>
              <a:t>DestReg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3 bit operand fields</a:t>
            </a:r>
          </a:p>
          <a:p>
            <a:pPr lvl="1"/>
            <a:r>
              <a:rPr lang="en-US" dirty="0"/>
              <a:t>Compare </a:t>
            </a:r>
            <a:r>
              <a:rPr lang="en-US" dirty="0" err="1"/>
              <a:t>regB</a:t>
            </a:r>
            <a:r>
              <a:rPr lang="en-US" dirty="0"/>
              <a:t> with previous </a:t>
            </a:r>
            <a:r>
              <a:rPr lang="en-US" dirty="0" err="1"/>
              <a:t>DestReg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3 bit operand fields</a:t>
            </a:r>
          </a:p>
          <a:p>
            <a:r>
              <a:rPr lang="en-US" dirty="0">
                <a:solidFill>
                  <a:srgbClr val="FF0000"/>
                </a:solidFill>
              </a:rPr>
              <a:t>Stall:</a:t>
            </a:r>
          </a:p>
          <a:p>
            <a:pPr lvl="1">
              <a:buFontTx/>
              <a:buNone/>
            </a:pPr>
            <a:r>
              <a:rPr lang="en-US" b="1" u="sng" dirty="0">
                <a:solidFill>
                  <a:srgbClr val="FF0000"/>
                </a:solidFill>
              </a:rPr>
              <a:t>Keep current instructions in fetch and decode</a:t>
            </a:r>
          </a:p>
          <a:p>
            <a:pPr lvl="1">
              <a:buFontTx/>
              <a:buNone/>
            </a:pPr>
            <a:r>
              <a:rPr lang="en-US" dirty="0"/>
              <a:t>Pass a </a:t>
            </a:r>
            <a:r>
              <a:rPr lang="en-US" dirty="0" err="1"/>
              <a:t>noop</a:t>
            </a:r>
            <a:r>
              <a:rPr lang="en-US" dirty="0"/>
              <a:t> to execute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754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58755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56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619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Hazard </a:t>
              </a:r>
            </a:p>
          </p:txBody>
        </p:sp>
      </p:grpSp>
      <p:sp>
        <p:nvSpPr>
          <p:cNvPr id="458757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58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59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60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61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62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3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64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8765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8766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8767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8768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8769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8770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8771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8772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8773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8776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8777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8778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8779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8780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8781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8782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6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7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8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799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0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1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2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3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4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5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6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7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08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8809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0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1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2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3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4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5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6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7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8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19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0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1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2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3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8824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8825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8826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8827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8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29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8830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31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58832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58833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</a:t>
            </a:r>
          </a:p>
        </p:txBody>
      </p:sp>
      <p:sp>
        <p:nvSpPr>
          <p:cNvPr id="458834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14</a:t>
            </a:r>
          </a:p>
        </p:txBody>
      </p:sp>
      <p:sp>
        <p:nvSpPr>
          <p:cNvPr id="458835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458836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58837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target</a:t>
            </a:r>
          </a:p>
        </p:txBody>
      </p:sp>
      <p:sp>
        <p:nvSpPr>
          <p:cNvPr id="458838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8839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8840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valB</a:t>
            </a:r>
          </a:p>
        </p:txBody>
      </p:sp>
      <p:sp>
        <p:nvSpPr>
          <p:cNvPr id="458841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8842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8843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8844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45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46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eq?</a:t>
            </a:r>
          </a:p>
        </p:txBody>
      </p:sp>
      <p:sp>
        <p:nvSpPr>
          <p:cNvPr id="458847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 3  4  5</a:t>
            </a:r>
          </a:p>
        </p:txBody>
      </p:sp>
      <p:sp>
        <p:nvSpPr>
          <p:cNvPr id="458848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58849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58850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 11 </a:t>
            </a:r>
          </a:p>
        </p:txBody>
      </p:sp>
      <p:sp>
        <p:nvSpPr>
          <p:cNvPr id="458851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8852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58853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8854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8855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8856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8857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8858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8859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8860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8861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8862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8863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8864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8865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8866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867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868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869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74" name="Line 122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75" name="Line 123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8876" name="Text Box 124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58878" name="Text Box 126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58879" name="Text Box 127"/>
          <p:cNvSpPr txBox="1">
            <a:spLocks noChangeArrowheads="1"/>
          </p:cNvSpPr>
          <p:nvPr/>
        </p:nvSpPr>
        <p:spPr bwMode="auto">
          <a:xfrm>
            <a:off x="1868488" y="3200400"/>
            <a:ext cx="4127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3</a:t>
            </a:r>
          </a:p>
        </p:txBody>
      </p:sp>
      <p:grpSp>
        <p:nvGrpSpPr>
          <p:cNvPr id="458880" name="Group 128"/>
          <p:cNvGrpSpPr>
            <a:grpSpLocks/>
          </p:cNvGrpSpPr>
          <p:nvPr/>
        </p:nvGrpSpPr>
        <p:grpSpPr bwMode="auto">
          <a:xfrm>
            <a:off x="1219200" y="609600"/>
            <a:ext cx="990600" cy="1981200"/>
            <a:chOff x="1056" y="144"/>
            <a:chExt cx="624" cy="1584"/>
          </a:xfrm>
        </p:grpSpPr>
        <p:sp>
          <p:nvSpPr>
            <p:cNvPr id="458881" name="Text Box 129"/>
            <p:cNvSpPr txBox="1">
              <a:spLocks noChangeArrowheads="1"/>
            </p:cNvSpPr>
            <p:nvPr/>
          </p:nvSpPr>
          <p:spPr bwMode="auto">
            <a:xfrm>
              <a:off x="1056" y="287"/>
              <a:ext cx="212" cy="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  <p:grpSp>
          <p:nvGrpSpPr>
            <p:cNvPr id="458882" name="Group 130"/>
            <p:cNvGrpSpPr>
              <a:grpSpLocks/>
            </p:cNvGrpSpPr>
            <p:nvPr/>
          </p:nvGrpSpPr>
          <p:grpSpPr bwMode="auto">
            <a:xfrm>
              <a:off x="1104" y="144"/>
              <a:ext cx="576" cy="1584"/>
              <a:chOff x="1104" y="144"/>
              <a:chExt cx="576" cy="1584"/>
            </a:xfrm>
          </p:grpSpPr>
          <p:sp>
            <p:nvSpPr>
              <p:cNvPr id="458883" name="Line 131"/>
              <p:cNvSpPr>
                <a:spLocks noChangeShapeType="1"/>
              </p:cNvSpPr>
              <p:nvPr/>
            </p:nvSpPr>
            <p:spPr bwMode="auto">
              <a:xfrm flipV="1">
                <a:off x="1680" y="144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884" name="Line 132"/>
              <p:cNvSpPr>
                <a:spLocks noChangeShapeType="1"/>
              </p:cNvSpPr>
              <p:nvPr/>
            </p:nvSpPr>
            <p:spPr bwMode="auto">
              <a:xfrm flipH="1">
                <a:off x="1152" y="14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885" name="Line 133"/>
              <p:cNvSpPr>
                <a:spLocks noChangeShapeType="1"/>
              </p:cNvSpPr>
              <p:nvPr/>
            </p:nvSpPr>
            <p:spPr bwMode="auto">
              <a:xfrm>
                <a:off x="1152" y="1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886" name="Oval 134"/>
              <p:cNvSpPr>
                <a:spLocks noChangeArrowheads="1"/>
              </p:cNvSpPr>
              <p:nvPr/>
            </p:nvSpPr>
            <p:spPr bwMode="auto">
              <a:xfrm>
                <a:off x="1104" y="19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58887" name="Group 135"/>
          <p:cNvGrpSpPr>
            <a:grpSpLocks/>
          </p:cNvGrpSpPr>
          <p:nvPr/>
        </p:nvGrpSpPr>
        <p:grpSpPr bwMode="auto">
          <a:xfrm>
            <a:off x="49213" y="609600"/>
            <a:ext cx="1398587" cy="2528888"/>
            <a:chOff x="120" y="144"/>
            <a:chExt cx="1032" cy="1992"/>
          </a:xfrm>
        </p:grpSpPr>
        <p:grpSp>
          <p:nvGrpSpPr>
            <p:cNvPr id="458888" name="Group 136"/>
            <p:cNvGrpSpPr>
              <a:grpSpLocks/>
            </p:cNvGrpSpPr>
            <p:nvPr/>
          </p:nvGrpSpPr>
          <p:grpSpPr bwMode="auto">
            <a:xfrm>
              <a:off x="120" y="144"/>
              <a:ext cx="1032" cy="1824"/>
              <a:chOff x="120" y="144"/>
              <a:chExt cx="1032" cy="1824"/>
            </a:xfrm>
          </p:grpSpPr>
          <p:sp>
            <p:nvSpPr>
              <p:cNvPr id="458889" name="Line 137"/>
              <p:cNvSpPr>
                <a:spLocks noChangeShapeType="1"/>
              </p:cNvSpPr>
              <p:nvPr/>
            </p:nvSpPr>
            <p:spPr bwMode="auto">
              <a:xfrm flipH="1">
                <a:off x="816" y="14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890" name="Freeform 138"/>
              <p:cNvSpPr>
                <a:spLocks/>
              </p:cNvSpPr>
              <p:nvPr/>
            </p:nvSpPr>
            <p:spPr bwMode="auto">
              <a:xfrm>
                <a:off x="120" y="144"/>
                <a:ext cx="696" cy="1728"/>
              </a:xfrm>
              <a:custGeom>
                <a:avLst/>
                <a:gdLst/>
                <a:ahLst/>
                <a:cxnLst>
                  <a:cxn ang="0">
                    <a:pos x="168" y="1824"/>
                  </a:cxn>
                  <a:cxn ang="0">
                    <a:pos x="24" y="576"/>
                  </a:cxn>
                  <a:cxn ang="0">
                    <a:pos x="312" y="144"/>
                  </a:cxn>
                  <a:cxn ang="0">
                    <a:pos x="696" y="0"/>
                  </a:cxn>
                </a:cxnLst>
                <a:rect l="0" t="0" r="r" b="b"/>
                <a:pathLst>
                  <a:path w="696" h="1824">
                    <a:moveTo>
                      <a:pt x="168" y="1824"/>
                    </a:moveTo>
                    <a:cubicBezTo>
                      <a:pt x="84" y="1340"/>
                      <a:pt x="0" y="856"/>
                      <a:pt x="24" y="576"/>
                    </a:cubicBezTo>
                    <a:cubicBezTo>
                      <a:pt x="48" y="296"/>
                      <a:pt x="200" y="240"/>
                      <a:pt x="312" y="144"/>
                    </a:cubicBezTo>
                    <a:cubicBezTo>
                      <a:pt x="424" y="48"/>
                      <a:pt x="560" y="24"/>
                      <a:pt x="69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8891" name="Oval 139"/>
              <p:cNvSpPr>
                <a:spLocks noChangeArrowheads="1"/>
              </p:cNvSpPr>
              <p:nvPr/>
            </p:nvSpPr>
            <p:spPr bwMode="auto">
              <a:xfrm>
                <a:off x="240" y="187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8892" name="Text Box 140"/>
            <p:cNvSpPr txBox="1">
              <a:spLocks noChangeArrowheads="1"/>
            </p:cNvSpPr>
            <p:nvPr/>
          </p:nvSpPr>
          <p:spPr bwMode="auto">
            <a:xfrm>
              <a:off x="193" y="1919"/>
              <a:ext cx="248" cy="21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</p:grpSp>
      <p:sp>
        <p:nvSpPr>
          <p:cNvPr id="458894" name="Text Box 142"/>
          <p:cNvSpPr txBox="1">
            <a:spLocks noChangeArrowheads="1"/>
          </p:cNvSpPr>
          <p:nvPr/>
        </p:nvSpPr>
        <p:spPr bwMode="auto">
          <a:xfrm>
            <a:off x="2743200" y="15240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3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16280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data hazards: </a:t>
            </a:r>
            <a:br>
              <a:rPr lang="en-US" dirty="0"/>
            </a:br>
            <a:r>
              <a:rPr lang="en-US" dirty="0"/>
              <a:t>detect and stall the pipeline until ready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Detection:</a:t>
            </a:r>
          </a:p>
          <a:p>
            <a:pPr lvl="1"/>
            <a:r>
              <a:rPr lang="en-US" dirty="0"/>
              <a:t>Compare </a:t>
            </a:r>
            <a:r>
              <a:rPr lang="en-US" dirty="0" err="1"/>
              <a:t>regA</a:t>
            </a:r>
            <a:r>
              <a:rPr lang="en-US" dirty="0"/>
              <a:t> with previous </a:t>
            </a:r>
            <a:r>
              <a:rPr lang="en-US" dirty="0" err="1"/>
              <a:t>DestReg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3 bit operand fields</a:t>
            </a:r>
          </a:p>
          <a:p>
            <a:pPr lvl="1"/>
            <a:r>
              <a:rPr lang="en-US" dirty="0"/>
              <a:t>Compare </a:t>
            </a:r>
            <a:r>
              <a:rPr lang="en-US" dirty="0" err="1"/>
              <a:t>regB</a:t>
            </a:r>
            <a:r>
              <a:rPr lang="en-US" dirty="0"/>
              <a:t> with previous </a:t>
            </a:r>
            <a:r>
              <a:rPr lang="en-US" dirty="0" err="1"/>
              <a:t>DestReg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3 bit operand fields</a:t>
            </a:r>
          </a:p>
          <a:p>
            <a:r>
              <a:rPr lang="en-US" dirty="0">
                <a:solidFill>
                  <a:srgbClr val="FF0000"/>
                </a:solidFill>
              </a:rPr>
              <a:t>Stall:</a:t>
            </a:r>
          </a:p>
          <a:p>
            <a:pPr lvl="1"/>
            <a:r>
              <a:rPr lang="en-US" dirty="0"/>
              <a:t>Keep current instructions in fetch and decode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Pass a </a:t>
            </a:r>
            <a:r>
              <a:rPr lang="en-US" b="1" u="sng" dirty="0" err="1">
                <a:solidFill>
                  <a:srgbClr val="FF0000"/>
                </a:solidFill>
              </a:rPr>
              <a:t>noop</a:t>
            </a:r>
            <a:r>
              <a:rPr lang="en-US" b="1" u="sng" dirty="0">
                <a:solidFill>
                  <a:srgbClr val="FF0000"/>
                </a:solidFill>
              </a:rPr>
              <a:t> to execute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778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59779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80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147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</a:t>
              </a:r>
            </a:p>
          </p:txBody>
        </p:sp>
      </p:grpSp>
      <p:sp>
        <p:nvSpPr>
          <p:cNvPr id="459781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2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3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4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5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6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787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788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59789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59790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59791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59792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59793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794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59795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59796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59797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798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799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59800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9801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59802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3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59804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59805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806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59807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08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09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0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1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2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3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4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5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6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7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8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19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0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1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2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3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4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5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6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7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8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29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0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1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2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59833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4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5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6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7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8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39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0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1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2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3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4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5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6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47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59848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59849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59850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59851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52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53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59854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55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56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59857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58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59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/>
          </a:p>
        </p:txBody>
      </p:sp>
      <p:sp>
        <p:nvSpPr>
          <p:cNvPr id="459860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59861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59862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21</a:t>
            </a:r>
          </a:p>
        </p:txBody>
      </p:sp>
      <p:sp>
        <p:nvSpPr>
          <p:cNvPr id="459863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</a:t>
            </a:r>
          </a:p>
        </p:txBody>
      </p:sp>
      <p:sp>
        <p:nvSpPr>
          <p:cNvPr id="459864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65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66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59867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59868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69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70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71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3 4 5</a:t>
            </a:r>
          </a:p>
        </p:txBody>
      </p:sp>
      <p:sp>
        <p:nvSpPr>
          <p:cNvPr id="459872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59873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59874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59875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76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59877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78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59879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59880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59881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59882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59883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59884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59885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59886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59887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59888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59889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59890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59891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892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9893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94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95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9896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59898" name="Text Box 122"/>
          <p:cNvSpPr txBox="1">
            <a:spLocks noChangeArrowheads="1"/>
          </p:cNvSpPr>
          <p:nvPr/>
        </p:nvSpPr>
        <p:spPr bwMode="auto">
          <a:xfrm>
            <a:off x="2182813" y="32131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59912" name="Text Box 136"/>
          <p:cNvSpPr txBox="1">
            <a:spLocks noChangeArrowheads="1"/>
          </p:cNvSpPr>
          <p:nvPr/>
        </p:nvSpPr>
        <p:spPr bwMode="auto">
          <a:xfrm>
            <a:off x="3260725" y="41275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3</a:t>
            </a:r>
          </a:p>
        </p:txBody>
      </p:sp>
      <p:grpSp>
        <p:nvGrpSpPr>
          <p:cNvPr id="459916" name="Group 140"/>
          <p:cNvGrpSpPr>
            <a:grpSpLocks/>
          </p:cNvGrpSpPr>
          <p:nvPr/>
        </p:nvGrpSpPr>
        <p:grpSpPr bwMode="auto">
          <a:xfrm>
            <a:off x="2146300" y="3962400"/>
            <a:ext cx="2273300" cy="1676400"/>
            <a:chOff x="1352" y="2496"/>
            <a:chExt cx="1432" cy="1056"/>
          </a:xfrm>
        </p:grpSpPr>
        <p:sp>
          <p:nvSpPr>
            <p:cNvPr id="459917" name="Freeform 141"/>
            <p:cNvSpPr>
              <a:spLocks/>
            </p:cNvSpPr>
            <p:nvPr/>
          </p:nvSpPr>
          <p:spPr bwMode="auto">
            <a:xfrm>
              <a:off x="1352" y="2496"/>
              <a:ext cx="1144" cy="91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84" y="576"/>
                </a:cxn>
                <a:cxn ang="0">
                  <a:pos x="1144" y="912"/>
                </a:cxn>
              </a:cxnLst>
              <a:rect l="0" t="0" r="r" b="b"/>
              <a:pathLst>
                <a:path w="1144" h="912">
                  <a:moveTo>
                    <a:pt x="40" y="0"/>
                  </a:moveTo>
                  <a:cubicBezTo>
                    <a:pt x="20" y="212"/>
                    <a:pt x="0" y="424"/>
                    <a:pt x="184" y="576"/>
                  </a:cubicBezTo>
                  <a:cubicBezTo>
                    <a:pt x="368" y="728"/>
                    <a:pt x="756" y="820"/>
                    <a:pt x="1144" y="9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918" name="Rectangle 142"/>
            <p:cNvSpPr>
              <a:spLocks noChangeArrowheads="1"/>
            </p:cNvSpPr>
            <p:nvPr/>
          </p:nvSpPr>
          <p:spPr bwMode="auto">
            <a:xfrm>
              <a:off x="2496" y="3312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noop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114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4115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16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404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Hazard </a:t>
              </a:r>
            </a:p>
          </p:txBody>
        </p:sp>
      </p:grpSp>
      <p:sp>
        <p:nvSpPr>
          <p:cNvPr id="474117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18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19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20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21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22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3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24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4125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4126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4127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4128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74129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4130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4131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4132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4133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34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35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4136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4137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4138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4139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4140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4141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4142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4143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4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5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6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7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8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49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0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1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2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3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4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5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6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7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8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59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0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1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2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3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4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5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6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7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68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4169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0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1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2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3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4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5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6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7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8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79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0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1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2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3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4184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4185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4186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4187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8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89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4190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191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</a:t>
            </a:r>
          </a:p>
        </p:txBody>
      </p:sp>
      <p:sp>
        <p:nvSpPr>
          <p:cNvPr id="474192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4193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194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195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/>
          </a:p>
        </p:txBody>
      </p:sp>
      <p:sp>
        <p:nvSpPr>
          <p:cNvPr id="474196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74197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4198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21</a:t>
            </a:r>
          </a:p>
        </p:txBody>
      </p:sp>
      <p:sp>
        <p:nvSpPr>
          <p:cNvPr id="474199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</a:t>
            </a:r>
          </a:p>
        </p:txBody>
      </p:sp>
      <p:sp>
        <p:nvSpPr>
          <p:cNvPr id="474200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01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02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ALU</a:t>
            </a:r>
          </a:p>
          <a:p>
            <a:pPr algn="ctr"/>
            <a:r>
              <a:rPr lang="en-US" sz="1200"/>
              <a:t>result</a:t>
            </a:r>
          </a:p>
        </p:txBody>
      </p:sp>
      <p:sp>
        <p:nvSpPr>
          <p:cNvPr id="474203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mdata</a:t>
            </a:r>
          </a:p>
        </p:txBody>
      </p:sp>
      <p:sp>
        <p:nvSpPr>
          <p:cNvPr id="474204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205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206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07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3 4 5</a:t>
            </a:r>
          </a:p>
        </p:txBody>
      </p:sp>
      <p:sp>
        <p:nvSpPr>
          <p:cNvPr id="474208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4209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4210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4211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12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4213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14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4215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4216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4217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4218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4219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4220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4221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4222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4223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4224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4225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4226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74227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228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229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230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231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4232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4233" name="Text Box 121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4234" name="Text Box 122"/>
          <p:cNvSpPr txBox="1">
            <a:spLocks noChangeArrowheads="1"/>
          </p:cNvSpPr>
          <p:nvPr/>
        </p:nvSpPr>
        <p:spPr bwMode="auto">
          <a:xfrm>
            <a:off x="2182813" y="32131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grpSp>
        <p:nvGrpSpPr>
          <p:cNvPr id="474235" name="Group 123"/>
          <p:cNvGrpSpPr>
            <a:grpSpLocks/>
          </p:cNvGrpSpPr>
          <p:nvPr/>
        </p:nvGrpSpPr>
        <p:grpSpPr bwMode="auto">
          <a:xfrm>
            <a:off x="1219200" y="609600"/>
            <a:ext cx="990600" cy="1981200"/>
            <a:chOff x="1056" y="144"/>
            <a:chExt cx="624" cy="1584"/>
          </a:xfrm>
        </p:grpSpPr>
        <p:sp>
          <p:nvSpPr>
            <p:cNvPr id="474236" name="Text Box 124"/>
            <p:cNvSpPr txBox="1">
              <a:spLocks noChangeArrowheads="1"/>
            </p:cNvSpPr>
            <p:nvPr/>
          </p:nvSpPr>
          <p:spPr bwMode="auto">
            <a:xfrm>
              <a:off x="1056" y="287"/>
              <a:ext cx="212" cy="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  <p:grpSp>
          <p:nvGrpSpPr>
            <p:cNvPr id="474237" name="Group 125"/>
            <p:cNvGrpSpPr>
              <a:grpSpLocks/>
            </p:cNvGrpSpPr>
            <p:nvPr/>
          </p:nvGrpSpPr>
          <p:grpSpPr bwMode="auto">
            <a:xfrm>
              <a:off x="1104" y="144"/>
              <a:ext cx="576" cy="1584"/>
              <a:chOff x="1104" y="144"/>
              <a:chExt cx="576" cy="1584"/>
            </a:xfrm>
          </p:grpSpPr>
          <p:sp>
            <p:nvSpPr>
              <p:cNvPr id="474238" name="Line 126"/>
              <p:cNvSpPr>
                <a:spLocks noChangeShapeType="1"/>
              </p:cNvSpPr>
              <p:nvPr/>
            </p:nvSpPr>
            <p:spPr bwMode="auto">
              <a:xfrm flipV="1">
                <a:off x="1680" y="144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39" name="Line 127"/>
              <p:cNvSpPr>
                <a:spLocks noChangeShapeType="1"/>
              </p:cNvSpPr>
              <p:nvPr/>
            </p:nvSpPr>
            <p:spPr bwMode="auto">
              <a:xfrm flipH="1">
                <a:off x="1152" y="14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40" name="Line 128"/>
              <p:cNvSpPr>
                <a:spLocks noChangeShapeType="1"/>
              </p:cNvSpPr>
              <p:nvPr/>
            </p:nvSpPr>
            <p:spPr bwMode="auto">
              <a:xfrm>
                <a:off x="1152" y="1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41" name="Oval 129"/>
              <p:cNvSpPr>
                <a:spLocks noChangeArrowheads="1"/>
              </p:cNvSpPr>
              <p:nvPr/>
            </p:nvSpPr>
            <p:spPr bwMode="auto">
              <a:xfrm>
                <a:off x="1104" y="19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4242" name="Group 130"/>
          <p:cNvGrpSpPr>
            <a:grpSpLocks/>
          </p:cNvGrpSpPr>
          <p:nvPr/>
        </p:nvGrpSpPr>
        <p:grpSpPr bwMode="auto">
          <a:xfrm>
            <a:off x="49213" y="609600"/>
            <a:ext cx="1398587" cy="2528888"/>
            <a:chOff x="120" y="144"/>
            <a:chExt cx="1032" cy="1992"/>
          </a:xfrm>
        </p:grpSpPr>
        <p:grpSp>
          <p:nvGrpSpPr>
            <p:cNvPr id="474243" name="Group 131"/>
            <p:cNvGrpSpPr>
              <a:grpSpLocks/>
            </p:cNvGrpSpPr>
            <p:nvPr/>
          </p:nvGrpSpPr>
          <p:grpSpPr bwMode="auto">
            <a:xfrm>
              <a:off x="120" y="144"/>
              <a:ext cx="1032" cy="1824"/>
              <a:chOff x="120" y="144"/>
              <a:chExt cx="1032" cy="1824"/>
            </a:xfrm>
          </p:grpSpPr>
          <p:sp>
            <p:nvSpPr>
              <p:cNvPr id="474244" name="Line 132"/>
              <p:cNvSpPr>
                <a:spLocks noChangeShapeType="1"/>
              </p:cNvSpPr>
              <p:nvPr/>
            </p:nvSpPr>
            <p:spPr bwMode="auto">
              <a:xfrm flipH="1">
                <a:off x="816" y="14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45" name="Freeform 133"/>
              <p:cNvSpPr>
                <a:spLocks/>
              </p:cNvSpPr>
              <p:nvPr/>
            </p:nvSpPr>
            <p:spPr bwMode="auto">
              <a:xfrm>
                <a:off x="120" y="144"/>
                <a:ext cx="696" cy="1728"/>
              </a:xfrm>
              <a:custGeom>
                <a:avLst/>
                <a:gdLst/>
                <a:ahLst/>
                <a:cxnLst>
                  <a:cxn ang="0">
                    <a:pos x="168" y="1824"/>
                  </a:cxn>
                  <a:cxn ang="0">
                    <a:pos x="24" y="576"/>
                  </a:cxn>
                  <a:cxn ang="0">
                    <a:pos x="312" y="144"/>
                  </a:cxn>
                  <a:cxn ang="0">
                    <a:pos x="696" y="0"/>
                  </a:cxn>
                </a:cxnLst>
                <a:rect l="0" t="0" r="r" b="b"/>
                <a:pathLst>
                  <a:path w="696" h="1824">
                    <a:moveTo>
                      <a:pt x="168" y="1824"/>
                    </a:moveTo>
                    <a:cubicBezTo>
                      <a:pt x="84" y="1340"/>
                      <a:pt x="0" y="856"/>
                      <a:pt x="24" y="576"/>
                    </a:cubicBezTo>
                    <a:cubicBezTo>
                      <a:pt x="48" y="296"/>
                      <a:pt x="200" y="240"/>
                      <a:pt x="312" y="144"/>
                    </a:cubicBezTo>
                    <a:cubicBezTo>
                      <a:pt x="424" y="48"/>
                      <a:pt x="560" y="24"/>
                      <a:pt x="69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4246" name="Oval 134"/>
              <p:cNvSpPr>
                <a:spLocks noChangeArrowheads="1"/>
              </p:cNvSpPr>
              <p:nvPr/>
            </p:nvSpPr>
            <p:spPr bwMode="auto">
              <a:xfrm>
                <a:off x="240" y="187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4247" name="Text Box 135"/>
            <p:cNvSpPr txBox="1">
              <a:spLocks noChangeArrowheads="1"/>
            </p:cNvSpPr>
            <p:nvPr/>
          </p:nvSpPr>
          <p:spPr bwMode="auto">
            <a:xfrm>
              <a:off x="193" y="1919"/>
              <a:ext cx="248" cy="21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</p:grpSp>
      <p:sp>
        <p:nvSpPr>
          <p:cNvPr id="474248" name="Text Box 136"/>
          <p:cNvSpPr txBox="1">
            <a:spLocks noChangeArrowheads="1"/>
          </p:cNvSpPr>
          <p:nvPr/>
        </p:nvSpPr>
        <p:spPr bwMode="auto">
          <a:xfrm>
            <a:off x="3260725" y="41275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4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01040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02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60803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04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147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</a:t>
              </a:r>
            </a:p>
          </p:txBody>
        </p:sp>
      </p:grpSp>
      <p:sp>
        <p:nvSpPr>
          <p:cNvPr id="460805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6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7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8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9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10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11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12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60813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60814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60815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60816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60817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18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60819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60820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60821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2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3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60824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825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60826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27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60828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60829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30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60831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2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3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4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5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6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7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8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39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0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1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2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3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4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5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6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7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8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49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0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1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2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3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4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5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6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60857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8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59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0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1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2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3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4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5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6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7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8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69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70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71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60872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60873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60874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60875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76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77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60878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79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</a:t>
            </a:r>
          </a:p>
        </p:txBody>
      </p:sp>
      <p:sp>
        <p:nvSpPr>
          <p:cNvPr id="460880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0881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882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883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/>
          </a:p>
        </p:txBody>
      </p:sp>
      <p:sp>
        <p:nvSpPr>
          <p:cNvPr id="460884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60885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60886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887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 </a:t>
            </a:r>
          </a:p>
        </p:txBody>
      </p:sp>
      <p:sp>
        <p:nvSpPr>
          <p:cNvPr id="460888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889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add</a:t>
            </a:r>
          </a:p>
        </p:txBody>
      </p:sp>
      <p:sp>
        <p:nvSpPr>
          <p:cNvPr id="460890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21</a:t>
            </a:r>
          </a:p>
        </p:txBody>
      </p:sp>
      <p:sp>
        <p:nvSpPr>
          <p:cNvPr id="460891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0892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93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94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895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3 4 5</a:t>
            </a:r>
          </a:p>
        </p:txBody>
      </p:sp>
      <p:sp>
        <p:nvSpPr>
          <p:cNvPr id="460896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60897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60898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60899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900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60901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902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60903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0904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60905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60906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60907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60908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60909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60910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60911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60912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60913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60914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5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6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7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918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919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920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60922" name="Text Box 122"/>
          <p:cNvSpPr txBox="1">
            <a:spLocks noChangeArrowheads="1"/>
          </p:cNvSpPr>
          <p:nvPr/>
        </p:nvSpPr>
        <p:spPr bwMode="auto">
          <a:xfrm>
            <a:off x="2387600" y="32004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60936" name="Text Box 136"/>
          <p:cNvSpPr txBox="1">
            <a:spLocks noChangeArrowheads="1"/>
          </p:cNvSpPr>
          <p:nvPr/>
        </p:nvSpPr>
        <p:spPr bwMode="auto">
          <a:xfrm>
            <a:off x="3260725" y="41275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4</a:t>
            </a:r>
          </a:p>
        </p:txBody>
      </p:sp>
      <p:grpSp>
        <p:nvGrpSpPr>
          <p:cNvPr id="460937" name="Group 137"/>
          <p:cNvGrpSpPr>
            <a:grpSpLocks/>
          </p:cNvGrpSpPr>
          <p:nvPr/>
        </p:nvGrpSpPr>
        <p:grpSpPr bwMode="auto">
          <a:xfrm>
            <a:off x="2146300" y="3962400"/>
            <a:ext cx="2273300" cy="1676400"/>
            <a:chOff x="1352" y="2496"/>
            <a:chExt cx="1432" cy="1056"/>
          </a:xfrm>
        </p:grpSpPr>
        <p:sp>
          <p:nvSpPr>
            <p:cNvPr id="460938" name="Freeform 138"/>
            <p:cNvSpPr>
              <a:spLocks/>
            </p:cNvSpPr>
            <p:nvPr/>
          </p:nvSpPr>
          <p:spPr bwMode="auto">
            <a:xfrm>
              <a:off x="1352" y="2496"/>
              <a:ext cx="1144" cy="91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84" y="576"/>
                </a:cxn>
                <a:cxn ang="0">
                  <a:pos x="1144" y="912"/>
                </a:cxn>
              </a:cxnLst>
              <a:rect l="0" t="0" r="r" b="b"/>
              <a:pathLst>
                <a:path w="1144" h="912">
                  <a:moveTo>
                    <a:pt x="40" y="0"/>
                  </a:moveTo>
                  <a:cubicBezTo>
                    <a:pt x="20" y="212"/>
                    <a:pt x="0" y="424"/>
                    <a:pt x="184" y="576"/>
                  </a:cubicBezTo>
                  <a:cubicBezTo>
                    <a:pt x="368" y="728"/>
                    <a:pt x="756" y="820"/>
                    <a:pt x="1144" y="9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39" name="Rectangle 139"/>
            <p:cNvSpPr>
              <a:spLocks noChangeArrowheads="1"/>
            </p:cNvSpPr>
            <p:nvPr/>
          </p:nvSpPr>
          <p:spPr bwMode="auto">
            <a:xfrm>
              <a:off x="2496" y="3312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noop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5138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5139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140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638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No Hazard </a:t>
              </a:r>
            </a:p>
          </p:txBody>
        </p:sp>
      </p:grpSp>
      <p:sp>
        <p:nvSpPr>
          <p:cNvPr id="475141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2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3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4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5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6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7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48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5149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5150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5151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5152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75153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54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5155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5156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5157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58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59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5160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5161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5162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63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5164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5165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5166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5167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68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69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0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4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5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6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8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79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0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1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2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3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4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5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6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7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8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89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0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1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2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5193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4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5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6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7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8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199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0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1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2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3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4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5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6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07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5208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5209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5210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5211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12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13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5214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15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</a:t>
            </a:r>
          </a:p>
        </p:txBody>
      </p:sp>
      <p:sp>
        <p:nvSpPr>
          <p:cNvPr id="475216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5217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18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19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/>
          </a:p>
        </p:txBody>
      </p:sp>
      <p:sp>
        <p:nvSpPr>
          <p:cNvPr id="475220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75221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75222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23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 </a:t>
            </a:r>
          </a:p>
        </p:txBody>
      </p:sp>
      <p:sp>
        <p:nvSpPr>
          <p:cNvPr id="475224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25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add</a:t>
            </a:r>
          </a:p>
        </p:txBody>
      </p:sp>
      <p:sp>
        <p:nvSpPr>
          <p:cNvPr id="475226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21</a:t>
            </a:r>
          </a:p>
        </p:txBody>
      </p:sp>
      <p:sp>
        <p:nvSpPr>
          <p:cNvPr id="475227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5228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29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30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31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3 4 5</a:t>
            </a:r>
          </a:p>
        </p:txBody>
      </p:sp>
      <p:sp>
        <p:nvSpPr>
          <p:cNvPr id="475232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5233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5234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5235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36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5237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38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5239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5240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5241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5242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5243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5244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5245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5246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5247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5248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5249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5250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251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252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253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54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55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5256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5257" name="Text Box 121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5258" name="Text Box 122"/>
          <p:cNvSpPr txBox="1">
            <a:spLocks noChangeArrowheads="1"/>
          </p:cNvSpPr>
          <p:nvPr/>
        </p:nvSpPr>
        <p:spPr bwMode="auto">
          <a:xfrm>
            <a:off x="2387600" y="32004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5272" name="Text Box 136"/>
          <p:cNvSpPr txBox="1">
            <a:spLocks noChangeArrowheads="1"/>
          </p:cNvSpPr>
          <p:nvPr/>
        </p:nvSpPr>
        <p:spPr bwMode="auto">
          <a:xfrm>
            <a:off x="3260725" y="41275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5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2ADBD-F127-45D3-A6B3-15FE686D7575}" type="slidenum">
              <a:rPr lang="en-US" smtClean="0"/>
              <a:pPr/>
              <a:t>4</a:t>
            </a:fld>
            <a:endParaRPr lang="en-US" dirty="0"/>
          </a:p>
          <a:p>
            <a:endParaRPr lang="en-US" dirty="0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Performance – Key Points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Amdahl’s law</a:t>
            </a:r>
          </a:p>
          <a:p>
            <a:pPr lvl="1" eaLnBrk="1" hangingPunct="1">
              <a:buFont typeface="ZapfDingbats" pitchFamily="82" charset="2"/>
              <a:buNone/>
            </a:pPr>
            <a:r>
              <a:rPr lang="en-US" dirty="0">
                <a:latin typeface="Tahoma" pitchFamily="34" charset="0"/>
                <a:cs typeface="Tahoma" pitchFamily="34" charset="0"/>
              </a:rPr>
              <a:t> 		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</a:t>
            </a:r>
            <a:r>
              <a:rPr lang="en-US" baseline="-25000" dirty="0" err="1">
                <a:latin typeface="Tahoma" pitchFamily="34" charset="0"/>
                <a:cs typeface="Tahoma" pitchFamily="34" charset="0"/>
              </a:rPr>
              <a:t>overall</a:t>
            </a:r>
            <a:r>
              <a:rPr lang="en-US" dirty="0">
                <a:latin typeface="Tahoma" pitchFamily="34" charset="0"/>
                <a:cs typeface="Tahoma" pitchFamily="34" charset="0"/>
              </a:rPr>
              <a:t> = 1 / ( (1-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cs typeface="Tahoma" pitchFamily="34" charset="0"/>
              </a:rPr>
              <a:t>+ 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dirty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 </a:t>
            </a:r>
            <a:r>
              <a:rPr lang="en-US" dirty="0">
                <a:latin typeface="Tahoma" pitchFamily="34" charset="0"/>
                <a:cs typeface="Tahoma" pitchFamily="34" charset="0"/>
              </a:rPr>
              <a:t>)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Iron law</a:t>
            </a:r>
          </a:p>
          <a:p>
            <a:pPr lvl="1" eaLnBrk="1" hangingPunct="1">
              <a:buFont typeface="ZapfDingbats" pitchFamily="82" charset="2"/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Font typeface="ZapfDingbats" pitchFamily="82" charset="2"/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Averaging Techniques</a:t>
            </a:r>
          </a:p>
        </p:txBody>
      </p:sp>
      <p:graphicFrame>
        <p:nvGraphicFramePr>
          <p:cNvPr id="647172" name="Object 2"/>
          <p:cNvGraphicFramePr>
            <a:graphicFrameLocks noChangeAspect="1"/>
          </p:cNvGraphicFramePr>
          <p:nvPr/>
        </p:nvGraphicFramePr>
        <p:xfrm>
          <a:off x="1066800" y="2476500"/>
          <a:ext cx="7010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29" name="Equation" r:id="rId4" imgW="2857500" imgH="419100" progId="Equation.3">
                  <p:embed/>
                </p:oleObj>
              </mc:Choice>
              <mc:Fallback>
                <p:oleObj name="Equation" r:id="rId4" imgW="2857500" imgH="4191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76500"/>
                        <a:ext cx="7010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3" name="Object 4"/>
          <p:cNvGraphicFramePr>
            <a:graphicFrameLocks noChangeAspect="1"/>
          </p:cNvGraphicFramePr>
          <p:nvPr/>
        </p:nvGraphicFramePr>
        <p:xfrm>
          <a:off x="990600" y="5410200"/>
          <a:ext cx="218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30" name="Equation" r:id="rId6" imgW="939392" imgH="393529" progId="Equation.3">
                  <p:embed/>
                </p:oleObj>
              </mc:Choice>
              <mc:Fallback>
                <p:oleObj name="Equation" r:id="rId6" imgW="939392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2184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4" name="Object 5"/>
          <p:cNvGraphicFramePr>
            <a:graphicFrameLocks noChangeAspect="1"/>
          </p:cNvGraphicFramePr>
          <p:nvPr/>
        </p:nvGraphicFramePr>
        <p:xfrm>
          <a:off x="3810000" y="5105400"/>
          <a:ext cx="1722438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31" name="Equation" r:id="rId8" imgW="863225" imgH="748975" progId="Equation.3">
                  <p:embed/>
                </p:oleObj>
              </mc:Choice>
              <mc:Fallback>
                <p:oleObj name="Equation" r:id="rId8" imgW="863225" imgH="748975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05400"/>
                        <a:ext cx="1722438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5" name="Rectangle 21"/>
          <p:cNvSpPr>
            <a:spLocks noChangeArrowheads="1"/>
          </p:cNvSpPr>
          <p:nvPr/>
        </p:nvSpPr>
        <p:spPr bwMode="auto">
          <a:xfrm>
            <a:off x="3352800" y="2087563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76" name="Rectangle 22"/>
          <p:cNvSpPr>
            <a:spLocks noChangeArrowheads="1"/>
          </p:cNvSpPr>
          <p:nvPr/>
        </p:nvSpPr>
        <p:spPr bwMode="auto">
          <a:xfrm>
            <a:off x="3778250" y="1731963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77" name="Rectangle 23"/>
          <p:cNvSpPr>
            <a:spLocks noChangeArrowheads="1"/>
          </p:cNvSpPr>
          <p:nvPr/>
        </p:nvSpPr>
        <p:spPr bwMode="auto">
          <a:xfrm>
            <a:off x="3692525" y="2492375"/>
            <a:ext cx="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78" name="Rectangle 30"/>
          <p:cNvSpPr>
            <a:spLocks noChangeArrowheads="1"/>
          </p:cNvSpPr>
          <p:nvPr/>
        </p:nvSpPr>
        <p:spPr bwMode="auto">
          <a:xfrm>
            <a:off x="3722688" y="1839913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79" name="Rectangle 32"/>
          <p:cNvSpPr>
            <a:spLocks noChangeArrowheads="1"/>
          </p:cNvSpPr>
          <p:nvPr/>
        </p:nvSpPr>
        <p:spPr bwMode="auto">
          <a:xfrm>
            <a:off x="3794125" y="2466975"/>
            <a:ext cx="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92" name="Rectangle 35"/>
          <p:cNvSpPr>
            <a:spLocks noChangeArrowheads="1"/>
          </p:cNvSpPr>
          <p:nvPr/>
        </p:nvSpPr>
        <p:spPr bwMode="auto">
          <a:xfrm>
            <a:off x="3881438" y="249078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b="0">
              <a:latin typeface="Times" pitchFamily="18" charset="0"/>
            </a:endParaRPr>
          </a:p>
        </p:txBody>
      </p:sp>
      <p:sp>
        <p:nvSpPr>
          <p:cNvPr id="647193" name="TextBox 38"/>
          <p:cNvSpPr txBox="1">
            <a:spLocks noChangeArrowheads="1"/>
          </p:cNvSpPr>
          <p:nvPr/>
        </p:nvSpPr>
        <p:spPr bwMode="auto">
          <a:xfrm>
            <a:off x="1295400" y="4267200"/>
            <a:ext cx="140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Arithmetic</a:t>
            </a:r>
            <a:r>
              <a:rPr lang="en-US" sz="200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/>
            <a:r>
              <a:rPr lang="en-US" sz="2000" b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Time</a:t>
            </a:r>
          </a:p>
        </p:txBody>
      </p:sp>
      <p:sp>
        <p:nvSpPr>
          <p:cNvPr id="647194" name="TextBox 70"/>
          <p:cNvSpPr txBox="1">
            <a:spLocks noChangeArrowheads="1"/>
          </p:cNvSpPr>
          <p:nvPr/>
        </p:nvSpPr>
        <p:spPr bwMode="auto">
          <a:xfrm>
            <a:off x="3771900" y="4267200"/>
            <a:ext cx="1260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Harmonic</a:t>
            </a:r>
            <a:endParaRPr lang="en-US" sz="200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2000" b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Rates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850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62851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2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233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</a:t>
              </a:r>
            </a:p>
          </p:txBody>
        </p:sp>
      </p:grpSp>
      <p:sp>
        <p:nvSpPr>
          <p:cNvPr id="462853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54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55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56" name="Line 8"/>
          <p:cNvSpPr>
            <a:spLocks noChangeShapeType="1"/>
          </p:cNvSpPr>
          <p:nvPr/>
        </p:nvSpPr>
        <p:spPr bwMode="auto">
          <a:xfrm flipH="1" flipV="1">
            <a:off x="5229225" y="3876675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57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58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60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62861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62862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62863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62864" name="Group 16"/>
          <p:cNvGrpSpPr>
            <a:grpSpLocks/>
          </p:cNvGrpSpPr>
          <p:nvPr/>
        </p:nvGrpSpPr>
        <p:grpSpPr bwMode="auto">
          <a:xfrm>
            <a:off x="5334000" y="2743200"/>
            <a:ext cx="542925" cy="1371600"/>
            <a:chOff x="-72" y="2365"/>
            <a:chExt cx="397" cy="1056"/>
          </a:xfrm>
        </p:grpSpPr>
        <p:sp>
          <p:nvSpPr>
            <p:cNvPr id="462865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66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62867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62868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62869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70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71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62872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2873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62874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5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62876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62877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2878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62879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3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4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5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6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7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8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89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4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4419600" y="3657600"/>
            <a:ext cx="4572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4419600" y="3048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4419600" y="42672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 flipV="1">
            <a:off x="45720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4" name="AutoShape 56"/>
          <p:cNvSpPr>
            <a:spLocks noChangeArrowheads="1"/>
          </p:cNvSpPr>
          <p:nvPr/>
        </p:nvSpPr>
        <p:spPr bwMode="auto">
          <a:xfrm rot="-5400000">
            <a:off x="45529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62905" name="Line 57"/>
          <p:cNvSpPr>
            <a:spLocks noChangeShapeType="1"/>
          </p:cNvSpPr>
          <p:nvPr/>
        </p:nvSpPr>
        <p:spPr bwMode="auto">
          <a:xfrm>
            <a:off x="5815013" y="3429000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6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7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8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09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0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1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2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3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4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5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6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7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8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19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62920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62921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62923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24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25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62926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27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</a:t>
            </a:r>
          </a:p>
        </p:txBody>
      </p:sp>
      <p:sp>
        <p:nvSpPr>
          <p:cNvPr id="462928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2929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62930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62931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62932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62933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62934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2935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 </a:t>
            </a:r>
          </a:p>
        </p:txBody>
      </p:sp>
      <p:sp>
        <p:nvSpPr>
          <p:cNvPr id="462936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2937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noop</a:t>
            </a:r>
          </a:p>
        </p:txBody>
      </p:sp>
      <p:sp>
        <p:nvSpPr>
          <p:cNvPr id="462938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2939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2940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41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42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2943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  3 7 7</a:t>
            </a:r>
          </a:p>
        </p:txBody>
      </p:sp>
      <p:sp>
        <p:nvSpPr>
          <p:cNvPr id="462944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62945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62946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11 </a:t>
            </a:r>
          </a:p>
        </p:txBody>
      </p:sp>
      <p:sp>
        <p:nvSpPr>
          <p:cNvPr id="462947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77 </a:t>
            </a:r>
          </a:p>
        </p:txBody>
      </p:sp>
      <p:sp>
        <p:nvSpPr>
          <p:cNvPr id="462948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62949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62950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62951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8</a:t>
            </a:r>
          </a:p>
        </p:txBody>
      </p:sp>
      <p:sp>
        <p:nvSpPr>
          <p:cNvPr id="462952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62953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62954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62955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62956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62957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62958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62959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62960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62961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62962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62963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964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965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66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67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2968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62984" name="Text Box 136"/>
          <p:cNvSpPr txBox="1">
            <a:spLocks noChangeArrowheads="1"/>
          </p:cNvSpPr>
          <p:nvPr/>
        </p:nvSpPr>
        <p:spPr bwMode="auto">
          <a:xfrm>
            <a:off x="3276600" y="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more hazard: stalling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3733800" y="1981200"/>
            <a:ext cx="20129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	1   2   </a:t>
            </a:r>
            <a:r>
              <a:rPr lang="en-US" u="sng">
                <a:solidFill>
                  <a:srgbClr val="0000FF"/>
                </a:solidFill>
              </a:rPr>
              <a:t>3</a:t>
            </a:r>
          </a:p>
          <a:p>
            <a:r>
              <a:rPr lang="en-US"/>
              <a:t>nand  	</a:t>
            </a:r>
            <a:r>
              <a:rPr lang="en-US" u="sng">
                <a:solidFill>
                  <a:srgbClr val="0000FF"/>
                </a:solidFill>
              </a:rPr>
              <a:t>3</a:t>
            </a:r>
            <a:r>
              <a:rPr lang="en-US"/>
              <a:t>   4   5</a:t>
            </a:r>
          </a:p>
        </p:txBody>
      </p:sp>
      <p:sp>
        <p:nvSpPr>
          <p:cNvPr id="434180" name="Line 4"/>
          <p:cNvSpPr>
            <a:spLocks noChangeShapeType="1"/>
          </p:cNvSpPr>
          <p:nvPr/>
        </p:nvSpPr>
        <p:spPr bwMode="auto">
          <a:xfrm>
            <a:off x="2209800" y="3581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1981200" y="3124200"/>
            <a:ext cx="7588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>
            <a:off x="2971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3" name="Line 7"/>
          <p:cNvSpPr>
            <a:spLocks noChangeShapeType="1"/>
          </p:cNvSpPr>
          <p:nvPr/>
        </p:nvSpPr>
        <p:spPr bwMode="auto">
          <a:xfrm>
            <a:off x="39624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4" name="Line 8"/>
          <p:cNvSpPr>
            <a:spLocks noChangeShapeType="1"/>
          </p:cNvSpPr>
          <p:nvPr/>
        </p:nvSpPr>
        <p:spPr bwMode="auto">
          <a:xfrm>
            <a:off x="4876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5" name="Line 9"/>
          <p:cNvSpPr>
            <a:spLocks noChangeShapeType="1"/>
          </p:cNvSpPr>
          <p:nvPr/>
        </p:nvSpPr>
        <p:spPr bwMode="auto">
          <a:xfrm>
            <a:off x="5943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6" name="Line 10"/>
          <p:cNvSpPr>
            <a:spLocks noChangeShapeType="1"/>
          </p:cNvSpPr>
          <p:nvPr/>
        </p:nvSpPr>
        <p:spPr bwMode="auto">
          <a:xfrm>
            <a:off x="69342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7" name="Line 11"/>
          <p:cNvSpPr>
            <a:spLocks noChangeShapeType="1"/>
          </p:cNvSpPr>
          <p:nvPr/>
        </p:nvSpPr>
        <p:spPr bwMode="auto">
          <a:xfrm>
            <a:off x="7848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2286000" y="4038600"/>
            <a:ext cx="4718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decode    execute   memory    </a:t>
            </a:r>
            <a:r>
              <a:rPr lang="en-US" sz="1600" u="sng">
                <a:solidFill>
                  <a:srgbClr val="0000FF"/>
                </a:solidFill>
              </a:rPr>
              <a:t>writeback</a:t>
            </a:r>
          </a:p>
        </p:txBody>
      </p:sp>
      <p:sp>
        <p:nvSpPr>
          <p:cNvPr id="434189" name="Text Box 13"/>
          <p:cNvSpPr txBox="1">
            <a:spLocks noChangeArrowheads="1"/>
          </p:cNvSpPr>
          <p:nvPr/>
        </p:nvSpPr>
        <p:spPr bwMode="auto">
          <a:xfrm>
            <a:off x="3200400" y="4724400"/>
            <a:ext cx="4667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</a:t>
            </a:r>
            <a:r>
              <a:rPr lang="en-US" sz="1800" u="sng">
                <a:solidFill>
                  <a:srgbClr val="0000FF"/>
                </a:solidFill>
              </a:rPr>
              <a:t>decode</a:t>
            </a:r>
            <a:r>
              <a:rPr lang="en-US" sz="1800">
                <a:solidFill>
                  <a:srgbClr val="0000FF"/>
                </a:solidFill>
              </a:rPr>
              <a:t>    </a:t>
            </a:r>
            <a:r>
              <a:rPr lang="en-US" sz="1800" u="sng">
                <a:solidFill>
                  <a:srgbClr val="0000FF"/>
                </a:solidFill>
              </a:rPr>
              <a:t>decode</a:t>
            </a:r>
            <a:r>
              <a:rPr lang="en-US" sz="1800">
                <a:solidFill>
                  <a:srgbClr val="0000FF"/>
                </a:solidFill>
              </a:rPr>
              <a:t>        </a:t>
            </a:r>
            <a:r>
              <a:rPr lang="en-US" sz="1800" u="sng">
                <a:solidFill>
                  <a:srgbClr val="0000FF"/>
                </a:solidFill>
              </a:rPr>
              <a:t>decode</a:t>
            </a:r>
            <a:r>
              <a:rPr lang="en-US" sz="1800">
                <a:solidFill>
                  <a:srgbClr val="0000FF"/>
                </a:solidFill>
              </a:rPr>
              <a:t>    </a:t>
            </a:r>
            <a:r>
              <a:rPr lang="en-US" sz="1800"/>
              <a:t>execute</a:t>
            </a:r>
            <a:endParaRPr lang="en-US" sz="1600"/>
          </a:p>
        </p:txBody>
      </p:sp>
      <p:sp>
        <p:nvSpPr>
          <p:cNvPr id="434190" name="Text Box 14"/>
          <p:cNvSpPr txBox="1">
            <a:spLocks noChangeArrowheads="1"/>
          </p:cNvSpPr>
          <p:nvPr/>
        </p:nvSpPr>
        <p:spPr bwMode="auto">
          <a:xfrm>
            <a:off x="1127125" y="3905250"/>
            <a:ext cx="8382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add</a:t>
            </a:r>
          </a:p>
        </p:txBody>
      </p:sp>
      <p:sp>
        <p:nvSpPr>
          <p:cNvPr id="434191" name="Text Box 15"/>
          <p:cNvSpPr txBox="1">
            <a:spLocks noChangeArrowheads="1"/>
          </p:cNvSpPr>
          <p:nvPr/>
        </p:nvSpPr>
        <p:spPr bwMode="auto">
          <a:xfrm>
            <a:off x="1143000" y="4648200"/>
            <a:ext cx="10636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nand</a:t>
            </a:r>
          </a:p>
        </p:txBody>
      </p:sp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1905000" y="5715000"/>
            <a:ext cx="56578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are careful to get the right value of </a:t>
            </a:r>
            <a:r>
              <a:rPr lang="en-US" u="sng">
                <a:solidFill>
                  <a:srgbClr val="0000FF"/>
                </a:solidFill>
              </a:rPr>
              <a:t>R3</a:t>
            </a:r>
          </a:p>
        </p:txBody>
      </p:sp>
      <p:sp>
        <p:nvSpPr>
          <p:cNvPr id="434193" name="Text Box 17"/>
          <p:cNvSpPr txBox="1">
            <a:spLocks noChangeArrowheads="1"/>
          </p:cNvSpPr>
          <p:nvPr/>
        </p:nvSpPr>
        <p:spPr bwMode="auto">
          <a:xfrm>
            <a:off x="4098925" y="5167313"/>
            <a:ext cx="79375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u="sng">
                <a:solidFill>
                  <a:srgbClr val="FF0000"/>
                </a:solidFill>
              </a:rPr>
              <a:t>hazard</a:t>
            </a:r>
          </a:p>
        </p:txBody>
      </p:sp>
      <p:sp>
        <p:nvSpPr>
          <p:cNvPr id="434194" name="Text Box 18"/>
          <p:cNvSpPr txBox="1">
            <a:spLocks noChangeArrowheads="1"/>
          </p:cNvSpPr>
          <p:nvPr/>
        </p:nvSpPr>
        <p:spPr bwMode="auto">
          <a:xfrm>
            <a:off x="5029200" y="5181600"/>
            <a:ext cx="79375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u="sng">
                <a:solidFill>
                  <a:srgbClr val="FF0000"/>
                </a:solidFill>
              </a:rPr>
              <a:t>hazard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detect and stall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543800" cy="4114800"/>
          </a:xfrm>
        </p:spPr>
        <p:txBody>
          <a:bodyPr/>
          <a:lstStyle/>
          <a:p>
            <a:r>
              <a:rPr lang="en-US" sz="2800"/>
              <a:t>CPI increases every time a hazard is detected!</a:t>
            </a:r>
          </a:p>
          <a:p>
            <a:r>
              <a:rPr lang="en-US"/>
              <a:t>Is that necessary?  Not always!</a:t>
            </a:r>
          </a:p>
          <a:p>
            <a:pPr lvl="1"/>
            <a:r>
              <a:rPr lang="en-US"/>
              <a:t>Re-route the result of the add to the nand</a:t>
            </a:r>
          </a:p>
          <a:p>
            <a:pPr lvl="2"/>
            <a:r>
              <a:rPr lang="en-US"/>
              <a:t>nand no longer needs to read R3 from reg file</a:t>
            </a:r>
          </a:p>
          <a:p>
            <a:pPr lvl="2"/>
            <a:r>
              <a:rPr lang="en-US"/>
              <a:t>It can get the data later (when it is ready)</a:t>
            </a:r>
          </a:p>
          <a:p>
            <a:pPr lvl="2"/>
            <a:r>
              <a:rPr lang="en-US"/>
              <a:t>This lets us complete the decode this cycle</a:t>
            </a:r>
          </a:p>
          <a:p>
            <a:pPr lvl="3"/>
            <a:r>
              <a:rPr lang="en-US"/>
              <a:t>But we need more control to remember that the data that we aren’t getting from the reg file at this time will be found elsewhere in the pipeline at a later cycle.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1336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  <a:latin typeface="+mj-lt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+mj-lt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7C80"/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data hazards:        detect and forward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Detection: same as detect and stall</a:t>
            </a:r>
          </a:p>
          <a:p>
            <a:pPr lvl="1"/>
            <a:r>
              <a:rPr lang="en-US"/>
              <a:t>Except that all 4 hazards are treated differently</a:t>
            </a:r>
          </a:p>
          <a:p>
            <a:pPr lvl="2"/>
            <a:r>
              <a:rPr lang="en-US"/>
              <a:t>i.e., you can’t logical-OR the 4 hazard signals</a:t>
            </a:r>
          </a:p>
          <a:p>
            <a:r>
              <a:rPr lang="en-US"/>
              <a:t>Forward:</a:t>
            </a:r>
          </a:p>
          <a:p>
            <a:pPr lvl="1"/>
            <a:r>
              <a:rPr lang="en-US"/>
              <a:t>New datapaths to route computed data to where it is needed</a:t>
            </a:r>
          </a:p>
          <a:p>
            <a:pPr lvl="1"/>
            <a:r>
              <a:rPr lang="en-US"/>
              <a:t>New Mux and control to pick the right data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 and Forward Example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620000" cy="36576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add 1 2 3     // r3 = r1 + r2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Courier New" pitchFamily="49" charset="0"/>
              </a:rPr>
              <a:t>nand</a:t>
            </a:r>
            <a:r>
              <a:rPr lang="en-US" sz="2400" dirty="0">
                <a:latin typeface="Courier New" pitchFamily="49" charset="0"/>
              </a:rPr>
              <a:t> 3 4 5    // r5 = r3 NAND r4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add 6 3 7     // r7 = r3 + r6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Courier New" pitchFamily="49" charset="0"/>
              </a:rPr>
              <a:t>lw</a:t>
            </a:r>
            <a:r>
              <a:rPr lang="en-US" sz="2400" dirty="0">
                <a:latin typeface="Courier New" pitchFamily="49" charset="0"/>
              </a:rPr>
              <a:t> 3 6 10     // r6 = MEM[r3+10]</a:t>
            </a:r>
            <a:br>
              <a:rPr lang="en-US" sz="2400" dirty="0">
                <a:latin typeface="Courier New" pitchFamily="49" charset="0"/>
              </a:rPr>
            </a:b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Courier New" pitchFamily="49" charset="0"/>
              </a:rPr>
              <a:t>sw</a:t>
            </a:r>
            <a:r>
              <a:rPr lang="en-US" sz="2400" dirty="0">
                <a:latin typeface="Courier New" pitchFamily="49" charset="0"/>
              </a:rPr>
              <a:t> 6 2 12     // MEM[r6+12]=r2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929" name="Line 57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63874" name="Group 2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63875" name="Oval 3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876" name="Text Box 4"/>
            <p:cNvSpPr txBox="1">
              <a:spLocks noChangeArrowheads="1"/>
            </p:cNvSpPr>
            <p:nvPr/>
          </p:nvSpPr>
          <p:spPr bwMode="auto">
            <a:xfrm>
              <a:off x="1248" y="1584"/>
              <a:ext cx="598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Hazard</a:t>
              </a:r>
            </a:p>
          </p:txBody>
        </p:sp>
      </p:grpSp>
      <p:sp>
        <p:nvSpPr>
          <p:cNvPr id="463877" name="Line 5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78" name="Line 6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79" name="Line 7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80" name="Line 8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81" name="Line 9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82" name="Rectangle 10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83" name="Line 11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884" name="Rectangle 12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63885" name="Rectangle 13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63886" name="Rectangle 14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63887" name="AutoShape 15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63888" name="Group 16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63889" name="Freeform 1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0" name="Text Box 1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63891" name="AutoShape 19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63892" name="Rectangle 20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63893" name="Rectangle 21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94" name="Rectangle 22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95" name="Rectangle 23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63896" name="Rectangle 24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3897" name="Group 25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63898" name="Freeform 2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899" name="Text Box 2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63900" name="Group 28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63901" name="Freeform 2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902" name="Text Box 3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63903" name="Line 31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4" name="Line 32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5" name="Line 33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6" name="Line 34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7" name="Line 35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8" name="Line 36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09" name="Line 37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0" name="Line 38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1" name="Line 39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2" name="Line 40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3" name="Line 41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4" name="Line 42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5" name="Line 43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6" name="Line 44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7" name="Line 45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8" name="Line 46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19" name="Line 47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0" name="Line 48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1" name="Line 49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2" name="Line 50"/>
          <p:cNvSpPr>
            <a:spLocks noChangeShapeType="1"/>
          </p:cNvSpPr>
          <p:nvPr/>
        </p:nvSpPr>
        <p:spPr bwMode="auto">
          <a:xfrm>
            <a:off x="4419600" y="3048000"/>
            <a:ext cx="1143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3" name="Line 51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4" name="Line 52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5" name="Line 53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6" name="Line 54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7" name="Line 55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28" name="AutoShape 56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63930" name="Line 58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1" name="Line 59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2" name="Line 60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3" name="Line 61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4" name="Line 62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5" name="Line 63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6" name="Line 64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7" name="Line 65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8" name="Line 66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39" name="Line 67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0" name="Line 68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1" name="Line 69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2" name="Line 70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3" name="Text Box 71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63944" name="Text Box 72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63945" name="Text Box 73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63946" name="Text Box 74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63947" name="Line 75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8" name="Line 76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49" name="AutoShape 77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63950" name="Line 78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51" name="Rectangle 79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63952" name="Rectangle 80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3953" name="Rectangle 81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63954" name="Rectangle 82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63955" name="Rectangle 83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463956" name="Rectangle 84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63957" name="Rectangle 85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63958" name="Rectangle 86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3959" name="Rectangle 87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63960" name="Rectangle 88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3961" name="Rectangle 89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63962" name="Rectangle 90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3963" name="Rectangle 91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3964" name="Line 92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65" name="Line 93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66" name="Rectangle 94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3967" name="Rectangle 95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   3 4 5</a:t>
            </a:r>
          </a:p>
        </p:txBody>
      </p:sp>
      <p:sp>
        <p:nvSpPr>
          <p:cNvPr id="463968" name="Rectangle 96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63969" name="Rectangle 97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63970" name="Rectangle 98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63971" name="Rectangle 99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77 </a:t>
            </a:r>
          </a:p>
        </p:txBody>
      </p:sp>
      <p:sp>
        <p:nvSpPr>
          <p:cNvPr id="463972" name="Rectangle 100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63973" name="Rectangle 101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 </a:t>
            </a:r>
          </a:p>
        </p:txBody>
      </p:sp>
      <p:sp>
        <p:nvSpPr>
          <p:cNvPr id="463974" name="Rectangle 102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63975" name="Rectangle 103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63976" name="Rectangle 104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63977" name="Rectangle 105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63978" name="Rectangle 106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63979" name="Rectangle 107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63980" name="Rectangle 108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63981" name="Rectangle 109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63982" name="Rectangle 110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63983" name="Rectangle 111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63984" name="Text Box 112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63985" name="Text Box 113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63986" name="Rectangle 114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987" name="Rectangle 115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988" name="Rectangle 116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989" name="Line 117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90" name="Line 118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91" name="Line 119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3992" name="Text Box 120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63993" name="Text Box 121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grpSp>
        <p:nvGrpSpPr>
          <p:cNvPr id="463996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63997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  <p:sp>
          <p:nvSpPr>
            <p:cNvPr id="463998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  <p:sp>
          <p:nvSpPr>
            <p:cNvPr id="463999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fwd</a:t>
              </a:r>
            </a:p>
          </p:txBody>
        </p:sp>
      </p:grpSp>
      <p:sp>
        <p:nvSpPr>
          <p:cNvPr id="464010" name="Text Box 138"/>
          <p:cNvSpPr txBox="1">
            <a:spLocks noChangeArrowheads="1"/>
          </p:cNvSpPr>
          <p:nvPr/>
        </p:nvSpPr>
        <p:spPr bwMode="auto">
          <a:xfrm>
            <a:off x="1943100" y="32004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64011" name="Text Box 139"/>
          <p:cNvSpPr txBox="1">
            <a:spLocks noChangeArrowheads="1"/>
          </p:cNvSpPr>
          <p:nvPr/>
        </p:nvSpPr>
        <p:spPr bwMode="auto">
          <a:xfrm>
            <a:off x="3236913" y="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71044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1045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046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126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</a:t>
              </a:r>
            </a:p>
          </p:txBody>
        </p:sp>
      </p:grpSp>
      <p:sp>
        <p:nvSpPr>
          <p:cNvPr id="471047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48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49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0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1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2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53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1055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1056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1057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1058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71059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0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1061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1062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1063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4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5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1066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067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1068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69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1070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1071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72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1073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4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5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6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7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8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79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0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1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2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3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4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5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6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7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8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89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0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1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2" name="Line 52"/>
          <p:cNvSpPr>
            <a:spLocks noChangeShapeType="1"/>
          </p:cNvSpPr>
          <p:nvPr/>
        </p:nvSpPr>
        <p:spPr bwMode="auto">
          <a:xfrm>
            <a:off x="4419600" y="3048000"/>
            <a:ext cx="1143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3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4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5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6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7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98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1099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0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1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2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3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4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5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6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7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8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09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10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11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12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1113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1114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1115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1116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17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18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1119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20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</a:t>
            </a:r>
          </a:p>
        </p:txBody>
      </p:sp>
      <p:sp>
        <p:nvSpPr>
          <p:cNvPr id="471121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1122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1123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  <a:r>
              <a:rPr lang="en-US" sz="1600" u="sng">
                <a:solidFill>
                  <a:srgbClr val="006600"/>
                </a:solidFill>
              </a:rPr>
              <a:t>10</a:t>
            </a:r>
          </a:p>
        </p:txBody>
      </p:sp>
      <p:sp>
        <p:nvSpPr>
          <p:cNvPr id="471124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71125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71126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71127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71128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71129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1130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71131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1132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1133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34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35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1136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  6 3 7</a:t>
            </a:r>
          </a:p>
        </p:txBody>
      </p:sp>
      <p:sp>
        <p:nvSpPr>
          <p:cNvPr id="471137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1138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1139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1140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77</a:t>
            </a:r>
          </a:p>
        </p:txBody>
      </p:sp>
      <p:sp>
        <p:nvSpPr>
          <p:cNvPr id="471141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1142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1143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1144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71145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1146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1148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1149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1150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1151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1152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1153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1154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1155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1156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7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8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59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60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161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1162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grpSp>
        <p:nvGrpSpPr>
          <p:cNvPr id="471164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71165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u="sng"/>
                <a:t>H1</a:t>
              </a:r>
            </a:p>
          </p:txBody>
        </p:sp>
        <p:sp>
          <p:nvSpPr>
            <p:cNvPr id="471166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71167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71173" name="Text Box 133"/>
          <p:cNvSpPr txBox="1">
            <a:spLocks noChangeArrowheads="1"/>
          </p:cNvSpPr>
          <p:nvPr/>
        </p:nvSpPr>
        <p:spPr bwMode="auto">
          <a:xfrm>
            <a:off x="2176463" y="319405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1174" name="Text Box 134"/>
          <p:cNvSpPr txBox="1">
            <a:spLocks noChangeArrowheads="1"/>
          </p:cNvSpPr>
          <p:nvPr/>
        </p:nvSpPr>
        <p:spPr bwMode="auto">
          <a:xfrm>
            <a:off x="3570288" y="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End of cycle 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87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77188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7189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190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696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</a:rPr>
                <a:t>      New Hazard</a:t>
              </a:r>
            </a:p>
          </p:txBody>
        </p:sp>
      </p:grpSp>
      <p:sp>
        <p:nvSpPr>
          <p:cNvPr id="477191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3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4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5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6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197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198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7201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7202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77203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204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7205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208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209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7210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7211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7212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213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7214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7215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7216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7217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18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19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0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1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2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3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4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5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6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7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8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29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0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1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2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3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4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5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6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7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8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39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0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1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2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7243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4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5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6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7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8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49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0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1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2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3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4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5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56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7257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7258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7259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7260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61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62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7263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64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nand</a:t>
            </a:r>
          </a:p>
        </p:txBody>
      </p:sp>
      <p:sp>
        <p:nvSpPr>
          <p:cNvPr id="477265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7266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7267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CC00"/>
                </a:solidFill>
              </a:rPr>
              <a:t> </a:t>
            </a:r>
            <a:r>
              <a:rPr lang="en-US" sz="1600" u="sng">
                <a:solidFill>
                  <a:srgbClr val="006600"/>
                </a:solidFill>
              </a:rPr>
              <a:t>10</a:t>
            </a:r>
          </a:p>
        </p:txBody>
      </p:sp>
      <p:sp>
        <p:nvSpPr>
          <p:cNvPr id="477268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477269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77270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77271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77272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77273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7274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77275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7276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7277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78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279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7280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  6 3 7</a:t>
            </a:r>
          </a:p>
        </p:txBody>
      </p:sp>
      <p:sp>
        <p:nvSpPr>
          <p:cNvPr id="477281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7282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7283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7284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77</a:t>
            </a:r>
          </a:p>
        </p:txBody>
      </p:sp>
      <p:sp>
        <p:nvSpPr>
          <p:cNvPr id="477285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7286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7287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7288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77289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7290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7291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7292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7293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7294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7295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7296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7297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7298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7299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7300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301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7302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03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04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05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7306" name="Text Box 122"/>
          <p:cNvSpPr txBox="1">
            <a:spLocks noChangeArrowheads="1"/>
          </p:cNvSpPr>
          <p:nvPr/>
        </p:nvSpPr>
        <p:spPr bwMode="auto">
          <a:xfrm>
            <a:off x="1981200" y="27686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7307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7308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77309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H1</a:t>
              </a:r>
            </a:p>
          </p:txBody>
        </p:sp>
        <p:sp>
          <p:nvSpPr>
            <p:cNvPr id="477310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77311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77312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13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14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15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16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7317" name="Text Box 133"/>
          <p:cNvSpPr txBox="1">
            <a:spLocks noChangeArrowheads="1"/>
          </p:cNvSpPr>
          <p:nvPr/>
        </p:nvSpPr>
        <p:spPr bwMode="auto">
          <a:xfrm>
            <a:off x="2176463" y="319405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7318" name="Text Box 134"/>
          <p:cNvSpPr txBox="1">
            <a:spLocks noChangeArrowheads="1"/>
          </p:cNvSpPr>
          <p:nvPr/>
        </p:nvSpPr>
        <p:spPr bwMode="auto">
          <a:xfrm>
            <a:off x="3236913" y="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4</a:t>
            </a:r>
          </a:p>
        </p:txBody>
      </p:sp>
      <p:sp>
        <p:nvSpPr>
          <p:cNvPr id="477319" name="Text Box 135"/>
          <p:cNvSpPr txBox="1">
            <a:spLocks noChangeArrowheads="1"/>
          </p:cNvSpPr>
          <p:nvPr/>
        </p:nvSpPr>
        <p:spPr bwMode="auto">
          <a:xfrm>
            <a:off x="4724400" y="2438400"/>
            <a:ext cx="488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477320" name="Text Box 136"/>
          <p:cNvSpPr txBox="1">
            <a:spLocks noChangeArrowheads="1"/>
          </p:cNvSpPr>
          <p:nvPr/>
        </p:nvSpPr>
        <p:spPr bwMode="auto">
          <a:xfrm>
            <a:off x="4572000" y="3276600"/>
            <a:ext cx="4889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477321" name="Freeform 137"/>
          <p:cNvSpPr>
            <a:spLocks/>
          </p:cNvSpPr>
          <p:nvPr/>
        </p:nvSpPr>
        <p:spPr bwMode="auto">
          <a:xfrm>
            <a:off x="4419600" y="3276600"/>
            <a:ext cx="14351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816" y="864"/>
              </a:cxn>
              <a:cxn ang="0">
                <a:pos x="528" y="0"/>
              </a:cxn>
            </a:cxnLst>
            <a:rect l="0" t="0" r="r" b="b"/>
            <a:pathLst>
              <a:path w="904" h="1632">
                <a:moveTo>
                  <a:pt x="0" y="1632"/>
                </a:moveTo>
                <a:cubicBezTo>
                  <a:pt x="364" y="1384"/>
                  <a:pt x="728" y="1136"/>
                  <a:pt x="816" y="864"/>
                </a:cubicBezTo>
                <a:cubicBezTo>
                  <a:pt x="904" y="592"/>
                  <a:pt x="716" y="296"/>
                  <a:pt x="52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3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19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70020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0021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022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20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</a:t>
              </a:r>
            </a:p>
          </p:txBody>
        </p:sp>
      </p:grpSp>
      <p:sp>
        <p:nvSpPr>
          <p:cNvPr id="470023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24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25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26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27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28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9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30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0031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0032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0033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0034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70035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36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0037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0038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0039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40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41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0042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0043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0044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5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0046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0047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48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0049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0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1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2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3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4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5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6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7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8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59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0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1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2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3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4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5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6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7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8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69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0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1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2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3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4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0075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6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7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8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79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0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1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2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3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4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5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6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7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88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0089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0090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0091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0092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93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94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0095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096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70097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0098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  <a:r>
              <a:rPr lang="en-US" sz="1600" u="sng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470099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0100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70101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470102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70103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70104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nand  </a:t>
            </a:r>
          </a:p>
        </p:txBody>
      </p:sp>
      <p:sp>
        <p:nvSpPr>
          <p:cNvPr id="470105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0106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70107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70108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0109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10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11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0112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lw   3 6 10</a:t>
            </a:r>
          </a:p>
        </p:txBody>
      </p:sp>
      <p:sp>
        <p:nvSpPr>
          <p:cNvPr id="470113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0114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0115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0116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77 </a:t>
            </a:r>
          </a:p>
        </p:txBody>
      </p:sp>
      <p:sp>
        <p:nvSpPr>
          <p:cNvPr id="470117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0118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0119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0120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70121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0122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0123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0124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0125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0126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0127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0128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0129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0130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0131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70132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 </a:t>
            </a:r>
          </a:p>
        </p:txBody>
      </p:sp>
      <p:sp>
        <p:nvSpPr>
          <p:cNvPr id="470133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70134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35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36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37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0139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0140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70141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 </a:t>
              </a:r>
            </a:p>
          </p:txBody>
        </p:sp>
        <p:sp>
          <p:nvSpPr>
            <p:cNvPr id="470142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H1</a:t>
              </a:r>
            </a:p>
          </p:txBody>
        </p:sp>
        <p:sp>
          <p:nvSpPr>
            <p:cNvPr id="470143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70144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45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46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47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48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50" name="Line 134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0152" name="Text Box 136"/>
          <p:cNvSpPr txBox="1">
            <a:spLocks noChangeArrowheads="1"/>
          </p:cNvSpPr>
          <p:nvPr/>
        </p:nvSpPr>
        <p:spPr bwMode="auto">
          <a:xfrm>
            <a:off x="3236913" y="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4</a:t>
            </a:r>
          </a:p>
        </p:txBody>
      </p:sp>
      <p:sp>
        <p:nvSpPr>
          <p:cNvPr id="470153" name="Line 137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354" name="Line 146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56" name="Line 148"/>
          <p:cNvSpPr>
            <a:spLocks noChangeShapeType="1"/>
          </p:cNvSpPr>
          <p:nvPr/>
        </p:nvSpPr>
        <p:spPr bwMode="auto">
          <a:xfrm flipV="1">
            <a:off x="9067800" y="3048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57" name="Line 149"/>
          <p:cNvSpPr>
            <a:spLocks noChangeShapeType="1"/>
          </p:cNvSpPr>
          <p:nvPr/>
        </p:nvSpPr>
        <p:spPr bwMode="auto">
          <a:xfrm>
            <a:off x="89154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0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1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78212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78213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214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20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</a:t>
              </a:r>
            </a:p>
          </p:txBody>
        </p:sp>
      </p:grpSp>
      <p:sp>
        <p:nvSpPr>
          <p:cNvPr id="478215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6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7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8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19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20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21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22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78224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78225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8226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78227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8228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78229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78230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78231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32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33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78234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8235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78236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8237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78238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78239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8240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78241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2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3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4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5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6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7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8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49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0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1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2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3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4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5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6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7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8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59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0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1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2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3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4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5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6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78267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8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69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0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1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2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4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5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6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7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8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79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80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78281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78282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78283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78284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85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86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78287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288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add</a:t>
            </a:r>
          </a:p>
        </p:txBody>
      </p:sp>
      <p:sp>
        <p:nvSpPr>
          <p:cNvPr id="478289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8290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  <a:r>
              <a:rPr lang="en-US" sz="1600" u="sng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478291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8292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478293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478294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78295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78296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nand  </a:t>
            </a:r>
          </a:p>
        </p:txBody>
      </p:sp>
      <p:sp>
        <p:nvSpPr>
          <p:cNvPr id="478297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8298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78299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78300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78303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78304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lw   3 6 10</a:t>
            </a:r>
          </a:p>
        </p:txBody>
      </p:sp>
      <p:sp>
        <p:nvSpPr>
          <p:cNvPr id="478305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78306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10</a:t>
            </a:r>
          </a:p>
        </p:txBody>
      </p:sp>
      <p:sp>
        <p:nvSpPr>
          <p:cNvPr id="478307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78308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77 </a:t>
            </a:r>
          </a:p>
        </p:txBody>
      </p:sp>
      <p:sp>
        <p:nvSpPr>
          <p:cNvPr id="478309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78310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78311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78312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78313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78314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78315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78316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78317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78318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78319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78320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78321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78322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78323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78324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 </a:t>
            </a:r>
          </a:p>
        </p:txBody>
      </p:sp>
      <p:sp>
        <p:nvSpPr>
          <p:cNvPr id="478325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78326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28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29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78330" name="AutoShape 122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78331" name="Group 123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78332" name="Rectangle 124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 </a:t>
              </a:r>
            </a:p>
          </p:txBody>
        </p:sp>
        <p:sp>
          <p:nvSpPr>
            <p:cNvPr id="478333" name="Rectangle 125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H1</a:t>
              </a:r>
            </a:p>
          </p:txBody>
        </p:sp>
        <p:sp>
          <p:nvSpPr>
            <p:cNvPr id="478334" name="Rectangle 126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78335" name="Line 127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36" name="Line 128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37" name="Line 129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38" name="Line 130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39" name="Line 131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40" name="Line 132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41" name="Text Box 133"/>
          <p:cNvSpPr txBox="1">
            <a:spLocks noChangeArrowheads="1"/>
          </p:cNvSpPr>
          <p:nvPr/>
        </p:nvSpPr>
        <p:spPr bwMode="auto">
          <a:xfrm>
            <a:off x="3236913" y="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5</a:t>
            </a:r>
          </a:p>
        </p:txBody>
      </p:sp>
      <p:sp>
        <p:nvSpPr>
          <p:cNvPr id="478342" name="Line 134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8343" name="Text Box 135"/>
          <p:cNvSpPr txBox="1">
            <a:spLocks noChangeArrowheads="1"/>
          </p:cNvSpPr>
          <p:nvPr/>
        </p:nvSpPr>
        <p:spPr bwMode="auto">
          <a:xfrm>
            <a:off x="1963738" y="2540000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78344" name="Text Box 136"/>
          <p:cNvSpPr txBox="1">
            <a:spLocks noChangeArrowheads="1"/>
          </p:cNvSpPr>
          <p:nvPr/>
        </p:nvSpPr>
        <p:spPr bwMode="auto">
          <a:xfrm>
            <a:off x="1676400" y="2286000"/>
            <a:ext cx="11382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No Hazard</a:t>
            </a:r>
          </a:p>
        </p:txBody>
      </p:sp>
      <p:sp>
        <p:nvSpPr>
          <p:cNvPr id="478352" name="Line 144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78363" name="Group 155"/>
          <p:cNvGrpSpPr>
            <a:grpSpLocks/>
          </p:cNvGrpSpPr>
          <p:nvPr/>
        </p:nvGrpSpPr>
        <p:grpSpPr bwMode="auto">
          <a:xfrm>
            <a:off x="4748213" y="2590800"/>
            <a:ext cx="4319587" cy="2514600"/>
            <a:chOff x="2991" y="1632"/>
            <a:chExt cx="2721" cy="1584"/>
          </a:xfrm>
        </p:grpSpPr>
        <p:sp>
          <p:nvSpPr>
            <p:cNvPr id="478346" name="Line 138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8362" name="Group 154"/>
            <p:cNvGrpSpPr>
              <a:grpSpLocks/>
            </p:cNvGrpSpPr>
            <p:nvPr/>
          </p:nvGrpSpPr>
          <p:grpSpPr bwMode="auto">
            <a:xfrm>
              <a:off x="2991" y="1728"/>
              <a:ext cx="2721" cy="1488"/>
              <a:chOff x="2991" y="1728"/>
              <a:chExt cx="2721" cy="1488"/>
            </a:xfrm>
          </p:grpSpPr>
          <p:grpSp>
            <p:nvGrpSpPr>
              <p:cNvPr id="478360" name="Group 152"/>
              <p:cNvGrpSpPr>
                <a:grpSpLocks/>
              </p:cNvGrpSpPr>
              <p:nvPr/>
            </p:nvGrpSpPr>
            <p:grpSpPr bwMode="auto">
              <a:xfrm>
                <a:off x="3024" y="1776"/>
                <a:ext cx="2688" cy="1440"/>
                <a:chOff x="3024" y="1776"/>
                <a:chExt cx="2688" cy="1440"/>
              </a:xfrm>
            </p:grpSpPr>
            <p:grpSp>
              <p:nvGrpSpPr>
                <p:cNvPr id="478359" name="Group 151"/>
                <p:cNvGrpSpPr>
                  <a:grpSpLocks/>
                </p:cNvGrpSpPr>
                <p:nvPr/>
              </p:nvGrpSpPr>
              <p:grpSpPr bwMode="auto">
                <a:xfrm>
                  <a:off x="5232" y="1776"/>
                  <a:ext cx="480" cy="1440"/>
                  <a:chOff x="5232" y="1776"/>
                  <a:chExt cx="480" cy="1440"/>
                </a:xfrm>
              </p:grpSpPr>
              <p:sp>
                <p:nvSpPr>
                  <p:cNvPr id="47830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631" y="1920"/>
                    <a:ext cx="81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7827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5232" y="1776"/>
                    <a:ext cx="192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78302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5712" y="1920"/>
                    <a:ext cx="0" cy="1296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8327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3024" y="3216"/>
                  <a:ext cx="26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78347" name="Line 139"/>
              <p:cNvSpPr>
                <a:spLocks noChangeShapeType="1"/>
              </p:cNvSpPr>
              <p:nvPr/>
            </p:nvSpPr>
            <p:spPr bwMode="auto">
              <a:xfrm flipH="1">
                <a:off x="3024" y="2400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8348" name="Line 140"/>
              <p:cNvSpPr>
                <a:spLocks noChangeShapeType="1"/>
              </p:cNvSpPr>
              <p:nvPr/>
            </p:nvSpPr>
            <p:spPr bwMode="auto">
              <a:xfrm>
                <a:off x="3024" y="2400"/>
                <a:ext cx="0" cy="8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78361" name="Group 153"/>
              <p:cNvGrpSpPr>
                <a:grpSpLocks/>
              </p:cNvGrpSpPr>
              <p:nvPr/>
            </p:nvGrpSpPr>
            <p:grpSpPr bwMode="auto">
              <a:xfrm>
                <a:off x="2991" y="1728"/>
                <a:ext cx="308" cy="713"/>
                <a:chOff x="2991" y="1728"/>
                <a:chExt cx="308" cy="713"/>
              </a:xfrm>
            </p:grpSpPr>
            <p:sp>
              <p:nvSpPr>
                <p:cNvPr id="478350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991" y="2153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21</a:t>
                  </a:r>
                </a:p>
              </p:txBody>
            </p:sp>
            <p:sp>
              <p:nvSpPr>
                <p:cNvPr id="478351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072" y="1728"/>
                  <a:ext cx="212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</a:t>
                  </a:r>
                </a:p>
              </p:txBody>
            </p:sp>
          </p:grpSp>
          <p:sp>
            <p:nvSpPr>
              <p:cNvPr id="478355" name="Line 147"/>
              <p:cNvSpPr>
                <a:spLocks noChangeShapeType="1"/>
              </p:cNvSpPr>
              <p:nvPr/>
            </p:nvSpPr>
            <p:spPr bwMode="auto">
              <a:xfrm>
                <a:off x="3024" y="3216"/>
                <a:ext cx="26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8358" name="Line 150"/>
            <p:cNvSpPr>
              <a:spLocks noChangeShapeType="1"/>
            </p:cNvSpPr>
            <p:nvPr/>
          </p:nvSpPr>
          <p:spPr bwMode="auto">
            <a:xfrm flipV="1">
              <a:off x="3024" y="163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8365" name="Freeform 157"/>
          <p:cNvSpPr>
            <a:spLocks/>
          </p:cNvSpPr>
          <p:nvPr/>
        </p:nvSpPr>
        <p:spPr bwMode="auto">
          <a:xfrm>
            <a:off x="4419600" y="4267200"/>
            <a:ext cx="11430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24" y="336"/>
              </a:cxn>
              <a:cxn ang="0">
                <a:pos x="576" y="0"/>
              </a:cxn>
            </a:cxnLst>
            <a:rect l="0" t="0" r="r" b="b"/>
            <a:pathLst>
              <a:path w="720" h="1056">
                <a:moveTo>
                  <a:pt x="0" y="1056"/>
                </a:moveTo>
                <a:cubicBezTo>
                  <a:pt x="264" y="784"/>
                  <a:pt x="528" y="512"/>
                  <a:pt x="624" y="336"/>
                </a:cubicBezTo>
                <a:cubicBezTo>
                  <a:pt x="720" y="160"/>
                  <a:pt x="648" y="80"/>
                  <a:pt x="57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344" grpId="0" autoUpdateAnimBg="0"/>
      <p:bldP spid="4783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While speedup is generally is used to explain the impact of parallel computation, we can also use it to discuss any performance improvement.</a:t>
                </a:r>
              </a:p>
              <a:p>
                <a:pPr lvl="1"/>
                <a:r>
                  <a:rPr lang="en-US" dirty="0"/>
                  <a:t>Keep in mind that if execution time stays the same, speedup is 1.</a:t>
                </a:r>
                <a:br>
                  <a:rPr lang="en-US" dirty="0"/>
                </a:br>
                <a:endParaRPr lang="en-US" dirty="0"/>
              </a:p>
              <a:p>
                <a:pPr lvl="2"/>
                <a:r>
                  <a:rPr lang="en-US" dirty="0"/>
                  <a:t>Speedup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𝑜𝑙𝑑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A speedup of 2.0 means that it takes half as long to do something.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So 0.5 “speedup” actually means it takes twice as long to do something.</a:t>
                </a:r>
              </a:p>
              <a:p>
                <a:pPr lvl="2"/>
                <a:r>
                  <a:rPr lang="en-US" dirty="0"/>
                  <a:t>Be careful when reading papers, folks sometimes use it incorrectly</a:t>
                </a:r>
              </a:p>
              <a:p>
                <a:pPr lvl="2"/>
                <a:r>
                  <a:rPr lang="en-US" dirty="0"/>
                  <a:t>Sometimes they use %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14" b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03862-7701-4524-8A76-E3DCCE0B0549}" type="slidenum">
              <a:rPr lang="en-US" smtClean="0"/>
              <a:pPr/>
              <a:t>5</a:t>
            </a:fld>
            <a:r>
              <a:rPr lang="en-US"/>
              <a:t>/73</a:t>
            </a:r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1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67972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67973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974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67975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7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8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9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80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981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82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67983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67984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67985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67986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67987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988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67989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67990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67991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992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993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67994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7995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67996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7997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67998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67999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000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68001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2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3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4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5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6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7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8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09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0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1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2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3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4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5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6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7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8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19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0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1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2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3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4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5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6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68027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8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29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0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1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2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3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4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5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6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7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8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39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40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68042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68043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68044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45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46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68047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48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lw</a:t>
            </a:r>
          </a:p>
        </p:txBody>
      </p:sp>
      <p:sp>
        <p:nvSpPr>
          <p:cNvPr id="468049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10</a:t>
            </a:r>
          </a:p>
        </p:txBody>
      </p:sp>
      <p:sp>
        <p:nvSpPr>
          <p:cNvPr id="468050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68051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68052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468053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5</a:t>
            </a:r>
          </a:p>
        </p:txBody>
      </p:sp>
      <p:sp>
        <p:nvSpPr>
          <p:cNvPr id="468054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68055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22</a:t>
            </a:r>
          </a:p>
        </p:txBody>
      </p:sp>
      <p:sp>
        <p:nvSpPr>
          <p:cNvPr id="468056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68057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8058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nand</a:t>
            </a:r>
          </a:p>
        </p:txBody>
      </p:sp>
      <p:sp>
        <p:nvSpPr>
          <p:cNvPr id="468059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68060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68061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62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63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68064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sw    6  2  12</a:t>
            </a:r>
          </a:p>
        </p:txBody>
      </p:sp>
      <p:sp>
        <p:nvSpPr>
          <p:cNvPr id="468065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68066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68067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68068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77</a:t>
            </a:r>
          </a:p>
        </p:txBody>
      </p:sp>
      <p:sp>
        <p:nvSpPr>
          <p:cNvPr id="468069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68070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68071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68072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68073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68074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68075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68076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68077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68078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68079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68080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68081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68082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68083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084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 </a:t>
            </a:r>
          </a:p>
        </p:txBody>
      </p:sp>
      <p:sp>
        <p:nvSpPr>
          <p:cNvPr id="468085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68086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87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88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89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68090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68091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68092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68093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68094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</a:t>
              </a:r>
            </a:p>
          </p:txBody>
        </p:sp>
        <p:sp>
          <p:nvSpPr>
            <p:cNvPr id="468095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H1</a:t>
              </a:r>
            </a:p>
          </p:txBody>
        </p:sp>
      </p:grpSp>
      <p:sp>
        <p:nvSpPr>
          <p:cNvPr id="468096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97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98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099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100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101" name="Text Box 133"/>
          <p:cNvSpPr txBox="1">
            <a:spLocks noChangeArrowheads="1"/>
          </p:cNvSpPr>
          <p:nvPr/>
        </p:nvSpPr>
        <p:spPr bwMode="auto">
          <a:xfrm>
            <a:off x="1943100" y="3200400"/>
            <a:ext cx="4127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 </a:t>
            </a:r>
          </a:p>
        </p:txBody>
      </p:sp>
      <p:grpSp>
        <p:nvGrpSpPr>
          <p:cNvPr id="468104" name="Group 136"/>
          <p:cNvGrpSpPr>
            <a:grpSpLocks/>
          </p:cNvGrpSpPr>
          <p:nvPr/>
        </p:nvGrpSpPr>
        <p:grpSpPr bwMode="auto">
          <a:xfrm>
            <a:off x="4800600" y="2590800"/>
            <a:ext cx="304800" cy="2514600"/>
            <a:chOff x="3024" y="1632"/>
            <a:chExt cx="192" cy="1584"/>
          </a:xfrm>
        </p:grpSpPr>
        <p:sp>
          <p:nvSpPr>
            <p:cNvPr id="468105" name="Line 137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106" name="Line 138"/>
            <p:cNvSpPr>
              <a:spLocks noChangeShapeType="1"/>
            </p:cNvSpPr>
            <p:nvPr/>
          </p:nvSpPr>
          <p:spPr bwMode="auto">
            <a:xfrm flipH="1">
              <a:off x="3024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107" name="Line 139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68108" name="Text Box 140"/>
          <p:cNvSpPr txBox="1">
            <a:spLocks noChangeArrowheads="1"/>
          </p:cNvSpPr>
          <p:nvPr/>
        </p:nvSpPr>
        <p:spPr bwMode="auto">
          <a:xfrm>
            <a:off x="3505200" y="7620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5</a:t>
            </a:r>
          </a:p>
        </p:txBody>
      </p:sp>
      <p:sp>
        <p:nvSpPr>
          <p:cNvPr id="468109" name="Line 141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8110" name="Line 142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07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2308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2309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10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2311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2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3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4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5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6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17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18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2319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2320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2321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2322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2323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324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2325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 dirty="0"/>
              <a:t>M</a:t>
            </a:r>
          </a:p>
          <a:p>
            <a:pPr algn="ctr"/>
            <a:r>
              <a:rPr lang="en-US" sz="1000" b="0" dirty="0"/>
              <a:t>U</a:t>
            </a:r>
          </a:p>
          <a:p>
            <a:pPr algn="ctr"/>
            <a:r>
              <a:rPr lang="en-US" sz="1000" b="0" dirty="0"/>
              <a:t>X</a:t>
            </a:r>
          </a:p>
        </p:txBody>
      </p:sp>
      <p:sp>
        <p:nvSpPr>
          <p:cNvPr id="482326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2327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8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329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2330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2331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2332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333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2334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2335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336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2337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38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39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0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1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2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3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4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5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6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7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8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49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0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1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2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3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4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5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6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7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8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59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0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1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2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2363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4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5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6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7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8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69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0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1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2" name="Line 68"/>
          <p:cNvSpPr>
            <a:spLocks noChangeShapeType="1"/>
          </p:cNvSpPr>
          <p:nvPr/>
        </p:nvSpPr>
        <p:spPr bwMode="auto">
          <a:xfrm>
            <a:off x="2286000" y="4038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3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4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5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76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2377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2378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2379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2380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81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82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2383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84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lw</a:t>
            </a:r>
          </a:p>
        </p:txBody>
      </p:sp>
      <p:sp>
        <p:nvSpPr>
          <p:cNvPr id="482385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10</a:t>
            </a:r>
          </a:p>
        </p:txBody>
      </p:sp>
      <p:sp>
        <p:nvSpPr>
          <p:cNvPr id="482386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2387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2388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482389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5</a:t>
            </a:r>
          </a:p>
        </p:txBody>
      </p:sp>
      <p:sp>
        <p:nvSpPr>
          <p:cNvPr id="482390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2391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22</a:t>
            </a:r>
          </a:p>
        </p:txBody>
      </p:sp>
      <p:sp>
        <p:nvSpPr>
          <p:cNvPr id="482392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82393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2394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nand</a:t>
            </a:r>
          </a:p>
        </p:txBody>
      </p:sp>
      <p:sp>
        <p:nvSpPr>
          <p:cNvPr id="482395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2396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82397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98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399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2400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sw    6  2  12</a:t>
            </a:r>
          </a:p>
        </p:txBody>
      </p:sp>
      <p:sp>
        <p:nvSpPr>
          <p:cNvPr id="482401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2402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2403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2404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77</a:t>
            </a:r>
          </a:p>
        </p:txBody>
      </p:sp>
      <p:sp>
        <p:nvSpPr>
          <p:cNvPr id="482405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2406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82407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2408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82409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2410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2411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2412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2413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2414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2415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2416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2417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2418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2419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82420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 </a:t>
            </a:r>
          </a:p>
        </p:txBody>
      </p:sp>
      <p:sp>
        <p:nvSpPr>
          <p:cNvPr id="482421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82422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23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24" name="Line 120"/>
          <p:cNvSpPr>
            <a:spLocks noChangeShapeType="1"/>
          </p:cNvSpPr>
          <p:nvPr/>
        </p:nvSpPr>
        <p:spPr bwMode="auto">
          <a:xfrm flipV="1">
            <a:off x="2286000" y="4038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25" name="Text Box 121"/>
          <p:cNvSpPr txBox="1">
            <a:spLocks noChangeArrowheads="1"/>
          </p:cNvSpPr>
          <p:nvPr/>
        </p:nvSpPr>
        <p:spPr bwMode="auto">
          <a:xfrm>
            <a:off x="2347913" y="3838575"/>
            <a:ext cx="471487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2426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2427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2428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2429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2430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</a:t>
              </a:r>
            </a:p>
          </p:txBody>
        </p:sp>
        <p:sp>
          <p:nvSpPr>
            <p:cNvPr id="482431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H1</a:t>
              </a:r>
            </a:p>
          </p:txBody>
        </p:sp>
      </p:grpSp>
      <p:sp>
        <p:nvSpPr>
          <p:cNvPr id="482432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33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34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35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36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2438" name="Group 134"/>
          <p:cNvGrpSpPr>
            <a:grpSpLocks/>
          </p:cNvGrpSpPr>
          <p:nvPr/>
        </p:nvGrpSpPr>
        <p:grpSpPr bwMode="auto">
          <a:xfrm>
            <a:off x="4800600" y="2590800"/>
            <a:ext cx="304800" cy="2514600"/>
            <a:chOff x="3024" y="1632"/>
            <a:chExt cx="192" cy="1584"/>
          </a:xfrm>
        </p:grpSpPr>
        <p:sp>
          <p:nvSpPr>
            <p:cNvPr id="482439" name="Line 135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440" name="Line 136"/>
            <p:cNvSpPr>
              <a:spLocks noChangeShapeType="1"/>
            </p:cNvSpPr>
            <p:nvPr/>
          </p:nvSpPr>
          <p:spPr bwMode="auto">
            <a:xfrm flipH="1">
              <a:off x="3024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441" name="Line 137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2442" name="Text Box 138"/>
          <p:cNvSpPr txBox="1">
            <a:spLocks noChangeArrowheads="1"/>
          </p:cNvSpPr>
          <p:nvPr/>
        </p:nvSpPr>
        <p:spPr bwMode="auto">
          <a:xfrm>
            <a:off x="3505200" y="7620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6</a:t>
            </a:r>
          </a:p>
        </p:txBody>
      </p:sp>
      <p:sp>
        <p:nvSpPr>
          <p:cNvPr id="482443" name="Text Box 139"/>
          <p:cNvSpPr txBox="1">
            <a:spLocks noChangeArrowheads="1"/>
          </p:cNvSpPr>
          <p:nvPr/>
        </p:nvSpPr>
        <p:spPr bwMode="auto">
          <a:xfrm>
            <a:off x="1812925" y="2271713"/>
            <a:ext cx="83978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Hazard</a:t>
            </a:r>
          </a:p>
        </p:txBody>
      </p:sp>
      <p:sp>
        <p:nvSpPr>
          <p:cNvPr id="482444" name="Text Box 140"/>
          <p:cNvSpPr txBox="1">
            <a:spLocks noChangeArrowheads="1"/>
          </p:cNvSpPr>
          <p:nvPr/>
        </p:nvSpPr>
        <p:spPr bwMode="auto">
          <a:xfrm>
            <a:off x="1965325" y="2479675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grpSp>
        <p:nvGrpSpPr>
          <p:cNvPr id="482445" name="Group 141"/>
          <p:cNvGrpSpPr>
            <a:grpSpLocks/>
          </p:cNvGrpSpPr>
          <p:nvPr/>
        </p:nvGrpSpPr>
        <p:grpSpPr bwMode="auto">
          <a:xfrm>
            <a:off x="1219200" y="609600"/>
            <a:ext cx="990600" cy="1981200"/>
            <a:chOff x="1056" y="144"/>
            <a:chExt cx="624" cy="1584"/>
          </a:xfrm>
        </p:grpSpPr>
        <p:sp>
          <p:nvSpPr>
            <p:cNvPr id="482446" name="Text Box 142"/>
            <p:cNvSpPr txBox="1">
              <a:spLocks noChangeArrowheads="1"/>
            </p:cNvSpPr>
            <p:nvPr/>
          </p:nvSpPr>
          <p:spPr bwMode="auto">
            <a:xfrm>
              <a:off x="1056" y="287"/>
              <a:ext cx="212" cy="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  <p:grpSp>
          <p:nvGrpSpPr>
            <p:cNvPr id="482447" name="Group 143"/>
            <p:cNvGrpSpPr>
              <a:grpSpLocks/>
            </p:cNvGrpSpPr>
            <p:nvPr/>
          </p:nvGrpSpPr>
          <p:grpSpPr bwMode="auto">
            <a:xfrm>
              <a:off x="1104" y="144"/>
              <a:ext cx="576" cy="1584"/>
              <a:chOff x="1104" y="144"/>
              <a:chExt cx="576" cy="1584"/>
            </a:xfrm>
          </p:grpSpPr>
          <p:sp>
            <p:nvSpPr>
              <p:cNvPr id="482448" name="Line 144"/>
              <p:cNvSpPr>
                <a:spLocks noChangeShapeType="1"/>
              </p:cNvSpPr>
              <p:nvPr/>
            </p:nvSpPr>
            <p:spPr bwMode="auto">
              <a:xfrm flipV="1">
                <a:off x="1680" y="144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49" name="Line 145"/>
              <p:cNvSpPr>
                <a:spLocks noChangeShapeType="1"/>
              </p:cNvSpPr>
              <p:nvPr/>
            </p:nvSpPr>
            <p:spPr bwMode="auto">
              <a:xfrm flipH="1">
                <a:off x="1152" y="14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50" name="Line 146"/>
              <p:cNvSpPr>
                <a:spLocks noChangeShapeType="1"/>
              </p:cNvSpPr>
              <p:nvPr/>
            </p:nvSpPr>
            <p:spPr bwMode="auto">
              <a:xfrm>
                <a:off x="1152" y="1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51" name="Oval 147"/>
              <p:cNvSpPr>
                <a:spLocks noChangeArrowheads="1"/>
              </p:cNvSpPr>
              <p:nvPr/>
            </p:nvSpPr>
            <p:spPr bwMode="auto">
              <a:xfrm>
                <a:off x="1104" y="19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82452" name="Group 148"/>
          <p:cNvGrpSpPr>
            <a:grpSpLocks/>
          </p:cNvGrpSpPr>
          <p:nvPr/>
        </p:nvGrpSpPr>
        <p:grpSpPr bwMode="auto">
          <a:xfrm>
            <a:off x="49213" y="609600"/>
            <a:ext cx="1398587" cy="2528888"/>
            <a:chOff x="120" y="144"/>
            <a:chExt cx="1032" cy="1992"/>
          </a:xfrm>
        </p:grpSpPr>
        <p:grpSp>
          <p:nvGrpSpPr>
            <p:cNvPr id="482453" name="Group 149"/>
            <p:cNvGrpSpPr>
              <a:grpSpLocks/>
            </p:cNvGrpSpPr>
            <p:nvPr/>
          </p:nvGrpSpPr>
          <p:grpSpPr bwMode="auto">
            <a:xfrm>
              <a:off x="120" y="144"/>
              <a:ext cx="1032" cy="1824"/>
              <a:chOff x="120" y="144"/>
              <a:chExt cx="1032" cy="1824"/>
            </a:xfrm>
          </p:grpSpPr>
          <p:sp>
            <p:nvSpPr>
              <p:cNvPr id="482454" name="Line 150"/>
              <p:cNvSpPr>
                <a:spLocks noChangeShapeType="1"/>
              </p:cNvSpPr>
              <p:nvPr/>
            </p:nvSpPr>
            <p:spPr bwMode="auto">
              <a:xfrm flipH="1">
                <a:off x="816" y="14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55" name="Freeform 151"/>
              <p:cNvSpPr>
                <a:spLocks/>
              </p:cNvSpPr>
              <p:nvPr/>
            </p:nvSpPr>
            <p:spPr bwMode="auto">
              <a:xfrm>
                <a:off x="120" y="144"/>
                <a:ext cx="696" cy="1728"/>
              </a:xfrm>
              <a:custGeom>
                <a:avLst/>
                <a:gdLst/>
                <a:ahLst/>
                <a:cxnLst>
                  <a:cxn ang="0">
                    <a:pos x="168" y="1824"/>
                  </a:cxn>
                  <a:cxn ang="0">
                    <a:pos x="24" y="576"/>
                  </a:cxn>
                  <a:cxn ang="0">
                    <a:pos x="312" y="144"/>
                  </a:cxn>
                  <a:cxn ang="0">
                    <a:pos x="696" y="0"/>
                  </a:cxn>
                </a:cxnLst>
                <a:rect l="0" t="0" r="r" b="b"/>
                <a:pathLst>
                  <a:path w="696" h="1824">
                    <a:moveTo>
                      <a:pt x="168" y="1824"/>
                    </a:moveTo>
                    <a:cubicBezTo>
                      <a:pt x="84" y="1340"/>
                      <a:pt x="0" y="856"/>
                      <a:pt x="24" y="576"/>
                    </a:cubicBezTo>
                    <a:cubicBezTo>
                      <a:pt x="48" y="296"/>
                      <a:pt x="200" y="240"/>
                      <a:pt x="312" y="144"/>
                    </a:cubicBezTo>
                    <a:cubicBezTo>
                      <a:pt x="424" y="48"/>
                      <a:pt x="560" y="24"/>
                      <a:pt x="69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2456" name="Oval 152"/>
              <p:cNvSpPr>
                <a:spLocks noChangeArrowheads="1"/>
              </p:cNvSpPr>
              <p:nvPr/>
            </p:nvSpPr>
            <p:spPr bwMode="auto">
              <a:xfrm>
                <a:off x="240" y="1872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2457" name="Text Box 153"/>
            <p:cNvSpPr txBox="1">
              <a:spLocks noChangeArrowheads="1"/>
            </p:cNvSpPr>
            <p:nvPr/>
          </p:nvSpPr>
          <p:spPr bwMode="auto">
            <a:xfrm>
              <a:off x="193" y="1919"/>
              <a:ext cx="248" cy="21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en</a:t>
              </a:r>
            </a:p>
          </p:txBody>
        </p:sp>
      </p:grpSp>
      <p:sp>
        <p:nvSpPr>
          <p:cNvPr id="482458" name="Line 154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59" name="Line 155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2463" name="Rectangle 159"/>
          <p:cNvSpPr>
            <a:spLocks noChangeArrowheads="1"/>
          </p:cNvSpPr>
          <p:nvPr/>
        </p:nvSpPr>
        <p:spPr bwMode="auto">
          <a:xfrm>
            <a:off x="1981200" y="3546475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08660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463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31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3332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3333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4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3335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36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37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38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39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40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341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42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3343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3344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3345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3346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3347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348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3349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83350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3351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352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353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3354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3355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3356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357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3358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3359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360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3361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2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3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4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5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6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7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8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69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0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1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2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3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4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5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6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7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8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79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0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1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2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3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4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5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6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3387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8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89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0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1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2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3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4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5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6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7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8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399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00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3401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3402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3403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3404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05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06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3407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08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3409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</a:t>
            </a:r>
          </a:p>
        </p:txBody>
      </p:sp>
      <p:sp>
        <p:nvSpPr>
          <p:cNvPr id="483410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3411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3412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</a:p>
        </p:txBody>
      </p:sp>
      <p:sp>
        <p:nvSpPr>
          <p:cNvPr id="483413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5</a:t>
            </a:r>
          </a:p>
        </p:txBody>
      </p:sp>
      <p:sp>
        <p:nvSpPr>
          <p:cNvPr id="483414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3415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31</a:t>
            </a:r>
          </a:p>
        </p:txBody>
      </p:sp>
      <p:sp>
        <p:nvSpPr>
          <p:cNvPr id="483416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lw</a:t>
            </a:r>
          </a:p>
        </p:txBody>
      </p:sp>
      <p:sp>
        <p:nvSpPr>
          <p:cNvPr id="483417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3418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83419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22</a:t>
            </a:r>
          </a:p>
        </p:txBody>
      </p:sp>
      <p:sp>
        <p:nvSpPr>
          <p:cNvPr id="483420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83421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22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23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3424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sw    6  2  12</a:t>
            </a:r>
          </a:p>
        </p:txBody>
      </p:sp>
      <p:sp>
        <p:nvSpPr>
          <p:cNvPr id="483425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3426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3427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3428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3429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3430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83431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3432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83433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3434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3435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3436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3437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3438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3439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3440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3441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3442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3443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3444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 </a:t>
            </a:r>
          </a:p>
        </p:txBody>
      </p:sp>
      <p:sp>
        <p:nvSpPr>
          <p:cNvPr id="483445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83446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47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48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49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3450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3451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3452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3453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3454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3455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</a:t>
              </a:r>
            </a:p>
          </p:txBody>
        </p:sp>
      </p:grpSp>
      <p:sp>
        <p:nvSpPr>
          <p:cNvPr id="483456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57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58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59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60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3462" name="Group 134"/>
          <p:cNvGrpSpPr>
            <a:grpSpLocks/>
          </p:cNvGrpSpPr>
          <p:nvPr/>
        </p:nvGrpSpPr>
        <p:grpSpPr bwMode="auto">
          <a:xfrm>
            <a:off x="4800600" y="2590800"/>
            <a:ext cx="304800" cy="2514600"/>
            <a:chOff x="3024" y="1632"/>
            <a:chExt cx="192" cy="1584"/>
          </a:xfrm>
        </p:grpSpPr>
        <p:sp>
          <p:nvSpPr>
            <p:cNvPr id="483463" name="Line 135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464" name="Line 136"/>
            <p:cNvSpPr>
              <a:spLocks noChangeShapeType="1"/>
            </p:cNvSpPr>
            <p:nvPr/>
          </p:nvSpPr>
          <p:spPr bwMode="auto">
            <a:xfrm flipH="1">
              <a:off x="3024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465" name="Line 137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3466" name="Text Box 138"/>
          <p:cNvSpPr txBox="1">
            <a:spLocks noChangeArrowheads="1"/>
          </p:cNvSpPr>
          <p:nvPr/>
        </p:nvSpPr>
        <p:spPr bwMode="auto">
          <a:xfrm>
            <a:off x="3505200" y="7620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6</a:t>
            </a:r>
          </a:p>
        </p:txBody>
      </p:sp>
      <p:sp>
        <p:nvSpPr>
          <p:cNvPr id="483468" name="Text Box 140"/>
          <p:cNvSpPr txBox="1">
            <a:spLocks noChangeArrowheads="1"/>
          </p:cNvSpPr>
          <p:nvPr/>
        </p:nvSpPr>
        <p:spPr bwMode="auto">
          <a:xfrm>
            <a:off x="1965325" y="247967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3482" name="Line 154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3483" name="Line 155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3487" name="Group 159"/>
          <p:cNvGrpSpPr>
            <a:grpSpLocks/>
          </p:cNvGrpSpPr>
          <p:nvPr/>
        </p:nvGrpSpPr>
        <p:grpSpPr bwMode="auto">
          <a:xfrm>
            <a:off x="2146300" y="3962400"/>
            <a:ext cx="2273300" cy="1676400"/>
            <a:chOff x="1352" y="2496"/>
            <a:chExt cx="1432" cy="1056"/>
          </a:xfrm>
        </p:grpSpPr>
        <p:sp>
          <p:nvSpPr>
            <p:cNvPr id="483488" name="Freeform 160"/>
            <p:cNvSpPr>
              <a:spLocks/>
            </p:cNvSpPr>
            <p:nvPr/>
          </p:nvSpPr>
          <p:spPr bwMode="auto">
            <a:xfrm>
              <a:off x="1352" y="2496"/>
              <a:ext cx="1144" cy="91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84" y="576"/>
                </a:cxn>
                <a:cxn ang="0">
                  <a:pos x="1144" y="912"/>
                </a:cxn>
              </a:cxnLst>
              <a:rect l="0" t="0" r="r" b="b"/>
              <a:pathLst>
                <a:path w="1144" h="912">
                  <a:moveTo>
                    <a:pt x="40" y="0"/>
                  </a:moveTo>
                  <a:cubicBezTo>
                    <a:pt x="20" y="212"/>
                    <a:pt x="0" y="424"/>
                    <a:pt x="184" y="576"/>
                  </a:cubicBezTo>
                  <a:cubicBezTo>
                    <a:pt x="368" y="728"/>
                    <a:pt x="756" y="820"/>
                    <a:pt x="1144" y="9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3489" name="Rectangle 161"/>
            <p:cNvSpPr>
              <a:spLocks noChangeArrowheads="1"/>
            </p:cNvSpPr>
            <p:nvPr/>
          </p:nvSpPr>
          <p:spPr bwMode="auto">
            <a:xfrm>
              <a:off x="2496" y="3312"/>
              <a:ext cx="288" cy="240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noop</a:t>
              </a: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55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4356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4357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58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4359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0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1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2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3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4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5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66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4367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4368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4369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4370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4371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4372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4373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84374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4375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6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7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4378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4379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4380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4381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4382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4383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4384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4385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86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87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88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89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0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1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2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3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4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5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6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7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8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399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0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1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2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3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4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5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6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7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8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09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0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4411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2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3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4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5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6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7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8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19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0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1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2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3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4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4425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4426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4427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4428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29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30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4431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32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noop</a:t>
            </a:r>
          </a:p>
        </p:txBody>
      </p:sp>
      <p:sp>
        <p:nvSpPr>
          <p:cNvPr id="484433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</a:t>
            </a:r>
          </a:p>
        </p:txBody>
      </p:sp>
      <p:sp>
        <p:nvSpPr>
          <p:cNvPr id="484434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4435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4436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</a:p>
        </p:txBody>
      </p:sp>
      <p:sp>
        <p:nvSpPr>
          <p:cNvPr id="484437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5</a:t>
            </a:r>
          </a:p>
        </p:txBody>
      </p:sp>
      <p:sp>
        <p:nvSpPr>
          <p:cNvPr id="484438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4439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31</a:t>
            </a:r>
          </a:p>
        </p:txBody>
      </p:sp>
      <p:sp>
        <p:nvSpPr>
          <p:cNvPr id="484440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lw</a:t>
            </a:r>
          </a:p>
        </p:txBody>
      </p:sp>
      <p:sp>
        <p:nvSpPr>
          <p:cNvPr id="484441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4442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add</a:t>
            </a:r>
          </a:p>
        </p:txBody>
      </p:sp>
      <p:sp>
        <p:nvSpPr>
          <p:cNvPr id="484443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22</a:t>
            </a:r>
          </a:p>
        </p:txBody>
      </p:sp>
      <p:sp>
        <p:nvSpPr>
          <p:cNvPr id="484444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</a:t>
            </a:r>
          </a:p>
        </p:txBody>
      </p:sp>
      <p:sp>
        <p:nvSpPr>
          <p:cNvPr id="484445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46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47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4448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sw    6  2  12</a:t>
            </a:r>
          </a:p>
        </p:txBody>
      </p:sp>
      <p:sp>
        <p:nvSpPr>
          <p:cNvPr id="484449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4450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4451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4452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4453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4454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84455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4456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84457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4458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4459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4460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4461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4462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4463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4464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4465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4466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4467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468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 </a:t>
            </a:r>
          </a:p>
        </p:txBody>
      </p:sp>
      <p:sp>
        <p:nvSpPr>
          <p:cNvPr id="484469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84470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71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72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73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4474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4475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4476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4477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4478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4479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H2</a:t>
              </a:r>
            </a:p>
          </p:txBody>
        </p:sp>
      </p:grpSp>
      <p:sp>
        <p:nvSpPr>
          <p:cNvPr id="484480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81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82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83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84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4485" name="Group 133"/>
          <p:cNvGrpSpPr>
            <a:grpSpLocks/>
          </p:cNvGrpSpPr>
          <p:nvPr/>
        </p:nvGrpSpPr>
        <p:grpSpPr bwMode="auto">
          <a:xfrm>
            <a:off x="4800600" y="2590800"/>
            <a:ext cx="304800" cy="2514600"/>
            <a:chOff x="3024" y="1632"/>
            <a:chExt cx="192" cy="1584"/>
          </a:xfrm>
        </p:grpSpPr>
        <p:sp>
          <p:nvSpPr>
            <p:cNvPr id="484486" name="Line 134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4487" name="Line 135"/>
            <p:cNvSpPr>
              <a:spLocks noChangeShapeType="1"/>
            </p:cNvSpPr>
            <p:nvPr/>
          </p:nvSpPr>
          <p:spPr bwMode="auto">
            <a:xfrm flipH="1">
              <a:off x="3024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4488" name="Line 136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4489" name="Text Box 137"/>
          <p:cNvSpPr txBox="1">
            <a:spLocks noChangeArrowheads="1"/>
          </p:cNvSpPr>
          <p:nvPr/>
        </p:nvSpPr>
        <p:spPr bwMode="auto">
          <a:xfrm>
            <a:off x="3200400" y="7620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7</a:t>
            </a:r>
          </a:p>
        </p:txBody>
      </p:sp>
      <p:sp>
        <p:nvSpPr>
          <p:cNvPr id="484490" name="Text Box 138"/>
          <p:cNvSpPr txBox="1">
            <a:spLocks noChangeArrowheads="1"/>
          </p:cNvSpPr>
          <p:nvPr/>
        </p:nvSpPr>
        <p:spPr bwMode="auto">
          <a:xfrm>
            <a:off x="1812925" y="2271713"/>
            <a:ext cx="83978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Hazard</a:t>
            </a:r>
          </a:p>
        </p:txBody>
      </p:sp>
      <p:sp>
        <p:nvSpPr>
          <p:cNvPr id="484491" name="Text Box 139"/>
          <p:cNvSpPr txBox="1">
            <a:spLocks noChangeArrowheads="1"/>
          </p:cNvSpPr>
          <p:nvPr/>
        </p:nvSpPr>
        <p:spPr bwMode="auto">
          <a:xfrm>
            <a:off x="1965325" y="247967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4492" name="Text Box 140"/>
          <p:cNvSpPr txBox="1">
            <a:spLocks noChangeArrowheads="1"/>
          </p:cNvSpPr>
          <p:nvPr/>
        </p:nvSpPr>
        <p:spPr bwMode="auto">
          <a:xfrm>
            <a:off x="2041525" y="2479675"/>
            <a:ext cx="336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84493" name="Line 141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4494" name="Line 142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79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5380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5381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382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84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85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86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88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390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5391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5392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5393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5394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5395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5396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5397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85398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5399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400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401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5402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5403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5404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5405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5406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5407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5408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5409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0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1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2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3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4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5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6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7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8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19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0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1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2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3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4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5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6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7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8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29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0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1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2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3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4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5435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6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7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8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39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0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1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2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3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4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5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6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7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48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5449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5450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5451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5452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53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54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5455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56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sw</a:t>
            </a:r>
          </a:p>
        </p:txBody>
      </p:sp>
      <p:sp>
        <p:nvSpPr>
          <p:cNvPr id="485457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12</a:t>
            </a:r>
          </a:p>
        </p:txBody>
      </p:sp>
      <p:sp>
        <p:nvSpPr>
          <p:cNvPr id="485458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 </a:t>
            </a:r>
          </a:p>
        </p:txBody>
      </p:sp>
      <p:sp>
        <p:nvSpPr>
          <p:cNvPr id="485459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>
                <a:solidFill>
                  <a:srgbClr val="008000"/>
                </a:solidFill>
              </a:rPr>
              <a:t>1</a:t>
            </a:r>
            <a:r>
              <a:rPr lang="en-US" sz="1600"/>
              <a:t>  </a:t>
            </a:r>
          </a:p>
        </p:txBody>
      </p:sp>
      <p:sp>
        <p:nvSpPr>
          <p:cNvPr id="485460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5 </a:t>
            </a:r>
          </a:p>
        </p:txBody>
      </p:sp>
      <p:sp>
        <p:nvSpPr>
          <p:cNvPr id="485461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 </a:t>
            </a:r>
          </a:p>
        </p:txBody>
      </p:sp>
      <p:sp>
        <p:nvSpPr>
          <p:cNvPr id="485462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5463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5464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noop</a:t>
            </a:r>
          </a:p>
        </p:txBody>
      </p:sp>
      <p:sp>
        <p:nvSpPr>
          <p:cNvPr id="485465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5466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lw</a:t>
            </a:r>
          </a:p>
        </p:txBody>
      </p:sp>
      <p:sp>
        <p:nvSpPr>
          <p:cNvPr id="485467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5468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99</a:t>
            </a:r>
          </a:p>
        </p:txBody>
      </p:sp>
      <p:sp>
        <p:nvSpPr>
          <p:cNvPr id="485469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70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71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5472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5473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5474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5475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5476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5477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5478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85479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5480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22</a:t>
            </a:r>
          </a:p>
        </p:txBody>
      </p:sp>
      <p:sp>
        <p:nvSpPr>
          <p:cNvPr id="485481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5482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5483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5484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5485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5486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5487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5488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5489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5490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5491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492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 </a:t>
            </a:r>
          </a:p>
        </p:txBody>
      </p:sp>
      <p:sp>
        <p:nvSpPr>
          <p:cNvPr id="485493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85494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95" name="Line 119"/>
          <p:cNvSpPr>
            <a:spLocks noChangeShapeType="1"/>
          </p:cNvSpPr>
          <p:nvPr/>
        </p:nvSpPr>
        <p:spPr bwMode="auto">
          <a:xfrm flipH="1">
            <a:off x="2286000" y="5105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96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497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5498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5499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5500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5501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H3</a:t>
              </a:r>
            </a:p>
          </p:txBody>
        </p:sp>
        <p:sp>
          <p:nvSpPr>
            <p:cNvPr id="485502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5503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85504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505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506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507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508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5509" name="Group 133"/>
          <p:cNvGrpSpPr>
            <a:grpSpLocks/>
          </p:cNvGrpSpPr>
          <p:nvPr/>
        </p:nvGrpSpPr>
        <p:grpSpPr bwMode="auto">
          <a:xfrm>
            <a:off x="4800600" y="2590800"/>
            <a:ext cx="304800" cy="2514600"/>
            <a:chOff x="3024" y="1632"/>
            <a:chExt cx="192" cy="1584"/>
          </a:xfrm>
        </p:grpSpPr>
        <p:sp>
          <p:nvSpPr>
            <p:cNvPr id="485510" name="Line 134"/>
            <p:cNvSpPr>
              <a:spLocks noChangeShapeType="1"/>
            </p:cNvSpPr>
            <p:nvPr/>
          </p:nvSpPr>
          <p:spPr bwMode="auto">
            <a:xfrm flipH="1">
              <a:off x="3024" y="163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5511" name="Line 135"/>
            <p:cNvSpPr>
              <a:spLocks noChangeShapeType="1"/>
            </p:cNvSpPr>
            <p:nvPr/>
          </p:nvSpPr>
          <p:spPr bwMode="auto">
            <a:xfrm flipH="1">
              <a:off x="3024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5512" name="Line 136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5513" name="Text Box 137"/>
          <p:cNvSpPr txBox="1">
            <a:spLocks noChangeArrowheads="1"/>
          </p:cNvSpPr>
          <p:nvPr/>
        </p:nvSpPr>
        <p:spPr bwMode="auto">
          <a:xfrm>
            <a:off x="3505200" y="15240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7</a:t>
            </a:r>
          </a:p>
        </p:txBody>
      </p:sp>
      <p:sp>
        <p:nvSpPr>
          <p:cNvPr id="485515" name="Text Box 139"/>
          <p:cNvSpPr txBox="1">
            <a:spLocks noChangeArrowheads="1"/>
          </p:cNvSpPr>
          <p:nvPr/>
        </p:nvSpPr>
        <p:spPr bwMode="auto">
          <a:xfrm>
            <a:off x="1965325" y="247967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5516" name="Text Box 140"/>
          <p:cNvSpPr txBox="1">
            <a:spLocks noChangeArrowheads="1"/>
          </p:cNvSpPr>
          <p:nvPr/>
        </p:nvSpPr>
        <p:spPr bwMode="auto">
          <a:xfrm>
            <a:off x="2041525" y="2479675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5517" name="Line 141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5518" name="Line 142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03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6405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6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6407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08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09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12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14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6415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6416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6417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6418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6419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6421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86422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6423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24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425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6426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6427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6428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29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6430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6431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432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6433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4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5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6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7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8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39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0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1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2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3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4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5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6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7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8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49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0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1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2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3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4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5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6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7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58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6459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0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1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2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3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4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5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6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7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8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69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70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71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72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6473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6474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6475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6476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77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78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6479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80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sw</a:t>
            </a:r>
          </a:p>
        </p:txBody>
      </p:sp>
      <p:sp>
        <p:nvSpPr>
          <p:cNvPr id="486481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12</a:t>
            </a:r>
          </a:p>
        </p:txBody>
      </p:sp>
      <p:sp>
        <p:nvSpPr>
          <p:cNvPr id="486482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 </a:t>
            </a:r>
          </a:p>
        </p:txBody>
      </p:sp>
      <p:sp>
        <p:nvSpPr>
          <p:cNvPr id="486483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>
                <a:solidFill>
                  <a:srgbClr val="008000"/>
                </a:solidFill>
              </a:rPr>
              <a:t>1</a:t>
            </a:r>
            <a:r>
              <a:rPr lang="en-US" sz="1600"/>
              <a:t>  </a:t>
            </a:r>
          </a:p>
        </p:txBody>
      </p:sp>
      <p:sp>
        <p:nvSpPr>
          <p:cNvPr id="486484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5 </a:t>
            </a:r>
          </a:p>
        </p:txBody>
      </p:sp>
      <p:sp>
        <p:nvSpPr>
          <p:cNvPr id="486485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 </a:t>
            </a:r>
          </a:p>
        </p:txBody>
      </p:sp>
      <p:sp>
        <p:nvSpPr>
          <p:cNvPr id="486486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6487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</a:t>
            </a:r>
          </a:p>
        </p:txBody>
      </p:sp>
      <p:sp>
        <p:nvSpPr>
          <p:cNvPr id="486488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noop</a:t>
            </a:r>
          </a:p>
        </p:txBody>
      </p:sp>
      <p:sp>
        <p:nvSpPr>
          <p:cNvPr id="486489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 </a:t>
            </a:r>
          </a:p>
        </p:txBody>
      </p:sp>
      <p:sp>
        <p:nvSpPr>
          <p:cNvPr id="486490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lw</a:t>
            </a:r>
          </a:p>
        </p:txBody>
      </p:sp>
      <p:sp>
        <p:nvSpPr>
          <p:cNvPr id="486491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6492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99</a:t>
            </a:r>
          </a:p>
        </p:txBody>
      </p:sp>
      <p:sp>
        <p:nvSpPr>
          <p:cNvPr id="486493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94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495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6496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6497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6498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6499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6500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6501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6502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</a:t>
            </a:r>
          </a:p>
        </p:txBody>
      </p:sp>
      <p:sp>
        <p:nvSpPr>
          <p:cNvPr id="486503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6504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86505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6506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6507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6508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6509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6510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6511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6512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6513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6514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6515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6516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 </a:t>
            </a:r>
          </a:p>
        </p:txBody>
      </p:sp>
      <p:sp>
        <p:nvSpPr>
          <p:cNvPr id="486517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86518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19" name="Line 119"/>
          <p:cNvSpPr>
            <a:spLocks noChangeShapeType="1"/>
          </p:cNvSpPr>
          <p:nvPr/>
        </p:nvSpPr>
        <p:spPr bwMode="auto">
          <a:xfrm flipH="1">
            <a:off x="4800600" y="5105400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20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21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6522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6523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6524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6525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H3</a:t>
              </a:r>
            </a:p>
          </p:txBody>
        </p:sp>
        <p:sp>
          <p:nvSpPr>
            <p:cNvPr id="486526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  <p:sp>
          <p:nvSpPr>
            <p:cNvPr id="486527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86528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29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0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1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2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4" name="Line 134"/>
          <p:cNvSpPr>
            <a:spLocks noChangeShapeType="1"/>
          </p:cNvSpPr>
          <p:nvPr/>
        </p:nvSpPr>
        <p:spPr bwMode="auto">
          <a:xfrm flipH="1">
            <a:off x="4800600" y="2590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5" name="Line 135"/>
          <p:cNvSpPr>
            <a:spLocks noChangeShapeType="1"/>
          </p:cNvSpPr>
          <p:nvPr/>
        </p:nvSpPr>
        <p:spPr bwMode="auto">
          <a:xfrm flipH="1">
            <a:off x="48006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37" name="Text Box 137"/>
          <p:cNvSpPr txBox="1">
            <a:spLocks noChangeArrowheads="1"/>
          </p:cNvSpPr>
          <p:nvPr/>
        </p:nvSpPr>
        <p:spPr bwMode="auto">
          <a:xfrm>
            <a:off x="3236913" y="0"/>
            <a:ext cx="2670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half of cycle 8</a:t>
            </a:r>
          </a:p>
        </p:txBody>
      </p:sp>
      <p:sp>
        <p:nvSpPr>
          <p:cNvPr id="486538" name="Text Box 138"/>
          <p:cNvSpPr txBox="1">
            <a:spLocks noChangeArrowheads="1"/>
          </p:cNvSpPr>
          <p:nvPr/>
        </p:nvSpPr>
        <p:spPr bwMode="auto">
          <a:xfrm>
            <a:off x="1965325" y="247967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6539" name="Text Box 139"/>
          <p:cNvSpPr txBox="1">
            <a:spLocks noChangeArrowheads="1"/>
          </p:cNvSpPr>
          <p:nvPr/>
        </p:nvSpPr>
        <p:spPr bwMode="auto">
          <a:xfrm>
            <a:off x="2041525" y="2479675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6540" name="Line 140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41" name="Line 141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6542" name="Line 142"/>
          <p:cNvSpPr>
            <a:spLocks noChangeShapeType="1"/>
          </p:cNvSpPr>
          <p:nvPr/>
        </p:nvSpPr>
        <p:spPr bwMode="auto">
          <a:xfrm>
            <a:off x="2286000" y="51054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6545" name="Group 145"/>
          <p:cNvGrpSpPr>
            <a:grpSpLocks/>
          </p:cNvGrpSpPr>
          <p:nvPr/>
        </p:nvGrpSpPr>
        <p:grpSpPr bwMode="auto">
          <a:xfrm>
            <a:off x="4768850" y="2271713"/>
            <a:ext cx="403225" cy="2833687"/>
            <a:chOff x="3004" y="1431"/>
            <a:chExt cx="254" cy="1785"/>
          </a:xfrm>
        </p:grpSpPr>
        <p:sp>
          <p:nvSpPr>
            <p:cNvPr id="486536" name="Line 136"/>
            <p:cNvSpPr>
              <a:spLocks noChangeShapeType="1"/>
            </p:cNvSpPr>
            <p:nvPr/>
          </p:nvSpPr>
          <p:spPr bwMode="auto">
            <a:xfrm>
              <a:off x="3024" y="1632"/>
              <a:ext cx="0" cy="15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6543" name="Text Box 143"/>
            <p:cNvSpPr txBox="1">
              <a:spLocks noChangeArrowheads="1"/>
            </p:cNvSpPr>
            <p:nvPr/>
          </p:nvSpPr>
          <p:spPr bwMode="auto">
            <a:xfrm>
              <a:off x="3014" y="1431"/>
              <a:ext cx="24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99</a:t>
              </a:r>
            </a:p>
          </p:txBody>
        </p:sp>
        <p:sp>
          <p:nvSpPr>
            <p:cNvPr id="486544" name="Text Box 144"/>
            <p:cNvSpPr txBox="1">
              <a:spLocks noChangeArrowheads="1"/>
            </p:cNvSpPr>
            <p:nvPr/>
          </p:nvSpPr>
          <p:spPr bwMode="auto">
            <a:xfrm>
              <a:off x="3004" y="2488"/>
              <a:ext cx="24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12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Line 2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27" name="Line 3"/>
          <p:cNvSpPr>
            <a:spLocks noChangeShapeType="1"/>
          </p:cNvSpPr>
          <p:nvPr/>
        </p:nvSpPr>
        <p:spPr bwMode="auto">
          <a:xfrm>
            <a:off x="54102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87428" name="Group 4"/>
          <p:cNvGrpSpPr>
            <a:grpSpLocks/>
          </p:cNvGrpSpPr>
          <p:nvPr/>
        </p:nvGrpSpPr>
        <p:grpSpPr bwMode="auto">
          <a:xfrm>
            <a:off x="1524000" y="2286000"/>
            <a:ext cx="1443038" cy="1676400"/>
            <a:chOff x="1248" y="1584"/>
            <a:chExt cx="816" cy="960"/>
          </a:xfrm>
        </p:grpSpPr>
        <p:sp>
          <p:nvSpPr>
            <p:cNvPr id="487429" name="Oval 5" descr="Weave"/>
            <p:cNvSpPr>
              <a:spLocks noChangeArrowheads="1"/>
            </p:cNvSpPr>
            <p:nvPr/>
          </p:nvSpPr>
          <p:spPr bwMode="auto">
            <a:xfrm>
              <a:off x="1248" y="1728"/>
              <a:ext cx="816" cy="816"/>
            </a:xfrm>
            <a:prstGeom prst="ellipse">
              <a:avLst/>
            </a:prstGeom>
            <a:pattFill prst="weave">
              <a:fgClr>
                <a:srgbClr val="FF99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430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341" cy="1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          </a:t>
              </a:r>
            </a:p>
          </p:txBody>
        </p:sp>
      </p:grpSp>
      <p:sp>
        <p:nvSpPr>
          <p:cNvPr id="487431" name="Line 7"/>
          <p:cNvSpPr>
            <a:spLocks noChangeShapeType="1"/>
          </p:cNvSpPr>
          <p:nvPr/>
        </p:nvSpPr>
        <p:spPr bwMode="auto">
          <a:xfrm>
            <a:off x="1676400" y="3352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2" name="Line 8"/>
          <p:cNvSpPr>
            <a:spLocks noChangeShapeType="1"/>
          </p:cNvSpPr>
          <p:nvPr/>
        </p:nvSpPr>
        <p:spPr bwMode="auto">
          <a:xfrm>
            <a:off x="1676400" y="3505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3" name="Line 9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4" name="Line 10"/>
          <p:cNvSpPr>
            <a:spLocks noChangeShapeType="1"/>
          </p:cNvSpPr>
          <p:nvPr/>
        </p:nvSpPr>
        <p:spPr bwMode="auto">
          <a:xfrm flipH="1" flipV="1">
            <a:off x="5410200" y="3886200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V="1">
            <a:off x="5715000" y="25908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6" name="Rectangle 12"/>
          <p:cNvSpPr>
            <a:spLocks noChangeArrowheads="1"/>
          </p:cNvSpPr>
          <p:nvPr/>
        </p:nvSpPr>
        <p:spPr bwMode="auto">
          <a:xfrm>
            <a:off x="6248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7" name="Line 13"/>
          <p:cNvSpPr>
            <a:spLocks noChangeShapeType="1"/>
          </p:cNvSpPr>
          <p:nvPr/>
        </p:nvSpPr>
        <p:spPr bwMode="auto">
          <a:xfrm>
            <a:off x="6705600" y="44958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38" name="Rectangle 14"/>
          <p:cNvSpPr>
            <a:spLocks noChangeArrowheads="1"/>
          </p:cNvSpPr>
          <p:nvPr/>
        </p:nvSpPr>
        <p:spPr bwMode="auto">
          <a:xfrm>
            <a:off x="152400" y="2933700"/>
            <a:ext cx="304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487439" name="Rectangle 15"/>
          <p:cNvSpPr>
            <a:spLocks noChangeArrowheads="1"/>
          </p:cNvSpPr>
          <p:nvPr/>
        </p:nvSpPr>
        <p:spPr bwMode="auto">
          <a:xfrm>
            <a:off x="609600" y="2857500"/>
            <a:ext cx="4572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487440" name="Rectangle 16"/>
          <p:cNvSpPr>
            <a:spLocks noChangeArrowheads="1"/>
          </p:cNvSpPr>
          <p:nvPr/>
        </p:nvSpPr>
        <p:spPr bwMode="auto">
          <a:xfrm rot="-5400000">
            <a:off x="2247900" y="28575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0"/>
              <a:t>Register file</a:t>
            </a:r>
          </a:p>
          <a:p>
            <a:endParaRPr lang="en-US" sz="1400" b="0"/>
          </a:p>
          <a:p>
            <a:endParaRPr lang="en-US" sz="1400" b="0"/>
          </a:p>
          <a:p>
            <a:endParaRPr lang="en-US" sz="1400" b="0"/>
          </a:p>
        </p:txBody>
      </p:sp>
      <p:sp>
        <p:nvSpPr>
          <p:cNvPr id="487441" name="AutoShape 17"/>
          <p:cNvSpPr>
            <a:spLocks noChangeArrowheads="1"/>
          </p:cNvSpPr>
          <p:nvPr/>
        </p:nvSpPr>
        <p:spPr bwMode="auto">
          <a:xfrm rot="-5400000">
            <a:off x="8286750" y="2914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7442" name="Group 18"/>
          <p:cNvGrpSpPr>
            <a:grpSpLocks/>
          </p:cNvGrpSpPr>
          <p:nvPr/>
        </p:nvGrpSpPr>
        <p:grpSpPr bwMode="auto">
          <a:xfrm>
            <a:off x="5562600" y="2743200"/>
            <a:ext cx="542925" cy="1371600"/>
            <a:chOff x="-72" y="2365"/>
            <a:chExt cx="397" cy="1056"/>
          </a:xfrm>
        </p:grpSpPr>
        <p:sp>
          <p:nvSpPr>
            <p:cNvPr id="487443" name="Freeform 19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7444" name="Text Box 20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487445" name="AutoShape 21"/>
          <p:cNvSpPr>
            <a:spLocks noChangeArrowheads="1"/>
          </p:cNvSpPr>
          <p:nvPr/>
        </p:nvSpPr>
        <p:spPr bwMode="auto">
          <a:xfrm rot="5400000" flipH="1">
            <a:off x="171450" y="10477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487446" name="Rectangle 22"/>
          <p:cNvSpPr>
            <a:spLocks noChangeArrowheads="1"/>
          </p:cNvSpPr>
          <p:nvPr/>
        </p:nvSpPr>
        <p:spPr bwMode="auto">
          <a:xfrm>
            <a:off x="304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487447" name="Rectangle 23"/>
          <p:cNvSpPr>
            <a:spLocks noChangeArrowheads="1"/>
          </p:cNvSpPr>
          <p:nvPr/>
        </p:nvSpPr>
        <p:spPr bwMode="auto">
          <a:xfrm>
            <a:off x="1143000" y="800100"/>
            <a:ext cx="457200" cy="5295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8" name="Rectangle 24"/>
          <p:cNvSpPr>
            <a:spLocks noChangeArrowheads="1"/>
          </p:cNvSpPr>
          <p:nvPr/>
        </p:nvSpPr>
        <p:spPr bwMode="auto">
          <a:xfrm>
            <a:off x="39624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9" name="Rectangle 25"/>
          <p:cNvSpPr>
            <a:spLocks noChangeArrowheads="1"/>
          </p:cNvSpPr>
          <p:nvPr/>
        </p:nvSpPr>
        <p:spPr bwMode="auto">
          <a:xfrm>
            <a:off x="7010400" y="2971800"/>
            <a:ext cx="6858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487450" name="Rectangle 26"/>
          <p:cNvSpPr>
            <a:spLocks noChangeArrowheads="1"/>
          </p:cNvSpPr>
          <p:nvPr/>
        </p:nvSpPr>
        <p:spPr bwMode="auto">
          <a:xfrm>
            <a:off x="7848600" y="762000"/>
            <a:ext cx="457200" cy="5334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7451" name="Group 27"/>
          <p:cNvGrpSpPr>
            <a:grpSpLocks/>
          </p:cNvGrpSpPr>
          <p:nvPr/>
        </p:nvGrpSpPr>
        <p:grpSpPr bwMode="auto">
          <a:xfrm>
            <a:off x="609600" y="1828800"/>
            <a:ext cx="446088" cy="762000"/>
            <a:chOff x="624" y="1248"/>
            <a:chExt cx="281" cy="480"/>
          </a:xfrm>
        </p:grpSpPr>
        <p:sp>
          <p:nvSpPr>
            <p:cNvPr id="487452" name="Freeform 28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7453" name="Text Box 29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87454" name="Group 30"/>
          <p:cNvGrpSpPr>
            <a:grpSpLocks/>
          </p:cNvGrpSpPr>
          <p:nvPr/>
        </p:nvGrpSpPr>
        <p:grpSpPr bwMode="auto">
          <a:xfrm>
            <a:off x="4876800" y="1600200"/>
            <a:ext cx="446088" cy="762000"/>
            <a:chOff x="624" y="1248"/>
            <a:chExt cx="281" cy="480"/>
          </a:xfrm>
        </p:grpSpPr>
        <p:sp>
          <p:nvSpPr>
            <p:cNvPr id="487455" name="Freeform 31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7456" name="Text Box 32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487457" name="Line 33"/>
          <p:cNvSpPr>
            <a:spLocks noChangeShapeType="1"/>
          </p:cNvSpPr>
          <p:nvPr/>
        </p:nvSpPr>
        <p:spPr bwMode="auto">
          <a:xfrm>
            <a:off x="1066800" y="328295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58" name="Line 34"/>
          <p:cNvSpPr>
            <a:spLocks noChangeShapeType="1"/>
          </p:cNvSpPr>
          <p:nvPr/>
        </p:nvSpPr>
        <p:spPr bwMode="auto">
          <a:xfrm>
            <a:off x="990600" y="2209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59" name="Line 35"/>
          <p:cNvSpPr>
            <a:spLocks noChangeShapeType="1"/>
          </p:cNvSpPr>
          <p:nvPr/>
        </p:nvSpPr>
        <p:spPr bwMode="auto">
          <a:xfrm flipV="1">
            <a:off x="1066800" y="144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0" name="Line 36"/>
          <p:cNvSpPr>
            <a:spLocks noChangeShapeType="1"/>
          </p:cNvSpPr>
          <p:nvPr/>
        </p:nvSpPr>
        <p:spPr bwMode="auto">
          <a:xfrm flipH="1">
            <a:off x="714375" y="1447800"/>
            <a:ext cx="42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1" name="Line 37"/>
          <p:cNvSpPr>
            <a:spLocks noChangeShapeType="1"/>
          </p:cNvSpPr>
          <p:nvPr/>
        </p:nvSpPr>
        <p:spPr bwMode="auto">
          <a:xfrm>
            <a:off x="538163" y="1938338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2" name="Line 38"/>
          <p:cNvSpPr>
            <a:spLocks noChangeShapeType="1"/>
          </p:cNvSpPr>
          <p:nvPr/>
        </p:nvSpPr>
        <p:spPr bwMode="auto">
          <a:xfrm flipV="1">
            <a:off x="457200" y="3276600"/>
            <a:ext cx="152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3" name="Line 39"/>
          <p:cNvSpPr>
            <a:spLocks noChangeShapeType="1"/>
          </p:cNvSpPr>
          <p:nvPr/>
        </p:nvSpPr>
        <p:spPr bwMode="auto">
          <a:xfrm flipV="1">
            <a:off x="533400" y="2438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4" name="Line 40"/>
          <p:cNvSpPr>
            <a:spLocks noChangeShapeType="1"/>
          </p:cNvSpPr>
          <p:nvPr/>
        </p:nvSpPr>
        <p:spPr bwMode="auto">
          <a:xfrm>
            <a:off x="533400" y="2438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5" name="Line 41"/>
          <p:cNvSpPr>
            <a:spLocks noChangeShapeType="1"/>
          </p:cNvSpPr>
          <p:nvPr/>
        </p:nvSpPr>
        <p:spPr bwMode="auto">
          <a:xfrm flipV="1">
            <a:off x="76200" y="1219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6" name="Line 42"/>
          <p:cNvSpPr>
            <a:spLocks noChangeShapeType="1"/>
          </p:cNvSpPr>
          <p:nvPr/>
        </p:nvSpPr>
        <p:spPr bwMode="auto">
          <a:xfrm>
            <a:off x="762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7" name="Line 43"/>
          <p:cNvSpPr>
            <a:spLocks noChangeShapeType="1"/>
          </p:cNvSpPr>
          <p:nvPr/>
        </p:nvSpPr>
        <p:spPr bwMode="auto">
          <a:xfrm>
            <a:off x="76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8" name="Line 44"/>
          <p:cNvSpPr>
            <a:spLocks noChangeShapeType="1"/>
          </p:cNvSpPr>
          <p:nvPr/>
        </p:nvSpPr>
        <p:spPr bwMode="auto">
          <a:xfrm>
            <a:off x="1600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69" name="Line 45"/>
          <p:cNvSpPr>
            <a:spLocks noChangeShapeType="1"/>
          </p:cNvSpPr>
          <p:nvPr/>
        </p:nvSpPr>
        <p:spPr bwMode="auto">
          <a:xfrm>
            <a:off x="1676400" y="2895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0" name="Line 46"/>
          <p:cNvSpPr>
            <a:spLocks noChangeShapeType="1"/>
          </p:cNvSpPr>
          <p:nvPr/>
        </p:nvSpPr>
        <p:spPr bwMode="auto">
          <a:xfrm>
            <a:off x="1676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1" name="Line 47"/>
          <p:cNvSpPr>
            <a:spLocks noChangeShapeType="1"/>
          </p:cNvSpPr>
          <p:nvPr/>
        </p:nvSpPr>
        <p:spPr bwMode="auto">
          <a:xfrm>
            <a:off x="1676400" y="2895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2" name="Line 48"/>
          <p:cNvSpPr>
            <a:spLocks noChangeShapeType="1"/>
          </p:cNvSpPr>
          <p:nvPr/>
        </p:nvSpPr>
        <p:spPr bwMode="auto">
          <a:xfrm>
            <a:off x="1676400" y="3124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3" name="Line 49"/>
          <p:cNvSpPr>
            <a:spLocks noChangeShapeType="1"/>
          </p:cNvSpPr>
          <p:nvPr/>
        </p:nvSpPr>
        <p:spPr bwMode="auto">
          <a:xfrm>
            <a:off x="3581400" y="36576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4" name="Line 50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5" name="Line 51"/>
          <p:cNvSpPr>
            <a:spLocks noChangeShapeType="1"/>
          </p:cNvSpPr>
          <p:nvPr/>
        </p:nvSpPr>
        <p:spPr bwMode="auto">
          <a:xfrm>
            <a:off x="4419600" y="3657600"/>
            <a:ext cx="68580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6" name="Line 52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7" name="Line 53"/>
          <p:cNvSpPr>
            <a:spLocks noChangeShapeType="1"/>
          </p:cNvSpPr>
          <p:nvPr/>
        </p:nvSpPr>
        <p:spPr bwMode="auto">
          <a:xfrm flipV="1">
            <a:off x="1600200" y="2209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8" name="Line 54"/>
          <p:cNvSpPr>
            <a:spLocks noChangeShapeType="1"/>
          </p:cNvSpPr>
          <p:nvPr/>
        </p:nvSpPr>
        <p:spPr bwMode="auto">
          <a:xfrm>
            <a:off x="44196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79" name="Line 55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0" name="Line 56"/>
          <p:cNvSpPr>
            <a:spLocks noChangeShapeType="1"/>
          </p:cNvSpPr>
          <p:nvPr/>
        </p:nvSpPr>
        <p:spPr bwMode="auto">
          <a:xfrm flipV="1">
            <a:off x="4648200" y="1752600"/>
            <a:ext cx="0" cy="2514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1" name="Line 57"/>
          <p:cNvSpPr>
            <a:spLocks noChangeShapeType="1"/>
          </p:cNvSpPr>
          <p:nvPr/>
        </p:nvSpPr>
        <p:spPr bwMode="auto">
          <a:xfrm>
            <a:off x="4419600" y="17526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2" name="AutoShape 58"/>
          <p:cNvSpPr>
            <a:spLocks noChangeArrowheads="1"/>
          </p:cNvSpPr>
          <p:nvPr/>
        </p:nvSpPr>
        <p:spPr bwMode="auto">
          <a:xfrm rot="-5400000">
            <a:off x="4781550" y="37528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487483" name="Line 59"/>
          <p:cNvSpPr>
            <a:spLocks noChangeShapeType="1"/>
          </p:cNvSpPr>
          <p:nvPr/>
        </p:nvSpPr>
        <p:spPr bwMode="auto">
          <a:xfrm>
            <a:off x="5257800" y="198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4" name="Line 60"/>
          <p:cNvSpPr>
            <a:spLocks noChangeShapeType="1"/>
          </p:cNvSpPr>
          <p:nvPr/>
        </p:nvSpPr>
        <p:spPr bwMode="auto">
          <a:xfrm>
            <a:off x="67056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5" name="Line 61"/>
          <p:cNvSpPr>
            <a:spLocks noChangeShapeType="1"/>
          </p:cNvSpPr>
          <p:nvPr/>
        </p:nvSpPr>
        <p:spPr bwMode="auto">
          <a:xfrm flipV="1">
            <a:off x="6934200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6" name="Line 62"/>
          <p:cNvSpPr>
            <a:spLocks noChangeShapeType="1"/>
          </p:cNvSpPr>
          <p:nvPr/>
        </p:nvSpPr>
        <p:spPr bwMode="auto">
          <a:xfrm>
            <a:off x="693420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7" name="Line 63"/>
          <p:cNvSpPr>
            <a:spLocks noChangeShapeType="1"/>
          </p:cNvSpPr>
          <p:nvPr/>
        </p:nvSpPr>
        <p:spPr bwMode="auto">
          <a:xfrm>
            <a:off x="7696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8" name="Line 64"/>
          <p:cNvSpPr>
            <a:spLocks noChangeShapeType="1"/>
          </p:cNvSpPr>
          <p:nvPr/>
        </p:nvSpPr>
        <p:spPr bwMode="auto">
          <a:xfrm>
            <a:off x="8305800" y="3352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89" name="Line 65"/>
          <p:cNvSpPr>
            <a:spLocks noChangeShapeType="1"/>
          </p:cNvSpPr>
          <p:nvPr/>
        </p:nvSpPr>
        <p:spPr bwMode="auto">
          <a:xfrm>
            <a:off x="83058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0" name="Line 66"/>
          <p:cNvSpPr>
            <a:spLocks noChangeShapeType="1"/>
          </p:cNvSpPr>
          <p:nvPr/>
        </p:nvSpPr>
        <p:spPr bwMode="auto">
          <a:xfrm>
            <a:off x="4495800" y="36576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1" name="Line 67"/>
          <p:cNvSpPr>
            <a:spLocks noChangeShapeType="1"/>
          </p:cNvSpPr>
          <p:nvPr/>
        </p:nvSpPr>
        <p:spPr bwMode="auto">
          <a:xfrm>
            <a:off x="4419600" y="4495800"/>
            <a:ext cx="1828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2" name="Line 68"/>
          <p:cNvSpPr>
            <a:spLocks noChangeShapeType="1"/>
          </p:cNvSpPr>
          <p:nvPr/>
        </p:nvSpPr>
        <p:spPr bwMode="auto">
          <a:xfrm>
            <a:off x="2286000" y="3886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3" name="Line 69"/>
          <p:cNvSpPr>
            <a:spLocks noChangeShapeType="1"/>
          </p:cNvSpPr>
          <p:nvPr/>
        </p:nvSpPr>
        <p:spPr bwMode="auto">
          <a:xfrm>
            <a:off x="6705600" y="1981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4" name="Line 70"/>
          <p:cNvSpPr>
            <a:spLocks noChangeShapeType="1"/>
          </p:cNvSpPr>
          <p:nvPr/>
        </p:nvSpPr>
        <p:spPr bwMode="auto">
          <a:xfrm flipV="1">
            <a:off x="6934200" y="990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5" name="Line 71"/>
          <p:cNvSpPr>
            <a:spLocks noChangeShapeType="1"/>
          </p:cNvSpPr>
          <p:nvPr/>
        </p:nvSpPr>
        <p:spPr bwMode="auto">
          <a:xfrm flipH="1">
            <a:off x="719138" y="990600"/>
            <a:ext cx="621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496" name="Text Box 72"/>
          <p:cNvSpPr txBox="1">
            <a:spLocks noChangeArrowheads="1"/>
          </p:cNvSpPr>
          <p:nvPr/>
        </p:nvSpPr>
        <p:spPr bwMode="auto">
          <a:xfrm>
            <a:off x="11430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487497" name="Text Box 73"/>
          <p:cNvSpPr txBox="1">
            <a:spLocks noChangeArrowheads="1"/>
          </p:cNvSpPr>
          <p:nvPr/>
        </p:nvSpPr>
        <p:spPr bwMode="auto">
          <a:xfrm>
            <a:off x="37338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487498" name="Text Box 74"/>
          <p:cNvSpPr txBox="1">
            <a:spLocks noChangeArrowheads="1"/>
          </p:cNvSpPr>
          <p:nvPr/>
        </p:nvSpPr>
        <p:spPr bwMode="auto">
          <a:xfrm>
            <a:off x="6019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487499" name="Text Box 75"/>
          <p:cNvSpPr txBox="1">
            <a:spLocks noChangeArrowheads="1"/>
          </p:cNvSpPr>
          <p:nvPr/>
        </p:nvSpPr>
        <p:spPr bwMode="auto">
          <a:xfrm>
            <a:off x="76200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487500" name="Line 76"/>
          <p:cNvSpPr>
            <a:spLocks noChangeShapeType="1"/>
          </p:cNvSpPr>
          <p:nvPr/>
        </p:nvSpPr>
        <p:spPr bwMode="auto">
          <a:xfrm>
            <a:off x="4410075" y="5410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01" name="Line 77"/>
          <p:cNvSpPr>
            <a:spLocks noChangeShapeType="1"/>
          </p:cNvSpPr>
          <p:nvPr/>
        </p:nvSpPr>
        <p:spPr bwMode="auto">
          <a:xfrm>
            <a:off x="6705600" y="5410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02" name="AutoShape 78"/>
          <p:cNvSpPr>
            <a:spLocks noChangeArrowheads="1"/>
          </p:cNvSpPr>
          <p:nvPr/>
        </p:nvSpPr>
        <p:spPr bwMode="auto">
          <a:xfrm rot="-5400000">
            <a:off x="1562100" y="3336925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b="0"/>
              <a:t>M</a:t>
            </a:r>
          </a:p>
          <a:p>
            <a:pPr algn="ctr"/>
            <a:r>
              <a:rPr lang="en-US" sz="900" b="0"/>
              <a:t>U</a:t>
            </a:r>
          </a:p>
          <a:p>
            <a:pPr algn="ctr"/>
            <a:r>
              <a:rPr lang="en-US" sz="900" b="0"/>
              <a:t>X</a:t>
            </a:r>
          </a:p>
        </p:txBody>
      </p:sp>
      <p:sp>
        <p:nvSpPr>
          <p:cNvPr id="487503" name="Line 79"/>
          <p:cNvSpPr>
            <a:spLocks noChangeShapeType="1"/>
          </p:cNvSpPr>
          <p:nvPr/>
        </p:nvSpPr>
        <p:spPr bwMode="auto">
          <a:xfrm>
            <a:off x="1676400" y="5410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04" name="Rectangle 80"/>
          <p:cNvSpPr>
            <a:spLocks noChangeArrowheads="1"/>
          </p:cNvSpPr>
          <p:nvPr/>
        </p:nvSpPr>
        <p:spPr bwMode="auto">
          <a:xfrm>
            <a:off x="3962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7505" name="Rectangle 81"/>
          <p:cNvSpPr>
            <a:spLocks noChangeArrowheads="1"/>
          </p:cNvSpPr>
          <p:nvPr/>
        </p:nvSpPr>
        <p:spPr bwMode="auto">
          <a:xfrm>
            <a:off x="3962400" y="4114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 </a:t>
            </a:r>
          </a:p>
        </p:txBody>
      </p:sp>
      <p:sp>
        <p:nvSpPr>
          <p:cNvPr id="487506" name="Rectangle 82"/>
          <p:cNvSpPr>
            <a:spLocks noChangeArrowheads="1"/>
          </p:cNvSpPr>
          <p:nvPr/>
        </p:nvSpPr>
        <p:spPr bwMode="auto">
          <a:xfrm>
            <a:off x="3962400" y="3505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 </a:t>
            </a:r>
          </a:p>
        </p:txBody>
      </p:sp>
      <p:sp>
        <p:nvSpPr>
          <p:cNvPr id="487507" name="Rectangle 83"/>
          <p:cNvSpPr>
            <a:spLocks noChangeArrowheads="1"/>
          </p:cNvSpPr>
          <p:nvPr/>
        </p:nvSpPr>
        <p:spPr bwMode="auto">
          <a:xfrm>
            <a:off x="3962400" y="2895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 </a:t>
            </a:r>
          </a:p>
        </p:txBody>
      </p:sp>
      <p:sp>
        <p:nvSpPr>
          <p:cNvPr id="487508" name="Rectangle 84"/>
          <p:cNvSpPr>
            <a:spLocks noChangeArrowheads="1"/>
          </p:cNvSpPr>
          <p:nvPr/>
        </p:nvSpPr>
        <p:spPr bwMode="auto">
          <a:xfrm>
            <a:off x="39624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</a:p>
        </p:txBody>
      </p:sp>
      <p:sp>
        <p:nvSpPr>
          <p:cNvPr id="487509" name="Rectangle 85"/>
          <p:cNvSpPr>
            <a:spLocks noChangeArrowheads="1"/>
          </p:cNvSpPr>
          <p:nvPr/>
        </p:nvSpPr>
        <p:spPr bwMode="auto">
          <a:xfrm>
            <a:off x="1143000" y="2057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 </a:t>
            </a:r>
          </a:p>
        </p:txBody>
      </p:sp>
      <p:sp>
        <p:nvSpPr>
          <p:cNvPr id="487510" name="Rectangle 86"/>
          <p:cNvSpPr>
            <a:spLocks noChangeArrowheads="1"/>
          </p:cNvSpPr>
          <p:nvPr/>
        </p:nvSpPr>
        <p:spPr bwMode="auto">
          <a:xfrm>
            <a:off x="6248400" y="1828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7511" name="Rectangle 87"/>
          <p:cNvSpPr>
            <a:spLocks noChangeArrowheads="1"/>
          </p:cNvSpPr>
          <p:nvPr/>
        </p:nvSpPr>
        <p:spPr bwMode="auto">
          <a:xfrm>
            <a:off x="62484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111 </a:t>
            </a:r>
          </a:p>
        </p:txBody>
      </p:sp>
      <p:sp>
        <p:nvSpPr>
          <p:cNvPr id="487512" name="Rectangle 88"/>
          <p:cNvSpPr>
            <a:spLocks noChangeArrowheads="1"/>
          </p:cNvSpPr>
          <p:nvPr/>
        </p:nvSpPr>
        <p:spPr bwMode="auto">
          <a:xfrm>
            <a:off x="62484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 sw</a:t>
            </a:r>
          </a:p>
        </p:txBody>
      </p:sp>
      <p:sp>
        <p:nvSpPr>
          <p:cNvPr id="487513" name="Rectangle 89"/>
          <p:cNvSpPr>
            <a:spLocks noChangeArrowheads="1"/>
          </p:cNvSpPr>
          <p:nvPr/>
        </p:nvSpPr>
        <p:spPr bwMode="auto">
          <a:xfrm>
            <a:off x="6248400" y="4343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 </a:t>
            </a:r>
          </a:p>
        </p:txBody>
      </p:sp>
      <p:sp>
        <p:nvSpPr>
          <p:cNvPr id="487514" name="Rectangle 90"/>
          <p:cNvSpPr>
            <a:spLocks noChangeArrowheads="1"/>
          </p:cNvSpPr>
          <p:nvPr/>
        </p:nvSpPr>
        <p:spPr bwMode="auto">
          <a:xfrm>
            <a:off x="7848600" y="5257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noop</a:t>
            </a:r>
          </a:p>
        </p:txBody>
      </p:sp>
      <p:sp>
        <p:nvSpPr>
          <p:cNvPr id="487515" name="Rectangle 91"/>
          <p:cNvSpPr>
            <a:spLocks noChangeArrowheads="1"/>
          </p:cNvSpPr>
          <p:nvPr/>
        </p:nvSpPr>
        <p:spPr bwMode="auto">
          <a:xfrm>
            <a:off x="7848600" y="2667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7516" name="Rectangle 92"/>
          <p:cNvSpPr>
            <a:spLocks noChangeArrowheads="1"/>
          </p:cNvSpPr>
          <p:nvPr/>
        </p:nvSpPr>
        <p:spPr bwMode="auto">
          <a:xfrm>
            <a:off x="7848600" y="3200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  </a:t>
            </a:r>
          </a:p>
        </p:txBody>
      </p:sp>
      <p:sp>
        <p:nvSpPr>
          <p:cNvPr id="487517" name="Line 93"/>
          <p:cNvSpPr>
            <a:spLocks noChangeShapeType="1"/>
          </p:cNvSpPr>
          <p:nvPr/>
        </p:nvSpPr>
        <p:spPr bwMode="auto">
          <a:xfrm>
            <a:off x="8939213" y="3048000"/>
            <a:ext cx="128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18" name="Line 94"/>
          <p:cNvSpPr>
            <a:spLocks noChangeShapeType="1"/>
          </p:cNvSpPr>
          <p:nvPr/>
        </p:nvSpPr>
        <p:spPr bwMode="auto">
          <a:xfrm>
            <a:off x="9067800" y="30480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19" name="Rectangle 95"/>
          <p:cNvSpPr>
            <a:spLocks noChangeArrowheads="1"/>
          </p:cNvSpPr>
          <p:nvPr/>
        </p:nvSpPr>
        <p:spPr bwMode="auto">
          <a:xfrm>
            <a:off x="6248400" y="2438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7520" name="Rectangle 96"/>
          <p:cNvSpPr>
            <a:spLocks noChangeArrowheads="1"/>
          </p:cNvSpPr>
          <p:nvPr/>
        </p:nvSpPr>
        <p:spPr bwMode="auto">
          <a:xfrm rot="5400000">
            <a:off x="609600" y="30480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</a:t>
            </a:r>
          </a:p>
        </p:txBody>
      </p:sp>
      <p:sp>
        <p:nvSpPr>
          <p:cNvPr id="487521" name="Rectangle 97"/>
          <p:cNvSpPr>
            <a:spLocks noChangeArrowheads="1"/>
          </p:cNvSpPr>
          <p:nvPr/>
        </p:nvSpPr>
        <p:spPr bwMode="auto">
          <a:xfrm>
            <a:off x="3200400" y="2819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7</a:t>
            </a:r>
          </a:p>
        </p:txBody>
      </p:sp>
      <p:sp>
        <p:nvSpPr>
          <p:cNvPr id="487522" name="Rectangle 98"/>
          <p:cNvSpPr>
            <a:spLocks noChangeArrowheads="1"/>
          </p:cNvSpPr>
          <p:nvPr/>
        </p:nvSpPr>
        <p:spPr bwMode="auto">
          <a:xfrm>
            <a:off x="3200400" y="3048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21</a:t>
            </a:r>
          </a:p>
        </p:txBody>
      </p:sp>
      <p:sp>
        <p:nvSpPr>
          <p:cNvPr id="487523" name="Rectangle 99"/>
          <p:cNvSpPr>
            <a:spLocks noChangeArrowheads="1"/>
          </p:cNvSpPr>
          <p:nvPr/>
        </p:nvSpPr>
        <p:spPr bwMode="auto">
          <a:xfrm>
            <a:off x="3200400" y="3276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11</a:t>
            </a:r>
          </a:p>
        </p:txBody>
      </p:sp>
      <p:sp>
        <p:nvSpPr>
          <p:cNvPr id="487524" name="Rectangle 100"/>
          <p:cNvSpPr>
            <a:spLocks noChangeArrowheads="1"/>
          </p:cNvSpPr>
          <p:nvPr/>
        </p:nvSpPr>
        <p:spPr bwMode="auto">
          <a:xfrm>
            <a:off x="3200400" y="3505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-2</a:t>
            </a:r>
          </a:p>
        </p:txBody>
      </p:sp>
      <p:sp>
        <p:nvSpPr>
          <p:cNvPr id="487525" name="Rectangle 101"/>
          <p:cNvSpPr>
            <a:spLocks noChangeArrowheads="1"/>
          </p:cNvSpPr>
          <p:nvPr/>
        </p:nvSpPr>
        <p:spPr bwMode="auto">
          <a:xfrm>
            <a:off x="3200400" y="2590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14</a:t>
            </a:r>
          </a:p>
        </p:txBody>
      </p:sp>
      <p:sp>
        <p:nvSpPr>
          <p:cNvPr id="487526" name="Rectangle 102"/>
          <p:cNvSpPr>
            <a:spLocks noChangeArrowheads="1"/>
          </p:cNvSpPr>
          <p:nvPr/>
        </p:nvSpPr>
        <p:spPr bwMode="auto">
          <a:xfrm>
            <a:off x="3200400" y="3733800"/>
            <a:ext cx="304800" cy="228600"/>
          </a:xfrm>
          <a:prstGeom prst="rect">
            <a:avLst/>
          </a:pr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99</a:t>
            </a:r>
          </a:p>
        </p:txBody>
      </p:sp>
      <p:sp>
        <p:nvSpPr>
          <p:cNvPr id="487527" name="Rectangle 103"/>
          <p:cNvSpPr>
            <a:spLocks noChangeArrowheads="1"/>
          </p:cNvSpPr>
          <p:nvPr/>
        </p:nvSpPr>
        <p:spPr bwMode="auto">
          <a:xfrm>
            <a:off x="3200400" y="23622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487528" name="Rectangle 104"/>
          <p:cNvSpPr>
            <a:spLocks noChangeArrowheads="1"/>
          </p:cNvSpPr>
          <p:nvPr/>
        </p:nvSpPr>
        <p:spPr bwMode="auto">
          <a:xfrm>
            <a:off x="3200400" y="3962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 8</a:t>
            </a:r>
          </a:p>
        </p:txBody>
      </p:sp>
      <p:sp>
        <p:nvSpPr>
          <p:cNvPr id="487529" name="Rectangle 105"/>
          <p:cNvSpPr>
            <a:spLocks noChangeArrowheads="1"/>
          </p:cNvSpPr>
          <p:nvPr/>
        </p:nvSpPr>
        <p:spPr bwMode="auto">
          <a:xfrm>
            <a:off x="2957513" y="2828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R2</a:t>
            </a:r>
          </a:p>
        </p:txBody>
      </p:sp>
      <p:sp>
        <p:nvSpPr>
          <p:cNvPr id="487530" name="Rectangle 106"/>
          <p:cNvSpPr>
            <a:spLocks noChangeArrowheads="1"/>
          </p:cNvSpPr>
          <p:nvPr/>
        </p:nvSpPr>
        <p:spPr bwMode="auto">
          <a:xfrm>
            <a:off x="2957513" y="3057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R3</a:t>
            </a:r>
          </a:p>
        </p:txBody>
      </p:sp>
      <p:sp>
        <p:nvSpPr>
          <p:cNvPr id="487531" name="Rectangle 107"/>
          <p:cNvSpPr>
            <a:spLocks noChangeArrowheads="1"/>
          </p:cNvSpPr>
          <p:nvPr/>
        </p:nvSpPr>
        <p:spPr bwMode="auto">
          <a:xfrm>
            <a:off x="2957513" y="3286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R4</a:t>
            </a:r>
          </a:p>
        </p:txBody>
      </p:sp>
      <p:sp>
        <p:nvSpPr>
          <p:cNvPr id="487532" name="Rectangle 108"/>
          <p:cNvSpPr>
            <a:spLocks noChangeArrowheads="1"/>
          </p:cNvSpPr>
          <p:nvPr/>
        </p:nvSpPr>
        <p:spPr bwMode="auto">
          <a:xfrm>
            <a:off x="2957513" y="3514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R5</a:t>
            </a:r>
          </a:p>
        </p:txBody>
      </p:sp>
      <p:sp>
        <p:nvSpPr>
          <p:cNvPr id="487533" name="Rectangle 109"/>
          <p:cNvSpPr>
            <a:spLocks noChangeArrowheads="1"/>
          </p:cNvSpPr>
          <p:nvPr/>
        </p:nvSpPr>
        <p:spPr bwMode="auto">
          <a:xfrm>
            <a:off x="2957513" y="2600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R1</a:t>
            </a:r>
          </a:p>
        </p:txBody>
      </p:sp>
      <p:sp>
        <p:nvSpPr>
          <p:cNvPr id="487534" name="Rectangle 110"/>
          <p:cNvSpPr>
            <a:spLocks noChangeArrowheads="1"/>
          </p:cNvSpPr>
          <p:nvPr/>
        </p:nvSpPr>
        <p:spPr bwMode="auto">
          <a:xfrm>
            <a:off x="2957513" y="3743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R6</a:t>
            </a:r>
          </a:p>
        </p:txBody>
      </p:sp>
      <p:sp>
        <p:nvSpPr>
          <p:cNvPr id="487535" name="Rectangle 111"/>
          <p:cNvSpPr>
            <a:spLocks noChangeArrowheads="1"/>
          </p:cNvSpPr>
          <p:nvPr/>
        </p:nvSpPr>
        <p:spPr bwMode="auto">
          <a:xfrm>
            <a:off x="2957513" y="2371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R0</a:t>
            </a:r>
          </a:p>
        </p:txBody>
      </p:sp>
      <p:sp>
        <p:nvSpPr>
          <p:cNvPr id="487536" name="Rectangle 112"/>
          <p:cNvSpPr>
            <a:spLocks noChangeArrowheads="1"/>
          </p:cNvSpPr>
          <p:nvPr/>
        </p:nvSpPr>
        <p:spPr bwMode="auto">
          <a:xfrm>
            <a:off x="2957513" y="3971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/>
              <a:t>R7</a:t>
            </a:r>
          </a:p>
        </p:txBody>
      </p:sp>
      <p:sp>
        <p:nvSpPr>
          <p:cNvPr id="487537" name="Text Box 113"/>
          <p:cNvSpPr txBox="1">
            <a:spLocks noChangeArrowheads="1"/>
          </p:cNvSpPr>
          <p:nvPr/>
        </p:nvSpPr>
        <p:spPr bwMode="auto">
          <a:xfrm>
            <a:off x="2228850" y="266223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regA</a:t>
            </a:r>
          </a:p>
        </p:txBody>
      </p:sp>
      <p:sp>
        <p:nvSpPr>
          <p:cNvPr id="487538" name="Text Box 114"/>
          <p:cNvSpPr txBox="1">
            <a:spLocks noChangeArrowheads="1"/>
          </p:cNvSpPr>
          <p:nvPr/>
        </p:nvSpPr>
        <p:spPr bwMode="auto">
          <a:xfrm>
            <a:off x="2233613" y="2886075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regB</a:t>
            </a:r>
          </a:p>
        </p:txBody>
      </p:sp>
      <p:sp>
        <p:nvSpPr>
          <p:cNvPr id="487539" name="Rectangle 115"/>
          <p:cNvSpPr>
            <a:spLocks noChangeArrowheads="1"/>
          </p:cNvSpPr>
          <p:nvPr/>
        </p:nvSpPr>
        <p:spPr bwMode="auto">
          <a:xfrm>
            <a:off x="19812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540" name="Rectangle 116"/>
          <p:cNvSpPr>
            <a:spLocks noChangeArrowheads="1"/>
          </p:cNvSpPr>
          <p:nvPr/>
        </p:nvSpPr>
        <p:spPr bwMode="auto">
          <a:xfrm>
            <a:off x="22098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 </a:t>
            </a:r>
          </a:p>
        </p:txBody>
      </p:sp>
      <p:sp>
        <p:nvSpPr>
          <p:cNvPr id="487541" name="Rectangle 117"/>
          <p:cNvSpPr>
            <a:spLocks noChangeArrowheads="1"/>
          </p:cNvSpPr>
          <p:nvPr/>
        </p:nvSpPr>
        <p:spPr bwMode="auto">
          <a:xfrm>
            <a:off x="2438400" y="3314700"/>
            <a:ext cx="2286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87542" name="Line 118"/>
          <p:cNvSpPr>
            <a:spLocks noChangeShapeType="1"/>
          </p:cNvSpPr>
          <p:nvPr/>
        </p:nvSpPr>
        <p:spPr bwMode="auto">
          <a:xfrm>
            <a:off x="2667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43" name="Line 119"/>
          <p:cNvSpPr>
            <a:spLocks noChangeShapeType="1"/>
          </p:cNvSpPr>
          <p:nvPr/>
        </p:nvSpPr>
        <p:spPr bwMode="auto">
          <a:xfrm flipH="1">
            <a:off x="4800600" y="51054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44" name="Line 120"/>
          <p:cNvSpPr>
            <a:spLocks noChangeShapeType="1"/>
          </p:cNvSpPr>
          <p:nvPr/>
        </p:nvSpPr>
        <p:spPr bwMode="auto">
          <a:xfrm flipV="1">
            <a:off x="2286000" y="3886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45" name="Text Box 121"/>
          <p:cNvSpPr txBox="1">
            <a:spLocks noChangeArrowheads="1"/>
          </p:cNvSpPr>
          <p:nvPr/>
        </p:nvSpPr>
        <p:spPr bwMode="auto">
          <a:xfrm>
            <a:off x="2209800" y="3657600"/>
            <a:ext cx="4714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data</a:t>
            </a:r>
          </a:p>
        </p:txBody>
      </p:sp>
      <p:sp>
        <p:nvSpPr>
          <p:cNvPr id="487546" name="Text Box 122"/>
          <p:cNvSpPr txBox="1">
            <a:spLocks noChangeArrowheads="1"/>
          </p:cNvSpPr>
          <p:nvPr/>
        </p:nvSpPr>
        <p:spPr bwMode="auto">
          <a:xfrm>
            <a:off x="1963738" y="2540000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7547" name="AutoShape 123"/>
          <p:cNvSpPr>
            <a:spLocks noChangeArrowheads="1"/>
          </p:cNvSpPr>
          <p:nvPr/>
        </p:nvSpPr>
        <p:spPr bwMode="auto">
          <a:xfrm rot="-5400000">
            <a:off x="4781550" y="2762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487548" name="Group 124"/>
          <p:cNvGrpSpPr>
            <a:grpSpLocks/>
          </p:cNvGrpSpPr>
          <p:nvPr/>
        </p:nvGrpSpPr>
        <p:grpSpPr bwMode="auto">
          <a:xfrm>
            <a:off x="3962400" y="5715000"/>
            <a:ext cx="4343400" cy="381000"/>
            <a:chOff x="2496" y="3600"/>
            <a:chExt cx="2736" cy="240"/>
          </a:xfrm>
        </p:grpSpPr>
        <p:sp>
          <p:nvSpPr>
            <p:cNvPr id="487549" name="Rectangle 125"/>
            <p:cNvSpPr>
              <a:spLocks noChangeArrowheads="1"/>
            </p:cNvSpPr>
            <p:nvPr/>
          </p:nvSpPr>
          <p:spPr bwMode="auto">
            <a:xfrm>
              <a:off x="249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 </a:t>
              </a:r>
            </a:p>
          </p:txBody>
        </p:sp>
        <p:sp>
          <p:nvSpPr>
            <p:cNvPr id="487550" name="Rectangle 126"/>
            <p:cNvSpPr>
              <a:spLocks noChangeArrowheads="1"/>
            </p:cNvSpPr>
            <p:nvPr/>
          </p:nvSpPr>
          <p:spPr bwMode="auto">
            <a:xfrm>
              <a:off x="3936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H3 </a:t>
              </a:r>
            </a:p>
          </p:txBody>
        </p:sp>
        <p:sp>
          <p:nvSpPr>
            <p:cNvPr id="487551" name="Rectangle 127"/>
            <p:cNvSpPr>
              <a:spLocks noChangeArrowheads="1"/>
            </p:cNvSpPr>
            <p:nvPr/>
          </p:nvSpPr>
          <p:spPr bwMode="auto">
            <a:xfrm>
              <a:off x="4944" y="3600"/>
              <a:ext cx="288" cy="240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 </a:t>
              </a:r>
            </a:p>
          </p:txBody>
        </p:sp>
      </p:grpSp>
      <p:sp>
        <p:nvSpPr>
          <p:cNvPr id="487552" name="Line 128"/>
          <p:cNvSpPr>
            <a:spLocks noChangeShapeType="1"/>
          </p:cNvSpPr>
          <p:nvPr/>
        </p:nvSpPr>
        <p:spPr bwMode="auto">
          <a:xfrm flipH="1">
            <a:off x="4953000" y="28194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3" name="Line 129"/>
          <p:cNvSpPr>
            <a:spLocks noChangeShapeType="1"/>
          </p:cNvSpPr>
          <p:nvPr/>
        </p:nvSpPr>
        <p:spPr bwMode="auto">
          <a:xfrm flipH="1">
            <a:off x="4953000" y="403860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4" name="Line 130"/>
          <p:cNvSpPr>
            <a:spLocks noChangeShapeType="1"/>
          </p:cNvSpPr>
          <p:nvPr/>
        </p:nvSpPr>
        <p:spPr bwMode="auto">
          <a:xfrm>
            <a:off x="4953000" y="28194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5" name="Line 131"/>
          <p:cNvSpPr>
            <a:spLocks noChangeShapeType="1"/>
          </p:cNvSpPr>
          <p:nvPr/>
        </p:nvSpPr>
        <p:spPr bwMode="auto">
          <a:xfrm>
            <a:off x="4953000" y="48768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6" name="Line 132"/>
          <p:cNvSpPr>
            <a:spLocks noChangeShapeType="1"/>
          </p:cNvSpPr>
          <p:nvPr/>
        </p:nvSpPr>
        <p:spPr bwMode="auto">
          <a:xfrm flipV="1">
            <a:off x="6858000" y="3429000"/>
            <a:ext cx="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7" name="Line 133"/>
          <p:cNvSpPr>
            <a:spLocks noChangeShapeType="1"/>
          </p:cNvSpPr>
          <p:nvPr/>
        </p:nvSpPr>
        <p:spPr bwMode="auto">
          <a:xfrm flipH="1">
            <a:off x="4800600" y="2590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8" name="Line 134"/>
          <p:cNvSpPr>
            <a:spLocks noChangeShapeType="1"/>
          </p:cNvSpPr>
          <p:nvPr/>
        </p:nvSpPr>
        <p:spPr bwMode="auto">
          <a:xfrm flipH="1">
            <a:off x="48006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59" name="Line 135"/>
          <p:cNvSpPr>
            <a:spLocks noChangeShapeType="1"/>
          </p:cNvSpPr>
          <p:nvPr/>
        </p:nvSpPr>
        <p:spPr bwMode="auto">
          <a:xfrm>
            <a:off x="4800600" y="25908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60" name="Text Box 136"/>
          <p:cNvSpPr txBox="1">
            <a:spLocks noChangeArrowheads="1"/>
          </p:cNvSpPr>
          <p:nvPr/>
        </p:nvSpPr>
        <p:spPr bwMode="auto">
          <a:xfrm>
            <a:off x="3236913" y="0"/>
            <a:ext cx="2003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End of cycle 8</a:t>
            </a:r>
          </a:p>
        </p:txBody>
      </p:sp>
      <p:sp>
        <p:nvSpPr>
          <p:cNvPr id="487561" name="Text Box 137"/>
          <p:cNvSpPr txBox="1">
            <a:spLocks noChangeArrowheads="1"/>
          </p:cNvSpPr>
          <p:nvPr/>
        </p:nvSpPr>
        <p:spPr bwMode="auto">
          <a:xfrm>
            <a:off x="1965325" y="247967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7562" name="Text Box 138"/>
          <p:cNvSpPr txBox="1">
            <a:spLocks noChangeArrowheads="1"/>
          </p:cNvSpPr>
          <p:nvPr/>
        </p:nvSpPr>
        <p:spPr bwMode="auto">
          <a:xfrm>
            <a:off x="2041525" y="2479675"/>
            <a:ext cx="260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87563" name="Line 139"/>
          <p:cNvSpPr>
            <a:spLocks noChangeShapeType="1"/>
          </p:cNvSpPr>
          <p:nvPr/>
        </p:nvSpPr>
        <p:spPr bwMode="auto">
          <a:xfrm>
            <a:off x="6705600" y="5943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64" name="Line 140"/>
          <p:cNvSpPr>
            <a:spLocks noChangeShapeType="1"/>
          </p:cNvSpPr>
          <p:nvPr/>
        </p:nvSpPr>
        <p:spPr bwMode="auto">
          <a:xfrm>
            <a:off x="4419600" y="5943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7565" name="Line 141"/>
          <p:cNvSpPr>
            <a:spLocks noChangeShapeType="1"/>
          </p:cNvSpPr>
          <p:nvPr/>
        </p:nvSpPr>
        <p:spPr bwMode="auto">
          <a:xfrm>
            <a:off x="2286000" y="51054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0" y="0"/>
            <a:ext cx="20574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Data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Avoidance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Detect and Stall</a:t>
            </a:r>
          </a:p>
          <a:p>
            <a:pPr marL="114300" lvl="1">
              <a:lnSpc>
                <a:spcPct val="90000"/>
              </a:lnSpc>
            </a:pPr>
            <a:r>
              <a:rPr lang="en-US" sz="1200" dirty="0">
                <a:solidFill>
                  <a:srgbClr val="FF0000"/>
                </a:solidFill>
              </a:rPr>
              <a:t>Detect and Forward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function for BEQ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Fetch: read instruction from memory</a:t>
            </a:r>
          </a:p>
          <a:p>
            <a:r>
              <a:rPr lang="en-US"/>
              <a:t>Decode: read source operands from reg</a:t>
            </a:r>
          </a:p>
          <a:p>
            <a:r>
              <a:rPr lang="en-US"/>
              <a:t>Execute: calculate target address and            	        	test for equality</a:t>
            </a:r>
          </a:p>
          <a:p>
            <a:r>
              <a:rPr lang="en-US"/>
              <a:t>Memory: </a:t>
            </a:r>
            <a:r>
              <a:rPr lang="en-US" b="1" u="sng">
                <a:solidFill>
                  <a:srgbClr val="0000FF"/>
                </a:solidFill>
              </a:rPr>
              <a:t>Send target to PC</a:t>
            </a:r>
            <a:r>
              <a:rPr lang="en-US"/>
              <a:t> if test is equal</a:t>
            </a:r>
          </a:p>
          <a:p>
            <a:r>
              <a:rPr lang="en-US"/>
              <a:t>Writeback: Nothing left to do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	</a:t>
            </a:r>
          </a:p>
          <a:p>
            <a:pPr>
              <a:buFontTx/>
              <a:buNone/>
            </a:pPr>
            <a:r>
              <a:rPr lang="en-US"/>
              <a:t>				beq 	1  1  </a:t>
            </a:r>
            <a:r>
              <a:rPr lang="en-US">
                <a:sym typeface="Wingdings" pitchFamily="2" charset="2"/>
              </a:rPr>
              <a:t>10</a:t>
            </a:r>
          </a:p>
          <a:p>
            <a:pPr>
              <a:buFontTx/>
              <a:buNone/>
            </a:pPr>
            <a:r>
              <a:rPr lang="en-US"/>
              <a:t>				sub 	3  4  </a:t>
            </a:r>
            <a:r>
              <a:rPr lang="en-US">
                <a:sym typeface="Wingdings" pitchFamily="2" charset="2"/>
              </a:rPr>
              <a:t>5</a:t>
            </a:r>
            <a:endParaRPr lang="en-US"/>
          </a:p>
          <a:p>
            <a:pPr>
              <a:buFontTx/>
              <a:buNone/>
            </a:pPr>
            <a:r>
              <a:rPr lang="en-US"/>
              <a:t>				</a:t>
            </a:r>
            <a:endParaRPr lang="en-US" i="1"/>
          </a:p>
          <a:p>
            <a:pPr>
              <a:buFontTx/>
              <a:buNone/>
            </a:pPr>
            <a:endParaRPr lang="en-US" sz="2800" i="1"/>
          </a:p>
          <a:p>
            <a:pPr>
              <a:buFontTx/>
              <a:buNone/>
            </a:pPr>
            <a:endParaRPr lang="en-US" sz="2800" i="1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2192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2098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004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1910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51816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2098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2004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41910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61722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22098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32004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41910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51816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6172200" y="44196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7844" name="Rectangle 21"/>
          <p:cNvSpPr>
            <a:spLocks noChangeArrowheads="1"/>
          </p:cNvSpPr>
          <p:nvPr/>
        </p:nvSpPr>
        <p:spPr bwMode="auto">
          <a:xfrm>
            <a:off x="228600" y="49530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beq</a:t>
            </a:r>
          </a:p>
        </p:txBody>
      </p:sp>
      <p:sp>
        <p:nvSpPr>
          <p:cNvPr id="77845" name="Rectangle 22"/>
          <p:cNvSpPr>
            <a:spLocks noChangeArrowheads="1"/>
          </p:cNvSpPr>
          <p:nvPr/>
        </p:nvSpPr>
        <p:spPr bwMode="auto">
          <a:xfrm>
            <a:off x="228600" y="541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sub</a:t>
            </a:r>
          </a:p>
        </p:txBody>
      </p:sp>
      <p:sp>
        <p:nvSpPr>
          <p:cNvPr id="1560632" name="AutoShape 56"/>
          <p:cNvSpPr>
            <a:spLocks noChangeArrowheads="1"/>
          </p:cNvSpPr>
          <p:nvPr/>
        </p:nvSpPr>
        <p:spPr bwMode="auto">
          <a:xfrm>
            <a:off x="3886200" y="5257800"/>
            <a:ext cx="3505200" cy="990600"/>
          </a:xfrm>
          <a:prstGeom prst="irregularSeal1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Arial Narrow" pitchFamily="34" charset="0"/>
              </a:rPr>
              <a:t>squash</a:t>
            </a:r>
          </a:p>
        </p:txBody>
      </p:sp>
      <p:sp>
        <p:nvSpPr>
          <p:cNvPr id="77847" name="Line 54"/>
          <p:cNvSpPr>
            <a:spLocks noChangeShapeType="1"/>
          </p:cNvSpPr>
          <p:nvPr/>
        </p:nvSpPr>
        <p:spPr bwMode="auto">
          <a:xfrm>
            <a:off x="3962400" y="5105400"/>
            <a:ext cx="381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63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Control Hazards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114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400" dirty="0"/>
              <a:t>Avoidance (static)</a:t>
            </a:r>
          </a:p>
          <a:p>
            <a:pPr marL="742950" lvl="1" indent="-285750"/>
            <a:r>
              <a:rPr lang="en-US" sz="2400" dirty="0"/>
              <a:t>No branches?</a:t>
            </a:r>
          </a:p>
          <a:p>
            <a:pPr marL="742950" lvl="1" indent="-285750"/>
            <a:r>
              <a:rPr lang="en-US" sz="2400" dirty="0"/>
              <a:t>Convert branches to predication</a:t>
            </a:r>
          </a:p>
          <a:p>
            <a:pPr marL="1143000" lvl="2" indent="-228600"/>
            <a:r>
              <a:rPr lang="en-US" sz="2000" dirty="0"/>
              <a:t> Control dependence becomes data dependence</a:t>
            </a:r>
          </a:p>
          <a:p>
            <a:pPr marL="342900" indent="-342900">
              <a:buFontTx/>
              <a:buNone/>
            </a:pPr>
            <a:endParaRPr lang="en-US" sz="2400" dirty="0"/>
          </a:p>
          <a:p>
            <a:pPr marL="342900" indent="-342900">
              <a:buFontTx/>
              <a:buNone/>
            </a:pPr>
            <a:r>
              <a:rPr lang="en-US" sz="2400" dirty="0"/>
              <a:t>Detect and Stall (dynamic)</a:t>
            </a:r>
          </a:p>
          <a:p>
            <a:pPr marL="742950" lvl="1" indent="-285750"/>
            <a:r>
              <a:rPr lang="en-US" sz="2400" dirty="0"/>
              <a:t>Stop fetch until branch resolves</a:t>
            </a:r>
          </a:p>
          <a:p>
            <a:pPr marL="342900" indent="-342900">
              <a:buFontTx/>
              <a:buNone/>
            </a:pPr>
            <a:endParaRPr lang="en-US" sz="2400" dirty="0"/>
          </a:p>
          <a:p>
            <a:pPr marL="342900" indent="-342900">
              <a:buFontTx/>
              <a:buNone/>
            </a:pPr>
            <a:r>
              <a:rPr lang="en-US" sz="2400" dirty="0"/>
              <a:t>Speculate and squash (dynamic)</a:t>
            </a:r>
          </a:p>
          <a:p>
            <a:pPr marL="742950" lvl="1" indent="-285750"/>
            <a:r>
              <a:rPr lang="en-US" sz="2400" dirty="0"/>
              <a:t>Keep going past branch, throw away instructions if wrong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  <a:endParaRPr lang="en-US" sz="1400" b="0" dirty="0">
              <a:solidFill>
                <a:srgbClr val="FF0000"/>
              </a:solidFill>
              <a:latin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 sz="3300">
                <a:solidFill>
                  <a:srgbClr val="003399"/>
                </a:solidFill>
                <a:latin typeface="Comic Sans MS" pitchFamily="66" charset="0"/>
              </a:rPr>
              <a:t>Instruction Set Architecture</a:t>
            </a:r>
          </a:p>
          <a:p>
            <a:pPr algn="ctr" eaLnBrk="1" hangingPunct="1">
              <a:buFontTx/>
              <a:buNone/>
            </a:pPr>
            <a:r>
              <a:rPr lang="en-US" sz="3300">
                <a:solidFill>
                  <a:srgbClr val="0033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Avoidance Via Predication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219200" y="1752600"/>
            <a:ext cx="1695450" cy="15811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if (a == b) {</a:t>
            </a:r>
          </a:p>
          <a:p>
            <a:r>
              <a:rPr lang="en-US">
                <a:solidFill>
                  <a:srgbClr val="000000"/>
                </a:solidFill>
              </a:rPr>
              <a:t>    x++;</a:t>
            </a:r>
          </a:p>
          <a:p>
            <a:r>
              <a:rPr lang="en-US">
                <a:solidFill>
                  <a:srgbClr val="000000"/>
                </a:solidFill>
              </a:rPr>
              <a:t>    y = n / d;</a:t>
            </a:r>
          </a:p>
          <a:p>
            <a:r>
              <a:rPr lang="en-US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105400" y="1752600"/>
            <a:ext cx="2343150" cy="15811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sub	t1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 a, b</a:t>
            </a:r>
          </a:p>
          <a:p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jnz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	t1, PC+2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add	x  x, #1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div	y  n, d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43000" y="4191000"/>
            <a:ext cx="2627642" cy="120032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sub	    t1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 a, b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add(!t1)  x  x, #1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div(!t1)    y  n, d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105400" y="4114800"/>
            <a:ext cx="2823209" cy="193899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sub	     t1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 a, b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add    	     t2  x, #1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div 	     t3  n, d</a:t>
            </a:r>
          </a:p>
          <a:p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cmov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(!t1) x  t2</a:t>
            </a:r>
          </a:p>
          <a:p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cmov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(!t1) y  t3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581400" y="2362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H="1">
            <a:off x="3581400" y="3352800"/>
            <a:ext cx="13716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962400" y="48768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Control Hazards:</a:t>
            </a:r>
            <a:br>
              <a:rPr lang="en-US" dirty="0"/>
            </a:br>
            <a:r>
              <a:rPr lang="en-US" dirty="0"/>
              <a:t>Detect &amp; Stall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55763"/>
            <a:ext cx="8534400" cy="4440237"/>
          </a:xfrm>
        </p:spPr>
        <p:txBody>
          <a:bodyPr/>
          <a:lstStyle/>
          <a:p>
            <a:pPr marL="342900" indent="-342900">
              <a:buFontTx/>
              <a:buNone/>
            </a:pPr>
            <a:endParaRPr lang="en-US"/>
          </a:p>
          <a:p>
            <a:pPr marL="342900" indent="-342900">
              <a:buFontTx/>
              <a:buNone/>
            </a:pPr>
            <a:r>
              <a:rPr lang="en-US"/>
              <a:t>Detection</a:t>
            </a:r>
          </a:p>
          <a:p>
            <a:pPr marL="742950" lvl="1" indent="-285750"/>
            <a:r>
              <a:rPr lang="en-US"/>
              <a:t> In decode, check if opcode is branch or jump</a:t>
            </a:r>
          </a:p>
          <a:p>
            <a:pPr marL="1143000" lvl="2" indent="-228600">
              <a:buFont typeface="ZapfDingbats" pitchFamily="82" charset="2"/>
              <a:buNone/>
            </a:pPr>
            <a:endParaRPr lang="en-US"/>
          </a:p>
          <a:p>
            <a:pPr marL="742950" lvl="1" indent="-285750"/>
            <a:endParaRPr lang="en-US"/>
          </a:p>
          <a:p>
            <a:pPr marL="342900" indent="-342900">
              <a:buFontTx/>
              <a:buNone/>
            </a:pPr>
            <a:r>
              <a:rPr lang="en-US"/>
              <a:t>Stall</a:t>
            </a:r>
          </a:p>
          <a:p>
            <a:pPr marL="742950" lvl="1" indent="-285750"/>
            <a:r>
              <a:rPr lang="en-US"/>
              <a:t> Hold next instruction in Fetch</a:t>
            </a:r>
          </a:p>
          <a:p>
            <a:pPr marL="742950" lvl="1" indent="-285750"/>
            <a:r>
              <a:rPr lang="en-US"/>
              <a:t> Pass noop to Decode</a:t>
            </a:r>
          </a:p>
          <a:p>
            <a:pPr marL="742950" lvl="1" indent="-285750">
              <a:buFont typeface="ZapfDingbats" pitchFamily="82" charset="2"/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ChangeArrowheads="1"/>
          </p:cNvSpPr>
          <p:nvPr/>
        </p:nvSpPr>
        <p:spPr bwMode="auto">
          <a:xfrm>
            <a:off x="304800" y="32766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PC</a:t>
            </a:r>
          </a:p>
        </p:txBody>
      </p:sp>
      <p:sp>
        <p:nvSpPr>
          <p:cNvPr id="520195" name="Rectangle 3"/>
          <p:cNvSpPr>
            <a:spLocks noChangeArrowheads="1"/>
          </p:cNvSpPr>
          <p:nvPr/>
        </p:nvSpPr>
        <p:spPr bwMode="auto">
          <a:xfrm>
            <a:off x="990600" y="32766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Inst</a:t>
            </a:r>
          </a:p>
          <a:p>
            <a:pPr algn="ctr"/>
            <a:r>
              <a:rPr lang="en-US" sz="1400" b="0"/>
              <a:t>mem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3048000" y="3124200"/>
            <a:ext cx="457200" cy="1143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REG</a:t>
            </a:r>
          </a:p>
          <a:p>
            <a:pPr algn="ctr"/>
            <a:r>
              <a:rPr lang="en-US" sz="1400" b="0"/>
              <a:t>file</a:t>
            </a:r>
          </a:p>
        </p:txBody>
      </p:sp>
      <p:sp>
        <p:nvSpPr>
          <p:cNvPr id="520197" name="AutoShape 5"/>
          <p:cNvSpPr>
            <a:spLocks noChangeArrowheads="1"/>
          </p:cNvSpPr>
          <p:nvPr/>
        </p:nvSpPr>
        <p:spPr bwMode="auto">
          <a:xfrm rot="-5400000">
            <a:off x="7753350" y="32194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76800" y="3048000"/>
            <a:ext cx="542925" cy="1371600"/>
            <a:chOff x="-72" y="2365"/>
            <a:chExt cx="397" cy="1056"/>
          </a:xfrm>
        </p:grpSpPr>
        <p:sp>
          <p:nvSpPr>
            <p:cNvPr id="520199" name="Freeform 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0200" name="Text Box 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  <a:p>
              <a:r>
                <a:rPr lang="en-US" sz="1400"/>
                <a:t>L</a:t>
              </a:r>
            </a:p>
            <a:p>
              <a:r>
                <a:rPr lang="en-US" sz="1400"/>
                <a:t>U</a:t>
              </a:r>
            </a:p>
          </p:txBody>
        </p:sp>
      </p:grpSp>
      <p:sp>
        <p:nvSpPr>
          <p:cNvPr id="520201" name="AutoShape 9"/>
          <p:cNvSpPr>
            <a:spLocks noChangeArrowheads="1"/>
          </p:cNvSpPr>
          <p:nvPr/>
        </p:nvSpPr>
        <p:spPr bwMode="auto">
          <a:xfrm rot="5400000" flipH="1">
            <a:off x="171450" y="13525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b="0"/>
              <a:t>M</a:t>
            </a:r>
          </a:p>
          <a:p>
            <a:pPr algn="ctr"/>
            <a:r>
              <a:rPr lang="en-US" sz="1000" b="0"/>
              <a:t>U</a:t>
            </a:r>
          </a:p>
          <a:p>
            <a:pPr algn="ctr"/>
            <a:r>
              <a:rPr lang="en-US" sz="1000" b="0"/>
              <a:t>X</a:t>
            </a:r>
          </a:p>
        </p:txBody>
      </p:sp>
      <p:sp>
        <p:nvSpPr>
          <p:cNvPr id="520202" name="Rectangle 10"/>
          <p:cNvSpPr>
            <a:spLocks noChangeArrowheads="1"/>
          </p:cNvSpPr>
          <p:nvPr/>
        </p:nvSpPr>
        <p:spPr bwMode="auto">
          <a:xfrm>
            <a:off x="609600" y="2133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1</a:t>
            </a:r>
          </a:p>
        </p:txBody>
      </p:sp>
      <p:sp>
        <p:nvSpPr>
          <p:cNvPr id="520203" name="Rectangle 11"/>
          <p:cNvSpPr>
            <a:spLocks noChangeArrowheads="1"/>
          </p:cNvSpPr>
          <p:nvPr/>
        </p:nvSpPr>
        <p:spPr bwMode="auto">
          <a:xfrm>
            <a:off x="1676400" y="304800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04" name="Rectangle 12"/>
          <p:cNvSpPr>
            <a:spLocks noChangeArrowheads="1"/>
          </p:cNvSpPr>
          <p:nvPr/>
        </p:nvSpPr>
        <p:spPr bwMode="auto">
          <a:xfrm>
            <a:off x="3657600" y="304800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0205" name="Rectangle 13"/>
          <p:cNvSpPr>
            <a:spLocks noChangeArrowheads="1"/>
          </p:cNvSpPr>
          <p:nvPr/>
        </p:nvSpPr>
        <p:spPr bwMode="auto">
          <a:xfrm>
            <a:off x="5562600" y="304800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06" name="Rectangle 14"/>
          <p:cNvSpPr>
            <a:spLocks noChangeArrowheads="1"/>
          </p:cNvSpPr>
          <p:nvPr/>
        </p:nvSpPr>
        <p:spPr bwMode="auto">
          <a:xfrm>
            <a:off x="6248400" y="32766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Data</a:t>
            </a:r>
          </a:p>
          <a:p>
            <a:pPr algn="ctr"/>
            <a:r>
              <a:rPr lang="en-US" sz="1400" b="0"/>
              <a:t>memory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>
            <a:off x="7467600" y="304800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66800" y="2133600"/>
            <a:ext cx="446088" cy="762000"/>
            <a:chOff x="624" y="1248"/>
            <a:chExt cx="281" cy="480"/>
          </a:xfrm>
        </p:grpSpPr>
        <p:sp>
          <p:nvSpPr>
            <p:cNvPr id="520209" name="Freeform 17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0210" name="Text Box 18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648200" y="1905000"/>
            <a:ext cx="446088" cy="762000"/>
            <a:chOff x="624" y="1248"/>
            <a:chExt cx="281" cy="480"/>
          </a:xfrm>
        </p:grpSpPr>
        <p:sp>
          <p:nvSpPr>
            <p:cNvPr id="52021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021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520214" name="Line 22"/>
          <p:cNvSpPr>
            <a:spLocks noChangeShapeType="1"/>
          </p:cNvSpPr>
          <p:nvPr/>
        </p:nvSpPr>
        <p:spPr bwMode="auto">
          <a:xfrm>
            <a:off x="1524000" y="3581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15" name="Line 23"/>
          <p:cNvSpPr>
            <a:spLocks noChangeShapeType="1"/>
          </p:cNvSpPr>
          <p:nvPr/>
        </p:nvSpPr>
        <p:spPr bwMode="auto">
          <a:xfrm>
            <a:off x="1447800" y="2514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 flipV="1">
            <a:off x="1524000" y="1752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 flipH="1">
            <a:off x="685800" y="1752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18" name="Line 26"/>
          <p:cNvSpPr>
            <a:spLocks noChangeShapeType="1"/>
          </p:cNvSpPr>
          <p:nvPr/>
        </p:nvSpPr>
        <p:spPr bwMode="auto">
          <a:xfrm>
            <a:off x="8382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19" name="Line 27"/>
          <p:cNvSpPr>
            <a:spLocks noChangeShapeType="1"/>
          </p:cNvSpPr>
          <p:nvPr/>
        </p:nvSpPr>
        <p:spPr bwMode="auto">
          <a:xfrm>
            <a:off x="6858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0" name="Line 28"/>
          <p:cNvSpPr>
            <a:spLocks noChangeShapeType="1"/>
          </p:cNvSpPr>
          <p:nvPr/>
        </p:nvSpPr>
        <p:spPr bwMode="auto">
          <a:xfrm flipV="1">
            <a:off x="838200" y="27432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1" name="Line 29"/>
          <p:cNvSpPr>
            <a:spLocks noChangeShapeType="1"/>
          </p:cNvSpPr>
          <p:nvPr/>
        </p:nvSpPr>
        <p:spPr bwMode="auto">
          <a:xfrm>
            <a:off x="838200" y="2743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2" name="Line 30"/>
          <p:cNvSpPr>
            <a:spLocks noChangeShapeType="1"/>
          </p:cNvSpPr>
          <p:nvPr/>
        </p:nvSpPr>
        <p:spPr bwMode="auto">
          <a:xfrm flipV="1">
            <a:off x="152400" y="1524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3" name="Line 31"/>
          <p:cNvSpPr>
            <a:spLocks noChangeShapeType="1"/>
          </p:cNvSpPr>
          <p:nvPr/>
        </p:nvSpPr>
        <p:spPr bwMode="auto">
          <a:xfrm>
            <a:off x="152400" y="1524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4" name="Line 32"/>
          <p:cNvSpPr>
            <a:spLocks noChangeShapeType="1"/>
          </p:cNvSpPr>
          <p:nvPr/>
        </p:nvSpPr>
        <p:spPr bwMode="auto">
          <a:xfrm>
            <a:off x="152400" y="3581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5" name="Line 33"/>
          <p:cNvSpPr>
            <a:spLocks noChangeShapeType="1"/>
          </p:cNvSpPr>
          <p:nvPr/>
        </p:nvSpPr>
        <p:spPr bwMode="auto">
          <a:xfrm>
            <a:off x="1981200" y="3581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6" name="Line 34"/>
          <p:cNvSpPr>
            <a:spLocks noChangeShapeType="1"/>
          </p:cNvSpPr>
          <p:nvPr/>
        </p:nvSpPr>
        <p:spPr bwMode="auto">
          <a:xfrm>
            <a:off x="2133600" y="3200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7" name="Line 35"/>
          <p:cNvSpPr>
            <a:spLocks noChangeShapeType="1"/>
          </p:cNvSpPr>
          <p:nvPr/>
        </p:nvSpPr>
        <p:spPr bwMode="auto">
          <a:xfrm>
            <a:off x="2133600" y="4495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8" name="Line 36"/>
          <p:cNvSpPr>
            <a:spLocks noChangeShapeType="1"/>
          </p:cNvSpPr>
          <p:nvPr/>
        </p:nvSpPr>
        <p:spPr bwMode="auto">
          <a:xfrm>
            <a:off x="2133600" y="3200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29" name="Line 37"/>
          <p:cNvSpPr>
            <a:spLocks noChangeShapeType="1"/>
          </p:cNvSpPr>
          <p:nvPr/>
        </p:nvSpPr>
        <p:spPr bwMode="auto">
          <a:xfrm>
            <a:off x="2133600" y="3429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0" name="Line 38"/>
          <p:cNvSpPr>
            <a:spLocks noChangeShapeType="1"/>
          </p:cNvSpPr>
          <p:nvPr/>
        </p:nvSpPr>
        <p:spPr bwMode="auto">
          <a:xfrm>
            <a:off x="3505200" y="3962400"/>
            <a:ext cx="1524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1" name="Line 39"/>
          <p:cNvSpPr>
            <a:spLocks noChangeShapeType="1"/>
          </p:cNvSpPr>
          <p:nvPr/>
        </p:nvSpPr>
        <p:spPr bwMode="auto">
          <a:xfrm>
            <a:off x="35052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2" name="Line 40"/>
          <p:cNvSpPr>
            <a:spLocks noChangeShapeType="1"/>
          </p:cNvSpPr>
          <p:nvPr/>
        </p:nvSpPr>
        <p:spPr bwMode="auto">
          <a:xfrm>
            <a:off x="3962400" y="39624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3" name="Line 41"/>
          <p:cNvSpPr>
            <a:spLocks noChangeShapeType="1"/>
          </p:cNvSpPr>
          <p:nvPr/>
        </p:nvSpPr>
        <p:spPr bwMode="auto">
          <a:xfrm>
            <a:off x="3962400" y="3352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4" name="Line 42"/>
          <p:cNvSpPr>
            <a:spLocks noChangeShapeType="1"/>
          </p:cNvSpPr>
          <p:nvPr/>
        </p:nvSpPr>
        <p:spPr bwMode="auto">
          <a:xfrm>
            <a:off x="1981200" y="2514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5" name="Line 43"/>
          <p:cNvSpPr>
            <a:spLocks noChangeShapeType="1"/>
          </p:cNvSpPr>
          <p:nvPr/>
        </p:nvSpPr>
        <p:spPr bwMode="auto">
          <a:xfrm>
            <a:off x="3962400" y="2514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6" name="Line 44"/>
          <p:cNvSpPr>
            <a:spLocks noChangeShapeType="1"/>
          </p:cNvSpPr>
          <p:nvPr/>
        </p:nvSpPr>
        <p:spPr bwMode="auto">
          <a:xfrm>
            <a:off x="3962400" y="44958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7" name="Line 45"/>
          <p:cNvSpPr>
            <a:spLocks noChangeShapeType="1"/>
          </p:cNvSpPr>
          <p:nvPr/>
        </p:nvSpPr>
        <p:spPr bwMode="auto">
          <a:xfrm flipV="1">
            <a:off x="4267200" y="2057400"/>
            <a:ext cx="0" cy="2438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8" name="Line 4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39" name="AutoShape 47"/>
          <p:cNvSpPr>
            <a:spLocks noChangeArrowheads="1"/>
          </p:cNvSpPr>
          <p:nvPr/>
        </p:nvSpPr>
        <p:spPr bwMode="auto">
          <a:xfrm rot="-5400000">
            <a:off x="4095750" y="40576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b="0"/>
              <a:t>M</a:t>
            </a:r>
          </a:p>
          <a:p>
            <a:pPr algn="ctr"/>
            <a:r>
              <a:rPr lang="en-US" sz="1400" b="0"/>
              <a:t>U</a:t>
            </a:r>
          </a:p>
          <a:p>
            <a:pPr algn="ctr"/>
            <a:r>
              <a:rPr lang="en-US" sz="1400" b="0"/>
              <a:t>X</a:t>
            </a:r>
          </a:p>
        </p:txBody>
      </p:sp>
      <p:sp>
        <p:nvSpPr>
          <p:cNvPr id="520240" name="Line 48"/>
          <p:cNvSpPr>
            <a:spLocks noChangeShapeType="1"/>
          </p:cNvSpPr>
          <p:nvPr/>
        </p:nvSpPr>
        <p:spPr bwMode="auto">
          <a:xfrm flipH="1" flipV="1">
            <a:off x="47244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1" name="Line 49"/>
          <p:cNvSpPr>
            <a:spLocks noChangeShapeType="1"/>
          </p:cNvSpPr>
          <p:nvPr/>
        </p:nvSpPr>
        <p:spPr bwMode="auto">
          <a:xfrm>
            <a:off x="5334000" y="3657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2" name="Line 50"/>
          <p:cNvSpPr>
            <a:spLocks noChangeShapeType="1"/>
          </p:cNvSpPr>
          <p:nvPr/>
        </p:nvSpPr>
        <p:spPr bwMode="auto">
          <a:xfrm>
            <a:off x="5029200" y="2286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3" name="Line 51"/>
          <p:cNvSpPr>
            <a:spLocks noChangeShapeType="1"/>
          </p:cNvSpPr>
          <p:nvPr/>
        </p:nvSpPr>
        <p:spPr bwMode="auto">
          <a:xfrm>
            <a:off x="58674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4" name="Line 52"/>
          <p:cNvSpPr>
            <a:spLocks noChangeShapeType="1"/>
          </p:cNvSpPr>
          <p:nvPr/>
        </p:nvSpPr>
        <p:spPr bwMode="auto">
          <a:xfrm flipV="1">
            <a:off x="6019800" y="3124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5" name="Line 53"/>
          <p:cNvSpPr>
            <a:spLocks noChangeShapeType="1"/>
          </p:cNvSpPr>
          <p:nvPr/>
        </p:nvSpPr>
        <p:spPr bwMode="auto">
          <a:xfrm>
            <a:off x="6019800" y="3124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6" name="Line 54"/>
          <p:cNvSpPr>
            <a:spLocks noChangeShapeType="1"/>
          </p:cNvSpPr>
          <p:nvPr/>
        </p:nvSpPr>
        <p:spPr bwMode="auto">
          <a:xfrm>
            <a:off x="70866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7" name="Line 55"/>
          <p:cNvSpPr>
            <a:spLocks noChangeShapeType="1"/>
          </p:cNvSpPr>
          <p:nvPr/>
        </p:nvSpPr>
        <p:spPr bwMode="auto">
          <a:xfrm>
            <a:off x="7772400" y="3657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8" name="Line 56"/>
          <p:cNvSpPr>
            <a:spLocks noChangeShapeType="1"/>
          </p:cNvSpPr>
          <p:nvPr/>
        </p:nvSpPr>
        <p:spPr bwMode="auto">
          <a:xfrm>
            <a:off x="7772400" y="3124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49" name="Line 57"/>
          <p:cNvSpPr>
            <a:spLocks noChangeShapeType="1"/>
          </p:cNvSpPr>
          <p:nvPr/>
        </p:nvSpPr>
        <p:spPr bwMode="auto">
          <a:xfrm>
            <a:off x="4114800" y="39624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0" name="Line 58"/>
          <p:cNvSpPr>
            <a:spLocks noChangeShapeType="1"/>
          </p:cNvSpPr>
          <p:nvPr/>
        </p:nvSpPr>
        <p:spPr bwMode="auto">
          <a:xfrm>
            <a:off x="4114800" y="4800600"/>
            <a:ext cx="21336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1" name="Line 59"/>
          <p:cNvSpPr>
            <a:spLocks noChangeShapeType="1"/>
          </p:cNvSpPr>
          <p:nvPr/>
        </p:nvSpPr>
        <p:spPr bwMode="auto">
          <a:xfrm>
            <a:off x="8382000" y="33528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2" name="Line 60"/>
          <p:cNvSpPr>
            <a:spLocks noChangeShapeType="1"/>
          </p:cNvSpPr>
          <p:nvPr/>
        </p:nvSpPr>
        <p:spPr bwMode="auto">
          <a:xfrm>
            <a:off x="8763000" y="3352800"/>
            <a:ext cx="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3" name="Line 61"/>
          <p:cNvSpPr>
            <a:spLocks noChangeShapeType="1"/>
          </p:cNvSpPr>
          <p:nvPr/>
        </p:nvSpPr>
        <p:spPr bwMode="auto">
          <a:xfrm flipH="1">
            <a:off x="2819400" y="5257800"/>
            <a:ext cx="594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4" name="Line 62"/>
          <p:cNvSpPr>
            <a:spLocks noChangeShapeType="1"/>
          </p:cNvSpPr>
          <p:nvPr/>
        </p:nvSpPr>
        <p:spPr bwMode="auto">
          <a:xfrm flipV="1">
            <a:off x="2819400" y="4038600"/>
            <a:ext cx="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5" name="Line 63"/>
          <p:cNvSpPr>
            <a:spLocks noChangeShapeType="1"/>
          </p:cNvSpPr>
          <p:nvPr/>
        </p:nvSpPr>
        <p:spPr bwMode="auto">
          <a:xfrm>
            <a:off x="2819400" y="4038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6" name="Line 64"/>
          <p:cNvSpPr>
            <a:spLocks noChangeShapeType="1"/>
          </p:cNvSpPr>
          <p:nvPr/>
        </p:nvSpPr>
        <p:spPr bwMode="auto">
          <a:xfrm>
            <a:off x="2895600" y="3733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7" name="Line 65"/>
          <p:cNvSpPr>
            <a:spLocks noChangeShapeType="1"/>
          </p:cNvSpPr>
          <p:nvPr/>
        </p:nvSpPr>
        <p:spPr bwMode="auto">
          <a:xfrm flipH="1">
            <a:off x="2133600" y="3733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8" name="Line 66"/>
          <p:cNvSpPr>
            <a:spLocks noChangeShapeType="1"/>
          </p:cNvSpPr>
          <p:nvPr/>
        </p:nvSpPr>
        <p:spPr bwMode="auto">
          <a:xfrm>
            <a:off x="5867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59" name="Line 67"/>
          <p:cNvSpPr>
            <a:spLocks noChangeShapeType="1"/>
          </p:cNvSpPr>
          <p:nvPr/>
        </p:nvSpPr>
        <p:spPr bwMode="auto">
          <a:xfrm flipV="1">
            <a:off x="6096000" y="1295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60" name="Line 68"/>
          <p:cNvSpPr>
            <a:spLocks noChangeShapeType="1"/>
          </p:cNvSpPr>
          <p:nvPr/>
        </p:nvSpPr>
        <p:spPr bwMode="auto">
          <a:xfrm flipH="1">
            <a:off x="685800" y="1295400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61" name="Text Box 69"/>
          <p:cNvSpPr txBox="1">
            <a:spLocks noChangeArrowheads="1"/>
          </p:cNvSpPr>
          <p:nvPr/>
        </p:nvSpPr>
        <p:spPr bwMode="auto">
          <a:xfrm>
            <a:off x="1600200" y="59436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IF/</a:t>
            </a:r>
          </a:p>
          <a:p>
            <a:r>
              <a:rPr lang="en-US"/>
              <a:t>ID</a:t>
            </a:r>
          </a:p>
        </p:txBody>
      </p:sp>
      <p:sp>
        <p:nvSpPr>
          <p:cNvPr id="520262" name="Text Box 70"/>
          <p:cNvSpPr txBox="1">
            <a:spLocks noChangeArrowheads="1"/>
          </p:cNvSpPr>
          <p:nvPr/>
        </p:nvSpPr>
        <p:spPr bwMode="auto">
          <a:xfrm>
            <a:off x="3505200" y="59436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ID/</a:t>
            </a:r>
          </a:p>
          <a:p>
            <a:r>
              <a:rPr lang="en-US"/>
              <a:t>EX</a:t>
            </a:r>
          </a:p>
        </p:txBody>
      </p:sp>
      <p:sp>
        <p:nvSpPr>
          <p:cNvPr id="520263" name="Text Box 71"/>
          <p:cNvSpPr txBox="1">
            <a:spLocks noChangeArrowheads="1"/>
          </p:cNvSpPr>
          <p:nvPr/>
        </p:nvSpPr>
        <p:spPr bwMode="auto">
          <a:xfrm>
            <a:off x="5257800" y="59436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EX/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520264" name="Text Box 72"/>
          <p:cNvSpPr txBox="1">
            <a:spLocks noChangeArrowheads="1"/>
          </p:cNvSpPr>
          <p:nvPr/>
        </p:nvSpPr>
        <p:spPr bwMode="auto">
          <a:xfrm>
            <a:off x="7162800" y="59436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Mem/</a:t>
            </a:r>
          </a:p>
          <a:p>
            <a:pPr algn="ctr"/>
            <a:r>
              <a:rPr lang="en-US"/>
              <a:t>WB</a:t>
            </a:r>
          </a:p>
        </p:txBody>
      </p:sp>
      <p:sp>
        <p:nvSpPr>
          <p:cNvPr id="520265" name="Text Box 73"/>
          <p:cNvSpPr txBox="1">
            <a:spLocks noChangeArrowheads="1"/>
          </p:cNvSpPr>
          <p:nvPr/>
        </p:nvSpPr>
        <p:spPr bwMode="auto">
          <a:xfrm>
            <a:off x="3606800" y="4330700"/>
            <a:ext cx="438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0"/>
              <a:t>sign</a:t>
            </a:r>
          </a:p>
          <a:p>
            <a:pPr algn="ctr"/>
            <a:r>
              <a:rPr lang="en-US" sz="1200" b="0"/>
              <a:t>ext</a:t>
            </a:r>
          </a:p>
        </p:txBody>
      </p:sp>
      <p:sp>
        <p:nvSpPr>
          <p:cNvPr id="520266" name="Rectangle 74"/>
          <p:cNvSpPr>
            <a:spLocks noChangeArrowheads="1"/>
          </p:cNvSpPr>
          <p:nvPr/>
        </p:nvSpPr>
        <p:spPr bwMode="auto">
          <a:xfrm>
            <a:off x="2209800" y="36195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67" name="Rectangle 75"/>
          <p:cNvSpPr>
            <a:spLocks noChangeArrowheads="1"/>
          </p:cNvSpPr>
          <p:nvPr/>
        </p:nvSpPr>
        <p:spPr bwMode="auto">
          <a:xfrm>
            <a:off x="2438400" y="36195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68" name="Rectangle 76"/>
          <p:cNvSpPr>
            <a:spLocks noChangeArrowheads="1"/>
          </p:cNvSpPr>
          <p:nvPr/>
        </p:nvSpPr>
        <p:spPr bwMode="auto">
          <a:xfrm>
            <a:off x="2667000" y="36195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269" name="Oval 77"/>
          <p:cNvSpPr>
            <a:spLocks noChangeArrowheads="1"/>
          </p:cNvSpPr>
          <p:nvPr/>
        </p:nvSpPr>
        <p:spPr bwMode="auto">
          <a:xfrm>
            <a:off x="2209800" y="5257800"/>
            <a:ext cx="685800" cy="685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Control</a:t>
            </a:r>
          </a:p>
        </p:txBody>
      </p:sp>
      <p:sp>
        <p:nvSpPr>
          <p:cNvPr id="520270" name="Line 78"/>
          <p:cNvSpPr>
            <a:spLocks noChangeShapeType="1"/>
          </p:cNvSpPr>
          <p:nvPr/>
        </p:nvSpPr>
        <p:spPr bwMode="auto">
          <a:xfrm>
            <a:off x="2133600" y="5638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71" name="Line 79"/>
          <p:cNvSpPr>
            <a:spLocks noChangeShapeType="1"/>
          </p:cNvSpPr>
          <p:nvPr/>
        </p:nvSpPr>
        <p:spPr bwMode="auto">
          <a:xfrm>
            <a:off x="2895600" y="5638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72" name="Line 80"/>
          <p:cNvSpPr>
            <a:spLocks noChangeShapeType="1"/>
          </p:cNvSpPr>
          <p:nvPr/>
        </p:nvSpPr>
        <p:spPr bwMode="auto">
          <a:xfrm>
            <a:off x="39624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73" name="Line 81"/>
          <p:cNvSpPr>
            <a:spLocks noChangeShapeType="1"/>
          </p:cNvSpPr>
          <p:nvPr/>
        </p:nvSpPr>
        <p:spPr bwMode="auto">
          <a:xfrm>
            <a:off x="58674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0274" name="Text Box 82"/>
          <p:cNvSpPr txBox="1">
            <a:spLocks noChangeArrowheads="1"/>
          </p:cNvSpPr>
          <p:nvPr/>
        </p:nvSpPr>
        <p:spPr bwMode="auto">
          <a:xfrm>
            <a:off x="228600" y="5715000"/>
            <a:ext cx="10223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bnz r1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Hazards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3733800" y="1981200"/>
            <a:ext cx="21653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beq	1   1   10</a:t>
            </a:r>
          </a:p>
          <a:p>
            <a:r>
              <a:rPr lang="en-US"/>
              <a:t>sub  	</a:t>
            </a:r>
            <a:r>
              <a:rPr lang="en-US" b="0"/>
              <a:t>3 </a:t>
            </a:r>
            <a:r>
              <a:rPr lang="en-US"/>
              <a:t>  4   5</a:t>
            </a:r>
          </a:p>
        </p:txBody>
      </p:sp>
      <p:sp>
        <p:nvSpPr>
          <p:cNvPr id="521220" name="Line 4"/>
          <p:cNvSpPr>
            <a:spLocks noChangeShapeType="1"/>
          </p:cNvSpPr>
          <p:nvPr/>
        </p:nvSpPr>
        <p:spPr bwMode="auto">
          <a:xfrm>
            <a:off x="2209800" y="3581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1" name="Text Box 5"/>
          <p:cNvSpPr txBox="1">
            <a:spLocks noChangeArrowheads="1"/>
          </p:cNvSpPr>
          <p:nvPr/>
        </p:nvSpPr>
        <p:spPr bwMode="auto">
          <a:xfrm>
            <a:off x="1981200" y="3124200"/>
            <a:ext cx="7588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521222" name="Line 6"/>
          <p:cNvSpPr>
            <a:spLocks noChangeShapeType="1"/>
          </p:cNvSpPr>
          <p:nvPr/>
        </p:nvSpPr>
        <p:spPr bwMode="auto">
          <a:xfrm>
            <a:off x="2971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>
            <a:off x="39624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4" name="Line 8"/>
          <p:cNvSpPr>
            <a:spLocks noChangeShapeType="1"/>
          </p:cNvSpPr>
          <p:nvPr/>
        </p:nvSpPr>
        <p:spPr bwMode="auto">
          <a:xfrm>
            <a:off x="48768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5" name="Line 9"/>
          <p:cNvSpPr>
            <a:spLocks noChangeShapeType="1"/>
          </p:cNvSpPr>
          <p:nvPr/>
        </p:nvSpPr>
        <p:spPr bwMode="auto">
          <a:xfrm>
            <a:off x="5943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6" name="Line 10"/>
          <p:cNvSpPr>
            <a:spLocks noChangeShapeType="1"/>
          </p:cNvSpPr>
          <p:nvPr/>
        </p:nvSpPr>
        <p:spPr bwMode="auto">
          <a:xfrm>
            <a:off x="69342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7" name="Line 11"/>
          <p:cNvSpPr>
            <a:spLocks noChangeShapeType="1"/>
          </p:cNvSpPr>
          <p:nvPr/>
        </p:nvSpPr>
        <p:spPr bwMode="auto">
          <a:xfrm>
            <a:off x="7848600" y="3581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1228" name="Text Box 12"/>
          <p:cNvSpPr txBox="1">
            <a:spLocks noChangeArrowheads="1"/>
          </p:cNvSpPr>
          <p:nvPr/>
        </p:nvSpPr>
        <p:spPr bwMode="auto">
          <a:xfrm>
            <a:off x="2286000" y="4038600"/>
            <a:ext cx="4718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decode    execute   </a:t>
            </a:r>
            <a:r>
              <a:rPr lang="en-US" sz="1800" u="sng"/>
              <a:t>memory</a:t>
            </a:r>
            <a:r>
              <a:rPr lang="en-US" sz="1800"/>
              <a:t>    </a:t>
            </a:r>
            <a:r>
              <a:rPr lang="en-US" sz="1600"/>
              <a:t>writeback</a:t>
            </a:r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3200400" y="4724400"/>
            <a:ext cx="2546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fetch       </a:t>
            </a:r>
            <a:r>
              <a:rPr lang="en-US" sz="1800" u="sng">
                <a:solidFill>
                  <a:srgbClr val="0000FF"/>
                </a:solidFill>
              </a:rPr>
              <a:t>fetch</a:t>
            </a:r>
            <a:r>
              <a:rPr lang="en-US" sz="1800">
                <a:solidFill>
                  <a:srgbClr val="0000FF"/>
                </a:solidFill>
              </a:rPr>
              <a:t>         </a:t>
            </a:r>
            <a:r>
              <a:rPr lang="en-US" sz="1800" u="sng">
                <a:solidFill>
                  <a:srgbClr val="0000FF"/>
                </a:solidFill>
              </a:rPr>
              <a:t>fetch</a:t>
            </a:r>
            <a:endParaRPr lang="en-US" sz="1600"/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1127125" y="3905250"/>
            <a:ext cx="81597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beq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1143000" y="4572000"/>
            <a:ext cx="7937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sub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4724400"/>
            <a:ext cx="5695950" cy="1649413"/>
            <a:chOff x="720" y="2976"/>
            <a:chExt cx="3588" cy="1039"/>
          </a:xfrm>
        </p:grpSpPr>
        <p:sp>
          <p:nvSpPr>
            <p:cNvPr id="521233" name="Text Box 17"/>
            <p:cNvSpPr txBox="1">
              <a:spLocks noChangeArrowheads="1"/>
            </p:cNvSpPr>
            <p:nvPr/>
          </p:nvSpPr>
          <p:spPr bwMode="auto">
            <a:xfrm>
              <a:off x="3888" y="2976"/>
              <a:ext cx="420" cy="103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fetch</a:t>
              </a:r>
            </a:p>
            <a:p>
              <a:pPr algn="ctr"/>
              <a:endParaRPr lang="en-US" sz="1800"/>
            </a:p>
            <a:p>
              <a:pPr algn="ctr"/>
              <a:r>
                <a:rPr lang="en-US" sz="1600"/>
                <a:t>or</a:t>
              </a:r>
            </a:p>
            <a:p>
              <a:pPr algn="ctr"/>
              <a:endParaRPr lang="en-US" sz="1600"/>
            </a:p>
            <a:p>
              <a:pPr algn="ctr"/>
              <a:r>
                <a:rPr lang="en-US" sz="1800"/>
                <a:t>fetch</a:t>
              </a:r>
            </a:p>
            <a:p>
              <a:pPr algn="ctr"/>
              <a:endParaRPr lang="en-US" sz="1600"/>
            </a:p>
          </p:txBody>
        </p:sp>
        <p:sp>
          <p:nvSpPr>
            <p:cNvPr id="521234" name="Text Box 18"/>
            <p:cNvSpPr txBox="1">
              <a:spLocks noChangeArrowheads="1"/>
            </p:cNvSpPr>
            <p:nvPr/>
          </p:nvSpPr>
          <p:spPr bwMode="auto">
            <a:xfrm>
              <a:off x="720" y="3600"/>
              <a:ext cx="941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Target: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620000" cy="1143000"/>
          </a:xfrm>
        </p:spPr>
        <p:txBody>
          <a:bodyPr/>
          <a:lstStyle/>
          <a:p>
            <a:r>
              <a:rPr lang="en-US" dirty="0"/>
              <a:t>Problems with Detect &amp; Stall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None/>
            </a:pP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CPI increases on every branch</a:t>
            </a:r>
          </a:p>
          <a:p>
            <a:pPr marL="342900" indent="-342900">
              <a:buFontTx/>
              <a:buNone/>
            </a:pP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Are these stalls necessary? Not always!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400" dirty="0"/>
              <a:t>  Branch is only taken half the time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400" dirty="0"/>
              <a:t>  Assume branch is NOT taken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sz="2400" dirty="0"/>
              <a:t> Keep fetching, treat branch as </a:t>
            </a:r>
            <a:r>
              <a:rPr lang="en-US" sz="2400" dirty="0" err="1"/>
              <a:t>noop</a:t>
            </a:r>
            <a:endParaRPr lang="en-US" sz="2400" dirty="0"/>
          </a:p>
          <a:p>
            <a:pPr marL="1143000" lvl="2" indent="-228600">
              <a:lnSpc>
                <a:spcPct val="80000"/>
              </a:lnSpc>
            </a:pPr>
            <a:r>
              <a:rPr lang="en-US" sz="2400" dirty="0"/>
              <a:t> If wrong, make sure bad instructions don’t complete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Control Hazards:</a:t>
            </a:r>
            <a:br>
              <a:rPr lang="en-US"/>
            </a:br>
            <a:r>
              <a:rPr lang="en-US"/>
              <a:t>Speculate &amp; Squash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55763"/>
            <a:ext cx="8534400" cy="4440237"/>
          </a:xfrm>
        </p:spPr>
        <p:txBody>
          <a:bodyPr/>
          <a:lstStyle/>
          <a:p>
            <a:pPr marL="342900" indent="-342900">
              <a:buFontTx/>
              <a:buNone/>
            </a:pP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Speculate “Not-Taken”</a:t>
            </a:r>
          </a:p>
          <a:p>
            <a:pPr marL="742950" lvl="1" indent="-285750"/>
            <a:r>
              <a:rPr lang="en-US" dirty="0"/>
              <a:t> Assume branch is not taken</a:t>
            </a:r>
          </a:p>
          <a:p>
            <a:pPr marL="742950" lvl="1" indent="-285750">
              <a:buFont typeface="ZapfDingbats" pitchFamily="82" charset="2"/>
              <a:buNone/>
            </a:pPr>
            <a:endParaRPr lang="en-US" dirty="0"/>
          </a:p>
          <a:p>
            <a:pPr marL="742950" lvl="1" indent="-285750">
              <a:buFont typeface="ZapfDingbats" pitchFamily="82" charset="2"/>
              <a:buNone/>
            </a:pP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Squash</a:t>
            </a:r>
          </a:p>
          <a:p>
            <a:pPr marL="742950" lvl="1" indent="-285750"/>
            <a:r>
              <a:rPr lang="en-US" dirty="0"/>
              <a:t> Overwrite </a:t>
            </a:r>
            <a:r>
              <a:rPr lang="en-US" dirty="0" err="1"/>
              <a:t>opcodes</a:t>
            </a:r>
            <a:r>
              <a:rPr lang="en-US" dirty="0"/>
              <a:t> in Fetch, Decode, Execute with </a:t>
            </a:r>
            <a:r>
              <a:rPr lang="en-US" dirty="0" err="1"/>
              <a:t>noop</a:t>
            </a:r>
            <a:endParaRPr lang="en-US" dirty="0"/>
          </a:p>
          <a:p>
            <a:pPr marL="742950" lvl="1" indent="-285750"/>
            <a:r>
              <a:rPr lang="en-US" dirty="0"/>
              <a:t> Pass target to Fetch</a:t>
            </a:r>
          </a:p>
          <a:p>
            <a:pPr marL="742950" lvl="1" indent="-285750">
              <a:buFont typeface="ZapfDingbats" pitchFamily="8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5562600" y="396875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04800" y="3368675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048000" y="3216275"/>
            <a:ext cx="457200" cy="1143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REG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file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 rot="-5400000">
            <a:off x="7753350" y="3311525"/>
            <a:ext cx="990600" cy="342900"/>
          </a:xfrm>
          <a:custGeom>
            <a:avLst/>
            <a:gdLst>
              <a:gd name="T0" fmla="*/ 1823035742 w 21600"/>
              <a:gd name="T1" fmla="*/ 43208067 h 21600"/>
              <a:gd name="T2" fmla="*/ 1041734762 w 21600"/>
              <a:gd name="T3" fmla="*/ 86416134 h 21600"/>
              <a:gd name="T4" fmla="*/ 260433691 w 21600"/>
              <a:gd name="T5" fmla="*/ 43208067 h 21600"/>
              <a:gd name="T6" fmla="*/ 104173476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M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U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76800" y="3140075"/>
            <a:ext cx="542925" cy="1371600"/>
            <a:chOff x="-72" y="2365"/>
            <a:chExt cx="397" cy="1056"/>
          </a:xfrm>
        </p:grpSpPr>
        <p:sp>
          <p:nvSpPr>
            <p:cNvPr id="84073" name="Freeform 7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1185 w 672"/>
                <a:gd name="T1" fmla="*/ 445 h 288"/>
                <a:gd name="T2" fmla="*/ 1659 w 672"/>
                <a:gd name="T3" fmla="*/ 0 h 288"/>
                <a:gd name="T4" fmla="*/ 1067 w 672"/>
                <a:gd name="T5" fmla="*/ 0 h 288"/>
                <a:gd name="T6" fmla="*/ 948 w 672"/>
                <a:gd name="T7" fmla="*/ 148 h 288"/>
                <a:gd name="T8" fmla="*/ 712 w 672"/>
                <a:gd name="T9" fmla="*/ 148 h 288"/>
                <a:gd name="T10" fmla="*/ 592 w 672"/>
                <a:gd name="T11" fmla="*/ 0 h 288"/>
                <a:gd name="T12" fmla="*/ 0 w 672"/>
                <a:gd name="T13" fmla="*/ 0 h 288"/>
                <a:gd name="T14" fmla="*/ 475 w 672"/>
                <a:gd name="T15" fmla="*/ 445 h 288"/>
                <a:gd name="T16" fmla="*/ 1185 w 672"/>
                <a:gd name="T17" fmla="*/ 445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74" name="Text Box 8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r>
                <a:rPr lang="en-US" sz="1400">
                  <a:solidFill>
                    <a:srgbClr val="000000"/>
                  </a:solidFill>
                </a:rPr>
                <a:t>L</a:t>
              </a:r>
            </a:p>
            <a:p>
              <a:r>
                <a:rPr lang="en-US" sz="1400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83975" name="AutoShape 9"/>
          <p:cNvSpPr>
            <a:spLocks noChangeArrowheads="1"/>
          </p:cNvSpPr>
          <p:nvPr/>
        </p:nvSpPr>
        <p:spPr bwMode="auto">
          <a:xfrm rot="5400000" flipH="1">
            <a:off x="171450" y="1444625"/>
            <a:ext cx="762000" cy="342900"/>
          </a:xfrm>
          <a:custGeom>
            <a:avLst/>
            <a:gdLst>
              <a:gd name="T0" fmla="*/ 829784680 w 21600"/>
              <a:gd name="T1" fmla="*/ 43208067 h 21600"/>
              <a:gd name="T2" fmla="*/ 474162654 w 21600"/>
              <a:gd name="T3" fmla="*/ 86416134 h 21600"/>
              <a:gd name="T4" fmla="*/ 118540664 w 21600"/>
              <a:gd name="T5" fmla="*/ 43208067 h 21600"/>
              <a:gd name="T6" fmla="*/ 47416265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sz="1000" b="0">
                <a:solidFill>
                  <a:srgbClr val="000000"/>
                </a:solidFill>
              </a:rPr>
              <a:t>M</a:t>
            </a:r>
          </a:p>
          <a:p>
            <a:pPr algn="ctr"/>
            <a:r>
              <a:rPr lang="en-US" sz="1000" b="0">
                <a:solidFill>
                  <a:srgbClr val="000000"/>
                </a:solidFill>
              </a:rPr>
              <a:t>U</a:t>
            </a:r>
          </a:p>
          <a:p>
            <a:pPr algn="ctr"/>
            <a:r>
              <a:rPr lang="en-US" sz="10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3976" name="Rectangle 10"/>
          <p:cNvSpPr>
            <a:spLocks noChangeArrowheads="1"/>
          </p:cNvSpPr>
          <p:nvPr/>
        </p:nvSpPr>
        <p:spPr bwMode="auto">
          <a:xfrm>
            <a:off x="609600" y="2225675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3977" name="Rectangle 11"/>
          <p:cNvSpPr>
            <a:spLocks noChangeArrowheads="1"/>
          </p:cNvSpPr>
          <p:nvPr/>
        </p:nvSpPr>
        <p:spPr bwMode="auto">
          <a:xfrm>
            <a:off x="1676400" y="396875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78" name="Rectangle 12"/>
          <p:cNvSpPr>
            <a:spLocks noChangeArrowheads="1"/>
          </p:cNvSpPr>
          <p:nvPr/>
        </p:nvSpPr>
        <p:spPr bwMode="auto">
          <a:xfrm>
            <a:off x="3657600" y="396875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3979" name="Rectangle 13"/>
          <p:cNvSpPr>
            <a:spLocks noChangeArrowheads="1"/>
          </p:cNvSpPr>
          <p:nvPr/>
        </p:nvSpPr>
        <p:spPr bwMode="auto">
          <a:xfrm>
            <a:off x="6248400" y="3368675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83980" name="Rectangle 14"/>
          <p:cNvSpPr>
            <a:spLocks noChangeArrowheads="1"/>
          </p:cNvSpPr>
          <p:nvPr/>
        </p:nvSpPr>
        <p:spPr bwMode="auto">
          <a:xfrm>
            <a:off x="7467600" y="396875"/>
            <a:ext cx="304800" cy="5715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066800" y="2225675"/>
            <a:ext cx="446088" cy="762000"/>
            <a:chOff x="624" y="1248"/>
            <a:chExt cx="281" cy="480"/>
          </a:xfrm>
        </p:grpSpPr>
        <p:sp>
          <p:nvSpPr>
            <p:cNvPr id="84071" name="Freeform 16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72" name="Text Box 17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648200" y="1997075"/>
            <a:ext cx="446088" cy="762000"/>
            <a:chOff x="624" y="1248"/>
            <a:chExt cx="281" cy="480"/>
          </a:xfrm>
        </p:grpSpPr>
        <p:sp>
          <p:nvSpPr>
            <p:cNvPr id="84069" name="Freeform 19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70" name="Text Box 20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83983" name="Line 21"/>
          <p:cNvSpPr>
            <a:spLocks noChangeShapeType="1"/>
          </p:cNvSpPr>
          <p:nvPr/>
        </p:nvSpPr>
        <p:spPr bwMode="auto">
          <a:xfrm>
            <a:off x="1524000" y="36734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4" name="Line 22"/>
          <p:cNvSpPr>
            <a:spLocks noChangeShapeType="1"/>
          </p:cNvSpPr>
          <p:nvPr/>
        </p:nvSpPr>
        <p:spPr bwMode="auto">
          <a:xfrm>
            <a:off x="1447800" y="26066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5" name="Line 23"/>
          <p:cNvSpPr>
            <a:spLocks noChangeShapeType="1"/>
          </p:cNvSpPr>
          <p:nvPr/>
        </p:nvSpPr>
        <p:spPr bwMode="auto">
          <a:xfrm flipV="1">
            <a:off x="1524000" y="18446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6" name="Line 24"/>
          <p:cNvSpPr>
            <a:spLocks noChangeShapeType="1"/>
          </p:cNvSpPr>
          <p:nvPr/>
        </p:nvSpPr>
        <p:spPr bwMode="auto">
          <a:xfrm flipH="1">
            <a:off x="685800" y="184467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7" name="Line 25"/>
          <p:cNvSpPr>
            <a:spLocks noChangeShapeType="1"/>
          </p:cNvSpPr>
          <p:nvPr/>
        </p:nvSpPr>
        <p:spPr bwMode="auto">
          <a:xfrm>
            <a:off x="838200" y="23780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8" name="Line 26"/>
          <p:cNvSpPr>
            <a:spLocks noChangeShapeType="1"/>
          </p:cNvSpPr>
          <p:nvPr/>
        </p:nvSpPr>
        <p:spPr bwMode="auto">
          <a:xfrm>
            <a:off x="685800" y="36734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89" name="Line 27"/>
          <p:cNvSpPr>
            <a:spLocks noChangeShapeType="1"/>
          </p:cNvSpPr>
          <p:nvPr/>
        </p:nvSpPr>
        <p:spPr bwMode="auto">
          <a:xfrm flipV="1">
            <a:off x="838200" y="283527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0" name="Line 28"/>
          <p:cNvSpPr>
            <a:spLocks noChangeShapeType="1"/>
          </p:cNvSpPr>
          <p:nvPr/>
        </p:nvSpPr>
        <p:spPr bwMode="auto">
          <a:xfrm>
            <a:off x="838200" y="28352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1" name="Line 29"/>
          <p:cNvSpPr>
            <a:spLocks noChangeShapeType="1"/>
          </p:cNvSpPr>
          <p:nvPr/>
        </p:nvSpPr>
        <p:spPr bwMode="auto">
          <a:xfrm flipV="1">
            <a:off x="152400" y="1616075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2" name="Line 30"/>
          <p:cNvSpPr>
            <a:spLocks noChangeShapeType="1"/>
          </p:cNvSpPr>
          <p:nvPr/>
        </p:nvSpPr>
        <p:spPr bwMode="auto">
          <a:xfrm>
            <a:off x="152400" y="16160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3" name="Line 31"/>
          <p:cNvSpPr>
            <a:spLocks noChangeShapeType="1"/>
          </p:cNvSpPr>
          <p:nvPr/>
        </p:nvSpPr>
        <p:spPr bwMode="auto">
          <a:xfrm>
            <a:off x="152400" y="36734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4" name="Line 32"/>
          <p:cNvSpPr>
            <a:spLocks noChangeShapeType="1"/>
          </p:cNvSpPr>
          <p:nvPr/>
        </p:nvSpPr>
        <p:spPr bwMode="auto">
          <a:xfrm>
            <a:off x="1981200" y="36734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5" name="Line 33"/>
          <p:cNvSpPr>
            <a:spLocks noChangeShapeType="1"/>
          </p:cNvSpPr>
          <p:nvPr/>
        </p:nvSpPr>
        <p:spPr bwMode="auto">
          <a:xfrm>
            <a:off x="2133600" y="3292475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6" name="Line 34"/>
          <p:cNvSpPr>
            <a:spLocks noChangeShapeType="1"/>
          </p:cNvSpPr>
          <p:nvPr/>
        </p:nvSpPr>
        <p:spPr bwMode="auto">
          <a:xfrm>
            <a:off x="2133600" y="4587875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7" name="Line 35"/>
          <p:cNvSpPr>
            <a:spLocks noChangeShapeType="1"/>
          </p:cNvSpPr>
          <p:nvPr/>
        </p:nvSpPr>
        <p:spPr bwMode="auto">
          <a:xfrm>
            <a:off x="2133600" y="329247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8" name="Line 36"/>
          <p:cNvSpPr>
            <a:spLocks noChangeShapeType="1"/>
          </p:cNvSpPr>
          <p:nvPr/>
        </p:nvSpPr>
        <p:spPr bwMode="auto">
          <a:xfrm>
            <a:off x="2133600" y="352107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3999" name="Line 37"/>
          <p:cNvSpPr>
            <a:spLocks noChangeShapeType="1"/>
          </p:cNvSpPr>
          <p:nvPr/>
        </p:nvSpPr>
        <p:spPr bwMode="auto">
          <a:xfrm>
            <a:off x="3505200" y="4054475"/>
            <a:ext cx="1524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0" name="Line 38"/>
          <p:cNvSpPr>
            <a:spLocks noChangeShapeType="1"/>
          </p:cNvSpPr>
          <p:nvPr/>
        </p:nvSpPr>
        <p:spPr bwMode="auto">
          <a:xfrm>
            <a:off x="3505200" y="34448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1" name="Line 39"/>
          <p:cNvSpPr>
            <a:spLocks noChangeShapeType="1"/>
          </p:cNvSpPr>
          <p:nvPr/>
        </p:nvSpPr>
        <p:spPr bwMode="auto">
          <a:xfrm>
            <a:off x="3962400" y="4054475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2" name="Line 40"/>
          <p:cNvSpPr>
            <a:spLocks noChangeShapeType="1"/>
          </p:cNvSpPr>
          <p:nvPr/>
        </p:nvSpPr>
        <p:spPr bwMode="auto">
          <a:xfrm>
            <a:off x="3962400" y="344487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3" name="Line 41"/>
          <p:cNvSpPr>
            <a:spLocks noChangeShapeType="1"/>
          </p:cNvSpPr>
          <p:nvPr/>
        </p:nvSpPr>
        <p:spPr bwMode="auto">
          <a:xfrm>
            <a:off x="1981200" y="2606675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4" name="Line 42"/>
          <p:cNvSpPr>
            <a:spLocks noChangeShapeType="1"/>
          </p:cNvSpPr>
          <p:nvPr/>
        </p:nvSpPr>
        <p:spPr bwMode="auto">
          <a:xfrm>
            <a:off x="3962400" y="26066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5" name="Line 43"/>
          <p:cNvSpPr>
            <a:spLocks noChangeShapeType="1"/>
          </p:cNvSpPr>
          <p:nvPr/>
        </p:nvSpPr>
        <p:spPr bwMode="auto">
          <a:xfrm>
            <a:off x="3962400" y="4587875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6" name="Line 44"/>
          <p:cNvSpPr>
            <a:spLocks noChangeShapeType="1"/>
          </p:cNvSpPr>
          <p:nvPr/>
        </p:nvSpPr>
        <p:spPr bwMode="auto">
          <a:xfrm flipV="1">
            <a:off x="4267200" y="2149475"/>
            <a:ext cx="0" cy="2438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7" name="Line 45"/>
          <p:cNvSpPr>
            <a:spLocks noChangeShapeType="1"/>
          </p:cNvSpPr>
          <p:nvPr/>
        </p:nvSpPr>
        <p:spPr bwMode="auto">
          <a:xfrm>
            <a:off x="4267200" y="2149475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08" name="AutoShape 46"/>
          <p:cNvSpPr>
            <a:spLocks noChangeArrowheads="1"/>
          </p:cNvSpPr>
          <p:nvPr/>
        </p:nvSpPr>
        <p:spPr bwMode="auto">
          <a:xfrm rot="-5400000">
            <a:off x="4095750" y="4149725"/>
            <a:ext cx="990600" cy="342900"/>
          </a:xfrm>
          <a:custGeom>
            <a:avLst/>
            <a:gdLst>
              <a:gd name="T0" fmla="*/ 1823035742 w 21600"/>
              <a:gd name="T1" fmla="*/ 43208067 h 21600"/>
              <a:gd name="T2" fmla="*/ 1041734762 w 21600"/>
              <a:gd name="T3" fmla="*/ 86416134 h 21600"/>
              <a:gd name="T4" fmla="*/ 260433691 w 21600"/>
              <a:gd name="T5" fmla="*/ 43208067 h 21600"/>
              <a:gd name="T6" fmla="*/ 104173476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M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U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4009" name="Line 47"/>
          <p:cNvSpPr>
            <a:spLocks noChangeShapeType="1"/>
          </p:cNvSpPr>
          <p:nvPr/>
        </p:nvSpPr>
        <p:spPr bwMode="auto">
          <a:xfrm flipH="1" flipV="1">
            <a:off x="4724400" y="42830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0" name="Line 48"/>
          <p:cNvSpPr>
            <a:spLocks noChangeShapeType="1"/>
          </p:cNvSpPr>
          <p:nvPr/>
        </p:nvSpPr>
        <p:spPr bwMode="auto">
          <a:xfrm>
            <a:off x="5334000" y="37496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1" name="Line 49"/>
          <p:cNvSpPr>
            <a:spLocks noChangeShapeType="1"/>
          </p:cNvSpPr>
          <p:nvPr/>
        </p:nvSpPr>
        <p:spPr bwMode="auto">
          <a:xfrm>
            <a:off x="5029200" y="23780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2" name="Line 50"/>
          <p:cNvSpPr>
            <a:spLocks noChangeShapeType="1"/>
          </p:cNvSpPr>
          <p:nvPr/>
        </p:nvSpPr>
        <p:spPr bwMode="auto">
          <a:xfrm>
            <a:off x="5867400" y="374967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3" name="Line 51"/>
          <p:cNvSpPr>
            <a:spLocks noChangeShapeType="1"/>
          </p:cNvSpPr>
          <p:nvPr/>
        </p:nvSpPr>
        <p:spPr bwMode="auto">
          <a:xfrm flipV="1">
            <a:off x="6019800" y="321627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4" name="Line 52"/>
          <p:cNvSpPr>
            <a:spLocks noChangeShapeType="1"/>
          </p:cNvSpPr>
          <p:nvPr/>
        </p:nvSpPr>
        <p:spPr bwMode="auto">
          <a:xfrm>
            <a:off x="6019800" y="3216275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5" name="Line 53"/>
          <p:cNvSpPr>
            <a:spLocks noChangeShapeType="1"/>
          </p:cNvSpPr>
          <p:nvPr/>
        </p:nvSpPr>
        <p:spPr bwMode="auto">
          <a:xfrm>
            <a:off x="7086600" y="374967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6" name="Line 54"/>
          <p:cNvSpPr>
            <a:spLocks noChangeShapeType="1"/>
          </p:cNvSpPr>
          <p:nvPr/>
        </p:nvSpPr>
        <p:spPr bwMode="auto">
          <a:xfrm>
            <a:off x="7772400" y="37496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7" name="Line 55"/>
          <p:cNvSpPr>
            <a:spLocks noChangeShapeType="1"/>
          </p:cNvSpPr>
          <p:nvPr/>
        </p:nvSpPr>
        <p:spPr bwMode="auto">
          <a:xfrm>
            <a:off x="7772400" y="32162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8" name="Line 56"/>
          <p:cNvSpPr>
            <a:spLocks noChangeShapeType="1"/>
          </p:cNvSpPr>
          <p:nvPr/>
        </p:nvSpPr>
        <p:spPr bwMode="auto">
          <a:xfrm>
            <a:off x="4114800" y="4054475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19" name="Line 57"/>
          <p:cNvSpPr>
            <a:spLocks noChangeShapeType="1"/>
          </p:cNvSpPr>
          <p:nvPr/>
        </p:nvSpPr>
        <p:spPr bwMode="auto">
          <a:xfrm>
            <a:off x="4114800" y="4892675"/>
            <a:ext cx="21336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0" name="Line 58"/>
          <p:cNvSpPr>
            <a:spLocks noChangeShapeType="1"/>
          </p:cNvSpPr>
          <p:nvPr/>
        </p:nvSpPr>
        <p:spPr bwMode="auto">
          <a:xfrm>
            <a:off x="8382000" y="3444875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1" name="Line 59"/>
          <p:cNvSpPr>
            <a:spLocks noChangeShapeType="1"/>
          </p:cNvSpPr>
          <p:nvPr/>
        </p:nvSpPr>
        <p:spPr bwMode="auto">
          <a:xfrm>
            <a:off x="8763000" y="3444875"/>
            <a:ext cx="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2" name="Line 60"/>
          <p:cNvSpPr>
            <a:spLocks noChangeShapeType="1"/>
          </p:cNvSpPr>
          <p:nvPr/>
        </p:nvSpPr>
        <p:spPr bwMode="auto">
          <a:xfrm flipH="1">
            <a:off x="2819400" y="5349875"/>
            <a:ext cx="594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3" name="Line 61"/>
          <p:cNvSpPr>
            <a:spLocks noChangeShapeType="1"/>
          </p:cNvSpPr>
          <p:nvPr/>
        </p:nvSpPr>
        <p:spPr bwMode="auto">
          <a:xfrm flipV="1">
            <a:off x="2819400" y="4130675"/>
            <a:ext cx="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4" name="Line 62"/>
          <p:cNvSpPr>
            <a:spLocks noChangeShapeType="1"/>
          </p:cNvSpPr>
          <p:nvPr/>
        </p:nvSpPr>
        <p:spPr bwMode="auto">
          <a:xfrm>
            <a:off x="2819400" y="4130675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5" name="Line 63"/>
          <p:cNvSpPr>
            <a:spLocks noChangeShapeType="1"/>
          </p:cNvSpPr>
          <p:nvPr/>
        </p:nvSpPr>
        <p:spPr bwMode="auto">
          <a:xfrm>
            <a:off x="2895600" y="38258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6" name="Line 64"/>
          <p:cNvSpPr>
            <a:spLocks noChangeShapeType="1"/>
          </p:cNvSpPr>
          <p:nvPr/>
        </p:nvSpPr>
        <p:spPr bwMode="auto">
          <a:xfrm flipH="1">
            <a:off x="2133600" y="3825875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7" name="Line 65"/>
          <p:cNvSpPr>
            <a:spLocks noChangeShapeType="1"/>
          </p:cNvSpPr>
          <p:nvPr/>
        </p:nvSpPr>
        <p:spPr bwMode="auto">
          <a:xfrm>
            <a:off x="5867400" y="23780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8" name="Line 66"/>
          <p:cNvSpPr>
            <a:spLocks noChangeShapeType="1"/>
          </p:cNvSpPr>
          <p:nvPr/>
        </p:nvSpPr>
        <p:spPr bwMode="auto">
          <a:xfrm flipV="1">
            <a:off x="6096000" y="138747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29" name="Line 67"/>
          <p:cNvSpPr>
            <a:spLocks noChangeShapeType="1"/>
          </p:cNvSpPr>
          <p:nvPr/>
        </p:nvSpPr>
        <p:spPr bwMode="auto">
          <a:xfrm flipH="1">
            <a:off x="685800" y="1387475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30" name="Text Box 68"/>
          <p:cNvSpPr txBox="1">
            <a:spLocks noChangeArrowheads="1"/>
          </p:cNvSpPr>
          <p:nvPr/>
        </p:nvSpPr>
        <p:spPr bwMode="auto">
          <a:xfrm>
            <a:off x="1600200" y="6035675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IF/</a:t>
            </a:r>
          </a:p>
          <a:p>
            <a:r>
              <a:rPr lang="en-US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84031" name="Text Box 69"/>
          <p:cNvSpPr txBox="1">
            <a:spLocks noChangeArrowheads="1"/>
          </p:cNvSpPr>
          <p:nvPr/>
        </p:nvSpPr>
        <p:spPr bwMode="auto">
          <a:xfrm>
            <a:off x="3505200" y="6035675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ID/</a:t>
            </a:r>
          </a:p>
          <a:p>
            <a:r>
              <a:rPr lang="en-US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84032" name="Text Box 70"/>
          <p:cNvSpPr txBox="1">
            <a:spLocks noChangeArrowheads="1"/>
          </p:cNvSpPr>
          <p:nvPr/>
        </p:nvSpPr>
        <p:spPr bwMode="auto">
          <a:xfrm>
            <a:off x="5257800" y="6035675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EX/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84033" name="Text Box 71"/>
          <p:cNvSpPr txBox="1">
            <a:spLocks noChangeArrowheads="1"/>
          </p:cNvSpPr>
          <p:nvPr/>
        </p:nvSpPr>
        <p:spPr bwMode="auto">
          <a:xfrm>
            <a:off x="7162800" y="6035675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Mem/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84034" name="Text Box 72"/>
          <p:cNvSpPr txBox="1">
            <a:spLocks noChangeArrowheads="1"/>
          </p:cNvSpPr>
          <p:nvPr/>
        </p:nvSpPr>
        <p:spPr bwMode="auto">
          <a:xfrm>
            <a:off x="3606800" y="4422775"/>
            <a:ext cx="438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>
                <a:solidFill>
                  <a:srgbClr val="000000"/>
                </a:solidFill>
              </a:rPr>
              <a:t>sign</a:t>
            </a:r>
          </a:p>
          <a:p>
            <a:pPr algn="ctr"/>
            <a:r>
              <a:rPr lang="en-US" sz="1200" b="0">
                <a:solidFill>
                  <a:srgbClr val="000000"/>
                </a:solidFill>
              </a:rPr>
              <a:t>ext</a:t>
            </a:r>
          </a:p>
        </p:txBody>
      </p:sp>
      <p:sp>
        <p:nvSpPr>
          <p:cNvPr id="84035" name="Rectangle 73"/>
          <p:cNvSpPr>
            <a:spLocks noChangeArrowheads="1"/>
          </p:cNvSpPr>
          <p:nvPr/>
        </p:nvSpPr>
        <p:spPr bwMode="auto">
          <a:xfrm>
            <a:off x="2209800" y="3711575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84036" name="Rectangle 74"/>
          <p:cNvSpPr>
            <a:spLocks noChangeArrowheads="1"/>
          </p:cNvSpPr>
          <p:nvPr/>
        </p:nvSpPr>
        <p:spPr bwMode="auto">
          <a:xfrm>
            <a:off x="2438400" y="3711575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37" name="Rectangle 75"/>
          <p:cNvSpPr>
            <a:spLocks noChangeArrowheads="1"/>
          </p:cNvSpPr>
          <p:nvPr/>
        </p:nvSpPr>
        <p:spPr bwMode="auto">
          <a:xfrm>
            <a:off x="2667000" y="3711575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38" name="Oval 76"/>
          <p:cNvSpPr>
            <a:spLocks noChangeArrowheads="1"/>
          </p:cNvSpPr>
          <p:nvPr/>
        </p:nvSpPr>
        <p:spPr bwMode="auto">
          <a:xfrm>
            <a:off x="2209800" y="5349875"/>
            <a:ext cx="685800" cy="685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84039" name="Line 77"/>
          <p:cNvSpPr>
            <a:spLocks noChangeShapeType="1"/>
          </p:cNvSpPr>
          <p:nvPr/>
        </p:nvSpPr>
        <p:spPr bwMode="auto">
          <a:xfrm>
            <a:off x="2133600" y="5730875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0" name="Line 78"/>
          <p:cNvSpPr>
            <a:spLocks noChangeShapeType="1"/>
          </p:cNvSpPr>
          <p:nvPr/>
        </p:nvSpPr>
        <p:spPr bwMode="auto">
          <a:xfrm>
            <a:off x="3962400" y="5730875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1" name="Line 79"/>
          <p:cNvSpPr>
            <a:spLocks noChangeShapeType="1"/>
          </p:cNvSpPr>
          <p:nvPr/>
        </p:nvSpPr>
        <p:spPr bwMode="auto">
          <a:xfrm>
            <a:off x="5867400" y="5730875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2" name="Line 80"/>
          <p:cNvSpPr>
            <a:spLocks noChangeShapeType="1"/>
          </p:cNvSpPr>
          <p:nvPr/>
        </p:nvSpPr>
        <p:spPr bwMode="auto">
          <a:xfrm>
            <a:off x="2895600" y="573087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3" name="Line 81"/>
          <p:cNvSpPr>
            <a:spLocks noChangeShapeType="1"/>
          </p:cNvSpPr>
          <p:nvPr/>
        </p:nvSpPr>
        <p:spPr bwMode="auto">
          <a:xfrm flipV="1">
            <a:off x="5181600" y="321627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4" name="Line 82"/>
          <p:cNvSpPr>
            <a:spLocks noChangeShapeType="1"/>
          </p:cNvSpPr>
          <p:nvPr/>
        </p:nvSpPr>
        <p:spPr bwMode="auto">
          <a:xfrm>
            <a:off x="5334000" y="32162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5" name="Text Box 83"/>
          <p:cNvSpPr txBox="1">
            <a:spLocks noChangeArrowheads="1"/>
          </p:cNvSpPr>
          <p:nvPr/>
        </p:nvSpPr>
        <p:spPr bwMode="auto">
          <a:xfrm>
            <a:off x="4953000" y="2911475"/>
            <a:ext cx="65881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equal</a:t>
            </a:r>
          </a:p>
        </p:txBody>
      </p:sp>
      <p:sp>
        <p:nvSpPr>
          <p:cNvPr id="84046" name="Rectangle 84"/>
          <p:cNvSpPr>
            <a:spLocks noChangeArrowheads="1"/>
          </p:cNvSpPr>
          <p:nvPr/>
        </p:nvSpPr>
        <p:spPr bwMode="auto">
          <a:xfrm>
            <a:off x="5562600" y="2987675"/>
            <a:ext cx="3048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152400" y="1235075"/>
            <a:ext cx="5943600" cy="2438400"/>
            <a:chOff x="96" y="624"/>
            <a:chExt cx="3744" cy="1536"/>
          </a:xfrm>
        </p:grpSpPr>
        <p:sp>
          <p:nvSpPr>
            <p:cNvPr id="84062" name="Line 86"/>
            <p:cNvSpPr>
              <a:spLocks noChangeShapeType="1"/>
            </p:cNvSpPr>
            <p:nvPr/>
          </p:nvSpPr>
          <p:spPr bwMode="auto">
            <a:xfrm>
              <a:off x="3696" y="1344"/>
              <a:ext cx="1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3" name="Line 87"/>
            <p:cNvSpPr>
              <a:spLocks noChangeShapeType="1"/>
            </p:cNvSpPr>
            <p:nvPr/>
          </p:nvSpPr>
          <p:spPr bwMode="auto">
            <a:xfrm flipV="1">
              <a:off x="3840" y="720"/>
              <a:ext cx="0" cy="62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4" name="Line 88"/>
            <p:cNvSpPr>
              <a:spLocks noChangeShapeType="1"/>
            </p:cNvSpPr>
            <p:nvPr/>
          </p:nvSpPr>
          <p:spPr bwMode="auto">
            <a:xfrm flipH="1">
              <a:off x="432" y="720"/>
              <a:ext cx="340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5" name="AutoShape 89"/>
            <p:cNvSpPr>
              <a:spLocks noChangeArrowheads="1"/>
            </p:cNvSpPr>
            <p:nvPr/>
          </p:nvSpPr>
          <p:spPr bwMode="auto">
            <a:xfrm rot="5400000" flipH="1">
              <a:off x="108" y="756"/>
              <a:ext cx="480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M</a:t>
              </a:r>
            </a:p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U</a:t>
              </a:r>
            </a:p>
            <a:p>
              <a:pPr algn="ctr"/>
              <a:r>
                <a:rPr lang="en-US" sz="1000" b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84066" name="Line 90"/>
            <p:cNvSpPr>
              <a:spLocks noChangeShapeType="1"/>
            </p:cNvSpPr>
            <p:nvPr/>
          </p:nvSpPr>
          <p:spPr bwMode="auto">
            <a:xfrm flipV="1">
              <a:off x="96" y="864"/>
              <a:ext cx="0" cy="129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7" name="Line 91"/>
            <p:cNvSpPr>
              <a:spLocks noChangeShapeType="1"/>
            </p:cNvSpPr>
            <p:nvPr/>
          </p:nvSpPr>
          <p:spPr bwMode="auto">
            <a:xfrm>
              <a:off x="96" y="864"/>
              <a:ext cx="1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8" name="Line 92"/>
            <p:cNvSpPr>
              <a:spLocks noChangeShapeType="1"/>
            </p:cNvSpPr>
            <p:nvPr/>
          </p:nvSpPr>
          <p:spPr bwMode="auto">
            <a:xfrm>
              <a:off x="96" y="2160"/>
              <a:ext cx="9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</p:grpSp>
      <p:sp>
        <p:nvSpPr>
          <p:cNvPr id="84048" name="Rectangle 93"/>
          <p:cNvSpPr>
            <a:spLocks noChangeArrowheads="1"/>
          </p:cNvSpPr>
          <p:nvPr/>
        </p:nvSpPr>
        <p:spPr bwMode="auto">
          <a:xfrm>
            <a:off x="5562600" y="2073275"/>
            <a:ext cx="304800" cy="6096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4049" name="Text Box 94"/>
          <p:cNvSpPr txBox="1">
            <a:spLocks noChangeArrowheads="1"/>
          </p:cNvSpPr>
          <p:nvPr/>
        </p:nvSpPr>
        <p:spPr bwMode="auto">
          <a:xfrm>
            <a:off x="228600" y="4664075"/>
            <a:ext cx="846138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beq</a:t>
            </a:r>
          </a:p>
          <a:p>
            <a:r>
              <a:rPr lang="en-US">
                <a:solidFill>
                  <a:srgbClr val="000000"/>
                </a:solidFill>
              </a:rPr>
              <a:t>sub</a:t>
            </a:r>
          </a:p>
          <a:p>
            <a:r>
              <a:rPr lang="en-US">
                <a:solidFill>
                  <a:srgbClr val="000000"/>
                </a:solidFill>
              </a:rPr>
              <a:t>add</a:t>
            </a:r>
          </a:p>
          <a:p>
            <a:r>
              <a:rPr lang="en-US">
                <a:solidFill>
                  <a:srgbClr val="000000"/>
                </a:solidFill>
              </a:rPr>
              <a:t>nand</a:t>
            </a:r>
          </a:p>
        </p:txBody>
      </p:sp>
      <p:sp>
        <p:nvSpPr>
          <p:cNvPr id="84050" name="Rectangle 95"/>
          <p:cNvSpPr>
            <a:spLocks noChangeArrowheads="1"/>
          </p:cNvSpPr>
          <p:nvPr/>
        </p:nvSpPr>
        <p:spPr bwMode="auto">
          <a:xfrm rot="5400000">
            <a:off x="1409700" y="3559175"/>
            <a:ext cx="838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4051" name="Rectangle 96"/>
          <p:cNvSpPr>
            <a:spLocks noChangeArrowheads="1"/>
          </p:cNvSpPr>
          <p:nvPr/>
        </p:nvSpPr>
        <p:spPr bwMode="auto">
          <a:xfrm rot="5400000">
            <a:off x="3543300" y="5540375"/>
            <a:ext cx="5334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84052" name="Rectangle 97"/>
          <p:cNvSpPr>
            <a:spLocks noChangeArrowheads="1"/>
          </p:cNvSpPr>
          <p:nvPr/>
        </p:nvSpPr>
        <p:spPr bwMode="auto">
          <a:xfrm rot="5400000">
            <a:off x="5448300" y="5540375"/>
            <a:ext cx="5334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beq</a:t>
            </a:r>
          </a:p>
        </p:txBody>
      </p:sp>
      <p:sp>
        <p:nvSpPr>
          <p:cNvPr id="1575010" name="Rectangle 98"/>
          <p:cNvSpPr>
            <a:spLocks noChangeArrowheads="1"/>
          </p:cNvSpPr>
          <p:nvPr/>
        </p:nvSpPr>
        <p:spPr bwMode="auto">
          <a:xfrm rot="5400000">
            <a:off x="7353300" y="5540375"/>
            <a:ext cx="5334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beq</a:t>
            </a:r>
          </a:p>
        </p:txBody>
      </p:sp>
      <p:sp>
        <p:nvSpPr>
          <p:cNvPr id="84054" name="Rectangle 99"/>
          <p:cNvSpPr>
            <a:spLocks noChangeArrowheads="1"/>
          </p:cNvSpPr>
          <p:nvPr/>
        </p:nvSpPr>
        <p:spPr bwMode="auto">
          <a:xfrm>
            <a:off x="990600" y="3368675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rgbClr val="000000"/>
                </a:solidFill>
              </a:rPr>
              <a:t>Inst</a:t>
            </a:r>
          </a:p>
          <a:p>
            <a:pPr algn="ctr"/>
            <a:r>
              <a:rPr lang="en-US" sz="1400" b="0">
                <a:solidFill>
                  <a:srgbClr val="000000"/>
                </a:solidFill>
              </a:rPr>
              <a:t>mem</a:t>
            </a:r>
          </a:p>
        </p:txBody>
      </p: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1676400" y="3216275"/>
            <a:ext cx="5054600" cy="2743200"/>
            <a:chOff x="1056" y="1872"/>
            <a:chExt cx="3184" cy="1728"/>
          </a:xfrm>
        </p:grpSpPr>
        <p:sp>
          <p:nvSpPr>
            <p:cNvPr id="84056" name="Rectangle 101"/>
            <p:cNvSpPr>
              <a:spLocks noChangeArrowheads="1"/>
            </p:cNvSpPr>
            <p:nvPr/>
          </p:nvSpPr>
          <p:spPr bwMode="auto">
            <a:xfrm rot="5400000">
              <a:off x="2232" y="3336"/>
              <a:ext cx="336" cy="192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noop</a:t>
              </a:r>
            </a:p>
          </p:txBody>
        </p:sp>
        <p:sp>
          <p:nvSpPr>
            <p:cNvPr id="84057" name="Rectangle 102"/>
            <p:cNvSpPr>
              <a:spLocks noChangeArrowheads="1"/>
            </p:cNvSpPr>
            <p:nvPr/>
          </p:nvSpPr>
          <p:spPr bwMode="auto">
            <a:xfrm rot="5400000">
              <a:off x="3432" y="3336"/>
              <a:ext cx="336" cy="192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noop</a:t>
              </a:r>
            </a:p>
          </p:txBody>
        </p:sp>
        <p:sp>
          <p:nvSpPr>
            <p:cNvPr id="84058" name="Freeform 103"/>
            <p:cNvSpPr>
              <a:spLocks/>
            </p:cNvSpPr>
            <p:nvPr/>
          </p:nvSpPr>
          <p:spPr bwMode="auto">
            <a:xfrm>
              <a:off x="3648" y="1872"/>
              <a:ext cx="592" cy="1440"/>
            </a:xfrm>
            <a:custGeom>
              <a:avLst/>
              <a:gdLst>
                <a:gd name="T0" fmla="*/ 0 w 592"/>
                <a:gd name="T1" fmla="*/ 0 h 1440"/>
                <a:gd name="T2" fmla="*/ 576 w 592"/>
                <a:gd name="T3" fmla="*/ 576 h 1440"/>
                <a:gd name="T4" fmla="*/ 96 w 592"/>
                <a:gd name="T5" fmla="*/ 1440 h 1440"/>
                <a:gd name="T6" fmla="*/ 0 60000 65536"/>
                <a:gd name="T7" fmla="*/ 0 60000 65536"/>
                <a:gd name="T8" fmla="*/ 0 60000 65536"/>
                <a:gd name="T9" fmla="*/ 0 w 592"/>
                <a:gd name="T10" fmla="*/ 0 h 1440"/>
                <a:gd name="T11" fmla="*/ 592 w 592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2" h="1440">
                  <a:moveTo>
                    <a:pt x="0" y="0"/>
                  </a:moveTo>
                  <a:cubicBezTo>
                    <a:pt x="280" y="168"/>
                    <a:pt x="560" y="336"/>
                    <a:pt x="576" y="576"/>
                  </a:cubicBezTo>
                  <a:cubicBezTo>
                    <a:pt x="592" y="816"/>
                    <a:pt x="344" y="1128"/>
                    <a:pt x="96" y="1440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59" name="Freeform 104"/>
            <p:cNvSpPr>
              <a:spLocks/>
            </p:cNvSpPr>
            <p:nvPr/>
          </p:nvSpPr>
          <p:spPr bwMode="auto">
            <a:xfrm>
              <a:off x="1248" y="1920"/>
              <a:ext cx="2448" cy="584"/>
            </a:xfrm>
            <a:custGeom>
              <a:avLst/>
              <a:gdLst>
                <a:gd name="T0" fmla="*/ 2448 w 2448"/>
                <a:gd name="T1" fmla="*/ 0 h 584"/>
                <a:gd name="T2" fmla="*/ 1152 w 2448"/>
                <a:gd name="T3" fmla="*/ 528 h 584"/>
                <a:gd name="T4" fmla="*/ 0 w 2448"/>
                <a:gd name="T5" fmla="*/ 336 h 584"/>
                <a:gd name="T6" fmla="*/ 0 60000 65536"/>
                <a:gd name="T7" fmla="*/ 0 60000 65536"/>
                <a:gd name="T8" fmla="*/ 0 60000 65536"/>
                <a:gd name="T9" fmla="*/ 0 w 2448"/>
                <a:gd name="T10" fmla="*/ 0 h 584"/>
                <a:gd name="T11" fmla="*/ 2448 w 2448"/>
                <a:gd name="T12" fmla="*/ 584 h 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8" h="584">
                  <a:moveTo>
                    <a:pt x="2448" y="0"/>
                  </a:moveTo>
                  <a:cubicBezTo>
                    <a:pt x="2004" y="236"/>
                    <a:pt x="1560" y="472"/>
                    <a:pt x="1152" y="528"/>
                  </a:cubicBezTo>
                  <a:cubicBezTo>
                    <a:pt x="744" y="584"/>
                    <a:pt x="372" y="460"/>
                    <a:pt x="0" y="336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84060" name="Rectangle 105"/>
            <p:cNvSpPr>
              <a:spLocks noChangeArrowheads="1"/>
            </p:cNvSpPr>
            <p:nvPr/>
          </p:nvSpPr>
          <p:spPr bwMode="auto">
            <a:xfrm rot="5400000">
              <a:off x="888" y="2088"/>
              <a:ext cx="528" cy="192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noop</a:t>
              </a:r>
            </a:p>
          </p:txBody>
        </p:sp>
        <p:sp>
          <p:nvSpPr>
            <p:cNvPr id="84061" name="Freeform 106"/>
            <p:cNvSpPr>
              <a:spLocks/>
            </p:cNvSpPr>
            <p:nvPr/>
          </p:nvSpPr>
          <p:spPr bwMode="auto">
            <a:xfrm>
              <a:off x="2544" y="1920"/>
              <a:ext cx="1152" cy="1656"/>
            </a:xfrm>
            <a:custGeom>
              <a:avLst/>
              <a:gdLst>
                <a:gd name="T0" fmla="*/ 1152 w 1152"/>
                <a:gd name="T1" fmla="*/ 0 h 1656"/>
                <a:gd name="T2" fmla="*/ 624 w 1152"/>
                <a:gd name="T3" fmla="*/ 1392 h 1656"/>
                <a:gd name="T4" fmla="*/ 0 w 1152"/>
                <a:gd name="T5" fmla="*/ 1584 h 1656"/>
                <a:gd name="T6" fmla="*/ 0 60000 65536"/>
                <a:gd name="T7" fmla="*/ 0 60000 65536"/>
                <a:gd name="T8" fmla="*/ 0 60000 65536"/>
                <a:gd name="T9" fmla="*/ 0 w 1152"/>
                <a:gd name="T10" fmla="*/ 0 h 1656"/>
                <a:gd name="T11" fmla="*/ 1152 w 1152"/>
                <a:gd name="T12" fmla="*/ 1656 h 16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1656">
                  <a:moveTo>
                    <a:pt x="1152" y="0"/>
                  </a:moveTo>
                  <a:cubicBezTo>
                    <a:pt x="984" y="564"/>
                    <a:pt x="816" y="1128"/>
                    <a:pt x="624" y="1392"/>
                  </a:cubicBezTo>
                  <a:cubicBezTo>
                    <a:pt x="432" y="1656"/>
                    <a:pt x="104" y="1560"/>
                    <a:pt x="0" y="1584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eaLnBrk="0" hangingPunct="0"/>
              <a:endParaRPr lang="en-US" sz="180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010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Speculate &amp; Squash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Always assumes branch is not taken</a:t>
            </a:r>
          </a:p>
          <a:p>
            <a:pPr>
              <a:buFontTx/>
              <a:buNone/>
            </a:pPr>
            <a:r>
              <a:rPr lang="en-US"/>
              <a:t>Can we do better?  Yes.</a:t>
            </a:r>
          </a:p>
          <a:p>
            <a:pPr lvl="1"/>
            <a:r>
              <a:rPr lang="en-US"/>
              <a:t> Predict branch direction and target!</a:t>
            </a:r>
          </a:p>
          <a:p>
            <a:pPr lvl="1"/>
            <a:r>
              <a:rPr lang="en-US"/>
              <a:t> Why possible? Program behavior repeats.</a:t>
            </a:r>
          </a:p>
          <a:p>
            <a:pPr lvl="1"/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/>
              <a:t>More on branch prediction to come...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Avoidance</a:t>
            </a:r>
          </a:p>
          <a:p>
            <a:pPr marL="114300" lvl="1"/>
            <a:r>
              <a:rPr lang="en-US" sz="1200" b="0" dirty="0">
                <a:solidFill>
                  <a:srgbClr val="00B0F0"/>
                </a:solidFill>
                <a:latin typeface="+mn-lt"/>
              </a:rPr>
              <a:t>Detect and Stall</a:t>
            </a:r>
          </a:p>
          <a:p>
            <a:pPr marL="114300" lvl="1"/>
            <a:r>
              <a:rPr lang="en-US" sz="1200" b="0" dirty="0">
                <a:solidFill>
                  <a:srgbClr val="FF0000"/>
                </a:solidFill>
                <a:latin typeface="+mn-lt"/>
              </a:rPr>
              <a:t>Speculate and Squash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Branch Delay Slot (MIPS, SPARC)</a:t>
            </a:r>
            <a:endParaRPr lang="en-US" sz="2400" i="1" dirty="0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905000" y="160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895600" y="160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886200" y="160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876800" y="160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5867400" y="16002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895600" y="20574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25" name="Rectangle 13"/>
          <p:cNvSpPr>
            <a:spLocks noChangeArrowheads="1"/>
          </p:cNvSpPr>
          <p:nvPr/>
        </p:nvSpPr>
        <p:spPr bwMode="auto">
          <a:xfrm>
            <a:off x="3886200" y="25146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26" name="Rectangle 14"/>
          <p:cNvSpPr>
            <a:spLocks noChangeArrowheads="1"/>
          </p:cNvSpPr>
          <p:nvPr/>
        </p:nvSpPr>
        <p:spPr bwMode="auto">
          <a:xfrm>
            <a:off x="4876800" y="25146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6027" name="Rectangle 15"/>
          <p:cNvSpPr>
            <a:spLocks noChangeArrowheads="1"/>
          </p:cNvSpPr>
          <p:nvPr/>
        </p:nvSpPr>
        <p:spPr bwMode="auto">
          <a:xfrm>
            <a:off x="5867400" y="25146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86028" name="Rectangle 16"/>
          <p:cNvSpPr>
            <a:spLocks noChangeArrowheads="1"/>
          </p:cNvSpPr>
          <p:nvPr/>
        </p:nvSpPr>
        <p:spPr bwMode="auto">
          <a:xfrm>
            <a:off x="6858000" y="25146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6029" name="Rectangle 17"/>
          <p:cNvSpPr>
            <a:spLocks noChangeArrowheads="1"/>
          </p:cNvSpPr>
          <p:nvPr/>
        </p:nvSpPr>
        <p:spPr bwMode="auto">
          <a:xfrm>
            <a:off x="19050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86030" name="Rectangle 18"/>
          <p:cNvSpPr>
            <a:spLocks noChangeArrowheads="1"/>
          </p:cNvSpPr>
          <p:nvPr/>
        </p:nvSpPr>
        <p:spPr bwMode="auto">
          <a:xfrm>
            <a:off x="28956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6031" name="Rectangle 19"/>
          <p:cNvSpPr>
            <a:spLocks noChangeArrowheads="1"/>
          </p:cNvSpPr>
          <p:nvPr/>
        </p:nvSpPr>
        <p:spPr bwMode="auto">
          <a:xfrm>
            <a:off x="38862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6032" name="Rectangle 20"/>
          <p:cNvSpPr>
            <a:spLocks noChangeArrowheads="1"/>
          </p:cNvSpPr>
          <p:nvPr/>
        </p:nvSpPr>
        <p:spPr bwMode="auto">
          <a:xfrm>
            <a:off x="48768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6033" name="Rectangle 21"/>
          <p:cNvSpPr>
            <a:spLocks noChangeArrowheads="1"/>
          </p:cNvSpPr>
          <p:nvPr/>
        </p:nvSpPr>
        <p:spPr bwMode="auto">
          <a:xfrm>
            <a:off x="58674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6034" name="Rectangle 22"/>
          <p:cNvSpPr>
            <a:spLocks noChangeArrowheads="1"/>
          </p:cNvSpPr>
          <p:nvPr/>
        </p:nvSpPr>
        <p:spPr bwMode="auto">
          <a:xfrm>
            <a:off x="6858000" y="1066800"/>
            <a:ext cx="914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2800" b="0" baseline="-250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6035" name="Rectangle 23"/>
          <p:cNvSpPr>
            <a:spLocks noChangeArrowheads="1"/>
          </p:cNvSpPr>
          <p:nvPr/>
        </p:nvSpPr>
        <p:spPr bwMode="auto">
          <a:xfrm>
            <a:off x="7832725" y="2514600"/>
            <a:ext cx="914400" cy="381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86036" name="Freeform 24"/>
          <p:cNvSpPr>
            <a:spLocks/>
          </p:cNvSpPr>
          <p:nvPr/>
        </p:nvSpPr>
        <p:spPr bwMode="auto">
          <a:xfrm>
            <a:off x="7848600" y="2514600"/>
            <a:ext cx="914400" cy="381000"/>
          </a:xfrm>
          <a:custGeom>
            <a:avLst/>
            <a:gdLst>
              <a:gd name="T0" fmla="*/ 1451609782 w 576"/>
              <a:gd name="T1" fmla="*/ 0 h 240"/>
              <a:gd name="T2" fmla="*/ 0 w 576"/>
              <a:gd name="T3" fmla="*/ 0 h 240"/>
              <a:gd name="T4" fmla="*/ 0 w 576"/>
              <a:gd name="T5" fmla="*/ 604837545 h 240"/>
              <a:gd name="T6" fmla="*/ 1451609782 w 576"/>
              <a:gd name="T7" fmla="*/ 604837545 h 240"/>
              <a:gd name="T8" fmla="*/ 1330642333 w 576"/>
              <a:gd name="T9" fmla="*/ 483870075 h 240"/>
              <a:gd name="T10" fmla="*/ 1451609782 w 576"/>
              <a:gd name="T11" fmla="*/ 362902507 h 240"/>
              <a:gd name="T12" fmla="*/ 1209674884 w 576"/>
              <a:gd name="T13" fmla="*/ 362902507 h 240"/>
              <a:gd name="T14" fmla="*/ 1451609782 w 576"/>
              <a:gd name="T15" fmla="*/ 241935038 h 240"/>
              <a:gd name="T16" fmla="*/ 1330642333 w 576"/>
              <a:gd name="T17" fmla="*/ 120967519 h 240"/>
              <a:gd name="T18" fmla="*/ 1451609782 w 576"/>
              <a:gd name="T19" fmla="*/ 0 h 2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240"/>
              <a:gd name="T32" fmla="*/ 576 w 576"/>
              <a:gd name="T33" fmla="*/ 240 h 2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240">
                <a:moveTo>
                  <a:pt x="576" y="0"/>
                </a:moveTo>
                <a:lnTo>
                  <a:pt x="0" y="0"/>
                </a:lnTo>
                <a:lnTo>
                  <a:pt x="0" y="240"/>
                </a:lnTo>
                <a:lnTo>
                  <a:pt x="576" y="240"/>
                </a:lnTo>
                <a:lnTo>
                  <a:pt x="528" y="192"/>
                </a:lnTo>
                <a:lnTo>
                  <a:pt x="576" y="144"/>
                </a:lnTo>
                <a:lnTo>
                  <a:pt x="480" y="144"/>
                </a:lnTo>
                <a:lnTo>
                  <a:pt x="576" y="96"/>
                </a:lnTo>
                <a:lnTo>
                  <a:pt x="528" y="48"/>
                </a:lnTo>
                <a:lnTo>
                  <a:pt x="57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37" name="Text Box 25"/>
          <p:cNvSpPr txBox="1">
            <a:spLocks noChangeArrowheads="1"/>
          </p:cNvSpPr>
          <p:nvPr/>
        </p:nvSpPr>
        <p:spPr bwMode="auto">
          <a:xfrm>
            <a:off x="625475" y="1955800"/>
            <a:ext cx="10636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next:</a:t>
            </a:r>
          </a:p>
        </p:txBody>
      </p:sp>
      <p:sp>
        <p:nvSpPr>
          <p:cNvPr id="86038" name="Text Box 26"/>
          <p:cNvSpPr txBox="1">
            <a:spLocks noChangeArrowheads="1"/>
          </p:cNvSpPr>
          <p:nvPr/>
        </p:nvSpPr>
        <p:spPr bwMode="auto">
          <a:xfrm>
            <a:off x="355600" y="2470150"/>
            <a:ext cx="13335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target:</a:t>
            </a:r>
          </a:p>
        </p:txBody>
      </p:sp>
      <p:sp>
        <p:nvSpPr>
          <p:cNvPr id="86039" name="Text Box 27"/>
          <p:cNvSpPr txBox="1">
            <a:spLocks noChangeArrowheads="1"/>
          </p:cNvSpPr>
          <p:nvPr/>
        </p:nvSpPr>
        <p:spPr bwMode="auto">
          <a:xfrm>
            <a:off x="685800" y="5607050"/>
            <a:ext cx="3363913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0">
                <a:solidFill>
                  <a:srgbClr val="000000"/>
                </a:solidFill>
                <a:latin typeface="Arial" charset="0"/>
              </a:rPr>
              <a:t>i:    	beq 1, 2, tgt</a:t>
            </a:r>
            <a:endParaRPr lang="en-US" sz="2800" b="0">
              <a:solidFill>
                <a:srgbClr val="000000"/>
              </a:solidFill>
              <a:latin typeface="Arial" charset="0"/>
              <a:sym typeface="Symbol" pitchFamily="18" charset="2"/>
            </a:endParaRPr>
          </a:p>
          <a:p>
            <a:pPr eaLnBrk="0" hangingPunct="0"/>
            <a:r>
              <a:rPr lang="en-US" sz="2800" b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j:	add 3, 4, 5 </a:t>
            </a:r>
            <a:endParaRPr lang="en-US" sz="2800" b="0" baseline="-25000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6040" name="Line 28"/>
          <p:cNvSpPr>
            <a:spLocks noChangeShapeType="1"/>
          </p:cNvSpPr>
          <p:nvPr/>
        </p:nvSpPr>
        <p:spPr bwMode="auto">
          <a:xfrm flipV="1">
            <a:off x="3429000" y="6216650"/>
            <a:ext cx="1295400" cy="76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41" name="Rectangle 29"/>
          <p:cNvSpPr>
            <a:spLocks noChangeArrowheads="1"/>
          </p:cNvSpPr>
          <p:nvPr/>
        </p:nvSpPr>
        <p:spPr bwMode="auto">
          <a:xfrm>
            <a:off x="381000" y="5683250"/>
            <a:ext cx="3733800" cy="8382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42" name="Text Box 30"/>
          <p:cNvSpPr txBox="1">
            <a:spLocks noChangeArrowheads="1"/>
          </p:cNvSpPr>
          <p:nvPr/>
        </p:nvSpPr>
        <p:spPr bwMode="auto">
          <a:xfrm>
            <a:off x="4800600" y="5988050"/>
            <a:ext cx="33194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rgbClr val="808080"/>
                </a:solidFill>
                <a:latin typeface="Arial" charset="0"/>
              </a:rPr>
              <a:t>What can we put here?</a:t>
            </a:r>
          </a:p>
        </p:txBody>
      </p:sp>
      <p:sp>
        <p:nvSpPr>
          <p:cNvPr id="86043" name="Text Box 32"/>
          <p:cNvSpPr txBox="1">
            <a:spLocks noChangeArrowheads="1"/>
          </p:cNvSpPr>
          <p:nvPr/>
        </p:nvSpPr>
        <p:spPr bwMode="auto">
          <a:xfrm>
            <a:off x="152400" y="1447800"/>
            <a:ext cx="153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branch:</a:t>
            </a:r>
          </a:p>
        </p:txBody>
      </p:sp>
      <p:sp>
        <p:nvSpPr>
          <p:cNvPr id="86044" name="Rectangle 34"/>
          <p:cNvSpPr>
            <a:spLocks noChangeArrowheads="1"/>
          </p:cNvSpPr>
          <p:nvPr/>
        </p:nvSpPr>
        <p:spPr bwMode="auto">
          <a:xfrm>
            <a:off x="1905000" y="41132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45" name="Rectangle 35"/>
          <p:cNvSpPr>
            <a:spLocks noChangeArrowheads="1"/>
          </p:cNvSpPr>
          <p:nvPr/>
        </p:nvSpPr>
        <p:spPr bwMode="auto">
          <a:xfrm>
            <a:off x="2895600" y="41132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6046" name="Rectangle 36"/>
          <p:cNvSpPr>
            <a:spLocks noChangeArrowheads="1"/>
          </p:cNvSpPr>
          <p:nvPr/>
        </p:nvSpPr>
        <p:spPr bwMode="auto">
          <a:xfrm>
            <a:off x="3886200" y="41132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86047" name="Rectangle 37"/>
          <p:cNvSpPr>
            <a:spLocks noChangeArrowheads="1"/>
          </p:cNvSpPr>
          <p:nvPr/>
        </p:nvSpPr>
        <p:spPr bwMode="auto">
          <a:xfrm>
            <a:off x="4876800" y="41132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6048" name="Rectangle 38"/>
          <p:cNvSpPr>
            <a:spLocks noChangeArrowheads="1"/>
          </p:cNvSpPr>
          <p:nvPr/>
        </p:nvSpPr>
        <p:spPr bwMode="auto">
          <a:xfrm>
            <a:off x="5867400" y="41132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86049" name="Rectangle 39"/>
          <p:cNvSpPr>
            <a:spLocks noChangeArrowheads="1"/>
          </p:cNvSpPr>
          <p:nvPr/>
        </p:nvSpPr>
        <p:spPr bwMode="auto">
          <a:xfrm>
            <a:off x="2895600" y="45704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50" name="Rectangle 40"/>
          <p:cNvSpPr>
            <a:spLocks noChangeArrowheads="1"/>
          </p:cNvSpPr>
          <p:nvPr/>
        </p:nvSpPr>
        <p:spPr bwMode="auto">
          <a:xfrm>
            <a:off x="3886200" y="45704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6051" name="Rectangle 41"/>
          <p:cNvSpPr>
            <a:spLocks noChangeArrowheads="1"/>
          </p:cNvSpPr>
          <p:nvPr/>
        </p:nvSpPr>
        <p:spPr bwMode="auto">
          <a:xfrm>
            <a:off x="4876800" y="45704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86052" name="Rectangle 42"/>
          <p:cNvSpPr>
            <a:spLocks noChangeArrowheads="1"/>
          </p:cNvSpPr>
          <p:nvPr/>
        </p:nvSpPr>
        <p:spPr bwMode="auto">
          <a:xfrm>
            <a:off x="5867400" y="45704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6053" name="Rectangle 43"/>
          <p:cNvSpPr>
            <a:spLocks noChangeArrowheads="1"/>
          </p:cNvSpPr>
          <p:nvPr/>
        </p:nvSpPr>
        <p:spPr bwMode="auto">
          <a:xfrm>
            <a:off x="6858000" y="45704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86054" name="Rectangle 44"/>
          <p:cNvSpPr>
            <a:spLocks noChangeArrowheads="1"/>
          </p:cNvSpPr>
          <p:nvPr/>
        </p:nvSpPr>
        <p:spPr bwMode="auto">
          <a:xfrm>
            <a:off x="3886200" y="50276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6055" name="Rectangle 45"/>
          <p:cNvSpPr>
            <a:spLocks noChangeArrowheads="1"/>
          </p:cNvSpPr>
          <p:nvPr/>
        </p:nvSpPr>
        <p:spPr bwMode="auto">
          <a:xfrm>
            <a:off x="4876800" y="50276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86056" name="Rectangle 46"/>
          <p:cNvSpPr>
            <a:spLocks noChangeArrowheads="1"/>
          </p:cNvSpPr>
          <p:nvPr/>
        </p:nvSpPr>
        <p:spPr bwMode="auto">
          <a:xfrm>
            <a:off x="5867400" y="50276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86057" name="Rectangle 47"/>
          <p:cNvSpPr>
            <a:spLocks noChangeArrowheads="1"/>
          </p:cNvSpPr>
          <p:nvPr/>
        </p:nvSpPr>
        <p:spPr bwMode="auto">
          <a:xfrm>
            <a:off x="6858000" y="50276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86058" name="Rectangle 54"/>
          <p:cNvSpPr>
            <a:spLocks noChangeArrowheads="1"/>
          </p:cNvSpPr>
          <p:nvPr/>
        </p:nvSpPr>
        <p:spPr bwMode="auto">
          <a:xfrm>
            <a:off x="7832725" y="5027613"/>
            <a:ext cx="914400" cy="381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86059" name="Freeform 55"/>
          <p:cNvSpPr>
            <a:spLocks/>
          </p:cNvSpPr>
          <p:nvPr/>
        </p:nvSpPr>
        <p:spPr bwMode="auto">
          <a:xfrm>
            <a:off x="7848600" y="5027613"/>
            <a:ext cx="914400" cy="381000"/>
          </a:xfrm>
          <a:custGeom>
            <a:avLst/>
            <a:gdLst>
              <a:gd name="T0" fmla="*/ 1451609782 w 576"/>
              <a:gd name="T1" fmla="*/ 0 h 240"/>
              <a:gd name="T2" fmla="*/ 0 w 576"/>
              <a:gd name="T3" fmla="*/ 0 h 240"/>
              <a:gd name="T4" fmla="*/ 0 w 576"/>
              <a:gd name="T5" fmla="*/ 604837545 h 240"/>
              <a:gd name="T6" fmla="*/ 1451609782 w 576"/>
              <a:gd name="T7" fmla="*/ 604837545 h 240"/>
              <a:gd name="T8" fmla="*/ 1330642333 w 576"/>
              <a:gd name="T9" fmla="*/ 483870075 h 240"/>
              <a:gd name="T10" fmla="*/ 1451609782 w 576"/>
              <a:gd name="T11" fmla="*/ 362902507 h 240"/>
              <a:gd name="T12" fmla="*/ 1209674884 w 576"/>
              <a:gd name="T13" fmla="*/ 362902507 h 240"/>
              <a:gd name="T14" fmla="*/ 1451609782 w 576"/>
              <a:gd name="T15" fmla="*/ 241935038 h 240"/>
              <a:gd name="T16" fmla="*/ 1330642333 w 576"/>
              <a:gd name="T17" fmla="*/ 120967519 h 240"/>
              <a:gd name="T18" fmla="*/ 1451609782 w 576"/>
              <a:gd name="T19" fmla="*/ 0 h 2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240"/>
              <a:gd name="T32" fmla="*/ 576 w 576"/>
              <a:gd name="T33" fmla="*/ 240 h 2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240">
                <a:moveTo>
                  <a:pt x="576" y="0"/>
                </a:moveTo>
                <a:lnTo>
                  <a:pt x="0" y="0"/>
                </a:lnTo>
                <a:lnTo>
                  <a:pt x="0" y="240"/>
                </a:lnTo>
                <a:lnTo>
                  <a:pt x="576" y="240"/>
                </a:lnTo>
                <a:lnTo>
                  <a:pt x="528" y="192"/>
                </a:lnTo>
                <a:lnTo>
                  <a:pt x="576" y="144"/>
                </a:lnTo>
                <a:lnTo>
                  <a:pt x="480" y="144"/>
                </a:lnTo>
                <a:lnTo>
                  <a:pt x="576" y="96"/>
                </a:lnTo>
                <a:lnTo>
                  <a:pt x="528" y="48"/>
                </a:lnTo>
                <a:lnTo>
                  <a:pt x="57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60" name="Text Box 56"/>
          <p:cNvSpPr txBox="1">
            <a:spLocks noChangeArrowheads="1"/>
          </p:cNvSpPr>
          <p:nvPr/>
        </p:nvSpPr>
        <p:spPr bwMode="auto">
          <a:xfrm>
            <a:off x="422275" y="4468813"/>
            <a:ext cx="12668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delay:</a:t>
            </a:r>
          </a:p>
        </p:txBody>
      </p:sp>
      <p:sp>
        <p:nvSpPr>
          <p:cNvPr id="86061" name="Text Box 57"/>
          <p:cNvSpPr txBox="1">
            <a:spLocks noChangeArrowheads="1"/>
          </p:cNvSpPr>
          <p:nvPr/>
        </p:nvSpPr>
        <p:spPr bwMode="auto">
          <a:xfrm>
            <a:off x="304800" y="4983163"/>
            <a:ext cx="13335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target:</a:t>
            </a:r>
          </a:p>
        </p:txBody>
      </p:sp>
      <p:sp>
        <p:nvSpPr>
          <p:cNvPr id="86062" name="Text Box 58"/>
          <p:cNvSpPr txBox="1">
            <a:spLocks noChangeArrowheads="1"/>
          </p:cNvSpPr>
          <p:nvPr/>
        </p:nvSpPr>
        <p:spPr bwMode="auto">
          <a:xfrm>
            <a:off x="152400" y="3960813"/>
            <a:ext cx="15367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3200" b="0">
                <a:solidFill>
                  <a:srgbClr val="000000"/>
                </a:solidFill>
                <a:latin typeface="Arial" charset="0"/>
              </a:rPr>
              <a:t>branch:</a:t>
            </a:r>
          </a:p>
        </p:txBody>
      </p:sp>
      <p:sp>
        <p:nvSpPr>
          <p:cNvPr id="86063" name="Rectangle 59"/>
          <p:cNvSpPr>
            <a:spLocks noChangeArrowheads="1"/>
          </p:cNvSpPr>
          <p:nvPr/>
        </p:nvSpPr>
        <p:spPr bwMode="auto">
          <a:xfrm>
            <a:off x="3886200" y="2057400"/>
            <a:ext cx="3886200" cy="381000"/>
          </a:xfrm>
          <a:prstGeom prst="rect">
            <a:avLst/>
          </a:prstGeom>
          <a:solidFill>
            <a:srgbClr val="EAEAEA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0" i="1">
                <a:solidFill>
                  <a:srgbClr val="FF0000"/>
                </a:solidFill>
                <a:latin typeface="Arial" charset="0"/>
              </a:rPr>
              <a:t>Squash</a:t>
            </a:r>
          </a:p>
        </p:txBody>
      </p:sp>
      <p:sp>
        <p:nvSpPr>
          <p:cNvPr id="86064" name="Text Box 60"/>
          <p:cNvSpPr txBox="1">
            <a:spLocks noChangeArrowheads="1"/>
          </p:cNvSpPr>
          <p:nvPr/>
        </p:nvSpPr>
        <p:spPr bwMode="auto">
          <a:xfrm>
            <a:off x="354013" y="3276600"/>
            <a:ext cx="8789987" cy="488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 eaLnBrk="0" hangingPunct="0"/>
            <a:r>
              <a:rPr lang="en-US" sz="2600" b="0">
                <a:solidFill>
                  <a:srgbClr val="000000"/>
                </a:solidFill>
                <a:latin typeface="Arial" charset="0"/>
              </a:rPr>
              <a:t>- Instruction in delay slot executes even on taken branch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0" dirty="0">
                <a:solidFill>
                  <a:srgbClr val="FF0000"/>
                </a:solidFill>
                <a:latin typeface="Comic Sans MS"/>
              </a:rPr>
              <a:t>Pipelining &amp; Control Hazards</a:t>
            </a:r>
          </a:p>
          <a:p>
            <a:pPr lvl="0"/>
            <a:r>
              <a:rPr lang="en-US" sz="1200" b="0" dirty="0">
                <a:solidFill>
                  <a:srgbClr val="00B0F0"/>
                </a:solidFill>
                <a:latin typeface="Comic Sans MS"/>
              </a:rPr>
              <a:t>  Branch Delay Slot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pipeline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more stages</a:t>
            </a:r>
          </a:p>
          <a:p>
            <a:r>
              <a:rPr lang="en-US" dirty="0"/>
              <a:t>Widen pipeline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Instruction Set Architecture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 dirty="0">
                <a:solidFill>
                  <a:schemeClr val="bg2"/>
                </a:solidFill>
              </a:rPr>
              <a:t>“Instruction set architecture (ISA) is the structure of a computer that a machine language programmer (or a compiler) must understand to write a correct (timing independent) program for that machine”</a:t>
            </a:r>
          </a:p>
          <a:p>
            <a:pPr eaLnBrk="1" hangingPunct="1">
              <a:buFontTx/>
              <a:buNone/>
            </a:pPr>
            <a:r>
              <a:rPr lang="en-US" dirty="0"/>
              <a:t>			IBM introducing 360 in 1964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- IBM 360 is a family of binary-compatible machines with distinct </a:t>
            </a:r>
            <a:r>
              <a:rPr lang="en-US" dirty="0" err="1"/>
              <a:t>microarchitectures</a:t>
            </a:r>
            <a:r>
              <a:rPr lang="en-US" dirty="0"/>
              <a:t> and technologies, ranging from Model 30 </a:t>
            </a:r>
            <a:r>
              <a:rPr lang="en-US" i="1" dirty="0">
                <a:solidFill>
                  <a:schemeClr val="bg2"/>
                </a:solidFill>
              </a:rPr>
              <a:t>(8-bit </a:t>
            </a:r>
            <a:r>
              <a:rPr lang="en-US" i="1" dirty="0" err="1">
                <a:solidFill>
                  <a:schemeClr val="bg2"/>
                </a:solidFill>
              </a:rPr>
              <a:t>datapath</a:t>
            </a:r>
            <a:r>
              <a:rPr lang="en-US" i="1" dirty="0">
                <a:solidFill>
                  <a:schemeClr val="bg2"/>
                </a:solidFill>
              </a:rPr>
              <a:t>, up to 64KB memory)</a:t>
            </a:r>
            <a:r>
              <a:rPr lang="en-US" dirty="0"/>
              <a:t> to Model 70 </a:t>
            </a:r>
            <a:r>
              <a:rPr lang="en-US" i="1" dirty="0">
                <a:solidFill>
                  <a:schemeClr val="bg2"/>
                </a:solidFill>
              </a:rPr>
              <a:t>(64-bit </a:t>
            </a:r>
            <a:r>
              <a:rPr lang="en-US" i="1" dirty="0" err="1">
                <a:solidFill>
                  <a:schemeClr val="bg2"/>
                </a:solidFill>
              </a:rPr>
              <a:t>datapath</a:t>
            </a:r>
            <a:r>
              <a:rPr lang="en-US" i="1" dirty="0">
                <a:solidFill>
                  <a:schemeClr val="bg2"/>
                </a:solidFill>
              </a:rPr>
              <a:t>, 512KB memory)</a:t>
            </a:r>
            <a:r>
              <a:rPr lang="en-US" dirty="0"/>
              <a:t> and later Model 360/91 </a:t>
            </a:r>
            <a:r>
              <a:rPr lang="en-US" i="1" dirty="0">
                <a:solidFill>
                  <a:schemeClr val="bg2"/>
                </a:solidFill>
              </a:rPr>
              <a:t>(the </a:t>
            </a:r>
            <a:r>
              <a:rPr lang="en-US" i="1" dirty="0" err="1">
                <a:solidFill>
                  <a:schemeClr val="bg2"/>
                </a:solidFill>
              </a:rPr>
              <a:t>Tomasulo</a:t>
            </a:r>
            <a:r>
              <a:rPr lang="en-US" i="1" dirty="0">
                <a:solidFill>
                  <a:schemeClr val="bg2"/>
                </a:solidFill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dirty="0"/>
              <a:t>- IBM 360 replaced 4 concurrent, but incompatible lines of IBM architectures developed over the previous 10 years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pipeline stages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Pipeline frontend</a:t>
            </a:r>
          </a:p>
          <a:p>
            <a:pPr lvl="1"/>
            <a:r>
              <a:rPr lang="en-US"/>
              <a:t>Fetch, Decode</a:t>
            </a:r>
          </a:p>
          <a:p>
            <a:r>
              <a:rPr lang="en-US"/>
              <a:t>Pipeline middle</a:t>
            </a:r>
          </a:p>
          <a:p>
            <a:pPr lvl="1"/>
            <a:r>
              <a:rPr lang="en-US"/>
              <a:t>Execute</a:t>
            </a:r>
          </a:p>
          <a:p>
            <a:r>
              <a:rPr lang="en-US"/>
              <a:t>Pipeline backend</a:t>
            </a:r>
          </a:p>
          <a:p>
            <a:pPr lvl="1"/>
            <a:r>
              <a:rPr lang="en-US"/>
              <a:t>Memory, Writeback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stages to fetch, decode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Delays hazard detection</a:t>
            </a:r>
          </a:p>
          <a:p>
            <a:r>
              <a:rPr lang="en-US"/>
              <a:t>No change in forwarding paths</a:t>
            </a:r>
          </a:p>
          <a:p>
            <a:r>
              <a:rPr lang="en-US"/>
              <a:t>No performance penalty with respect to data hazards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stages to execute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for structural hazards</a:t>
            </a:r>
          </a:p>
          <a:p>
            <a:pPr lvl="1"/>
            <a:r>
              <a:rPr lang="en-US" dirty="0"/>
              <a:t>ALU not pipelined</a:t>
            </a:r>
          </a:p>
          <a:p>
            <a:pPr lvl="1"/>
            <a:r>
              <a:rPr lang="en-US" dirty="0"/>
              <a:t>Multiple ALU ops completing at same time</a:t>
            </a:r>
          </a:p>
          <a:p>
            <a:r>
              <a:rPr lang="en-US" dirty="0"/>
              <a:t>Data hazards may cause delays 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multicycle</a:t>
            </a:r>
            <a:r>
              <a:rPr lang="en-US" dirty="0"/>
              <a:t> op hasn't computed data before the dependent instruction is ready to execute</a:t>
            </a:r>
          </a:p>
          <a:p>
            <a:r>
              <a:rPr lang="en-US" dirty="0"/>
              <a:t>Performance penalty for each stall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stages to memory, writeback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 ready to execute may need to wait longer for multi-cycle memory stage</a:t>
            </a:r>
          </a:p>
          <a:p>
            <a:r>
              <a:rPr lang="en-US"/>
              <a:t>Adds more pipeline registers</a:t>
            </a:r>
          </a:p>
          <a:p>
            <a:pPr lvl="1"/>
            <a:r>
              <a:rPr lang="en-US"/>
              <a:t>Thus more source registers to forward</a:t>
            </a:r>
          </a:p>
          <a:p>
            <a:pPr lvl="2"/>
            <a:r>
              <a:rPr lang="en-US"/>
              <a:t>More complex hazard detection</a:t>
            </a:r>
          </a:p>
          <a:p>
            <a:pPr lvl="2"/>
            <a:r>
              <a:rPr lang="en-US"/>
              <a:t>Wider muxes</a:t>
            </a:r>
          </a:p>
          <a:p>
            <a:pPr lvl="2"/>
            <a:r>
              <a:rPr lang="en-US"/>
              <a:t>More control bits to manage muxes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Wider pipelines</a:t>
            </a:r>
          </a:p>
        </p:txBody>
      </p:sp>
      <p:sp>
        <p:nvSpPr>
          <p:cNvPr id="501765" name="Rectangle 5"/>
          <p:cNvSpPr>
            <a:spLocks noChangeArrowheads="1"/>
          </p:cNvSpPr>
          <p:nvPr/>
        </p:nvSpPr>
        <p:spPr bwMode="auto">
          <a:xfrm>
            <a:off x="1905000" y="22098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501766" name="Rectangle 6"/>
          <p:cNvSpPr>
            <a:spLocks noChangeArrowheads="1"/>
          </p:cNvSpPr>
          <p:nvPr/>
        </p:nvSpPr>
        <p:spPr bwMode="auto">
          <a:xfrm>
            <a:off x="3124200" y="22098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decode</a:t>
            </a:r>
          </a:p>
        </p:txBody>
      </p:sp>
      <p:sp>
        <p:nvSpPr>
          <p:cNvPr id="501767" name="Rectangle 7"/>
          <p:cNvSpPr>
            <a:spLocks noChangeArrowheads="1"/>
          </p:cNvSpPr>
          <p:nvPr/>
        </p:nvSpPr>
        <p:spPr bwMode="auto">
          <a:xfrm>
            <a:off x="4343400" y="22098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execute</a:t>
            </a:r>
          </a:p>
        </p:txBody>
      </p:sp>
      <p:sp>
        <p:nvSpPr>
          <p:cNvPr id="501768" name="Rectangle 8"/>
          <p:cNvSpPr>
            <a:spLocks noChangeArrowheads="1"/>
          </p:cNvSpPr>
          <p:nvPr/>
        </p:nvSpPr>
        <p:spPr bwMode="auto">
          <a:xfrm>
            <a:off x="5562600" y="22098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</a:t>
            </a:r>
          </a:p>
        </p:txBody>
      </p:sp>
      <p:sp>
        <p:nvSpPr>
          <p:cNvPr id="501769" name="Rectangle 9"/>
          <p:cNvSpPr>
            <a:spLocks noChangeArrowheads="1"/>
          </p:cNvSpPr>
          <p:nvPr/>
        </p:nvSpPr>
        <p:spPr bwMode="auto">
          <a:xfrm>
            <a:off x="6781800" y="22098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WB</a:t>
            </a:r>
          </a:p>
        </p:txBody>
      </p:sp>
      <p:sp>
        <p:nvSpPr>
          <p:cNvPr id="501770" name="Rectangle 10"/>
          <p:cNvSpPr>
            <a:spLocks noChangeArrowheads="1"/>
          </p:cNvSpPr>
          <p:nvPr/>
        </p:nvSpPr>
        <p:spPr bwMode="auto">
          <a:xfrm>
            <a:off x="1905000" y="32004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501771" name="Rectangle 11"/>
          <p:cNvSpPr>
            <a:spLocks noChangeArrowheads="1"/>
          </p:cNvSpPr>
          <p:nvPr/>
        </p:nvSpPr>
        <p:spPr bwMode="auto">
          <a:xfrm>
            <a:off x="3124200" y="32004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decode</a:t>
            </a:r>
          </a:p>
        </p:txBody>
      </p:sp>
      <p:sp>
        <p:nvSpPr>
          <p:cNvPr id="501772" name="Rectangle 12"/>
          <p:cNvSpPr>
            <a:spLocks noChangeArrowheads="1"/>
          </p:cNvSpPr>
          <p:nvPr/>
        </p:nvSpPr>
        <p:spPr bwMode="auto">
          <a:xfrm>
            <a:off x="4343400" y="32004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execute</a:t>
            </a:r>
          </a:p>
        </p:txBody>
      </p:sp>
      <p:sp>
        <p:nvSpPr>
          <p:cNvPr id="501773" name="Rectangle 13"/>
          <p:cNvSpPr>
            <a:spLocks noChangeArrowheads="1"/>
          </p:cNvSpPr>
          <p:nvPr/>
        </p:nvSpPr>
        <p:spPr bwMode="auto">
          <a:xfrm>
            <a:off x="5562600" y="32004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mem</a:t>
            </a:r>
          </a:p>
        </p:txBody>
      </p:sp>
      <p:sp>
        <p:nvSpPr>
          <p:cNvPr id="501774" name="Rectangle 14"/>
          <p:cNvSpPr>
            <a:spLocks noChangeArrowheads="1"/>
          </p:cNvSpPr>
          <p:nvPr/>
        </p:nvSpPr>
        <p:spPr bwMode="auto">
          <a:xfrm>
            <a:off x="6781800" y="3200400"/>
            <a:ext cx="9144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WB</a:t>
            </a:r>
          </a:p>
        </p:txBody>
      </p:sp>
      <p:sp>
        <p:nvSpPr>
          <p:cNvPr id="501775" name="Text Box 15"/>
          <p:cNvSpPr txBox="1">
            <a:spLocks noChangeArrowheads="1"/>
          </p:cNvSpPr>
          <p:nvPr/>
        </p:nvSpPr>
        <p:spPr bwMode="auto">
          <a:xfrm>
            <a:off x="2117725" y="4537075"/>
            <a:ext cx="6146800" cy="2282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More complex hazard detection</a:t>
            </a:r>
          </a:p>
          <a:p>
            <a:pPr lvl="2">
              <a:buFontTx/>
              <a:buChar char="•"/>
            </a:pPr>
            <a:r>
              <a:rPr lang="en-US" dirty="0"/>
              <a:t> 2X pipeline registers to forward from</a:t>
            </a:r>
          </a:p>
          <a:p>
            <a:pPr lvl="2">
              <a:buFontTx/>
              <a:buChar char="•"/>
            </a:pPr>
            <a:r>
              <a:rPr lang="en-US" dirty="0"/>
              <a:t> 2X more instructions to check</a:t>
            </a:r>
          </a:p>
          <a:p>
            <a:pPr lvl="2">
              <a:buFontTx/>
              <a:buChar char="•"/>
            </a:pPr>
            <a:r>
              <a:rPr lang="en-US" dirty="0"/>
              <a:t> 2X more destinations (</a:t>
            </a:r>
            <a:r>
              <a:rPr lang="en-US" dirty="0" err="1"/>
              <a:t>muxes</a:t>
            </a:r>
            <a:r>
              <a:rPr lang="en-US" dirty="0"/>
              <a:t>)</a:t>
            </a:r>
          </a:p>
          <a:p>
            <a:pPr lvl="2">
              <a:buFontTx/>
              <a:buChar char="•"/>
            </a:pPr>
            <a:r>
              <a:rPr lang="en-US" dirty="0"/>
              <a:t> Need to worry about dependent </a:t>
            </a:r>
          </a:p>
          <a:p>
            <a:r>
              <a:rPr lang="en-US" dirty="0"/>
              <a:t>	   instructions in the same stage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Improving pipeline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performance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forwarding explicit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 r1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 r2, EX/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Mem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ALU result</a:t>
            </a:r>
          </a:p>
          <a:p>
            <a:pPr lvl="1"/>
            <a:r>
              <a:rPr lang="en-US" dirty="0"/>
              <a:t>Include direct </a:t>
            </a:r>
            <a:r>
              <a:rPr lang="en-US" dirty="0" err="1"/>
              <a:t>mux</a:t>
            </a:r>
            <a:r>
              <a:rPr lang="en-US" dirty="0"/>
              <a:t> controls into the ISA</a:t>
            </a:r>
          </a:p>
          <a:p>
            <a:pPr lvl="1"/>
            <a:r>
              <a:rPr lang="en-US" dirty="0"/>
              <a:t>Hazard detection is now a compiler task</a:t>
            </a:r>
          </a:p>
          <a:p>
            <a:pPr lvl="1"/>
            <a:r>
              <a:rPr lang="en-US" dirty="0"/>
              <a:t>New micro-architecture leads to new ISA</a:t>
            </a:r>
          </a:p>
          <a:p>
            <a:pPr lvl="2"/>
            <a:r>
              <a:rPr lang="en-US" dirty="0"/>
              <a:t>Is this why this approach always seems to fail?</a:t>
            </a:r>
            <a:br>
              <a:rPr lang="en-US" dirty="0"/>
            </a:br>
            <a:r>
              <a:rPr lang="en-US" dirty="0"/>
              <a:t>(e.g., simple VLIW, Motorola 88k)</a:t>
            </a:r>
          </a:p>
          <a:p>
            <a:pPr lvl="1"/>
            <a:r>
              <a:rPr lang="en-US" dirty="0"/>
              <a:t>Can reduce some resources</a:t>
            </a:r>
          </a:p>
          <a:p>
            <a:pPr lvl="2"/>
            <a:r>
              <a:rPr lang="en-US" dirty="0"/>
              <a:t>Eliminates complex conflict checkers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ISA: A contract between HW and SW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ISA (instruction set architecture)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well-defined hardware/software interface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>
                <a:solidFill>
                  <a:srgbClr val="FD0002"/>
                </a:solidFill>
              </a:rPr>
              <a:t>“contract”</a:t>
            </a:r>
            <a:r>
              <a:rPr lang="en-US" dirty="0"/>
              <a:t> between software and hardware</a:t>
            </a:r>
            <a:endParaRPr lang="en-US" b="1" dirty="0"/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D0002"/>
                </a:solidFill>
              </a:rPr>
              <a:t>Functional definition</a:t>
            </a:r>
            <a:r>
              <a:rPr lang="en-US" dirty="0"/>
              <a:t> of operations, modes, and storage locations supported by hardware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D0002"/>
                </a:solidFill>
              </a:rPr>
              <a:t>Precise description</a:t>
            </a:r>
            <a:r>
              <a:rPr lang="en-US" dirty="0"/>
              <a:t> of how to invoke, and access them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 guarantees regarding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operations are implemented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Which operations are fast and which are slow and when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Which operations take more power and which take less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ISA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Programmer-visible states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counter, general purpose registers, </a:t>
            </a:r>
            <a:br>
              <a:rPr lang="en-US" dirty="0"/>
            </a:br>
            <a:r>
              <a:rPr lang="en-US" dirty="0"/>
              <a:t>memory, control registers</a:t>
            </a:r>
          </a:p>
          <a:p>
            <a:pPr>
              <a:lnSpc>
                <a:spcPct val="90000"/>
              </a:lnSpc>
            </a:pPr>
            <a:r>
              <a:rPr lang="en-US" dirty="0"/>
              <a:t>Programmer-visible behaviors (state transitions)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to do, when to do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binary encoding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ISAs last 25+ years (because of SW cost)…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…be careful what goes in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35475" y="3505200"/>
            <a:ext cx="4327525" cy="179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0000"/>
              </a:buClr>
            </a:pP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if 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imem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[pc]==“add rd, 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rs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, 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rt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”</a:t>
            </a:r>
          </a:p>
          <a:p>
            <a:pPr eaLnBrk="0" hangingPunct="0">
              <a:spcBef>
                <a:spcPct val="20000"/>
              </a:spcBef>
              <a:buClr>
                <a:srgbClr val="000000"/>
              </a:buClr>
            </a:pP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then</a:t>
            </a:r>
          </a:p>
          <a:p>
            <a:pPr eaLnBrk="0" hangingPunct="0">
              <a:spcBef>
                <a:spcPct val="20000"/>
              </a:spcBef>
              <a:buClr>
                <a:srgbClr val="000000"/>
              </a:buClr>
            </a:pP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	pc  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  <a:sym typeface="Symbol" pitchFamily="18" charset="2"/>
              </a:rPr>
              <a:t> 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pc+1</a:t>
            </a:r>
          </a:p>
          <a:p>
            <a:pPr eaLnBrk="0" hangingPunct="0">
              <a:spcBef>
                <a:spcPct val="20000"/>
              </a:spcBef>
              <a:buClr>
                <a:srgbClr val="000000"/>
              </a:buClr>
            </a:pP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	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gpr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[rd]=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gpr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[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rs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]+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grp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[</a:t>
            </a:r>
            <a:r>
              <a:rPr lang="en-US" b="0" dirty="0" err="1">
                <a:solidFill>
                  <a:srgbClr val="808080"/>
                </a:solidFill>
                <a:latin typeface="Tahoma" pitchFamily="34" charset="0"/>
              </a:rPr>
              <a:t>rt</a:t>
            </a:r>
            <a:r>
              <a:rPr lang="en-US" b="0" dirty="0">
                <a:solidFill>
                  <a:srgbClr val="808080"/>
                </a:solidFill>
                <a:latin typeface="Tahoma" pitchFamily="34" charset="0"/>
              </a:rPr>
              <a:t>]</a:t>
            </a:r>
            <a:endParaRPr lang="en-US" sz="2800" b="0" i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35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sz="2000" b="0" dirty="0">
                <a:solidFill>
                  <a:srgbClr val="0000FF"/>
                </a:solidFill>
                <a:latin typeface="Calibri" pitchFamily="34" charset="0"/>
              </a:rPr>
              <a:t>Example “register-transfer-level”</a:t>
            </a:r>
            <a:br>
              <a:rPr lang="en-US" sz="2000" b="0" dirty="0">
                <a:solidFill>
                  <a:srgbClr val="0000FF"/>
                </a:solidFill>
                <a:latin typeface="Calibri" pitchFamily="34" charset="0"/>
              </a:rPr>
            </a:br>
            <a:r>
              <a:rPr lang="en-US" sz="2000" b="0" dirty="0">
                <a:solidFill>
                  <a:srgbClr val="0000FF"/>
                </a:solidFill>
                <a:latin typeface="Calibri" pitchFamily="34" charset="0"/>
              </a:rPr>
              <a:t> description of an instruction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solidFill>
                  <a:srgbClr val="FF0000"/>
                </a:solidFill>
              </a:rPr>
              <a:t>ISA</a:t>
            </a:r>
            <a:endParaRPr lang="en-US" sz="14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Designs\Ricepaper.pot</Template>
  <TotalTime>82084</TotalTime>
  <Words>5521</Words>
  <Application>Microsoft Office PowerPoint</Application>
  <PresentationFormat>On-screen Show (4:3)</PresentationFormat>
  <Paragraphs>2702</Paragraphs>
  <Slides>75</Slides>
  <Notes>74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10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101" baseType="lpstr">
      <vt:lpstr>Arial</vt:lpstr>
      <vt:lpstr>Arial Narrow</vt:lpstr>
      <vt:lpstr>Calibri</vt:lpstr>
      <vt:lpstr>Cambria Math</vt:lpstr>
      <vt:lpstr>Comic Sans MS</vt:lpstr>
      <vt:lpstr>Courier New</vt:lpstr>
      <vt:lpstr>Helvetica</vt:lpstr>
      <vt:lpstr>Symbol</vt:lpstr>
      <vt:lpstr>Tahoma</vt:lpstr>
      <vt:lpstr>Times</vt:lpstr>
      <vt:lpstr>Times New Roman</vt:lpstr>
      <vt:lpstr>Verdana</vt:lpstr>
      <vt:lpstr>Wingdings</vt:lpstr>
      <vt:lpstr>ZapfDingbats</vt:lpstr>
      <vt:lpstr>Notebook</vt:lpstr>
      <vt:lpstr>2_Default Design</vt:lpstr>
      <vt:lpstr>Default Design</vt:lpstr>
      <vt:lpstr>1_Default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Equation</vt:lpstr>
      <vt:lpstr>Document</vt:lpstr>
      <vt:lpstr>EECS 470</vt:lpstr>
      <vt:lpstr>Announcements</vt:lpstr>
      <vt:lpstr>Today</vt:lpstr>
      <vt:lpstr>Performance – Key Points</vt:lpstr>
      <vt:lpstr>Speedup</vt:lpstr>
      <vt:lpstr>PowerPoint Presentation</vt:lpstr>
      <vt:lpstr>Instruction Set Architecture</vt:lpstr>
      <vt:lpstr>ISA: A contract between HW and SW</vt:lpstr>
      <vt:lpstr>Components of an ISA</vt:lpstr>
      <vt:lpstr>RISC vs CISC</vt:lpstr>
      <vt:lpstr>What Makes a Good ISA?</vt:lpstr>
      <vt:lpstr>Typical Instructions (Opcodes)</vt:lpstr>
      <vt:lpstr>Basic Pipelining</vt:lpstr>
      <vt:lpstr>Before there was pipelining…</vt:lpstr>
      <vt:lpstr>Pipelining</vt:lpstr>
      <vt:lpstr>Pipeline Illustrated:</vt:lpstr>
      <vt:lpstr>370 Processor Pipeline Review</vt:lpstr>
      <vt:lpstr>Basic Pipelining</vt:lpstr>
      <vt:lpstr>PowerPoint Presentation</vt:lpstr>
      <vt:lpstr>PowerPoint Presentation</vt:lpstr>
      <vt:lpstr>PowerPoint Presentation</vt:lpstr>
      <vt:lpstr>Pipeline function for ADD</vt:lpstr>
      <vt:lpstr>Data Hazards</vt:lpstr>
      <vt:lpstr>Three approaches to  handling data hazards</vt:lpstr>
      <vt:lpstr>Handling data hazards:        avoid all hazards</vt:lpstr>
      <vt:lpstr>Problems with this solution</vt:lpstr>
      <vt:lpstr>Handling data hazards:       detect and stall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Handling data hazards:  detect and stall the pipeline until ready</vt:lpstr>
      <vt:lpstr>PowerPoint Presentation</vt:lpstr>
      <vt:lpstr>Handling data hazards:  detect and stall the pipeline until ready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more hazard: stalling</vt:lpstr>
      <vt:lpstr>Problems with detect and stall</vt:lpstr>
      <vt:lpstr>Handling data hazards:        detect and forward</vt:lpstr>
      <vt:lpstr>Detect and Forward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Pipeline function for BEQ</vt:lpstr>
      <vt:lpstr>Control Hazards</vt:lpstr>
      <vt:lpstr>Handling Control Hazards</vt:lpstr>
      <vt:lpstr>Avoidance Via Predication</vt:lpstr>
      <vt:lpstr>Handling Control Hazards: Detect &amp; Stall</vt:lpstr>
      <vt:lpstr>PowerPoint Presentation</vt:lpstr>
      <vt:lpstr>Control Hazards</vt:lpstr>
      <vt:lpstr>Problems with Detect &amp; Stall</vt:lpstr>
      <vt:lpstr>Handling Control Hazards: Speculate &amp; Squash</vt:lpstr>
      <vt:lpstr>PowerPoint Presentation</vt:lpstr>
      <vt:lpstr>Problems with Speculate &amp; Squash</vt:lpstr>
      <vt:lpstr>Branch Delay Slot (MIPS, SPARC)</vt:lpstr>
      <vt:lpstr>Improving pipeline performance</vt:lpstr>
      <vt:lpstr>Adding pipeline stages</vt:lpstr>
      <vt:lpstr>Adding stages to fetch, decode</vt:lpstr>
      <vt:lpstr>Adding stages to execute</vt:lpstr>
      <vt:lpstr>Adding stages to memory, writeback</vt:lpstr>
      <vt:lpstr>Wider pipelines</vt:lpstr>
      <vt:lpstr>Making forwarding explicit</vt:lpstr>
    </vt:vector>
  </TitlesOfParts>
  <Company>EECS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370 lecture</dc:title>
  <dc:creator>Gary Tyson</dc:creator>
  <cp:lastModifiedBy>Brehob, Mark</cp:lastModifiedBy>
  <cp:revision>403</cp:revision>
  <cp:lastPrinted>2020-01-14T16:37:37Z</cp:lastPrinted>
  <dcterms:created xsi:type="dcterms:W3CDTF">2000-12-30T19:45:20Z</dcterms:created>
  <dcterms:modified xsi:type="dcterms:W3CDTF">2024-01-16T16:49:04Z</dcterms:modified>
</cp:coreProperties>
</file>