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720" r:id="rId3"/>
  </p:sldMasterIdLst>
  <p:notesMasterIdLst>
    <p:notesMasterId r:id="rId61"/>
  </p:notesMasterIdLst>
  <p:handoutMasterIdLst>
    <p:handoutMasterId r:id="rId62"/>
  </p:handoutMasterIdLst>
  <p:sldIdLst>
    <p:sldId id="339" r:id="rId4"/>
    <p:sldId id="265" r:id="rId5"/>
    <p:sldId id="264" r:id="rId6"/>
    <p:sldId id="266" r:id="rId7"/>
    <p:sldId id="330" r:id="rId8"/>
    <p:sldId id="326" r:id="rId9"/>
    <p:sldId id="992" r:id="rId10"/>
    <p:sldId id="327" r:id="rId11"/>
    <p:sldId id="993" r:id="rId12"/>
    <p:sldId id="945" r:id="rId13"/>
    <p:sldId id="946" r:id="rId14"/>
    <p:sldId id="949" r:id="rId15"/>
    <p:sldId id="335" r:id="rId16"/>
    <p:sldId id="336" r:id="rId17"/>
    <p:sldId id="328" r:id="rId18"/>
    <p:sldId id="329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9" r:id="rId34"/>
    <p:sldId id="331" r:id="rId35"/>
    <p:sldId id="320" r:id="rId36"/>
    <p:sldId id="324" r:id="rId37"/>
    <p:sldId id="325" r:id="rId38"/>
    <p:sldId id="270" r:id="rId39"/>
    <p:sldId id="261" r:id="rId40"/>
    <p:sldId id="268" r:id="rId41"/>
    <p:sldId id="267" r:id="rId42"/>
    <p:sldId id="269" r:id="rId43"/>
    <p:sldId id="271" r:id="rId44"/>
    <p:sldId id="272" r:id="rId45"/>
    <p:sldId id="273" r:id="rId46"/>
    <p:sldId id="274" r:id="rId47"/>
    <p:sldId id="282" r:id="rId48"/>
    <p:sldId id="276" r:id="rId49"/>
    <p:sldId id="277" r:id="rId50"/>
    <p:sldId id="278" r:id="rId51"/>
    <p:sldId id="279" r:id="rId52"/>
    <p:sldId id="280" r:id="rId53"/>
    <p:sldId id="281" r:id="rId54"/>
    <p:sldId id="283" r:id="rId55"/>
    <p:sldId id="284" r:id="rId56"/>
    <p:sldId id="286" r:id="rId57"/>
    <p:sldId id="287" r:id="rId58"/>
    <p:sldId id="337" r:id="rId59"/>
    <p:sldId id="338" r:id="rId6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50" autoAdjust="0"/>
    <p:restoredTop sz="94660"/>
  </p:normalViewPr>
  <p:slideViewPr>
    <p:cSldViewPr>
      <p:cViewPr varScale="1">
        <p:scale>
          <a:sx n="154" d="100"/>
          <a:sy n="154" d="100"/>
        </p:scale>
        <p:origin x="384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494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1" y="2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36DDA028-82A0-44BB-B99E-C12534C38F0E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1" y="8842031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3DF1A01D-1420-4A20-87AA-5216B84F7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7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3042057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9" tIns="46619" rIns="93239" bIns="46619" numCol="1" anchor="t" anchorCtr="0" compatLnSpc="1">
            <a:prstTxWarp prst="textNoShape">
              <a:avLst/>
            </a:prstTxWarp>
          </a:bodyPr>
          <a:lstStyle>
            <a:lvl1pPr defTabSz="932639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41" y="1"/>
            <a:ext cx="3042057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9" tIns="46619" rIns="93239" bIns="46619" numCol="1" anchor="t" anchorCtr="0" compatLnSpc="1">
            <a:prstTxWarp prst="textNoShape">
              <a:avLst/>
            </a:prstTxWarp>
          </a:bodyPr>
          <a:lstStyle>
            <a:lvl1pPr algn="r" defTabSz="932639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6" y="4422471"/>
            <a:ext cx="5617837" cy="418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9" tIns="46619" rIns="93239" bIns="46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841732"/>
            <a:ext cx="3042057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9" tIns="46619" rIns="93239" bIns="46619" numCol="1" anchor="b" anchorCtr="0" compatLnSpc="1">
            <a:prstTxWarp prst="textNoShape">
              <a:avLst/>
            </a:prstTxWarp>
          </a:bodyPr>
          <a:lstStyle>
            <a:lvl1pPr defTabSz="932639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41" y="8841732"/>
            <a:ext cx="3042057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9" tIns="46619" rIns="93239" bIns="46619" numCol="1" anchor="b" anchorCtr="0" compatLnSpc="1">
            <a:prstTxWarp prst="textNoShape">
              <a:avLst/>
            </a:prstTxWarp>
          </a:bodyPr>
          <a:lstStyle>
            <a:lvl1pPr algn="r" defTabSz="932639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5741E2A8-1BC1-4369-BB56-9E9CB9C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76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262B-2F97-4CBE-BBCA-5637946305E8}" type="slidenum">
              <a:rPr lang="en-US"/>
              <a:pPr/>
              <a:t>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97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8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06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602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23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13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734BF-BE0A-40F2-B36C-164A24275B89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02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F5AB9-F3E9-4CE4-962B-D6DA98A2ADD2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405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8391C-9BF4-4FC7-BB9B-8388FC2D47E6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311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56E618-56EC-48D9-9855-0CFF7E694EC2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76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1FD44-1917-4844-81AF-E0A9B2888664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17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4AFD6-9B05-4950-B90A-A5EAF39FFDF6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26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8A8C8-998D-4F5C-96F2-13F38B5A52FC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612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BE962-1B18-42F0-B340-3185FD420C94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6414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FA2B4-CBD4-42AA-814D-D96E9AD4781B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964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2E731-C0D6-4F7E-BE2B-896FCF78C1F7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0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0C84F-8CC2-4713-871E-6CC5787ADDB3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55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219C8-032A-44F2-9496-7412B5C23C2C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796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A7A40-DE7E-4ED5-BF30-125BCECA374F}" type="slidenum">
              <a:rPr lang="en-US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942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90F39-4C17-4C3F-9AB0-69896CCEACAA}" type="slidenum">
              <a:rPr lang="en-US">
                <a:latin typeface="Arial" charset="0"/>
              </a:rPr>
              <a:pPr/>
              <a:t>29</a:t>
            </a:fld>
            <a:endParaRPr lang="en-US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2076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4A0AA-0D1B-42E6-AFC5-F181753CB854}" type="slidenum">
              <a:rPr lang="en-US">
                <a:latin typeface="Arial" charset="0"/>
              </a:rPr>
              <a:pPr/>
              <a:t>30</a:t>
            </a:fld>
            <a:endParaRPr lang="en-US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31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21499-6EB0-4FEA-B210-1380C4EEAE42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934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E6892-E634-43F4-A55F-7576D64FC671}" type="slidenum">
              <a:rPr lang="en-US">
                <a:latin typeface="Arial" charset="0"/>
              </a:rPr>
              <a:pPr/>
              <a:t>31</a:t>
            </a:fld>
            <a:endParaRPr lang="en-US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295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C1284-1567-4079-BD25-00E4C0C589AD}" type="slidenum">
              <a:rPr lang="en-US">
                <a:latin typeface="Arial" charset="0"/>
              </a:rPr>
              <a:pPr/>
              <a:t>32</a:t>
            </a:fld>
            <a:endParaRPr lang="en-US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647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C1284-1567-4079-BD25-00E4C0C589AD}" type="slidenum">
              <a:rPr lang="en-US">
                <a:latin typeface="Arial" charset="0"/>
              </a:rPr>
              <a:pPr/>
              <a:t>33</a:t>
            </a:fld>
            <a:endParaRPr lang="en-US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31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A917F-EB44-44D7-B3EE-D45E31CE6CF0}" type="slidenum">
              <a:rPr lang="en-US">
                <a:latin typeface="Arial" charset="0"/>
              </a:rPr>
              <a:pPr/>
              <a:t>34</a:t>
            </a:fld>
            <a:endParaRPr lang="en-US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592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80183-9033-4DE2-B1BC-3A88D4290699}" type="slidenum">
              <a:rPr lang="en-US">
                <a:latin typeface="Arial" charset="0"/>
              </a:rPr>
              <a:pPr/>
              <a:t>35</a:t>
            </a:fld>
            <a:endParaRPr lang="en-US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168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F1599-D279-4978-A5E5-7081200D593C}" type="slidenum">
              <a:rPr lang="en-US">
                <a:latin typeface="Arial" charset="0"/>
              </a:rPr>
              <a:pPr/>
              <a:t>36</a:t>
            </a:fld>
            <a:endParaRPr lang="en-US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8664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5CC3F-F629-49A7-82CB-EEFBCAE015E6}" type="slidenum">
              <a:rPr lang="en-US">
                <a:latin typeface="Arial" charset="0"/>
              </a:rPr>
              <a:pPr/>
              <a:t>37</a:t>
            </a:fld>
            <a:endParaRPr lang="en-US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495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B78B6-5EEA-4599-A283-95BEC29340A0}" type="slidenum">
              <a:rPr lang="en-US">
                <a:latin typeface="Arial" charset="0"/>
              </a:rPr>
              <a:pPr/>
              <a:t>38</a:t>
            </a:fld>
            <a:endParaRPr lang="en-US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964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5D47E-BC5B-481D-B372-6B5BC1F54BDE}" type="slidenum">
              <a:rPr lang="en-US">
                <a:latin typeface="Arial" charset="0"/>
              </a:rPr>
              <a:pPr/>
              <a:t>39</a:t>
            </a:fld>
            <a:endParaRPr lang="en-US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82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EC26E-B743-49F4-A651-A63DC7166AC7}" type="slidenum">
              <a:rPr lang="en-US">
                <a:latin typeface="Arial" charset="0"/>
              </a:rPr>
              <a:pPr/>
              <a:t>40</a:t>
            </a:fld>
            <a:endParaRPr lang="en-US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072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D0BF3-235E-47E6-ABF6-A5169A47A36C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0014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BE0AC-6304-4D7B-89B8-2651E0C3021C}" type="slidenum">
              <a:rPr lang="en-US">
                <a:latin typeface="Arial" charset="0"/>
              </a:rPr>
              <a:pPr/>
              <a:t>41</a:t>
            </a:fld>
            <a:endParaRPr lang="en-US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097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F78A9-2CD3-4D72-B13D-98DF5B81BFDB}" type="slidenum">
              <a:rPr lang="en-US">
                <a:latin typeface="Arial" charset="0"/>
              </a:rPr>
              <a:pPr/>
              <a:t>42</a:t>
            </a:fld>
            <a:endParaRPr lang="en-US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548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44A3A-B6B6-4EAB-8198-AD546BE99E32}" type="slidenum">
              <a:rPr lang="en-US">
                <a:latin typeface="Arial" charset="0"/>
              </a:rPr>
              <a:pPr/>
              <a:t>43</a:t>
            </a:fld>
            <a:endParaRPr lang="en-US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751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E42DCF-A08C-4FB0-B1CD-33734292B1A2}" type="slidenum">
              <a:rPr lang="en-US">
                <a:latin typeface="Arial" charset="0"/>
              </a:rPr>
              <a:pPr/>
              <a:t>44</a:t>
            </a:fld>
            <a:endParaRPr lang="en-US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2022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97DFE-92BB-42FD-A954-AF27EA083B19}" type="slidenum">
              <a:rPr lang="en-US">
                <a:latin typeface="Arial" charset="0"/>
              </a:rPr>
              <a:pPr/>
              <a:t>45</a:t>
            </a:fld>
            <a:endParaRPr lang="en-US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43513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7246FB-F402-46D3-8489-3CF79EFD39E7}" type="slidenum">
              <a:rPr lang="en-US">
                <a:latin typeface="Arial" charset="0"/>
              </a:rPr>
              <a:pPr/>
              <a:t>46</a:t>
            </a:fld>
            <a:endParaRPr lang="en-US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4227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607CE-D48D-4231-915C-29BB95741891}" type="slidenum">
              <a:rPr lang="en-US">
                <a:latin typeface="Arial" charset="0"/>
              </a:rPr>
              <a:pPr/>
              <a:t>47</a:t>
            </a:fld>
            <a:endParaRPr lang="en-US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7282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55691-6AD4-4B88-A575-8D89C2C6C77D}" type="slidenum">
              <a:rPr lang="en-US">
                <a:latin typeface="Arial" charset="0"/>
              </a:rPr>
              <a:pPr/>
              <a:t>48</a:t>
            </a:fld>
            <a:endParaRPr lang="en-US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315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C2A61-9675-4B0F-9316-D8B2C47F6CDF}" type="slidenum">
              <a:rPr lang="en-US">
                <a:latin typeface="Arial" charset="0"/>
              </a:rPr>
              <a:pPr/>
              <a:t>49</a:t>
            </a:fld>
            <a:endParaRPr lang="en-US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8167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DB185-89A0-485F-B9C0-A68B32D8C03C}" type="slidenum">
              <a:rPr lang="en-US">
                <a:latin typeface="Arial" charset="0"/>
              </a:rPr>
              <a:pPr/>
              <a:t>50</a:t>
            </a:fld>
            <a:endParaRPr lang="en-US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59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0D0E8B-447C-4EE4-9488-E50A8688661A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134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71726-92FE-47EA-96BF-626A25B07055}" type="slidenum">
              <a:rPr lang="en-US">
                <a:latin typeface="Arial" charset="0"/>
              </a:rPr>
              <a:pPr/>
              <a:t>51</a:t>
            </a:fld>
            <a:endParaRPr lang="en-US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6393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66A9F-E054-41D8-881F-42DBA54C9FDB}" type="slidenum">
              <a:rPr lang="en-US">
                <a:latin typeface="Arial" charset="0"/>
              </a:rPr>
              <a:pPr/>
              <a:t>52</a:t>
            </a:fld>
            <a:endParaRPr lang="en-US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5456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035DD-60CC-4223-A8FD-83404BB3DA80}" type="slidenum">
              <a:rPr lang="en-US">
                <a:latin typeface="Arial" charset="0"/>
              </a:rPr>
              <a:pPr/>
              <a:t>53</a:t>
            </a:fld>
            <a:endParaRPr lang="en-US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7637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76695-2657-4DBC-AF0E-2B27BE188CFD}" type="slidenum">
              <a:rPr lang="en-US">
                <a:latin typeface="Arial" charset="0"/>
              </a:rPr>
              <a:pPr/>
              <a:t>54</a:t>
            </a:fld>
            <a:endParaRPr lang="en-US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90913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1535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69CE9-F0F8-48F5-A087-A6DB89679247}" type="slidenum">
              <a:rPr lang="en-US">
                <a:latin typeface="Arial" charset="0"/>
              </a:rPr>
              <a:pPr/>
              <a:t>55</a:t>
            </a:fld>
            <a:endParaRPr lang="en-US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90913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1553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169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30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08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20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0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3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D2EE3-B5AC-4289-A8F4-6E7EBA026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6ABCA-FB9B-4B62-B126-D88DF4A88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2CB8-0F70-4AA4-9D09-E906541C7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B47CA-6F6B-462F-A0E0-914460D7F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34DC-0647-48CF-A789-160E78C6A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298A6-6C92-4674-A20B-7DBB7B2F9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2954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996EF-19FA-4FC4-812D-EBDE731F8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2E4EE-48B1-4DD1-AE8E-AFFDC627B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267EB-F716-4CC4-B262-5D3C9D7AB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A03A5-87CB-4A06-A916-AD28532E2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8E9F8-3073-4505-8460-6C7264BA6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9D59-7783-4482-9A77-D931CB644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F5D7A-E6B8-4FB8-AC65-1E874D241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444C-1BB6-4DDD-A3D1-11D94C79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BA4A7-0088-4355-A25B-3851D91C0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95400"/>
            <a:ext cx="76200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CD6C-E2F5-4F4B-A30D-BA0D51E18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40458C"/>
                </a:solidFill>
                <a:latin typeface="Calibri" pitchFamily="34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solidFill>
                    <a:srgbClr val="40458C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7" name="Line 56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40458C"/>
                </a:solidFill>
                <a:latin typeface="Calibri" pitchFamily="34" charset="0"/>
              </a:endParaRPr>
            </a:p>
          </p:txBody>
        </p:sp>
      </p:grpSp>
      <p:sp>
        <p:nvSpPr>
          <p:cNvPr id="59" name="Text Box 61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  <p:sp>
        <p:nvSpPr>
          <p:cNvPr id="61" name="Text Box 63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1436729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6730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" name="Rectangle 5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" name="Rectangle 60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32EBE49-02D4-4CB0-B3F0-B81CB0DEB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5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5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5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6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8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4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62D92-475B-4586-9FCA-42AE90113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3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6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6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5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pic>
        <p:nvPicPr>
          <p:cNvPr id="5" name="Picture 2" descr="http://www.stik-ables.com/v/vspfiles/photos/MichStik7-2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4853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530A-A1F5-4AAB-917B-975CAADA1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E38C-4733-471C-876B-27AA8ABE2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DA19C-9F39-4191-B111-4A4302202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F5C01-EF05-460D-92E6-BED3C0E75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3A7E-4D1D-40F5-A16D-102F32B59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BFFB8-69DC-44C2-8CE1-44F357BB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54E282AF-E2D6-4DF4-819A-3EE9B0D3E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97F2A87-330D-4942-9E0F-D1C242FB1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35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00800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1435653" name="Text Box 5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  <p:sp>
        <p:nvSpPr>
          <p:cNvPr id="1435656" name="Text Box 8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800" b="1" dirty="0">
                <a:solidFill>
                  <a:srgbClr val="40458C"/>
                </a:solidFill>
              </a:rPr>
              <a:t>© Brehob 2018 -- Portions © Austin, </a:t>
            </a:r>
            <a:r>
              <a:rPr lang="en-US" sz="800" b="1" dirty="0" err="1">
                <a:solidFill>
                  <a:srgbClr val="40458C"/>
                </a:solidFill>
              </a:rPr>
              <a:t>Falsafi</a:t>
            </a:r>
            <a:r>
              <a:rPr lang="en-US" sz="800" b="1" dirty="0">
                <a:solidFill>
                  <a:srgbClr val="40458C"/>
                </a:solidFill>
              </a:rPr>
              <a:t>, Hill, Hoe, </a:t>
            </a:r>
            <a:r>
              <a:rPr lang="en-US" sz="800" b="1" dirty="0" err="1">
                <a:solidFill>
                  <a:srgbClr val="40458C"/>
                </a:solidFill>
              </a:rPr>
              <a:t>Lipasti</a:t>
            </a:r>
            <a:r>
              <a:rPr lang="en-US" sz="800" b="1" dirty="0">
                <a:solidFill>
                  <a:srgbClr val="40458C"/>
                </a:solidFill>
              </a:rPr>
              <a:t>, Martin, Roth, Shen, Smith, </a:t>
            </a:r>
            <a:r>
              <a:rPr lang="en-US" sz="800" b="1" dirty="0" err="1">
                <a:solidFill>
                  <a:srgbClr val="40458C"/>
                </a:solidFill>
              </a:rPr>
              <a:t>Sohi</a:t>
            </a:r>
            <a:r>
              <a:rPr lang="en-US" sz="800" b="1" dirty="0">
                <a:solidFill>
                  <a:srgbClr val="40458C"/>
                </a:solidFill>
              </a:rPr>
              <a:t>, Tyson, </a:t>
            </a:r>
            <a:r>
              <a:rPr lang="en-US" sz="800" b="1" dirty="0" err="1">
                <a:solidFill>
                  <a:srgbClr val="40458C"/>
                </a:solidFill>
              </a:rPr>
              <a:t>Vijaykumar</a:t>
            </a:r>
            <a:r>
              <a:rPr lang="en-US" sz="800" b="1" dirty="0">
                <a:solidFill>
                  <a:srgbClr val="40458C"/>
                </a:solidFill>
              </a:rPr>
              <a:t>, </a:t>
            </a:r>
            <a:r>
              <a:rPr lang="en-US" sz="800" b="1" dirty="0" err="1">
                <a:solidFill>
                  <a:srgbClr val="40458C"/>
                </a:solidFill>
              </a:rPr>
              <a:t>Wenisch</a:t>
            </a:r>
            <a:r>
              <a:rPr lang="en-US" sz="800" b="1" dirty="0">
                <a:solidFill>
                  <a:srgbClr val="40458C"/>
                </a:solidFill>
              </a:rPr>
              <a:t> 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400">
          <a:solidFill>
            <a:srgbClr val="030305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0425" y="647700"/>
            <a:ext cx="7721600" cy="1143000"/>
          </a:xfrm>
        </p:spPr>
        <p:txBody>
          <a:bodyPr/>
          <a:lstStyle/>
          <a:p>
            <a:r>
              <a:rPr lang="en-US" sz="4800" dirty="0"/>
              <a:t>EECS 470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9825" y="1790700"/>
            <a:ext cx="7162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Finish </a:t>
            </a:r>
            <a:r>
              <a:rPr lang="en-US" dirty="0" err="1"/>
              <a:t>Tomasulo</a:t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Branches: </a:t>
            </a:r>
            <a:br>
              <a:rPr lang="en-US" dirty="0"/>
            </a:br>
            <a:r>
              <a:rPr lang="en-US" dirty="0"/>
              <a:t>Address prediction and recovery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Lecture 5 – Winter 2024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124" name="Picture 4" descr="se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648200"/>
            <a:ext cx="857250" cy="857250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5800" y="5562600"/>
            <a:ext cx="80708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en-US" sz="1500" b="0" dirty="0">
                <a:latin typeface="Verdana" pitchFamily="34" charset="0"/>
              </a:rPr>
              <a:t>Slides developed in part by Profs. Austin, </a:t>
            </a:r>
            <a:r>
              <a:rPr lang="en-US" altLang="en-US" sz="1500" b="0" dirty="0" err="1">
                <a:latin typeface="Verdana" pitchFamily="34" charset="0"/>
              </a:rPr>
              <a:t>Brehob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altLang="en-US" sz="1500" b="0" dirty="0" err="1">
                <a:latin typeface="Verdana" pitchFamily="34" charset="0"/>
              </a:rPr>
              <a:t>Falsafi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sz="1500" b="0" dirty="0">
                <a:latin typeface="Verdana" pitchFamily="34" charset="0"/>
              </a:rPr>
              <a:t>Hill, Hoe, </a:t>
            </a:r>
            <a:r>
              <a:rPr lang="en-US" sz="1500" b="0" dirty="0" err="1">
                <a:latin typeface="Verdana" pitchFamily="34" charset="0"/>
              </a:rPr>
              <a:t>Lipasti</a:t>
            </a:r>
            <a:r>
              <a:rPr lang="en-US" sz="1500" b="0" dirty="0">
                <a:latin typeface="Verdana" pitchFamily="34" charset="0"/>
              </a:rPr>
              <a:t>, Martin, Roth, </a:t>
            </a:r>
            <a:r>
              <a:rPr lang="en-US" sz="1500" b="0" dirty="0" err="1">
                <a:latin typeface="Verdana" pitchFamily="34" charset="0"/>
              </a:rPr>
              <a:t>Shen</a:t>
            </a:r>
            <a:r>
              <a:rPr lang="en-US" sz="1500" b="0" dirty="0">
                <a:latin typeface="Verdana" pitchFamily="34" charset="0"/>
              </a:rPr>
              <a:t>, Smith, </a:t>
            </a:r>
            <a:r>
              <a:rPr lang="en-US" sz="1500" b="0" dirty="0" err="1">
                <a:latin typeface="Verdana" pitchFamily="34" charset="0"/>
              </a:rPr>
              <a:t>Sohi</a:t>
            </a:r>
            <a:r>
              <a:rPr lang="en-US" sz="1500" b="0" dirty="0">
                <a:latin typeface="Verdana" pitchFamily="34" charset="0"/>
              </a:rPr>
              <a:t>, Tyson, </a:t>
            </a:r>
            <a:r>
              <a:rPr lang="en-US" sz="1500" b="0" dirty="0" err="1">
                <a:latin typeface="Verdana" pitchFamily="34" charset="0"/>
              </a:rPr>
              <a:t>Vijaykumar</a:t>
            </a:r>
            <a:r>
              <a:rPr lang="en-US" sz="1500" b="0" dirty="0">
                <a:latin typeface="Verdana" pitchFamily="34" charset="0"/>
              </a:rPr>
              <a:t>, and Wenisch of Carnegie Mellon University, Purdue University, University of Michigan, University of Pennsylvania, and University of Wisconsin.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444CD725-1C8A-438B-BCAB-4D9D570DF33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8361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Can We Add Superscalar?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Dynamic scheduling and multiple issue are orthogonal</a:t>
            </a:r>
          </a:p>
          <a:p>
            <a:pPr lvl="1" eaLnBrk="1" hangingPunct="1"/>
            <a:r>
              <a:rPr lang="en-US"/>
              <a:t>E.g., Pentium4: dynamically scheduled 5-way superscalar</a:t>
            </a:r>
          </a:p>
          <a:p>
            <a:pPr lvl="1" eaLnBrk="1" hangingPunct="1"/>
            <a:r>
              <a:rPr lang="en-US"/>
              <a:t>Two dimensions</a:t>
            </a:r>
          </a:p>
          <a:p>
            <a:pPr lvl="2" eaLnBrk="1" hangingPunct="1"/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: superscalar width (number of parallel operations)</a:t>
            </a:r>
          </a:p>
          <a:p>
            <a:pPr lvl="2" eaLnBrk="1" hangingPunct="1"/>
            <a:r>
              <a:rPr lang="en-US" b="1"/>
              <a:t>W</a:t>
            </a:r>
            <a:r>
              <a:rPr lang="en-US"/>
              <a:t>: window size (number of reservation stations)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What do we need for an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-by-</a:t>
            </a:r>
            <a:r>
              <a:rPr lang="en-US" b="1"/>
              <a:t>W</a:t>
            </a:r>
            <a:r>
              <a:rPr lang="en-US"/>
              <a:t> Tomasulo?</a:t>
            </a:r>
          </a:p>
          <a:p>
            <a:pPr lvl="1" eaLnBrk="1" hangingPunct="1"/>
            <a:r>
              <a:rPr lang="en-US">
                <a:solidFill>
                  <a:srgbClr val="000000"/>
                </a:solidFill>
              </a:rPr>
              <a:t>RS: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tag/value w-ports (D),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value r-ports (S), </a:t>
            </a:r>
            <a:r>
              <a:rPr lang="en-US" b="1">
                <a:solidFill>
                  <a:srgbClr val="FF0909"/>
                </a:solidFill>
              </a:rPr>
              <a:t>2N</a:t>
            </a:r>
            <a:r>
              <a:rPr lang="en-US"/>
              <a:t> tag CAMs (W)</a:t>
            </a:r>
          </a:p>
          <a:p>
            <a:pPr lvl="1" eaLnBrk="1" hangingPunct="1"/>
            <a:r>
              <a:rPr lang="en-US"/>
              <a:t>Select logic: </a:t>
            </a:r>
            <a:r>
              <a:rPr lang="en-US" b="1"/>
              <a:t>W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priority encoder (S)</a:t>
            </a:r>
          </a:p>
          <a:p>
            <a:pPr lvl="1" eaLnBrk="1" hangingPunct="1"/>
            <a:r>
              <a:rPr lang="en-US"/>
              <a:t>MT: </a:t>
            </a:r>
            <a:r>
              <a:rPr lang="en-US" b="1">
                <a:solidFill>
                  <a:srgbClr val="FF0909"/>
                </a:solidFill>
              </a:rPr>
              <a:t>2N</a:t>
            </a:r>
            <a:r>
              <a:rPr lang="en-US" b="1"/>
              <a:t> </a:t>
            </a:r>
            <a:r>
              <a:rPr lang="en-US"/>
              <a:t>r-ports (D),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w-ports (D)</a:t>
            </a:r>
          </a:p>
          <a:p>
            <a:pPr lvl="1" eaLnBrk="1" hangingPunct="1"/>
            <a:r>
              <a:rPr lang="en-US"/>
              <a:t>RF: </a:t>
            </a:r>
            <a:r>
              <a:rPr lang="en-US" b="1">
                <a:solidFill>
                  <a:srgbClr val="FF0909"/>
                </a:solidFill>
              </a:rPr>
              <a:t>2N</a:t>
            </a:r>
            <a:r>
              <a:rPr lang="en-US"/>
              <a:t> r-ports (D),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w-ports (W)</a:t>
            </a:r>
          </a:p>
          <a:p>
            <a:pPr lvl="1" eaLnBrk="1" hangingPunct="1"/>
            <a:r>
              <a:rPr lang="en-US"/>
              <a:t>CDB: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(W)</a:t>
            </a:r>
          </a:p>
          <a:p>
            <a:pPr lvl="1" eaLnBrk="1" hangingPunct="1"/>
            <a:r>
              <a:rPr lang="en-US"/>
              <a:t>Which are the expensive pieces?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Superscalar Select Logic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Superscalar select logic: W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/>
              <a:t>N priority encoder</a:t>
            </a:r>
          </a:p>
          <a:p>
            <a:pPr lvl="1" eaLnBrk="1" hangingPunct="1">
              <a:buFontTx/>
              <a:buChar char="–"/>
            </a:pPr>
            <a:r>
              <a:rPr lang="en-US"/>
              <a:t>Somewhat complicated (N</a:t>
            </a:r>
            <a:r>
              <a:rPr lang="en-US" baseline="30000"/>
              <a:t>2</a:t>
            </a:r>
            <a:r>
              <a:rPr lang="en-US"/>
              <a:t> logW)</a:t>
            </a:r>
          </a:p>
          <a:p>
            <a:pPr lvl="1" eaLnBrk="1" hangingPunct="1"/>
            <a:r>
              <a:rPr lang="en-US"/>
              <a:t>Can simplify using different RS designs</a:t>
            </a:r>
          </a:p>
          <a:p>
            <a:pPr eaLnBrk="1" hangingPunct="1"/>
            <a:r>
              <a:rPr lang="en-US" b="1">
                <a:solidFill>
                  <a:srgbClr val="FF0909"/>
                </a:solidFill>
              </a:rPr>
              <a:t>Split design</a:t>
            </a:r>
            <a:endParaRPr lang="en-US"/>
          </a:p>
          <a:p>
            <a:pPr lvl="1" eaLnBrk="1" hangingPunct="1"/>
            <a:r>
              <a:rPr lang="en-US"/>
              <a:t>Divide RS </a:t>
            </a:r>
            <a:r>
              <a:rPr lang="en-US">
                <a:solidFill>
                  <a:srgbClr val="000000"/>
                </a:solidFill>
              </a:rPr>
              <a:t>into N banks: 1 per FU? </a:t>
            </a:r>
          </a:p>
          <a:p>
            <a:pPr lvl="1" eaLnBrk="1" hangingPunct="1"/>
            <a:r>
              <a:rPr lang="en-US">
                <a:solidFill>
                  <a:srgbClr val="000000"/>
                </a:solidFill>
              </a:rPr>
              <a:t>Implement N separate W/N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1 encoders</a:t>
            </a:r>
          </a:p>
          <a:p>
            <a:pPr lvl="1" eaLnBrk="1" hangingPunct="1">
              <a:buFontTx/>
              <a:buChar char="+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Simpler: N * logW/N</a:t>
            </a:r>
          </a:p>
          <a:p>
            <a:pPr lvl="1" eaLnBrk="1" hangingPunct="1">
              <a:buFontTx/>
              <a:buChar char="–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Less scheduling flexibility</a:t>
            </a:r>
          </a:p>
          <a:p>
            <a:pPr eaLnBrk="1" hangingPunct="1"/>
            <a:r>
              <a:rPr lang="en-US" b="1">
                <a:solidFill>
                  <a:srgbClr val="FF0909"/>
                </a:solidFill>
              </a:rPr>
              <a:t>FIFO design </a:t>
            </a:r>
            <a:r>
              <a:rPr lang="en-US">
                <a:solidFill>
                  <a:srgbClr val="000000"/>
                </a:solidFill>
              </a:rPr>
              <a:t>[Palacharla+]</a:t>
            </a:r>
            <a:endParaRPr lang="en-US"/>
          </a:p>
          <a:p>
            <a:pPr lvl="1" eaLnBrk="1" hangingPunct="1"/>
            <a:r>
              <a:rPr lang="en-US"/>
              <a:t>Can issue only head of each RS </a:t>
            </a:r>
            <a:r>
              <a:rPr lang="en-US">
                <a:solidFill>
                  <a:srgbClr val="000000"/>
                </a:solidFill>
              </a:rPr>
              <a:t>bank </a:t>
            </a:r>
          </a:p>
          <a:p>
            <a:pPr lvl="1" eaLnBrk="1" hangingPunct="1">
              <a:buFontTx/>
              <a:buChar char="+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Simpler: no select logic at all</a:t>
            </a:r>
          </a:p>
          <a:p>
            <a:pPr lvl="1" eaLnBrk="1" hangingPunct="1">
              <a:buFontTx/>
              <a:buChar char="–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Less scheduling flexibility (but surprisingly not that bad)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Dynamic Scheduling Summary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Dynamic scheduling: out-of-order execution</a:t>
            </a:r>
          </a:p>
          <a:p>
            <a:pPr lvl="1" eaLnBrk="1" hangingPunct="1"/>
            <a:r>
              <a:rPr lang="en-US"/>
              <a:t>Higher pipeline/FU utilization, improved performance</a:t>
            </a:r>
          </a:p>
          <a:p>
            <a:pPr lvl="1" eaLnBrk="1" hangingPunct="1"/>
            <a:r>
              <a:rPr lang="en-US"/>
              <a:t>Easier and more effective in hardware than software</a:t>
            </a:r>
          </a:p>
          <a:p>
            <a:pPr lvl="2" eaLnBrk="1" hangingPunct="1">
              <a:buFontTx/>
              <a:buChar char="+"/>
            </a:pPr>
            <a:r>
              <a:rPr lang="en-US"/>
              <a:t>More storage locations than architectural registers</a:t>
            </a:r>
          </a:p>
          <a:p>
            <a:pPr lvl="2" eaLnBrk="1" hangingPunct="1">
              <a:buFontTx/>
              <a:buChar char="+"/>
            </a:pPr>
            <a:r>
              <a:rPr lang="en-US"/>
              <a:t>Dynamic handling of cache misses</a:t>
            </a:r>
          </a:p>
          <a:p>
            <a:pPr eaLnBrk="1" hangingPunct="1"/>
            <a:r>
              <a:rPr lang="en-US"/>
              <a:t>Instruction buffer: multiple F/D latches</a:t>
            </a:r>
          </a:p>
          <a:p>
            <a:pPr lvl="1" eaLnBrk="1" hangingPunct="1"/>
            <a:r>
              <a:rPr lang="en-US"/>
              <a:t>Implements large scheduling scope + “passing” functionality</a:t>
            </a:r>
          </a:p>
          <a:p>
            <a:pPr lvl="1" eaLnBrk="1" hangingPunct="1"/>
            <a:r>
              <a:rPr lang="en-US"/>
              <a:t>Split decode into in-order dispatch and out-of-order issue</a:t>
            </a:r>
          </a:p>
          <a:p>
            <a:pPr lvl="2" eaLnBrk="1" hangingPunct="1"/>
            <a:r>
              <a:rPr lang="en-US"/>
              <a:t>Stall vs. wait</a:t>
            </a:r>
          </a:p>
          <a:p>
            <a:pPr eaLnBrk="1" hangingPunct="1"/>
            <a:r>
              <a:rPr lang="en-US"/>
              <a:t>Dynamic scheduling algorithms</a:t>
            </a:r>
          </a:p>
          <a:p>
            <a:pPr lvl="1" eaLnBrk="1" hangingPunct="1"/>
            <a:r>
              <a:rPr lang="en-US"/>
              <a:t>Scoreboard: no register renaming, limited out-of-order</a:t>
            </a:r>
          </a:p>
          <a:p>
            <a:pPr lvl="1" eaLnBrk="1" hangingPunct="1"/>
            <a:r>
              <a:rPr lang="en-US"/>
              <a:t>Tomasulo: copy-based register renaming, full out-of-order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Are we done?</a:t>
            </a:r>
          </a:p>
        </p:txBody>
      </p:sp>
      <p:sp>
        <p:nvSpPr>
          <p:cNvPr id="1434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When can </a:t>
            </a:r>
            <a:r>
              <a:rPr lang="en-US" dirty="0" err="1"/>
              <a:t>Tomasulo</a:t>
            </a:r>
            <a:r>
              <a:rPr lang="en-US" dirty="0"/>
              <a:t> go wrong?</a:t>
            </a:r>
          </a:p>
          <a:p>
            <a:pPr eaLnBrk="1" hangingPunct="1"/>
            <a:endParaRPr lang="en-US" dirty="0"/>
          </a:p>
          <a:p>
            <a:pPr lvl="1" eaLnBrk="1" hangingPunct="1"/>
            <a:r>
              <a:rPr lang="en-US" dirty="0"/>
              <a:t>Branches</a:t>
            </a:r>
          </a:p>
          <a:p>
            <a:pPr lvl="2" eaLnBrk="1" hangingPunct="1"/>
            <a:r>
              <a:rPr lang="en-US" dirty="0"/>
              <a:t>What if a branch finishes after older instructions (things behind the branch) finish?</a:t>
            </a:r>
          </a:p>
          <a:p>
            <a:pPr lvl="2" eaLnBrk="1" hangingPunct="1"/>
            <a:endParaRPr lang="en-US" dirty="0"/>
          </a:p>
          <a:p>
            <a:pPr lvl="1" eaLnBrk="1" hangingPunct="1"/>
            <a:r>
              <a:rPr lang="en-US" dirty="0"/>
              <a:t>Exceptions!!</a:t>
            </a:r>
          </a:p>
          <a:p>
            <a:pPr lvl="2" eaLnBrk="1" hangingPunct="1"/>
            <a:r>
              <a:rPr lang="en-US" dirty="0"/>
              <a:t>No way to figure out relative order of instructions in RS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And… a bit of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Issue can be thought of as a two-stage process: “wakeup” and “select”.</a:t>
            </a:r>
          </a:p>
          <a:p>
            <a:pPr lvl="1"/>
            <a:r>
              <a:rPr lang="en-US" sz="2400" dirty="0"/>
              <a:t>When the RS figures out it has it’s data and is ready to run it is said to have “woken up” and the process of doing so is called </a:t>
            </a:r>
            <a:r>
              <a:rPr lang="en-US" sz="2400" b="1" i="1" dirty="0">
                <a:solidFill>
                  <a:srgbClr val="FF0000"/>
                </a:solidFill>
              </a:rPr>
              <a:t>wakeup</a:t>
            </a:r>
            <a:endParaRPr lang="en-US" sz="2400" dirty="0"/>
          </a:p>
          <a:p>
            <a:pPr lvl="2"/>
            <a:r>
              <a:rPr lang="en-US" sz="2400" dirty="0"/>
              <a:t>But there may be a structural hazard—no EX unit available for a given RS</a:t>
            </a:r>
          </a:p>
          <a:p>
            <a:pPr lvl="3"/>
            <a:r>
              <a:rPr lang="en-US" sz="2400" dirty="0"/>
              <a:t>When?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Thus, in addition to be woken up, and RS needs to be selected before it can go to the execute unit (EX stage).</a:t>
            </a:r>
          </a:p>
          <a:p>
            <a:pPr lvl="2"/>
            <a:r>
              <a:rPr lang="en-US" sz="2400" dirty="0"/>
              <a:t>This process is called </a:t>
            </a:r>
            <a:r>
              <a:rPr lang="en-US" sz="2400" b="1" i="1" dirty="0">
                <a:solidFill>
                  <a:srgbClr val="FF0000"/>
                </a:solidFill>
              </a:rPr>
              <a:t>select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61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we “renaming” to?</a:t>
            </a:r>
          </a:p>
          <a:p>
            <a:endParaRPr lang="en-US" dirty="0"/>
          </a:p>
          <a:p>
            <a:r>
              <a:rPr lang="en-US" dirty="0"/>
              <a:t>Why are branches a challenge?</a:t>
            </a:r>
          </a:p>
          <a:p>
            <a:pPr lvl="1"/>
            <a:r>
              <a:rPr lang="en-US" dirty="0"/>
              <a:t>What are my options on how to handle them?</a:t>
            </a:r>
          </a:p>
          <a:p>
            <a:pPr lvl="1"/>
            <a:endParaRPr lang="en-US" dirty="0"/>
          </a:p>
          <a:p>
            <a:r>
              <a:rPr lang="en-US" dirty="0"/>
              <a:t>What are some other names for the map table?</a:t>
            </a:r>
          </a:p>
          <a:p>
            <a:pPr lvl="1"/>
            <a:endParaRPr lang="en-US" dirty="0"/>
          </a:p>
          <a:p>
            <a:r>
              <a:rPr lang="en-US" dirty="0"/>
              <a:t>Could you explain when to update the RAT again?	</a:t>
            </a:r>
          </a:p>
          <a:p>
            <a:pPr lvl="1"/>
            <a:r>
              <a:rPr lang="en-US" dirty="0"/>
              <a:t>Why?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</a:t>
            </a:r>
            <a:r>
              <a:rPr lang="en-US" dirty="0" err="1"/>
              <a:t>mispredict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original version of Tomasulo’s algorithm, branches are a big problem.</a:t>
            </a:r>
          </a:p>
          <a:p>
            <a:pPr lvl="1"/>
            <a:r>
              <a:rPr lang="en-US" dirty="0"/>
              <a:t>Unless we don’t speculate past branches, we allow instructions to speculatively modify architectural state.</a:t>
            </a:r>
          </a:p>
          <a:p>
            <a:pPr lvl="2"/>
            <a:r>
              <a:rPr lang="en-US" dirty="0"/>
              <a:t>That’s a really bad idea—we have no recovery mechanism.</a:t>
            </a:r>
          </a:p>
          <a:p>
            <a:pPr lvl="2"/>
            <a:r>
              <a:rPr lang="en-US" dirty="0"/>
              <a:t>Think about the 5-state pipeline.  </a:t>
            </a:r>
          </a:p>
          <a:p>
            <a:pPr lvl="1"/>
            <a:r>
              <a:rPr lang="en-US" dirty="0"/>
              <a:t>Tomasulo’s answer was to not let instructions be dispatched until all branches in front of them have resolved.</a:t>
            </a:r>
          </a:p>
          <a:p>
            <a:pPr lvl="2"/>
            <a:r>
              <a:rPr lang="en-US" dirty="0"/>
              <a:t>Branches are about ~15% (1 in 7 or so) of all instructions.</a:t>
            </a:r>
          </a:p>
          <a:p>
            <a:pPr lvl="3"/>
            <a:r>
              <a:rPr lang="en-US" dirty="0"/>
              <a:t>That really limits us.</a:t>
            </a:r>
          </a:p>
          <a:p>
            <a:r>
              <a:rPr lang="en-US" dirty="0"/>
              <a:t>Let’s first discuss how to predict.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Parts of the predictor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Direction Predictor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For conditional branches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Predicts whether the branch will be taken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Examples: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Always taken; backwards taken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Address Predictor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Predicts the target address </a:t>
            </a:r>
            <a:r>
              <a:rPr lang="en-US" sz="2000"/>
              <a:t>(use if predicted taken)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Examples</a:t>
            </a:r>
            <a:r>
              <a:rPr lang="en-US" sz="2000"/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BTB;  Return Address Stack; Precomputed Branch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Recovery logic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gzip: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gzip: loop branch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@ 0x1200098d8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Executed: 	</a:t>
            </a:r>
            <a:r>
              <a:rPr lang="en-US">
                <a:cs typeface="Arial" charset="0"/>
              </a:rPr>
              <a:t>1359575 times</a:t>
            </a:r>
          </a:p>
          <a:p>
            <a:pPr eaLnBrk="1" hangingPunct="1"/>
            <a:r>
              <a:rPr lang="en-US">
                <a:cs typeface="Arial" charset="0"/>
              </a:rPr>
              <a:t>Taken:		1359565 times</a:t>
            </a:r>
          </a:p>
          <a:p>
            <a:pPr eaLnBrk="1" hangingPunct="1"/>
            <a:r>
              <a:rPr lang="en-US">
                <a:cs typeface="Arial" charset="0"/>
              </a:rPr>
              <a:t>Not-taken:	10 times</a:t>
            </a:r>
          </a:p>
          <a:p>
            <a:pPr eaLnBrk="1" hangingPunct="1"/>
            <a:r>
              <a:rPr lang="en-US">
                <a:cs typeface="Arial" charset="0"/>
              </a:rPr>
              <a:t>% time taken: 99% - 100%</a:t>
            </a:r>
            <a:endParaRPr lang="en-US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422525" y="5676900"/>
            <a:ext cx="400367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Easy to predict (direction and address)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gzip: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gzip</a:t>
            </a:r>
            <a:r>
              <a:rPr lang="en-US" dirty="0"/>
              <a:t>: if branch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@ </a:t>
            </a:r>
            <a:r>
              <a:rPr lang="en-US" dirty="0">
                <a:cs typeface="Arial" charset="0"/>
              </a:rPr>
              <a:t>0x12000fa04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Executed: 	</a:t>
            </a:r>
            <a:r>
              <a:rPr lang="en-US" dirty="0">
                <a:cs typeface="Arial" charset="0"/>
              </a:rPr>
              <a:t>151409 times</a:t>
            </a:r>
          </a:p>
          <a:p>
            <a:pPr eaLnBrk="1" hangingPunct="1"/>
            <a:r>
              <a:rPr lang="en-US" dirty="0">
                <a:cs typeface="Arial" charset="0"/>
              </a:rPr>
              <a:t>Taken:		71480 times</a:t>
            </a:r>
          </a:p>
          <a:p>
            <a:pPr eaLnBrk="1" hangingPunct="1"/>
            <a:r>
              <a:rPr lang="en-US" dirty="0">
                <a:cs typeface="Arial" charset="0"/>
              </a:rPr>
              <a:t>Not-taken:	79929 times</a:t>
            </a:r>
          </a:p>
          <a:p>
            <a:pPr eaLnBrk="1" hangingPunct="1"/>
            <a:r>
              <a:rPr lang="en-US" dirty="0">
                <a:cs typeface="Arial" charset="0"/>
              </a:rPr>
              <a:t>% time taken: ~49%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2422525" y="5676900"/>
            <a:ext cx="50514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Easy to predict? (maybe not/ maybe dynamically)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Announcements: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906963"/>
          </a:xfrm>
        </p:spPr>
        <p:txBody>
          <a:bodyPr/>
          <a:lstStyle/>
          <a:p>
            <a:pPr eaLnBrk="1" hangingPunct="1"/>
            <a:r>
              <a:rPr lang="en-US" dirty="0"/>
              <a:t>Programming assignment #2 </a:t>
            </a:r>
          </a:p>
          <a:p>
            <a:pPr lvl="1" eaLnBrk="1" hangingPunct="1"/>
            <a:r>
              <a:rPr lang="en-US" dirty="0"/>
              <a:t>Due Tuesday 1/30</a:t>
            </a:r>
          </a:p>
          <a:p>
            <a:pPr eaLnBrk="1" hangingPunct="1"/>
            <a:r>
              <a:rPr lang="en-US" dirty="0"/>
              <a:t>HW #2 </a:t>
            </a:r>
          </a:p>
          <a:p>
            <a:pPr lvl="1" eaLnBrk="1" hangingPunct="1"/>
            <a:r>
              <a:rPr lang="en-US" dirty="0"/>
              <a:t>Due Friday 2/22</a:t>
            </a:r>
          </a:p>
          <a:p>
            <a:pPr eaLnBrk="1" hangingPunct="1"/>
            <a:r>
              <a:rPr lang="en-US" dirty="0"/>
              <a:t>Reading</a:t>
            </a:r>
          </a:p>
          <a:p>
            <a:pPr lvl="1" eaLnBrk="1" hangingPunct="1"/>
            <a:r>
              <a:rPr lang="en-US" dirty="0"/>
              <a:t>Book: 3.1, 3.3-3.6, 3.8</a:t>
            </a:r>
          </a:p>
          <a:p>
            <a:pPr lvl="1" eaLnBrk="1" hangingPunct="1"/>
            <a:r>
              <a:rPr lang="en-US" b="1" dirty="0"/>
              <a:t>Combining Branch Predictors</a:t>
            </a:r>
            <a:r>
              <a:rPr lang="en-US" dirty="0"/>
              <a:t>, S. </a:t>
            </a:r>
            <a:r>
              <a:rPr lang="en-US" dirty="0" err="1"/>
              <a:t>McFarling</a:t>
            </a:r>
            <a:r>
              <a:rPr lang="en-US" dirty="0"/>
              <a:t>, WRL Technical Note TN-36, June 1993. </a:t>
            </a:r>
          </a:p>
          <a:p>
            <a:pPr lvl="2" eaLnBrk="1" hangingPunct="1"/>
            <a:r>
              <a:rPr lang="en-US" dirty="0"/>
              <a:t>On the website.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cs typeface="Arial" charset="0"/>
              </a:rPr>
              <a:t>Example: gzip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371600"/>
          <a:ext cx="9144000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hart" r:id="rId4" imgW="8591444" imgH="2485949" progId="Excel.Sheet.8">
                  <p:embed/>
                </p:oleObj>
              </mc:Choice>
              <mc:Fallback>
                <p:oleObj name="Chart" r:id="rId4" imgW="8591444" imgH="248594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9144000" cy="354012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974725" y="4152900"/>
            <a:ext cx="298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0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616950" y="4191000"/>
            <a:ext cx="527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100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590800" y="5715000"/>
            <a:ext cx="35560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Direction prediction: always taken</a:t>
            </a:r>
          </a:p>
          <a:p>
            <a:r>
              <a:rPr lang="en-US" b="1">
                <a:latin typeface="Times New Roman" pitchFamily="18" charset="0"/>
              </a:rPr>
              <a:t>Accuracy: ~73 %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686800" y="1676400"/>
            <a:ext cx="3492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616450" y="3733800"/>
            <a:ext cx="336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cs typeface="Arial" charset="0"/>
              </a:rPr>
              <a:t>Branch Backwards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28600" y="1149350"/>
          <a:ext cx="8128000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Chart" r:id="rId4" imgW="4829214" imgH="2619451" progId="Excel.Sheet.8">
                  <p:embed/>
                </p:oleObj>
              </mc:Choice>
              <mc:Fallback>
                <p:oleObj name="Chart" r:id="rId4" imgW="4829214" imgH="261945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9350"/>
                        <a:ext cx="8128000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33600" y="5530850"/>
            <a:ext cx="58928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Most backward branches are heavily TAKEN</a:t>
            </a:r>
          </a:p>
          <a:p>
            <a:r>
              <a:rPr lang="en-US" b="1">
                <a:latin typeface="Times New Roman" pitchFamily="18" charset="0"/>
              </a:rPr>
              <a:t>Forward branches slightly more likely to be NOT-TAKEN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Using history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1-bit history (direction predictor)</a:t>
            </a:r>
          </a:p>
          <a:p>
            <a:pPr lvl="1" eaLnBrk="1" hangingPunct="1"/>
            <a:r>
              <a:rPr lang="en-US"/>
              <a:t>Remember the last direction for a branch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828800" y="32766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00400" y="3733800"/>
            <a:ext cx="1638300" cy="985838"/>
            <a:chOff x="2016" y="2352"/>
            <a:chExt cx="1032" cy="621"/>
          </a:xfrm>
        </p:grpSpPr>
        <p:sp>
          <p:nvSpPr>
            <p:cNvPr id="15375" name="AutoShape 6"/>
            <p:cNvSpPr>
              <a:spLocks/>
            </p:cNvSpPr>
            <p:nvPr/>
          </p:nvSpPr>
          <p:spPr bwMode="auto">
            <a:xfrm rot="-5400000">
              <a:off x="2208" y="216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6" name="Group 7"/>
            <p:cNvGrpSpPr>
              <a:grpSpLocks/>
            </p:cNvGrpSpPr>
            <p:nvPr/>
          </p:nvGrpSpPr>
          <p:grpSpPr bwMode="auto">
            <a:xfrm>
              <a:off x="2280" y="2493"/>
              <a:ext cx="768" cy="480"/>
              <a:chOff x="2304" y="2496"/>
              <a:chExt cx="768" cy="480"/>
            </a:xfrm>
          </p:grpSpPr>
          <p:sp>
            <p:nvSpPr>
              <p:cNvPr id="15377" name="Line 8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8" name="Line 9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4876800" y="33528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4876800" y="44196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953000" y="4495800"/>
            <a:ext cx="762000" cy="381000"/>
            <a:chOff x="2208" y="3360"/>
            <a:chExt cx="480" cy="240"/>
          </a:xfrm>
        </p:grpSpPr>
        <p:sp>
          <p:nvSpPr>
            <p:cNvPr id="15371" name="Oval 13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latin typeface="Times New Roman" pitchFamily="18" charset="0"/>
                </a:rPr>
                <a:t>NT</a:t>
              </a:r>
            </a:p>
          </p:txBody>
        </p:sp>
        <p:sp>
          <p:nvSpPr>
            <p:cNvPr id="15372" name="Oval 14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5373" name="Freeform 15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4" name="Freeform 16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1371600" y="5562600"/>
            <a:ext cx="2249334" cy="36933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How big is the table?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7" grpId="0" animBg="1" autoUpdateAnimBg="0"/>
      <p:bldP spid="116754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Using history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2-bit history (direction predictor)</a:t>
            </a:r>
          </a:p>
          <a:p>
            <a:pPr lvl="1" eaLnBrk="1" hangingPunct="1"/>
            <a:endParaRPr lang="en-US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828800" y="32766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3200400" y="3733800"/>
            <a:ext cx="1638300" cy="985838"/>
            <a:chOff x="2016" y="2352"/>
            <a:chExt cx="1032" cy="621"/>
          </a:xfrm>
        </p:grpSpPr>
        <p:sp>
          <p:nvSpPr>
            <p:cNvPr id="16407" name="AutoShape 6"/>
            <p:cNvSpPr>
              <a:spLocks/>
            </p:cNvSpPr>
            <p:nvPr/>
          </p:nvSpPr>
          <p:spPr bwMode="auto">
            <a:xfrm rot="-5400000">
              <a:off x="2208" y="216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8" name="Group 7"/>
            <p:cNvGrpSpPr>
              <a:grpSpLocks/>
            </p:cNvGrpSpPr>
            <p:nvPr/>
          </p:nvGrpSpPr>
          <p:grpSpPr bwMode="auto">
            <a:xfrm>
              <a:off x="2280" y="2493"/>
              <a:ext cx="768" cy="480"/>
              <a:chOff x="2304" y="2496"/>
              <a:chExt cx="768" cy="480"/>
            </a:xfrm>
          </p:grpSpPr>
          <p:sp>
            <p:nvSpPr>
              <p:cNvPr id="16409" name="Line 8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10" name="Line 9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4876800" y="3352800"/>
            <a:ext cx="20574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4876800" y="4419600"/>
            <a:ext cx="20574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grpSp>
        <p:nvGrpSpPr>
          <p:cNvPr id="16392" name="Group 12"/>
          <p:cNvGrpSpPr>
            <a:grpSpLocks/>
          </p:cNvGrpSpPr>
          <p:nvPr/>
        </p:nvGrpSpPr>
        <p:grpSpPr bwMode="auto">
          <a:xfrm>
            <a:off x="4953000" y="4495800"/>
            <a:ext cx="762000" cy="381000"/>
            <a:chOff x="2208" y="3360"/>
            <a:chExt cx="480" cy="240"/>
          </a:xfrm>
        </p:grpSpPr>
        <p:sp>
          <p:nvSpPr>
            <p:cNvPr id="16403" name="Oval 13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latin typeface="Times New Roman" pitchFamily="18" charset="0"/>
                </a:rPr>
                <a:t>SN</a:t>
              </a:r>
            </a:p>
          </p:txBody>
        </p:sp>
        <p:sp>
          <p:nvSpPr>
            <p:cNvPr id="16404" name="Oval 14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Times New Roman" pitchFamily="18" charset="0"/>
                </a:rPr>
                <a:t>NT</a:t>
              </a:r>
            </a:p>
          </p:txBody>
        </p:sp>
        <p:sp>
          <p:nvSpPr>
            <p:cNvPr id="16405" name="Freeform 15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6" name="Freeform 16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94" name="Group 18"/>
          <p:cNvGrpSpPr>
            <a:grpSpLocks/>
          </p:cNvGrpSpPr>
          <p:nvPr/>
        </p:nvGrpSpPr>
        <p:grpSpPr bwMode="auto">
          <a:xfrm>
            <a:off x="6019800" y="4495800"/>
            <a:ext cx="762000" cy="381000"/>
            <a:chOff x="2208" y="3360"/>
            <a:chExt cx="480" cy="240"/>
          </a:xfrm>
        </p:grpSpPr>
        <p:sp>
          <p:nvSpPr>
            <p:cNvPr id="16399" name="Oval 19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400" name="Oval 20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Times New Roman" pitchFamily="18" charset="0"/>
                </a:rPr>
                <a:t>ST</a:t>
              </a:r>
            </a:p>
          </p:txBody>
        </p:sp>
        <p:sp>
          <p:nvSpPr>
            <p:cNvPr id="16401" name="Freeform 21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2" name="Freeform 22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95" name="Group 23"/>
          <p:cNvGrpSpPr>
            <a:grpSpLocks/>
          </p:cNvGrpSpPr>
          <p:nvPr/>
        </p:nvGrpSpPr>
        <p:grpSpPr bwMode="auto">
          <a:xfrm>
            <a:off x="5715000" y="4495800"/>
            <a:ext cx="304800" cy="381000"/>
            <a:chOff x="2448" y="3312"/>
            <a:chExt cx="192" cy="240"/>
          </a:xfrm>
        </p:grpSpPr>
        <p:sp>
          <p:nvSpPr>
            <p:cNvPr id="16397" name="Freeform 24"/>
            <p:cNvSpPr>
              <a:spLocks/>
            </p:cNvSpPr>
            <p:nvPr/>
          </p:nvSpPr>
          <p:spPr bwMode="auto">
            <a:xfrm>
              <a:off x="2448" y="3504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8" name="Freeform 25"/>
            <p:cNvSpPr>
              <a:spLocks/>
            </p:cNvSpPr>
            <p:nvPr/>
          </p:nvSpPr>
          <p:spPr bwMode="auto">
            <a:xfrm rot="10800000">
              <a:off x="2448" y="331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1371600" y="5562600"/>
            <a:ext cx="2300951" cy="36933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How big is the Table?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10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Using History Patterns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~80 percent of branches are either heavily TAKEN or heavily NOT-TAKEN</a:t>
            </a:r>
          </a:p>
          <a:p>
            <a:pPr eaLnBrk="1" hangingPunct="1">
              <a:buFontTx/>
              <a:buNone/>
            </a:pPr>
            <a:r>
              <a:rPr lang="en-US" dirty="0"/>
              <a:t>For the other 20%, we need to look a patterns of reference to see if they are predictable using a more complex predictor</a:t>
            </a:r>
          </a:p>
          <a:p>
            <a:pPr eaLnBrk="1" hangingPunct="1">
              <a:buFontTx/>
              <a:buNone/>
            </a:pPr>
            <a:r>
              <a:rPr lang="en-US" dirty="0"/>
              <a:t>Example: </a:t>
            </a:r>
            <a:r>
              <a:rPr lang="en-US" sz="2800" dirty="0" err="1"/>
              <a:t>gcc</a:t>
            </a:r>
            <a:r>
              <a:rPr lang="en-US" sz="2800" dirty="0"/>
              <a:t> has a branch that flips each time</a:t>
            </a:r>
          </a:p>
          <a:p>
            <a:pPr eaLnBrk="1" hangingPunct="1">
              <a:buFontTx/>
              <a:buNone/>
            </a:pPr>
            <a:endParaRPr lang="en-US" sz="28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52600" y="6096000"/>
            <a:ext cx="59309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T(1)  NT(0)     10101010101010101010101010101010101010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7391400" y="28194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Local history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66800" y="19050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2286000"/>
            <a:ext cx="1638300" cy="985838"/>
            <a:chOff x="2016" y="2352"/>
            <a:chExt cx="1032" cy="621"/>
          </a:xfrm>
        </p:grpSpPr>
        <p:sp>
          <p:nvSpPr>
            <p:cNvPr id="18455" name="AutoShape 6"/>
            <p:cNvSpPr>
              <a:spLocks/>
            </p:cNvSpPr>
            <p:nvPr/>
          </p:nvSpPr>
          <p:spPr bwMode="auto">
            <a:xfrm rot="-5400000">
              <a:off x="2208" y="216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56" name="Group 7"/>
            <p:cNvGrpSpPr>
              <a:grpSpLocks/>
            </p:cNvGrpSpPr>
            <p:nvPr/>
          </p:nvGrpSpPr>
          <p:grpSpPr bwMode="auto">
            <a:xfrm>
              <a:off x="2280" y="2493"/>
              <a:ext cx="768" cy="480"/>
              <a:chOff x="2304" y="2496"/>
              <a:chExt cx="768" cy="480"/>
            </a:xfrm>
          </p:grpSpPr>
          <p:sp>
            <p:nvSpPr>
              <p:cNvPr id="18457" name="Line 8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58" name="Line 9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4114800" y="26670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7391400" y="44958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467600" y="4572000"/>
            <a:ext cx="762000" cy="381000"/>
            <a:chOff x="2208" y="3360"/>
            <a:chExt cx="480" cy="240"/>
          </a:xfrm>
        </p:grpSpPr>
        <p:sp>
          <p:nvSpPr>
            <p:cNvPr id="18451" name="Oval 13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latin typeface="Times New Roman" pitchFamily="18" charset="0"/>
                </a:rPr>
                <a:t>NT</a:t>
              </a:r>
            </a:p>
          </p:txBody>
        </p:sp>
        <p:sp>
          <p:nvSpPr>
            <p:cNvPr id="18452" name="Oval 14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FF0000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8453" name="Freeform 15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4" name="Freeform 16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4114800" y="3124200"/>
            <a:ext cx="9906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8" name="Line 18"/>
          <p:cNvSpPr>
            <a:spLocks noChangeShapeType="1"/>
          </p:cNvSpPr>
          <p:nvPr/>
        </p:nvSpPr>
        <p:spPr bwMode="auto">
          <a:xfrm flipH="1">
            <a:off x="6092825" y="3276600"/>
            <a:ext cx="3175" cy="148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>
            <a:off x="6092825" y="4759325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>
            <a:off x="51054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4038600" y="3124200"/>
            <a:ext cx="1098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10101010</a:t>
            </a:r>
          </a:p>
        </p:txBody>
      </p:sp>
      <p:sp>
        <p:nvSpPr>
          <p:cNvPr id="18446" name="Text Box 22"/>
          <p:cNvSpPr txBox="1">
            <a:spLocks noChangeArrowheads="1"/>
          </p:cNvSpPr>
          <p:nvPr/>
        </p:nvSpPr>
        <p:spPr bwMode="auto">
          <a:xfrm>
            <a:off x="3794125" y="22479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7010400" y="2209800"/>
            <a:ext cx="17145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Pattern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3733800" y="1981200"/>
            <a:ext cx="17018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Branch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669925" y="4229100"/>
            <a:ext cx="2543175" cy="6699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What is the prediction</a:t>
            </a:r>
          </a:p>
          <a:p>
            <a:r>
              <a:rPr lang="en-US" b="1">
                <a:latin typeface="Times New Roman" pitchFamily="18" charset="0"/>
              </a:rPr>
              <a:t>for this BHT 10101010?</a:t>
            </a:r>
          </a:p>
        </p:txBody>
      </p:sp>
      <p:sp>
        <p:nvSpPr>
          <p:cNvPr id="122906" name="Text Box 26"/>
          <p:cNvSpPr txBox="1">
            <a:spLocks noChangeArrowheads="1"/>
          </p:cNvSpPr>
          <p:nvPr/>
        </p:nvSpPr>
        <p:spPr bwMode="auto">
          <a:xfrm>
            <a:off x="746125" y="5219700"/>
            <a:ext cx="307657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When do I update the tables?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/>
      <p:bldP spid="122890" grpId="0" animBg="1"/>
      <p:bldP spid="122891" grpId="0" animBg="1" autoUpdateAnimBg="0"/>
      <p:bldP spid="122897" grpId="0" animBg="1"/>
      <p:bldP spid="122898" grpId="0" animBg="1"/>
      <p:bldP spid="122899" grpId="0" animBg="1"/>
      <p:bldP spid="122900" grpId="0" animBg="1"/>
      <p:bldP spid="122901" grpId="0" autoUpdateAnimBg="0"/>
      <p:bldP spid="122903" grpId="0" autoUpdateAnimBg="0"/>
      <p:bldP spid="122904" grpId="0" autoUpdateAnimBg="0"/>
      <p:bldP spid="122905" grpId="0" animBg="1" autoUpdateAnimBg="0"/>
      <p:bldP spid="12290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391400" y="28194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Local history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66800" y="19050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2438400" y="2286000"/>
            <a:ext cx="1638300" cy="985838"/>
            <a:chOff x="2016" y="2352"/>
            <a:chExt cx="1032" cy="621"/>
          </a:xfrm>
        </p:grpSpPr>
        <p:sp>
          <p:nvSpPr>
            <p:cNvPr id="19479" name="AutoShape 6"/>
            <p:cNvSpPr>
              <a:spLocks/>
            </p:cNvSpPr>
            <p:nvPr/>
          </p:nvSpPr>
          <p:spPr bwMode="auto">
            <a:xfrm rot="-5400000">
              <a:off x="2208" y="216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80" name="Group 7"/>
            <p:cNvGrpSpPr>
              <a:grpSpLocks/>
            </p:cNvGrpSpPr>
            <p:nvPr/>
          </p:nvGrpSpPr>
          <p:grpSpPr bwMode="auto">
            <a:xfrm>
              <a:off x="2280" y="2493"/>
              <a:ext cx="768" cy="480"/>
              <a:chOff x="2304" y="2496"/>
              <a:chExt cx="768" cy="480"/>
            </a:xfrm>
          </p:grpSpPr>
          <p:sp>
            <p:nvSpPr>
              <p:cNvPr id="19481" name="Line 8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82" name="Line 9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4114800" y="26670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7391400" y="35814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grpSp>
        <p:nvGrpSpPr>
          <p:cNvPr id="19464" name="Group 12"/>
          <p:cNvGrpSpPr>
            <a:grpSpLocks/>
          </p:cNvGrpSpPr>
          <p:nvPr/>
        </p:nvGrpSpPr>
        <p:grpSpPr bwMode="auto">
          <a:xfrm>
            <a:off x="7467600" y="3657600"/>
            <a:ext cx="762000" cy="381000"/>
            <a:chOff x="2208" y="3360"/>
            <a:chExt cx="480" cy="240"/>
          </a:xfrm>
        </p:grpSpPr>
        <p:sp>
          <p:nvSpPr>
            <p:cNvPr id="19475" name="Oval 13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rgbClr val="FF0000"/>
                  </a:solidFill>
                  <a:latin typeface="Times New Roman" pitchFamily="18" charset="0"/>
                </a:rPr>
                <a:t>NT</a:t>
              </a:r>
            </a:p>
          </p:txBody>
        </p:sp>
        <p:sp>
          <p:nvSpPr>
            <p:cNvPr id="19476" name="Oval 14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9477" name="Freeform 15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8" name="Freeform 16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465" name="Rectangle 17"/>
          <p:cNvSpPr>
            <a:spLocks noChangeArrowheads="1"/>
          </p:cNvSpPr>
          <p:nvPr/>
        </p:nvSpPr>
        <p:spPr bwMode="auto">
          <a:xfrm>
            <a:off x="4114800" y="3124200"/>
            <a:ext cx="9906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 flipH="1">
            <a:off x="6096000" y="3276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7" name="Line 19"/>
          <p:cNvSpPr>
            <a:spLocks noChangeShapeType="1"/>
          </p:cNvSpPr>
          <p:nvPr/>
        </p:nvSpPr>
        <p:spPr bwMode="auto">
          <a:xfrm>
            <a:off x="6096000" y="3810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8" name="Line 20"/>
          <p:cNvSpPr>
            <a:spLocks noChangeShapeType="1"/>
          </p:cNvSpPr>
          <p:nvPr/>
        </p:nvSpPr>
        <p:spPr bwMode="auto">
          <a:xfrm>
            <a:off x="51054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9" name="Text Box 21"/>
          <p:cNvSpPr txBox="1">
            <a:spLocks noChangeArrowheads="1"/>
          </p:cNvSpPr>
          <p:nvPr/>
        </p:nvSpPr>
        <p:spPr bwMode="auto">
          <a:xfrm>
            <a:off x="4038600" y="3124200"/>
            <a:ext cx="1098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01010101</a:t>
            </a:r>
          </a:p>
        </p:txBody>
      </p:sp>
      <p:sp>
        <p:nvSpPr>
          <p:cNvPr id="19470" name="Text Box 22"/>
          <p:cNvSpPr txBox="1">
            <a:spLocks noChangeArrowheads="1"/>
          </p:cNvSpPr>
          <p:nvPr/>
        </p:nvSpPr>
        <p:spPr bwMode="auto">
          <a:xfrm>
            <a:off x="3794125" y="22479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auto">
          <a:xfrm>
            <a:off x="7010400" y="2209800"/>
            <a:ext cx="17145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Pattern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auto">
          <a:xfrm>
            <a:off x="3733800" y="1981200"/>
            <a:ext cx="17018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Branch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19473" name="Text Box 25"/>
          <p:cNvSpPr txBox="1">
            <a:spLocks noChangeArrowheads="1"/>
          </p:cNvSpPr>
          <p:nvPr/>
        </p:nvSpPr>
        <p:spPr bwMode="auto">
          <a:xfrm>
            <a:off x="822325" y="4152900"/>
            <a:ext cx="3181350" cy="11906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On the next execution of this</a:t>
            </a:r>
          </a:p>
          <a:p>
            <a:r>
              <a:rPr lang="en-US" b="1">
                <a:latin typeface="Times New Roman" pitchFamily="18" charset="0"/>
              </a:rPr>
              <a:t>branch instruction, the branch</a:t>
            </a:r>
          </a:p>
          <a:p>
            <a:r>
              <a:rPr lang="en-US" b="1">
                <a:latin typeface="Times New Roman" pitchFamily="18" charset="0"/>
              </a:rPr>
              <a:t>history table is 01010101, </a:t>
            </a:r>
          </a:p>
          <a:p>
            <a:r>
              <a:rPr lang="en-US" b="1">
                <a:latin typeface="Times New Roman" pitchFamily="18" charset="0"/>
              </a:rPr>
              <a:t>pointing to a different pattern</a:t>
            </a: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1905000" y="6019800"/>
            <a:ext cx="61563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What is the accuracy of a flip/flop branch 0101010101010…?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4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038600" y="3124200"/>
            <a:ext cx="1066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Global history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391400" y="28194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391400" y="38100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6096000" y="3276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0960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1054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038600" y="3124200"/>
            <a:ext cx="1098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01110101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010400" y="2209800"/>
            <a:ext cx="17145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Pattern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733800" y="2438400"/>
            <a:ext cx="17018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Branch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Register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1676400" y="4267200"/>
            <a:ext cx="1816100" cy="14938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if (aa == 2)</a:t>
            </a:r>
          </a:p>
          <a:p>
            <a:r>
              <a:rPr lang="en-US" b="1">
                <a:latin typeface="Times New Roman" pitchFamily="18" charset="0"/>
              </a:rPr>
              <a:t>	aa = 0;</a:t>
            </a:r>
          </a:p>
          <a:p>
            <a:r>
              <a:rPr lang="en-US" b="1">
                <a:latin typeface="Times New Roman" pitchFamily="18" charset="0"/>
              </a:rPr>
              <a:t>if (bb == 2)</a:t>
            </a:r>
          </a:p>
          <a:p>
            <a:r>
              <a:rPr lang="en-US" b="1">
                <a:latin typeface="Times New Roman" pitchFamily="18" charset="0"/>
              </a:rPr>
              <a:t>	bb = 0;</a:t>
            </a:r>
          </a:p>
          <a:p>
            <a:r>
              <a:rPr lang="en-US" b="1">
                <a:latin typeface="Times New Roman" pitchFamily="18" charset="0"/>
              </a:rPr>
              <a:t>if (aa != bb) { …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2743200" y="6172200"/>
            <a:ext cx="46069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How can branches interfere with each 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8" grpId="0" animBg="1" autoUpdateAnimBg="0"/>
      <p:bldP spid="12698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Gshare predictor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727325" y="6210300"/>
            <a:ext cx="363537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Ref: Combining Branch Predictors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038600" y="3124200"/>
            <a:ext cx="1066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391400" y="28194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066800" y="19050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391400" y="38100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 flipH="1">
            <a:off x="6477000" y="3276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6477000" y="4114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 flipV="1">
            <a:off x="5105400" y="31242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038600" y="3124200"/>
            <a:ext cx="1098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01110101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010400" y="2209800"/>
            <a:ext cx="17145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Pattern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733800" y="2438400"/>
            <a:ext cx="17018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Branch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Register</a:t>
            </a:r>
          </a:p>
        </p:txBody>
      </p:sp>
      <p:sp>
        <p:nvSpPr>
          <p:cNvPr id="129038" name="Oval 14"/>
          <p:cNvSpPr>
            <a:spLocks noChangeArrowheads="1"/>
          </p:cNvSpPr>
          <p:nvPr/>
        </p:nvSpPr>
        <p:spPr bwMode="auto">
          <a:xfrm>
            <a:off x="5867400" y="2667000"/>
            <a:ext cx="11430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xor</a:t>
            </a:r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3276600" y="2057400"/>
            <a:ext cx="2895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17525" y="5753100"/>
            <a:ext cx="2149475" cy="495300"/>
            <a:chOff x="326" y="3624"/>
            <a:chExt cx="1354" cy="312"/>
          </a:xfrm>
        </p:grpSpPr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326" y="3624"/>
              <a:ext cx="800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latin typeface="Times New Roman" pitchFamily="18" charset="0"/>
                </a:rPr>
                <a:t>Must read!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1104" y="3792"/>
              <a:ext cx="576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nimBg="1" autoUpdateAnimBg="0"/>
      <p:bldP spid="129032" grpId="0" animBg="1"/>
      <p:bldP spid="129033" grpId="0" animBg="1"/>
      <p:bldP spid="129034" grpId="0" animBg="1"/>
      <p:bldP spid="129038" grpId="0" animBg="1" autoUpdateAnimBg="0"/>
      <p:bldP spid="1290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Hybrid predictors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24000" y="2362200"/>
            <a:ext cx="16002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Local predictor</a:t>
            </a:r>
          </a:p>
          <a:p>
            <a:pPr algn="ctr"/>
            <a:r>
              <a:rPr lang="en-US" b="1">
                <a:latin typeface="Times New Roman" pitchFamily="18" charset="0"/>
              </a:rPr>
              <a:t>(e.g. 2-bit)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0" y="2286000"/>
            <a:ext cx="3352800" cy="1066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Global/gshare predictor</a:t>
            </a:r>
          </a:p>
          <a:p>
            <a:pPr algn="ctr"/>
            <a:r>
              <a:rPr lang="en-US" b="1">
                <a:latin typeface="Times New Roman" pitchFamily="18" charset="0"/>
              </a:rPr>
              <a:t>(much more state)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209800" y="3200400"/>
            <a:ext cx="1066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3657600" y="3352800"/>
            <a:ext cx="2362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51125" y="3390900"/>
            <a:ext cx="1200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Prediction</a:t>
            </a:r>
          </a:p>
          <a:p>
            <a:r>
              <a:rPr lang="en-US" b="1">
                <a:latin typeface="Times New Roman" pitchFamily="18" charset="0"/>
              </a:rPr>
              <a:t>    1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724400" y="3505200"/>
            <a:ext cx="2000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              Prediction</a:t>
            </a:r>
          </a:p>
          <a:p>
            <a:r>
              <a:rPr lang="en-US" b="1">
                <a:latin typeface="Times New Roman" pitchFamily="18" charset="0"/>
              </a:rPr>
              <a:t>            2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667000" y="4495800"/>
            <a:ext cx="26670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Selection table</a:t>
            </a:r>
          </a:p>
          <a:p>
            <a:pPr algn="ctr"/>
            <a:r>
              <a:rPr lang="en-US" b="1">
                <a:latin typeface="Times New Roman" pitchFamily="18" charset="0"/>
              </a:rPr>
              <a:t>(2-bit state machine)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3336925" y="5753100"/>
            <a:ext cx="51244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How do you select which predictor to use?</a:t>
            </a:r>
          </a:p>
          <a:p>
            <a:r>
              <a:rPr lang="en-US" b="1">
                <a:latin typeface="Times New Roman" pitchFamily="18" charset="0"/>
              </a:rPr>
              <a:t>How do you update the various predictor/selector?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334000" y="4953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394325" y="4991100"/>
            <a:ext cx="1200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Prediction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Last time: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Started in on Tomasulo’s algorithm.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Overriding Predictors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Big predictors are slow, but more accurate</a:t>
            </a:r>
          </a:p>
          <a:p>
            <a:pPr eaLnBrk="1" hangingPunct="1"/>
            <a:r>
              <a:rPr lang="en-US" sz="2800"/>
              <a:t>Use a single cycle predictor in fetch</a:t>
            </a:r>
          </a:p>
          <a:p>
            <a:pPr eaLnBrk="1" hangingPunct="1"/>
            <a:r>
              <a:rPr lang="en-US" sz="2800"/>
              <a:t>Start the multi-cycle predictor</a:t>
            </a:r>
          </a:p>
          <a:p>
            <a:pPr lvl="1" eaLnBrk="1" hangingPunct="1"/>
            <a:r>
              <a:rPr lang="en-US" sz="2400"/>
              <a:t>When it completes, compare it to the fast prediction.</a:t>
            </a:r>
          </a:p>
          <a:p>
            <a:pPr lvl="2" eaLnBrk="1" hangingPunct="1"/>
            <a:r>
              <a:rPr lang="en-US" sz="2000"/>
              <a:t>If same, do nothing</a:t>
            </a:r>
          </a:p>
          <a:p>
            <a:pPr lvl="2" eaLnBrk="1" hangingPunct="1"/>
            <a:r>
              <a:rPr lang="en-US" sz="2000"/>
              <a:t>If different, assume the slow predictor is right and flush pipline.</a:t>
            </a:r>
          </a:p>
          <a:p>
            <a:pPr eaLnBrk="1" hangingPunct="1"/>
            <a:r>
              <a:rPr lang="en-US" sz="2800"/>
              <a:t>Advantage: reduced branch penalty for those branches mispredicted by the fast predictor and correctly predicted by the slow predictor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“Trivial” example: </a:t>
            </a:r>
            <a:br>
              <a:rPr lang="en-US" sz="4000"/>
            </a:br>
            <a:r>
              <a:rPr lang="en-US" sz="4000"/>
              <a:t>Tournament Branch Predictor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pPr eaLnBrk="1" hangingPunct="1"/>
            <a:r>
              <a:rPr lang="en-US" sz="2800"/>
              <a:t>Local</a:t>
            </a:r>
          </a:p>
          <a:p>
            <a:pPr lvl="1" eaLnBrk="1" hangingPunct="1"/>
            <a:r>
              <a:rPr lang="en-US" sz="2400"/>
              <a:t>8-entry 3-bit local history table indexed by PC</a:t>
            </a:r>
          </a:p>
          <a:p>
            <a:pPr lvl="1" eaLnBrk="1" hangingPunct="1"/>
            <a:r>
              <a:rPr lang="en-US" sz="2400"/>
              <a:t>8-entry 2-bit up/down counter indexed by local history</a:t>
            </a:r>
          </a:p>
          <a:p>
            <a:pPr eaLnBrk="1" hangingPunct="1"/>
            <a:r>
              <a:rPr lang="en-US" sz="2800"/>
              <a:t>Global</a:t>
            </a:r>
          </a:p>
          <a:p>
            <a:pPr lvl="1" eaLnBrk="1" hangingPunct="1"/>
            <a:r>
              <a:rPr lang="en-US" sz="2400"/>
              <a:t>8-entry 2-bit up/down counter indexed by global history</a:t>
            </a:r>
          </a:p>
          <a:p>
            <a:pPr eaLnBrk="1" hangingPunct="1"/>
            <a:r>
              <a:rPr lang="en-US" sz="2800"/>
              <a:t>Tournament</a:t>
            </a:r>
          </a:p>
          <a:p>
            <a:pPr lvl="1" eaLnBrk="1" hangingPunct="1"/>
            <a:r>
              <a:rPr lang="en-US" sz="2400"/>
              <a:t>8-entry 2-bit up/down counter indexed by PC</a:t>
            </a:r>
          </a:p>
          <a:p>
            <a:pPr lvl="1" eaLnBrk="1" hangingPunct="1"/>
            <a:endParaRPr lang="en-US" sz="2400"/>
          </a:p>
          <a:p>
            <a:pPr eaLnBrk="1" hangingPunct="1"/>
            <a:endParaRPr lang="en-US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Group 2"/>
          <p:cNvGraphicFramePr>
            <a:graphicFrameLocks noGrp="1"/>
          </p:cNvGraphicFramePr>
          <p:nvPr/>
        </p:nvGraphicFramePr>
        <p:xfrm>
          <a:off x="6477000" y="2057400"/>
          <a:ext cx="2312057" cy="3276604"/>
        </p:xfrm>
        <a:graphic>
          <a:graphicData uri="http://schemas.openxmlformats.org/drawingml/2006/table">
            <a:tbl>
              <a:tblPr/>
              <a:tblGrid>
                <a:gridCol w="126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Tournament selector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00=local, 11=global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ADR[4:2]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9300" name="Group 36"/>
          <p:cNvGraphicFramePr>
            <a:graphicFrameLocks noGrp="1"/>
          </p:cNvGraphicFramePr>
          <p:nvPr/>
        </p:nvGraphicFramePr>
        <p:xfrm>
          <a:off x="152400" y="76200"/>
          <a:ext cx="2156815" cy="3278699"/>
        </p:xfrm>
        <a:graphic>
          <a:graphicData uri="http://schemas.openxmlformats.org/drawingml/2006/table">
            <a:tbl>
              <a:tblPr/>
              <a:tblGrid>
                <a:gridCol w="111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Local predictor 1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level table (BHT) 0=NT, 1=T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ADR[4:2]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3124200" y="76200"/>
          <a:ext cx="2286000" cy="3289650"/>
        </p:xfrm>
        <a:graphic>
          <a:graphicData uri="http://schemas.openxmlformats.org/drawingml/2006/table">
            <a:tbl>
              <a:tblPr/>
              <a:tblGrid>
                <a:gridCol w="1057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Local predictor 2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level table (PHT) 00=NT, 11=T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Group 37"/>
          <p:cNvGraphicFramePr>
            <a:graphicFrameLocks noGrp="1"/>
          </p:cNvGraphicFramePr>
          <p:nvPr/>
        </p:nvGraphicFramePr>
        <p:xfrm>
          <a:off x="3200400" y="3581402"/>
          <a:ext cx="2159577" cy="3276598"/>
        </p:xfrm>
        <a:graphic>
          <a:graphicData uri="http://schemas.openxmlformats.org/drawingml/2006/table">
            <a:tbl>
              <a:tblPr/>
              <a:tblGrid>
                <a:gridCol w="105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Global predictor table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00=NT, 11=T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2362200" y="16002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4715470"/>
            <a:ext cx="1043876" cy="923330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0070C0"/>
                </a:solidFill>
              </a:rPr>
              <a:t>Branch</a:t>
            </a:r>
          </a:p>
          <a:p>
            <a:r>
              <a:rPr lang="en-US" kern="0" dirty="0">
                <a:solidFill>
                  <a:srgbClr val="0070C0"/>
                </a:solidFill>
              </a:rPr>
              <a:t>History</a:t>
            </a:r>
          </a:p>
          <a:p>
            <a:r>
              <a:rPr lang="en-US" kern="0" dirty="0">
                <a:solidFill>
                  <a:srgbClr val="0070C0"/>
                </a:solidFill>
              </a:rPr>
              <a:t>Register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362200" y="49530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187702">
            <a:off x="5475028" y="1893975"/>
            <a:ext cx="994504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954669">
            <a:off x="5421959" y="4173227"/>
            <a:ext cx="994504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Group 2"/>
          <p:cNvGraphicFramePr>
            <a:graphicFrameLocks noGrp="1"/>
          </p:cNvGraphicFramePr>
          <p:nvPr/>
        </p:nvGraphicFramePr>
        <p:xfrm>
          <a:off x="1" y="1"/>
          <a:ext cx="2312057" cy="3276604"/>
        </p:xfrm>
        <a:graphic>
          <a:graphicData uri="http://schemas.openxmlformats.org/drawingml/2006/table">
            <a:tbl>
              <a:tblPr/>
              <a:tblGrid>
                <a:gridCol w="126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Tournament selector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00=local, 11=global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ADR[4:2]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9300" name="Group 36"/>
          <p:cNvGraphicFramePr>
            <a:graphicFrameLocks noGrp="1"/>
          </p:cNvGraphicFramePr>
          <p:nvPr/>
        </p:nvGraphicFramePr>
        <p:xfrm>
          <a:off x="2362200" y="1"/>
          <a:ext cx="2156815" cy="3278699"/>
        </p:xfrm>
        <a:graphic>
          <a:graphicData uri="http://schemas.openxmlformats.org/drawingml/2006/table">
            <a:tbl>
              <a:tblPr/>
              <a:tblGrid>
                <a:gridCol w="111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Local predictor 1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level table (BHT) 0=NT, 1=T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ADR[4:2]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4572001" y="1"/>
          <a:ext cx="2286000" cy="3289650"/>
        </p:xfrm>
        <a:graphic>
          <a:graphicData uri="http://schemas.openxmlformats.org/drawingml/2006/table">
            <a:tbl>
              <a:tblPr/>
              <a:tblGrid>
                <a:gridCol w="1057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Local predictor 2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level table (PHT) 00=NT, 11=T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Group 37"/>
          <p:cNvGraphicFramePr>
            <a:graphicFrameLocks noGrp="1"/>
          </p:cNvGraphicFramePr>
          <p:nvPr/>
        </p:nvGraphicFramePr>
        <p:xfrm>
          <a:off x="6984422" y="1"/>
          <a:ext cx="2159577" cy="3276598"/>
        </p:xfrm>
        <a:graphic>
          <a:graphicData uri="http://schemas.openxmlformats.org/drawingml/2006/table">
            <a:tbl>
              <a:tblPr/>
              <a:tblGrid>
                <a:gridCol w="105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Global predictor table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00=NT, 11=T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" y="3352800"/>
            <a:ext cx="5638800" cy="3429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r1=2, r2=6, r3=10, r4=12, r5=4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 of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=0x100 and each instruction is 4 bytes.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Branch History Register = 110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joe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:	 add r1 r2 </a:t>
            </a:r>
            <a:r>
              <a:rPr kumimoji="0" lang="en-US" sz="14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r3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beq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r3 r4 next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bgt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r2 r3  skip // if r2&gt;r3 branch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lw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</a:t>
            </a:r>
            <a:r>
              <a:rPr kumimoji="0" lang="en-US" sz="14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r6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4(r5)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add r6 r8 </a:t>
            </a:r>
            <a:r>
              <a:rPr kumimoji="0" lang="en-US" sz="1400" b="1" i="1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r8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skip:	 add r5 r2 </a:t>
            </a:r>
            <a:r>
              <a:rPr kumimoji="0" lang="en-US" sz="1400" b="1" i="1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r2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bne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r4 r5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joe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next: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noop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General speculation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Control speculation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“I think this branch will go to address 90004”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Data speculation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“I’ll guess the result of the load will be zero”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Memory conflict speculation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“I don’t think this load conflicts with any proceeding store.”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Error speculation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“I don’t think there were any errors in this calculation”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20000" cy="1143000"/>
          </a:xfrm>
        </p:spPr>
        <p:txBody>
          <a:bodyPr/>
          <a:lstStyle/>
          <a:p>
            <a:pPr eaLnBrk="1" hangingPunct="1"/>
            <a:r>
              <a:rPr lang="en-US"/>
              <a:t>Speculation in general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620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Need to be 100% sure on final correctness!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So need a recovery mechanism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Must make forward progress!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Want to speed up overall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So recovery cost should be low or </a:t>
            </a:r>
            <a:r>
              <a:rPr lang="en-US" b="1" i="1"/>
              <a:t>expected</a:t>
            </a:r>
            <a:r>
              <a:rPr lang="en-US"/>
              <a:t> rate of occurrence should be low.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There can be a real trade-off on </a:t>
            </a:r>
            <a:r>
              <a:rPr lang="en-US" i="1"/>
              <a:t>accuracy</a:t>
            </a:r>
            <a:r>
              <a:rPr lang="en-US"/>
              <a:t>, </a:t>
            </a:r>
            <a:r>
              <a:rPr lang="en-US" i="1"/>
              <a:t>cost of recovery</a:t>
            </a:r>
            <a:r>
              <a:rPr lang="en-US"/>
              <a:t>, and </a:t>
            </a:r>
            <a:r>
              <a:rPr lang="en-US" i="1"/>
              <a:t>speedup when correct.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Should keep the worst case in mind…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81534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Address </a:t>
            </a:r>
          </a:p>
          <a:p>
            <a:pPr algn="ctr"/>
            <a:r>
              <a:rPr lang="en-US" sz="7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Prediction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BTB </a:t>
            </a:r>
            <a:br>
              <a:rPr lang="en-US" sz="4800"/>
            </a:br>
            <a:r>
              <a:rPr lang="en-US" sz="3200">
                <a:solidFill>
                  <a:schemeClr val="hlink"/>
                </a:solidFill>
              </a:rPr>
              <a:t>(Chapter3.5)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Branch Target Buffer</a:t>
            </a:r>
          </a:p>
          <a:p>
            <a:pPr lvl="1" eaLnBrk="1" hangingPunct="1"/>
            <a:r>
              <a:rPr lang="en-US"/>
              <a:t>Addresses predictor</a:t>
            </a:r>
          </a:p>
          <a:p>
            <a:pPr lvl="1" eaLnBrk="1" hangingPunct="1"/>
            <a:r>
              <a:rPr lang="en-US"/>
              <a:t>Lots of variations</a:t>
            </a:r>
          </a:p>
          <a:p>
            <a:pPr eaLnBrk="1" hangingPunct="1"/>
            <a:r>
              <a:rPr lang="en-US"/>
              <a:t>Keep the target of “likely taken” branches in a buffer</a:t>
            </a:r>
          </a:p>
          <a:p>
            <a:pPr lvl="1" eaLnBrk="1" hangingPunct="1"/>
            <a:r>
              <a:rPr lang="en-US"/>
              <a:t>With each branch, associate the expected target.</a:t>
            </a:r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1600200" y="2794000"/>
          <a:ext cx="6096000" cy="4064001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Branch PC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Target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0x05360AF0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0x05360000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820" name="Rectangle 38"/>
          <p:cNvSpPr>
            <a:spLocks noGrp="1" noChangeArrowheads="1"/>
          </p:cNvSpPr>
          <p:nvPr>
            <p:ph idx="1"/>
          </p:nvPr>
        </p:nvSpPr>
        <p:spPr>
          <a:xfrm>
            <a:off x="914400" y="0"/>
            <a:ext cx="76200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BTB indexed by current PC</a:t>
            </a:r>
          </a:p>
          <a:p>
            <a:pPr lvl="1" eaLnBrk="1" hangingPunct="1"/>
            <a:r>
              <a:rPr lang="en-US" sz="2000" dirty="0"/>
              <a:t>If entry is in BTB fetch target address next</a:t>
            </a:r>
          </a:p>
          <a:p>
            <a:pPr eaLnBrk="1" hangingPunct="1"/>
            <a:r>
              <a:rPr lang="en-US" sz="2400" dirty="0"/>
              <a:t>Generally set associative (too slow as FA)</a:t>
            </a:r>
          </a:p>
          <a:p>
            <a:pPr eaLnBrk="1" hangingPunct="1"/>
            <a:r>
              <a:rPr lang="en-US" sz="2400" dirty="0"/>
              <a:t>Often qualified by branch taken predictor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So…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BTB lets you predict target address during the </a:t>
            </a:r>
            <a:r>
              <a:rPr lang="en-US" sz="2800" b="1" i="1" u="sng"/>
              <a:t>fetch</a:t>
            </a:r>
            <a:r>
              <a:rPr lang="en-US" sz="2800"/>
              <a:t> of the branch!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If BTB gets a miss, pretty much stuck with not-taken as a prediction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So limits prediction accuracy.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Can use BTB as a predictor.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If it is there, predict taken.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Replacement is an issue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LRU seems reasonable, but only really want branches that are taken at least a fair amount.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Today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 deep thoughts on Tomasulo’s</a:t>
            </a:r>
          </a:p>
          <a:p>
            <a:pPr eaLnBrk="1" hangingPunct="1"/>
            <a:r>
              <a:rPr lang="en-US" dirty="0"/>
              <a:t>Branch prediction consists of</a:t>
            </a:r>
          </a:p>
          <a:p>
            <a:pPr lvl="1" eaLnBrk="1" hangingPunct="1"/>
            <a:r>
              <a:rPr lang="en-US" dirty="0"/>
              <a:t>Branch taken predictor</a:t>
            </a:r>
          </a:p>
          <a:p>
            <a:pPr lvl="1" eaLnBrk="1" hangingPunct="1"/>
            <a:r>
              <a:rPr lang="en-US" dirty="0"/>
              <a:t>Address predictor</a:t>
            </a:r>
          </a:p>
          <a:p>
            <a:pPr lvl="1" eaLnBrk="1" hangingPunct="1"/>
            <a:r>
              <a:rPr lang="en-US" dirty="0" err="1"/>
              <a:t>Mispredict</a:t>
            </a:r>
            <a:r>
              <a:rPr lang="en-US" dirty="0"/>
              <a:t> recovery.</a:t>
            </a:r>
          </a:p>
          <a:p>
            <a:pPr eaLnBrk="1" hangingPunct="1"/>
            <a:r>
              <a:rPr lang="en-US" dirty="0"/>
              <a:t>Also interrupts become relevant</a:t>
            </a:r>
          </a:p>
          <a:p>
            <a:pPr lvl="1" eaLnBrk="1" hangingPunct="1"/>
            <a:r>
              <a:rPr lang="en-US" dirty="0"/>
              <a:t>“Recovery” is fairly similar…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8305800" cy="563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Branch</a:t>
            </a:r>
          </a:p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Pipeline recovery is pretty simple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Squash and restart fetch with right address</a:t>
            </a:r>
          </a:p>
          <a:p>
            <a:pPr lvl="1" eaLnBrk="1" hangingPunct="1"/>
            <a:r>
              <a:rPr lang="en-US"/>
              <a:t>Just have to be sure that nothing has “committed” its state yet.</a:t>
            </a:r>
          </a:p>
          <a:p>
            <a:pPr eaLnBrk="1" hangingPunct="1"/>
            <a:r>
              <a:rPr lang="en-US"/>
              <a:t>In our 5-stage pipe, state is only committed during MEM (for stores) and WB (for registers)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Tomasulo’s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95400"/>
            <a:ext cx="7620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Recovery seems really hard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What if instructions after the branch finish after we find that the branch was wrong?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This could happen.  Imagine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dirty="0"/>
              <a:t>R1=MEM[R2+0]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dirty="0"/>
              <a:t>BEQ R1, R3 DONE </a:t>
            </a:r>
            <a:r>
              <a:rPr lang="en-US" dirty="0">
                <a:sym typeface="Wingdings" pitchFamily="2" charset="2"/>
              </a:rPr>
              <a:t> Predicted not taken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dirty="0">
                <a:sym typeface="Wingdings" pitchFamily="2" charset="2"/>
              </a:rPr>
              <a:t>R4=R5+R6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 we have to not speculate on branches or not let anything pass a branch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Which is really the same thing.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Branches become serializing instructions. 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Note that can be executing some things before and after the branch once branch resolves.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we need is: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Some way to not commit instructions until all branches before it are committed.  </a:t>
            </a:r>
          </a:p>
          <a:p>
            <a:pPr lvl="1" eaLnBrk="1" hangingPunct="1"/>
            <a:r>
              <a:rPr lang="en-US"/>
              <a:t>Just like in the pipeline, something could have finished execution, but not updated anything “real” yet.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8305800" cy="609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Interrupt!!!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Interrupts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These have a similar problem.</a:t>
            </a:r>
          </a:p>
          <a:p>
            <a:pPr lvl="1" eaLnBrk="1" hangingPunct="1"/>
            <a:r>
              <a:rPr lang="en-US" dirty="0"/>
              <a:t>If we can execute out-of-order a “slower” instruction might not generate an interrupt until an instruction in front of it has finished.</a:t>
            </a:r>
          </a:p>
          <a:p>
            <a:pPr eaLnBrk="1" hangingPunct="1"/>
            <a:r>
              <a:rPr lang="en-US" dirty="0"/>
              <a:t>This sounds like the end of out-of-order execution</a:t>
            </a:r>
          </a:p>
          <a:p>
            <a:pPr lvl="1" eaLnBrk="1" hangingPunct="1"/>
            <a:r>
              <a:rPr lang="en-US" dirty="0"/>
              <a:t>I mean, if we can’t finish out-of-order, isn’t this pointless?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Exceptions and Interrupts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620000" cy="40640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Exception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Sync/Async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Maskable?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Restartable?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I/O request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 call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Breakpoint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Overflow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Page fault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Misaligned access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Memory Protect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Machine Check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Async/Sync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Power failure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Precise Interrupts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371600"/>
            <a:ext cx="4191000" cy="4800600"/>
          </a:xfrm>
        </p:spPr>
        <p:txBody>
          <a:bodyPr/>
          <a:lstStyle/>
          <a:p>
            <a:pPr eaLnBrk="1" hangingPunct="1"/>
            <a:r>
              <a:rPr lang="en-US"/>
              <a:t>Implementation approaches</a:t>
            </a:r>
          </a:p>
          <a:p>
            <a:pPr lvl="1" eaLnBrk="1" hangingPunct="1"/>
            <a:r>
              <a:rPr lang="en-US"/>
              <a:t>Don’t</a:t>
            </a:r>
          </a:p>
          <a:p>
            <a:pPr lvl="2" eaLnBrk="1" hangingPunct="1"/>
            <a:r>
              <a:rPr lang="en-US"/>
              <a:t>E.g., Cray-1</a:t>
            </a:r>
          </a:p>
          <a:p>
            <a:pPr lvl="1" eaLnBrk="1" hangingPunct="1"/>
            <a:r>
              <a:rPr lang="en-US"/>
              <a:t>Buffer speculative results</a:t>
            </a:r>
          </a:p>
          <a:p>
            <a:pPr lvl="2" eaLnBrk="1" hangingPunct="1"/>
            <a:r>
              <a:rPr lang="en-US"/>
              <a:t>E.g., P4, Alpha 21264</a:t>
            </a:r>
          </a:p>
          <a:p>
            <a:pPr lvl="2" eaLnBrk="1" hangingPunct="1"/>
            <a:r>
              <a:rPr lang="en-US"/>
              <a:t>History buffer</a:t>
            </a:r>
          </a:p>
          <a:p>
            <a:pPr lvl="2" eaLnBrk="1" hangingPunct="1"/>
            <a:r>
              <a:rPr lang="en-US"/>
              <a:t>Future file/Reorder buffer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323975" y="3352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162175" y="17526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162175" y="35814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38175" y="1828800"/>
            <a:ext cx="1144588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Instructions</a:t>
            </a:r>
          </a:p>
          <a:p>
            <a:r>
              <a:rPr lang="en-US">
                <a:latin typeface="Arial Narrow" pitchFamily="34" charset="0"/>
              </a:rPr>
              <a:t>Completely</a:t>
            </a:r>
          </a:p>
          <a:p>
            <a:r>
              <a:rPr lang="en-US">
                <a:latin typeface="Arial Narrow" pitchFamily="34" charset="0"/>
              </a:rPr>
              <a:t>Finished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38175" y="3656013"/>
            <a:ext cx="1354138" cy="9159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No Instruction</a:t>
            </a:r>
          </a:p>
          <a:p>
            <a:r>
              <a:rPr lang="en-US">
                <a:latin typeface="Arial Narrow" pitchFamily="34" charset="0"/>
              </a:rPr>
              <a:t>Has Executed</a:t>
            </a:r>
          </a:p>
          <a:p>
            <a:r>
              <a:rPr lang="en-US">
                <a:latin typeface="Arial Narrow" pitchFamily="34" charset="0"/>
              </a:rPr>
              <a:t>At All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90575" y="3200400"/>
            <a:ext cx="4445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PC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695575" y="2362200"/>
            <a:ext cx="13017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Narrow" pitchFamily="34" charset="0"/>
              </a:rPr>
              <a:t>Precise State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2238375" y="2743200"/>
            <a:ext cx="91440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2695575" y="3581400"/>
            <a:ext cx="16478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Narrow" pitchFamily="34" charset="0"/>
              </a:rPr>
              <a:t>Speculative State</a:t>
            </a: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H="1">
            <a:off x="2238375" y="3962400"/>
            <a:ext cx="91440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667000" y="20574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MEM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Precise Interrupts via the Reorder Buffer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434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@ </a:t>
            </a:r>
            <a:r>
              <a:rPr lang="en-US" sz="2400" b="1"/>
              <a:t>Alloc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Allocate result storage at Tail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@ </a:t>
            </a:r>
            <a:r>
              <a:rPr lang="en-US" sz="2400" b="1"/>
              <a:t>Sched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Get inputs (ROB T-to-H then ARF)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Wait until all inputs ready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@ </a:t>
            </a:r>
            <a:r>
              <a:rPr lang="en-US" sz="2400" b="1"/>
              <a:t>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Write results/fault to ROB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Indicate result is ready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@ </a:t>
            </a:r>
            <a:r>
              <a:rPr lang="en-US" sz="2400" b="1"/>
              <a:t>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Wait until inst @ Head is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If fault, initiate handler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Else, write results to ARF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Deallocate entry from ROB</a:t>
            </a:r>
          </a:p>
          <a:p>
            <a:pPr lvl="1" eaLnBrk="1" hangingPunct="1">
              <a:lnSpc>
                <a:spcPct val="90000"/>
              </a:lnSpc>
            </a:pPr>
            <a:endParaRPr lang="en-US" sz="20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24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IF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096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ID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0668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Narrow" pitchFamily="34" charset="0"/>
              </a:rPr>
              <a:t>Alloc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5240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Narrow" pitchFamily="34" charset="0"/>
              </a:rPr>
              <a:t>Sched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5146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EX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981200" y="236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1905000" y="3124200"/>
            <a:ext cx="1752600" cy="381000"/>
            <a:chOff x="1440" y="1968"/>
            <a:chExt cx="1056" cy="240"/>
          </a:xfrm>
        </p:grpSpPr>
        <p:sp>
          <p:nvSpPr>
            <p:cNvPr id="44067" name="Rectangle 12"/>
            <p:cNvSpPr>
              <a:spLocks noChangeArrowheads="1"/>
            </p:cNvSpPr>
            <p:nvPr/>
          </p:nvSpPr>
          <p:spPr bwMode="auto">
            <a:xfrm>
              <a:off x="1440" y="1968"/>
              <a:ext cx="1056" cy="24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rial Narrow" pitchFamily="34" charset="0"/>
                </a:rPr>
                <a:t>ROB</a:t>
              </a:r>
            </a:p>
          </p:txBody>
        </p:sp>
        <p:sp>
          <p:nvSpPr>
            <p:cNvPr id="44068" name="Line 13"/>
            <p:cNvSpPr>
              <a:spLocks noChangeShapeType="1"/>
            </p:cNvSpPr>
            <p:nvPr/>
          </p:nvSpPr>
          <p:spPr bwMode="auto">
            <a:xfrm>
              <a:off x="1584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9" name="Line 14"/>
            <p:cNvSpPr>
              <a:spLocks noChangeShapeType="1"/>
            </p:cNvSpPr>
            <p:nvPr/>
          </p:nvSpPr>
          <p:spPr bwMode="auto">
            <a:xfrm>
              <a:off x="1728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0" name="Line 15"/>
            <p:cNvSpPr>
              <a:spLocks noChangeShapeType="1"/>
            </p:cNvSpPr>
            <p:nvPr/>
          </p:nvSpPr>
          <p:spPr bwMode="auto">
            <a:xfrm>
              <a:off x="2352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1" name="Line 16"/>
            <p:cNvSpPr>
              <a:spLocks noChangeShapeType="1"/>
            </p:cNvSpPr>
            <p:nvPr/>
          </p:nvSpPr>
          <p:spPr bwMode="auto">
            <a:xfrm>
              <a:off x="2208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044" name="Line 17"/>
          <p:cNvSpPr>
            <a:spLocks noChangeShapeType="1"/>
          </p:cNvSpPr>
          <p:nvPr/>
        </p:nvSpPr>
        <p:spPr bwMode="auto">
          <a:xfrm>
            <a:off x="2209800" y="2362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5" name="Line 18"/>
          <p:cNvSpPr>
            <a:spLocks noChangeShapeType="1"/>
          </p:cNvSpPr>
          <p:nvPr/>
        </p:nvSpPr>
        <p:spPr bwMode="auto">
          <a:xfrm>
            <a:off x="3124200" y="2362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6" name="Line 19"/>
          <p:cNvSpPr>
            <a:spLocks noChangeShapeType="1"/>
          </p:cNvSpPr>
          <p:nvPr/>
        </p:nvSpPr>
        <p:spPr bwMode="auto">
          <a:xfrm>
            <a:off x="3352800" y="2362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7" name="Line 20"/>
          <p:cNvSpPr>
            <a:spLocks noChangeShapeType="1"/>
          </p:cNvSpPr>
          <p:nvPr/>
        </p:nvSpPr>
        <p:spPr bwMode="auto">
          <a:xfrm>
            <a:off x="36576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8" name="Line 21"/>
          <p:cNvSpPr>
            <a:spLocks noChangeShapeType="1"/>
          </p:cNvSpPr>
          <p:nvPr/>
        </p:nvSpPr>
        <p:spPr bwMode="auto">
          <a:xfrm flipV="1">
            <a:off x="3810000" y="2362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9" name="Line 22"/>
          <p:cNvSpPr>
            <a:spLocks noChangeShapeType="1"/>
          </p:cNvSpPr>
          <p:nvPr/>
        </p:nvSpPr>
        <p:spPr bwMode="auto">
          <a:xfrm>
            <a:off x="38100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0" name="Rectangle 23"/>
          <p:cNvSpPr>
            <a:spLocks noChangeArrowheads="1"/>
          </p:cNvSpPr>
          <p:nvPr/>
        </p:nvSpPr>
        <p:spPr bwMode="auto">
          <a:xfrm>
            <a:off x="39624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CT</a:t>
            </a:r>
          </a:p>
        </p:txBody>
      </p:sp>
      <p:sp>
        <p:nvSpPr>
          <p:cNvPr id="44051" name="Line 24"/>
          <p:cNvSpPr>
            <a:spLocks noChangeShapeType="1"/>
          </p:cNvSpPr>
          <p:nvPr/>
        </p:nvSpPr>
        <p:spPr bwMode="auto">
          <a:xfrm flipV="1">
            <a:off x="3352800" y="35052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2" name="Line 25"/>
          <p:cNvSpPr>
            <a:spLocks noChangeShapeType="1"/>
          </p:cNvSpPr>
          <p:nvPr/>
        </p:nvSpPr>
        <p:spPr bwMode="auto">
          <a:xfrm flipV="1">
            <a:off x="2286000" y="35052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3" name="Text Box 26"/>
          <p:cNvSpPr txBox="1">
            <a:spLocks noChangeArrowheads="1"/>
          </p:cNvSpPr>
          <p:nvPr/>
        </p:nvSpPr>
        <p:spPr bwMode="auto">
          <a:xfrm>
            <a:off x="1981200" y="3886200"/>
            <a:ext cx="6334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Head</a:t>
            </a:r>
          </a:p>
        </p:txBody>
      </p:sp>
      <p:sp>
        <p:nvSpPr>
          <p:cNvPr id="44054" name="Text Box 27"/>
          <p:cNvSpPr txBox="1">
            <a:spLocks noChangeArrowheads="1"/>
          </p:cNvSpPr>
          <p:nvPr/>
        </p:nvSpPr>
        <p:spPr bwMode="auto">
          <a:xfrm>
            <a:off x="3095625" y="3886200"/>
            <a:ext cx="4857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Tail</a:t>
            </a:r>
          </a:p>
        </p:txBody>
      </p:sp>
      <p:sp>
        <p:nvSpPr>
          <p:cNvPr id="44055" name="Line 28"/>
          <p:cNvSpPr>
            <a:spLocks noChangeShapeType="1"/>
          </p:cNvSpPr>
          <p:nvPr/>
        </p:nvSpPr>
        <p:spPr bwMode="auto">
          <a:xfrm>
            <a:off x="4191000" y="2590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Rectangle 29"/>
          <p:cNvSpPr>
            <a:spLocks noChangeArrowheads="1"/>
          </p:cNvSpPr>
          <p:nvPr/>
        </p:nvSpPr>
        <p:spPr bwMode="auto">
          <a:xfrm>
            <a:off x="533400" y="3352800"/>
            <a:ext cx="914400" cy="1066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PC</a:t>
            </a:r>
          </a:p>
          <a:p>
            <a:pPr algn="ctr"/>
            <a:r>
              <a:rPr lang="en-US">
                <a:latin typeface="Arial Narrow" pitchFamily="34" charset="0"/>
              </a:rPr>
              <a:t>Dst regID</a:t>
            </a:r>
          </a:p>
          <a:p>
            <a:pPr algn="ctr"/>
            <a:r>
              <a:rPr lang="en-US">
                <a:latin typeface="Arial Narrow" pitchFamily="34" charset="0"/>
              </a:rPr>
              <a:t>Dst value</a:t>
            </a:r>
          </a:p>
          <a:p>
            <a:pPr algn="ctr"/>
            <a:r>
              <a:rPr lang="en-US">
                <a:latin typeface="Arial Narrow" pitchFamily="34" charset="0"/>
              </a:rPr>
              <a:t>Except?</a:t>
            </a:r>
          </a:p>
        </p:txBody>
      </p:sp>
      <p:sp>
        <p:nvSpPr>
          <p:cNvPr id="44057" name="Rectangle 30"/>
          <p:cNvSpPr>
            <a:spLocks noChangeArrowheads="1"/>
          </p:cNvSpPr>
          <p:nvPr/>
        </p:nvSpPr>
        <p:spPr bwMode="auto">
          <a:xfrm>
            <a:off x="228600" y="45720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Narrow" pitchFamily="34" charset="0"/>
              </a:rPr>
              <a:t>Reorder Buffer (ROB)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latin typeface="Arial Narrow" pitchFamily="34" charset="0"/>
              </a:rPr>
              <a:t>Circular queue of spec state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latin typeface="Arial Narrow" pitchFamily="34" charset="0"/>
              </a:rPr>
              <a:t>May contain multiple definitions of </a:t>
            </a:r>
            <a:r>
              <a:rPr lang="en-US" sz="2400" i="1">
                <a:latin typeface="Arial Narrow" pitchFamily="34" charset="0"/>
              </a:rPr>
              <a:t>same</a:t>
            </a:r>
            <a:r>
              <a:rPr lang="en-US" sz="2400">
                <a:latin typeface="Arial Narrow" pitchFamily="34" charset="0"/>
              </a:rPr>
              <a:t> register</a:t>
            </a:r>
          </a:p>
        </p:txBody>
      </p:sp>
      <p:sp>
        <p:nvSpPr>
          <p:cNvPr id="44058" name="Text Box 31"/>
          <p:cNvSpPr txBox="1">
            <a:spLocks noChangeArrowheads="1"/>
          </p:cNvSpPr>
          <p:nvPr/>
        </p:nvSpPr>
        <p:spPr bwMode="auto">
          <a:xfrm>
            <a:off x="1524000" y="2667000"/>
            <a:ext cx="6969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Arial Narrow" pitchFamily="34" charset="0"/>
              </a:rPr>
              <a:t>In-order</a:t>
            </a:r>
          </a:p>
        </p:txBody>
      </p:sp>
      <p:sp>
        <p:nvSpPr>
          <p:cNvPr id="44059" name="Text Box 32"/>
          <p:cNvSpPr txBox="1">
            <a:spLocks noChangeArrowheads="1"/>
          </p:cNvSpPr>
          <p:nvPr/>
        </p:nvSpPr>
        <p:spPr bwMode="auto">
          <a:xfrm>
            <a:off x="4179888" y="2667000"/>
            <a:ext cx="6969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Arial Narrow" pitchFamily="34" charset="0"/>
              </a:rPr>
              <a:t>In-order</a:t>
            </a:r>
          </a:p>
        </p:txBody>
      </p:sp>
      <p:sp>
        <p:nvSpPr>
          <p:cNvPr id="44060" name="Text Box 33"/>
          <p:cNvSpPr txBox="1">
            <a:spLocks noChangeArrowheads="1"/>
          </p:cNvSpPr>
          <p:nvPr/>
        </p:nvSpPr>
        <p:spPr bwMode="auto">
          <a:xfrm>
            <a:off x="2895600" y="1752600"/>
            <a:ext cx="8175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Arial Narrow" pitchFamily="34" charset="0"/>
              </a:rPr>
              <a:t>Any order</a:t>
            </a:r>
          </a:p>
        </p:txBody>
      </p:sp>
      <p:sp>
        <p:nvSpPr>
          <p:cNvPr id="44061" name="Rectangle 34"/>
          <p:cNvSpPr>
            <a:spLocks noChangeArrowheads="1"/>
          </p:cNvSpPr>
          <p:nvPr/>
        </p:nvSpPr>
        <p:spPr bwMode="auto">
          <a:xfrm>
            <a:off x="3962400" y="3124200"/>
            <a:ext cx="457200" cy="3810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ARF</a:t>
            </a:r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 flipH="1">
            <a:off x="533400" y="3124200"/>
            <a:ext cx="137160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3" name="Line 36"/>
          <p:cNvSpPr>
            <a:spLocks noChangeShapeType="1"/>
          </p:cNvSpPr>
          <p:nvPr/>
        </p:nvSpPr>
        <p:spPr bwMode="auto">
          <a:xfrm flipH="1">
            <a:off x="1447800" y="3505200"/>
            <a:ext cx="685800" cy="914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4" name="Line 37"/>
          <p:cNvSpPr>
            <a:spLocks noChangeShapeType="1"/>
          </p:cNvSpPr>
          <p:nvPr/>
        </p:nvSpPr>
        <p:spPr bwMode="auto">
          <a:xfrm>
            <a:off x="533400" y="35814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5" name="Line 38"/>
          <p:cNvSpPr>
            <a:spLocks noChangeShapeType="1"/>
          </p:cNvSpPr>
          <p:nvPr/>
        </p:nvSpPr>
        <p:spPr bwMode="auto">
          <a:xfrm>
            <a:off x="533400" y="38862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6" name="Line 39"/>
          <p:cNvSpPr>
            <a:spLocks noChangeShapeType="1"/>
          </p:cNvSpPr>
          <p:nvPr/>
        </p:nvSpPr>
        <p:spPr bwMode="auto">
          <a:xfrm>
            <a:off x="533400" y="41910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Reorder Buffer 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311400" cy="405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Arial Narrow" pitchFamily="34" charset="0"/>
              </a:rPr>
              <a:t>Code Sequence</a:t>
            </a:r>
          </a:p>
          <a:p>
            <a:endParaRPr lang="en-US" sz="2000" u="sng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f1 = f2 / f3</a:t>
            </a:r>
          </a:p>
          <a:p>
            <a:r>
              <a:rPr lang="en-US" sz="2000">
                <a:latin typeface="Arial Narrow" pitchFamily="34" charset="0"/>
              </a:rPr>
              <a:t>  r3 = r2 + r3</a:t>
            </a:r>
          </a:p>
          <a:p>
            <a:r>
              <a:rPr lang="en-US" sz="2000">
                <a:latin typeface="Arial Narrow" pitchFamily="34" charset="0"/>
              </a:rPr>
              <a:t>  r4 = r3 – r2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Initial Conditions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- reorder buffer empty</a:t>
            </a:r>
          </a:p>
          <a:p>
            <a:r>
              <a:rPr lang="en-US" sz="2000">
                <a:latin typeface="Arial Narrow" pitchFamily="34" charset="0"/>
              </a:rPr>
              <a:t>  - f2 = 3.0</a:t>
            </a:r>
          </a:p>
          <a:p>
            <a:r>
              <a:rPr lang="en-US" sz="2000">
                <a:latin typeface="Arial Narrow" pitchFamily="34" charset="0"/>
              </a:rPr>
              <a:t>  - f3 = 2.0</a:t>
            </a:r>
          </a:p>
          <a:p>
            <a:r>
              <a:rPr lang="en-US" sz="2000">
                <a:latin typeface="Arial Narrow" pitchFamily="34" charset="0"/>
              </a:rPr>
              <a:t>  - r2 = 6</a:t>
            </a:r>
          </a:p>
          <a:p>
            <a:r>
              <a:rPr lang="en-US" sz="2000">
                <a:latin typeface="Arial Narrow" pitchFamily="34" charset="0"/>
              </a:rPr>
              <a:t>  - r3 = 5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886200" y="1828800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648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5410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6172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934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354638" y="1219200"/>
            <a:ext cx="81756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ROB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3352800" y="2133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 rot="-5400000">
            <a:off x="2869406" y="3631407"/>
            <a:ext cx="600075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Time</a:t>
            </a: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4267200" y="2667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V="1">
            <a:off x="5181600" y="2667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114800" y="2895600"/>
            <a:ext cx="3190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029200" y="2895600"/>
            <a:ext cx="298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608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3886200" y="33035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886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5410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6172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6934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V="1">
            <a:off x="4273550" y="41417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5797550" y="41417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114800" y="43703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5645150" y="43703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4608513" y="3303588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5370513" y="33020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3886200" y="48148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3886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5410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6172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6934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 flipV="1">
            <a:off x="4273550" y="5653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 flipV="1">
            <a:off x="6559550" y="5653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4114800" y="58816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407150" y="58816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4608513" y="4814888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5370513" y="4813300"/>
            <a:ext cx="906462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6132513" y="4800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96" name="AutoShape 40"/>
          <p:cNvSpPr>
            <a:spLocks noChangeArrowheads="1"/>
          </p:cNvSpPr>
          <p:nvPr/>
        </p:nvSpPr>
        <p:spPr bwMode="auto">
          <a:xfrm>
            <a:off x="5562600" y="5715000"/>
            <a:ext cx="457200" cy="533400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r3</a:t>
            </a:r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3846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5098" name="Line 42"/>
          <p:cNvSpPr>
            <a:spLocks noChangeShapeType="1"/>
          </p:cNvSpPr>
          <p:nvPr/>
        </p:nvSpPr>
        <p:spPr bwMode="auto">
          <a:xfrm>
            <a:off x="4648200" y="330993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3846513" y="3276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5100" name="Line 44"/>
          <p:cNvSpPr>
            <a:spLocks noChangeShapeType="1"/>
          </p:cNvSpPr>
          <p:nvPr/>
        </p:nvSpPr>
        <p:spPr bwMode="auto">
          <a:xfrm>
            <a:off x="4648200" y="48006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3846513" y="4800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But first…</a:t>
            </a:r>
            <a:br>
              <a:rPr lang="en-US" sz="4000" dirty="0"/>
            </a:br>
            <a:r>
              <a:rPr lang="en-US" sz="4000" dirty="0" err="1"/>
              <a:t>Brehob’s</a:t>
            </a:r>
            <a:r>
              <a:rPr lang="en-US" sz="4000" dirty="0"/>
              <a:t> Verilog </a:t>
            </a:r>
            <a:r>
              <a:rPr lang="en-US" sz="4000" b="1" i="1" u="sng" dirty="0">
                <a:solidFill>
                  <a:srgbClr val="FF0000"/>
                </a:solidFill>
              </a:rPr>
              <a:t>rules*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Always blocks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In </a:t>
            </a:r>
            <a:r>
              <a:rPr lang="en-US" sz="2000" dirty="0" err="1"/>
              <a:t>always_comb</a:t>
            </a:r>
            <a:r>
              <a:rPr lang="en-US" sz="2000" dirty="0"/>
              <a:t> blocks, use </a:t>
            </a:r>
            <a:r>
              <a:rPr lang="en-US" sz="2000" i="1" dirty="0"/>
              <a:t>blocking</a:t>
            </a:r>
            <a:r>
              <a:rPr lang="en-US" sz="2000" dirty="0"/>
              <a:t> assignments.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In </a:t>
            </a:r>
            <a:r>
              <a:rPr lang="en-US" sz="2000" dirty="0" err="1"/>
              <a:t>always_ff</a:t>
            </a:r>
            <a:r>
              <a:rPr lang="en-US" sz="2000" dirty="0"/>
              <a:t> blocks, use </a:t>
            </a:r>
            <a:r>
              <a:rPr lang="en-US" sz="2000" i="1" dirty="0"/>
              <a:t>non-blocking</a:t>
            </a:r>
            <a:r>
              <a:rPr lang="en-US" sz="2000" dirty="0"/>
              <a:t> assignments.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Do not mix blocking and non-blocking assignments in the same always block.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Do not make assignments to the same variable in more than one always block.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Make sure that all paths through a combinational always block assign all variables.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Sync. resets.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Generic: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Correctly use logical and bitwise operators.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Avoid extra text that confuses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X=A?1’b1:1’b0;  //big ick.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if(X==1’b1)         //ick but sometimes okay.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105400" y="5791200"/>
            <a:ext cx="41985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 Most of these are style/clarity issues. Some are required. </a:t>
            </a:r>
            <a:br>
              <a:rPr lang="en-US" sz="1200" dirty="0">
                <a:solidFill>
                  <a:srgbClr val="FF0000"/>
                </a:solidFill>
              </a:rPr>
            </a:br>
            <a:r>
              <a:rPr lang="en-US" sz="1200" dirty="0">
                <a:solidFill>
                  <a:srgbClr val="FF0000"/>
                </a:solidFill>
              </a:rPr>
              <a:t>   In the real world there are good reasons to break </a:t>
            </a:r>
            <a:br>
              <a:rPr lang="en-US" sz="1200" dirty="0">
                <a:solidFill>
                  <a:srgbClr val="FF0000"/>
                </a:solidFill>
              </a:rPr>
            </a:br>
            <a:r>
              <a:rPr lang="en-US" sz="1200" dirty="0">
                <a:solidFill>
                  <a:srgbClr val="FF0000"/>
                </a:solidFill>
              </a:rPr>
              <a:t>   nearly all of these. But in 470, please follow them.  </a:t>
            </a:r>
            <a:br>
              <a:rPr lang="en-US" sz="1200" dirty="0">
                <a:solidFill>
                  <a:srgbClr val="FF0000"/>
                </a:solidFill>
              </a:rPr>
            </a:br>
            <a:r>
              <a:rPr lang="en-US" sz="1200" dirty="0">
                <a:solidFill>
                  <a:srgbClr val="FF0000"/>
                </a:solidFill>
              </a:rPr>
              <a:t>   When we grade for  style we’ll be looking at these </a:t>
            </a:r>
            <a:br>
              <a:rPr lang="en-US" sz="1200" dirty="0">
                <a:solidFill>
                  <a:srgbClr val="FF0000"/>
                </a:solidFill>
              </a:rPr>
            </a:br>
            <a:r>
              <a:rPr lang="en-US" sz="1200" dirty="0">
                <a:solidFill>
                  <a:srgbClr val="FF0000"/>
                </a:solidFill>
              </a:rPr>
              <a:t>   issues (among other things!)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Reorder Buffer Example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311400" cy="405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Arial Narrow" pitchFamily="34" charset="0"/>
              </a:rPr>
              <a:t>Code Sequence</a:t>
            </a:r>
          </a:p>
          <a:p>
            <a:endParaRPr lang="en-US" sz="2000" u="sng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f1 = f2 / f3</a:t>
            </a:r>
          </a:p>
          <a:p>
            <a:r>
              <a:rPr lang="en-US" sz="2000">
                <a:latin typeface="Arial Narrow" pitchFamily="34" charset="0"/>
              </a:rPr>
              <a:t>  r3 = r2 + r3</a:t>
            </a:r>
          </a:p>
          <a:p>
            <a:r>
              <a:rPr lang="en-US" sz="2000">
                <a:latin typeface="Arial Narrow" pitchFamily="34" charset="0"/>
              </a:rPr>
              <a:t>  r4 = r3 – r2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Initial Conditions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- reorder buffer empty</a:t>
            </a:r>
          </a:p>
          <a:p>
            <a:r>
              <a:rPr lang="en-US" sz="2000">
                <a:latin typeface="Arial Narrow" pitchFamily="34" charset="0"/>
              </a:rPr>
              <a:t>  - f2 = 3.0</a:t>
            </a:r>
          </a:p>
          <a:p>
            <a:r>
              <a:rPr lang="en-US" sz="2000">
                <a:latin typeface="Arial Narrow" pitchFamily="34" charset="0"/>
              </a:rPr>
              <a:t>  - f3 = 2.0</a:t>
            </a:r>
          </a:p>
          <a:p>
            <a:r>
              <a:rPr lang="en-US" sz="2000">
                <a:latin typeface="Arial Narrow" pitchFamily="34" charset="0"/>
              </a:rPr>
              <a:t>  - r2 = 6</a:t>
            </a:r>
          </a:p>
          <a:p>
            <a:r>
              <a:rPr lang="en-US" sz="2000">
                <a:latin typeface="Arial Narrow" pitchFamily="34" charset="0"/>
              </a:rPr>
              <a:t>  - r3 = 5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354638" y="1219200"/>
            <a:ext cx="81756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ROB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3352800" y="2133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 rot="-5400000">
            <a:off x="2869406" y="3631407"/>
            <a:ext cx="600075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Time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886200" y="18430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4648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410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172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6934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V="1">
            <a:off x="4273550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V="1">
            <a:off x="6559550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114800" y="29098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407150" y="29098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4608513" y="1843088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5370513" y="18415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132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5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3886200" y="32908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4648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5410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6172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6934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V="1">
            <a:off x="4273550" y="4129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V="1">
            <a:off x="6559550" y="4129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4114800" y="43576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6407150" y="43576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4608513" y="3290888"/>
            <a:ext cx="86995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y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370513" y="32893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6132513" y="3276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5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1" name="AutoShape 31"/>
          <p:cNvSpPr>
            <a:spLocks noChangeArrowheads="1"/>
          </p:cNvSpPr>
          <p:nvPr/>
        </p:nvSpPr>
        <p:spPr bwMode="auto">
          <a:xfrm>
            <a:off x="4572000" y="2895600"/>
            <a:ext cx="228600" cy="457200"/>
          </a:xfrm>
          <a:prstGeom prst="lightningBol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3846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3846513" y="32893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3925888" y="47386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>
            <a:off x="4687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>
            <a:off x="5449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>
            <a:off x="6211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>
            <a:off x="6973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 flipV="1">
            <a:off x="5021263" y="55768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flipV="1">
            <a:off x="6599238" y="55768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4862513" y="5805488"/>
            <a:ext cx="3190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6446838" y="58054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4648200" y="4738688"/>
            <a:ext cx="86995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y</a:t>
            </a: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5410200" y="4737100"/>
            <a:ext cx="877888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6172200" y="4724400"/>
            <a:ext cx="877888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5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Reorder Buffer Example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311400" cy="405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Arial Narrow" pitchFamily="34" charset="0"/>
              </a:rPr>
              <a:t>Code Sequence</a:t>
            </a:r>
          </a:p>
          <a:p>
            <a:endParaRPr lang="en-US" sz="2000" u="sng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f1 = f2 / f3</a:t>
            </a:r>
          </a:p>
          <a:p>
            <a:r>
              <a:rPr lang="en-US" sz="2000">
                <a:latin typeface="Arial Narrow" pitchFamily="34" charset="0"/>
              </a:rPr>
              <a:t>  r3 = r2 + r3</a:t>
            </a:r>
          </a:p>
          <a:p>
            <a:r>
              <a:rPr lang="en-US" sz="2000">
                <a:latin typeface="Arial Narrow" pitchFamily="34" charset="0"/>
              </a:rPr>
              <a:t>  r4 = r3 – r2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Initial Conditions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- reorder buffer empty</a:t>
            </a:r>
          </a:p>
          <a:p>
            <a:r>
              <a:rPr lang="en-US" sz="2000">
                <a:latin typeface="Arial Narrow" pitchFamily="34" charset="0"/>
              </a:rPr>
              <a:t>  - f2 = 3.0</a:t>
            </a:r>
          </a:p>
          <a:p>
            <a:r>
              <a:rPr lang="en-US" sz="2000">
                <a:latin typeface="Arial Narrow" pitchFamily="34" charset="0"/>
              </a:rPr>
              <a:t>  - f3 = 2.0</a:t>
            </a:r>
          </a:p>
          <a:p>
            <a:r>
              <a:rPr lang="en-US" sz="2000">
                <a:latin typeface="Arial Narrow" pitchFamily="34" charset="0"/>
              </a:rPr>
              <a:t>  - r2 = 6</a:t>
            </a:r>
          </a:p>
          <a:p>
            <a:r>
              <a:rPr lang="en-US" sz="2000">
                <a:latin typeface="Arial Narrow" pitchFamily="34" charset="0"/>
              </a:rPr>
              <a:t>  - r3 = 5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54638" y="1219200"/>
            <a:ext cx="81756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ROB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352800" y="2133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 rot="-5400000">
            <a:off x="2869406" y="3631407"/>
            <a:ext cx="600075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Time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925888" y="18430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4687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5449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6211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6973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V="1">
            <a:off x="5021263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 flipV="1">
            <a:off x="5181600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862513" y="2909888"/>
            <a:ext cx="3190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5029200" y="29098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3925888" y="33543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4687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5449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6211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6973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V="1">
            <a:off x="5027613" y="41925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V="1">
            <a:off x="5791200" y="41925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4868863" y="4421188"/>
            <a:ext cx="3190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645150" y="44211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4616450" y="3352800"/>
            <a:ext cx="757238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first inst</a:t>
            </a:r>
          </a:p>
          <a:p>
            <a:r>
              <a:rPr lang="en-US" sz="1600">
                <a:latin typeface="Arial Narrow" pitchFamily="34" charset="0"/>
              </a:rPr>
              <a:t>of fault</a:t>
            </a:r>
          </a:p>
          <a:p>
            <a:r>
              <a:rPr lang="en-US" sz="1600">
                <a:latin typeface="Arial Narrow" pitchFamily="34" charset="0"/>
              </a:rPr>
              <a:t>handler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There is more complexity here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Rename table needs to be cleared </a:t>
            </a:r>
          </a:p>
          <a:p>
            <a:pPr lvl="1" eaLnBrk="1" hangingPunct="1"/>
            <a:r>
              <a:rPr lang="en-US"/>
              <a:t>Everything is in the ARF</a:t>
            </a:r>
          </a:p>
          <a:p>
            <a:pPr lvl="1" eaLnBrk="1" hangingPunct="1"/>
            <a:r>
              <a:rPr lang="en-US"/>
              <a:t>Really do need to finish everything which was before the faulting instruction in program order.</a:t>
            </a:r>
          </a:p>
          <a:p>
            <a:pPr eaLnBrk="1" hangingPunct="1"/>
            <a:r>
              <a:rPr lang="en-US"/>
              <a:t>What about branches?</a:t>
            </a:r>
          </a:p>
          <a:p>
            <a:pPr lvl="1" eaLnBrk="1" hangingPunct="1"/>
            <a:r>
              <a:rPr lang="en-US"/>
              <a:t>Would need to drain everything before the branch.</a:t>
            </a:r>
          </a:p>
          <a:p>
            <a:pPr lvl="2" eaLnBrk="1" hangingPunct="1"/>
            <a:r>
              <a:rPr lang="en-US"/>
              <a:t>Why not just squash everything that follows it?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And while we’re at it…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Does the ROB replace the RS?  </a:t>
            </a:r>
          </a:p>
          <a:p>
            <a:pPr lvl="1" eaLnBrk="1" hangingPunct="1"/>
            <a:r>
              <a:rPr lang="en-US"/>
              <a:t>Is this a good thing?  Bad thing?</a:t>
            </a:r>
          </a:p>
          <a:p>
            <a:pPr lvl="1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ROB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ROB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ROB is an </a:t>
            </a:r>
            <a:r>
              <a:rPr lang="en-US" sz="2400" i="1"/>
              <a:t>in-order</a:t>
            </a:r>
            <a:r>
              <a:rPr lang="en-US" sz="2400"/>
              <a:t> queue where instructions are placed.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Instructions </a:t>
            </a:r>
            <a:r>
              <a:rPr lang="en-US" sz="2400" i="1" u="sng"/>
              <a:t>complete</a:t>
            </a:r>
            <a:r>
              <a:rPr lang="en-US" sz="2400" i="1"/>
              <a:t> </a:t>
            </a:r>
            <a:r>
              <a:rPr lang="en-US" sz="2400"/>
              <a:t>(retire) in-order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Instructions still </a:t>
            </a:r>
            <a:r>
              <a:rPr lang="en-US" sz="2400" i="1" u="sng"/>
              <a:t>execute</a:t>
            </a:r>
            <a:r>
              <a:rPr lang="en-US" sz="2400"/>
              <a:t> out-of-order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Still use 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Instructions are issued to RS and ROB at the same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Rename is to ROB entry, not RS.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When </a:t>
            </a:r>
            <a:r>
              <a:rPr lang="en-US" sz="2000" i="1"/>
              <a:t>execute</a:t>
            </a:r>
            <a:r>
              <a:rPr lang="en-US" sz="2000"/>
              <a:t> done instruction leaves 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Only when all instructions in before it in program order are done does the instruction retire.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Review Questions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Could we make this work without a RS?</a:t>
            </a:r>
          </a:p>
          <a:p>
            <a:pPr lvl="1" eaLnBrk="1" hangingPunct="1"/>
            <a:r>
              <a:rPr lang="en-US" dirty="0"/>
              <a:t>If so, why do we use it?</a:t>
            </a:r>
          </a:p>
          <a:p>
            <a:pPr eaLnBrk="1" hangingPunct="1"/>
            <a:r>
              <a:rPr lang="en-US" dirty="0"/>
              <a:t>Why is it important to retire in order?</a:t>
            </a:r>
          </a:p>
          <a:p>
            <a:pPr eaLnBrk="1" hangingPunct="1"/>
            <a:r>
              <a:rPr lang="en-US" dirty="0"/>
              <a:t>Why must branches wait until retirement before they announce their </a:t>
            </a:r>
            <a:r>
              <a:rPr lang="en-US" dirty="0" err="1"/>
              <a:t>mispredict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Any other ways to do this?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Can We Add Superscalar?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Dynamic scheduling and multiple issue are orthogonal</a:t>
            </a:r>
          </a:p>
          <a:p>
            <a:pPr lvl="1" eaLnBrk="1" hangingPunct="1"/>
            <a:r>
              <a:rPr lang="en-US" sz="2000" dirty="0"/>
              <a:t>E.g., Pentium4: dynamically scheduled 5-way superscalar</a:t>
            </a:r>
          </a:p>
          <a:p>
            <a:pPr lvl="1" eaLnBrk="1" hangingPunct="1"/>
            <a:r>
              <a:rPr lang="en-US" sz="2000" dirty="0"/>
              <a:t>Two dimensions</a:t>
            </a:r>
          </a:p>
          <a:p>
            <a:pPr lvl="2" eaLnBrk="1" hangingPunct="1"/>
            <a:r>
              <a:rPr lang="en-US" sz="1800" b="1" dirty="0">
                <a:solidFill>
                  <a:srgbClr val="FF0909"/>
                </a:solidFill>
              </a:rPr>
              <a:t>N</a:t>
            </a:r>
            <a:r>
              <a:rPr lang="en-US" sz="1800" dirty="0"/>
              <a:t>: superscalar width (number of parallel operations)</a:t>
            </a:r>
          </a:p>
          <a:p>
            <a:pPr lvl="2" eaLnBrk="1" hangingPunct="1"/>
            <a:r>
              <a:rPr lang="en-US" sz="1800" b="1" dirty="0"/>
              <a:t>W</a:t>
            </a:r>
            <a:r>
              <a:rPr lang="en-US" sz="1800" dirty="0"/>
              <a:t>: (number of reservation stations)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What do we need for an </a:t>
            </a:r>
            <a:r>
              <a:rPr lang="en-US" sz="2400" b="1" dirty="0">
                <a:solidFill>
                  <a:srgbClr val="FF0909"/>
                </a:solidFill>
              </a:rPr>
              <a:t>N</a:t>
            </a:r>
            <a:r>
              <a:rPr lang="en-US" sz="2400" dirty="0"/>
              <a:t>-by-</a:t>
            </a:r>
            <a:r>
              <a:rPr lang="en-US" sz="2400" b="1" dirty="0"/>
              <a:t>W</a:t>
            </a:r>
            <a:r>
              <a:rPr lang="en-US" sz="2400" dirty="0"/>
              <a:t> </a:t>
            </a:r>
            <a:r>
              <a:rPr lang="en-US" sz="2400" dirty="0" err="1"/>
              <a:t>Tomasulo</a:t>
            </a:r>
            <a:r>
              <a:rPr lang="en-US" sz="2400" dirty="0"/>
              <a:t>?</a:t>
            </a:r>
          </a:p>
          <a:p>
            <a:pPr lvl="1" eaLnBrk="1" hangingPunct="1"/>
            <a:r>
              <a:rPr lang="en-US" sz="2000" dirty="0">
                <a:solidFill>
                  <a:srgbClr val="000000"/>
                </a:solidFill>
              </a:rPr>
              <a:t>RS: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tag/value w-ports (D),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value r-ports (S), </a:t>
            </a:r>
            <a:r>
              <a:rPr lang="en-US" sz="2000" b="1" dirty="0">
                <a:solidFill>
                  <a:srgbClr val="FF0909"/>
                </a:solidFill>
              </a:rPr>
              <a:t>2N</a:t>
            </a:r>
            <a:r>
              <a:rPr lang="en-US" sz="2000" dirty="0"/>
              <a:t> tag CAMs (W)</a:t>
            </a:r>
          </a:p>
          <a:p>
            <a:pPr lvl="1" eaLnBrk="1" hangingPunct="1"/>
            <a:r>
              <a:rPr lang="en-US" sz="2000" dirty="0"/>
              <a:t>Select logic: </a:t>
            </a:r>
            <a:r>
              <a:rPr lang="en-US" sz="2000" b="1" dirty="0"/>
              <a:t>W</a:t>
            </a:r>
            <a:r>
              <a:rPr lang="en-US" sz="2000" b="1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priority encoder (S)</a:t>
            </a:r>
          </a:p>
          <a:p>
            <a:pPr lvl="1" eaLnBrk="1" hangingPunct="1"/>
            <a:r>
              <a:rPr lang="en-US" sz="2000" dirty="0"/>
              <a:t>MT: </a:t>
            </a:r>
            <a:r>
              <a:rPr lang="en-US" sz="2000" b="1" dirty="0">
                <a:solidFill>
                  <a:srgbClr val="FF0909"/>
                </a:solidFill>
              </a:rPr>
              <a:t>2N</a:t>
            </a:r>
            <a:r>
              <a:rPr lang="en-US" sz="2000" b="1" dirty="0"/>
              <a:t> </a:t>
            </a:r>
            <a:r>
              <a:rPr lang="en-US" sz="2000" dirty="0"/>
              <a:t>read-ports (D),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write-ports (D)</a:t>
            </a:r>
          </a:p>
          <a:p>
            <a:pPr lvl="1" eaLnBrk="1" hangingPunct="1"/>
            <a:r>
              <a:rPr lang="en-US" sz="2000" dirty="0"/>
              <a:t>RF: </a:t>
            </a:r>
            <a:r>
              <a:rPr lang="en-US" sz="2000" b="1" dirty="0">
                <a:solidFill>
                  <a:srgbClr val="FF0909"/>
                </a:solidFill>
              </a:rPr>
              <a:t>2N</a:t>
            </a:r>
            <a:r>
              <a:rPr lang="en-US" sz="2000" dirty="0"/>
              <a:t> read-ports (D),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write-ports (W)</a:t>
            </a:r>
          </a:p>
          <a:p>
            <a:pPr lvl="1" eaLnBrk="1" hangingPunct="1"/>
            <a:r>
              <a:rPr lang="en-US" sz="2000" dirty="0"/>
              <a:t>CDB: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(W)</a:t>
            </a:r>
          </a:p>
          <a:p>
            <a:pPr lvl="1" eaLnBrk="1" hangingPunct="1"/>
            <a:r>
              <a:rPr lang="en-US" sz="2000" dirty="0"/>
              <a:t>Which are the expensive pieces?</a:t>
            </a:r>
          </a:p>
        </p:txBody>
      </p:sp>
    </p:spTree>
    <p:extLst>
      <p:ext uri="{BB962C8B-B14F-4D97-AF65-F5344CB8AC3E}">
        <p14:creationId xmlns:p14="http://schemas.microsoft.com/office/powerpoint/2010/main" val="6192118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Superscalar Select Logic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Superscalar select logic: W</a:t>
            </a:r>
            <a:r>
              <a:rPr lang="en-US" sz="2400" b="1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2400" dirty="0"/>
              <a:t>N priority encoder</a:t>
            </a:r>
          </a:p>
          <a:p>
            <a:pPr lvl="1" eaLnBrk="1" hangingPunct="1">
              <a:buFontTx/>
              <a:buChar char="–"/>
            </a:pPr>
            <a:r>
              <a:rPr lang="en-US" sz="2000" dirty="0"/>
              <a:t>Somewhat complicated (N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logW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dirty="0"/>
              <a:t>Can simplify using different RS designs</a:t>
            </a:r>
          </a:p>
          <a:p>
            <a:pPr eaLnBrk="1" hangingPunct="1"/>
            <a:r>
              <a:rPr lang="en-US" sz="2400" b="1" dirty="0">
                <a:solidFill>
                  <a:srgbClr val="FF0909"/>
                </a:solidFill>
              </a:rPr>
              <a:t>Split design</a:t>
            </a:r>
            <a:endParaRPr lang="en-US" sz="2400" dirty="0"/>
          </a:p>
          <a:p>
            <a:pPr lvl="1" eaLnBrk="1" hangingPunct="1"/>
            <a:r>
              <a:rPr lang="en-US" sz="2000" dirty="0"/>
              <a:t>Divide RS </a:t>
            </a:r>
            <a:r>
              <a:rPr lang="en-US" sz="2000" dirty="0">
                <a:solidFill>
                  <a:srgbClr val="000000"/>
                </a:solidFill>
              </a:rPr>
              <a:t>into N banks: 1 per FU? </a:t>
            </a:r>
          </a:p>
          <a:p>
            <a:pPr lvl="1" eaLnBrk="1" hangingPunct="1"/>
            <a:r>
              <a:rPr lang="en-US" sz="2000" dirty="0">
                <a:solidFill>
                  <a:srgbClr val="000000"/>
                </a:solidFill>
              </a:rPr>
              <a:t>Implement N separate W/N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1 encoders</a:t>
            </a:r>
          </a:p>
          <a:p>
            <a:pPr lvl="1" eaLnBrk="1" hangingPunct="1">
              <a:buFontTx/>
              <a:buChar char="+"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Simpler: N * </a:t>
            </a:r>
            <a:r>
              <a:rPr lang="en-US" sz="2000" dirty="0" err="1">
                <a:solidFill>
                  <a:srgbClr val="000000"/>
                </a:solidFill>
                <a:sym typeface="Symbol" pitchFamily="18" charset="2"/>
              </a:rPr>
              <a:t>logW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/N</a:t>
            </a:r>
          </a:p>
          <a:p>
            <a:pPr lvl="1" eaLnBrk="1" hangingPunct="1">
              <a:buFontTx/>
              <a:buChar char="–"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Less scheduling flexibility</a:t>
            </a:r>
          </a:p>
          <a:p>
            <a:pPr eaLnBrk="1" hangingPunct="1"/>
            <a:r>
              <a:rPr lang="en-US" sz="2400" b="1" dirty="0">
                <a:solidFill>
                  <a:srgbClr val="FF0909"/>
                </a:solidFill>
              </a:rPr>
              <a:t>FIFO design 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Palacharla</a:t>
            </a:r>
            <a:r>
              <a:rPr lang="en-US" sz="2400" dirty="0">
                <a:solidFill>
                  <a:srgbClr val="000000"/>
                </a:solidFill>
              </a:rPr>
              <a:t>+]</a:t>
            </a:r>
            <a:endParaRPr lang="en-US" sz="2400" dirty="0"/>
          </a:p>
          <a:p>
            <a:pPr lvl="1" eaLnBrk="1" hangingPunct="1"/>
            <a:r>
              <a:rPr lang="en-US" sz="2000" dirty="0"/>
              <a:t>Can issue only head of each RS </a:t>
            </a:r>
            <a:r>
              <a:rPr lang="en-US" sz="2000" dirty="0">
                <a:solidFill>
                  <a:srgbClr val="000000"/>
                </a:solidFill>
              </a:rPr>
              <a:t>bank </a:t>
            </a:r>
          </a:p>
          <a:p>
            <a:pPr lvl="1" eaLnBrk="1" hangingPunct="1">
              <a:buFontTx/>
              <a:buChar char="+"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Simpler: no select logic at all</a:t>
            </a:r>
          </a:p>
          <a:p>
            <a:pPr lvl="1" eaLnBrk="1" hangingPunct="1">
              <a:buFontTx/>
              <a:buChar char="–"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Less scheduling flexibility (but surprisingly not that bad)</a:t>
            </a:r>
          </a:p>
        </p:txBody>
      </p:sp>
    </p:spTree>
    <p:extLst>
      <p:ext uri="{BB962C8B-B14F-4D97-AF65-F5344CB8AC3E}">
        <p14:creationId xmlns:p14="http://schemas.microsoft.com/office/powerpoint/2010/main" val="302178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ECD882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 dirty="0"/>
              <a:t>Simple </a:t>
            </a:r>
            <a:r>
              <a:rPr lang="en-US" dirty="0" err="1"/>
              <a:t>Tomasulo</a:t>
            </a:r>
            <a:r>
              <a:rPr lang="en-US" dirty="0"/>
              <a:t> Data Structures</a:t>
            </a:r>
          </a:p>
        </p:txBody>
      </p:sp>
      <p:sp>
        <p:nvSpPr>
          <p:cNvPr id="1229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4495800"/>
            <a:ext cx="4191000" cy="1373187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1800" dirty="0"/>
              <a:t>RS: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600" dirty="0">
                <a:solidFill>
                  <a:srgbClr val="00B050"/>
                </a:solidFill>
              </a:rPr>
              <a:t>Status information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1600" dirty="0">
                <a:solidFill>
                  <a:srgbClr val="00B050"/>
                </a:solidFill>
              </a:rPr>
              <a:t>R: Destination Register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1600" dirty="0">
                <a:solidFill>
                  <a:srgbClr val="00B050"/>
                </a:solidFill>
              </a:rPr>
              <a:t>op: Operand (add, etc.)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</a:rPr>
              <a:t>Tags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</a:rPr>
              <a:t>T1, T2: source operand tags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Values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V1, V2: source operand values</a:t>
            </a:r>
          </a:p>
          <a:p>
            <a:pPr lvl="2" eaLnBrk="1" hangingPunct="1"/>
            <a:endParaRPr lang="en-US" sz="1600" dirty="0">
              <a:solidFill>
                <a:srgbClr val="00B050"/>
              </a:solidFill>
            </a:endParaRPr>
          </a:p>
          <a:p>
            <a:pPr lvl="3" eaLnBrk="1" hangingPunct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value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V1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V2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FU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B050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op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41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2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3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4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5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6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7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8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Map Table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Reservation Stations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 rot="-5400000">
            <a:off x="7735094" y="26931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CDB.V</a:t>
            </a: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CDB.T</a:t>
            </a:r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Fetched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insns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Regfile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B050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12363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64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66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67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369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70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74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87" name="Rectangle 5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343400" y="5029200"/>
            <a:ext cx="4191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20000"/>
              </a:spcBef>
              <a:buClr>
                <a:srgbClr val="030305"/>
              </a:buClr>
              <a:buFontTx/>
              <a:buChar char="•"/>
            </a:pPr>
            <a:r>
              <a:rPr lang="en-US" sz="1600" kern="0" noProof="0" dirty="0">
                <a:solidFill>
                  <a:srgbClr val="FF0000"/>
                </a:solidFill>
                <a:latin typeface="Calibri" pitchFamily="34" charset="0"/>
              </a:rPr>
              <a:t>Map table (also RAT: Register Alias Table)</a:t>
            </a:r>
          </a:p>
          <a:p>
            <a:pPr marL="685800" lvl="1" indent="-228600">
              <a:spcBef>
                <a:spcPct val="20000"/>
              </a:spcBef>
              <a:buClr>
                <a:srgbClr val="030305"/>
              </a:buClr>
              <a:buFontTx/>
              <a:buChar char="•"/>
            </a:pPr>
            <a:r>
              <a:rPr lang="en-US" sz="1600" kern="0" noProof="0" dirty="0">
                <a:solidFill>
                  <a:srgbClr val="FF0000"/>
                </a:solidFill>
                <a:latin typeface="Calibri" pitchFamily="34" charset="0"/>
              </a:rPr>
              <a:t>Maps registers to tags</a:t>
            </a:r>
          </a:p>
          <a:p>
            <a:pPr marL="228600" indent="-228600">
              <a:spcBef>
                <a:spcPct val="20000"/>
              </a:spcBef>
              <a:buClr>
                <a:srgbClr val="030305"/>
              </a:buClr>
              <a:buFontTx/>
              <a:buChar char="•"/>
            </a:pPr>
            <a:r>
              <a:rPr kumimoji="0" lang="en-US" sz="1600" b="0" i="0" u="none" strike="noStrike" kern="0" cap="none" spc="0" normalizeH="0" baseline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Regfile</a:t>
            </a:r>
            <a:r>
              <a:rPr kumimoji="0" lang="en-US" sz="16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(also ARF:</a:t>
            </a:r>
            <a:r>
              <a:rPr kumimoji="0" lang="en-US" sz="1600" b="0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Architected Register File)</a:t>
            </a:r>
            <a:endParaRPr kumimoji="0" lang="en-US" sz="1600" b="0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685800" lvl="1" indent="-228600">
              <a:spcBef>
                <a:spcPct val="20000"/>
              </a:spcBef>
              <a:buClr>
                <a:srgbClr val="030305"/>
              </a:buClr>
              <a:buFontTx/>
              <a:buChar char="•"/>
            </a:pPr>
            <a:r>
              <a:rPr lang="en-US" sz="1600" kern="0" noProof="0" dirty="0">
                <a:latin typeface="Calibri" pitchFamily="34" charset="0"/>
              </a:rPr>
              <a:t>Holds value of register if no value in RS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0305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z="3200" dirty="0" err="1"/>
              <a:t>Tomasulo</a:t>
            </a:r>
            <a:r>
              <a:rPr lang="en-US" sz="3200" dirty="0"/>
              <a:t> Data Structures</a:t>
            </a:r>
            <a:br>
              <a:rPr lang="en-US" sz="3200" dirty="0"/>
            </a:br>
            <a:r>
              <a:rPr lang="en-US" sz="2400" dirty="0"/>
              <a:t>(Timing Free Example)</a:t>
            </a:r>
            <a:endParaRPr lang="en-US" sz="3200" dirty="0"/>
          </a:p>
        </p:txBody>
      </p:sp>
      <p:graphicFrame>
        <p:nvGraphicFramePr>
          <p:cNvPr id="1417277" name="Group 61"/>
          <p:cNvGraphicFramePr>
            <a:graphicFrameLocks noGrp="1"/>
          </p:cNvGraphicFramePr>
          <p:nvPr>
            <p:extLst/>
          </p:nvPr>
        </p:nvGraphicFramePr>
        <p:xfrm>
          <a:off x="228600" y="1447800"/>
          <a:ext cx="12192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>
            <p:extLst/>
          </p:nvPr>
        </p:nvGraphicFramePr>
        <p:xfrm>
          <a:off x="1600200" y="1447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374" name="Group 158"/>
          <p:cNvGraphicFramePr>
            <a:graphicFrameLocks noGrp="1"/>
          </p:cNvGraphicFramePr>
          <p:nvPr/>
        </p:nvGraphicFramePr>
        <p:xfrm>
          <a:off x="7391400" y="38100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96200" y="1447800"/>
          <a:ext cx="12954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/>
        </p:nvGraphicFramePr>
        <p:xfrm>
          <a:off x="228600" y="3886200"/>
          <a:ext cx="1905000" cy="149352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Instruction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r0=r1*r2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r1=r2*r3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r2=r4+1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r1=r1+r1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76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z="3200" dirty="0" err="1"/>
              <a:t>Tomasulo</a:t>
            </a:r>
            <a:r>
              <a:rPr lang="en-US" sz="3200" dirty="0"/>
              <a:t> Data Structures</a:t>
            </a:r>
            <a:br>
              <a:rPr lang="en-US" sz="3200" dirty="0"/>
            </a:br>
            <a:r>
              <a:rPr lang="en-US" sz="2400" dirty="0"/>
              <a:t>(Timing Free Example #2)</a:t>
            </a:r>
            <a:endParaRPr lang="en-US" sz="3200" dirty="0"/>
          </a:p>
        </p:txBody>
      </p:sp>
      <p:graphicFrame>
        <p:nvGraphicFramePr>
          <p:cNvPr id="1417277" name="Group 61"/>
          <p:cNvGraphicFramePr>
            <a:graphicFrameLocks noGrp="1"/>
          </p:cNvGraphicFramePr>
          <p:nvPr/>
        </p:nvGraphicFramePr>
        <p:xfrm>
          <a:off x="228600" y="1447800"/>
          <a:ext cx="12192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Tag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/>
        </p:nvGraphicFramePr>
        <p:xfrm>
          <a:off x="1600200" y="1447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374" name="Group 158"/>
          <p:cNvGraphicFramePr>
            <a:graphicFrameLocks noGrp="1"/>
          </p:cNvGraphicFramePr>
          <p:nvPr/>
        </p:nvGraphicFramePr>
        <p:xfrm>
          <a:off x="7391400" y="38100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96200" y="1447800"/>
          <a:ext cx="12954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746428"/>
              </p:ext>
            </p:extLst>
          </p:nvPr>
        </p:nvGraphicFramePr>
        <p:xfrm>
          <a:off x="228600" y="3886200"/>
          <a:ext cx="1905000" cy="149352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Instruction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r0=r1*r2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r1=r0*r3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r0=r4+1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r1=r1+r0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830F-8909-4EC2-85B8-C13E090C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127E4-116E-495D-8C31-9CF9F1BD0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Tuesday’s slides had a detailed example with timing.  </a:t>
            </a:r>
          </a:p>
          <a:p>
            <a:pPr lvl="1"/>
            <a:r>
              <a:rPr lang="en-US" dirty="0"/>
              <a:t>Just for reference, some of you may find it useful.</a:t>
            </a:r>
          </a:p>
        </p:txBody>
      </p:sp>
    </p:spTree>
    <p:extLst>
      <p:ext uri="{BB962C8B-B14F-4D97-AF65-F5344CB8AC3E}">
        <p14:creationId xmlns:p14="http://schemas.microsoft.com/office/powerpoint/2010/main" val="6136370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tebook">
  <a:themeElements>
    <a:clrScheme name="1_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1_Notebook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redgrid">
  <a:themeElements>
    <a:clrScheme name="1_redgrid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1_redgrid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redgrid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dgrid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dgrid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dgrid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60665</TotalTime>
  <Words>3633</Words>
  <Application>Microsoft Office PowerPoint</Application>
  <PresentationFormat>On-screen Show (4:3)</PresentationFormat>
  <Paragraphs>950</Paragraphs>
  <Slides>57</Slides>
  <Notes>56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3" baseType="lpstr">
      <vt:lpstr>Arial</vt:lpstr>
      <vt:lpstr>Arial Black</vt:lpstr>
      <vt:lpstr>Arial Narrow</vt:lpstr>
      <vt:lpstr>Calibri</vt:lpstr>
      <vt:lpstr>Comic Sans MS</vt:lpstr>
      <vt:lpstr>Courier New</vt:lpstr>
      <vt:lpstr>Impact</vt:lpstr>
      <vt:lpstr>Symbol</vt:lpstr>
      <vt:lpstr>Tahoma</vt:lpstr>
      <vt:lpstr>Times New Roman</vt:lpstr>
      <vt:lpstr>Verdana</vt:lpstr>
      <vt:lpstr>Wingdings</vt:lpstr>
      <vt:lpstr>Default Design</vt:lpstr>
      <vt:lpstr>1_Notebook</vt:lpstr>
      <vt:lpstr>1_redgrid</vt:lpstr>
      <vt:lpstr>Chart</vt:lpstr>
      <vt:lpstr>EECS 470</vt:lpstr>
      <vt:lpstr>Announcements:</vt:lpstr>
      <vt:lpstr>Last time:</vt:lpstr>
      <vt:lpstr>Today</vt:lpstr>
      <vt:lpstr>But first… Brehob’s Verilog rules*</vt:lpstr>
      <vt:lpstr>Simple Tomasulo Data Structures</vt:lpstr>
      <vt:lpstr>Tomasulo Data Structures (Timing Free Example)</vt:lpstr>
      <vt:lpstr>Tomasulo Data Structures (Timing Free Example #2)</vt:lpstr>
      <vt:lpstr>Note:</vt:lpstr>
      <vt:lpstr>Can We Add Superscalar?</vt:lpstr>
      <vt:lpstr>Superscalar Select Logic</vt:lpstr>
      <vt:lpstr>Dynamic Scheduling Summary</vt:lpstr>
      <vt:lpstr>Are we done?</vt:lpstr>
      <vt:lpstr>And… a bit of terminology</vt:lpstr>
      <vt:lpstr>Questions</vt:lpstr>
      <vt:lpstr>Branch mispredict</vt:lpstr>
      <vt:lpstr>Parts of the predictor</vt:lpstr>
      <vt:lpstr>Example gzip:</vt:lpstr>
      <vt:lpstr>Example gzip:</vt:lpstr>
      <vt:lpstr>Example: gzip</vt:lpstr>
      <vt:lpstr>Branch Backwards</vt:lpstr>
      <vt:lpstr>Using history</vt:lpstr>
      <vt:lpstr>Using history</vt:lpstr>
      <vt:lpstr>Using History Patterns</vt:lpstr>
      <vt:lpstr>Local history</vt:lpstr>
      <vt:lpstr>Local history</vt:lpstr>
      <vt:lpstr>Global history</vt:lpstr>
      <vt:lpstr>Gshare predictor</vt:lpstr>
      <vt:lpstr>Hybrid predictors</vt:lpstr>
      <vt:lpstr>Overriding Predictors</vt:lpstr>
      <vt:lpstr>“Trivial” example:  Tournament Branch Predictor</vt:lpstr>
      <vt:lpstr>PowerPoint Presentation</vt:lpstr>
      <vt:lpstr>PowerPoint Presentation</vt:lpstr>
      <vt:lpstr>General speculation</vt:lpstr>
      <vt:lpstr>Speculation in general</vt:lpstr>
      <vt:lpstr>PowerPoint Presentation</vt:lpstr>
      <vt:lpstr>BTB  (Chapter3.5)</vt:lpstr>
      <vt:lpstr>PowerPoint Presentation</vt:lpstr>
      <vt:lpstr>So…</vt:lpstr>
      <vt:lpstr>PowerPoint Presentation</vt:lpstr>
      <vt:lpstr>Pipeline recovery is pretty simple</vt:lpstr>
      <vt:lpstr>Tomasulo’s</vt:lpstr>
      <vt:lpstr>What we need is:</vt:lpstr>
      <vt:lpstr>PowerPoint Presentation</vt:lpstr>
      <vt:lpstr>Interrupts</vt:lpstr>
      <vt:lpstr>Exceptions and Interrupts</vt:lpstr>
      <vt:lpstr>Precise Interrupts</vt:lpstr>
      <vt:lpstr>Precise Interrupts via the Reorder Buffer</vt:lpstr>
      <vt:lpstr>Reorder Buffer Example</vt:lpstr>
      <vt:lpstr>Reorder Buffer Example</vt:lpstr>
      <vt:lpstr>Reorder Buffer Example</vt:lpstr>
      <vt:lpstr>There is more complexity here</vt:lpstr>
      <vt:lpstr>And while we’re at it…</vt:lpstr>
      <vt:lpstr>ROB</vt:lpstr>
      <vt:lpstr>Review Questions</vt:lpstr>
      <vt:lpstr>Can We Add Superscalar?</vt:lpstr>
      <vt:lpstr>Superscalar Select Logic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470 Lecture 6 – Winter ’04   Branches:  Address prediction and recovery (And interrupt recovery too.)</dc:title>
  <dc:creator>Mark</dc:creator>
  <cp:lastModifiedBy>Brehob, Mark</cp:lastModifiedBy>
  <cp:revision>355</cp:revision>
  <cp:lastPrinted>2024-01-25T16:49:41Z</cp:lastPrinted>
  <dcterms:created xsi:type="dcterms:W3CDTF">2004-01-28T18:53:51Z</dcterms:created>
  <dcterms:modified xsi:type="dcterms:W3CDTF">2024-01-25T16:50:14Z</dcterms:modified>
</cp:coreProperties>
</file>