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34"/>
  </p:notesMasterIdLst>
  <p:sldIdLst>
    <p:sldId id="350" r:id="rId3"/>
    <p:sldId id="264" r:id="rId4"/>
    <p:sldId id="345" r:id="rId5"/>
    <p:sldId id="369" r:id="rId6"/>
    <p:sldId id="324" r:id="rId7"/>
    <p:sldId id="325" r:id="rId8"/>
    <p:sldId id="278" r:id="rId9"/>
    <p:sldId id="279" r:id="rId10"/>
    <p:sldId id="280" r:id="rId11"/>
    <p:sldId id="281" r:id="rId12"/>
    <p:sldId id="283" r:id="rId13"/>
    <p:sldId id="284" r:id="rId14"/>
    <p:sldId id="286" r:id="rId15"/>
    <p:sldId id="344" r:id="rId16"/>
    <p:sldId id="343" r:id="rId17"/>
    <p:sldId id="287" r:id="rId18"/>
    <p:sldId id="342" r:id="rId19"/>
    <p:sldId id="346" r:id="rId20"/>
    <p:sldId id="347" r:id="rId21"/>
    <p:sldId id="348" r:id="rId22"/>
    <p:sldId id="349" r:id="rId23"/>
    <p:sldId id="332" r:id="rId24"/>
    <p:sldId id="333" r:id="rId25"/>
    <p:sldId id="334" r:id="rId26"/>
    <p:sldId id="335" r:id="rId27"/>
    <p:sldId id="336" r:id="rId28"/>
    <p:sldId id="337" r:id="rId29"/>
    <p:sldId id="338" r:id="rId30"/>
    <p:sldId id="339" r:id="rId31"/>
    <p:sldId id="340" r:id="rId32"/>
    <p:sldId id="341" r:id="rId33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13" autoAdjust="0"/>
    <p:restoredTop sz="94660"/>
  </p:normalViewPr>
  <p:slideViewPr>
    <p:cSldViewPr>
      <p:cViewPr>
        <p:scale>
          <a:sx n="150" d="100"/>
          <a:sy n="150" d="100"/>
        </p:scale>
        <p:origin x="390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3"/>
            <a:ext cx="3042057" cy="46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34" tIns="46614" rIns="93234" bIns="46614" numCol="1" anchor="t" anchorCtr="0" compatLnSpc="1">
            <a:prstTxWarp prst="textNoShape">
              <a:avLst/>
            </a:prstTxWarp>
          </a:bodyPr>
          <a:lstStyle>
            <a:lvl1pPr defTabSz="932570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441" y="3"/>
            <a:ext cx="3042057" cy="46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34" tIns="46614" rIns="93234" bIns="46614" numCol="1" anchor="t" anchorCtr="0" compatLnSpc="1">
            <a:prstTxWarp prst="textNoShape">
              <a:avLst/>
            </a:prstTxWarp>
          </a:bodyPr>
          <a:lstStyle>
            <a:lvl1pPr algn="r" defTabSz="932570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33" y="4422465"/>
            <a:ext cx="5617837" cy="418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34" tIns="46614" rIns="93234" bIns="466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41727"/>
            <a:ext cx="3042057" cy="46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34" tIns="46614" rIns="93234" bIns="46614" numCol="1" anchor="b" anchorCtr="0" compatLnSpc="1">
            <a:prstTxWarp prst="textNoShape">
              <a:avLst/>
            </a:prstTxWarp>
          </a:bodyPr>
          <a:lstStyle>
            <a:lvl1pPr defTabSz="932570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441" y="8841727"/>
            <a:ext cx="3042057" cy="46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34" tIns="46614" rIns="93234" bIns="46614" numCol="1" anchor="b" anchorCtr="0" compatLnSpc="1">
            <a:prstTxWarp prst="textNoShape">
              <a:avLst/>
            </a:prstTxWarp>
          </a:bodyPr>
          <a:lstStyle>
            <a:lvl1pPr algn="r" defTabSz="932570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fld id="{5741E2A8-1BC1-4369-BB56-9E9CB9C95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53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F5262B-2F97-4CBE-BBCA-5637946305E8}" type="slidenum">
              <a:rPr lang="en-US"/>
              <a:pPr/>
              <a:t>1</a:t>
            </a:fld>
            <a:endParaRPr lang="en-US"/>
          </a:p>
        </p:txBody>
      </p:sp>
      <p:sp>
        <p:nvSpPr>
          <p:cNvPr id="543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910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A71726-92FE-47EA-96BF-626A25B07055}" type="slidenum">
              <a:rPr lang="en-US">
                <a:latin typeface="Arial" charset="0"/>
              </a:rPr>
              <a:pPr/>
              <a:t>10</a:t>
            </a:fld>
            <a:endParaRPr lang="en-US">
              <a:latin typeface="Arial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5969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B66A9F-E054-41D8-881F-42DBA54C9FDB}" type="slidenum">
              <a:rPr lang="en-US">
                <a:latin typeface="Arial" charset="0"/>
              </a:rPr>
              <a:pPr/>
              <a:t>11</a:t>
            </a:fld>
            <a:endParaRPr lang="en-US">
              <a:latin typeface="Arial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3346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E035DD-60CC-4223-A8FD-83404BB3DA80}" type="slidenum">
              <a:rPr lang="en-US">
                <a:latin typeface="Arial" charset="0"/>
              </a:rPr>
              <a:pPr/>
              <a:t>12</a:t>
            </a:fld>
            <a:endParaRPr lang="en-US">
              <a:latin typeface="Arial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8626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676695-2657-4DBC-AF0E-2B27BE188CFD}" type="slidenum">
              <a:rPr lang="en-US">
                <a:latin typeface="Arial" charset="0"/>
              </a:rPr>
              <a:pPr/>
              <a:t>13</a:t>
            </a:fld>
            <a:endParaRPr lang="en-US">
              <a:latin typeface="Arial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54550" cy="3490913"/>
          </a:xfrm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154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41E2A8-1BC1-4369-BB56-9E9CB9C95D2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0284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870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69CE9-F0F8-48F5-A087-A6DB89679247}" type="slidenum">
              <a:rPr lang="en-US">
                <a:latin typeface="Arial" charset="0"/>
              </a:rPr>
              <a:pPr/>
              <a:t>16</a:t>
            </a:fld>
            <a:endParaRPr lang="en-US">
              <a:latin typeface="Arial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54550" cy="3490913"/>
          </a:xfrm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0187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3E1C39-65EA-4917-8FB8-E8C96D51E84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909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8B0CA5-7BB1-4808-BA00-E06A2FF48B0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356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9D7A6E-F361-4658-B6B3-AA8719605C3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23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821499-6EB0-4FEA-B210-1380C4EEAE42}" type="slidenum">
              <a:rPr lang="en-US">
                <a:latin typeface="Arial" charset="0"/>
              </a:rPr>
              <a:pPr/>
              <a:t>2</a:t>
            </a:fld>
            <a:endParaRPr lang="en-US">
              <a:latin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9919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230D39-FAF5-43BF-A252-E66B5F903BD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708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2CB4F8-7FA0-4CEA-9044-63A88B9B3A09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706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5D190F-EC91-43C5-9AF5-D8B8788DE27A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49788" cy="3489325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623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09D1C1-9121-4E9F-8968-96613AC105C9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977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7F5389-AF62-4503-9BF5-1BDA909B08C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8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BC926A-2C02-4673-AF7B-4CE977927E19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144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0A0BA-7E68-4F26-9C34-89421DFF37E4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3453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D73A19-598B-421C-8159-CAEF9D70A01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00431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6A043A-1399-4706-A3D7-D37D70B8D5AF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7024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07E027-5934-4942-BD6F-AFF2BF70D839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45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41E2A8-1BC1-4369-BB56-9E9CB9C95D2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4934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A3969A-40B1-4F4A-BB13-6E7044882AA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4934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13070A-4E15-4F60-961F-40D36DD92954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28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41E2A8-1BC1-4369-BB56-9E9CB9C95D2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135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DA917F-EB44-44D7-B3EE-D45E31CE6CF0}" type="slidenum">
              <a:rPr lang="en-US">
                <a:latin typeface="Arial" charset="0"/>
              </a:rPr>
              <a:pPr/>
              <a:t>5</a:t>
            </a:fld>
            <a:endParaRPr lang="en-US">
              <a:latin typeface="Arial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489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D80183-9033-4DE2-B1BC-3A88D4290699}" type="slidenum">
              <a:rPr lang="en-US">
                <a:latin typeface="Arial" charset="0"/>
              </a:rPr>
              <a:pPr/>
              <a:t>6</a:t>
            </a:fld>
            <a:endParaRPr lang="en-US">
              <a:latin typeface="Arial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2148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155691-6AD4-4B88-A575-8D89C2C6C77D}" type="slidenum">
              <a:rPr lang="en-US">
                <a:latin typeface="Arial" charset="0"/>
              </a:rPr>
              <a:pPr/>
              <a:t>7</a:t>
            </a:fld>
            <a:endParaRPr lang="en-US">
              <a:latin typeface="Arial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9974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8C2A61-9675-4B0F-9316-D8B2C47F6CDF}" type="slidenum">
              <a:rPr lang="en-US">
                <a:latin typeface="Arial" charset="0"/>
              </a:rPr>
              <a:pPr/>
              <a:t>8</a:t>
            </a:fld>
            <a:endParaRPr lang="en-US">
              <a:latin typeface="Arial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7324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EDB185-89A0-485F-B9C0-A68B32D8C03C}" type="slidenum">
              <a:rPr lang="en-US">
                <a:latin typeface="Arial" charset="0"/>
              </a:rPr>
              <a:pPr/>
              <a:t>9</a:t>
            </a:fld>
            <a:endParaRPr lang="en-US">
              <a:latin typeface="Arial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784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D2EE3-B5AC-4289-A8F4-6E7EBA026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6ABCA-FB9B-4B62-B126-D88DF4A88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92CB8-0F70-4AA4-9D09-E906541C7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B47CA-6F6B-462F-A0E0-914460D7F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134DC-0647-48CF-A789-160E78C6A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298A6-6C92-4674-A20B-7DBB7B2F9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295400"/>
            <a:ext cx="3733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295400"/>
            <a:ext cx="3733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996EF-19FA-4FC4-812D-EBDE731F8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2E4EE-48B1-4DD1-AE8E-AFFDC627B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267EB-F716-4CC4-B262-5D3C9D7AB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A03A5-87CB-4A06-A916-AD28532E2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8E9F8-3073-4505-8460-6C7264BA6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79D59-7783-4482-9A77-D931CB644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F5D7A-E6B8-4FB8-AC65-1E874D241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9444C-1BB6-4DDD-A3D1-11D94C791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BA4A7-0088-4355-A25B-3851D91C0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295400"/>
            <a:ext cx="7620000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ECD6C-E2F5-4F4B-A30D-BA0D51E18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62D92-475B-4586-9FCA-42AE90113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5530A-A1F5-4AAB-917B-975CAADA1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3E38C-4733-471C-876B-27AA8ABE2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DA19C-9F39-4191-B111-4A4302202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F5C01-EF05-460D-92E6-BED3C0E75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E3A7E-4D1D-40F5-A16D-102F32B59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BFFB8-69DC-44C2-8CE1-44F357BBD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fld id="{54E282AF-E2D6-4DF4-819A-3EE9B0D3EE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FFFFFF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954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97F2A87-330D-4942-9E0F-D1C242FB1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7425" y="1024064"/>
            <a:ext cx="7721600" cy="1143000"/>
          </a:xfrm>
        </p:spPr>
        <p:txBody>
          <a:bodyPr/>
          <a:lstStyle/>
          <a:p>
            <a:r>
              <a:rPr lang="en-US" sz="4800" dirty="0"/>
              <a:t>EECS 470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057400"/>
            <a:ext cx="71628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Adding a </a:t>
            </a:r>
            <a:r>
              <a:rPr lang="en-US" sz="2800" dirty="0" err="1"/>
              <a:t>RoB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br>
              <a:rPr lang="en-US" sz="2800" dirty="0"/>
            </a:br>
            <a:endParaRPr lang="en-US" sz="2800" dirty="0"/>
          </a:p>
          <a:p>
            <a:pPr>
              <a:lnSpc>
                <a:spcPct val="90000"/>
              </a:lnSpc>
            </a:pPr>
            <a:r>
              <a:rPr lang="en-US" dirty="0"/>
              <a:t>Lecture 7 – Winter 2024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pic>
        <p:nvPicPr>
          <p:cNvPr id="5124" name="Picture 4" descr="seal-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4648200"/>
            <a:ext cx="857250" cy="857250"/>
          </a:xfrm>
          <a:prstGeom prst="rect">
            <a:avLst/>
          </a:prstGeom>
          <a:noFill/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765175" y="5529962"/>
            <a:ext cx="8070850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en-US" sz="1500" b="0" dirty="0">
                <a:latin typeface="Verdana" pitchFamily="34" charset="0"/>
              </a:rPr>
              <a:t>Slides developed in part by Profs. Austin, </a:t>
            </a:r>
            <a:r>
              <a:rPr lang="en-US" altLang="en-US" sz="1500" b="0" dirty="0" err="1">
                <a:latin typeface="Verdana" pitchFamily="34" charset="0"/>
              </a:rPr>
              <a:t>Brehob</a:t>
            </a:r>
            <a:r>
              <a:rPr lang="en-US" altLang="en-US" sz="1500" b="0" dirty="0">
                <a:latin typeface="Verdana" pitchFamily="34" charset="0"/>
              </a:rPr>
              <a:t>, </a:t>
            </a:r>
            <a:r>
              <a:rPr lang="en-US" altLang="en-US" sz="1500" b="0" dirty="0" err="1">
                <a:latin typeface="Verdana" pitchFamily="34" charset="0"/>
              </a:rPr>
              <a:t>Falsafi</a:t>
            </a:r>
            <a:r>
              <a:rPr lang="en-US" altLang="en-US" sz="1500" b="0" dirty="0">
                <a:latin typeface="Verdana" pitchFamily="34" charset="0"/>
              </a:rPr>
              <a:t>, </a:t>
            </a:r>
            <a:r>
              <a:rPr lang="en-US" sz="1500" b="0" dirty="0">
                <a:latin typeface="Verdana" pitchFamily="34" charset="0"/>
              </a:rPr>
              <a:t>Hill, Hoe, </a:t>
            </a:r>
            <a:r>
              <a:rPr lang="en-US" sz="1500" b="0" dirty="0" err="1">
                <a:latin typeface="Verdana" pitchFamily="34" charset="0"/>
              </a:rPr>
              <a:t>Lipasti</a:t>
            </a:r>
            <a:r>
              <a:rPr lang="en-US" sz="1500" b="0" dirty="0">
                <a:latin typeface="Verdana" pitchFamily="34" charset="0"/>
              </a:rPr>
              <a:t>, Martin, Roth, </a:t>
            </a:r>
            <a:r>
              <a:rPr lang="en-US" sz="1500" b="0" dirty="0" err="1">
                <a:latin typeface="Verdana" pitchFamily="34" charset="0"/>
              </a:rPr>
              <a:t>Shen</a:t>
            </a:r>
            <a:r>
              <a:rPr lang="en-US" sz="1500" b="0" dirty="0">
                <a:latin typeface="Verdana" pitchFamily="34" charset="0"/>
              </a:rPr>
              <a:t>, Smith, </a:t>
            </a:r>
            <a:r>
              <a:rPr lang="en-US" sz="1500" b="0" dirty="0" err="1">
                <a:latin typeface="Verdana" pitchFamily="34" charset="0"/>
              </a:rPr>
              <a:t>Sohi</a:t>
            </a:r>
            <a:r>
              <a:rPr lang="en-US" sz="1500" b="0" dirty="0">
                <a:latin typeface="Verdana" pitchFamily="34" charset="0"/>
              </a:rPr>
              <a:t>, Tyson, </a:t>
            </a:r>
            <a:r>
              <a:rPr lang="en-US" sz="1500" b="0" dirty="0" err="1">
                <a:latin typeface="Verdana" pitchFamily="34" charset="0"/>
              </a:rPr>
              <a:t>Vijaykumar</a:t>
            </a:r>
            <a:r>
              <a:rPr lang="en-US" sz="1500" b="0" dirty="0">
                <a:latin typeface="Verdana" pitchFamily="34" charset="0"/>
              </a:rPr>
              <a:t>, and Wenisch of Carnegie Mellon University, Purdue University, University of Michigan, University of Pennsylvania, and University of Wisconsin. </a:t>
            </a:r>
          </a:p>
        </p:txBody>
      </p:sp>
    </p:spTree>
    <p:extLst>
      <p:ext uri="{BB962C8B-B14F-4D97-AF65-F5344CB8AC3E}">
        <p14:creationId xmlns:p14="http://schemas.microsoft.com/office/powerpoint/2010/main" val="286329787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Reorder Buffer Example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533400" y="1804988"/>
            <a:ext cx="2311400" cy="4054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Arial Narrow" pitchFamily="34" charset="0"/>
              </a:rPr>
              <a:t>Code Sequence</a:t>
            </a:r>
          </a:p>
          <a:p>
            <a:endParaRPr lang="en-US" sz="2000" u="sng">
              <a:latin typeface="Arial Narrow" pitchFamily="34" charset="0"/>
            </a:endParaRPr>
          </a:p>
          <a:p>
            <a:r>
              <a:rPr lang="en-US" sz="2000">
                <a:latin typeface="Arial Narrow" pitchFamily="34" charset="0"/>
              </a:rPr>
              <a:t>  f1 = f2 / f3</a:t>
            </a:r>
          </a:p>
          <a:p>
            <a:r>
              <a:rPr lang="en-US" sz="2000">
                <a:latin typeface="Arial Narrow" pitchFamily="34" charset="0"/>
              </a:rPr>
              <a:t>  r3 = r2 + r3</a:t>
            </a:r>
          </a:p>
          <a:p>
            <a:r>
              <a:rPr lang="en-US" sz="2000">
                <a:latin typeface="Arial Narrow" pitchFamily="34" charset="0"/>
              </a:rPr>
              <a:t>  r4 = r3 – r2</a:t>
            </a:r>
          </a:p>
          <a:p>
            <a:endParaRPr lang="en-US" sz="2000">
              <a:latin typeface="Arial Narrow" pitchFamily="34" charset="0"/>
            </a:endParaRPr>
          </a:p>
          <a:p>
            <a:r>
              <a:rPr lang="en-US" sz="2000">
                <a:latin typeface="Arial Narrow" pitchFamily="34" charset="0"/>
              </a:rPr>
              <a:t>Initial Conditions</a:t>
            </a:r>
          </a:p>
          <a:p>
            <a:endParaRPr lang="en-US" sz="2000">
              <a:latin typeface="Arial Narrow" pitchFamily="34" charset="0"/>
            </a:endParaRPr>
          </a:p>
          <a:p>
            <a:r>
              <a:rPr lang="en-US" sz="2000">
                <a:latin typeface="Arial Narrow" pitchFamily="34" charset="0"/>
              </a:rPr>
              <a:t>  - reorder buffer empty</a:t>
            </a:r>
          </a:p>
          <a:p>
            <a:r>
              <a:rPr lang="en-US" sz="2000">
                <a:latin typeface="Arial Narrow" pitchFamily="34" charset="0"/>
              </a:rPr>
              <a:t>  - f2 = 3.0</a:t>
            </a:r>
          </a:p>
          <a:p>
            <a:r>
              <a:rPr lang="en-US" sz="2000">
                <a:latin typeface="Arial Narrow" pitchFamily="34" charset="0"/>
              </a:rPr>
              <a:t>  - f3 = 2.0</a:t>
            </a:r>
          </a:p>
          <a:p>
            <a:r>
              <a:rPr lang="en-US" sz="2000">
                <a:latin typeface="Arial Narrow" pitchFamily="34" charset="0"/>
              </a:rPr>
              <a:t>  - r2 = 6</a:t>
            </a:r>
          </a:p>
          <a:p>
            <a:r>
              <a:rPr lang="en-US" sz="2000">
                <a:latin typeface="Arial Narrow" pitchFamily="34" charset="0"/>
              </a:rPr>
              <a:t>  - r3 = 5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5354638" y="1219200"/>
            <a:ext cx="817562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 Narrow" pitchFamily="34" charset="0"/>
              </a:rPr>
              <a:t>ROB</a:t>
            </a:r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3352800" y="2133600"/>
            <a:ext cx="0" cy="3505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 rot="-5400000">
            <a:off x="2869406" y="3631407"/>
            <a:ext cx="600075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Time</a:t>
            </a: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3925888" y="1843088"/>
            <a:ext cx="3810000" cy="838200"/>
          </a:xfrm>
          <a:prstGeom prst="rect">
            <a:avLst/>
          </a:prstGeom>
          <a:solidFill>
            <a:srgbClr val="7EC0D8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Arial Narrow" pitchFamily="34" charset="0"/>
            </a:endParaRPr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>
            <a:off x="4687888" y="18430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5449888" y="18430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6211888" y="18430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6973888" y="18430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 flipV="1">
            <a:off x="5021263" y="26812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 flipV="1">
            <a:off x="5181600" y="26812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4862513" y="2909888"/>
            <a:ext cx="319087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H</a:t>
            </a: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5029200" y="2909888"/>
            <a:ext cx="2984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T</a:t>
            </a:r>
          </a:p>
        </p:txBody>
      </p:sp>
      <p:sp>
        <p:nvSpPr>
          <p:cNvPr id="47120" name="Rectangle 16"/>
          <p:cNvSpPr>
            <a:spLocks noChangeArrowheads="1"/>
          </p:cNvSpPr>
          <p:nvPr/>
        </p:nvSpPr>
        <p:spPr bwMode="auto">
          <a:xfrm>
            <a:off x="3925888" y="3354388"/>
            <a:ext cx="3810000" cy="838200"/>
          </a:xfrm>
          <a:prstGeom prst="rect">
            <a:avLst/>
          </a:prstGeom>
          <a:solidFill>
            <a:srgbClr val="7EC0D8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Arial Narrow" pitchFamily="34" charset="0"/>
            </a:endParaRPr>
          </a:p>
        </p:txBody>
      </p:sp>
      <p:sp>
        <p:nvSpPr>
          <p:cNvPr id="47121" name="Line 17"/>
          <p:cNvSpPr>
            <a:spLocks noChangeShapeType="1"/>
          </p:cNvSpPr>
          <p:nvPr/>
        </p:nvSpPr>
        <p:spPr bwMode="auto">
          <a:xfrm>
            <a:off x="4687888" y="33543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22" name="Line 18"/>
          <p:cNvSpPr>
            <a:spLocks noChangeShapeType="1"/>
          </p:cNvSpPr>
          <p:nvPr/>
        </p:nvSpPr>
        <p:spPr bwMode="auto">
          <a:xfrm>
            <a:off x="5449888" y="33543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23" name="Line 19"/>
          <p:cNvSpPr>
            <a:spLocks noChangeShapeType="1"/>
          </p:cNvSpPr>
          <p:nvPr/>
        </p:nvSpPr>
        <p:spPr bwMode="auto">
          <a:xfrm>
            <a:off x="6211888" y="33543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24" name="Line 20"/>
          <p:cNvSpPr>
            <a:spLocks noChangeShapeType="1"/>
          </p:cNvSpPr>
          <p:nvPr/>
        </p:nvSpPr>
        <p:spPr bwMode="auto">
          <a:xfrm>
            <a:off x="6973888" y="33543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25" name="Line 21"/>
          <p:cNvSpPr>
            <a:spLocks noChangeShapeType="1"/>
          </p:cNvSpPr>
          <p:nvPr/>
        </p:nvSpPr>
        <p:spPr bwMode="auto">
          <a:xfrm flipV="1">
            <a:off x="5027613" y="41925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26" name="Line 22"/>
          <p:cNvSpPr>
            <a:spLocks noChangeShapeType="1"/>
          </p:cNvSpPr>
          <p:nvPr/>
        </p:nvSpPr>
        <p:spPr bwMode="auto">
          <a:xfrm flipV="1">
            <a:off x="5791200" y="41925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4868863" y="4421188"/>
            <a:ext cx="319087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H</a:t>
            </a:r>
          </a:p>
        </p:txBody>
      </p:sp>
      <p:sp>
        <p:nvSpPr>
          <p:cNvPr id="47128" name="Text Box 24"/>
          <p:cNvSpPr txBox="1">
            <a:spLocks noChangeArrowheads="1"/>
          </p:cNvSpPr>
          <p:nvPr/>
        </p:nvSpPr>
        <p:spPr bwMode="auto">
          <a:xfrm>
            <a:off x="5645150" y="4421188"/>
            <a:ext cx="2984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T</a:t>
            </a:r>
          </a:p>
        </p:txBody>
      </p:sp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4616450" y="3352800"/>
            <a:ext cx="757238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first inst</a:t>
            </a:r>
          </a:p>
          <a:p>
            <a:r>
              <a:rPr lang="en-US" sz="1600">
                <a:latin typeface="Arial Narrow" pitchFamily="34" charset="0"/>
              </a:rPr>
              <a:t>of fault</a:t>
            </a:r>
          </a:p>
          <a:p>
            <a:r>
              <a:rPr lang="en-US" sz="1600">
                <a:latin typeface="Arial Narrow" pitchFamily="34" charset="0"/>
              </a:rPr>
              <a:t>handler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There is more complexity here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Rename table needs to be cleared </a:t>
            </a:r>
          </a:p>
          <a:p>
            <a:pPr lvl="1" eaLnBrk="1" hangingPunct="1"/>
            <a:r>
              <a:rPr lang="en-US"/>
              <a:t>Everything is in the ARF</a:t>
            </a:r>
          </a:p>
          <a:p>
            <a:pPr lvl="1" eaLnBrk="1" hangingPunct="1"/>
            <a:r>
              <a:rPr lang="en-US"/>
              <a:t>Really do need to finish everything which was before the faulting instruction in program order.</a:t>
            </a:r>
          </a:p>
          <a:p>
            <a:pPr eaLnBrk="1" hangingPunct="1"/>
            <a:r>
              <a:rPr lang="en-US"/>
              <a:t>What about branches?</a:t>
            </a:r>
          </a:p>
          <a:p>
            <a:pPr lvl="1" eaLnBrk="1" hangingPunct="1"/>
            <a:r>
              <a:rPr lang="en-US"/>
              <a:t>Would need to drain everything before the branch.</a:t>
            </a:r>
          </a:p>
          <a:p>
            <a:pPr lvl="2" eaLnBrk="1" hangingPunct="1"/>
            <a:r>
              <a:rPr lang="en-US"/>
              <a:t>Why not just squash everything that follows it?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And while we’re at it…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Does the ROB replace the RS?  </a:t>
            </a:r>
          </a:p>
          <a:p>
            <a:pPr lvl="1" eaLnBrk="1" hangingPunct="1"/>
            <a:r>
              <a:rPr lang="en-US"/>
              <a:t>Is this a good thing?  Bad thing?</a:t>
            </a:r>
          </a:p>
          <a:p>
            <a:pPr lvl="1" eaLnBrk="1" hangingPunct="1"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ROB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ROB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ROB is an </a:t>
            </a:r>
            <a:r>
              <a:rPr lang="en-US" sz="2400" i="1" dirty="0"/>
              <a:t>in-order</a:t>
            </a:r>
            <a:r>
              <a:rPr lang="en-US" sz="2400" dirty="0"/>
              <a:t> queue where instructions are placed.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Instructions </a:t>
            </a:r>
            <a:r>
              <a:rPr lang="en-US" sz="2400" i="1" u="sng" dirty="0"/>
              <a:t>complete</a:t>
            </a:r>
            <a:r>
              <a:rPr lang="en-US" sz="2400" i="1" dirty="0"/>
              <a:t> </a:t>
            </a:r>
            <a:r>
              <a:rPr lang="en-US" sz="2400" dirty="0"/>
              <a:t>(retire) in-order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Instructions still </a:t>
            </a:r>
            <a:r>
              <a:rPr lang="en-US" sz="2400" i="1" u="sng" dirty="0"/>
              <a:t>execute</a:t>
            </a:r>
            <a:r>
              <a:rPr lang="en-US" sz="2400" dirty="0"/>
              <a:t> out-of-order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Still use 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/>
              <a:t>Instructions are issued to RS and ROB at the same time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/>
              <a:t>Rename is to ROB entry, not RS.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/>
              <a:t>When </a:t>
            </a:r>
            <a:r>
              <a:rPr lang="en-US" sz="2000" i="1" dirty="0"/>
              <a:t>execute</a:t>
            </a:r>
            <a:r>
              <a:rPr lang="en-US" sz="2000" dirty="0"/>
              <a:t> done instruction leaves 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Only when all instructions in before it in program order are done does the instruction retire.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 Reorder Buffer</a:t>
            </a:r>
          </a:p>
        </p:txBody>
      </p:sp>
      <p:pic>
        <p:nvPicPr>
          <p:cNvPr id="798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7293" y="1524000"/>
            <a:ext cx="9138488" cy="4038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001000" cy="685800"/>
          </a:xfrm>
        </p:spPr>
        <p:txBody>
          <a:bodyPr/>
          <a:lstStyle/>
          <a:p>
            <a:pPr eaLnBrk="1" hangingPunct="1"/>
            <a:r>
              <a:rPr lang="en-US" sz="3200" dirty="0" err="1"/>
              <a:t>Tomasulo</a:t>
            </a:r>
            <a:r>
              <a:rPr lang="en-US" sz="3200" dirty="0"/>
              <a:t> Data Structures</a:t>
            </a:r>
            <a:br>
              <a:rPr lang="en-US" sz="3200" dirty="0"/>
            </a:br>
            <a:r>
              <a:rPr lang="en-US" sz="2400" dirty="0"/>
              <a:t>(Timing Free Example, “P6 scheme”)</a:t>
            </a:r>
            <a:endParaRPr lang="en-US" sz="3200" dirty="0"/>
          </a:p>
        </p:txBody>
      </p:sp>
      <p:graphicFrame>
        <p:nvGraphicFramePr>
          <p:cNvPr id="1417277" name="Group 61"/>
          <p:cNvGraphicFramePr>
            <a:graphicFrameLocks noGrp="1"/>
          </p:cNvGraphicFramePr>
          <p:nvPr/>
        </p:nvGraphicFramePr>
        <p:xfrm>
          <a:off x="228600" y="1447800"/>
          <a:ext cx="1219200" cy="20955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Tag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17299" name="Group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745227"/>
              </p:ext>
            </p:extLst>
          </p:nvPr>
        </p:nvGraphicFramePr>
        <p:xfrm>
          <a:off x="1600200" y="1447800"/>
          <a:ext cx="5989638" cy="20955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Reservation Stations (RS)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17374" name="Group 158"/>
          <p:cNvGraphicFramePr>
            <a:graphicFrameLocks noGrp="1"/>
          </p:cNvGraphicFramePr>
          <p:nvPr/>
        </p:nvGraphicFramePr>
        <p:xfrm>
          <a:off x="7391400" y="381000"/>
          <a:ext cx="1295400" cy="90678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96200" y="1447800"/>
          <a:ext cx="1295400" cy="20955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ARF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Group 3"/>
          <p:cNvGraphicFramePr>
            <a:graphicFrameLocks noGrp="1"/>
          </p:cNvGraphicFramePr>
          <p:nvPr/>
        </p:nvGraphicFramePr>
        <p:xfrm>
          <a:off x="228600" y="3886200"/>
          <a:ext cx="2133600" cy="179070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Instruction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r0=r1*r2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r1=r2*r3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Branch if r1=0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r0=r1+r1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r2=r2+1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687075" y="3886200"/>
          <a:ext cx="6304525" cy="1219200"/>
        </p:xfrm>
        <a:graphic>
          <a:graphicData uri="http://schemas.openxmlformats.org/drawingml/2006/table">
            <a:tbl>
              <a:tblPr/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55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55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55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55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Reorder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Buffer (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RoB</a:t>
                      </a: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Number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Dest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 Reg.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Value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Review Questions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Could we make this work without the RS?</a:t>
            </a:r>
          </a:p>
          <a:p>
            <a:pPr lvl="1" eaLnBrk="1" hangingPunct="1"/>
            <a:r>
              <a:rPr lang="en-US" dirty="0"/>
              <a:t>If so, why do we do that?</a:t>
            </a:r>
          </a:p>
          <a:p>
            <a:pPr eaLnBrk="1" hangingPunct="1"/>
            <a:r>
              <a:rPr lang="en-US" dirty="0"/>
              <a:t>Why is it important to retire in order?</a:t>
            </a:r>
          </a:p>
          <a:p>
            <a:pPr eaLnBrk="1" hangingPunct="1"/>
            <a:r>
              <a:rPr lang="en-US" dirty="0"/>
              <a:t>Why must branches wait until retirement before they announce their </a:t>
            </a:r>
            <a:r>
              <a:rPr lang="en-US" dirty="0" err="1"/>
              <a:t>mispredict</a:t>
            </a:r>
            <a:r>
              <a:rPr lang="en-US" dirty="0"/>
              <a:t>?</a:t>
            </a:r>
          </a:p>
          <a:p>
            <a:pPr lvl="1" eaLnBrk="1" hangingPunct="1"/>
            <a:r>
              <a:rPr lang="en-US" dirty="0"/>
              <a:t>Any other ways to do this?</a:t>
            </a:r>
          </a:p>
          <a:p>
            <a:pPr lvl="1"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More review questions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/>
              <a:t>What is the purpose of the </a:t>
            </a:r>
            <a:r>
              <a:rPr lang="en-US" dirty="0" err="1"/>
              <a:t>RoB</a:t>
            </a:r>
            <a:r>
              <a:rPr lang="en-US" dirty="0"/>
              <a:t>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/>
              <a:t>Why do we have both a </a:t>
            </a:r>
            <a:r>
              <a:rPr lang="en-US" dirty="0" err="1"/>
              <a:t>RoB</a:t>
            </a:r>
            <a:r>
              <a:rPr lang="en-US" dirty="0"/>
              <a:t> and a RS?</a:t>
            </a:r>
          </a:p>
          <a:p>
            <a:pPr marL="1009650" lvl="1" indent="-609600" eaLnBrk="1" hangingPunct="1">
              <a:lnSpc>
                <a:spcPct val="90000"/>
              </a:lnSpc>
            </a:pPr>
            <a:r>
              <a:rPr lang="en-US" sz="1800" dirty="0"/>
              <a:t>Yes, that was pretty much on the last page…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err="1"/>
              <a:t>Misprediction</a:t>
            </a:r>
            <a:endParaRPr lang="en-US" dirty="0"/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arenR"/>
            </a:pPr>
            <a:r>
              <a:rPr lang="en-US" dirty="0"/>
              <a:t>When to we resolve a </a:t>
            </a:r>
            <a:r>
              <a:rPr lang="en-US" dirty="0" err="1"/>
              <a:t>mis</a:t>
            </a:r>
            <a:r>
              <a:rPr lang="en-US" dirty="0"/>
              <a:t>-prediction?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arenR"/>
            </a:pPr>
            <a:r>
              <a:rPr lang="en-US" dirty="0"/>
              <a:t>What happens to the main structures (RS, </a:t>
            </a:r>
            <a:r>
              <a:rPr lang="en-US" dirty="0" err="1"/>
              <a:t>RoB</a:t>
            </a:r>
            <a:r>
              <a:rPr lang="en-US" dirty="0"/>
              <a:t>, ARF, Rename Table) when we </a:t>
            </a:r>
            <a:r>
              <a:rPr lang="en-US" dirty="0" err="1"/>
              <a:t>mispredict</a:t>
            </a:r>
            <a:r>
              <a:rPr lang="en-US" dirty="0"/>
              <a:t>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/>
              <a:t>What is the whole purpose of </a:t>
            </a:r>
            <a:r>
              <a:rPr lang="en-US" dirty="0" err="1"/>
              <a:t>OoO</a:t>
            </a:r>
            <a:r>
              <a:rPr lang="en-US" dirty="0"/>
              <a:t> execution?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And yet more review questions!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/>
              <a:t>What is the purpose of the </a:t>
            </a:r>
            <a:r>
              <a:rPr lang="en-US" dirty="0" err="1"/>
              <a:t>RoB</a:t>
            </a:r>
            <a:r>
              <a:rPr lang="en-US" dirty="0"/>
              <a:t>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/>
              <a:t>Why do we have both a </a:t>
            </a:r>
            <a:r>
              <a:rPr lang="en-US" dirty="0" err="1"/>
              <a:t>RoB</a:t>
            </a:r>
            <a:r>
              <a:rPr lang="en-US" dirty="0"/>
              <a:t> and a RS?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err="1"/>
              <a:t>Misprediction</a:t>
            </a:r>
            <a:endParaRPr lang="en-US" dirty="0"/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arenR"/>
            </a:pPr>
            <a:r>
              <a:rPr lang="en-US" dirty="0"/>
              <a:t>When to we resolve a </a:t>
            </a:r>
            <a:r>
              <a:rPr lang="en-US" dirty="0" err="1"/>
              <a:t>mis</a:t>
            </a:r>
            <a:r>
              <a:rPr lang="en-US" dirty="0"/>
              <a:t>-prediction?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arenR"/>
            </a:pPr>
            <a:r>
              <a:rPr lang="en-US" dirty="0"/>
              <a:t>What happens to the main structures (RS, </a:t>
            </a:r>
            <a:r>
              <a:rPr lang="en-US" dirty="0" err="1"/>
              <a:t>RoB</a:t>
            </a:r>
            <a:r>
              <a:rPr lang="en-US" dirty="0"/>
              <a:t>, ARF, Rename Table) when we </a:t>
            </a:r>
            <a:r>
              <a:rPr lang="en-US" dirty="0" err="1"/>
              <a:t>mispredict</a:t>
            </a:r>
            <a:r>
              <a:rPr lang="en-US" dirty="0"/>
              <a:t>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/>
              <a:t>What is the whole purpose of </a:t>
            </a:r>
            <a:r>
              <a:rPr lang="en-US" dirty="0" err="1"/>
              <a:t>OoO</a:t>
            </a:r>
            <a:r>
              <a:rPr lang="en-US" dirty="0"/>
              <a:t> execution?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5791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/>
              <a:t>When an instruction is </a:t>
            </a:r>
            <a:r>
              <a:rPr lang="en-US" sz="3600" i="1" u="sng" dirty="0"/>
              <a:t>dispatched</a:t>
            </a:r>
            <a:r>
              <a:rPr lang="en-US" sz="3600" dirty="0"/>
              <a:t> how does it impact each major structure?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Rename table?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ARF?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err="1"/>
              <a:t>RoB</a:t>
            </a:r>
            <a:r>
              <a:rPr lang="en-US" dirty="0"/>
              <a:t>?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RS?</a:t>
            </a:r>
          </a:p>
        </p:txBody>
      </p:sp>
    </p:spTree>
    <p:extLst>
      <p:ext uri="{BB962C8B-B14F-4D97-AF65-F5344CB8AC3E}">
        <p14:creationId xmlns:p14="http://schemas.microsoft.com/office/powerpoint/2010/main" val="3420370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Last time: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Covered branch predictors</a:t>
            </a:r>
          </a:p>
          <a:p>
            <a:pPr lvl="1" eaLnBrk="1" hangingPunct="1"/>
            <a:r>
              <a:rPr lang="en-US" dirty="0"/>
              <a:t>Direction</a:t>
            </a:r>
          </a:p>
          <a:p>
            <a:pPr lvl="2" eaLnBrk="1" hangingPunct="1"/>
            <a:r>
              <a:rPr lang="en-US" dirty="0"/>
              <a:t>Bimodal, local history, global, </a:t>
            </a:r>
            <a:r>
              <a:rPr lang="en-US" dirty="0" err="1"/>
              <a:t>gshare</a:t>
            </a:r>
            <a:r>
              <a:rPr lang="en-US" dirty="0"/>
              <a:t>, tournament</a:t>
            </a:r>
          </a:p>
          <a:p>
            <a:pPr lvl="1" eaLnBrk="1" hangingPunct="1"/>
            <a:r>
              <a:rPr lang="en-US" dirty="0"/>
              <a:t>Address</a:t>
            </a:r>
          </a:p>
          <a:p>
            <a:pPr lvl="2" eaLnBrk="1" hangingPunct="1"/>
            <a:r>
              <a:rPr lang="en-US" dirty="0"/>
              <a:t>BTB</a:t>
            </a:r>
          </a:p>
          <a:p>
            <a:pPr lvl="2" eaLnBrk="1" hangingPunct="1"/>
            <a:r>
              <a:rPr lang="en-US" dirty="0"/>
              <a:t>RAS (briefly)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457200" lvl="1" indent="0" eaLnBrk="1" hangingPunct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sz="3600"/>
              <a:t>When an instruction </a:t>
            </a:r>
            <a:r>
              <a:rPr lang="en-US" sz="3600" i="1" u="sng"/>
              <a:t>completes execution</a:t>
            </a:r>
            <a:r>
              <a:rPr lang="en-US" sz="3600"/>
              <a:t> how does it impact each major structure?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Rename table?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ARF?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RoB?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RS?</a:t>
            </a:r>
          </a:p>
        </p:txBody>
      </p:sp>
    </p:spTree>
    <p:extLst>
      <p:ext uri="{BB962C8B-B14F-4D97-AF65-F5344CB8AC3E}">
        <p14:creationId xmlns:p14="http://schemas.microsoft.com/office/powerpoint/2010/main" val="2528265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When an instruction </a:t>
            </a:r>
            <a:r>
              <a:rPr lang="en-US" sz="3600" i="1" u="sng"/>
              <a:t>retires</a:t>
            </a:r>
            <a:r>
              <a:rPr lang="en-US" sz="3600"/>
              <a:t> how does it impact each major structure?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Rename table?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ARF?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RoB?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RS?</a:t>
            </a:r>
          </a:p>
        </p:txBody>
      </p:sp>
    </p:spTree>
    <p:extLst>
      <p:ext uri="{BB962C8B-B14F-4D97-AF65-F5344CB8AC3E}">
        <p14:creationId xmlns:p14="http://schemas.microsoft.com/office/powerpoint/2010/main" val="27676326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Topic change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Why on earth are we doing this?</a:t>
            </a:r>
          </a:p>
          <a:p>
            <a:pPr lvl="1" eaLnBrk="1" hangingPunct="1"/>
            <a:r>
              <a:rPr lang="en-US" dirty="0"/>
              <a:t>Why do we think it helps?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/>
              <a:t>Homework 2 problems 5 and 6 made the argument.</a:t>
            </a:r>
          </a:p>
          <a:p>
            <a:pPr lvl="1" eaLnBrk="1" hangingPunct="1"/>
            <a:r>
              <a:rPr lang="en-US" dirty="0"/>
              <a:t>Only need to obey true data dependencies. </a:t>
            </a:r>
          </a:p>
          <a:p>
            <a:pPr lvl="2" eaLnBrk="1" hangingPunct="1"/>
            <a:r>
              <a:rPr lang="en-US" dirty="0"/>
              <a:t>Huge speedup </a:t>
            </a:r>
            <a:r>
              <a:rPr lang="en-US" b="1" i="1" u="sng" dirty="0">
                <a:solidFill>
                  <a:srgbClr val="0070C0"/>
                </a:solidFill>
              </a:rPr>
              <a:t>potential</a:t>
            </a:r>
            <a:r>
              <a:rPr lang="en-US" dirty="0"/>
              <a:t>.</a:t>
            </a:r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Optimizing CPU Performance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Golden Rule: </a:t>
            </a:r>
            <a:r>
              <a:rPr lang="en-US" dirty="0" err="1"/>
              <a:t>t</a:t>
            </a:r>
            <a:r>
              <a:rPr lang="en-US" baseline="-25000" dirty="0" err="1"/>
              <a:t>CPU</a:t>
            </a:r>
            <a:r>
              <a:rPr lang="en-US" dirty="0"/>
              <a:t> = </a:t>
            </a:r>
            <a:r>
              <a:rPr lang="en-US" dirty="0" err="1"/>
              <a:t>N</a:t>
            </a:r>
            <a:r>
              <a:rPr lang="en-US" baseline="-25000" dirty="0" err="1"/>
              <a:t>inst</a:t>
            </a:r>
            <a:r>
              <a:rPr lang="en-US" dirty="0"/>
              <a:t>*CPI*</a:t>
            </a:r>
            <a:r>
              <a:rPr lang="en-US" dirty="0" err="1"/>
              <a:t>t</a:t>
            </a:r>
            <a:r>
              <a:rPr lang="en-US" baseline="-25000" dirty="0" err="1"/>
              <a:t>CLK</a:t>
            </a:r>
            <a:endParaRPr lang="en-US" baseline="-25000" dirty="0"/>
          </a:p>
          <a:p>
            <a:pPr eaLnBrk="1" hangingPunct="1"/>
            <a:r>
              <a:rPr lang="en-US" dirty="0"/>
              <a:t>Given this, what are our options</a:t>
            </a:r>
          </a:p>
          <a:p>
            <a:pPr lvl="1" eaLnBrk="1" hangingPunct="1"/>
            <a:r>
              <a:rPr lang="en-US" dirty="0"/>
              <a:t>Reduce the number of instructions executed</a:t>
            </a:r>
          </a:p>
          <a:p>
            <a:pPr lvl="1" eaLnBrk="1" hangingPunct="1"/>
            <a:r>
              <a:rPr lang="en-US" dirty="0"/>
              <a:t>Reduce the cycles to execute an instruction</a:t>
            </a:r>
          </a:p>
          <a:p>
            <a:pPr lvl="1" eaLnBrk="1" hangingPunct="1"/>
            <a:r>
              <a:rPr lang="en-US" dirty="0"/>
              <a:t>Reduce the clock period</a:t>
            </a:r>
          </a:p>
          <a:p>
            <a:pPr eaLnBrk="1" hangingPunct="1"/>
            <a:r>
              <a:rPr lang="en-US" dirty="0"/>
              <a:t>Our first focus: Reducing CPI</a:t>
            </a:r>
          </a:p>
          <a:p>
            <a:pPr lvl="1" eaLnBrk="1" hangingPunct="1"/>
            <a:r>
              <a:rPr lang="en-US" dirty="0"/>
              <a:t>Approach: </a:t>
            </a:r>
            <a:r>
              <a:rPr lang="en-US" i="1" dirty="0"/>
              <a:t>Instruction Level Parallelism</a:t>
            </a:r>
            <a:r>
              <a:rPr lang="en-US" dirty="0"/>
              <a:t> (ILP)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Why ILP?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09600" y="1676400"/>
            <a:ext cx="1752600" cy="762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667000" y="1676400"/>
            <a:ext cx="1752600" cy="762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200275" y="3048000"/>
            <a:ext cx="46672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Arial Narrow" pitchFamily="34" charset="0"/>
              </a:rPr>
              <a:t>Vs.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609600" y="3810000"/>
            <a:ext cx="1752600" cy="762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09600" y="5029200"/>
            <a:ext cx="1752600" cy="762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243388" y="1671638"/>
            <a:ext cx="4443412" cy="4454525"/>
          </a:xfrm>
        </p:spPr>
        <p:txBody>
          <a:bodyPr/>
          <a:lstStyle/>
          <a:p>
            <a:pPr eaLnBrk="1" hangingPunct="1"/>
            <a:r>
              <a:rPr lang="en-US"/>
              <a:t>Requirements</a:t>
            </a:r>
          </a:p>
          <a:p>
            <a:pPr lvl="1" eaLnBrk="1" hangingPunct="1"/>
            <a:r>
              <a:rPr lang="en-US"/>
              <a:t>Parallelism</a:t>
            </a:r>
          </a:p>
          <a:p>
            <a:pPr lvl="1" eaLnBrk="1" hangingPunct="1"/>
            <a:r>
              <a:rPr lang="en-US"/>
              <a:t>Large window</a:t>
            </a:r>
          </a:p>
          <a:p>
            <a:pPr lvl="1" eaLnBrk="1" hangingPunct="1"/>
            <a:r>
              <a:rPr lang="en-US"/>
              <a:t>Limited control deps</a:t>
            </a:r>
          </a:p>
          <a:p>
            <a:pPr lvl="1" eaLnBrk="1" hangingPunct="1"/>
            <a:r>
              <a:rPr lang="en-US"/>
              <a:t>Eliminate “false” deps</a:t>
            </a:r>
          </a:p>
          <a:p>
            <a:pPr lvl="1" eaLnBrk="1" hangingPunct="1"/>
            <a:r>
              <a:rPr lang="en-US"/>
              <a:t>Find run-time deps</a:t>
            </a:r>
          </a:p>
          <a:p>
            <a:pPr lvl="1" eaLnBrk="1" hangingPunct="1"/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How Much ILP is There?</a:t>
            </a:r>
            <a:br>
              <a:rPr lang="en-US" dirty="0"/>
            </a:br>
            <a:r>
              <a:rPr lang="en-US" dirty="0"/>
              <a:t>(Chapter 3.10)</a:t>
            </a:r>
          </a:p>
        </p:txBody>
      </p:sp>
      <p:pic>
        <p:nvPicPr>
          <p:cNvPr id="9219" name="Picture 3" descr="Ch3-fig3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62000" y="1676400"/>
            <a:ext cx="7467600" cy="4667250"/>
          </a:xfr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How Large Must the “Window” Be?</a:t>
            </a:r>
          </a:p>
        </p:txBody>
      </p:sp>
      <p:pic>
        <p:nvPicPr>
          <p:cNvPr id="10243" name="Picture 3" descr="Ch3-fig36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" y="1676400"/>
            <a:ext cx="7620000" cy="4233863"/>
          </a:xfr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ALU Operation </a:t>
            </a:r>
            <a:r>
              <a:rPr lang="en-US" i="1"/>
              <a:t>GOOD</a:t>
            </a:r>
            <a:r>
              <a:rPr lang="en-US"/>
              <a:t>, Branch </a:t>
            </a:r>
            <a:r>
              <a:rPr lang="en-US" i="1"/>
              <a:t>BAD</a:t>
            </a:r>
          </a:p>
        </p:txBody>
      </p:sp>
      <p:pic>
        <p:nvPicPr>
          <p:cNvPr id="11267" name="Picture 3" descr="Ch3-fig3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1958975"/>
            <a:ext cx="7735888" cy="3968750"/>
          </a:xfrm>
          <a:noFill/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0" y="5013325"/>
            <a:ext cx="3722688" cy="17684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latin typeface="Arial Narrow" pitchFamily="34" charset="0"/>
              </a:rPr>
              <a:t>Expected Number of Branches</a:t>
            </a:r>
          </a:p>
          <a:p>
            <a:r>
              <a:rPr lang="en-US" u="sng">
                <a:latin typeface="Arial Narrow" pitchFamily="34" charset="0"/>
              </a:rPr>
              <a:t>Between Mispredicts</a:t>
            </a:r>
          </a:p>
          <a:p>
            <a:endParaRPr lang="en-US" u="sng">
              <a:latin typeface="Arial Narrow" pitchFamily="34" charset="0"/>
            </a:endParaRPr>
          </a:p>
          <a:p>
            <a:r>
              <a:rPr lang="en-US">
                <a:latin typeface="Arial Narrow" pitchFamily="34" charset="0"/>
              </a:rPr>
              <a:t>E(X) ~ 1/(1-p)</a:t>
            </a:r>
          </a:p>
          <a:p>
            <a:endParaRPr lang="en-US">
              <a:latin typeface="Arial Narrow" pitchFamily="34" charset="0"/>
            </a:endParaRPr>
          </a:p>
          <a:p>
            <a:r>
              <a:rPr lang="en-US">
                <a:latin typeface="Arial Narrow" pitchFamily="34" charset="0"/>
              </a:rPr>
              <a:t>E.g., p = 95%, E(X) ~ 20 brs, 100-ish insts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How Accurate are Branch Predictors?</a:t>
            </a:r>
          </a:p>
        </p:txBody>
      </p:sp>
      <p:pic>
        <p:nvPicPr>
          <p:cNvPr id="12291" name="Picture 3" descr="Ch3-fig40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47800" y="1219200"/>
            <a:ext cx="5795963" cy="5443538"/>
          </a:xfr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h3-fig41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05000" y="1219200"/>
            <a:ext cx="5486400" cy="3135313"/>
          </a:xfrm>
          <a:noFill/>
        </p:spPr>
      </p:pic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Impact of Physical Storage Limitations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4689475"/>
            <a:ext cx="8229600" cy="14366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Each instruction “in flight” must have storage for its result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Really worse than this because of mispeculation…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dirty="0"/>
              <a:t>Warning: Crazy times coming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830763"/>
          </a:xfrm>
        </p:spPr>
        <p:txBody>
          <a:bodyPr/>
          <a:lstStyle/>
          <a:p>
            <a:r>
              <a:rPr lang="en-US" sz="2000" dirty="0"/>
              <a:t>HW2 due on Friday 2/2 (tomorrow!)</a:t>
            </a:r>
          </a:p>
          <a:p>
            <a:r>
              <a:rPr lang="en-US" sz="2000" dirty="0"/>
              <a:t>Will do group formation and project materials on Tuesday 2/6.</a:t>
            </a:r>
          </a:p>
          <a:p>
            <a:r>
              <a:rPr lang="en-US" sz="2000" b="1" u="sng" dirty="0"/>
              <a:t>Group formation will be done in class on Thursday 2/8</a:t>
            </a:r>
          </a:p>
          <a:p>
            <a:r>
              <a:rPr lang="en-US" sz="2000" dirty="0"/>
              <a:t>P3 is due on Sunday 2/9</a:t>
            </a:r>
          </a:p>
          <a:p>
            <a:pPr lvl="1"/>
            <a:r>
              <a:rPr lang="en-US" sz="1800" dirty="0"/>
              <a:t>It’s a lot of work (20 hours?)</a:t>
            </a:r>
          </a:p>
          <a:p>
            <a:r>
              <a:rPr lang="en-US" sz="2000" dirty="0"/>
              <a:t>Proposal is due on Tuesday 2/13</a:t>
            </a:r>
          </a:p>
          <a:p>
            <a:pPr lvl="1"/>
            <a:r>
              <a:rPr lang="en-US" sz="1800" dirty="0"/>
              <a:t>It’s not a lot of work (1 hour?) to do the write-up, but you’ll need to meet with your group and discuss things.</a:t>
            </a:r>
          </a:p>
          <a:p>
            <a:pPr lvl="2"/>
            <a:r>
              <a:rPr lang="en-US" sz="1600" dirty="0"/>
              <a:t>Don’t worry too much about getting this right.  You’ll be allowed to change (we’ll meet the following Friday).  Just a line in the sand.  Will discuss on 2/6.</a:t>
            </a:r>
          </a:p>
          <a:p>
            <a:r>
              <a:rPr lang="en-US" sz="2000" dirty="0"/>
              <a:t>HW3 is due on Wednesday 2/14.  No late homework. Answers posted right after it’s due!</a:t>
            </a:r>
          </a:p>
          <a:p>
            <a:r>
              <a:rPr lang="en-US" sz="2000" dirty="0"/>
              <a:t>Midterm is on Thursday 2/15 in the evening</a:t>
            </a:r>
          </a:p>
          <a:p>
            <a:pPr lvl="1"/>
            <a:r>
              <a:rPr lang="en-US" sz="1600" dirty="0"/>
              <a:t>Review session over that weekend (date/time TBA)</a:t>
            </a:r>
          </a:p>
          <a:p>
            <a:pPr lvl="1"/>
            <a:r>
              <a:rPr lang="en-US" sz="1800" dirty="0"/>
              <a:t>Q&amp;A in class 2/15</a:t>
            </a:r>
          </a:p>
          <a:p>
            <a:pPr lvl="1"/>
            <a:r>
              <a:rPr lang="en-US" sz="1800" dirty="0"/>
              <a:t>Best way to study is look at old exams (posted on-line later this week)</a:t>
            </a:r>
          </a:p>
          <a:p>
            <a:r>
              <a:rPr lang="en-US" sz="2200" dirty="0"/>
              <a:t>20 minute proposal meetings on Friday 2/16 rather than lab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Ch3-fig43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05200" y="1524000"/>
            <a:ext cx="5184775" cy="3452813"/>
          </a:xfrm>
          <a:noFill/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Registers </a:t>
            </a:r>
            <a:r>
              <a:rPr lang="en-US" i="1"/>
              <a:t>GOOD</a:t>
            </a:r>
            <a:r>
              <a:rPr lang="en-US"/>
              <a:t>, Memory </a:t>
            </a:r>
            <a:r>
              <a:rPr lang="en-US" i="1"/>
              <a:t>BAD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3810000" cy="5105400"/>
          </a:xfrm>
        </p:spPr>
        <p:txBody>
          <a:bodyPr/>
          <a:lstStyle/>
          <a:p>
            <a:pPr eaLnBrk="1" hangingPunct="1"/>
            <a:r>
              <a:rPr lang="en-US" sz="2400" dirty="0"/>
              <a:t>Benefits of registers</a:t>
            </a:r>
          </a:p>
          <a:p>
            <a:pPr lvl="1" eaLnBrk="1" hangingPunct="1"/>
            <a:r>
              <a:rPr lang="en-US" sz="2000" dirty="0"/>
              <a:t>Well described </a:t>
            </a:r>
            <a:r>
              <a:rPr lang="en-US" sz="2000" dirty="0" err="1"/>
              <a:t>deps</a:t>
            </a:r>
            <a:endParaRPr lang="en-US" sz="2000" dirty="0"/>
          </a:p>
          <a:p>
            <a:pPr lvl="1" eaLnBrk="1" hangingPunct="1"/>
            <a:r>
              <a:rPr lang="en-US" sz="2000" dirty="0"/>
              <a:t>Fast access</a:t>
            </a:r>
          </a:p>
          <a:p>
            <a:pPr lvl="1" eaLnBrk="1" hangingPunct="1"/>
            <a:r>
              <a:rPr lang="en-US" sz="2000" dirty="0"/>
              <a:t>Finite resource</a:t>
            </a:r>
          </a:p>
          <a:p>
            <a:pPr eaLnBrk="1" hangingPunct="1"/>
            <a:r>
              <a:rPr lang="en-US" sz="2400" dirty="0"/>
              <a:t>Memory loses these benefits for flexibility</a:t>
            </a:r>
            <a:br>
              <a:rPr lang="en-US" sz="2800" dirty="0"/>
            </a:br>
            <a:endParaRPr lang="en-US" sz="2800" dirty="0"/>
          </a:p>
          <a:p>
            <a:pPr lvl="1" eaLnBrk="1" hangingPunct="1">
              <a:buFontTx/>
              <a:buNone/>
            </a:pPr>
            <a:r>
              <a:rPr lang="en-US" sz="2400" dirty="0"/>
              <a:t>*p = …</a:t>
            </a:r>
            <a:br>
              <a:rPr lang="en-US" sz="2400" dirty="0"/>
            </a:br>
            <a:endParaRPr lang="en-US" sz="2400" dirty="0"/>
          </a:p>
          <a:p>
            <a:pPr lvl="1" eaLnBrk="1" hangingPunct="1">
              <a:buFontTx/>
              <a:buNone/>
            </a:pPr>
            <a:r>
              <a:rPr lang="en-US" sz="2400" dirty="0"/>
              <a:t>*q = …</a:t>
            </a:r>
            <a:br>
              <a:rPr lang="en-US" sz="2400" dirty="0"/>
            </a:br>
            <a:endParaRPr lang="en-US" sz="2400" dirty="0"/>
          </a:p>
          <a:p>
            <a:pPr lvl="1" eaLnBrk="1" hangingPunct="1">
              <a:buFontTx/>
              <a:buNone/>
            </a:pPr>
            <a:r>
              <a:rPr lang="en-US" sz="2400" dirty="0"/>
              <a:t>… = *p</a:t>
            </a: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1143000" y="4533900"/>
            <a:ext cx="381000" cy="990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1143000" y="5227637"/>
            <a:ext cx="304800" cy="381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457325" y="5410199"/>
            <a:ext cx="3111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 Narrow" pitchFamily="34" charset="0"/>
              </a:rPr>
              <a:t>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“Bottom Line” for an Ambitious Design</a:t>
            </a:r>
          </a:p>
        </p:txBody>
      </p:sp>
      <p:pic>
        <p:nvPicPr>
          <p:cNvPr id="15363" name="Picture 3" descr="Ch3-fig4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" y="1676400"/>
            <a:ext cx="7620000" cy="4224338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2CBBA58-A401-435D-B972-62A79D3C57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50785"/>
            <a:ext cx="9144000" cy="1956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953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General speculation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Control speculation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“I think this branch will go to address 90004”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Data speculation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“I’ll guess the result of the load will be zero”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Memory conflict speculation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“I don’t think this load conflicts with any proceeding store.”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Error speculation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“I don’t think there were any errors in this calculation”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620000" cy="1143000"/>
          </a:xfrm>
        </p:spPr>
        <p:txBody>
          <a:bodyPr/>
          <a:lstStyle/>
          <a:p>
            <a:pPr eaLnBrk="1" hangingPunct="1"/>
            <a:r>
              <a:rPr lang="en-US"/>
              <a:t>Speculation in general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010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Need to be 100% sure on final correctness!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So need a recovery mechanism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Must make forward progress!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Want to speed up overall performance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So recovery cost should be low or </a:t>
            </a:r>
            <a:r>
              <a:rPr lang="en-US" b="1" i="1" dirty="0"/>
              <a:t>expected</a:t>
            </a:r>
            <a:r>
              <a:rPr lang="en-US" dirty="0"/>
              <a:t> rate of occurrence should be low.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There can be a real trade-off on </a:t>
            </a:r>
            <a:r>
              <a:rPr lang="en-US" i="1" dirty="0"/>
              <a:t>accuracy</a:t>
            </a:r>
            <a:r>
              <a:rPr lang="en-US" dirty="0"/>
              <a:t>, </a:t>
            </a:r>
            <a:r>
              <a:rPr lang="en-US" i="1" dirty="0"/>
              <a:t>cost of recovery</a:t>
            </a:r>
            <a:r>
              <a:rPr lang="en-US" dirty="0"/>
              <a:t>, and </a:t>
            </a:r>
            <a:r>
              <a:rPr lang="en-US" i="1" dirty="0"/>
              <a:t>speedup when correct.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Should keep the worst case in mind…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2667000" y="2057400"/>
            <a:ext cx="457200" cy="381000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 Narrow" pitchFamily="34" charset="0"/>
              </a:rPr>
              <a:t>MEM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/>
              <a:t>Precise Interrupts and branches via the </a:t>
            </a:r>
            <a:br>
              <a:rPr lang="en-US" sz="3600" dirty="0"/>
            </a:br>
            <a:r>
              <a:rPr lang="en-US" sz="3600" dirty="0"/>
              <a:t>Reorder Buffer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95800" y="1295400"/>
            <a:ext cx="4343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@ </a:t>
            </a:r>
            <a:r>
              <a:rPr lang="en-US" sz="2400" b="1" dirty="0" err="1"/>
              <a:t>Alloc</a:t>
            </a:r>
            <a:endParaRPr lang="en-US" sz="2400" b="1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Allocate result storage at Tail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@ </a:t>
            </a:r>
            <a:r>
              <a:rPr lang="en-US" sz="2400" b="1" dirty="0" err="1"/>
              <a:t>Sched</a:t>
            </a:r>
            <a:endParaRPr lang="en-US" sz="2400" b="1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Get inputs (ROB T-to-H then ARF)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Wait until all inputs ready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@ </a:t>
            </a:r>
            <a:r>
              <a:rPr lang="en-US" sz="2400" b="1" dirty="0"/>
              <a:t>WB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Write results/fault to ROB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Indicate result is ready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@ </a:t>
            </a:r>
            <a:r>
              <a:rPr lang="en-US" sz="2400" b="1" dirty="0"/>
              <a:t>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Wait until </a:t>
            </a:r>
            <a:r>
              <a:rPr lang="en-US" sz="2000" dirty="0" err="1"/>
              <a:t>inst</a:t>
            </a:r>
            <a:r>
              <a:rPr lang="en-US" sz="2000" dirty="0"/>
              <a:t> @ Head is done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If fault, initiate handler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Else, write results to ARF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/>
              <a:t>Deallocate</a:t>
            </a:r>
            <a:r>
              <a:rPr lang="en-US" sz="2000" dirty="0"/>
              <a:t> entry from ROB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152400" y="2209800"/>
            <a:ext cx="457200" cy="381000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 Narrow" pitchFamily="34" charset="0"/>
              </a:rPr>
              <a:t>IF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609600" y="2209800"/>
            <a:ext cx="457200" cy="381000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 Narrow" pitchFamily="34" charset="0"/>
              </a:rPr>
              <a:t>ID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1066800" y="2209800"/>
            <a:ext cx="457200" cy="381000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Arial Narrow" pitchFamily="34" charset="0"/>
              </a:rPr>
              <a:t>Alloc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1524000" y="2209800"/>
            <a:ext cx="457200" cy="381000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Arial Narrow" pitchFamily="34" charset="0"/>
              </a:rPr>
              <a:t>Sched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2514600" y="2209800"/>
            <a:ext cx="457200" cy="381000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 Narrow" pitchFamily="34" charset="0"/>
              </a:rPr>
              <a:t>EX</a:t>
            </a: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1981200" y="23622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pSp>
        <p:nvGrpSpPr>
          <p:cNvPr id="44043" name="Group 11"/>
          <p:cNvGrpSpPr>
            <a:grpSpLocks/>
          </p:cNvGrpSpPr>
          <p:nvPr/>
        </p:nvGrpSpPr>
        <p:grpSpPr bwMode="auto">
          <a:xfrm>
            <a:off x="1905000" y="3124200"/>
            <a:ext cx="1752600" cy="381000"/>
            <a:chOff x="1440" y="1968"/>
            <a:chExt cx="1056" cy="240"/>
          </a:xfrm>
        </p:grpSpPr>
        <p:sp>
          <p:nvSpPr>
            <p:cNvPr id="44067" name="Rectangle 12"/>
            <p:cNvSpPr>
              <a:spLocks noChangeArrowheads="1"/>
            </p:cNvSpPr>
            <p:nvPr/>
          </p:nvSpPr>
          <p:spPr bwMode="auto">
            <a:xfrm>
              <a:off x="1440" y="1968"/>
              <a:ext cx="1056" cy="24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Arial Narrow" pitchFamily="34" charset="0"/>
                </a:rPr>
                <a:t>ROB</a:t>
              </a:r>
            </a:p>
          </p:txBody>
        </p:sp>
        <p:sp>
          <p:nvSpPr>
            <p:cNvPr id="44068" name="Line 13"/>
            <p:cNvSpPr>
              <a:spLocks noChangeShapeType="1"/>
            </p:cNvSpPr>
            <p:nvPr/>
          </p:nvSpPr>
          <p:spPr bwMode="auto">
            <a:xfrm>
              <a:off x="1584" y="1968"/>
              <a:ext cx="0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69" name="Line 14"/>
            <p:cNvSpPr>
              <a:spLocks noChangeShapeType="1"/>
            </p:cNvSpPr>
            <p:nvPr/>
          </p:nvSpPr>
          <p:spPr bwMode="auto">
            <a:xfrm>
              <a:off x="1728" y="1968"/>
              <a:ext cx="0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70" name="Line 15"/>
            <p:cNvSpPr>
              <a:spLocks noChangeShapeType="1"/>
            </p:cNvSpPr>
            <p:nvPr/>
          </p:nvSpPr>
          <p:spPr bwMode="auto">
            <a:xfrm>
              <a:off x="2352" y="1968"/>
              <a:ext cx="0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71" name="Line 16"/>
            <p:cNvSpPr>
              <a:spLocks noChangeShapeType="1"/>
            </p:cNvSpPr>
            <p:nvPr/>
          </p:nvSpPr>
          <p:spPr bwMode="auto">
            <a:xfrm>
              <a:off x="2208" y="1968"/>
              <a:ext cx="0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4044" name="Line 17"/>
          <p:cNvSpPr>
            <a:spLocks noChangeShapeType="1"/>
          </p:cNvSpPr>
          <p:nvPr/>
        </p:nvSpPr>
        <p:spPr bwMode="auto">
          <a:xfrm>
            <a:off x="2209800" y="23622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45" name="Line 18"/>
          <p:cNvSpPr>
            <a:spLocks noChangeShapeType="1"/>
          </p:cNvSpPr>
          <p:nvPr/>
        </p:nvSpPr>
        <p:spPr bwMode="auto">
          <a:xfrm>
            <a:off x="3124200" y="2362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46" name="Line 19"/>
          <p:cNvSpPr>
            <a:spLocks noChangeShapeType="1"/>
          </p:cNvSpPr>
          <p:nvPr/>
        </p:nvSpPr>
        <p:spPr bwMode="auto">
          <a:xfrm>
            <a:off x="3352800" y="23622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47" name="Line 20"/>
          <p:cNvSpPr>
            <a:spLocks noChangeShapeType="1"/>
          </p:cNvSpPr>
          <p:nvPr/>
        </p:nvSpPr>
        <p:spPr bwMode="auto">
          <a:xfrm>
            <a:off x="36576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48" name="Line 21"/>
          <p:cNvSpPr>
            <a:spLocks noChangeShapeType="1"/>
          </p:cNvSpPr>
          <p:nvPr/>
        </p:nvSpPr>
        <p:spPr bwMode="auto">
          <a:xfrm flipV="1">
            <a:off x="3810000" y="23622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49" name="Line 22"/>
          <p:cNvSpPr>
            <a:spLocks noChangeShapeType="1"/>
          </p:cNvSpPr>
          <p:nvPr/>
        </p:nvSpPr>
        <p:spPr bwMode="auto">
          <a:xfrm>
            <a:off x="3810000" y="2362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0" name="Rectangle 23"/>
          <p:cNvSpPr>
            <a:spLocks noChangeArrowheads="1"/>
          </p:cNvSpPr>
          <p:nvPr/>
        </p:nvSpPr>
        <p:spPr bwMode="auto">
          <a:xfrm>
            <a:off x="3962400" y="2209800"/>
            <a:ext cx="457200" cy="381000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 Narrow" pitchFamily="34" charset="0"/>
              </a:rPr>
              <a:t>CT</a:t>
            </a:r>
          </a:p>
        </p:txBody>
      </p:sp>
      <p:sp>
        <p:nvSpPr>
          <p:cNvPr id="44051" name="Line 24"/>
          <p:cNvSpPr>
            <a:spLocks noChangeShapeType="1"/>
          </p:cNvSpPr>
          <p:nvPr/>
        </p:nvSpPr>
        <p:spPr bwMode="auto">
          <a:xfrm flipV="1">
            <a:off x="3352800" y="3505200"/>
            <a:ext cx="0" cy="381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2" name="Line 25"/>
          <p:cNvSpPr>
            <a:spLocks noChangeShapeType="1"/>
          </p:cNvSpPr>
          <p:nvPr/>
        </p:nvSpPr>
        <p:spPr bwMode="auto">
          <a:xfrm flipV="1">
            <a:off x="2286000" y="3505200"/>
            <a:ext cx="0" cy="381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3" name="Text Box 26"/>
          <p:cNvSpPr txBox="1">
            <a:spLocks noChangeArrowheads="1"/>
          </p:cNvSpPr>
          <p:nvPr/>
        </p:nvSpPr>
        <p:spPr bwMode="auto">
          <a:xfrm>
            <a:off x="1981200" y="3886200"/>
            <a:ext cx="633413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Head</a:t>
            </a:r>
          </a:p>
        </p:txBody>
      </p:sp>
      <p:sp>
        <p:nvSpPr>
          <p:cNvPr id="44054" name="Text Box 27"/>
          <p:cNvSpPr txBox="1">
            <a:spLocks noChangeArrowheads="1"/>
          </p:cNvSpPr>
          <p:nvPr/>
        </p:nvSpPr>
        <p:spPr bwMode="auto">
          <a:xfrm>
            <a:off x="3095625" y="3886200"/>
            <a:ext cx="48577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Tail</a:t>
            </a:r>
          </a:p>
        </p:txBody>
      </p:sp>
      <p:sp>
        <p:nvSpPr>
          <p:cNvPr id="44055" name="Line 28"/>
          <p:cNvSpPr>
            <a:spLocks noChangeShapeType="1"/>
          </p:cNvSpPr>
          <p:nvPr/>
        </p:nvSpPr>
        <p:spPr bwMode="auto">
          <a:xfrm>
            <a:off x="4191000" y="2590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6" name="Rectangle 29"/>
          <p:cNvSpPr>
            <a:spLocks noChangeArrowheads="1"/>
          </p:cNvSpPr>
          <p:nvPr/>
        </p:nvSpPr>
        <p:spPr bwMode="auto">
          <a:xfrm>
            <a:off x="533400" y="3352800"/>
            <a:ext cx="914400" cy="1066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 Narrow" pitchFamily="34" charset="0"/>
              </a:rPr>
              <a:t>PC</a:t>
            </a:r>
          </a:p>
          <a:p>
            <a:pPr algn="ctr"/>
            <a:r>
              <a:rPr lang="en-US">
                <a:latin typeface="Arial Narrow" pitchFamily="34" charset="0"/>
              </a:rPr>
              <a:t>Dst regID</a:t>
            </a:r>
          </a:p>
          <a:p>
            <a:pPr algn="ctr"/>
            <a:r>
              <a:rPr lang="en-US">
                <a:latin typeface="Arial Narrow" pitchFamily="34" charset="0"/>
              </a:rPr>
              <a:t>Dst value</a:t>
            </a:r>
          </a:p>
          <a:p>
            <a:pPr algn="ctr"/>
            <a:r>
              <a:rPr lang="en-US">
                <a:latin typeface="Arial Narrow" pitchFamily="34" charset="0"/>
              </a:rPr>
              <a:t>Except?</a:t>
            </a:r>
          </a:p>
        </p:txBody>
      </p:sp>
      <p:sp>
        <p:nvSpPr>
          <p:cNvPr id="44057" name="Rectangle 30"/>
          <p:cNvSpPr>
            <a:spLocks noChangeArrowheads="1"/>
          </p:cNvSpPr>
          <p:nvPr/>
        </p:nvSpPr>
        <p:spPr bwMode="auto">
          <a:xfrm>
            <a:off x="228600" y="4572000"/>
            <a:ext cx="449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 Narrow" pitchFamily="34" charset="0"/>
              </a:rPr>
              <a:t>Reorder Buffer (ROB)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400">
                <a:latin typeface="Arial Narrow" pitchFamily="34" charset="0"/>
              </a:rPr>
              <a:t>Circular queue of spec state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400">
                <a:latin typeface="Arial Narrow" pitchFamily="34" charset="0"/>
              </a:rPr>
              <a:t>May contain multiple definitions of </a:t>
            </a:r>
            <a:r>
              <a:rPr lang="en-US" sz="2400" i="1">
                <a:latin typeface="Arial Narrow" pitchFamily="34" charset="0"/>
              </a:rPr>
              <a:t>same</a:t>
            </a:r>
            <a:r>
              <a:rPr lang="en-US" sz="2400">
                <a:latin typeface="Arial Narrow" pitchFamily="34" charset="0"/>
              </a:rPr>
              <a:t> register</a:t>
            </a:r>
          </a:p>
        </p:txBody>
      </p:sp>
      <p:sp>
        <p:nvSpPr>
          <p:cNvPr id="44058" name="Text Box 31"/>
          <p:cNvSpPr txBox="1">
            <a:spLocks noChangeArrowheads="1"/>
          </p:cNvSpPr>
          <p:nvPr/>
        </p:nvSpPr>
        <p:spPr bwMode="auto">
          <a:xfrm>
            <a:off x="1524000" y="2667000"/>
            <a:ext cx="696913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>
                <a:latin typeface="Arial Narrow" pitchFamily="34" charset="0"/>
              </a:rPr>
              <a:t>In-order</a:t>
            </a:r>
          </a:p>
        </p:txBody>
      </p:sp>
      <p:sp>
        <p:nvSpPr>
          <p:cNvPr id="44059" name="Text Box 32"/>
          <p:cNvSpPr txBox="1">
            <a:spLocks noChangeArrowheads="1"/>
          </p:cNvSpPr>
          <p:nvPr/>
        </p:nvSpPr>
        <p:spPr bwMode="auto">
          <a:xfrm>
            <a:off x="4179888" y="2667000"/>
            <a:ext cx="696912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>
                <a:latin typeface="Arial Narrow" pitchFamily="34" charset="0"/>
              </a:rPr>
              <a:t>In-order</a:t>
            </a:r>
          </a:p>
        </p:txBody>
      </p:sp>
      <p:sp>
        <p:nvSpPr>
          <p:cNvPr id="44060" name="Text Box 33"/>
          <p:cNvSpPr txBox="1">
            <a:spLocks noChangeArrowheads="1"/>
          </p:cNvSpPr>
          <p:nvPr/>
        </p:nvSpPr>
        <p:spPr bwMode="auto">
          <a:xfrm>
            <a:off x="2895600" y="1752600"/>
            <a:ext cx="817563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>
                <a:latin typeface="Arial Narrow" pitchFamily="34" charset="0"/>
              </a:rPr>
              <a:t>Any order</a:t>
            </a:r>
          </a:p>
        </p:txBody>
      </p:sp>
      <p:sp>
        <p:nvSpPr>
          <p:cNvPr id="44061" name="Rectangle 34"/>
          <p:cNvSpPr>
            <a:spLocks noChangeArrowheads="1"/>
          </p:cNvSpPr>
          <p:nvPr/>
        </p:nvSpPr>
        <p:spPr bwMode="auto">
          <a:xfrm>
            <a:off x="3962400" y="3124200"/>
            <a:ext cx="457200" cy="3810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 Narrow" pitchFamily="34" charset="0"/>
              </a:rPr>
              <a:t>ARF</a:t>
            </a:r>
          </a:p>
        </p:txBody>
      </p:sp>
      <p:sp>
        <p:nvSpPr>
          <p:cNvPr id="44062" name="Line 35"/>
          <p:cNvSpPr>
            <a:spLocks noChangeShapeType="1"/>
          </p:cNvSpPr>
          <p:nvPr/>
        </p:nvSpPr>
        <p:spPr bwMode="auto">
          <a:xfrm flipH="1">
            <a:off x="533400" y="3124200"/>
            <a:ext cx="137160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63" name="Line 36"/>
          <p:cNvSpPr>
            <a:spLocks noChangeShapeType="1"/>
          </p:cNvSpPr>
          <p:nvPr/>
        </p:nvSpPr>
        <p:spPr bwMode="auto">
          <a:xfrm flipH="1">
            <a:off x="1447800" y="3505200"/>
            <a:ext cx="685800" cy="914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64" name="Line 37"/>
          <p:cNvSpPr>
            <a:spLocks noChangeShapeType="1"/>
          </p:cNvSpPr>
          <p:nvPr/>
        </p:nvSpPr>
        <p:spPr bwMode="auto">
          <a:xfrm>
            <a:off x="533400" y="3581400"/>
            <a:ext cx="914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65" name="Line 38"/>
          <p:cNvSpPr>
            <a:spLocks noChangeShapeType="1"/>
          </p:cNvSpPr>
          <p:nvPr/>
        </p:nvSpPr>
        <p:spPr bwMode="auto">
          <a:xfrm>
            <a:off x="533400" y="3886200"/>
            <a:ext cx="914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66" name="Line 39"/>
          <p:cNvSpPr>
            <a:spLocks noChangeShapeType="1"/>
          </p:cNvSpPr>
          <p:nvPr/>
        </p:nvSpPr>
        <p:spPr bwMode="auto">
          <a:xfrm>
            <a:off x="533400" y="4191000"/>
            <a:ext cx="914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Reorder Buffer Example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533400" y="1804988"/>
            <a:ext cx="2311400" cy="4054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Arial Narrow" pitchFamily="34" charset="0"/>
              </a:rPr>
              <a:t>Code Sequence</a:t>
            </a:r>
          </a:p>
          <a:p>
            <a:endParaRPr lang="en-US" sz="2000" u="sng">
              <a:latin typeface="Arial Narrow" pitchFamily="34" charset="0"/>
            </a:endParaRPr>
          </a:p>
          <a:p>
            <a:r>
              <a:rPr lang="en-US" sz="2000">
                <a:latin typeface="Arial Narrow" pitchFamily="34" charset="0"/>
              </a:rPr>
              <a:t>  f1 = f2 / f3</a:t>
            </a:r>
          </a:p>
          <a:p>
            <a:r>
              <a:rPr lang="en-US" sz="2000">
                <a:latin typeface="Arial Narrow" pitchFamily="34" charset="0"/>
              </a:rPr>
              <a:t>  r3 = r2 + r3</a:t>
            </a:r>
          </a:p>
          <a:p>
            <a:r>
              <a:rPr lang="en-US" sz="2000">
                <a:latin typeface="Arial Narrow" pitchFamily="34" charset="0"/>
              </a:rPr>
              <a:t>  r4 = r3 – r2</a:t>
            </a:r>
          </a:p>
          <a:p>
            <a:endParaRPr lang="en-US" sz="2000">
              <a:latin typeface="Arial Narrow" pitchFamily="34" charset="0"/>
            </a:endParaRPr>
          </a:p>
          <a:p>
            <a:r>
              <a:rPr lang="en-US" sz="2000">
                <a:latin typeface="Arial Narrow" pitchFamily="34" charset="0"/>
              </a:rPr>
              <a:t>Initial Conditions</a:t>
            </a:r>
          </a:p>
          <a:p>
            <a:endParaRPr lang="en-US" sz="2000">
              <a:latin typeface="Arial Narrow" pitchFamily="34" charset="0"/>
            </a:endParaRPr>
          </a:p>
          <a:p>
            <a:r>
              <a:rPr lang="en-US" sz="2000">
                <a:latin typeface="Arial Narrow" pitchFamily="34" charset="0"/>
              </a:rPr>
              <a:t>  - reorder buffer empty</a:t>
            </a:r>
          </a:p>
          <a:p>
            <a:r>
              <a:rPr lang="en-US" sz="2000">
                <a:latin typeface="Arial Narrow" pitchFamily="34" charset="0"/>
              </a:rPr>
              <a:t>  - f2 = 3.0</a:t>
            </a:r>
          </a:p>
          <a:p>
            <a:r>
              <a:rPr lang="en-US" sz="2000">
                <a:latin typeface="Arial Narrow" pitchFamily="34" charset="0"/>
              </a:rPr>
              <a:t>  - f3 = 2.0</a:t>
            </a:r>
          </a:p>
          <a:p>
            <a:r>
              <a:rPr lang="en-US" sz="2000">
                <a:latin typeface="Arial Narrow" pitchFamily="34" charset="0"/>
              </a:rPr>
              <a:t>  - r2 = 6</a:t>
            </a:r>
          </a:p>
          <a:p>
            <a:r>
              <a:rPr lang="en-US" sz="2000">
                <a:latin typeface="Arial Narrow" pitchFamily="34" charset="0"/>
              </a:rPr>
              <a:t>  - r3 = 5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3886200" y="1828800"/>
            <a:ext cx="3810000" cy="838200"/>
          </a:xfrm>
          <a:prstGeom prst="rect">
            <a:avLst/>
          </a:prstGeom>
          <a:solidFill>
            <a:srgbClr val="7EC0D8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Arial Narrow" pitchFamily="34" charset="0"/>
            </a:endParaRPr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>
            <a:off x="4648200" y="1828800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5410200" y="1828800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6172200" y="1828800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6934200" y="1828800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5354638" y="1219200"/>
            <a:ext cx="817562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 Narrow" pitchFamily="34" charset="0"/>
              </a:rPr>
              <a:t>ROB</a:t>
            </a:r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3352800" y="2133600"/>
            <a:ext cx="0" cy="3505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 rot="-5400000">
            <a:off x="2869406" y="3631407"/>
            <a:ext cx="600075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Time</a:t>
            </a:r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V="1">
            <a:off x="4267200" y="2667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V="1">
            <a:off x="5181600" y="2667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4114800" y="2895600"/>
            <a:ext cx="3190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H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5029200" y="2895600"/>
            <a:ext cx="2984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T</a:t>
            </a: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4608513" y="1828800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f1</a:t>
            </a:r>
          </a:p>
          <a:p>
            <a:r>
              <a:rPr lang="en-US" sz="1600">
                <a:latin typeface="Arial Narrow" pitchFamily="34" charset="0"/>
              </a:rPr>
              <a:t>result: ?</a:t>
            </a:r>
          </a:p>
          <a:p>
            <a:r>
              <a:rPr lang="en-US" sz="1600">
                <a:latin typeface="Arial Narrow" pitchFamily="34" charset="0"/>
              </a:rPr>
              <a:t>Except: ?</a:t>
            </a:r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3886200" y="3303588"/>
            <a:ext cx="3810000" cy="838200"/>
          </a:xfrm>
          <a:prstGeom prst="rect">
            <a:avLst/>
          </a:prstGeom>
          <a:solidFill>
            <a:srgbClr val="7EC0D8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Arial Narrow" pitchFamily="34" charset="0"/>
            </a:endParaRPr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>
            <a:off x="3886200" y="33035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75" name="Line 19"/>
          <p:cNvSpPr>
            <a:spLocks noChangeShapeType="1"/>
          </p:cNvSpPr>
          <p:nvPr/>
        </p:nvSpPr>
        <p:spPr bwMode="auto">
          <a:xfrm>
            <a:off x="5410200" y="33035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76" name="Line 20"/>
          <p:cNvSpPr>
            <a:spLocks noChangeShapeType="1"/>
          </p:cNvSpPr>
          <p:nvPr/>
        </p:nvSpPr>
        <p:spPr bwMode="auto">
          <a:xfrm>
            <a:off x="6172200" y="33035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77" name="Line 21"/>
          <p:cNvSpPr>
            <a:spLocks noChangeShapeType="1"/>
          </p:cNvSpPr>
          <p:nvPr/>
        </p:nvSpPr>
        <p:spPr bwMode="auto">
          <a:xfrm>
            <a:off x="6934200" y="33035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78" name="Line 22"/>
          <p:cNvSpPr>
            <a:spLocks noChangeShapeType="1"/>
          </p:cNvSpPr>
          <p:nvPr/>
        </p:nvSpPr>
        <p:spPr bwMode="auto">
          <a:xfrm flipV="1">
            <a:off x="4273550" y="41417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79" name="Line 23"/>
          <p:cNvSpPr>
            <a:spLocks noChangeShapeType="1"/>
          </p:cNvSpPr>
          <p:nvPr/>
        </p:nvSpPr>
        <p:spPr bwMode="auto">
          <a:xfrm flipV="1">
            <a:off x="5797550" y="41417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4114800" y="4370388"/>
            <a:ext cx="319088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H</a:t>
            </a:r>
          </a:p>
        </p:txBody>
      </p:sp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5645150" y="4370388"/>
            <a:ext cx="2984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T</a:t>
            </a:r>
          </a:p>
        </p:txBody>
      </p: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4608513" y="3303588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f1</a:t>
            </a:r>
          </a:p>
          <a:p>
            <a:r>
              <a:rPr lang="en-US" sz="1600">
                <a:latin typeface="Arial Narrow" pitchFamily="34" charset="0"/>
              </a:rPr>
              <a:t>result: ?</a:t>
            </a:r>
          </a:p>
          <a:p>
            <a:r>
              <a:rPr lang="en-US" sz="1600">
                <a:latin typeface="Arial Narrow" pitchFamily="34" charset="0"/>
              </a:rPr>
              <a:t>Except: ?</a:t>
            </a:r>
          </a:p>
        </p:txBody>
      </p:sp>
      <p:sp>
        <p:nvSpPr>
          <p:cNvPr id="45083" name="Text Box 27"/>
          <p:cNvSpPr txBox="1">
            <a:spLocks noChangeArrowheads="1"/>
          </p:cNvSpPr>
          <p:nvPr/>
        </p:nvSpPr>
        <p:spPr bwMode="auto">
          <a:xfrm>
            <a:off x="5370513" y="3302000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r3</a:t>
            </a:r>
          </a:p>
          <a:p>
            <a:r>
              <a:rPr lang="en-US" sz="1600">
                <a:latin typeface="Arial Narrow" pitchFamily="34" charset="0"/>
              </a:rPr>
              <a:t>result: ?</a:t>
            </a:r>
          </a:p>
          <a:p>
            <a:r>
              <a:rPr lang="en-US" sz="1600">
                <a:latin typeface="Arial Narrow" pitchFamily="34" charset="0"/>
              </a:rPr>
              <a:t>Except: ?</a:t>
            </a:r>
          </a:p>
        </p:txBody>
      </p:sp>
      <p:sp>
        <p:nvSpPr>
          <p:cNvPr id="45084" name="Rectangle 28"/>
          <p:cNvSpPr>
            <a:spLocks noChangeArrowheads="1"/>
          </p:cNvSpPr>
          <p:nvPr/>
        </p:nvSpPr>
        <p:spPr bwMode="auto">
          <a:xfrm>
            <a:off x="3886200" y="4814888"/>
            <a:ext cx="3810000" cy="838200"/>
          </a:xfrm>
          <a:prstGeom prst="rect">
            <a:avLst/>
          </a:prstGeom>
          <a:solidFill>
            <a:srgbClr val="7EC0D8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Arial Narrow" pitchFamily="34" charset="0"/>
            </a:endParaRPr>
          </a:p>
        </p:txBody>
      </p:sp>
      <p:sp>
        <p:nvSpPr>
          <p:cNvPr id="45085" name="Line 29"/>
          <p:cNvSpPr>
            <a:spLocks noChangeShapeType="1"/>
          </p:cNvSpPr>
          <p:nvPr/>
        </p:nvSpPr>
        <p:spPr bwMode="auto">
          <a:xfrm>
            <a:off x="3886200" y="48148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86" name="Line 30"/>
          <p:cNvSpPr>
            <a:spLocks noChangeShapeType="1"/>
          </p:cNvSpPr>
          <p:nvPr/>
        </p:nvSpPr>
        <p:spPr bwMode="auto">
          <a:xfrm>
            <a:off x="5410200" y="48148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87" name="Line 31"/>
          <p:cNvSpPr>
            <a:spLocks noChangeShapeType="1"/>
          </p:cNvSpPr>
          <p:nvPr/>
        </p:nvSpPr>
        <p:spPr bwMode="auto">
          <a:xfrm>
            <a:off x="6172200" y="48148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88" name="Line 32"/>
          <p:cNvSpPr>
            <a:spLocks noChangeShapeType="1"/>
          </p:cNvSpPr>
          <p:nvPr/>
        </p:nvSpPr>
        <p:spPr bwMode="auto">
          <a:xfrm>
            <a:off x="6934200" y="48148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89" name="Line 33"/>
          <p:cNvSpPr>
            <a:spLocks noChangeShapeType="1"/>
          </p:cNvSpPr>
          <p:nvPr/>
        </p:nvSpPr>
        <p:spPr bwMode="auto">
          <a:xfrm flipV="1">
            <a:off x="4273550" y="56530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90" name="Line 34"/>
          <p:cNvSpPr>
            <a:spLocks noChangeShapeType="1"/>
          </p:cNvSpPr>
          <p:nvPr/>
        </p:nvSpPr>
        <p:spPr bwMode="auto">
          <a:xfrm flipV="1">
            <a:off x="6559550" y="56530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91" name="Text Box 35"/>
          <p:cNvSpPr txBox="1">
            <a:spLocks noChangeArrowheads="1"/>
          </p:cNvSpPr>
          <p:nvPr/>
        </p:nvSpPr>
        <p:spPr bwMode="auto">
          <a:xfrm>
            <a:off x="4114800" y="5881688"/>
            <a:ext cx="319088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H</a:t>
            </a:r>
          </a:p>
        </p:txBody>
      </p:sp>
      <p:sp>
        <p:nvSpPr>
          <p:cNvPr id="45092" name="Text Box 36"/>
          <p:cNvSpPr txBox="1">
            <a:spLocks noChangeArrowheads="1"/>
          </p:cNvSpPr>
          <p:nvPr/>
        </p:nvSpPr>
        <p:spPr bwMode="auto">
          <a:xfrm>
            <a:off x="6407150" y="5881688"/>
            <a:ext cx="2984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T</a:t>
            </a:r>
          </a:p>
        </p:txBody>
      </p:sp>
      <p:sp>
        <p:nvSpPr>
          <p:cNvPr id="45093" name="Text Box 37"/>
          <p:cNvSpPr txBox="1">
            <a:spLocks noChangeArrowheads="1"/>
          </p:cNvSpPr>
          <p:nvPr/>
        </p:nvSpPr>
        <p:spPr bwMode="auto">
          <a:xfrm>
            <a:off x="4608513" y="4814888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f1</a:t>
            </a:r>
          </a:p>
          <a:p>
            <a:r>
              <a:rPr lang="en-US" sz="1600">
                <a:latin typeface="Arial Narrow" pitchFamily="34" charset="0"/>
              </a:rPr>
              <a:t>result: ?</a:t>
            </a:r>
          </a:p>
          <a:p>
            <a:r>
              <a:rPr lang="en-US" sz="1600">
                <a:latin typeface="Arial Narrow" pitchFamily="34" charset="0"/>
              </a:rPr>
              <a:t>Except: ?</a:t>
            </a:r>
          </a:p>
        </p:txBody>
      </p:sp>
      <p:sp>
        <p:nvSpPr>
          <p:cNvPr id="45094" name="Text Box 38"/>
          <p:cNvSpPr txBox="1">
            <a:spLocks noChangeArrowheads="1"/>
          </p:cNvSpPr>
          <p:nvPr/>
        </p:nvSpPr>
        <p:spPr bwMode="auto">
          <a:xfrm>
            <a:off x="5370513" y="4813300"/>
            <a:ext cx="906462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r3</a:t>
            </a:r>
          </a:p>
          <a:p>
            <a:r>
              <a:rPr lang="en-US" sz="1600">
                <a:latin typeface="Arial Narrow" pitchFamily="34" charset="0"/>
              </a:rPr>
              <a:t>result: 11</a:t>
            </a:r>
          </a:p>
          <a:p>
            <a:r>
              <a:rPr lang="en-US" sz="1600">
                <a:latin typeface="Arial Narrow" pitchFamily="34" charset="0"/>
              </a:rPr>
              <a:t>Except: N</a:t>
            </a:r>
          </a:p>
        </p:txBody>
      </p:sp>
      <p:sp>
        <p:nvSpPr>
          <p:cNvPr id="45095" name="Text Box 39"/>
          <p:cNvSpPr txBox="1">
            <a:spLocks noChangeArrowheads="1"/>
          </p:cNvSpPr>
          <p:nvPr/>
        </p:nvSpPr>
        <p:spPr bwMode="auto">
          <a:xfrm>
            <a:off x="6132513" y="4800600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r4</a:t>
            </a:r>
          </a:p>
          <a:p>
            <a:r>
              <a:rPr lang="en-US" sz="1600">
                <a:latin typeface="Arial Narrow" pitchFamily="34" charset="0"/>
              </a:rPr>
              <a:t>result: ?</a:t>
            </a:r>
          </a:p>
          <a:p>
            <a:r>
              <a:rPr lang="en-US" sz="1600">
                <a:latin typeface="Arial Narrow" pitchFamily="34" charset="0"/>
              </a:rPr>
              <a:t>Except: ?</a:t>
            </a:r>
          </a:p>
        </p:txBody>
      </p:sp>
      <p:sp>
        <p:nvSpPr>
          <p:cNvPr id="45096" name="AutoShape 40"/>
          <p:cNvSpPr>
            <a:spLocks noChangeArrowheads="1"/>
          </p:cNvSpPr>
          <p:nvPr/>
        </p:nvSpPr>
        <p:spPr bwMode="auto">
          <a:xfrm>
            <a:off x="5562600" y="5715000"/>
            <a:ext cx="457200" cy="533400"/>
          </a:xfrm>
          <a:prstGeom prst="irregularSeal1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 Narrow" pitchFamily="34" charset="0"/>
              </a:rPr>
              <a:t>r3</a:t>
            </a:r>
          </a:p>
        </p:txBody>
      </p:sp>
      <p:sp>
        <p:nvSpPr>
          <p:cNvPr id="45097" name="Text Box 41"/>
          <p:cNvSpPr txBox="1">
            <a:spLocks noChangeArrowheads="1"/>
          </p:cNvSpPr>
          <p:nvPr/>
        </p:nvSpPr>
        <p:spPr bwMode="auto">
          <a:xfrm>
            <a:off x="3846513" y="1828800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r8</a:t>
            </a:r>
          </a:p>
          <a:p>
            <a:r>
              <a:rPr lang="en-US" sz="1600">
                <a:latin typeface="Arial Narrow" pitchFamily="34" charset="0"/>
              </a:rPr>
              <a:t>result: 2</a:t>
            </a:r>
          </a:p>
          <a:p>
            <a:r>
              <a:rPr lang="en-US" sz="1600">
                <a:latin typeface="Arial Narrow" pitchFamily="34" charset="0"/>
              </a:rPr>
              <a:t>Except: n</a:t>
            </a:r>
          </a:p>
        </p:txBody>
      </p:sp>
      <p:sp>
        <p:nvSpPr>
          <p:cNvPr id="45098" name="Line 42"/>
          <p:cNvSpPr>
            <a:spLocks noChangeShapeType="1"/>
          </p:cNvSpPr>
          <p:nvPr/>
        </p:nvSpPr>
        <p:spPr bwMode="auto">
          <a:xfrm>
            <a:off x="4648200" y="330993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99" name="Text Box 43"/>
          <p:cNvSpPr txBox="1">
            <a:spLocks noChangeArrowheads="1"/>
          </p:cNvSpPr>
          <p:nvPr/>
        </p:nvSpPr>
        <p:spPr bwMode="auto">
          <a:xfrm>
            <a:off x="3846513" y="3276600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r8</a:t>
            </a:r>
          </a:p>
          <a:p>
            <a:r>
              <a:rPr lang="en-US" sz="1600">
                <a:latin typeface="Arial Narrow" pitchFamily="34" charset="0"/>
              </a:rPr>
              <a:t>result: 2</a:t>
            </a:r>
          </a:p>
          <a:p>
            <a:r>
              <a:rPr lang="en-US" sz="1600">
                <a:latin typeface="Arial Narrow" pitchFamily="34" charset="0"/>
              </a:rPr>
              <a:t>Except: n</a:t>
            </a:r>
          </a:p>
        </p:txBody>
      </p:sp>
      <p:sp>
        <p:nvSpPr>
          <p:cNvPr id="45100" name="Line 44"/>
          <p:cNvSpPr>
            <a:spLocks noChangeShapeType="1"/>
          </p:cNvSpPr>
          <p:nvPr/>
        </p:nvSpPr>
        <p:spPr bwMode="auto">
          <a:xfrm>
            <a:off x="4648200" y="4800600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101" name="Text Box 45"/>
          <p:cNvSpPr txBox="1">
            <a:spLocks noChangeArrowheads="1"/>
          </p:cNvSpPr>
          <p:nvPr/>
        </p:nvSpPr>
        <p:spPr bwMode="auto">
          <a:xfrm>
            <a:off x="3846513" y="4800600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r8</a:t>
            </a:r>
          </a:p>
          <a:p>
            <a:r>
              <a:rPr lang="en-US" sz="1600">
                <a:latin typeface="Arial Narrow" pitchFamily="34" charset="0"/>
              </a:rPr>
              <a:t>result: 2</a:t>
            </a:r>
          </a:p>
          <a:p>
            <a:r>
              <a:rPr lang="en-US" sz="1600">
                <a:latin typeface="Arial Narrow" pitchFamily="34" charset="0"/>
              </a:rPr>
              <a:t>Except: 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Reorder Buffer Example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533400" y="1804988"/>
            <a:ext cx="2311400" cy="4054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Arial Narrow" pitchFamily="34" charset="0"/>
              </a:rPr>
              <a:t>Code Sequence</a:t>
            </a:r>
          </a:p>
          <a:p>
            <a:endParaRPr lang="en-US" sz="2000" u="sng">
              <a:latin typeface="Arial Narrow" pitchFamily="34" charset="0"/>
            </a:endParaRPr>
          </a:p>
          <a:p>
            <a:r>
              <a:rPr lang="en-US" sz="2000">
                <a:latin typeface="Arial Narrow" pitchFamily="34" charset="0"/>
              </a:rPr>
              <a:t>  f1 = f2 / f3</a:t>
            </a:r>
          </a:p>
          <a:p>
            <a:r>
              <a:rPr lang="en-US" sz="2000">
                <a:latin typeface="Arial Narrow" pitchFamily="34" charset="0"/>
              </a:rPr>
              <a:t>  r3 = r2 + r3</a:t>
            </a:r>
          </a:p>
          <a:p>
            <a:r>
              <a:rPr lang="en-US" sz="2000">
                <a:latin typeface="Arial Narrow" pitchFamily="34" charset="0"/>
              </a:rPr>
              <a:t>  r4 = r3 – r2</a:t>
            </a:r>
          </a:p>
          <a:p>
            <a:endParaRPr lang="en-US" sz="2000">
              <a:latin typeface="Arial Narrow" pitchFamily="34" charset="0"/>
            </a:endParaRPr>
          </a:p>
          <a:p>
            <a:r>
              <a:rPr lang="en-US" sz="2000">
                <a:latin typeface="Arial Narrow" pitchFamily="34" charset="0"/>
              </a:rPr>
              <a:t>Initial Conditions</a:t>
            </a:r>
          </a:p>
          <a:p>
            <a:endParaRPr lang="en-US" sz="2000">
              <a:latin typeface="Arial Narrow" pitchFamily="34" charset="0"/>
            </a:endParaRPr>
          </a:p>
          <a:p>
            <a:r>
              <a:rPr lang="en-US" sz="2000">
                <a:latin typeface="Arial Narrow" pitchFamily="34" charset="0"/>
              </a:rPr>
              <a:t>  - reorder buffer empty</a:t>
            </a:r>
          </a:p>
          <a:p>
            <a:r>
              <a:rPr lang="en-US" sz="2000">
                <a:latin typeface="Arial Narrow" pitchFamily="34" charset="0"/>
              </a:rPr>
              <a:t>  - f2 = 3.0</a:t>
            </a:r>
          </a:p>
          <a:p>
            <a:r>
              <a:rPr lang="en-US" sz="2000">
                <a:latin typeface="Arial Narrow" pitchFamily="34" charset="0"/>
              </a:rPr>
              <a:t>  - f3 = 2.0</a:t>
            </a:r>
          </a:p>
          <a:p>
            <a:r>
              <a:rPr lang="en-US" sz="2000">
                <a:latin typeface="Arial Narrow" pitchFamily="34" charset="0"/>
              </a:rPr>
              <a:t>  - r2 = 6</a:t>
            </a:r>
          </a:p>
          <a:p>
            <a:r>
              <a:rPr lang="en-US" sz="2000">
                <a:latin typeface="Arial Narrow" pitchFamily="34" charset="0"/>
              </a:rPr>
              <a:t>  - r3 = 5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5354638" y="1219200"/>
            <a:ext cx="817562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 Narrow" pitchFamily="34" charset="0"/>
              </a:rPr>
              <a:t>ROB</a:t>
            </a:r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3352800" y="2133600"/>
            <a:ext cx="0" cy="3505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 rot="-5400000">
            <a:off x="2869406" y="3631407"/>
            <a:ext cx="600075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Time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3886200" y="1843088"/>
            <a:ext cx="3810000" cy="838200"/>
          </a:xfrm>
          <a:prstGeom prst="rect">
            <a:avLst/>
          </a:prstGeom>
          <a:solidFill>
            <a:srgbClr val="7EC0D8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Arial Narrow" pitchFamily="34" charset="0"/>
            </a:endParaRPr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>
            <a:off x="4648200" y="18430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5410200" y="18430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6172200" y="18430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6934200" y="18430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 flipV="1">
            <a:off x="4273550" y="26812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 flipV="1">
            <a:off x="6559550" y="26812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4114800" y="2909888"/>
            <a:ext cx="319088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H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6407150" y="2909888"/>
            <a:ext cx="2984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T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4608513" y="1843088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f1</a:t>
            </a:r>
          </a:p>
          <a:p>
            <a:r>
              <a:rPr lang="en-US" sz="1600">
                <a:latin typeface="Arial Narrow" pitchFamily="34" charset="0"/>
              </a:rPr>
              <a:t>result: ?</a:t>
            </a:r>
          </a:p>
          <a:p>
            <a:r>
              <a:rPr lang="en-US" sz="1600">
                <a:latin typeface="Arial Narrow" pitchFamily="34" charset="0"/>
              </a:rPr>
              <a:t>Except: ?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5370513" y="1841500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r3</a:t>
            </a:r>
          </a:p>
          <a:p>
            <a:r>
              <a:rPr lang="en-US" sz="1600">
                <a:latin typeface="Arial Narrow" pitchFamily="34" charset="0"/>
              </a:rPr>
              <a:t>result: 11</a:t>
            </a:r>
          </a:p>
          <a:p>
            <a:r>
              <a:rPr lang="en-US" sz="1600">
                <a:latin typeface="Arial Narrow" pitchFamily="34" charset="0"/>
              </a:rPr>
              <a:t>Except: n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6132513" y="1828800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r4</a:t>
            </a:r>
          </a:p>
          <a:p>
            <a:r>
              <a:rPr lang="en-US" sz="1600">
                <a:latin typeface="Arial Narrow" pitchFamily="34" charset="0"/>
              </a:rPr>
              <a:t>result: 5</a:t>
            </a:r>
          </a:p>
          <a:p>
            <a:r>
              <a:rPr lang="en-US" sz="1600">
                <a:latin typeface="Arial Narrow" pitchFamily="34" charset="0"/>
              </a:rPr>
              <a:t>Except: n</a:t>
            </a:r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3886200" y="3290888"/>
            <a:ext cx="3810000" cy="838200"/>
          </a:xfrm>
          <a:prstGeom prst="rect">
            <a:avLst/>
          </a:prstGeom>
          <a:solidFill>
            <a:srgbClr val="7EC0D8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Arial Narrow" pitchFamily="34" charset="0"/>
            </a:endParaRPr>
          </a:p>
        </p:txBody>
      </p:sp>
      <p:sp>
        <p:nvSpPr>
          <p:cNvPr id="46100" name="Line 20"/>
          <p:cNvSpPr>
            <a:spLocks noChangeShapeType="1"/>
          </p:cNvSpPr>
          <p:nvPr/>
        </p:nvSpPr>
        <p:spPr bwMode="auto">
          <a:xfrm>
            <a:off x="4648200" y="32908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01" name="Line 21"/>
          <p:cNvSpPr>
            <a:spLocks noChangeShapeType="1"/>
          </p:cNvSpPr>
          <p:nvPr/>
        </p:nvSpPr>
        <p:spPr bwMode="auto">
          <a:xfrm>
            <a:off x="5410200" y="32908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02" name="Line 22"/>
          <p:cNvSpPr>
            <a:spLocks noChangeShapeType="1"/>
          </p:cNvSpPr>
          <p:nvPr/>
        </p:nvSpPr>
        <p:spPr bwMode="auto">
          <a:xfrm>
            <a:off x="6172200" y="32908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03" name="Line 23"/>
          <p:cNvSpPr>
            <a:spLocks noChangeShapeType="1"/>
          </p:cNvSpPr>
          <p:nvPr/>
        </p:nvSpPr>
        <p:spPr bwMode="auto">
          <a:xfrm>
            <a:off x="6934200" y="32908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04" name="Line 24"/>
          <p:cNvSpPr>
            <a:spLocks noChangeShapeType="1"/>
          </p:cNvSpPr>
          <p:nvPr/>
        </p:nvSpPr>
        <p:spPr bwMode="auto">
          <a:xfrm flipV="1">
            <a:off x="4273550" y="41290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05" name="Line 25"/>
          <p:cNvSpPr>
            <a:spLocks noChangeShapeType="1"/>
          </p:cNvSpPr>
          <p:nvPr/>
        </p:nvSpPr>
        <p:spPr bwMode="auto">
          <a:xfrm flipV="1">
            <a:off x="6559550" y="41290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06" name="Text Box 26"/>
          <p:cNvSpPr txBox="1">
            <a:spLocks noChangeArrowheads="1"/>
          </p:cNvSpPr>
          <p:nvPr/>
        </p:nvSpPr>
        <p:spPr bwMode="auto">
          <a:xfrm>
            <a:off x="4114800" y="4357688"/>
            <a:ext cx="319088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H</a:t>
            </a:r>
          </a:p>
        </p:txBody>
      </p:sp>
      <p:sp>
        <p:nvSpPr>
          <p:cNvPr id="46107" name="Text Box 27"/>
          <p:cNvSpPr txBox="1">
            <a:spLocks noChangeArrowheads="1"/>
          </p:cNvSpPr>
          <p:nvPr/>
        </p:nvSpPr>
        <p:spPr bwMode="auto">
          <a:xfrm>
            <a:off x="6407150" y="4357688"/>
            <a:ext cx="2984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T</a:t>
            </a:r>
          </a:p>
        </p:txBody>
      </p:sp>
      <p:sp>
        <p:nvSpPr>
          <p:cNvPr id="46108" name="Text Box 28"/>
          <p:cNvSpPr txBox="1">
            <a:spLocks noChangeArrowheads="1"/>
          </p:cNvSpPr>
          <p:nvPr/>
        </p:nvSpPr>
        <p:spPr bwMode="auto">
          <a:xfrm>
            <a:off x="4608513" y="3290888"/>
            <a:ext cx="869950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f1</a:t>
            </a:r>
          </a:p>
          <a:p>
            <a:r>
              <a:rPr lang="en-US" sz="1600">
                <a:latin typeface="Arial Narrow" pitchFamily="34" charset="0"/>
              </a:rPr>
              <a:t>result: ?</a:t>
            </a:r>
          </a:p>
          <a:p>
            <a:r>
              <a:rPr lang="en-US" sz="1600">
                <a:latin typeface="Arial Narrow" pitchFamily="34" charset="0"/>
              </a:rPr>
              <a:t>Except: y</a:t>
            </a:r>
          </a:p>
        </p:txBody>
      </p:sp>
      <p:sp>
        <p:nvSpPr>
          <p:cNvPr id="46109" name="Text Box 29"/>
          <p:cNvSpPr txBox="1">
            <a:spLocks noChangeArrowheads="1"/>
          </p:cNvSpPr>
          <p:nvPr/>
        </p:nvSpPr>
        <p:spPr bwMode="auto">
          <a:xfrm>
            <a:off x="5370513" y="3289300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r3</a:t>
            </a:r>
          </a:p>
          <a:p>
            <a:r>
              <a:rPr lang="en-US" sz="1600">
                <a:latin typeface="Arial Narrow" pitchFamily="34" charset="0"/>
              </a:rPr>
              <a:t>result: 11</a:t>
            </a:r>
          </a:p>
          <a:p>
            <a:r>
              <a:rPr lang="en-US" sz="1600">
                <a:latin typeface="Arial Narrow" pitchFamily="34" charset="0"/>
              </a:rPr>
              <a:t>Except: n</a:t>
            </a:r>
          </a:p>
        </p:txBody>
      </p:sp>
      <p:sp>
        <p:nvSpPr>
          <p:cNvPr id="46110" name="Text Box 30"/>
          <p:cNvSpPr txBox="1">
            <a:spLocks noChangeArrowheads="1"/>
          </p:cNvSpPr>
          <p:nvPr/>
        </p:nvSpPr>
        <p:spPr bwMode="auto">
          <a:xfrm>
            <a:off x="6132513" y="3276600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r4</a:t>
            </a:r>
          </a:p>
          <a:p>
            <a:r>
              <a:rPr lang="en-US" sz="1600">
                <a:latin typeface="Arial Narrow" pitchFamily="34" charset="0"/>
              </a:rPr>
              <a:t>result: 5</a:t>
            </a:r>
          </a:p>
          <a:p>
            <a:r>
              <a:rPr lang="en-US" sz="1600">
                <a:latin typeface="Arial Narrow" pitchFamily="34" charset="0"/>
              </a:rPr>
              <a:t>Except: n</a:t>
            </a:r>
          </a:p>
        </p:txBody>
      </p:sp>
      <p:sp>
        <p:nvSpPr>
          <p:cNvPr id="46111" name="AutoShape 31"/>
          <p:cNvSpPr>
            <a:spLocks noChangeArrowheads="1"/>
          </p:cNvSpPr>
          <p:nvPr/>
        </p:nvSpPr>
        <p:spPr bwMode="auto">
          <a:xfrm>
            <a:off x="4572000" y="2895600"/>
            <a:ext cx="228600" cy="457200"/>
          </a:xfrm>
          <a:prstGeom prst="lightningBol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2" name="Text Box 32"/>
          <p:cNvSpPr txBox="1">
            <a:spLocks noChangeArrowheads="1"/>
          </p:cNvSpPr>
          <p:nvPr/>
        </p:nvSpPr>
        <p:spPr bwMode="auto">
          <a:xfrm>
            <a:off x="3846513" y="1828800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r8</a:t>
            </a:r>
          </a:p>
          <a:p>
            <a:r>
              <a:rPr lang="en-US" sz="1600">
                <a:latin typeface="Arial Narrow" pitchFamily="34" charset="0"/>
              </a:rPr>
              <a:t>result: 2</a:t>
            </a:r>
          </a:p>
          <a:p>
            <a:r>
              <a:rPr lang="en-US" sz="1600">
                <a:latin typeface="Arial Narrow" pitchFamily="34" charset="0"/>
              </a:rPr>
              <a:t>Except: n</a:t>
            </a:r>
          </a:p>
        </p:txBody>
      </p:sp>
      <p:sp>
        <p:nvSpPr>
          <p:cNvPr id="46113" name="Text Box 33"/>
          <p:cNvSpPr txBox="1">
            <a:spLocks noChangeArrowheads="1"/>
          </p:cNvSpPr>
          <p:nvPr/>
        </p:nvSpPr>
        <p:spPr bwMode="auto">
          <a:xfrm>
            <a:off x="3846513" y="3289300"/>
            <a:ext cx="877887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r8</a:t>
            </a:r>
          </a:p>
          <a:p>
            <a:r>
              <a:rPr lang="en-US" sz="1600">
                <a:latin typeface="Arial Narrow" pitchFamily="34" charset="0"/>
              </a:rPr>
              <a:t>result: 2</a:t>
            </a:r>
          </a:p>
          <a:p>
            <a:r>
              <a:rPr lang="en-US" sz="1600">
                <a:latin typeface="Arial Narrow" pitchFamily="34" charset="0"/>
              </a:rPr>
              <a:t>Except: n</a:t>
            </a:r>
          </a:p>
        </p:txBody>
      </p:sp>
      <p:sp>
        <p:nvSpPr>
          <p:cNvPr id="46114" name="Rectangle 34"/>
          <p:cNvSpPr>
            <a:spLocks noChangeArrowheads="1"/>
          </p:cNvSpPr>
          <p:nvPr/>
        </p:nvSpPr>
        <p:spPr bwMode="auto">
          <a:xfrm>
            <a:off x="3925888" y="4738688"/>
            <a:ext cx="3810000" cy="838200"/>
          </a:xfrm>
          <a:prstGeom prst="rect">
            <a:avLst/>
          </a:prstGeom>
          <a:solidFill>
            <a:srgbClr val="7EC0D8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Arial Narrow" pitchFamily="34" charset="0"/>
            </a:endParaRPr>
          </a:p>
        </p:txBody>
      </p:sp>
      <p:sp>
        <p:nvSpPr>
          <p:cNvPr id="46115" name="Line 35"/>
          <p:cNvSpPr>
            <a:spLocks noChangeShapeType="1"/>
          </p:cNvSpPr>
          <p:nvPr/>
        </p:nvSpPr>
        <p:spPr bwMode="auto">
          <a:xfrm>
            <a:off x="4687888" y="47386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16" name="Line 36"/>
          <p:cNvSpPr>
            <a:spLocks noChangeShapeType="1"/>
          </p:cNvSpPr>
          <p:nvPr/>
        </p:nvSpPr>
        <p:spPr bwMode="auto">
          <a:xfrm>
            <a:off x="5449888" y="47386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17" name="Line 37"/>
          <p:cNvSpPr>
            <a:spLocks noChangeShapeType="1"/>
          </p:cNvSpPr>
          <p:nvPr/>
        </p:nvSpPr>
        <p:spPr bwMode="auto">
          <a:xfrm>
            <a:off x="6211888" y="47386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18" name="Line 38"/>
          <p:cNvSpPr>
            <a:spLocks noChangeShapeType="1"/>
          </p:cNvSpPr>
          <p:nvPr/>
        </p:nvSpPr>
        <p:spPr bwMode="auto">
          <a:xfrm>
            <a:off x="6973888" y="4738688"/>
            <a:ext cx="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19" name="Line 39"/>
          <p:cNvSpPr>
            <a:spLocks noChangeShapeType="1"/>
          </p:cNvSpPr>
          <p:nvPr/>
        </p:nvSpPr>
        <p:spPr bwMode="auto">
          <a:xfrm flipV="1">
            <a:off x="5021263" y="55768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20" name="Line 40"/>
          <p:cNvSpPr>
            <a:spLocks noChangeShapeType="1"/>
          </p:cNvSpPr>
          <p:nvPr/>
        </p:nvSpPr>
        <p:spPr bwMode="auto">
          <a:xfrm flipV="1">
            <a:off x="6599238" y="55768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21" name="Text Box 41"/>
          <p:cNvSpPr txBox="1">
            <a:spLocks noChangeArrowheads="1"/>
          </p:cNvSpPr>
          <p:nvPr/>
        </p:nvSpPr>
        <p:spPr bwMode="auto">
          <a:xfrm>
            <a:off x="4862513" y="5805488"/>
            <a:ext cx="319087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H</a:t>
            </a:r>
          </a:p>
        </p:txBody>
      </p:sp>
      <p:sp>
        <p:nvSpPr>
          <p:cNvPr id="46122" name="Text Box 42"/>
          <p:cNvSpPr txBox="1">
            <a:spLocks noChangeArrowheads="1"/>
          </p:cNvSpPr>
          <p:nvPr/>
        </p:nvSpPr>
        <p:spPr bwMode="auto">
          <a:xfrm>
            <a:off x="6446838" y="5805488"/>
            <a:ext cx="2984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T</a:t>
            </a:r>
          </a:p>
        </p:txBody>
      </p:sp>
      <p:sp>
        <p:nvSpPr>
          <p:cNvPr id="46123" name="Text Box 43"/>
          <p:cNvSpPr txBox="1">
            <a:spLocks noChangeArrowheads="1"/>
          </p:cNvSpPr>
          <p:nvPr/>
        </p:nvSpPr>
        <p:spPr bwMode="auto">
          <a:xfrm>
            <a:off x="4648200" y="4738688"/>
            <a:ext cx="869950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f1</a:t>
            </a:r>
          </a:p>
          <a:p>
            <a:r>
              <a:rPr lang="en-US" sz="1600">
                <a:latin typeface="Arial Narrow" pitchFamily="34" charset="0"/>
              </a:rPr>
              <a:t>result: ?</a:t>
            </a:r>
          </a:p>
          <a:p>
            <a:r>
              <a:rPr lang="en-US" sz="1600">
                <a:latin typeface="Arial Narrow" pitchFamily="34" charset="0"/>
              </a:rPr>
              <a:t>Except: y</a:t>
            </a:r>
          </a:p>
        </p:txBody>
      </p:sp>
      <p:sp>
        <p:nvSpPr>
          <p:cNvPr id="46124" name="Text Box 44"/>
          <p:cNvSpPr txBox="1">
            <a:spLocks noChangeArrowheads="1"/>
          </p:cNvSpPr>
          <p:nvPr/>
        </p:nvSpPr>
        <p:spPr bwMode="auto">
          <a:xfrm>
            <a:off x="5410200" y="4737100"/>
            <a:ext cx="877888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r3</a:t>
            </a:r>
          </a:p>
          <a:p>
            <a:r>
              <a:rPr lang="en-US" sz="1600">
                <a:latin typeface="Arial Narrow" pitchFamily="34" charset="0"/>
              </a:rPr>
              <a:t>result: 11</a:t>
            </a:r>
          </a:p>
          <a:p>
            <a:r>
              <a:rPr lang="en-US" sz="1600">
                <a:latin typeface="Arial Narrow" pitchFamily="34" charset="0"/>
              </a:rPr>
              <a:t>Except: n</a:t>
            </a:r>
          </a:p>
        </p:txBody>
      </p:sp>
      <p:sp>
        <p:nvSpPr>
          <p:cNvPr id="46125" name="Text Box 45"/>
          <p:cNvSpPr txBox="1">
            <a:spLocks noChangeArrowheads="1"/>
          </p:cNvSpPr>
          <p:nvPr/>
        </p:nvSpPr>
        <p:spPr bwMode="auto">
          <a:xfrm>
            <a:off x="6172200" y="4724400"/>
            <a:ext cx="877888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regID: r4</a:t>
            </a:r>
          </a:p>
          <a:p>
            <a:r>
              <a:rPr lang="en-US" sz="1600">
                <a:latin typeface="Arial Narrow" pitchFamily="34" charset="0"/>
              </a:rPr>
              <a:t>result: 5</a:t>
            </a:r>
          </a:p>
          <a:p>
            <a:r>
              <a:rPr lang="en-US" sz="1600">
                <a:latin typeface="Arial Narrow" pitchFamily="34" charset="0"/>
              </a:rPr>
              <a:t>Except: 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Notebook">
  <a:themeElements>
    <a:clrScheme name="1_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1_Notebook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59019</TotalTime>
  <Words>1628</Words>
  <Application>Microsoft Office PowerPoint</Application>
  <PresentationFormat>On-screen Show (4:3)</PresentationFormat>
  <Paragraphs>405</Paragraphs>
  <Slides>31</Slides>
  <Notes>31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Arial Narrow</vt:lpstr>
      <vt:lpstr>Calibri</vt:lpstr>
      <vt:lpstr>Courier New</vt:lpstr>
      <vt:lpstr>Times New Roman</vt:lpstr>
      <vt:lpstr>Verdana</vt:lpstr>
      <vt:lpstr>Default Design</vt:lpstr>
      <vt:lpstr>1_Notebook</vt:lpstr>
      <vt:lpstr>EECS 470</vt:lpstr>
      <vt:lpstr>Last time:</vt:lpstr>
      <vt:lpstr>Warning: Crazy times coming</vt:lpstr>
      <vt:lpstr>PowerPoint Presentation</vt:lpstr>
      <vt:lpstr>General speculation</vt:lpstr>
      <vt:lpstr>Speculation in general</vt:lpstr>
      <vt:lpstr>Precise Interrupts and branches via the  Reorder Buffer</vt:lpstr>
      <vt:lpstr>Reorder Buffer Example</vt:lpstr>
      <vt:lpstr>Reorder Buffer Example</vt:lpstr>
      <vt:lpstr>Reorder Buffer Example</vt:lpstr>
      <vt:lpstr>There is more complexity here</vt:lpstr>
      <vt:lpstr>And while we’re at it…</vt:lpstr>
      <vt:lpstr>ROB</vt:lpstr>
      <vt:lpstr>Adding a Reorder Buffer</vt:lpstr>
      <vt:lpstr>Tomasulo Data Structures (Timing Free Example, “P6 scheme”)</vt:lpstr>
      <vt:lpstr>Review Questions</vt:lpstr>
      <vt:lpstr>More review questions</vt:lpstr>
      <vt:lpstr>And yet more review questions!</vt:lpstr>
      <vt:lpstr>When an instruction is dispatched how does it impact each major structure?</vt:lpstr>
      <vt:lpstr>When an instruction completes execution how does it impact each major structure?</vt:lpstr>
      <vt:lpstr>When an instruction retires how does it impact each major structure?</vt:lpstr>
      <vt:lpstr>Topic change</vt:lpstr>
      <vt:lpstr>Optimizing CPU Performance</vt:lpstr>
      <vt:lpstr>Why ILP?</vt:lpstr>
      <vt:lpstr>How Much ILP is There? (Chapter 3.10)</vt:lpstr>
      <vt:lpstr>How Large Must the “Window” Be?</vt:lpstr>
      <vt:lpstr>ALU Operation GOOD, Branch BAD</vt:lpstr>
      <vt:lpstr>How Accurate are Branch Predictors?</vt:lpstr>
      <vt:lpstr>Impact of Physical Storage Limitations</vt:lpstr>
      <vt:lpstr>Registers GOOD, Memory BAD</vt:lpstr>
      <vt:lpstr>“Bottom Line” for an Ambitious Design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470 Lecture 6 – Winter ’04   Branches:  Address prediction and recovery (And interrupt recovery too.)</dc:title>
  <dc:creator>Mark</dc:creator>
  <cp:lastModifiedBy>Brehob, Mark</cp:lastModifiedBy>
  <cp:revision>349</cp:revision>
  <cp:lastPrinted>2024-02-01T16:48:02Z</cp:lastPrinted>
  <dcterms:created xsi:type="dcterms:W3CDTF">2004-01-28T18:53:51Z</dcterms:created>
  <dcterms:modified xsi:type="dcterms:W3CDTF">2024-02-01T16:51:00Z</dcterms:modified>
</cp:coreProperties>
</file>