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sldIdLst>
    <p:sldId id="310" r:id="rId3"/>
    <p:sldId id="305" r:id="rId4"/>
    <p:sldId id="308" r:id="rId5"/>
    <p:sldId id="312" r:id="rId6"/>
    <p:sldId id="307" r:id="rId7"/>
    <p:sldId id="309" r:id="rId8"/>
    <p:sldId id="292" r:id="rId9"/>
    <p:sldId id="306" r:id="rId10"/>
    <p:sldId id="297" r:id="rId11"/>
    <p:sldId id="298" r:id="rId12"/>
    <p:sldId id="299" r:id="rId13"/>
    <p:sldId id="313" r:id="rId14"/>
    <p:sldId id="300" r:id="rId15"/>
    <p:sldId id="311" r:id="rId16"/>
    <p:sldId id="301" r:id="rId17"/>
    <p:sldId id="303" r:id="rId18"/>
    <p:sldId id="304" r:id="rId19"/>
    <p:sldId id="281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7" r:id="rId30"/>
    <p:sldId id="282" r:id="rId31"/>
    <p:sldId id="283" r:id="rId32"/>
    <p:sldId id="288" r:id="rId33"/>
    <p:sldId id="284" r:id="rId34"/>
    <p:sldId id="285" r:id="rId35"/>
    <p:sldId id="268" r:id="rId36"/>
    <p:sldId id="270" r:id="rId37"/>
    <p:sldId id="287" r:id="rId38"/>
    <p:sldId id="286" r:id="rId39"/>
    <p:sldId id="266" r:id="rId40"/>
    <p:sldId id="271" r:id="rId41"/>
    <p:sldId id="272" r:id="rId42"/>
    <p:sldId id="273" r:id="rId43"/>
    <p:sldId id="274" r:id="rId4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4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43665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3" tIns="46546" rIns="93093" bIns="46546" numCol="1" anchor="t" anchorCtr="0" compatLnSpc="1">
            <a:prstTxWarp prst="textNoShape">
              <a:avLst/>
            </a:prstTxWarp>
          </a:bodyPr>
          <a:lstStyle>
            <a:lvl1pPr defTabSz="9305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830" y="2"/>
            <a:ext cx="3043665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3" tIns="46546" rIns="93093" bIns="46546" numCol="1" anchor="t" anchorCtr="0" compatLnSpc="1">
            <a:prstTxWarp prst="textNoShape">
              <a:avLst/>
            </a:prstTxWarp>
          </a:bodyPr>
          <a:lstStyle>
            <a:lvl1pPr algn="r" defTabSz="9305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33" y="4422147"/>
            <a:ext cx="5617837" cy="418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3" tIns="46546" rIns="93093" bIns="465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2687"/>
            <a:ext cx="3043665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3" tIns="46546" rIns="93093" bIns="46546" numCol="1" anchor="b" anchorCtr="0" compatLnSpc="1">
            <a:prstTxWarp prst="textNoShape">
              <a:avLst/>
            </a:prstTxWarp>
          </a:bodyPr>
          <a:lstStyle>
            <a:lvl1pPr defTabSz="9305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830" y="8842687"/>
            <a:ext cx="3043665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3" tIns="46546" rIns="93093" bIns="46546" numCol="1" anchor="b" anchorCtr="0" compatLnSpc="1">
            <a:prstTxWarp prst="textNoShape">
              <a:avLst/>
            </a:prstTxWarp>
          </a:bodyPr>
          <a:lstStyle>
            <a:lvl1pPr algn="r" defTabSz="930500">
              <a:defRPr sz="1200" smtClean="0"/>
            </a:lvl1pPr>
          </a:lstStyle>
          <a:p>
            <a:pPr>
              <a:defRPr/>
            </a:pPr>
            <a:fld id="{243054C2-F736-4C93-911A-A77CDC577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4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5262B-2F97-4CBE-BBCA-5637946305E8}" type="slidenum">
              <a:rPr lang="en-US"/>
              <a:pPr/>
              <a:t>1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77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371"/>
            <a:fld id="{A18865D2-7150-479C-BF89-DA5F58F58152}" type="slidenum">
              <a:rPr lang="en-US" smtClean="0"/>
              <a:pPr defTabSz="931371"/>
              <a:t>13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8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371"/>
            <a:fld id="{993A9BE6-3AA3-4ED7-8818-DB778961A0AB}" type="slidenum">
              <a:rPr lang="en-US" smtClean="0"/>
              <a:pPr defTabSz="931371"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43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371"/>
            <a:fld id="{A524E83B-3262-4FDF-BEF5-D9C004F81FFB}" type="slidenum">
              <a:rPr lang="en-US" smtClean="0"/>
              <a:pPr defTabSz="931371"/>
              <a:t>16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48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371"/>
            <a:fld id="{ADE3D5CB-94C1-4AFD-B039-AF21B8F5B551}" type="slidenum">
              <a:rPr lang="en-US" smtClean="0"/>
              <a:pPr defTabSz="931371"/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92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76150-8169-4D2D-8F9E-F8348FF75A48}" type="slidenum">
              <a:rPr lang="en-US"/>
              <a:pPr/>
              <a:t>18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47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9CB86-544A-4FFF-BDEC-317036C3526C}" type="slidenum">
              <a:rPr lang="en-US"/>
              <a:pPr/>
              <a:t>19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84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72DA7-4444-453A-8054-C9FECBC37EC3}" type="slidenum">
              <a:rPr lang="en-US"/>
              <a:pPr/>
              <a:t>20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8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17336-A0F5-4536-94ED-1875F0C92924}" type="slidenum">
              <a:rPr lang="en-US"/>
              <a:pPr/>
              <a:t>21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17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026AC2-B7D1-4845-A7F8-DB51FF196D18}" type="slidenum">
              <a:rPr lang="en-US"/>
              <a:pPr/>
              <a:t>22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94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3449D1-00FD-4FD3-868D-A471425CF4A3}" type="slidenum">
              <a:rPr lang="en-US"/>
              <a:pPr/>
              <a:t>23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96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054C2-F736-4C93-911A-A77CDC577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99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28778-26F2-4DCE-A9DB-B25BE7312FD0}" type="slidenum">
              <a:rPr lang="en-US"/>
              <a:pPr/>
              <a:t>24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89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72F05-5643-4E6B-A889-461A9D8B2E33}" type="slidenum">
              <a:rPr lang="en-US"/>
              <a:pPr/>
              <a:t>25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19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7C6C1-5190-4E32-9C4A-8507214AA88B}" type="slidenum">
              <a:rPr lang="en-US"/>
              <a:pPr/>
              <a:t>26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197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91BB7-16B0-4ED8-85B4-7A3DD2D51053}" type="slidenum">
              <a:rPr lang="en-US"/>
              <a:pPr/>
              <a:t>27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077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77914-C311-4E8A-9B31-96BD0204C3E6}" type="slidenum">
              <a:rPr lang="en-US"/>
              <a:pPr/>
              <a:t>28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544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749CD-71F6-4214-8D0E-F734178198A8}" type="slidenum">
              <a:rPr lang="en-US"/>
              <a:pPr/>
              <a:t>29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795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123911-EFB7-48DE-8B23-EDD18B350992}" type="slidenum">
              <a:rPr lang="en-US"/>
              <a:pPr/>
              <a:t>30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2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8CA3D-477B-4460-93A4-AF0D18202CF4}" type="slidenum">
              <a:rPr lang="en-US"/>
              <a:pPr/>
              <a:t>31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369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D3C9B-7CCF-41A5-B613-471BA3C7D066}" type="slidenum">
              <a:rPr lang="en-US"/>
              <a:pPr/>
              <a:t>32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997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1EDE0-83B6-4A86-A6E9-FDEB8BE9E5C1}" type="slidenum">
              <a:rPr lang="en-US"/>
              <a:pPr/>
              <a:t>33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5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371"/>
            <a:fld id="{A21175EA-9149-48E1-A3E0-503745427080}" type="slidenum">
              <a:rPr lang="en-US" smtClean="0"/>
              <a:pPr defTabSz="931371"/>
              <a:t>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179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BA441-9A7F-4C8E-996F-57D8B257B84C}" type="slidenum">
              <a:rPr lang="en-US"/>
              <a:pPr/>
              <a:t>34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73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C35A6-87A9-412C-8362-88AD76E5DE0E}" type="slidenum">
              <a:rPr lang="en-US"/>
              <a:pPr/>
              <a:t>35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55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68AC4-59A8-4ACB-B692-DB41AA7879C8}" type="slidenum">
              <a:rPr lang="en-US"/>
              <a:pPr/>
              <a:t>36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547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E9F6A-F032-4722-BE26-006E44DF24F1}" type="slidenum">
              <a:rPr lang="en-US"/>
              <a:pPr/>
              <a:t>37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372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E9F6E-80C8-4CC1-929F-86BDAA439D35}" type="slidenum">
              <a:rPr lang="en-US"/>
              <a:pPr/>
              <a:t>38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366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8C0FE-E890-4DFA-BD1C-A4E99B5C8644}" type="slidenum">
              <a:rPr lang="en-US"/>
              <a:pPr/>
              <a:t>39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180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79AD3-70AB-4DC2-8442-D575AC6815AC}" type="slidenum">
              <a:rPr lang="en-US"/>
              <a:pPr/>
              <a:t>40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273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6653E-972F-42F1-9C62-C746B9FACC11}" type="slidenum">
              <a:rPr lang="en-US"/>
              <a:pPr/>
              <a:t>41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042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E8452-929A-48E7-B48C-476FC3C064BC}" type="slidenum">
              <a:rPr lang="en-US"/>
              <a:pPr/>
              <a:t>42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94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29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7DFE1-6D62-4A0D-B528-E3AE90EF4A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298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4867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054C2-F736-4C93-911A-A77CDC5778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46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054C2-F736-4C93-911A-A77CDC5778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99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371"/>
            <a:fld id="{3C6B4BEC-0DE5-4068-9DBD-FAAFED52C990}" type="slidenum">
              <a:rPr lang="en-US" smtClean="0"/>
              <a:pPr defTabSz="931371"/>
              <a:t>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01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371"/>
            <a:fld id="{BBB9CCEE-FD18-48FF-9AD3-F3CFAB2D45CA}" type="slidenum">
              <a:rPr lang="en-US" smtClean="0"/>
              <a:pPr defTabSz="931371"/>
              <a:t>10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51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371"/>
            <a:fld id="{5D0F5CA7-638B-4917-9F0A-40FE13D09006}" type="slidenum">
              <a:rPr lang="en-US" smtClean="0"/>
              <a:pPr defTabSz="931371"/>
              <a:t>11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4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40957-2B4D-4CCA-8C4D-FEE8330B0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9B59E-B6AF-4621-8D8F-6598E1345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D9AAA-70A8-4591-B1BD-B97413A2E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8635-9101-4644-A1DB-12998DF54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8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1F01-4BF4-4EA6-9B86-D0951DC02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4A08-F009-4126-9E8E-3956BE076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96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30AF4-CC13-41F0-B3DA-910E7FDDC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95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679F7-C63A-4754-8026-207E9087C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26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2BE4-C08A-43EC-9CA1-37F656805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96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48827-C691-4C4F-9A5A-BAE50D501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77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F1CD4-246B-4B53-9476-D0F613D33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7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B17D5-DB46-4825-906D-DA6772798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261DF-B1F6-493C-A737-3FBFAA6FD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74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D94B1-05AE-4FE2-A393-52B980E22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23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91895-0F67-40D8-BC92-0D4A5F697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23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B677D-D076-4889-A7E5-04AA6A8C1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5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FB445-910E-49CB-88A6-B76AF38AD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2A9DC-1033-4E70-85E9-D226240AE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18F1B-747A-4A62-837B-687DC7E5F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67437-E0F4-4950-B438-4610E4373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AC302-CA7F-4871-8852-BEB96D92A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1A0CB-1D00-48DE-9F0A-552E2834B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EDBCC-87A1-46FB-9A72-48F95DA2F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22F0210-14B4-4777-8A4A-F80D60F18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D5CE9B1-C878-4421-95EC-3C96CEAD2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B978012800979600004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ic-soc.blogspot.com/2008/10/net-delay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7425" y="533400"/>
            <a:ext cx="7721600" cy="1143000"/>
          </a:xfrm>
        </p:spPr>
        <p:txBody>
          <a:bodyPr/>
          <a:lstStyle/>
          <a:p>
            <a:r>
              <a:rPr lang="en-US" sz="4800" dirty="0"/>
              <a:t>EECS 470 </a:t>
            </a:r>
            <a:br>
              <a:rPr lang="en-US" sz="4800" dirty="0"/>
            </a:br>
            <a:r>
              <a:rPr lang="en-US" sz="3200" dirty="0"/>
              <a:t>Final touches on Out-of-Order execution</a:t>
            </a:r>
            <a:endParaRPr lang="en-US" sz="4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057400"/>
            <a:ext cx="71628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Review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err="1"/>
              <a:t>Tclk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Superscalar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Looking back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Looking forward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/>
              <a:t>Lecture 10 – Winter 2024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5124" name="Picture 4" descr="se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648200"/>
            <a:ext cx="857250" cy="857250"/>
          </a:xfrm>
          <a:prstGeom prst="rect">
            <a:avLst/>
          </a:prstGeom>
          <a:noFill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65175" y="5529962"/>
            <a:ext cx="807085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en-US" sz="1500" b="0" dirty="0">
                <a:latin typeface="Verdana" pitchFamily="34" charset="0"/>
              </a:rPr>
              <a:t>Slides developed in part by Profs. Austin, </a:t>
            </a:r>
            <a:r>
              <a:rPr lang="en-US" altLang="en-US" sz="1500" b="0" dirty="0" err="1">
                <a:latin typeface="Verdana" pitchFamily="34" charset="0"/>
              </a:rPr>
              <a:t>Brehob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altLang="en-US" sz="1500" b="0" dirty="0" err="1">
                <a:latin typeface="Verdana" pitchFamily="34" charset="0"/>
              </a:rPr>
              <a:t>Falsafi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sz="1500" b="0" dirty="0">
                <a:latin typeface="Verdana" pitchFamily="34" charset="0"/>
              </a:rPr>
              <a:t>Hill, Hoe, </a:t>
            </a:r>
            <a:r>
              <a:rPr lang="en-US" sz="1500" b="0" dirty="0" err="1">
                <a:latin typeface="Verdana" pitchFamily="34" charset="0"/>
              </a:rPr>
              <a:t>Lipasti</a:t>
            </a:r>
            <a:r>
              <a:rPr lang="en-US" sz="1500" b="0" dirty="0">
                <a:latin typeface="Verdana" pitchFamily="34" charset="0"/>
              </a:rPr>
              <a:t>, Martin, Roth, </a:t>
            </a:r>
            <a:r>
              <a:rPr lang="en-US" sz="1500" b="0" dirty="0" err="1">
                <a:latin typeface="Verdana" pitchFamily="34" charset="0"/>
              </a:rPr>
              <a:t>Shen</a:t>
            </a:r>
            <a:r>
              <a:rPr lang="en-US" sz="1500" b="0" dirty="0">
                <a:latin typeface="Verdana" pitchFamily="34" charset="0"/>
              </a:rPr>
              <a:t>, Smith, </a:t>
            </a:r>
            <a:r>
              <a:rPr lang="en-US" sz="1500" b="0" dirty="0" err="1">
                <a:latin typeface="Verdana" pitchFamily="34" charset="0"/>
              </a:rPr>
              <a:t>Sohi</a:t>
            </a:r>
            <a:r>
              <a:rPr lang="en-US" sz="1500" b="0" dirty="0">
                <a:latin typeface="Verdana" pitchFamily="34" charset="0"/>
              </a:rPr>
              <a:t>, Tyson, </a:t>
            </a:r>
            <a:r>
              <a:rPr lang="en-US" sz="1500" b="0" dirty="0" err="1">
                <a:latin typeface="Verdana" pitchFamily="34" charset="0"/>
              </a:rPr>
              <a:t>Vijaykumar</a:t>
            </a:r>
            <a:r>
              <a:rPr lang="en-US" sz="1500" b="0" dirty="0">
                <a:latin typeface="Verdana" pitchFamily="34" charset="0"/>
              </a:rPr>
              <a:t>, and Wenisch of Carnegie Mellon University, Purdue University, University of Michigan, University of Pennsylvania, and University of Wisconsin. </a:t>
            </a:r>
          </a:p>
        </p:txBody>
      </p:sp>
    </p:spTree>
    <p:extLst>
      <p:ext uri="{BB962C8B-B14F-4D97-AF65-F5344CB8AC3E}">
        <p14:creationId xmlns:p14="http://schemas.microsoft.com/office/powerpoint/2010/main" val="365232156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WordArt 2"/>
          <p:cNvSpPr>
            <a:spLocks noChangeArrowheads="1" noChangeShapeType="1" noTextEdit="1"/>
          </p:cNvSpPr>
          <p:nvPr/>
        </p:nvSpPr>
        <p:spPr bwMode="auto">
          <a:xfrm>
            <a:off x="609600" y="1295400"/>
            <a:ext cx="8305800" cy="510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9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Tclock</a:t>
            </a:r>
            <a:br>
              <a:rPr lang="en-US" sz="9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</a:br>
            <a:r>
              <a:rPr lang="en-US" sz="2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(again)</a:t>
            </a:r>
            <a:endParaRPr lang="en-US" sz="9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0078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CLK</a:t>
            </a:r>
            <a:r>
              <a:rPr lang="en-US" dirty="0"/>
              <a:t> </a:t>
            </a:r>
            <a:r>
              <a:rPr lang="en-US" sz="3200" dirty="0"/>
              <a:t>(again)</a:t>
            </a:r>
            <a:endParaRPr lang="en-US" baseline="-25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620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Recall: </a:t>
            </a:r>
            <a:r>
              <a:rPr lang="en-US" sz="2400" dirty="0" err="1"/>
              <a:t>t</a:t>
            </a:r>
            <a:r>
              <a:rPr lang="en-US" sz="2400" baseline="-25000" dirty="0" err="1"/>
              <a:t>CPU</a:t>
            </a:r>
            <a:r>
              <a:rPr lang="en-US" sz="2400" dirty="0"/>
              <a:t> = </a:t>
            </a:r>
            <a:r>
              <a:rPr lang="en-US" sz="2400" dirty="0" err="1"/>
              <a:t>N</a:t>
            </a:r>
            <a:r>
              <a:rPr lang="en-US" sz="2400" baseline="-25000" dirty="0" err="1"/>
              <a:t>inst</a:t>
            </a:r>
            <a:r>
              <a:rPr lang="en-US" sz="2400" dirty="0"/>
              <a:t>*CPI*</a:t>
            </a:r>
            <a:r>
              <a:rPr lang="en-US" sz="2400" dirty="0" err="1"/>
              <a:t>t</a:t>
            </a:r>
            <a:r>
              <a:rPr lang="en-US" sz="2400" baseline="-25000" dirty="0" err="1"/>
              <a:t>CLK</a:t>
            </a:r>
            <a:endParaRPr lang="en-US" sz="2400" baseline="-25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What defines </a:t>
            </a:r>
            <a:r>
              <a:rPr lang="en-US" sz="2400" dirty="0" err="1"/>
              <a:t>t</a:t>
            </a:r>
            <a:r>
              <a:rPr lang="en-US" sz="2400" baseline="-25000" dirty="0" err="1"/>
              <a:t>CLK</a:t>
            </a:r>
            <a:r>
              <a:rPr lang="en-US" sz="2400" dirty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Critical path latency (= logic + wire latency)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Latch latency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Clock skew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Clock period design margins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 current and future generation designs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Wire latency becoming dominant latency of critical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Due to growing side-wall capacitance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Brings a spatial dimension to architecture optimization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E.g., How long are the wires that will connect these two devices?</a:t>
            </a:r>
          </a:p>
        </p:txBody>
      </p:sp>
    </p:spTree>
    <p:extLst>
      <p:ext uri="{BB962C8B-B14F-4D97-AF65-F5344CB8AC3E}">
        <p14:creationId xmlns:p14="http://schemas.microsoft.com/office/powerpoint/2010/main" val="78679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67F42-3AED-4927-95DF-4EABC670F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 delay vs gate delay</a:t>
            </a:r>
          </a:p>
        </p:txBody>
      </p:sp>
      <p:pic>
        <p:nvPicPr>
          <p:cNvPr id="1026" name="Picture 2" descr="https://ars.els-cdn.com/content/image/3-s2.0-B9780128009796000044-f04-03-9780128009796.jpg">
            <a:extLst>
              <a:ext uri="{FF2B5EF4-FFF2-40B4-BE49-F238E27FC236}">
                <a16:creationId xmlns:a16="http://schemas.microsoft.com/office/drawing/2014/main" id="{398A5692-F8F8-4650-ACEE-038EA1BBF2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42" y="1981200"/>
            <a:ext cx="7904645" cy="365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56C75B-21E1-4435-83DD-667DB31A566E}"/>
              </a:ext>
            </a:extLst>
          </p:cNvPr>
          <p:cNvSpPr/>
          <p:nvPr/>
        </p:nvSpPr>
        <p:spPr>
          <a:xfrm>
            <a:off x="373380" y="6324600"/>
            <a:ext cx="8397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From </a:t>
            </a:r>
            <a:r>
              <a:rPr lang="en-US" dirty="0">
                <a:hlinkClick r:id="rId3"/>
              </a:rPr>
              <a:t>https://www.sciencedirect.com/science/article/pii/B9780128009796000044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5750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Determining the Latency of a Wire</a:t>
            </a:r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 l="5000" t="34921" r="6000" b="26984"/>
          <a:stretch>
            <a:fillRect/>
          </a:stretch>
        </p:blipFill>
        <p:spPr>
          <a:xfrm>
            <a:off x="457200" y="1584325"/>
            <a:ext cx="8534400" cy="2301875"/>
          </a:xfrm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14400" y="4953000"/>
            <a:ext cx="1066800" cy="3048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514600" y="4953000"/>
            <a:ext cx="1066800" cy="3048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209800" y="4953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286000" y="4953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1981200" y="5105400"/>
            <a:ext cx="228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2286000" y="5105400"/>
            <a:ext cx="228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838200" y="5638800"/>
            <a:ext cx="2819400" cy="762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143000" y="54102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143000" y="54864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1447800" y="52578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447800" y="54864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743200" y="54102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743200" y="54864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3048000" y="52578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3048000" y="54864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4191000" y="51054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FFFFFF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rial Narrow" pitchFamily="34" charset="0"/>
              </a:rPr>
              <a:t>scale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6400800" y="4953000"/>
            <a:ext cx="457200" cy="3048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7086600" y="4953000"/>
            <a:ext cx="457200" cy="3048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6934200" y="4876800"/>
            <a:ext cx="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010400" y="4876800"/>
            <a:ext cx="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H="1">
            <a:off x="6858000" y="5105400"/>
            <a:ext cx="76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7010400" y="5105400"/>
            <a:ext cx="76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5562600" y="5638800"/>
            <a:ext cx="2819400" cy="76200"/>
          </a:xfrm>
          <a:prstGeom prst="rect">
            <a:avLst/>
          </a:prstGeom>
          <a:solidFill>
            <a:srgbClr val="7EC0D8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6477000" y="54102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6477000" y="54864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V="1">
            <a:off x="6629400" y="52578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 flipV="1">
            <a:off x="6629400" y="54864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7162800" y="54102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7162800" y="54864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V="1">
            <a:off x="7315200" y="52578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flipV="1">
            <a:off x="7315200" y="54864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6019800" y="5105400"/>
            <a:ext cx="38100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5486400" y="4724400"/>
            <a:ext cx="7778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shrinks</a:t>
            </a:r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H="1">
            <a:off x="7011988" y="4495800"/>
            <a:ext cx="38100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7088188" y="4114800"/>
            <a:ext cx="6842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grows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7EF363-247F-4757-862B-8D2A494DE959}"/>
              </a:ext>
            </a:extLst>
          </p:cNvPr>
          <p:cNvSpPr/>
          <p:nvPr/>
        </p:nvSpPr>
        <p:spPr>
          <a:xfrm>
            <a:off x="703217" y="6292334"/>
            <a:ext cx="80423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Further reading: </a:t>
            </a:r>
            <a:r>
              <a:rPr lang="en-US" sz="1400" dirty="0">
                <a:hlinkClick r:id="rId4"/>
              </a:rPr>
              <a:t>https://asic-soc.blogspot.com/2008/10/net-delay.html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7803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0112" y="1681956"/>
            <a:ext cx="7343775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98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But reality is worse…. (Fringe)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143000"/>
            <a:ext cx="60960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95400"/>
            <a:ext cx="2133600" cy="409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22860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For Intel 0.25u process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imes New Roman" pitchFamily="18" charset="0"/>
              </a:rPr>
              <a:t> W~=0.64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imes New Roman" pitchFamily="18" charset="0"/>
              </a:rPr>
              <a:t> T~=0.48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imes New Roman" pitchFamily="18" charset="0"/>
              </a:rPr>
              <a:t> H is around 0.9.</a:t>
            </a:r>
          </a:p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5486400" y="3048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114800" y="2286000"/>
            <a:ext cx="1371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81000" y="6521450"/>
            <a:ext cx="7097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Times New Roman" pitchFamily="18" charset="0"/>
              </a:rPr>
              <a:t>www.ee.bgu.ac.il/~Orly_lab/courses/Intro_Course/Slides/Lecture02-2-Wire.ppt</a:t>
            </a:r>
            <a:r>
              <a:rPr lang="en-US" sz="1600" dirty="0">
                <a:latin typeface="Times New Roman" pitchFamily="18" charset="0"/>
              </a:rPr>
              <a:t> 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14600" y="1447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35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And reducing the number of instructions executed…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Sorry, wrong class.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Compilers can help with this (a lot in some cases)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 can ISA design, but making instructions too complex hurts ILP and </a:t>
            </a:r>
            <a:r>
              <a:rPr lang="en-US" dirty="0" err="1"/>
              <a:t>t</a:t>
            </a:r>
            <a:r>
              <a:rPr lang="en-US" baseline="-25000" dirty="0" err="1"/>
              <a:t>CLK</a:t>
            </a:r>
            <a:endParaRPr lang="en-US" baseline="-25000" dirty="0"/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Not clear there is a lot of room here for improvement.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So on the whole reducing # of instructions doesn’t look to be viable.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 ILP would seem to be “where it’s at”</a:t>
            </a:r>
          </a:p>
        </p:txBody>
      </p:sp>
    </p:spTree>
    <p:extLst>
      <p:ext uri="{BB962C8B-B14F-4D97-AF65-F5344CB8AC3E}">
        <p14:creationId xmlns:p14="http://schemas.microsoft.com/office/powerpoint/2010/main" val="2179860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3400" y="1524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>Optimizing CPU Performance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3400" y="1524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Golden Rule: t</a:t>
            </a:r>
            <a:r>
              <a:rPr lang="en-US" sz="3200" baseline="-25000">
                <a:latin typeface="Times New Roman" pitchFamily="18" charset="0"/>
              </a:rPr>
              <a:t>CPU</a:t>
            </a:r>
            <a:r>
              <a:rPr lang="en-US" sz="3200">
                <a:latin typeface="Times New Roman" pitchFamily="18" charset="0"/>
              </a:rPr>
              <a:t> = N</a:t>
            </a:r>
            <a:r>
              <a:rPr lang="en-US" sz="3200" baseline="-25000">
                <a:latin typeface="Times New Roman" pitchFamily="18" charset="0"/>
              </a:rPr>
              <a:t>inst</a:t>
            </a:r>
            <a:r>
              <a:rPr lang="en-US" sz="3200">
                <a:latin typeface="Times New Roman" pitchFamily="18" charset="0"/>
              </a:rPr>
              <a:t>*CPI*t</a:t>
            </a:r>
            <a:r>
              <a:rPr lang="en-US" sz="3200" baseline="-25000">
                <a:latin typeface="Times New Roman" pitchFamily="18" charset="0"/>
              </a:rPr>
              <a:t>CLK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Given this, what are our options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number of instructions executed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cycles to execute an instruction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clock period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Our first focus: Reducing CPI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Approach: </a:t>
            </a:r>
            <a:r>
              <a:rPr lang="en-US" sz="2800" i="1">
                <a:latin typeface="Times New Roman" pitchFamily="18" charset="0"/>
              </a:rPr>
              <a:t>Instruction Level Parallelism</a:t>
            </a:r>
            <a:r>
              <a:rPr lang="en-US" sz="2800">
                <a:latin typeface="Times New Roman" pitchFamily="18" charset="0"/>
              </a:rPr>
              <a:t> (ILP)</a:t>
            </a:r>
          </a:p>
        </p:txBody>
      </p:sp>
    </p:spTree>
    <p:extLst>
      <p:ext uri="{BB962C8B-B14F-4D97-AF65-F5344CB8AC3E}">
        <p14:creationId xmlns:p14="http://schemas.microsoft.com/office/powerpoint/2010/main" val="1176444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157288" y="1025525"/>
            <a:ext cx="6829425" cy="48117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8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Superscalar</a:t>
            </a:r>
          </a:p>
          <a:p>
            <a:pPr algn="ctr"/>
            <a:r>
              <a:rPr lang="en-US" sz="8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Out-of-Order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42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SuperScalar OoO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Out-of-order and superscalar make for a nice combination</a:t>
            </a:r>
          </a:p>
          <a:p>
            <a:pPr lvl="1" eaLnBrk="1" hangingPunct="1"/>
            <a:r>
              <a:rPr lang="en-US" sz="2400"/>
              <a:t>The whole point of OoO is to find something to do.  </a:t>
            </a:r>
          </a:p>
          <a:p>
            <a:pPr lvl="2" eaLnBrk="1" hangingPunct="1"/>
            <a:r>
              <a:rPr lang="en-US" sz="2000"/>
              <a:t>Superscalar provides the resources to </a:t>
            </a:r>
            <a:r>
              <a:rPr lang="en-US" sz="2000" b="1" u="sng"/>
              <a:t>do</a:t>
            </a:r>
            <a:r>
              <a:rPr lang="en-US" sz="2000"/>
              <a:t> it.</a:t>
            </a:r>
          </a:p>
          <a:p>
            <a:pPr eaLnBrk="1" hangingPunct="1"/>
            <a:r>
              <a:rPr lang="en-US" sz="2800"/>
              <a:t>Out-of-order scales pretty nicely</a:t>
            </a:r>
          </a:p>
          <a:p>
            <a:pPr lvl="1" eaLnBrk="1" hangingPunct="1"/>
            <a:r>
              <a:rPr lang="en-US" sz="2400"/>
              <a:t>Dependencies resolved at rename</a:t>
            </a:r>
          </a:p>
          <a:p>
            <a:pPr lvl="1" eaLnBrk="1" hangingPunct="1"/>
            <a:r>
              <a:rPr lang="en-US" sz="2400"/>
              <a:t>True dependencies dealt with already by rename and the general OoO model.</a:t>
            </a:r>
          </a:p>
          <a:p>
            <a:pPr eaLnBrk="1" hangingPunct="1"/>
            <a:r>
              <a:rPr lang="en-US" sz="2800"/>
              <a:t>So we’ve already done a lot of the work.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Times and Dates and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Exam Q&amp;A</a:t>
            </a:r>
          </a:p>
          <a:p>
            <a:pPr lvl="1"/>
            <a:r>
              <a:rPr lang="en-US" sz="1800" i="1" u="sng" dirty="0"/>
              <a:t>Today 6-8 pm 1200 EECS</a:t>
            </a:r>
            <a:endParaRPr lang="en-US" sz="1800" dirty="0"/>
          </a:p>
          <a:p>
            <a:r>
              <a:rPr lang="en-US" sz="2400" dirty="0"/>
              <a:t>In class on Thursday similar Q&amp;A.</a:t>
            </a:r>
          </a:p>
          <a:p>
            <a:r>
              <a:rPr lang="en-US" sz="2400" dirty="0"/>
              <a:t>One from yesterday should be in the lecture recordings by the end of the day.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Midterm Thursday </a:t>
            </a:r>
            <a:br>
              <a:rPr lang="en-US" dirty="0"/>
            </a:br>
            <a:r>
              <a:rPr lang="en-US" dirty="0"/>
              <a:t>7-9pm</a:t>
            </a:r>
          </a:p>
          <a:p>
            <a:pPr lvl="1"/>
            <a:r>
              <a:rPr lang="en-US" dirty="0"/>
              <a:t>DOW 1010 and 1014</a:t>
            </a:r>
          </a:p>
          <a:p>
            <a:pPr lvl="1"/>
            <a:r>
              <a:rPr lang="en-US" dirty="0"/>
              <a:t>Assignments posted shortly</a:t>
            </a:r>
          </a:p>
          <a:p>
            <a:pPr lvl="1"/>
            <a:endParaRPr lang="en-US" dirty="0"/>
          </a:p>
          <a:p>
            <a:r>
              <a:rPr lang="en-US" sz="2400" dirty="0"/>
              <a:t>If you have a conflict or other issue, be sure we are aware of it.</a:t>
            </a: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2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But more to go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To be superscalar one needs to be </a:t>
            </a:r>
            <a:r>
              <a:rPr lang="en-US" b="1" i="1"/>
              <a:t>able</a:t>
            </a:r>
            <a:r>
              <a:rPr lang="en-US"/>
              <a:t> to complete more than 1 instruction per cycle in a sustained way.</a:t>
            </a:r>
          </a:p>
          <a:p>
            <a:pPr lvl="1" eaLnBrk="1" hangingPunct="1"/>
            <a:r>
              <a:rPr lang="en-US"/>
              <a:t>This means fetch, rename, issue, execute, CDB broadcast and retire must all be able to do 2 instructions at once.</a:t>
            </a:r>
          </a:p>
          <a:p>
            <a:pPr lvl="1" eaLnBrk="1" hangingPunct="1"/>
            <a:r>
              <a:rPr lang="en-US"/>
              <a:t>It is mostly a matter of scale.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Fetch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Performing more than one fetch seems straightforward.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Just grab PC and PC+4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It can be complicated by hardware restrictions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Say the two instructions span a </a:t>
            </a:r>
            <a:r>
              <a:rPr lang="en-US" dirty="0" err="1"/>
              <a:t>cacheline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Branches also cause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What if PC+4 is wrong?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But as long as you can usually/often fetch two life is good.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And we can add tricks to handle these problems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/>
              <a:t>Trace cache, multi-branch predictor, </a:t>
            </a:r>
            <a:r>
              <a:rPr lang="en-US" dirty="0" err="1"/>
              <a:t>Icache</a:t>
            </a:r>
            <a:r>
              <a:rPr lang="en-US" dirty="0"/>
              <a:t> annotations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Decode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Just have two of them.</a:t>
            </a:r>
          </a:p>
          <a:p>
            <a:pPr lvl="1" eaLnBrk="1" hangingPunct="1"/>
            <a:r>
              <a:rPr lang="en-US"/>
              <a:t>For x86 or other CISC this might be unreasonable</a:t>
            </a:r>
          </a:p>
          <a:p>
            <a:pPr lvl="2" eaLnBrk="1" hangingPunct="1"/>
            <a:r>
              <a:rPr lang="en-US"/>
              <a:t>Trace cache or otherwise caching decoded instructions might help here.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Rename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One change is we need more ports to the RAT.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Other (bigger) issue is making sure dependencies inside of the group are dealt with.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R1=…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…=R1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How do we handle this?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Basically similar to “register forwarding” inside of the register file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3243263" y="2487613"/>
            <a:ext cx="1862137" cy="3074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Write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Read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0243" name="Line 6"/>
          <p:cNvSpPr>
            <a:spLocks noChangeShapeType="1"/>
          </p:cNvSpPr>
          <p:nvPr/>
        </p:nvSpPr>
        <p:spPr bwMode="auto">
          <a:xfrm>
            <a:off x="2362200" y="2971800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2362200" y="3197225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2362200" y="4143375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2362200" y="4379913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2362200" y="4616450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2362200" y="4852988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>
            <a:off x="5105400" y="3668751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4"/>
          <p:cNvSpPr>
            <a:spLocks noChangeShapeType="1"/>
          </p:cNvSpPr>
          <p:nvPr/>
        </p:nvSpPr>
        <p:spPr bwMode="auto">
          <a:xfrm>
            <a:off x="5105400" y="3905288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>
            <a:off x="5105400" y="4735513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>
            <a:off x="5105400" y="4972050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AutoShape 17"/>
          <p:cNvSpPr>
            <a:spLocks noChangeArrowheads="1"/>
          </p:cNvSpPr>
          <p:nvPr/>
        </p:nvSpPr>
        <p:spPr bwMode="auto">
          <a:xfrm rot="-5400000">
            <a:off x="6897941" y="2824956"/>
            <a:ext cx="827088" cy="293687"/>
          </a:xfrm>
          <a:custGeom>
            <a:avLst/>
            <a:gdLst>
              <a:gd name="T0" fmla="*/ 723702 w 21600"/>
              <a:gd name="T1" fmla="*/ 146844 h 21600"/>
              <a:gd name="T2" fmla="*/ 413544 w 21600"/>
              <a:gd name="T3" fmla="*/ 293687 h 21600"/>
              <a:gd name="T4" fmla="*/ 103386 w 21600"/>
              <a:gd name="T5" fmla="*/ 146844 h 21600"/>
              <a:gd name="T6" fmla="*/ 41354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AutoShape 21"/>
          <p:cNvSpPr>
            <a:spLocks noChangeArrowheads="1"/>
          </p:cNvSpPr>
          <p:nvPr/>
        </p:nvSpPr>
        <p:spPr bwMode="auto">
          <a:xfrm rot="-5400000">
            <a:off x="6928093" y="3996531"/>
            <a:ext cx="827088" cy="293687"/>
          </a:xfrm>
          <a:custGeom>
            <a:avLst/>
            <a:gdLst>
              <a:gd name="T0" fmla="*/ 723702 w 21600"/>
              <a:gd name="T1" fmla="*/ 146844 h 21600"/>
              <a:gd name="T2" fmla="*/ 413544 w 21600"/>
              <a:gd name="T3" fmla="*/ 293687 h 21600"/>
              <a:gd name="T4" fmla="*/ 103386 w 21600"/>
              <a:gd name="T5" fmla="*/ 146844 h 21600"/>
              <a:gd name="T6" fmla="*/ 41354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Text Box 29"/>
          <p:cNvSpPr txBox="1">
            <a:spLocks noChangeArrowheads="1"/>
          </p:cNvSpPr>
          <p:nvPr/>
        </p:nvSpPr>
        <p:spPr bwMode="auto">
          <a:xfrm>
            <a:off x="1785657" y="2826365"/>
            <a:ext cx="652743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AW1</a:t>
            </a:r>
          </a:p>
          <a:p>
            <a:r>
              <a:rPr lang="en-US" sz="1400" b="1" dirty="0"/>
              <a:t>AW2</a:t>
            </a:r>
            <a:br>
              <a:rPr lang="en-US" sz="1400" b="1" dirty="0"/>
            </a:br>
            <a:br>
              <a:rPr lang="en-US" sz="1400" b="1" dirty="0"/>
            </a:br>
            <a:br>
              <a:rPr lang="en-US" sz="1400" b="1" dirty="0"/>
            </a:br>
            <a:endParaRPr lang="en-US" dirty="0"/>
          </a:p>
          <a:p>
            <a:r>
              <a:rPr lang="en-US" sz="1400" b="1" dirty="0"/>
              <a:t>AR1a</a:t>
            </a:r>
          </a:p>
          <a:p>
            <a:r>
              <a:rPr lang="en-US" sz="1400" b="1" dirty="0"/>
              <a:t>AR1b</a:t>
            </a:r>
          </a:p>
          <a:p>
            <a:r>
              <a:rPr lang="en-US" sz="1400" b="1" dirty="0"/>
              <a:t>AR2a</a:t>
            </a:r>
          </a:p>
          <a:p>
            <a:r>
              <a:rPr lang="en-US" sz="1400" b="1" dirty="0"/>
              <a:t>AR2b</a:t>
            </a:r>
          </a:p>
        </p:txBody>
      </p:sp>
      <p:sp>
        <p:nvSpPr>
          <p:cNvPr id="10260" name="Text Box 31"/>
          <p:cNvSpPr txBox="1">
            <a:spLocks noChangeArrowheads="1"/>
          </p:cNvSpPr>
          <p:nvPr/>
        </p:nvSpPr>
        <p:spPr bwMode="auto">
          <a:xfrm>
            <a:off x="5071947" y="1950396"/>
            <a:ext cx="64312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PW1</a:t>
            </a:r>
          </a:p>
          <a:p>
            <a:r>
              <a:rPr lang="en-US" sz="1400" b="1" dirty="0"/>
              <a:t>PW2</a:t>
            </a:r>
          </a:p>
          <a:p>
            <a:endParaRPr lang="en-US" sz="1400" b="1" dirty="0"/>
          </a:p>
          <a:p>
            <a:r>
              <a:rPr lang="en-US" sz="1400" b="1" dirty="0"/>
              <a:t>PR1a</a:t>
            </a:r>
          </a:p>
          <a:p>
            <a:r>
              <a:rPr lang="en-US" sz="1400" b="1" dirty="0"/>
              <a:t>PR1b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PR2a</a:t>
            </a:r>
          </a:p>
          <a:p>
            <a:r>
              <a:rPr lang="en-US" sz="1400" b="1" dirty="0"/>
              <a:t>PR2b</a:t>
            </a:r>
          </a:p>
        </p:txBody>
      </p:sp>
      <p:sp>
        <p:nvSpPr>
          <p:cNvPr id="10261" name="Line 33"/>
          <p:cNvSpPr>
            <a:spLocks noChangeShapeType="1"/>
          </p:cNvSpPr>
          <p:nvPr/>
        </p:nvSpPr>
        <p:spPr bwMode="auto">
          <a:xfrm>
            <a:off x="7458328" y="2967831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34"/>
          <p:cNvSpPr>
            <a:spLocks noChangeShapeType="1"/>
          </p:cNvSpPr>
          <p:nvPr/>
        </p:nvSpPr>
        <p:spPr bwMode="auto">
          <a:xfrm>
            <a:off x="7488480" y="4107656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RAT</a:t>
            </a: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5105400" y="3040063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>
            <a:off x="5105400" y="3276600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9982" y="5954426"/>
            <a:ext cx="79142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Situation: Two instructions (1 and 2) come in to the RAT.  RAT renames two source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registers per instruction (</a:t>
            </a:r>
            <a:r>
              <a:rPr lang="en-US" sz="1600" dirty="0" err="1">
                <a:solidFill>
                  <a:srgbClr val="FF0000"/>
                </a:solidFill>
              </a:rPr>
              <a:t>ARXa</a:t>
            </a:r>
            <a:r>
              <a:rPr lang="en-US" sz="1600" dirty="0">
                <a:solidFill>
                  <a:srgbClr val="FF0000"/>
                </a:solidFill>
              </a:rPr>
              <a:t> and </a:t>
            </a:r>
            <a:r>
              <a:rPr lang="en-US" sz="1600" dirty="0" err="1">
                <a:solidFill>
                  <a:srgbClr val="FF0000"/>
                </a:solidFill>
              </a:rPr>
              <a:t>ARXb</a:t>
            </a:r>
            <a:r>
              <a:rPr lang="en-US" sz="1600" dirty="0">
                <a:solidFill>
                  <a:srgbClr val="FF0000"/>
                </a:solidFill>
              </a:rPr>
              <a:t>) and allocates new PRF for two destination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locations.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Dispatch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Need to be able to send more than one instruction to the </a:t>
            </a:r>
            <a:r>
              <a:rPr lang="en-US" dirty="0" err="1"/>
              <a:t>RoB</a:t>
            </a:r>
            <a:r>
              <a:rPr lang="en-US" dirty="0"/>
              <a:t> and RS per cycle</a:t>
            </a:r>
          </a:p>
          <a:p>
            <a:pPr lvl="1" eaLnBrk="1" hangingPunct="1"/>
            <a:r>
              <a:rPr lang="en-US" dirty="0"/>
              <a:t>Just more ports in RS and </a:t>
            </a:r>
            <a:r>
              <a:rPr lang="en-US" dirty="0" err="1"/>
              <a:t>RoB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/>
              <a:t>A bit more complexity with “Ships passing in the Night”.</a:t>
            </a:r>
          </a:p>
          <a:p>
            <a:pPr lvl="1" eaLnBrk="1" hangingPunct="1"/>
            <a:r>
              <a:rPr lang="en-US" dirty="0"/>
              <a:t>Read ports in PRF (R10K)</a:t>
            </a:r>
          </a:p>
          <a:p>
            <a:pPr lvl="2" eaLnBrk="1" hangingPunct="1"/>
            <a:r>
              <a:rPr lang="en-US" dirty="0"/>
              <a:t>Read ports in ARF/ROB (P6)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Wake-up/select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We’ve already been allowing more than one instruction to go to an exec unit per cycle.</a:t>
            </a:r>
          </a:p>
          <a:p>
            <a:pPr lvl="1" eaLnBrk="1" hangingPunct="1"/>
            <a:r>
              <a:rPr lang="en-US" dirty="0"/>
              <a:t>No real change here.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Execute complete/CDB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 two instructions need to be able to complete per cycle need more than one CDB.</a:t>
            </a:r>
          </a:p>
          <a:p>
            <a:pPr lvl="1" eaLnBrk="1" hangingPunct="1"/>
            <a:r>
              <a:rPr lang="en-US" dirty="0"/>
              <a:t>In general everyone has to listen to everyone</a:t>
            </a:r>
          </a:p>
          <a:p>
            <a:pPr lvl="1" eaLnBrk="1" hangingPunct="1"/>
            <a:r>
              <a:rPr lang="en-US" dirty="0"/>
              <a:t>Could try to partition CDBs but this is tricky.</a:t>
            </a:r>
          </a:p>
          <a:p>
            <a:pPr lvl="1" eaLnBrk="1" hangingPunct="1"/>
            <a:r>
              <a:rPr lang="en-US" dirty="0"/>
              <a:t>Makes RS’s bigger and probably slower.</a:t>
            </a:r>
          </a:p>
          <a:p>
            <a:pPr eaLnBrk="1" hangingPunct="1"/>
            <a:r>
              <a:rPr lang="en-US" dirty="0" err="1"/>
              <a:t>RoB</a:t>
            </a:r>
            <a:r>
              <a:rPr lang="en-US" dirty="0"/>
              <a:t> needs </a:t>
            </a:r>
            <a:r>
              <a:rPr lang="en-US" b="1" i="1" dirty="0"/>
              <a:t>yet more</a:t>
            </a:r>
            <a:r>
              <a:rPr lang="en-US" dirty="0"/>
              <a:t> ports.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Commit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 R10K this isn’t a big deal.</a:t>
            </a:r>
          </a:p>
          <a:p>
            <a:pPr lvl="1" eaLnBrk="1" hangingPunct="1"/>
            <a:r>
              <a:rPr lang="en-US" dirty="0"/>
              <a:t>But need to realize that more than one instruction at the head of the </a:t>
            </a:r>
            <a:r>
              <a:rPr lang="en-US" dirty="0" err="1"/>
              <a:t>RoB</a:t>
            </a:r>
            <a:r>
              <a:rPr lang="en-US" dirty="0"/>
              <a:t> is done (more ports) and must be able to complete them (maybe more ports)</a:t>
            </a:r>
          </a:p>
          <a:p>
            <a:pPr lvl="1" eaLnBrk="1" hangingPunct="1"/>
            <a:r>
              <a:rPr lang="en-US" dirty="0"/>
              <a:t>In P6, you’ve got to do more copies.</a:t>
            </a:r>
          </a:p>
          <a:p>
            <a:pPr lvl="2" eaLnBrk="1" hangingPunct="1"/>
            <a:r>
              <a:rPr lang="en-US" dirty="0"/>
              <a:t>Multiple read ports (</a:t>
            </a:r>
            <a:r>
              <a:rPr lang="en-US" dirty="0" err="1"/>
              <a:t>RoB</a:t>
            </a:r>
            <a:r>
              <a:rPr lang="en-US" dirty="0"/>
              <a:t>); multiple write ports (ARF)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WordArt 4"/>
          <p:cNvSpPr>
            <a:spLocks noChangeArrowheads="1" noChangeShapeType="1" noTextEdit="1"/>
          </p:cNvSpPr>
          <p:nvPr/>
        </p:nvSpPr>
        <p:spPr bwMode="auto">
          <a:xfrm>
            <a:off x="1524000" y="1371600"/>
            <a:ext cx="5638800" cy="3810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9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LSQ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819400" y="0"/>
            <a:ext cx="2362200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A: R1=MEM[R2+0]</a:t>
            </a:r>
          </a:p>
          <a:p>
            <a:r>
              <a:rPr lang="en-US" sz="1400"/>
              <a:t>B: R2=R1/R3</a:t>
            </a:r>
          </a:p>
          <a:p>
            <a:r>
              <a:rPr lang="en-US" sz="1400"/>
              <a:t>C: R3=R2+R0</a:t>
            </a:r>
          </a:p>
          <a:p>
            <a:r>
              <a:rPr lang="en-US" sz="1400"/>
              <a:t>D: Branch (R1==0)</a:t>
            </a:r>
          </a:p>
          <a:p>
            <a:r>
              <a:rPr lang="en-US" sz="1400"/>
              <a:t>E: R3=R1+R3</a:t>
            </a:r>
          </a:p>
          <a:p>
            <a:r>
              <a:rPr lang="en-US" sz="1400"/>
              <a:t>F: R3=R3+R0</a:t>
            </a:r>
          </a:p>
          <a:p>
            <a:r>
              <a:rPr lang="en-US" sz="1400"/>
              <a:t>G: R3=R3+19</a:t>
            </a:r>
          </a:p>
          <a:p>
            <a:r>
              <a:rPr lang="en-US" sz="1400"/>
              <a:t>H: R1=R7+R6</a:t>
            </a:r>
          </a:p>
          <a:p>
            <a:endParaRPr lang="en-US" sz="140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3048000" y="3810000"/>
            <a:ext cx="5867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3810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8"/>
          <p:cNvSpPr>
            <a:spLocks noChangeShapeType="1"/>
          </p:cNvSpPr>
          <p:nvPr/>
        </p:nvSpPr>
        <p:spPr bwMode="auto">
          <a:xfrm>
            <a:off x="4572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5334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>
            <a:off x="6096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6858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2"/>
          <p:cNvSpPr>
            <a:spLocks noChangeShapeType="1"/>
          </p:cNvSpPr>
          <p:nvPr/>
        </p:nvSpPr>
        <p:spPr bwMode="auto">
          <a:xfrm>
            <a:off x="75438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3"/>
          <p:cNvSpPr>
            <a:spLocks noChangeShapeType="1"/>
          </p:cNvSpPr>
          <p:nvPr/>
        </p:nvSpPr>
        <p:spPr bwMode="auto">
          <a:xfrm>
            <a:off x="81534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76" name="Group 136"/>
          <p:cNvGraphicFramePr>
            <a:graphicFrameLocks noGrp="1"/>
          </p:cNvGraphicFramePr>
          <p:nvPr/>
        </p:nvGraphicFramePr>
        <p:xfrm>
          <a:off x="6858000" y="685800"/>
          <a:ext cx="2057400" cy="2514601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39" name="WordArt 38"/>
          <p:cNvSpPr>
            <a:spLocks noChangeArrowheads="1" noChangeShapeType="1" noTextEdit="1"/>
          </p:cNvSpPr>
          <p:nvPr/>
        </p:nvSpPr>
        <p:spPr bwMode="auto">
          <a:xfrm>
            <a:off x="7162800" y="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RRAT</a:t>
            </a:r>
          </a:p>
        </p:txBody>
      </p:sp>
      <p:graphicFrame>
        <p:nvGraphicFramePr>
          <p:cNvPr id="10382" name="Group 142"/>
          <p:cNvGraphicFramePr>
            <a:graphicFrameLocks noGrp="1"/>
          </p:cNvGraphicFramePr>
          <p:nvPr/>
        </p:nvGraphicFramePr>
        <p:xfrm>
          <a:off x="685800" y="685800"/>
          <a:ext cx="1905000" cy="2514601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60" name="WordArt 60"/>
          <p:cNvSpPr>
            <a:spLocks noChangeArrowheads="1" noChangeShapeType="1" noTextEdit="1"/>
          </p:cNvSpPr>
          <p:nvPr/>
        </p:nvSpPr>
        <p:spPr bwMode="auto">
          <a:xfrm>
            <a:off x="838200" y="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RAT</a:t>
            </a:r>
          </a:p>
        </p:txBody>
      </p:sp>
      <p:sp>
        <p:nvSpPr>
          <p:cNvPr id="17461" name="WordArt 61"/>
          <p:cNvSpPr>
            <a:spLocks noChangeArrowheads="1" noChangeShapeType="1" noTextEdit="1"/>
          </p:cNvSpPr>
          <p:nvPr/>
        </p:nvSpPr>
        <p:spPr bwMode="auto">
          <a:xfrm>
            <a:off x="4191000" y="304800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RoB</a:t>
            </a:r>
          </a:p>
        </p:txBody>
      </p:sp>
      <p:graphicFrame>
        <p:nvGraphicFramePr>
          <p:cNvPr id="10386" name="Group 146"/>
          <p:cNvGraphicFramePr>
            <a:graphicFrameLocks noGrp="1"/>
          </p:cNvGraphicFramePr>
          <p:nvPr/>
        </p:nvGraphicFramePr>
        <p:xfrm>
          <a:off x="228600" y="5257800"/>
          <a:ext cx="7315200" cy="1371600"/>
        </p:xfrm>
        <a:graphic>
          <a:graphicData uri="http://schemas.openxmlformats.org/drawingml/2006/table">
            <a:tbl>
              <a:tblPr/>
              <a:tblGrid>
                <a:gridCol w="73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97" name="WordArt 143"/>
          <p:cNvSpPr>
            <a:spLocks noChangeArrowheads="1" noChangeShapeType="1" noTextEdit="1"/>
          </p:cNvSpPr>
          <p:nvPr/>
        </p:nvSpPr>
        <p:spPr bwMode="auto">
          <a:xfrm>
            <a:off x="7753350" y="541020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PRF</a:t>
            </a:r>
          </a:p>
        </p:txBody>
      </p:sp>
    </p:spTree>
    <p:extLst>
      <p:ext uri="{BB962C8B-B14F-4D97-AF65-F5344CB8AC3E}">
        <p14:creationId xmlns:p14="http://schemas.microsoft.com/office/powerpoint/2010/main" val="33624474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LSQ issues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Load/Store queue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It is pretty tricky to get right.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Send to LSQ at issue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Does this replace the RS?  </a:t>
            </a:r>
          </a:p>
          <a:p>
            <a:pPr lvl="3" eaLnBrk="1" hangingPunct="1">
              <a:lnSpc>
                <a:spcPct val="90000"/>
              </a:lnSpc>
            </a:pPr>
            <a:r>
              <a:rPr lang="en-US"/>
              <a:t>Maybe…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Probably a Store (circular) queue and a load buffer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Loads need to note which stores they care about </a:t>
            </a:r>
          </a:p>
          <a:p>
            <a:pPr lvl="3" eaLnBrk="1" hangingPunct="1">
              <a:lnSpc>
                <a:spcPct val="90000"/>
              </a:lnSpc>
            </a:pPr>
            <a:r>
              <a:rPr lang="en-US"/>
              <a:t>Ones that were there when the load issued</a:t>
            </a:r>
          </a:p>
          <a:p>
            <a:pPr lvl="3" eaLnBrk="1" hangingPunct="1">
              <a:lnSpc>
                <a:spcPct val="90000"/>
              </a:lnSpc>
            </a:pPr>
            <a:r>
              <a:rPr lang="en-US"/>
              <a:t>Need to not get caught by “wrap around” of the store queue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Loads need to check for what exactly?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 what to do?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You have a lot of options on load launch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Conservative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/>
              <a:t>Launch loads at the head of the LSQ (bad)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Moderate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/>
              <a:t>Launch loads at when no conflicting/unknown stores exist in front of you (ok)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Aggressive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/>
              <a:t>Launch loads ASAP, but fix if wrong.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/>
              <a:t>Lots of potential issues.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/>
              <a:t>Imagine you launched a load then solve it by forwarding.  What happens when the load returns?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And store forwarding might be tricky.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Can you identify the situation when you can forward?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/>
              <a:t>If so, can you write verilog code for that?</a:t>
            </a:r>
          </a:p>
          <a:p>
            <a:pPr lvl="2" eaLnBrk="1" hangingPunct="1"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Non-LSQ options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Just launch loads from the </a:t>
            </a:r>
            <a:r>
              <a:rPr lang="en-US" sz="2800" dirty="0" err="1"/>
              <a:t>RoB</a:t>
            </a:r>
            <a:r>
              <a:rPr lang="en-US" sz="2800" dirty="0"/>
              <a:t> when they hit the head (easy/poor)</a:t>
            </a:r>
          </a:p>
          <a:p>
            <a:pPr eaLnBrk="1" hangingPunct="1"/>
            <a:r>
              <a:rPr lang="en-US" sz="2800" dirty="0"/>
              <a:t>As above, but </a:t>
            </a:r>
            <a:r>
              <a:rPr lang="en-US" sz="2800" dirty="0" err="1"/>
              <a:t>prefetch</a:t>
            </a:r>
            <a:r>
              <a:rPr lang="en-US" sz="2800" dirty="0"/>
              <a:t> the data into the cache ASAP.</a:t>
            </a:r>
          </a:p>
          <a:p>
            <a:pPr lvl="1" eaLnBrk="1" hangingPunct="1"/>
            <a:r>
              <a:rPr lang="en-US" sz="2400" dirty="0"/>
              <a:t>This might actually work well.  Probably need non-direct-mapped cache though.</a:t>
            </a:r>
          </a:p>
          <a:p>
            <a:pPr eaLnBrk="1" hangingPunct="1"/>
            <a:r>
              <a:rPr lang="en-US" sz="2800" dirty="0"/>
              <a:t>Use </a:t>
            </a:r>
            <a:r>
              <a:rPr lang="en-US" sz="2800" dirty="0" err="1"/>
              <a:t>RoB</a:t>
            </a:r>
            <a:r>
              <a:rPr lang="en-US" sz="2800" dirty="0"/>
              <a:t> to track when load has no conflicting/unknown stores in front of it. </a:t>
            </a:r>
          </a:p>
          <a:p>
            <a:pPr lvl="1" eaLnBrk="1" hangingPunct="1"/>
            <a:r>
              <a:rPr lang="en-US" sz="2400" dirty="0"/>
              <a:t>Seems annoying, might be easy.  Still </a:t>
            </a:r>
            <a:r>
              <a:rPr lang="en-US" sz="2400" dirty="0" err="1"/>
              <a:t>poorish</a:t>
            </a:r>
            <a:r>
              <a:rPr lang="en-US" sz="2400" dirty="0"/>
              <a:t> performance.  </a:t>
            </a:r>
          </a:p>
        </p:txBody>
      </p:sp>
      <p:sp>
        <p:nvSpPr>
          <p:cNvPr id="2" name="Rectangle 1"/>
          <p:cNvSpPr/>
          <p:nvPr/>
        </p:nvSpPr>
        <p:spPr>
          <a:xfrm rot="-1440000">
            <a:off x="654910" y="2499732"/>
            <a:ext cx="783419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More </a:t>
            </a:r>
            <a:r>
              <a:rPr lang="en-US" sz="6000" b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on memory </a:t>
            </a:r>
          </a:p>
          <a:p>
            <a:pPr algn="ctr"/>
            <a:r>
              <a:rPr lang="en-US" sz="6000" b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disambiguation later</a:t>
            </a:r>
            <a:endParaRPr lang="en-US" sz="6000" b="1" cap="none" spc="50" dirty="0">
              <a:ln w="12700" cmpd="sng">
                <a:solidFill>
                  <a:srgbClr val="FFFF00"/>
                </a:solidFill>
                <a:prstDash val="solid"/>
              </a:ln>
              <a:solidFill>
                <a:srgbClr val="0070C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1309688" y="2655888"/>
            <a:ext cx="6524625" cy="1549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8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Misc other stuff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details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We’ve been doing generic RSs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Could also dedicate groups of RSs to a single execution unit (or group of similar execution units).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May make the RSs simpler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Will result in needing more total RSs to get the same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Everyone needs to listen to the CDB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For the project, means you have a bunch of similar code.  Often a bad idea when fixing bugs.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Reading the register file on the way to EX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The idea is to not read the PRF or RoB or CDB for the </a:t>
            </a:r>
            <a:r>
              <a:rPr lang="en-US" b="1" i="1"/>
              <a:t>value</a:t>
            </a:r>
            <a:r>
              <a:rPr lang="en-US"/>
              <a:t>, only for the fact that the value is available.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Grab the value on your way to the EX unit.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Advantages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No CDB broadcast of values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Don’t need to look in the PRF/ARF/RoB for values on issue.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Disadvantages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Already slow Wake-up/select/dispatch now slower</a:t>
            </a:r>
          </a:p>
          <a:p>
            <a:pPr lvl="3" eaLnBrk="1" hangingPunct="1">
              <a:lnSpc>
                <a:spcPct val="90000"/>
              </a:lnSpc>
            </a:pPr>
            <a:r>
              <a:rPr lang="en-US"/>
              <a:t>(But as we may be pipelining this anyways, not too bad).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Back-to-Back dependent instructions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has to happen to get them to go back to back?</a:t>
            </a:r>
          </a:p>
          <a:p>
            <a:pPr lvl="1" eaLnBrk="1" hangingPunct="1"/>
            <a:r>
              <a:rPr lang="en-US" dirty="0"/>
              <a:t>Why is this hard?</a:t>
            </a:r>
          </a:p>
          <a:p>
            <a:pPr lvl="1" eaLnBrk="1" hangingPunct="1"/>
            <a:r>
              <a:rPr lang="en-US" dirty="0"/>
              <a:t>How is it solved in the real world?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4"/>
          <p:cNvSpPr>
            <a:spLocks noChangeArrowheads="1" noChangeShapeType="1" noTextEdit="1"/>
          </p:cNvSpPr>
          <p:nvPr/>
        </p:nvSpPr>
        <p:spPr bwMode="auto">
          <a:xfrm>
            <a:off x="1790700" y="2354263"/>
            <a:ext cx="5562600" cy="2152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6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Looking back</a:t>
            </a:r>
          </a:p>
          <a:p>
            <a:pPr algn="ctr"/>
            <a:r>
              <a:rPr lang="en-US" sz="6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(and foward)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Looking back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Keep the big picture in mind</a:t>
            </a:r>
          </a:p>
          <a:p>
            <a:pPr lvl="1" eaLnBrk="1" hangingPunct="1"/>
            <a:r>
              <a:rPr lang="en-US" dirty="0" err="1"/>
              <a:t>OoO</a:t>
            </a:r>
            <a:r>
              <a:rPr lang="en-US" dirty="0"/>
              <a:t> is about finding ILP.</a:t>
            </a:r>
          </a:p>
          <a:p>
            <a:pPr lvl="3" eaLnBrk="1" hangingPunct="1"/>
            <a:r>
              <a:rPr lang="en-US" dirty="0"/>
              <a:t>If you don’t need ILP don’t bother</a:t>
            </a:r>
          </a:p>
          <a:p>
            <a:pPr lvl="2" eaLnBrk="1" hangingPunct="1"/>
            <a:r>
              <a:rPr lang="en-US" dirty="0"/>
              <a:t>Why might you not need ILP?</a:t>
            </a:r>
          </a:p>
          <a:p>
            <a:pPr lvl="3" eaLnBrk="1" hangingPunct="1"/>
            <a:r>
              <a:rPr lang="en-US" dirty="0"/>
              <a:t>Application doesn’t need it</a:t>
            </a:r>
          </a:p>
          <a:p>
            <a:pPr lvl="3" eaLnBrk="1" hangingPunct="1"/>
            <a:r>
              <a:rPr lang="en-US" dirty="0"/>
              <a:t>TLP instead.</a:t>
            </a:r>
          </a:p>
          <a:p>
            <a:pPr lvl="1" eaLnBrk="1" hangingPunct="1"/>
            <a:r>
              <a:rPr lang="en-US" dirty="0"/>
              <a:t>In many ways this is about finding work to do while high-latency instructions run</a:t>
            </a:r>
          </a:p>
          <a:p>
            <a:pPr lvl="2" eaLnBrk="1" hangingPunct="1"/>
            <a:r>
              <a:rPr lang="en-US" dirty="0"/>
              <a:t>If you fix the memory problem, it isn’t clear that </a:t>
            </a:r>
            <a:r>
              <a:rPr lang="en-US" dirty="0" err="1"/>
              <a:t>OoO</a:t>
            </a:r>
            <a:r>
              <a:rPr lang="en-US" dirty="0"/>
              <a:t> makes any sense.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Looking back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Renaming is distinct from </a:t>
            </a:r>
            <a:r>
              <a:rPr lang="en-US" dirty="0" err="1"/>
              <a:t>OoO</a:t>
            </a:r>
            <a:endParaRPr lang="en-US" dirty="0"/>
          </a:p>
          <a:p>
            <a:pPr lvl="1" eaLnBrk="1" hangingPunct="1"/>
            <a:r>
              <a:rPr lang="en-US" dirty="0"/>
              <a:t>You can rename without </a:t>
            </a:r>
            <a:r>
              <a:rPr lang="en-US" dirty="0" err="1"/>
              <a:t>OoO</a:t>
            </a:r>
            <a:r>
              <a:rPr lang="en-US" dirty="0"/>
              <a:t> </a:t>
            </a:r>
          </a:p>
          <a:p>
            <a:pPr lvl="2" eaLnBrk="1" hangingPunct="1"/>
            <a:r>
              <a:rPr lang="en-US" dirty="0"/>
              <a:t>(Not obviously useful!)</a:t>
            </a:r>
          </a:p>
          <a:p>
            <a:pPr lvl="1" eaLnBrk="1" hangingPunct="1"/>
            <a:r>
              <a:rPr lang="en-US" dirty="0"/>
              <a:t>You can have </a:t>
            </a:r>
            <a:r>
              <a:rPr lang="en-US" dirty="0" err="1"/>
              <a:t>OoO</a:t>
            </a:r>
            <a:r>
              <a:rPr lang="en-US" dirty="0"/>
              <a:t> without renaming</a:t>
            </a:r>
          </a:p>
          <a:p>
            <a:pPr lvl="2" eaLnBrk="1" hangingPunct="1"/>
            <a:r>
              <a:rPr lang="en-US" dirty="0"/>
              <a:t>In fact the first </a:t>
            </a:r>
            <a:r>
              <a:rPr lang="en-US" dirty="0" err="1"/>
              <a:t>OoO</a:t>
            </a:r>
            <a:r>
              <a:rPr lang="en-US" dirty="0"/>
              <a:t> processor, CDC 6600 used </a:t>
            </a:r>
            <a:r>
              <a:rPr lang="en-US" dirty="0" err="1"/>
              <a:t>scoreboarding</a:t>
            </a:r>
            <a:r>
              <a:rPr lang="en-US" dirty="0"/>
              <a:t> which had no renaming but is out-of-order.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option (v0.9?)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“back pointers” instead of RRAT.</a:t>
            </a:r>
          </a:p>
          <a:p>
            <a:pPr lvl="1"/>
            <a:r>
              <a:rPr lang="en-US" dirty="0"/>
              <a:t>Record, in the ROB, which value in the RAT  you overwrote.</a:t>
            </a:r>
          </a:p>
          <a:p>
            <a:pPr lvl="2"/>
            <a:r>
              <a:rPr lang="en-US" dirty="0"/>
              <a:t>On commit, free that value (it will be the same as the one you would have overwritten in the RAT!)</a:t>
            </a:r>
          </a:p>
          <a:p>
            <a:pPr lvl="2"/>
            <a:r>
              <a:rPr lang="en-US" dirty="0"/>
              <a:t>On </a:t>
            </a:r>
            <a:r>
              <a:rPr lang="en-US" dirty="0" err="1"/>
              <a:t>mispredict</a:t>
            </a:r>
            <a:r>
              <a:rPr lang="en-US" dirty="0"/>
              <a:t>, “undo” each step in reverse order (from tail to head).</a:t>
            </a:r>
          </a:p>
          <a:p>
            <a:pPr lvl="1"/>
            <a:r>
              <a:rPr lang="en-US" dirty="0"/>
              <a:t>This gives same functionality as RRAT.</a:t>
            </a:r>
          </a:p>
          <a:p>
            <a:pPr lvl="2"/>
            <a:r>
              <a:rPr lang="en-US" dirty="0"/>
              <a:t>Slower to handle </a:t>
            </a:r>
            <a:r>
              <a:rPr lang="en-US" dirty="0" err="1"/>
              <a:t>mispredict</a:t>
            </a:r>
            <a:r>
              <a:rPr lang="en-US" dirty="0"/>
              <a:t> </a:t>
            </a:r>
            <a:r>
              <a:rPr lang="en-US" b="1" i="1" dirty="0"/>
              <a:t>that is at the head of the </a:t>
            </a:r>
            <a:r>
              <a:rPr lang="en-US" b="1" i="1" dirty="0" err="1"/>
              <a:t>RoB</a:t>
            </a:r>
            <a:r>
              <a:rPr lang="en-US" b="1" i="1" dirty="0"/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Static vs. Dynamic reordering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Some reordering is better done statically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Have a global view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/>
              <a:t>(infinite window)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Have access to the original source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May tell you about </a:t>
            </a:r>
            <a:r>
              <a:rPr lang="en-US" sz="2000" b="1" i="1"/>
              <a:t>intent</a:t>
            </a:r>
            <a:r>
              <a:rPr lang="en-US" sz="2000"/>
              <a:t> or even </a:t>
            </a:r>
            <a:r>
              <a:rPr lang="en-US" sz="2000" b="1" i="1"/>
              <a:t>behavior</a:t>
            </a:r>
            <a:r>
              <a:rPr lang="en-US" sz="2000"/>
              <a:t>.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/>
              <a:t>Array behavior may make load/store conflicts easy to identify.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Regular code structures may lend themselves to optimal ordering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Software pipelining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Just a one-time compile cost.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Saves power and hardware cost if reordering done in software!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Static vs. Dynamic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Some things are better done dynamically</a:t>
            </a:r>
          </a:p>
          <a:p>
            <a:pPr lvl="1" eaLnBrk="1" hangingPunct="1"/>
            <a:r>
              <a:rPr lang="en-US"/>
              <a:t>Have live data </a:t>
            </a:r>
          </a:p>
          <a:p>
            <a:pPr lvl="2" eaLnBrk="1" hangingPunct="1"/>
            <a:r>
              <a:rPr lang="en-US"/>
              <a:t>Worst case vs. actual case</a:t>
            </a:r>
          </a:p>
          <a:p>
            <a:pPr lvl="3" eaLnBrk="1" hangingPunct="1"/>
            <a:r>
              <a:rPr lang="en-US"/>
              <a:t>Load/Store ordering possible to get right without being paranoid about the worst case.</a:t>
            </a:r>
          </a:p>
          <a:p>
            <a:pPr lvl="2" eaLnBrk="1" hangingPunct="1"/>
            <a:r>
              <a:rPr lang="en-US"/>
              <a:t>Program behavior may change based on data set</a:t>
            </a:r>
          </a:p>
          <a:p>
            <a:pPr lvl="3" eaLnBrk="1" hangingPunct="1"/>
            <a:r>
              <a:rPr lang="en-US"/>
              <a:t>Branch prediction in particular</a:t>
            </a:r>
          </a:p>
          <a:p>
            <a:pPr lvl="1" eaLnBrk="1" hangingPunct="1"/>
            <a:r>
              <a:rPr lang="en-US"/>
              <a:t>Can speculate</a:t>
            </a:r>
          </a:p>
          <a:p>
            <a:pPr lvl="2" eaLnBrk="1" hangingPunct="1"/>
            <a:r>
              <a:rPr lang="en-US"/>
              <a:t>Static specifies program behavior.  Much harder to speculate in the complier.</a:t>
            </a:r>
          </a:p>
          <a:p>
            <a:pPr lvl="2" eaLnBrk="1" hangingPunct="1"/>
            <a:endParaRPr lang="en-US"/>
          </a:p>
          <a:p>
            <a:pPr lvl="2"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Looking forward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There is a LOT more to architecture than out-of-order execution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Memory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/>
              <a:t>If OoO is mostly about reordering around high-latency loads memory sounds important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Power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/>
              <a:t>Modern processors are eating huge amounts of power and we can’t cool them.  So what can an architect do?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Multi-processors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/>
              <a:t>One way to get performance is to have many processors working on a task.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Static reordering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/>
              <a:t>As noted, saves power over dynamic &amp; might be able to use both together to get a nice impact.</a:t>
            </a:r>
          </a:p>
          <a:p>
            <a:pPr lvl="2" eaLnBrk="1" hangingPunct="1"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/>
          <a:lstStyle/>
          <a:p>
            <a:r>
              <a:rPr lang="en-US" dirty="0"/>
              <a:t>R10K discussion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sz="2000" dirty="0"/>
              <a:t>What do the RAT entries point to?</a:t>
            </a:r>
          </a:p>
          <a:p>
            <a:endParaRPr lang="en-US" sz="2000" dirty="0"/>
          </a:p>
          <a:p>
            <a:r>
              <a:rPr lang="en-US" sz="2000" dirty="0"/>
              <a:t>What do the RRAT entries point to?</a:t>
            </a:r>
          </a:p>
          <a:p>
            <a:endParaRPr lang="en-US" sz="2000" dirty="0"/>
          </a:p>
          <a:p>
            <a:r>
              <a:rPr lang="en-US" sz="2000" dirty="0"/>
              <a:t>When do we write a value to the PRF?</a:t>
            </a:r>
          </a:p>
          <a:p>
            <a:endParaRPr lang="en-US" sz="2000" dirty="0"/>
          </a:p>
          <a:p>
            <a:r>
              <a:rPr lang="en-US" sz="2000" dirty="0"/>
              <a:t>When do we write a value to the RRAT?</a:t>
            </a:r>
          </a:p>
          <a:p>
            <a:endParaRPr lang="en-US" sz="2000" dirty="0"/>
          </a:p>
          <a:p>
            <a:r>
              <a:rPr lang="en-US" sz="2000" dirty="0"/>
              <a:t>What happens on a </a:t>
            </a:r>
            <a:r>
              <a:rPr lang="en-US" sz="2000" dirty="0" err="1"/>
              <a:t>mispredict</a:t>
            </a:r>
            <a:r>
              <a:rPr lang="en-US" sz="2000" dirty="0"/>
              <a:t>?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91150"/>
            <a:ext cx="4066424" cy="300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on… (R10K)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Dispatch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Execute Complete?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Commit?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Commit of a </a:t>
            </a:r>
            <a:r>
              <a:rPr lang="en-US" sz="2400" dirty="0" err="1"/>
              <a:t>mispredicted</a:t>
            </a:r>
            <a:r>
              <a:rPr lang="en-US" sz="2400" dirty="0"/>
              <a:t> branch?</a:t>
            </a:r>
          </a:p>
        </p:txBody>
      </p:sp>
    </p:spTree>
    <p:extLst>
      <p:ext uri="{BB962C8B-B14F-4D97-AF65-F5344CB8AC3E}">
        <p14:creationId xmlns:p14="http://schemas.microsoft.com/office/powerpoint/2010/main" val="161139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and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 RAT (BRAT)</a:t>
            </a:r>
          </a:p>
          <a:p>
            <a:pPr lvl="1"/>
            <a:r>
              <a:rPr lang="en-US" dirty="0"/>
              <a:t>“Branch Stack” used by MIPSR10K paper</a:t>
            </a:r>
          </a:p>
          <a:p>
            <a:r>
              <a:rPr lang="en-US" dirty="0"/>
              <a:t>Retirement RAT (RRAT)</a:t>
            </a:r>
          </a:p>
          <a:p>
            <a:pPr lvl="1"/>
            <a:r>
              <a:rPr lang="en-US" dirty="0"/>
              <a:t>Retirement Map table</a:t>
            </a:r>
          </a:p>
          <a:p>
            <a:pPr lvl="1"/>
            <a:r>
              <a:rPr lang="en-US" dirty="0"/>
              <a:t>Architected Map table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0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little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largely ignored timing in this class.</a:t>
            </a:r>
          </a:p>
          <a:p>
            <a:pPr lvl="1"/>
            <a:r>
              <a:rPr lang="en-US" dirty="0"/>
              <a:t>Focus on algorithm, not implementation.</a:t>
            </a:r>
          </a:p>
          <a:p>
            <a:r>
              <a:rPr lang="en-US" dirty="0"/>
              <a:t>However, there are some timing issues to worry about.</a:t>
            </a:r>
          </a:p>
          <a:p>
            <a:pPr lvl="1"/>
            <a:r>
              <a:rPr lang="en-US" sz="1800" dirty="0"/>
              <a:t>(btw, there are timing slides on the website. Don’t take them as “truth” for your project, merely one implementation).</a:t>
            </a:r>
          </a:p>
          <a:p>
            <a:pPr lvl="1"/>
            <a:r>
              <a:rPr lang="en-US" dirty="0"/>
              <a:t>One issue is “ships passing in the night”</a:t>
            </a:r>
          </a:p>
          <a:p>
            <a:pPr lvl="2"/>
            <a:r>
              <a:rPr lang="en-US" dirty="0"/>
              <a:t>When a dispatching instruction is dependent on data on the CDB in the same cycle.</a:t>
            </a:r>
          </a:p>
          <a:p>
            <a:pPr lvl="2"/>
            <a:r>
              <a:rPr lang="en-US" dirty="0"/>
              <a:t>Add a MUX… (where?)</a:t>
            </a:r>
          </a:p>
        </p:txBody>
      </p:sp>
    </p:spTree>
    <p:extLst>
      <p:ext uri="{BB962C8B-B14F-4D97-AF65-F5344CB8AC3E}">
        <p14:creationId xmlns:p14="http://schemas.microsoft.com/office/powerpoint/2010/main" val="1368845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3400" y="1524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>Optimizing CPU Performance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3400" y="1524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Golden Rule: t</a:t>
            </a:r>
            <a:r>
              <a:rPr lang="en-US" sz="3200" baseline="-25000">
                <a:latin typeface="Times New Roman" pitchFamily="18" charset="0"/>
              </a:rPr>
              <a:t>CPU</a:t>
            </a:r>
            <a:r>
              <a:rPr lang="en-US" sz="3200">
                <a:latin typeface="Times New Roman" pitchFamily="18" charset="0"/>
              </a:rPr>
              <a:t> = N</a:t>
            </a:r>
            <a:r>
              <a:rPr lang="en-US" sz="3200" baseline="-25000">
                <a:latin typeface="Times New Roman" pitchFamily="18" charset="0"/>
              </a:rPr>
              <a:t>inst</a:t>
            </a:r>
            <a:r>
              <a:rPr lang="en-US" sz="3200">
                <a:latin typeface="Times New Roman" pitchFamily="18" charset="0"/>
              </a:rPr>
              <a:t>*CPI*t</a:t>
            </a:r>
            <a:r>
              <a:rPr lang="en-US" sz="3200" baseline="-25000">
                <a:latin typeface="Times New Roman" pitchFamily="18" charset="0"/>
              </a:rPr>
              <a:t>CLK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Given this, what are our options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number of instructions executed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cycles to execute an instruction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Reduce the clock period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</a:rPr>
              <a:t>Our first focus: Reducing CPI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imes New Roman" pitchFamily="18" charset="0"/>
              </a:rPr>
              <a:t>Approach: </a:t>
            </a:r>
            <a:r>
              <a:rPr lang="en-US" sz="2800" i="1">
                <a:latin typeface="Times New Roman" pitchFamily="18" charset="0"/>
              </a:rPr>
              <a:t>Instruction Level Parallelism</a:t>
            </a:r>
            <a:r>
              <a:rPr lang="en-US" sz="2800">
                <a:latin typeface="Times New Roman" pitchFamily="18" charset="0"/>
              </a:rPr>
              <a:t> (ILP)</a:t>
            </a:r>
          </a:p>
        </p:txBody>
      </p:sp>
    </p:spTree>
    <p:extLst>
      <p:ext uri="{BB962C8B-B14F-4D97-AF65-F5344CB8AC3E}">
        <p14:creationId xmlns:p14="http://schemas.microsoft.com/office/powerpoint/2010/main" val="23829177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20849</TotalTime>
  <Words>2213</Words>
  <Application>Microsoft Office PowerPoint</Application>
  <PresentationFormat>On-screen Show (4:3)</PresentationFormat>
  <Paragraphs>385</Paragraphs>
  <Slides>42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Arial Black</vt:lpstr>
      <vt:lpstr>Arial Narrow</vt:lpstr>
      <vt:lpstr>Impact</vt:lpstr>
      <vt:lpstr>Times New Roman</vt:lpstr>
      <vt:lpstr>Verdana</vt:lpstr>
      <vt:lpstr>Default Design</vt:lpstr>
      <vt:lpstr>1_Default Design</vt:lpstr>
      <vt:lpstr>EECS 470  Final touches on Out-of-Order execution</vt:lpstr>
      <vt:lpstr>Times and Dates and Places</vt:lpstr>
      <vt:lpstr>PowerPoint Presentation</vt:lpstr>
      <vt:lpstr>Alternative option (v0.9?)</vt:lpstr>
      <vt:lpstr>R10K discussion</vt:lpstr>
      <vt:lpstr>What happens on… (R10K)</vt:lpstr>
      <vt:lpstr>Terminology and background</vt:lpstr>
      <vt:lpstr>Other little details</vt:lpstr>
      <vt:lpstr>PowerPoint Presentation</vt:lpstr>
      <vt:lpstr>PowerPoint Presentation</vt:lpstr>
      <vt:lpstr> tCLK (again)</vt:lpstr>
      <vt:lpstr>Wire delay vs gate delay</vt:lpstr>
      <vt:lpstr>Determining the Latency of a Wire</vt:lpstr>
      <vt:lpstr>PowerPoint Presentation</vt:lpstr>
      <vt:lpstr>But reality is worse…. (Fringe)</vt:lpstr>
      <vt:lpstr>And reducing the number of instructions executed…</vt:lpstr>
      <vt:lpstr>PowerPoint Presentation</vt:lpstr>
      <vt:lpstr>PowerPoint Presentation</vt:lpstr>
      <vt:lpstr>SuperScalar OoO</vt:lpstr>
      <vt:lpstr>But more to go</vt:lpstr>
      <vt:lpstr>Fetch</vt:lpstr>
      <vt:lpstr>Decode</vt:lpstr>
      <vt:lpstr>Rename</vt:lpstr>
      <vt:lpstr>RAT</vt:lpstr>
      <vt:lpstr>Dispatch</vt:lpstr>
      <vt:lpstr>Wake-up/select</vt:lpstr>
      <vt:lpstr>Execute complete/CDB</vt:lpstr>
      <vt:lpstr>Commit</vt:lpstr>
      <vt:lpstr>PowerPoint Presentation</vt:lpstr>
      <vt:lpstr>LSQ issues</vt:lpstr>
      <vt:lpstr>So what to do?</vt:lpstr>
      <vt:lpstr>Non-LSQ options</vt:lpstr>
      <vt:lpstr>PowerPoint Presentation</vt:lpstr>
      <vt:lpstr>More details</vt:lpstr>
      <vt:lpstr>Reading the register file on the way to EX</vt:lpstr>
      <vt:lpstr>Back-to-Back dependent instructions</vt:lpstr>
      <vt:lpstr>PowerPoint Presentation</vt:lpstr>
      <vt:lpstr>Looking back</vt:lpstr>
      <vt:lpstr>Looking back</vt:lpstr>
      <vt:lpstr>Static vs. Dynamic reordering</vt:lpstr>
      <vt:lpstr>Static vs. Dynamic</vt:lpstr>
      <vt:lpstr>Looking forward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touches on Out-of-Order execution</dc:title>
  <dc:creator>Mark</dc:creator>
  <cp:lastModifiedBy>Brehob, Mark</cp:lastModifiedBy>
  <cp:revision>40</cp:revision>
  <cp:lastPrinted>2021-10-04T19:20:06Z</cp:lastPrinted>
  <dcterms:created xsi:type="dcterms:W3CDTF">2005-10-24T15:12:30Z</dcterms:created>
  <dcterms:modified xsi:type="dcterms:W3CDTF">2024-02-13T15:21:33Z</dcterms:modified>
</cp:coreProperties>
</file>