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0"/>
  </p:notesMasterIdLst>
  <p:sldIdLst>
    <p:sldId id="359" r:id="rId2"/>
    <p:sldId id="358" r:id="rId3"/>
    <p:sldId id="357" r:id="rId4"/>
    <p:sldId id="277" r:id="rId5"/>
    <p:sldId id="298" r:id="rId6"/>
    <p:sldId id="299" r:id="rId7"/>
    <p:sldId id="278" r:id="rId8"/>
    <p:sldId id="279" r:id="rId9"/>
    <p:sldId id="280" r:id="rId10"/>
    <p:sldId id="281" r:id="rId11"/>
    <p:sldId id="282" r:id="rId12"/>
    <p:sldId id="283" r:id="rId13"/>
    <p:sldId id="284" r:id="rId14"/>
    <p:sldId id="285" r:id="rId15"/>
    <p:sldId id="286" r:id="rId16"/>
    <p:sldId id="287" r:id="rId17"/>
    <p:sldId id="288" r:id="rId18"/>
    <p:sldId id="289" r:id="rId19"/>
    <p:sldId id="290" r:id="rId20"/>
    <p:sldId id="291" r:id="rId21"/>
    <p:sldId id="292" r:id="rId22"/>
    <p:sldId id="362" r:id="rId23"/>
    <p:sldId id="361" r:id="rId24"/>
    <p:sldId id="293" r:id="rId25"/>
    <p:sldId id="294" r:id="rId26"/>
    <p:sldId id="295" r:id="rId27"/>
    <p:sldId id="312" r:id="rId28"/>
    <p:sldId id="1285" r:id="rId29"/>
    <p:sldId id="1249" r:id="rId30"/>
    <p:sldId id="1251" r:id="rId31"/>
    <p:sldId id="1253" r:id="rId32"/>
    <p:sldId id="1254" r:id="rId33"/>
    <p:sldId id="1252" r:id="rId34"/>
    <p:sldId id="1286" r:id="rId35"/>
    <p:sldId id="316" r:id="rId36"/>
    <p:sldId id="317" r:id="rId37"/>
    <p:sldId id="318" r:id="rId38"/>
    <p:sldId id="319" r:id="rId39"/>
    <p:sldId id="320" r:id="rId40"/>
    <p:sldId id="321" r:id="rId41"/>
    <p:sldId id="322" r:id="rId42"/>
    <p:sldId id="323" r:id="rId43"/>
    <p:sldId id="324" r:id="rId44"/>
    <p:sldId id="325" r:id="rId45"/>
    <p:sldId id="326" r:id="rId46"/>
    <p:sldId id="327" r:id="rId47"/>
    <p:sldId id="328" r:id="rId48"/>
    <p:sldId id="329" r:id="rId49"/>
    <p:sldId id="330" r:id="rId50"/>
    <p:sldId id="331" r:id="rId51"/>
    <p:sldId id="332" r:id="rId52"/>
    <p:sldId id="333" r:id="rId53"/>
    <p:sldId id="334" r:id="rId54"/>
    <p:sldId id="335" r:id="rId55"/>
    <p:sldId id="336" r:id="rId56"/>
    <p:sldId id="337" r:id="rId57"/>
    <p:sldId id="338" r:id="rId58"/>
    <p:sldId id="346" r:id="rId59"/>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625" autoAdjust="0"/>
  </p:normalViewPr>
  <p:slideViewPr>
    <p:cSldViewPr>
      <p:cViewPr>
        <p:scale>
          <a:sx n="125" d="100"/>
          <a:sy n="125" d="100"/>
        </p:scale>
        <p:origin x="4626" y="57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169810" cy="478095"/>
          </a:xfrm>
          <a:prstGeom prst="rect">
            <a:avLst/>
          </a:prstGeom>
          <a:noFill/>
          <a:ln w="9525">
            <a:noFill/>
            <a:miter lim="800000"/>
            <a:headEnd/>
            <a:tailEnd/>
          </a:ln>
          <a:effectLst/>
        </p:spPr>
        <p:txBody>
          <a:bodyPr vert="horz" wrap="square" lIns="96366" tIns="48183" rIns="96366" bIns="48183" numCol="1" anchor="t" anchorCtr="0" compatLnSpc="1">
            <a:prstTxWarp prst="textNoShape">
              <a:avLst/>
            </a:prstTxWarp>
          </a:bodyPr>
          <a:lstStyle>
            <a:lvl1pPr defTabSz="963218">
              <a:defRPr sz="1200" smtClean="0"/>
            </a:lvl1pPr>
          </a:lstStyle>
          <a:p>
            <a:pPr>
              <a:defRPr/>
            </a:pPr>
            <a:endParaRPr lang="en-US"/>
          </a:p>
        </p:txBody>
      </p:sp>
      <p:sp>
        <p:nvSpPr>
          <p:cNvPr id="9219" name="Rectangle 3"/>
          <p:cNvSpPr>
            <a:spLocks noGrp="1" noChangeArrowheads="1"/>
          </p:cNvSpPr>
          <p:nvPr>
            <p:ph type="dt" idx="1"/>
          </p:nvPr>
        </p:nvSpPr>
        <p:spPr bwMode="auto">
          <a:xfrm>
            <a:off x="4143737" y="0"/>
            <a:ext cx="3169810" cy="478095"/>
          </a:xfrm>
          <a:prstGeom prst="rect">
            <a:avLst/>
          </a:prstGeom>
          <a:noFill/>
          <a:ln w="9525">
            <a:noFill/>
            <a:miter lim="800000"/>
            <a:headEnd/>
            <a:tailEnd/>
          </a:ln>
          <a:effectLst/>
        </p:spPr>
        <p:txBody>
          <a:bodyPr vert="horz" wrap="square" lIns="96366" tIns="48183" rIns="96366" bIns="48183" numCol="1" anchor="t" anchorCtr="0" compatLnSpc="1">
            <a:prstTxWarp prst="textNoShape">
              <a:avLst/>
            </a:prstTxWarp>
          </a:bodyPr>
          <a:lstStyle>
            <a:lvl1pPr algn="r" defTabSz="963218">
              <a:defRPr sz="1200" smtClean="0"/>
            </a:lvl1pPr>
          </a:lstStyle>
          <a:p>
            <a:pPr>
              <a:defRPr/>
            </a:pPr>
            <a:endParaRPr lang="en-US"/>
          </a:p>
        </p:txBody>
      </p:sp>
      <p:sp>
        <p:nvSpPr>
          <p:cNvPr id="55300" name="Rectangle 4"/>
          <p:cNvSpPr>
            <a:spLocks noGrp="1" noRot="1" noChangeAspect="1" noChangeArrowheads="1" noTextEdit="1"/>
          </p:cNvSpPr>
          <p:nvPr>
            <p:ph type="sldImg" idx="2"/>
          </p:nvPr>
        </p:nvSpPr>
        <p:spPr bwMode="auto">
          <a:xfrm>
            <a:off x="1258888" y="720725"/>
            <a:ext cx="4802187" cy="3602038"/>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732513" y="4561554"/>
            <a:ext cx="5850176" cy="4319230"/>
          </a:xfrm>
          <a:prstGeom prst="rect">
            <a:avLst/>
          </a:prstGeom>
          <a:noFill/>
          <a:ln w="9525">
            <a:noFill/>
            <a:miter lim="800000"/>
            <a:headEnd/>
            <a:tailEnd/>
          </a:ln>
          <a:effectLst/>
        </p:spPr>
        <p:txBody>
          <a:bodyPr vert="horz" wrap="square" lIns="96366" tIns="48183" rIns="96366" bIns="4818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9121468"/>
            <a:ext cx="3169810" cy="478095"/>
          </a:xfrm>
          <a:prstGeom prst="rect">
            <a:avLst/>
          </a:prstGeom>
          <a:noFill/>
          <a:ln w="9525">
            <a:noFill/>
            <a:miter lim="800000"/>
            <a:headEnd/>
            <a:tailEnd/>
          </a:ln>
          <a:effectLst/>
        </p:spPr>
        <p:txBody>
          <a:bodyPr vert="horz" wrap="square" lIns="96366" tIns="48183" rIns="96366" bIns="48183" numCol="1" anchor="b" anchorCtr="0" compatLnSpc="1">
            <a:prstTxWarp prst="textNoShape">
              <a:avLst/>
            </a:prstTxWarp>
          </a:bodyPr>
          <a:lstStyle>
            <a:lvl1pPr defTabSz="963218">
              <a:defRPr sz="1200" smtClean="0"/>
            </a:lvl1pPr>
          </a:lstStyle>
          <a:p>
            <a:pPr>
              <a:defRPr/>
            </a:pPr>
            <a:endParaRPr lang="en-US"/>
          </a:p>
        </p:txBody>
      </p:sp>
      <p:sp>
        <p:nvSpPr>
          <p:cNvPr id="9223" name="Rectangle 7"/>
          <p:cNvSpPr>
            <a:spLocks noGrp="1" noChangeArrowheads="1"/>
          </p:cNvSpPr>
          <p:nvPr>
            <p:ph type="sldNum" sz="quarter" idx="5"/>
          </p:nvPr>
        </p:nvSpPr>
        <p:spPr bwMode="auto">
          <a:xfrm>
            <a:off x="4143737" y="9121468"/>
            <a:ext cx="3169810" cy="478095"/>
          </a:xfrm>
          <a:prstGeom prst="rect">
            <a:avLst/>
          </a:prstGeom>
          <a:noFill/>
          <a:ln w="9525">
            <a:noFill/>
            <a:miter lim="800000"/>
            <a:headEnd/>
            <a:tailEnd/>
          </a:ln>
          <a:effectLst/>
        </p:spPr>
        <p:txBody>
          <a:bodyPr vert="horz" wrap="square" lIns="96366" tIns="48183" rIns="96366" bIns="48183" numCol="1" anchor="b" anchorCtr="0" compatLnSpc="1">
            <a:prstTxWarp prst="textNoShape">
              <a:avLst/>
            </a:prstTxWarp>
          </a:bodyPr>
          <a:lstStyle>
            <a:lvl1pPr algn="r" defTabSz="963218">
              <a:defRPr sz="1200" smtClean="0"/>
            </a:lvl1pPr>
          </a:lstStyle>
          <a:p>
            <a:pPr>
              <a:defRPr/>
            </a:pPr>
            <a:fld id="{BD02EFD7-7BA2-4588-A7DF-0101B5630F02}" type="slidenum">
              <a:rPr lang="en-US"/>
              <a:pPr>
                <a:defRPr/>
              </a:pPr>
              <a:t>‹#›</a:t>
            </a:fld>
            <a:endParaRPr lang="en-US"/>
          </a:p>
        </p:txBody>
      </p:sp>
    </p:spTree>
    <p:extLst>
      <p:ext uri="{BB962C8B-B14F-4D97-AF65-F5344CB8AC3E}">
        <p14:creationId xmlns:p14="http://schemas.microsoft.com/office/powerpoint/2010/main" val="5359653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F5262B-2F97-4CBE-BBCA-5637946305E8}" type="slidenum">
              <a:rPr lang="en-US"/>
              <a:pPr/>
              <a:t>1</a:t>
            </a:fld>
            <a:endParaRPr lang="en-US"/>
          </a:p>
        </p:txBody>
      </p:sp>
      <p:sp>
        <p:nvSpPr>
          <p:cNvPr id="543746" name="Rectangle 2"/>
          <p:cNvSpPr>
            <a:spLocks noGrp="1" noRot="1" noChangeAspect="1" noChangeArrowheads="1" noTextEdit="1"/>
          </p:cNvSpPr>
          <p:nvPr>
            <p:ph type="sldImg"/>
          </p:nvPr>
        </p:nvSpPr>
        <p:spPr>
          <a:ln/>
        </p:spPr>
      </p:sp>
      <p:sp>
        <p:nvSpPr>
          <p:cNvPr id="543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906705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pPr defTabSz="961712"/>
            <a:fld id="{1097B39F-4D59-4B33-AD40-378571F492F6}" type="slidenum">
              <a:rPr lang="en-US"/>
              <a:pPr defTabSz="961712"/>
              <a:t>10</a:t>
            </a:fld>
            <a:endParaRPr lang="en-US"/>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502650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pPr defTabSz="961712"/>
            <a:fld id="{EF359389-6012-47E2-A7F4-54AD13E27107}" type="slidenum">
              <a:rPr lang="en-US"/>
              <a:pPr defTabSz="961712"/>
              <a:t>11</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7385174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pPr defTabSz="961712"/>
            <a:fld id="{69B28588-61A6-4329-B1FD-99E85B718CC7}" type="slidenum">
              <a:rPr lang="en-US"/>
              <a:pPr defTabSz="961712"/>
              <a:t>12</a:t>
            </a:fld>
            <a:endParaRPr lang="en-US"/>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0469010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pPr defTabSz="961712"/>
            <a:fld id="{19DED9B7-A950-428E-AC99-507681A393ED}" type="slidenum">
              <a:rPr lang="en-US"/>
              <a:pPr defTabSz="961712"/>
              <a:t>13</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9706571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pPr defTabSz="961712"/>
            <a:fld id="{C941830B-D4F9-4EFB-9D99-741BB7D0B5E2}" type="slidenum">
              <a:rPr lang="en-US"/>
              <a:pPr defTabSz="961712"/>
              <a:t>14</a:t>
            </a:fld>
            <a:endParaRPr lang="en-US"/>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7887013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pPr defTabSz="961712"/>
            <a:fld id="{219F23DD-31E6-408E-A3F5-91F31009A8F6}" type="slidenum">
              <a:rPr lang="en-US"/>
              <a:pPr defTabSz="961712"/>
              <a:t>15</a:t>
            </a:fld>
            <a:endParaRPr lang="en-US"/>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7645200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pPr defTabSz="961712"/>
            <a:fld id="{D03F7998-4B57-4D1F-900B-6CA0AC675BD3}" type="slidenum">
              <a:rPr lang="en-US"/>
              <a:pPr defTabSz="961712"/>
              <a:t>16</a:t>
            </a:fld>
            <a:endParaRPr lang="en-US"/>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0686912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pPr defTabSz="961712"/>
            <a:fld id="{1394AACC-76C1-461B-B395-CCFC539315EE}" type="slidenum">
              <a:rPr lang="en-US"/>
              <a:pPr defTabSz="961712"/>
              <a:t>17</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6317819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pPr defTabSz="961712"/>
            <a:fld id="{B537610D-F050-47E2-995B-5CAC0B3D6964}" type="slidenum">
              <a:rPr lang="en-US"/>
              <a:pPr defTabSz="961712"/>
              <a:t>18</a:t>
            </a:fld>
            <a:endParaRPr lang="en-US"/>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0423084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pPr defTabSz="961712"/>
            <a:fld id="{1662C5E4-E86D-4562-A6FA-87DA29B597B2}" type="slidenum">
              <a:rPr lang="en-US"/>
              <a:pPr defTabSz="961712"/>
              <a:t>19</a:t>
            </a:fld>
            <a:endParaRPr lang="en-US"/>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764058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D02EFD7-7BA2-4588-A7DF-0101B5630F02}" type="slidenum">
              <a:rPr lang="en-US" smtClean="0"/>
              <a:pPr>
                <a:defRPr/>
              </a:pPr>
              <a:t>2</a:t>
            </a:fld>
            <a:endParaRPr lang="en-US"/>
          </a:p>
        </p:txBody>
      </p:sp>
    </p:spTree>
    <p:extLst>
      <p:ext uri="{BB962C8B-B14F-4D97-AF65-F5344CB8AC3E}">
        <p14:creationId xmlns:p14="http://schemas.microsoft.com/office/powerpoint/2010/main" val="20270555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pPr defTabSz="961712"/>
            <a:fld id="{B91F1DAD-B8FF-4B7D-9458-8100DA58A56D}" type="slidenum">
              <a:rPr lang="en-US"/>
              <a:pPr defTabSz="961712"/>
              <a:t>20</a:t>
            </a:fld>
            <a:endParaRPr lang="en-US"/>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1304941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pPr defTabSz="961712"/>
            <a:fld id="{01577911-D3AB-4699-9740-ED9AFB3D77C7}" type="slidenum">
              <a:rPr lang="en-US"/>
              <a:pPr defTabSz="961712"/>
              <a:t>21</a:t>
            </a:fld>
            <a:endParaRPr lang="en-US"/>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855412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pPr defTabSz="961712"/>
            <a:fld id="{D1DA7D55-BA48-495F-B2CA-8EE1E76FC596}" type="slidenum">
              <a:rPr lang="en-US"/>
              <a:pPr defTabSz="961712"/>
              <a:t>24</a:t>
            </a:fld>
            <a:endParaRPr lang="en-US"/>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6728257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pPr defTabSz="961712"/>
            <a:fld id="{F0DF7CD6-13AB-4529-976C-D00D890F1FC4}" type="slidenum">
              <a:rPr lang="en-US"/>
              <a:pPr defTabSz="961712"/>
              <a:t>25</a:t>
            </a:fld>
            <a:endParaRPr lang="en-US"/>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6812326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pPr defTabSz="961712"/>
            <a:fld id="{BC55191B-F313-4171-BE1A-2F7A34A93081}" type="slidenum">
              <a:rPr lang="en-US"/>
              <a:pPr defTabSz="961712"/>
              <a:t>26</a:t>
            </a:fld>
            <a:endParaRPr lang="en-US"/>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2851093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pPr defTabSz="961712"/>
            <a:fld id="{7FAA3E0F-1C9C-49EE-853F-FE7C99ED9409}" type="slidenum">
              <a:rPr lang="en-US"/>
              <a:pPr defTabSz="961712"/>
              <a:t>27</a:t>
            </a:fld>
            <a:endParaRPr lang="en-US"/>
          </a:p>
        </p:txBody>
      </p:sp>
      <p:sp>
        <p:nvSpPr>
          <p:cNvPr id="80899" name="Rectangle 2"/>
          <p:cNvSpPr>
            <a:spLocks noGrp="1" noRot="1" noChangeAspect="1" noChangeArrowheads="1" noTextEdit="1"/>
          </p:cNvSpPr>
          <p:nvPr>
            <p:ph type="sldImg"/>
          </p:nvPr>
        </p:nvSpPr>
        <p:spPr>
          <a:xfrm>
            <a:off x="1258888" y="722313"/>
            <a:ext cx="4799012" cy="3598862"/>
          </a:xfrm>
          <a:ln/>
        </p:spPr>
      </p:sp>
      <p:sp>
        <p:nvSpPr>
          <p:cNvPr id="80900" name="Rectangle 3"/>
          <p:cNvSpPr>
            <a:spLocks noGrp="1" noChangeArrowheads="1"/>
          </p:cNvSpPr>
          <p:nvPr>
            <p:ph type="body" idx="1"/>
          </p:nvPr>
        </p:nvSpPr>
        <p:spPr>
          <a:xfrm>
            <a:off x="973928" y="4561554"/>
            <a:ext cx="5367346" cy="4317593"/>
          </a:xfrm>
          <a:noFill/>
          <a:ln/>
        </p:spPr>
        <p:txBody>
          <a:bodyPr/>
          <a:lstStyle/>
          <a:p>
            <a:pPr eaLnBrk="1" hangingPunct="1"/>
            <a:endParaRPr lang="en-US"/>
          </a:p>
        </p:txBody>
      </p:sp>
    </p:spTree>
    <p:extLst>
      <p:ext uri="{BB962C8B-B14F-4D97-AF65-F5344CB8AC3E}">
        <p14:creationId xmlns:p14="http://schemas.microsoft.com/office/powerpoint/2010/main" val="4751008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solidFill>
                  <a:srgbClr val="003399"/>
                </a:solidFill>
                <a:latin typeface="Tahoma" charset="0"/>
              </a:rPr>
              <a:t>Onur</a:t>
            </a:r>
            <a:r>
              <a:rPr lang="en-US" dirty="0">
                <a:solidFill>
                  <a:srgbClr val="003399"/>
                </a:solidFill>
                <a:latin typeface="Tahoma" charset="0"/>
              </a:rPr>
              <a:t> </a:t>
            </a:r>
            <a:r>
              <a:rPr lang="en-US" dirty="0" err="1">
                <a:solidFill>
                  <a:srgbClr val="003399"/>
                </a:solidFill>
                <a:latin typeface="Tahoma" charset="0"/>
              </a:rPr>
              <a:t>Mutlu</a:t>
            </a:r>
            <a:endParaRPr lang="en-US" dirty="0"/>
          </a:p>
        </p:txBody>
      </p:sp>
      <p:sp>
        <p:nvSpPr>
          <p:cNvPr id="4" name="Slide Number Placeholder 3"/>
          <p:cNvSpPr>
            <a:spLocks noGrp="1"/>
          </p:cNvSpPr>
          <p:nvPr>
            <p:ph type="sldNum" sz="quarter" idx="5"/>
          </p:nvPr>
        </p:nvSpPr>
        <p:spPr/>
        <p:txBody>
          <a:bodyPr/>
          <a:lstStyle/>
          <a:p>
            <a:pPr>
              <a:defRPr/>
            </a:pPr>
            <a:fld id="{BD02EFD7-7BA2-4588-A7DF-0101B5630F02}" type="slidenum">
              <a:rPr lang="en-US" smtClean="0"/>
              <a:pPr>
                <a:defRPr/>
              </a:pPr>
              <a:t>28</a:t>
            </a:fld>
            <a:endParaRPr lang="en-US"/>
          </a:p>
        </p:txBody>
      </p:sp>
    </p:spTree>
    <p:extLst>
      <p:ext uri="{BB962C8B-B14F-4D97-AF65-F5344CB8AC3E}">
        <p14:creationId xmlns:p14="http://schemas.microsoft.com/office/powerpoint/2010/main" val="35289178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pPr defTabSz="961712"/>
            <a:fld id="{60B42C10-5ED7-410C-B794-30E08D997385}" type="slidenum">
              <a:rPr lang="en-US"/>
              <a:pPr defTabSz="961712"/>
              <a:t>35</a:t>
            </a:fld>
            <a:endParaRPr lang="en-US"/>
          </a:p>
        </p:txBody>
      </p:sp>
      <p:sp>
        <p:nvSpPr>
          <p:cNvPr id="84995" name="Rectangle 2"/>
          <p:cNvSpPr>
            <a:spLocks noGrp="1" noRot="1" noChangeAspect="1" noChangeArrowheads="1" noTextEdit="1"/>
          </p:cNvSpPr>
          <p:nvPr>
            <p:ph type="sldImg"/>
          </p:nvPr>
        </p:nvSpPr>
        <p:spPr>
          <a:xfrm>
            <a:off x="1257300" y="720725"/>
            <a:ext cx="4800600" cy="3600450"/>
          </a:xfrm>
          <a:ln/>
        </p:spPr>
      </p:sp>
      <p:sp>
        <p:nvSpPr>
          <p:cNvPr id="84996" name="Rectangle 3"/>
          <p:cNvSpPr>
            <a:spLocks noGrp="1" noChangeArrowheads="1"/>
          </p:cNvSpPr>
          <p:nvPr>
            <p:ph type="body" idx="1"/>
          </p:nvPr>
        </p:nvSpPr>
        <p:spPr>
          <a:xfrm>
            <a:off x="973928" y="4561554"/>
            <a:ext cx="5367346" cy="4319230"/>
          </a:xfrm>
          <a:noFill/>
          <a:ln/>
        </p:spPr>
        <p:txBody>
          <a:bodyPr/>
          <a:lstStyle/>
          <a:p>
            <a:pPr eaLnBrk="1" hangingPunct="1"/>
            <a:endParaRPr lang="en-US"/>
          </a:p>
        </p:txBody>
      </p:sp>
    </p:spTree>
    <p:extLst>
      <p:ext uri="{BB962C8B-B14F-4D97-AF65-F5344CB8AC3E}">
        <p14:creationId xmlns:p14="http://schemas.microsoft.com/office/powerpoint/2010/main" val="2553308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pPr defTabSz="961712"/>
            <a:fld id="{9787FEE7-70E8-4AC8-AE63-40819AFBF700}" type="slidenum">
              <a:rPr lang="en-US"/>
              <a:pPr defTabSz="961712"/>
              <a:t>36</a:t>
            </a:fld>
            <a:endParaRPr lang="en-US"/>
          </a:p>
        </p:txBody>
      </p:sp>
      <p:sp>
        <p:nvSpPr>
          <p:cNvPr id="86019" name="Rectangle 2"/>
          <p:cNvSpPr>
            <a:spLocks noGrp="1" noRot="1" noChangeAspect="1" noChangeArrowheads="1" noTextEdit="1"/>
          </p:cNvSpPr>
          <p:nvPr>
            <p:ph type="sldImg"/>
          </p:nvPr>
        </p:nvSpPr>
        <p:spPr>
          <a:xfrm>
            <a:off x="1257300" y="720725"/>
            <a:ext cx="4800600" cy="3600450"/>
          </a:xfrm>
          <a:ln/>
        </p:spPr>
      </p:sp>
      <p:sp>
        <p:nvSpPr>
          <p:cNvPr id="86020" name="Rectangle 3"/>
          <p:cNvSpPr>
            <a:spLocks noGrp="1" noChangeArrowheads="1"/>
          </p:cNvSpPr>
          <p:nvPr>
            <p:ph type="body" idx="1"/>
          </p:nvPr>
        </p:nvSpPr>
        <p:spPr>
          <a:xfrm>
            <a:off x="973928" y="4561554"/>
            <a:ext cx="5367346" cy="4319230"/>
          </a:xfrm>
          <a:noFill/>
          <a:ln/>
        </p:spPr>
        <p:txBody>
          <a:bodyPr/>
          <a:lstStyle/>
          <a:p>
            <a:pPr eaLnBrk="1" hangingPunct="1"/>
            <a:endParaRPr lang="en-US"/>
          </a:p>
        </p:txBody>
      </p:sp>
    </p:spTree>
    <p:extLst>
      <p:ext uri="{BB962C8B-B14F-4D97-AF65-F5344CB8AC3E}">
        <p14:creationId xmlns:p14="http://schemas.microsoft.com/office/powerpoint/2010/main" val="276315038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pPr defTabSz="961712"/>
            <a:fld id="{CA43BC48-713E-43CB-A625-D39274A63005}" type="slidenum">
              <a:rPr lang="en-US"/>
              <a:pPr defTabSz="961712"/>
              <a:t>37</a:t>
            </a:fld>
            <a:endParaRPr lang="en-US"/>
          </a:p>
        </p:txBody>
      </p:sp>
      <p:sp>
        <p:nvSpPr>
          <p:cNvPr id="87043" name="Rectangle 2"/>
          <p:cNvSpPr>
            <a:spLocks noGrp="1" noRot="1" noChangeAspect="1" noChangeArrowheads="1" noTextEdit="1"/>
          </p:cNvSpPr>
          <p:nvPr>
            <p:ph type="sldImg"/>
          </p:nvPr>
        </p:nvSpPr>
        <p:spPr>
          <a:xfrm>
            <a:off x="1257300" y="720725"/>
            <a:ext cx="4800600" cy="3600450"/>
          </a:xfrm>
          <a:ln/>
        </p:spPr>
      </p:sp>
      <p:sp>
        <p:nvSpPr>
          <p:cNvPr id="87044" name="Rectangle 3"/>
          <p:cNvSpPr>
            <a:spLocks noGrp="1" noChangeArrowheads="1"/>
          </p:cNvSpPr>
          <p:nvPr>
            <p:ph type="body" idx="1"/>
          </p:nvPr>
        </p:nvSpPr>
        <p:spPr>
          <a:xfrm>
            <a:off x="973928" y="4561554"/>
            <a:ext cx="5367346" cy="4319230"/>
          </a:xfrm>
          <a:noFill/>
          <a:ln/>
        </p:spPr>
        <p:txBody>
          <a:bodyPr/>
          <a:lstStyle/>
          <a:p>
            <a:pPr eaLnBrk="1" hangingPunct="1"/>
            <a:endParaRPr lang="en-US"/>
          </a:p>
        </p:txBody>
      </p:sp>
    </p:spTree>
    <p:extLst>
      <p:ext uri="{BB962C8B-B14F-4D97-AF65-F5344CB8AC3E}">
        <p14:creationId xmlns:p14="http://schemas.microsoft.com/office/powerpoint/2010/main" val="13254084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pPr defTabSz="961712"/>
            <a:fld id="{FF65DCBA-9652-45A1-8E00-F4E1C7E57C42}" type="slidenum">
              <a:rPr lang="en-US"/>
              <a:pPr defTabSz="961712"/>
              <a:t>3</a:t>
            </a:fld>
            <a:endParaRPr 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66996743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pPr defTabSz="961712"/>
            <a:fld id="{EEC7F13D-18C9-48E2-ACBD-3404E9D0446A}" type="slidenum">
              <a:rPr lang="en-US"/>
              <a:pPr defTabSz="961712"/>
              <a:t>38</a:t>
            </a:fld>
            <a:endParaRPr lang="en-US"/>
          </a:p>
        </p:txBody>
      </p:sp>
      <p:sp>
        <p:nvSpPr>
          <p:cNvPr id="88067" name="Rectangle 2"/>
          <p:cNvSpPr>
            <a:spLocks noGrp="1" noRot="1" noChangeAspect="1" noChangeArrowheads="1" noTextEdit="1"/>
          </p:cNvSpPr>
          <p:nvPr>
            <p:ph type="sldImg"/>
          </p:nvPr>
        </p:nvSpPr>
        <p:spPr>
          <a:xfrm>
            <a:off x="1257300" y="720725"/>
            <a:ext cx="4800600" cy="3600450"/>
          </a:xfrm>
          <a:ln/>
        </p:spPr>
      </p:sp>
      <p:sp>
        <p:nvSpPr>
          <p:cNvPr id="88068" name="Rectangle 3"/>
          <p:cNvSpPr>
            <a:spLocks noGrp="1" noChangeArrowheads="1"/>
          </p:cNvSpPr>
          <p:nvPr>
            <p:ph type="body" idx="1"/>
          </p:nvPr>
        </p:nvSpPr>
        <p:spPr>
          <a:xfrm>
            <a:off x="973928" y="4561554"/>
            <a:ext cx="5367346" cy="4319230"/>
          </a:xfrm>
          <a:noFill/>
          <a:ln/>
        </p:spPr>
        <p:txBody>
          <a:bodyPr/>
          <a:lstStyle/>
          <a:p>
            <a:pPr eaLnBrk="1" hangingPunct="1"/>
            <a:endParaRPr lang="en-US"/>
          </a:p>
        </p:txBody>
      </p:sp>
    </p:spTree>
    <p:extLst>
      <p:ext uri="{BB962C8B-B14F-4D97-AF65-F5344CB8AC3E}">
        <p14:creationId xmlns:p14="http://schemas.microsoft.com/office/powerpoint/2010/main" val="218799263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pPr defTabSz="961712"/>
            <a:fld id="{B18996A7-63EF-4241-A602-4E21CA21BB69}" type="slidenum">
              <a:rPr lang="en-US"/>
              <a:pPr defTabSz="961712"/>
              <a:t>39</a:t>
            </a:fld>
            <a:endParaRPr lang="en-US"/>
          </a:p>
        </p:txBody>
      </p:sp>
      <p:sp>
        <p:nvSpPr>
          <p:cNvPr id="89091" name="Rectangle 2"/>
          <p:cNvSpPr>
            <a:spLocks noGrp="1" noRot="1" noChangeAspect="1" noChangeArrowheads="1" noTextEdit="1"/>
          </p:cNvSpPr>
          <p:nvPr>
            <p:ph type="sldImg"/>
          </p:nvPr>
        </p:nvSpPr>
        <p:spPr>
          <a:xfrm>
            <a:off x="1257300" y="720725"/>
            <a:ext cx="4800600" cy="3600450"/>
          </a:xfrm>
          <a:ln/>
        </p:spPr>
      </p:sp>
      <p:sp>
        <p:nvSpPr>
          <p:cNvPr id="89092" name="Rectangle 3"/>
          <p:cNvSpPr>
            <a:spLocks noGrp="1" noChangeArrowheads="1"/>
          </p:cNvSpPr>
          <p:nvPr>
            <p:ph type="body" idx="1"/>
          </p:nvPr>
        </p:nvSpPr>
        <p:spPr>
          <a:xfrm>
            <a:off x="973928" y="4561554"/>
            <a:ext cx="5367346" cy="4319230"/>
          </a:xfrm>
          <a:noFill/>
          <a:ln/>
        </p:spPr>
        <p:txBody>
          <a:bodyPr/>
          <a:lstStyle/>
          <a:p>
            <a:pPr eaLnBrk="1" hangingPunct="1"/>
            <a:endParaRPr lang="en-US"/>
          </a:p>
        </p:txBody>
      </p:sp>
    </p:spTree>
    <p:extLst>
      <p:ext uri="{BB962C8B-B14F-4D97-AF65-F5344CB8AC3E}">
        <p14:creationId xmlns:p14="http://schemas.microsoft.com/office/powerpoint/2010/main" val="207286842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pPr defTabSz="961712"/>
            <a:fld id="{5CA3FB3D-9E17-4049-B24C-F6619420FE35}" type="slidenum">
              <a:rPr lang="en-US"/>
              <a:pPr defTabSz="961712"/>
              <a:t>40</a:t>
            </a:fld>
            <a:endParaRPr lang="en-US"/>
          </a:p>
        </p:txBody>
      </p:sp>
      <p:sp>
        <p:nvSpPr>
          <p:cNvPr id="90115" name="Rectangle 2"/>
          <p:cNvSpPr>
            <a:spLocks noGrp="1" noRot="1" noChangeAspect="1" noChangeArrowheads="1" noTextEdit="1"/>
          </p:cNvSpPr>
          <p:nvPr>
            <p:ph type="sldImg"/>
          </p:nvPr>
        </p:nvSpPr>
        <p:spPr>
          <a:xfrm>
            <a:off x="1257300" y="720725"/>
            <a:ext cx="4800600" cy="3600450"/>
          </a:xfrm>
          <a:ln/>
        </p:spPr>
      </p:sp>
      <p:sp>
        <p:nvSpPr>
          <p:cNvPr id="90116" name="Rectangle 3"/>
          <p:cNvSpPr>
            <a:spLocks noGrp="1" noChangeArrowheads="1"/>
          </p:cNvSpPr>
          <p:nvPr>
            <p:ph type="body" idx="1"/>
          </p:nvPr>
        </p:nvSpPr>
        <p:spPr>
          <a:xfrm>
            <a:off x="973928" y="4561554"/>
            <a:ext cx="5367346" cy="4319230"/>
          </a:xfrm>
          <a:noFill/>
          <a:ln/>
        </p:spPr>
        <p:txBody>
          <a:bodyPr/>
          <a:lstStyle/>
          <a:p>
            <a:pPr eaLnBrk="1" hangingPunct="1"/>
            <a:endParaRPr lang="en-US"/>
          </a:p>
        </p:txBody>
      </p:sp>
    </p:spTree>
    <p:extLst>
      <p:ext uri="{BB962C8B-B14F-4D97-AF65-F5344CB8AC3E}">
        <p14:creationId xmlns:p14="http://schemas.microsoft.com/office/powerpoint/2010/main" val="382243716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pPr defTabSz="961712"/>
            <a:fld id="{C0CE1F3E-A971-4E63-A59B-9DECA7E82020}" type="slidenum">
              <a:rPr lang="en-US"/>
              <a:pPr defTabSz="961712"/>
              <a:t>41</a:t>
            </a:fld>
            <a:endParaRPr lang="en-US"/>
          </a:p>
        </p:txBody>
      </p:sp>
      <p:sp>
        <p:nvSpPr>
          <p:cNvPr id="91139" name="Rectangle 2"/>
          <p:cNvSpPr>
            <a:spLocks noGrp="1" noRot="1" noChangeAspect="1" noChangeArrowheads="1" noTextEdit="1"/>
          </p:cNvSpPr>
          <p:nvPr>
            <p:ph type="sldImg"/>
          </p:nvPr>
        </p:nvSpPr>
        <p:spPr>
          <a:xfrm>
            <a:off x="1257300" y="720725"/>
            <a:ext cx="4800600" cy="3600450"/>
          </a:xfrm>
          <a:ln/>
        </p:spPr>
      </p:sp>
      <p:sp>
        <p:nvSpPr>
          <p:cNvPr id="91140" name="Rectangle 3"/>
          <p:cNvSpPr>
            <a:spLocks noGrp="1" noChangeArrowheads="1"/>
          </p:cNvSpPr>
          <p:nvPr>
            <p:ph type="body" idx="1"/>
          </p:nvPr>
        </p:nvSpPr>
        <p:spPr>
          <a:xfrm>
            <a:off x="973928" y="4561554"/>
            <a:ext cx="5367346" cy="4319230"/>
          </a:xfrm>
          <a:noFill/>
          <a:ln/>
        </p:spPr>
        <p:txBody>
          <a:bodyPr/>
          <a:lstStyle/>
          <a:p>
            <a:pPr eaLnBrk="1" hangingPunct="1"/>
            <a:endParaRPr lang="en-US"/>
          </a:p>
        </p:txBody>
      </p:sp>
    </p:spTree>
    <p:extLst>
      <p:ext uri="{BB962C8B-B14F-4D97-AF65-F5344CB8AC3E}">
        <p14:creationId xmlns:p14="http://schemas.microsoft.com/office/powerpoint/2010/main" val="107674192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pPr defTabSz="961712"/>
            <a:fld id="{DC62744E-D5C9-43FB-A1F6-53337CA21590}" type="slidenum">
              <a:rPr lang="en-US"/>
              <a:pPr defTabSz="961712"/>
              <a:t>42</a:t>
            </a:fld>
            <a:endParaRPr lang="en-US"/>
          </a:p>
        </p:txBody>
      </p:sp>
      <p:sp>
        <p:nvSpPr>
          <p:cNvPr id="92163" name="Rectangle 2"/>
          <p:cNvSpPr>
            <a:spLocks noGrp="1" noRot="1" noChangeAspect="1" noChangeArrowheads="1" noTextEdit="1"/>
          </p:cNvSpPr>
          <p:nvPr>
            <p:ph type="sldImg"/>
          </p:nvPr>
        </p:nvSpPr>
        <p:spPr>
          <a:xfrm>
            <a:off x="1257300" y="720725"/>
            <a:ext cx="4800600" cy="3600450"/>
          </a:xfrm>
          <a:ln/>
        </p:spPr>
      </p:sp>
      <p:sp>
        <p:nvSpPr>
          <p:cNvPr id="92164" name="Rectangle 3"/>
          <p:cNvSpPr>
            <a:spLocks noGrp="1" noChangeArrowheads="1"/>
          </p:cNvSpPr>
          <p:nvPr>
            <p:ph type="body" idx="1"/>
          </p:nvPr>
        </p:nvSpPr>
        <p:spPr>
          <a:xfrm>
            <a:off x="973928" y="4561554"/>
            <a:ext cx="5367346" cy="4319230"/>
          </a:xfrm>
          <a:noFill/>
          <a:ln/>
        </p:spPr>
        <p:txBody>
          <a:bodyPr/>
          <a:lstStyle/>
          <a:p>
            <a:pPr eaLnBrk="1" hangingPunct="1"/>
            <a:r>
              <a:rPr lang="en-US"/>
              <a:t>Can see that SPECint has more locality than SPECfp</a:t>
            </a:r>
          </a:p>
        </p:txBody>
      </p:sp>
    </p:spTree>
    <p:extLst>
      <p:ext uri="{BB962C8B-B14F-4D97-AF65-F5344CB8AC3E}">
        <p14:creationId xmlns:p14="http://schemas.microsoft.com/office/powerpoint/2010/main" val="371440048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pPr defTabSz="961712"/>
            <a:fld id="{01409536-3FD6-4F4E-B261-0CA7B1D6E5FD}" type="slidenum">
              <a:rPr lang="en-US"/>
              <a:pPr defTabSz="961712"/>
              <a:t>43</a:t>
            </a:fld>
            <a:endParaRPr lang="en-US"/>
          </a:p>
        </p:txBody>
      </p:sp>
      <p:sp>
        <p:nvSpPr>
          <p:cNvPr id="93187" name="Rectangle 2"/>
          <p:cNvSpPr>
            <a:spLocks noGrp="1" noRot="1" noChangeAspect="1" noChangeArrowheads="1" noTextEdit="1"/>
          </p:cNvSpPr>
          <p:nvPr>
            <p:ph type="sldImg"/>
          </p:nvPr>
        </p:nvSpPr>
        <p:spPr>
          <a:xfrm>
            <a:off x="1257300" y="720725"/>
            <a:ext cx="4800600" cy="3600450"/>
          </a:xfrm>
          <a:ln/>
        </p:spPr>
      </p:sp>
      <p:sp>
        <p:nvSpPr>
          <p:cNvPr id="93188" name="Rectangle 3"/>
          <p:cNvSpPr>
            <a:spLocks noGrp="1" noChangeArrowheads="1"/>
          </p:cNvSpPr>
          <p:nvPr>
            <p:ph type="body" idx="1"/>
          </p:nvPr>
        </p:nvSpPr>
        <p:spPr>
          <a:xfrm>
            <a:off x="973928" y="4561554"/>
            <a:ext cx="5367346" cy="4319230"/>
          </a:xfrm>
          <a:noFill/>
          <a:ln/>
        </p:spPr>
        <p:txBody>
          <a:bodyPr/>
          <a:lstStyle/>
          <a:p>
            <a:pPr eaLnBrk="1" hangingPunct="1"/>
            <a:endParaRPr lang="en-US"/>
          </a:p>
        </p:txBody>
      </p:sp>
    </p:spTree>
    <p:extLst>
      <p:ext uri="{BB962C8B-B14F-4D97-AF65-F5344CB8AC3E}">
        <p14:creationId xmlns:p14="http://schemas.microsoft.com/office/powerpoint/2010/main" val="68726083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pPr defTabSz="961712"/>
            <a:fld id="{97A8E911-6155-4512-8E2E-4CEAA60ED6BE}" type="slidenum">
              <a:rPr lang="en-US"/>
              <a:pPr defTabSz="961712"/>
              <a:t>44</a:t>
            </a:fld>
            <a:endParaRPr lang="en-US"/>
          </a:p>
        </p:txBody>
      </p:sp>
      <p:sp>
        <p:nvSpPr>
          <p:cNvPr id="94211" name="Rectangle 2"/>
          <p:cNvSpPr>
            <a:spLocks noGrp="1" noRot="1" noChangeAspect="1" noChangeArrowheads="1" noTextEdit="1"/>
          </p:cNvSpPr>
          <p:nvPr>
            <p:ph type="sldImg"/>
          </p:nvPr>
        </p:nvSpPr>
        <p:spPr>
          <a:xfrm>
            <a:off x="1257300" y="720725"/>
            <a:ext cx="4800600" cy="3600450"/>
          </a:xfrm>
          <a:ln/>
        </p:spPr>
      </p:sp>
      <p:sp>
        <p:nvSpPr>
          <p:cNvPr id="94212" name="Rectangle 3"/>
          <p:cNvSpPr>
            <a:spLocks noGrp="1" noChangeArrowheads="1"/>
          </p:cNvSpPr>
          <p:nvPr>
            <p:ph type="body" idx="1"/>
          </p:nvPr>
        </p:nvSpPr>
        <p:spPr>
          <a:xfrm>
            <a:off x="973928" y="4561554"/>
            <a:ext cx="5367346" cy="4319230"/>
          </a:xfrm>
          <a:noFill/>
          <a:ln/>
        </p:spPr>
        <p:txBody>
          <a:bodyPr/>
          <a:lstStyle/>
          <a:p>
            <a:pPr eaLnBrk="1" hangingPunct="1"/>
            <a:endParaRPr lang="en-US"/>
          </a:p>
        </p:txBody>
      </p:sp>
    </p:spTree>
    <p:extLst>
      <p:ext uri="{BB962C8B-B14F-4D97-AF65-F5344CB8AC3E}">
        <p14:creationId xmlns:p14="http://schemas.microsoft.com/office/powerpoint/2010/main" val="137670967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pPr defTabSz="961712"/>
            <a:fld id="{486DD470-62C4-48B8-8AD4-A100FAAF613B}" type="slidenum">
              <a:rPr lang="en-US"/>
              <a:pPr defTabSz="961712"/>
              <a:t>45</a:t>
            </a:fld>
            <a:endParaRPr lang="en-US"/>
          </a:p>
        </p:txBody>
      </p:sp>
      <p:sp>
        <p:nvSpPr>
          <p:cNvPr id="95235" name="Rectangle 2"/>
          <p:cNvSpPr>
            <a:spLocks noGrp="1" noRot="1" noChangeAspect="1" noChangeArrowheads="1" noTextEdit="1"/>
          </p:cNvSpPr>
          <p:nvPr>
            <p:ph type="sldImg"/>
          </p:nvPr>
        </p:nvSpPr>
        <p:spPr>
          <a:xfrm>
            <a:off x="1257300" y="720725"/>
            <a:ext cx="4800600" cy="3600450"/>
          </a:xfrm>
          <a:ln/>
        </p:spPr>
      </p:sp>
      <p:sp>
        <p:nvSpPr>
          <p:cNvPr id="95236" name="Rectangle 3"/>
          <p:cNvSpPr>
            <a:spLocks noGrp="1" noChangeArrowheads="1"/>
          </p:cNvSpPr>
          <p:nvPr>
            <p:ph type="body" idx="1"/>
          </p:nvPr>
        </p:nvSpPr>
        <p:spPr>
          <a:xfrm>
            <a:off x="973928" y="4561554"/>
            <a:ext cx="5367346" cy="4319230"/>
          </a:xfrm>
          <a:noFill/>
          <a:ln/>
        </p:spPr>
        <p:txBody>
          <a:bodyPr/>
          <a:lstStyle/>
          <a:p>
            <a:pPr eaLnBrk="1" hangingPunct="1"/>
            <a:endParaRPr lang="en-US"/>
          </a:p>
        </p:txBody>
      </p:sp>
    </p:spTree>
    <p:extLst>
      <p:ext uri="{BB962C8B-B14F-4D97-AF65-F5344CB8AC3E}">
        <p14:creationId xmlns:p14="http://schemas.microsoft.com/office/powerpoint/2010/main" val="61816800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pPr defTabSz="961712"/>
            <a:fld id="{11ADDB08-AD7A-4835-ACDB-2A6B9D65295F}" type="slidenum">
              <a:rPr lang="en-US"/>
              <a:pPr defTabSz="961712"/>
              <a:t>46</a:t>
            </a:fld>
            <a:endParaRPr lang="en-US"/>
          </a:p>
        </p:txBody>
      </p:sp>
      <p:sp>
        <p:nvSpPr>
          <p:cNvPr id="96259" name="Rectangle 2"/>
          <p:cNvSpPr>
            <a:spLocks noGrp="1" noRot="1" noChangeAspect="1" noChangeArrowheads="1" noTextEdit="1"/>
          </p:cNvSpPr>
          <p:nvPr>
            <p:ph type="sldImg"/>
          </p:nvPr>
        </p:nvSpPr>
        <p:spPr>
          <a:xfrm>
            <a:off x="1257300" y="720725"/>
            <a:ext cx="4800600" cy="3600450"/>
          </a:xfrm>
          <a:ln/>
        </p:spPr>
      </p:sp>
      <p:sp>
        <p:nvSpPr>
          <p:cNvPr id="96260" name="Rectangle 3"/>
          <p:cNvSpPr>
            <a:spLocks noGrp="1" noChangeArrowheads="1"/>
          </p:cNvSpPr>
          <p:nvPr>
            <p:ph type="body" idx="1"/>
          </p:nvPr>
        </p:nvSpPr>
        <p:spPr>
          <a:xfrm>
            <a:off x="973928" y="4561554"/>
            <a:ext cx="5367346" cy="4319230"/>
          </a:xfrm>
          <a:noFill/>
          <a:ln/>
        </p:spPr>
        <p:txBody>
          <a:bodyPr/>
          <a:lstStyle/>
          <a:p>
            <a:pPr eaLnBrk="1" hangingPunct="1"/>
            <a:endParaRPr lang="en-US"/>
          </a:p>
        </p:txBody>
      </p:sp>
    </p:spTree>
    <p:extLst>
      <p:ext uri="{BB962C8B-B14F-4D97-AF65-F5344CB8AC3E}">
        <p14:creationId xmlns:p14="http://schemas.microsoft.com/office/powerpoint/2010/main" val="310103337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pPr defTabSz="961712"/>
            <a:fld id="{434EA4C8-A28A-4297-8555-E1007956C30F}" type="slidenum">
              <a:rPr lang="en-US"/>
              <a:pPr defTabSz="961712"/>
              <a:t>47</a:t>
            </a:fld>
            <a:endParaRPr lang="en-US"/>
          </a:p>
        </p:txBody>
      </p:sp>
      <p:sp>
        <p:nvSpPr>
          <p:cNvPr id="97283" name="Rectangle 2"/>
          <p:cNvSpPr>
            <a:spLocks noGrp="1" noRot="1" noChangeAspect="1" noChangeArrowheads="1" noTextEdit="1"/>
          </p:cNvSpPr>
          <p:nvPr>
            <p:ph type="sldImg"/>
          </p:nvPr>
        </p:nvSpPr>
        <p:spPr>
          <a:xfrm>
            <a:off x="1257300" y="720725"/>
            <a:ext cx="4800600" cy="3600450"/>
          </a:xfrm>
          <a:ln/>
        </p:spPr>
      </p:sp>
      <p:sp>
        <p:nvSpPr>
          <p:cNvPr id="97284" name="Rectangle 3"/>
          <p:cNvSpPr>
            <a:spLocks noGrp="1" noChangeArrowheads="1"/>
          </p:cNvSpPr>
          <p:nvPr>
            <p:ph type="body" idx="1"/>
          </p:nvPr>
        </p:nvSpPr>
        <p:spPr>
          <a:xfrm>
            <a:off x="973928" y="4561554"/>
            <a:ext cx="5367346" cy="4319230"/>
          </a:xfrm>
          <a:noFill/>
          <a:ln/>
        </p:spPr>
        <p:txBody>
          <a:bodyPr/>
          <a:lstStyle/>
          <a:p>
            <a:pPr eaLnBrk="1" hangingPunct="1"/>
            <a:r>
              <a:rPr lang="en-US"/>
              <a:t>Similar things can be done for set-associative caches</a:t>
            </a:r>
          </a:p>
          <a:p>
            <a:pPr eaLnBrk="1" hangingPunct="1"/>
            <a:r>
              <a:rPr lang="en-US"/>
              <a:t>Area under each curve=128</a:t>
            </a:r>
          </a:p>
          <a:p>
            <a:pPr eaLnBrk="1" hangingPunct="1"/>
            <a:r>
              <a:rPr lang="en-US"/>
              <a:t>Simply moving the area around.</a:t>
            </a:r>
          </a:p>
        </p:txBody>
      </p:sp>
    </p:spTree>
    <p:extLst>
      <p:ext uri="{BB962C8B-B14F-4D97-AF65-F5344CB8AC3E}">
        <p14:creationId xmlns:p14="http://schemas.microsoft.com/office/powerpoint/2010/main" val="29503527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pPr defTabSz="961712"/>
            <a:fld id="{44E1DC54-F375-452A-BBA0-5F780FFB678A}" type="slidenum">
              <a:rPr lang="en-US"/>
              <a:pPr defTabSz="961712"/>
              <a:t>4</a:t>
            </a:fld>
            <a:endParaRPr 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25263294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pPr defTabSz="961712"/>
            <a:fld id="{4A815982-566A-4DF8-A634-57D99E0C7816}" type="slidenum">
              <a:rPr lang="en-US"/>
              <a:pPr defTabSz="961712"/>
              <a:t>48</a:t>
            </a:fld>
            <a:endParaRPr lang="en-US"/>
          </a:p>
        </p:txBody>
      </p:sp>
      <p:sp>
        <p:nvSpPr>
          <p:cNvPr id="98307" name="Rectangle 2"/>
          <p:cNvSpPr>
            <a:spLocks noGrp="1" noRot="1" noChangeAspect="1" noChangeArrowheads="1" noTextEdit="1"/>
          </p:cNvSpPr>
          <p:nvPr>
            <p:ph type="sldImg"/>
          </p:nvPr>
        </p:nvSpPr>
        <p:spPr>
          <a:xfrm>
            <a:off x="1257300" y="720725"/>
            <a:ext cx="4800600" cy="3600450"/>
          </a:xfrm>
          <a:ln/>
        </p:spPr>
      </p:sp>
      <p:sp>
        <p:nvSpPr>
          <p:cNvPr id="98308" name="Rectangle 3"/>
          <p:cNvSpPr>
            <a:spLocks noGrp="1" noChangeArrowheads="1"/>
          </p:cNvSpPr>
          <p:nvPr>
            <p:ph type="body" idx="1"/>
          </p:nvPr>
        </p:nvSpPr>
        <p:spPr>
          <a:xfrm>
            <a:off x="973928" y="4561554"/>
            <a:ext cx="5367346" cy="4319230"/>
          </a:xfrm>
          <a:noFill/>
          <a:ln/>
        </p:spPr>
        <p:txBody>
          <a:bodyPr/>
          <a:lstStyle/>
          <a:p>
            <a:pPr eaLnBrk="1" hangingPunct="1"/>
            <a:endParaRPr lang="en-US"/>
          </a:p>
        </p:txBody>
      </p:sp>
    </p:spTree>
    <p:extLst>
      <p:ext uri="{BB962C8B-B14F-4D97-AF65-F5344CB8AC3E}">
        <p14:creationId xmlns:p14="http://schemas.microsoft.com/office/powerpoint/2010/main" val="175064993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pPr defTabSz="961712"/>
            <a:fld id="{41EA5603-82BD-48F9-91E4-34B51F245EAC}" type="slidenum">
              <a:rPr lang="en-US"/>
              <a:pPr defTabSz="961712"/>
              <a:t>49</a:t>
            </a:fld>
            <a:endParaRPr lang="en-US"/>
          </a:p>
        </p:txBody>
      </p:sp>
      <p:sp>
        <p:nvSpPr>
          <p:cNvPr id="99331" name="Rectangle 2"/>
          <p:cNvSpPr>
            <a:spLocks noGrp="1" noRot="1" noChangeAspect="1" noChangeArrowheads="1" noTextEdit="1"/>
          </p:cNvSpPr>
          <p:nvPr>
            <p:ph type="sldImg"/>
          </p:nvPr>
        </p:nvSpPr>
        <p:spPr>
          <a:xfrm>
            <a:off x="1257300" y="720725"/>
            <a:ext cx="4800600" cy="3600450"/>
          </a:xfrm>
          <a:ln/>
        </p:spPr>
      </p:sp>
      <p:sp>
        <p:nvSpPr>
          <p:cNvPr id="99332" name="Rectangle 3"/>
          <p:cNvSpPr>
            <a:spLocks noGrp="1" noChangeArrowheads="1"/>
          </p:cNvSpPr>
          <p:nvPr>
            <p:ph type="body" idx="1"/>
          </p:nvPr>
        </p:nvSpPr>
        <p:spPr>
          <a:xfrm>
            <a:off x="973928" y="4561554"/>
            <a:ext cx="5367346" cy="4319230"/>
          </a:xfrm>
          <a:noFill/>
          <a:ln/>
        </p:spPr>
        <p:txBody>
          <a:bodyPr/>
          <a:lstStyle/>
          <a:p>
            <a:pPr eaLnBrk="1" hangingPunct="1"/>
            <a:endParaRPr lang="en-US"/>
          </a:p>
        </p:txBody>
      </p:sp>
    </p:spTree>
    <p:extLst>
      <p:ext uri="{BB962C8B-B14F-4D97-AF65-F5344CB8AC3E}">
        <p14:creationId xmlns:p14="http://schemas.microsoft.com/office/powerpoint/2010/main" val="255453271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pPr defTabSz="961712"/>
            <a:fld id="{AE1DACA5-3485-4606-B154-9BE626092624}" type="slidenum">
              <a:rPr lang="en-US"/>
              <a:pPr defTabSz="961712"/>
              <a:t>50</a:t>
            </a:fld>
            <a:endParaRPr lang="en-US"/>
          </a:p>
        </p:txBody>
      </p:sp>
      <p:sp>
        <p:nvSpPr>
          <p:cNvPr id="100355" name="Rectangle 2"/>
          <p:cNvSpPr>
            <a:spLocks noGrp="1" noRot="1" noChangeAspect="1" noChangeArrowheads="1" noTextEdit="1"/>
          </p:cNvSpPr>
          <p:nvPr>
            <p:ph type="sldImg"/>
          </p:nvPr>
        </p:nvSpPr>
        <p:spPr>
          <a:xfrm>
            <a:off x="1257300" y="720725"/>
            <a:ext cx="4800600" cy="3600450"/>
          </a:xfrm>
          <a:ln/>
        </p:spPr>
      </p:sp>
      <p:sp>
        <p:nvSpPr>
          <p:cNvPr id="100356" name="Rectangle 3"/>
          <p:cNvSpPr>
            <a:spLocks noGrp="1" noChangeArrowheads="1"/>
          </p:cNvSpPr>
          <p:nvPr>
            <p:ph type="body" idx="1"/>
          </p:nvPr>
        </p:nvSpPr>
        <p:spPr>
          <a:xfrm>
            <a:off x="973928" y="4561554"/>
            <a:ext cx="5367346" cy="4319230"/>
          </a:xfrm>
          <a:noFill/>
          <a:ln/>
        </p:spPr>
        <p:txBody>
          <a:bodyPr/>
          <a:lstStyle/>
          <a:p>
            <a:pPr eaLnBrk="1" hangingPunct="1"/>
            <a:endParaRPr lang="en-US"/>
          </a:p>
        </p:txBody>
      </p:sp>
    </p:spTree>
    <p:extLst>
      <p:ext uri="{BB962C8B-B14F-4D97-AF65-F5344CB8AC3E}">
        <p14:creationId xmlns:p14="http://schemas.microsoft.com/office/powerpoint/2010/main" val="86323684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pPr defTabSz="961712"/>
            <a:fld id="{AD288E66-D762-419C-8301-9C1FFBE1C315}" type="slidenum">
              <a:rPr lang="en-US"/>
              <a:pPr defTabSz="961712"/>
              <a:t>51</a:t>
            </a:fld>
            <a:endParaRPr lang="en-US"/>
          </a:p>
        </p:txBody>
      </p:sp>
      <p:sp>
        <p:nvSpPr>
          <p:cNvPr id="101379" name="Rectangle 2"/>
          <p:cNvSpPr>
            <a:spLocks noGrp="1" noRot="1" noChangeAspect="1" noChangeArrowheads="1" noTextEdit="1"/>
          </p:cNvSpPr>
          <p:nvPr>
            <p:ph type="sldImg"/>
          </p:nvPr>
        </p:nvSpPr>
        <p:spPr>
          <a:xfrm>
            <a:off x="1257300" y="720725"/>
            <a:ext cx="4800600" cy="3600450"/>
          </a:xfrm>
          <a:ln/>
        </p:spPr>
      </p:sp>
      <p:sp>
        <p:nvSpPr>
          <p:cNvPr id="101380" name="Rectangle 3"/>
          <p:cNvSpPr>
            <a:spLocks noGrp="1" noChangeArrowheads="1"/>
          </p:cNvSpPr>
          <p:nvPr>
            <p:ph type="body" idx="1"/>
          </p:nvPr>
        </p:nvSpPr>
        <p:spPr>
          <a:xfrm>
            <a:off x="973928" y="4561554"/>
            <a:ext cx="5367346" cy="4319230"/>
          </a:xfrm>
          <a:noFill/>
          <a:ln/>
        </p:spPr>
        <p:txBody>
          <a:bodyPr/>
          <a:lstStyle/>
          <a:p>
            <a:pPr eaLnBrk="1" hangingPunct="1"/>
            <a:endParaRPr lang="en-US"/>
          </a:p>
        </p:txBody>
      </p:sp>
    </p:spTree>
    <p:extLst>
      <p:ext uri="{BB962C8B-B14F-4D97-AF65-F5344CB8AC3E}">
        <p14:creationId xmlns:p14="http://schemas.microsoft.com/office/powerpoint/2010/main" val="370335625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pPr defTabSz="961712"/>
            <a:fld id="{2092B457-014A-4780-B3F2-C62A5FD5FC70}" type="slidenum">
              <a:rPr lang="en-US"/>
              <a:pPr defTabSz="961712"/>
              <a:t>52</a:t>
            </a:fld>
            <a:endParaRPr lang="en-US"/>
          </a:p>
        </p:txBody>
      </p:sp>
      <p:sp>
        <p:nvSpPr>
          <p:cNvPr id="102403" name="Rectangle 2"/>
          <p:cNvSpPr>
            <a:spLocks noGrp="1" noRot="1" noChangeAspect="1" noChangeArrowheads="1" noTextEdit="1"/>
          </p:cNvSpPr>
          <p:nvPr>
            <p:ph type="sldImg"/>
          </p:nvPr>
        </p:nvSpPr>
        <p:spPr>
          <a:xfrm>
            <a:off x="1257300" y="720725"/>
            <a:ext cx="4800600" cy="3600450"/>
          </a:xfrm>
          <a:ln/>
        </p:spPr>
      </p:sp>
      <p:sp>
        <p:nvSpPr>
          <p:cNvPr id="102404" name="Rectangle 3"/>
          <p:cNvSpPr>
            <a:spLocks noGrp="1" noChangeArrowheads="1"/>
          </p:cNvSpPr>
          <p:nvPr>
            <p:ph type="body" idx="1"/>
          </p:nvPr>
        </p:nvSpPr>
        <p:spPr>
          <a:xfrm>
            <a:off x="973928" y="4561554"/>
            <a:ext cx="5367346" cy="4319230"/>
          </a:xfrm>
          <a:noFill/>
          <a:ln/>
        </p:spPr>
        <p:txBody>
          <a:bodyPr/>
          <a:lstStyle/>
          <a:p>
            <a:pPr eaLnBrk="1" hangingPunct="1"/>
            <a:endParaRPr lang="en-US"/>
          </a:p>
        </p:txBody>
      </p:sp>
    </p:spTree>
    <p:extLst>
      <p:ext uri="{BB962C8B-B14F-4D97-AF65-F5344CB8AC3E}">
        <p14:creationId xmlns:p14="http://schemas.microsoft.com/office/powerpoint/2010/main" val="110219775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pPr defTabSz="961712"/>
            <a:fld id="{56150875-A310-4AF6-BC7E-8DE9838B4C2B}" type="slidenum">
              <a:rPr lang="en-US"/>
              <a:pPr defTabSz="961712"/>
              <a:t>53</a:t>
            </a:fld>
            <a:endParaRPr lang="en-US"/>
          </a:p>
        </p:txBody>
      </p:sp>
      <p:sp>
        <p:nvSpPr>
          <p:cNvPr id="103427" name="Rectangle 2"/>
          <p:cNvSpPr>
            <a:spLocks noGrp="1" noRot="1" noChangeAspect="1" noChangeArrowheads="1" noTextEdit="1"/>
          </p:cNvSpPr>
          <p:nvPr>
            <p:ph type="sldImg"/>
          </p:nvPr>
        </p:nvSpPr>
        <p:spPr>
          <a:xfrm>
            <a:off x="1257300" y="720725"/>
            <a:ext cx="4800600" cy="3600450"/>
          </a:xfrm>
          <a:ln/>
        </p:spPr>
      </p:sp>
      <p:sp>
        <p:nvSpPr>
          <p:cNvPr id="103428" name="Rectangle 3"/>
          <p:cNvSpPr>
            <a:spLocks noGrp="1" noChangeArrowheads="1"/>
          </p:cNvSpPr>
          <p:nvPr>
            <p:ph type="body" idx="1"/>
          </p:nvPr>
        </p:nvSpPr>
        <p:spPr>
          <a:xfrm>
            <a:off x="973928" y="4561554"/>
            <a:ext cx="5367346" cy="4319230"/>
          </a:xfrm>
          <a:noFill/>
          <a:ln/>
        </p:spPr>
        <p:txBody>
          <a:bodyPr/>
          <a:lstStyle/>
          <a:p>
            <a:pPr eaLnBrk="1" hangingPunct="1"/>
            <a:endParaRPr lang="en-US"/>
          </a:p>
        </p:txBody>
      </p:sp>
    </p:spTree>
    <p:extLst>
      <p:ext uri="{BB962C8B-B14F-4D97-AF65-F5344CB8AC3E}">
        <p14:creationId xmlns:p14="http://schemas.microsoft.com/office/powerpoint/2010/main" val="240114404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pPr defTabSz="961712"/>
            <a:fld id="{F02CD6E0-6686-41CC-BE09-8E52161D4767}" type="slidenum">
              <a:rPr lang="en-US"/>
              <a:pPr defTabSz="961712"/>
              <a:t>54</a:t>
            </a:fld>
            <a:endParaRPr lang="en-US"/>
          </a:p>
        </p:txBody>
      </p:sp>
      <p:sp>
        <p:nvSpPr>
          <p:cNvPr id="104451" name="Rectangle 2"/>
          <p:cNvSpPr>
            <a:spLocks noGrp="1" noRot="1" noChangeAspect="1" noChangeArrowheads="1" noTextEdit="1"/>
          </p:cNvSpPr>
          <p:nvPr>
            <p:ph type="sldImg"/>
          </p:nvPr>
        </p:nvSpPr>
        <p:spPr>
          <a:xfrm>
            <a:off x="1257300" y="720725"/>
            <a:ext cx="4800600" cy="3600450"/>
          </a:xfrm>
          <a:ln/>
        </p:spPr>
      </p:sp>
      <p:sp>
        <p:nvSpPr>
          <p:cNvPr id="104452" name="Rectangle 3"/>
          <p:cNvSpPr>
            <a:spLocks noGrp="1" noChangeArrowheads="1"/>
          </p:cNvSpPr>
          <p:nvPr>
            <p:ph type="body" idx="1"/>
          </p:nvPr>
        </p:nvSpPr>
        <p:spPr>
          <a:xfrm>
            <a:off x="973928" y="4561554"/>
            <a:ext cx="5367346" cy="4319230"/>
          </a:xfrm>
          <a:noFill/>
          <a:ln/>
        </p:spPr>
        <p:txBody>
          <a:bodyPr/>
          <a:lstStyle/>
          <a:p>
            <a:pPr eaLnBrk="1" hangingPunct="1"/>
            <a:endParaRPr lang="en-US"/>
          </a:p>
        </p:txBody>
      </p:sp>
    </p:spTree>
    <p:extLst>
      <p:ext uri="{BB962C8B-B14F-4D97-AF65-F5344CB8AC3E}">
        <p14:creationId xmlns:p14="http://schemas.microsoft.com/office/powerpoint/2010/main" val="360509899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pPr defTabSz="961712"/>
            <a:fld id="{9013D16E-4B43-476C-A6F6-B35434530853}" type="slidenum">
              <a:rPr lang="en-US"/>
              <a:pPr defTabSz="961712"/>
              <a:t>55</a:t>
            </a:fld>
            <a:endParaRPr lang="en-US"/>
          </a:p>
        </p:txBody>
      </p:sp>
      <p:sp>
        <p:nvSpPr>
          <p:cNvPr id="105475" name="Rectangle 2"/>
          <p:cNvSpPr>
            <a:spLocks noGrp="1" noRot="1" noChangeAspect="1" noChangeArrowheads="1" noTextEdit="1"/>
          </p:cNvSpPr>
          <p:nvPr>
            <p:ph type="sldImg"/>
          </p:nvPr>
        </p:nvSpPr>
        <p:spPr>
          <a:xfrm>
            <a:off x="1257300" y="720725"/>
            <a:ext cx="4800600" cy="3600450"/>
          </a:xfrm>
          <a:ln/>
        </p:spPr>
      </p:sp>
      <p:sp>
        <p:nvSpPr>
          <p:cNvPr id="105476" name="Rectangle 3"/>
          <p:cNvSpPr>
            <a:spLocks noGrp="1" noChangeArrowheads="1"/>
          </p:cNvSpPr>
          <p:nvPr>
            <p:ph type="body" idx="1"/>
          </p:nvPr>
        </p:nvSpPr>
        <p:spPr>
          <a:xfrm>
            <a:off x="973928" y="4561554"/>
            <a:ext cx="5367346" cy="4319230"/>
          </a:xfrm>
          <a:noFill/>
          <a:ln/>
        </p:spPr>
        <p:txBody>
          <a:bodyPr/>
          <a:lstStyle/>
          <a:p>
            <a:pPr eaLnBrk="1" hangingPunct="1"/>
            <a:endParaRPr lang="en-US"/>
          </a:p>
        </p:txBody>
      </p:sp>
    </p:spTree>
    <p:extLst>
      <p:ext uri="{BB962C8B-B14F-4D97-AF65-F5344CB8AC3E}">
        <p14:creationId xmlns:p14="http://schemas.microsoft.com/office/powerpoint/2010/main" val="382877827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pPr defTabSz="961712"/>
            <a:fld id="{F70458C9-E8B6-448F-8013-4721918FBD2D}" type="slidenum">
              <a:rPr lang="en-US"/>
              <a:pPr defTabSz="961712"/>
              <a:t>56</a:t>
            </a:fld>
            <a:endParaRPr lang="en-US"/>
          </a:p>
        </p:txBody>
      </p:sp>
      <p:sp>
        <p:nvSpPr>
          <p:cNvPr id="106499" name="Rectangle 2"/>
          <p:cNvSpPr>
            <a:spLocks noGrp="1" noRot="1" noChangeAspect="1" noChangeArrowheads="1" noTextEdit="1"/>
          </p:cNvSpPr>
          <p:nvPr>
            <p:ph type="sldImg"/>
          </p:nvPr>
        </p:nvSpPr>
        <p:spPr>
          <a:xfrm>
            <a:off x="1257300" y="720725"/>
            <a:ext cx="4800600" cy="3600450"/>
          </a:xfrm>
          <a:ln/>
        </p:spPr>
      </p:sp>
      <p:sp>
        <p:nvSpPr>
          <p:cNvPr id="106500" name="Rectangle 3"/>
          <p:cNvSpPr>
            <a:spLocks noGrp="1" noChangeArrowheads="1"/>
          </p:cNvSpPr>
          <p:nvPr>
            <p:ph type="body" idx="1"/>
          </p:nvPr>
        </p:nvSpPr>
        <p:spPr>
          <a:xfrm>
            <a:off x="973928" y="4561554"/>
            <a:ext cx="5367346" cy="4319230"/>
          </a:xfrm>
          <a:noFill/>
          <a:ln/>
        </p:spPr>
        <p:txBody>
          <a:bodyPr/>
          <a:lstStyle/>
          <a:p>
            <a:pPr eaLnBrk="1" hangingPunct="1"/>
            <a:endParaRPr lang="en-US"/>
          </a:p>
        </p:txBody>
      </p:sp>
    </p:spTree>
    <p:extLst>
      <p:ext uri="{BB962C8B-B14F-4D97-AF65-F5344CB8AC3E}">
        <p14:creationId xmlns:p14="http://schemas.microsoft.com/office/powerpoint/2010/main" val="323707717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pPr defTabSz="961712"/>
            <a:fld id="{26691C0B-A8DE-43A9-9DF2-831977A871D2}" type="slidenum">
              <a:rPr lang="en-US"/>
              <a:pPr defTabSz="961712"/>
              <a:t>57</a:t>
            </a:fld>
            <a:endParaRPr lang="en-US"/>
          </a:p>
        </p:txBody>
      </p:sp>
      <p:sp>
        <p:nvSpPr>
          <p:cNvPr id="107523" name="Rectangle 2"/>
          <p:cNvSpPr>
            <a:spLocks noGrp="1" noRot="1" noChangeAspect="1" noChangeArrowheads="1" noTextEdit="1"/>
          </p:cNvSpPr>
          <p:nvPr>
            <p:ph type="sldImg"/>
          </p:nvPr>
        </p:nvSpPr>
        <p:spPr>
          <a:xfrm>
            <a:off x="1257300" y="720725"/>
            <a:ext cx="4800600" cy="3600450"/>
          </a:xfrm>
          <a:ln/>
        </p:spPr>
      </p:sp>
      <p:sp>
        <p:nvSpPr>
          <p:cNvPr id="107524" name="Rectangle 3"/>
          <p:cNvSpPr>
            <a:spLocks noGrp="1" noChangeArrowheads="1"/>
          </p:cNvSpPr>
          <p:nvPr>
            <p:ph type="body" idx="1"/>
          </p:nvPr>
        </p:nvSpPr>
        <p:spPr>
          <a:xfrm>
            <a:off x="973928" y="4561554"/>
            <a:ext cx="5367346" cy="4319230"/>
          </a:xfrm>
          <a:noFill/>
          <a:ln/>
        </p:spPr>
        <p:txBody>
          <a:bodyPr/>
          <a:lstStyle/>
          <a:p>
            <a:pPr eaLnBrk="1" hangingPunct="1"/>
            <a:endParaRPr lang="en-US"/>
          </a:p>
        </p:txBody>
      </p:sp>
    </p:spTree>
    <p:extLst>
      <p:ext uri="{BB962C8B-B14F-4D97-AF65-F5344CB8AC3E}">
        <p14:creationId xmlns:p14="http://schemas.microsoft.com/office/powerpoint/2010/main" val="2227081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pPr defTabSz="961712"/>
            <a:fld id="{645758BF-D5E5-43BC-9054-E9D13A11E7B9}" type="slidenum">
              <a:rPr lang="en-US"/>
              <a:pPr defTabSz="961712"/>
              <a:t>5</a:t>
            </a:fld>
            <a:endParaRPr lang="en-US"/>
          </a:p>
        </p:txBody>
      </p:sp>
      <p:sp>
        <p:nvSpPr>
          <p:cNvPr id="60419" name="Rectangle 2"/>
          <p:cNvSpPr>
            <a:spLocks noGrp="1" noRot="1" noChangeAspect="1" noChangeArrowheads="1" noTextEdit="1"/>
          </p:cNvSpPr>
          <p:nvPr>
            <p:ph type="sldImg"/>
          </p:nvPr>
        </p:nvSpPr>
        <p:spPr>
          <a:xfrm>
            <a:off x="1268413" y="728663"/>
            <a:ext cx="4781550" cy="3586162"/>
          </a:xfrm>
          <a:ln/>
        </p:spPr>
      </p:sp>
      <p:sp>
        <p:nvSpPr>
          <p:cNvPr id="60420" name="Rectangle 3"/>
          <p:cNvSpPr>
            <a:spLocks noGrp="1" noChangeArrowheads="1"/>
          </p:cNvSpPr>
          <p:nvPr>
            <p:ph type="body" idx="1"/>
          </p:nvPr>
        </p:nvSpPr>
        <p:spPr>
          <a:xfrm>
            <a:off x="973928" y="4559916"/>
            <a:ext cx="5367346" cy="4319230"/>
          </a:xfrm>
          <a:noFill/>
          <a:ln/>
        </p:spPr>
        <p:txBody>
          <a:bodyPr/>
          <a:lstStyle/>
          <a:p>
            <a:pPr eaLnBrk="1" hangingPunct="1"/>
            <a:endParaRPr lang="en-US"/>
          </a:p>
        </p:txBody>
      </p:sp>
    </p:spTree>
    <p:extLst>
      <p:ext uri="{BB962C8B-B14F-4D97-AF65-F5344CB8AC3E}">
        <p14:creationId xmlns:p14="http://schemas.microsoft.com/office/powerpoint/2010/main" val="301825004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pPr defTabSz="961712"/>
            <a:fld id="{E951D9A2-95DC-407F-AED7-72B50226CA91}" type="slidenum">
              <a:rPr lang="en-US"/>
              <a:pPr defTabSz="961712"/>
              <a:t>58</a:t>
            </a:fld>
            <a:endParaRPr lang="en-US"/>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1228100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pPr defTabSz="961712"/>
            <a:fld id="{46066855-44A0-439F-9D94-A428BA2CD74E}" type="slidenum">
              <a:rPr lang="en-US"/>
              <a:pPr defTabSz="961712"/>
              <a:t>6</a:t>
            </a:fld>
            <a:endParaRPr lang="en-US"/>
          </a:p>
        </p:txBody>
      </p:sp>
      <p:sp>
        <p:nvSpPr>
          <p:cNvPr id="61443" name="Rectangle 2"/>
          <p:cNvSpPr>
            <a:spLocks noGrp="1" noRot="1" noChangeAspect="1" noChangeArrowheads="1" noTextEdit="1"/>
          </p:cNvSpPr>
          <p:nvPr>
            <p:ph type="sldImg"/>
          </p:nvPr>
        </p:nvSpPr>
        <p:spPr>
          <a:xfrm>
            <a:off x="1268413" y="728663"/>
            <a:ext cx="4781550" cy="3586162"/>
          </a:xfrm>
          <a:ln/>
        </p:spPr>
      </p:sp>
      <p:sp>
        <p:nvSpPr>
          <p:cNvPr id="61444" name="Rectangle 3"/>
          <p:cNvSpPr>
            <a:spLocks noGrp="1" noChangeArrowheads="1"/>
          </p:cNvSpPr>
          <p:nvPr>
            <p:ph type="body" idx="1"/>
          </p:nvPr>
        </p:nvSpPr>
        <p:spPr>
          <a:xfrm>
            <a:off x="973928" y="4559916"/>
            <a:ext cx="5367346" cy="4319230"/>
          </a:xfrm>
          <a:noFill/>
          <a:ln/>
        </p:spPr>
        <p:txBody>
          <a:bodyPr/>
          <a:lstStyle/>
          <a:p>
            <a:pPr eaLnBrk="1" hangingPunct="1"/>
            <a:endParaRPr lang="en-US"/>
          </a:p>
        </p:txBody>
      </p:sp>
    </p:spTree>
    <p:extLst>
      <p:ext uri="{BB962C8B-B14F-4D97-AF65-F5344CB8AC3E}">
        <p14:creationId xmlns:p14="http://schemas.microsoft.com/office/powerpoint/2010/main" val="5540862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pPr defTabSz="961712"/>
            <a:fld id="{5E045504-E7CF-43CF-8A13-901021FE6FD6}" type="slidenum">
              <a:rPr lang="en-US"/>
              <a:pPr defTabSz="961712"/>
              <a:t>7</a:t>
            </a:fld>
            <a:endParaRPr lang="en-US"/>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8595404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pPr defTabSz="961712"/>
            <a:fld id="{A98E4D2F-678E-4EE9-903F-102C9829857F}" type="slidenum">
              <a:rPr lang="en-US"/>
              <a:pPr defTabSz="961712"/>
              <a:t>8</a:t>
            </a:fld>
            <a:endParaRPr lang="en-US"/>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2327238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pPr defTabSz="961712"/>
            <a:fld id="{64E4947B-6ADA-4E3B-98E7-6A3EE4AB2512}" type="slidenum">
              <a:rPr lang="en-US"/>
              <a:pPr defTabSz="961712"/>
              <a:t>9</a:t>
            </a:fld>
            <a:endParaRPr 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514121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071576-296B-41C5-A1AA-D7FBBDF18E7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991EF09-A8AD-42C3-9986-DC4C091FE90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A0C865-0309-4AF1-A6F1-21938027D80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283236-CFAC-4F97-A865-81336CB85B73}"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D974DD0-0E01-40B9-802D-E3E620FD2FA5}"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4648200" y="1600200"/>
            <a:ext cx="4038600" cy="4525963"/>
          </a:xfrm>
        </p:spPr>
        <p:txBody>
          <a:bodyPr/>
          <a:lstStyle/>
          <a:p>
            <a:pPr lvl="0"/>
            <a:endParaRPr lang="en-US" noProof="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315049F-74C1-4AB3-B7B6-84B71716428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B165201-6B2A-433C-9677-0A42D97FDA7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CB48A51-3C21-46BA-8437-53072029AAF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153F72A-4B2B-4144-B8B5-C6D40608186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6F04951-D7C4-40E6-9820-404C9C18C77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20BC3A6-9A5E-4A08-ACFE-5A5326A2261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853C9B6-D520-49BB-B061-B2D05D1839F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54BFF26-24DD-432E-884C-26FD4DE0CD8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2D81800-2717-4C6A-80DB-1F0994539B7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0118F18F-055C-4F4C-A5D7-412FC73CC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33.xml"/><Relationship Id="rId7" Type="http://schemas.openxmlformats.org/officeDocument/2006/relationships/image" Target="../media/image4.emf"/><Relationship Id="rId2" Type="http://schemas.openxmlformats.org/officeDocument/2006/relationships/slideLayout" Target="../slideLayouts/slideLayout14.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emf"/><Relationship Id="rId4" Type="http://schemas.openxmlformats.org/officeDocument/2006/relationships/oleObject" Target="../embeddings/oleObject1.bin"/></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5.emf"/><Relationship Id="rId4" Type="http://schemas.openxmlformats.org/officeDocument/2006/relationships/oleObject" Target="../embeddings/oleObject3.bin"/></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image" Target="../media/image6.emf"/><Relationship Id="rId4" Type="http://schemas.openxmlformats.org/officeDocument/2006/relationships/oleObject" Target="../embeddings/oleObject4.bin"/></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7.wmf"/><Relationship Id="rId4" Type="http://schemas.openxmlformats.org/officeDocument/2006/relationships/oleObject" Target="../embeddings/oleObject5.bin"/></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8.emf"/><Relationship Id="rId4" Type="http://schemas.openxmlformats.org/officeDocument/2006/relationships/oleObject" Target="../embeddings/oleObject6.bin"/></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0.xml"/><Relationship Id="rId7" Type="http://schemas.openxmlformats.org/officeDocument/2006/relationships/image" Target="../media/image10.e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8.bin"/><Relationship Id="rId5" Type="http://schemas.openxmlformats.org/officeDocument/2006/relationships/image" Target="../media/image9.emf"/><Relationship Id="rId4" Type="http://schemas.openxmlformats.org/officeDocument/2006/relationships/oleObject" Target="../embeddings/oleObject7.bin"/></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4.xml"/><Relationship Id="rId1" Type="http://schemas.openxmlformats.org/officeDocument/2006/relationships/vmlDrawing" Target="../drawings/vmlDrawing7.vml"/><Relationship Id="rId5" Type="http://schemas.openxmlformats.org/officeDocument/2006/relationships/image" Target="../media/image11.png"/><Relationship Id="rId4" Type="http://schemas.openxmlformats.org/officeDocument/2006/relationships/oleObject" Target="../embeddings/oleObject9.bin"/></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image" Target="../media/image12.emf"/><Relationship Id="rId4" Type="http://schemas.openxmlformats.org/officeDocument/2006/relationships/oleObject" Target="../embeddings/oleObject10.bin"/></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13.emf"/><Relationship Id="rId4" Type="http://schemas.openxmlformats.org/officeDocument/2006/relationships/oleObject" Target="../embeddings/oleObject11.bin"/></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14.emf"/><Relationship Id="rId4" Type="http://schemas.openxmlformats.org/officeDocument/2006/relationships/oleObject" Target="../embeddings/oleObject12.bin"/></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987425" y="1024064"/>
            <a:ext cx="7721600" cy="1143000"/>
          </a:xfrm>
        </p:spPr>
        <p:txBody>
          <a:bodyPr/>
          <a:lstStyle/>
          <a:p>
            <a:r>
              <a:rPr lang="en-US" sz="4800" dirty="0"/>
              <a:t>EECS 470</a:t>
            </a:r>
          </a:p>
        </p:txBody>
      </p:sp>
      <p:sp>
        <p:nvSpPr>
          <p:cNvPr id="5123" name="Rectangle 3"/>
          <p:cNvSpPr>
            <a:spLocks noGrp="1" noChangeArrowheads="1"/>
          </p:cNvSpPr>
          <p:nvPr>
            <p:ph type="subTitle" idx="1"/>
          </p:nvPr>
        </p:nvSpPr>
        <p:spPr>
          <a:xfrm>
            <a:off x="1219200" y="2057400"/>
            <a:ext cx="7162800" cy="4343400"/>
          </a:xfrm>
        </p:spPr>
        <p:txBody>
          <a:bodyPr/>
          <a:lstStyle/>
          <a:p>
            <a:pPr eaLnBrk="1" hangingPunct="1"/>
            <a:br>
              <a:rPr lang="en-US" sz="2000" dirty="0"/>
            </a:br>
            <a:r>
              <a:rPr lang="en-US" sz="2000" dirty="0"/>
              <a:t>Cache overview</a:t>
            </a:r>
          </a:p>
          <a:p>
            <a:pPr eaLnBrk="1" hangingPunct="1"/>
            <a:r>
              <a:rPr lang="en-US" sz="2000" dirty="0"/>
              <a:t>4 Hierarchy questions</a:t>
            </a:r>
          </a:p>
          <a:p>
            <a:pPr eaLnBrk="1" hangingPunct="1"/>
            <a:r>
              <a:rPr lang="en-US" sz="2000" dirty="0"/>
              <a:t>More on Locality</a:t>
            </a:r>
            <a:br>
              <a:rPr lang="en-US" sz="2000" dirty="0"/>
            </a:br>
            <a:endParaRPr lang="en-US" sz="2000" dirty="0"/>
          </a:p>
          <a:p>
            <a:pPr>
              <a:lnSpc>
                <a:spcPct val="90000"/>
              </a:lnSpc>
            </a:pPr>
            <a:r>
              <a:rPr lang="en-US" dirty="0"/>
              <a:t>Lecture 11 &amp; 12: </a:t>
            </a:r>
            <a:br>
              <a:rPr lang="en-US" dirty="0"/>
            </a:br>
            <a:r>
              <a:rPr lang="en-US" dirty="0"/>
              <a:t>Caches – Winter 2024</a:t>
            </a:r>
          </a:p>
          <a:p>
            <a:pPr>
              <a:lnSpc>
                <a:spcPct val="90000"/>
              </a:lnSpc>
            </a:pPr>
            <a:endParaRPr lang="en-US" dirty="0"/>
          </a:p>
          <a:p>
            <a:pPr>
              <a:lnSpc>
                <a:spcPct val="90000"/>
              </a:lnSpc>
            </a:pPr>
            <a:endParaRPr lang="en-US" dirty="0"/>
          </a:p>
          <a:p>
            <a:pPr>
              <a:lnSpc>
                <a:spcPct val="90000"/>
              </a:lnSpc>
            </a:pPr>
            <a:endParaRPr lang="en-US" dirty="0"/>
          </a:p>
        </p:txBody>
      </p:sp>
      <p:pic>
        <p:nvPicPr>
          <p:cNvPr id="5124" name="Picture 4" descr="seal-color"/>
          <p:cNvPicPr>
            <a:picLocks noChangeAspect="1" noChangeArrowheads="1"/>
          </p:cNvPicPr>
          <p:nvPr/>
        </p:nvPicPr>
        <p:blipFill>
          <a:blip r:embed="rId3" cstate="print"/>
          <a:srcRect/>
          <a:stretch>
            <a:fillRect/>
          </a:stretch>
        </p:blipFill>
        <p:spPr bwMode="auto">
          <a:xfrm>
            <a:off x="4419600" y="4648200"/>
            <a:ext cx="857250" cy="857250"/>
          </a:xfrm>
          <a:prstGeom prst="rect">
            <a:avLst/>
          </a:prstGeom>
          <a:noFill/>
        </p:spPr>
      </p:pic>
      <p:sp>
        <p:nvSpPr>
          <p:cNvPr id="5" name="Rectangle 10"/>
          <p:cNvSpPr>
            <a:spLocks noChangeArrowheads="1"/>
          </p:cNvSpPr>
          <p:nvPr/>
        </p:nvSpPr>
        <p:spPr bwMode="auto">
          <a:xfrm>
            <a:off x="765175" y="5529962"/>
            <a:ext cx="8070850" cy="1015663"/>
          </a:xfrm>
          <a:prstGeom prst="rect">
            <a:avLst/>
          </a:prstGeom>
          <a:noFill/>
          <a:ln w="12700">
            <a:noFill/>
            <a:miter lim="800000"/>
            <a:headEnd/>
            <a:tailEnd/>
          </a:ln>
          <a:effectLst/>
        </p:spPr>
        <p:txBody>
          <a:bodyPr>
            <a:spAutoFit/>
          </a:bodyPr>
          <a:lstStyle/>
          <a:p>
            <a:pPr algn="l">
              <a:defRPr/>
            </a:pPr>
            <a:r>
              <a:rPr lang="en-US" altLang="en-US" sz="1500" b="0" dirty="0">
                <a:latin typeface="Verdana" pitchFamily="34" charset="0"/>
              </a:rPr>
              <a:t>Slides developed in part by Profs. Austin, </a:t>
            </a:r>
            <a:r>
              <a:rPr lang="en-US" altLang="en-US" sz="1500" b="0" dirty="0" err="1">
                <a:latin typeface="Verdana" pitchFamily="34" charset="0"/>
              </a:rPr>
              <a:t>Brehob</a:t>
            </a:r>
            <a:r>
              <a:rPr lang="en-US" altLang="en-US" sz="1500" b="0" dirty="0">
                <a:latin typeface="Verdana" pitchFamily="34" charset="0"/>
              </a:rPr>
              <a:t>, </a:t>
            </a:r>
            <a:r>
              <a:rPr lang="en-US" altLang="en-US" sz="1500" b="0" dirty="0" err="1">
                <a:latin typeface="Verdana" pitchFamily="34" charset="0"/>
              </a:rPr>
              <a:t>Falsafi</a:t>
            </a:r>
            <a:r>
              <a:rPr lang="en-US" altLang="en-US" sz="1500" b="0" dirty="0">
                <a:latin typeface="Verdana" pitchFamily="34" charset="0"/>
              </a:rPr>
              <a:t>, </a:t>
            </a:r>
            <a:r>
              <a:rPr lang="en-US" sz="1500" b="0" dirty="0">
                <a:latin typeface="Verdana" pitchFamily="34" charset="0"/>
              </a:rPr>
              <a:t>Hill, Hoe, </a:t>
            </a:r>
            <a:r>
              <a:rPr lang="en-US" sz="1500" b="0" dirty="0" err="1">
                <a:latin typeface="Verdana" pitchFamily="34" charset="0"/>
              </a:rPr>
              <a:t>Lipasti</a:t>
            </a:r>
            <a:r>
              <a:rPr lang="en-US" sz="1500" b="0" dirty="0">
                <a:latin typeface="Verdana" pitchFamily="34" charset="0"/>
              </a:rPr>
              <a:t>, Martin, Roth, </a:t>
            </a:r>
            <a:r>
              <a:rPr lang="en-US" sz="1500" b="0" dirty="0" err="1">
                <a:latin typeface="Verdana" pitchFamily="34" charset="0"/>
              </a:rPr>
              <a:t>Shen</a:t>
            </a:r>
            <a:r>
              <a:rPr lang="en-US" sz="1500" b="0" dirty="0">
                <a:latin typeface="Verdana" pitchFamily="34" charset="0"/>
              </a:rPr>
              <a:t>, Smith, </a:t>
            </a:r>
            <a:r>
              <a:rPr lang="en-US" sz="1500" b="0" dirty="0" err="1">
                <a:latin typeface="Verdana" pitchFamily="34" charset="0"/>
              </a:rPr>
              <a:t>Sohi</a:t>
            </a:r>
            <a:r>
              <a:rPr lang="en-US" sz="1500" b="0" dirty="0">
                <a:latin typeface="Verdana" pitchFamily="34" charset="0"/>
              </a:rPr>
              <a:t>, Tyson, </a:t>
            </a:r>
            <a:r>
              <a:rPr lang="en-US" sz="1500" b="0" dirty="0" err="1">
                <a:latin typeface="Verdana" pitchFamily="34" charset="0"/>
              </a:rPr>
              <a:t>Vijaykumar</a:t>
            </a:r>
            <a:r>
              <a:rPr lang="en-US" sz="1500" b="0" dirty="0">
                <a:latin typeface="Verdana" pitchFamily="34" charset="0"/>
              </a:rPr>
              <a:t>, and Wenisch of Carnegie Mellon University, Purdue University, University of Michigan, University of Pennsylvania, and University of Wisconsin. </a:t>
            </a:r>
          </a:p>
        </p:txBody>
      </p:sp>
    </p:spTree>
    <p:extLst>
      <p:ext uri="{BB962C8B-B14F-4D97-AF65-F5344CB8AC3E}">
        <p14:creationId xmlns:p14="http://schemas.microsoft.com/office/powerpoint/2010/main" val="1222384130"/>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body" idx="1"/>
          </p:nvPr>
        </p:nvSpPr>
        <p:spPr>
          <a:xfrm>
            <a:off x="457200" y="1066800"/>
            <a:ext cx="8229600" cy="5440363"/>
          </a:xfrm>
        </p:spPr>
        <p:txBody>
          <a:bodyPr/>
          <a:lstStyle/>
          <a:p>
            <a:pPr eaLnBrk="1" hangingPunct="1">
              <a:lnSpc>
                <a:spcPct val="80000"/>
              </a:lnSpc>
            </a:pPr>
            <a:r>
              <a:rPr lang="en-US" sz="2800" dirty="0"/>
              <a:t>Performance Measures</a:t>
            </a:r>
          </a:p>
          <a:p>
            <a:pPr lvl="1" eaLnBrk="1" hangingPunct="1">
              <a:lnSpc>
                <a:spcPct val="80000"/>
              </a:lnSpc>
            </a:pPr>
            <a:r>
              <a:rPr lang="en-US" sz="2400" dirty="0"/>
              <a:t>Miss rate</a:t>
            </a:r>
          </a:p>
          <a:p>
            <a:pPr lvl="2" eaLnBrk="1" hangingPunct="1">
              <a:lnSpc>
                <a:spcPct val="80000"/>
              </a:lnSpc>
            </a:pPr>
            <a:r>
              <a:rPr lang="en-US" sz="2000" dirty="0"/>
              <a:t>% of memory </a:t>
            </a:r>
            <a:r>
              <a:rPr lang="en-US" sz="2000" dirty="0" err="1"/>
              <a:t>refereces</a:t>
            </a:r>
            <a:r>
              <a:rPr lang="en-US" sz="2000" dirty="0"/>
              <a:t> which are not found in the cache.</a:t>
            </a:r>
          </a:p>
          <a:p>
            <a:pPr lvl="2" eaLnBrk="1" hangingPunct="1">
              <a:lnSpc>
                <a:spcPct val="80000"/>
              </a:lnSpc>
            </a:pPr>
            <a:r>
              <a:rPr lang="en-US" sz="2000" dirty="0"/>
              <a:t>A related measure is #misses per 1000 instructions</a:t>
            </a:r>
          </a:p>
          <a:p>
            <a:pPr lvl="1" eaLnBrk="1" hangingPunct="1">
              <a:lnSpc>
                <a:spcPct val="80000"/>
              </a:lnSpc>
            </a:pPr>
            <a:r>
              <a:rPr lang="en-US" sz="2400" dirty="0"/>
              <a:t>Average memory access time</a:t>
            </a:r>
          </a:p>
          <a:p>
            <a:pPr lvl="2" eaLnBrk="1" hangingPunct="1">
              <a:lnSpc>
                <a:spcPct val="80000"/>
              </a:lnSpc>
            </a:pPr>
            <a:r>
              <a:rPr lang="en-US" sz="2000" dirty="0"/>
              <a:t>MR*</a:t>
            </a:r>
            <a:r>
              <a:rPr lang="en-US" sz="2000" dirty="0" err="1"/>
              <a:t>T</a:t>
            </a:r>
            <a:r>
              <a:rPr lang="en-US" sz="2000" baseline="-25000" dirty="0" err="1"/>
              <a:t>Miss</a:t>
            </a:r>
            <a:r>
              <a:rPr lang="en-US" sz="2000" baseline="30000" dirty="0"/>
              <a:t> </a:t>
            </a:r>
            <a:r>
              <a:rPr lang="en-US" sz="2000" dirty="0"/>
              <a:t>+ (1-MR)* </a:t>
            </a:r>
            <a:r>
              <a:rPr lang="en-US" sz="2000" dirty="0" err="1"/>
              <a:t>T</a:t>
            </a:r>
            <a:r>
              <a:rPr lang="en-US" sz="2000" baseline="-25000" dirty="0" err="1"/>
              <a:t>Hit</a:t>
            </a:r>
            <a:r>
              <a:rPr lang="en-US" sz="2000" dirty="0"/>
              <a:t> </a:t>
            </a:r>
          </a:p>
          <a:p>
            <a:pPr lvl="3" eaLnBrk="1" hangingPunct="1">
              <a:lnSpc>
                <a:spcPct val="80000"/>
              </a:lnSpc>
            </a:pPr>
            <a:r>
              <a:rPr lang="en-US" sz="1800" dirty="0" err="1"/>
              <a:t>T</a:t>
            </a:r>
            <a:r>
              <a:rPr lang="en-US" sz="1800" baseline="-25000" dirty="0" err="1"/>
              <a:t>Hit</a:t>
            </a:r>
            <a:r>
              <a:rPr lang="en-US" sz="1800" baseline="-25000" dirty="0"/>
              <a:t> </a:t>
            </a:r>
            <a:r>
              <a:rPr lang="en-US" sz="1800" dirty="0"/>
              <a:t>&amp; </a:t>
            </a:r>
            <a:r>
              <a:rPr lang="en-US" sz="1800" dirty="0" err="1"/>
              <a:t>T</a:t>
            </a:r>
            <a:r>
              <a:rPr lang="en-US" sz="1800" baseline="-25000" dirty="0" err="1"/>
              <a:t>Miss</a:t>
            </a:r>
            <a:r>
              <a:rPr lang="en-US" sz="1800" baseline="-25000" dirty="0"/>
              <a:t> </a:t>
            </a:r>
            <a:r>
              <a:rPr lang="en-US" sz="1800" dirty="0"/>
              <a:t>--Access time for a hit or miss</a:t>
            </a:r>
            <a:endParaRPr lang="en-US" sz="1800" baseline="-25000" dirty="0"/>
          </a:p>
          <a:p>
            <a:pPr eaLnBrk="1" hangingPunct="1">
              <a:lnSpc>
                <a:spcPct val="80000"/>
              </a:lnSpc>
            </a:pPr>
            <a:r>
              <a:rPr lang="en-US" sz="2800" dirty="0"/>
              <a:t>But what do we want to measure?</a:t>
            </a:r>
          </a:p>
          <a:p>
            <a:pPr lvl="1" eaLnBrk="1" hangingPunct="1">
              <a:lnSpc>
                <a:spcPct val="80000"/>
              </a:lnSpc>
            </a:pPr>
            <a:r>
              <a:rPr lang="en-US" sz="2400" dirty="0"/>
              <a:t>Impact on program execution time.</a:t>
            </a:r>
          </a:p>
          <a:p>
            <a:pPr eaLnBrk="1" hangingPunct="1">
              <a:lnSpc>
                <a:spcPct val="80000"/>
              </a:lnSpc>
            </a:pPr>
            <a:r>
              <a:rPr lang="en-US" sz="2800" dirty="0"/>
              <a:t>What are some flaws of using</a:t>
            </a:r>
          </a:p>
          <a:p>
            <a:pPr lvl="1" eaLnBrk="1" hangingPunct="1">
              <a:lnSpc>
                <a:spcPct val="80000"/>
              </a:lnSpc>
            </a:pPr>
            <a:r>
              <a:rPr lang="en-US" sz="2400" dirty="0"/>
              <a:t>Miss Rate? </a:t>
            </a:r>
          </a:p>
          <a:p>
            <a:pPr lvl="1" eaLnBrk="1" hangingPunct="1">
              <a:lnSpc>
                <a:spcPct val="80000"/>
              </a:lnSpc>
            </a:pPr>
            <a:r>
              <a:rPr lang="en-US" sz="2400" dirty="0"/>
              <a:t>Ave. Memory Access Time?</a:t>
            </a:r>
          </a:p>
          <a:p>
            <a:pPr lvl="1" eaLnBrk="1" hangingPunct="1">
              <a:lnSpc>
                <a:spcPct val="80000"/>
              </a:lnSpc>
            </a:pPr>
            <a:r>
              <a:rPr lang="en-US" sz="2400" dirty="0"/>
              <a:t>Program execution time? </a:t>
            </a:r>
          </a:p>
          <a:p>
            <a:pPr lvl="1" eaLnBrk="1" hangingPunct="1">
              <a:lnSpc>
                <a:spcPct val="80000"/>
              </a:lnSpc>
            </a:pPr>
            <a:r>
              <a:rPr lang="en-US" sz="2400" dirty="0"/>
              <a:t>Misses per 1000 instructions?</a:t>
            </a:r>
          </a:p>
        </p:txBody>
      </p:sp>
      <p:sp>
        <p:nvSpPr>
          <p:cNvPr id="21507" name="Text Box 3"/>
          <p:cNvSpPr txBox="1">
            <a:spLocks noChangeArrowheads="1"/>
          </p:cNvSpPr>
          <p:nvPr/>
        </p:nvSpPr>
        <p:spPr bwMode="auto">
          <a:xfrm>
            <a:off x="136525" y="188913"/>
            <a:ext cx="1809750" cy="366712"/>
          </a:xfrm>
          <a:prstGeom prst="rect">
            <a:avLst/>
          </a:prstGeom>
          <a:noFill/>
          <a:ln w="9525">
            <a:noFill/>
            <a:miter lim="800000"/>
            <a:headEnd/>
            <a:tailEnd/>
          </a:ln>
        </p:spPr>
        <p:txBody>
          <a:bodyPr wrap="none">
            <a:spAutoFit/>
          </a:bodyPr>
          <a:lstStyle/>
          <a:p>
            <a:r>
              <a:rPr lang="en-US">
                <a:solidFill>
                  <a:srgbClr val="FF6600"/>
                </a:solidFill>
              </a:rPr>
              <a:t>Cache overview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50178">
                                            <p:txEl>
                                              <p:pRg st="0" end="0"/>
                                            </p:txEl>
                                          </p:spTgt>
                                        </p:tgtEl>
                                        <p:attrNameLst>
                                          <p:attrName>style.visibility</p:attrName>
                                        </p:attrNameLst>
                                      </p:cBhvr>
                                      <p:to>
                                        <p:strVal val="visible"/>
                                      </p:to>
                                    </p:set>
                                    <p:animEffect transition="in" filter="fade">
                                      <p:cBhvr>
                                        <p:cTn id="7" dur="800" decel="100000"/>
                                        <p:tgtEl>
                                          <p:spTgt spid="50178">
                                            <p:txEl>
                                              <p:pRg st="0" end="0"/>
                                            </p:txEl>
                                          </p:spTgt>
                                        </p:tgtEl>
                                      </p:cBhvr>
                                    </p:animEffect>
                                    <p:anim calcmode="lin" valueType="num">
                                      <p:cBhvr>
                                        <p:cTn id="8" dur="800" decel="100000" fill="hold"/>
                                        <p:tgtEl>
                                          <p:spTgt spid="50178">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50178">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50178">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0178">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0178">
                                            <p:txEl>
                                              <p:pRg st="0" end="0"/>
                                            </p:txEl>
                                          </p:spTgt>
                                        </p:tgtEl>
                                        <p:attrNameLst>
                                          <p:attrName>ppt_y</p:attrName>
                                        </p:attrNameLst>
                                      </p:cBhvr>
                                      <p:tavLst>
                                        <p:tav tm="0">
                                          <p:val>
                                            <p:strVal val="#ppt_y+0.1"/>
                                          </p:val>
                                        </p:tav>
                                        <p:tav tm="100000">
                                          <p:val>
                                            <p:strVal val="#ppt_y"/>
                                          </p:val>
                                        </p:tav>
                                      </p:tavLst>
                                    </p:anim>
                                  </p:childTnLst>
                                </p:cTn>
                              </p:par>
                              <p:par>
                                <p:cTn id="13" presetID="30" presetClass="entr" presetSubtype="0" fill="hold" nodeType="withEffect">
                                  <p:stCondLst>
                                    <p:cond delay="0"/>
                                  </p:stCondLst>
                                  <p:childTnLst>
                                    <p:set>
                                      <p:cBhvr>
                                        <p:cTn id="14" dur="1" fill="hold">
                                          <p:stCondLst>
                                            <p:cond delay="0"/>
                                          </p:stCondLst>
                                        </p:cTn>
                                        <p:tgtEl>
                                          <p:spTgt spid="50178">
                                            <p:txEl>
                                              <p:pRg st="1" end="1"/>
                                            </p:txEl>
                                          </p:spTgt>
                                        </p:tgtEl>
                                        <p:attrNameLst>
                                          <p:attrName>style.visibility</p:attrName>
                                        </p:attrNameLst>
                                      </p:cBhvr>
                                      <p:to>
                                        <p:strVal val="visible"/>
                                      </p:to>
                                    </p:set>
                                    <p:animEffect transition="in" filter="fade">
                                      <p:cBhvr>
                                        <p:cTn id="15" dur="800" decel="100000"/>
                                        <p:tgtEl>
                                          <p:spTgt spid="50178">
                                            <p:txEl>
                                              <p:pRg st="1" end="1"/>
                                            </p:txEl>
                                          </p:spTgt>
                                        </p:tgtEl>
                                      </p:cBhvr>
                                    </p:animEffect>
                                    <p:anim calcmode="lin" valueType="num">
                                      <p:cBhvr>
                                        <p:cTn id="16" dur="800" decel="100000" fill="hold"/>
                                        <p:tgtEl>
                                          <p:spTgt spid="50178">
                                            <p:txEl>
                                              <p:pRg st="1" end="1"/>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50178">
                                            <p:txEl>
                                              <p:pRg st="1" end="1"/>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50178">
                                            <p:txEl>
                                              <p:pRg st="1" end="1"/>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50178">
                                            <p:txEl>
                                              <p:pRg st="1" end="1"/>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50178">
                                            <p:txEl>
                                              <p:pRg st="1" end="1"/>
                                            </p:txEl>
                                          </p:spTgt>
                                        </p:tgtEl>
                                        <p:attrNameLst>
                                          <p:attrName>ppt_y</p:attrName>
                                        </p:attrNameLst>
                                      </p:cBhvr>
                                      <p:tavLst>
                                        <p:tav tm="0">
                                          <p:val>
                                            <p:strVal val="#ppt_y+0.1"/>
                                          </p:val>
                                        </p:tav>
                                        <p:tav tm="100000">
                                          <p:val>
                                            <p:strVal val="#ppt_y"/>
                                          </p:val>
                                        </p:tav>
                                      </p:tavLst>
                                    </p:anim>
                                  </p:childTnLst>
                                </p:cTn>
                              </p:par>
                              <p:par>
                                <p:cTn id="21" presetID="30" presetClass="entr" presetSubtype="0" fill="hold" nodeType="withEffect">
                                  <p:stCondLst>
                                    <p:cond delay="0"/>
                                  </p:stCondLst>
                                  <p:childTnLst>
                                    <p:set>
                                      <p:cBhvr>
                                        <p:cTn id="22" dur="1" fill="hold">
                                          <p:stCondLst>
                                            <p:cond delay="0"/>
                                          </p:stCondLst>
                                        </p:cTn>
                                        <p:tgtEl>
                                          <p:spTgt spid="50178">
                                            <p:txEl>
                                              <p:pRg st="2" end="2"/>
                                            </p:txEl>
                                          </p:spTgt>
                                        </p:tgtEl>
                                        <p:attrNameLst>
                                          <p:attrName>style.visibility</p:attrName>
                                        </p:attrNameLst>
                                      </p:cBhvr>
                                      <p:to>
                                        <p:strVal val="visible"/>
                                      </p:to>
                                    </p:set>
                                    <p:animEffect transition="in" filter="fade">
                                      <p:cBhvr>
                                        <p:cTn id="23" dur="800" decel="100000"/>
                                        <p:tgtEl>
                                          <p:spTgt spid="50178">
                                            <p:txEl>
                                              <p:pRg st="2" end="2"/>
                                            </p:txEl>
                                          </p:spTgt>
                                        </p:tgtEl>
                                      </p:cBhvr>
                                    </p:animEffect>
                                    <p:anim calcmode="lin" valueType="num">
                                      <p:cBhvr>
                                        <p:cTn id="24" dur="800" decel="100000" fill="hold"/>
                                        <p:tgtEl>
                                          <p:spTgt spid="50178">
                                            <p:txEl>
                                              <p:pRg st="2" end="2"/>
                                            </p:txEl>
                                          </p:spTgt>
                                        </p:tgtEl>
                                        <p:attrNameLst>
                                          <p:attrName>style.rotation</p:attrName>
                                        </p:attrNameLst>
                                      </p:cBhvr>
                                      <p:tavLst>
                                        <p:tav tm="0">
                                          <p:val>
                                            <p:fltVal val="-90"/>
                                          </p:val>
                                        </p:tav>
                                        <p:tav tm="100000">
                                          <p:val>
                                            <p:fltVal val="0"/>
                                          </p:val>
                                        </p:tav>
                                      </p:tavLst>
                                    </p:anim>
                                    <p:anim calcmode="lin" valueType="num">
                                      <p:cBhvr>
                                        <p:cTn id="25" dur="800" decel="100000" fill="hold"/>
                                        <p:tgtEl>
                                          <p:spTgt spid="50178">
                                            <p:txEl>
                                              <p:pRg st="2" end="2"/>
                                            </p:txEl>
                                          </p:spTgt>
                                        </p:tgtEl>
                                        <p:attrNameLst>
                                          <p:attrName>ppt_x</p:attrName>
                                        </p:attrNameLst>
                                      </p:cBhvr>
                                      <p:tavLst>
                                        <p:tav tm="0">
                                          <p:val>
                                            <p:strVal val="#ppt_x+0.4"/>
                                          </p:val>
                                        </p:tav>
                                        <p:tav tm="100000">
                                          <p:val>
                                            <p:strVal val="#ppt_x-0.05"/>
                                          </p:val>
                                        </p:tav>
                                      </p:tavLst>
                                    </p:anim>
                                    <p:anim calcmode="lin" valueType="num">
                                      <p:cBhvr>
                                        <p:cTn id="26" dur="800" decel="100000" fill="hold"/>
                                        <p:tgtEl>
                                          <p:spTgt spid="50178">
                                            <p:txEl>
                                              <p:pRg st="2" end="2"/>
                                            </p:txEl>
                                          </p:spTgt>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50178">
                                            <p:txEl>
                                              <p:pRg st="2" end="2"/>
                                            </p:txEl>
                                          </p:spTgt>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50178">
                                            <p:txEl>
                                              <p:pRg st="2" end="2"/>
                                            </p:txEl>
                                          </p:spTgt>
                                        </p:tgtEl>
                                        <p:attrNameLst>
                                          <p:attrName>ppt_y</p:attrName>
                                        </p:attrNameLst>
                                      </p:cBhvr>
                                      <p:tavLst>
                                        <p:tav tm="0">
                                          <p:val>
                                            <p:strVal val="#ppt_y+0.1"/>
                                          </p:val>
                                        </p:tav>
                                        <p:tav tm="100000">
                                          <p:val>
                                            <p:strVal val="#ppt_y"/>
                                          </p:val>
                                        </p:tav>
                                      </p:tavLst>
                                    </p:anim>
                                  </p:childTnLst>
                                </p:cTn>
                              </p:par>
                              <p:par>
                                <p:cTn id="29" presetID="30" presetClass="entr" presetSubtype="0" fill="hold" nodeType="withEffect">
                                  <p:stCondLst>
                                    <p:cond delay="0"/>
                                  </p:stCondLst>
                                  <p:childTnLst>
                                    <p:set>
                                      <p:cBhvr>
                                        <p:cTn id="30" dur="1" fill="hold">
                                          <p:stCondLst>
                                            <p:cond delay="0"/>
                                          </p:stCondLst>
                                        </p:cTn>
                                        <p:tgtEl>
                                          <p:spTgt spid="50178">
                                            <p:txEl>
                                              <p:pRg st="3" end="3"/>
                                            </p:txEl>
                                          </p:spTgt>
                                        </p:tgtEl>
                                        <p:attrNameLst>
                                          <p:attrName>style.visibility</p:attrName>
                                        </p:attrNameLst>
                                      </p:cBhvr>
                                      <p:to>
                                        <p:strVal val="visible"/>
                                      </p:to>
                                    </p:set>
                                    <p:animEffect transition="in" filter="fade">
                                      <p:cBhvr>
                                        <p:cTn id="31" dur="800" decel="100000"/>
                                        <p:tgtEl>
                                          <p:spTgt spid="50178">
                                            <p:txEl>
                                              <p:pRg st="3" end="3"/>
                                            </p:txEl>
                                          </p:spTgt>
                                        </p:tgtEl>
                                      </p:cBhvr>
                                    </p:animEffect>
                                    <p:anim calcmode="lin" valueType="num">
                                      <p:cBhvr>
                                        <p:cTn id="32" dur="800" decel="100000" fill="hold"/>
                                        <p:tgtEl>
                                          <p:spTgt spid="50178">
                                            <p:txEl>
                                              <p:pRg st="3" end="3"/>
                                            </p:txEl>
                                          </p:spTgt>
                                        </p:tgtEl>
                                        <p:attrNameLst>
                                          <p:attrName>style.rotation</p:attrName>
                                        </p:attrNameLst>
                                      </p:cBhvr>
                                      <p:tavLst>
                                        <p:tav tm="0">
                                          <p:val>
                                            <p:fltVal val="-90"/>
                                          </p:val>
                                        </p:tav>
                                        <p:tav tm="100000">
                                          <p:val>
                                            <p:fltVal val="0"/>
                                          </p:val>
                                        </p:tav>
                                      </p:tavLst>
                                    </p:anim>
                                    <p:anim calcmode="lin" valueType="num">
                                      <p:cBhvr>
                                        <p:cTn id="33" dur="800" decel="100000" fill="hold"/>
                                        <p:tgtEl>
                                          <p:spTgt spid="50178">
                                            <p:txEl>
                                              <p:pRg st="3" end="3"/>
                                            </p:txEl>
                                          </p:spTgt>
                                        </p:tgtEl>
                                        <p:attrNameLst>
                                          <p:attrName>ppt_x</p:attrName>
                                        </p:attrNameLst>
                                      </p:cBhvr>
                                      <p:tavLst>
                                        <p:tav tm="0">
                                          <p:val>
                                            <p:strVal val="#ppt_x+0.4"/>
                                          </p:val>
                                        </p:tav>
                                        <p:tav tm="100000">
                                          <p:val>
                                            <p:strVal val="#ppt_x-0.05"/>
                                          </p:val>
                                        </p:tav>
                                      </p:tavLst>
                                    </p:anim>
                                    <p:anim calcmode="lin" valueType="num">
                                      <p:cBhvr>
                                        <p:cTn id="34" dur="800" decel="100000" fill="hold"/>
                                        <p:tgtEl>
                                          <p:spTgt spid="50178">
                                            <p:txEl>
                                              <p:pRg st="3" end="3"/>
                                            </p:txEl>
                                          </p:spTgt>
                                        </p:tgtEl>
                                        <p:attrNameLst>
                                          <p:attrName>ppt_y</p:attrName>
                                        </p:attrNameLst>
                                      </p:cBhvr>
                                      <p:tavLst>
                                        <p:tav tm="0">
                                          <p:val>
                                            <p:strVal val="#ppt_y-0.4"/>
                                          </p:val>
                                        </p:tav>
                                        <p:tav tm="100000">
                                          <p:val>
                                            <p:strVal val="#ppt_y+0.1"/>
                                          </p:val>
                                        </p:tav>
                                      </p:tavLst>
                                    </p:anim>
                                    <p:anim calcmode="lin" valueType="num">
                                      <p:cBhvr>
                                        <p:cTn id="35" dur="200" accel="100000" fill="hold">
                                          <p:stCondLst>
                                            <p:cond delay="800"/>
                                          </p:stCondLst>
                                        </p:cTn>
                                        <p:tgtEl>
                                          <p:spTgt spid="50178">
                                            <p:txEl>
                                              <p:pRg st="3" end="3"/>
                                            </p:txEl>
                                          </p:spTgt>
                                        </p:tgtEl>
                                        <p:attrNameLst>
                                          <p:attrName>ppt_x</p:attrName>
                                        </p:attrNameLst>
                                      </p:cBhvr>
                                      <p:tavLst>
                                        <p:tav tm="0">
                                          <p:val>
                                            <p:strVal val="#ppt_x-0.05"/>
                                          </p:val>
                                        </p:tav>
                                        <p:tav tm="100000">
                                          <p:val>
                                            <p:strVal val="#ppt_x"/>
                                          </p:val>
                                        </p:tav>
                                      </p:tavLst>
                                    </p:anim>
                                    <p:anim calcmode="lin" valueType="num">
                                      <p:cBhvr>
                                        <p:cTn id="36" dur="200" accel="100000" fill="hold">
                                          <p:stCondLst>
                                            <p:cond delay="800"/>
                                          </p:stCondLst>
                                        </p:cTn>
                                        <p:tgtEl>
                                          <p:spTgt spid="50178">
                                            <p:txEl>
                                              <p:pRg st="3" end="3"/>
                                            </p:txEl>
                                          </p:spTgt>
                                        </p:tgtEl>
                                        <p:attrNameLst>
                                          <p:attrName>ppt_y</p:attrName>
                                        </p:attrNameLst>
                                      </p:cBhvr>
                                      <p:tavLst>
                                        <p:tav tm="0">
                                          <p:val>
                                            <p:strVal val="#ppt_y+0.1"/>
                                          </p:val>
                                        </p:tav>
                                        <p:tav tm="100000">
                                          <p:val>
                                            <p:strVal val="#ppt_y"/>
                                          </p:val>
                                        </p:tav>
                                      </p:tavLst>
                                    </p:anim>
                                  </p:childTnLst>
                                </p:cTn>
                              </p:par>
                              <p:par>
                                <p:cTn id="37" presetID="30" presetClass="entr" presetSubtype="0" fill="hold" nodeType="withEffect">
                                  <p:stCondLst>
                                    <p:cond delay="0"/>
                                  </p:stCondLst>
                                  <p:childTnLst>
                                    <p:set>
                                      <p:cBhvr>
                                        <p:cTn id="38" dur="1" fill="hold">
                                          <p:stCondLst>
                                            <p:cond delay="0"/>
                                          </p:stCondLst>
                                        </p:cTn>
                                        <p:tgtEl>
                                          <p:spTgt spid="50178">
                                            <p:txEl>
                                              <p:pRg st="4" end="4"/>
                                            </p:txEl>
                                          </p:spTgt>
                                        </p:tgtEl>
                                        <p:attrNameLst>
                                          <p:attrName>style.visibility</p:attrName>
                                        </p:attrNameLst>
                                      </p:cBhvr>
                                      <p:to>
                                        <p:strVal val="visible"/>
                                      </p:to>
                                    </p:set>
                                    <p:animEffect transition="in" filter="fade">
                                      <p:cBhvr>
                                        <p:cTn id="39" dur="800" decel="100000"/>
                                        <p:tgtEl>
                                          <p:spTgt spid="50178">
                                            <p:txEl>
                                              <p:pRg st="4" end="4"/>
                                            </p:txEl>
                                          </p:spTgt>
                                        </p:tgtEl>
                                      </p:cBhvr>
                                    </p:animEffect>
                                    <p:anim calcmode="lin" valueType="num">
                                      <p:cBhvr>
                                        <p:cTn id="40" dur="800" decel="100000" fill="hold"/>
                                        <p:tgtEl>
                                          <p:spTgt spid="50178">
                                            <p:txEl>
                                              <p:pRg st="4" end="4"/>
                                            </p:txEl>
                                          </p:spTgt>
                                        </p:tgtEl>
                                        <p:attrNameLst>
                                          <p:attrName>style.rotation</p:attrName>
                                        </p:attrNameLst>
                                      </p:cBhvr>
                                      <p:tavLst>
                                        <p:tav tm="0">
                                          <p:val>
                                            <p:fltVal val="-90"/>
                                          </p:val>
                                        </p:tav>
                                        <p:tav tm="100000">
                                          <p:val>
                                            <p:fltVal val="0"/>
                                          </p:val>
                                        </p:tav>
                                      </p:tavLst>
                                    </p:anim>
                                    <p:anim calcmode="lin" valueType="num">
                                      <p:cBhvr>
                                        <p:cTn id="41" dur="800" decel="100000" fill="hold"/>
                                        <p:tgtEl>
                                          <p:spTgt spid="50178">
                                            <p:txEl>
                                              <p:pRg st="4" end="4"/>
                                            </p:txEl>
                                          </p:spTgt>
                                        </p:tgtEl>
                                        <p:attrNameLst>
                                          <p:attrName>ppt_x</p:attrName>
                                        </p:attrNameLst>
                                      </p:cBhvr>
                                      <p:tavLst>
                                        <p:tav tm="0">
                                          <p:val>
                                            <p:strVal val="#ppt_x+0.4"/>
                                          </p:val>
                                        </p:tav>
                                        <p:tav tm="100000">
                                          <p:val>
                                            <p:strVal val="#ppt_x-0.05"/>
                                          </p:val>
                                        </p:tav>
                                      </p:tavLst>
                                    </p:anim>
                                    <p:anim calcmode="lin" valueType="num">
                                      <p:cBhvr>
                                        <p:cTn id="42" dur="800" decel="100000" fill="hold"/>
                                        <p:tgtEl>
                                          <p:spTgt spid="50178">
                                            <p:txEl>
                                              <p:pRg st="4" end="4"/>
                                            </p:txEl>
                                          </p:spTgt>
                                        </p:tgtEl>
                                        <p:attrNameLst>
                                          <p:attrName>ppt_y</p:attrName>
                                        </p:attrNameLst>
                                      </p:cBhvr>
                                      <p:tavLst>
                                        <p:tav tm="0">
                                          <p:val>
                                            <p:strVal val="#ppt_y-0.4"/>
                                          </p:val>
                                        </p:tav>
                                        <p:tav tm="100000">
                                          <p:val>
                                            <p:strVal val="#ppt_y+0.1"/>
                                          </p:val>
                                        </p:tav>
                                      </p:tavLst>
                                    </p:anim>
                                    <p:anim calcmode="lin" valueType="num">
                                      <p:cBhvr>
                                        <p:cTn id="43" dur="200" accel="100000" fill="hold">
                                          <p:stCondLst>
                                            <p:cond delay="800"/>
                                          </p:stCondLst>
                                        </p:cTn>
                                        <p:tgtEl>
                                          <p:spTgt spid="50178">
                                            <p:txEl>
                                              <p:pRg st="4" end="4"/>
                                            </p:txEl>
                                          </p:spTgt>
                                        </p:tgtEl>
                                        <p:attrNameLst>
                                          <p:attrName>ppt_x</p:attrName>
                                        </p:attrNameLst>
                                      </p:cBhvr>
                                      <p:tavLst>
                                        <p:tav tm="0">
                                          <p:val>
                                            <p:strVal val="#ppt_x-0.05"/>
                                          </p:val>
                                        </p:tav>
                                        <p:tav tm="100000">
                                          <p:val>
                                            <p:strVal val="#ppt_x"/>
                                          </p:val>
                                        </p:tav>
                                      </p:tavLst>
                                    </p:anim>
                                    <p:anim calcmode="lin" valueType="num">
                                      <p:cBhvr>
                                        <p:cTn id="44" dur="200" accel="100000" fill="hold">
                                          <p:stCondLst>
                                            <p:cond delay="800"/>
                                          </p:stCondLst>
                                        </p:cTn>
                                        <p:tgtEl>
                                          <p:spTgt spid="50178">
                                            <p:txEl>
                                              <p:pRg st="4" end="4"/>
                                            </p:txEl>
                                          </p:spTgt>
                                        </p:tgtEl>
                                        <p:attrNameLst>
                                          <p:attrName>ppt_y</p:attrName>
                                        </p:attrNameLst>
                                      </p:cBhvr>
                                      <p:tavLst>
                                        <p:tav tm="0">
                                          <p:val>
                                            <p:strVal val="#ppt_y+0.1"/>
                                          </p:val>
                                        </p:tav>
                                        <p:tav tm="100000">
                                          <p:val>
                                            <p:strVal val="#ppt_y"/>
                                          </p:val>
                                        </p:tav>
                                      </p:tavLst>
                                    </p:anim>
                                  </p:childTnLst>
                                </p:cTn>
                              </p:par>
                              <p:par>
                                <p:cTn id="45" presetID="30" presetClass="entr" presetSubtype="0" fill="hold" nodeType="withEffect">
                                  <p:stCondLst>
                                    <p:cond delay="0"/>
                                  </p:stCondLst>
                                  <p:childTnLst>
                                    <p:set>
                                      <p:cBhvr>
                                        <p:cTn id="46" dur="1" fill="hold">
                                          <p:stCondLst>
                                            <p:cond delay="0"/>
                                          </p:stCondLst>
                                        </p:cTn>
                                        <p:tgtEl>
                                          <p:spTgt spid="50178">
                                            <p:txEl>
                                              <p:pRg st="5" end="5"/>
                                            </p:txEl>
                                          </p:spTgt>
                                        </p:tgtEl>
                                        <p:attrNameLst>
                                          <p:attrName>style.visibility</p:attrName>
                                        </p:attrNameLst>
                                      </p:cBhvr>
                                      <p:to>
                                        <p:strVal val="visible"/>
                                      </p:to>
                                    </p:set>
                                    <p:animEffect transition="in" filter="fade">
                                      <p:cBhvr>
                                        <p:cTn id="47" dur="800" decel="100000"/>
                                        <p:tgtEl>
                                          <p:spTgt spid="50178">
                                            <p:txEl>
                                              <p:pRg st="5" end="5"/>
                                            </p:txEl>
                                          </p:spTgt>
                                        </p:tgtEl>
                                      </p:cBhvr>
                                    </p:animEffect>
                                    <p:anim calcmode="lin" valueType="num">
                                      <p:cBhvr>
                                        <p:cTn id="48" dur="800" decel="100000" fill="hold"/>
                                        <p:tgtEl>
                                          <p:spTgt spid="50178">
                                            <p:txEl>
                                              <p:pRg st="5" end="5"/>
                                            </p:txEl>
                                          </p:spTgt>
                                        </p:tgtEl>
                                        <p:attrNameLst>
                                          <p:attrName>style.rotation</p:attrName>
                                        </p:attrNameLst>
                                      </p:cBhvr>
                                      <p:tavLst>
                                        <p:tav tm="0">
                                          <p:val>
                                            <p:fltVal val="-90"/>
                                          </p:val>
                                        </p:tav>
                                        <p:tav tm="100000">
                                          <p:val>
                                            <p:fltVal val="0"/>
                                          </p:val>
                                        </p:tav>
                                      </p:tavLst>
                                    </p:anim>
                                    <p:anim calcmode="lin" valueType="num">
                                      <p:cBhvr>
                                        <p:cTn id="49" dur="800" decel="100000" fill="hold"/>
                                        <p:tgtEl>
                                          <p:spTgt spid="50178">
                                            <p:txEl>
                                              <p:pRg st="5" end="5"/>
                                            </p:txEl>
                                          </p:spTgt>
                                        </p:tgtEl>
                                        <p:attrNameLst>
                                          <p:attrName>ppt_x</p:attrName>
                                        </p:attrNameLst>
                                      </p:cBhvr>
                                      <p:tavLst>
                                        <p:tav tm="0">
                                          <p:val>
                                            <p:strVal val="#ppt_x+0.4"/>
                                          </p:val>
                                        </p:tav>
                                        <p:tav tm="100000">
                                          <p:val>
                                            <p:strVal val="#ppt_x-0.05"/>
                                          </p:val>
                                        </p:tav>
                                      </p:tavLst>
                                    </p:anim>
                                    <p:anim calcmode="lin" valueType="num">
                                      <p:cBhvr>
                                        <p:cTn id="50" dur="800" decel="100000" fill="hold"/>
                                        <p:tgtEl>
                                          <p:spTgt spid="50178">
                                            <p:txEl>
                                              <p:pRg st="5" end="5"/>
                                            </p:txEl>
                                          </p:spTgt>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50178">
                                            <p:txEl>
                                              <p:pRg st="5" end="5"/>
                                            </p:txEl>
                                          </p:spTgt>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50178">
                                            <p:txEl>
                                              <p:pRg st="5" end="5"/>
                                            </p:txEl>
                                          </p:spTgt>
                                        </p:tgtEl>
                                        <p:attrNameLst>
                                          <p:attrName>ppt_y</p:attrName>
                                        </p:attrNameLst>
                                      </p:cBhvr>
                                      <p:tavLst>
                                        <p:tav tm="0">
                                          <p:val>
                                            <p:strVal val="#ppt_y+0.1"/>
                                          </p:val>
                                        </p:tav>
                                        <p:tav tm="100000">
                                          <p:val>
                                            <p:strVal val="#ppt_y"/>
                                          </p:val>
                                        </p:tav>
                                      </p:tavLst>
                                    </p:anim>
                                  </p:childTnLst>
                                </p:cTn>
                              </p:par>
                              <p:par>
                                <p:cTn id="53" presetID="30" presetClass="entr" presetSubtype="0" fill="hold" nodeType="withEffect">
                                  <p:stCondLst>
                                    <p:cond delay="0"/>
                                  </p:stCondLst>
                                  <p:childTnLst>
                                    <p:set>
                                      <p:cBhvr>
                                        <p:cTn id="54" dur="1" fill="hold">
                                          <p:stCondLst>
                                            <p:cond delay="0"/>
                                          </p:stCondLst>
                                        </p:cTn>
                                        <p:tgtEl>
                                          <p:spTgt spid="50178">
                                            <p:txEl>
                                              <p:pRg st="6" end="6"/>
                                            </p:txEl>
                                          </p:spTgt>
                                        </p:tgtEl>
                                        <p:attrNameLst>
                                          <p:attrName>style.visibility</p:attrName>
                                        </p:attrNameLst>
                                      </p:cBhvr>
                                      <p:to>
                                        <p:strVal val="visible"/>
                                      </p:to>
                                    </p:set>
                                    <p:animEffect transition="in" filter="fade">
                                      <p:cBhvr>
                                        <p:cTn id="55" dur="800" decel="100000"/>
                                        <p:tgtEl>
                                          <p:spTgt spid="50178">
                                            <p:txEl>
                                              <p:pRg st="6" end="6"/>
                                            </p:txEl>
                                          </p:spTgt>
                                        </p:tgtEl>
                                      </p:cBhvr>
                                    </p:animEffect>
                                    <p:anim calcmode="lin" valueType="num">
                                      <p:cBhvr>
                                        <p:cTn id="56" dur="800" decel="100000" fill="hold"/>
                                        <p:tgtEl>
                                          <p:spTgt spid="50178">
                                            <p:txEl>
                                              <p:pRg st="6" end="6"/>
                                            </p:txEl>
                                          </p:spTgt>
                                        </p:tgtEl>
                                        <p:attrNameLst>
                                          <p:attrName>style.rotation</p:attrName>
                                        </p:attrNameLst>
                                      </p:cBhvr>
                                      <p:tavLst>
                                        <p:tav tm="0">
                                          <p:val>
                                            <p:fltVal val="-90"/>
                                          </p:val>
                                        </p:tav>
                                        <p:tav tm="100000">
                                          <p:val>
                                            <p:fltVal val="0"/>
                                          </p:val>
                                        </p:tav>
                                      </p:tavLst>
                                    </p:anim>
                                    <p:anim calcmode="lin" valueType="num">
                                      <p:cBhvr>
                                        <p:cTn id="57" dur="800" decel="100000" fill="hold"/>
                                        <p:tgtEl>
                                          <p:spTgt spid="50178">
                                            <p:txEl>
                                              <p:pRg st="6" end="6"/>
                                            </p:txEl>
                                          </p:spTgt>
                                        </p:tgtEl>
                                        <p:attrNameLst>
                                          <p:attrName>ppt_x</p:attrName>
                                        </p:attrNameLst>
                                      </p:cBhvr>
                                      <p:tavLst>
                                        <p:tav tm="0">
                                          <p:val>
                                            <p:strVal val="#ppt_x+0.4"/>
                                          </p:val>
                                        </p:tav>
                                        <p:tav tm="100000">
                                          <p:val>
                                            <p:strVal val="#ppt_x-0.05"/>
                                          </p:val>
                                        </p:tav>
                                      </p:tavLst>
                                    </p:anim>
                                    <p:anim calcmode="lin" valueType="num">
                                      <p:cBhvr>
                                        <p:cTn id="58" dur="800" decel="100000" fill="hold"/>
                                        <p:tgtEl>
                                          <p:spTgt spid="50178">
                                            <p:txEl>
                                              <p:pRg st="6" end="6"/>
                                            </p:txEl>
                                          </p:spTgt>
                                        </p:tgtEl>
                                        <p:attrNameLst>
                                          <p:attrName>ppt_y</p:attrName>
                                        </p:attrNameLst>
                                      </p:cBhvr>
                                      <p:tavLst>
                                        <p:tav tm="0">
                                          <p:val>
                                            <p:strVal val="#ppt_y-0.4"/>
                                          </p:val>
                                        </p:tav>
                                        <p:tav tm="100000">
                                          <p:val>
                                            <p:strVal val="#ppt_y+0.1"/>
                                          </p:val>
                                        </p:tav>
                                      </p:tavLst>
                                    </p:anim>
                                    <p:anim calcmode="lin" valueType="num">
                                      <p:cBhvr>
                                        <p:cTn id="59" dur="200" accel="100000" fill="hold">
                                          <p:stCondLst>
                                            <p:cond delay="800"/>
                                          </p:stCondLst>
                                        </p:cTn>
                                        <p:tgtEl>
                                          <p:spTgt spid="50178">
                                            <p:txEl>
                                              <p:pRg st="6" end="6"/>
                                            </p:txEl>
                                          </p:spTgt>
                                        </p:tgtEl>
                                        <p:attrNameLst>
                                          <p:attrName>ppt_x</p:attrName>
                                        </p:attrNameLst>
                                      </p:cBhvr>
                                      <p:tavLst>
                                        <p:tav tm="0">
                                          <p:val>
                                            <p:strVal val="#ppt_x-0.05"/>
                                          </p:val>
                                        </p:tav>
                                        <p:tav tm="100000">
                                          <p:val>
                                            <p:strVal val="#ppt_x"/>
                                          </p:val>
                                        </p:tav>
                                      </p:tavLst>
                                    </p:anim>
                                    <p:anim calcmode="lin" valueType="num">
                                      <p:cBhvr>
                                        <p:cTn id="60" dur="200" accel="100000" fill="hold">
                                          <p:stCondLst>
                                            <p:cond delay="800"/>
                                          </p:stCondLst>
                                        </p:cTn>
                                        <p:tgtEl>
                                          <p:spTgt spid="50178">
                                            <p:txEl>
                                              <p:pRg st="6" end="6"/>
                                            </p:txEl>
                                          </p:spTgt>
                                        </p:tgtEl>
                                        <p:attrNameLst>
                                          <p:attrName>ppt_y</p:attrName>
                                        </p:attrNameLst>
                                      </p:cBhvr>
                                      <p:tavLst>
                                        <p:tav tm="0">
                                          <p:val>
                                            <p:strVal val="#ppt_y+0.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50178">
                                            <p:txEl>
                                              <p:pRg st="7" end="7"/>
                                            </p:txEl>
                                          </p:spTgt>
                                        </p:tgtEl>
                                        <p:attrNameLst>
                                          <p:attrName>style.visibility</p:attrName>
                                        </p:attrNameLst>
                                      </p:cBhvr>
                                      <p:to>
                                        <p:strVal val="visible"/>
                                      </p:to>
                                    </p:set>
                                    <p:anim calcmode="lin" valueType="num">
                                      <p:cBhvr additive="base">
                                        <p:cTn id="65" dur="500" fill="hold"/>
                                        <p:tgtEl>
                                          <p:spTgt spid="50178">
                                            <p:txEl>
                                              <p:pRg st="7" end="7"/>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50178">
                                            <p:txEl>
                                              <p:pRg st="7" end="7"/>
                                            </p:txEl>
                                          </p:spTgt>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50178">
                                            <p:txEl>
                                              <p:pRg st="8" end="8"/>
                                            </p:txEl>
                                          </p:spTgt>
                                        </p:tgtEl>
                                        <p:attrNameLst>
                                          <p:attrName>style.visibility</p:attrName>
                                        </p:attrNameLst>
                                      </p:cBhvr>
                                      <p:to>
                                        <p:strVal val="visible"/>
                                      </p:to>
                                    </p:set>
                                    <p:anim calcmode="lin" valueType="num">
                                      <p:cBhvr additive="base">
                                        <p:cTn id="69" dur="500" fill="hold"/>
                                        <p:tgtEl>
                                          <p:spTgt spid="50178">
                                            <p:txEl>
                                              <p:pRg st="8" end="8"/>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50178">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34" presetClass="entr" presetSubtype="0" fill="hold" nodeType="clickEffect">
                                  <p:stCondLst>
                                    <p:cond delay="0"/>
                                  </p:stCondLst>
                                  <p:childTnLst>
                                    <p:set>
                                      <p:cBhvr>
                                        <p:cTn id="74" dur="1" fill="hold">
                                          <p:stCondLst>
                                            <p:cond delay="0"/>
                                          </p:stCondLst>
                                        </p:cTn>
                                        <p:tgtEl>
                                          <p:spTgt spid="50178">
                                            <p:txEl>
                                              <p:pRg st="9" end="9"/>
                                            </p:txEl>
                                          </p:spTgt>
                                        </p:tgtEl>
                                        <p:attrNameLst>
                                          <p:attrName>style.visibility</p:attrName>
                                        </p:attrNameLst>
                                      </p:cBhvr>
                                      <p:to>
                                        <p:strVal val="visible"/>
                                      </p:to>
                                    </p:set>
                                    <p:anim from="(-#ppt_w/2)" to="(#ppt_x)" calcmode="lin" valueType="num">
                                      <p:cBhvr>
                                        <p:cTn id="75" dur="600" fill="hold">
                                          <p:stCondLst>
                                            <p:cond delay="0"/>
                                          </p:stCondLst>
                                        </p:cTn>
                                        <p:tgtEl>
                                          <p:spTgt spid="50178">
                                            <p:txEl>
                                              <p:pRg st="9" end="9"/>
                                            </p:txEl>
                                          </p:spTgt>
                                        </p:tgtEl>
                                        <p:attrNameLst>
                                          <p:attrName>ppt_x</p:attrName>
                                        </p:attrNameLst>
                                      </p:cBhvr>
                                    </p:anim>
                                    <p:anim from="0" to="-1.0" calcmode="lin" valueType="num">
                                      <p:cBhvr>
                                        <p:cTn id="76" dur="200" decel="50000" autoRev="1" fill="hold">
                                          <p:stCondLst>
                                            <p:cond delay="600"/>
                                          </p:stCondLst>
                                        </p:cTn>
                                        <p:tgtEl>
                                          <p:spTgt spid="50178">
                                            <p:txEl>
                                              <p:pRg st="9" end="9"/>
                                            </p:txEl>
                                          </p:spTgt>
                                        </p:tgtEl>
                                        <p:attrNameLst>
                                          <p:attrName>xshear</p:attrName>
                                        </p:attrNameLst>
                                      </p:cBhvr>
                                    </p:anim>
                                    <p:animScale>
                                      <p:cBhvr>
                                        <p:cTn id="77" dur="200" decel="100000" autoRev="1" fill="hold">
                                          <p:stCondLst>
                                            <p:cond delay="600"/>
                                          </p:stCondLst>
                                        </p:cTn>
                                        <p:tgtEl>
                                          <p:spTgt spid="50178">
                                            <p:txEl>
                                              <p:pRg st="9" end="9"/>
                                            </p:txEl>
                                          </p:spTgt>
                                        </p:tgtEl>
                                      </p:cBhvr>
                                      <p:from x="100000" y="100000"/>
                                      <p:to x="80000" y="100000"/>
                                    </p:animScale>
                                    <p:anim by="(#ppt_h/3+#ppt_w*0.1)" calcmode="lin" valueType="num">
                                      <p:cBhvr additive="sum">
                                        <p:cTn id="78" dur="200" decel="100000" autoRev="1" fill="hold">
                                          <p:stCondLst>
                                            <p:cond delay="600"/>
                                          </p:stCondLst>
                                        </p:cTn>
                                        <p:tgtEl>
                                          <p:spTgt spid="50178">
                                            <p:txEl>
                                              <p:pRg st="9" end="9"/>
                                            </p:txEl>
                                          </p:spTgt>
                                        </p:tgtEl>
                                        <p:attrNameLst>
                                          <p:attrName>ppt_x</p:attrName>
                                        </p:attrNameLst>
                                      </p:cBhvr>
                                    </p:anim>
                                  </p:childTnLst>
                                </p:cTn>
                              </p:par>
                              <p:par>
                                <p:cTn id="79" presetID="34" presetClass="entr" presetSubtype="0" fill="hold" nodeType="withEffect">
                                  <p:stCondLst>
                                    <p:cond delay="0"/>
                                  </p:stCondLst>
                                  <p:childTnLst>
                                    <p:set>
                                      <p:cBhvr>
                                        <p:cTn id="80" dur="1" fill="hold">
                                          <p:stCondLst>
                                            <p:cond delay="0"/>
                                          </p:stCondLst>
                                        </p:cTn>
                                        <p:tgtEl>
                                          <p:spTgt spid="50178">
                                            <p:txEl>
                                              <p:pRg st="10" end="10"/>
                                            </p:txEl>
                                          </p:spTgt>
                                        </p:tgtEl>
                                        <p:attrNameLst>
                                          <p:attrName>style.visibility</p:attrName>
                                        </p:attrNameLst>
                                      </p:cBhvr>
                                      <p:to>
                                        <p:strVal val="visible"/>
                                      </p:to>
                                    </p:set>
                                    <p:anim from="(-#ppt_w/2)" to="(#ppt_x)" calcmode="lin" valueType="num">
                                      <p:cBhvr>
                                        <p:cTn id="81" dur="600" fill="hold">
                                          <p:stCondLst>
                                            <p:cond delay="0"/>
                                          </p:stCondLst>
                                        </p:cTn>
                                        <p:tgtEl>
                                          <p:spTgt spid="50178">
                                            <p:txEl>
                                              <p:pRg st="10" end="10"/>
                                            </p:txEl>
                                          </p:spTgt>
                                        </p:tgtEl>
                                        <p:attrNameLst>
                                          <p:attrName>ppt_x</p:attrName>
                                        </p:attrNameLst>
                                      </p:cBhvr>
                                    </p:anim>
                                    <p:anim from="0" to="-1.0" calcmode="lin" valueType="num">
                                      <p:cBhvr>
                                        <p:cTn id="82" dur="200" decel="50000" autoRev="1" fill="hold">
                                          <p:stCondLst>
                                            <p:cond delay="600"/>
                                          </p:stCondLst>
                                        </p:cTn>
                                        <p:tgtEl>
                                          <p:spTgt spid="50178">
                                            <p:txEl>
                                              <p:pRg st="10" end="10"/>
                                            </p:txEl>
                                          </p:spTgt>
                                        </p:tgtEl>
                                        <p:attrNameLst>
                                          <p:attrName>xshear</p:attrName>
                                        </p:attrNameLst>
                                      </p:cBhvr>
                                    </p:anim>
                                    <p:animScale>
                                      <p:cBhvr>
                                        <p:cTn id="83" dur="200" decel="100000" autoRev="1" fill="hold">
                                          <p:stCondLst>
                                            <p:cond delay="600"/>
                                          </p:stCondLst>
                                        </p:cTn>
                                        <p:tgtEl>
                                          <p:spTgt spid="50178">
                                            <p:txEl>
                                              <p:pRg st="10" end="10"/>
                                            </p:txEl>
                                          </p:spTgt>
                                        </p:tgtEl>
                                      </p:cBhvr>
                                      <p:from x="100000" y="100000"/>
                                      <p:to x="80000" y="100000"/>
                                    </p:animScale>
                                    <p:anim by="(#ppt_h/3+#ppt_w*0.1)" calcmode="lin" valueType="num">
                                      <p:cBhvr additive="sum">
                                        <p:cTn id="84" dur="200" decel="100000" autoRev="1" fill="hold">
                                          <p:stCondLst>
                                            <p:cond delay="600"/>
                                          </p:stCondLst>
                                        </p:cTn>
                                        <p:tgtEl>
                                          <p:spTgt spid="50178">
                                            <p:txEl>
                                              <p:pRg st="10" end="10"/>
                                            </p:txEl>
                                          </p:spTgt>
                                        </p:tgtEl>
                                        <p:attrNameLst>
                                          <p:attrName>ppt_x</p:attrName>
                                        </p:attrNameLst>
                                      </p:cBhvr>
                                    </p:anim>
                                  </p:childTnLst>
                                </p:cTn>
                              </p:par>
                              <p:par>
                                <p:cTn id="85" presetID="34" presetClass="entr" presetSubtype="0" fill="hold" nodeType="withEffect">
                                  <p:stCondLst>
                                    <p:cond delay="0"/>
                                  </p:stCondLst>
                                  <p:childTnLst>
                                    <p:set>
                                      <p:cBhvr>
                                        <p:cTn id="86" dur="1" fill="hold">
                                          <p:stCondLst>
                                            <p:cond delay="0"/>
                                          </p:stCondLst>
                                        </p:cTn>
                                        <p:tgtEl>
                                          <p:spTgt spid="50178">
                                            <p:txEl>
                                              <p:pRg st="11" end="11"/>
                                            </p:txEl>
                                          </p:spTgt>
                                        </p:tgtEl>
                                        <p:attrNameLst>
                                          <p:attrName>style.visibility</p:attrName>
                                        </p:attrNameLst>
                                      </p:cBhvr>
                                      <p:to>
                                        <p:strVal val="visible"/>
                                      </p:to>
                                    </p:set>
                                    <p:anim from="(-#ppt_w/2)" to="(#ppt_x)" calcmode="lin" valueType="num">
                                      <p:cBhvr>
                                        <p:cTn id="87" dur="600" fill="hold">
                                          <p:stCondLst>
                                            <p:cond delay="0"/>
                                          </p:stCondLst>
                                        </p:cTn>
                                        <p:tgtEl>
                                          <p:spTgt spid="50178">
                                            <p:txEl>
                                              <p:pRg st="11" end="11"/>
                                            </p:txEl>
                                          </p:spTgt>
                                        </p:tgtEl>
                                        <p:attrNameLst>
                                          <p:attrName>ppt_x</p:attrName>
                                        </p:attrNameLst>
                                      </p:cBhvr>
                                    </p:anim>
                                    <p:anim from="0" to="-1.0" calcmode="lin" valueType="num">
                                      <p:cBhvr>
                                        <p:cTn id="88" dur="200" decel="50000" autoRev="1" fill="hold">
                                          <p:stCondLst>
                                            <p:cond delay="600"/>
                                          </p:stCondLst>
                                        </p:cTn>
                                        <p:tgtEl>
                                          <p:spTgt spid="50178">
                                            <p:txEl>
                                              <p:pRg st="11" end="11"/>
                                            </p:txEl>
                                          </p:spTgt>
                                        </p:tgtEl>
                                        <p:attrNameLst>
                                          <p:attrName>xshear</p:attrName>
                                        </p:attrNameLst>
                                      </p:cBhvr>
                                    </p:anim>
                                    <p:animScale>
                                      <p:cBhvr>
                                        <p:cTn id="89" dur="200" decel="100000" autoRev="1" fill="hold">
                                          <p:stCondLst>
                                            <p:cond delay="600"/>
                                          </p:stCondLst>
                                        </p:cTn>
                                        <p:tgtEl>
                                          <p:spTgt spid="50178">
                                            <p:txEl>
                                              <p:pRg st="11" end="11"/>
                                            </p:txEl>
                                          </p:spTgt>
                                        </p:tgtEl>
                                      </p:cBhvr>
                                      <p:from x="100000" y="100000"/>
                                      <p:to x="80000" y="100000"/>
                                    </p:animScale>
                                    <p:anim by="(#ppt_h/3+#ppt_w*0.1)" calcmode="lin" valueType="num">
                                      <p:cBhvr additive="sum">
                                        <p:cTn id="90" dur="200" decel="100000" autoRev="1" fill="hold">
                                          <p:stCondLst>
                                            <p:cond delay="600"/>
                                          </p:stCondLst>
                                        </p:cTn>
                                        <p:tgtEl>
                                          <p:spTgt spid="50178">
                                            <p:txEl>
                                              <p:pRg st="11" end="11"/>
                                            </p:txEl>
                                          </p:spTgt>
                                        </p:tgtEl>
                                        <p:attrNameLst>
                                          <p:attrName>ppt_x</p:attrName>
                                        </p:attrNameLst>
                                      </p:cBhvr>
                                    </p:anim>
                                  </p:childTnLst>
                                </p:cTn>
                              </p:par>
                              <p:par>
                                <p:cTn id="91" presetID="34" presetClass="entr" presetSubtype="0" fill="hold" nodeType="withEffect">
                                  <p:stCondLst>
                                    <p:cond delay="0"/>
                                  </p:stCondLst>
                                  <p:childTnLst>
                                    <p:set>
                                      <p:cBhvr>
                                        <p:cTn id="92" dur="1" fill="hold">
                                          <p:stCondLst>
                                            <p:cond delay="0"/>
                                          </p:stCondLst>
                                        </p:cTn>
                                        <p:tgtEl>
                                          <p:spTgt spid="50178">
                                            <p:txEl>
                                              <p:pRg st="12" end="12"/>
                                            </p:txEl>
                                          </p:spTgt>
                                        </p:tgtEl>
                                        <p:attrNameLst>
                                          <p:attrName>style.visibility</p:attrName>
                                        </p:attrNameLst>
                                      </p:cBhvr>
                                      <p:to>
                                        <p:strVal val="visible"/>
                                      </p:to>
                                    </p:set>
                                    <p:anim from="(-#ppt_w/2)" to="(#ppt_x)" calcmode="lin" valueType="num">
                                      <p:cBhvr>
                                        <p:cTn id="93" dur="600" fill="hold">
                                          <p:stCondLst>
                                            <p:cond delay="0"/>
                                          </p:stCondLst>
                                        </p:cTn>
                                        <p:tgtEl>
                                          <p:spTgt spid="50178">
                                            <p:txEl>
                                              <p:pRg st="12" end="12"/>
                                            </p:txEl>
                                          </p:spTgt>
                                        </p:tgtEl>
                                        <p:attrNameLst>
                                          <p:attrName>ppt_x</p:attrName>
                                        </p:attrNameLst>
                                      </p:cBhvr>
                                    </p:anim>
                                    <p:anim from="0" to="-1.0" calcmode="lin" valueType="num">
                                      <p:cBhvr>
                                        <p:cTn id="94" dur="200" decel="50000" autoRev="1" fill="hold">
                                          <p:stCondLst>
                                            <p:cond delay="600"/>
                                          </p:stCondLst>
                                        </p:cTn>
                                        <p:tgtEl>
                                          <p:spTgt spid="50178">
                                            <p:txEl>
                                              <p:pRg st="12" end="12"/>
                                            </p:txEl>
                                          </p:spTgt>
                                        </p:tgtEl>
                                        <p:attrNameLst>
                                          <p:attrName>xshear</p:attrName>
                                        </p:attrNameLst>
                                      </p:cBhvr>
                                    </p:anim>
                                    <p:animScale>
                                      <p:cBhvr>
                                        <p:cTn id="95" dur="200" decel="100000" autoRev="1" fill="hold">
                                          <p:stCondLst>
                                            <p:cond delay="600"/>
                                          </p:stCondLst>
                                        </p:cTn>
                                        <p:tgtEl>
                                          <p:spTgt spid="50178">
                                            <p:txEl>
                                              <p:pRg st="12" end="12"/>
                                            </p:txEl>
                                          </p:spTgt>
                                        </p:tgtEl>
                                      </p:cBhvr>
                                      <p:from x="100000" y="100000"/>
                                      <p:to x="80000" y="100000"/>
                                    </p:animScale>
                                    <p:anim by="(#ppt_h/3+#ppt_w*0.1)" calcmode="lin" valueType="num">
                                      <p:cBhvr additive="sum">
                                        <p:cTn id="96" dur="200" decel="100000" autoRev="1" fill="hold">
                                          <p:stCondLst>
                                            <p:cond delay="600"/>
                                          </p:stCondLst>
                                        </p:cTn>
                                        <p:tgtEl>
                                          <p:spTgt spid="50178">
                                            <p:txEl>
                                              <p:pRg st="12" end="12"/>
                                            </p:txEl>
                                          </p:spTgt>
                                        </p:tgtEl>
                                        <p:attrNameLst>
                                          <p:attrName>ppt_x</p:attrName>
                                        </p:attrNameLst>
                                      </p:cBhvr>
                                    </p:anim>
                                  </p:childTnLst>
                                </p:cTn>
                              </p:par>
                              <p:par>
                                <p:cTn id="97" presetID="34" presetClass="entr" presetSubtype="0" fill="hold" nodeType="withEffect">
                                  <p:stCondLst>
                                    <p:cond delay="0"/>
                                  </p:stCondLst>
                                  <p:childTnLst>
                                    <p:set>
                                      <p:cBhvr>
                                        <p:cTn id="98" dur="1" fill="hold">
                                          <p:stCondLst>
                                            <p:cond delay="0"/>
                                          </p:stCondLst>
                                        </p:cTn>
                                        <p:tgtEl>
                                          <p:spTgt spid="50178">
                                            <p:txEl>
                                              <p:pRg st="13" end="13"/>
                                            </p:txEl>
                                          </p:spTgt>
                                        </p:tgtEl>
                                        <p:attrNameLst>
                                          <p:attrName>style.visibility</p:attrName>
                                        </p:attrNameLst>
                                      </p:cBhvr>
                                      <p:to>
                                        <p:strVal val="visible"/>
                                      </p:to>
                                    </p:set>
                                    <p:anim from="(-#ppt_w/2)" to="(#ppt_x)" calcmode="lin" valueType="num">
                                      <p:cBhvr>
                                        <p:cTn id="99" dur="600" fill="hold">
                                          <p:stCondLst>
                                            <p:cond delay="0"/>
                                          </p:stCondLst>
                                        </p:cTn>
                                        <p:tgtEl>
                                          <p:spTgt spid="50178">
                                            <p:txEl>
                                              <p:pRg st="13" end="13"/>
                                            </p:txEl>
                                          </p:spTgt>
                                        </p:tgtEl>
                                        <p:attrNameLst>
                                          <p:attrName>ppt_x</p:attrName>
                                        </p:attrNameLst>
                                      </p:cBhvr>
                                    </p:anim>
                                    <p:anim from="0" to="-1.0" calcmode="lin" valueType="num">
                                      <p:cBhvr>
                                        <p:cTn id="100" dur="200" decel="50000" autoRev="1" fill="hold">
                                          <p:stCondLst>
                                            <p:cond delay="600"/>
                                          </p:stCondLst>
                                        </p:cTn>
                                        <p:tgtEl>
                                          <p:spTgt spid="50178">
                                            <p:txEl>
                                              <p:pRg st="13" end="13"/>
                                            </p:txEl>
                                          </p:spTgt>
                                        </p:tgtEl>
                                        <p:attrNameLst>
                                          <p:attrName>xshear</p:attrName>
                                        </p:attrNameLst>
                                      </p:cBhvr>
                                    </p:anim>
                                    <p:animScale>
                                      <p:cBhvr>
                                        <p:cTn id="101" dur="200" decel="100000" autoRev="1" fill="hold">
                                          <p:stCondLst>
                                            <p:cond delay="600"/>
                                          </p:stCondLst>
                                        </p:cTn>
                                        <p:tgtEl>
                                          <p:spTgt spid="50178">
                                            <p:txEl>
                                              <p:pRg st="13" end="13"/>
                                            </p:txEl>
                                          </p:spTgt>
                                        </p:tgtEl>
                                      </p:cBhvr>
                                      <p:from x="100000" y="100000"/>
                                      <p:to x="80000" y="100000"/>
                                    </p:animScale>
                                    <p:anim by="(#ppt_h/3+#ppt_w*0.1)" calcmode="lin" valueType="num">
                                      <p:cBhvr additive="sum">
                                        <p:cTn id="102" dur="200" decel="100000" autoRev="1" fill="hold">
                                          <p:stCondLst>
                                            <p:cond delay="600"/>
                                          </p:stCondLst>
                                        </p:cTn>
                                        <p:tgtEl>
                                          <p:spTgt spid="50178">
                                            <p:txEl>
                                              <p:pRg st="13" end="13"/>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1066800" y="381000"/>
            <a:ext cx="7620000" cy="838200"/>
          </a:xfrm>
          <a:prstGeom prst="rect">
            <a:avLst/>
          </a:prstGeom>
          <a:noFill/>
          <a:ln w="9525">
            <a:noFill/>
            <a:miter lim="800000"/>
            <a:headEnd/>
            <a:tailEnd/>
          </a:ln>
        </p:spPr>
        <p:txBody>
          <a:bodyPr anchor="ctr"/>
          <a:lstStyle/>
          <a:p>
            <a:pPr algn="ctr"/>
            <a:r>
              <a:rPr lang="en-US" sz="3200"/>
              <a:t>Effects of Varying Cache Parameters</a:t>
            </a:r>
          </a:p>
        </p:txBody>
      </p:sp>
      <p:sp>
        <p:nvSpPr>
          <p:cNvPr id="22531" name="Rectangle 3"/>
          <p:cNvSpPr>
            <a:spLocks noChangeArrowheads="1"/>
          </p:cNvSpPr>
          <p:nvPr/>
        </p:nvSpPr>
        <p:spPr bwMode="auto">
          <a:xfrm>
            <a:off x="1066800" y="1295400"/>
            <a:ext cx="7620000" cy="4953000"/>
          </a:xfrm>
          <a:prstGeom prst="rect">
            <a:avLst/>
          </a:prstGeom>
          <a:noFill/>
          <a:ln w="9525">
            <a:noFill/>
            <a:miter lim="800000"/>
            <a:headEnd/>
            <a:tailEnd/>
          </a:ln>
        </p:spPr>
        <p:txBody>
          <a:bodyPr/>
          <a:lstStyle/>
          <a:p>
            <a:pPr marL="342900" indent="-342900">
              <a:spcBef>
                <a:spcPct val="20000"/>
              </a:spcBef>
              <a:buFontTx/>
              <a:buChar char="•"/>
            </a:pPr>
            <a:r>
              <a:rPr lang="en-US" sz="2800" i="1" u="sng"/>
              <a:t>Total cache size?</a:t>
            </a:r>
            <a:r>
              <a:rPr lang="en-US" sz="2800" i="1"/>
              <a:t> </a:t>
            </a:r>
          </a:p>
          <a:p>
            <a:pPr marL="742950" lvl="1" indent="-285750">
              <a:spcBef>
                <a:spcPct val="20000"/>
              </a:spcBef>
              <a:buFontTx/>
              <a:buChar char="–"/>
            </a:pPr>
            <a:r>
              <a:rPr lang="en-US" sz="2400">
                <a:sym typeface="Symbol" pitchFamily="18" charset="2"/>
              </a:rPr>
              <a:t>Positives:</a:t>
            </a:r>
          </a:p>
          <a:p>
            <a:pPr marL="1143000" lvl="2" indent="-228600">
              <a:spcBef>
                <a:spcPct val="20000"/>
              </a:spcBef>
              <a:buFontTx/>
              <a:buChar char="•"/>
            </a:pPr>
            <a:r>
              <a:rPr lang="en-US" sz="2000">
                <a:sym typeface="Symbol" pitchFamily="18" charset="2"/>
              </a:rPr>
              <a:t>Should decrease miss rate</a:t>
            </a:r>
          </a:p>
          <a:p>
            <a:pPr marL="742950" lvl="1" indent="-285750">
              <a:spcBef>
                <a:spcPct val="20000"/>
              </a:spcBef>
              <a:buFontTx/>
              <a:buChar char="–"/>
            </a:pPr>
            <a:r>
              <a:rPr lang="en-US" sz="2400">
                <a:sym typeface="Symbol" pitchFamily="18" charset="2"/>
              </a:rPr>
              <a:t>Negatives:</a:t>
            </a:r>
          </a:p>
          <a:p>
            <a:pPr marL="1143000" lvl="2" indent="-228600">
              <a:spcBef>
                <a:spcPct val="20000"/>
              </a:spcBef>
              <a:buFontTx/>
              <a:buChar char="•"/>
            </a:pPr>
            <a:r>
              <a:rPr lang="en-US" sz="2000">
                <a:sym typeface="Symbol" pitchFamily="18" charset="2"/>
              </a:rPr>
              <a:t>May increase hit time</a:t>
            </a:r>
          </a:p>
          <a:p>
            <a:pPr marL="1143000" lvl="2" indent="-228600">
              <a:spcBef>
                <a:spcPct val="20000"/>
              </a:spcBef>
              <a:buFontTx/>
              <a:buChar char="•"/>
            </a:pPr>
            <a:r>
              <a:rPr lang="en-US" sz="2000">
                <a:sym typeface="Symbol" pitchFamily="18" charset="2"/>
              </a:rPr>
              <a:t>Increased area requirements</a:t>
            </a:r>
          </a:p>
          <a:p>
            <a:pPr marL="1143000" lvl="2" indent="-228600">
              <a:spcBef>
                <a:spcPct val="20000"/>
              </a:spcBef>
              <a:buFontTx/>
              <a:buChar char="•"/>
            </a:pPr>
            <a:r>
              <a:rPr lang="en-US" sz="2000">
                <a:sym typeface="Symbol" pitchFamily="18" charset="2"/>
              </a:rPr>
              <a:t>Increased power (mainly static) </a:t>
            </a:r>
          </a:p>
          <a:p>
            <a:pPr marL="1600200" lvl="3" indent="-228600">
              <a:spcBef>
                <a:spcPct val="20000"/>
              </a:spcBef>
              <a:buFontTx/>
              <a:buChar char="–"/>
            </a:pPr>
            <a:r>
              <a:rPr lang="en-US">
                <a:sym typeface="Symbol" pitchFamily="18" charset="2"/>
              </a:rPr>
              <a:t>Interesting paper:</a:t>
            </a:r>
          </a:p>
          <a:p>
            <a:pPr marL="2057400" lvl="4" indent="-228600">
              <a:spcBef>
                <a:spcPct val="20000"/>
              </a:spcBef>
              <a:buFontTx/>
              <a:buChar char="»"/>
            </a:pPr>
            <a:r>
              <a:rPr lang="en-US">
                <a:sym typeface="Symbol" pitchFamily="18" charset="2"/>
              </a:rPr>
              <a:t>Krisztián Flautner, Nam Sung Kim, Steve Martin, David Blaauw, Trevor N. Mudge: </a:t>
            </a:r>
            <a:r>
              <a:rPr lang="en-US" i="1" u="sng">
                <a:sym typeface="Symbol" pitchFamily="18" charset="2"/>
              </a:rPr>
              <a:t>Drowsy Caches: Simple Techniques for Reducing Leakage Power</a:t>
            </a:r>
            <a:r>
              <a:rPr lang="en-US">
                <a:sym typeface="Symbol" pitchFamily="18" charset="2"/>
              </a:rPr>
              <a:t>. ISCA 2002: 148-157</a:t>
            </a:r>
          </a:p>
        </p:txBody>
      </p:sp>
      <p:sp>
        <p:nvSpPr>
          <p:cNvPr id="22532" name="Text Box 4"/>
          <p:cNvSpPr txBox="1">
            <a:spLocks noChangeArrowheads="1"/>
          </p:cNvSpPr>
          <p:nvPr/>
        </p:nvSpPr>
        <p:spPr bwMode="auto">
          <a:xfrm>
            <a:off x="136525" y="188913"/>
            <a:ext cx="1809750" cy="366712"/>
          </a:xfrm>
          <a:prstGeom prst="rect">
            <a:avLst/>
          </a:prstGeom>
          <a:noFill/>
          <a:ln w="9525">
            <a:noFill/>
            <a:miter lim="800000"/>
            <a:headEnd/>
            <a:tailEnd/>
          </a:ln>
        </p:spPr>
        <p:txBody>
          <a:bodyPr wrap="none">
            <a:spAutoFit/>
          </a:bodyPr>
          <a:lstStyle/>
          <a:p>
            <a:r>
              <a:rPr lang="en-US">
                <a:solidFill>
                  <a:srgbClr val="FF6600"/>
                </a:solidFill>
              </a:rPr>
              <a:t>Cache overview</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1066800" y="381000"/>
            <a:ext cx="7620000" cy="838200"/>
          </a:xfrm>
          <a:prstGeom prst="rect">
            <a:avLst/>
          </a:prstGeom>
          <a:noFill/>
          <a:ln w="9525">
            <a:noFill/>
            <a:miter lim="800000"/>
            <a:headEnd/>
            <a:tailEnd/>
          </a:ln>
        </p:spPr>
        <p:txBody>
          <a:bodyPr anchor="ctr"/>
          <a:lstStyle/>
          <a:p>
            <a:pPr algn="ctr"/>
            <a:r>
              <a:rPr lang="en-US" sz="3200"/>
              <a:t>Effects of Varying Cache Parameters</a:t>
            </a:r>
          </a:p>
        </p:txBody>
      </p:sp>
      <p:sp>
        <p:nvSpPr>
          <p:cNvPr id="23555" name="Rectangle 3"/>
          <p:cNvSpPr>
            <a:spLocks noChangeArrowheads="1"/>
          </p:cNvSpPr>
          <p:nvPr/>
        </p:nvSpPr>
        <p:spPr bwMode="auto">
          <a:xfrm>
            <a:off x="1066800" y="1295400"/>
            <a:ext cx="7620000" cy="4953000"/>
          </a:xfrm>
          <a:prstGeom prst="rect">
            <a:avLst/>
          </a:prstGeom>
          <a:noFill/>
          <a:ln w="9525">
            <a:noFill/>
            <a:miter lim="800000"/>
            <a:headEnd/>
            <a:tailEnd/>
          </a:ln>
        </p:spPr>
        <p:txBody>
          <a:bodyPr/>
          <a:lstStyle/>
          <a:p>
            <a:pPr marL="342900" indent="-342900">
              <a:spcBef>
                <a:spcPct val="20000"/>
              </a:spcBef>
              <a:buFontTx/>
              <a:buChar char="•"/>
            </a:pPr>
            <a:r>
              <a:rPr lang="en-US" sz="2800" i="1" u="sng" dirty="0"/>
              <a:t>Bigger block size</a:t>
            </a:r>
            <a:r>
              <a:rPr lang="en-US" sz="2800" i="1" u="sng" dirty="0">
                <a:sym typeface="Symbol" pitchFamily="18" charset="2"/>
              </a:rPr>
              <a:t>?</a:t>
            </a:r>
            <a:endParaRPr lang="en-US" sz="2800" dirty="0">
              <a:sym typeface="Symbol" pitchFamily="18" charset="2"/>
            </a:endParaRPr>
          </a:p>
          <a:p>
            <a:pPr marL="742950" lvl="1" indent="-285750">
              <a:spcBef>
                <a:spcPct val="20000"/>
              </a:spcBef>
              <a:buFontTx/>
              <a:buChar char="–"/>
            </a:pPr>
            <a:r>
              <a:rPr lang="en-US" sz="2400" dirty="0">
                <a:sym typeface="Symbol" pitchFamily="18" charset="2"/>
              </a:rPr>
              <a:t>Positives:</a:t>
            </a:r>
          </a:p>
          <a:p>
            <a:pPr marL="1143000" lvl="2" indent="-228600">
              <a:spcBef>
                <a:spcPct val="20000"/>
              </a:spcBef>
              <a:buFontTx/>
              <a:buChar char="•"/>
            </a:pPr>
            <a:r>
              <a:rPr lang="en-US" sz="2000" dirty="0">
                <a:sym typeface="Symbol" pitchFamily="18" charset="2"/>
              </a:rPr>
              <a:t>Exploit spatial locality ; reduce compulsory misses</a:t>
            </a:r>
          </a:p>
          <a:p>
            <a:pPr marL="1143000" lvl="2" indent="-228600">
              <a:spcBef>
                <a:spcPct val="20000"/>
              </a:spcBef>
              <a:buFontTx/>
              <a:buChar char="•"/>
            </a:pPr>
            <a:r>
              <a:rPr lang="en-US" sz="2000" dirty="0">
                <a:sym typeface="Symbol" pitchFamily="18" charset="2"/>
              </a:rPr>
              <a:t>Reduce tag overhead (bits)</a:t>
            </a:r>
          </a:p>
          <a:p>
            <a:pPr marL="1143000" lvl="2" indent="-228600">
              <a:spcBef>
                <a:spcPct val="20000"/>
              </a:spcBef>
              <a:buFontTx/>
              <a:buChar char="•"/>
            </a:pPr>
            <a:r>
              <a:rPr lang="en-US" sz="2000" dirty="0">
                <a:sym typeface="Symbol" pitchFamily="18" charset="2"/>
              </a:rPr>
              <a:t>Reduce transfer overhead (address, burst data mode)</a:t>
            </a:r>
          </a:p>
          <a:p>
            <a:pPr marL="742950" lvl="1" indent="-285750">
              <a:spcBef>
                <a:spcPct val="20000"/>
              </a:spcBef>
              <a:buFontTx/>
              <a:buChar char="–"/>
            </a:pPr>
            <a:r>
              <a:rPr lang="en-US" sz="2400" dirty="0">
                <a:sym typeface="Symbol" pitchFamily="18" charset="2"/>
              </a:rPr>
              <a:t>Negatives:</a:t>
            </a:r>
          </a:p>
          <a:p>
            <a:pPr marL="1143000" lvl="2" indent="-228600">
              <a:spcBef>
                <a:spcPct val="20000"/>
              </a:spcBef>
              <a:buFontTx/>
              <a:buChar char="•"/>
            </a:pPr>
            <a:r>
              <a:rPr lang="en-US" sz="2000" dirty="0">
                <a:sym typeface="Symbol" pitchFamily="18" charset="2"/>
              </a:rPr>
              <a:t>Fewer blocks for given size; increase conflict misses</a:t>
            </a:r>
          </a:p>
          <a:p>
            <a:pPr marL="1143000" lvl="2" indent="-228600">
              <a:spcBef>
                <a:spcPct val="20000"/>
              </a:spcBef>
              <a:buFontTx/>
              <a:buChar char="•"/>
            </a:pPr>
            <a:r>
              <a:rPr lang="en-US" sz="2000" dirty="0">
                <a:sym typeface="Symbol" pitchFamily="18" charset="2"/>
              </a:rPr>
              <a:t>Increase miss transfer time (multi-cycle transfers)</a:t>
            </a:r>
          </a:p>
          <a:p>
            <a:pPr marL="1143000" lvl="2" indent="-228600">
              <a:spcBef>
                <a:spcPct val="20000"/>
              </a:spcBef>
              <a:buFontTx/>
              <a:buChar char="•"/>
            </a:pPr>
            <a:r>
              <a:rPr lang="en-US" sz="2000" dirty="0">
                <a:sym typeface="Symbol" pitchFamily="18" charset="2"/>
              </a:rPr>
              <a:t>Wasted bandwidth for non-spatial data</a:t>
            </a:r>
          </a:p>
        </p:txBody>
      </p:sp>
      <p:sp>
        <p:nvSpPr>
          <p:cNvPr id="23556" name="Text Box 4"/>
          <p:cNvSpPr txBox="1">
            <a:spLocks noChangeArrowheads="1"/>
          </p:cNvSpPr>
          <p:nvPr/>
        </p:nvSpPr>
        <p:spPr bwMode="auto">
          <a:xfrm>
            <a:off x="136525" y="188913"/>
            <a:ext cx="1809750" cy="366712"/>
          </a:xfrm>
          <a:prstGeom prst="rect">
            <a:avLst/>
          </a:prstGeom>
          <a:noFill/>
          <a:ln w="9525">
            <a:noFill/>
            <a:miter lim="800000"/>
            <a:headEnd/>
            <a:tailEnd/>
          </a:ln>
        </p:spPr>
        <p:txBody>
          <a:bodyPr wrap="none">
            <a:spAutoFit/>
          </a:bodyPr>
          <a:lstStyle/>
          <a:p>
            <a:r>
              <a:rPr lang="en-US">
                <a:solidFill>
                  <a:srgbClr val="FF6600"/>
                </a:solidFill>
              </a:rPr>
              <a:t>Cache overview</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1066800" y="381000"/>
            <a:ext cx="7620000" cy="838200"/>
          </a:xfrm>
          <a:prstGeom prst="rect">
            <a:avLst/>
          </a:prstGeom>
          <a:noFill/>
          <a:ln w="9525">
            <a:noFill/>
            <a:miter lim="800000"/>
            <a:headEnd/>
            <a:tailEnd/>
          </a:ln>
        </p:spPr>
        <p:txBody>
          <a:bodyPr anchor="ctr"/>
          <a:lstStyle/>
          <a:p>
            <a:pPr algn="ctr"/>
            <a:r>
              <a:rPr lang="en-US" sz="3200"/>
              <a:t>Effects of Varying Cache Parameters</a:t>
            </a:r>
          </a:p>
        </p:txBody>
      </p:sp>
      <p:sp>
        <p:nvSpPr>
          <p:cNvPr id="24579" name="Rectangle 3"/>
          <p:cNvSpPr>
            <a:spLocks noChangeArrowheads="1"/>
          </p:cNvSpPr>
          <p:nvPr/>
        </p:nvSpPr>
        <p:spPr bwMode="auto">
          <a:xfrm>
            <a:off x="1066800" y="1295400"/>
            <a:ext cx="7620000" cy="4953000"/>
          </a:xfrm>
          <a:prstGeom prst="rect">
            <a:avLst/>
          </a:prstGeom>
          <a:noFill/>
          <a:ln w="9525">
            <a:noFill/>
            <a:miter lim="800000"/>
            <a:headEnd/>
            <a:tailEnd/>
          </a:ln>
        </p:spPr>
        <p:txBody>
          <a:bodyPr/>
          <a:lstStyle/>
          <a:p>
            <a:pPr marL="342900" indent="-342900">
              <a:spcBef>
                <a:spcPct val="20000"/>
              </a:spcBef>
              <a:buFontTx/>
              <a:buChar char="•"/>
            </a:pPr>
            <a:r>
              <a:rPr lang="en-US" sz="2800" i="1" u="sng"/>
              <a:t>Increasing associativity</a:t>
            </a:r>
            <a:endParaRPr lang="en-US" sz="2800" i="1" u="sng">
              <a:sym typeface="Symbol" pitchFamily="18" charset="2"/>
            </a:endParaRPr>
          </a:p>
          <a:p>
            <a:pPr marL="742950" lvl="1" indent="-285750">
              <a:spcBef>
                <a:spcPct val="20000"/>
              </a:spcBef>
              <a:buFontTx/>
              <a:buChar char="–"/>
            </a:pPr>
            <a:r>
              <a:rPr lang="en-US" sz="2400">
                <a:sym typeface="Symbol" pitchFamily="18" charset="2"/>
              </a:rPr>
              <a:t>Positives:</a:t>
            </a:r>
          </a:p>
          <a:p>
            <a:pPr marL="1143000" lvl="2" indent="-228600">
              <a:spcBef>
                <a:spcPct val="20000"/>
              </a:spcBef>
              <a:buFontTx/>
              <a:buChar char="•"/>
            </a:pPr>
            <a:r>
              <a:rPr lang="en-US" sz="2000">
                <a:sym typeface="Symbol" pitchFamily="18" charset="2"/>
              </a:rPr>
              <a:t>Reduces conflict misses</a:t>
            </a:r>
          </a:p>
          <a:p>
            <a:pPr marL="1143000" lvl="2" indent="-228600">
              <a:spcBef>
                <a:spcPct val="20000"/>
              </a:spcBef>
              <a:buFontTx/>
              <a:buChar char="•"/>
            </a:pPr>
            <a:r>
              <a:rPr lang="en-US" sz="2000">
                <a:sym typeface="Symbol" pitchFamily="18" charset="2"/>
              </a:rPr>
              <a:t>Low-assoc cache can have pathological behavior (very high miss)</a:t>
            </a:r>
          </a:p>
          <a:p>
            <a:pPr marL="742950" lvl="1" indent="-285750">
              <a:spcBef>
                <a:spcPct val="20000"/>
              </a:spcBef>
              <a:buFontTx/>
              <a:buChar char="–"/>
            </a:pPr>
            <a:r>
              <a:rPr lang="en-US" sz="2400">
                <a:sym typeface="Symbol" pitchFamily="18" charset="2"/>
              </a:rPr>
              <a:t>Negatives:</a:t>
            </a:r>
          </a:p>
          <a:p>
            <a:pPr marL="1143000" lvl="2" indent="-228600">
              <a:spcBef>
                <a:spcPct val="20000"/>
              </a:spcBef>
              <a:buFontTx/>
              <a:buChar char="•"/>
            </a:pPr>
            <a:r>
              <a:rPr lang="en-US" sz="2000">
                <a:sym typeface="Symbol" pitchFamily="18" charset="2"/>
              </a:rPr>
              <a:t>Increased hit time</a:t>
            </a:r>
          </a:p>
          <a:p>
            <a:pPr marL="1143000" lvl="2" indent="-228600">
              <a:spcBef>
                <a:spcPct val="20000"/>
              </a:spcBef>
              <a:buFontTx/>
              <a:buChar char="•"/>
            </a:pPr>
            <a:r>
              <a:rPr lang="en-US" sz="2000">
                <a:sym typeface="Symbol" pitchFamily="18" charset="2"/>
              </a:rPr>
              <a:t>More hardware requirements (comparators, muxes, bigger tags)</a:t>
            </a:r>
          </a:p>
          <a:p>
            <a:pPr marL="1143000" lvl="2" indent="-228600">
              <a:spcBef>
                <a:spcPct val="20000"/>
              </a:spcBef>
              <a:buFontTx/>
              <a:buChar char="•"/>
            </a:pPr>
            <a:r>
              <a:rPr lang="en-US" sz="2000">
                <a:sym typeface="Symbol" pitchFamily="18" charset="2"/>
              </a:rPr>
              <a:t>Minimal improvements past 4- or 8- way.</a:t>
            </a:r>
          </a:p>
        </p:txBody>
      </p:sp>
      <p:sp>
        <p:nvSpPr>
          <p:cNvPr id="24580" name="Text Box 4"/>
          <p:cNvSpPr txBox="1">
            <a:spLocks noChangeArrowheads="1"/>
          </p:cNvSpPr>
          <p:nvPr/>
        </p:nvSpPr>
        <p:spPr bwMode="auto">
          <a:xfrm>
            <a:off x="136525" y="188913"/>
            <a:ext cx="1809750" cy="366712"/>
          </a:xfrm>
          <a:prstGeom prst="rect">
            <a:avLst/>
          </a:prstGeom>
          <a:noFill/>
          <a:ln w="9525">
            <a:noFill/>
            <a:miter lim="800000"/>
            <a:headEnd/>
            <a:tailEnd/>
          </a:ln>
        </p:spPr>
        <p:txBody>
          <a:bodyPr wrap="none">
            <a:spAutoFit/>
          </a:bodyPr>
          <a:lstStyle/>
          <a:p>
            <a:r>
              <a:rPr lang="en-US">
                <a:solidFill>
                  <a:srgbClr val="FF6600"/>
                </a:solidFill>
              </a:rPr>
              <a:t>Cache overview</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1066800" y="381000"/>
            <a:ext cx="7620000" cy="838200"/>
          </a:xfrm>
          <a:prstGeom prst="rect">
            <a:avLst/>
          </a:prstGeom>
          <a:noFill/>
          <a:ln w="9525">
            <a:noFill/>
            <a:miter lim="800000"/>
            <a:headEnd/>
            <a:tailEnd/>
          </a:ln>
        </p:spPr>
        <p:txBody>
          <a:bodyPr anchor="ctr"/>
          <a:lstStyle/>
          <a:p>
            <a:pPr algn="ctr"/>
            <a:r>
              <a:rPr lang="en-US" sz="3200"/>
              <a:t>Effects of Varying Cache Parameters</a:t>
            </a:r>
          </a:p>
        </p:txBody>
      </p:sp>
      <p:sp>
        <p:nvSpPr>
          <p:cNvPr id="25603" name="Rectangle 3"/>
          <p:cNvSpPr>
            <a:spLocks noChangeArrowheads="1"/>
          </p:cNvSpPr>
          <p:nvPr/>
        </p:nvSpPr>
        <p:spPr bwMode="auto">
          <a:xfrm>
            <a:off x="762000" y="1295400"/>
            <a:ext cx="7924800" cy="4953000"/>
          </a:xfrm>
          <a:prstGeom prst="rect">
            <a:avLst/>
          </a:prstGeom>
          <a:noFill/>
          <a:ln w="9525">
            <a:noFill/>
            <a:miter lim="800000"/>
            <a:headEnd/>
            <a:tailEnd/>
          </a:ln>
        </p:spPr>
        <p:txBody>
          <a:bodyPr/>
          <a:lstStyle/>
          <a:p>
            <a:pPr marL="342900" indent="-342900">
              <a:spcBef>
                <a:spcPct val="20000"/>
              </a:spcBef>
              <a:buFontTx/>
              <a:buChar char="•"/>
            </a:pPr>
            <a:r>
              <a:rPr lang="en-US" sz="2400" dirty="0"/>
              <a:t>Replacement Strategy: (for associative caches)</a:t>
            </a:r>
            <a:endParaRPr lang="en-US" sz="2400" dirty="0">
              <a:sym typeface="Symbol" pitchFamily="18" charset="2"/>
            </a:endParaRPr>
          </a:p>
          <a:p>
            <a:pPr marL="342900" indent="-342900">
              <a:spcBef>
                <a:spcPct val="20000"/>
              </a:spcBef>
              <a:buFontTx/>
              <a:buChar char="•"/>
            </a:pPr>
            <a:endParaRPr lang="en-US" sz="2400" dirty="0">
              <a:sym typeface="Symbol" pitchFamily="18" charset="2"/>
            </a:endParaRPr>
          </a:p>
          <a:p>
            <a:pPr marL="742950" lvl="1" indent="-285750">
              <a:spcBef>
                <a:spcPct val="20000"/>
              </a:spcBef>
              <a:buFontTx/>
              <a:buChar char="–"/>
            </a:pPr>
            <a:r>
              <a:rPr lang="en-US" sz="2000" dirty="0">
                <a:sym typeface="Symbol" pitchFamily="18" charset="2"/>
              </a:rPr>
              <a:t>LRU: intuitive; difficult to implement with high </a:t>
            </a:r>
            <a:r>
              <a:rPr lang="en-US" sz="2000" dirty="0" err="1">
                <a:sym typeface="Symbol" pitchFamily="18" charset="2"/>
              </a:rPr>
              <a:t>assoc</a:t>
            </a:r>
            <a:r>
              <a:rPr lang="en-US" sz="2000" dirty="0">
                <a:sym typeface="Symbol" pitchFamily="18" charset="2"/>
              </a:rPr>
              <a:t>; worst case performance can occur (N+1 element array)</a:t>
            </a:r>
          </a:p>
          <a:p>
            <a:pPr marL="342900" indent="-342900">
              <a:spcBef>
                <a:spcPct val="20000"/>
              </a:spcBef>
              <a:buFontTx/>
              <a:buChar char="•"/>
            </a:pPr>
            <a:endParaRPr lang="en-US" sz="2400" dirty="0">
              <a:sym typeface="Symbol" pitchFamily="18" charset="2"/>
            </a:endParaRPr>
          </a:p>
          <a:p>
            <a:pPr marL="742950" lvl="1" indent="-285750">
              <a:spcBef>
                <a:spcPct val="20000"/>
              </a:spcBef>
              <a:buFontTx/>
              <a:buChar char="–"/>
            </a:pPr>
            <a:r>
              <a:rPr lang="en-US" sz="2000" dirty="0">
                <a:sym typeface="Symbol" pitchFamily="18" charset="2"/>
              </a:rPr>
              <a:t>Random: Pseudo-random easy to implement; performance close to LRU for high associativity</a:t>
            </a:r>
          </a:p>
          <a:p>
            <a:pPr marL="342900" indent="-342900">
              <a:spcBef>
                <a:spcPct val="20000"/>
              </a:spcBef>
              <a:buFontTx/>
              <a:buChar char="•"/>
            </a:pPr>
            <a:endParaRPr lang="en-US" sz="2400" dirty="0">
              <a:sym typeface="Symbol" pitchFamily="18" charset="2"/>
            </a:endParaRPr>
          </a:p>
          <a:p>
            <a:pPr marL="742950" lvl="1" indent="-285750">
              <a:spcBef>
                <a:spcPct val="20000"/>
              </a:spcBef>
              <a:buFontTx/>
              <a:buChar char="–"/>
            </a:pPr>
            <a:r>
              <a:rPr lang="en-US" sz="2000" dirty="0">
                <a:sym typeface="Symbol" pitchFamily="18" charset="2"/>
              </a:rPr>
              <a:t>Optimal: replace block that has next reference farthest in the future; hard to implement (need to see the future) </a:t>
            </a:r>
            <a:r>
              <a:rPr lang="en-US" sz="2000" dirty="0">
                <a:sym typeface="Wingdings" charset="2"/>
              </a:rPr>
              <a:t></a:t>
            </a:r>
            <a:endParaRPr lang="en-US" sz="2000" dirty="0">
              <a:sym typeface="Symbol" pitchFamily="18" charset="2"/>
            </a:endParaRPr>
          </a:p>
        </p:txBody>
      </p:sp>
      <p:sp>
        <p:nvSpPr>
          <p:cNvPr id="25604" name="Text Box 4"/>
          <p:cNvSpPr txBox="1">
            <a:spLocks noChangeArrowheads="1"/>
          </p:cNvSpPr>
          <p:nvPr/>
        </p:nvSpPr>
        <p:spPr bwMode="auto">
          <a:xfrm>
            <a:off x="136525" y="188913"/>
            <a:ext cx="1809750" cy="366712"/>
          </a:xfrm>
          <a:prstGeom prst="rect">
            <a:avLst/>
          </a:prstGeom>
          <a:noFill/>
          <a:ln w="9525">
            <a:noFill/>
            <a:miter lim="800000"/>
            <a:headEnd/>
            <a:tailEnd/>
          </a:ln>
        </p:spPr>
        <p:txBody>
          <a:bodyPr wrap="none">
            <a:spAutoFit/>
          </a:bodyPr>
          <a:lstStyle/>
          <a:p>
            <a:r>
              <a:rPr lang="en-US">
                <a:solidFill>
                  <a:srgbClr val="FF6600"/>
                </a:solidFill>
              </a:rPr>
              <a:t>Cache overview</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1066800" y="381000"/>
            <a:ext cx="7620000" cy="838200"/>
          </a:xfrm>
          <a:prstGeom prst="rect">
            <a:avLst/>
          </a:prstGeom>
          <a:noFill/>
          <a:ln w="9525">
            <a:noFill/>
            <a:miter lim="800000"/>
            <a:headEnd/>
            <a:tailEnd/>
          </a:ln>
        </p:spPr>
        <p:txBody>
          <a:bodyPr anchor="ctr"/>
          <a:lstStyle/>
          <a:p>
            <a:pPr algn="ctr"/>
            <a:r>
              <a:rPr lang="en-US" sz="3200"/>
              <a:t>Effects of Varying Cache Parameters</a:t>
            </a:r>
          </a:p>
        </p:txBody>
      </p:sp>
      <p:sp>
        <p:nvSpPr>
          <p:cNvPr id="26627" name="Rectangle 3"/>
          <p:cNvSpPr>
            <a:spLocks noChangeArrowheads="1"/>
          </p:cNvSpPr>
          <p:nvPr/>
        </p:nvSpPr>
        <p:spPr bwMode="auto">
          <a:xfrm>
            <a:off x="762000" y="1295400"/>
            <a:ext cx="7924800" cy="4953000"/>
          </a:xfrm>
          <a:prstGeom prst="rect">
            <a:avLst/>
          </a:prstGeom>
          <a:noFill/>
          <a:ln w="9525">
            <a:noFill/>
            <a:miter lim="800000"/>
            <a:headEnd/>
            <a:tailEnd/>
          </a:ln>
        </p:spPr>
        <p:txBody>
          <a:bodyPr/>
          <a:lstStyle/>
          <a:p>
            <a:pPr marL="342900" indent="-342900">
              <a:spcBef>
                <a:spcPct val="20000"/>
              </a:spcBef>
              <a:buFontTx/>
              <a:buChar char="•"/>
            </a:pPr>
            <a:r>
              <a:rPr lang="en-US" sz="2400"/>
              <a:t>Write Policy: How to deal with write misses?</a:t>
            </a:r>
            <a:endParaRPr lang="en-US" sz="2400">
              <a:sym typeface="Symbol" pitchFamily="18" charset="2"/>
            </a:endParaRPr>
          </a:p>
          <a:p>
            <a:pPr marL="742950" lvl="1" indent="-285750">
              <a:spcBef>
                <a:spcPct val="20000"/>
              </a:spcBef>
              <a:buFontTx/>
              <a:buChar char="–"/>
            </a:pPr>
            <a:r>
              <a:rPr lang="en-US" sz="2000" i="1" u="sng">
                <a:sym typeface="Symbol" pitchFamily="18" charset="2"/>
              </a:rPr>
              <a:t>Write-through / no-allocate</a:t>
            </a:r>
          </a:p>
          <a:p>
            <a:pPr marL="1143000" lvl="2" indent="-228600">
              <a:spcBef>
                <a:spcPct val="20000"/>
              </a:spcBef>
              <a:buFontTx/>
              <a:buChar char="•"/>
            </a:pPr>
            <a:r>
              <a:rPr lang="en-US">
                <a:sym typeface="Symbol" pitchFamily="18" charset="2"/>
              </a:rPr>
              <a:t>Total traffic?  Read misses  block size + writes</a:t>
            </a:r>
          </a:p>
          <a:p>
            <a:pPr marL="1143000" lvl="2" indent="-228600">
              <a:spcBef>
                <a:spcPct val="20000"/>
              </a:spcBef>
              <a:buFontTx/>
              <a:buChar char="•"/>
            </a:pPr>
            <a:r>
              <a:rPr lang="en-US">
                <a:sym typeface="Symbol" pitchFamily="18" charset="2"/>
              </a:rPr>
              <a:t>Common for L1 caches back by L2 (esp. on-chip)</a:t>
            </a:r>
          </a:p>
          <a:p>
            <a:pPr marL="742950" lvl="1" indent="-285750">
              <a:spcBef>
                <a:spcPct val="20000"/>
              </a:spcBef>
              <a:buFontTx/>
              <a:buChar char="–"/>
            </a:pPr>
            <a:r>
              <a:rPr lang="en-US" sz="2000" i="1" u="sng">
                <a:sym typeface="Symbol" pitchFamily="18" charset="2"/>
              </a:rPr>
              <a:t>Write-back / write-allocate</a:t>
            </a:r>
          </a:p>
          <a:p>
            <a:pPr marL="1143000" lvl="2" indent="-228600">
              <a:spcBef>
                <a:spcPct val="20000"/>
              </a:spcBef>
              <a:buFontTx/>
              <a:buChar char="•"/>
            </a:pPr>
            <a:r>
              <a:rPr lang="en-US">
                <a:sym typeface="Symbol" pitchFamily="18" charset="2"/>
              </a:rPr>
              <a:t>Needs a dirty bit to determine whether cache data differs</a:t>
            </a:r>
          </a:p>
          <a:p>
            <a:pPr marL="1143000" lvl="2" indent="-228600">
              <a:spcBef>
                <a:spcPct val="20000"/>
              </a:spcBef>
              <a:buFontTx/>
              <a:buChar char="•"/>
            </a:pPr>
            <a:r>
              <a:rPr lang="en-US">
                <a:sym typeface="Symbol" pitchFamily="18" charset="2"/>
              </a:rPr>
              <a:t>Total traffic? (read misses + write misses)  block size +                 		         dirty-block-evictions  block size</a:t>
            </a:r>
          </a:p>
          <a:p>
            <a:pPr marL="1143000" lvl="2" indent="-228600">
              <a:spcBef>
                <a:spcPct val="20000"/>
              </a:spcBef>
              <a:buFontTx/>
              <a:buChar char="•"/>
            </a:pPr>
            <a:r>
              <a:rPr lang="en-US">
                <a:sym typeface="Symbol" pitchFamily="18" charset="2"/>
              </a:rPr>
              <a:t>Common for L2 caches (memory bandwidth limited)</a:t>
            </a:r>
          </a:p>
          <a:p>
            <a:pPr marL="742950" lvl="1" indent="-285750">
              <a:spcBef>
                <a:spcPct val="20000"/>
              </a:spcBef>
              <a:buFontTx/>
              <a:buChar char="–"/>
            </a:pPr>
            <a:r>
              <a:rPr lang="en-US" sz="2000" i="1" u="sng">
                <a:sym typeface="Symbol" pitchFamily="18" charset="2"/>
              </a:rPr>
              <a:t>Variation: Write validate</a:t>
            </a:r>
          </a:p>
          <a:p>
            <a:pPr marL="1143000" lvl="2" indent="-228600">
              <a:spcBef>
                <a:spcPct val="20000"/>
              </a:spcBef>
              <a:buFontTx/>
              <a:buChar char="•"/>
            </a:pPr>
            <a:r>
              <a:rPr lang="en-US">
                <a:sym typeface="Symbol" pitchFamily="18" charset="2"/>
              </a:rPr>
              <a:t>Write-allocate without fetch-on-write</a:t>
            </a:r>
          </a:p>
          <a:p>
            <a:pPr marL="1143000" lvl="2" indent="-228600">
              <a:spcBef>
                <a:spcPct val="20000"/>
              </a:spcBef>
              <a:buFontTx/>
              <a:buChar char="•"/>
            </a:pPr>
            <a:r>
              <a:rPr lang="en-US">
                <a:sym typeface="Symbol" pitchFamily="18" charset="2"/>
              </a:rPr>
              <a:t>Needs sub-block cache with valid bits for each word/byte</a:t>
            </a:r>
          </a:p>
          <a:p>
            <a:pPr marL="342900" indent="-342900">
              <a:spcBef>
                <a:spcPct val="20000"/>
              </a:spcBef>
              <a:buFontTx/>
              <a:buChar char="•"/>
            </a:pPr>
            <a:endParaRPr lang="en-US" sz="2400">
              <a:sym typeface="Symbol" pitchFamily="18" charset="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a:t>4 Hierarchy questions</a:t>
            </a:r>
          </a:p>
        </p:txBody>
      </p:sp>
      <p:sp>
        <p:nvSpPr>
          <p:cNvPr id="62467" name="Rectangle 3"/>
          <p:cNvSpPr>
            <a:spLocks noGrp="1" noChangeArrowheads="1"/>
          </p:cNvSpPr>
          <p:nvPr>
            <p:ph type="body" idx="1"/>
          </p:nvPr>
        </p:nvSpPr>
        <p:spPr>
          <a:xfrm>
            <a:off x="304800" y="1600200"/>
            <a:ext cx="8382000" cy="4525963"/>
          </a:xfrm>
        </p:spPr>
        <p:txBody>
          <a:bodyPr/>
          <a:lstStyle/>
          <a:p>
            <a:pPr eaLnBrk="1" hangingPunct="1"/>
            <a:r>
              <a:rPr lang="en-US"/>
              <a:t>Where can a block be placed?</a:t>
            </a:r>
          </a:p>
          <a:p>
            <a:pPr eaLnBrk="1" hangingPunct="1"/>
            <a:r>
              <a:rPr lang="en-US"/>
              <a:t>How do you find a block (and know you’ve found it)?</a:t>
            </a:r>
          </a:p>
          <a:p>
            <a:pPr eaLnBrk="1" hangingPunct="1"/>
            <a:r>
              <a:rPr lang="en-US"/>
              <a:t>Which block should be replaced on a miss?</a:t>
            </a:r>
          </a:p>
          <a:p>
            <a:pPr eaLnBrk="1" hangingPunct="1"/>
            <a:r>
              <a:rPr lang="en-US"/>
              <a:t>What happens on a write?</a:t>
            </a:r>
          </a:p>
          <a:p>
            <a:pPr lvl="1" eaLnBrk="1" hangingPunct="1"/>
            <a:endParaRPr lang="en-US"/>
          </a:p>
          <a:p>
            <a:pPr eaLnBrk="1" hangingPunct="1"/>
            <a:endParaRPr lang="en-US"/>
          </a:p>
        </p:txBody>
      </p:sp>
      <p:sp>
        <p:nvSpPr>
          <p:cNvPr id="27652" name="Text Box 4"/>
          <p:cNvSpPr txBox="1">
            <a:spLocks noChangeArrowheads="1"/>
          </p:cNvSpPr>
          <p:nvPr/>
        </p:nvSpPr>
        <p:spPr bwMode="auto">
          <a:xfrm>
            <a:off x="136525" y="188913"/>
            <a:ext cx="1809750" cy="366712"/>
          </a:xfrm>
          <a:prstGeom prst="rect">
            <a:avLst/>
          </a:prstGeom>
          <a:noFill/>
          <a:ln w="9525">
            <a:noFill/>
            <a:miter lim="800000"/>
            <a:headEnd/>
            <a:tailEnd/>
          </a:ln>
        </p:spPr>
        <p:txBody>
          <a:bodyPr wrap="none">
            <a:spAutoFit/>
          </a:bodyPr>
          <a:lstStyle/>
          <a:p>
            <a:r>
              <a:rPr lang="en-US">
                <a:solidFill>
                  <a:srgbClr val="FF6600"/>
                </a:solidFill>
              </a:rPr>
              <a:t>Cache overview</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2466"/>
                                        </p:tgtEl>
                                        <p:attrNameLst>
                                          <p:attrName>style.visibility</p:attrName>
                                        </p:attrNameLst>
                                      </p:cBhvr>
                                      <p:to>
                                        <p:strVal val="visible"/>
                                      </p:to>
                                    </p:set>
                                    <p:animEffect transition="in" filter="fade">
                                      <p:cBhvr>
                                        <p:cTn id="7" dur="2000"/>
                                        <p:tgtEl>
                                          <p:spTgt spid="6246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2467">
                                            <p:txEl>
                                              <p:pRg st="0" end="0"/>
                                            </p:txEl>
                                          </p:spTgt>
                                        </p:tgtEl>
                                        <p:attrNameLst>
                                          <p:attrName>style.visibility</p:attrName>
                                        </p:attrNameLst>
                                      </p:cBhvr>
                                      <p:to>
                                        <p:strVal val="visible"/>
                                      </p:to>
                                    </p:set>
                                    <p:animEffect transition="in" filter="fade">
                                      <p:cBhvr>
                                        <p:cTn id="12" dur="2000"/>
                                        <p:tgtEl>
                                          <p:spTgt spid="6246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2467">
                                            <p:txEl>
                                              <p:pRg st="1" end="1"/>
                                            </p:txEl>
                                          </p:spTgt>
                                        </p:tgtEl>
                                        <p:attrNameLst>
                                          <p:attrName>style.visibility</p:attrName>
                                        </p:attrNameLst>
                                      </p:cBhvr>
                                      <p:to>
                                        <p:strVal val="visible"/>
                                      </p:to>
                                    </p:set>
                                    <p:animEffect transition="in" filter="fade">
                                      <p:cBhvr>
                                        <p:cTn id="17" dur="2000"/>
                                        <p:tgtEl>
                                          <p:spTgt spid="6246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2467">
                                            <p:txEl>
                                              <p:pRg st="2" end="2"/>
                                            </p:txEl>
                                          </p:spTgt>
                                        </p:tgtEl>
                                        <p:attrNameLst>
                                          <p:attrName>style.visibility</p:attrName>
                                        </p:attrNameLst>
                                      </p:cBhvr>
                                      <p:to>
                                        <p:strVal val="visible"/>
                                      </p:to>
                                    </p:set>
                                    <p:animEffect transition="in" filter="fade">
                                      <p:cBhvr>
                                        <p:cTn id="22" dur="2000"/>
                                        <p:tgtEl>
                                          <p:spTgt spid="6246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2467">
                                            <p:txEl>
                                              <p:pRg st="3" end="3"/>
                                            </p:txEl>
                                          </p:spTgt>
                                        </p:tgtEl>
                                        <p:attrNameLst>
                                          <p:attrName>style.visibility</p:attrName>
                                        </p:attrNameLst>
                                      </p:cBhvr>
                                      <p:to>
                                        <p:strVal val="visible"/>
                                      </p:to>
                                    </p:set>
                                    <p:animEffect transition="in" filter="fade">
                                      <p:cBhvr>
                                        <p:cTn id="27" dur="2000"/>
                                        <p:tgtEl>
                                          <p:spTgt spid="624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p:bldP spid="6246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t>So from here…</a:t>
            </a:r>
          </a:p>
        </p:txBody>
      </p:sp>
      <p:sp>
        <p:nvSpPr>
          <p:cNvPr id="28675" name="Rectangle 3"/>
          <p:cNvSpPr>
            <a:spLocks noGrp="1" noChangeArrowheads="1"/>
          </p:cNvSpPr>
          <p:nvPr>
            <p:ph type="body" idx="1"/>
          </p:nvPr>
        </p:nvSpPr>
        <p:spPr/>
        <p:txBody>
          <a:bodyPr/>
          <a:lstStyle/>
          <a:p>
            <a:pPr eaLnBrk="1" hangingPunct="1"/>
            <a:r>
              <a:rPr lang="en-US"/>
              <a:t>We need to think in terms of both the hierarchy questions as well as performance.</a:t>
            </a:r>
          </a:p>
          <a:p>
            <a:pPr lvl="1" eaLnBrk="1" hangingPunct="1"/>
            <a:r>
              <a:rPr lang="en-US"/>
              <a:t>We often will use Average Access Time as a predictor of the impact on execution time.  But we will try to keep in mind they may not be the same thing!</a:t>
            </a:r>
          </a:p>
          <a:p>
            <a:pPr eaLnBrk="1" hangingPunct="1"/>
            <a:r>
              <a:rPr lang="en-US"/>
              <a:t>Even all these questions don’t get at everything!</a:t>
            </a:r>
          </a:p>
        </p:txBody>
      </p:sp>
      <p:sp>
        <p:nvSpPr>
          <p:cNvPr id="28676" name="Text Box 4"/>
          <p:cNvSpPr txBox="1">
            <a:spLocks noChangeArrowheads="1"/>
          </p:cNvSpPr>
          <p:nvPr/>
        </p:nvSpPr>
        <p:spPr bwMode="auto">
          <a:xfrm>
            <a:off x="136525" y="188913"/>
            <a:ext cx="1809750" cy="366712"/>
          </a:xfrm>
          <a:prstGeom prst="rect">
            <a:avLst/>
          </a:prstGeom>
          <a:noFill/>
          <a:ln w="9525">
            <a:noFill/>
            <a:miter lim="800000"/>
            <a:headEnd/>
            <a:tailEnd/>
          </a:ln>
        </p:spPr>
        <p:txBody>
          <a:bodyPr wrap="none">
            <a:spAutoFit/>
          </a:bodyPr>
          <a:lstStyle/>
          <a:p>
            <a:r>
              <a:rPr lang="en-US">
                <a:solidFill>
                  <a:srgbClr val="FF6600"/>
                </a:solidFill>
              </a:rPr>
              <a:t>Cache overview</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z="4000"/>
              <a:t>Set Associative as a change</a:t>
            </a:r>
            <a:br>
              <a:rPr lang="en-US" sz="4000"/>
            </a:br>
            <a:r>
              <a:rPr lang="en-US" sz="4000"/>
              <a:t>from Direct Mapped</a:t>
            </a:r>
          </a:p>
        </p:txBody>
      </p:sp>
      <p:sp>
        <p:nvSpPr>
          <p:cNvPr id="29699" name="Rectangle 3"/>
          <p:cNvSpPr>
            <a:spLocks noGrp="1" noChangeArrowheads="1"/>
          </p:cNvSpPr>
          <p:nvPr>
            <p:ph type="body" idx="1"/>
          </p:nvPr>
        </p:nvSpPr>
        <p:spPr/>
        <p:txBody>
          <a:bodyPr/>
          <a:lstStyle/>
          <a:p>
            <a:pPr eaLnBrk="1" hangingPunct="1"/>
            <a:r>
              <a:rPr lang="en-US"/>
              <a:t>Impact of being more associative?</a:t>
            </a:r>
          </a:p>
          <a:p>
            <a:pPr lvl="1" eaLnBrk="1" hangingPunct="1"/>
            <a:r>
              <a:rPr lang="en-US"/>
              <a:t>MR?  T</a:t>
            </a:r>
            <a:r>
              <a:rPr lang="en-US" baseline="-25000"/>
              <a:t>Miss</a:t>
            </a:r>
            <a:r>
              <a:rPr lang="en-US"/>
              <a:t>? T</a:t>
            </a:r>
            <a:r>
              <a:rPr lang="en-US" baseline="-25000"/>
              <a:t>Hit</a:t>
            </a:r>
            <a:r>
              <a:rPr lang="en-US"/>
              <a:t>?</a:t>
            </a:r>
          </a:p>
          <a:p>
            <a:pPr eaLnBrk="1" hangingPunct="1"/>
            <a:r>
              <a:rPr lang="en-US"/>
              <a:t>Hierarchy questions:</a:t>
            </a:r>
          </a:p>
          <a:p>
            <a:pPr lvl="1" eaLnBrk="1" hangingPunct="1"/>
            <a:r>
              <a:rPr lang="en-US"/>
              <a:t>Where can a block be placed?</a:t>
            </a:r>
          </a:p>
          <a:p>
            <a:pPr lvl="1" eaLnBrk="1" hangingPunct="1"/>
            <a:r>
              <a:rPr lang="en-US"/>
              <a:t>How do you find a block (and know you’ve found it)?</a:t>
            </a:r>
          </a:p>
          <a:p>
            <a:pPr lvl="1" eaLnBrk="1" hangingPunct="1"/>
            <a:r>
              <a:rPr lang="en-US"/>
              <a:t>Which block should be replaced on a miss?</a:t>
            </a:r>
          </a:p>
          <a:p>
            <a:pPr lvl="1" eaLnBrk="1" hangingPunct="1"/>
            <a:r>
              <a:rPr lang="en-US"/>
              <a:t>What happens on a write?</a:t>
            </a:r>
          </a:p>
          <a:p>
            <a:pPr eaLnBrk="1" hangingPunct="1"/>
            <a:endParaRPr lang="en-US"/>
          </a:p>
        </p:txBody>
      </p:sp>
      <p:sp>
        <p:nvSpPr>
          <p:cNvPr id="29700" name="Text Box 4"/>
          <p:cNvSpPr txBox="1">
            <a:spLocks noChangeArrowheads="1"/>
          </p:cNvSpPr>
          <p:nvPr/>
        </p:nvSpPr>
        <p:spPr bwMode="auto">
          <a:xfrm>
            <a:off x="0" y="0"/>
            <a:ext cx="1219200" cy="517525"/>
          </a:xfrm>
          <a:prstGeom prst="rect">
            <a:avLst/>
          </a:prstGeom>
          <a:noFill/>
          <a:ln w="9525">
            <a:noFill/>
            <a:miter lim="800000"/>
            <a:headEnd/>
            <a:tailEnd/>
          </a:ln>
        </p:spPr>
        <p:txBody>
          <a:bodyPr>
            <a:spAutoFit/>
          </a:bodyPr>
          <a:lstStyle/>
          <a:p>
            <a:pPr>
              <a:spcBef>
                <a:spcPct val="50000"/>
              </a:spcBef>
            </a:pPr>
            <a:r>
              <a:rPr lang="en-US" sz="1400">
                <a:solidFill>
                  <a:srgbClr val="FF6600"/>
                </a:solidFill>
              </a:rPr>
              <a:t>4 Hierarchy questions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t>Hash cache</a:t>
            </a:r>
          </a:p>
        </p:txBody>
      </p:sp>
      <p:sp>
        <p:nvSpPr>
          <p:cNvPr id="30723" name="Rectangle 3"/>
          <p:cNvSpPr>
            <a:spLocks noGrp="1" noChangeArrowheads="1"/>
          </p:cNvSpPr>
          <p:nvPr>
            <p:ph type="body" idx="1"/>
          </p:nvPr>
        </p:nvSpPr>
        <p:spPr>
          <a:xfrm>
            <a:off x="457200" y="1219200"/>
            <a:ext cx="8229600" cy="4906963"/>
          </a:xfrm>
        </p:spPr>
        <p:txBody>
          <a:bodyPr/>
          <a:lstStyle/>
          <a:p>
            <a:pPr eaLnBrk="1" hangingPunct="1">
              <a:lnSpc>
                <a:spcPct val="80000"/>
              </a:lnSpc>
            </a:pPr>
            <a:r>
              <a:rPr lang="en-US" sz="2800"/>
              <a:t>Idea:</a:t>
            </a:r>
          </a:p>
          <a:p>
            <a:pPr lvl="1" eaLnBrk="1" hangingPunct="1">
              <a:lnSpc>
                <a:spcPct val="80000"/>
              </a:lnSpc>
            </a:pPr>
            <a:r>
              <a:rPr lang="en-US" sz="2400"/>
              <a:t>Grab some bits from the tag and use them, as well as the old index bits, to select a set.</a:t>
            </a:r>
          </a:p>
          <a:p>
            <a:pPr lvl="1" eaLnBrk="1" hangingPunct="1">
              <a:lnSpc>
                <a:spcPct val="80000"/>
              </a:lnSpc>
            </a:pPr>
            <a:r>
              <a:rPr lang="en-US" sz="2400"/>
              <a:t>Simplest version would be if N sets, grab the 2N lowest order bits after the offset and XOR them in groups of 2.</a:t>
            </a:r>
          </a:p>
          <a:p>
            <a:pPr eaLnBrk="1" hangingPunct="1">
              <a:lnSpc>
                <a:spcPct val="80000"/>
              </a:lnSpc>
            </a:pPr>
            <a:r>
              <a:rPr lang="en-US" sz="2800"/>
              <a:t>Impact:</a:t>
            </a:r>
          </a:p>
          <a:p>
            <a:pPr lvl="1" eaLnBrk="1" hangingPunct="1">
              <a:lnSpc>
                <a:spcPct val="80000"/>
              </a:lnSpc>
            </a:pPr>
            <a:r>
              <a:rPr lang="en-US" sz="2400"/>
              <a:t>Impact of being more associative?</a:t>
            </a:r>
          </a:p>
          <a:p>
            <a:pPr lvl="2" eaLnBrk="1" hangingPunct="1">
              <a:lnSpc>
                <a:spcPct val="80000"/>
              </a:lnSpc>
            </a:pPr>
            <a:r>
              <a:rPr lang="en-US" sz="2000"/>
              <a:t>MR?  T</a:t>
            </a:r>
            <a:r>
              <a:rPr lang="en-US" sz="2000" baseline="-25000"/>
              <a:t>Miss</a:t>
            </a:r>
            <a:r>
              <a:rPr lang="en-US" sz="2000"/>
              <a:t>? T</a:t>
            </a:r>
            <a:r>
              <a:rPr lang="en-US" sz="2000" baseline="-25000"/>
              <a:t>Hit</a:t>
            </a:r>
            <a:r>
              <a:rPr lang="en-US" sz="2000"/>
              <a:t>?</a:t>
            </a:r>
          </a:p>
          <a:p>
            <a:pPr lvl="1" eaLnBrk="1" hangingPunct="1">
              <a:lnSpc>
                <a:spcPct val="80000"/>
              </a:lnSpc>
            </a:pPr>
            <a:r>
              <a:rPr lang="en-US" sz="2400"/>
              <a:t>Hierarchy questions:</a:t>
            </a:r>
          </a:p>
          <a:p>
            <a:pPr lvl="2" eaLnBrk="1" hangingPunct="1">
              <a:lnSpc>
                <a:spcPct val="80000"/>
              </a:lnSpc>
            </a:pPr>
            <a:r>
              <a:rPr lang="en-US" sz="2000"/>
              <a:t>Where can a block be placed?</a:t>
            </a:r>
          </a:p>
          <a:p>
            <a:pPr lvl="2" eaLnBrk="1" hangingPunct="1">
              <a:lnSpc>
                <a:spcPct val="80000"/>
              </a:lnSpc>
            </a:pPr>
            <a:r>
              <a:rPr lang="en-US" sz="2000"/>
              <a:t>How do you find a block (and know you’ve found it)?</a:t>
            </a:r>
          </a:p>
          <a:p>
            <a:pPr lvl="2" eaLnBrk="1" hangingPunct="1">
              <a:lnSpc>
                <a:spcPct val="80000"/>
              </a:lnSpc>
            </a:pPr>
            <a:r>
              <a:rPr lang="en-US" sz="2000"/>
              <a:t>Which block should be replaced on a miss?</a:t>
            </a:r>
          </a:p>
          <a:p>
            <a:pPr lvl="2" eaLnBrk="1" hangingPunct="1">
              <a:lnSpc>
                <a:spcPct val="80000"/>
              </a:lnSpc>
            </a:pPr>
            <a:r>
              <a:rPr lang="en-US" sz="2000"/>
              <a:t>What happens on a write?</a:t>
            </a:r>
          </a:p>
          <a:p>
            <a:pPr lvl="1" eaLnBrk="1" hangingPunct="1">
              <a:lnSpc>
                <a:spcPct val="80000"/>
              </a:lnSpc>
            </a:pPr>
            <a:endParaRPr lang="en-US" sz="2400"/>
          </a:p>
        </p:txBody>
      </p:sp>
      <p:sp>
        <p:nvSpPr>
          <p:cNvPr id="30724" name="Text Box 4"/>
          <p:cNvSpPr txBox="1">
            <a:spLocks noChangeArrowheads="1"/>
          </p:cNvSpPr>
          <p:nvPr/>
        </p:nvSpPr>
        <p:spPr bwMode="auto">
          <a:xfrm>
            <a:off x="0" y="0"/>
            <a:ext cx="1219200" cy="517525"/>
          </a:xfrm>
          <a:prstGeom prst="rect">
            <a:avLst/>
          </a:prstGeom>
          <a:noFill/>
          <a:ln w="9525">
            <a:noFill/>
            <a:miter lim="800000"/>
            <a:headEnd/>
            <a:tailEnd/>
          </a:ln>
        </p:spPr>
        <p:txBody>
          <a:bodyPr>
            <a:spAutoFit/>
          </a:bodyPr>
          <a:lstStyle/>
          <a:p>
            <a:pPr>
              <a:spcBef>
                <a:spcPct val="50000"/>
              </a:spcBef>
            </a:pPr>
            <a:r>
              <a:rPr lang="en-US" sz="1400">
                <a:solidFill>
                  <a:srgbClr val="FF6600"/>
                </a:solidFill>
              </a:rPr>
              <a:t>4 Hierarchy questions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project</a:t>
            </a:r>
          </a:p>
        </p:txBody>
      </p:sp>
      <p:sp>
        <p:nvSpPr>
          <p:cNvPr id="3" name="Content Placeholder 2"/>
          <p:cNvSpPr>
            <a:spLocks noGrp="1"/>
          </p:cNvSpPr>
          <p:nvPr>
            <p:ph idx="1"/>
          </p:nvPr>
        </p:nvSpPr>
        <p:spPr/>
        <p:txBody>
          <a:bodyPr/>
          <a:lstStyle/>
          <a:p>
            <a:r>
              <a:rPr lang="en-US" sz="2400" dirty="0"/>
              <a:t>Project restrictions</a:t>
            </a:r>
          </a:p>
          <a:p>
            <a:pPr lvl="1"/>
            <a:r>
              <a:rPr lang="en-US" sz="2000" dirty="0"/>
              <a:t>The I-cache and D-cache size is limited to the size it has in what we gave you.</a:t>
            </a:r>
          </a:p>
          <a:p>
            <a:pPr lvl="1"/>
            <a:r>
              <a:rPr lang="en-US" sz="2000" dirty="0"/>
              <a:t>Can’t have more CDBs then degree of super </a:t>
            </a:r>
            <a:r>
              <a:rPr lang="en-US" sz="2000" dirty="0" err="1"/>
              <a:t>scalarness</a:t>
            </a:r>
            <a:r>
              <a:rPr lang="en-US" sz="2000" dirty="0"/>
              <a:t>.</a:t>
            </a:r>
          </a:p>
          <a:p>
            <a:pPr lvl="1"/>
            <a:r>
              <a:rPr lang="en-US" sz="2000" dirty="0"/>
              <a:t>Must use our multiplier (P2)</a:t>
            </a:r>
          </a:p>
          <a:p>
            <a:r>
              <a:rPr lang="en-US" sz="2400" dirty="0"/>
              <a:t>Milestone 1: </a:t>
            </a:r>
          </a:p>
          <a:p>
            <a:pPr lvl="2"/>
            <a:r>
              <a:rPr lang="en-US" sz="2000" dirty="0"/>
              <a:t>It is due on Tues 3/5 </a:t>
            </a:r>
          </a:p>
          <a:p>
            <a:pPr lvl="2"/>
            <a:r>
              <a:rPr lang="en-US" sz="2000" dirty="0"/>
              <a:t>Should have high-level design done ASAP.</a:t>
            </a:r>
          </a:p>
          <a:p>
            <a:pPr lvl="2"/>
            <a:r>
              <a:rPr lang="en-US" sz="2000" dirty="0"/>
              <a:t>Module you hand in should be:</a:t>
            </a:r>
          </a:p>
          <a:p>
            <a:pPr lvl="3"/>
            <a:r>
              <a:rPr lang="en-US" sz="1600" dirty="0"/>
              <a:t>Self testing, well written.</a:t>
            </a:r>
          </a:p>
          <a:p>
            <a:pPr lvl="2"/>
            <a:r>
              <a:rPr lang="en-US" sz="2000" dirty="0"/>
              <a:t>Be aware of sample (single) RS on the website.</a:t>
            </a:r>
          </a:p>
          <a:p>
            <a:pPr lvl="1"/>
            <a:endParaRPr lang="en-US" sz="2200" dirty="0"/>
          </a:p>
        </p:txBody>
      </p:sp>
    </p:spTree>
    <p:extLst>
      <p:ext uri="{BB962C8B-B14F-4D97-AF65-F5344CB8AC3E}">
        <p14:creationId xmlns:p14="http://schemas.microsoft.com/office/powerpoint/2010/main" val="21396325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t>Skew cache</a:t>
            </a:r>
          </a:p>
        </p:txBody>
      </p:sp>
      <p:sp>
        <p:nvSpPr>
          <p:cNvPr id="31747" name="Rectangle 3"/>
          <p:cNvSpPr>
            <a:spLocks noGrp="1" noChangeArrowheads="1"/>
          </p:cNvSpPr>
          <p:nvPr>
            <p:ph type="body" idx="1"/>
          </p:nvPr>
        </p:nvSpPr>
        <p:spPr>
          <a:xfrm>
            <a:off x="457200" y="1371600"/>
            <a:ext cx="8229600" cy="4754563"/>
          </a:xfrm>
        </p:spPr>
        <p:txBody>
          <a:bodyPr/>
          <a:lstStyle/>
          <a:p>
            <a:pPr eaLnBrk="1" hangingPunct="1"/>
            <a:r>
              <a:rPr lang="en-US" sz="2800"/>
              <a:t>Idea:</a:t>
            </a:r>
          </a:p>
          <a:p>
            <a:pPr lvl="1" eaLnBrk="1" hangingPunct="1"/>
            <a:r>
              <a:rPr lang="en-US" sz="2400"/>
              <a:t>As hash cache but a different and </a:t>
            </a:r>
            <a:r>
              <a:rPr lang="en-US" sz="2400" i="1"/>
              <a:t>independent</a:t>
            </a:r>
            <a:r>
              <a:rPr lang="en-US" sz="2400"/>
              <a:t> hashing function is used for each way.</a:t>
            </a:r>
          </a:p>
          <a:p>
            <a:pPr eaLnBrk="1" hangingPunct="1"/>
            <a:r>
              <a:rPr lang="en-US" sz="2800"/>
              <a:t>Impact:</a:t>
            </a:r>
          </a:p>
          <a:p>
            <a:pPr lvl="1" eaLnBrk="1" hangingPunct="1"/>
            <a:r>
              <a:rPr lang="en-US" sz="2400"/>
              <a:t>Impact of being more associative?</a:t>
            </a:r>
          </a:p>
          <a:p>
            <a:pPr lvl="2" eaLnBrk="1" hangingPunct="1"/>
            <a:r>
              <a:rPr lang="en-US" sz="2000"/>
              <a:t>MR?  T</a:t>
            </a:r>
            <a:r>
              <a:rPr lang="en-US" sz="2000" baseline="-25000"/>
              <a:t>Miss</a:t>
            </a:r>
            <a:r>
              <a:rPr lang="en-US" sz="2000"/>
              <a:t>? T</a:t>
            </a:r>
            <a:r>
              <a:rPr lang="en-US" sz="2000" baseline="-25000"/>
              <a:t>Hit</a:t>
            </a:r>
            <a:r>
              <a:rPr lang="en-US" sz="2000"/>
              <a:t>?</a:t>
            </a:r>
          </a:p>
          <a:p>
            <a:pPr lvl="1" eaLnBrk="1" hangingPunct="1"/>
            <a:r>
              <a:rPr lang="en-US" sz="2400"/>
              <a:t>Hierarchy questions:</a:t>
            </a:r>
          </a:p>
          <a:p>
            <a:pPr lvl="2" eaLnBrk="1" hangingPunct="1"/>
            <a:r>
              <a:rPr lang="en-US" sz="2000"/>
              <a:t>Where can a block be placed?</a:t>
            </a:r>
          </a:p>
          <a:p>
            <a:pPr lvl="2" eaLnBrk="1" hangingPunct="1"/>
            <a:r>
              <a:rPr lang="en-US" sz="2000"/>
              <a:t>How do you find a block (and know you’ve found it)?</a:t>
            </a:r>
          </a:p>
          <a:p>
            <a:pPr lvl="2" eaLnBrk="1" hangingPunct="1"/>
            <a:r>
              <a:rPr lang="en-US" sz="2000"/>
              <a:t>Which block should be replaced on a miss?</a:t>
            </a:r>
          </a:p>
          <a:p>
            <a:pPr lvl="2" eaLnBrk="1" hangingPunct="1"/>
            <a:r>
              <a:rPr lang="en-US" sz="2000"/>
              <a:t>What happens on a write?</a:t>
            </a:r>
          </a:p>
        </p:txBody>
      </p:sp>
      <p:sp>
        <p:nvSpPr>
          <p:cNvPr id="31748" name="Text Box 4"/>
          <p:cNvSpPr txBox="1">
            <a:spLocks noChangeArrowheads="1"/>
          </p:cNvSpPr>
          <p:nvPr/>
        </p:nvSpPr>
        <p:spPr bwMode="auto">
          <a:xfrm>
            <a:off x="0" y="0"/>
            <a:ext cx="1219200" cy="517525"/>
          </a:xfrm>
          <a:prstGeom prst="rect">
            <a:avLst/>
          </a:prstGeom>
          <a:noFill/>
          <a:ln w="9525">
            <a:noFill/>
            <a:miter lim="800000"/>
            <a:headEnd/>
            <a:tailEnd/>
          </a:ln>
        </p:spPr>
        <p:txBody>
          <a:bodyPr>
            <a:spAutoFit/>
          </a:bodyPr>
          <a:lstStyle/>
          <a:p>
            <a:pPr>
              <a:spcBef>
                <a:spcPct val="50000"/>
              </a:spcBef>
            </a:pPr>
            <a:r>
              <a:rPr lang="en-US" sz="1400">
                <a:solidFill>
                  <a:srgbClr val="FF6600"/>
                </a:solidFill>
              </a:rPr>
              <a:t>4 Hierarchy questions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t>Victim cache</a:t>
            </a:r>
          </a:p>
        </p:txBody>
      </p:sp>
      <p:sp>
        <p:nvSpPr>
          <p:cNvPr id="32771" name="Rectangle 3"/>
          <p:cNvSpPr>
            <a:spLocks noGrp="1" noChangeArrowheads="1"/>
          </p:cNvSpPr>
          <p:nvPr>
            <p:ph type="body" idx="1"/>
          </p:nvPr>
        </p:nvSpPr>
        <p:spPr/>
        <p:txBody>
          <a:bodyPr/>
          <a:lstStyle/>
          <a:p>
            <a:pPr eaLnBrk="1" hangingPunct="1">
              <a:lnSpc>
                <a:spcPct val="80000"/>
              </a:lnSpc>
            </a:pPr>
            <a:r>
              <a:rPr lang="en-US" sz="2800"/>
              <a:t>Idea:</a:t>
            </a:r>
          </a:p>
          <a:p>
            <a:pPr lvl="1" eaLnBrk="1" hangingPunct="1">
              <a:lnSpc>
                <a:spcPct val="80000"/>
              </a:lnSpc>
            </a:pPr>
            <a:r>
              <a:rPr lang="en-US" sz="2400"/>
              <a:t>A small fully-associative cache (4-8 lines typically) that is accessed in parallel with the main cache.  This victim cache is managed as if it were an L2 cache (even though it is as fast as the main L1 cache).</a:t>
            </a:r>
          </a:p>
          <a:p>
            <a:pPr eaLnBrk="1" hangingPunct="1">
              <a:lnSpc>
                <a:spcPct val="80000"/>
              </a:lnSpc>
            </a:pPr>
            <a:r>
              <a:rPr lang="en-US" sz="2800"/>
              <a:t>Impact:</a:t>
            </a:r>
          </a:p>
          <a:p>
            <a:pPr lvl="1" eaLnBrk="1" hangingPunct="1">
              <a:lnSpc>
                <a:spcPct val="80000"/>
              </a:lnSpc>
            </a:pPr>
            <a:r>
              <a:rPr lang="en-US" sz="2400"/>
              <a:t>Impact of being more associative?</a:t>
            </a:r>
          </a:p>
          <a:p>
            <a:pPr lvl="2" eaLnBrk="1" hangingPunct="1">
              <a:lnSpc>
                <a:spcPct val="80000"/>
              </a:lnSpc>
            </a:pPr>
            <a:r>
              <a:rPr lang="en-US" sz="2000"/>
              <a:t>MR?  T</a:t>
            </a:r>
            <a:r>
              <a:rPr lang="en-US" sz="2000" baseline="-25000"/>
              <a:t>Miss</a:t>
            </a:r>
            <a:r>
              <a:rPr lang="en-US" sz="2000"/>
              <a:t>? T</a:t>
            </a:r>
            <a:r>
              <a:rPr lang="en-US" sz="2000" baseline="-25000"/>
              <a:t>Hit</a:t>
            </a:r>
            <a:r>
              <a:rPr lang="en-US" sz="2000"/>
              <a:t>?</a:t>
            </a:r>
          </a:p>
          <a:p>
            <a:pPr lvl="1" eaLnBrk="1" hangingPunct="1">
              <a:lnSpc>
                <a:spcPct val="80000"/>
              </a:lnSpc>
            </a:pPr>
            <a:r>
              <a:rPr lang="en-US" sz="2400"/>
              <a:t>Hierarchy questions:</a:t>
            </a:r>
          </a:p>
          <a:p>
            <a:pPr lvl="2" eaLnBrk="1" hangingPunct="1">
              <a:lnSpc>
                <a:spcPct val="80000"/>
              </a:lnSpc>
            </a:pPr>
            <a:r>
              <a:rPr lang="en-US" sz="2000"/>
              <a:t>Where can a block be placed?</a:t>
            </a:r>
          </a:p>
          <a:p>
            <a:pPr lvl="2" eaLnBrk="1" hangingPunct="1">
              <a:lnSpc>
                <a:spcPct val="80000"/>
              </a:lnSpc>
            </a:pPr>
            <a:r>
              <a:rPr lang="en-US" sz="2000"/>
              <a:t>How do you find a block (and know you’ve found it)?</a:t>
            </a:r>
          </a:p>
          <a:p>
            <a:pPr lvl="2" eaLnBrk="1" hangingPunct="1">
              <a:lnSpc>
                <a:spcPct val="80000"/>
              </a:lnSpc>
            </a:pPr>
            <a:r>
              <a:rPr lang="en-US" sz="2000"/>
              <a:t>Which block should be replaced on a miss?</a:t>
            </a:r>
          </a:p>
          <a:p>
            <a:pPr lvl="2" eaLnBrk="1" hangingPunct="1">
              <a:lnSpc>
                <a:spcPct val="80000"/>
              </a:lnSpc>
            </a:pPr>
            <a:r>
              <a:rPr lang="en-US" sz="2000"/>
              <a:t>What happens on a write?</a:t>
            </a:r>
          </a:p>
        </p:txBody>
      </p:sp>
      <p:sp>
        <p:nvSpPr>
          <p:cNvPr id="32772" name="Text Box 4"/>
          <p:cNvSpPr txBox="1">
            <a:spLocks noChangeArrowheads="1"/>
          </p:cNvSpPr>
          <p:nvPr/>
        </p:nvSpPr>
        <p:spPr bwMode="auto">
          <a:xfrm>
            <a:off x="0" y="0"/>
            <a:ext cx="1219200" cy="517525"/>
          </a:xfrm>
          <a:prstGeom prst="rect">
            <a:avLst/>
          </a:prstGeom>
          <a:noFill/>
          <a:ln w="9525">
            <a:noFill/>
            <a:miter lim="800000"/>
            <a:headEnd/>
            <a:tailEnd/>
          </a:ln>
        </p:spPr>
        <p:txBody>
          <a:bodyPr>
            <a:spAutoFit/>
          </a:bodyPr>
          <a:lstStyle/>
          <a:p>
            <a:pPr>
              <a:spcBef>
                <a:spcPct val="50000"/>
              </a:spcBef>
            </a:pPr>
            <a:r>
              <a:rPr lang="en-US" sz="1400" dirty="0">
                <a:solidFill>
                  <a:srgbClr val="FF6600"/>
                </a:solidFill>
              </a:rPr>
              <a:t>4 Hierarchy questions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F1992-CD05-4F00-9DDC-4B53FB934055}"/>
              </a:ext>
            </a:extLst>
          </p:cNvPr>
          <p:cNvSpPr>
            <a:spLocks noGrp="1"/>
          </p:cNvSpPr>
          <p:nvPr>
            <p:ph type="title"/>
          </p:nvPr>
        </p:nvSpPr>
        <p:spPr>
          <a:xfrm>
            <a:off x="722313" y="1600200"/>
            <a:ext cx="7772400" cy="1362075"/>
          </a:xfrm>
        </p:spPr>
        <p:txBody>
          <a:bodyPr/>
          <a:lstStyle/>
          <a:p>
            <a:r>
              <a:rPr lang="en-US" dirty="0"/>
              <a:t>What’s hard about implementing caches?</a:t>
            </a:r>
          </a:p>
        </p:txBody>
      </p:sp>
    </p:spTree>
    <p:extLst>
      <p:ext uri="{BB962C8B-B14F-4D97-AF65-F5344CB8AC3E}">
        <p14:creationId xmlns:p14="http://schemas.microsoft.com/office/powerpoint/2010/main" val="14163631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41A5A-16CB-4B2D-B7D2-6A00DE06C0E2}"/>
              </a:ext>
            </a:extLst>
          </p:cNvPr>
          <p:cNvSpPr>
            <a:spLocks noGrp="1"/>
          </p:cNvSpPr>
          <p:nvPr>
            <p:ph type="title"/>
          </p:nvPr>
        </p:nvSpPr>
        <p:spPr/>
        <p:txBody>
          <a:bodyPr/>
          <a:lstStyle/>
          <a:p>
            <a:r>
              <a:rPr lang="en-US" dirty="0"/>
              <a:t>So…</a:t>
            </a:r>
          </a:p>
        </p:txBody>
      </p:sp>
      <p:sp>
        <p:nvSpPr>
          <p:cNvPr id="3" name="Content Placeholder 2">
            <a:extLst>
              <a:ext uri="{FF2B5EF4-FFF2-40B4-BE49-F238E27FC236}">
                <a16:creationId xmlns:a16="http://schemas.microsoft.com/office/drawing/2014/main" id="{ABA30DAA-96A2-4E76-9A66-226726D15132}"/>
              </a:ext>
            </a:extLst>
          </p:cNvPr>
          <p:cNvSpPr>
            <a:spLocks noGrp="1"/>
          </p:cNvSpPr>
          <p:nvPr>
            <p:ph idx="1"/>
          </p:nvPr>
        </p:nvSpPr>
        <p:spPr/>
        <p:txBody>
          <a:bodyPr/>
          <a:lstStyle/>
          <a:p>
            <a:r>
              <a:rPr lang="en-US" sz="2800" dirty="0"/>
              <a:t>What’s hard about caches?</a:t>
            </a:r>
          </a:p>
          <a:p>
            <a:pPr lvl="1"/>
            <a:r>
              <a:rPr lang="en-US" sz="2400" dirty="0"/>
              <a:t>And in particular, for the project?</a:t>
            </a:r>
          </a:p>
          <a:p>
            <a:r>
              <a:rPr lang="en-US" sz="2800" dirty="0"/>
              <a:t>There are a lot of implementation details that get tricky</a:t>
            </a:r>
          </a:p>
          <a:p>
            <a:pPr lvl="1"/>
            <a:r>
              <a:rPr lang="en-US" sz="2400" dirty="0"/>
              <a:t>LRU is tricky to do above 2 way</a:t>
            </a:r>
          </a:p>
          <a:p>
            <a:pPr lvl="1"/>
            <a:r>
              <a:rPr lang="en-US" sz="2400" dirty="0"/>
              <a:t>Critical word first </a:t>
            </a:r>
          </a:p>
          <a:p>
            <a:pPr lvl="2"/>
            <a:r>
              <a:rPr lang="en-US" sz="2000" dirty="0"/>
              <a:t>less important for the project, but a real issue.</a:t>
            </a:r>
          </a:p>
          <a:p>
            <a:pPr lvl="1"/>
            <a:r>
              <a:rPr lang="en-US" sz="2400" dirty="0"/>
              <a:t>Making a non-blocking cache is tricky</a:t>
            </a:r>
          </a:p>
          <a:p>
            <a:pPr lvl="1"/>
            <a:r>
              <a:rPr lang="en-US" sz="2400" dirty="0"/>
              <a:t>Writes are tricky</a:t>
            </a:r>
          </a:p>
          <a:p>
            <a:pPr lvl="1"/>
            <a:r>
              <a:rPr lang="en-US" sz="2400" dirty="0"/>
              <a:t>Dealing with load/store dependencies</a:t>
            </a:r>
          </a:p>
          <a:p>
            <a:pPr lvl="1"/>
            <a:r>
              <a:rPr lang="en-US" sz="2400" dirty="0"/>
              <a:t>Multi-processor issues</a:t>
            </a:r>
          </a:p>
        </p:txBody>
      </p:sp>
      <p:sp>
        <p:nvSpPr>
          <p:cNvPr id="5" name="Text Box 4">
            <a:extLst>
              <a:ext uri="{FF2B5EF4-FFF2-40B4-BE49-F238E27FC236}">
                <a16:creationId xmlns:a16="http://schemas.microsoft.com/office/drawing/2014/main" id="{A0DB5CB2-0CA4-4D2A-A38A-07344E91DE8A}"/>
              </a:ext>
            </a:extLst>
          </p:cNvPr>
          <p:cNvSpPr txBox="1">
            <a:spLocks noChangeArrowheads="1"/>
          </p:cNvSpPr>
          <p:nvPr/>
        </p:nvSpPr>
        <p:spPr bwMode="auto">
          <a:xfrm>
            <a:off x="0" y="0"/>
            <a:ext cx="2514600" cy="307777"/>
          </a:xfrm>
          <a:prstGeom prst="rect">
            <a:avLst/>
          </a:prstGeom>
          <a:noFill/>
          <a:ln w="9525">
            <a:noFill/>
            <a:miter lim="800000"/>
            <a:headEnd/>
            <a:tailEnd/>
          </a:ln>
        </p:spPr>
        <p:txBody>
          <a:bodyPr wrap="square">
            <a:spAutoFit/>
          </a:bodyPr>
          <a:lstStyle/>
          <a:p>
            <a:pPr>
              <a:spcBef>
                <a:spcPct val="50000"/>
              </a:spcBef>
            </a:pPr>
            <a:r>
              <a:rPr lang="en-US" sz="1400" dirty="0">
                <a:solidFill>
                  <a:srgbClr val="FF6600"/>
                </a:solidFill>
              </a:rPr>
              <a:t>Difficult things with caches</a:t>
            </a:r>
          </a:p>
        </p:txBody>
      </p:sp>
    </p:spTree>
    <p:extLst>
      <p:ext uri="{BB962C8B-B14F-4D97-AF65-F5344CB8AC3E}">
        <p14:creationId xmlns:p14="http://schemas.microsoft.com/office/powerpoint/2010/main" val="2803955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500"/>
                                        <p:tgtEl>
                                          <p:spTgt spid="3">
                                            <p:txEl>
                                              <p:pRg st="7" end="7"/>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t>Critical Word First</a:t>
            </a:r>
          </a:p>
        </p:txBody>
      </p:sp>
      <p:sp>
        <p:nvSpPr>
          <p:cNvPr id="33795" name="Rectangle 3"/>
          <p:cNvSpPr>
            <a:spLocks noGrp="1" noChangeArrowheads="1"/>
          </p:cNvSpPr>
          <p:nvPr>
            <p:ph type="body" idx="1"/>
          </p:nvPr>
        </p:nvSpPr>
        <p:spPr>
          <a:xfrm>
            <a:off x="457200" y="1371600"/>
            <a:ext cx="8229600" cy="5029200"/>
          </a:xfrm>
        </p:spPr>
        <p:txBody>
          <a:bodyPr/>
          <a:lstStyle/>
          <a:p>
            <a:pPr eaLnBrk="1" hangingPunct="1"/>
            <a:r>
              <a:rPr lang="en-US" sz="2400" dirty="0"/>
              <a:t>Idea:</a:t>
            </a:r>
          </a:p>
          <a:p>
            <a:pPr lvl="1" eaLnBrk="1" hangingPunct="1"/>
            <a:r>
              <a:rPr lang="en-US" sz="2000" dirty="0"/>
              <a:t>For caches where the line size is greater than the word size, send the word which causes the miss first</a:t>
            </a:r>
          </a:p>
          <a:p>
            <a:pPr lvl="1" eaLnBrk="1" hangingPunct="1"/>
            <a:endParaRPr lang="en-US" sz="2000" dirty="0"/>
          </a:p>
          <a:p>
            <a:pPr eaLnBrk="1" hangingPunct="1"/>
            <a:r>
              <a:rPr lang="en-US" sz="2400" dirty="0"/>
              <a:t>Why?</a:t>
            </a:r>
          </a:p>
          <a:p>
            <a:pPr lvl="1" eaLnBrk="1" hangingPunct="1"/>
            <a:r>
              <a:rPr lang="en-US" sz="2000" dirty="0"/>
              <a:t>As always, the processor is what matters.</a:t>
            </a:r>
          </a:p>
          <a:p>
            <a:pPr lvl="1" eaLnBrk="1" hangingPunct="1"/>
            <a:r>
              <a:rPr lang="en-US" sz="2000" dirty="0"/>
              <a:t>We are getting extra data (cache line) into the cache to handle </a:t>
            </a:r>
            <a:r>
              <a:rPr lang="en-US" sz="2000" i="1" dirty="0"/>
              <a:t>future </a:t>
            </a:r>
            <a:r>
              <a:rPr lang="en-US" sz="2000" dirty="0"/>
              <a:t>requests</a:t>
            </a:r>
          </a:p>
          <a:p>
            <a:pPr lvl="1" eaLnBrk="1" hangingPunct="1"/>
            <a:r>
              <a:rPr lang="en-US" sz="2000" dirty="0"/>
              <a:t>But we want to get the </a:t>
            </a:r>
            <a:r>
              <a:rPr lang="en-US" sz="2000" u="sng" dirty="0"/>
              <a:t>current</a:t>
            </a:r>
            <a:r>
              <a:rPr lang="en-US" sz="2000" dirty="0"/>
              <a:t> request handled as quickly as possible.</a:t>
            </a:r>
          </a:p>
          <a:p>
            <a:pPr eaLnBrk="1" hangingPunct="1"/>
            <a:endParaRPr lang="en-US" sz="2400" dirty="0"/>
          </a:p>
          <a:p>
            <a:pPr eaLnBrk="1" hangingPunct="1"/>
            <a:r>
              <a:rPr lang="en-US" sz="2400" dirty="0"/>
              <a:t>What’s hard?</a:t>
            </a:r>
          </a:p>
          <a:p>
            <a:pPr lvl="1" eaLnBrk="1" hangingPunct="1"/>
            <a:r>
              <a:rPr lang="en-US" sz="2000" dirty="0"/>
              <a:t>Memory system needs to support this.</a:t>
            </a:r>
          </a:p>
          <a:p>
            <a:pPr lvl="1" eaLnBrk="1" hangingPunct="1"/>
            <a:r>
              <a:rPr lang="en-US" sz="2000" dirty="0"/>
              <a:t>We need to take an action while the data is still arriving.</a:t>
            </a:r>
          </a:p>
          <a:p>
            <a:pPr lvl="1" eaLnBrk="1" hangingPunct="1"/>
            <a:endParaRPr lang="en-US" sz="2000" dirty="0"/>
          </a:p>
        </p:txBody>
      </p:sp>
      <p:sp>
        <p:nvSpPr>
          <p:cNvPr id="5" name="Text Box 4">
            <a:extLst>
              <a:ext uri="{FF2B5EF4-FFF2-40B4-BE49-F238E27FC236}">
                <a16:creationId xmlns:a16="http://schemas.microsoft.com/office/drawing/2014/main" id="{855D4D1B-7588-4F1E-AFC9-080F5863A370}"/>
              </a:ext>
            </a:extLst>
          </p:cNvPr>
          <p:cNvSpPr txBox="1">
            <a:spLocks noChangeArrowheads="1"/>
          </p:cNvSpPr>
          <p:nvPr/>
        </p:nvSpPr>
        <p:spPr bwMode="auto">
          <a:xfrm>
            <a:off x="0" y="0"/>
            <a:ext cx="2514600" cy="523220"/>
          </a:xfrm>
          <a:prstGeom prst="rect">
            <a:avLst/>
          </a:prstGeom>
          <a:noFill/>
          <a:ln w="9525">
            <a:noFill/>
            <a:miter lim="800000"/>
            <a:headEnd/>
            <a:tailEnd/>
          </a:ln>
        </p:spPr>
        <p:txBody>
          <a:bodyPr wrap="square">
            <a:spAutoFit/>
          </a:bodyPr>
          <a:lstStyle/>
          <a:p>
            <a:pPr>
              <a:spcBef>
                <a:spcPct val="50000"/>
              </a:spcBef>
            </a:pPr>
            <a:r>
              <a:rPr lang="en-US" sz="1400" dirty="0">
                <a:solidFill>
                  <a:srgbClr val="FF6600"/>
                </a:solidFill>
              </a:rPr>
              <a:t>Difficult things with caches: </a:t>
            </a:r>
            <a:br>
              <a:rPr lang="en-US" sz="1400" dirty="0">
                <a:solidFill>
                  <a:srgbClr val="FF6600"/>
                </a:solidFill>
              </a:rPr>
            </a:br>
            <a:r>
              <a:rPr lang="en-US" sz="1400" dirty="0">
                <a:solidFill>
                  <a:srgbClr val="FF6600"/>
                </a:solidFill>
              </a:rPr>
              <a:t>Critical Word First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3795">
                                            <p:txEl>
                                              <p:pRg st="3" end="3"/>
                                            </p:txEl>
                                          </p:spTgt>
                                        </p:tgtEl>
                                        <p:attrNameLst>
                                          <p:attrName>style.visibility</p:attrName>
                                        </p:attrNameLst>
                                      </p:cBhvr>
                                      <p:to>
                                        <p:strVal val="visible"/>
                                      </p:to>
                                    </p:set>
                                    <p:animEffect transition="in" filter="fade">
                                      <p:cBhvr>
                                        <p:cTn id="7" dur="1000"/>
                                        <p:tgtEl>
                                          <p:spTgt spid="33795">
                                            <p:txEl>
                                              <p:pRg st="3" end="3"/>
                                            </p:txEl>
                                          </p:spTgt>
                                        </p:tgtEl>
                                      </p:cBhvr>
                                    </p:animEffect>
                                    <p:anim calcmode="lin" valueType="num">
                                      <p:cBhvr>
                                        <p:cTn id="8" dur="1000" fill="hold"/>
                                        <p:tgtEl>
                                          <p:spTgt spid="33795">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37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3795">
                                            <p:txEl>
                                              <p:pRg st="4" end="4"/>
                                            </p:txEl>
                                          </p:spTgt>
                                        </p:tgtEl>
                                        <p:attrNameLst>
                                          <p:attrName>style.visibility</p:attrName>
                                        </p:attrNameLst>
                                      </p:cBhvr>
                                      <p:to>
                                        <p:strVal val="visible"/>
                                      </p:to>
                                    </p:set>
                                    <p:animEffect transition="in" filter="fade">
                                      <p:cBhvr>
                                        <p:cTn id="14" dur="1000"/>
                                        <p:tgtEl>
                                          <p:spTgt spid="33795">
                                            <p:txEl>
                                              <p:pRg st="4" end="4"/>
                                            </p:txEl>
                                          </p:spTgt>
                                        </p:tgtEl>
                                      </p:cBhvr>
                                    </p:animEffect>
                                    <p:anim calcmode="lin" valueType="num">
                                      <p:cBhvr>
                                        <p:cTn id="15" dur="1000" fill="hold"/>
                                        <p:tgtEl>
                                          <p:spTgt spid="33795">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37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3795">
                                            <p:txEl>
                                              <p:pRg st="5" end="5"/>
                                            </p:txEl>
                                          </p:spTgt>
                                        </p:tgtEl>
                                        <p:attrNameLst>
                                          <p:attrName>style.visibility</p:attrName>
                                        </p:attrNameLst>
                                      </p:cBhvr>
                                      <p:to>
                                        <p:strVal val="visible"/>
                                      </p:to>
                                    </p:set>
                                    <p:animEffect transition="in" filter="fade">
                                      <p:cBhvr>
                                        <p:cTn id="21" dur="1000"/>
                                        <p:tgtEl>
                                          <p:spTgt spid="33795">
                                            <p:txEl>
                                              <p:pRg st="5" end="5"/>
                                            </p:txEl>
                                          </p:spTgt>
                                        </p:tgtEl>
                                      </p:cBhvr>
                                    </p:animEffect>
                                    <p:anim calcmode="lin" valueType="num">
                                      <p:cBhvr>
                                        <p:cTn id="22" dur="1000" fill="hold"/>
                                        <p:tgtEl>
                                          <p:spTgt spid="33795">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379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3795">
                                            <p:txEl>
                                              <p:pRg st="6" end="6"/>
                                            </p:txEl>
                                          </p:spTgt>
                                        </p:tgtEl>
                                        <p:attrNameLst>
                                          <p:attrName>style.visibility</p:attrName>
                                        </p:attrNameLst>
                                      </p:cBhvr>
                                      <p:to>
                                        <p:strVal val="visible"/>
                                      </p:to>
                                    </p:set>
                                    <p:animEffect transition="in" filter="fade">
                                      <p:cBhvr>
                                        <p:cTn id="28" dur="1000"/>
                                        <p:tgtEl>
                                          <p:spTgt spid="33795">
                                            <p:txEl>
                                              <p:pRg st="6" end="6"/>
                                            </p:txEl>
                                          </p:spTgt>
                                        </p:tgtEl>
                                      </p:cBhvr>
                                    </p:animEffect>
                                    <p:anim calcmode="lin" valueType="num">
                                      <p:cBhvr>
                                        <p:cTn id="29" dur="1000" fill="hold"/>
                                        <p:tgtEl>
                                          <p:spTgt spid="33795">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379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33795">
                                            <p:txEl>
                                              <p:pRg st="8" end="8"/>
                                            </p:txEl>
                                          </p:spTgt>
                                        </p:tgtEl>
                                        <p:attrNameLst>
                                          <p:attrName>style.visibility</p:attrName>
                                        </p:attrNameLst>
                                      </p:cBhvr>
                                      <p:to>
                                        <p:strVal val="visible"/>
                                      </p:to>
                                    </p:set>
                                    <p:animEffect transition="in" filter="wipe(down)">
                                      <p:cBhvr>
                                        <p:cTn id="35" dur="500"/>
                                        <p:tgtEl>
                                          <p:spTgt spid="33795">
                                            <p:txEl>
                                              <p:pRg st="8" end="8"/>
                                            </p:txEl>
                                          </p:spTgt>
                                        </p:tgtEl>
                                      </p:cBhvr>
                                    </p:animEffect>
                                  </p:childTnLst>
                                </p:cTn>
                              </p:par>
                              <p:par>
                                <p:cTn id="36" presetID="22" presetClass="entr" presetSubtype="4" fill="hold" nodeType="withEffect">
                                  <p:stCondLst>
                                    <p:cond delay="0"/>
                                  </p:stCondLst>
                                  <p:childTnLst>
                                    <p:set>
                                      <p:cBhvr>
                                        <p:cTn id="37" dur="1" fill="hold">
                                          <p:stCondLst>
                                            <p:cond delay="0"/>
                                          </p:stCondLst>
                                        </p:cTn>
                                        <p:tgtEl>
                                          <p:spTgt spid="33795">
                                            <p:txEl>
                                              <p:pRg st="9" end="9"/>
                                            </p:txEl>
                                          </p:spTgt>
                                        </p:tgtEl>
                                        <p:attrNameLst>
                                          <p:attrName>style.visibility</p:attrName>
                                        </p:attrNameLst>
                                      </p:cBhvr>
                                      <p:to>
                                        <p:strVal val="visible"/>
                                      </p:to>
                                    </p:set>
                                    <p:animEffect transition="in" filter="wipe(down)">
                                      <p:cBhvr>
                                        <p:cTn id="38" dur="500"/>
                                        <p:tgtEl>
                                          <p:spTgt spid="33795">
                                            <p:txEl>
                                              <p:pRg st="9" end="9"/>
                                            </p:txEl>
                                          </p:spTgt>
                                        </p:tgtEl>
                                      </p:cBhvr>
                                    </p:animEffect>
                                  </p:childTnLst>
                                </p:cTn>
                              </p:par>
                              <p:par>
                                <p:cTn id="39" presetID="22" presetClass="entr" presetSubtype="4" fill="hold" nodeType="withEffect">
                                  <p:stCondLst>
                                    <p:cond delay="0"/>
                                  </p:stCondLst>
                                  <p:childTnLst>
                                    <p:set>
                                      <p:cBhvr>
                                        <p:cTn id="40" dur="1" fill="hold">
                                          <p:stCondLst>
                                            <p:cond delay="0"/>
                                          </p:stCondLst>
                                        </p:cTn>
                                        <p:tgtEl>
                                          <p:spTgt spid="33795">
                                            <p:txEl>
                                              <p:pRg st="10" end="10"/>
                                            </p:txEl>
                                          </p:spTgt>
                                        </p:tgtEl>
                                        <p:attrNameLst>
                                          <p:attrName>style.visibility</p:attrName>
                                        </p:attrNameLst>
                                      </p:cBhvr>
                                      <p:to>
                                        <p:strVal val="visible"/>
                                      </p:to>
                                    </p:set>
                                    <p:animEffect transition="in" filter="wipe(down)">
                                      <p:cBhvr>
                                        <p:cTn id="41" dur="500"/>
                                        <p:tgtEl>
                                          <p:spTgt spid="3379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dirty="0"/>
              <a:t>LRU is difficult</a:t>
            </a:r>
          </a:p>
        </p:txBody>
      </p:sp>
      <p:sp>
        <p:nvSpPr>
          <p:cNvPr id="34819" name="Rectangle 3"/>
          <p:cNvSpPr>
            <a:spLocks noGrp="1" noChangeArrowheads="1"/>
          </p:cNvSpPr>
          <p:nvPr>
            <p:ph type="body" idx="1"/>
          </p:nvPr>
        </p:nvSpPr>
        <p:spPr/>
        <p:txBody>
          <a:bodyPr/>
          <a:lstStyle/>
          <a:p>
            <a:pPr eaLnBrk="1" hangingPunct="1"/>
            <a:r>
              <a:rPr lang="en-US" dirty="0"/>
              <a:t>We want to keep track of the exact order things have been used in the set.</a:t>
            </a:r>
          </a:p>
          <a:p>
            <a:pPr lvl="1" eaLnBrk="1" hangingPunct="1"/>
            <a:r>
              <a:rPr lang="en-US" dirty="0"/>
              <a:t>So if I have 4 things, I want to know the MRU, the next MRU, etc.</a:t>
            </a:r>
          </a:p>
          <a:p>
            <a:pPr eaLnBrk="1" hangingPunct="1"/>
            <a:r>
              <a:rPr lang="en-US" dirty="0"/>
              <a:t>I could maintain a stack-like structure</a:t>
            </a:r>
          </a:p>
          <a:p>
            <a:pPr lvl="1" eaLnBrk="1" hangingPunct="1"/>
            <a:r>
              <a:rPr lang="en-US" dirty="0"/>
              <a:t>But that’s a lot of data movement.</a:t>
            </a:r>
          </a:p>
          <a:p>
            <a:pPr eaLnBrk="1" hangingPunct="1"/>
            <a:r>
              <a:rPr lang="en-US" dirty="0"/>
              <a:t>I could maintain a counter for each line</a:t>
            </a:r>
          </a:p>
          <a:p>
            <a:pPr lvl="1" eaLnBrk="1" hangingPunct="1"/>
            <a:r>
              <a:rPr lang="en-US" dirty="0"/>
              <a:t>But that’s a lot of work and area (why area?)</a:t>
            </a:r>
          </a:p>
          <a:p>
            <a:pPr eaLnBrk="1" hangingPunct="1"/>
            <a:r>
              <a:rPr lang="en-US" dirty="0"/>
              <a:t>No good way to track LRU?</a:t>
            </a:r>
          </a:p>
          <a:p>
            <a:pPr lvl="1" eaLnBrk="1" hangingPunct="1"/>
            <a:r>
              <a:rPr lang="en-US" dirty="0"/>
              <a:t>Something smart?</a:t>
            </a:r>
          </a:p>
        </p:txBody>
      </p:sp>
      <p:sp>
        <p:nvSpPr>
          <p:cNvPr id="4" name="Text Box 4">
            <a:extLst>
              <a:ext uri="{FF2B5EF4-FFF2-40B4-BE49-F238E27FC236}">
                <a16:creationId xmlns:a16="http://schemas.microsoft.com/office/drawing/2014/main" id="{13E8BE38-1178-469C-B4D1-453738F6586C}"/>
              </a:ext>
            </a:extLst>
          </p:cNvPr>
          <p:cNvSpPr txBox="1">
            <a:spLocks noChangeArrowheads="1"/>
          </p:cNvSpPr>
          <p:nvPr/>
        </p:nvSpPr>
        <p:spPr bwMode="auto">
          <a:xfrm>
            <a:off x="0" y="0"/>
            <a:ext cx="2514600" cy="523220"/>
          </a:xfrm>
          <a:prstGeom prst="rect">
            <a:avLst/>
          </a:prstGeom>
          <a:noFill/>
          <a:ln w="9525">
            <a:noFill/>
            <a:miter lim="800000"/>
            <a:headEnd/>
            <a:tailEnd/>
          </a:ln>
        </p:spPr>
        <p:txBody>
          <a:bodyPr wrap="square">
            <a:spAutoFit/>
          </a:bodyPr>
          <a:lstStyle/>
          <a:p>
            <a:pPr>
              <a:spcBef>
                <a:spcPct val="50000"/>
              </a:spcBef>
            </a:pPr>
            <a:r>
              <a:rPr lang="en-US" sz="1400" dirty="0">
                <a:solidFill>
                  <a:srgbClr val="FF6600"/>
                </a:solidFill>
              </a:rPr>
              <a:t>Difficult things with caches: </a:t>
            </a:r>
            <a:br>
              <a:rPr lang="en-US" sz="1400" dirty="0">
                <a:solidFill>
                  <a:srgbClr val="FF6600"/>
                </a:solidFill>
              </a:rPr>
            </a:br>
            <a:r>
              <a:rPr lang="en-US" sz="1400" dirty="0">
                <a:solidFill>
                  <a:srgbClr val="FF6600"/>
                </a:solidFill>
              </a:rPr>
              <a:t>LRU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4819">
                                            <p:txEl>
                                              <p:pRg st="2" end="2"/>
                                            </p:txEl>
                                          </p:spTgt>
                                        </p:tgtEl>
                                        <p:attrNameLst>
                                          <p:attrName>style.visibility</p:attrName>
                                        </p:attrNameLst>
                                      </p:cBhvr>
                                      <p:to>
                                        <p:strVal val="visible"/>
                                      </p:to>
                                    </p:set>
                                    <p:animEffect transition="in" filter="wipe(down)">
                                      <p:cBhvr>
                                        <p:cTn id="7" dur="500"/>
                                        <p:tgtEl>
                                          <p:spTgt spid="3481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4819">
                                            <p:txEl>
                                              <p:pRg st="3" end="3"/>
                                            </p:txEl>
                                          </p:spTgt>
                                        </p:tgtEl>
                                        <p:attrNameLst>
                                          <p:attrName>style.visibility</p:attrName>
                                        </p:attrNameLst>
                                      </p:cBhvr>
                                      <p:to>
                                        <p:strVal val="visible"/>
                                      </p:to>
                                    </p:set>
                                    <p:animEffect transition="in" filter="wipe(down)">
                                      <p:cBhvr>
                                        <p:cTn id="12" dur="500"/>
                                        <p:tgtEl>
                                          <p:spTgt spid="34819">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4819">
                                            <p:txEl>
                                              <p:pRg st="4" end="4"/>
                                            </p:txEl>
                                          </p:spTgt>
                                        </p:tgtEl>
                                        <p:attrNameLst>
                                          <p:attrName>style.visibility</p:attrName>
                                        </p:attrNameLst>
                                      </p:cBhvr>
                                      <p:to>
                                        <p:strVal val="visible"/>
                                      </p:to>
                                    </p:set>
                                    <p:animEffect transition="in" filter="wipe(down)">
                                      <p:cBhvr>
                                        <p:cTn id="17" dur="500"/>
                                        <p:tgtEl>
                                          <p:spTgt spid="3481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4819">
                                            <p:txEl>
                                              <p:pRg st="5" end="5"/>
                                            </p:txEl>
                                          </p:spTgt>
                                        </p:tgtEl>
                                        <p:attrNameLst>
                                          <p:attrName>style.visibility</p:attrName>
                                        </p:attrNameLst>
                                      </p:cBhvr>
                                      <p:to>
                                        <p:strVal val="visible"/>
                                      </p:to>
                                    </p:set>
                                    <p:animEffect transition="in" filter="wipe(down)">
                                      <p:cBhvr>
                                        <p:cTn id="22" dur="500"/>
                                        <p:tgtEl>
                                          <p:spTgt spid="34819">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4819">
                                            <p:txEl>
                                              <p:pRg st="6" end="6"/>
                                            </p:txEl>
                                          </p:spTgt>
                                        </p:tgtEl>
                                        <p:attrNameLst>
                                          <p:attrName>style.visibility</p:attrName>
                                        </p:attrNameLst>
                                      </p:cBhvr>
                                      <p:to>
                                        <p:strVal val="visible"/>
                                      </p:to>
                                    </p:set>
                                    <p:animEffect transition="in" filter="wipe(down)">
                                      <p:cBhvr>
                                        <p:cTn id="27" dur="500"/>
                                        <p:tgtEl>
                                          <p:spTgt spid="34819">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4819">
                                            <p:txEl>
                                              <p:pRg st="7" end="7"/>
                                            </p:txEl>
                                          </p:spTgt>
                                        </p:tgtEl>
                                        <p:attrNameLst>
                                          <p:attrName>style.visibility</p:attrName>
                                        </p:attrNameLst>
                                      </p:cBhvr>
                                      <p:to>
                                        <p:strVal val="visible"/>
                                      </p:to>
                                    </p:set>
                                    <p:animEffect transition="in" filter="wipe(down)">
                                      <p:cBhvr>
                                        <p:cTn id="32" dur="500"/>
                                        <p:tgtEl>
                                          <p:spTgt spid="3481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t>Pseudo-LRU replacement</a:t>
            </a:r>
          </a:p>
        </p:txBody>
      </p:sp>
      <p:sp>
        <p:nvSpPr>
          <p:cNvPr id="35843" name="Rectangle 3"/>
          <p:cNvSpPr>
            <a:spLocks noGrp="1" noChangeArrowheads="1"/>
          </p:cNvSpPr>
          <p:nvPr>
            <p:ph type="body" idx="1"/>
          </p:nvPr>
        </p:nvSpPr>
        <p:spPr/>
        <p:txBody>
          <a:bodyPr/>
          <a:lstStyle/>
          <a:p>
            <a:pPr eaLnBrk="1" hangingPunct="1"/>
            <a:r>
              <a:rPr lang="en-US"/>
              <a:t># of bits needed to maintain order among N items?</a:t>
            </a:r>
          </a:p>
          <a:p>
            <a:pPr eaLnBrk="1" hangingPunct="1"/>
            <a:r>
              <a:rPr lang="en-US"/>
              <a:t>So for N=16 we need: ____ bits.</a:t>
            </a:r>
          </a:p>
          <a:p>
            <a:pPr eaLnBrk="1" hangingPunct="1"/>
            <a:r>
              <a:rPr lang="en-US"/>
              <a:t>Any better ideas?</a:t>
            </a:r>
          </a:p>
        </p:txBody>
      </p:sp>
      <p:sp>
        <p:nvSpPr>
          <p:cNvPr id="78852" name="Text Box 4"/>
          <p:cNvSpPr txBox="1">
            <a:spLocks noChangeArrowheads="1"/>
          </p:cNvSpPr>
          <p:nvPr/>
        </p:nvSpPr>
        <p:spPr bwMode="auto">
          <a:xfrm>
            <a:off x="4953000" y="2743200"/>
            <a:ext cx="762000" cy="519113"/>
          </a:xfrm>
          <a:prstGeom prst="rect">
            <a:avLst/>
          </a:prstGeom>
          <a:noFill/>
          <a:ln w="9525">
            <a:noFill/>
            <a:miter lim="800000"/>
            <a:headEnd/>
            <a:tailEnd/>
          </a:ln>
        </p:spPr>
        <p:txBody>
          <a:bodyPr>
            <a:spAutoFit/>
          </a:bodyPr>
          <a:lstStyle/>
          <a:p>
            <a:pPr>
              <a:spcBef>
                <a:spcPct val="50000"/>
              </a:spcBef>
            </a:pPr>
            <a:r>
              <a:rPr lang="en-US" sz="2800">
                <a:solidFill>
                  <a:srgbClr val="FF6600"/>
                </a:solidFill>
              </a:rPr>
              <a:t>45</a:t>
            </a:r>
          </a:p>
        </p:txBody>
      </p:sp>
      <p:sp>
        <p:nvSpPr>
          <p:cNvPr id="5" name="Text Box 4">
            <a:extLst>
              <a:ext uri="{FF2B5EF4-FFF2-40B4-BE49-F238E27FC236}">
                <a16:creationId xmlns:a16="http://schemas.microsoft.com/office/drawing/2014/main" id="{8BFE2E80-17A6-44A6-ADF2-D8C5F0D2DF5A}"/>
              </a:ext>
            </a:extLst>
          </p:cNvPr>
          <p:cNvSpPr txBox="1">
            <a:spLocks noChangeArrowheads="1"/>
          </p:cNvSpPr>
          <p:nvPr/>
        </p:nvSpPr>
        <p:spPr bwMode="auto">
          <a:xfrm>
            <a:off x="0" y="0"/>
            <a:ext cx="2514600" cy="523220"/>
          </a:xfrm>
          <a:prstGeom prst="rect">
            <a:avLst/>
          </a:prstGeom>
          <a:noFill/>
          <a:ln w="9525">
            <a:noFill/>
            <a:miter lim="800000"/>
            <a:headEnd/>
            <a:tailEnd/>
          </a:ln>
        </p:spPr>
        <p:txBody>
          <a:bodyPr wrap="square">
            <a:spAutoFit/>
          </a:bodyPr>
          <a:lstStyle/>
          <a:p>
            <a:pPr>
              <a:spcBef>
                <a:spcPct val="50000"/>
              </a:spcBef>
            </a:pPr>
            <a:r>
              <a:rPr lang="en-US" sz="1400" dirty="0">
                <a:solidFill>
                  <a:srgbClr val="FF6600"/>
                </a:solidFill>
              </a:rPr>
              <a:t>Difficult things with caches: </a:t>
            </a:r>
            <a:br>
              <a:rPr lang="en-US" sz="1400" dirty="0">
                <a:solidFill>
                  <a:srgbClr val="FF6600"/>
                </a:solidFill>
              </a:rPr>
            </a:br>
            <a:r>
              <a:rPr lang="en-US" sz="1400" dirty="0">
                <a:solidFill>
                  <a:srgbClr val="FF6600"/>
                </a:solidFill>
              </a:rPr>
              <a:t>LRU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78852"/>
                                        </p:tgtEl>
                                        <p:attrNameLst>
                                          <p:attrName>style.visibility</p:attrName>
                                        </p:attrNameLst>
                                      </p:cBhvr>
                                      <p:to>
                                        <p:strVal val="visible"/>
                                      </p:to>
                                    </p:set>
                                    <p:animEffect transition="in" filter="fade">
                                      <p:cBhvr>
                                        <p:cTn id="7" dur="770" decel="100000"/>
                                        <p:tgtEl>
                                          <p:spTgt spid="78852"/>
                                        </p:tgtEl>
                                      </p:cBhvr>
                                    </p:animEffect>
                                    <p:animScale>
                                      <p:cBhvr>
                                        <p:cTn id="8" dur="770" decel="100000"/>
                                        <p:tgtEl>
                                          <p:spTgt spid="78852"/>
                                        </p:tgtEl>
                                      </p:cBhvr>
                                      <p:from x="10000" y="10000"/>
                                      <p:to x="200000" y="450000"/>
                                    </p:animScale>
                                    <p:animScale>
                                      <p:cBhvr>
                                        <p:cTn id="9" dur="1230" accel="100000" fill="hold">
                                          <p:stCondLst>
                                            <p:cond delay="770"/>
                                          </p:stCondLst>
                                        </p:cTn>
                                        <p:tgtEl>
                                          <p:spTgt spid="78852"/>
                                        </p:tgtEl>
                                      </p:cBhvr>
                                      <p:from x="200000" y="450000"/>
                                      <p:to x="100000" y="100000"/>
                                    </p:animScale>
                                    <p:set>
                                      <p:cBhvr>
                                        <p:cTn id="10" dur="770" fill="hold"/>
                                        <p:tgtEl>
                                          <p:spTgt spid="78852"/>
                                        </p:tgtEl>
                                        <p:attrNameLst>
                                          <p:attrName>ppt_x</p:attrName>
                                        </p:attrNameLst>
                                      </p:cBhvr>
                                      <p:to>
                                        <p:strVal val="(0.5)"/>
                                      </p:to>
                                    </p:set>
                                    <p:anim from="(0.5)" to="(#ppt_x)" calcmode="lin" valueType="num">
                                      <p:cBhvr>
                                        <p:cTn id="11" dur="1230" accel="100000" fill="hold">
                                          <p:stCondLst>
                                            <p:cond delay="770"/>
                                          </p:stCondLst>
                                        </p:cTn>
                                        <p:tgtEl>
                                          <p:spTgt spid="78852"/>
                                        </p:tgtEl>
                                        <p:attrNameLst>
                                          <p:attrName>ppt_x</p:attrName>
                                        </p:attrNameLst>
                                      </p:cBhvr>
                                    </p:anim>
                                    <p:set>
                                      <p:cBhvr>
                                        <p:cTn id="12" dur="770" fill="hold"/>
                                        <p:tgtEl>
                                          <p:spTgt spid="78852"/>
                                        </p:tgtEl>
                                        <p:attrNameLst>
                                          <p:attrName>ppt_y</p:attrName>
                                        </p:attrNameLst>
                                      </p:cBhvr>
                                      <p:to>
                                        <p:strVal val="(#ppt_y+0.4)"/>
                                      </p:to>
                                    </p:set>
                                    <p:anim from="(#ppt_y+0.4)" to="(#ppt_y)" calcmode="lin" valueType="num">
                                      <p:cBhvr>
                                        <p:cTn id="13" dur="1230" accel="100000" fill="hold">
                                          <p:stCondLst>
                                            <p:cond delay="770"/>
                                          </p:stCondLst>
                                        </p:cTn>
                                        <p:tgtEl>
                                          <p:spTgt spid="7885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dirty="0" err="1"/>
              <a:t>Psuedo</a:t>
            </a:r>
            <a:r>
              <a:rPr lang="en-US" dirty="0"/>
              <a:t> LRU</a:t>
            </a:r>
          </a:p>
        </p:txBody>
      </p:sp>
      <p:graphicFrame>
        <p:nvGraphicFramePr>
          <p:cNvPr id="172035" name="Group 3"/>
          <p:cNvGraphicFramePr>
            <a:graphicFrameLocks noGrp="1"/>
          </p:cNvGraphicFramePr>
          <p:nvPr>
            <p:ph idx="1"/>
          </p:nvPr>
        </p:nvGraphicFramePr>
        <p:xfrm>
          <a:off x="1676400" y="3657600"/>
          <a:ext cx="5878513" cy="923925"/>
        </p:xfrm>
        <a:graphic>
          <a:graphicData uri="http://schemas.openxmlformats.org/drawingml/2006/table">
            <a:tbl>
              <a:tblPr/>
              <a:tblGrid>
                <a:gridCol w="1470025">
                  <a:extLst>
                    <a:ext uri="{9D8B030D-6E8A-4147-A177-3AD203B41FA5}">
                      <a16:colId xmlns:a16="http://schemas.microsoft.com/office/drawing/2014/main" val="20000"/>
                    </a:ext>
                  </a:extLst>
                </a:gridCol>
                <a:gridCol w="1470025">
                  <a:extLst>
                    <a:ext uri="{9D8B030D-6E8A-4147-A177-3AD203B41FA5}">
                      <a16:colId xmlns:a16="http://schemas.microsoft.com/office/drawing/2014/main" val="20001"/>
                    </a:ext>
                  </a:extLst>
                </a:gridCol>
                <a:gridCol w="1468438">
                  <a:extLst>
                    <a:ext uri="{9D8B030D-6E8A-4147-A177-3AD203B41FA5}">
                      <a16:colId xmlns:a16="http://schemas.microsoft.com/office/drawing/2014/main" val="20002"/>
                    </a:ext>
                  </a:extLst>
                </a:gridCol>
                <a:gridCol w="1470025">
                  <a:extLst>
                    <a:ext uri="{9D8B030D-6E8A-4147-A177-3AD203B41FA5}">
                      <a16:colId xmlns:a16="http://schemas.microsoft.com/office/drawing/2014/main" val="20003"/>
                    </a:ext>
                  </a:extLst>
                </a:gridCol>
              </a:tblGrid>
              <a:tr h="923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Way 0</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Way 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Way 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rPr>
                        <a:t>Way 3</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6879" name="Text Box 15"/>
          <p:cNvSpPr txBox="1">
            <a:spLocks noChangeArrowheads="1"/>
          </p:cNvSpPr>
          <p:nvPr/>
        </p:nvSpPr>
        <p:spPr bwMode="auto">
          <a:xfrm>
            <a:off x="4495800" y="1981200"/>
            <a:ext cx="609600" cy="466725"/>
          </a:xfrm>
          <a:prstGeom prst="rect">
            <a:avLst/>
          </a:prstGeom>
          <a:noFill/>
          <a:ln w="9525">
            <a:solidFill>
              <a:schemeClr val="tx1"/>
            </a:solidFill>
            <a:miter lim="800000"/>
            <a:headEnd/>
            <a:tailEnd/>
          </a:ln>
        </p:spPr>
        <p:txBody>
          <a:bodyPr>
            <a:spAutoFit/>
          </a:bodyPr>
          <a:lstStyle/>
          <a:p>
            <a:pPr>
              <a:spcBef>
                <a:spcPct val="50000"/>
              </a:spcBef>
            </a:pPr>
            <a:endParaRPr lang="en-US" sz="2400">
              <a:latin typeface="Times New Roman" pitchFamily="18" charset="0"/>
            </a:endParaRPr>
          </a:p>
        </p:txBody>
      </p:sp>
      <p:sp>
        <p:nvSpPr>
          <p:cNvPr id="36880" name="Text Box 16"/>
          <p:cNvSpPr txBox="1">
            <a:spLocks noChangeArrowheads="1"/>
          </p:cNvSpPr>
          <p:nvPr/>
        </p:nvSpPr>
        <p:spPr bwMode="auto">
          <a:xfrm>
            <a:off x="3048000" y="2819400"/>
            <a:ext cx="609600" cy="466725"/>
          </a:xfrm>
          <a:prstGeom prst="rect">
            <a:avLst/>
          </a:prstGeom>
          <a:noFill/>
          <a:ln w="9525">
            <a:solidFill>
              <a:schemeClr val="tx1"/>
            </a:solidFill>
            <a:miter lim="800000"/>
            <a:headEnd/>
            <a:tailEnd/>
          </a:ln>
        </p:spPr>
        <p:txBody>
          <a:bodyPr>
            <a:spAutoFit/>
          </a:bodyPr>
          <a:lstStyle/>
          <a:p>
            <a:pPr>
              <a:spcBef>
                <a:spcPct val="50000"/>
              </a:spcBef>
            </a:pPr>
            <a:endParaRPr lang="en-US" sz="2400">
              <a:latin typeface="Times New Roman" pitchFamily="18" charset="0"/>
            </a:endParaRPr>
          </a:p>
        </p:txBody>
      </p:sp>
      <p:sp>
        <p:nvSpPr>
          <p:cNvPr id="36881" name="Text Box 17"/>
          <p:cNvSpPr txBox="1">
            <a:spLocks noChangeArrowheads="1"/>
          </p:cNvSpPr>
          <p:nvPr/>
        </p:nvSpPr>
        <p:spPr bwMode="auto">
          <a:xfrm>
            <a:off x="5943600" y="2819400"/>
            <a:ext cx="609600" cy="466725"/>
          </a:xfrm>
          <a:prstGeom prst="rect">
            <a:avLst/>
          </a:prstGeom>
          <a:noFill/>
          <a:ln w="9525">
            <a:solidFill>
              <a:schemeClr val="tx1"/>
            </a:solidFill>
            <a:miter lim="800000"/>
            <a:headEnd/>
            <a:tailEnd/>
          </a:ln>
        </p:spPr>
        <p:txBody>
          <a:bodyPr>
            <a:spAutoFit/>
          </a:bodyPr>
          <a:lstStyle/>
          <a:p>
            <a:pPr>
              <a:spcBef>
                <a:spcPct val="50000"/>
              </a:spcBef>
            </a:pPr>
            <a:endParaRPr lang="en-US" sz="2400">
              <a:latin typeface="Times New Roman" pitchFamily="18" charset="0"/>
            </a:endParaRPr>
          </a:p>
        </p:txBody>
      </p:sp>
      <p:sp>
        <p:nvSpPr>
          <p:cNvPr id="36882" name="Text Box 18"/>
          <p:cNvSpPr txBox="1">
            <a:spLocks noChangeArrowheads="1"/>
          </p:cNvSpPr>
          <p:nvPr/>
        </p:nvSpPr>
        <p:spPr bwMode="auto">
          <a:xfrm>
            <a:off x="1431925" y="5146675"/>
            <a:ext cx="7310438" cy="1552575"/>
          </a:xfrm>
          <a:prstGeom prst="rect">
            <a:avLst/>
          </a:prstGeom>
          <a:noFill/>
          <a:ln w="9525">
            <a:noFill/>
            <a:miter lim="800000"/>
            <a:headEnd/>
            <a:tailEnd/>
          </a:ln>
        </p:spPr>
        <p:txBody>
          <a:bodyPr wrap="none">
            <a:spAutoFit/>
          </a:bodyPr>
          <a:lstStyle/>
          <a:p>
            <a:r>
              <a:rPr lang="en-US" sz="2400">
                <a:latin typeface="Times New Roman" pitchFamily="18" charset="0"/>
              </a:rPr>
              <a:t>General theme:</a:t>
            </a:r>
          </a:p>
          <a:p>
            <a:r>
              <a:rPr lang="en-US" sz="2400">
                <a:latin typeface="Times New Roman" pitchFamily="18" charset="0"/>
              </a:rPr>
              <a:t>  On a hit or replacement, switch all the bits to point away </a:t>
            </a:r>
          </a:p>
          <a:p>
            <a:r>
              <a:rPr lang="en-US" sz="2400">
                <a:latin typeface="Times New Roman" pitchFamily="18" charset="0"/>
              </a:rPr>
              <a:t>  from you.</a:t>
            </a:r>
          </a:p>
          <a:p>
            <a:r>
              <a:rPr lang="en-US" sz="2400">
                <a:latin typeface="Times New Roman" pitchFamily="18" charset="0"/>
              </a:rPr>
              <a:t>  Replace the one pointed to. </a:t>
            </a:r>
          </a:p>
        </p:txBody>
      </p:sp>
      <p:sp>
        <p:nvSpPr>
          <p:cNvPr id="36883" name="Line 19"/>
          <p:cNvSpPr>
            <a:spLocks noChangeShapeType="1"/>
          </p:cNvSpPr>
          <p:nvPr/>
        </p:nvSpPr>
        <p:spPr bwMode="auto">
          <a:xfrm flipH="1">
            <a:off x="3733800" y="2438400"/>
            <a:ext cx="914400" cy="381000"/>
          </a:xfrm>
          <a:prstGeom prst="line">
            <a:avLst/>
          </a:prstGeom>
          <a:noFill/>
          <a:ln w="28575">
            <a:solidFill>
              <a:schemeClr val="tx1"/>
            </a:solidFill>
            <a:miter lim="800000"/>
            <a:headEnd/>
            <a:tailEnd type="triangle" w="med" len="med"/>
          </a:ln>
        </p:spPr>
        <p:txBody>
          <a:bodyPr wrap="none"/>
          <a:lstStyle/>
          <a:p>
            <a:endParaRPr lang="en-US"/>
          </a:p>
        </p:txBody>
      </p:sp>
      <p:sp>
        <p:nvSpPr>
          <p:cNvPr id="36884" name="Line 20"/>
          <p:cNvSpPr>
            <a:spLocks noChangeShapeType="1"/>
          </p:cNvSpPr>
          <p:nvPr/>
        </p:nvSpPr>
        <p:spPr bwMode="auto">
          <a:xfrm>
            <a:off x="4953000" y="2438400"/>
            <a:ext cx="990600" cy="381000"/>
          </a:xfrm>
          <a:prstGeom prst="line">
            <a:avLst/>
          </a:prstGeom>
          <a:noFill/>
          <a:ln w="28575">
            <a:solidFill>
              <a:schemeClr val="tx1"/>
            </a:solidFill>
            <a:miter lim="800000"/>
            <a:headEnd/>
            <a:tailEnd type="triangle" w="med" len="med"/>
          </a:ln>
        </p:spPr>
        <p:txBody>
          <a:bodyPr wrap="none"/>
          <a:lstStyle/>
          <a:p>
            <a:endParaRPr lang="en-US"/>
          </a:p>
        </p:txBody>
      </p:sp>
      <p:sp>
        <p:nvSpPr>
          <p:cNvPr id="36885" name="Line 21"/>
          <p:cNvSpPr>
            <a:spLocks noChangeShapeType="1"/>
          </p:cNvSpPr>
          <p:nvPr/>
        </p:nvSpPr>
        <p:spPr bwMode="auto">
          <a:xfrm>
            <a:off x="3581400" y="3276600"/>
            <a:ext cx="457200" cy="304800"/>
          </a:xfrm>
          <a:prstGeom prst="line">
            <a:avLst/>
          </a:prstGeom>
          <a:noFill/>
          <a:ln w="28575">
            <a:solidFill>
              <a:schemeClr val="tx1"/>
            </a:solidFill>
            <a:miter lim="800000"/>
            <a:headEnd/>
            <a:tailEnd type="triangle" w="med" len="med"/>
          </a:ln>
        </p:spPr>
        <p:txBody>
          <a:bodyPr wrap="none"/>
          <a:lstStyle/>
          <a:p>
            <a:endParaRPr lang="en-US"/>
          </a:p>
        </p:txBody>
      </p:sp>
      <p:sp>
        <p:nvSpPr>
          <p:cNvPr id="36886" name="Line 22"/>
          <p:cNvSpPr>
            <a:spLocks noChangeShapeType="1"/>
          </p:cNvSpPr>
          <p:nvPr/>
        </p:nvSpPr>
        <p:spPr bwMode="auto">
          <a:xfrm flipH="1">
            <a:off x="2743200" y="3276600"/>
            <a:ext cx="381000" cy="304800"/>
          </a:xfrm>
          <a:prstGeom prst="line">
            <a:avLst/>
          </a:prstGeom>
          <a:noFill/>
          <a:ln w="28575">
            <a:solidFill>
              <a:schemeClr val="tx1"/>
            </a:solidFill>
            <a:miter lim="800000"/>
            <a:headEnd/>
            <a:tailEnd type="triangle" w="med" len="med"/>
          </a:ln>
        </p:spPr>
        <p:txBody>
          <a:bodyPr wrap="none"/>
          <a:lstStyle/>
          <a:p>
            <a:endParaRPr lang="en-US"/>
          </a:p>
        </p:txBody>
      </p:sp>
      <p:sp>
        <p:nvSpPr>
          <p:cNvPr id="36887" name="Line 23"/>
          <p:cNvSpPr>
            <a:spLocks noChangeShapeType="1"/>
          </p:cNvSpPr>
          <p:nvPr/>
        </p:nvSpPr>
        <p:spPr bwMode="auto">
          <a:xfrm>
            <a:off x="6400800" y="3276600"/>
            <a:ext cx="457200" cy="304800"/>
          </a:xfrm>
          <a:prstGeom prst="line">
            <a:avLst/>
          </a:prstGeom>
          <a:noFill/>
          <a:ln w="28575">
            <a:solidFill>
              <a:schemeClr val="tx1"/>
            </a:solidFill>
            <a:miter lim="800000"/>
            <a:headEnd/>
            <a:tailEnd type="triangle" w="med" len="med"/>
          </a:ln>
        </p:spPr>
        <p:txBody>
          <a:bodyPr wrap="none"/>
          <a:lstStyle/>
          <a:p>
            <a:endParaRPr lang="en-US"/>
          </a:p>
        </p:txBody>
      </p:sp>
      <p:sp>
        <p:nvSpPr>
          <p:cNvPr id="36888" name="Line 24"/>
          <p:cNvSpPr>
            <a:spLocks noChangeShapeType="1"/>
          </p:cNvSpPr>
          <p:nvPr/>
        </p:nvSpPr>
        <p:spPr bwMode="auto">
          <a:xfrm flipH="1">
            <a:off x="5715000" y="3276600"/>
            <a:ext cx="381000" cy="304800"/>
          </a:xfrm>
          <a:prstGeom prst="line">
            <a:avLst/>
          </a:prstGeom>
          <a:noFill/>
          <a:ln w="28575">
            <a:solidFill>
              <a:schemeClr val="tx1"/>
            </a:solidFill>
            <a:miter lim="800000"/>
            <a:headEnd/>
            <a:tailEnd type="triangle" w="med" len="med"/>
          </a:ln>
        </p:spPr>
        <p:txBody>
          <a:bodyPr wrap="none"/>
          <a:lstStyle/>
          <a:p>
            <a:endParaRPr lang="en-US"/>
          </a:p>
        </p:txBody>
      </p:sp>
      <p:sp>
        <p:nvSpPr>
          <p:cNvPr id="36889" name="Text Box 25"/>
          <p:cNvSpPr txBox="1">
            <a:spLocks noChangeArrowheads="1"/>
          </p:cNvSpPr>
          <p:nvPr/>
        </p:nvSpPr>
        <p:spPr bwMode="auto">
          <a:xfrm>
            <a:off x="3794125" y="2251075"/>
            <a:ext cx="336550" cy="457200"/>
          </a:xfrm>
          <a:prstGeom prst="rect">
            <a:avLst/>
          </a:prstGeom>
          <a:noFill/>
          <a:ln w="9525">
            <a:noFill/>
            <a:miter lim="800000"/>
            <a:headEnd/>
            <a:tailEnd/>
          </a:ln>
        </p:spPr>
        <p:txBody>
          <a:bodyPr wrap="none">
            <a:spAutoFit/>
          </a:bodyPr>
          <a:lstStyle/>
          <a:p>
            <a:r>
              <a:rPr lang="en-US" sz="2400">
                <a:latin typeface="Times New Roman" pitchFamily="18" charset="0"/>
              </a:rPr>
              <a:t>0</a:t>
            </a:r>
          </a:p>
        </p:txBody>
      </p:sp>
      <p:sp>
        <p:nvSpPr>
          <p:cNvPr id="36890" name="Text Box 26"/>
          <p:cNvSpPr txBox="1">
            <a:spLocks noChangeArrowheads="1"/>
          </p:cNvSpPr>
          <p:nvPr/>
        </p:nvSpPr>
        <p:spPr bwMode="auto">
          <a:xfrm>
            <a:off x="2590800" y="3048000"/>
            <a:ext cx="336550" cy="457200"/>
          </a:xfrm>
          <a:prstGeom prst="rect">
            <a:avLst/>
          </a:prstGeom>
          <a:noFill/>
          <a:ln w="9525">
            <a:noFill/>
            <a:miter lim="800000"/>
            <a:headEnd/>
            <a:tailEnd/>
          </a:ln>
        </p:spPr>
        <p:txBody>
          <a:bodyPr wrap="none">
            <a:spAutoFit/>
          </a:bodyPr>
          <a:lstStyle/>
          <a:p>
            <a:r>
              <a:rPr lang="en-US" sz="2400">
                <a:latin typeface="Times New Roman" pitchFamily="18" charset="0"/>
              </a:rPr>
              <a:t>0</a:t>
            </a:r>
          </a:p>
        </p:txBody>
      </p:sp>
      <p:sp>
        <p:nvSpPr>
          <p:cNvPr id="36891" name="Text Box 27"/>
          <p:cNvSpPr txBox="1">
            <a:spLocks noChangeArrowheads="1"/>
          </p:cNvSpPr>
          <p:nvPr/>
        </p:nvSpPr>
        <p:spPr bwMode="auto">
          <a:xfrm>
            <a:off x="5486400" y="3124200"/>
            <a:ext cx="336550" cy="457200"/>
          </a:xfrm>
          <a:prstGeom prst="rect">
            <a:avLst/>
          </a:prstGeom>
          <a:noFill/>
          <a:ln w="9525">
            <a:noFill/>
            <a:miter lim="800000"/>
            <a:headEnd/>
            <a:tailEnd/>
          </a:ln>
        </p:spPr>
        <p:txBody>
          <a:bodyPr wrap="none">
            <a:spAutoFit/>
          </a:bodyPr>
          <a:lstStyle/>
          <a:p>
            <a:r>
              <a:rPr lang="en-US" sz="2400">
                <a:latin typeface="Times New Roman" pitchFamily="18" charset="0"/>
              </a:rPr>
              <a:t>0</a:t>
            </a:r>
          </a:p>
        </p:txBody>
      </p:sp>
      <p:sp>
        <p:nvSpPr>
          <p:cNvPr id="36892" name="Text Box 28"/>
          <p:cNvSpPr txBox="1">
            <a:spLocks noChangeArrowheads="1"/>
          </p:cNvSpPr>
          <p:nvPr/>
        </p:nvSpPr>
        <p:spPr bwMode="auto">
          <a:xfrm>
            <a:off x="5410200" y="2133600"/>
            <a:ext cx="336550" cy="457200"/>
          </a:xfrm>
          <a:prstGeom prst="rect">
            <a:avLst/>
          </a:prstGeom>
          <a:noFill/>
          <a:ln w="9525">
            <a:noFill/>
            <a:miter lim="800000"/>
            <a:headEnd/>
            <a:tailEnd/>
          </a:ln>
        </p:spPr>
        <p:txBody>
          <a:bodyPr wrap="none">
            <a:spAutoFit/>
          </a:bodyPr>
          <a:lstStyle/>
          <a:p>
            <a:r>
              <a:rPr lang="en-US" sz="2400">
                <a:latin typeface="Times New Roman" pitchFamily="18" charset="0"/>
              </a:rPr>
              <a:t>1</a:t>
            </a:r>
          </a:p>
        </p:txBody>
      </p:sp>
      <p:sp>
        <p:nvSpPr>
          <p:cNvPr id="36893" name="Text Box 29"/>
          <p:cNvSpPr txBox="1">
            <a:spLocks noChangeArrowheads="1"/>
          </p:cNvSpPr>
          <p:nvPr/>
        </p:nvSpPr>
        <p:spPr bwMode="auto">
          <a:xfrm>
            <a:off x="6629400" y="3124200"/>
            <a:ext cx="336550" cy="457200"/>
          </a:xfrm>
          <a:prstGeom prst="rect">
            <a:avLst/>
          </a:prstGeom>
          <a:noFill/>
          <a:ln w="9525">
            <a:noFill/>
            <a:miter lim="800000"/>
            <a:headEnd/>
            <a:tailEnd/>
          </a:ln>
        </p:spPr>
        <p:txBody>
          <a:bodyPr wrap="none">
            <a:spAutoFit/>
          </a:bodyPr>
          <a:lstStyle/>
          <a:p>
            <a:r>
              <a:rPr lang="en-US" sz="2400">
                <a:latin typeface="Times New Roman" pitchFamily="18" charset="0"/>
              </a:rPr>
              <a:t>1</a:t>
            </a:r>
          </a:p>
        </p:txBody>
      </p:sp>
      <p:sp>
        <p:nvSpPr>
          <p:cNvPr id="36894" name="Text Box 30"/>
          <p:cNvSpPr txBox="1">
            <a:spLocks noChangeArrowheads="1"/>
          </p:cNvSpPr>
          <p:nvPr/>
        </p:nvSpPr>
        <p:spPr bwMode="auto">
          <a:xfrm>
            <a:off x="3733800" y="3048000"/>
            <a:ext cx="336550" cy="457200"/>
          </a:xfrm>
          <a:prstGeom prst="rect">
            <a:avLst/>
          </a:prstGeom>
          <a:noFill/>
          <a:ln w="9525">
            <a:noFill/>
            <a:miter lim="800000"/>
            <a:headEnd/>
            <a:tailEnd/>
          </a:ln>
        </p:spPr>
        <p:txBody>
          <a:bodyPr wrap="none">
            <a:spAutoFit/>
          </a:bodyPr>
          <a:lstStyle/>
          <a:p>
            <a:r>
              <a:rPr lang="en-US" sz="2400">
                <a:latin typeface="Times New Roman" pitchFamily="18" charset="0"/>
              </a:rPr>
              <a:t>1</a:t>
            </a:r>
          </a:p>
        </p:txBody>
      </p:sp>
      <p:sp>
        <p:nvSpPr>
          <p:cNvPr id="20" name="Text Box 4">
            <a:extLst>
              <a:ext uri="{FF2B5EF4-FFF2-40B4-BE49-F238E27FC236}">
                <a16:creationId xmlns:a16="http://schemas.microsoft.com/office/drawing/2014/main" id="{D99E3A9A-B1C3-487C-B8E4-0016D88FA2E6}"/>
              </a:ext>
            </a:extLst>
          </p:cNvPr>
          <p:cNvSpPr txBox="1">
            <a:spLocks noChangeArrowheads="1"/>
          </p:cNvSpPr>
          <p:nvPr/>
        </p:nvSpPr>
        <p:spPr bwMode="auto">
          <a:xfrm>
            <a:off x="0" y="0"/>
            <a:ext cx="2514600" cy="523220"/>
          </a:xfrm>
          <a:prstGeom prst="rect">
            <a:avLst/>
          </a:prstGeom>
          <a:noFill/>
          <a:ln w="9525">
            <a:noFill/>
            <a:miter lim="800000"/>
            <a:headEnd/>
            <a:tailEnd/>
          </a:ln>
        </p:spPr>
        <p:txBody>
          <a:bodyPr wrap="square">
            <a:spAutoFit/>
          </a:bodyPr>
          <a:lstStyle/>
          <a:p>
            <a:pPr>
              <a:spcBef>
                <a:spcPct val="50000"/>
              </a:spcBef>
            </a:pPr>
            <a:r>
              <a:rPr lang="en-US" sz="1400" dirty="0">
                <a:solidFill>
                  <a:srgbClr val="FF6600"/>
                </a:solidFill>
              </a:rPr>
              <a:t>Difficult things with caches: </a:t>
            </a:r>
            <a:br>
              <a:rPr lang="en-US" sz="1400" dirty="0">
                <a:solidFill>
                  <a:srgbClr val="FF6600"/>
                </a:solidFill>
              </a:rPr>
            </a:br>
            <a:r>
              <a:rPr lang="en-US" sz="1400" dirty="0">
                <a:solidFill>
                  <a:srgbClr val="FF6600"/>
                </a:solidFill>
              </a:rPr>
              <a:t>LRU</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89" name="Title 1"/>
          <p:cNvSpPr>
            <a:spLocks noGrp="1"/>
          </p:cNvSpPr>
          <p:nvPr>
            <p:ph type="title"/>
          </p:nvPr>
        </p:nvSpPr>
        <p:spPr/>
        <p:txBody>
          <a:bodyPr/>
          <a:lstStyle/>
          <a:p>
            <a:r>
              <a:rPr lang="en-US" sz="3200" dirty="0"/>
              <a:t>Handling Multiple Outstanding Accesses </a:t>
            </a:r>
          </a:p>
        </p:txBody>
      </p:sp>
      <p:sp>
        <p:nvSpPr>
          <p:cNvPr id="3" name="Content Placeholder 2"/>
          <p:cNvSpPr>
            <a:spLocks noGrp="1"/>
          </p:cNvSpPr>
          <p:nvPr>
            <p:ph idx="1"/>
          </p:nvPr>
        </p:nvSpPr>
        <p:spPr>
          <a:xfrm>
            <a:off x="228600" y="1524000"/>
            <a:ext cx="8610600" cy="4667250"/>
          </a:xfrm>
        </p:spPr>
        <p:txBody>
          <a:bodyPr/>
          <a:lstStyle/>
          <a:p>
            <a:r>
              <a:rPr lang="en-US" sz="2400" dirty="0">
                <a:latin typeface="Tahoma" charset="0"/>
              </a:rPr>
              <a:t>Question: If the processor can generate multiple cache accesses, can the later accesses be handled while a previous miss is outstanding?</a:t>
            </a:r>
          </a:p>
          <a:p>
            <a:endParaRPr lang="en-US" sz="2400" dirty="0">
              <a:latin typeface="Tahoma" charset="0"/>
            </a:endParaRPr>
          </a:p>
          <a:p>
            <a:r>
              <a:rPr lang="en-US" sz="2400" dirty="0">
                <a:latin typeface="Tahoma" charset="0"/>
              </a:rPr>
              <a:t>Goal: Enable cache access when there is a pending miss</a:t>
            </a:r>
          </a:p>
          <a:p>
            <a:endParaRPr lang="en-US" sz="2400" dirty="0">
              <a:latin typeface="Tahoma" charset="0"/>
            </a:endParaRPr>
          </a:p>
          <a:p>
            <a:r>
              <a:rPr lang="en-US" sz="2400" dirty="0">
                <a:latin typeface="Tahoma" charset="0"/>
              </a:rPr>
              <a:t>Goal: Enable multiple misses in parallel</a:t>
            </a:r>
          </a:p>
          <a:p>
            <a:pPr lvl="1"/>
            <a:r>
              <a:rPr lang="en-US" sz="2000" dirty="0">
                <a:solidFill>
                  <a:srgbClr val="0000FF"/>
                </a:solidFill>
                <a:latin typeface="Tahoma" charset="0"/>
                <a:ea typeface="ＭＳ Ｐゴシック" charset="0"/>
              </a:rPr>
              <a:t>Memory-level parallelism (MLP)</a:t>
            </a:r>
          </a:p>
          <a:p>
            <a:endParaRPr lang="en-US" sz="2400" dirty="0">
              <a:latin typeface="Tahoma" charset="0"/>
            </a:endParaRPr>
          </a:p>
          <a:p>
            <a:r>
              <a:rPr lang="en-US" sz="2400" dirty="0">
                <a:latin typeface="Tahoma" charset="0"/>
              </a:rPr>
              <a:t>Solution: </a:t>
            </a:r>
            <a:r>
              <a:rPr lang="en-US" sz="2400" dirty="0">
                <a:solidFill>
                  <a:srgbClr val="0000FF"/>
                </a:solidFill>
                <a:latin typeface="Tahoma" charset="0"/>
              </a:rPr>
              <a:t>Non-blocking</a:t>
            </a:r>
            <a:r>
              <a:rPr lang="en-US" sz="2400" dirty="0">
                <a:latin typeface="Tahoma" charset="0"/>
              </a:rPr>
              <a:t> or </a:t>
            </a:r>
            <a:r>
              <a:rPr lang="en-US" sz="2400" dirty="0">
                <a:solidFill>
                  <a:srgbClr val="0000FF"/>
                </a:solidFill>
                <a:latin typeface="Tahoma" charset="0"/>
              </a:rPr>
              <a:t>lockup-free</a:t>
            </a:r>
            <a:r>
              <a:rPr lang="en-US" sz="2400" dirty="0">
                <a:latin typeface="Tahoma" charset="0"/>
              </a:rPr>
              <a:t> caches</a:t>
            </a:r>
          </a:p>
          <a:p>
            <a:pPr lvl="1"/>
            <a:r>
              <a:rPr lang="en-US" sz="2000" dirty="0">
                <a:latin typeface="Tahoma" charset="0"/>
                <a:ea typeface="ＭＳ Ｐゴシック" charset="0"/>
              </a:rPr>
              <a:t>Kroft, </a:t>
            </a:r>
            <a:r>
              <a:rPr lang="ja-JP" altLang="en-US" sz="2000" dirty="0">
                <a:latin typeface="Tahoma" charset="0"/>
                <a:ea typeface="ＭＳ Ｐゴシック" charset="0"/>
              </a:rPr>
              <a:t>“</a:t>
            </a:r>
            <a:r>
              <a:rPr lang="en-US" altLang="ja-JP" sz="2000" dirty="0">
                <a:solidFill>
                  <a:srgbClr val="FF0000"/>
                </a:solidFill>
                <a:latin typeface="Tahoma" charset="0"/>
                <a:ea typeface="ＭＳ Ｐゴシック" charset="0"/>
              </a:rPr>
              <a:t>Lockup-Free Instruction Fetch/Prefetch Cache Organization</a:t>
            </a:r>
            <a:r>
              <a:rPr lang="en-US" altLang="ja-JP" sz="2000" dirty="0">
                <a:latin typeface="Tahoma" charset="0"/>
                <a:ea typeface="ＭＳ Ｐゴシック" charset="0"/>
              </a:rPr>
              <a:t>," ISCA 1981.</a:t>
            </a:r>
          </a:p>
          <a:p>
            <a:endParaRPr lang="en-US" sz="2400" dirty="0">
              <a:latin typeface="Tahoma" charset="0"/>
            </a:endParaRPr>
          </a:p>
          <a:p>
            <a:endParaRPr lang="en-US" sz="2400" dirty="0">
              <a:latin typeface="Tahoma" charset="0"/>
            </a:endParaRPr>
          </a:p>
        </p:txBody>
      </p:sp>
      <p:sp>
        <p:nvSpPr>
          <p:cNvPr id="2" name="Rectangle 1">
            <a:extLst>
              <a:ext uri="{FF2B5EF4-FFF2-40B4-BE49-F238E27FC236}">
                <a16:creationId xmlns:a16="http://schemas.microsoft.com/office/drawing/2014/main" id="{556C6348-6D0C-48DF-904C-EEACD9D9F1D2}"/>
              </a:ext>
            </a:extLst>
          </p:cNvPr>
          <p:cNvSpPr/>
          <p:nvPr/>
        </p:nvSpPr>
        <p:spPr>
          <a:xfrm>
            <a:off x="2667000" y="6398696"/>
            <a:ext cx="3498330" cy="369332"/>
          </a:xfrm>
          <a:prstGeom prst="rect">
            <a:avLst/>
          </a:prstGeom>
        </p:spPr>
        <p:txBody>
          <a:bodyPr wrap="none">
            <a:spAutoFit/>
          </a:bodyPr>
          <a:lstStyle/>
          <a:p>
            <a:r>
              <a:rPr lang="en-US" dirty="0">
                <a:solidFill>
                  <a:srgbClr val="003399"/>
                </a:solidFill>
                <a:latin typeface="Tahoma" charset="0"/>
              </a:rPr>
              <a:t>This section from Dr. </a:t>
            </a:r>
            <a:r>
              <a:rPr lang="en-US" dirty="0" err="1">
                <a:solidFill>
                  <a:srgbClr val="003399"/>
                </a:solidFill>
                <a:latin typeface="Tahoma" charset="0"/>
              </a:rPr>
              <a:t>Onur</a:t>
            </a:r>
            <a:r>
              <a:rPr lang="en-US" dirty="0">
                <a:solidFill>
                  <a:srgbClr val="003399"/>
                </a:solidFill>
                <a:latin typeface="Tahoma" charset="0"/>
              </a:rPr>
              <a:t> </a:t>
            </a:r>
            <a:r>
              <a:rPr lang="en-US" dirty="0" err="1">
                <a:solidFill>
                  <a:srgbClr val="003399"/>
                </a:solidFill>
                <a:latin typeface="Tahoma" charset="0"/>
              </a:rPr>
              <a:t>Mutlu</a:t>
            </a:r>
            <a:endParaRPr lang="en-US" dirty="0"/>
          </a:p>
        </p:txBody>
      </p:sp>
      <p:sp>
        <p:nvSpPr>
          <p:cNvPr id="6" name="Text Box 4">
            <a:extLst>
              <a:ext uri="{FF2B5EF4-FFF2-40B4-BE49-F238E27FC236}">
                <a16:creationId xmlns:a16="http://schemas.microsoft.com/office/drawing/2014/main" id="{09E57801-CFDA-40D6-9B11-B8DCDD24B90A}"/>
              </a:ext>
            </a:extLst>
          </p:cNvPr>
          <p:cNvSpPr txBox="1">
            <a:spLocks noChangeArrowheads="1"/>
          </p:cNvSpPr>
          <p:nvPr/>
        </p:nvSpPr>
        <p:spPr bwMode="auto">
          <a:xfrm>
            <a:off x="0" y="0"/>
            <a:ext cx="2514600" cy="523220"/>
          </a:xfrm>
          <a:prstGeom prst="rect">
            <a:avLst/>
          </a:prstGeom>
          <a:noFill/>
          <a:ln w="9525">
            <a:noFill/>
            <a:miter lim="800000"/>
            <a:headEnd/>
            <a:tailEnd/>
          </a:ln>
        </p:spPr>
        <p:txBody>
          <a:bodyPr wrap="square">
            <a:spAutoFit/>
          </a:bodyPr>
          <a:lstStyle/>
          <a:p>
            <a:pPr>
              <a:spcBef>
                <a:spcPct val="50000"/>
              </a:spcBef>
            </a:pPr>
            <a:r>
              <a:rPr lang="en-US" sz="1400" dirty="0">
                <a:solidFill>
                  <a:srgbClr val="FF6600"/>
                </a:solidFill>
              </a:rPr>
              <a:t>Difficult things with caches: </a:t>
            </a:r>
            <a:br>
              <a:rPr lang="en-US" sz="1400" dirty="0">
                <a:solidFill>
                  <a:srgbClr val="FF6600"/>
                </a:solidFill>
              </a:rPr>
            </a:br>
            <a:r>
              <a:rPr lang="en-US" sz="1400" dirty="0">
                <a:solidFill>
                  <a:srgbClr val="FF6600"/>
                </a:solidFill>
              </a:rPr>
              <a:t>Non-blocking caches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Title 1"/>
          <p:cNvSpPr>
            <a:spLocks noGrp="1"/>
          </p:cNvSpPr>
          <p:nvPr>
            <p:ph type="title"/>
          </p:nvPr>
        </p:nvSpPr>
        <p:spPr/>
        <p:txBody>
          <a:bodyPr/>
          <a:lstStyle/>
          <a:p>
            <a:r>
              <a:rPr lang="en-US" sz="3200" dirty="0"/>
              <a:t>Handling Multiple Outstanding Accesses </a:t>
            </a:r>
          </a:p>
        </p:txBody>
      </p:sp>
      <p:sp>
        <p:nvSpPr>
          <p:cNvPr id="3" name="Content Placeholder 2"/>
          <p:cNvSpPr>
            <a:spLocks noGrp="1"/>
          </p:cNvSpPr>
          <p:nvPr>
            <p:ph idx="1"/>
          </p:nvPr>
        </p:nvSpPr>
        <p:spPr>
          <a:xfrm>
            <a:off x="228600" y="1663700"/>
            <a:ext cx="8610600" cy="5194300"/>
          </a:xfrm>
        </p:spPr>
        <p:txBody>
          <a:bodyPr/>
          <a:lstStyle/>
          <a:p>
            <a:r>
              <a:rPr lang="en-US" sz="2800" dirty="0">
                <a:latin typeface="Tahoma" charset="0"/>
              </a:rPr>
              <a:t>Idea: </a:t>
            </a:r>
            <a:r>
              <a:rPr lang="en-US" sz="2800" dirty="0">
                <a:solidFill>
                  <a:srgbClr val="0033CC"/>
                </a:solidFill>
                <a:latin typeface="Tahoma" charset="0"/>
              </a:rPr>
              <a:t>Keep track of the status/data of misses that are being handled in Miss Status Handling Registers (MSHRs)</a:t>
            </a:r>
            <a:endParaRPr lang="en-US" sz="2400" dirty="0">
              <a:latin typeface="Tahoma" charset="0"/>
              <a:ea typeface="ＭＳ Ｐゴシック" charset="0"/>
            </a:endParaRPr>
          </a:p>
          <a:p>
            <a:pPr lvl="1"/>
            <a:r>
              <a:rPr lang="en-US" sz="2400" dirty="0">
                <a:latin typeface="Tahoma" charset="0"/>
                <a:ea typeface="ＭＳ Ｐゴシック" charset="0"/>
              </a:rPr>
              <a:t>A cache access checks MSHRs to see if a miss to the same block is already </a:t>
            </a:r>
            <a:r>
              <a:rPr lang="en-US" sz="2400" i="1" dirty="0">
                <a:latin typeface="Tahoma" charset="0"/>
                <a:ea typeface="ＭＳ Ｐゴシック" charset="0"/>
              </a:rPr>
              <a:t>pending.</a:t>
            </a:r>
          </a:p>
          <a:p>
            <a:pPr lvl="2"/>
            <a:r>
              <a:rPr lang="en-US" sz="2000" dirty="0">
                <a:latin typeface="Tahoma" charset="0"/>
                <a:ea typeface="ＭＳ Ｐゴシック" charset="0"/>
              </a:rPr>
              <a:t>If pending, </a:t>
            </a:r>
            <a:r>
              <a:rPr lang="en-US" sz="2000" i="1" dirty="0">
                <a:latin typeface="Tahoma" charset="0"/>
                <a:ea typeface="ＭＳ Ｐゴシック" charset="0"/>
              </a:rPr>
              <a:t> </a:t>
            </a:r>
            <a:r>
              <a:rPr lang="en-US" sz="2000" dirty="0">
                <a:latin typeface="Tahoma" charset="0"/>
                <a:ea typeface="ＭＳ Ｐゴシック" charset="0"/>
              </a:rPr>
              <a:t>a new request is not generated</a:t>
            </a:r>
          </a:p>
          <a:p>
            <a:pPr lvl="2"/>
            <a:r>
              <a:rPr lang="en-US" sz="2000" dirty="0">
                <a:latin typeface="Tahoma" charset="0"/>
                <a:ea typeface="ＭＳ Ｐゴシック" charset="0"/>
              </a:rPr>
              <a:t>If pending and the needed data available, data forwarded to later load</a:t>
            </a:r>
            <a:endParaRPr lang="en-US" sz="2400" dirty="0">
              <a:latin typeface="Tahoma" charset="0"/>
              <a:ea typeface="ＭＳ Ｐゴシック" charset="0"/>
            </a:endParaRPr>
          </a:p>
          <a:p>
            <a:pPr lvl="1"/>
            <a:r>
              <a:rPr lang="en-US" sz="2400" dirty="0">
                <a:latin typeface="Tahoma" charset="0"/>
                <a:ea typeface="ＭＳ Ｐゴシック" charset="0"/>
              </a:rPr>
              <a:t>Requires buffering of outstanding miss requests</a:t>
            </a:r>
          </a:p>
        </p:txBody>
      </p:sp>
      <p:sp>
        <p:nvSpPr>
          <p:cNvPr id="5" name="Text Box 4">
            <a:extLst>
              <a:ext uri="{FF2B5EF4-FFF2-40B4-BE49-F238E27FC236}">
                <a16:creationId xmlns:a16="http://schemas.microsoft.com/office/drawing/2014/main" id="{925B2A3C-F789-43D2-ABDD-469702DC18C7}"/>
              </a:ext>
            </a:extLst>
          </p:cNvPr>
          <p:cNvSpPr txBox="1">
            <a:spLocks noChangeArrowheads="1"/>
          </p:cNvSpPr>
          <p:nvPr/>
        </p:nvSpPr>
        <p:spPr bwMode="auto">
          <a:xfrm>
            <a:off x="0" y="0"/>
            <a:ext cx="2514600" cy="523220"/>
          </a:xfrm>
          <a:prstGeom prst="rect">
            <a:avLst/>
          </a:prstGeom>
          <a:noFill/>
          <a:ln w="9525">
            <a:noFill/>
            <a:miter lim="800000"/>
            <a:headEnd/>
            <a:tailEnd/>
          </a:ln>
        </p:spPr>
        <p:txBody>
          <a:bodyPr wrap="square">
            <a:spAutoFit/>
          </a:bodyPr>
          <a:lstStyle/>
          <a:p>
            <a:pPr>
              <a:spcBef>
                <a:spcPct val="50000"/>
              </a:spcBef>
            </a:pPr>
            <a:r>
              <a:rPr lang="en-US" sz="1400" dirty="0">
                <a:solidFill>
                  <a:srgbClr val="FF6600"/>
                </a:solidFill>
              </a:rPr>
              <a:t>Difficult things with caches: </a:t>
            </a:r>
            <a:br>
              <a:rPr lang="en-US" sz="1400" dirty="0">
                <a:solidFill>
                  <a:srgbClr val="FF6600"/>
                </a:solidFill>
              </a:rPr>
            </a:br>
            <a:r>
              <a:rPr lang="en-US" sz="1400" dirty="0">
                <a:solidFill>
                  <a:srgbClr val="FF6600"/>
                </a:solidFill>
              </a:rPr>
              <a:t>Non-blocking caches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ChangeArrowheads="1"/>
          </p:cNvSpPr>
          <p:nvPr/>
        </p:nvSpPr>
        <p:spPr bwMode="auto">
          <a:xfrm>
            <a:off x="1905000" y="1600200"/>
            <a:ext cx="5486400" cy="4267200"/>
          </a:xfrm>
          <a:prstGeom prst="triangle">
            <a:avLst>
              <a:gd name="adj" fmla="val 50000"/>
            </a:avLst>
          </a:prstGeom>
          <a:noFill/>
          <a:ln w="3175">
            <a:solidFill>
              <a:schemeClr val="tx1"/>
            </a:solidFill>
            <a:miter lim="800000"/>
            <a:headEnd/>
            <a:tailEnd/>
          </a:ln>
        </p:spPr>
        <p:txBody>
          <a:bodyPr wrap="none" anchor="ctr"/>
          <a:lstStyle/>
          <a:p>
            <a:pPr algn="ctr"/>
            <a:r>
              <a:rPr lang="en-US" b="1">
                <a:latin typeface="Arial Narrow" pitchFamily="34" charset="0"/>
              </a:rPr>
              <a:t>Memory pyramid</a:t>
            </a:r>
          </a:p>
        </p:txBody>
      </p:sp>
      <p:grpSp>
        <p:nvGrpSpPr>
          <p:cNvPr id="2" name="Group 3"/>
          <p:cNvGrpSpPr>
            <a:grpSpLocks/>
          </p:cNvGrpSpPr>
          <p:nvPr/>
        </p:nvGrpSpPr>
        <p:grpSpPr bwMode="auto">
          <a:xfrm>
            <a:off x="1905000" y="5029200"/>
            <a:ext cx="5486400" cy="838200"/>
            <a:chOff x="1200" y="3168"/>
            <a:chExt cx="3456" cy="528"/>
          </a:xfrm>
        </p:grpSpPr>
        <p:sp>
          <p:nvSpPr>
            <p:cNvPr id="14361" name="AutoShape 4"/>
            <p:cNvSpPr>
              <a:spLocks noChangeArrowheads="1"/>
            </p:cNvSpPr>
            <p:nvPr/>
          </p:nvSpPr>
          <p:spPr bwMode="auto">
            <a:xfrm>
              <a:off x="1200" y="3168"/>
              <a:ext cx="672" cy="528"/>
            </a:xfrm>
            <a:prstGeom prst="triangle">
              <a:avLst>
                <a:gd name="adj" fmla="val 50000"/>
              </a:avLst>
            </a:prstGeom>
            <a:solidFill>
              <a:srgbClr val="FFFF00"/>
            </a:solidFill>
            <a:ln w="3175">
              <a:solidFill>
                <a:schemeClr val="tx1"/>
              </a:solidFill>
              <a:miter lim="800000"/>
              <a:headEnd/>
              <a:tailEnd/>
            </a:ln>
          </p:spPr>
          <p:txBody>
            <a:bodyPr wrap="none" anchor="ctr"/>
            <a:lstStyle/>
            <a:p>
              <a:endParaRPr lang="en-US"/>
            </a:p>
          </p:txBody>
        </p:sp>
        <p:sp>
          <p:nvSpPr>
            <p:cNvPr id="14362" name="AutoShape 5"/>
            <p:cNvSpPr>
              <a:spLocks noChangeArrowheads="1"/>
            </p:cNvSpPr>
            <p:nvPr/>
          </p:nvSpPr>
          <p:spPr bwMode="auto">
            <a:xfrm>
              <a:off x="3984" y="3168"/>
              <a:ext cx="672" cy="528"/>
            </a:xfrm>
            <a:prstGeom prst="triangle">
              <a:avLst>
                <a:gd name="adj" fmla="val 50000"/>
              </a:avLst>
            </a:prstGeom>
            <a:solidFill>
              <a:srgbClr val="FFFF00"/>
            </a:solidFill>
            <a:ln w="3175">
              <a:solidFill>
                <a:schemeClr val="tx1"/>
              </a:solidFill>
              <a:miter lim="800000"/>
              <a:headEnd/>
              <a:tailEnd/>
            </a:ln>
          </p:spPr>
          <p:txBody>
            <a:bodyPr wrap="none" anchor="ctr"/>
            <a:lstStyle/>
            <a:p>
              <a:endParaRPr lang="en-US"/>
            </a:p>
          </p:txBody>
        </p:sp>
        <p:sp>
          <p:nvSpPr>
            <p:cNvPr id="14363" name="Rectangle 6"/>
            <p:cNvSpPr>
              <a:spLocks noChangeArrowheads="1"/>
            </p:cNvSpPr>
            <p:nvPr/>
          </p:nvSpPr>
          <p:spPr bwMode="auto">
            <a:xfrm>
              <a:off x="1536" y="3168"/>
              <a:ext cx="2784" cy="528"/>
            </a:xfrm>
            <a:prstGeom prst="rect">
              <a:avLst/>
            </a:prstGeom>
            <a:solidFill>
              <a:srgbClr val="FFFF00"/>
            </a:solidFill>
            <a:ln w="3175">
              <a:noFill/>
              <a:miter lim="800000"/>
              <a:headEnd/>
              <a:tailEnd/>
            </a:ln>
          </p:spPr>
          <p:txBody>
            <a:bodyPr wrap="none" anchor="ctr"/>
            <a:lstStyle/>
            <a:p>
              <a:pPr algn="ctr"/>
              <a:r>
                <a:rPr lang="en-US" b="1">
                  <a:latin typeface="Arial Narrow" pitchFamily="34" charset="0"/>
                </a:rPr>
                <a:t>Disk (Many GB)</a:t>
              </a:r>
            </a:p>
          </p:txBody>
        </p:sp>
      </p:grpSp>
      <p:grpSp>
        <p:nvGrpSpPr>
          <p:cNvPr id="3" name="Group 7"/>
          <p:cNvGrpSpPr>
            <a:grpSpLocks/>
          </p:cNvGrpSpPr>
          <p:nvPr/>
        </p:nvGrpSpPr>
        <p:grpSpPr bwMode="auto">
          <a:xfrm>
            <a:off x="2438400" y="4191000"/>
            <a:ext cx="4419600" cy="838200"/>
            <a:chOff x="1536" y="2640"/>
            <a:chExt cx="2784" cy="528"/>
          </a:xfrm>
        </p:grpSpPr>
        <p:sp>
          <p:nvSpPr>
            <p:cNvPr id="14358" name="AutoShape 8"/>
            <p:cNvSpPr>
              <a:spLocks noChangeArrowheads="1"/>
            </p:cNvSpPr>
            <p:nvPr/>
          </p:nvSpPr>
          <p:spPr bwMode="auto">
            <a:xfrm>
              <a:off x="1536" y="2640"/>
              <a:ext cx="672" cy="528"/>
            </a:xfrm>
            <a:prstGeom prst="triangle">
              <a:avLst>
                <a:gd name="adj" fmla="val 50000"/>
              </a:avLst>
            </a:prstGeom>
            <a:solidFill>
              <a:srgbClr val="99FF33"/>
            </a:solidFill>
            <a:ln w="3175">
              <a:solidFill>
                <a:schemeClr val="tx1"/>
              </a:solidFill>
              <a:miter lim="800000"/>
              <a:headEnd/>
              <a:tailEnd/>
            </a:ln>
          </p:spPr>
          <p:txBody>
            <a:bodyPr wrap="none" anchor="ctr"/>
            <a:lstStyle/>
            <a:p>
              <a:endParaRPr lang="en-US"/>
            </a:p>
          </p:txBody>
        </p:sp>
        <p:sp>
          <p:nvSpPr>
            <p:cNvPr id="14359" name="AutoShape 9"/>
            <p:cNvSpPr>
              <a:spLocks noChangeArrowheads="1"/>
            </p:cNvSpPr>
            <p:nvPr/>
          </p:nvSpPr>
          <p:spPr bwMode="auto">
            <a:xfrm>
              <a:off x="3648" y="2640"/>
              <a:ext cx="672" cy="528"/>
            </a:xfrm>
            <a:prstGeom prst="triangle">
              <a:avLst>
                <a:gd name="adj" fmla="val 50000"/>
              </a:avLst>
            </a:prstGeom>
            <a:solidFill>
              <a:srgbClr val="99FF33"/>
            </a:solidFill>
            <a:ln w="3175">
              <a:solidFill>
                <a:schemeClr val="tx1"/>
              </a:solidFill>
              <a:miter lim="800000"/>
              <a:headEnd/>
              <a:tailEnd/>
            </a:ln>
          </p:spPr>
          <p:txBody>
            <a:bodyPr wrap="none" anchor="ctr"/>
            <a:lstStyle/>
            <a:p>
              <a:endParaRPr lang="en-US"/>
            </a:p>
          </p:txBody>
        </p:sp>
        <p:sp>
          <p:nvSpPr>
            <p:cNvPr id="14360" name="Rectangle 10"/>
            <p:cNvSpPr>
              <a:spLocks noChangeArrowheads="1"/>
            </p:cNvSpPr>
            <p:nvPr/>
          </p:nvSpPr>
          <p:spPr bwMode="auto">
            <a:xfrm>
              <a:off x="1872" y="2640"/>
              <a:ext cx="2112" cy="528"/>
            </a:xfrm>
            <a:prstGeom prst="rect">
              <a:avLst/>
            </a:prstGeom>
            <a:solidFill>
              <a:srgbClr val="99FF33"/>
            </a:solidFill>
            <a:ln w="3175">
              <a:noFill/>
              <a:miter lim="800000"/>
              <a:headEnd/>
              <a:tailEnd/>
            </a:ln>
          </p:spPr>
          <p:txBody>
            <a:bodyPr wrap="none" anchor="ctr"/>
            <a:lstStyle/>
            <a:p>
              <a:pPr algn="ctr"/>
              <a:r>
                <a:rPr lang="en-US" b="1">
                  <a:latin typeface="Arial Narrow" pitchFamily="34" charset="0"/>
                </a:rPr>
                <a:t>Memory (128MB – fewGB)</a:t>
              </a:r>
            </a:p>
          </p:txBody>
        </p:sp>
      </p:grpSp>
      <p:grpSp>
        <p:nvGrpSpPr>
          <p:cNvPr id="4" name="Group 11"/>
          <p:cNvGrpSpPr>
            <a:grpSpLocks/>
          </p:cNvGrpSpPr>
          <p:nvPr/>
        </p:nvGrpSpPr>
        <p:grpSpPr bwMode="auto">
          <a:xfrm>
            <a:off x="2971800" y="3352800"/>
            <a:ext cx="3352800" cy="838200"/>
            <a:chOff x="1872" y="2112"/>
            <a:chExt cx="2112" cy="528"/>
          </a:xfrm>
        </p:grpSpPr>
        <p:sp>
          <p:nvSpPr>
            <p:cNvPr id="14355" name="AutoShape 12"/>
            <p:cNvSpPr>
              <a:spLocks noChangeArrowheads="1"/>
            </p:cNvSpPr>
            <p:nvPr/>
          </p:nvSpPr>
          <p:spPr bwMode="auto">
            <a:xfrm>
              <a:off x="1872" y="2112"/>
              <a:ext cx="672" cy="528"/>
            </a:xfrm>
            <a:prstGeom prst="triangle">
              <a:avLst>
                <a:gd name="adj" fmla="val 50000"/>
              </a:avLst>
            </a:prstGeom>
            <a:solidFill>
              <a:schemeClr val="bg2"/>
            </a:solidFill>
            <a:ln w="3175">
              <a:solidFill>
                <a:schemeClr val="tx1"/>
              </a:solidFill>
              <a:miter lim="800000"/>
              <a:headEnd/>
              <a:tailEnd/>
            </a:ln>
          </p:spPr>
          <p:txBody>
            <a:bodyPr wrap="none" anchor="ctr"/>
            <a:lstStyle/>
            <a:p>
              <a:endParaRPr lang="en-US"/>
            </a:p>
          </p:txBody>
        </p:sp>
        <p:sp>
          <p:nvSpPr>
            <p:cNvPr id="14356" name="AutoShape 13"/>
            <p:cNvSpPr>
              <a:spLocks noChangeArrowheads="1"/>
            </p:cNvSpPr>
            <p:nvPr/>
          </p:nvSpPr>
          <p:spPr bwMode="auto">
            <a:xfrm>
              <a:off x="3312" y="2112"/>
              <a:ext cx="672" cy="528"/>
            </a:xfrm>
            <a:prstGeom prst="triangle">
              <a:avLst>
                <a:gd name="adj" fmla="val 50000"/>
              </a:avLst>
            </a:prstGeom>
            <a:solidFill>
              <a:schemeClr val="bg2"/>
            </a:solidFill>
            <a:ln w="3175">
              <a:solidFill>
                <a:schemeClr val="tx1"/>
              </a:solidFill>
              <a:miter lim="800000"/>
              <a:headEnd/>
              <a:tailEnd/>
            </a:ln>
          </p:spPr>
          <p:txBody>
            <a:bodyPr wrap="none" anchor="ctr"/>
            <a:lstStyle/>
            <a:p>
              <a:endParaRPr lang="en-US"/>
            </a:p>
          </p:txBody>
        </p:sp>
        <p:sp>
          <p:nvSpPr>
            <p:cNvPr id="14357" name="Rectangle 14"/>
            <p:cNvSpPr>
              <a:spLocks noChangeArrowheads="1"/>
            </p:cNvSpPr>
            <p:nvPr/>
          </p:nvSpPr>
          <p:spPr bwMode="auto">
            <a:xfrm>
              <a:off x="2208" y="2112"/>
              <a:ext cx="1440" cy="528"/>
            </a:xfrm>
            <a:prstGeom prst="rect">
              <a:avLst/>
            </a:prstGeom>
            <a:solidFill>
              <a:schemeClr val="bg2"/>
            </a:solidFill>
            <a:ln w="3175">
              <a:noFill/>
              <a:miter lim="800000"/>
              <a:headEnd/>
              <a:tailEnd/>
            </a:ln>
          </p:spPr>
          <p:txBody>
            <a:bodyPr wrap="none" anchor="ctr"/>
            <a:lstStyle/>
            <a:p>
              <a:pPr algn="ctr"/>
              <a:r>
                <a:rPr lang="en-US" b="1">
                  <a:latin typeface="Arial Narrow" pitchFamily="34" charset="0"/>
                </a:rPr>
                <a:t>L2 Cache  (½-32MB)</a:t>
              </a:r>
            </a:p>
          </p:txBody>
        </p:sp>
      </p:grpSp>
      <p:grpSp>
        <p:nvGrpSpPr>
          <p:cNvPr id="5" name="Group 15"/>
          <p:cNvGrpSpPr>
            <a:grpSpLocks/>
          </p:cNvGrpSpPr>
          <p:nvPr/>
        </p:nvGrpSpPr>
        <p:grpSpPr bwMode="auto">
          <a:xfrm>
            <a:off x="3505200" y="2514600"/>
            <a:ext cx="2286000" cy="838200"/>
            <a:chOff x="2208" y="1584"/>
            <a:chExt cx="1440" cy="528"/>
          </a:xfrm>
        </p:grpSpPr>
        <p:sp>
          <p:nvSpPr>
            <p:cNvPr id="14352" name="AutoShape 16"/>
            <p:cNvSpPr>
              <a:spLocks noChangeArrowheads="1"/>
            </p:cNvSpPr>
            <p:nvPr/>
          </p:nvSpPr>
          <p:spPr bwMode="auto">
            <a:xfrm>
              <a:off x="2208" y="1584"/>
              <a:ext cx="672" cy="528"/>
            </a:xfrm>
            <a:prstGeom prst="triangle">
              <a:avLst>
                <a:gd name="adj" fmla="val 50000"/>
              </a:avLst>
            </a:prstGeom>
            <a:solidFill>
              <a:srgbClr val="6699FF"/>
            </a:solidFill>
            <a:ln w="3175">
              <a:solidFill>
                <a:schemeClr val="tx1"/>
              </a:solidFill>
              <a:miter lim="800000"/>
              <a:headEnd/>
              <a:tailEnd/>
            </a:ln>
          </p:spPr>
          <p:txBody>
            <a:bodyPr wrap="none" anchor="ctr"/>
            <a:lstStyle/>
            <a:p>
              <a:endParaRPr lang="en-US"/>
            </a:p>
          </p:txBody>
        </p:sp>
        <p:sp>
          <p:nvSpPr>
            <p:cNvPr id="14353" name="AutoShape 17"/>
            <p:cNvSpPr>
              <a:spLocks noChangeArrowheads="1"/>
            </p:cNvSpPr>
            <p:nvPr/>
          </p:nvSpPr>
          <p:spPr bwMode="auto">
            <a:xfrm>
              <a:off x="2976" y="1584"/>
              <a:ext cx="672" cy="528"/>
            </a:xfrm>
            <a:prstGeom prst="triangle">
              <a:avLst>
                <a:gd name="adj" fmla="val 50000"/>
              </a:avLst>
            </a:prstGeom>
            <a:solidFill>
              <a:srgbClr val="6699FF"/>
            </a:solidFill>
            <a:ln w="3175">
              <a:solidFill>
                <a:schemeClr val="tx1"/>
              </a:solidFill>
              <a:miter lim="800000"/>
              <a:headEnd/>
              <a:tailEnd/>
            </a:ln>
          </p:spPr>
          <p:txBody>
            <a:bodyPr wrap="none" anchor="ctr"/>
            <a:lstStyle/>
            <a:p>
              <a:endParaRPr lang="en-US"/>
            </a:p>
          </p:txBody>
        </p:sp>
        <p:sp>
          <p:nvSpPr>
            <p:cNvPr id="14354" name="Rectangle 18"/>
            <p:cNvSpPr>
              <a:spLocks noChangeArrowheads="1"/>
            </p:cNvSpPr>
            <p:nvPr/>
          </p:nvSpPr>
          <p:spPr bwMode="auto">
            <a:xfrm>
              <a:off x="2544" y="1584"/>
              <a:ext cx="768" cy="528"/>
            </a:xfrm>
            <a:prstGeom prst="rect">
              <a:avLst/>
            </a:prstGeom>
            <a:solidFill>
              <a:srgbClr val="6699FF"/>
            </a:solidFill>
            <a:ln w="3175">
              <a:noFill/>
              <a:miter lim="800000"/>
              <a:headEnd/>
              <a:tailEnd/>
            </a:ln>
          </p:spPr>
          <p:txBody>
            <a:bodyPr wrap="none" anchor="ctr"/>
            <a:lstStyle/>
            <a:p>
              <a:pPr algn="ctr"/>
              <a:r>
                <a:rPr lang="en-US" b="1">
                  <a:latin typeface="Arial Narrow" pitchFamily="34" charset="0"/>
                </a:rPr>
                <a:t>L1 Cache</a:t>
              </a:r>
            </a:p>
            <a:p>
              <a:pPr algn="ctr"/>
              <a:r>
                <a:rPr lang="en-US" b="1">
                  <a:latin typeface="Arial Narrow" pitchFamily="34" charset="0"/>
                </a:rPr>
                <a:t>(several KB)</a:t>
              </a:r>
            </a:p>
          </p:txBody>
        </p:sp>
      </p:grpSp>
      <p:sp>
        <p:nvSpPr>
          <p:cNvPr id="31763" name="AutoShape 19"/>
          <p:cNvSpPr>
            <a:spLocks noChangeArrowheads="1"/>
          </p:cNvSpPr>
          <p:nvPr/>
        </p:nvSpPr>
        <p:spPr bwMode="auto">
          <a:xfrm>
            <a:off x="4038600" y="1600200"/>
            <a:ext cx="1219200" cy="914400"/>
          </a:xfrm>
          <a:prstGeom prst="triangle">
            <a:avLst>
              <a:gd name="adj" fmla="val 50000"/>
            </a:avLst>
          </a:prstGeom>
          <a:solidFill>
            <a:srgbClr val="FF7C80"/>
          </a:solidFill>
          <a:ln w="3175">
            <a:solidFill>
              <a:schemeClr val="tx1"/>
            </a:solidFill>
            <a:miter lim="800000"/>
            <a:headEnd/>
            <a:tailEnd/>
          </a:ln>
        </p:spPr>
        <p:txBody>
          <a:bodyPr wrap="none" anchor="ctr"/>
          <a:lstStyle/>
          <a:p>
            <a:pPr algn="ctr"/>
            <a:r>
              <a:rPr lang="en-US" sz="1400" b="1">
                <a:latin typeface="Arial Narrow" pitchFamily="34" charset="0"/>
              </a:rPr>
              <a:t>Reg</a:t>
            </a:r>
          </a:p>
          <a:p>
            <a:pPr algn="ctr"/>
            <a:r>
              <a:rPr lang="en-US" sz="1400" b="1">
                <a:latin typeface="Arial Narrow" pitchFamily="34" charset="0"/>
              </a:rPr>
              <a:t>100s bytes</a:t>
            </a:r>
          </a:p>
        </p:txBody>
      </p:sp>
      <p:sp>
        <p:nvSpPr>
          <p:cNvPr id="14344" name="Rectangle 20"/>
          <p:cNvSpPr>
            <a:spLocks noChangeArrowheads="1"/>
          </p:cNvSpPr>
          <p:nvPr/>
        </p:nvSpPr>
        <p:spPr bwMode="auto">
          <a:xfrm>
            <a:off x="1066800" y="381000"/>
            <a:ext cx="7620000" cy="838200"/>
          </a:xfrm>
          <a:prstGeom prst="rect">
            <a:avLst/>
          </a:prstGeom>
          <a:noFill/>
          <a:ln w="9525">
            <a:noFill/>
            <a:miter lim="800000"/>
            <a:headEnd/>
            <a:tailEnd/>
          </a:ln>
        </p:spPr>
        <p:txBody>
          <a:bodyPr anchor="ctr"/>
          <a:lstStyle/>
          <a:p>
            <a:pPr algn="ctr"/>
            <a:r>
              <a:rPr lang="en-US" sz="4400">
                <a:solidFill>
                  <a:schemeClr val="tx2"/>
                </a:solidFill>
              </a:rPr>
              <a:t>Cache Design 101</a:t>
            </a:r>
          </a:p>
        </p:txBody>
      </p:sp>
      <p:sp>
        <p:nvSpPr>
          <p:cNvPr id="31765" name="Text Box 21"/>
          <p:cNvSpPr txBox="1">
            <a:spLocks noChangeArrowheads="1"/>
          </p:cNvSpPr>
          <p:nvPr/>
        </p:nvSpPr>
        <p:spPr bwMode="auto">
          <a:xfrm>
            <a:off x="5189538" y="1863725"/>
            <a:ext cx="3090862" cy="366713"/>
          </a:xfrm>
          <a:prstGeom prst="rect">
            <a:avLst/>
          </a:prstGeom>
          <a:noFill/>
          <a:ln w="3175">
            <a:noFill/>
            <a:miter lim="800000"/>
            <a:headEnd/>
            <a:tailEnd/>
          </a:ln>
        </p:spPr>
        <p:txBody>
          <a:bodyPr wrap="none">
            <a:spAutoFit/>
          </a:bodyPr>
          <a:lstStyle/>
          <a:p>
            <a:r>
              <a:rPr lang="en-US" b="1">
                <a:latin typeface="Arial Narrow" pitchFamily="34" charset="0"/>
              </a:rPr>
              <a:t>1 cycle access (early in pipeline)</a:t>
            </a:r>
          </a:p>
        </p:txBody>
      </p:sp>
      <p:sp>
        <p:nvSpPr>
          <p:cNvPr id="31766" name="Text Box 22"/>
          <p:cNvSpPr txBox="1">
            <a:spLocks noChangeArrowheads="1"/>
          </p:cNvSpPr>
          <p:nvPr/>
        </p:nvSpPr>
        <p:spPr bwMode="auto">
          <a:xfrm>
            <a:off x="5562600" y="2667000"/>
            <a:ext cx="1660525" cy="366713"/>
          </a:xfrm>
          <a:prstGeom prst="rect">
            <a:avLst/>
          </a:prstGeom>
          <a:noFill/>
          <a:ln w="3175">
            <a:noFill/>
            <a:miter lim="800000"/>
            <a:headEnd/>
            <a:tailEnd/>
          </a:ln>
        </p:spPr>
        <p:txBody>
          <a:bodyPr wrap="none">
            <a:spAutoFit/>
          </a:bodyPr>
          <a:lstStyle/>
          <a:p>
            <a:r>
              <a:rPr lang="en-US" b="1">
                <a:latin typeface="Arial Narrow" pitchFamily="34" charset="0"/>
              </a:rPr>
              <a:t>1-4 cycle access</a:t>
            </a:r>
          </a:p>
        </p:txBody>
      </p:sp>
      <p:sp>
        <p:nvSpPr>
          <p:cNvPr id="31767" name="Text Box 23"/>
          <p:cNvSpPr txBox="1">
            <a:spLocks noChangeArrowheads="1"/>
          </p:cNvSpPr>
          <p:nvPr/>
        </p:nvSpPr>
        <p:spPr bwMode="auto">
          <a:xfrm>
            <a:off x="6172200" y="3505200"/>
            <a:ext cx="1765300" cy="366713"/>
          </a:xfrm>
          <a:prstGeom prst="rect">
            <a:avLst/>
          </a:prstGeom>
          <a:noFill/>
          <a:ln w="3175">
            <a:noFill/>
            <a:miter lim="800000"/>
            <a:headEnd/>
            <a:tailEnd/>
          </a:ln>
        </p:spPr>
        <p:txBody>
          <a:bodyPr wrap="none">
            <a:spAutoFit/>
          </a:bodyPr>
          <a:lstStyle/>
          <a:p>
            <a:r>
              <a:rPr lang="en-US" b="1">
                <a:latin typeface="Arial Narrow" pitchFamily="34" charset="0"/>
              </a:rPr>
              <a:t>6-15 cycle access</a:t>
            </a:r>
          </a:p>
        </p:txBody>
      </p:sp>
      <p:sp>
        <p:nvSpPr>
          <p:cNvPr id="31768" name="Text Box 24"/>
          <p:cNvSpPr txBox="1">
            <a:spLocks noChangeArrowheads="1"/>
          </p:cNvSpPr>
          <p:nvPr/>
        </p:nvSpPr>
        <p:spPr bwMode="auto">
          <a:xfrm>
            <a:off x="6553200" y="4343400"/>
            <a:ext cx="2079625" cy="366713"/>
          </a:xfrm>
          <a:prstGeom prst="rect">
            <a:avLst/>
          </a:prstGeom>
          <a:noFill/>
          <a:ln w="3175">
            <a:noFill/>
            <a:miter lim="800000"/>
            <a:headEnd/>
            <a:tailEnd/>
          </a:ln>
        </p:spPr>
        <p:txBody>
          <a:bodyPr wrap="none">
            <a:spAutoFit/>
          </a:bodyPr>
          <a:lstStyle/>
          <a:p>
            <a:r>
              <a:rPr lang="en-US" b="1">
                <a:latin typeface="Arial Narrow" pitchFamily="34" charset="0"/>
              </a:rPr>
              <a:t>100-500 cycle access</a:t>
            </a:r>
          </a:p>
        </p:txBody>
      </p:sp>
      <p:grpSp>
        <p:nvGrpSpPr>
          <p:cNvPr id="6" name="Group 25"/>
          <p:cNvGrpSpPr>
            <a:grpSpLocks/>
          </p:cNvGrpSpPr>
          <p:nvPr/>
        </p:nvGrpSpPr>
        <p:grpSpPr bwMode="auto">
          <a:xfrm>
            <a:off x="0" y="5029200"/>
            <a:ext cx="9144000" cy="838200"/>
            <a:chOff x="0" y="3168"/>
            <a:chExt cx="5760" cy="528"/>
          </a:xfrm>
        </p:grpSpPr>
        <p:sp>
          <p:nvSpPr>
            <p:cNvPr id="14350" name="Rectangle 26"/>
            <p:cNvSpPr>
              <a:spLocks noChangeArrowheads="1"/>
            </p:cNvSpPr>
            <p:nvPr/>
          </p:nvSpPr>
          <p:spPr bwMode="auto">
            <a:xfrm>
              <a:off x="0" y="3168"/>
              <a:ext cx="1536" cy="528"/>
            </a:xfrm>
            <a:prstGeom prst="rect">
              <a:avLst/>
            </a:prstGeom>
            <a:solidFill>
              <a:srgbClr val="FFFF00"/>
            </a:solidFill>
            <a:ln w="3175">
              <a:noFill/>
              <a:miter lim="800000"/>
              <a:headEnd/>
              <a:tailEnd/>
            </a:ln>
          </p:spPr>
          <p:txBody>
            <a:bodyPr wrap="none" anchor="ctr"/>
            <a:lstStyle/>
            <a:p>
              <a:endParaRPr lang="en-US"/>
            </a:p>
          </p:txBody>
        </p:sp>
        <p:sp>
          <p:nvSpPr>
            <p:cNvPr id="14351" name="Rectangle 27"/>
            <p:cNvSpPr>
              <a:spLocks noChangeArrowheads="1"/>
            </p:cNvSpPr>
            <p:nvPr/>
          </p:nvSpPr>
          <p:spPr bwMode="auto">
            <a:xfrm>
              <a:off x="4320" y="3168"/>
              <a:ext cx="1440" cy="528"/>
            </a:xfrm>
            <a:prstGeom prst="rect">
              <a:avLst/>
            </a:prstGeom>
            <a:solidFill>
              <a:srgbClr val="FFFF00"/>
            </a:solidFill>
            <a:ln w="3175">
              <a:noFill/>
              <a:miter lim="800000"/>
              <a:headEnd/>
              <a:tailEnd/>
            </a:ln>
          </p:spPr>
          <p:txBody>
            <a:bodyPr wrap="none" anchor="ctr"/>
            <a:lstStyle/>
            <a:p>
              <a:pPr algn="ctr"/>
              <a:r>
                <a:rPr lang="en-US" b="1">
                  <a:latin typeface="Arial Narrow" pitchFamily="34" charset="0"/>
                </a:rPr>
                <a:t>Millions cycle access!</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176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176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176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176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3176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63" grpId="0" animBg="1" autoUpdateAnimBg="0"/>
      <p:bldP spid="31765" grpId="0" autoUpdateAnimBg="0"/>
      <p:bldP spid="31766" grpId="0" autoUpdateAnimBg="0"/>
      <p:bldP spid="31767" grpId="0" autoUpdateAnimBg="0"/>
      <p:bldP spid="31768"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Title 1"/>
          <p:cNvSpPr>
            <a:spLocks noGrp="1"/>
          </p:cNvSpPr>
          <p:nvPr>
            <p:ph type="title"/>
          </p:nvPr>
        </p:nvSpPr>
        <p:spPr/>
        <p:txBody>
          <a:bodyPr/>
          <a:lstStyle/>
          <a:p>
            <a:r>
              <a:rPr lang="en-US" dirty="0"/>
              <a:t>Miss Status Handling Register</a:t>
            </a:r>
          </a:p>
        </p:txBody>
      </p:sp>
      <p:sp>
        <p:nvSpPr>
          <p:cNvPr id="54274" name="Content Placeholder 2"/>
          <p:cNvSpPr>
            <a:spLocks noGrp="1"/>
          </p:cNvSpPr>
          <p:nvPr>
            <p:ph idx="1"/>
          </p:nvPr>
        </p:nvSpPr>
        <p:spPr>
          <a:xfrm>
            <a:off x="152400" y="1534795"/>
            <a:ext cx="8610600" cy="5194300"/>
          </a:xfrm>
        </p:spPr>
        <p:txBody>
          <a:bodyPr/>
          <a:lstStyle/>
          <a:p>
            <a:r>
              <a:rPr lang="en-US" sz="2400" dirty="0">
                <a:latin typeface="Tahoma" charset="0"/>
              </a:rPr>
              <a:t>Also called </a:t>
            </a:r>
            <a:r>
              <a:rPr lang="ja-JP" altLang="en-US" sz="2400" dirty="0">
                <a:latin typeface="Tahoma" charset="0"/>
              </a:rPr>
              <a:t>“</a:t>
            </a:r>
            <a:r>
              <a:rPr lang="en-US" altLang="ja-JP" sz="2400" dirty="0">
                <a:latin typeface="Tahoma" charset="0"/>
              </a:rPr>
              <a:t>miss buffer</a:t>
            </a:r>
            <a:r>
              <a:rPr lang="ja-JP" altLang="en-US" sz="2400" dirty="0">
                <a:latin typeface="Tahoma" charset="0"/>
              </a:rPr>
              <a:t>”</a:t>
            </a:r>
            <a:endParaRPr lang="en-US" altLang="ja-JP" sz="2400" dirty="0">
              <a:latin typeface="Tahoma" charset="0"/>
            </a:endParaRPr>
          </a:p>
          <a:p>
            <a:r>
              <a:rPr lang="en-US" sz="2400" dirty="0">
                <a:latin typeface="Tahoma" charset="0"/>
              </a:rPr>
              <a:t>Keeps track of</a:t>
            </a:r>
          </a:p>
          <a:p>
            <a:pPr lvl="1"/>
            <a:r>
              <a:rPr lang="en-US" sz="2000" dirty="0">
                <a:latin typeface="Tahoma" charset="0"/>
                <a:ea typeface="ＭＳ Ｐゴシック" charset="0"/>
              </a:rPr>
              <a:t>Outstanding cache misses</a:t>
            </a:r>
          </a:p>
          <a:p>
            <a:pPr lvl="1"/>
            <a:r>
              <a:rPr lang="en-US" sz="2000" dirty="0">
                <a:latin typeface="Tahoma" charset="0"/>
                <a:ea typeface="ＭＳ Ｐゴシック" charset="0"/>
              </a:rPr>
              <a:t>Pending load/store accesses that refer to the missing cache block</a:t>
            </a:r>
          </a:p>
          <a:p>
            <a:r>
              <a:rPr lang="en-US" sz="2400" dirty="0">
                <a:latin typeface="Tahoma" charset="0"/>
              </a:rPr>
              <a:t>Fields of a single MSHR entry</a:t>
            </a:r>
          </a:p>
          <a:p>
            <a:pPr lvl="1"/>
            <a:r>
              <a:rPr lang="en-US" sz="2000" dirty="0">
                <a:latin typeface="Tahoma" charset="0"/>
                <a:ea typeface="ＭＳ Ｐゴシック" charset="0"/>
              </a:rPr>
              <a:t>Valid bit</a:t>
            </a:r>
          </a:p>
          <a:p>
            <a:pPr lvl="1"/>
            <a:r>
              <a:rPr lang="en-US" sz="2000" dirty="0">
                <a:latin typeface="Tahoma" charset="0"/>
                <a:ea typeface="ＭＳ Ｐゴシック" charset="0"/>
              </a:rPr>
              <a:t>Cache block address (to match incoming accesses)</a:t>
            </a:r>
          </a:p>
          <a:p>
            <a:pPr lvl="1"/>
            <a:r>
              <a:rPr lang="en-US" sz="2000" dirty="0">
                <a:latin typeface="Tahoma" charset="0"/>
                <a:ea typeface="ＭＳ Ｐゴシック" charset="0"/>
              </a:rPr>
              <a:t>Control/status bits (prefetch, issued to memory, which subblocks have arrived, </a:t>
            </a:r>
            <a:r>
              <a:rPr lang="en-US" sz="2000" dirty="0" err="1">
                <a:latin typeface="Tahoma" charset="0"/>
                <a:ea typeface="ＭＳ Ｐゴシック" charset="0"/>
              </a:rPr>
              <a:t>etc</a:t>
            </a:r>
            <a:r>
              <a:rPr lang="en-US" sz="2000" dirty="0">
                <a:latin typeface="Tahoma" charset="0"/>
                <a:ea typeface="ＭＳ Ｐゴシック" charset="0"/>
              </a:rPr>
              <a:t>)</a:t>
            </a:r>
          </a:p>
          <a:p>
            <a:pPr lvl="1"/>
            <a:r>
              <a:rPr lang="en-US" sz="2000" dirty="0">
                <a:latin typeface="Tahoma" charset="0"/>
                <a:ea typeface="ＭＳ Ｐゴシック" charset="0"/>
              </a:rPr>
              <a:t>Data for each subblock</a:t>
            </a:r>
          </a:p>
          <a:p>
            <a:pPr lvl="1"/>
            <a:r>
              <a:rPr lang="en-US" sz="2000" dirty="0">
                <a:latin typeface="Tahoma" charset="0"/>
                <a:ea typeface="ＭＳ Ｐゴシック" charset="0"/>
              </a:rPr>
              <a:t>For each pending load/store</a:t>
            </a:r>
          </a:p>
          <a:p>
            <a:pPr lvl="2"/>
            <a:r>
              <a:rPr lang="en-US" sz="1800" dirty="0">
                <a:latin typeface="Tahoma" charset="0"/>
                <a:ea typeface="ＭＳ Ｐゴシック" charset="0"/>
              </a:rPr>
              <a:t>Valid, type, data size, byte in block, destination register or store buffer entry address</a:t>
            </a:r>
          </a:p>
        </p:txBody>
      </p:sp>
      <p:sp>
        <p:nvSpPr>
          <p:cNvPr id="5" name="Text Box 4">
            <a:extLst>
              <a:ext uri="{FF2B5EF4-FFF2-40B4-BE49-F238E27FC236}">
                <a16:creationId xmlns:a16="http://schemas.microsoft.com/office/drawing/2014/main" id="{B42B85C7-4064-4F3D-965E-D916869DC048}"/>
              </a:ext>
            </a:extLst>
          </p:cNvPr>
          <p:cNvSpPr txBox="1">
            <a:spLocks noChangeArrowheads="1"/>
          </p:cNvSpPr>
          <p:nvPr/>
        </p:nvSpPr>
        <p:spPr bwMode="auto">
          <a:xfrm>
            <a:off x="0" y="0"/>
            <a:ext cx="2514600" cy="523220"/>
          </a:xfrm>
          <a:prstGeom prst="rect">
            <a:avLst/>
          </a:prstGeom>
          <a:noFill/>
          <a:ln w="9525">
            <a:noFill/>
            <a:miter lim="800000"/>
            <a:headEnd/>
            <a:tailEnd/>
          </a:ln>
        </p:spPr>
        <p:txBody>
          <a:bodyPr wrap="square">
            <a:spAutoFit/>
          </a:bodyPr>
          <a:lstStyle/>
          <a:p>
            <a:pPr>
              <a:spcBef>
                <a:spcPct val="50000"/>
              </a:spcBef>
            </a:pPr>
            <a:r>
              <a:rPr lang="en-US" sz="1400" dirty="0">
                <a:solidFill>
                  <a:srgbClr val="FF6600"/>
                </a:solidFill>
              </a:rPr>
              <a:t>Difficult things with caches: </a:t>
            </a:r>
            <a:br>
              <a:rPr lang="en-US" sz="1400" dirty="0">
                <a:solidFill>
                  <a:srgbClr val="FF6600"/>
                </a:solidFill>
              </a:rPr>
            </a:br>
            <a:r>
              <a:rPr lang="en-US" sz="1400" dirty="0">
                <a:solidFill>
                  <a:srgbClr val="FF6600"/>
                </a:solidFill>
              </a:rPr>
              <a:t>Non-blocking caches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427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4274">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4274">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427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4274">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4274">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4274">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4274">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4274">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427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Title 1"/>
          <p:cNvSpPr>
            <a:spLocks noGrp="1"/>
          </p:cNvSpPr>
          <p:nvPr>
            <p:ph type="title"/>
          </p:nvPr>
        </p:nvSpPr>
        <p:spPr/>
        <p:txBody>
          <a:bodyPr/>
          <a:lstStyle/>
          <a:p>
            <a:r>
              <a:rPr lang="en-US" dirty="0"/>
              <a:t>MSHR Operation</a:t>
            </a:r>
          </a:p>
        </p:txBody>
      </p:sp>
      <p:sp>
        <p:nvSpPr>
          <p:cNvPr id="56322" name="Content Placeholder 2"/>
          <p:cNvSpPr>
            <a:spLocks noGrp="1"/>
          </p:cNvSpPr>
          <p:nvPr>
            <p:ph idx="1"/>
          </p:nvPr>
        </p:nvSpPr>
        <p:spPr>
          <a:xfrm>
            <a:off x="228600" y="1073785"/>
            <a:ext cx="8610600" cy="5194300"/>
          </a:xfrm>
        </p:spPr>
        <p:txBody>
          <a:bodyPr/>
          <a:lstStyle/>
          <a:p>
            <a:r>
              <a:rPr lang="en-US" sz="2800" dirty="0">
                <a:latin typeface="Tahoma" charset="0"/>
              </a:rPr>
              <a:t>On a cache miss:</a:t>
            </a:r>
          </a:p>
          <a:p>
            <a:pPr lvl="1"/>
            <a:r>
              <a:rPr lang="en-US" sz="2400" dirty="0">
                <a:latin typeface="Tahoma" charset="0"/>
                <a:ea typeface="ＭＳ Ｐゴシック" charset="0"/>
              </a:rPr>
              <a:t>Search MSHRs for a pending access to the same block</a:t>
            </a:r>
          </a:p>
          <a:p>
            <a:pPr lvl="2"/>
            <a:r>
              <a:rPr lang="en-US" sz="2000" dirty="0">
                <a:latin typeface="Tahoma" charset="0"/>
                <a:ea typeface="ＭＳ Ｐゴシック" charset="0"/>
              </a:rPr>
              <a:t>Found: Allocate a load/store entry in the same MSHR entry</a:t>
            </a:r>
          </a:p>
          <a:p>
            <a:pPr lvl="2"/>
            <a:r>
              <a:rPr lang="en-US" sz="2000" dirty="0">
                <a:latin typeface="Tahoma" charset="0"/>
                <a:ea typeface="ＭＳ Ｐゴシック" charset="0"/>
              </a:rPr>
              <a:t>Not found: Allocate a new MSHR</a:t>
            </a:r>
          </a:p>
          <a:p>
            <a:pPr lvl="2"/>
            <a:r>
              <a:rPr lang="en-US" sz="2000" dirty="0">
                <a:latin typeface="Tahoma" charset="0"/>
                <a:ea typeface="ＭＳ Ｐゴシック" charset="0"/>
              </a:rPr>
              <a:t>No free entry: stall</a:t>
            </a:r>
          </a:p>
          <a:p>
            <a:pPr lvl="2"/>
            <a:endParaRPr lang="en-US" sz="2000" dirty="0">
              <a:latin typeface="Tahoma" charset="0"/>
              <a:ea typeface="ＭＳ Ｐゴシック" charset="0"/>
            </a:endParaRPr>
          </a:p>
          <a:p>
            <a:r>
              <a:rPr lang="en-US" sz="2800" dirty="0">
                <a:latin typeface="Tahoma" charset="0"/>
              </a:rPr>
              <a:t>When a subblock returns from the next level in memory</a:t>
            </a:r>
          </a:p>
          <a:p>
            <a:pPr lvl="1"/>
            <a:r>
              <a:rPr lang="en-US" sz="2400" dirty="0">
                <a:latin typeface="Tahoma" charset="0"/>
                <a:ea typeface="ＭＳ Ｐゴシック" charset="0"/>
              </a:rPr>
              <a:t>Check which loads/stores waiting for it</a:t>
            </a:r>
          </a:p>
          <a:p>
            <a:pPr lvl="2"/>
            <a:r>
              <a:rPr lang="en-US" sz="2000" dirty="0">
                <a:latin typeface="Tahoma" charset="0"/>
                <a:ea typeface="ＭＳ Ｐゴシック" charset="0"/>
              </a:rPr>
              <a:t>Forward data to the load/store unit</a:t>
            </a:r>
          </a:p>
          <a:p>
            <a:pPr lvl="2"/>
            <a:r>
              <a:rPr lang="en-US" sz="2000" dirty="0">
                <a:latin typeface="Tahoma" charset="0"/>
                <a:ea typeface="ＭＳ Ｐゴシック" charset="0"/>
              </a:rPr>
              <a:t>De-allocate load/store entry in the MSHR entry</a:t>
            </a:r>
          </a:p>
          <a:p>
            <a:pPr lvl="1"/>
            <a:r>
              <a:rPr lang="en-US" sz="2400" dirty="0">
                <a:latin typeface="Tahoma" charset="0"/>
                <a:ea typeface="ＭＳ Ｐゴシック" charset="0"/>
              </a:rPr>
              <a:t>Write subblock in cache or MSHR</a:t>
            </a:r>
          </a:p>
          <a:p>
            <a:pPr lvl="1"/>
            <a:r>
              <a:rPr lang="en-US" sz="2400" dirty="0">
                <a:latin typeface="Tahoma" charset="0"/>
                <a:ea typeface="ＭＳ Ｐゴシック" charset="0"/>
              </a:rPr>
              <a:t>If last subblock, de-</a:t>
            </a:r>
            <a:r>
              <a:rPr lang="en-US" sz="2400" dirty="0" err="1">
                <a:latin typeface="Tahoma" charset="0"/>
                <a:ea typeface="ＭＳ Ｐゴシック" charset="0"/>
              </a:rPr>
              <a:t>allaocate</a:t>
            </a:r>
            <a:r>
              <a:rPr lang="en-US" sz="2400" dirty="0">
                <a:latin typeface="Tahoma" charset="0"/>
                <a:ea typeface="ＭＳ Ｐゴシック" charset="0"/>
              </a:rPr>
              <a:t> MSHR (after writing the block in cache)</a:t>
            </a:r>
          </a:p>
          <a:p>
            <a:pPr lvl="3"/>
            <a:endParaRPr lang="en-US" sz="1800" dirty="0">
              <a:latin typeface="Tahoma" charset="0"/>
              <a:ea typeface="ＭＳ Ｐゴシック" charset="0"/>
            </a:endParaRPr>
          </a:p>
        </p:txBody>
      </p:sp>
      <p:sp>
        <p:nvSpPr>
          <p:cNvPr id="115715" name="Slide Number Placeholder 3"/>
          <p:cNvSpPr>
            <a:spLocks noGrp="1"/>
          </p:cNvSpPr>
          <p:nvPr>
            <p:ph type="sldNum"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E31FC0A-A2F9-F74D-BAAA-6E4C6F6A7458}" type="slidenum">
              <a:rPr lang="en-US" sz="1600">
                <a:solidFill>
                  <a:srgbClr val="000000"/>
                </a:solidFill>
                <a:latin typeface="Garamond" charset="0"/>
                <a:cs typeface="Arial" charset="0"/>
              </a:rPr>
              <a:pPr eaLnBrk="1" hangingPunct="1"/>
              <a:t>31</a:t>
            </a:fld>
            <a:endParaRPr lang="en-US" sz="1600">
              <a:solidFill>
                <a:srgbClr val="000000"/>
              </a:solidFill>
              <a:latin typeface="Garamond" charset="0"/>
              <a:cs typeface="Arial" charset="0"/>
            </a:endParaRPr>
          </a:p>
        </p:txBody>
      </p:sp>
      <p:sp>
        <p:nvSpPr>
          <p:cNvPr id="5" name="Text Box 4">
            <a:extLst>
              <a:ext uri="{FF2B5EF4-FFF2-40B4-BE49-F238E27FC236}">
                <a16:creationId xmlns:a16="http://schemas.microsoft.com/office/drawing/2014/main" id="{B0BF4213-76B0-4356-B8F9-66A58F427872}"/>
              </a:ext>
            </a:extLst>
          </p:cNvPr>
          <p:cNvSpPr txBox="1">
            <a:spLocks noChangeArrowheads="1"/>
          </p:cNvSpPr>
          <p:nvPr/>
        </p:nvSpPr>
        <p:spPr bwMode="auto">
          <a:xfrm>
            <a:off x="0" y="0"/>
            <a:ext cx="2514600" cy="523220"/>
          </a:xfrm>
          <a:prstGeom prst="rect">
            <a:avLst/>
          </a:prstGeom>
          <a:noFill/>
          <a:ln w="9525">
            <a:noFill/>
            <a:miter lim="800000"/>
            <a:headEnd/>
            <a:tailEnd/>
          </a:ln>
        </p:spPr>
        <p:txBody>
          <a:bodyPr wrap="square">
            <a:spAutoFit/>
          </a:bodyPr>
          <a:lstStyle/>
          <a:p>
            <a:pPr>
              <a:spcBef>
                <a:spcPct val="50000"/>
              </a:spcBef>
            </a:pPr>
            <a:r>
              <a:rPr lang="en-US" sz="1400" dirty="0">
                <a:solidFill>
                  <a:srgbClr val="FF6600"/>
                </a:solidFill>
              </a:rPr>
              <a:t>Difficult things with caches: </a:t>
            </a:r>
            <a:br>
              <a:rPr lang="en-US" sz="1400" dirty="0">
                <a:solidFill>
                  <a:srgbClr val="FF6600"/>
                </a:solidFill>
              </a:rPr>
            </a:br>
            <a:r>
              <a:rPr lang="en-US" sz="1400" dirty="0">
                <a:solidFill>
                  <a:srgbClr val="FF6600"/>
                </a:solidFill>
              </a:rPr>
              <a:t>Non-blocking caches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632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632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6322">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6322">
                                            <p:txEl>
                                              <p:pRg st="6" end="6"/>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6322">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6322">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6322">
                                            <p:txEl>
                                              <p:pRg st="9" end="9"/>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56322">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632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Title 1"/>
          <p:cNvSpPr>
            <a:spLocks noGrp="1"/>
          </p:cNvSpPr>
          <p:nvPr>
            <p:ph type="title"/>
          </p:nvPr>
        </p:nvSpPr>
        <p:spPr/>
        <p:txBody>
          <a:bodyPr/>
          <a:lstStyle/>
          <a:p>
            <a:r>
              <a:rPr lang="en-US" sz="3600" dirty="0"/>
              <a:t>Non-Blocking Cache Implementation</a:t>
            </a:r>
          </a:p>
        </p:txBody>
      </p:sp>
      <p:sp>
        <p:nvSpPr>
          <p:cNvPr id="3" name="Content Placeholder 2"/>
          <p:cNvSpPr>
            <a:spLocks noGrp="1"/>
          </p:cNvSpPr>
          <p:nvPr>
            <p:ph idx="1"/>
          </p:nvPr>
        </p:nvSpPr>
        <p:spPr>
          <a:xfrm>
            <a:off x="152400" y="1527175"/>
            <a:ext cx="8610600" cy="5194300"/>
          </a:xfrm>
        </p:spPr>
        <p:txBody>
          <a:bodyPr/>
          <a:lstStyle/>
          <a:p>
            <a:r>
              <a:rPr lang="en-US" dirty="0">
                <a:latin typeface="Tahoma" charset="0"/>
              </a:rPr>
              <a:t>When to access the MSHRs? </a:t>
            </a:r>
          </a:p>
          <a:p>
            <a:pPr lvl="1"/>
            <a:r>
              <a:rPr lang="en-US" dirty="0">
                <a:latin typeface="Tahoma" charset="0"/>
                <a:ea typeface="ＭＳ Ｐゴシック" charset="0"/>
              </a:rPr>
              <a:t>In parallel with the cache?</a:t>
            </a:r>
          </a:p>
          <a:p>
            <a:pPr lvl="1"/>
            <a:r>
              <a:rPr lang="en-US" dirty="0">
                <a:latin typeface="Tahoma" charset="0"/>
                <a:ea typeface="ＭＳ Ｐゴシック" charset="0"/>
              </a:rPr>
              <a:t>After cache access is complete?</a:t>
            </a:r>
          </a:p>
          <a:p>
            <a:pPr lvl="1"/>
            <a:endParaRPr lang="en-US" dirty="0">
              <a:latin typeface="Tahoma" charset="0"/>
              <a:ea typeface="ＭＳ Ｐゴシック" charset="0"/>
            </a:endParaRPr>
          </a:p>
          <a:p>
            <a:r>
              <a:rPr lang="en-US" dirty="0">
                <a:latin typeface="Tahoma" charset="0"/>
              </a:rPr>
              <a:t>MSHRs need not be on the critical path of hit requests</a:t>
            </a:r>
          </a:p>
          <a:p>
            <a:pPr lvl="1"/>
            <a:r>
              <a:rPr lang="en-US" dirty="0">
                <a:latin typeface="Tahoma" charset="0"/>
                <a:ea typeface="ＭＳ Ｐゴシック" charset="0"/>
              </a:rPr>
              <a:t>Which one below is the common case?</a:t>
            </a:r>
          </a:p>
          <a:p>
            <a:pPr lvl="2"/>
            <a:r>
              <a:rPr lang="en-US" dirty="0">
                <a:latin typeface="Tahoma" charset="0"/>
                <a:ea typeface="ＭＳ Ｐゴシック" charset="0"/>
              </a:rPr>
              <a:t>Cache miss, MSHR hit</a:t>
            </a:r>
          </a:p>
          <a:p>
            <a:pPr lvl="2"/>
            <a:r>
              <a:rPr lang="en-US" dirty="0">
                <a:latin typeface="Tahoma" charset="0"/>
                <a:ea typeface="ＭＳ Ｐゴシック" charset="0"/>
              </a:rPr>
              <a:t>Cache hit</a:t>
            </a:r>
          </a:p>
          <a:p>
            <a:pPr lvl="2"/>
            <a:endParaRPr lang="en-US" dirty="0">
              <a:latin typeface="Tahoma" charset="0"/>
              <a:ea typeface="ＭＳ Ｐゴシック" charset="0"/>
            </a:endParaRPr>
          </a:p>
        </p:txBody>
      </p:sp>
      <p:sp>
        <p:nvSpPr>
          <p:cNvPr id="5" name="Text Box 4">
            <a:extLst>
              <a:ext uri="{FF2B5EF4-FFF2-40B4-BE49-F238E27FC236}">
                <a16:creationId xmlns:a16="http://schemas.microsoft.com/office/drawing/2014/main" id="{E1C708CA-5142-44BD-8010-B3D5729AF6EF}"/>
              </a:ext>
            </a:extLst>
          </p:cNvPr>
          <p:cNvSpPr txBox="1">
            <a:spLocks noChangeArrowheads="1"/>
          </p:cNvSpPr>
          <p:nvPr/>
        </p:nvSpPr>
        <p:spPr bwMode="auto">
          <a:xfrm>
            <a:off x="0" y="0"/>
            <a:ext cx="2514600" cy="523220"/>
          </a:xfrm>
          <a:prstGeom prst="rect">
            <a:avLst/>
          </a:prstGeom>
          <a:noFill/>
          <a:ln w="9525">
            <a:noFill/>
            <a:miter lim="800000"/>
            <a:headEnd/>
            <a:tailEnd/>
          </a:ln>
        </p:spPr>
        <p:txBody>
          <a:bodyPr wrap="square">
            <a:spAutoFit/>
          </a:bodyPr>
          <a:lstStyle/>
          <a:p>
            <a:pPr>
              <a:spcBef>
                <a:spcPct val="50000"/>
              </a:spcBef>
            </a:pPr>
            <a:r>
              <a:rPr lang="en-US" sz="1400" dirty="0">
                <a:solidFill>
                  <a:srgbClr val="FF6600"/>
                </a:solidFill>
              </a:rPr>
              <a:t>Difficult things with caches: </a:t>
            </a:r>
            <a:br>
              <a:rPr lang="en-US" sz="1400" dirty="0">
                <a:solidFill>
                  <a:srgbClr val="FF6600"/>
                </a:solidFill>
              </a:rPr>
            </a:br>
            <a:r>
              <a:rPr lang="en-US" sz="1400" dirty="0">
                <a:solidFill>
                  <a:srgbClr val="FF6600"/>
                </a:solidFill>
              </a:rPr>
              <a:t>Non-blocking caches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Title 1"/>
          <p:cNvSpPr>
            <a:spLocks noGrp="1"/>
          </p:cNvSpPr>
          <p:nvPr>
            <p:ph type="title"/>
          </p:nvPr>
        </p:nvSpPr>
        <p:spPr/>
        <p:txBody>
          <a:bodyPr/>
          <a:lstStyle/>
          <a:p>
            <a:r>
              <a:rPr lang="en-US" sz="3600" dirty="0"/>
              <a:t>Miss Status Handling Register Entry</a:t>
            </a:r>
          </a:p>
        </p:txBody>
      </p:sp>
      <p:pic>
        <p:nvPicPr>
          <p:cNvPr id="11469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200" y="2205038"/>
            <a:ext cx="8691563" cy="2235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Text Box 4">
            <a:extLst>
              <a:ext uri="{FF2B5EF4-FFF2-40B4-BE49-F238E27FC236}">
                <a16:creationId xmlns:a16="http://schemas.microsoft.com/office/drawing/2014/main" id="{32CF887D-655B-41A8-A621-1A190D7D71A1}"/>
              </a:ext>
            </a:extLst>
          </p:cNvPr>
          <p:cNvSpPr txBox="1">
            <a:spLocks noChangeArrowheads="1"/>
          </p:cNvSpPr>
          <p:nvPr/>
        </p:nvSpPr>
        <p:spPr bwMode="auto">
          <a:xfrm>
            <a:off x="0" y="0"/>
            <a:ext cx="2514600" cy="523220"/>
          </a:xfrm>
          <a:prstGeom prst="rect">
            <a:avLst/>
          </a:prstGeom>
          <a:noFill/>
          <a:ln w="9525">
            <a:noFill/>
            <a:miter lim="800000"/>
            <a:headEnd/>
            <a:tailEnd/>
          </a:ln>
        </p:spPr>
        <p:txBody>
          <a:bodyPr wrap="square">
            <a:spAutoFit/>
          </a:bodyPr>
          <a:lstStyle/>
          <a:p>
            <a:pPr>
              <a:spcBef>
                <a:spcPct val="50000"/>
              </a:spcBef>
            </a:pPr>
            <a:r>
              <a:rPr lang="en-US" sz="1400" dirty="0">
                <a:solidFill>
                  <a:srgbClr val="FF6600"/>
                </a:solidFill>
              </a:rPr>
              <a:t>Difficult things with caches: </a:t>
            </a:r>
            <a:br>
              <a:rPr lang="en-US" sz="1400" dirty="0">
                <a:solidFill>
                  <a:srgbClr val="FF6600"/>
                </a:solidFill>
              </a:rPr>
            </a:br>
            <a:r>
              <a:rPr lang="en-US" sz="1400" dirty="0">
                <a:solidFill>
                  <a:srgbClr val="FF6600"/>
                </a:solidFill>
              </a:rPr>
              <a:t>Non-blocking caches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41A5A-16CB-4B2D-B7D2-6A00DE06C0E2}"/>
              </a:ext>
            </a:extLst>
          </p:cNvPr>
          <p:cNvSpPr>
            <a:spLocks noGrp="1"/>
          </p:cNvSpPr>
          <p:nvPr>
            <p:ph type="title"/>
          </p:nvPr>
        </p:nvSpPr>
        <p:spPr/>
        <p:txBody>
          <a:bodyPr/>
          <a:lstStyle/>
          <a:p>
            <a:r>
              <a:rPr lang="en-US" dirty="0"/>
              <a:t>So…</a:t>
            </a:r>
          </a:p>
        </p:txBody>
      </p:sp>
      <p:sp>
        <p:nvSpPr>
          <p:cNvPr id="3" name="Content Placeholder 2">
            <a:extLst>
              <a:ext uri="{FF2B5EF4-FFF2-40B4-BE49-F238E27FC236}">
                <a16:creationId xmlns:a16="http://schemas.microsoft.com/office/drawing/2014/main" id="{ABA30DAA-96A2-4E76-9A66-226726D15132}"/>
              </a:ext>
            </a:extLst>
          </p:cNvPr>
          <p:cNvSpPr>
            <a:spLocks noGrp="1"/>
          </p:cNvSpPr>
          <p:nvPr>
            <p:ph idx="1"/>
          </p:nvPr>
        </p:nvSpPr>
        <p:spPr/>
        <p:txBody>
          <a:bodyPr/>
          <a:lstStyle/>
          <a:p>
            <a:r>
              <a:rPr lang="en-US" sz="2800" dirty="0"/>
              <a:t>What’s hard about caches?</a:t>
            </a:r>
          </a:p>
          <a:p>
            <a:pPr lvl="1"/>
            <a:r>
              <a:rPr lang="en-US" sz="2400" dirty="0"/>
              <a:t>And in particular, for the project?</a:t>
            </a:r>
          </a:p>
          <a:p>
            <a:r>
              <a:rPr lang="en-US" sz="2800" dirty="0"/>
              <a:t>There are a lot of implementation details that get tricky</a:t>
            </a:r>
          </a:p>
          <a:p>
            <a:pPr lvl="1"/>
            <a:r>
              <a:rPr lang="en-US" sz="2400" dirty="0"/>
              <a:t>LRU is tricky to do above 2 way</a:t>
            </a:r>
          </a:p>
          <a:p>
            <a:pPr lvl="1"/>
            <a:r>
              <a:rPr lang="en-US" sz="2400" dirty="0"/>
              <a:t>Critical word first </a:t>
            </a:r>
          </a:p>
          <a:p>
            <a:pPr lvl="2"/>
            <a:r>
              <a:rPr lang="en-US" sz="2000" dirty="0"/>
              <a:t>less important for the project, but a real issue.</a:t>
            </a:r>
          </a:p>
          <a:p>
            <a:pPr lvl="1"/>
            <a:r>
              <a:rPr lang="en-US" sz="2400" dirty="0"/>
              <a:t>Making a non-blocking cache is tricky</a:t>
            </a:r>
          </a:p>
          <a:p>
            <a:pPr lvl="1"/>
            <a:r>
              <a:rPr lang="en-US" sz="2400" dirty="0"/>
              <a:t>Writes are tricky</a:t>
            </a:r>
          </a:p>
          <a:p>
            <a:pPr lvl="1"/>
            <a:r>
              <a:rPr lang="en-US" sz="2400" dirty="0"/>
              <a:t>Dealing with load/store dependencies</a:t>
            </a:r>
          </a:p>
          <a:p>
            <a:pPr lvl="1"/>
            <a:r>
              <a:rPr lang="en-US" sz="2400" dirty="0"/>
              <a:t>Multi-processor issues</a:t>
            </a:r>
          </a:p>
        </p:txBody>
      </p:sp>
      <p:sp>
        <p:nvSpPr>
          <p:cNvPr id="5" name="Text Box 4">
            <a:extLst>
              <a:ext uri="{FF2B5EF4-FFF2-40B4-BE49-F238E27FC236}">
                <a16:creationId xmlns:a16="http://schemas.microsoft.com/office/drawing/2014/main" id="{A0DB5CB2-0CA4-4D2A-A38A-07344E91DE8A}"/>
              </a:ext>
            </a:extLst>
          </p:cNvPr>
          <p:cNvSpPr txBox="1">
            <a:spLocks noChangeArrowheads="1"/>
          </p:cNvSpPr>
          <p:nvPr/>
        </p:nvSpPr>
        <p:spPr bwMode="auto">
          <a:xfrm>
            <a:off x="0" y="0"/>
            <a:ext cx="2514600" cy="307777"/>
          </a:xfrm>
          <a:prstGeom prst="rect">
            <a:avLst/>
          </a:prstGeom>
          <a:noFill/>
          <a:ln w="9525">
            <a:noFill/>
            <a:miter lim="800000"/>
            <a:headEnd/>
            <a:tailEnd/>
          </a:ln>
        </p:spPr>
        <p:txBody>
          <a:bodyPr wrap="square">
            <a:spAutoFit/>
          </a:bodyPr>
          <a:lstStyle/>
          <a:p>
            <a:pPr>
              <a:spcBef>
                <a:spcPct val="50000"/>
              </a:spcBef>
            </a:pPr>
            <a:r>
              <a:rPr lang="en-US" sz="1400" dirty="0">
                <a:solidFill>
                  <a:srgbClr val="FF6600"/>
                </a:solidFill>
              </a:rPr>
              <a:t>Difficult things with caches</a:t>
            </a:r>
          </a:p>
        </p:txBody>
      </p:sp>
    </p:spTree>
    <p:extLst>
      <p:ext uri="{BB962C8B-B14F-4D97-AF65-F5344CB8AC3E}">
        <p14:creationId xmlns:p14="http://schemas.microsoft.com/office/powerpoint/2010/main" val="3243568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500"/>
                                        <p:tgtEl>
                                          <p:spTgt spid="3">
                                            <p:txEl>
                                              <p:pRg st="7" end="7"/>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9" presetClass="emph" presetSubtype="0" fill="hold" nodeType="clickEffect">
                                  <p:stCondLst>
                                    <p:cond delay="0"/>
                                  </p:stCondLst>
                                  <p:childTnLst>
                                    <p:animClr clrSpc="rgb" dir="cw">
                                      <p:cBhvr override="childStyle">
                                        <p:cTn id="38" dur="500" fill="hold"/>
                                        <p:tgtEl>
                                          <p:spTgt spid="3">
                                            <p:txEl>
                                              <p:pRg st="7" end="7"/>
                                            </p:txEl>
                                          </p:spTgt>
                                        </p:tgtEl>
                                        <p:attrNameLst>
                                          <p:attrName>style.color</p:attrName>
                                        </p:attrNameLst>
                                      </p:cBhvr>
                                      <p:to>
                                        <a:schemeClr val="accent2"/>
                                      </p:to>
                                    </p:animClr>
                                    <p:animClr clrSpc="rgb" dir="cw">
                                      <p:cBhvr>
                                        <p:cTn id="39" dur="500" fill="hold"/>
                                        <p:tgtEl>
                                          <p:spTgt spid="3">
                                            <p:txEl>
                                              <p:pRg st="7" end="7"/>
                                            </p:txEl>
                                          </p:spTgt>
                                        </p:tgtEl>
                                        <p:attrNameLst>
                                          <p:attrName>fillcolor</p:attrName>
                                        </p:attrNameLst>
                                      </p:cBhvr>
                                      <p:to>
                                        <a:schemeClr val="accent2"/>
                                      </p:to>
                                    </p:animClr>
                                    <p:set>
                                      <p:cBhvr>
                                        <p:cTn id="40" dur="500" fill="hold"/>
                                        <p:tgtEl>
                                          <p:spTgt spid="3">
                                            <p:txEl>
                                              <p:pRg st="7" end="7"/>
                                            </p:txEl>
                                          </p:spTgt>
                                        </p:tgtEl>
                                        <p:attrNameLst>
                                          <p:attrName>fill.type</p:attrName>
                                        </p:attrNameLst>
                                      </p:cBhvr>
                                      <p:to>
                                        <p:strVal val="solid"/>
                                      </p:to>
                                    </p:set>
                                    <p:set>
                                      <p:cBhvr>
                                        <p:cTn id="41" dur="500" fill="hold"/>
                                        <p:tgtEl>
                                          <p:spTgt spid="3">
                                            <p:txEl>
                                              <p:pRg st="7" end="7"/>
                                            </p:txEl>
                                          </p:spTgt>
                                        </p:tgtEl>
                                        <p:attrNameLst>
                                          <p:attrName>fill.on</p:attrName>
                                        </p:attrNameLst>
                                      </p:cBhvr>
                                      <p:to>
                                        <p:strVal val="true"/>
                                      </p:to>
                                    </p:set>
                                  </p:childTnLst>
                                </p:cTn>
                              </p:par>
                              <p:par>
                                <p:cTn id="42" presetID="19" presetClass="emph" presetSubtype="0" fill="hold" nodeType="withEffect">
                                  <p:stCondLst>
                                    <p:cond delay="0"/>
                                  </p:stCondLst>
                                  <p:childTnLst>
                                    <p:animClr clrSpc="rgb" dir="cw">
                                      <p:cBhvr override="childStyle">
                                        <p:cTn id="43" dur="500" fill="hold"/>
                                        <p:tgtEl>
                                          <p:spTgt spid="3">
                                            <p:txEl>
                                              <p:pRg st="8" end="8"/>
                                            </p:txEl>
                                          </p:spTgt>
                                        </p:tgtEl>
                                        <p:attrNameLst>
                                          <p:attrName>style.color</p:attrName>
                                        </p:attrNameLst>
                                      </p:cBhvr>
                                      <p:to>
                                        <a:schemeClr val="accent2"/>
                                      </p:to>
                                    </p:animClr>
                                    <p:animClr clrSpc="rgb" dir="cw">
                                      <p:cBhvr>
                                        <p:cTn id="44" dur="500" fill="hold"/>
                                        <p:tgtEl>
                                          <p:spTgt spid="3">
                                            <p:txEl>
                                              <p:pRg st="8" end="8"/>
                                            </p:txEl>
                                          </p:spTgt>
                                        </p:tgtEl>
                                        <p:attrNameLst>
                                          <p:attrName>fillcolor</p:attrName>
                                        </p:attrNameLst>
                                      </p:cBhvr>
                                      <p:to>
                                        <a:schemeClr val="accent2"/>
                                      </p:to>
                                    </p:animClr>
                                    <p:set>
                                      <p:cBhvr>
                                        <p:cTn id="45" dur="500" fill="hold"/>
                                        <p:tgtEl>
                                          <p:spTgt spid="3">
                                            <p:txEl>
                                              <p:pRg st="8" end="8"/>
                                            </p:txEl>
                                          </p:spTgt>
                                        </p:tgtEl>
                                        <p:attrNameLst>
                                          <p:attrName>fill.type</p:attrName>
                                        </p:attrNameLst>
                                      </p:cBhvr>
                                      <p:to>
                                        <p:strVal val="solid"/>
                                      </p:to>
                                    </p:set>
                                    <p:set>
                                      <p:cBhvr>
                                        <p:cTn id="46" dur="500" fill="hold"/>
                                        <p:tgtEl>
                                          <p:spTgt spid="3">
                                            <p:txEl>
                                              <p:pRg st="8" end="8"/>
                                            </p:txEl>
                                          </p:spTgt>
                                        </p:tgtEl>
                                        <p:attrNameLst>
                                          <p:attrName>fill.on</p:attrName>
                                        </p:attrNameLst>
                                      </p:cBhvr>
                                      <p:to>
                                        <p:strVal val="true"/>
                                      </p:to>
                                    </p:set>
                                  </p:childTnLst>
                                </p:cTn>
                              </p:par>
                              <p:par>
                                <p:cTn id="47" presetID="19" presetClass="emph" presetSubtype="0" fill="hold" nodeType="withEffect">
                                  <p:stCondLst>
                                    <p:cond delay="0"/>
                                  </p:stCondLst>
                                  <p:childTnLst>
                                    <p:animClr clrSpc="rgb" dir="cw">
                                      <p:cBhvr override="childStyle">
                                        <p:cTn id="48" dur="500" fill="hold"/>
                                        <p:tgtEl>
                                          <p:spTgt spid="3">
                                            <p:txEl>
                                              <p:pRg st="9" end="9"/>
                                            </p:txEl>
                                          </p:spTgt>
                                        </p:tgtEl>
                                        <p:attrNameLst>
                                          <p:attrName>style.color</p:attrName>
                                        </p:attrNameLst>
                                      </p:cBhvr>
                                      <p:to>
                                        <a:schemeClr val="accent2"/>
                                      </p:to>
                                    </p:animClr>
                                    <p:animClr clrSpc="rgb" dir="cw">
                                      <p:cBhvr>
                                        <p:cTn id="49" dur="500" fill="hold"/>
                                        <p:tgtEl>
                                          <p:spTgt spid="3">
                                            <p:txEl>
                                              <p:pRg st="9" end="9"/>
                                            </p:txEl>
                                          </p:spTgt>
                                        </p:tgtEl>
                                        <p:attrNameLst>
                                          <p:attrName>fillcolor</p:attrName>
                                        </p:attrNameLst>
                                      </p:cBhvr>
                                      <p:to>
                                        <a:schemeClr val="accent2"/>
                                      </p:to>
                                    </p:animClr>
                                    <p:set>
                                      <p:cBhvr>
                                        <p:cTn id="50" dur="500" fill="hold"/>
                                        <p:tgtEl>
                                          <p:spTgt spid="3">
                                            <p:txEl>
                                              <p:pRg st="9" end="9"/>
                                            </p:txEl>
                                          </p:spTgt>
                                        </p:tgtEl>
                                        <p:attrNameLst>
                                          <p:attrName>fill.type</p:attrName>
                                        </p:attrNameLst>
                                      </p:cBhvr>
                                      <p:to>
                                        <p:strVal val="solid"/>
                                      </p:to>
                                    </p:set>
                                    <p:set>
                                      <p:cBhvr>
                                        <p:cTn id="51" dur="500" fill="hold"/>
                                        <p:tgtEl>
                                          <p:spTgt spid="3">
                                            <p:txEl>
                                              <p:pRg st="9" end="9"/>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t>3C’s model</a:t>
            </a:r>
          </a:p>
        </p:txBody>
      </p:sp>
      <p:sp>
        <p:nvSpPr>
          <p:cNvPr id="40963" name="Rectangle 3"/>
          <p:cNvSpPr>
            <a:spLocks noGrp="1" noChangeArrowheads="1"/>
          </p:cNvSpPr>
          <p:nvPr>
            <p:ph type="body" idx="1"/>
          </p:nvPr>
        </p:nvSpPr>
        <p:spPr/>
        <p:txBody>
          <a:bodyPr/>
          <a:lstStyle/>
          <a:p>
            <a:pPr eaLnBrk="1" hangingPunct="1">
              <a:lnSpc>
                <a:spcPct val="80000"/>
              </a:lnSpc>
            </a:pPr>
            <a:r>
              <a:rPr lang="en-US" sz="2800"/>
              <a:t>Break cache misses into three categories</a:t>
            </a:r>
          </a:p>
          <a:p>
            <a:pPr lvl="1" eaLnBrk="1" hangingPunct="1">
              <a:lnSpc>
                <a:spcPct val="80000"/>
              </a:lnSpc>
            </a:pPr>
            <a:r>
              <a:rPr lang="en-US" sz="2400"/>
              <a:t>Compulsory miss</a:t>
            </a:r>
          </a:p>
          <a:p>
            <a:pPr lvl="1" eaLnBrk="1" hangingPunct="1">
              <a:lnSpc>
                <a:spcPct val="80000"/>
              </a:lnSpc>
            </a:pPr>
            <a:r>
              <a:rPr lang="en-US" sz="2400"/>
              <a:t>Capacity miss</a:t>
            </a:r>
          </a:p>
          <a:p>
            <a:pPr lvl="1" eaLnBrk="1" hangingPunct="1">
              <a:lnSpc>
                <a:spcPct val="80000"/>
              </a:lnSpc>
            </a:pPr>
            <a:r>
              <a:rPr lang="en-US" sz="2400"/>
              <a:t>Conflict miss</a:t>
            </a:r>
          </a:p>
          <a:p>
            <a:pPr eaLnBrk="1" hangingPunct="1">
              <a:lnSpc>
                <a:spcPct val="80000"/>
              </a:lnSpc>
            </a:pPr>
            <a:r>
              <a:rPr lang="en-US" sz="2800"/>
              <a:t>Compulsory</a:t>
            </a:r>
          </a:p>
          <a:p>
            <a:pPr lvl="1" eaLnBrk="1" hangingPunct="1">
              <a:lnSpc>
                <a:spcPct val="80000"/>
              </a:lnSpc>
            </a:pPr>
            <a:r>
              <a:rPr lang="en-US" sz="2400"/>
              <a:t>The block in question had never been accessed before.</a:t>
            </a:r>
          </a:p>
          <a:p>
            <a:pPr eaLnBrk="1" hangingPunct="1">
              <a:lnSpc>
                <a:spcPct val="80000"/>
              </a:lnSpc>
            </a:pPr>
            <a:r>
              <a:rPr lang="en-US" sz="2800"/>
              <a:t>Capacity</a:t>
            </a:r>
          </a:p>
          <a:p>
            <a:pPr lvl="1" eaLnBrk="1" hangingPunct="1">
              <a:lnSpc>
                <a:spcPct val="80000"/>
              </a:lnSpc>
            </a:pPr>
            <a:r>
              <a:rPr lang="en-US" sz="2400"/>
              <a:t>A fully-associative cache of the same size would also have missed this access given the same reference stream.</a:t>
            </a:r>
          </a:p>
          <a:p>
            <a:pPr eaLnBrk="1" hangingPunct="1">
              <a:lnSpc>
                <a:spcPct val="80000"/>
              </a:lnSpc>
            </a:pPr>
            <a:r>
              <a:rPr lang="en-US" sz="2800"/>
              <a:t>Conflict</a:t>
            </a:r>
          </a:p>
          <a:p>
            <a:pPr lvl="1" eaLnBrk="1" hangingPunct="1">
              <a:lnSpc>
                <a:spcPct val="80000"/>
              </a:lnSpc>
            </a:pPr>
            <a:r>
              <a:rPr lang="en-US" sz="2400"/>
              <a:t>That fully-associative cache would have gotten a hit.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t>3C’s example</a:t>
            </a:r>
          </a:p>
        </p:txBody>
      </p:sp>
      <p:sp>
        <p:nvSpPr>
          <p:cNvPr id="41987" name="Rectangle 3"/>
          <p:cNvSpPr>
            <a:spLocks noGrp="1" noChangeArrowheads="1"/>
          </p:cNvSpPr>
          <p:nvPr>
            <p:ph type="body" idx="1"/>
          </p:nvPr>
        </p:nvSpPr>
        <p:spPr/>
        <p:txBody>
          <a:bodyPr/>
          <a:lstStyle/>
          <a:p>
            <a:pPr eaLnBrk="1" hangingPunct="1"/>
            <a:r>
              <a:rPr lang="en-US"/>
              <a:t>Consider the “stream” of  blocks 0, 1, 2, 0, 2, 1</a:t>
            </a:r>
          </a:p>
          <a:p>
            <a:pPr lvl="1" eaLnBrk="1" hangingPunct="1"/>
            <a:r>
              <a:rPr lang="en-US"/>
              <a:t>Given a direct-mapped cache with 2 lines, which would hit, which would miss?</a:t>
            </a:r>
          </a:p>
          <a:p>
            <a:pPr lvl="1" eaLnBrk="1" hangingPunct="1"/>
            <a:r>
              <a:rPr lang="en-US"/>
              <a:t>Classify each type of miss.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t>3C’s – sum-up.</a:t>
            </a:r>
          </a:p>
        </p:txBody>
      </p:sp>
      <p:sp>
        <p:nvSpPr>
          <p:cNvPr id="43011" name="Rectangle 3"/>
          <p:cNvSpPr>
            <a:spLocks noGrp="1" noChangeArrowheads="1"/>
          </p:cNvSpPr>
          <p:nvPr>
            <p:ph type="body" idx="1"/>
          </p:nvPr>
        </p:nvSpPr>
        <p:spPr/>
        <p:txBody>
          <a:bodyPr/>
          <a:lstStyle/>
          <a:p>
            <a:pPr eaLnBrk="1" hangingPunct="1"/>
            <a:r>
              <a:rPr lang="en-US"/>
              <a:t>What’s the point?</a:t>
            </a:r>
          </a:p>
          <a:p>
            <a:pPr lvl="1" eaLnBrk="1" hangingPunct="1"/>
            <a:r>
              <a:rPr lang="en-US" dirty="0"/>
              <a:t>Well, if you can figure out what kind of misses you are getting, you might be able to figure out how to solve the problem.</a:t>
            </a:r>
          </a:p>
          <a:p>
            <a:pPr lvl="2" eaLnBrk="1" hangingPunct="1"/>
            <a:r>
              <a:rPr lang="en-US" dirty="0"/>
              <a:t>How would you “solve” each type?</a:t>
            </a:r>
          </a:p>
          <a:p>
            <a:pPr eaLnBrk="1" hangingPunct="1"/>
            <a:r>
              <a:rPr lang="en-US" dirty="0"/>
              <a:t>What are the problems?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t>Reference stream</a:t>
            </a:r>
          </a:p>
        </p:txBody>
      </p:sp>
      <p:sp>
        <p:nvSpPr>
          <p:cNvPr id="44035" name="Rectangle 3"/>
          <p:cNvSpPr>
            <a:spLocks noGrp="1" noChangeArrowheads="1"/>
          </p:cNvSpPr>
          <p:nvPr>
            <p:ph type="body" idx="1"/>
          </p:nvPr>
        </p:nvSpPr>
        <p:spPr/>
        <p:txBody>
          <a:bodyPr/>
          <a:lstStyle/>
          <a:p>
            <a:pPr eaLnBrk="1" hangingPunct="1"/>
            <a:r>
              <a:rPr lang="en-US"/>
              <a:t>A memory </a:t>
            </a:r>
            <a:r>
              <a:rPr lang="en-US" b="1" i="1"/>
              <a:t>reference stream</a:t>
            </a:r>
            <a:r>
              <a:rPr lang="en-US"/>
              <a:t> is an </a:t>
            </a:r>
            <a:r>
              <a:rPr lang="en-US" i="1"/>
              <a:t>n</a:t>
            </a:r>
            <a:r>
              <a:rPr lang="en-US"/>
              <a:t>-tuple of addresses which corresponds to </a:t>
            </a:r>
            <a:r>
              <a:rPr lang="en-US" i="1"/>
              <a:t>n</a:t>
            </a:r>
            <a:r>
              <a:rPr lang="en-US"/>
              <a:t> ordered memory accesses.</a:t>
            </a:r>
          </a:p>
          <a:p>
            <a:pPr lvl="1" eaLnBrk="1" hangingPunct="1"/>
            <a:r>
              <a:rPr lang="en-US"/>
              <a:t>A program which accesses memory locations </a:t>
            </a:r>
            <a:br>
              <a:rPr lang="en-US"/>
            </a:br>
            <a:r>
              <a:rPr lang="en-US"/>
              <a:t>4, 8 and then 4 again would be represented as (4,8,4).</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t>Locality of reference</a:t>
            </a:r>
          </a:p>
        </p:txBody>
      </p:sp>
      <p:sp>
        <p:nvSpPr>
          <p:cNvPr id="45059" name="Rectangle 3"/>
          <p:cNvSpPr>
            <a:spLocks noGrp="1" noChangeArrowheads="1"/>
          </p:cNvSpPr>
          <p:nvPr>
            <p:ph type="body" idx="1"/>
          </p:nvPr>
        </p:nvSpPr>
        <p:spPr/>
        <p:txBody>
          <a:bodyPr/>
          <a:lstStyle/>
          <a:p>
            <a:pPr eaLnBrk="1" hangingPunct="1"/>
            <a:r>
              <a:rPr lang="en-US" sz="2400"/>
              <a:t>The reason small caches get such a good hit-rate is that the memory reference steam is not random.</a:t>
            </a:r>
          </a:p>
          <a:p>
            <a:pPr lvl="1" eaLnBrk="1" hangingPunct="1"/>
            <a:r>
              <a:rPr lang="en-US" sz="2000"/>
              <a:t>A given reference tends to be to an address that was used recently.  This is called </a:t>
            </a:r>
            <a:r>
              <a:rPr lang="en-US" sz="2000" b="1" i="1"/>
              <a:t>temporal locality</a:t>
            </a:r>
            <a:r>
              <a:rPr lang="en-US" sz="2000"/>
              <a:t>.</a:t>
            </a:r>
          </a:p>
          <a:p>
            <a:pPr lvl="1" eaLnBrk="1" hangingPunct="1"/>
            <a:r>
              <a:rPr lang="en-US" sz="2000"/>
              <a:t>Or it may be to an address that is near another address that was used recently.  This is called </a:t>
            </a:r>
            <a:r>
              <a:rPr lang="en-US" sz="2000" b="1" i="1"/>
              <a:t>spatial locality.</a:t>
            </a:r>
          </a:p>
          <a:p>
            <a:pPr eaLnBrk="1" hangingPunct="1"/>
            <a:r>
              <a:rPr lang="en-US" sz="2400"/>
              <a:t>Therefore, keeping recently accessed blocks in the cache can result in a remarkable number of hits.</a:t>
            </a:r>
          </a:p>
          <a:p>
            <a:pPr lvl="1" eaLnBrk="1" hangingPunct="1"/>
            <a:r>
              <a:rPr lang="en-US" sz="2000"/>
              <a:t>But there is no known way to quantify the amount of locality in the reference stream.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914400" y="304800"/>
            <a:ext cx="8001000" cy="1143000"/>
          </a:xfrm>
          <a:prstGeom prst="rect">
            <a:avLst/>
          </a:prstGeom>
          <a:noFill/>
          <a:ln w="9525">
            <a:noFill/>
            <a:miter lim="800000"/>
            <a:headEnd/>
            <a:tailEnd/>
          </a:ln>
        </p:spPr>
        <p:txBody>
          <a:bodyPr anchor="b"/>
          <a:lstStyle/>
          <a:p>
            <a:pPr algn="ctr"/>
            <a:r>
              <a:rPr lang="en-US" sz="4400">
                <a:solidFill>
                  <a:schemeClr val="tx2"/>
                </a:solidFill>
              </a:rPr>
              <a:t>Cache</a:t>
            </a:r>
            <a:r>
              <a:rPr lang="en-US" sz="4400" baseline="30000">
                <a:solidFill>
                  <a:srgbClr val="FF0000"/>
                </a:solidFill>
              </a:rPr>
              <a:t>1</a:t>
            </a:r>
          </a:p>
        </p:txBody>
      </p:sp>
      <p:sp>
        <p:nvSpPr>
          <p:cNvPr id="15363" name="Rectangle 3"/>
          <p:cNvSpPr>
            <a:spLocks noChangeArrowheads="1"/>
          </p:cNvSpPr>
          <p:nvPr/>
        </p:nvSpPr>
        <p:spPr bwMode="auto">
          <a:xfrm>
            <a:off x="914400" y="1524000"/>
            <a:ext cx="8001000" cy="4114800"/>
          </a:xfrm>
          <a:prstGeom prst="rect">
            <a:avLst/>
          </a:prstGeom>
          <a:noFill/>
          <a:ln w="9525">
            <a:noFill/>
            <a:miter lim="800000"/>
            <a:headEnd/>
            <a:tailEnd/>
          </a:ln>
        </p:spPr>
        <p:txBody>
          <a:bodyPr/>
          <a:lstStyle/>
          <a:p>
            <a:pPr marL="342900" indent="-342900">
              <a:spcBef>
                <a:spcPct val="20000"/>
              </a:spcBef>
              <a:buFontTx/>
              <a:buChar char="•"/>
            </a:pPr>
            <a:r>
              <a:rPr lang="en-US" sz="3200" b="1"/>
              <a:t>1 a</a:t>
            </a:r>
            <a:r>
              <a:rPr lang="en-US" sz="3200"/>
              <a:t> </a:t>
            </a:r>
            <a:r>
              <a:rPr lang="en-US" sz="3200" b="1"/>
              <a:t>:</a:t>
            </a:r>
            <a:r>
              <a:rPr lang="en-US" sz="3200"/>
              <a:t> a hiding place especially for concealing and preserving provisions or implements </a:t>
            </a:r>
            <a:br>
              <a:rPr lang="en-US" sz="3200"/>
            </a:br>
            <a:r>
              <a:rPr lang="en-US" sz="3200" b="1"/>
              <a:t>b</a:t>
            </a:r>
            <a:r>
              <a:rPr lang="en-US" sz="3200"/>
              <a:t> </a:t>
            </a:r>
            <a:r>
              <a:rPr lang="en-US" sz="3200" b="1"/>
              <a:t>:</a:t>
            </a:r>
            <a:r>
              <a:rPr lang="en-US" sz="3200"/>
              <a:t> a secure place of storage </a:t>
            </a:r>
          </a:p>
          <a:p>
            <a:pPr marL="342900" indent="-342900">
              <a:spcBef>
                <a:spcPct val="20000"/>
              </a:spcBef>
              <a:buFontTx/>
              <a:buChar char="•"/>
            </a:pPr>
            <a:r>
              <a:rPr lang="en-US" sz="3200" b="1"/>
              <a:t>3</a:t>
            </a:r>
            <a:r>
              <a:rPr lang="en-US" sz="3200"/>
              <a:t> </a:t>
            </a:r>
            <a:r>
              <a:rPr lang="en-US" sz="3200" b="1"/>
              <a:t>:</a:t>
            </a:r>
            <a:r>
              <a:rPr lang="en-US" sz="3200"/>
              <a:t> a computer memory with very short access time used for storage of frequently used instructions or data -- called also </a:t>
            </a:r>
            <a:r>
              <a:rPr lang="en-US" sz="3200" i="1"/>
              <a:t>cache memory</a:t>
            </a:r>
          </a:p>
          <a:p>
            <a:pPr marL="342900" indent="-342900">
              <a:spcBef>
                <a:spcPct val="20000"/>
              </a:spcBef>
            </a:pPr>
            <a:r>
              <a:rPr lang="en-US" sz="3200"/>
              <a:t> </a:t>
            </a:r>
          </a:p>
          <a:p>
            <a:pPr marL="342900" indent="-342900">
              <a:spcBef>
                <a:spcPct val="20000"/>
              </a:spcBef>
            </a:pPr>
            <a:r>
              <a:rPr lang="en-US" sz="2400" baseline="30000">
                <a:solidFill>
                  <a:srgbClr val="FF0000"/>
                </a:solidFill>
              </a:rPr>
              <a:t>1</a:t>
            </a:r>
            <a:r>
              <a:rPr lang="en-US" sz="2400">
                <a:solidFill>
                  <a:srgbClr val="FF0000"/>
                </a:solidFill>
              </a:rPr>
              <a:t>From </a:t>
            </a:r>
            <a:r>
              <a:rPr lang="en-US" sz="2400" b="1">
                <a:solidFill>
                  <a:srgbClr val="FF0000"/>
                </a:solidFill>
              </a:rPr>
              <a:t>Merriam-Webster</a:t>
            </a:r>
            <a:r>
              <a:rPr lang="en-US" sz="2400">
                <a:solidFill>
                  <a:srgbClr val="FF0000"/>
                </a:solidFill>
              </a:rPr>
              <a:t> on-line</a:t>
            </a:r>
            <a:endParaRPr lang="en-US" sz="2400" b="1">
              <a:solidFill>
                <a:srgbClr val="FF0000"/>
              </a:solidFill>
            </a:endParaRPr>
          </a:p>
        </p:txBody>
      </p:sp>
      <p:sp>
        <p:nvSpPr>
          <p:cNvPr id="15364" name="Text Box 4"/>
          <p:cNvSpPr txBox="1">
            <a:spLocks noChangeArrowheads="1"/>
          </p:cNvSpPr>
          <p:nvPr/>
        </p:nvSpPr>
        <p:spPr bwMode="auto">
          <a:xfrm>
            <a:off x="136525" y="188913"/>
            <a:ext cx="1809750" cy="366712"/>
          </a:xfrm>
          <a:prstGeom prst="rect">
            <a:avLst/>
          </a:prstGeom>
          <a:noFill/>
          <a:ln w="9525">
            <a:noFill/>
            <a:miter lim="800000"/>
            <a:headEnd/>
            <a:tailEnd/>
          </a:ln>
        </p:spPr>
        <p:txBody>
          <a:bodyPr wrap="none">
            <a:spAutoFit/>
          </a:bodyPr>
          <a:lstStyle/>
          <a:p>
            <a:r>
              <a:rPr lang="en-US">
                <a:solidFill>
                  <a:srgbClr val="FF6600"/>
                </a:solidFill>
              </a:rPr>
              <a:t>Cache overview</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t>Stack distance – </a:t>
            </a:r>
            <a:br>
              <a:rPr lang="en-US"/>
            </a:br>
            <a:r>
              <a:rPr lang="en-US"/>
              <a:t>A measure of locality</a:t>
            </a:r>
          </a:p>
        </p:txBody>
      </p:sp>
      <p:sp>
        <p:nvSpPr>
          <p:cNvPr id="46083" name="Rectangle 3"/>
          <p:cNvSpPr>
            <a:spLocks noGrp="1" noChangeArrowheads="1"/>
          </p:cNvSpPr>
          <p:nvPr>
            <p:ph type="body" idx="1"/>
          </p:nvPr>
        </p:nvSpPr>
        <p:spPr/>
        <p:txBody>
          <a:bodyPr/>
          <a:lstStyle/>
          <a:p>
            <a:pPr eaLnBrk="1" hangingPunct="1">
              <a:lnSpc>
                <a:spcPct val="90000"/>
              </a:lnSpc>
            </a:pPr>
            <a:r>
              <a:rPr lang="en-US" sz="2800"/>
              <a:t>Consider the reference stream</a:t>
            </a:r>
          </a:p>
          <a:p>
            <a:pPr eaLnBrk="1" hangingPunct="1">
              <a:lnSpc>
                <a:spcPct val="90000"/>
              </a:lnSpc>
              <a:buFontTx/>
              <a:buNone/>
            </a:pPr>
            <a:r>
              <a:rPr lang="en-US" sz="2800"/>
              <a:t>		(0, 8, 4, 4, 12, 16, 32, 4)</a:t>
            </a:r>
          </a:p>
          <a:p>
            <a:pPr eaLnBrk="1" hangingPunct="1">
              <a:lnSpc>
                <a:spcPct val="90000"/>
              </a:lnSpc>
            </a:pPr>
            <a:r>
              <a:rPr lang="en-US" sz="2800"/>
              <a:t>If the cache line size is 8 bytes, the block reference stream is</a:t>
            </a:r>
          </a:p>
          <a:p>
            <a:pPr eaLnBrk="1" hangingPunct="1">
              <a:lnSpc>
                <a:spcPct val="90000"/>
              </a:lnSpc>
              <a:buFontTx/>
              <a:buNone/>
            </a:pPr>
            <a:r>
              <a:rPr lang="en-US" sz="2800"/>
              <a:t>		(0, 1, 0, 0, 1, 2, 4, 0)</a:t>
            </a:r>
          </a:p>
          <a:p>
            <a:pPr eaLnBrk="1" hangingPunct="1">
              <a:lnSpc>
                <a:spcPct val="90000"/>
              </a:lnSpc>
            </a:pPr>
            <a:r>
              <a:rPr lang="en-US" sz="2800"/>
              <a:t>Now define the </a:t>
            </a:r>
            <a:r>
              <a:rPr lang="en-US" sz="2800" b="1" i="1"/>
              <a:t>stack distance</a:t>
            </a:r>
            <a:r>
              <a:rPr lang="en-US" sz="2800"/>
              <a:t> of a reference to be the number of unique block addresses between the current reference and the previous reference to the same block number.  In this case</a:t>
            </a:r>
          </a:p>
          <a:p>
            <a:pPr eaLnBrk="1" hangingPunct="1">
              <a:lnSpc>
                <a:spcPct val="90000"/>
              </a:lnSpc>
              <a:buFontTx/>
              <a:buNone/>
            </a:pPr>
            <a:r>
              <a:rPr lang="en-US" sz="2800"/>
              <a:t>		(</a:t>
            </a:r>
            <a:r>
              <a:rPr lang="en-US">
                <a:sym typeface="Symbol" pitchFamily="18" charset="2"/>
              </a:rPr>
              <a:t></a:t>
            </a:r>
            <a:r>
              <a:rPr lang="en-US" sz="2800"/>
              <a:t>, </a:t>
            </a:r>
            <a:r>
              <a:rPr lang="en-US">
                <a:sym typeface="Symbol" pitchFamily="18" charset="2"/>
              </a:rPr>
              <a:t></a:t>
            </a:r>
            <a:r>
              <a:rPr lang="en-US" sz="2800"/>
              <a:t>, 1, 0, </a:t>
            </a:r>
            <a:r>
              <a:rPr lang="en-US" sz="2800">
                <a:sym typeface="Symbol" pitchFamily="18" charset="2"/>
              </a:rPr>
              <a:t>1, </a:t>
            </a:r>
            <a:r>
              <a:rPr lang="en-US">
                <a:sym typeface="Symbol" pitchFamily="18" charset="2"/>
              </a:rPr>
              <a:t></a:t>
            </a:r>
            <a:r>
              <a:rPr lang="en-US" sz="2800">
                <a:sym typeface="Symbol" pitchFamily="18" charset="2"/>
              </a:rPr>
              <a:t>, </a:t>
            </a:r>
            <a:r>
              <a:rPr lang="en-US">
                <a:sym typeface="Symbol" pitchFamily="18" charset="2"/>
              </a:rPr>
              <a:t>, </a:t>
            </a:r>
            <a:r>
              <a:rPr lang="en-US" sz="2800">
                <a:sym typeface="Symbol" pitchFamily="18" charset="2"/>
              </a:rPr>
              <a:t>3)</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a:xfrm>
            <a:off x="990600" y="304800"/>
            <a:ext cx="8001000" cy="1143000"/>
          </a:xfrm>
        </p:spPr>
        <p:txBody>
          <a:bodyPr/>
          <a:lstStyle/>
          <a:p>
            <a:pPr eaLnBrk="1" hangingPunct="1"/>
            <a:r>
              <a:rPr lang="en-US"/>
              <a:t>Stack distance – </a:t>
            </a:r>
            <a:br>
              <a:rPr lang="en-US"/>
            </a:br>
            <a:r>
              <a:rPr lang="en-US"/>
              <a:t>A measure of locality (2)</a:t>
            </a:r>
          </a:p>
        </p:txBody>
      </p:sp>
      <p:graphicFrame>
        <p:nvGraphicFramePr>
          <p:cNvPr id="192563" name="Group 51"/>
          <p:cNvGraphicFramePr>
            <a:graphicFrameLocks noGrp="1"/>
          </p:cNvGraphicFramePr>
          <p:nvPr/>
        </p:nvGraphicFramePr>
        <p:xfrm>
          <a:off x="914400" y="1676400"/>
          <a:ext cx="7315200" cy="1249680"/>
        </p:xfrm>
        <a:graphic>
          <a:graphicData uri="http://schemas.openxmlformats.org/drawingml/2006/table">
            <a:tbl>
              <a:tblPr/>
              <a:tblGrid>
                <a:gridCol w="3113088">
                  <a:extLst>
                    <a:ext uri="{9D8B030D-6E8A-4147-A177-3AD203B41FA5}">
                      <a16:colId xmlns:a16="http://schemas.microsoft.com/office/drawing/2014/main" val="20000"/>
                    </a:ext>
                  </a:extLst>
                </a:gridCol>
                <a:gridCol w="466725">
                  <a:extLst>
                    <a:ext uri="{9D8B030D-6E8A-4147-A177-3AD203B41FA5}">
                      <a16:colId xmlns:a16="http://schemas.microsoft.com/office/drawing/2014/main" val="20001"/>
                    </a:ext>
                  </a:extLst>
                </a:gridCol>
                <a:gridCol w="544512">
                  <a:extLst>
                    <a:ext uri="{9D8B030D-6E8A-4147-A177-3AD203B41FA5}">
                      <a16:colId xmlns:a16="http://schemas.microsoft.com/office/drawing/2014/main" val="20002"/>
                    </a:ext>
                  </a:extLst>
                </a:gridCol>
                <a:gridCol w="544513">
                  <a:extLst>
                    <a:ext uri="{9D8B030D-6E8A-4147-A177-3AD203B41FA5}">
                      <a16:colId xmlns:a16="http://schemas.microsoft.com/office/drawing/2014/main" val="20003"/>
                    </a:ext>
                  </a:extLst>
                </a:gridCol>
                <a:gridCol w="544512">
                  <a:extLst>
                    <a:ext uri="{9D8B030D-6E8A-4147-A177-3AD203B41FA5}">
                      <a16:colId xmlns:a16="http://schemas.microsoft.com/office/drawing/2014/main" val="20004"/>
                    </a:ext>
                  </a:extLst>
                </a:gridCol>
                <a:gridCol w="546100">
                  <a:extLst>
                    <a:ext uri="{9D8B030D-6E8A-4147-A177-3AD203B41FA5}">
                      <a16:colId xmlns:a16="http://schemas.microsoft.com/office/drawing/2014/main" val="20005"/>
                    </a:ext>
                  </a:extLst>
                </a:gridCol>
                <a:gridCol w="544513">
                  <a:extLst>
                    <a:ext uri="{9D8B030D-6E8A-4147-A177-3AD203B41FA5}">
                      <a16:colId xmlns:a16="http://schemas.microsoft.com/office/drawing/2014/main" val="20006"/>
                    </a:ext>
                  </a:extLst>
                </a:gridCol>
                <a:gridCol w="544512">
                  <a:extLst>
                    <a:ext uri="{9D8B030D-6E8A-4147-A177-3AD203B41FA5}">
                      <a16:colId xmlns:a16="http://schemas.microsoft.com/office/drawing/2014/main" val="20007"/>
                    </a:ext>
                  </a:extLst>
                </a:gridCol>
                <a:gridCol w="466725">
                  <a:extLst>
                    <a:ext uri="{9D8B030D-6E8A-4147-A177-3AD203B41FA5}">
                      <a16:colId xmlns:a16="http://schemas.microsoft.com/office/drawing/2014/main" val="20008"/>
                    </a:ext>
                  </a:extLst>
                </a:gridCol>
              </a:tblGrid>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Memory reference stream</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Courier New" pitchFamily="49"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Courier New" pitchFamily="49" charset="0"/>
                        </a:rPr>
                        <a:t>8</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Courier New" pitchFamily="49" charset="0"/>
                        </a:rPr>
                        <a:t>4</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Courier New" pitchFamily="49" charset="0"/>
                        </a:rPr>
                        <a:t>4</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Courier New" pitchFamily="49" charset="0"/>
                        </a:rPr>
                        <a:t>12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Courier New" pitchFamily="49" charset="0"/>
                        </a:rPr>
                        <a:t>16</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Courier New" pitchFamily="49" charset="0"/>
                        </a:rPr>
                        <a:t>32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Courier New" pitchFamily="49" charset="0"/>
                        </a:rPr>
                        <a:t>4</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80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Block reference stream</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Courier New" pitchFamily="49"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Courier New" pitchFamily="49"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Courier New" pitchFamily="49"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Courier New" pitchFamily="49" charset="0"/>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Courier New" pitchFamily="49" charset="0"/>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Courier New" pitchFamily="49" charset="0"/>
                        </a:rPr>
                        <a:t>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Courier New" pitchFamily="49" charset="0"/>
                        </a:rPr>
                        <a:t>4</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Courier New" pitchFamily="49" charset="0"/>
                        </a:rPr>
                        <a:t>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778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Stack distance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charset="0"/>
                          <a:sym typeface="Symbol" pitchFamily="18" charset="2"/>
                        </a:rPr>
                        <a: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charset="0"/>
                          <a:sym typeface="Symbol" pitchFamily="18" charset="2"/>
                        </a:rPr>
                        <a: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Courier New" pitchFamily="49" charset="0"/>
                          <a:sym typeface="Symbol" pitchFamily="18" charset="2"/>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Courier New" pitchFamily="49" charset="0"/>
                          <a:sym typeface="Symbol" pitchFamily="18" charset="2"/>
                        </a:rPr>
                        <a:t>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Courier New" pitchFamily="49" charset="0"/>
                          <a:sym typeface="Symbol" pitchFamily="18" charset="2"/>
                        </a:rPr>
                        <a:t>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charset="0"/>
                          <a:sym typeface="Symbol" pitchFamily="18" charset="2"/>
                        </a:rPr>
                        <a: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charset="0"/>
                          <a:sym typeface="Symbol" pitchFamily="18" charset="2"/>
                        </a:rPr>
                        <a: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Courier New" pitchFamily="49" charset="0"/>
                          <a:sym typeface="Symbol" pitchFamily="18" charset="2"/>
                        </a:rPr>
                        <a:t>3</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1026" name="Object 45"/>
          <p:cNvGraphicFramePr>
            <a:graphicFrameLocks noChangeAspect="1"/>
          </p:cNvGraphicFramePr>
          <p:nvPr/>
        </p:nvGraphicFramePr>
        <p:xfrm>
          <a:off x="914400" y="3590925"/>
          <a:ext cx="3752850" cy="2581275"/>
        </p:xfrm>
        <a:graphic>
          <a:graphicData uri="http://schemas.openxmlformats.org/presentationml/2006/ole">
            <mc:AlternateContent xmlns:mc="http://schemas.openxmlformats.org/markup-compatibility/2006">
              <mc:Choice xmlns:v="urn:schemas-microsoft-com:vml" Requires="v">
                <p:oleObj spid="_x0000_s1074" name="Chart" r:id="rId4" imgW="3753307" imgH="2581656" progId="Excel.Chart.8">
                  <p:embed/>
                </p:oleObj>
              </mc:Choice>
              <mc:Fallback>
                <p:oleObj name="Chart" r:id="rId4" imgW="3753307" imgH="2581656" progId="Excel.Chart.8">
                  <p:embed/>
                  <p:pic>
                    <p:nvPicPr>
                      <p:cNvPr id="0" name="Object 4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3590925"/>
                        <a:ext cx="3752850" cy="258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7" name="Object 46"/>
          <p:cNvGraphicFramePr>
            <a:graphicFrameLocks noChangeAspect="1"/>
          </p:cNvGraphicFramePr>
          <p:nvPr/>
        </p:nvGraphicFramePr>
        <p:xfrm>
          <a:off x="4953000" y="3609975"/>
          <a:ext cx="3752850" cy="2562225"/>
        </p:xfrm>
        <a:graphic>
          <a:graphicData uri="http://schemas.openxmlformats.org/presentationml/2006/ole">
            <mc:AlternateContent xmlns:mc="http://schemas.openxmlformats.org/markup-compatibility/2006">
              <mc:Choice xmlns:v="urn:schemas-microsoft-com:vml" Requires="v">
                <p:oleObj spid="_x0000_s1075" name="Chart" r:id="rId6" imgW="3753307" imgH="2562454" progId="Excel.Chart.8">
                  <p:embed/>
                </p:oleObj>
              </mc:Choice>
              <mc:Fallback>
                <p:oleObj name="Chart" r:id="rId6" imgW="3753307" imgH="2562454" progId="Excel.Chart.8">
                  <p:embed/>
                  <p:pic>
                    <p:nvPicPr>
                      <p:cNvPr id="0" name="Object 4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53000" y="3609975"/>
                        <a:ext cx="3752850" cy="256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71" name="Text Box 47"/>
          <p:cNvSpPr txBox="1">
            <a:spLocks noChangeArrowheads="1"/>
          </p:cNvSpPr>
          <p:nvPr/>
        </p:nvSpPr>
        <p:spPr bwMode="auto">
          <a:xfrm>
            <a:off x="914400" y="3124200"/>
            <a:ext cx="3803650" cy="457200"/>
          </a:xfrm>
          <a:prstGeom prst="rect">
            <a:avLst/>
          </a:prstGeom>
          <a:noFill/>
          <a:ln w="9525">
            <a:noFill/>
            <a:miter lim="800000"/>
            <a:headEnd/>
            <a:tailEnd/>
          </a:ln>
        </p:spPr>
        <p:txBody>
          <a:bodyPr wrap="none">
            <a:spAutoFit/>
          </a:bodyPr>
          <a:lstStyle/>
          <a:p>
            <a:r>
              <a:rPr lang="en-US" sz="2400">
                <a:latin typeface="Times New Roman" pitchFamily="18" charset="0"/>
              </a:rPr>
              <a:t>Number non-infinite accesses</a:t>
            </a:r>
          </a:p>
        </p:txBody>
      </p:sp>
      <p:sp>
        <p:nvSpPr>
          <p:cNvPr id="1072" name="Text Box 48"/>
          <p:cNvSpPr txBox="1">
            <a:spLocks noChangeArrowheads="1"/>
          </p:cNvSpPr>
          <p:nvPr/>
        </p:nvSpPr>
        <p:spPr bwMode="auto">
          <a:xfrm>
            <a:off x="5105400" y="3124200"/>
            <a:ext cx="3454400" cy="457200"/>
          </a:xfrm>
          <a:prstGeom prst="rect">
            <a:avLst/>
          </a:prstGeom>
          <a:noFill/>
          <a:ln w="9525">
            <a:noFill/>
            <a:miter lim="800000"/>
            <a:headEnd/>
            <a:tailEnd/>
          </a:ln>
        </p:spPr>
        <p:txBody>
          <a:bodyPr wrap="none">
            <a:spAutoFit/>
          </a:bodyPr>
          <a:lstStyle/>
          <a:p>
            <a:r>
              <a:rPr lang="en-US" sz="2400">
                <a:latin typeface="Times New Roman" pitchFamily="18" charset="0"/>
              </a:rPr>
              <a:t>Cumulative stack distance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pPr eaLnBrk="1" hangingPunct="1"/>
            <a:r>
              <a:rPr lang="en-US"/>
              <a:t>Stack distances of the SPEC benchmarks – cumulative</a:t>
            </a:r>
          </a:p>
        </p:txBody>
      </p:sp>
      <p:graphicFrame>
        <p:nvGraphicFramePr>
          <p:cNvPr id="2050" name="Object 3"/>
          <p:cNvGraphicFramePr>
            <a:graphicFrameLocks noChangeAspect="1"/>
          </p:cNvGraphicFramePr>
          <p:nvPr/>
        </p:nvGraphicFramePr>
        <p:xfrm>
          <a:off x="857250" y="2273300"/>
          <a:ext cx="7905750" cy="4584700"/>
        </p:xfrm>
        <a:graphic>
          <a:graphicData uri="http://schemas.openxmlformats.org/presentationml/2006/ole">
            <mc:AlternateContent xmlns:mc="http://schemas.openxmlformats.org/markup-compatibility/2006">
              <mc:Choice xmlns:v="urn:schemas-microsoft-com:vml" Requires="v">
                <p:oleObj spid="_x0000_s2074" name="Chart" r:id="rId4" imgW="5601005" imgH="3248254" progId="Excel.Chart.8">
                  <p:embed/>
                </p:oleObj>
              </mc:Choice>
              <mc:Fallback>
                <p:oleObj name="Chart" r:id="rId4" imgW="5601005" imgH="3248254" progId="Excel.Char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7250" y="2273300"/>
                        <a:ext cx="7905750" cy="458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pPr eaLnBrk="1" hangingPunct="1"/>
            <a:r>
              <a:rPr lang="en-US"/>
              <a:t>Stack distances of selected SPECfp benchmarks</a:t>
            </a:r>
          </a:p>
        </p:txBody>
      </p:sp>
      <p:graphicFrame>
        <p:nvGraphicFramePr>
          <p:cNvPr id="3074" name="Object 3"/>
          <p:cNvGraphicFramePr>
            <a:graphicFrameLocks noChangeAspect="1"/>
          </p:cNvGraphicFramePr>
          <p:nvPr/>
        </p:nvGraphicFramePr>
        <p:xfrm>
          <a:off x="838200" y="2362200"/>
          <a:ext cx="7391400" cy="4403725"/>
        </p:xfrm>
        <a:graphic>
          <a:graphicData uri="http://schemas.openxmlformats.org/presentationml/2006/ole">
            <mc:AlternateContent xmlns:mc="http://schemas.openxmlformats.org/markup-compatibility/2006">
              <mc:Choice xmlns:v="urn:schemas-microsoft-com:vml" Requires="v">
                <p:oleObj spid="_x0000_s3098" name="Chart" r:id="rId4" imgW="5963107" imgH="3553054" progId="Excel.Chart.8">
                  <p:embed/>
                </p:oleObj>
              </mc:Choice>
              <mc:Fallback>
                <p:oleObj name="Chart" r:id="rId4" imgW="5963107" imgH="3553054" progId="Excel.Char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2362200"/>
                        <a:ext cx="7391400" cy="440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t>Why is this interesting?</a:t>
            </a:r>
          </a:p>
        </p:txBody>
      </p:sp>
      <p:sp>
        <p:nvSpPr>
          <p:cNvPr id="47107" name="Rectangle 3"/>
          <p:cNvSpPr>
            <a:spLocks noGrp="1" noChangeArrowheads="1"/>
          </p:cNvSpPr>
          <p:nvPr>
            <p:ph type="body" idx="1"/>
          </p:nvPr>
        </p:nvSpPr>
        <p:spPr>
          <a:xfrm>
            <a:off x="838200" y="2362200"/>
            <a:ext cx="8077200" cy="4191000"/>
          </a:xfrm>
        </p:spPr>
        <p:txBody>
          <a:bodyPr/>
          <a:lstStyle/>
          <a:p>
            <a:pPr eaLnBrk="1" hangingPunct="1"/>
            <a:r>
              <a:rPr lang="en-US" sz="2800"/>
              <a:t>It is possible to distinguish locality from conflict.</a:t>
            </a:r>
          </a:p>
          <a:p>
            <a:pPr lvl="1" eaLnBrk="1" hangingPunct="1"/>
            <a:r>
              <a:rPr lang="en-US" sz="2400"/>
              <a:t>Pure miss-rate data of set-associative caches depends upon both the locality of the reference stream and the conflict in that stream.</a:t>
            </a:r>
          </a:p>
          <a:p>
            <a:pPr eaLnBrk="1" hangingPunct="1"/>
            <a:r>
              <a:rPr lang="en-US" sz="2800"/>
              <a:t>It is possible to make qualitative statements about locality</a:t>
            </a:r>
          </a:p>
          <a:p>
            <a:pPr lvl="1" eaLnBrk="1" hangingPunct="1"/>
            <a:r>
              <a:rPr lang="en-US" sz="2400"/>
              <a:t>For example, SPECint has a higher degree of locality than SPECfp.</a:t>
            </a:r>
          </a:p>
          <a:p>
            <a:pPr lvl="1" eaLnBrk="1" hangingPunct="1">
              <a:buFontTx/>
              <a:buNone/>
            </a:pPr>
            <a:endParaRPr lang="en-US" sz="240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a:t>Fully-associative caches</a:t>
            </a:r>
          </a:p>
        </p:txBody>
      </p:sp>
      <p:sp>
        <p:nvSpPr>
          <p:cNvPr id="48131" name="Rectangle 3"/>
          <p:cNvSpPr>
            <a:spLocks noGrp="1" noChangeArrowheads="1"/>
          </p:cNvSpPr>
          <p:nvPr>
            <p:ph type="body" idx="1"/>
          </p:nvPr>
        </p:nvSpPr>
        <p:spPr/>
        <p:txBody>
          <a:bodyPr/>
          <a:lstStyle/>
          <a:p>
            <a:pPr eaLnBrk="1" hangingPunct="1"/>
            <a:r>
              <a:rPr lang="en-US"/>
              <a:t>A fully-associative LRU cache consisting of </a:t>
            </a:r>
            <a:r>
              <a:rPr lang="en-US" i="1"/>
              <a:t>n</a:t>
            </a:r>
            <a:r>
              <a:rPr lang="en-US"/>
              <a:t> lines will get a hit on any memory reference access with a stack distance of </a:t>
            </a:r>
            <a:r>
              <a:rPr lang="en-US" i="1"/>
              <a:t>n-1</a:t>
            </a:r>
            <a:r>
              <a:rPr lang="en-US" b="1"/>
              <a:t> </a:t>
            </a:r>
            <a:r>
              <a:rPr lang="en-US"/>
              <a:t>or less.</a:t>
            </a:r>
          </a:p>
          <a:p>
            <a:pPr lvl="1" eaLnBrk="1" hangingPunct="1"/>
            <a:r>
              <a:rPr lang="en-US"/>
              <a:t>Fully associative caches of size </a:t>
            </a:r>
            <a:r>
              <a:rPr lang="en-US" i="1"/>
              <a:t>n</a:t>
            </a:r>
            <a:r>
              <a:rPr lang="en-US"/>
              <a:t> store the last </a:t>
            </a:r>
            <a:r>
              <a:rPr lang="en-US" i="1"/>
              <a:t>n</a:t>
            </a:r>
            <a:r>
              <a:rPr lang="en-US"/>
              <a:t> uniquely accessed blocks.</a:t>
            </a:r>
          </a:p>
          <a:p>
            <a:pPr lvl="1" eaLnBrk="1" hangingPunct="1"/>
            <a:r>
              <a:rPr lang="en-US"/>
              <a:t>This means the locality curves are simply a graph of the hit rate on a fully associative cache of size </a:t>
            </a:r>
            <a:r>
              <a:rPr lang="en-US" i="1"/>
              <a:t>n-1.</a:t>
            </a:r>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US"/>
              <a:t>Direct-mapped caches</a:t>
            </a:r>
          </a:p>
        </p:txBody>
      </p:sp>
      <p:sp>
        <p:nvSpPr>
          <p:cNvPr id="4100" name="Rectangle 3"/>
          <p:cNvSpPr>
            <a:spLocks noGrp="1" noChangeArrowheads="1"/>
          </p:cNvSpPr>
          <p:nvPr>
            <p:ph type="body" idx="1"/>
          </p:nvPr>
        </p:nvSpPr>
        <p:spPr>
          <a:xfrm>
            <a:off x="457200" y="1600200"/>
            <a:ext cx="8229600" cy="3971925"/>
          </a:xfrm>
        </p:spPr>
        <p:txBody>
          <a:bodyPr/>
          <a:lstStyle/>
          <a:p>
            <a:pPr eaLnBrk="1" hangingPunct="1"/>
            <a:r>
              <a:rPr lang="en-US" sz="2800"/>
              <a:t>Consider a direct-mapped cache of </a:t>
            </a:r>
            <a:r>
              <a:rPr lang="en-US" sz="2800" i="1"/>
              <a:t>n</a:t>
            </a:r>
            <a:r>
              <a:rPr lang="en-US" sz="2800"/>
              <a:t> cache lines and the block reference stream (</a:t>
            </a:r>
            <a:r>
              <a:rPr lang="en-US" sz="2800" b="1" i="1"/>
              <a:t>x, y, x</a:t>
            </a:r>
            <a:r>
              <a:rPr lang="en-US" sz="2800"/>
              <a:t>).</a:t>
            </a:r>
          </a:p>
          <a:p>
            <a:pPr lvl="1" eaLnBrk="1" hangingPunct="1"/>
            <a:r>
              <a:rPr lang="en-US" sz="2400"/>
              <a:t>The second reference to </a:t>
            </a:r>
            <a:r>
              <a:rPr lang="en-US" sz="2400" b="1" i="1"/>
              <a:t>x</a:t>
            </a:r>
            <a:r>
              <a:rPr lang="en-US" sz="2400"/>
              <a:t> will be a hit unless </a:t>
            </a:r>
            <a:r>
              <a:rPr lang="en-US" sz="2400" b="1" i="1"/>
              <a:t>y</a:t>
            </a:r>
            <a:r>
              <a:rPr lang="en-US" sz="2400"/>
              <a:t> is mapped to the same cache line as x.</a:t>
            </a:r>
          </a:p>
          <a:p>
            <a:pPr lvl="1" eaLnBrk="1" hangingPunct="1"/>
            <a:r>
              <a:rPr lang="en-US" sz="2400"/>
              <a:t>If </a:t>
            </a:r>
            <a:r>
              <a:rPr lang="en-US" sz="2400" b="1" i="1"/>
              <a:t>x</a:t>
            </a:r>
            <a:r>
              <a:rPr lang="en-US" sz="2400"/>
              <a:t> and </a:t>
            </a:r>
            <a:r>
              <a:rPr lang="en-US" sz="2400" b="1" i="1"/>
              <a:t>y</a:t>
            </a:r>
            <a:r>
              <a:rPr lang="en-US" sz="2400"/>
              <a:t> are independent, the odds </a:t>
            </a:r>
            <a:r>
              <a:rPr lang="en-US" sz="2400" b="1" i="1"/>
              <a:t>x</a:t>
            </a:r>
            <a:r>
              <a:rPr lang="en-US" sz="2400"/>
              <a:t> being a hit is (n-1)/n</a:t>
            </a:r>
          </a:p>
          <a:p>
            <a:pPr eaLnBrk="1" hangingPunct="1"/>
            <a:r>
              <a:rPr lang="en-US" sz="2800"/>
              <a:t>In general if there are </a:t>
            </a:r>
            <a:r>
              <a:rPr lang="en-US" sz="2800" b="1" i="1"/>
              <a:t>m</a:t>
            </a:r>
            <a:r>
              <a:rPr lang="en-US" sz="2800"/>
              <a:t> unique accesses between the two references to </a:t>
            </a:r>
            <a:r>
              <a:rPr lang="en-US" sz="2800" b="1" i="1"/>
              <a:t>x</a:t>
            </a:r>
            <a:r>
              <a:rPr lang="en-US" sz="2800"/>
              <a:t>, the odds of a hit are: </a:t>
            </a:r>
          </a:p>
        </p:txBody>
      </p:sp>
      <p:graphicFrame>
        <p:nvGraphicFramePr>
          <p:cNvPr id="4098" name="Object 4"/>
          <p:cNvGraphicFramePr>
            <a:graphicFrameLocks noChangeAspect="1"/>
          </p:cNvGraphicFramePr>
          <p:nvPr/>
        </p:nvGraphicFramePr>
        <p:xfrm>
          <a:off x="3657600" y="5029200"/>
          <a:ext cx="1952625" cy="1184275"/>
        </p:xfrm>
        <a:graphic>
          <a:graphicData uri="http://schemas.openxmlformats.org/presentationml/2006/ole">
            <mc:AlternateContent xmlns:mc="http://schemas.openxmlformats.org/markup-compatibility/2006">
              <mc:Choice xmlns:v="urn:schemas-microsoft-com:vml" Requires="v">
                <p:oleObj spid="_x0000_s4122" name="Equation" r:id="rId4" imgW="596880" imgH="482400" progId="Equation.2">
                  <p:embed/>
                </p:oleObj>
              </mc:Choice>
              <mc:Fallback>
                <p:oleObj name="Equation" r:id="rId4" imgW="596880" imgH="482400" progId="Equation.2">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7600" y="5029200"/>
                        <a:ext cx="1952625" cy="1184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457200" y="381000"/>
            <a:ext cx="8229600" cy="1143000"/>
          </a:xfrm>
        </p:spPr>
        <p:txBody>
          <a:bodyPr/>
          <a:lstStyle/>
          <a:p>
            <a:pPr eaLnBrk="1" hangingPunct="1"/>
            <a:r>
              <a:rPr lang="en-US" sz="4000" dirty="0"/>
              <a:t>Expected hit rate at a given stack distance for a 128-line cache</a:t>
            </a:r>
          </a:p>
        </p:txBody>
      </p:sp>
      <p:graphicFrame>
        <p:nvGraphicFramePr>
          <p:cNvPr id="5122" name="Object 3"/>
          <p:cNvGraphicFramePr>
            <a:graphicFrameLocks noChangeAspect="1"/>
          </p:cNvGraphicFramePr>
          <p:nvPr/>
        </p:nvGraphicFramePr>
        <p:xfrm>
          <a:off x="838200" y="2362200"/>
          <a:ext cx="8077200" cy="4333875"/>
        </p:xfrm>
        <a:graphic>
          <a:graphicData uri="http://schemas.openxmlformats.org/presentationml/2006/ole">
            <mc:AlternateContent xmlns:mc="http://schemas.openxmlformats.org/markup-compatibility/2006">
              <mc:Choice xmlns:v="urn:schemas-microsoft-com:vml" Requires="v">
                <p:oleObj spid="_x0000_s5146" name="Chart" r:id="rId4" imgW="5220005" imgH="2800807" progId="Excel.Chart.8">
                  <p:embed/>
                </p:oleObj>
              </mc:Choice>
              <mc:Fallback>
                <p:oleObj name="Chart" r:id="rId4" imgW="5220005" imgH="2800807" progId="Excel.Char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2362200"/>
                        <a:ext cx="8077200" cy="433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p:txBody>
          <a:bodyPr/>
          <a:lstStyle/>
          <a:p>
            <a:pPr eaLnBrk="1" hangingPunct="1"/>
            <a:r>
              <a:rPr lang="en-US"/>
              <a:t>Verification – direct mapped </a:t>
            </a:r>
            <a:br>
              <a:rPr lang="en-US"/>
            </a:br>
            <a:r>
              <a:rPr lang="en-US"/>
              <a:t>128-entry cache</a:t>
            </a:r>
          </a:p>
        </p:txBody>
      </p:sp>
      <p:graphicFrame>
        <p:nvGraphicFramePr>
          <p:cNvPr id="6146" name="Object 3"/>
          <p:cNvGraphicFramePr>
            <a:graphicFrameLocks noChangeAspect="1"/>
          </p:cNvGraphicFramePr>
          <p:nvPr/>
        </p:nvGraphicFramePr>
        <p:xfrm>
          <a:off x="4953000" y="3352800"/>
          <a:ext cx="4191000" cy="3005138"/>
        </p:xfrm>
        <a:graphic>
          <a:graphicData uri="http://schemas.openxmlformats.org/presentationml/2006/ole">
            <mc:AlternateContent xmlns:mc="http://schemas.openxmlformats.org/markup-compatibility/2006">
              <mc:Choice xmlns:v="urn:schemas-microsoft-com:vml" Requires="v">
                <p:oleObj spid="_x0000_s6194" name="Chart" r:id="rId4" imgW="3905707" imgH="2800807" progId="Excel.Chart.8">
                  <p:embed/>
                </p:oleObj>
              </mc:Choice>
              <mc:Fallback>
                <p:oleObj name="Chart" r:id="rId4" imgW="3905707" imgH="2800807" progId="Excel.Char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3000" y="3352800"/>
                        <a:ext cx="4191000" cy="300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47" name="Object 4"/>
          <p:cNvGraphicFramePr>
            <a:graphicFrameLocks noChangeAspect="1"/>
          </p:cNvGraphicFramePr>
          <p:nvPr/>
        </p:nvGraphicFramePr>
        <p:xfrm>
          <a:off x="762000" y="3352800"/>
          <a:ext cx="4114800" cy="3001963"/>
        </p:xfrm>
        <a:graphic>
          <a:graphicData uri="http://schemas.openxmlformats.org/presentationml/2006/ole">
            <mc:AlternateContent xmlns:mc="http://schemas.openxmlformats.org/markup-compatibility/2006">
              <mc:Choice xmlns:v="urn:schemas-microsoft-com:vml" Requires="v">
                <p:oleObj spid="_x0000_s6195" name="Chart" r:id="rId6" imgW="3838956" imgH="2800807" progId="Excel.Chart.8">
                  <p:embed/>
                </p:oleObj>
              </mc:Choice>
              <mc:Fallback>
                <p:oleObj name="Chart" r:id="rId6" imgW="3838956" imgH="2800807" progId="Excel.Chart.8">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2000" y="3352800"/>
                        <a:ext cx="4114800" cy="300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149" name="Text Box 5"/>
          <p:cNvSpPr txBox="1">
            <a:spLocks noChangeArrowheads="1"/>
          </p:cNvSpPr>
          <p:nvPr/>
        </p:nvSpPr>
        <p:spPr bwMode="auto">
          <a:xfrm>
            <a:off x="6477000" y="2590800"/>
            <a:ext cx="1331913" cy="519113"/>
          </a:xfrm>
          <a:prstGeom prst="rect">
            <a:avLst/>
          </a:prstGeom>
          <a:noFill/>
          <a:ln w="9525">
            <a:noFill/>
            <a:miter lim="800000"/>
            <a:headEnd/>
            <a:tailEnd/>
          </a:ln>
        </p:spPr>
        <p:txBody>
          <a:bodyPr wrap="none">
            <a:spAutoFit/>
          </a:bodyPr>
          <a:lstStyle/>
          <a:p>
            <a:r>
              <a:rPr lang="en-US" sz="2800">
                <a:latin typeface="Times New Roman" pitchFamily="18" charset="0"/>
              </a:rPr>
              <a:t>SPECfp</a:t>
            </a:r>
          </a:p>
        </p:txBody>
      </p:sp>
      <p:sp>
        <p:nvSpPr>
          <p:cNvPr id="6150" name="Text Box 6"/>
          <p:cNvSpPr txBox="1">
            <a:spLocks noChangeArrowheads="1"/>
          </p:cNvSpPr>
          <p:nvPr/>
        </p:nvSpPr>
        <p:spPr bwMode="auto">
          <a:xfrm>
            <a:off x="1752600" y="2590800"/>
            <a:ext cx="1409700" cy="519113"/>
          </a:xfrm>
          <a:prstGeom prst="rect">
            <a:avLst/>
          </a:prstGeom>
          <a:noFill/>
          <a:ln w="9525">
            <a:noFill/>
            <a:miter lim="800000"/>
            <a:headEnd/>
            <a:tailEnd/>
          </a:ln>
        </p:spPr>
        <p:txBody>
          <a:bodyPr wrap="none">
            <a:spAutoFit/>
          </a:bodyPr>
          <a:lstStyle/>
          <a:p>
            <a:r>
              <a:rPr lang="en-US" sz="2800">
                <a:latin typeface="Times New Roman" pitchFamily="18" charset="0"/>
              </a:rPr>
              <a:t>SPECint</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a:t>Why is this interesting?</a:t>
            </a:r>
          </a:p>
        </p:txBody>
      </p:sp>
      <p:sp>
        <p:nvSpPr>
          <p:cNvPr id="49155" name="Rectangle 3"/>
          <p:cNvSpPr>
            <a:spLocks noGrp="1" noChangeArrowheads="1"/>
          </p:cNvSpPr>
          <p:nvPr>
            <p:ph type="body" idx="1"/>
          </p:nvPr>
        </p:nvSpPr>
        <p:spPr/>
        <p:txBody>
          <a:bodyPr/>
          <a:lstStyle/>
          <a:p>
            <a:pPr eaLnBrk="1" hangingPunct="1"/>
            <a:r>
              <a:rPr lang="en-US" sz="2800"/>
              <a:t>It is possible to see exactly </a:t>
            </a:r>
            <a:r>
              <a:rPr lang="en-US" sz="2800" i="1"/>
              <a:t>why</a:t>
            </a:r>
            <a:r>
              <a:rPr lang="en-US" sz="2800"/>
              <a:t> more associative caches do better than less associative caches</a:t>
            </a:r>
          </a:p>
          <a:p>
            <a:pPr lvl="1" eaLnBrk="1" hangingPunct="1"/>
            <a:r>
              <a:rPr lang="en-US" sz="2400"/>
              <a:t>It also becomes possible to see when they do worse. </a:t>
            </a:r>
          </a:p>
          <a:p>
            <a:pPr lvl="1" eaLnBrk="1" hangingPunct="1"/>
            <a:r>
              <a:rPr lang="en-US" sz="2400"/>
              <a:t>The area under the curve is always equal to the number of cache lines.</a:t>
            </a:r>
          </a:p>
          <a:p>
            <a:pPr eaLnBrk="1" hangingPunct="1"/>
            <a:r>
              <a:rPr lang="en-US" sz="2800"/>
              <a:t>It provides an </a:t>
            </a:r>
            <a:r>
              <a:rPr lang="en-US" sz="2800" i="1"/>
              <a:t>expectation</a:t>
            </a:r>
            <a:r>
              <a:rPr lang="en-US" sz="2800"/>
              <a:t> of performance.</a:t>
            </a:r>
          </a:p>
          <a:p>
            <a:pPr lvl="1" eaLnBrk="1" hangingPunct="1"/>
            <a:r>
              <a:rPr lang="en-US" sz="2400"/>
              <a:t>If things are worse, there must be excessive conflict.</a:t>
            </a:r>
          </a:p>
          <a:p>
            <a:pPr lvl="1" eaLnBrk="1" hangingPunct="1"/>
            <a:r>
              <a:rPr lang="en-US" sz="2400"/>
              <a:t>If things are better, it is likely due to spatial locality. </a:t>
            </a:r>
          </a:p>
          <a:p>
            <a:pPr eaLnBrk="1" hangingPunct="1">
              <a:buFontTx/>
              <a:buNone/>
            </a:pPr>
            <a:endParaRPr lang="en-US" sz="2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197100" y="304800"/>
            <a:ext cx="4749800" cy="573088"/>
          </a:xfrm>
          <a:noFill/>
        </p:spPr>
        <p:txBody>
          <a:bodyPr wrap="none" lIns="63500" tIns="25400" rIns="63500" bIns="25400" anchor="t">
            <a:spAutoFit/>
          </a:bodyPr>
          <a:lstStyle/>
          <a:p>
            <a:pPr eaLnBrk="1" hangingPunct="1"/>
            <a:r>
              <a:rPr lang="en-US"/>
              <a:t>Locality of Reference</a:t>
            </a:r>
          </a:p>
        </p:txBody>
      </p:sp>
      <p:sp>
        <p:nvSpPr>
          <p:cNvPr id="16387" name="Rectangle 3"/>
          <p:cNvSpPr>
            <a:spLocks noGrp="1" noChangeArrowheads="1"/>
          </p:cNvSpPr>
          <p:nvPr>
            <p:ph type="body" idx="1"/>
          </p:nvPr>
        </p:nvSpPr>
        <p:spPr>
          <a:xfrm>
            <a:off x="457200" y="1371600"/>
            <a:ext cx="8229600" cy="2601913"/>
          </a:xfrm>
          <a:noFill/>
        </p:spPr>
        <p:txBody>
          <a:bodyPr lIns="90487" tIns="44450" rIns="90487" bIns="44450"/>
          <a:lstStyle/>
          <a:p>
            <a:pPr eaLnBrk="1" hangingPunct="1"/>
            <a:r>
              <a:rPr lang="en-US" sz="2400"/>
              <a:t>Principle of Locality:</a:t>
            </a:r>
          </a:p>
          <a:p>
            <a:pPr lvl="1" eaLnBrk="1" hangingPunct="1"/>
            <a:r>
              <a:rPr lang="en-US" sz="2000"/>
              <a:t>Programs tend to reuse data and instructions near those they have used recently.</a:t>
            </a:r>
          </a:p>
          <a:p>
            <a:pPr lvl="1" eaLnBrk="1" hangingPunct="1"/>
            <a:r>
              <a:rPr lang="en-US" sz="2000" i="1" u="sng"/>
              <a:t>Temporal locality:</a:t>
            </a:r>
            <a:r>
              <a:rPr lang="en-US" sz="2000" i="1"/>
              <a:t>  </a:t>
            </a:r>
            <a:r>
              <a:rPr lang="en-US" sz="2000"/>
              <a:t>recently referenced items are likely to be referenced in the near future.</a:t>
            </a:r>
          </a:p>
          <a:p>
            <a:pPr lvl="1" eaLnBrk="1" hangingPunct="1"/>
            <a:r>
              <a:rPr lang="en-US" sz="2000" i="1" u="sng"/>
              <a:t>Spatial locality:</a:t>
            </a:r>
            <a:r>
              <a:rPr lang="en-US" sz="2000" i="1"/>
              <a:t>  </a:t>
            </a:r>
            <a:r>
              <a:rPr lang="en-US" sz="2000"/>
              <a:t>items with nearby addresses tend to be referenced close together in time.</a:t>
            </a:r>
          </a:p>
        </p:txBody>
      </p:sp>
      <p:sp>
        <p:nvSpPr>
          <p:cNvPr id="16388" name="Rectangle 4"/>
          <p:cNvSpPr>
            <a:spLocks noChangeArrowheads="1"/>
          </p:cNvSpPr>
          <p:nvPr/>
        </p:nvSpPr>
        <p:spPr bwMode="auto">
          <a:xfrm>
            <a:off x="5105400" y="3733800"/>
            <a:ext cx="3044825" cy="1092200"/>
          </a:xfrm>
          <a:prstGeom prst="rect">
            <a:avLst/>
          </a:prstGeom>
          <a:noFill/>
          <a:ln w="25400">
            <a:solidFill>
              <a:schemeClr val="hlink"/>
            </a:solidFill>
            <a:miter lim="800000"/>
            <a:headEnd/>
            <a:tailEnd/>
          </a:ln>
        </p:spPr>
        <p:txBody>
          <a:bodyPr lIns="90487" tIns="44450" rIns="90487" bIns="44450">
            <a:spAutoFit/>
          </a:bodyPr>
          <a:lstStyle/>
          <a:p>
            <a:pPr eaLnBrk="0" hangingPunct="0">
              <a:tabLst>
                <a:tab pos="457200" algn="l"/>
              </a:tabLst>
            </a:pPr>
            <a:r>
              <a:rPr lang="en-US" sz="1600" b="1">
                <a:latin typeface="Courier New" pitchFamily="49" charset="0"/>
              </a:rPr>
              <a:t>sum = 0;</a:t>
            </a:r>
          </a:p>
          <a:p>
            <a:pPr eaLnBrk="0" hangingPunct="0">
              <a:tabLst>
                <a:tab pos="457200" algn="l"/>
              </a:tabLst>
            </a:pPr>
            <a:r>
              <a:rPr lang="en-US" sz="1600" b="1">
                <a:latin typeface="Courier New" pitchFamily="49" charset="0"/>
              </a:rPr>
              <a:t>for (i = 0; i &lt; n; i++)</a:t>
            </a:r>
          </a:p>
          <a:p>
            <a:pPr eaLnBrk="0" hangingPunct="0">
              <a:tabLst>
                <a:tab pos="457200" algn="l"/>
              </a:tabLst>
            </a:pPr>
            <a:r>
              <a:rPr lang="en-US" sz="1600" b="1">
                <a:latin typeface="Courier New" pitchFamily="49" charset="0"/>
              </a:rPr>
              <a:t>	sum += a[i];</a:t>
            </a:r>
          </a:p>
          <a:p>
            <a:pPr eaLnBrk="0" hangingPunct="0">
              <a:tabLst>
                <a:tab pos="457200" algn="l"/>
              </a:tabLst>
            </a:pPr>
            <a:r>
              <a:rPr lang="en-US" sz="1600" b="1">
                <a:latin typeface="Courier New" pitchFamily="49" charset="0"/>
              </a:rPr>
              <a:t>*v = sum;</a:t>
            </a:r>
          </a:p>
        </p:txBody>
      </p:sp>
      <p:sp>
        <p:nvSpPr>
          <p:cNvPr id="86021" name="Rectangle 5"/>
          <p:cNvSpPr>
            <a:spLocks noChangeArrowheads="1"/>
          </p:cNvSpPr>
          <p:nvPr/>
        </p:nvSpPr>
        <p:spPr bwMode="auto">
          <a:xfrm>
            <a:off x="685800" y="4191000"/>
            <a:ext cx="6121400" cy="2286000"/>
          </a:xfrm>
          <a:prstGeom prst="rect">
            <a:avLst/>
          </a:prstGeom>
          <a:noFill/>
          <a:ln w="12700">
            <a:noFill/>
            <a:miter lim="800000"/>
            <a:headEnd/>
            <a:tailEnd/>
          </a:ln>
        </p:spPr>
        <p:txBody>
          <a:bodyPr lIns="90487" tIns="44450" rIns="90487" bIns="44450"/>
          <a:lstStyle/>
          <a:p>
            <a:pPr marL="223838" indent="-223838" defTabSz="895350" eaLnBrk="0" hangingPunct="0">
              <a:lnSpc>
                <a:spcPct val="90000"/>
              </a:lnSpc>
              <a:spcBef>
                <a:spcPct val="30000"/>
              </a:spcBef>
            </a:pPr>
            <a:r>
              <a:rPr lang="en-US" sz="2400" b="1">
                <a:solidFill>
                  <a:schemeClr val="tx2"/>
                </a:solidFill>
                <a:latin typeface="Helvetica" pitchFamily="34" charset="0"/>
              </a:rPr>
              <a:t>Locality in Example:</a:t>
            </a:r>
          </a:p>
          <a:p>
            <a:pPr marL="560388" lvl="1" indent="-222250" defTabSz="895350" eaLnBrk="0" hangingPunct="0">
              <a:lnSpc>
                <a:spcPct val="90000"/>
              </a:lnSpc>
              <a:spcBef>
                <a:spcPct val="30000"/>
              </a:spcBef>
              <a:buFontTx/>
              <a:buChar char="•"/>
            </a:pPr>
            <a:r>
              <a:rPr lang="en-US" b="1">
                <a:latin typeface="Helvetica" pitchFamily="34" charset="0"/>
              </a:rPr>
              <a:t>Data</a:t>
            </a:r>
          </a:p>
          <a:p>
            <a:pPr marL="839788" lvl="2" indent="-165100" defTabSz="895350" eaLnBrk="0" hangingPunct="0">
              <a:lnSpc>
                <a:spcPct val="90000"/>
              </a:lnSpc>
              <a:spcBef>
                <a:spcPct val="30000"/>
              </a:spcBef>
              <a:buFontTx/>
              <a:buChar char="–"/>
            </a:pPr>
            <a:r>
              <a:rPr lang="en-US">
                <a:solidFill>
                  <a:schemeClr val="tx2"/>
                </a:solidFill>
                <a:latin typeface="Helvetica" pitchFamily="34" charset="0"/>
              </a:rPr>
              <a:t>Reference array elements in succession (spatial)</a:t>
            </a:r>
          </a:p>
          <a:p>
            <a:pPr marL="560388" lvl="1" indent="-222250" defTabSz="895350" eaLnBrk="0" hangingPunct="0">
              <a:lnSpc>
                <a:spcPct val="90000"/>
              </a:lnSpc>
              <a:spcBef>
                <a:spcPct val="30000"/>
              </a:spcBef>
              <a:buFontTx/>
              <a:buChar char="•"/>
            </a:pPr>
            <a:r>
              <a:rPr lang="en-US" b="1">
                <a:latin typeface="Helvetica" pitchFamily="34" charset="0"/>
              </a:rPr>
              <a:t>Instructions</a:t>
            </a:r>
          </a:p>
          <a:p>
            <a:pPr marL="839788" lvl="2" indent="-165100" defTabSz="895350" eaLnBrk="0" hangingPunct="0">
              <a:lnSpc>
                <a:spcPct val="90000"/>
              </a:lnSpc>
              <a:spcBef>
                <a:spcPct val="30000"/>
              </a:spcBef>
              <a:buFontTx/>
              <a:buChar char="–"/>
            </a:pPr>
            <a:r>
              <a:rPr lang="en-US">
                <a:solidFill>
                  <a:schemeClr val="tx2"/>
                </a:solidFill>
                <a:latin typeface="Helvetica" pitchFamily="34" charset="0"/>
              </a:rPr>
              <a:t>Reference instructions in sequence (spatial)</a:t>
            </a:r>
          </a:p>
          <a:p>
            <a:pPr marL="839788" lvl="2" indent="-165100" defTabSz="895350" eaLnBrk="0" hangingPunct="0">
              <a:lnSpc>
                <a:spcPct val="90000"/>
              </a:lnSpc>
              <a:spcBef>
                <a:spcPct val="30000"/>
              </a:spcBef>
              <a:buFontTx/>
              <a:buChar char="–"/>
            </a:pPr>
            <a:r>
              <a:rPr lang="en-US">
                <a:solidFill>
                  <a:schemeClr val="tx2"/>
                </a:solidFill>
                <a:latin typeface="Helvetica" pitchFamily="34" charset="0"/>
              </a:rPr>
              <a:t>Cycle through loop repeatedly (temporal)</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6021"/>
                                        </p:tgtEl>
                                        <p:attrNameLst>
                                          <p:attrName>style.visibility</p:attrName>
                                        </p:attrNameLst>
                                      </p:cBhvr>
                                      <p:to>
                                        <p:strVal val="visible"/>
                                      </p:to>
                                    </p:set>
                                    <p:anim calcmode="lin" valueType="num">
                                      <p:cBhvr additive="base">
                                        <p:cTn id="7" dur="500" fill="hold"/>
                                        <p:tgtEl>
                                          <p:spTgt spid="86021"/>
                                        </p:tgtEl>
                                        <p:attrNameLst>
                                          <p:attrName>ppt_x</p:attrName>
                                        </p:attrNameLst>
                                      </p:cBhvr>
                                      <p:tavLst>
                                        <p:tav tm="0">
                                          <p:val>
                                            <p:strVal val="#ppt_x"/>
                                          </p:val>
                                        </p:tav>
                                        <p:tav tm="100000">
                                          <p:val>
                                            <p:strVal val="#ppt_x"/>
                                          </p:val>
                                        </p:tav>
                                      </p:tavLst>
                                    </p:anim>
                                    <p:anim calcmode="lin" valueType="num">
                                      <p:cBhvr additive="base">
                                        <p:cTn id="8" dur="500" fill="hold"/>
                                        <p:tgtEl>
                                          <p:spTgt spid="860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1"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838200" y="365125"/>
            <a:ext cx="8001000" cy="685800"/>
          </a:xfrm>
        </p:spPr>
        <p:txBody>
          <a:bodyPr/>
          <a:lstStyle/>
          <a:p>
            <a:pPr eaLnBrk="1" hangingPunct="1"/>
            <a:r>
              <a:rPr lang="en-US"/>
              <a:t>The 3C’s model</a:t>
            </a:r>
          </a:p>
        </p:txBody>
      </p:sp>
      <p:sp>
        <p:nvSpPr>
          <p:cNvPr id="7172" name="Rectangle 3"/>
          <p:cNvSpPr>
            <a:spLocks noGrp="1" noChangeArrowheads="1"/>
          </p:cNvSpPr>
          <p:nvPr>
            <p:ph type="body" sz="half" idx="1"/>
          </p:nvPr>
        </p:nvSpPr>
        <p:spPr>
          <a:xfrm>
            <a:off x="-228600" y="1127125"/>
            <a:ext cx="4724400" cy="5562600"/>
          </a:xfrm>
        </p:spPr>
        <p:txBody>
          <a:bodyPr/>
          <a:lstStyle/>
          <a:p>
            <a:pPr eaLnBrk="1" hangingPunct="1">
              <a:buFontTx/>
              <a:buNone/>
            </a:pPr>
            <a:r>
              <a:rPr lang="en-US" sz="2400"/>
              <a:t>    The 3’Cs model describes misses as conflict, capacity or compulsory by comparing a direct-mapped cache to a fully-associative cache.</a:t>
            </a:r>
          </a:p>
          <a:p>
            <a:pPr lvl="1" eaLnBrk="1" hangingPunct="1"/>
            <a:r>
              <a:rPr lang="en-US" sz="2000"/>
              <a:t>Those accesses in the gray area are conflict misses.</a:t>
            </a:r>
          </a:p>
          <a:p>
            <a:pPr lvl="1" eaLnBrk="1" hangingPunct="1"/>
            <a:r>
              <a:rPr lang="en-US" sz="2000"/>
              <a:t>The in the green area are capacity misses.</a:t>
            </a:r>
          </a:p>
          <a:p>
            <a:pPr lvl="1" eaLnBrk="1" hangingPunct="1"/>
            <a:r>
              <a:rPr lang="en-US" sz="2000"/>
              <a:t>The blue area is where both caches get a hit.</a:t>
            </a:r>
          </a:p>
          <a:p>
            <a:pPr lvl="1" eaLnBrk="1" hangingPunct="1"/>
            <a:r>
              <a:rPr lang="en-US" sz="2000"/>
              <a:t>The yellow area is ignored by the 3C’s model.  Perhaps a “conflict hit”?</a:t>
            </a:r>
          </a:p>
        </p:txBody>
      </p:sp>
      <p:graphicFrame>
        <p:nvGraphicFramePr>
          <p:cNvPr id="7170" name="Object 4"/>
          <p:cNvGraphicFramePr>
            <a:graphicFrameLocks noChangeAspect="1"/>
          </p:cNvGraphicFramePr>
          <p:nvPr/>
        </p:nvGraphicFramePr>
        <p:xfrm>
          <a:off x="4724400" y="1203325"/>
          <a:ext cx="4267200" cy="4038600"/>
        </p:xfrm>
        <a:graphic>
          <a:graphicData uri="http://schemas.openxmlformats.org/presentationml/2006/ole">
            <mc:AlternateContent xmlns:mc="http://schemas.openxmlformats.org/markup-compatibility/2006">
              <mc:Choice xmlns:v="urn:schemas-microsoft-com:vml" Requires="v">
                <p:oleObj spid="_x0000_s7194" name="Bitmap Image" r:id="rId4" imgW="3580952" imgH="3010320" progId="Paint.Picture">
                  <p:embed/>
                </p:oleObj>
              </mc:Choice>
              <mc:Fallback>
                <p:oleObj name="Bitmap Image" r:id="rId4" imgW="3580952" imgH="3010320" progId="Paint.Picture">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24400" y="1203325"/>
                        <a:ext cx="42672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10949" name="Text Box 5"/>
          <p:cNvSpPr txBox="1">
            <a:spLocks noChangeArrowheads="1"/>
          </p:cNvSpPr>
          <p:nvPr/>
        </p:nvSpPr>
        <p:spPr bwMode="auto">
          <a:xfrm>
            <a:off x="4495800" y="5318125"/>
            <a:ext cx="4495800" cy="1463675"/>
          </a:xfrm>
          <a:prstGeom prst="rect">
            <a:avLst/>
          </a:prstGeom>
          <a:noFill/>
          <a:ln w="9525">
            <a:noFill/>
            <a:miter lim="800000"/>
            <a:headEnd/>
            <a:tailEnd/>
          </a:ln>
        </p:spPr>
        <p:txBody>
          <a:bodyPr>
            <a:spAutoFit/>
          </a:bodyPr>
          <a:lstStyle/>
          <a:p>
            <a:pPr>
              <a:spcBef>
                <a:spcPct val="50000"/>
              </a:spcBef>
            </a:pPr>
            <a:r>
              <a:rPr lang="en-US" sz="2000">
                <a:solidFill>
                  <a:srgbClr val="FF0000"/>
                </a:solidFill>
                <a:latin typeface="Times New Roman" pitchFamily="18" charset="0"/>
              </a:rPr>
              <a:t>The 3C’s model is much more limited. </a:t>
            </a:r>
          </a:p>
          <a:p>
            <a:pPr lvl="1">
              <a:spcBef>
                <a:spcPct val="50000"/>
              </a:spcBef>
            </a:pPr>
            <a:r>
              <a:rPr lang="en-US" sz="2000">
                <a:solidFill>
                  <a:srgbClr val="FF0000"/>
                </a:solidFill>
                <a:latin typeface="Times New Roman" pitchFamily="18" charset="0"/>
              </a:rPr>
              <a:t>It cannot distinguish between </a:t>
            </a:r>
            <a:r>
              <a:rPr lang="en-US" sz="2000" i="1">
                <a:solidFill>
                  <a:srgbClr val="FF0000"/>
                </a:solidFill>
                <a:latin typeface="Times New Roman" pitchFamily="18" charset="0"/>
              </a:rPr>
              <a:t>expected</a:t>
            </a:r>
            <a:r>
              <a:rPr lang="en-US" sz="2000">
                <a:solidFill>
                  <a:srgbClr val="FF0000"/>
                </a:solidFill>
                <a:latin typeface="Times New Roman" pitchFamily="18" charset="0"/>
              </a:rPr>
              <a:t> conflict and </a:t>
            </a:r>
            <a:r>
              <a:rPr lang="en-US" sz="2000" i="1">
                <a:solidFill>
                  <a:srgbClr val="FF0000"/>
                </a:solidFill>
                <a:latin typeface="Times New Roman" pitchFamily="18" charset="0"/>
              </a:rPr>
              <a:t>excessive </a:t>
            </a:r>
            <a:r>
              <a:rPr lang="en-US" sz="2000">
                <a:solidFill>
                  <a:srgbClr val="FF0000"/>
                </a:solidFill>
                <a:latin typeface="Times New Roman" pitchFamily="18" charset="0"/>
              </a:rPr>
              <a:t>conflict.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10949"/>
                                        </p:tgtEl>
                                        <p:attrNameLst>
                                          <p:attrName>style.visibility</p:attrName>
                                        </p:attrNameLst>
                                      </p:cBhvr>
                                      <p:to>
                                        <p:strVal val="visible"/>
                                      </p:to>
                                    </p:set>
                                    <p:anim calcmode="lin" valueType="num">
                                      <p:cBhvr additive="base">
                                        <p:cTn id="7" dur="500" fill="hold"/>
                                        <p:tgtEl>
                                          <p:spTgt spid="210949"/>
                                        </p:tgtEl>
                                        <p:attrNameLst>
                                          <p:attrName>ppt_x</p:attrName>
                                        </p:attrNameLst>
                                      </p:cBhvr>
                                      <p:tavLst>
                                        <p:tav tm="0">
                                          <p:val>
                                            <p:strVal val="1+#ppt_w/2"/>
                                          </p:val>
                                        </p:tav>
                                        <p:tav tm="100000">
                                          <p:val>
                                            <p:strVal val="#ppt_x"/>
                                          </p:val>
                                        </p:tav>
                                      </p:tavLst>
                                    </p:anim>
                                    <p:anim calcmode="lin" valueType="num">
                                      <p:cBhvr additive="base">
                                        <p:cTn id="8" dur="500" fill="hold"/>
                                        <p:tgtEl>
                                          <p:spTgt spid="21094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9" grpId="0"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4" name="Object 2"/>
          <p:cNvGraphicFramePr>
            <a:graphicFrameLocks noChangeAspect="1"/>
          </p:cNvGraphicFramePr>
          <p:nvPr/>
        </p:nvGraphicFramePr>
        <p:xfrm>
          <a:off x="228600" y="814388"/>
          <a:ext cx="8686800" cy="5229225"/>
        </p:xfrm>
        <a:graphic>
          <a:graphicData uri="http://schemas.openxmlformats.org/presentationml/2006/ole">
            <mc:AlternateContent xmlns:mc="http://schemas.openxmlformats.org/markup-compatibility/2006">
              <mc:Choice xmlns:v="urn:schemas-microsoft-com:vml" Requires="v">
                <p:oleObj spid="_x0000_s8218" name="Chart" r:id="rId4" imgW="4667245" imgH="2809951" progId="Excel.Chart.8">
                  <p:embed/>
                </p:oleObj>
              </mc:Choice>
              <mc:Fallback>
                <p:oleObj name="Chart" r:id="rId4" imgW="4667245" imgH="2809951" progId="Excel.Char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814388"/>
                        <a:ext cx="8686800" cy="5229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195" name="Line 3"/>
          <p:cNvSpPr>
            <a:spLocks noChangeShapeType="1"/>
          </p:cNvSpPr>
          <p:nvPr/>
        </p:nvSpPr>
        <p:spPr bwMode="auto">
          <a:xfrm flipH="1">
            <a:off x="2209800" y="3124200"/>
            <a:ext cx="457200" cy="457200"/>
          </a:xfrm>
          <a:prstGeom prst="line">
            <a:avLst/>
          </a:prstGeom>
          <a:noFill/>
          <a:ln w="28575">
            <a:solidFill>
              <a:schemeClr val="tx1"/>
            </a:solidFill>
            <a:miter lim="800000"/>
            <a:headEnd type="triangle" w="med" len="med"/>
            <a:tailEnd/>
          </a:ln>
        </p:spPr>
        <p:txBody>
          <a:bodyPr wrap="none"/>
          <a:lstStyle/>
          <a:p>
            <a:endParaRPr lang="en-US"/>
          </a:p>
        </p:txBody>
      </p:sp>
      <p:sp>
        <p:nvSpPr>
          <p:cNvPr id="8196" name="Text Box 4"/>
          <p:cNvSpPr txBox="1">
            <a:spLocks noChangeArrowheads="1"/>
          </p:cNvSpPr>
          <p:nvPr/>
        </p:nvSpPr>
        <p:spPr bwMode="auto">
          <a:xfrm>
            <a:off x="1584325" y="3490913"/>
            <a:ext cx="1139825" cy="336550"/>
          </a:xfrm>
          <a:prstGeom prst="rect">
            <a:avLst/>
          </a:prstGeom>
          <a:noFill/>
          <a:ln w="9525">
            <a:noFill/>
            <a:miter lim="800000"/>
            <a:headEnd/>
            <a:tailEnd/>
          </a:ln>
        </p:spPr>
        <p:txBody>
          <a:bodyPr wrap="none">
            <a:spAutoFit/>
          </a:bodyPr>
          <a:lstStyle/>
          <a:p>
            <a:r>
              <a:rPr lang="en-US" sz="1600">
                <a:latin typeface="Times New Roman" pitchFamily="18" charset="0"/>
              </a:rPr>
              <a:t>64-line DM</a:t>
            </a:r>
          </a:p>
        </p:txBody>
      </p:sp>
      <p:sp>
        <p:nvSpPr>
          <p:cNvPr id="8197" name="Line 5"/>
          <p:cNvSpPr>
            <a:spLocks noChangeShapeType="1"/>
          </p:cNvSpPr>
          <p:nvPr/>
        </p:nvSpPr>
        <p:spPr bwMode="auto">
          <a:xfrm flipH="1">
            <a:off x="2819400" y="4572000"/>
            <a:ext cx="609600" cy="0"/>
          </a:xfrm>
          <a:prstGeom prst="line">
            <a:avLst/>
          </a:prstGeom>
          <a:noFill/>
          <a:ln w="28575">
            <a:solidFill>
              <a:schemeClr val="tx1"/>
            </a:solidFill>
            <a:miter lim="800000"/>
            <a:headEnd type="triangle" w="med" len="med"/>
            <a:tailEnd/>
          </a:ln>
        </p:spPr>
        <p:txBody>
          <a:bodyPr wrap="none"/>
          <a:lstStyle/>
          <a:p>
            <a:endParaRPr lang="en-US"/>
          </a:p>
        </p:txBody>
      </p:sp>
      <p:sp>
        <p:nvSpPr>
          <p:cNvPr id="8198" name="Text Box 6"/>
          <p:cNvSpPr txBox="1">
            <a:spLocks noChangeArrowheads="1"/>
          </p:cNvSpPr>
          <p:nvPr/>
        </p:nvSpPr>
        <p:spPr bwMode="auto">
          <a:xfrm>
            <a:off x="1736725" y="4405313"/>
            <a:ext cx="1071563" cy="336550"/>
          </a:xfrm>
          <a:prstGeom prst="rect">
            <a:avLst/>
          </a:prstGeom>
          <a:noFill/>
          <a:ln w="9525">
            <a:noFill/>
            <a:miter lim="800000"/>
            <a:headEnd/>
            <a:tailEnd/>
          </a:ln>
        </p:spPr>
        <p:txBody>
          <a:bodyPr wrap="none">
            <a:spAutoFit/>
          </a:bodyPr>
          <a:lstStyle/>
          <a:p>
            <a:r>
              <a:rPr lang="en-US" sz="1600">
                <a:latin typeface="Times New Roman" pitchFamily="18" charset="0"/>
              </a:rPr>
              <a:t>64-line FA</a:t>
            </a:r>
          </a:p>
        </p:txBody>
      </p:sp>
      <p:sp>
        <p:nvSpPr>
          <p:cNvPr id="8199" name="Line 7"/>
          <p:cNvSpPr>
            <a:spLocks noChangeShapeType="1"/>
          </p:cNvSpPr>
          <p:nvPr/>
        </p:nvSpPr>
        <p:spPr bwMode="auto">
          <a:xfrm flipH="1">
            <a:off x="5045075" y="2376488"/>
            <a:ext cx="609600" cy="0"/>
          </a:xfrm>
          <a:prstGeom prst="line">
            <a:avLst/>
          </a:prstGeom>
          <a:noFill/>
          <a:ln w="28575">
            <a:solidFill>
              <a:srgbClr val="FF0000"/>
            </a:solidFill>
            <a:miter lim="800000"/>
            <a:headEnd type="triangle" w="med" len="med"/>
            <a:tailEnd/>
          </a:ln>
        </p:spPr>
        <p:txBody>
          <a:bodyPr wrap="none"/>
          <a:lstStyle/>
          <a:p>
            <a:endParaRPr lang="en-US"/>
          </a:p>
        </p:txBody>
      </p:sp>
      <p:sp>
        <p:nvSpPr>
          <p:cNvPr id="8200" name="Text Box 8"/>
          <p:cNvSpPr txBox="1">
            <a:spLocks noChangeArrowheads="1"/>
          </p:cNvSpPr>
          <p:nvPr/>
        </p:nvSpPr>
        <p:spPr bwMode="auto">
          <a:xfrm>
            <a:off x="3962400" y="2209800"/>
            <a:ext cx="1173163" cy="336550"/>
          </a:xfrm>
          <a:prstGeom prst="rect">
            <a:avLst/>
          </a:prstGeom>
          <a:noFill/>
          <a:ln w="9525">
            <a:noFill/>
            <a:miter lim="800000"/>
            <a:headEnd/>
            <a:tailEnd/>
          </a:ln>
        </p:spPr>
        <p:txBody>
          <a:bodyPr wrap="none">
            <a:spAutoFit/>
          </a:bodyPr>
          <a:lstStyle/>
          <a:p>
            <a:r>
              <a:rPr lang="en-US" sz="1600">
                <a:solidFill>
                  <a:srgbClr val="FF0000"/>
                </a:solidFill>
                <a:latin typeface="Times New Roman" pitchFamily="18" charset="0"/>
              </a:rPr>
              <a:t>128-line FA</a:t>
            </a:r>
          </a:p>
        </p:txBody>
      </p:sp>
      <p:sp>
        <p:nvSpPr>
          <p:cNvPr id="8201" name="Line 9"/>
          <p:cNvSpPr>
            <a:spLocks noChangeShapeType="1"/>
          </p:cNvSpPr>
          <p:nvPr/>
        </p:nvSpPr>
        <p:spPr bwMode="auto">
          <a:xfrm flipV="1">
            <a:off x="6629400" y="3352800"/>
            <a:ext cx="381000" cy="457200"/>
          </a:xfrm>
          <a:prstGeom prst="line">
            <a:avLst/>
          </a:prstGeom>
          <a:noFill/>
          <a:ln w="28575">
            <a:solidFill>
              <a:srgbClr val="FF0000"/>
            </a:solidFill>
            <a:miter lim="800000"/>
            <a:headEnd type="triangle" w="med" len="med"/>
            <a:tailEnd/>
          </a:ln>
        </p:spPr>
        <p:txBody>
          <a:bodyPr wrap="none"/>
          <a:lstStyle/>
          <a:p>
            <a:endParaRPr lang="en-US"/>
          </a:p>
        </p:txBody>
      </p:sp>
      <p:sp>
        <p:nvSpPr>
          <p:cNvPr id="8202" name="Text Box 10"/>
          <p:cNvSpPr txBox="1">
            <a:spLocks noChangeArrowheads="1"/>
          </p:cNvSpPr>
          <p:nvPr/>
        </p:nvSpPr>
        <p:spPr bwMode="auto">
          <a:xfrm>
            <a:off x="6629400" y="3048000"/>
            <a:ext cx="1241425" cy="336550"/>
          </a:xfrm>
          <a:prstGeom prst="rect">
            <a:avLst/>
          </a:prstGeom>
          <a:noFill/>
          <a:ln w="9525">
            <a:noFill/>
            <a:miter lim="800000"/>
            <a:headEnd/>
            <a:tailEnd/>
          </a:ln>
        </p:spPr>
        <p:txBody>
          <a:bodyPr wrap="none">
            <a:spAutoFit/>
          </a:bodyPr>
          <a:lstStyle/>
          <a:p>
            <a:r>
              <a:rPr lang="en-US" sz="1600">
                <a:solidFill>
                  <a:srgbClr val="FF0000"/>
                </a:solidFill>
                <a:latin typeface="Times New Roman" pitchFamily="18" charset="0"/>
              </a:rPr>
              <a:t>128-line DM</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pPr eaLnBrk="1" hangingPunct="1"/>
            <a:r>
              <a:rPr lang="en-US" dirty="0"/>
              <a:t>The filtering of locality (1/2)</a:t>
            </a:r>
            <a:br>
              <a:rPr lang="en-US" dirty="0"/>
            </a:br>
            <a:r>
              <a:rPr lang="en-US" sz="3600" dirty="0" err="1"/>
              <a:t>gcc</a:t>
            </a:r>
            <a:r>
              <a:rPr lang="en-US" sz="3600" dirty="0"/>
              <a:t> after a 64KB direct-mapped cache</a:t>
            </a:r>
            <a:endParaRPr lang="en-US" dirty="0"/>
          </a:p>
        </p:txBody>
      </p:sp>
      <p:graphicFrame>
        <p:nvGraphicFramePr>
          <p:cNvPr id="9218" name="Object 3"/>
          <p:cNvGraphicFramePr>
            <a:graphicFrameLocks noChangeAspect="1"/>
          </p:cNvGraphicFramePr>
          <p:nvPr/>
        </p:nvGraphicFramePr>
        <p:xfrm>
          <a:off x="1295400" y="2362200"/>
          <a:ext cx="6934200" cy="4344988"/>
        </p:xfrm>
        <a:graphic>
          <a:graphicData uri="http://schemas.openxmlformats.org/presentationml/2006/ole">
            <mc:AlternateContent xmlns:mc="http://schemas.openxmlformats.org/markup-compatibility/2006">
              <mc:Choice xmlns:v="urn:schemas-microsoft-com:vml" Requires="v">
                <p:oleObj spid="_x0000_s9242" name="Chart" r:id="rId4" imgW="5229454" imgH="3276905" progId="Excel.Chart.8">
                  <p:embed/>
                </p:oleObj>
              </mc:Choice>
              <mc:Fallback>
                <p:oleObj name="Chart" r:id="rId4" imgW="5229454" imgH="3276905" progId="Excel.Char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2362200"/>
                        <a:ext cx="6934200" cy="4344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dirty="0"/>
              <a:t>The filtering of locality (2/2)</a:t>
            </a:r>
          </a:p>
        </p:txBody>
      </p:sp>
      <p:sp>
        <p:nvSpPr>
          <p:cNvPr id="50179" name="Rectangle 3"/>
          <p:cNvSpPr>
            <a:spLocks noGrp="1" noChangeArrowheads="1"/>
          </p:cNvSpPr>
          <p:nvPr>
            <p:ph type="body" idx="1"/>
          </p:nvPr>
        </p:nvSpPr>
        <p:spPr/>
        <p:txBody>
          <a:bodyPr/>
          <a:lstStyle/>
          <a:p>
            <a:pPr eaLnBrk="1" hangingPunct="1"/>
            <a:r>
              <a:rPr lang="en-US"/>
              <a:t>Notice that there fewer references at the lowest stack distances than at the highest.  </a:t>
            </a:r>
          </a:p>
          <a:p>
            <a:pPr lvl="1" eaLnBrk="1" hangingPunct="1"/>
            <a:r>
              <a:rPr lang="en-US"/>
              <a:t>Yet it is at the lowest stack distances where highly-associative caches concentrate their power.</a:t>
            </a:r>
          </a:p>
          <a:p>
            <a:pPr lvl="1" eaLnBrk="1" hangingPunct="1"/>
            <a:r>
              <a:rPr lang="en-US"/>
              <a:t>The locality seen by the L2 cache is </a:t>
            </a:r>
            <a:r>
              <a:rPr lang="en-US" i="1">
                <a:solidFill>
                  <a:srgbClr val="008000"/>
                </a:solidFill>
              </a:rPr>
              <a:t>fundamentally</a:t>
            </a:r>
            <a:r>
              <a:rPr lang="en-US"/>
              <a:t> different than that seen by the L1 cache</a:t>
            </a:r>
          </a:p>
          <a:p>
            <a:pPr lvl="2" eaLnBrk="1" hangingPunct="1"/>
            <a:r>
              <a:rPr lang="en-US"/>
              <a:t>A large enough cache can make this effect go away…</a:t>
            </a:r>
          </a:p>
          <a:p>
            <a:pPr eaLnBrk="1" hangingPunct="1">
              <a:buFontTx/>
              <a:buNone/>
            </a:pPr>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sz="3600" dirty="0"/>
              <a:t>Measuring non-random conflict (1/2)</a:t>
            </a:r>
          </a:p>
        </p:txBody>
      </p:sp>
      <p:sp>
        <p:nvSpPr>
          <p:cNvPr id="51203" name="Rectangle 3"/>
          <p:cNvSpPr>
            <a:spLocks noGrp="1" noChangeArrowheads="1"/>
          </p:cNvSpPr>
          <p:nvPr>
            <p:ph type="body" idx="1"/>
          </p:nvPr>
        </p:nvSpPr>
        <p:spPr>
          <a:xfrm>
            <a:off x="838200" y="1524000"/>
            <a:ext cx="8001000" cy="4114800"/>
          </a:xfrm>
        </p:spPr>
        <p:txBody>
          <a:bodyPr/>
          <a:lstStyle/>
          <a:p>
            <a:pPr eaLnBrk="1" hangingPunct="1"/>
            <a:r>
              <a:rPr lang="en-US" sz="2800"/>
              <a:t>Combining the cache and locality models makes it possible to predict a hit rate.</a:t>
            </a:r>
          </a:p>
          <a:p>
            <a:pPr lvl="1" eaLnBrk="1" hangingPunct="1"/>
            <a:endParaRPr lang="en-US" sz="2400"/>
          </a:p>
          <a:p>
            <a:pPr lvl="1" eaLnBrk="1" hangingPunct="1"/>
            <a:endParaRPr lang="en-US" sz="2400"/>
          </a:p>
          <a:p>
            <a:pPr lvl="1" eaLnBrk="1" hangingPunct="1"/>
            <a:endParaRPr lang="en-US" sz="2400"/>
          </a:p>
          <a:p>
            <a:pPr lvl="1" eaLnBrk="1" hangingPunct="1"/>
            <a:endParaRPr lang="en-US" sz="2400"/>
          </a:p>
          <a:p>
            <a:pPr lvl="1" eaLnBrk="1" hangingPunct="1"/>
            <a:endParaRPr lang="en-US" sz="2400"/>
          </a:p>
          <a:p>
            <a:pPr lvl="1" eaLnBrk="1" hangingPunct="1"/>
            <a:r>
              <a:rPr lang="en-US" sz="2400"/>
              <a:t>On these reference streams the cache tends to do better than predicted.</a:t>
            </a:r>
          </a:p>
          <a:p>
            <a:pPr lvl="2" eaLnBrk="1" hangingPunct="1"/>
            <a:r>
              <a:rPr lang="en-US" sz="2000"/>
              <a:t>Although some benchmarks, like mgrid, see significantly worse performance.</a:t>
            </a:r>
          </a:p>
        </p:txBody>
      </p:sp>
      <p:graphicFrame>
        <p:nvGraphicFramePr>
          <p:cNvPr id="219158" name="Group 22"/>
          <p:cNvGraphicFramePr>
            <a:graphicFrameLocks noGrp="1"/>
          </p:cNvGraphicFramePr>
          <p:nvPr/>
        </p:nvGraphicFramePr>
        <p:xfrm>
          <a:off x="1295400" y="2743200"/>
          <a:ext cx="6477000" cy="1574165"/>
        </p:xfrm>
        <a:graphic>
          <a:graphicData uri="http://schemas.openxmlformats.org/drawingml/2006/table">
            <a:tbl>
              <a:tblPr/>
              <a:tblGrid>
                <a:gridCol w="1600200">
                  <a:extLst>
                    <a:ext uri="{9D8B030D-6E8A-4147-A177-3AD203B41FA5}">
                      <a16:colId xmlns:a16="http://schemas.microsoft.com/office/drawing/2014/main" val="20000"/>
                    </a:ext>
                  </a:extLst>
                </a:gridCol>
                <a:gridCol w="2584450">
                  <a:extLst>
                    <a:ext uri="{9D8B030D-6E8A-4147-A177-3AD203B41FA5}">
                      <a16:colId xmlns:a16="http://schemas.microsoft.com/office/drawing/2014/main" val="20001"/>
                    </a:ext>
                  </a:extLst>
                </a:gridCol>
                <a:gridCol w="2292350">
                  <a:extLst>
                    <a:ext uri="{9D8B030D-6E8A-4147-A177-3AD203B41FA5}">
                      <a16:colId xmlns:a16="http://schemas.microsoft.com/office/drawing/2014/main" val="20002"/>
                    </a:ext>
                  </a:extLst>
                </a:gridCol>
              </a:tblGrid>
              <a:tr h="550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charset="0"/>
                        </a:rPr>
                        <a:t>Benchmark</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charset="0"/>
                        </a:rPr>
                        <a:t>Average predicted hit rate</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charset="0"/>
                        </a:rPr>
                        <a:t>Average actual hit rate</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4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charset="0"/>
                        </a:rPr>
                        <a:t>SPECint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charset="0"/>
                        </a:rPr>
                        <a:t>90.81%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charset="0"/>
                        </a:rPr>
                        <a:t>91.38%</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38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charset="0"/>
                        </a:rPr>
                        <a:t>SPECfp</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charset="0"/>
                        </a:rPr>
                        <a:t>83.19%</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charset="0"/>
                        </a:rPr>
                        <a:t>83.84%</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sz="3600" dirty="0"/>
              <a:t>Measuring non-random conflict (2/2)</a:t>
            </a:r>
          </a:p>
        </p:txBody>
      </p:sp>
      <p:sp>
        <p:nvSpPr>
          <p:cNvPr id="52227" name="Rectangle 3"/>
          <p:cNvSpPr>
            <a:spLocks noGrp="1" noChangeArrowheads="1"/>
          </p:cNvSpPr>
          <p:nvPr>
            <p:ph type="body" idx="1"/>
          </p:nvPr>
        </p:nvSpPr>
        <p:spPr/>
        <p:txBody>
          <a:bodyPr/>
          <a:lstStyle/>
          <a:p>
            <a:pPr eaLnBrk="1" hangingPunct="1">
              <a:lnSpc>
                <a:spcPct val="90000"/>
              </a:lnSpc>
            </a:pPr>
            <a:r>
              <a:rPr lang="en-US" sz="2800"/>
              <a:t>A more advanced technique, using a hash-cache, allows us to roughly quantify the amount of </a:t>
            </a:r>
            <a:r>
              <a:rPr lang="en-US" sz="2800" i="1"/>
              <a:t>excessive</a:t>
            </a:r>
            <a:r>
              <a:rPr lang="en-US" sz="2800"/>
              <a:t> conflict and </a:t>
            </a:r>
            <a:r>
              <a:rPr lang="en-US" sz="2800" i="1"/>
              <a:t>scant</a:t>
            </a:r>
            <a:r>
              <a:rPr lang="en-US" sz="2800"/>
              <a:t> conflict.</a:t>
            </a:r>
          </a:p>
          <a:p>
            <a:pPr lvl="1" eaLnBrk="1" hangingPunct="1">
              <a:lnSpc>
                <a:spcPct val="90000"/>
              </a:lnSpc>
            </a:pPr>
            <a:r>
              <a:rPr lang="en-US" sz="2400"/>
              <a:t>This can be useful when deciding if a hash cache is appropriate.</a:t>
            </a:r>
          </a:p>
          <a:p>
            <a:pPr lvl="1" eaLnBrk="1" hangingPunct="1">
              <a:lnSpc>
                <a:spcPct val="90000"/>
              </a:lnSpc>
            </a:pPr>
            <a:r>
              <a:rPr lang="en-US" sz="2400"/>
              <a:t>It is also useful to provide feedback to the compiler about its data-layout choices.</a:t>
            </a:r>
          </a:p>
          <a:p>
            <a:pPr eaLnBrk="1" hangingPunct="1">
              <a:lnSpc>
                <a:spcPct val="90000"/>
              </a:lnSpc>
            </a:pPr>
            <a:r>
              <a:rPr lang="en-US" sz="2800"/>
              <a:t>Other compilers (gcc for example) tend to have a higher degree of excessive conflict.</a:t>
            </a:r>
          </a:p>
          <a:p>
            <a:pPr lvl="1" eaLnBrk="1" hangingPunct="1">
              <a:lnSpc>
                <a:spcPct val="90000"/>
              </a:lnSpc>
            </a:pPr>
            <a:r>
              <a:rPr lang="en-US" sz="2400"/>
              <a:t>So this technique may also be able to tell us something about compliers.</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914400" y="762000"/>
            <a:ext cx="8229600" cy="1143000"/>
          </a:xfrm>
        </p:spPr>
        <p:txBody>
          <a:bodyPr/>
          <a:lstStyle/>
          <a:p>
            <a:pPr eaLnBrk="1" hangingPunct="1"/>
            <a:r>
              <a:rPr lang="en-US" sz="4000" dirty="0"/>
              <a:t>Understanding non-standard caches</a:t>
            </a:r>
            <a:br>
              <a:rPr lang="en-US" sz="4000" dirty="0"/>
            </a:br>
            <a:r>
              <a:rPr lang="en-US" sz="2000" dirty="0"/>
              <a:t>128-line direct-mapped component and a 6-line victim component</a:t>
            </a:r>
          </a:p>
        </p:txBody>
      </p:sp>
      <p:graphicFrame>
        <p:nvGraphicFramePr>
          <p:cNvPr id="10242" name="Object 3"/>
          <p:cNvGraphicFramePr>
            <a:graphicFrameLocks noChangeAspect="1"/>
          </p:cNvGraphicFramePr>
          <p:nvPr/>
        </p:nvGraphicFramePr>
        <p:xfrm>
          <a:off x="838200" y="2362200"/>
          <a:ext cx="7467600" cy="4391025"/>
        </p:xfrm>
        <a:graphic>
          <a:graphicData uri="http://schemas.openxmlformats.org/presentationml/2006/ole">
            <mc:AlternateContent xmlns:mc="http://schemas.openxmlformats.org/markup-compatibility/2006">
              <mc:Choice xmlns:v="urn:schemas-microsoft-com:vml" Requires="v">
                <p:oleObj spid="_x0000_s10266" name="Chart" r:id="rId4" imgW="4762805" imgH="2800807" progId="Excel.Chart.8">
                  <p:embed/>
                </p:oleObj>
              </mc:Choice>
              <mc:Fallback>
                <p:oleObj name="Chart" r:id="rId4" imgW="4762805" imgH="2800807" progId="Excel.Char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2362200"/>
                        <a:ext cx="7467600" cy="439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a:t>Some review</a:t>
            </a:r>
          </a:p>
        </p:txBody>
      </p:sp>
      <p:sp>
        <p:nvSpPr>
          <p:cNvPr id="225283" name="Rectangle 3"/>
          <p:cNvSpPr>
            <a:spLocks noGrp="1" noChangeArrowheads="1"/>
          </p:cNvSpPr>
          <p:nvPr>
            <p:ph type="body" idx="1"/>
          </p:nvPr>
        </p:nvSpPr>
        <p:spPr/>
        <p:txBody>
          <a:bodyPr/>
          <a:lstStyle/>
          <a:p>
            <a:pPr eaLnBrk="1" hangingPunct="1"/>
            <a:r>
              <a:rPr lang="en-US" sz="2800"/>
              <a:t>Consider the access pattern A, B, C, A. Assume the three accesses are all independently randomly placed with uniform probability</a:t>
            </a:r>
          </a:p>
          <a:p>
            <a:pPr lvl="1" eaLnBrk="1" hangingPunct="1"/>
            <a:r>
              <a:rPr lang="en-US" sz="2400"/>
              <a:t>In a direct-mapped cache with 8 lines, what is the probability of a miss?  </a:t>
            </a:r>
          </a:p>
          <a:p>
            <a:pPr lvl="1" eaLnBrk="1" hangingPunct="1"/>
            <a:r>
              <a:rPr lang="en-US" sz="2400"/>
              <a:t>A two-way associative cache with 4 lines?</a:t>
            </a:r>
          </a:p>
          <a:p>
            <a:pPr lvl="1" eaLnBrk="1" hangingPunct="1"/>
            <a:r>
              <a:rPr lang="en-US" sz="2400"/>
              <a:t>A victim cache of 1 one backing up a direct-mapped cache of 4 lines?</a:t>
            </a:r>
          </a:p>
          <a:p>
            <a:pPr lvl="1" eaLnBrk="1" hangingPunct="1"/>
            <a:r>
              <a:rPr lang="en-US" sz="2400"/>
              <a:t>A skew cache with 8 lines?</a:t>
            </a:r>
          </a:p>
          <a:p>
            <a:pPr eaLnBrk="1" hangingPunct="1"/>
            <a:r>
              <a:rPr lang="en-US" sz="2800"/>
              <a:t>What is bogus about the above assumptions?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283">
                                            <p:txEl>
                                              <p:pRg st="0" end="0"/>
                                            </p:txEl>
                                          </p:spTgt>
                                        </p:tgtEl>
                                        <p:attrNameLst>
                                          <p:attrName>style.visibility</p:attrName>
                                        </p:attrNameLst>
                                      </p:cBhvr>
                                      <p:to>
                                        <p:strVal val="visible"/>
                                      </p:to>
                                    </p:set>
                                    <p:anim calcmode="lin" valueType="num">
                                      <p:cBhvr additive="base">
                                        <p:cTn id="7" dur="500" fill="hold"/>
                                        <p:tgtEl>
                                          <p:spTgt spid="2252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2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5283">
                                            <p:txEl>
                                              <p:pRg st="1" end="1"/>
                                            </p:txEl>
                                          </p:spTgt>
                                        </p:tgtEl>
                                        <p:attrNameLst>
                                          <p:attrName>style.visibility</p:attrName>
                                        </p:attrNameLst>
                                      </p:cBhvr>
                                      <p:to>
                                        <p:strVal val="visible"/>
                                      </p:to>
                                    </p:set>
                                    <p:anim calcmode="lin" valueType="num">
                                      <p:cBhvr additive="base">
                                        <p:cTn id="13" dur="500" fill="hold"/>
                                        <p:tgtEl>
                                          <p:spTgt spid="22528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52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25283">
                                            <p:txEl>
                                              <p:pRg st="2" end="2"/>
                                            </p:txEl>
                                          </p:spTgt>
                                        </p:tgtEl>
                                        <p:attrNameLst>
                                          <p:attrName>style.visibility</p:attrName>
                                        </p:attrNameLst>
                                      </p:cBhvr>
                                      <p:to>
                                        <p:strVal val="visible"/>
                                      </p:to>
                                    </p:set>
                                    <p:anim calcmode="lin" valueType="num">
                                      <p:cBhvr additive="base">
                                        <p:cTn id="19" dur="500" fill="hold"/>
                                        <p:tgtEl>
                                          <p:spTgt spid="22528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252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25283">
                                            <p:txEl>
                                              <p:pRg st="3" end="3"/>
                                            </p:txEl>
                                          </p:spTgt>
                                        </p:tgtEl>
                                        <p:attrNameLst>
                                          <p:attrName>style.visibility</p:attrName>
                                        </p:attrNameLst>
                                      </p:cBhvr>
                                      <p:to>
                                        <p:strVal val="visible"/>
                                      </p:to>
                                    </p:set>
                                    <p:anim calcmode="lin" valueType="num">
                                      <p:cBhvr additive="base">
                                        <p:cTn id="25" dur="500" fill="hold"/>
                                        <p:tgtEl>
                                          <p:spTgt spid="22528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2528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25283">
                                            <p:txEl>
                                              <p:pRg st="4" end="4"/>
                                            </p:txEl>
                                          </p:spTgt>
                                        </p:tgtEl>
                                        <p:attrNameLst>
                                          <p:attrName>style.visibility</p:attrName>
                                        </p:attrNameLst>
                                      </p:cBhvr>
                                      <p:to>
                                        <p:strVal val="visible"/>
                                      </p:to>
                                    </p:set>
                                    <p:anim calcmode="lin" valueType="num">
                                      <p:cBhvr additive="base">
                                        <p:cTn id="31" dur="500" fill="hold"/>
                                        <p:tgtEl>
                                          <p:spTgt spid="22528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2528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25283">
                                            <p:txEl>
                                              <p:pRg st="5" end="5"/>
                                            </p:txEl>
                                          </p:spTgt>
                                        </p:tgtEl>
                                        <p:attrNameLst>
                                          <p:attrName>style.visibility</p:attrName>
                                        </p:attrNameLst>
                                      </p:cBhvr>
                                      <p:to>
                                        <p:strVal val="visible"/>
                                      </p:to>
                                    </p:set>
                                    <p:anim calcmode="lin" valueType="num">
                                      <p:cBhvr additive="base">
                                        <p:cTn id="37" dur="500" fill="hold"/>
                                        <p:tgtEl>
                                          <p:spTgt spid="22528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2528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83" grpId="0" build="p" bldLvl="2"/>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a:t>VIPT caches</a:t>
            </a:r>
          </a:p>
        </p:txBody>
      </p:sp>
      <p:sp>
        <p:nvSpPr>
          <p:cNvPr id="54275" name="Rectangle 3"/>
          <p:cNvSpPr>
            <a:spLocks noGrp="1" noChangeArrowheads="1"/>
          </p:cNvSpPr>
          <p:nvPr>
            <p:ph type="body" idx="1"/>
          </p:nvPr>
        </p:nvSpPr>
        <p:spPr/>
        <p:txBody>
          <a:bodyPr/>
          <a:lstStyle/>
          <a:p>
            <a:pPr eaLnBrk="1" hangingPunct="1"/>
            <a:r>
              <a:rPr lang="en-US"/>
              <a:t>(Done on board)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887538" y="334963"/>
            <a:ext cx="5410200" cy="573087"/>
          </a:xfrm>
        </p:spPr>
        <p:txBody>
          <a:bodyPr/>
          <a:lstStyle/>
          <a:p>
            <a:pPr eaLnBrk="1" hangingPunct="1"/>
            <a:r>
              <a:rPr lang="en-US"/>
              <a:t>Caching: The Basic Idea</a:t>
            </a:r>
          </a:p>
        </p:txBody>
      </p:sp>
      <p:sp>
        <p:nvSpPr>
          <p:cNvPr id="17411" name="Rectangle 3"/>
          <p:cNvSpPr>
            <a:spLocks noGrp="1" noChangeArrowheads="1"/>
          </p:cNvSpPr>
          <p:nvPr>
            <p:ph type="body" idx="1"/>
          </p:nvPr>
        </p:nvSpPr>
        <p:spPr>
          <a:xfrm>
            <a:off x="304800" y="1600200"/>
            <a:ext cx="3886200" cy="4525963"/>
          </a:xfrm>
        </p:spPr>
        <p:txBody>
          <a:bodyPr/>
          <a:lstStyle/>
          <a:p>
            <a:pPr eaLnBrk="1" hangingPunct="1"/>
            <a:r>
              <a:rPr lang="en-US" sz="2000"/>
              <a:t>Main Memory</a:t>
            </a:r>
          </a:p>
          <a:p>
            <a:pPr lvl="1" eaLnBrk="1" hangingPunct="1"/>
            <a:r>
              <a:rPr lang="en-US" sz="1800"/>
              <a:t>Stores words</a:t>
            </a:r>
          </a:p>
          <a:p>
            <a:pPr lvl="2" eaLnBrk="1" hangingPunct="1">
              <a:buFontTx/>
              <a:buNone/>
            </a:pPr>
            <a:r>
              <a:rPr lang="en-US" sz="1600"/>
              <a:t>A–Z in example</a:t>
            </a:r>
          </a:p>
          <a:p>
            <a:pPr eaLnBrk="1" hangingPunct="1"/>
            <a:r>
              <a:rPr lang="en-US" sz="2000"/>
              <a:t>Cache</a:t>
            </a:r>
          </a:p>
          <a:p>
            <a:pPr lvl="1" eaLnBrk="1" hangingPunct="1"/>
            <a:r>
              <a:rPr lang="en-US" sz="1800"/>
              <a:t>Stores subset of the words</a:t>
            </a:r>
          </a:p>
          <a:p>
            <a:pPr lvl="2" eaLnBrk="1" hangingPunct="1">
              <a:buFontTx/>
              <a:buNone/>
            </a:pPr>
            <a:r>
              <a:rPr lang="en-US" sz="1600"/>
              <a:t>4 in example</a:t>
            </a:r>
          </a:p>
          <a:p>
            <a:pPr lvl="1" eaLnBrk="1" hangingPunct="1"/>
            <a:r>
              <a:rPr lang="en-US" sz="1800"/>
              <a:t>Organized in lines</a:t>
            </a:r>
          </a:p>
          <a:p>
            <a:pPr lvl="2" eaLnBrk="1" hangingPunct="1"/>
            <a:r>
              <a:rPr lang="en-US" sz="1600"/>
              <a:t>Multiple words</a:t>
            </a:r>
          </a:p>
          <a:p>
            <a:pPr lvl="2" eaLnBrk="1" hangingPunct="1"/>
            <a:r>
              <a:rPr lang="en-US" sz="1600"/>
              <a:t>To exploit spatial locality</a:t>
            </a:r>
          </a:p>
          <a:p>
            <a:pPr eaLnBrk="1" hangingPunct="1"/>
            <a:r>
              <a:rPr lang="en-US" sz="2000"/>
              <a:t>Access</a:t>
            </a:r>
          </a:p>
          <a:p>
            <a:pPr lvl="1" eaLnBrk="1" hangingPunct="1"/>
            <a:r>
              <a:rPr lang="en-US" sz="1800"/>
              <a:t>Word must be in cache for processor to access</a:t>
            </a:r>
          </a:p>
        </p:txBody>
      </p:sp>
      <p:grpSp>
        <p:nvGrpSpPr>
          <p:cNvPr id="17412" name="Group 4"/>
          <p:cNvGrpSpPr>
            <a:grpSpLocks/>
          </p:cNvGrpSpPr>
          <p:nvPr/>
        </p:nvGrpSpPr>
        <p:grpSpPr bwMode="auto">
          <a:xfrm>
            <a:off x="6681788" y="1447800"/>
            <a:ext cx="2157412" cy="3124200"/>
            <a:chOff x="3696" y="1008"/>
            <a:chExt cx="1359" cy="1968"/>
          </a:xfrm>
        </p:grpSpPr>
        <p:sp>
          <p:nvSpPr>
            <p:cNvPr id="17424" name="Rectangle 5"/>
            <p:cNvSpPr>
              <a:spLocks noChangeArrowheads="1"/>
            </p:cNvSpPr>
            <p:nvPr/>
          </p:nvSpPr>
          <p:spPr bwMode="auto">
            <a:xfrm>
              <a:off x="3840" y="1344"/>
              <a:ext cx="1104" cy="1632"/>
            </a:xfrm>
            <a:prstGeom prst="rect">
              <a:avLst/>
            </a:prstGeom>
            <a:solidFill>
              <a:schemeClr val="bg1"/>
            </a:solidFill>
            <a:ln w="25400">
              <a:solidFill>
                <a:schemeClr val="tx1"/>
              </a:solidFill>
              <a:miter lim="800000"/>
              <a:headEnd/>
              <a:tailEnd/>
            </a:ln>
          </p:spPr>
          <p:txBody>
            <a:bodyPr wrap="none" anchor="ctr"/>
            <a:lstStyle/>
            <a:p>
              <a:pPr algn="ctr" eaLnBrk="0" hangingPunct="0"/>
              <a:endParaRPr lang="en-US" sz="2400" b="1">
                <a:latin typeface="Helvetica" pitchFamily="34" charset="0"/>
              </a:endParaRPr>
            </a:p>
          </p:txBody>
        </p:sp>
        <p:sp>
          <p:nvSpPr>
            <p:cNvPr id="17425" name="Rectangle 6"/>
            <p:cNvSpPr>
              <a:spLocks noChangeArrowheads="1"/>
            </p:cNvSpPr>
            <p:nvPr/>
          </p:nvSpPr>
          <p:spPr bwMode="auto">
            <a:xfrm>
              <a:off x="3696" y="1008"/>
              <a:ext cx="1359" cy="231"/>
            </a:xfrm>
            <a:prstGeom prst="rect">
              <a:avLst/>
            </a:prstGeom>
            <a:noFill/>
            <a:ln w="25400">
              <a:noFill/>
              <a:miter lim="800000"/>
              <a:headEnd/>
              <a:tailEnd/>
            </a:ln>
          </p:spPr>
          <p:txBody>
            <a:bodyPr wrap="none">
              <a:spAutoFit/>
            </a:bodyPr>
            <a:lstStyle/>
            <a:p>
              <a:pPr eaLnBrk="0" hangingPunct="0"/>
              <a:r>
                <a:rPr lang="en-US" b="1">
                  <a:latin typeface="Helvetica" pitchFamily="34" charset="0"/>
                </a:rPr>
                <a:t>Big, Slow Memory</a:t>
              </a:r>
            </a:p>
          </p:txBody>
        </p:sp>
        <p:sp>
          <p:nvSpPr>
            <p:cNvPr id="17426" name="Rectangle 7"/>
            <p:cNvSpPr>
              <a:spLocks noChangeArrowheads="1"/>
            </p:cNvSpPr>
            <p:nvPr/>
          </p:nvSpPr>
          <p:spPr bwMode="auto">
            <a:xfrm>
              <a:off x="4080" y="1536"/>
              <a:ext cx="384" cy="192"/>
            </a:xfrm>
            <a:prstGeom prst="rect">
              <a:avLst/>
            </a:prstGeom>
            <a:solidFill>
              <a:schemeClr val="bg1"/>
            </a:solidFill>
            <a:ln w="25400">
              <a:solidFill>
                <a:schemeClr val="tx1"/>
              </a:solidFill>
              <a:miter lim="800000"/>
              <a:headEnd/>
              <a:tailEnd/>
            </a:ln>
          </p:spPr>
          <p:txBody>
            <a:bodyPr wrap="none" anchor="ctr"/>
            <a:lstStyle/>
            <a:p>
              <a:pPr algn="ctr" eaLnBrk="0" hangingPunct="0"/>
              <a:r>
                <a:rPr lang="en-US" b="1">
                  <a:latin typeface="Helvetica" pitchFamily="34" charset="0"/>
                </a:rPr>
                <a:t>A</a:t>
              </a:r>
            </a:p>
          </p:txBody>
        </p:sp>
        <p:sp>
          <p:nvSpPr>
            <p:cNvPr id="17427" name="Rectangle 8"/>
            <p:cNvSpPr>
              <a:spLocks noChangeArrowheads="1"/>
            </p:cNvSpPr>
            <p:nvPr/>
          </p:nvSpPr>
          <p:spPr bwMode="auto">
            <a:xfrm>
              <a:off x="4080" y="1728"/>
              <a:ext cx="384" cy="192"/>
            </a:xfrm>
            <a:prstGeom prst="rect">
              <a:avLst/>
            </a:prstGeom>
            <a:solidFill>
              <a:schemeClr val="bg1"/>
            </a:solidFill>
            <a:ln w="25400">
              <a:solidFill>
                <a:schemeClr val="tx1"/>
              </a:solidFill>
              <a:miter lim="800000"/>
              <a:headEnd/>
              <a:tailEnd/>
            </a:ln>
          </p:spPr>
          <p:txBody>
            <a:bodyPr wrap="none" anchor="ctr"/>
            <a:lstStyle/>
            <a:p>
              <a:pPr algn="ctr" eaLnBrk="0" hangingPunct="0"/>
              <a:r>
                <a:rPr lang="en-US" b="1">
                  <a:latin typeface="Helvetica" pitchFamily="34" charset="0"/>
                </a:rPr>
                <a:t>B</a:t>
              </a:r>
            </a:p>
          </p:txBody>
        </p:sp>
        <p:sp>
          <p:nvSpPr>
            <p:cNvPr id="17428" name="Rectangle 9"/>
            <p:cNvSpPr>
              <a:spLocks noChangeArrowheads="1"/>
            </p:cNvSpPr>
            <p:nvPr/>
          </p:nvSpPr>
          <p:spPr bwMode="auto">
            <a:xfrm>
              <a:off x="4080" y="1920"/>
              <a:ext cx="384" cy="192"/>
            </a:xfrm>
            <a:prstGeom prst="rect">
              <a:avLst/>
            </a:prstGeom>
            <a:solidFill>
              <a:schemeClr val="bg1"/>
            </a:solidFill>
            <a:ln w="25400">
              <a:solidFill>
                <a:schemeClr val="tx1"/>
              </a:solidFill>
              <a:miter lim="800000"/>
              <a:headEnd/>
              <a:tailEnd/>
            </a:ln>
          </p:spPr>
          <p:txBody>
            <a:bodyPr wrap="none" anchor="ctr"/>
            <a:lstStyle/>
            <a:p>
              <a:pPr algn="ctr" eaLnBrk="0" hangingPunct="0"/>
              <a:r>
                <a:rPr lang="en-US" b="1">
                  <a:latin typeface="Helvetica" pitchFamily="34" charset="0"/>
                </a:rPr>
                <a:t>C</a:t>
              </a:r>
            </a:p>
          </p:txBody>
        </p:sp>
        <p:sp>
          <p:nvSpPr>
            <p:cNvPr id="17429" name="Rectangle 10"/>
            <p:cNvSpPr>
              <a:spLocks noChangeArrowheads="1"/>
            </p:cNvSpPr>
            <p:nvPr/>
          </p:nvSpPr>
          <p:spPr bwMode="auto">
            <a:xfrm>
              <a:off x="4080" y="2112"/>
              <a:ext cx="384" cy="384"/>
            </a:xfrm>
            <a:prstGeom prst="rect">
              <a:avLst/>
            </a:prstGeom>
            <a:solidFill>
              <a:schemeClr val="bg1"/>
            </a:solidFill>
            <a:ln w="25400">
              <a:solidFill>
                <a:schemeClr val="tx1"/>
              </a:solidFill>
              <a:miter lim="800000"/>
              <a:headEnd/>
              <a:tailEnd/>
            </a:ln>
          </p:spPr>
          <p:txBody>
            <a:bodyPr wrap="none" anchor="ctr"/>
            <a:lstStyle/>
            <a:p>
              <a:pPr algn="ctr" eaLnBrk="0" hangingPunct="0"/>
              <a:r>
                <a:rPr lang="en-US" sz="1400" b="1">
                  <a:latin typeface="Helvetica" pitchFamily="34" charset="0"/>
                </a:rPr>
                <a:t>•</a:t>
              </a:r>
            </a:p>
            <a:p>
              <a:pPr algn="ctr" eaLnBrk="0" hangingPunct="0"/>
              <a:r>
                <a:rPr lang="en-US" sz="1400" b="1">
                  <a:latin typeface="Helvetica" pitchFamily="34" charset="0"/>
                </a:rPr>
                <a:t>•</a:t>
              </a:r>
            </a:p>
            <a:p>
              <a:pPr algn="ctr" eaLnBrk="0" hangingPunct="0"/>
              <a:r>
                <a:rPr lang="en-US" sz="1400" b="1">
                  <a:latin typeface="Helvetica" pitchFamily="34" charset="0"/>
                </a:rPr>
                <a:t>•</a:t>
              </a:r>
            </a:p>
          </p:txBody>
        </p:sp>
        <p:sp>
          <p:nvSpPr>
            <p:cNvPr id="17430" name="Rectangle 11"/>
            <p:cNvSpPr>
              <a:spLocks noChangeArrowheads="1"/>
            </p:cNvSpPr>
            <p:nvPr/>
          </p:nvSpPr>
          <p:spPr bwMode="auto">
            <a:xfrm>
              <a:off x="4080" y="2496"/>
              <a:ext cx="384" cy="192"/>
            </a:xfrm>
            <a:prstGeom prst="rect">
              <a:avLst/>
            </a:prstGeom>
            <a:solidFill>
              <a:schemeClr val="bg1"/>
            </a:solidFill>
            <a:ln w="25400">
              <a:solidFill>
                <a:schemeClr val="tx1"/>
              </a:solidFill>
              <a:miter lim="800000"/>
              <a:headEnd/>
              <a:tailEnd/>
            </a:ln>
          </p:spPr>
          <p:txBody>
            <a:bodyPr wrap="none" anchor="ctr"/>
            <a:lstStyle/>
            <a:p>
              <a:pPr algn="ctr" eaLnBrk="0" hangingPunct="0"/>
              <a:r>
                <a:rPr lang="en-US" b="1">
                  <a:latin typeface="Helvetica" pitchFamily="34" charset="0"/>
                </a:rPr>
                <a:t>Y</a:t>
              </a:r>
            </a:p>
          </p:txBody>
        </p:sp>
        <p:sp>
          <p:nvSpPr>
            <p:cNvPr id="17431" name="Rectangle 12"/>
            <p:cNvSpPr>
              <a:spLocks noChangeArrowheads="1"/>
            </p:cNvSpPr>
            <p:nvPr/>
          </p:nvSpPr>
          <p:spPr bwMode="auto">
            <a:xfrm>
              <a:off x="4080" y="2688"/>
              <a:ext cx="384" cy="192"/>
            </a:xfrm>
            <a:prstGeom prst="rect">
              <a:avLst/>
            </a:prstGeom>
            <a:solidFill>
              <a:schemeClr val="bg1"/>
            </a:solidFill>
            <a:ln w="25400">
              <a:solidFill>
                <a:schemeClr val="tx1"/>
              </a:solidFill>
              <a:miter lim="800000"/>
              <a:headEnd/>
              <a:tailEnd/>
            </a:ln>
          </p:spPr>
          <p:txBody>
            <a:bodyPr wrap="none" anchor="ctr"/>
            <a:lstStyle/>
            <a:p>
              <a:pPr algn="ctr" eaLnBrk="0" hangingPunct="0"/>
              <a:r>
                <a:rPr lang="en-US" b="1">
                  <a:latin typeface="Helvetica" pitchFamily="34" charset="0"/>
                </a:rPr>
                <a:t>Z</a:t>
              </a:r>
            </a:p>
          </p:txBody>
        </p:sp>
      </p:grpSp>
      <p:sp>
        <p:nvSpPr>
          <p:cNvPr id="17413" name="Rectangle 13"/>
          <p:cNvSpPr>
            <a:spLocks noChangeArrowheads="1"/>
          </p:cNvSpPr>
          <p:nvPr/>
        </p:nvSpPr>
        <p:spPr bwMode="auto">
          <a:xfrm>
            <a:off x="5157788" y="1524000"/>
            <a:ext cx="1403350" cy="641350"/>
          </a:xfrm>
          <a:prstGeom prst="rect">
            <a:avLst/>
          </a:prstGeom>
          <a:noFill/>
          <a:ln w="25400">
            <a:noFill/>
            <a:miter lim="800000"/>
            <a:headEnd/>
            <a:tailEnd/>
          </a:ln>
        </p:spPr>
        <p:txBody>
          <a:bodyPr wrap="none">
            <a:spAutoFit/>
          </a:bodyPr>
          <a:lstStyle/>
          <a:p>
            <a:pPr algn="ctr" eaLnBrk="0" hangingPunct="0"/>
            <a:r>
              <a:rPr lang="en-US" b="1">
                <a:latin typeface="Helvetica" pitchFamily="34" charset="0"/>
              </a:rPr>
              <a:t>Small,</a:t>
            </a:r>
          </a:p>
          <a:p>
            <a:pPr algn="ctr" eaLnBrk="0" hangingPunct="0"/>
            <a:r>
              <a:rPr lang="en-US" b="1">
                <a:latin typeface="Helvetica" pitchFamily="34" charset="0"/>
              </a:rPr>
              <a:t>Fast Cache</a:t>
            </a:r>
          </a:p>
        </p:txBody>
      </p:sp>
      <p:grpSp>
        <p:nvGrpSpPr>
          <p:cNvPr id="17414" name="Group 14"/>
          <p:cNvGrpSpPr>
            <a:grpSpLocks/>
          </p:cNvGrpSpPr>
          <p:nvPr/>
        </p:nvGrpSpPr>
        <p:grpSpPr bwMode="auto">
          <a:xfrm>
            <a:off x="5462588" y="2209800"/>
            <a:ext cx="914400" cy="1600200"/>
            <a:chOff x="3216" y="1392"/>
            <a:chExt cx="576" cy="1008"/>
          </a:xfrm>
        </p:grpSpPr>
        <p:sp>
          <p:nvSpPr>
            <p:cNvPr id="17419" name="Rectangle 15"/>
            <p:cNvSpPr>
              <a:spLocks noChangeArrowheads="1"/>
            </p:cNvSpPr>
            <p:nvPr/>
          </p:nvSpPr>
          <p:spPr bwMode="auto">
            <a:xfrm>
              <a:off x="3216" y="1392"/>
              <a:ext cx="576" cy="1008"/>
            </a:xfrm>
            <a:prstGeom prst="rect">
              <a:avLst/>
            </a:prstGeom>
            <a:solidFill>
              <a:schemeClr val="bg1"/>
            </a:solidFill>
            <a:ln w="25400">
              <a:solidFill>
                <a:schemeClr val="tx1"/>
              </a:solidFill>
              <a:miter lim="800000"/>
              <a:headEnd/>
              <a:tailEnd/>
            </a:ln>
          </p:spPr>
          <p:txBody>
            <a:bodyPr wrap="none" anchor="ctr"/>
            <a:lstStyle/>
            <a:p>
              <a:endParaRPr lang="en-US"/>
            </a:p>
          </p:txBody>
        </p:sp>
        <p:sp>
          <p:nvSpPr>
            <p:cNvPr id="17420" name="Rectangle 16"/>
            <p:cNvSpPr>
              <a:spLocks noChangeArrowheads="1"/>
            </p:cNvSpPr>
            <p:nvPr/>
          </p:nvSpPr>
          <p:spPr bwMode="auto">
            <a:xfrm>
              <a:off x="3312" y="1440"/>
              <a:ext cx="384" cy="192"/>
            </a:xfrm>
            <a:prstGeom prst="rect">
              <a:avLst/>
            </a:prstGeom>
            <a:solidFill>
              <a:schemeClr val="bg1"/>
            </a:solidFill>
            <a:ln w="25400">
              <a:solidFill>
                <a:schemeClr val="tx1"/>
              </a:solidFill>
              <a:miter lim="800000"/>
              <a:headEnd/>
              <a:tailEnd/>
            </a:ln>
          </p:spPr>
          <p:txBody>
            <a:bodyPr wrap="none" anchor="ctr"/>
            <a:lstStyle/>
            <a:p>
              <a:pPr algn="ctr" eaLnBrk="0" hangingPunct="0"/>
              <a:r>
                <a:rPr lang="en-US" b="1">
                  <a:latin typeface="Helvetica" pitchFamily="34" charset="0"/>
                </a:rPr>
                <a:t>A</a:t>
              </a:r>
            </a:p>
          </p:txBody>
        </p:sp>
        <p:sp>
          <p:nvSpPr>
            <p:cNvPr id="17421" name="Rectangle 17"/>
            <p:cNvSpPr>
              <a:spLocks noChangeArrowheads="1"/>
            </p:cNvSpPr>
            <p:nvPr/>
          </p:nvSpPr>
          <p:spPr bwMode="auto">
            <a:xfrm>
              <a:off x="3312" y="1632"/>
              <a:ext cx="384" cy="192"/>
            </a:xfrm>
            <a:prstGeom prst="rect">
              <a:avLst/>
            </a:prstGeom>
            <a:solidFill>
              <a:schemeClr val="bg1"/>
            </a:solidFill>
            <a:ln w="25400">
              <a:solidFill>
                <a:schemeClr val="tx1"/>
              </a:solidFill>
              <a:miter lim="800000"/>
              <a:headEnd/>
              <a:tailEnd/>
            </a:ln>
          </p:spPr>
          <p:txBody>
            <a:bodyPr wrap="none" anchor="ctr"/>
            <a:lstStyle/>
            <a:p>
              <a:pPr algn="ctr" eaLnBrk="0" hangingPunct="0"/>
              <a:r>
                <a:rPr lang="en-US" b="1">
                  <a:latin typeface="Helvetica" pitchFamily="34" charset="0"/>
                </a:rPr>
                <a:t>B</a:t>
              </a:r>
            </a:p>
          </p:txBody>
        </p:sp>
        <p:sp>
          <p:nvSpPr>
            <p:cNvPr id="17422" name="Rectangle 18"/>
            <p:cNvSpPr>
              <a:spLocks noChangeArrowheads="1"/>
            </p:cNvSpPr>
            <p:nvPr/>
          </p:nvSpPr>
          <p:spPr bwMode="auto">
            <a:xfrm>
              <a:off x="3312" y="1920"/>
              <a:ext cx="384" cy="192"/>
            </a:xfrm>
            <a:prstGeom prst="rect">
              <a:avLst/>
            </a:prstGeom>
            <a:solidFill>
              <a:schemeClr val="bg1"/>
            </a:solidFill>
            <a:ln w="25400">
              <a:solidFill>
                <a:schemeClr val="tx1"/>
              </a:solidFill>
              <a:miter lim="800000"/>
              <a:headEnd/>
              <a:tailEnd/>
            </a:ln>
          </p:spPr>
          <p:txBody>
            <a:bodyPr wrap="none" anchor="ctr"/>
            <a:lstStyle/>
            <a:p>
              <a:pPr algn="ctr" eaLnBrk="0" hangingPunct="0"/>
              <a:r>
                <a:rPr lang="en-US" b="1">
                  <a:latin typeface="Helvetica" pitchFamily="34" charset="0"/>
                </a:rPr>
                <a:t>G</a:t>
              </a:r>
            </a:p>
          </p:txBody>
        </p:sp>
        <p:sp>
          <p:nvSpPr>
            <p:cNvPr id="17423" name="Rectangle 19"/>
            <p:cNvSpPr>
              <a:spLocks noChangeArrowheads="1"/>
            </p:cNvSpPr>
            <p:nvPr/>
          </p:nvSpPr>
          <p:spPr bwMode="auto">
            <a:xfrm>
              <a:off x="3312" y="2112"/>
              <a:ext cx="384" cy="192"/>
            </a:xfrm>
            <a:prstGeom prst="rect">
              <a:avLst/>
            </a:prstGeom>
            <a:solidFill>
              <a:schemeClr val="bg1"/>
            </a:solidFill>
            <a:ln w="25400">
              <a:solidFill>
                <a:schemeClr val="tx1"/>
              </a:solidFill>
              <a:miter lim="800000"/>
              <a:headEnd/>
              <a:tailEnd/>
            </a:ln>
          </p:spPr>
          <p:txBody>
            <a:bodyPr wrap="none" anchor="ctr"/>
            <a:lstStyle/>
            <a:p>
              <a:pPr algn="ctr" eaLnBrk="0" hangingPunct="0"/>
              <a:r>
                <a:rPr lang="en-US" b="1">
                  <a:latin typeface="Helvetica" pitchFamily="34" charset="0"/>
                </a:rPr>
                <a:t>H</a:t>
              </a:r>
            </a:p>
          </p:txBody>
        </p:sp>
      </p:grpSp>
      <p:sp>
        <p:nvSpPr>
          <p:cNvPr id="17415" name="Rectangle 20"/>
          <p:cNvSpPr>
            <a:spLocks noChangeArrowheads="1"/>
          </p:cNvSpPr>
          <p:nvPr/>
        </p:nvSpPr>
        <p:spPr bwMode="auto">
          <a:xfrm>
            <a:off x="4014788" y="2743200"/>
            <a:ext cx="914400" cy="609600"/>
          </a:xfrm>
          <a:prstGeom prst="rect">
            <a:avLst/>
          </a:prstGeom>
          <a:solidFill>
            <a:schemeClr val="bg1"/>
          </a:solidFill>
          <a:ln w="25400">
            <a:solidFill>
              <a:schemeClr val="tx1"/>
            </a:solidFill>
            <a:miter lim="800000"/>
            <a:headEnd/>
            <a:tailEnd/>
          </a:ln>
        </p:spPr>
        <p:txBody>
          <a:bodyPr wrap="none" anchor="ctr"/>
          <a:lstStyle/>
          <a:p>
            <a:endParaRPr lang="en-US"/>
          </a:p>
        </p:txBody>
      </p:sp>
      <p:sp>
        <p:nvSpPr>
          <p:cNvPr id="17416" name="Rectangle 21"/>
          <p:cNvSpPr>
            <a:spLocks noChangeArrowheads="1"/>
          </p:cNvSpPr>
          <p:nvPr/>
        </p:nvSpPr>
        <p:spPr bwMode="auto">
          <a:xfrm>
            <a:off x="3862388" y="2286000"/>
            <a:ext cx="1301750" cy="366713"/>
          </a:xfrm>
          <a:prstGeom prst="rect">
            <a:avLst/>
          </a:prstGeom>
          <a:noFill/>
          <a:ln w="25400">
            <a:noFill/>
            <a:miter lim="800000"/>
            <a:headEnd/>
            <a:tailEnd/>
          </a:ln>
        </p:spPr>
        <p:txBody>
          <a:bodyPr wrap="none">
            <a:spAutoFit/>
          </a:bodyPr>
          <a:lstStyle/>
          <a:p>
            <a:pPr eaLnBrk="0" hangingPunct="0"/>
            <a:r>
              <a:rPr lang="en-US" b="1">
                <a:latin typeface="Helvetica" pitchFamily="34" charset="0"/>
              </a:rPr>
              <a:t>Processor</a:t>
            </a:r>
          </a:p>
        </p:txBody>
      </p:sp>
      <p:sp>
        <p:nvSpPr>
          <p:cNvPr id="17417" name="Line 22"/>
          <p:cNvSpPr>
            <a:spLocks noChangeShapeType="1"/>
          </p:cNvSpPr>
          <p:nvPr/>
        </p:nvSpPr>
        <p:spPr bwMode="auto">
          <a:xfrm>
            <a:off x="4929188" y="3048000"/>
            <a:ext cx="533400" cy="0"/>
          </a:xfrm>
          <a:prstGeom prst="line">
            <a:avLst/>
          </a:prstGeom>
          <a:noFill/>
          <a:ln w="25400">
            <a:solidFill>
              <a:schemeClr val="tx1"/>
            </a:solidFill>
            <a:round/>
            <a:headEnd type="triangle" w="med" len="med"/>
            <a:tailEnd type="triangle" w="med" len="med"/>
          </a:ln>
        </p:spPr>
        <p:txBody>
          <a:bodyPr wrap="none" anchor="ctr"/>
          <a:lstStyle/>
          <a:p>
            <a:endParaRPr lang="en-US"/>
          </a:p>
        </p:txBody>
      </p:sp>
      <p:sp>
        <p:nvSpPr>
          <p:cNvPr id="17418" name="Line 23"/>
          <p:cNvSpPr>
            <a:spLocks noChangeShapeType="1"/>
          </p:cNvSpPr>
          <p:nvPr/>
        </p:nvSpPr>
        <p:spPr bwMode="auto">
          <a:xfrm>
            <a:off x="6376988" y="3048000"/>
            <a:ext cx="533400" cy="0"/>
          </a:xfrm>
          <a:prstGeom prst="line">
            <a:avLst/>
          </a:prstGeom>
          <a:noFill/>
          <a:ln w="25400">
            <a:solidFill>
              <a:schemeClr val="tx1"/>
            </a:solidFill>
            <a:round/>
            <a:headEnd type="triangle" w="med" len="med"/>
            <a:tailEnd type="triangle" w="med" len="med"/>
          </a:ln>
        </p:spPr>
        <p:txBody>
          <a:bodyPr wrap="none" anchor="ct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1828800" y="1143000"/>
            <a:ext cx="3733800" cy="2362200"/>
          </a:xfrm>
          <a:prstGeom prst="rect">
            <a:avLst/>
          </a:prstGeom>
          <a:solidFill>
            <a:srgbClr val="FFFF99"/>
          </a:solidFill>
          <a:ln w="28575">
            <a:solidFill>
              <a:schemeClr val="tx1"/>
            </a:solidFill>
            <a:miter lim="800000"/>
            <a:headEnd/>
            <a:tailEnd/>
          </a:ln>
        </p:spPr>
        <p:txBody>
          <a:bodyPr wrap="none" anchor="ctr"/>
          <a:lstStyle/>
          <a:p>
            <a:pPr algn="ctr"/>
            <a:endParaRPr lang="en-US" sz="2400" b="1">
              <a:latin typeface="Times New Roman" pitchFamily="18" charset="0"/>
            </a:endParaRPr>
          </a:p>
        </p:txBody>
      </p:sp>
      <p:sp>
        <p:nvSpPr>
          <p:cNvPr id="18435" name="Rectangle 3"/>
          <p:cNvSpPr>
            <a:spLocks noChangeArrowheads="1"/>
          </p:cNvSpPr>
          <p:nvPr/>
        </p:nvSpPr>
        <p:spPr bwMode="auto">
          <a:xfrm>
            <a:off x="5638800" y="1143000"/>
            <a:ext cx="3124200" cy="5410200"/>
          </a:xfrm>
          <a:prstGeom prst="rect">
            <a:avLst/>
          </a:prstGeom>
          <a:solidFill>
            <a:schemeClr val="tx1"/>
          </a:solidFill>
          <a:ln w="28575">
            <a:solidFill>
              <a:schemeClr val="tx1"/>
            </a:solidFill>
            <a:miter lim="800000"/>
            <a:headEnd/>
            <a:tailEnd/>
          </a:ln>
        </p:spPr>
        <p:txBody>
          <a:bodyPr wrap="none" anchor="ctr"/>
          <a:lstStyle/>
          <a:p>
            <a:pPr algn="ctr"/>
            <a:endParaRPr lang="en-US" sz="2400" b="1">
              <a:latin typeface="Times New Roman" pitchFamily="18" charset="0"/>
            </a:endParaRPr>
          </a:p>
        </p:txBody>
      </p:sp>
      <p:sp>
        <p:nvSpPr>
          <p:cNvPr id="18436" name="Rectangle 4"/>
          <p:cNvSpPr>
            <a:spLocks noChangeArrowheads="1"/>
          </p:cNvSpPr>
          <p:nvPr/>
        </p:nvSpPr>
        <p:spPr bwMode="auto">
          <a:xfrm>
            <a:off x="1066800" y="381000"/>
            <a:ext cx="7620000" cy="558800"/>
          </a:xfrm>
          <a:prstGeom prst="rect">
            <a:avLst/>
          </a:prstGeom>
          <a:noFill/>
          <a:ln w="9525">
            <a:noFill/>
            <a:miter lim="800000"/>
            <a:headEnd/>
            <a:tailEnd/>
          </a:ln>
        </p:spPr>
        <p:txBody>
          <a:bodyPr anchor="ctr"/>
          <a:lstStyle/>
          <a:p>
            <a:pPr algn="ctr"/>
            <a:r>
              <a:rPr lang="en-US" sz="4400"/>
              <a:t>Direct-mapped cache</a:t>
            </a:r>
          </a:p>
        </p:txBody>
      </p:sp>
      <p:sp>
        <p:nvSpPr>
          <p:cNvPr id="18437" name="Rectangle 5"/>
          <p:cNvSpPr>
            <a:spLocks noChangeArrowheads="1"/>
          </p:cNvSpPr>
          <p:nvPr/>
        </p:nvSpPr>
        <p:spPr bwMode="auto">
          <a:xfrm>
            <a:off x="6502400" y="1905000"/>
            <a:ext cx="1066800" cy="304800"/>
          </a:xfrm>
          <a:prstGeom prst="rect">
            <a:avLst/>
          </a:prstGeom>
          <a:solidFill>
            <a:srgbClr val="6699FF"/>
          </a:solidFill>
          <a:ln w="28575">
            <a:solidFill>
              <a:schemeClr val="tx1"/>
            </a:solidFill>
            <a:miter lim="800000"/>
            <a:headEnd/>
            <a:tailEnd/>
          </a:ln>
        </p:spPr>
        <p:txBody>
          <a:bodyPr wrap="none" anchor="ctr"/>
          <a:lstStyle/>
          <a:p>
            <a:pPr algn="ctr"/>
            <a:r>
              <a:rPr lang="en-US" sz="2400" b="1">
                <a:latin typeface="Times New Roman" pitchFamily="18" charset="0"/>
              </a:rPr>
              <a:t>29</a:t>
            </a:r>
          </a:p>
        </p:txBody>
      </p:sp>
      <p:sp>
        <p:nvSpPr>
          <p:cNvPr id="18438" name="Rectangle 6"/>
          <p:cNvSpPr>
            <a:spLocks noChangeArrowheads="1"/>
          </p:cNvSpPr>
          <p:nvPr/>
        </p:nvSpPr>
        <p:spPr bwMode="auto">
          <a:xfrm>
            <a:off x="6502400" y="2514600"/>
            <a:ext cx="1066800" cy="304800"/>
          </a:xfrm>
          <a:prstGeom prst="rect">
            <a:avLst/>
          </a:prstGeom>
          <a:solidFill>
            <a:srgbClr val="99FF33"/>
          </a:solidFill>
          <a:ln w="28575">
            <a:solidFill>
              <a:schemeClr val="tx1"/>
            </a:solidFill>
            <a:miter lim="800000"/>
            <a:headEnd/>
            <a:tailEnd/>
          </a:ln>
        </p:spPr>
        <p:txBody>
          <a:bodyPr wrap="none" anchor="ctr"/>
          <a:lstStyle/>
          <a:p>
            <a:pPr algn="ctr"/>
            <a:r>
              <a:rPr lang="en-US" sz="2400" b="1">
                <a:latin typeface="Times New Roman" pitchFamily="18" charset="0"/>
              </a:rPr>
              <a:t>123</a:t>
            </a:r>
          </a:p>
        </p:txBody>
      </p:sp>
      <p:sp>
        <p:nvSpPr>
          <p:cNvPr id="18439" name="Rectangle 7"/>
          <p:cNvSpPr>
            <a:spLocks noChangeArrowheads="1"/>
          </p:cNvSpPr>
          <p:nvPr/>
        </p:nvSpPr>
        <p:spPr bwMode="auto">
          <a:xfrm>
            <a:off x="6502400" y="3124200"/>
            <a:ext cx="1066800" cy="304800"/>
          </a:xfrm>
          <a:prstGeom prst="rect">
            <a:avLst/>
          </a:prstGeom>
          <a:solidFill>
            <a:srgbClr val="6699FF"/>
          </a:solidFill>
          <a:ln w="28575">
            <a:solidFill>
              <a:schemeClr val="tx1"/>
            </a:solidFill>
            <a:miter lim="800000"/>
            <a:headEnd/>
            <a:tailEnd/>
          </a:ln>
        </p:spPr>
        <p:txBody>
          <a:bodyPr wrap="none" anchor="ctr"/>
          <a:lstStyle/>
          <a:p>
            <a:pPr algn="ctr"/>
            <a:r>
              <a:rPr lang="en-US" sz="2400" b="1">
                <a:latin typeface="Times New Roman" pitchFamily="18" charset="0"/>
              </a:rPr>
              <a:t>150</a:t>
            </a:r>
          </a:p>
        </p:txBody>
      </p:sp>
      <p:sp>
        <p:nvSpPr>
          <p:cNvPr id="18440" name="Rectangle 8"/>
          <p:cNvSpPr>
            <a:spLocks noChangeArrowheads="1"/>
          </p:cNvSpPr>
          <p:nvPr/>
        </p:nvSpPr>
        <p:spPr bwMode="auto">
          <a:xfrm>
            <a:off x="6502400" y="3429000"/>
            <a:ext cx="1066800" cy="304800"/>
          </a:xfrm>
          <a:prstGeom prst="rect">
            <a:avLst/>
          </a:prstGeom>
          <a:solidFill>
            <a:srgbClr val="FFFF00"/>
          </a:solidFill>
          <a:ln w="28575">
            <a:solidFill>
              <a:schemeClr val="tx1"/>
            </a:solidFill>
            <a:miter lim="800000"/>
            <a:headEnd/>
            <a:tailEnd/>
          </a:ln>
        </p:spPr>
        <p:txBody>
          <a:bodyPr wrap="none" anchor="ctr"/>
          <a:lstStyle/>
          <a:p>
            <a:pPr algn="ctr"/>
            <a:r>
              <a:rPr lang="en-US" sz="2400" b="1">
                <a:latin typeface="Times New Roman" pitchFamily="18" charset="0"/>
              </a:rPr>
              <a:t>162</a:t>
            </a:r>
          </a:p>
        </p:txBody>
      </p:sp>
      <p:sp>
        <p:nvSpPr>
          <p:cNvPr id="18441" name="Rectangle 9"/>
          <p:cNvSpPr>
            <a:spLocks noChangeArrowheads="1"/>
          </p:cNvSpPr>
          <p:nvPr/>
        </p:nvSpPr>
        <p:spPr bwMode="auto">
          <a:xfrm>
            <a:off x="6502400" y="4038600"/>
            <a:ext cx="1066800" cy="304800"/>
          </a:xfrm>
          <a:prstGeom prst="rect">
            <a:avLst/>
          </a:prstGeom>
          <a:solidFill>
            <a:srgbClr val="FF9966"/>
          </a:solidFill>
          <a:ln w="28575">
            <a:solidFill>
              <a:schemeClr val="tx1"/>
            </a:solidFill>
            <a:miter lim="800000"/>
            <a:headEnd/>
            <a:tailEnd/>
          </a:ln>
        </p:spPr>
        <p:txBody>
          <a:bodyPr wrap="none" anchor="ctr"/>
          <a:lstStyle/>
          <a:p>
            <a:pPr algn="ctr"/>
            <a:r>
              <a:rPr lang="en-US" sz="2400" b="1">
                <a:latin typeface="Times New Roman" pitchFamily="18" charset="0"/>
              </a:rPr>
              <a:t>18</a:t>
            </a:r>
          </a:p>
        </p:txBody>
      </p:sp>
      <p:sp>
        <p:nvSpPr>
          <p:cNvPr id="18442" name="Rectangle 10"/>
          <p:cNvSpPr>
            <a:spLocks noChangeArrowheads="1"/>
          </p:cNvSpPr>
          <p:nvPr/>
        </p:nvSpPr>
        <p:spPr bwMode="auto">
          <a:xfrm>
            <a:off x="6502400" y="4648200"/>
            <a:ext cx="1066800" cy="304800"/>
          </a:xfrm>
          <a:prstGeom prst="rect">
            <a:avLst/>
          </a:prstGeom>
          <a:solidFill>
            <a:srgbClr val="FFFF00"/>
          </a:solidFill>
          <a:ln w="28575">
            <a:solidFill>
              <a:schemeClr val="tx1"/>
            </a:solidFill>
            <a:miter lim="800000"/>
            <a:headEnd/>
            <a:tailEnd/>
          </a:ln>
        </p:spPr>
        <p:txBody>
          <a:bodyPr wrap="none" anchor="ctr"/>
          <a:lstStyle/>
          <a:p>
            <a:pPr algn="ctr"/>
            <a:r>
              <a:rPr lang="en-US" sz="2400" b="1">
                <a:latin typeface="Times New Roman" pitchFamily="18" charset="0"/>
              </a:rPr>
              <a:t>33</a:t>
            </a:r>
          </a:p>
        </p:txBody>
      </p:sp>
      <p:sp>
        <p:nvSpPr>
          <p:cNvPr id="18443" name="Rectangle 11"/>
          <p:cNvSpPr>
            <a:spLocks noChangeArrowheads="1"/>
          </p:cNvSpPr>
          <p:nvPr/>
        </p:nvSpPr>
        <p:spPr bwMode="auto">
          <a:xfrm>
            <a:off x="6502400" y="5257800"/>
            <a:ext cx="1066800" cy="304800"/>
          </a:xfrm>
          <a:prstGeom prst="rect">
            <a:avLst/>
          </a:prstGeom>
          <a:solidFill>
            <a:srgbClr val="FF9966"/>
          </a:solidFill>
          <a:ln w="28575">
            <a:solidFill>
              <a:schemeClr val="tx1"/>
            </a:solidFill>
            <a:miter lim="800000"/>
            <a:headEnd/>
            <a:tailEnd/>
          </a:ln>
        </p:spPr>
        <p:txBody>
          <a:bodyPr wrap="none" anchor="ctr"/>
          <a:lstStyle/>
          <a:p>
            <a:pPr algn="ctr"/>
            <a:r>
              <a:rPr lang="en-US" sz="2400" b="1">
                <a:latin typeface="Times New Roman" pitchFamily="18" charset="0"/>
              </a:rPr>
              <a:t>19</a:t>
            </a:r>
          </a:p>
        </p:txBody>
      </p:sp>
      <p:sp>
        <p:nvSpPr>
          <p:cNvPr id="18444" name="Rectangle 12"/>
          <p:cNvSpPr>
            <a:spLocks noChangeArrowheads="1"/>
          </p:cNvSpPr>
          <p:nvPr/>
        </p:nvSpPr>
        <p:spPr bwMode="auto">
          <a:xfrm>
            <a:off x="6502400" y="5867400"/>
            <a:ext cx="1066800" cy="304800"/>
          </a:xfrm>
          <a:prstGeom prst="rect">
            <a:avLst/>
          </a:prstGeom>
          <a:solidFill>
            <a:srgbClr val="FFFF00"/>
          </a:solidFill>
          <a:ln w="28575">
            <a:solidFill>
              <a:schemeClr val="tx1"/>
            </a:solidFill>
            <a:miter lim="800000"/>
            <a:headEnd/>
            <a:tailEnd/>
          </a:ln>
        </p:spPr>
        <p:txBody>
          <a:bodyPr wrap="none" anchor="ctr"/>
          <a:lstStyle/>
          <a:p>
            <a:pPr algn="ctr"/>
            <a:r>
              <a:rPr lang="en-US" sz="2400" b="1">
                <a:latin typeface="Times New Roman" pitchFamily="18" charset="0"/>
              </a:rPr>
              <a:t>210</a:t>
            </a:r>
          </a:p>
        </p:txBody>
      </p:sp>
      <p:sp>
        <p:nvSpPr>
          <p:cNvPr id="18445" name="Text Box 13"/>
          <p:cNvSpPr txBox="1">
            <a:spLocks noChangeArrowheads="1"/>
          </p:cNvSpPr>
          <p:nvPr/>
        </p:nvSpPr>
        <p:spPr bwMode="auto">
          <a:xfrm>
            <a:off x="5740400" y="1524000"/>
            <a:ext cx="819150" cy="4968875"/>
          </a:xfrm>
          <a:prstGeom prst="rect">
            <a:avLst/>
          </a:prstGeom>
          <a:noFill/>
          <a:ln w="28575">
            <a:noFill/>
            <a:miter lim="800000"/>
            <a:headEnd/>
            <a:tailEnd/>
          </a:ln>
        </p:spPr>
        <p:txBody>
          <a:bodyPr wrap="none">
            <a:spAutoFit/>
          </a:bodyPr>
          <a:lstStyle/>
          <a:p>
            <a:pPr algn="r"/>
            <a:r>
              <a:rPr lang="en-US" sz="2000" b="1">
                <a:solidFill>
                  <a:schemeClr val="bg1"/>
                </a:solidFill>
                <a:latin typeface="Times New Roman" pitchFamily="18" charset="0"/>
              </a:rPr>
              <a:t>00</a:t>
            </a:r>
            <a:r>
              <a:rPr lang="en-US" sz="2000" b="1">
                <a:solidFill>
                  <a:srgbClr val="FF9966"/>
                </a:solidFill>
                <a:latin typeface="Times New Roman" pitchFamily="18" charset="0"/>
              </a:rPr>
              <a:t>00</a:t>
            </a:r>
            <a:r>
              <a:rPr lang="en-US" sz="2000" b="1">
                <a:solidFill>
                  <a:schemeClr val="bg1"/>
                </a:solidFill>
                <a:latin typeface="Times New Roman" pitchFamily="18" charset="0"/>
              </a:rPr>
              <a:t>0</a:t>
            </a:r>
          </a:p>
          <a:p>
            <a:pPr algn="r"/>
            <a:r>
              <a:rPr lang="en-US" sz="2000" b="1">
                <a:solidFill>
                  <a:schemeClr val="bg1"/>
                </a:solidFill>
                <a:latin typeface="Times New Roman" pitchFamily="18" charset="0"/>
              </a:rPr>
              <a:t>00</a:t>
            </a:r>
            <a:r>
              <a:rPr lang="en-US" sz="2000" b="1">
                <a:solidFill>
                  <a:srgbClr val="3366FF"/>
                </a:solidFill>
                <a:latin typeface="Times New Roman" pitchFamily="18" charset="0"/>
              </a:rPr>
              <a:t>01</a:t>
            </a:r>
            <a:r>
              <a:rPr lang="en-US" sz="2000" b="1">
                <a:solidFill>
                  <a:schemeClr val="bg1"/>
                </a:solidFill>
                <a:latin typeface="Times New Roman" pitchFamily="18" charset="0"/>
              </a:rPr>
              <a:t>0</a:t>
            </a:r>
          </a:p>
          <a:p>
            <a:pPr algn="r"/>
            <a:r>
              <a:rPr lang="en-US" sz="2000" b="1">
                <a:solidFill>
                  <a:schemeClr val="bg1"/>
                </a:solidFill>
                <a:latin typeface="Times New Roman" pitchFamily="18" charset="0"/>
              </a:rPr>
              <a:t>00</a:t>
            </a:r>
            <a:r>
              <a:rPr lang="en-US" sz="2000" b="1">
                <a:solidFill>
                  <a:srgbClr val="FFFF00"/>
                </a:solidFill>
                <a:latin typeface="Times New Roman" pitchFamily="18" charset="0"/>
              </a:rPr>
              <a:t>10</a:t>
            </a:r>
            <a:r>
              <a:rPr lang="en-US" sz="2000" b="1">
                <a:solidFill>
                  <a:schemeClr val="bg1"/>
                </a:solidFill>
                <a:latin typeface="Times New Roman" pitchFamily="18" charset="0"/>
              </a:rPr>
              <a:t>0</a:t>
            </a:r>
          </a:p>
          <a:p>
            <a:pPr algn="r"/>
            <a:r>
              <a:rPr lang="en-US" sz="2000" b="1">
                <a:solidFill>
                  <a:schemeClr val="bg1"/>
                </a:solidFill>
                <a:latin typeface="Times New Roman" pitchFamily="18" charset="0"/>
              </a:rPr>
              <a:t>00</a:t>
            </a:r>
            <a:r>
              <a:rPr lang="en-US" sz="2000" b="1">
                <a:solidFill>
                  <a:srgbClr val="99FF33"/>
                </a:solidFill>
                <a:latin typeface="Times New Roman" pitchFamily="18" charset="0"/>
              </a:rPr>
              <a:t>11</a:t>
            </a:r>
            <a:r>
              <a:rPr lang="en-US" sz="2000" b="1">
                <a:solidFill>
                  <a:schemeClr val="bg1"/>
                </a:solidFill>
                <a:latin typeface="Times New Roman" pitchFamily="18" charset="0"/>
              </a:rPr>
              <a:t>0</a:t>
            </a:r>
          </a:p>
          <a:p>
            <a:pPr algn="r"/>
            <a:r>
              <a:rPr lang="en-US" sz="2000" b="1">
                <a:solidFill>
                  <a:schemeClr val="bg1"/>
                </a:solidFill>
                <a:latin typeface="Times New Roman" pitchFamily="18" charset="0"/>
              </a:rPr>
              <a:t>01</a:t>
            </a:r>
            <a:r>
              <a:rPr lang="en-US" sz="2000" b="1">
                <a:solidFill>
                  <a:srgbClr val="FF9966"/>
                </a:solidFill>
                <a:latin typeface="Times New Roman" pitchFamily="18" charset="0"/>
              </a:rPr>
              <a:t>00</a:t>
            </a:r>
            <a:r>
              <a:rPr lang="en-US" sz="2000" b="1">
                <a:solidFill>
                  <a:schemeClr val="bg1"/>
                </a:solidFill>
                <a:latin typeface="Times New Roman" pitchFamily="18" charset="0"/>
              </a:rPr>
              <a:t>0</a:t>
            </a:r>
          </a:p>
          <a:p>
            <a:pPr algn="r"/>
            <a:r>
              <a:rPr lang="en-US" sz="2000" b="1">
                <a:solidFill>
                  <a:schemeClr val="bg1"/>
                </a:solidFill>
                <a:latin typeface="Times New Roman" pitchFamily="18" charset="0"/>
              </a:rPr>
              <a:t>01</a:t>
            </a:r>
            <a:r>
              <a:rPr lang="en-US" sz="2000" b="1">
                <a:solidFill>
                  <a:srgbClr val="3366FF"/>
                </a:solidFill>
                <a:latin typeface="Times New Roman" pitchFamily="18" charset="0"/>
              </a:rPr>
              <a:t>01</a:t>
            </a:r>
            <a:r>
              <a:rPr lang="en-US" sz="2000" b="1">
                <a:solidFill>
                  <a:schemeClr val="bg1"/>
                </a:solidFill>
                <a:latin typeface="Times New Roman" pitchFamily="18" charset="0"/>
              </a:rPr>
              <a:t>0</a:t>
            </a:r>
          </a:p>
          <a:p>
            <a:pPr algn="r"/>
            <a:r>
              <a:rPr lang="en-US" sz="2000" b="1">
                <a:solidFill>
                  <a:schemeClr val="bg1"/>
                </a:solidFill>
                <a:latin typeface="Times New Roman" pitchFamily="18" charset="0"/>
              </a:rPr>
              <a:t>01</a:t>
            </a:r>
            <a:r>
              <a:rPr lang="en-US" sz="2000" b="1">
                <a:solidFill>
                  <a:srgbClr val="FFFF00"/>
                </a:solidFill>
                <a:latin typeface="Times New Roman" pitchFamily="18" charset="0"/>
              </a:rPr>
              <a:t>10</a:t>
            </a:r>
            <a:r>
              <a:rPr lang="en-US" sz="2000" b="1">
                <a:solidFill>
                  <a:schemeClr val="bg1"/>
                </a:solidFill>
                <a:latin typeface="Times New Roman" pitchFamily="18" charset="0"/>
              </a:rPr>
              <a:t>0</a:t>
            </a:r>
          </a:p>
          <a:p>
            <a:pPr algn="r"/>
            <a:r>
              <a:rPr lang="en-US" sz="2000" b="1">
                <a:solidFill>
                  <a:schemeClr val="bg1"/>
                </a:solidFill>
                <a:latin typeface="Times New Roman" pitchFamily="18" charset="0"/>
              </a:rPr>
              <a:t>01</a:t>
            </a:r>
            <a:r>
              <a:rPr lang="en-US" sz="2000" b="1">
                <a:solidFill>
                  <a:srgbClr val="99FF33"/>
                </a:solidFill>
                <a:latin typeface="Times New Roman" pitchFamily="18" charset="0"/>
              </a:rPr>
              <a:t>11</a:t>
            </a:r>
            <a:r>
              <a:rPr lang="en-US" sz="2000" b="1">
                <a:solidFill>
                  <a:schemeClr val="bg1"/>
                </a:solidFill>
                <a:latin typeface="Times New Roman" pitchFamily="18" charset="0"/>
              </a:rPr>
              <a:t>0</a:t>
            </a:r>
          </a:p>
          <a:p>
            <a:pPr algn="r"/>
            <a:r>
              <a:rPr lang="en-US" sz="2000" b="1">
                <a:solidFill>
                  <a:schemeClr val="bg1"/>
                </a:solidFill>
                <a:latin typeface="Times New Roman" pitchFamily="18" charset="0"/>
              </a:rPr>
              <a:t>10</a:t>
            </a:r>
            <a:r>
              <a:rPr lang="en-US" sz="2000" b="1">
                <a:solidFill>
                  <a:srgbClr val="FF9966"/>
                </a:solidFill>
                <a:latin typeface="Times New Roman" pitchFamily="18" charset="0"/>
              </a:rPr>
              <a:t>00</a:t>
            </a:r>
            <a:r>
              <a:rPr lang="en-US" sz="2000" b="1">
                <a:solidFill>
                  <a:schemeClr val="bg1"/>
                </a:solidFill>
                <a:latin typeface="Times New Roman" pitchFamily="18" charset="0"/>
              </a:rPr>
              <a:t>0</a:t>
            </a:r>
          </a:p>
          <a:p>
            <a:pPr algn="r"/>
            <a:r>
              <a:rPr lang="en-US" sz="2000" b="1">
                <a:solidFill>
                  <a:schemeClr val="bg1"/>
                </a:solidFill>
                <a:latin typeface="Times New Roman" pitchFamily="18" charset="0"/>
              </a:rPr>
              <a:t>10</a:t>
            </a:r>
            <a:r>
              <a:rPr lang="en-US" sz="2000" b="1">
                <a:solidFill>
                  <a:srgbClr val="3366FF"/>
                </a:solidFill>
                <a:latin typeface="Times New Roman" pitchFamily="18" charset="0"/>
              </a:rPr>
              <a:t>01</a:t>
            </a:r>
            <a:r>
              <a:rPr lang="en-US" sz="2000" b="1">
                <a:solidFill>
                  <a:schemeClr val="bg1"/>
                </a:solidFill>
                <a:latin typeface="Times New Roman" pitchFamily="18" charset="0"/>
              </a:rPr>
              <a:t>0</a:t>
            </a:r>
          </a:p>
          <a:p>
            <a:pPr algn="r"/>
            <a:r>
              <a:rPr lang="en-US" sz="2000" b="1">
                <a:solidFill>
                  <a:schemeClr val="bg1"/>
                </a:solidFill>
                <a:latin typeface="Times New Roman" pitchFamily="18" charset="0"/>
              </a:rPr>
              <a:t>10</a:t>
            </a:r>
            <a:r>
              <a:rPr lang="en-US" sz="2000" b="1">
                <a:solidFill>
                  <a:srgbClr val="FFFF00"/>
                </a:solidFill>
                <a:latin typeface="Times New Roman" pitchFamily="18" charset="0"/>
              </a:rPr>
              <a:t>10</a:t>
            </a:r>
            <a:r>
              <a:rPr lang="en-US" sz="2000" b="1">
                <a:solidFill>
                  <a:schemeClr val="bg1"/>
                </a:solidFill>
                <a:latin typeface="Times New Roman" pitchFamily="18" charset="0"/>
              </a:rPr>
              <a:t>0</a:t>
            </a:r>
          </a:p>
          <a:p>
            <a:pPr algn="r"/>
            <a:r>
              <a:rPr lang="en-US" sz="2000" b="1">
                <a:solidFill>
                  <a:schemeClr val="bg1"/>
                </a:solidFill>
                <a:latin typeface="Times New Roman" pitchFamily="18" charset="0"/>
              </a:rPr>
              <a:t>10</a:t>
            </a:r>
            <a:r>
              <a:rPr lang="en-US" sz="2000" b="1">
                <a:solidFill>
                  <a:srgbClr val="99FF33"/>
                </a:solidFill>
                <a:latin typeface="Times New Roman" pitchFamily="18" charset="0"/>
              </a:rPr>
              <a:t>11</a:t>
            </a:r>
            <a:r>
              <a:rPr lang="en-US" sz="2000" b="1">
                <a:solidFill>
                  <a:schemeClr val="bg1"/>
                </a:solidFill>
                <a:latin typeface="Times New Roman" pitchFamily="18" charset="0"/>
              </a:rPr>
              <a:t>0</a:t>
            </a:r>
          </a:p>
          <a:p>
            <a:pPr algn="r"/>
            <a:r>
              <a:rPr lang="en-US" sz="2000" b="1">
                <a:solidFill>
                  <a:schemeClr val="bg1"/>
                </a:solidFill>
                <a:latin typeface="Times New Roman" pitchFamily="18" charset="0"/>
              </a:rPr>
              <a:t>11</a:t>
            </a:r>
            <a:r>
              <a:rPr lang="en-US" sz="2000" b="1">
                <a:solidFill>
                  <a:srgbClr val="FF9966"/>
                </a:solidFill>
                <a:latin typeface="Times New Roman" pitchFamily="18" charset="0"/>
              </a:rPr>
              <a:t>00</a:t>
            </a:r>
            <a:r>
              <a:rPr lang="en-US" sz="2000" b="1">
                <a:solidFill>
                  <a:schemeClr val="bg1"/>
                </a:solidFill>
                <a:latin typeface="Times New Roman" pitchFamily="18" charset="0"/>
              </a:rPr>
              <a:t>0</a:t>
            </a:r>
          </a:p>
          <a:p>
            <a:pPr algn="r"/>
            <a:r>
              <a:rPr lang="en-US" sz="2000" b="1">
                <a:solidFill>
                  <a:schemeClr val="bg1"/>
                </a:solidFill>
                <a:latin typeface="Times New Roman" pitchFamily="18" charset="0"/>
              </a:rPr>
              <a:t>11</a:t>
            </a:r>
            <a:r>
              <a:rPr lang="en-US" sz="2000" b="1">
                <a:solidFill>
                  <a:srgbClr val="3366FF"/>
                </a:solidFill>
                <a:latin typeface="Times New Roman" pitchFamily="18" charset="0"/>
              </a:rPr>
              <a:t>01</a:t>
            </a:r>
            <a:r>
              <a:rPr lang="en-US" sz="2000" b="1">
                <a:solidFill>
                  <a:schemeClr val="bg1"/>
                </a:solidFill>
                <a:latin typeface="Times New Roman" pitchFamily="18" charset="0"/>
              </a:rPr>
              <a:t>0</a:t>
            </a:r>
          </a:p>
          <a:p>
            <a:pPr algn="r"/>
            <a:r>
              <a:rPr lang="en-US" sz="2000" b="1">
                <a:solidFill>
                  <a:schemeClr val="bg1"/>
                </a:solidFill>
                <a:latin typeface="Times New Roman" pitchFamily="18" charset="0"/>
              </a:rPr>
              <a:t>11</a:t>
            </a:r>
            <a:r>
              <a:rPr lang="en-US" sz="2000" b="1">
                <a:solidFill>
                  <a:srgbClr val="FFFF00"/>
                </a:solidFill>
                <a:latin typeface="Times New Roman" pitchFamily="18" charset="0"/>
              </a:rPr>
              <a:t>10</a:t>
            </a:r>
            <a:r>
              <a:rPr lang="en-US" sz="2000" b="1">
                <a:solidFill>
                  <a:schemeClr val="bg1"/>
                </a:solidFill>
                <a:latin typeface="Times New Roman" pitchFamily="18" charset="0"/>
              </a:rPr>
              <a:t>0</a:t>
            </a:r>
          </a:p>
          <a:p>
            <a:pPr algn="r"/>
            <a:r>
              <a:rPr lang="en-US" sz="2000" b="1">
                <a:solidFill>
                  <a:schemeClr val="bg1"/>
                </a:solidFill>
                <a:latin typeface="Times New Roman" pitchFamily="18" charset="0"/>
              </a:rPr>
              <a:t>11</a:t>
            </a:r>
            <a:r>
              <a:rPr lang="en-US" sz="2000" b="1">
                <a:solidFill>
                  <a:srgbClr val="99FF33"/>
                </a:solidFill>
                <a:latin typeface="Times New Roman" pitchFamily="18" charset="0"/>
              </a:rPr>
              <a:t>11</a:t>
            </a:r>
            <a:r>
              <a:rPr lang="en-US" sz="2000" b="1">
                <a:solidFill>
                  <a:schemeClr val="bg1"/>
                </a:solidFill>
                <a:latin typeface="Times New Roman" pitchFamily="18" charset="0"/>
              </a:rPr>
              <a:t>0</a:t>
            </a:r>
          </a:p>
        </p:txBody>
      </p:sp>
      <p:sp>
        <p:nvSpPr>
          <p:cNvPr id="18446" name="Text Box 14"/>
          <p:cNvSpPr txBox="1">
            <a:spLocks noChangeArrowheads="1"/>
          </p:cNvSpPr>
          <p:nvPr/>
        </p:nvSpPr>
        <p:spPr bwMode="auto">
          <a:xfrm>
            <a:off x="2590800" y="1143000"/>
            <a:ext cx="996950" cy="457200"/>
          </a:xfrm>
          <a:prstGeom prst="rect">
            <a:avLst/>
          </a:prstGeom>
          <a:noFill/>
          <a:ln w="28575">
            <a:noFill/>
            <a:miter lim="800000"/>
            <a:headEnd/>
            <a:tailEnd/>
          </a:ln>
        </p:spPr>
        <p:txBody>
          <a:bodyPr wrap="none">
            <a:spAutoFit/>
          </a:bodyPr>
          <a:lstStyle/>
          <a:p>
            <a:r>
              <a:rPr lang="en-US" sz="2400" b="1">
                <a:latin typeface="Times New Roman" pitchFamily="18" charset="0"/>
              </a:rPr>
              <a:t>Cache</a:t>
            </a:r>
          </a:p>
        </p:txBody>
      </p:sp>
      <p:sp>
        <p:nvSpPr>
          <p:cNvPr id="18447" name="Rectangle 15"/>
          <p:cNvSpPr>
            <a:spLocks noChangeArrowheads="1"/>
          </p:cNvSpPr>
          <p:nvPr/>
        </p:nvSpPr>
        <p:spPr bwMode="auto">
          <a:xfrm>
            <a:off x="2667000" y="2667000"/>
            <a:ext cx="533400" cy="304800"/>
          </a:xfrm>
          <a:prstGeom prst="rect">
            <a:avLst/>
          </a:prstGeom>
          <a:solidFill>
            <a:schemeClr val="bg1"/>
          </a:solidFill>
          <a:ln w="28575">
            <a:solidFill>
              <a:schemeClr val="tx1"/>
            </a:solidFill>
            <a:miter lim="800000"/>
            <a:headEnd/>
            <a:tailEnd/>
          </a:ln>
        </p:spPr>
        <p:txBody>
          <a:bodyPr wrap="none" anchor="ctr"/>
          <a:lstStyle/>
          <a:p>
            <a:pPr algn="ctr"/>
            <a:endParaRPr lang="en-US" sz="2400" b="1">
              <a:latin typeface="Times New Roman" pitchFamily="18" charset="0"/>
            </a:endParaRPr>
          </a:p>
        </p:txBody>
      </p:sp>
      <p:sp>
        <p:nvSpPr>
          <p:cNvPr id="18448" name="Rectangle 16"/>
          <p:cNvSpPr>
            <a:spLocks noChangeArrowheads="1"/>
          </p:cNvSpPr>
          <p:nvPr/>
        </p:nvSpPr>
        <p:spPr bwMode="auto">
          <a:xfrm>
            <a:off x="3200400" y="2667000"/>
            <a:ext cx="1066800" cy="304800"/>
          </a:xfrm>
          <a:prstGeom prst="rect">
            <a:avLst/>
          </a:prstGeom>
          <a:solidFill>
            <a:srgbClr val="FFFF00"/>
          </a:solidFill>
          <a:ln w="28575">
            <a:solidFill>
              <a:schemeClr val="tx1"/>
            </a:solidFill>
            <a:miter lim="800000"/>
            <a:headEnd/>
            <a:tailEnd/>
          </a:ln>
        </p:spPr>
        <p:txBody>
          <a:bodyPr wrap="none" anchor="ctr"/>
          <a:lstStyle/>
          <a:p>
            <a:endParaRPr lang="en-US"/>
          </a:p>
        </p:txBody>
      </p:sp>
      <p:sp>
        <p:nvSpPr>
          <p:cNvPr id="18449" name="Text Box 17"/>
          <p:cNvSpPr txBox="1">
            <a:spLocks noChangeArrowheads="1"/>
          </p:cNvSpPr>
          <p:nvPr/>
        </p:nvSpPr>
        <p:spPr bwMode="auto">
          <a:xfrm>
            <a:off x="1905000" y="1600200"/>
            <a:ext cx="2208213" cy="457200"/>
          </a:xfrm>
          <a:prstGeom prst="rect">
            <a:avLst/>
          </a:prstGeom>
          <a:noFill/>
          <a:ln w="28575">
            <a:noFill/>
            <a:miter lim="800000"/>
            <a:headEnd/>
            <a:tailEnd/>
          </a:ln>
        </p:spPr>
        <p:txBody>
          <a:bodyPr>
            <a:spAutoFit/>
          </a:bodyPr>
          <a:lstStyle/>
          <a:p>
            <a:pPr algn="ctr"/>
            <a:r>
              <a:rPr lang="en-US" sz="2400" b="1">
                <a:latin typeface="Times New Roman" pitchFamily="18" charset="0"/>
              </a:rPr>
              <a:t>V d  tag   data</a:t>
            </a:r>
          </a:p>
        </p:txBody>
      </p:sp>
      <p:sp>
        <p:nvSpPr>
          <p:cNvPr id="18450" name="Text Box 18"/>
          <p:cNvSpPr txBox="1">
            <a:spLocks noChangeArrowheads="1"/>
          </p:cNvSpPr>
          <p:nvPr/>
        </p:nvSpPr>
        <p:spPr bwMode="auto">
          <a:xfrm>
            <a:off x="6350000" y="1066800"/>
            <a:ext cx="1300163" cy="457200"/>
          </a:xfrm>
          <a:prstGeom prst="rect">
            <a:avLst/>
          </a:prstGeom>
          <a:noFill/>
          <a:ln w="28575">
            <a:noFill/>
            <a:miter lim="800000"/>
            <a:headEnd/>
            <a:tailEnd/>
          </a:ln>
        </p:spPr>
        <p:txBody>
          <a:bodyPr wrap="none">
            <a:spAutoFit/>
          </a:bodyPr>
          <a:lstStyle/>
          <a:p>
            <a:r>
              <a:rPr lang="en-US" sz="2400" b="1">
                <a:solidFill>
                  <a:schemeClr val="bg1"/>
                </a:solidFill>
                <a:latin typeface="Times New Roman" pitchFamily="18" charset="0"/>
              </a:rPr>
              <a:t>Memory</a:t>
            </a:r>
          </a:p>
        </p:txBody>
      </p:sp>
      <p:sp>
        <p:nvSpPr>
          <p:cNvPr id="18451" name="Rectangle 19"/>
          <p:cNvSpPr>
            <a:spLocks noChangeArrowheads="1"/>
          </p:cNvSpPr>
          <p:nvPr/>
        </p:nvSpPr>
        <p:spPr bwMode="auto">
          <a:xfrm>
            <a:off x="6502400" y="1600200"/>
            <a:ext cx="1066800" cy="304800"/>
          </a:xfrm>
          <a:prstGeom prst="rect">
            <a:avLst/>
          </a:prstGeom>
          <a:solidFill>
            <a:srgbClr val="FF9966"/>
          </a:solidFill>
          <a:ln w="28575">
            <a:solidFill>
              <a:schemeClr val="tx1"/>
            </a:solidFill>
            <a:miter lim="800000"/>
            <a:headEnd/>
            <a:tailEnd/>
          </a:ln>
        </p:spPr>
        <p:txBody>
          <a:bodyPr wrap="none" anchor="ctr"/>
          <a:lstStyle/>
          <a:p>
            <a:pPr algn="ctr"/>
            <a:r>
              <a:rPr lang="en-US" sz="2400" b="1">
                <a:latin typeface="Times New Roman" pitchFamily="18" charset="0"/>
              </a:rPr>
              <a:t>78</a:t>
            </a:r>
          </a:p>
        </p:txBody>
      </p:sp>
      <p:sp>
        <p:nvSpPr>
          <p:cNvPr id="18452" name="Rectangle 20"/>
          <p:cNvSpPr>
            <a:spLocks noChangeArrowheads="1"/>
          </p:cNvSpPr>
          <p:nvPr/>
        </p:nvSpPr>
        <p:spPr bwMode="auto">
          <a:xfrm>
            <a:off x="6502400" y="2209800"/>
            <a:ext cx="1066800" cy="304800"/>
          </a:xfrm>
          <a:prstGeom prst="rect">
            <a:avLst/>
          </a:prstGeom>
          <a:solidFill>
            <a:srgbClr val="FFFF00"/>
          </a:solidFill>
          <a:ln w="28575">
            <a:solidFill>
              <a:schemeClr val="tx1"/>
            </a:solidFill>
            <a:miter lim="800000"/>
            <a:headEnd/>
            <a:tailEnd/>
          </a:ln>
        </p:spPr>
        <p:txBody>
          <a:bodyPr wrap="none" anchor="ctr"/>
          <a:lstStyle/>
          <a:p>
            <a:pPr algn="ctr"/>
            <a:r>
              <a:rPr lang="en-US" sz="2400" b="1">
                <a:latin typeface="Times New Roman" pitchFamily="18" charset="0"/>
              </a:rPr>
              <a:t>120</a:t>
            </a:r>
          </a:p>
        </p:txBody>
      </p:sp>
      <p:sp>
        <p:nvSpPr>
          <p:cNvPr id="18453" name="Rectangle 21"/>
          <p:cNvSpPr>
            <a:spLocks noChangeArrowheads="1"/>
          </p:cNvSpPr>
          <p:nvPr/>
        </p:nvSpPr>
        <p:spPr bwMode="auto">
          <a:xfrm>
            <a:off x="6502400" y="2819400"/>
            <a:ext cx="1066800" cy="304800"/>
          </a:xfrm>
          <a:prstGeom prst="rect">
            <a:avLst/>
          </a:prstGeom>
          <a:solidFill>
            <a:srgbClr val="FF9966"/>
          </a:solidFill>
          <a:ln w="28575">
            <a:solidFill>
              <a:schemeClr val="tx1"/>
            </a:solidFill>
            <a:miter lim="800000"/>
            <a:headEnd/>
            <a:tailEnd/>
          </a:ln>
        </p:spPr>
        <p:txBody>
          <a:bodyPr wrap="none" anchor="ctr"/>
          <a:lstStyle/>
          <a:p>
            <a:pPr algn="ctr"/>
            <a:r>
              <a:rPr lang="en-US" sz="2400" b="1">
                <a:latin typeface="Times New Roman" pitchFamily="18" charset="0"/>
              </a:rPr>
              <a:t>71</a:t>
            </a:r>
          </a:p>
        </p:txBody>
      </p:sp>
      <p:sp>
        <p:nvSpPr>
          <p:cNvPr id="18454" name="Rectangle 22"/>
          <p:cNvSpPr>
            <a:spLocks noChangeArrowheads="1"/>
          </p:cNvSpPr>
          <p:nvPr/>
        </p:nvSpPr>
        <p:spPr bwMode="auto">
          <a:xfrm>
            <a:off x="6502400" y="3733800"/>
            <a:ext cx="1066800" cy="304800"/>
          </a:xfrm>
          <a:prstGeom prst="rect">
            <a:avLst/>
          </a:prstGeom>
          <a:solidFill>
            <a:srgbClr val="99FF33"/>
          </a:solidFill>
          <a:ln w="28575">
            <a:solidFill>
              <a:schemeClr val="tx1"/>
            </a:solidFill>
            <a:miter lim="800000"/>
            <a:headEnd/>
            <a:tailEnd/>
          </a:ln>
        </p:spPr>
        <p:txBody>
          <a:bodyPr wrap="none" anchor="ctr"/>
          <a:lstStyle/>
          <a:p>
            <a:pPr algn="ctr"/>
            <a:r>
              <a:rPr lang="en-US" sz="2400" b="1">
                <a:latin typeface="Times New Roman" pitchFamily="18" charset="0"/>
              </a:rPr>
              <a:t>173</a:t>
            </a:r>
          </a:p>
        </p:txBody>
      </p:sp>
      <p:sp>
        <p:nvSpPr>
          <p:cNvPr id="18455" name="Rectangle 23"/>
          <p:cNvSpPr>
            <a:spLocks noChangeArrowheads="1"/>
          </p:cNvSpPr>
          <p:nvPr/>
        </p:nvSpPr>
        <p:spPr bwMode="auto">
          <a:xfrm>
            <a:off x="6502400" y="4343400"/>
            <a:ext cx="1066800" cy="304800"/>
          </a:xfrm>
          <a:prstGeom prst="rect">
            <a:avLst/>
          </a:prstGeom>
          <a:solidFill>
            <a:srgbClr val="6699FF"/>
          </a:solidFill>
          <a:ln w="28575">
            <a:solidFill>
              <a:schemeClr val="tx1"/>
            </a:solidFill>
            <a:miter lim="800000"/>
            <a:headEnd/>
            <a:tailEnd/>
          </a:ln>
        </p:spPr>
        <p:txBody>
          <a:bodyPr wrap="none" anchor="ctr"/>
          <a:lstStyle/>
          <a:p>
            <a:pPr algn="ctr"/>
            <a:r>
              <a:rPr lang="en-US" sz="2400" b="1">
                <a:latin typeface="Times New Roman" pitchFamily="18" charset="0"/>
              </a:rPr>
              <a:t>21</a:t>
            </a:r>
          </a:p>
        </p:txBody>
      </p:sp>
      <p:sp>
        <p:nvSpPr>
          <p:cNvPr id="18456" name="Rectangle 24"/>
          <p:cNvSpPr>
            <a:spLocks noChangeArrowheads="1"/>
          </p:cNvSpPr>
          <p:nvPr/>
        </p:nvSpPr>
        <p:spPr bwMode="auto">
          <a:xfrm>
            <a:off x="6502400" y="4953000"/>
            <a:ext cx="1066800" cy="304800"/>
          </a:xfrm>
          <a:prstGeom prst="rect">
            <a:avLst/>
          </a:prstGeom>
          <a:solidFill>
            <a:srgbClr val="99FF33"/>
          </a:solidFill>
          <a:ln w="28575">
            <a:solidFill>
              <a:schemeClr val="tx1"/>
            </a:solidFill>
            <a:miter lim="800000"/>
            <a:headEnd/>
            <a:tailEnd/>
          </a:ln>
        </p:spPr>
        <p:txBody>
          <a:bodyPr wrap="none" anchor="ctr"/>
          <a:lstStyle/>
          <a:p>
            <a:pPr algn="ctr"/>
            <a:r>
              <a:rPr lang="en-US" sz="2400" b="1">
                <a:latin typeface="Times New Roman" pitchFamily="18" charset="0"/>
              </a:rPr>
              <a:t>28</a:t>
            </a:r>
          </a:p>
        </p:txBody>
      </p:sp>
      <p:sp>
        <p:nvSpPr>
          <p:cNvPr id="18457" name="Rectangle 25"/>
          <p:cNvSpPr>
            <a:spLocks noChangeArrowheads="1"/>
          </p:cNvSpPr>
          <p:nvPr/>
        </p:nvSpPr>
        <p:spPr bwMode="auto">
          <a:xfrm>
            <a:off x="6502400" y="5562600"/>
            <a:ext cx="1066800" cy="304800"/>
          </a:xfrm>
          <a:prstGeom prst="rect">
            <a:avLst/>
          </a:prstGeom>
          <a:solidFill>
            <a:srgbClr val="6699FF"/>
          </a:solidFill>
          <a:ln w="28575">
            <a:solidFill>
              <a:schemeClr val="tx1"/>
            </a:solidFill>
            <a:miter lim="800000"/>
            <a:headEnd/>
            <a:tailEnd/>
          </a:ln>
        </p:spPr>
        <p:txBody>
          <a:bodyPr wrap="none" anchor="ctr"/>
          <a:lstStyle/>
          <a:p>
            <a:pPr algn="ctr"/>
            <a:r>
              <a:rPr lang="en-US" sz="2400" b="1">
                <a:latin typeface="Times New Roman" pitchFamily="18" charset="0"/>
              </a:rPr>
              <a:t>200</a:t>
            </a:r>
          </a:p>
        </p:txBody>
      </p:sp>
      <p:sp>
        <p:nvSpPr>
          <p:cNvPr id="18458" name="Rectangle 26"/>
          <p:cNvSpPr>
            <a:spLocks noChangeArrowheads="1"/>
          </p:cNvSpPr>
          <p:nvPr/>
        </p:nvSpPr>
        <p:spPr bwMode="auto">
          <a:xfrm>
            <a:off x="6502400" y="6172200"/>
            <a:ext cx="1066800" cy="304800"/>
          </a:xfrm>
          <a:prstGeom prst="rect">
            <a:avLst/>
          </a:prstGeom>
          <a:solidFill>
            <a:srgbClr val="99FF33"/>
          </a:solidFill>
          <a:ln w="28575">
            <a:solidFill>
              <a:schemeClr val="tx1"/>
            </a:solidFill>
            <a:miter lim="800000"/>
            <a:headEnd/>
            <a:tailEnd/>
          </a:ln>
        </p:spPr>
        <p:txBody>
          <a:bodyPr wrap="none" anchor="ctr"/>
          <a:lstStyle/>
          <a:p>
            <a:pPr algn="ctr"/>
            <a:r>
              <a:rPr lang="en-US" sz="2400" b="1">
                <a:latin typeface="Times New Roman" pitchFamily="18" charset="0"/>
              </a:rPr>
              <a:t>225</a:t>
            </a:r>
          </a:p>
        </p:txBody>
      </p:sp>
      <p:sp>
        <p:nvSpPr>
          <p:cNvPr id="18459" name="Rectangle 27"/>
          <p:cNvSpPr>
            <a:spLocks noChangeArrowheads="1"/>
          </p:cNvSpPr>
          <p:nvPr/>
        </p:nvSpPr>
        <p:spPr bwMode="auto">
          <a:xfrm>
            <a:off x="2387600" y="2667000"/>
            <a:ext cx="273050" cy="304800"/>
          </a:xfrm>
          <a:prstGeom prst="rect">
            <a:avLst/>
          </a:prstGeom>
          <a:solidFill>
            <a:schemeClr val="bg1"/>
          </a:solidFill>
          <a:ln w="28575">
            <a:solidFill>
              <a:schemeClr val="tx1"/>
            </a:solidFill>
            <a:miter lim="800000"/>
            <a:headEnd/>
            <a:tailEnd/>
          </a:ln>
        </p:spPr>
        <p:txBody>
          <a:bodyPr wrap="none" anchor="ctr"/>
          <a:lstStyle/>
          <a:p>
            <a:pPr algn="ctr"/>
            <a:endParaRPr lang="en-US" sz="2400" b="1">
              <a:latin typeface="Times New Roman" pitchFamily="18" charset="0"/>
            </a:endParaRPr>
          </a:p>
        </p:txBody>
      </p:sp>
      <p:sp>
        <p:nvSpPr>
          <p:cNvPr id="18460" name="Rectangle 28"/>
          <p:cNvSpPr>
            <a:spLocks noChangeArrowheads="1"/>
          </p:cNvSpPr>
          <p:nvPr/>
        </p:nvSpPr>
        <p:spPr bwMode="auto">
          <a:xfrm>
            <a:off x="2117725" y="2667000"/>
            <a:ext cx="273050" cy="304800"/>
          </a:xfrm>
          <a:prstGeom prst="rect">
            <a:avLst/>
          </a:prstGeom>
          <a:solidFill>
            <a:schemeClr val="bg1"/>
          </a:solidFill>
          <a:ln w="28575">
            <a:solidFill>
              <a:schemeClr val="tx1"/>
            </a:solidFill>
            <a:miter lim="800000"/>
            <a:headEnd/>
            <a:tailEnd/>
          </a:ln>
        </p:spPr>
        <p:txBody>
          <a:bodyPr wrap="none" anchor="ctr"/>
          <a:lstStyle/>
          <a:p>
            <a:pPr algn="ctr"/>
            <a:r>
              <a:rPr lang="en-US" sz="2400" b="1">
                <a:latin typeface="Times New Roman" pitchFamily="18" charset="0"/>
              </a:rPr>
              <a:t>0</a:t>
            </a:r>
          </a:p>
        </p:txBody>
      </p:sp>
      <p:sp>
        <p:nvSpPr>
          <p:cNvPr id="18461" name="Rectangle 29"/>
          <p:cNvSpPr>
            <a:spLocks noChangeArrowheads="1"/>
          </p:cNvSpPr>
          <p:nvPr/>
        </p:nvSpPr>
        <p:spPr bwMode="auto">
          <a:xfrm>
            <a:off x="2667000" y="2057400"/>
            <a:ext cx="533400" cy="304800"/>
          </a:xfrm>
          <a:prstGeom prst="rect">
            <a:avLst/>
          </a:prstGeom>
          <a:solidFill>
            <a:schemeClr val="bg1"/>
          </a:solidFill>
          <a:ln w="28575">
            <a:solidFill>
              <a:schemeClr val="tx1"/>
            </a:solidFill>
            <a:miter lim="800000"/>
            <a:headEnd/>
            <a:tailEnd/>
          </a:ln>
        </p:spPr>
        <p:txBody>
          <a:bodyPr wrap="none" anchor="ctr"/>
          <a:lstStyle/>
          <a:p>
            <a:pPr algn="ctr"/>
            <a:endParaRPr lang="en-US" sz="2400" b="1">
              <a:latin typeface="Times New Roman" pitchFamily="18" charset="0"/>
            </a:endParaRPr>
          </a:p>
        </p:txBody>
      </p:sp>
      <p:sp>
        <p:nvSpPr>
          <p:cNvPr id="18462" name="Rectangle 30"/>
          <p:cNvSpPr>
            <a:spLocks noChangeArrowheads="1"/>
          </p:cNvSpPr>
          <p:nvPr/>
        </p:nvSpPr>
        <p:spPr bwMode="auto">
          <a:xfrm>
            <a:off x="3200400" y="2057400"/>
            <a:ext cx="1066800" cy="304800"/>
          </a:xfrm>
          <a:prstGeom prst="rect">
            <a:avLst/>
          </a:prstGeom>
          <a:solidFill>
            <a:srgbClr val="FF9966"/>
          </a:solidFill>
          <a:ln w="28575">
            <a:solidFill>
              <a:schemeClr val="tx1"/>
            </a:solidFill>
            <a:miter lim="800000"/>
            <a:headEnd/>
            <a:tailEnd/>
          </a:ln>
        </p:spPr>
        <p:txBody>
          <a:bodyPr wrap="none" anchor="ctr"/>
          <a:lstStyle/>
          <a:p>
            <a:endParaRPr lang="en-US"/>
          </a:p>
        </p:txBody>
      </p:sp>
      <p:sp>
        <p:nvSpPr>
          <p:cNvPr id="18463" name="Rectangle 31"/>
          <p:cNvSpPr>
            <a:spLocks noChangeArrowheads="1"/>
          </p:cNvSpPr>
          <p:nvPr/>
        </p:nvSpPr>
        <p:spPr bwMode="auto">
          <a:xfrm>
            <a:off x="2387600" y="2057400"/>
            <a:ext cx="273050" cy="304800"/>
          </a:xfrm>
          <a:prstGeom prst="rect">
            <a:avLst/>
          </a:prstGeom>
          <a:solidFill>
            <a:schemeClr val="bg1"/>
          </a:solidFill>
          <a:ln w="28575">
            <a:solidFill>
              <a:schemeClr val="tx1"/>
            </a:solidFill>
            <a:miter lim="800000"/>
            <a:headEnd/>
            <a:tailEnd/>
          </a:ln>
        </p:spPr>
        <p:txBody>
          <a:bodyPr wrap="none" anchor="ctr"/>
          <a:lstStyle/>
          <a:p>
            <a:pPr algn="ctr"/>
            <a:endParaRPr lang="en-US" sz="2400" b="1">
              <a:latin typeface="Times New Roman" pitchFamily="18" charset="0"/>
            </a:endParaRPr>
          </a:p>
        </p:txBody>
      </p:sp>
      <p:sp>
        <p:nvSpPr>
          <p:cNvPr id="18464" name="Rectangle 32"/>
          <p:cNvSpPr>
            <a:spLocks noChangeArrowheads="1"/>
          </p:cNvSpPr>
          <p:nvPr/>
        </p:nvSpPr>
        <p:spPr bwMode="auto">
          <a:xfrm>
            <a:off x="2117725" y="2057400"/>
            <a:ext cx="273050" cy="304800"/>
          </a:xfrm>
          <a:prstGeom prst="rect">
            <a:avLst/>
          </a:prstGeom>
          <a:solidFill>
            <a:schemeClr val="bg1"/>
          </a:solidFill>
          <a:ln w="28575">
            <a:solidFill>
              <a:schemeClr val="tx1"/>
            </a:solidFill>
            <a:miter lim="800000"/>
            <a:headEnd/>
            <a:tailEnd/>
          </a:ln>
        </p:spPr>
        <p:txBody>
          <a:bodyPr wrap="none" anchor="ctr"/>
          <a:lstStyle/>
          <a:p>
            <a:pPr algn="ctr"/>
            <a:r>
              <a:rPr lang="en-US" sz="2400" b="1">
                <a:latin typeface="Times New Roman" pitchFamily="18" charset="0"/>
              </a:rPr>
              <a:t>0</a:t>
            </a:r>
          </a:p>
        </p:txBody>
      </p:sp>
      <p:sp>
        <p:nvSpPr>
          <p:cNvPr id="18465" name="Rectangle 33"/>
          <p:cNvSpPr>
            <a:spLocks noChangeArrowheads="1"/>
          </p:cNvSpPr>
          <p:nvPr/>
        </p:nvSpPr>
        <p:spPr bwMode="auto">
          <a:xfrm>
            <a:off x="2667000" y="2362200"/>
            <a:ext cx="533400" cy="304800"/>
          </a:xfrm>
          <a:prstGeom prst="rect">
            <a:avLst/>
          </a:prstGeom>
          <a:solidFill>
            <a:schemeClr val="bg1"/>
          </a:solidFill>
          <a:ln w="28575">
            <a:solidFill>
              <a:schemeClr val="tx1"/>
            </a:solidFill>
            <a:miter lim="800000"/>
            <a:headEnd/>
            <a:tailEnd/>
          </a:ln>
        </p:spPr>
        <p:txBody>
          <a:bodyPr wrap="none" anchor="ctr"/>
          <a:lstStyle/>
          <a:p>
            <a:pPr algn="ctr"/>
            <a:endParaRPr lang="en-US" sz="2400" b="1">
              <a:latin typeface="Times New Roman" pitchFamily="18" charset="0"/>
            </a:endParaRPr>
          </a:p>
        </p:txBody>
      </p:sp>
      <p:sp>
        <p:nvSpPr>
          <p:cNvPr id="18466" name="Rectangle 34"/>
          <p:cNvSpPr>
            <a:spLocks noChangeArrowheads="1"/>
          </p:cNvSpPr>
          <p:nvPr/>
        </p:nvSpPr>
        <p:spPr bwMode="auto">
          <a:xfrm>
            <a:off x="3200400" y="2362200"/>
            <a:ext cx="1066800" cy="304800"/>
          </a:xfrm>
          <a:prstGeom prst="rect">
            <a:avLst/>
          </a:prstGeom>
          <a:solidFill>
            <a:srgbClr val="6699FF"/>
          </a:solidFill>
          <a:ln w="28575">
            <a:solidFill>
              <a:schemeClr val="tx1"/>
            </a:solidFill>
            <a:miter lim="800000"/>
            <a:headEnd/>
            <a:tailEnd/>
          </a:ln>
        </p:spPr>
        <p:txBody>
          <a:bodyPr wrap="none" anchor="ctr"/>
          <a:lstStyle/>
          <a:p>
            <a:endParaRPr lang="en-US"/>
          </a:p>
        </p:txBody>
      </p:sp>
      <p:sp>
        <p:nvSpPr>
          <p:cNvPr id="18467" name="Rectangle 35"/>
          <p:cNvSpPr>
            <a:spLocks noChangeArrowheads="1"/>
          </p:cNvSpPr>
          <p:nvPr/>
        </p:nvSpPr>
        <p:spPr bwMode="auto">
          <a:xfrm>
            <a:off x="2387600" y="2362200"/>
            <a:ext cx="273050" cy="304800"/>
          </a:xfrm>
          <a:prstGeom prst="rect">
            <a:avLst/>
          </a:prstGeom>
          <a:solidFill>
            <a:schemeClr val="bg1"/>
          </a:solidFill>
          <a:ln w="28575">
            <a:solidFill>
              <a:schemeClr val="tx1"/>
            </a:solidFill>
            <a:miter lim="800000"/>
            <a:headEnd/>
            <a:tailEnd/>
          </a:ln>
        </p:spPr>
        <p:txBody>
          <a:bodyPr wrap="none" anchor="ctr"/>
          <a:lstStyle/>
          <a:p>
            <a:pPr algn="ctr"/>
            <a:endParaRPr lang="en-US" sz="2400" b="1">
              <a:latin typeface="Times New Roman" pitchFamily="18" charset="0"/>
            </a:endParaRPr>
          </a:p>
        </p:txBody>
      </p:sp>
      <p:sp>
        <p:nvSpPr>
          <p:cNvPr id="18468" name="Rectangle 36"/>
          <p:cNvSpPr>
            <a:spLocks noChangeArrowheads="1"/>
          </p:cNvSpPr>
          <p:nvPr/>
        </p:nvSpPr>
        <p:spPr bwMode="auto">
          <a:xfrm>
            <a:off x="2117725" y="2362200"/>
            <a:ext cx="273050" cy="304800"/>
          </a:xfrm>
          <a:prstGeom prst="rect">
            <a:avLst/>
          </a:prstGeom>
          <a:solidFill>
            <a:schemeClr val="bg1"/>
          </a:solidFill>
          <a:ln w="28575">
            <a:solidFill>
              <a:schemeClr val="tx1"/>
            </a:solidFill>
            <a:miter lim="800000"/>
            <a:headEnd/>
            <a:tailEnd/>
          </a:ln>
        </p:spPr>
        <p:txBody>
          <a:bodyPr wrap="none" anchor="ctr"/>
          <a:lstStyle/>
          <a:p>
            <a:pPr algn="ctr"/>
            <a:r>
              <a:rPr lang="en-US" sz="2400" b="1">
                <a:latin typeface="Times New Roman" pitchFamily="18" charset="0"/>
              </a:rPr>
              <a:t>0</a:t>
            </a:r>
          </a:p>
        </p:txBody>
      </p:sp>
      <p:sp>
        <p:nvSpPr>
          <p:cNvPr id="18469" name="Rectangle 37"/>
          <p:cNvSpPr>
            <a:spLocks noChangeArrowheads="1"/>
          </p:cNvSpPr>
          <p:nvPr/>
        </p:nvSpPr>
        <p:spPr bwMode="auto">
          <a:xfrm>
            <a:off x="2667000" y="2971800"/>
            <a:ext cx="533400" cy="304800"/>
          </a:xfrm>
          <a:prstGeom prst="rect">
            <a:avLst/>
          </a:prstGeom>
          <a:solidFill>
            <a:schemeClr val="bg1"/>
          </a:solidFill>
          <a:ln w="28575">
            <a:solidFill>
              <a:schemeClr val="tx1"/>
            </a:solidFill>
            <a:miter lim="800000"/>
            <a:headEnd/>
            <a:tailEnd/>
          </a:ln>
        </p:spPr>
        <p:txBody>
          <a:bodyPr wrap="none" anchor="ctr"/>
          <a:lstStyle/>
          <a:p>
            <a:pPr algn="ctr"/>
            <a:endParaRPr lang="en-US" sz="2400" b="1">
              <a:latin typeface="Times New Roman" pitchFamily="18" charset="0"/>
            </a:endParaRPr>
          </a:p>
        </p:txBody>
      </p:sp>
      <p:sp>
        <p:nvSpPr>
          <p:cNvPr id="18470" name="Rectangle 38"/>
          <p:cNvSpPr>
            <a:spLocks noChangeArrowheads="1"/>
          </p:cNvSpPr>
          <p:nvPr/>
        </p:nvSpPr>
        <p:spPr bwMode="auto">
          <a:xfrm>
            <a:off x="3200400" y="2971800"/>
            <a:ext cx="1066800" cy="304800"/>
          </a:xfrm>
          <a:prstGeom prst="rect">
            <a:avLst/>
          </a:prstGeom>
          <a:solidFill>
            <a:srgbClr val="99FF33"/>
          </a:solidFill>
          <a:ln w="28575">
            <a:solidFill>
              <a:schemeClr val="tx1"/>
            </a:solidFill>
            <a:miter lim="800000"/>
            <a:headEnd/>
            <a:tailEnd/>
          </a:ln>
        </p:spPr>
        <p:txBody>
          <a:bodyPr wrap="none" anchor="ctr"/>
          <a:lstStyle/>
          <a:p>
            <a:endParaRPr lang="en-US"/>
          </a:p>
        </p:txBody>
      </p:sp>
      <p:sp>
        <p:nvSpPr>
          <p:cNvPr id="18471" name="Rectangle 39"/>
          <p:cNvSpPr>
            <a:spLocks noChangeArrowheads="1"/>
          </p:cNvSpPr>
          <p:nvPr/>
        </p:nvSpPr>
        <p:spPr bwMode="auto">
          <a:xfrm>
            <a:off x="2387600" y="2971800"/>
            <a:ext cx="273050" cy="304800"/>
          </a:xfrm>
          <a:prstGeom prst="rect">
            <a:avLst/>
          </a:prstGeom>
          <a:solidFill>
            <a:schemeClr val="bg1"/>
          </a:solidFill>
          <a:ln w="28575">
            <a:solidFill>
              <a:schemeClr val="tx1"/>
            </a:solidFill>
            <a:miter lim="800000"/>
            <a:headEnd/>
            <a:tailEnd/>
          </a:ln>
        </p:spPr>
        <p:txBody>
          <a:bodyPr wrap="none" anchor="ctr"/>
          <a:lstStyle/>
          <a:p>
            <a:pPr algn="ctr"/>
            <a:endParaRPr lang="en-US" sz="2400" b="1">
              <a:latin typeface="Times New Roman" pitchFamily="18" charset="0"/>
            </a:endParaRPr>
          </a:p>
        </p:txBody>
      </p:sp>
      <p:sp>
        <p:nvSpPr>
          <p:cNvPr id="18472" name="Rectangle 40"/>
          <p:cNvSpPr>
            <a:spLocks noChangeArrowheads="1"/>
          </p:cNvSpPr>
          <p:nvPr/>
        </p:nvSpPr>
        <p:spPr bwMode="auto">
          <a:xfrm>
            <a:off x="2117725" y="2971800"/>
            <a:ext cx="273050" cy="304800"/>
          </a:xfrm>
          <a:prstGeom prst="rect">
            <a:avLst/>
          </a:prstGeom>
          <a:solidFill>
            <a:schemeClr val="bg1"/>
          </a:solidFill>
          <a:ln w="28575">
            <a:solidFill>
              <a:schemeClr val="tx1"/>
            </a:solidFill>
            <a:miter lim="800000"/>
            <a:headEnd/>
            <a:tailEnd/>
          </a:ln>
        </p:spPr>
        <p:txBody>
          <a:bodyPr wrap="none" anchor="ctr"/>
          <a:lstStyle/>
          <a:p>
            <a:pPr algn="ctr"/>
            <a:r>
              <a:rPr lang="en-US" sz="2400" b="1">
                <a:latin typeface="Times New Roman" pitchFamily="18" charset="0"/>
              </a:rPr>
              <a:t>0</a:t>
            </a:r>
          </a:p>
        </p:txBody>
      </p:sp>
      <p:sp>
        <p:nvSpPr>
          <p:cNvPr id="18473" name="Text Box 41"/>
          <p:cNvSpPr txBox="1">
            <a:spLocks noChangeArrowheads="1"/>
          </p:cNvSpPr>
          <p:nvPr/>
        </p:nvSpPr>
        <p:spPr bwMode="auto">
          <a:xfrm>
            <a:off x="152400" y="1143000"/>
            <a:ext cx="1252538" cy="1187450"/>
          </a:xfrm>
          <a:prstGeom prst="rect">
            <a:avLst/>
          </a:prstGeom>
          <a:noFill/>
          <a:ln w="3175">
            <a:noFill/>
            <a:miter lim="800000"/>
            <a:headEnd/>
            <a:tailEnd/>
          </a:ln>
        </p:spPr>
        <p:txBody>
          <a:bodyPr wrap="none">
            <a:spAutoFit/>
          </a:bodyPr>
          <a:lstStyle/>
          <a:p>
            <a:pPr algn="ctr"/>
            <a:r>
              <a:rPr lang="en-US" sz="2400" b="1">
                <a:latin typeface="Times New Roman" pitchFamily="18" charset="0"/>
              </a:rPr>
              <a:t>Address</a:t>
            </a:r>
          </a:p>
          <a:p>
            <a:pPr algn="ctr"/>
            <a:endParaRPr lang="en-US" sz="2400" b="1">
              <a:latin typeface="Times New Roman" pitchFamily="18" charset="0"/>
            </a:endParaRPr>
          </a:p>
          <a:p>
            <a:pPr algn="ctr"/>
            <a:r>
              <a:rPr lang="en-US" sz="2400" b="1">
                <a:latin typeface="Times New Roman" pitchFamily="18" charset="0"/>
              </a:rPr>
              <a:t>01101</a:t>
            </a:r>
          </a:p>
        </p:txBody>
      </p:sp>
      <p:sp>
        <p:nvSpPr>
          <p:cNvPr id="18474" name="Rectangle 42"/>
          <p:cNvSpPr>
            <a:spLocks noChangeArrowheads="1"/>
          </p:cNvSpPr>
          <p:nvPr/>
        </p:nvSpPr>
        <p:spPr bwMode="auto">
          <a:xfrm>
            <a:off x="7543800" y="1905000"/>
            <a:ext cx="1066800" cy="304800"/>
          </a:xfrm>
          <a:prstGeom prst="rect">
            <a:avLst/>
          </a:prstGeom>
          <a:solidFill>
            <a:srgbClr val="6699FF"/>
          </a:solidFill>
          <a:ln w="28575">
            <a:solidFill>
              <a:schemeClr val="tx1"/>
            </a:solidFill>
            <a:miter lim="800000"/>
            <a:headEnd/>
            <a:tailEnd/>
          </a:ln>
        </p:spPr>
        <p:txBody>
          <a:bodyPr wrap="none" anchor="ctr"/>
          <a:lstStyle/>
          <a:p>
            <a:pPr algn="ctr"/>
            <a:r>
              <a:rPr lang="en-US" sz="2400" b="1">
                <a:latin typeface="Times New Roman" pitchFamily="18" charset="0"/>
              </a:rPr>
              <a:t>218</a:t>
            </a:r>
          </a:p>
        </p:txBody>
      </p:sp>
      <p:sp>
        <p:nvSpPr>
          <p:cNvPr id="18475" name="Rectangle 43"/>
          <p:cNvSpPr>
            <a:spLocks noChangeArrowheads="1"/>
          </p:cNvSpPr>
          <p:nvPr/>
        </p:nvSpPr>
        <p:spPr bwMode="auto">
          <a:xfrm>
            <a:off x="7543800" y="2514600"/>
            <a:ext cx="1066800" cy="304800"/>
          </a:xfrm>
          <a:prstGeom prst="rect">
            <a:avLst/>
          </a:prstGeom>
          <a:solidFill>
            <a:srgbClr val="99FF33"/>
          </a:solidFill>
          <a:ln w="28575">
            <a:solidFill>
              <a:schemeClr val="tx1"/>
            </a:solidFill>
            <a:miter lim="800000"/>
            <a:headEnd/>
            <a:tailEnd/>
          </a:ln>
        </p:spPr>
        <p:txBody>
          <a:bodyPr wrap="none" anchor="ctr"/>
          <a:lstStyle/>
          <a:p>
            <a:pPr algn="ctr"/>
            <a:r>
              <a:rPr lang="en-US" sz="2400" b="1">
                <a:latin typeface="Times New Roman" pitchFamily="18" charset="0"/>
              </a:rPr>
              <a:t>44</a:t>
            </a:r>
          </a:p>
        </p:txBody>
      </p:sp>
      <p:sp>
        <p:nvSpPr>
          <p:cNvPr id="18476" name="Rectangle 44"/>
          <p:cNvSpPr>
            <a:spLocks noChangeArrowheads="1"/>
          </p:cNvSpPr>
          <p:nvPr/>
        </p:nvSpPr>
        <p:spPr bwMode="auto">
          <a:xfrm>
            <a:off x="7543800" y="3124200"/>
            <a:ext cx="1066800" cy="304800"/>
          </a:xfrm>
          <a:prstGeom prst="rect">
            <a:avLst/>
          </a:prstGeom>
          <a:solidFill>
            <a:srgbClr val="6699FF"/>
          </a:solidFill>
          <a:ln w="28575">
            <a:solidFill>
              <a:schemeClr val="tx1"/>
            </a:solidFill>
            <a:miter lim="800000"/>
            <a:headEnd/>
            <a:tailEnd/>
          </a:ln>
        </p:spPr>
        <p:txBody>
          <a:bodyPr wrap="none" anchor="ctr"/>
          <a:lstStyle/>
          <a:p>
            <a:pPr algn="ctr"/>
            <a:r>
              <a:rPr lang="en-US" sz="2400" b="1">
                <a:latin typeface="Times New Roman" pitchFamily="18" charset="0"/>
              </a:rPr>
              <a:t>141</a:t>
            </a:r>
          </a:p>
        </p:txBody>
      </p:sp>
      <p:sp>
        <p:nvSpPr>
          <p:cNvPr id="18477" name="Rectangle 45"/>
          <p:cNvSpPr>
            <a:spLocks noChangeArrowheads="1"/>
          </p:cNvSpPr>
          <p:nvPr/>
        </p:nvSpPr>
        <p:spPr bwMode="auto">
          <a:xfrm>
            <a:off x="7543800" y="3429000"/>
            <a:ext cx="1066800" cy="304800"/>
          </a:xfrm>
          <a:prstGeom prst="rect">
            <a:avLst/>
          </a:prstGeom>
          <a:solidFill>
            <a:srgbClr val="FFFF00"/>
          </a:solidFill>
          <a:ln w="28575">
            <a:solidFill>
              <a:schemeClr val="tx1"/>
            </a:solidFill>
            <a:miter lim="800000"/>
            <a:headEnd/>
            <a:tailEnd/>
          </a:ln>
        </p:spPr>
        <p:txBody>
          <a:bodyPr wrap="none" anchor="ctr"/>
          <a:lstStyle/>
          <a:p>
            <a:pPr algn="ctr"/>
            <a:r>
              <a:rPr lang="en-US" sz="2400" b="1">
                <a:latin typeface="Times New Roman" pitchFamily="18" charset="0"/>
              </a:rPr>
              <a:t>28</a:t>
            </a:r>
          </a:p>
        </p:txBody>
      </p:sp>
      <p:sp>
        <p:nvSpPr>
          <p:cNvPr id="18478" name="Rectangle 46"/>
          <p:cNvSpPr>
            <a:spLocks noChangeArrowheads="1"/>
          </p:cNvSpPr>
          <p:nvPr/>
        </p:nvSpPr>
        <p:spPr bwMode="auto">
          <a:xfrm>
            <a:off x="7543800" y="4038600"/>
            <a:ext cx="1066800" cy="304800"/>
          </a:xfrm>
          <a:prstGeom prst="rect">
            <a:avLst/>
          </a:prstGeom>
          <a:solidFill>
            <a:srgbClr val="FF9966"/>
          </a:solidFill>
          <a:ln w="28575">
            <a:solidFill>
              <a:schemeClr val="tx1"/>
            </a:solidFill>
            <a:miter lim="800000"/>
            <a:headEnd/>
            <a:tailEnd/>
          </a:ln>
        </p:spPr>
        <p:txBody>
          <a:bodyPr wrap="none" anchor="ctr"/>
          <a:lstStyle/>
          <a:p>
            <a:pPr algn="ctr"/>
            <a:r>
              <a:rPr lang="en-US" sz="2400" b="1">
                <a:latin typeface="Times New Roman" pitchFamily="18" charset="0"/>
              </a:rPr>
              <a:t>33</a:t>
            </a:r>
          </a:p>
        </p:txBody>
      </p:sp>
      <p:sp>
        <p:nvSpPr>
          <p:cNvPr id="18479" name="Rectangle 47"/>
          <p:cNvSpPr>
            <a:spLocks noChangeArrowheads="1"/>
          </p:cNvSpPr>
          <p:nvPr/>
        </p:nvSpPr>
        <p:spPr bwMode="auto">
          <a:xfrm>
            <a:off x="7543800" y="4648200"/>
            <a:ext cx="1066800" cy="304800"/>
          </a:xfrm>
          <a:prstGeom prst="rect">
            <a:avLst/>
          </a:prstGeom>
          <a:solidFill>
            <a:srgbClr val="FFFF00"/>
          </a:solidFill>
          <a:ln w="28575">
            <a:solidFill>
              <a:schemeClr val="tx1"/>
            </a:solidFill>
            <a:miter lim="800000"/>
            <a:headEnd/>
            <a:tailEnd/>
          </a:ln>
        </p:spPr>
        <p:txBody>
          <a:bodyPr wrap="none" anchor="ctr"/>
          <a:lstStyle/>
          <a:p>
            <a:pPr algn="ctr"/>
            <a:r>
              <a:rPr lang="en-US" sz="2400" b="1">
                <a:latin typeface="Times New Roman" pitchFamily="18" charset="0"/>
              </a:rPr>
              <a:t>181</a:t>
            </a:r>
          </a:p>
        </p:txBody>
      </p:sp>
      <p:sp>
        <p:nvSpPr>
          <p:cNvPr id="18480" name="Rectangle 48"/>
          <p:cNvSpPr>
            <a:spLocks noChangeArrowheads="1"/>
          </p:cNvSpPr>
          <p:nvPr/>
        </p:nvSpPr>
        <p:spPr bwMode="auto">
          <a:xfrm>
            <a:off x="7543800" y="5257800"/>
            <a:ext cx="1066800" cy="304800"/>
          </a:xfrm>
          <a:prstGeom prst="rect">
            <a:avLst/>
          </a:prstGeom>
          <a:solidFill>
            <a:srgbClr val="FF9966"/>
          </a:solidFill>
          <a:ln w="28575">
            <a:solidFill>
              <a:schemeClr val="tx1"/>
            </a:solidFill>
            <a:miter lim="800000"/>
            <a:headEnd/>
            <a:tailEnd/>
          </a:ln>
        </p:spPr>
        <p:txBody>
          <a:bodyPr wrap="none" anchor="ctr"/>
          <a:lstStyle/>
          <a:p>
            <a:pPr algn="ctr"/>
            <a:r>
              <a:rPr lang="en-US" sz="2400" b="1">
                <a:latin typeface="Times New Roman" pitchFamily="18" charset="0"/>
              </a:rPr>
              <a:t>119</a:t>
            </a:r>
          </a:p>
        </p:txBody>
      </p:sp>
      <p:sp>
        <p:nvSpPr>
          <p:cNvPr id="18481" name="Rectangle 49"/>
          <p:cNvSpPr>
            <a:spLocks noChangeArrowheads="1"/>
          </p:cNvSpPr>
          <p:nvPr/>
        </p:nvSpPr>
        <p:spPr bwMode="auto">
          <a:xfrm>
            <a:off x="7543800" y="5867400"/>
            <a:ext cx="1066800" cy="304800"/>
          </a:xfrm>
          <a:prstGeom prst="rect">
            <a:avLst/>
          </a:prstGeom>
          <a:solidFill>
            <a:srgbClr val="FFFF00"/>
          </a:solidFill>
          <a:ln w="28575">
            <a:solidFill>
              <a:schemeClr val="tx1"/>
            </a:solidFill>
            <a:miter lim="800000"/>
            <a:headEnd/>
            <a:tailEnd/>
          </a:ln>
        </p:spPr>
        <p:txBody>
          <a:bodyPr wrap="none" anchor="ctr"/>
          <a:lstStyle/>
          <a:p>
            <a:pPr algn="ctr"/>
            <a:r>
              <a:rPr lang="en-US" sz="2400" b="1">
                <a:latin typeface="Times New Roman" pitchFamily="18" charset="0"/>
              </a:rPr>
              <a:t>66</a:t>
            </a:r>
          </a:p>
        </p:txBody>
      </p:sp>
      <p:sp>
        <p:nvSpPr>
          <p:cNvPr id="18482" name="Rectangle 50"/>
          <p:cNvSpPr>
            <a:spLocks noChangeArrowheads="1"/>
          </p:cNvSpPr>
          <p:nvPr/>
        </p:nvSpPr>
        <p:spPr bwMode="auto">
          <a:xfrm>
            <a:off x="7543800" y="1600200"/>
            <a:ext cx="1066800" cy="304800"/>
          </a:xfrm>
          <a:prstGeom prst="rect">
            <a:avLst/>
          </a:prstGeom>
          <a:solidFill>
            <a:srgbClr val="FF9966"/>
          </a:solidFill>
          <a:ln w="28575">
            <a:solidFill>
              <a:schemeClr val="tx1"/>
            </a:solidFill>
            <a:miter lim="800000"/>
            <a:headEnd/>
            <a:tailEnd/>
          </a:ln>
        </p:spPr>
        <p:txBody>
          <a:bodyPr wrap="none" anchor="ctr"/>
          <a:lstStyle/>
          <a:p>
            <a:pPr algn="ctr"/>
            <a:r>
              <a:rPr lang="en-US" sz="2400" b="1">
                <a:latin typeface="Times New Roman" pitchFamily="18" charset="0"/>
              </a:rPr>
              <a:t>23</a:t>
            </a:r>
          </a:p>
        </p:txBody>
      </p:sp>
      <p:sp>
        <p:nvSpPr>
          <p:cNvPr id="18483" name="Rectangle 51"/>
          <p:cNvSpPr>
            <a:spLocks noChangeArrowheads="1"/>
          </p:cNvSpPr>
          <p:nvPr/>
        </p:nvSpPr>
        <p:spPr bwMode="auto">
          <a:xfrm>
            <a:off x="7543800" y="2209800"/>
            <a:ext cx="1066800" cy="304800"/>
          </a:xfrm>
          <a:prstGeom prst="rect">
            <a:avLst/>
          </a:prstGeom>
          <a:solidFill>
            <a:srgbClr val="FFFF00"/>
          </a:solidFill>
          <a:ln w="28575">
            <a:solidFill>
              <a:schemeClr val="tx1"/>
            </a:solidFill>
            <a:miter lim="800000"/>
            <a:headEnd/>
            <a:tailEnd/>
          </a:ln>
        </p:spPr>
        <p:txBody>
          <a:bodyPr wrap="none" anchor="ctr"/>
          <a:lstStyle/>
          <a:p>
            <a:pPr algn="ctr"/>
            <a:r>
              <a:rPr lang="en-US" sz="2400" b="1">
                <a:latin typeface="Times New Roman" pitchFamily="18" charset="0"/>
              </a:rPr>
              <a:t>10</a:t>
            </a:r>
          </a:p>
        </p:txBody>
      </p:sp>
      <p:sp>
        <p:nvSpPr>
          <p:cNvPr id="18484" name="Rectangle 52"/>
          <p:cNvSpPr>
            <a:spLocks noChangeArrowheads="1"/>
          </p:cNvSpPr>
          <p:nvPr/>
        </p:nvSpPr>
        <p:spPr bwMode="auto">
          <a:xfrm>
            <a:off x="7543800" y="2819400"/>
            <a:ext cx="1066800" cy="304800"/>
          </a:xfrm>
          <a:prstGeom prst="rect">
            <a:avLst/>
          </a:prstGeom>
          <a:solidFill>
            <a:srgbClr val="FF9966"/>
          </a:solidFill>
          <a:ln w="28575">
            <a:solidFill>
              <a:schemeClr val="tx1"/>
            </a:solidFill>
            <a:miter lim="800000"/>
            <a:headEnd/>
            <a:tailEnd/>
          </a:ln>
        </p:spPr>
        <p:txBody>
          <a:bodyPr wrap="none" anchor="ctr"/>
          <a:lstStyle/>
          <a:p>
            <a:pPr algn="ctr"/>
            <a:r>
              <a:rPr lang="en-US" sz="2400" b="1">
                <a:latin typeface="Times New Roman" pitchFamily="18" charset="0"/>
              </a:rPr>
              <a:t>16</a:t>
            </a:r>
          </a:p>
        </p:txBody>
      </p:sp>
      <p:sp>
        <p:nvSpPr>
          <p:cNvPr id="18485" name="Rectangle 53"/>
          <p:cNvSpPr>
            <a:spLocks noChangeArrowheads="1"/>
          </p:cNvSpPr>
          <p:nvPr/>
        </p:nvSpPr>
        <p:spPr bwMode="auto">
          <a:xfrm>
            <a:off x="7543800" y="3733800"/>
            <a:ext cx="1066800" cy="304800"/>
          </a:xfrm>
          <a:prstGeom prst="rect">
            <a:avLst/>
          </a:prstGeom>
          <a:solidFill>
            <a:srgbClr val="99FF33"/>
          </a:solidFill>
          <a:ln w="28575">
            <a:solidFill>
              <a:schemeClr val="tx1"/>
            </a:solidFill>
            <a:miter lim="800000"/>
            <a:headEnd/>
            <a:tailEnd/>
          </a:ln>
        </p:spPr>
        <p:txBody>
          <a:bodyPr wrap="none" anchor="ctr"/>
          <a:lstStyle/>
          <a:p>
            <a:pPr algn="ctr"/>
            <a:r>
              <a:rPr lang="en-US" sz="2400" b="1">
                <a:latin typeface="Times New Roman" pitchFamily="18" charset="0"/>
              </a:rPr>
              <a:t>214</a:t>
            </a:r>
          </a:p>
        </p:txBody>
      </p:sp>
      <p:sp>
        <p:nvSpPr>
          <p:cNvPr id="18486" name="Rectangle 54"/>
          <p:cNvSpPr>
            <a:spLocks noChangeArrowheads="1"/>
          </p:cNvSpPr>
          <p:nvPr/>
        </p:nvSpPr>
        <p:spPr bwMode="auto">
          <a:xfrm>
            <a:off x="7543800" y="4343400"/>
            <a:ext cx="1066800" cy="304800"/>
          </a:xfrm>
          <a:prstGeom prst="rect">
            <a:avLst/>
          </a:prstGeom>
          <a:solidFill>
            <a:srgbClr val="6699FF"/>
          </a:solidFill>
          <a:ln w="28575">
            <a:solidFill>
              <a:schemeClr val="tx1"/>
            </a:solidFill>
            <a:miter lim="800000"/>
            <a:headEnd/>
            <a:tailEnd/>
          </a:ln>
        </p:spPr>
        <p:txBody>
          <a:bodyPr wrap="none" anchor="ctr"/>
          <a:lstStyle/>
          <a:p>
            <a:pPr algn="ctr"/>
            <a:r>
              <a:rPr lang="en-US" sz="2400" b="1">
                <a:latin typeface="Times New Roman" pitchFamily="18" charset="0"/>
              </a:rPr>
              <a:t>98</a:t>
            </a:r>
          </a:p>
        </p:txBody>
      </p:sp>
      <p:sp>
        <p:nvSpPr>
          <p:cNvPr id="18487" name="Rectangle 55"/>
          <p:cNvSpPr>
            <a:spLocks noChangeArrowheads="1"/>
          </p:cNvSpPr>
          <p:nvPr/>
        </p:nvSpPr>
        <p:spPr bwMode="auto">
          <a:xfrm>
            <a:off x="7543800" y="4953000"/>
            <a:ext cx="1066800" cy="304800"/>
          </a:xfrm>
          <a:prstGeom prst="rect">
            <a:avLst/>
          </a:prstGeom>
          <a:solidFill>
            <a:srgbClr val="99FF33"/>
          </a:solidFill>
          <a:ln w="28575">
            <a:solidFill>
              <a:schemeClr val="tx1"/>
            </a:solidFill>
            <a:miter lim="800000"/>
            <a:headEnd/>
            <a:tailEnd/>
          </a:ln>
        </p:spPr>
        <p:txBody>
          <a:bodyPr wrap="none" anchor="ctr"/>
          <a:lstStyle/>
          <a:p>
            <a:pPr algn="ctr"/>
            <a:r>
              <a:rPr lang="en-US" sz="2400" b="1">
                <a:latin typeface="Times New Roman" pitchFamily="18" charset="0"/>
              </a:rPr>
              <a:t>129</a:t>
            </a:r>
          </a:p>
        </p:txBody>
      </p:sp>
      <p:sp>
        <p:nvSpPr>
          <p:cNvPr id="18488" name="Rectangle 56"/>
          <p:cNvSpPr>
            <a:spLocks noChangeArrowheads="1"/>
          </p:cNvSpPr>
          <p:nvPr/>
        </p:nvSpPr>
        <p:spPr bwMode="auto">
          <a:xfrm>
            <a:off x="7543800" y="5562600"/>
            <a:ext cx="1066800" cy="304800"/>
          </a:xfrm>
          <a:prstGeom prst="rect">
            <a:avLst/>
          </a:prstGeom>
          <a:solidFill>
            <a:srgbClr val="6699FF"/>
          </a:solidFill>
          <a:ln w="28575">
            <a:solidFill>
              <a:schemeClr val="tx1"/>
            </a:solidFill>
            <a:miter lim="800000"/>
            <a:headEnd/>
            <a:tailEnd/>
          </a:ln>
        </p:spPr>
        <p:txBody>
          <a:bodyPr wrap="none" anchor="ctr"/>
          <a:lstStyle/>
          <a:p>
            <a:pPr algn="ctr"/>
            <a:r>
              <a:rPr lang="en-US" sz="2400" b="1">
                <a:latin typeface="Times New Roman" pitchFamily="18" charset="0"/>
              </a:rPr>
              <a:t>42</a:t>
            </a:r>
          </a:p>
        </p:txBody>
      </p:sp>
      <p:sp>
        <p:nvSpPr>
          <p:cNvPr id="18489" name="Rectangle 57"/>
          <p:cNvSpPr>
            <a:spLocks noChangeArrowheads="1"/>
          </p:cNvSpPr>
          <p:nvPr/>
        </p:nvSpPr>
        <p:spPr bwMode="auto">
          <a:xfrm>
            <a:off x="7543800" y="6172200"/>
            <a:ext cx="1066800" cy="304800"/>
          </a:xfrm>
          <a:prstGeom prst="rect">
            <a:avLst/>
          </a:prstGeom>
          <a:solidFill>
            <a:srgbClr val="99FF33"/>
          </a:solidFill>
          <a:ln w="28575">
            <a:solidFill>
              <a:schemeClr val="tx1"/>
            </a:solidFill>
            <a:miter lim="800000"/>
            <a:headEnd/>
            <a:tailEnd/>
          </a:ln>
        </p:spPr>
        <p:txBody>
          <a:bodyPr wrap="none" anchor="ctr"/>
          <a:lstStyle/>
          <a:p>
            <a:pPr algn="ctr"/>
            <a:r>
              <a:rPr lang="en-US" sz="2400" b="1">
                <a:latin typeface="Times New Roman" pitchFamily="18" charset="0"/>
              </a:rPr>
              <a:t>74</a:t>
            </a:r>
          </a:p>
        </p:txBody>
      </p:sp>
      <p:sp>
        <p:nvSpPr>
          <p:cNvPr id="18490" name="Rectangle 58"/>
          <p:cNvSpPr>
            <a:spLocks noChangeArrowheads="1"/>
          </p:cNvSpPr>
          <p:nvPr/>
        </p:nvSpPr>
        <p:spPr bwMode="auto">
          <a:xfrm>
            <a:off x="4267200" y="2667000"/>
            <a:ext cx="1066800" cy="304800"/>
          </a:xfrm>
          <a:prstGeom prst="rect">
            <a:avLst/>
          </a:prstGeom>
          <a:solidFill>
            <a:srgbClr val="FFFF00"/>
          </a:solidFill>
          <a:ln w="28575">
            <a:solidFill>
              <a:schemeClr val="tx1"/>
            </a:solidFill>
            <a:miter lim="800000"/>
            <a:headEnd/>
            <a:tailEnd/>
          </a:ln>
        </p:spPr>
        <p:txBody>
          <a:bodyPr wrap="none" anchor="ctr"/>
          <a:lstStyle/>
          <a:p>
            <a:endParaRPr lang="en-US"/>
          </a:p>
        </p:txBody>
      </p:sp>
      <p:sp>
        <p:nvSpPr>
          <p:cNvPr id="18491" name="Rectangle 59"/>
          <p:cNvSpPr>
            <a:spLocks noChangeArrowheads="1"/>
          </p:cNvSpPr>
          <p:nvPr/>
        </p:nvSpPr>
        <p:spPr bwMode="auto">
          <a:xfrm>
            <a:off x="4267200" y="2057400"/>
            <a:ext cx="1066800" cy="304800"/>
          </a:xfrm>
          <a:prstGeom prst="rect">
            <a:avLst/>
          </a:prstGeom>
          <a:solidFill>
            <a:srgbClr val="FF9966"/>
          </a:solidFill>
          <a:ln w="28575">
            <a:solidFill>
              <a:schemeClr val="tx1"/>
            </a:solidFill>
            <a:miter lim="800000"/>
            <a:headEnd/>
            <a:tailEnd/>
          </a:ln>
        </p:spPr>
        <p:txBody>
          <a:bodyPr wrap="none" anchor="ctr"/>
          <a:lstStyle/>
          <a:p>
            <a:endParaRPr lang="en-US"/>
          </a:p>
        </p:txBody>
      </p:sp>
      <p:sp>
        <p:nvSpPr>
          <p:cNvPr id="18492" name="Rectangle 60"/>
          <p:cNvSpPr>
            <a:spLocks noChangeArrowheads="1"/>
          </p:cNvSpPr>
          <p:nvPr/>
        </p:nvSpPr>
        <p:spPr bwMode="auto">
          <a:xfrm>
            <a:off x="4267200" y="2362200"/>
            <a:ext cx="1066800" cy="304800"/>
          </a:xfrm>
          <a:prstGeom prst="rect">
            <a:avLst/>
          </a:prstGeom>
          <a:solidFill>
            <a:srgbClr val="6699FF"/>
          </a:solidFill>
          <a:ln w="28575">
            <a:solidFill>
              <a:schemeClr val="tx1"/>
            </a:solidFill>
            <a:miter lim="800000"/>
            <a:headEnd/>
            <a:tailEnd/>
          </a:ln>
        </p:spPr>
        <p:txBody>
          <a:bodyPr wrap="none" anchor="ctr"/>
          <a:lstStyle/>
          <a:p>
            <a:endParaRPr lang="en-US"/>
          </a:p>
        </p:txBody>
      </p:sp>
      <p:sp>
        <p:nvSpPr>
          <p:cNvPr id="18493" name="Rectangle 61"/>
          <p:cNvSpPr>
            <a:spLocks noChangeArrowheads="1"/>
          </p:cNvSpPr>
          <p:nvPr/>
        </p:nvSpPr>
        <p:spPr bwMode="auto">
          <a:xfrm>
            <a:off x="4267200" y="2971800"/>
            <a:ext cx="1066800" cy="304800"/>
          </a:xfrm>
          <a:prstGeom prst="rect">
            <a:avLst/>
          </a:prstGeom>
          <a:solidFill>
            <a:srgbClr val="99FF33"/>
          </a:solidFill>
          <a:ln w="28575">
            <a:solidFill>
              <a:schemeClr val="tx1"/>
            </a:solidFill>
            <a:miter lim="800000"/>
            <a:headEnd/>
            <a:tailEnd/>
          </a:ln>
        </p:spPr>
        <p:txBody>
          <a:bodyPr wrap="none" anchor="ctr"/>
          <a:lstStyle/>
          <a:p>
            <a:endParaRPr lang="en-US"/>
          </a:p>
        </p:txBody>
      </p:sp>
      <p:sp>
        <p:nvSpPr>
          <p:cNvPr id="18494" name="Line 62"/>
          <p:cNvSpPr>
            <a:spLocks noChangeShapeType="1"/>
          </p:cNvSpPr>
          <p:nvPr/>
        </p:nvSpPr>
        <p:spPr bwMode="auto">
          <a:xfrm>
            <a:off x="1066800" y="2286000"/>
            <a:ext cx="0" cy="1752600"/>
          </a:xfrm>
          <a:prstGeom prst="line">
            <a:avLst/>
          </a:prstGeom>
          <a:noFill/>
          <a:ln w="3175">
            <a:solidFill>
              <a:schemeClr val="tx1"/>
            </a:solidFill>
            <a:round/>
            <a:headEnd/>
            <a:tailEnd/>
          </a:ln>
        </p:spPr>
        <p:txBody>
          <a:bodyPr wrap="none"/>
          <a:lstStyle/>
          <a:p>
            <a:endParaRPr lang="en-US"/>
          </a:p>
        </p:txBody>
      </p:sp>
      <p:sp>
        <p:nvSpPr>
          <p:cNvPr id="18495" name="Line 63"/>
          <p:cNvSpPr>
            <a:spLocks noChangeShapeType="1"/>
          </p:cNvSpPr>
          <p:nvPr/>
        </p:nvSpPr>
        <p:spPr bwMode="auto">
          <a:xfrm>
            <a:off x="1066800" y="4038600"/>
            <a:ext cx="914400" cy="0"/>
          </a:xfrm>
          <a:prstGeom prst="line">
            <a:avLst/>
          </a:prstGeom>
          <a:noFill/>
          <a:ln w="3175">
            <a:solidFill>
              <a:schemeClr val="tx1"/>
            </a:solidFill>
            <a:round/>
            <a:headEnd/>
            <a:tailEnd type="triangle" w="med" len="med"/>
          </a:ln>
        </p:spPr>
        <p:txBody>
          <a:bodyPr wrap="none"/>
          <a:lstStyle/>
          <a:p>
            <a:endParaRPr lang="en-US"/>
          </a:p>
        </p:txBody>
      </p:sp>
      <p:sp>
        <p:nvSpPr>
          <p:cNvPr id="18496" name="AutoShape 64"/>
          <p:cNvSpPr>
            <a:spLocks/>
          </p:cNvSpPr>
          <p:nvPr/>
        </p:nvSpPr>
        <p:spPr bwMode="auto">
          <a:xfrm rot="-5400000">
            <a:off x="800100" y="2171700"/>
            <a:ext cx="76200" cy="304800"/>
          </a:xfrm>
          <a:prstGeom prst="leftBrace">
            <a:avLst>
              <a:gd name="adj1" fmla="val 33333"/>
              <a:gd name="adj2" fmla="val 50000"/>
            </a:avLst>
          </a:prstGeom>
          <a:noFill/>
          <a:ln w="3175">
            <a:solidFill>
              <a:schemeClr val="tx1"/>
            </a:solidFill>
            <a:round/>
            <a:headEnd/>
            <a:tailEnd/>
          </a:ln>
        </p:spPr>
        <p:txBody>
          <a:bodyPr wrap="none" anchor="ctr"/>
          <a:lstStyle/>
          <a:p>
            <a:endParaRPr lang="en-US"/>
          </a:p>
        </p:txBody>
      </p:sp>
      <p:sp>
        <p:nvSpPr>
          <p:cNvPr id="18497" name="Line 65"/>
          <p:cNvSpPr>
            <a:spLocks noChangeShapeType="1"/>
          </p:cNvSpPr>
          <p:nvPr/>
        </p:nvSpPr>
        <p:spPr bwMode="auto">
          <a:xfrm>
            <a:off x="838200" y="2362200"/>
            <a:ext cx="0" cy="2209800"/>
          </a:xfrm>
          <a:prstGeom prst="line">
            <a:avLst/>
          </a:prstGeom>
          <a:noFill/>
          <a:ln w="3175">
            <a:solidFill>
              <a:schemeClr val="tx1"/>
            </a:solidFill>
            <a:round/>
            <a:headEnd/>
            <a:tailEnd/>
          </a:ln>
        </p:spPr>
        <p:txBody>
          <a:bodyPr wrap="none"/>
          <a:lstStyle/>
          <a:p>
            <a:endParaRPr lang="en-US"/>
          </a:p>
        </p:txBody>
      </p:sp>
      <p:sp>
        <p:nvSpPr>
          <p:cNvPr id="18498" name="Line 66"/>
          <p:cNvSpPr>
            <a:spLocks noChangeShapeType="1"/>
          </p:cNvSpPr>
          <p:nvPr/>
        </p:nvSpPr>
        <p:spPr bwMode="auto">
          <a:xfrm>
            <a:off x="838200" y="4572000"/>
            <a:ext cx="1143000" cy="0"/>
          </a:xfrm>
          <a:prstGeom prst="line">
            <a:avLst/>
          </a:prstGeom>
          <a:noFill/>
          <a:ln w="3175">
            <a:solidFill>
              <a:schemeClr val="tx1"/>
            </a:solidFill>
            <a:round/>
            <a:headEnd/>
            <a:tailEnd type="triangle" w="med" len="med"/>
          </a:ln>
        </p:spPr>
        <p:txBody>
          <a:bodyPr wrap="none"/>
          <a:lstStyle/>
          <a:p>
            <a:endParaRPr lang="en-US"/>
          </a:p>
        </p:txBody>
      </p:sp>
      <p:sp>
        <p:nvSpPr>
          <p:cNvPr id="18499" name="AutoShape 67"/>
          <p:cNvSpPr>
            <a:spLocks/>
          </p:cNvSpPr>
          <p:nvPr/>
        </p:nvSpPr>
        <p:spPr bwMode="auto">
          <a:xfrm rot="-5400000">
            <a:off x="495300" y="2171700"/>
            <a:ext cx="76200" cy="304800"/>
          </a:xfrm>
          <a:prstGeom prst="leftBrace">
            <a:avLst>
              <a:gd name="adj1" fmla="val 33333"/>
              <a:gd name="adj2" fmla="val 50000"/>
            </a:avLst>
          </a:prstGeom>
          <a:noFill/>
          <a:ln w="3175">
            <a:solidFill>
              <a:schemeClr val="tx1"/>
            </a:solidFill>
            <a:round/>
            <a:headEnd/>
            <a:tailEnd/>
          </a:ln>
        </p:spPr>
        <p:txBody>
          <a:bodyPr wrap="none" anchor="ctr"/>
          <a:lstStyle/>
          <a:p>
            <a:endParaRPr lang="en-US"/>
          </a:p>
        </p:txBody>
      </p:sp>
      <p:sp>
        <p:nvSpPr>
          <p:cNvPr id="18500" name="Line 68"/>
          <p:cNvSpPr>
            <a:spLocks noChangeShapeType="1"/>
          </p:cNvSpPr>
          <p:nvPr/>
        </p:nvSpPr>
        <p:spPr bwMode="auto">
          <a:xfrm>
            <a:off x="533400" y="2362200"/>
            <a:ext cx="0" cy="2819400"/>
          </a:xfrm>
          <a:prstGeom prst="line">
            <a:avLst/>
          </a:prstGeom>
          <a:noFill/>
          <a:ln w="3175">
            <a:solidFill>
              <a:schemeClr val="tx1"/>
            </a:solidFill>
            <a:round/>
            <a:headEnd/>
            <a:tailEnd/>
          </a:ln>
        </p:spPr>
        <p:txBody>
          <a:bodyPr wrap="none"/>
          <a:lstStyle/>
          <a:p>
            <a:endParaRPr lang="en-US"/>
          </a:p>
        </p:txBody>
      </p:sp>
      <p:sp>
        <p:nvSpPr>
          <p:cNvPr id="18501" name="Line 69"/>
          <p:cNvSpPr>
            <a:spLocks noChangeShapeType="1"/>
          </p:cNvSpPr>
          <p:nvPr/>
        </p:nvSpPr>
        <p:spPr bwMode="auto">
          <a:xfrm>
            <a:off x="533400" y="5181600"/>
            <a:ext cx="1447800" cy="0"/>
          </a:xfrm>
          <a:prstGeom prst="line">
            <a:avLst/>
          </a:prstGeom>
          <a:noFill/>
          <a:ln w="3175">
            <a:solidFill>
              <a:schemeClr val="tx1"/>
            </a:solidFill>
            <a:round/>
            <a:headEnd/>
            <a:tailEnd type="triangle" w="med" len="med"/>
          </a:ln>
        </p:spPr>
        <p:txBody>
          <a:bodyPr wrap="none"/>
          <a:lstStyle/>
          <a:p>
            <a:endParaRPr lang="en-US"/>
          </a:p>
        </p:txBody>
      </p:sp>
      <p:sp>
        <p:nvSpPr>
          <p:cNvPr id="18502" name="Text Box 70"/>
          <p:cNvSpPr txBox="1">
            <a:spLocks noChangeArrowheads="1"/>
          </p:cNvSpPr>
          <p:nvPr/>
        </p:nvSpPr>
        <p:spPr bwMode="auto">
          <a:xfrm>
            <a:off x="2057400" y="3886200"/>
            <a:ext cx="1860550" cy="366713"/>
          </a:xfrm>
          <a:prstGeom prst="rect">
            <a:avLst/>
          </a:prstGeom>
          <a:noFill/>
          <a:ln w="3175">
            <a:noFill/>
            <a:miter lim="800000"/>
            <a:headEnd/>
            <a:tailEnd/>
          </a:ln>
        </p:spPr>
        <p:txBody>
          <a:bodyPr wrap="none">
            <a:spAutoFit/>
          </a:bodyPr>
          <a:lstStyle/>
          <a:p>
            <a:r>
              <a:rPr lang="en-US" b="1">
                <a:latin typeface="Arial Narrow" pitchFamily="34" charset="0"/>
              </a:rPr>
              <a:t>Block Offset (1-bit)</a:t>
            </a:r>
          </a:p>
        </p:txBody>
      </p:sp>
      <p:sp>
        <p:nvSpPr>
          <p:cNvPr id="18503" name="Text Box 71"/>
          <p:cNvSpPr txBox="1">
            <a:spLocks noChangeArrowheads="1"/>
          </p:cNvSpPr>
          <p:nvPr/>
        </p:nvSpPr>
        <p:spPr bwMode="auto">
          <a:xfrm>
            <a:off x="2057400" y="4419600"/>
            <a:ext cx="1684338" cy="366713"/>
          </a:xfrm>
          <a:prstGeom prst="rect">
            <a:avLst/>
          </a:prstGeom>
          <a:noFill/>
          <a:ln w="3175">
            <a:noFill/>
            <a:miter lim="800000"/>
            <a:headEnd/>
            <a:tailEnd/>
          </a:ln>
        </p:spPr>
        <p:txBody>
          <a:bodyPr wrap="none">
            <a:spAutoFit/>
          </a:bodyPr>
          <a:lstStyle/>
          <a:p>
            <a:r>
              <a:rPr lang="en-US" b="1">
                <a:latin typeface="Arial Narrow" pitchFamily="34" charset="0"/>
              </a:rPr>
              <a:t>Line Index (2-bit)</a:t>
            </a:r>
          </a:p>
        </p:txBody>
      </p:sp>
      <p:sp>
        <p:nvSpPr>
          <p:cNvPr id="18504" name="Text Box 72"/>
          <p:cNvSpPr txBox="1">
            <a:spLocks noChangeArrowheads="1"/>
          </p:cNvSpPr>
          <p:nvPr/>
        </p:nvSpPr>
        <p:spPr bwMode="auto">
          <a:xfrm>
            <a:off x="2057400" y="5029200"/>
            <a:ext cx="1141413" cy="366713"/>
          </a:xfrm>
          <a:prstGeom prst="rect">
            <a:avLst/>
          </a:prstGeom>
          <a:noFill/>
          <a:ln w="3175">
            <a:noFill/>
            <a:miter lim="800000"/>
            <a:headEnd/>
            <a:tailEnd/>
          </a:ln>
        </p:spPr>
        <p:txBody>
          <a:bodyPr wrap="none">
            <a:spAutoFit/>
          </a:bodyPr>
          <a:lstStyle/>
          <a:p>
            <a:r>
              <a:rPr lang="en-US" b="1">
                <a:latin typeface="Arial Narrow" pitchFamily="34" charset="0"/>
              </a:rPr>
              <a:t>Tag (2-bit) </a:t>
            </a:r>
          </a:p>
        </p:txBody>
      </p:sp>
      <p:sp>
        <p:nvSpPr>
          <p:cNvPr id="18505" name="Text Box 73"/>
          <p:cNvSpPr txBox="1">
            <a:spLocks noChangeArrowheads="1"/>
          </p:cNvSpPr>
          <p:nvPr/>
        </p:nvSpPr>
        <p:spPr bwMode="auto">
          <a:xfrm>
            <a:off x="0" y="5938838"/>
            <a:ext cx="5408613" cy="919162"/>
          </a:xfrm>
          <a:prstGeom prst="rect">
            <a:avLst/>
          </a:prstGeom>
          <a:noFill/>
          <a:ln w="3175">
            <a:solidFill>
              <a:schemeClr val="tx1"/>
            </a:solidFill>
            <a:miter lim="800000"/>
            <a:headEnd/>
            <a:tailEnd/>
          </a:ln>
        </p:spPr>
        <p:txBody>
          <a:bodyPr wrap="none">
            <a:spAutoFit/>
          </a:bodyPr>
          <a:lstStyle/>
          <a:p>
            <a:r>
              <a:rPr lang="en-US" b="1" i="1" u="sng">
                <a:latin typeface="Arial Narrow" pitchFamily="34" charset="0"/>
              </a:rPr>
              <a:t>C</a:t>
            </a:r>
            <a:r>
              <a:rPr lang="en-US" b="1">
                <a:latin typeface="Arial Narrow" pitchFamily="34" charset="0"/>
              </a:rPr>
              <a:t>ompulsory Miss: 	first reference to memory block</a:t>
            </a:r>
          </a:p>
          <a:p>
            <a:r>
              <a:rPr lang="en-US" b="1" i="1" u="sng">
                <a:latin typeface="Arial Narrow" pitchFamily="34" charset="0"/>
              </a:rPr>
              <a:t>C</a:t>
            </a:r>
            <a:r>
              <a:rPr lang="en-US" b="1">
                <a:latin typeface="Arial Narrow" pitchFamily="34" charset="0"/>
              </a:rPr>
              <a:t>apacity Miss: 	Working set doesn’t fit in cache </a:t>
            </a:r>
          </a:p>
          <a:p>
            <a:r>
              <a:rPr lang="en-US" b="1" i="1" u="sng">
                <a:latin typeface="Arial Narrow" pitchFamily="34" charset="0"/>
              </a:rPr>
              <a:t>C</a:t>
            </a:r>
            <a:r>
              <a:rPr lang="en-US" b="1">
                <a:latin typeface="Arial Narrow" pitchFamily="34" charset="0"/>
              </a:rPr>
              <a:t>onflict Miss: 	Working set maps to same cache line </a:t>
            </a:r>
          </a:p>
        </p:txBody>
      </p:sp>
      <p:sp>
        <p:nvSpPr>
          <p:cNvPr id="18506" name="Text Box 74"/>
          <p:cNvSpPr txBox="1">
            <a:spLocks noChangeArrowheads="1"/>
          </p:cNvSpPr>
          <p:nvPr/>
        </p:nvSpPr>
        <p:spPr bwMode="auto">
          <a:xfrm>
            <a:off x="152400" y="5486400"/>
            <a:ext cx="804863" cy="396875"/>
          </a:xfrm>
          <a:prstGeom prst="rect">
            <a:avLst/>
          </a:prstGeom>
          <a:noFill/>
          <a:ln w="9525">
            <a:noFill/>
            <a:miter lim="800000"/>
            <a:headEnd/>
            <a:tailEnd/>
          </a:ln>
        </p:spPr>
        <p:txBody>
          <a:bodyPr wrap="none">
            <a:spAutoFit/>
          </a:bodyPr>
          <a:lstStyle/>
          <a:p>
            <a:r>
              <a:rPr lang="en-US" sz="2000" b="1" u="sng"/>
              <a:t>3-C’s</a:t>
            </a:r>
          </a:p>
        </p:txBody>
      </p:sp>
      <p:sp>
        <p:nvSpPr>
          <p:cNvPr id="18507" name="Text Box 75"/>
          <p:cNvSpPr txBox="1">
            <a:spLocks noChangeArrowheads="1"/>
          </p:cNvSpPr>
          <p:nvPr/>
        </p:nvSpPr>
        <p:spPr bwMode="auto">
          <a:xfrm>
            <a:off x="136525" y="188913"/>
            <a:ext cx="1809750" cy="366712"/>
          </a:xfrm>
          <a:prstGeom prst="rect">
            <a:avLst/>
          </a:prstGeom>
          <a:noFill/>
          <a:ln w="9525">
            <a:noFill/>
            <a:miter lim="800000"/>
            <a:headEnd/>
            <a:tailEnd/>
          </a:ln>
        </p:spPr>
        <p:txBody>
          <a:bodyPr wrap="none">
            <a:spAutoFit/>
          </a:bodyPr>
          <a:lstStyle/>
          <a:p>
            <a:r>
              <a:rPr lang="en-US">
                <a:solidFill>
                  <a:srgbClr val="FF6600"/>
                </a:solidFill>
              </a:rPr>
              <a:t>Cache overview</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1752600" y="1143000"/>
            <a:ext cx="3810000" cy="2362200"/>
          </a:xfrm>
          <a:prstGeom prst="rect">
            <a:avLst/>
          </a:prstGeom>
          <a:solidFill>
            <a:srgbClr val="FFFF99"/>
          </a:solidFill>
          <a:ln w="28575">
            <a:solidFill>
              <a:schemeClr val="tx1"/>
            </a:solidFill>
            <a:miter lim="800000"/>
            <a:headEnd/>
            <a:tailEnd/>
          </a:ln>
        </p:spPr>
        <p:txBody>
          <a:bodyPr wrap="none" anchor="ctr"/>
          <a:lstStyle/>
          <a:p>
            <a:pPr algn="ctr"/>
            <a:endParaRPr lang="en-US" sz="2400" b="1">
              <a:latin typeface="Times New Roman" pitchFamily="18" charset="0"/>
            </a:endParaRPr>
          </a:p>
        </p:txBody>
      </p:sp>
      <p:sp>
        <p:nvSpPr>
          <p:cNvPr id="19459" name="Rectangle 3"/>
          <p:cNvSpPr>
            <a:spLocks noChangeArrowheads="1"/>
          </p:cNvSpPr>
          <p:nvPr/>
        </p:nvSpPr>
        <p:spPr bwMode="auto">
          <a:xfrm>
            <a:off x="5638800" y="1143000"/>
            <a:ext cx="3124200" cy="5410200"/>
          </a:xfrm>
          <a:prstGeom prst="rect">
            <a:avLst/>
          </a:prstGeom>
          <a:solidFill>
            <a:schemeClr val="tx1"/>
          </a:solidFill>
          <a:ln w="28575">
            <a:solidFill>
              <a:schemeClr val="tx1"/>
            </a:solidFill>
            <a:miter lim="800000"/>
            <a:headEnd/>
            <a:tailEnd/>
          </a:ln>
        </p:spPr>
        <p:txBody>
          <a:bodyPr wrap="none" anchor="ctr"/>
          <a:lstStyle/>
          <a:p>
            <a:pPr algn="ctr"/>
            <a:endParaRPr lang="en-US" sz="2400" b="1">
              <a:latin typeface="Times New Roman" pitchFamily="18" charset="0"/>
            </a:endParaRPr>
          </a:p>
        </p:txBody>
      </p:sp>
      <p:sp>
        <p:nvSpPr>
          <p:cNvPr id="19460" name="Rectangle 4"/>
          <p:cNvSpPr>
            <a:spLocks noChangeArrowheads="1"/>
          </p:cNvSpPr>
          <p:nvPr/>
        </p:nvSpPr>
        <p:spPr bwMode="auto">
          <a:xfrm>
            <a:off x="1066800" y="381000"/>
            <a:ext cx="7620000" cy="558800"/>
          </a:xfrm>
          <a:prstGeom prst="rect">
            <a:avLst/>
          </a:prstGeom>
          <a:noFill/>
          <a:ln w="9525">
            <a:noFill/>
            <a:miter lim="800000"/>
            <a:headEnd/>
            <a:tailEnd/>
          </a:ln>
        </p:spPr>
        <p:txBody>
          <a:bodyPr anchor="ctr"/>
          <a:lstStyle/>
          <a:p>
            <a:pPr algn="ctr"/>
            <a:r>
              <a:rPr lang="en-US" sz="4400"/>
              <a:t>2-way set associative cache</a:t>
            </a:r>
          </a:p>
        </p:txBody>
      </p:sp>
      <p:sp>
        <p:nvSpPr>
          <p:cNvPr id="19461" name="Rectangle 5"/>
          <p:cNvSpPr>
            <a:spLocks noChangeArrowheads="1"/>
          </p:cNvSpPr>
          <p:nvPr/>
        </p:nvSpPr>
        <p:spPr bwMode="auto">
          <a:xfrm>
            <a:off x="6502400" y="1905000"/>
            <a:ext cx="1066800" cy="304800"/>
          </a:xfrm>
          <a:prstGeom prst="rect">
            <a:avLst/>
          </a:prstGeom>
          <a:solidFill>
            <a:srgbClr val="6699FF"/>
          </a:solidFill>
          <a:ln w="28575">
            <a:solidFill>
              <a:schemeClr val="tx1"/>
            </a:solidFill>
            <a:miter lim="800000"/>
            <a:headEnd/>
            <a:tailEnd/>
          </a:ln>
        </p:spPr>
        <p:txBody>
          <a:bodyPr wrap="none" anchor="ctr"/>
          <a:lstStyle/>
          <a:p>
            <a:pPr algn="ctr"/>
            <a:r>
              <a:rPr lang="en-US" sz="2400" b="1">
                <a:latin typeface="Times New Roman" pitchFamily="18" charset="0"/>
              </a:rPr>
              <a:t>29</a:t>
            </a:r>
          </a:p>
        </p:txBody>
      </p:sp>
      <p:sp>
        <p:nvSpPr>
          <p:cNvPr id="19462" name="Rectangle 6"/>
          <p:cNvSpPr>
            <a:spLocks noChangeArrowheads="1"/>
          </p:cNvSpPr>
          <p:nvPr/>
        </p:nvSpPr>
        <p:spPr bwMode="auto">
          <a:xfrm>
            <a:off x="6502400" y="2514600"/>
            <a:ext cx="1066800" cy="304800"/>
          </a:xfrm>
          <a:prstGeom prst="rect">
            <a:avLst/>
          </a:prstGeom>
          <a:solidFill>
            <a:srgbClr val="6699FF"/>
          </a:solidFill>
          <a:ln w="28575">
            <a:solidFill>
              <a:schemeClr val="tx1"/>
            </a:solidFill>
            <a:miter lim="800000"/>
            <a:headEnd/>
            <a:tailEnd/>
          </a:ln>
        </p:spPr>
        <p:txBody>
          <a:bodyPr wrap="none" anchor="ctr"/>
          <a:lstStyle/>
          <a:p>
            <a:pPr algn="ctr"/>
            <a:r>
              <a:rPr lang="en-US" sz="2400" b="1">
                <a:latin typeface="Times New Roman" pitchFamily="18" charset="0"/>
              </a:rPr>
              <a:t>123</a:t>
            </a:r>
          </a:p>
        </p:txBody>
      </p:sp>
      <p:sp>
        <p:nvSpPr>
          <p:cNvPr id="19463" name="Rectangle 7"/>
          <p:cNvSpPr>
            <a:spLocks noChangeArrowheads="1"/>
          </p:cNvSpPr>
          <p:nvPr/>
        </p:nvSpPr>
        <p:spPr bwMode="auto">
          <a:xfrm>
            <a:off x="6502400" y="3124200"/>
            <a:ext cx="1066800" cy="304800"/>
          </a:xfrm>
          <a:prstGeom prst="rect">
            <a:avLst/>
          </a:prstGeom>
          <a:solidFill>
            <a:srgbClr val="6699FF"/>
          </a:solidFill>
          <a:ln w="28575">
            <a:solidFill>
              <a:schemeClr val="tx1"/>
            </a:solidFill>
            <a:miter lim="800000"/>
            <a:headEnd/>
            <a:tailEnd/>
          </a:ln>
        </p:spPr>
        <p:txBody>
          <a:bodyPr wrap="none" anchor="ctr"/>
          <a:lstStyle/>
          <a:p>
            <a:pPr algn="ctr"/>
            <a:r>
              <a:rPr lang="en-US" sz="2400" b="1">
                <a:latin typeface="Times New Roman" pitchFamily="18" charset="0"/>
              </a:rPr>
              <a:t>150</a:t>
            </a:r>
          </a:p>
        </p:txBody>
      </p:sp>
      <p:sp>
        <p:nvSpPr>
          <p:cNvPr id="19464" name="Rectangle 8"/>
          <p:cNvSpPr>
            <a:spLocks noChangeArrowheads="1"/>
          </p:cNvSpPr>
          <p:nvPr/>
        </p:nvSpPr>
        <p:spPr bwMode="auto">
          <a:xfrm>
            <a:off x="6502400" y="3429000"/>
            <a:ext cx="1066800" cy="304800"/>
          </a:xfrm>
          <a:prstGeom prst="rect">
            <a:avLst/>
          </a:prstGeom>
          <a:solidFill>
            <a:srgbClr val="FF9966"/>
          </a:solidFill>
          <a:ln w="28575">
            <a:solidFill>
              <a:schemeClr val="tx1"/>
            </a:solidFill>
            <a:miter lim="800000"/>
            <a:headEnd/>
            <a:tailEnd/>
          </a:ln>
        </p:spPr>
        <p:txBody>
          <a:bodyPr wrap="none" anchor="ctr"/>
          <a:lstStyle/>
          <a:p>
            <a:pPr algn="ctr"/>
            <a:r>
              <a:rPr lang="en-US" sz="2400" b="1">
                <a:latin typeface="Times New Roman" pitchFamily="18" charset="0"/>
              </a:rPr>
              <a:t>162</a:t>
            </a:r>
          </a:p>
        </p:txBody>
      </p:sp>
      <p:sp>
        <p:nvSpPr>
          <p:cNvPr id="19465" name="Rectangle 9"/>
          <p:cNvSpPr>
            <a:spLocks noChangeArrowheads="1"/>
          </p:cNvSpPr>
          <p:nvPr/>
        </p:nvSpPr>
        <p:spPr bwMode="auto">
          <a:xfrm>
            <a:off x="6502400" y="4038600"/>
            <a:ext cx="1066800" cy="304800"/>
          </a:xfrm>
          <a:prstGeom prst="rect">
            <a:avLst/>
          </a:prstGeom>
          <a:solidFill>
            <a:srgbClr val="FF9966"/>
          </a:solidFill>
          <a:ln w="28575">
            <a:solidFill>
              <a:schemeClr val="tx1"/>
            </a:solidFill>
            <a:miter lim="800000"/>
            <a:headEnd/>
            <a:tailEnd/>
          </a:ln>
        </p:spPr>
        <p:txBody>
          <a:bodyPr wrap="none" anchor="ctr"/>
          <a:lstStyle/>
          <a:p>
            <a:pPr algn="ctr"/>
            <a:r>
              <a:rPr lang="en-US" sz="2400" b="1">
                <a:latin typeface="Times New Roman" pitchFamily="18" charset="0"/>
              </a:rPr>
              <a:t>18</a:t>
            </a:r>
          </a:p>
        </p:txBody>
      </p:sp>
      <p:sp>
        <p:nvSpPr>
          <p:cNvPr id="19466" name="Rectangle 10"/>
          <p:cNvSpPr>
            <a:spLocks noChangeArrowheads="1"/>
          </p:cNvSpPr>
          <p:nvPr/>
        </p:nvSpPr>
        <p:spPr bwMode="auto">
          <a:xfrm>
            <a:off x="6502400" y="4648200"/>
            <a:ext cx="1066800" cy="304800"/>
          </a:xfrm>
          <a:prstGeom prst="rect">
            <a:avLst/>
          </a:prstGeom>
          <a:solidFill>
            <a:srgbClr val="FF9966"/>
          </a:solidFill>
          <a:ln w="28575">
            <a:solidFill>
              <a:schemeClr val="tx1"/>
            </a:solidFill>
            <a:miter lim="800000"/>
            <a:headEnd/>
            <a:tailEnd/>
          </a:ln>
        </p:spPr>
        <p:txBody>
          <a:bodyPr wrap="none" anchor="ctr"/>
          <a:lstStyle/>
          <a:p>
            <a:pPr algn="ctr"/>
            <a:r>
              <a:rPr lang="en-US" sz="2400" b="1">
                <a:latin typeface="Times New Roman" pitchFamily="18" charset="0"/>
              </a:rPr>
              <a:t>33</a:t>
            </a:r>
          </a:p>
        </p:txBody>
      </p:sp>
      <p:sp>
        <p:nvSpPr>
          <p:cNvPr id="19467" name="Rectangle 11"/>
          <p:cNvSpPr>
            <a:spLocks noChangeArrowheads="1"/>
          </p:cNvSpPr>
          <p:nvPr/>
        </p:nvSpPr>
        <p:spPr bwMode="auto">
          <a:xfrm>
            <a:off x="6502400" y="5257800"/>
            <a:ext cx="1066800" cy="304800"/>
          </a:xfrm>
          <a:prstGeom prst="rect">
            <a:avLst/>
          </a:prstGeom>
          <a:solidFill>
            <a:srgbClr val="FF9966"/>
          </a:solidFill>
          <a:ln w="28575">
            <a:solidFill>
              <a:schemeClr val="tx1"/>
            </a:solidFill>
            <a:miter lim="800000"/>
            <a:headEnd/>
            <a:tailEnd/>
          </a:ln>
        </p:spPr>
        <p:txBody>
          <a:bodyPr wrap="none" anchor="ctr"/>
          <a:lstStyle/>
          <a:p>
            <a:pPr algn="ctr"/>
            <a:r>
              <a:rPr lang="en-US" sz="2400" b="1">
                <a:latin typeface="Times New Roman" pitchFamily="18" charset="0"/>
              </a:rPr>
              <a:t>19</a:t>
            </a:r>
          </a:p>
        </p:txBody>
      </p:sp>
      <p:sp>
        <p:nvSpPr>
          <p:cNvPr id="19468" name="Rectangle 12"/>
          <p:cNvSpPr>
            <a:spLocks noChangeArrowheads="1"/>
          </p:cNvSpPr>
          <p:nvPr/>
        </p:nvSpPr>
        <p:spPr bwMode="auto">
          <a:xfrm>
            <a:off x="6502400" y="5867400"/>
            <a:ext cx="1066800" cy="304800"/>
          </a:xfrm>
          <a:prstGeom prst="rect">
            <a:avLst/>
          </a:prstGeom>
          <a:solidFill>
            <a:srgbClr val="FF9966"/>
          </a:solidFill>
          <a:ln w="28575">
            <a:solidFill>
              <a:schemeClr val="tx1"/>
            </a:solidFill>
            <a:miter lim="800000"/>
            <a:headEnd/>
            <a:tailEnd/>
          </a:ln>
        </p:spPr>
        <p:txBody>
          <a:bodyPr wrap="none" anchor="ctr"/>
          <a:lstStyle/>
          <a:p>
            <a:pPr algn="ctr"/>
            <a:r>
              <a:rPr lang="en-US" sz="2400" b="1">
                <a:latin typeface="Times New Roman" pitchFamily="18" charset="0"/>
              </a:rPr>
              <a:t>210</a:t>
            </a:r>
          </a:p>
        </p:txBody>
      </p:sp>
      <p:sp>
        <p:nvSpPr>
          <p:cNvPr id="19469" name="Text Box 13"/>
          <p:cNvSpPr txBox="1">
            <a:spLocks noChangeArrowheads="1"/>
          </p:cNvSpPr>
          <p:nvPr/>
        </p:nvSpPr>
        <p:spPr bwMode="auto">
          <a:xfrm>
            <a:off x="5740400" y="1524000"/>
            <a:ext cx="819150" cy="4968875"/>
          </a:xfrm>
          <a:prstGeom prst="rect">
            <a:avLst/>
          </a:prstGeom>
          <a:noFill/>
          <a:ln w="28575">
            <a:noFill/>
            <a:miter lim="800000"/>
            <a:headEnd/>
            <a:tailEnd/>
          </a:ln>
        </p:spPr>
        <p:txBody>
          <a:bodyPr wrap="none">
            <a:spAutoFit/>
          </a:bodyPr>
          <a:lstStyle/>
          <a:p>
            <a:pPr algn="r"/>
            <a:r>
              <a:rPr lang="en-US" sz="2000" b="1">
                <a:solidFill>
                  <a:schemeClr val="bg1"/>
                </a:solidFill>
                <a:latin typeface="Times New Roman" pitchFamily="18" charset="0"/>
              </a:rPr>
              <a:t>000</a:t>
            </a:r>
            <a:r>
              <a:rPr lang="en-US" sz="2000" b="1">
                <a:solidFill>
                  <a:srgbClr val="FF9966"/>
                </a:solidFill>
                <a:latin typeface="Times New Roman" pitchFamily="18" charset="0"/>
              </a:rPr>
              <a:t>0</a:t>
            </a:r>
            <a:r>
              <a:rPr lang="en-US" sz="2000" b="1">
                <a:solidFill>
                  <a:schemeClr val="bg1"/>
                </a:solidFill>
                <a:latin typeface="Times New Roman" pitchFamily="18" charset="0"/>
              </a:rPr>
              <a:t>0</a:t>
            </a:r>
          </a:p>
          <a:p>
            <a:pPr algn="r"/>
            <a:r>
              <a:rPr lang="en-US" sz="2000" b="1">
                <a:solidFill>
                  <a:schemeClr val="bg1"/>
                </a:solidFill>
                <a:latin typeface="Times New Roman" pitchFamily="18" charset="0"/>
              </a:rPr>
              <a:t>000</a:t>
            </a:r>
            <a:r>
              <a:rPr lang="en-US" sz="2000" b="1">
                <a:solidFill>
                  <a:srgbClr val="3366FF"/>
                </a:solidFill>
                <a:latin typeface="Times New Roman" pitchFamily="18" charset="0"/>
              </a:rPr>
              <a:t>1</a:t>
            </a:r>
            <a:r>
              <a:rPr lang="en-US" sz="2000" b="1">
                <a:solidFill>
                  <a:schemeClr val="bg1"/>
                </a:solidFill>
                <a:latin typeface="Times New Roman" pitchFamily="18" charset="0"/>
              </a:rPr>
              <a:t>0</a:t>
            </a:r>
          </a:p>
          <a:p>
            <a:pPr algn="r"/>
            <a:r>
              <a:rPr lang="en-US" sz="2000" b="1">
                <a:solidFill>
                  <a:schemeClr val="bg1"/>
                </a:solidFill>
                <a:latin typeface="Times New Roman" pitchFamily="18" charset="0"/>
              </a:rPr>
              <a:t>001</a:t>
            </a:r>
            <a:r>
              <a:rPr lang="en-US" sz="2000" b="1">
                <a:solidFill>
                  <a:srgbClr val="FF7C80"/>
                </a:solidFill>
                <a:latin typeface="Times New Roman" pitchFamily="18" charset="0"/>
              </a:rPr>
              <a:t>0</a:t>
            </a:r>
            <a:r>
              <a:rPr lang="en-US" sz="2000" b="1">
                <a:solidFill>
                  <a:schemeClr val="bg1"/>
                </a:solidFill>
                <a:latin typeface="Times New Roman" pitchFamily="18" charset="0"/>
              </a:rPr>
              <a:t>0</a:t>
            </a:r>
          </a:p>
          <a:p>
            <a:pPr algn="r"/>
            <a:r>
              <a:rPr lang="en-US" sz="2000" b="1">
                <a:solidFill>
                  <a:schemeClr val="bg1"/>
                </a:solidFill>
                <a:latin typeface="Times New Roman" pitchFamily="18" charset="0"/>
              </a:rPr>
              <a:t>001</a:t>
            </a:r>
            <a:r>
              <a:rPr lang="en-US" sz="2000" b="1">
                <a:solidFill>
                  <a:srgbClr val="6699FF"/>
                </a:solidFill>
                <a:latin typeface="Times New Roman" pitchFamily="18" charset="0"/>
              </a:rPr>
              <a:t>1</a:t>
            </a:r>
            <a:r>
              <a:rPr lang="en-US" sz="2000" b="1">
                <a:solidFill>
                  <a:schemeClr val="bg1"/>
                </a:solidFill>
                <a:latin typeface="Times New Roman" pitchFamily="18" charset="0"/>
              </a:rPr>
              <a:t>0</a:t>
            </a:r>
          </a:p>
          <a:p>
            <a:pPr algn="r"/>
            <a:r>
              <a:rPr lang="en-US" sz="2000" b="1">
                <a:solidFill>
                  <a:schemeClr val="bg1"/>
                </a:solidFill>
                <a:latin typeface="Times New Roman" pitchFamily="18" charset="0"/>
              </a:rPr>
              <a:t>010</a:t>
            </a:r>
            <a:r>
              <a:rPr lang="en-US" sz="2000" b="1">
                <a:solidFill>
                  <a:srgbClr val="FF9966"/>
                </a:solidFill>
                <a:latin typeface="Times New Roman" pitchFamily="18" charset="0"/>
              </a:rPr>
              <a:t>0</a:t>
            </a:r>
            <a:r>
              <a:rPr lang="en-US" sz="2000" b="1">
                <a:solidFill>
                  <a:schemeClr val="bg1"/>
                </a:solidFill>
                <a:latin typeface="Times New Roman" pitchFamily="18" charset="0"/>
              </a:rPr>
              <a:t>0</a:t>
            </a:r>
          </a:p>
          <a:p>
            <a:pPr algn="r"/>
            <a:r>
              <a:rPr lang="en-US" sz="2000" b="1">
                <a:solidFill>
                  <a:schemeClr val="bg1"/>
                </a:solidFill>
                <a:latin typeface="Times New Roman" pitchFamily="18" charset="0"/>
              </a:rPr>
              <a:t>010</a:t>
            </a:r>
            <a:r>
              <a:rPr lang="en-US" sz="2000" b="1">
                <a:solidFill>
                  <a:srgbClr val="3366FF"/>
                </a:solidFill>
                <a:latin typeface="Times New Roman" pitchFamily="18" charset="0"/>
              </a:rPr>
              <a:t>1</a:t>
            </a:r>
            <a:r>
              <a:rPr lang="en-US" sz="2000" b="1">
                <a:solidFill>
                  <a:schemeClr val="bg1"/>
                </a:solidFill>
                <a:latin typeface="Times New Roman" pitchFamily="18" charset="0"/>
              </a:rPr>
              <a:t>0</a:t>
            </a:r>
          </a:p>
          <a:p>
            <a:pPr algn="r"/>
            <a:r>
              <a:rPr lang="en-US" sz="2000" b="1">
                <a:solidFill>
                  <a:schemeClr val="bg1"/>
                </a:solidFill>
                <a:latin typeface="Times New Roman" pitchFamily="18" charset="0"/>
              </a:rPr>
              <a:t>011</a:t>
            </a:r>
            <a:r>
              <a:rPr lang="en-US" sz="2000" b="1">
                <a:solidFill>
                  <a:srgbClr val="FF7C80"/>
                </a:solidFill>
                <a:latin typeface="Times New Roman" pitchFamily="18" charset="0"/>
              </a:rPr>
              <a:t>0</a:t>
            </a:r>
            <a:r>
              <a:rPr lang="en-US" sz="2000" b="1">
                <a:solidFill>
                  <a:schemeClr val="bg1"/>
                </a:solidFill>
                <a:latin typeface="Times New Roman" pitchFamily="18" charset="0"/>
              </a:rPr>
              <a:t>0</a:t>
            </a:r>
          </a:p>
          <a:p>
            <a:pPr algn="r"/>
            <a:r>
              <a:rPr lang="en-US" sz="2000" b="1">
                <a:solidFill>
                  <a:schemeClr val="bg1"/>
                </a:solidFill>
                <a:latin typeface="Times New Roman" pitchFamily="18" charset="0"/>
              </a:rPr>
              <a:t>011</a:t>
            </a:r>
            <a:r>
              <a:rPr lang="en-US" sz="2000" b="1">
                <a:solidFill>
                  <a:srgbClr val="6699FF"/>
                </a:solidFill>
                <a:latin typeface="Times New Roman" pitchFamily="18" charset="0"/>
              </a:rPr>
              <a:t>1</a:t>
            </a:r>
            <a:r>
              <a:rPr lang="en-US" sz="2000" b="1">
                <a:solidFill>
                  <a:schemeClr val="bg1"/>
                </a:solidFill>
                <a:latin typeface="Times New Roman" pitchFamily="18" charset="0"/>
              </a:rPr>
              <a:t>0</a:t>
            </a:r>
          </a:p>
          <a:p>
            <a:pPr algn="r"/>
            <a:r>
              <a:rPr lang="en-US" sz="2000" b="1">
                <a:solidFill>
                  <a:schemeClr val="bg1"/>
                </a:solidFill>
                <a:latin typeface="Times New Roman" pitchFamily="18" charset="0"/>
              </a:rPr>
              <a:t>100</a:t>
            </a:r>
            <a:r>
              <a:rPr lang="en-US" sz="2000" b="1">
                <a:solidFill>
                  <a:srgbClr val="FF9966"/>
                </a:solidFill>
                <a:latin typeface="Times New Roman" pitchFamily="18" charset="0"/>
              </a:rPr>
              <a:t>0</a:t>
            </a:r>
            <a:r>
              <a:rPr lang="en-US" sz="2000" b="1">
                <a:solidFill>
                  <a:schemeClr val="bg1"/>
                </a:solidFill>
                <a:latin typeface="Times New Roman" pitchFamily="18" charset="0"/>
              </a:rPr>
              <a:t>0</a:t>
            </a:r>
          </a:p>
          <a:p>
            <a:pPr algn="r"/>
            <a:r>
              <a:rPr lang="en-US" sz="2000" b="1">
                <a:solidFill>
                  <a:schemeClr val="bg1"/>
                </a:solidFill>
                <a:latin typeface="Times New Roman" pitchFamily="18" charset="0"/>
              </a:rPr>
              <a:t>100</a:t>
            </a:r>
            <a:r>
              <a:rPr lang="en-US" sz="2000" b="1">
                <a:solidFill>
                  <a:srgbClr val="3366FF"/>
                </a:solidFill>
                <a:latin typeface="Times New Roman" pitchFamily="18" charset="0"/>
              </a:rPr>
              <a:t>1</a:t>
            </a:r>
            <a:r>
              <a:rPr lang="en-US" sz="2000" b="1">
                <a:solidFill>
                  <a:schemeClr val="bg1"/>
                </a:solidFill>
                <a:latin typeface="Times New Roman" pitchFamily="18" charset="0"/>
              </a:rPr>
              <a:t>0</a:t>
            </a:r>
          </a:p>
          <a:p>
            <a:pPr algn="r"/>
            <a:r>
              <a:rPr lang="en-US" sz="2000" b="1">
                <a:solidFill>
                  <a:schemeClr val="bg1"/>
                </a:solidFill>
                <a:latin typeface="Times New Roman" pitchFamily="18" charset="0"/>
              </a:rPr>
              <a:t>101</a:t>
            </a:r>
            <a:r>
              <a:rPr lang="en-US" sz="2000" b="1">
                <a:solidFill>
                  <a:srgbClr val="FF7C80"/>
                </a:solidFill>
                <a:latin typeface="Times New Roman" pitchFamily="18" charset="0"/>
              </a:rPr>
              <a:t>0</a:t>
            </a:r>
            <a:r>
              <a:rPr lang="en-US" sz="2000" b="1">
                <a:solidFill>
                  <a:schemeClr val="bg1"/>
                </a:solidFill>
                <a:latin typeface="Times New Roman" pitchFamily="18" charset="0"/>
              </a:rPr>
              <a:t>0</a:t>
            </a:r>
          </a:p>
          <a:p>
            <a:pPr algn="r"/>
            <a:r>
              <a:rPr lang="en-US" sz="2000" b="1">
                <a:solidFill>
                  <a:schemeClr val="bg1"/>
                </a:solidFill>
                <a:latin typeface="Times New Roman" pitchFamily="18" charset="0"/>
              </a:rPr>
              <a:t>101</a:t>
            </a:r>
            <a:r>
              <a:rPr lang="en-US" sz="2000" b="1">
                <a:solidFill>
                  <a:srgbClr val="6699FF"/>
                </a:solidFill>
                <a:latin typeface="Times New Roman" pitchFamily="18" charset="0"/>
              </a:rPr>
              <a:t>1</a:t>
            </a:r>
            <a:r>
              <a:rPr lang="en-US" sz="2000" b="1">
                <a:solidFill>
                  <a:schemeClr val="bg1"/>
                </a:solidFill>
                <a:latin typeface="Times New Roman" pitchFamily="18" charset="0"/>
              </a:rPr>
              <a:t>0</a:t>
            </a:r>
          </a:p>
          <a:p>
            <a:pPr algn="r"/>
            <a:r>
              <a:rPr lang="en-US" sz="2000" b="1">
                <a:solidFill>
                  <a:schemeClr val="bg1"/>
                </a:solidFill>
                <a:latin typeface="Times New Roman" pitchFamily="18" charset="0"/>
              </a:rPr>
              <a:t>110</a:t>
            </a:r>
            <a:r>
              <a:rPr lang="en-US" sz="2000" b="1">
                <a:solidFill>
                  <a:srgbClr val="FF9966"/>
                </a:solidFill>
                <a:latin typeface="Times New Roman" pitchFamily="18" charset="0"/>
              </a:rPr>
              <a:t>0</a:t>
            </a:r>
            <a:r>
              <a:rPr lang="en-US" sz="2000" b="1">
                <a:solidFill>
                  <a:schemeClr val="bg1"/>
                </a:solidFill>
                <a:latin typeface="Times New Roman" pitchFamily="18" charset="0"/>
              </a:rPr>
              <a:t>0</a:t>
            </a:r>
          </a:p>
          <a:p>
            <a:pPr algn="r"/>
            <a:r>
              <a:rPr lang="en-US" sz="2000" b="1">
                <a:solidFill>
                  <a:schemeClr val="bg1"/>
                </a:solidFill>
                <a:latin typeface="Times New Roman" pitchFamily="18" charset="0"/>
              </a:rPr>
              <a:t>110</a:t>
            </a:r>
            <a:r>
              <a:rPr lang="en-US" sz="2000" b="1">
                <a:solidFill>
                  <a:srgbClr val="3366FF"/>
                </a:solidFill>
                <a:latin typeface="Times New Roman" pitchFamily="18" charset="0"/>
              </a:rPr>
              <a:t>1</a:t>
            </a:r>
            <a:r>
              <a:rPr lang="en-US" sz="2000" b="1">
                <a:solidFill>
                  <a:schemeClr val="bg1"/>
                </a:solidFill>
                <a:latin typeface="Times New Roman" pitchFamily="18" charset="0"/>
              </a:rPr>
              <a:t>0</a:t>
            </a:r>
          </a:p>
          <a:p>
            <a:pPr algn="r"/>
            <a:r>
              <a:rPr lang="en-US" sz="2000" b="1">
                <a:solidFill>
                  <a:schemeClr val="bg1"/>
                </a:solidFill>
                <a:latin typeface="Times New Roman" pitchFamily="18" charset="0"/>
              </a:rPr>
              <a:t>111</a:t>
            </a:r>
            <a:r>
              <a:rPr lang="en-US" sz="2000" b="1">
                <a:solidFill>
                  <a:srgbClr val="FF7C80"/>
                </a:solidFill>
                <a:latin typeface="Times New Roman" pitchFamily="18" charset="0"/>
              </a:rPr>
              <a:t>0</a:t>
            </a:r>
            <a:r>
              <a:rPr lang="en-US" sz="2000" b="1">
                <a:solidFill>
                  <a:schemeClr val="bg1"/>
                </a:solidFill>
                <a:latin typeface="Times New Roman" pitchFamily="18" charset="0"/>
              </a:rPr>
              <a:t>0</a:t>
            </a:r>
          </a:p>
          <a:p>
            <a:pPr algn="r"/>
            <a:r>
              <a:rPr lang="en-US" sz="2000" b="1">
                <a:solidFill>
                  <a:schemeClr val="bg1"/>
                </a:solidFill>
                <a:latin typeface="Times New Roman" pitchFamily="18" charset="0"/>
              </a:rPr>
              <a:t>111</a:t>
            </a:r>
            <a:r>
              <a:rPr lang="en-US" sz="2000" b="1">
                <a:solidFill>
                  <a:srgbClr val="6699FF"/>
                </a:solidFill>
                <a:latin typeface="Times New Roman" pitchFamily="18" charset="0"/>
              </a:rPr>
              <a:t>1</a:t>
            </a:r>
            <a:r>
              <a:rPr lang="en-US" sz="2000" b="1">
                <a:solidFill>
                  <a:schemeClr val="bg1"/>
                </a:solidFill>
                <a:latin typeface="Times New Roman" pitchFamily="18" charset="0"/>
              </a:rPr>
              <a:t>0</a:t>
            </a:r>
          </a:p>
        </p:txBody>
      </p:sp>
      <p:sp>
        <p:nvSpPr>
          <p:cNvPr id="19470" name="Text Box 14"/>
          <p:cNvSpPr txBox="1">
            <a:spLocks noChangeArrowheads="1"/>
          </p:cNvSpPr>
          <p:nvPr/>
        </p:nvSpPr>
        <p:spPr bwMode="auto">
          <a:xfrm>
            <a:off x="2590800" y="1143000"/>
            <a:ext cx="996950" cy="457200"/>
          </a:xfrm>
          <a:prstGeom prst="rect">
            <a:avLst/>
          </a:prstGeom>
          <a:noFill/>
          <a:ln w="28575">
            <a:noFill/>
            <a:miter lim="800000"/>
            <a:headEnd/>
            <a:tailEnd/>
          </a:ln>
        </p:spPr>
        <p:txBody>
          <a:bodyPr wrap="none">
            <a:spAutoFit/>
          </a:bodyPr>
          <a:lstStyle/>
          <a:p>
            <a:r>
              <a:rPr lang="en-US" sz="2400" b="1">
                <a:latin typeface="Times New Roman" pitchFamily="18" charset="0"/>
              </a:rPr>
              <a:t>Cache</a:t>
            </a:r>
          </a:p>
        </p:txBody>
      </p:sp>
      <p:sp>
        <p:nvSpPr>
          <p:cNvPr id="19471" name="Rectangle 15"/>
          <p:cNvSpPr>
            <a:spLocks noChangeArrowheads="1"/>
          </p:cNvSpPr>
          <p:nvPr/>
        </p:nvSpPr>
        <p:spPr bwMode="auto">
          <a:xfrm>
            <a:off x="2362200" y="2667000"/>
            <a:ext cx="838200" cy="304800"/>
          </a:xfrm>
          <a:prstGeom prst="rect">
            <a:avLst/>
          </a:prstGeom>
          <a:solidFill>
            <a:schemeClr val="bg1"/>
          </a:solidFill>
          <a:ln w="28575">
            <a:solidFill>
              <a:schemeClr val="tx1"/>
            </a:solidFill>
            <a:miter lim="800000"/>
            <a:headEnd/>
            <a:tailEnd/>
          </a:ln>
        </p:spPr>
        <p:txBody>
          <a:bodyPr wrap="none" anchor="ctr"/>
          <a:lstStyle/>
          <a:p>
            <a:pPr algn="ctr"/>
            <a:endParaRPr lang="en-US" sz="2400" b="1">
              <a:latin typeface="Times New Roman" pitchFamily="18" charset="0"/>
            </a:endParaRPr>
          </a:p>
        </p:txBody>
      </p:sp>
      <p:sp>
        <p:nvSpPr>
          <p:cNvPr id="19472" name="Rectangle 16"/>
          <p:cNvSpPr>
            <a:spLocks noChangeArrowheads="1"/>
          </p:cNvSpPr>
          <p:nvPr/>
        </p:nvSpPr>
        <p:spPr bwMode="auto">
          <a:xfrm>
            <a:off x="3200400" y="2667000"/>
            <a:ext cx="1066800" cy="304800"/>
          </a:xfrm>
          <a:prstGeom prst="rect">
            <a:avLst/>
          </a:prstGeom>
          <a:solidFill>
            <a:srgbClr val="6699FF"/>
          </a:solidFill>
          <a:ln w="28575">
            <a:solidFill>
              <a:schemeClr val="tx1"/>
            </a:solidFill>
            <a:miter lim="800000"/>
            <a:headEnd/>
            <a:tailEnd/>
          </a:ln>
        </p:spPr>
        <p:txBody>
          <a:bodyPr wrap="none" anchor="ctr"/>
          <a:lstStyle/>
          <a:p>
            <a:endParaRPr lang="en-US"/>
          </a:p>
        </p:txBody>
      </p:sp>
      <p:sp>
        <p:nvSpPr>
          <p:cNvPr id="19473" name="Text Box 17"/>
          <p:cNvSpPr txBox="1">
            <a:spLocks noChangeArrowheads="1"/>
          </p:cNvSpPr>
          <p:nvPr/>
        </p:nvSpPr>
        <p:spPr bwMode="auto">
          <a:xfrm>
            <a:off x="1752600" y="1600200"/>
            <a:ext cx="3352800" cy="457200"/>
          </a:xfrm>
          <a:prstGeom prst="rect">
            <a:avLst/>
          </a:prstGeom>
          <a:noFill/>
          <a:ln w="28575">
            <a:noFill/>
            <a:miter lim="800000"/>
            <a:headEnd/>
            <a:tailEnd/>
          </a:ln>
        </p:spPr>
        <p:txBody>
          <a:bodyPr>
            <a:spAutoFit/>
          </a:bodyPr>
          <a:lstStyle/>
          <a:p>
            <a:r>
              <a:rPr lang="en-US" sz="2400" b="1">
                <a:latin typeface="Times New Roman" pitchFamily="18" charset="0"/>
              </a:rPr>
              <a:t>V d   tag       data     </a:t>
            </a:r>
          </a:p>
        </p:txBody>
      </p:sp>
      <p:sp>
        <p:nvSpPr>
          <p:cNvPr id="19474" name="Text Box 18"/>
          <p:cNvSpPr txBox="1">
            <a:spLocks noChangeArrowheads="1"/>
          </p:cNvSpPr>
          <p:nvPr/>
        </p:nvSpPr>
        <p:spPr bwMode="auto">
          <a:xfrm>
            <a:off x="6350000" y="1066800"/>
            <a:ext cx="1300163" cy="457200"/>
          </a:xfrm>
          <a:prstGeom prst="rect">
            <a:avLst/>
          </a:prstGeom>
          <a:noFill/>
          <a:ln w="28575">
            <a:noFill/>
            <a:miter lim="800000"/>
            <a:headEnd/>
            <a:tailEnd/>
          </a:ln>
        </p:spPr>
        <p:txBody>
          <a:bodyPr wrap="none">
            <a:spAutoFit/>
          </a:bodyPr>
          <a:lstStyle/>
          <a:p>
            <a:r>
              <a:rPr lang="en-US" sz="2400" b="1">
                <a:solidFill>
                  <a:schemeClr val="bg1"/>
                </a:solidFill>
                <a:latin typeface="Times New Roman" pitchFamily="18" charset="0"/>
              </a:rPr>
              <a:t>Memory</a:t>
            </a:r>
          </a:p>
        </p:txBody>
      </p:sp>
      <p:sp>
        <p:nvSpPr>
          <p:cNvPr id="19475" name="Rectangle 19"/>
          <p:cNvSpPr>
            <a:spLocks noChangeArrowheads="1"/>
          </p:cNvSpPr>
          <p:nvPr/>
        </p:nvSpPr>
        <p:spPr bwMode="auto">
          <a:xfrm>
            <a:off x="6502400" y="1600200"/>
            <a:ext cx="1066800" cy="304800"/>
          </a:xfrm>
          <a:prstGeom prst="rect">
            <a:avLst/>
          </a:prstGeom>
          <a:solidFill>
            <a:srgbClr val="FF9966"/>
          </a:solidFill>
          <a:ln w="28575">
            <a:solidFill>
              <a:schemeClr val="tx1"/>
            </a:solidFill>
            <a:miter lim="800000"/>
            <a:headEnd/>
            <a:tailEnd/>
          </a:ln>
        </p:spPr>
        <p:txBody>
          <a:bodyPr wrap="none" anchor="ctr"/>
          <a:lstStyle/>
          <a:p>
            <a:pPr algn="ctr"/>
            <a:r>
              <a:rPr lang="en-US" sz="2400" b="1">
                <a:latin typeface="Times New Roman" pitchFamily="18" charset="0"/>
              </a:rPr>
              <a:t>78</a:t>
            </a:r>
          </a:p>
        </p:txBody>
      </p:sp>
      <p:sp>
        <p:nvSpPr>
          <p:cNvPr id="19476" name="Rectangle 20"/>
          <p:cNvSpPr>
            <a:spLocks noChangeArrowheads="1"/>
          </p:cNvSpPr>
          <p:nvPr/>
        </p:nvSpPr>
        <p:spPr bwMode="auto">
          <a:xfrm>
            <a:off x="6502400" y="2209800"/>
            <a:ext cx="1066800" cy="304800"/>
          </a:xfrm>
          <a:prstGeom prst="rect">
            <a:avLst/>
          </a:prstGeom>
          <a:solidFill>
            <a:srgbClr val="FF9966"/>
          </a:solidFill>
          <a:ln w="28575">
            <a:solidFill>
              <a:schemeClr val="tx1"/>
            </a:solidFill>
            <a:miter lim="800000"/>
            <a:headEnd/>
            <a:tailEnd/>
          </a:ln>
        </p:spPr>
        <p:txBody>
          <a:bodyPr wrap="none" anchor="ctr"/>
          <a:lstStyle/>
          <a:p>
            <a:pPr algn="ctr"/>
            <a:r>
              <a:rPr lang="en-US" sz="2400" b="1">
                <a:latin typeface="Times New Roman" pitchFamily="18" charset="0"/>
              </a:rPr>
              <a:t>120</a:t>
            </a:r>
          </a:p>
        </p:txBody>
      </p:sp>
      <p:sp>
        <p:nvSpPr>
          <p:cNvPr id="19477" name="Rectangle 21"/>
          <p:cNvSpPr>
            <a:spLocks noChangeArrowheads="1"/>
          </p:cNvSpPr>
          <p:nvPr/>
        </p:nvSpPr>
        <p:spPr bwMode="auto">
          <a:xfrm>
            <a:off x="6502400" y="2819400"/>
            <a:ext cx="1066800" cy="304800"/>
          </a:xfrm>
          <a:prstGeom prst="rect">
            <a:avLst/>
          </a:prstGeom>
          <a:solidFill>
            <a:srgbClr val="FF9966"/>
          </a:solidFill>
          <a:ln w="28575">
            <a:solidFill>
              <a:schemeClr val="tx1"/>
            </a:solidFill>
            <a:miter lim="800000"/>
            <a:headEnd/>
            <a:tailEnd/>
          </a:ln>
        </p:spPr>
        <p:txBody>
          <a:bodyPr wrap="none" anchor="ctr"/>
          <a:lstStyle/>
          <a:p>
            <a:pPr algn="ctr"/>
            <a:r>
              <a:rPr lang="en-US" sz="2400" b="1">
                <a:latin typeface="Times New Roman" pitchFamily="18" charset="0"/>
              </a:rPr>
              <a:t>71</a:t>
            </a:r>
          </a:p>
        </p:txBody>
      </p:sp>
      <p:sp>
        <p:nvSpPr>
          <p:cNvPr id="19478" name="Rectangle 22"/>
          <p:cNvSpPr>
            <a:spLocks noChangeArrowheads="1"/>
          </p:cNvSpPr>
          <p:nvPr/>
        </p:nvSpPr>
        <p:spPr bwMode="auto">
          <a:xfrm>
            <a:off x="6502400" y="3733800"/>
            <a:ext cx="1066800" cy="304800"/>
          </a:xfrm>
          <a:prstGeom prst="rect">
            <a:avLst/>
          </a:prstGeom>
          <a:solidFill>
            <a:srgbClr val="6699FF"/>
          </a:solidFill>
          <a:ln w="28575">
            <a:solidFill>
              <a:schemeClr val="tx1"/>
            </a:solidFill>
            <a:miter lim="800000"/>
            <a:headEnd/>
            <a:tailEnd/>
          </a:ln>
        </p:spPr>
        <p:txBody>
          <a:bodyPr wrap="none" anchor="ctr"/>
          <a:lstStyle/>
          <a:p>
            <a:pPr algn="ctr"/>
            <a:r>
              <a:rPr lang="en-US" sz="2400" b="1">
                <a:latin typeface="Times New Roman" pitchFamily="18" charset="0"/>
              </a:rPr>
              <a:t>173</a:t>
            </a:r>
          </a:p>
        </p:txBody>
      </p:sp>
      <p:sp>
        <p:nvSpPr>
          <p:cNvPr id="19479" name="Rectangle 23"/>
          <p:cNvSpPr>
            <a:spLocks noChangeArrowheads="1"/>
          </p:cNvSpPr>
          <p:nvPr/>
        </p:nvSpPr>
        <p:spPr bwMode="auto">
          <a:xfrm>
            <a:off x="6502400" y="4343400"/>
            <a:ext cx="1066800" cy="304800"/>
          </a:xfrm>
          <a:prstGeom prst="rect">
            <a:avLst/>
          </a:prstGeom>
          <a:solidFill>
            <a:srgbClr val="6699FF"/>
          </a:solidFill>
          <a:ln w="28575">
            <a:solidFill>
              <a:schemeClr val="tx1"/>
            </a:solidFill>
            <a:miter lim="800000"/>
            <a:headEnd/>
            <a:tailEnd/>
          </a:ln>
        </p:spPr>
        <p:txBody>
          <a:bodyPr wrap="none" anchor="ctr"/>
          <a:lstStyle/>
          <a:p>
            <a:pPr algn="ctr"/>
            <a:r>
              <a:rPr lang="en-US" sz="2400" b="1">
                <a:latin typeface="Times New Roman" pitchFamily="18" charset="0"/>
              </a:rPr>
              <a:t>21</a:t>
            </a:r>
          </a:p>
        </p:txBody>
      </p:sp>
      <p:sp>
        <p:nvSpPr>
          <p:cNvPr id="19480" name="Rectangle 24"/>
          <p:cNvSpPr>
            <a:spLocks noChangeArrowheads="1"/>
          </p:cNvSpPr>
          <p:nvPr/>
        </p:nvSpPr>
        <p:spPr bwMode="auto">
          <a:xfrm>
            <a:off x="6502400" y="4953000"/>
            <a:ext cx="1066800" cy="304800"/>
          </a:xfrm>
          <a:prstGeom prst="rect">
            <a:avLst/>
          </a:prstGeom>
          <a:solidFill>
            <a:srgbClr val="6699FF"/>
          </a:solidFill>
          <a:ln w="28575">
            <a:solidFill>
              <a:schemeClr val="tx1"/>
            </a:solidFill>
            <a:miter lim="800000"/>
            <a:headEnd/>
            <a:tailEnd/>
          </a:ln>
        </p:spPr>
        <p:txBody>
          <a:bodyPr wrap="none" anchor="ctr"/>
          <a:lstStyle/>
          <a:p>
            <a:pPr algn="ctr"/>
            <a:r>
              <a:rPr lang="en-US" sz="2400" b="1">
                <a:latin typeface="Times New Roman" pitchFamily="18" charset="0"/>
              </a:rPr>
              <a:t>28</a:t>
            </a:r>
          </a:p>
        </p:txBody>
      </p:sp>
      <p:sp>
        <p:nvSpPr>
          <p:cNvPr id="19481" name="Rectangle 25"/>
          <p:cNvSpPr>
            <a:spLocks noChangeArrowheads="1"/>
          </p:cNvSpPr>
          <p:nvPr/>
        </p:nvSpPr>
        <p:spPr bwMode="auto">
          <a:xfrm>
            <a:off x="6502400" y="5562600"/>
            <a:ext cx="1066800" cy="304800"/>
          </a:xfrm>
          <a:prstGeom prst="rect">
            <a:avLst/>
          </a:prstGeom>
          <a:solidFill>
            <a:srgbClr val="6699FF"/>
          </a:solidFill>
          <a:ln w="28575">
            <a:solidFill>
              <a:schemeClr val="tx1"/>
            </a:solidFill>
            <a:miter lim="800000"/>
            <a:headEnd/>
            <a:tailEnd/>
          </a:ln>
        </p:spPr>
        <p:txBody>
          <a:bodyPr wrap="none" anchor="ctr"/>
          <a:lstStyle/>
          <a:p>
            <a:pPr algn="ctr"/>
            <a:r>
              <a:rPr lang="en-US" sz="2400" b="1">
                <a:latin typeface="Times New Roman" pitchFamily="18" charset="0"/>
              </a:rPr>
              <a:t>200</a:t>
            </a:r>
          </a:p>
        </p:txBody>
      </p:sp>
      <p:sp>
        <p:nvSpPr>
          <p:cNvPr id="19482" name="Rectangle 26"/>
          <p:cNvSpPr>
            <a:spLocks noChangeArrowheads="1"/>
          </p:cNvSpPr>
          <p:nvPr/>
        </p:nvSpPr>
        <p:spPr bwMode="auto">
          <a:xfrm>
            <a:off x="6502400" y="6172200"/>
            <a:ext cx="1066800" cy="304800"/>
          </a:xfrm>
          <a:prstGeom prst="rect">
            <a:avLst/>
          </a:prstGeom>
          <a:solidFill>
            <a:srgbClr val="6699FF"/>
          </a:solidFill>
          <a:ln w="28575">
            <a:solidFill>
              <a:schemeClr val="tx1"/>
            </a:solidFill>
            <a:miter lim="800000"/>
            <a:headEnd/>
            <a:tailEnd/>
          </a:ln>
        </p:spPr>
        <p:txBody>
          <a:bodyPr wrap="none" anchor="ctr"/>
          <a:lstStyle/>
          <a:p>
            <a:pPr algn="ctr"/>
            <a:r>
              <a:rPr lang="en-US" sz="2400" b="1">
                <a:latin typeface="Times New Roman" pitchFamily="18" charset="0"/>
              </a:rPr>
              <a:t>225</a:t>
            </a:r>
          </a:p>
        </p:txBody>
      </p:sp>
      <p:sp>
        <p:nvSpPr>
          <p:cNvPr id="19483" name="Rectangle 27"/>
          <p:cNvSpPr>
            <a:spLocks noChangeArrowheads="1"/>
          </p:cNvSpPr>
          <p:nvPr/>
        </p:nvSpPr>
        <p:spPr bwMode="auto">
          <a:xfrm>
            <a:off x="2098675" y="2667000"/>
            <a:ext cx="273050" cy="304800"/>
          </a:xfrm>
          <a:prstGeom prst="rect">
            <a:avLst/>
          </a:prstGeom>
          <a:solidFill>
            <a:schemeClr val="bg1"/>
          </a:solidFill>
          <a:ln w="28575">
            <a:solidFill>
              <a:schemeClr val="tx1"/>
            </a:solidFill>
            <a:miter lim="800000"/>
            <a:headEnd/>
            <a:tailEnd/>
          </a:ln>
        </p:spPr>
        <p:txBody>
          <a:bodyPr wrap="none" anchor="ctr"/>
          <a:lstStyle/>
          <a:p>
            <a:pPr algn="ctr"/>
            <a:endParaRPr lang="en-US" sz="2400" b="1">
              <a:latin typeface="Times New Roman" pitchFamily="18" charset="0"/>
            </a:endParaRPr>
          </a:p>
        </p:txBody>
      </p:sp>
      <p:sp>
        <p:nvSpPr>
          <p:cNvPr id="19484" name="Rectangle 28"/>
          <p:cNvSpPr>
            <a:spLocks noChangeArrowheads="1"/>
          </p:cNvSpPr>
          <p:nvPr/>
        </p:nvSpPr>
        <p:spPr bwMode="auto">
          <a:xfrm>
            <a:off x="1828800" y="2667000"/>
            <a:ext cx="273050" cy="304800"/>
          </a:xfrm>
          <a:prstGeom prst="rect">
            <a:avLst/>
          </a:prstGeom>
          <a:solidFill>
            <a:schemeClr val="bg1"/>
          </a:solidFill>
          <a:ln w="28575">
            <a:solidFill>
              <a:schemeClr val="tx1"/>
            </a:solidFill>
            <a:miter lim="800000"/>
            <a:headEnd/>
            <a:tailEnd/>
          </a:ln>
        </p:spPr>
        <p:txBody>
          <a:bodyPr wrap="none" anchor="ctr"/>
          <a:lstStyle/>
          <a:p>
            <a:pPr algn="ctr"/>
            <a:r>
              <a:rPr lang="en-US" sz="2400" b="1">
                <a:latin typeface="Times New Roman" pitchFamily="18" charset="0"/>
              </a:rPr>
              <a:t>0</a:t>
            </a:r>
          </a:p>
        </p:txBody>
      </p:sp>
      <p:sp>
        <p:nvSpPr>
          <p:cNvPr id="19485" name="Rectangle 29"/>
          <p:cNvSpPr>
            <a:spLocks noChangeArrowheads="1"/>
          </p:cNvSpPr>
          <p:nvPr/>
        </p:nvSpPr>
        <p:spPr bwMode="auto">
          <a:xfrm>
            <a:off x="2362200" y="2057400"/>
            <a:ext cx="838200" cy="304800"/>
          </a:xfrm>
          <a:prstGeom prst="rect">
            <a:avLst/>
          </a:prstGeom>
          <a:solidFill>
            <a:schemeClr val="bg1"/>
          </a:solidFill>
          <a:ln w="28575">
            <a:solidFill>
              <a:schemeClr val="tx1"/>
            </a:solidFill>
            <a:miter lim="800000"/>
            <a:headEnd/>
            <a:tailEnd/>
          </a:ln>
        </p:spPr>
        <p:txBody>
          <a:bodyPr wrap="none" anchor="ctr"/>
          <a:lstStyle/>
          <a:p>
            <a:pPr algn="ctr"/>
            <a:endParaRPr lang="en-US" sz="2400" b="1">
              <a:latin typeface="Times New Roman" pitchFamily="18" charset="0"/>
            </a:endParaRPr>
          </a:p>
        </p:txBody>
      </p:sp>
      <p:sp>
        <p:nvSpPr>
          <p:cNvPr id="19486" name="Rectangle 30"/>
          <p:cNvSpPr>
            <a:spLocks noChangeArrowheads="1"/>
          </p:cNvSpPr>
          <p:nvPr/>
        </p:nvSpPr>
        <p:spPr bwMode="auto">
          <a:xfrm>
            <a:off x="3200400" y="2057400"/>
            <a:ext cx="1066800" cy="304800"/>
          </a:xfrm>
          <a:prstGeom prst="rect">
            <a:avLst/>
          </a:prstGeom>
          <a:solidFill>
            <a:srgbClr val="FF9966"/>
          </a:solidFill>
          <a:ln w="28575">
            <a:solidFill>
              <a:schemeClr val="tx1"/>
            </a:solidFill>
            <a:miter lim="800000"/>
            <a:headEnd/>
            <a:tailEnd/>
          </a:ln>
        </p:spPr>
        <p:txBody>
          <a:bodyPr wrap="none" anchor="ctr"/>
          <a:lstStyle/>
          <a:p>
            <a:endParaRPr lang="en-US"/>
          </a:p>
        </p:txBody>
      </p:sp>
      <p:sp>
        <p:nvSpPr>
          <p:cNvPr id="19487" name="Rectangle 31"/>
          <p:cNvSpPr>
            <a:spLocks noChangeArrowheads="1"/>
          </p:cNvSpPr>
          <p:nvPr/>
        </p:nvSpPr>
        <p:spPr bwMode="auto">
          <a:xfrm>
            <a:off x="2098675" y="2057400"/>
            <a:ext cx="273050" cy="304800"/>
          </a:xfrm>
          <a:prstGeom prst="rect">
            <a:avLst/>
          </a:prstGeom>
          <a:solidFill>
            <a:schemeClr val="bg1"/>
          </a:solidFill>
          <a:ln w="28575">
            <a:solidFill>
              <a:schemeClr val="tx1"/>
            </a:solidFill>
            <a:miter lim="800000"/>
            <a:headEnd/>
            <a:tailEnd/>
          </a:ln>
        </p:spPr>
        <p:txBody>
          <a:bodyPr wrap="none" anchor="ctr"/>
          <a:lstStyle/>
          <a:p>
            <a:pPr algn="ctr"/>
            <a:endParaRPr lang="en-US" sz="2400" b="1">
              <a:latin typeface="Times New Roman" pitchFamily="18" charset="0"/>
            </a:endParaRPr>
          </a:p>
        </p:txBody>
      </p:sp>
      <p:sp>
        <p:nvSpPr>
          <p:cNvPr id="19488" name="Rectangle 32"/>
          <p:cNvSpPr>
            <a:spLocks noChangeArrowheads="1"/>
          </p:cNvSpPr>
          <p:nvPr/>
        </p:nvSpPr>
        <p:spPr bwMode="auto">
          <a:xfrm>
            <a:off x="1828800" y="2057400"/>
            <a:ext cx="273050" cy="304800"/>
          </a:xfrm>
          <a:prstGeom prst="rect">
            <a:avLst/>
          </a:prstGeom>
          <a:solidFill>
            <a:schemeClr val="bg1"/>
          </a:solidFill>
          <a:ln w="28575">
            <a:solidFill>
              <a:schemeClr val="tx1"/>
            </a:solidFill>
            <a:miter lim="800000"/>
            <a:headEnd/>
            <a:tailEnd/>
          </a:ln>
        </p:spPr>
        <p:txBody>
          <a:bodyPr wrap="none" anchor="ctr"/>
          <a:lstStyle/>
          <a:p>
            <a:pPr algn="ctr"/>
            <a:r>
              <a:rPr lang="en-US" sz="2400" b="1">
                <a:latin typeface="Times New Roman" pitchFamily="18" charset="0"/>
              </a:rPr>
              <a:t>0</a:t>
            </a:r>
          </a:p>
        </p:txBody>
      </p:sp>
      <p:sp>
        <p:nvSpPr>
          <p:cNvPr id="19489" name="Rectangle 33"/>
          <p:cNvSpPr>
            <a:spLocks noChangeArrowheads="1"/>
          </p:cNvSpPr>
          <p:nvPr/>
        </p:nvSpPr>
        <p:spPr bwMode="auto">
          <a:xfrm>
            <a:off x="2362200" y="2362200"/>
            <a:ext cx="838200" cy="304800"/>
          </a:xfrm>
          <a:prstGeom prst="rect">
            <a:avLst/>
          </a:prstGeom>
          <a:solidFill>
            <a:schemeClr val="bg1"/>
          </a:solidFill>
          <a:ln w="28575">
            <a:solidFill>
              <a:schemeClr val="tx1"/>
            </a:solidFill>
            <a:miter lim="800000"/>
            <a:headEnd/>
            <a:tailEnd/>
          </a:ln>
        </p:spPr>
        <p:txBody>
          <a:bodyPr wrap="none" anchor="ctr"/>
          <a:lstStyle/>
          <a:p>
            <a:pPr algn="ctr"/>
            <a:endParaRPr lang="en-US" sz="2400" b="1">
              <a:latin typeface="Times New Roman" pitchFamily="18" charset="0"/>
            </a:endParaRPr>
          </a:p>
        </p:txBody>
      </p:sp>
      <p:sp>
        <p:nvSpPr>
          <p:cNvPr id="19490" name="Rectangle 34"/>
          <p:cNvSpPr>
            <a:spLocks noChangeArrowheads="1"/>
          </p:cNvSpPr>
          <p:nvPr/>
        </p:nvSpPr>
        <p:spPr bwMode="auto">
          <a:xfrm>
            <a:off x="3200400" y="2362200"/>
            <a:ext cx="1066800" cy="304800"/>
          </a:xfrm>
          <a:prstGeom prst="rect">
            <a:avLst/>
          </a:prstGeom>
          <a:solidFill>
            <a:srgbClr val="FF9966"/>
          </a:solidFill>
          <a:ln w="28575">
            <a:solidFill>
              <a:schemeClr val="tx1"/>
            </a:solidFill>
            <a:miter lim="800000"/>
            <a:headEnd/>
            <a:tailEnd/>
          </a:ln>
        </p:spPr>
        <p:txBody>
          <a:bodyPr wrap="none" anchor="ctr"/>
          <a:lstStyle/>
          <a:p>
            <a:endParaRPr lang="en-US"/>
          </a:p>
        </p:txBody>
      </p:sp>
      <p:sp>
        <p:nvSpPr>
          <p:cNvPr id="19491" name="Rectangle 35"/>
          <p:cNvSpPr>
            <a:spLocks noChangeArrowheads="1"/>
          </p:cNvSpPr>
          <p:nvPr/>
        </p:nvSpPr>
        <p:spPr bwMode="auto">
          <a:xfrm>
            <a:off x="2098675" y="2362200"/>
            <a:ext cx="273050" cy="304800"/>
          </a:xfrm>
          <a:prstGeom prst="rect">
            <a:avLst/>
          </a:prstGeom>
          <a:solidFill>
            <a:schemeClr val="bg1"/>
          </a:solidFill>
          <a:ln w="28575">
            <a:solidFill>
              <a:schemeClr val="tx1"/>
            </a:solidFill>
            <a:miter lim="800000"/>
            <a:headEnd/>
            <a:tailEnd/>
          </a:ln>
        </p:spPr>
        <p:txBody>
          <a:bodyPr wrap="none" anchor="ctr"/>
          <a:lstStyle/>
          <a:p>
            <a:pPr algn="ctr"/>
            <a:endParaRPr lang="en-US" sz="2400" b="1">
              <a:latin typeface="Times New Roman" pitchFamily="18" charset="0"/>
            </a:endParaRPr>
          </a:p>
        </p:txBody>
      </p:sp>
      <p:sp>
        <p:nvSpPr>
          <p:cNvPr id="19492" name="Rectangle 36"/>
          <p:cNvSpPr>
            <a:spLocks noChangeArrowheads="1"/>
          </p:cNvSpPr>
          <p:nvPr/>
        </p:nvSpPr>
        <p:spPr bwMode="auto">
          <a:xfrm>
            <a:off x="1828800" y="2362200"/>
            <a:ext cx="273050" cy="304800"/>
          </a:xfrm>
          <a:prstGeom prst="rect">
            <a:avLst/>
          </a:prstGeom>
          <a:solidFill>
            <a:schemeClr val="bg1"/>
          </a:solidFill>
          <a:ln w="28575">
            <a:solidFill>
              <a:schemeClr val="tx1"/>
            </a:solidFill>
            <a:miter lim="800000"/>
            <a:headEnd/>
            <a:tailEnd/>
          </a:ln>
        </p:spPr>
        <p:txBody>
          <a:bodyPr wrap="none" anchor="ctr"/>
          <a:lstStyle/>
          <a:p>
            <a:pPr algn="ctr"/>
            <a:r>
              <a:rPr lang="en-US" sz="2400" b="1">
                <a:latin typeface="Times New Roman" pitchFamily="18" charset="0"/>
              </a:rPr>
              <a:t>0</a:t>
            </a:r>
          </a:p>
        </p:txBody>
      </p:sp>
      <p:sp>
        <p:nvSpPr>
          <p:cNvPr id="19493" name="Rectangle 37"/>
          <p:cNvSpPr>
            <a:spLocks noChangeArrowheads="1"/>
          </p:cNvSpPr>
          <p:nvPr/>
        </p:nvSpPr>
        <p:spPr bwMode="auto">
          <a:xfrm>
            <a:off x="2362200" y="2971800"/>
            <a:ext cx="838200" cy="304800"/>
          </a:xfrm>
          <a:prstGeom prst="rect">
            <a:avLst/>
          </a:prstGeom>
          <a:solidFill>
            <a:schemeClr val="bg1"/>
          </a:solidFill>
          <a:ln w="28575">
            <a:solidFill>
              <a:schemeClr val="tx1"/>
            </a:solidFill>
            <a:miter lim="800000"/>
            <a:headEnd/>
            <a:tailEnd/>
          </a:ln>
        </p:spPr>
        <p:txBody>
          <a:bodyPr wrap="none" anchor="ctr"/>
          <a:lstStyle/>
          <a:p>
            <a:pPr algn="ctr"/>
            <a:endParaRPr lang="en-US" sz="2400" b="1">
              <a:latin typeface="Times New Roman" pitchFamily="18" charset="0"/>
            </a:endParaRPr>
          </a:p>
        </p:txBody>
      </p:sp>
      <p:sp>
        <p:nvSpPr>
          <p:cNvPr id="19494" name="Rectangle 38"/>
          <p:cNvSpPr>
            <a:spLocks noChangeArrowheads="1"/>
          </p:cNvSpPr>
          <p:nvPr/>
        </p:nvSpPr>
        <p:spPr bwMode="auto">
          <a:xfrm>
            <a:off x="3200400" y="2971800"/>
            <a:ext cx="1066800" cy="304800"/>
          </a:xfrm>
          <a:prstGeom prst="rect">
            <a:avLst/>
          </a:prstGeom>
          <a:solidFill>
            <a:srgbClr val="6699FF"/>
          </a:solidFill>
          <a:ln w="28575">
            <a:solidFill>
              <a:schemeClr val="tx1"/>
            </a:solidFill>
            <a:miter lim="800000"/>
            <a:headEnd/>
            <a:tailEnd/>
          </a:ln>
        </p:spPr>
        <p:txBody>
          <a:bodyPr wrap="none" anchor="ctr"/>
          <a:lstStyle/>
          <a:p>
            <a:endParaRPr lang="en-US"/>
          </a:p>
        </p:txBody>
      </p:sp>
      <p:sp>
        <p:nvSpPr>
          <p:cNvPr id="19495" name="Rectangle 39"/>
          <p:cNvSpPr>
            <a:spLocks noChangeArrowheads="1"/>
          </p:cNvSpPr>
          <p:nvPr/>
        </p:nvSpPr>
        <p:spPr bwMode="auto">
          <a:xfrm>
            <a:off x="2098675" y="2971800"/>
            <a:ext cx="273050" cy="304800"/>
          </a:xfrm>
          <a:prstGeom prst="rect">
            <a:avLst/>
          </a:prstGeom>
          <a:solidFill>
            <a:schemeClr val="bg1"/>
          </a:solidFill>
          <a:ln w="28575">
            <a:solidFill>
              <a:schemeClr val="tx1"/>
            </a:solidFill>
            <a:miter lim="800000"/>
            <a:headEnd/>
            <a:tailEnd/>
          </a:ln>
        </p:spPr>
        <p:txBody>
          <a:bodyPr wrap="none" anchor="ctr"/>
          <a:lstStyle/>
          <a:p>
            <a:pPr algn="ctr"/>
            <a:endParaRPr lang="en-US" sz="2400" b="1">
              <a:latin typeface="Times New Roman" pitchFamily="18" charset="0"/>
            </a:endParaRPr>
          </a:p>
        </p:txBody>
      </p:sp>
      <p:sp>
        <p:nvSpPr>
          <p:cNvPr id="19496" name="Rectangle 40"/>
          <p:cNvSpPr>
            <a:spLocks noChangeArrowheads="1"/>
          </p:cNvSpPr>
          <p:nvPr/>
        </p:nvSpPr>
        <p:spPr bwMode="auto">
          <a:xfrm>
            <a:off x="1828800" y="2971800"/>
            <a:ext cx="273050" cy="304800"/>
          </a:xfrm>
          <a:prstGeom prst="rect">
            <a:avLst/>
          </a:prstGeom>
          <a:solidFill>
            <a:schemeClr val="bg1"/>
          </a:solidFill>
          <a:ln w="28575">
            <a:solidFill>
              <a:schemeClr val="tx1"/>
            </a:solidFill>
            <a:miter lim="800000"/>
            <a:headEnd/>
            <a:tailEnd/>
          </a:ln>
        </p:spPr>
        <p:txBody>
          <a:bodyPr wrap="none" anchor="ctr"/>
          <a:lstStyle/>
          <a:p>
            <a:pPr algn="ctr"/>
            <a:r>
              <a:rPr lang="en-US" sz="2400" b="1">
                <a:latin typeface="Times New Roman" pitchFamily="18" charset="0"/>
              </a:rPr>
              <a:t>0</a:t>
            </a:r>
          </a:p>
        </p:txBody>
      </p:sp>
      <p:sp>
        <p:nvSpPr>
          <p:cNvPr id="19497" name="Text Box 41"/>
          <p:cNvSpPr txBox="1">
            <a:spLocks noChangeArrowheads="1"/>
          </p:cNvSpPr>
          <p:nvPr/>
        </p:nvSpPr>
        <p:spPr bwMode="auto">
          <a:xfrm>
            <a:off x="152400" y="1143000"/>
            <a:ext cx="1252538" cy="1187450"/>
          </a:xfrm>
          <a:prstGeom prst="rect">
            <a:avLst/>
          </a:prstGeom>
          <a:noFill/>
          <a:ln w="3175">
            <a:noFill/>
            <a:miter lim="800000"/>
            <a:headEnd/>
            <a:tailEnd/>
          </a:ln>
        </p:spPr>
        <p:txBody>
          <a:bodyPr wrap="none">
            <a:spAutoFit/>
          </a:bodyPr>
          <a:lstStyle/>
          <a:p>
            <a:pPr algn="ctr"/>
            <a:r>
              <a:rPr lang="en-US" sz="2400" b="1">
                <a:latin typeface="Times New Roman" pitchFamily="18" charset="0"/>
              </a:rPr>
              <a:t>Address</a:t>
            </a:r>
          </a:p>
          <a:p>
            <a:pPr algn="ctr"/>
            <a:endParaRPr lang="en-US" sz="2400" b="1">
              <a:latin typeface="Times New Roman" pitchFamily="18" charset="0"/>
            </a:endParaRPr>
          </a:p>
          <a:p>
            <a:pPr algn="ctr"/>
            <a:r>
              <a:rPr lang="en-US" sz="2400" b="1">
                <a:latin typeface="Times New Roman" pitchFamily="18" charset="0"/>
              </a:rPr>
              <a:t>01101</a:t>
            </a:r>
          </a:p>
        </p:txBody>
      </p:sp>
      <p:sp>
        <p:nvSpPr>
          <p:cNvPr id="19498" name="Rectangle 42"/>
          <p:cNvSpPr>
            <a:spLocks noChangeArrowheads="1"/>
          </p:cNvSpPr>
          <p:nvPr/>
        </p:nvSpPr>
        <p:spPr bwMode="auto">
          <a:xfrm>
            <a:off x="7543800" y="1905000"/>
            <a:ext cx="1066800" cy="304800"/>
          </a:xfrm>
          <a:prstGeom prst="rect">
            <a:avLst/>
          </a:prstGeom>
          <a:solidFill>
            <a:srgbClr val="6699FF"/>
          </a:solidFill>
          <a:ln w="28575">
            <a:solidFill>
              <a:schemeClr val="tx1"/>
            </a:solidFill>
            <a:miter lim="800000"/>
            <a:headEnd/>
            <a:tailEnd/>
          </a:ln>
        </p:spPr>
        <p:txBody>
          <a:bodyPr wrap="none" anchor="ctr"/>
          <a:lstStyle/>
          <a:p>
            <a:pPr algn="ctr"/>
            <a:r>
              <a:rPr lang="en-US" sz="2400" b="1">
                <a:latin typeface="Times New Roman" pitchFamily="18" charset="0"/>
              </a:rPr>
              <a:t>218</a:t>
            </a:r>
          </a:p>
        </p:txBody>
      </p:sp>
      <p:sp>
        <p:nvSpPr>
          <p:cNvPr id="19499" name="Rectangle 43"/>
          <p:cNvSpPr>
            <a:spLocks noChangeArrowheads="1"/>
          </p:cNvSpPr>
          <p:nvPr/>
        </p:nvSpPr>
        <p:spPr bwMode="auto">
          <a:xfrm>
            <a:off x="7543800" y="2514600"/>
            <a:ext cx="1066800" cy="304800"/>
          </a:xfrm>
          <a:prstGeom prst="rect">
            <a:avLst/>
          </a:prstGeom>
          <a:solidFill>
            <a:srgbClr val="6699FF"/>
          </a:solidFill>
          <a:ln w="28575">
            <a:solidFill>
              <a:schemeClr val="tx1"/>
            </a:solidFill>
            <a:miter lim="800000"/>
            <a:headEnd/>
            <a:tailEnd/>
          </a:ln>
        </p:spPr>
        <p:txBody>
          <a:bodyPr wrap="none" anchor="ctr"/>
          <a:lstStyle/>
          <a:p>
            <a:pPr algn="ctr"/>
            <a:r>
              <a:rPr lang="en-US" sz="2400" b="1">
                <a:latin typeface="Times New Roman" pitchFamily="18" charset="0"/>
              </a:rPr>
              <a:t>44</a:t>
            </a:r>
          </a:p>
        </p:txBody>
      </p:sp>
      <p:sp>
        <p:nvSpPr>
          <p:cNvPr id="19500" name="Rectangle 44"/>
          <p:cNvSpPr>
            <a:spLocks noChangeArrowheads="1"/>
          </p:cNvSpPr>
          <p:nvPr/>
        </p:nvSpPr>
        <p:spPr bwMode="auto">
          <a:xfrm>
            <a:off x="7543800" y="3124200"/>
            <a:ext cx="1066800" cy="304800"/>
          </a:xfrm>
          <a:prstGeom prst="rect">
            <a:avLst/>
          </a:prstGeom>
          <a:solidFill>
            <a:srgbClr val="6699FF"/>
          </a:solidFill>
          <a:ln w="28575">
            <a:solidFill>
              <a:schemeClr val="tx1"/>
            </a:solidFill>
            <a:miter lim="800000"/>
            <a:headEnd/>
            <a:tailEnd/>
          </a:ln>
        </p:spPr>
        <p:txBody>
          <a:bodyPr wrap="none" anchor="ctr"/>
          <a:lstStyle/>
          <a:p>
            <a:pPr algn="ctr"/>
            <a:r>
              <a:rPr lang="en-US" sz="2400" b="1">
                <a:latin typeface="Times New Roman" pitchFamily="18" charset="0"/>
              </a:rPr>
              <a:t>141</a:t>
            </a:r>
          </a:p>
        </p:txBody>
      </p:sp>
      <p:sp>
        <p:nvSpPr>
          <p:cNvPr id="19501" name="Rectangle 45"/>
          <p:cNvSpPr>
            <a:spLocks noChangeArrowheads="1"/>
          </p:cNvSpPr>
          <p:nvPr/>
        </p:nvSpPr>
        <p:spPr bwMode="auto">
          <a:xfrm>
            <a:off x="7543800" y="3429000"/>
            <a:ext cx="1066800" cy="304800"/>
          </a:xfrm>
          <a:prstGeom prst="rect">
            <a:avLst/>
          </a:prstGeom>
          <a:solidFill>
            <a:srgbClr val="FF9966"/>
          </a:solidFill>
          <a:ln w="28575">
            <a:solidFill>
              <a:schemeClr val="tx1"/>
            </a:solidFill>
            <a:miter lim="800000"/>
            <a:headEnd/>
            <a:tailEnd/>
          </a:ln>
        </p:spPr>
        <p:txBody>
          <a:bodyPr wrap="none" anchor="ctr"/>
          <a:lstStyle/>
          <a:p>
            <a:pPr algn="ctr"/>
            <a:r>
              <a:rPr lang="en-US" sz="2400" b="1">
                <a:latin typeface="Times New Roman" pitchFamily="18" charset="0"/>
              </a:rPr>
              <a:t>28</a:t>
            </a:r>
          </a:p>
        </p:txBody>
      </p:sp>
      <p:sp>
        <p:nvSpPr>
          <p:cNvPr id="19502" name="Rectangle 46"/>
          <p:cNvSpPr>
            <a:spLocks noChangeArrowheads="1"/>
          </p:cNvSpPr>
          <p:nvPr/>
        </p:nvSpPr>
        <p:spPr bwMode="auto">
          <a:xfrm>
            <a:off x="7543800" y="4038600"/>
            <a:ext cx="1066800" cy="304800"/>
          </a:xfrm>
          <a:prstGeom prst="rect">
            <a:avLst/>
          </a:prstGeom>
          <a:solidFill>
            <a:srgbClr val="FF9966"/>
          </a:solidFill>
          <a:ln w="28575">
            <a:solidFill>
              <a:schemeClr val="tx1"/>
            </a:solidFill>
            <a:miter lim="800000"/>
            <a:headEnd/>
            <a:tailEnd/>
          </a:ln>
        </p:spPr>
        <p:txBody>
          <a:bodyPr wrap="none" anchor="ctr"/>
          <a:lstStyle/>
          <a:p>
            <a:pPr algn="ctr"/>
            <a:r>
              <a:rPr lang="en-US" sz="2400" b="1">
                <a:latin typeface="Times New Roman" pitchFamily="18" charset="0"/>
              </a:rPr>
              <a:t>33</a:t>
            </a:r>
          </a:p>
        </p:txBody>
      </p:sp>
      <p:sp>
        <p:nvSpPr>
          <p:cNvPr id="19503" name="Rectangle 47"/>
          <p:cNvSpPr>
            <a:spLocks noChangeArrowheads="1"/>
          </p:cNvSpPr>
          <p:nvPr/>
        </p:nvSpPr>
        <p:spPr bwMode="auto">
          <a:xfrm>
            <a:off x="7543800" y="4648200"/>
            <a:ext cx="1066800" cy="304800"/>
          </a:xfrm>
          <a:prstGeom prst="rect">
            <a:avLst/>
          </a:prstGeom>
          <a:solidFill>
            <a:srgbClr val="FF9966"/>
          </a:solidFill>
          <a:ln w="28575">
            <a:solidFill>
              <a:schemeClr val="tx1"/>
            </a:solidFill>
            <a:miter lim="800000"/>
            <a:headEnd/>
            <a:tailEnd/>
          </a:ln>
        </p:spPr>
        <p:txBody>
          <a:bodyPr wrap="none" anchor="ctr"/>
          <a:lstStyle/>
          <a:p>
            <a:pPr algn="ctr"/>
            <a:r>
              <a:rPr lang="en-US" sz="2400" b="1">
                <a:latin typeface="Times New Roman" pitchFamily="18" charset="0"/>
              </a:rPr>
              <a:t>181</a:t>
            </a:r>
          </a:p>
        </p:txBody>
      </p:sp>
      <p:sp>
        <p:nvSpPr>
          <p:cNvPr id="19504" name="Rectangle 48"/>
          <p:cNvSpPr>
            <a:spLocks noChangeArrowheads="1"/>
          </p:cNvSpPr>
          <p:nvPr/>
        </p:nvSpPr>
        <p:spPr bwMode="auto">
          <a:xfrm>
            <a:off x="7543800" y="5257800"/>
            <a:ext cx="1066800" cy="304800"/>
          </a:xfrm>
          <a:prstGeom prst="rect">
            <a:avLst/>
          </a:prstGeom>
          <a:solidFill>
            <a:srgbClr val="FF9966"/>
          </a:solidFill>
          <a:ln w="28575">
            <a:solidFill>
              <a:schemeClr val="tx1"/>
            </a:solidFill>
            <a:miter lim="800000"/>
            <a:headEnd/>
            <a:tailEnd/>
          </a:ln>
        </p:spPr>
        <p:txBody>
          <a:bodyPr wrap="none" anchor="ctr"/>
          <a:lstStyle/>
          <a:p>
            <a:pPr algn="ctr"/>
            <a:r>
              <a:rPr lang="en-US" sz="2400" b="1">
                <a:latin typeface="Times New Roman" pitchFamily="18" charset="0"/>
              </a:rPr>
              <a:t>119</a:t>
            </a:r>
          </a:p>
        </p:txBody>
      </p:sp>
      <p:sp>
        <p:nvSpPr>
          <p:cNvPr id="19505" name="Rectangle 49"/>
          <p:cNvSpPr>
            <a:spLocks noChangeArrowheads="1"/>
          </p:cNvSpPr>
          <p:nvPr/>
        </p:nvSpPr>
        <p:spPr bwMode="auto">
          <a:xfrm>
            <a:off x="7543800" y="5867400"/>
            <a:ext cx="1066800" cy="304800"/>
          </a:xfrm>
          <a:prstGeom prst="rect">
            <a:avLst/>
          </a:prstGeom>
          <a:solidFill>
            <a:srgbClr val="FF9966"/>
          </a:solidFill>
          <a:ln w="28575">
            <a:solidFill>
              <a:schemeClr val="tx1"/>
            </a:solidFill>
            <a:miter lim="800000"/>
            <a:headEnd/>
            <a:tailEnd/>
          </a:ln>
        </p:spPr>
        <p:txBody>
          <a:bodyPr wrap="none" anchor="ctr"/>
          <a:lstStyle/>
          <a:p>
            <a:pPr algn="ctr"/>
            <a:r>
              <a:rPr lang="en-US" sz="2400" b="1">
                <a:latin typeface="Times New Roman" pitchFamily="18" charset="0"/>
              </a:rPr>
              <a:t>66</a:t>
            </a:r>
          </a:p>
        </p:txBody>
      </p:sp>
      <p:sp>
        <p:nvSpPr>
          <p:cNvPr id="19506" name="Rectangle 50"/>
          <p:cNvSpPr>
            <a:spLocks noChangeArrowheads="1"/>
          </p:cNvSpPr>
          <p:nvPr/>
        </p:nvSpPr>
        <p:spPr bwMode="auto">
          <a:xfrm>
            <a:off x="7543800" y="1600200"/>
            <a:ext cx="1066800" cy="304800"/>
          </a:xfrm>
          <a:prstGeom prst="rect">
            <a:avLst/>
          </a:prstGeom>
          <a:solidFill>
            <a:srgbClr val="FF9966"/>
          </a:solidFill>
          <a:ln w="28575">
            <a:solidFill>
              <a:schemeClr val="tx1"/>
            </a:solidFill>
            <a:miter lim="800000"/>
            <a:headEnd/>
            <a:tailEnd/>
          </a:ln>
        </p:spPr>
        <p:txBody>
          <a:bodyPr wrap="none" anchor="ctr"/>
          <a:lstStyle/>
          <a:p>
            <a:pPr algn="ctr"/>
            <a:r>
              <a:rPr lang="en-US" sz="2400" b="1">
                <a:latin typeface="Times New Roman" pitchFamily="18" charset="0"/>
              </a:rPr>
              <a:t>23</a:t>
            </a:r>
          </a:p>
        </p:txBody>
      </p:sp>
      <p:sp>
        <p:nvSpPr>
          <p:cNvPr id="19507" name="Rectangle 51"/>
          <p:cNvSpPr>
            <a:spLocks noChangeArrowheads="1"/>
          </p:cNvSpPr>
          <p:nvPr/>
        </p:nvSpPr>
        <p:spPr bwMode="auto">
          <a:xfrm>
            <a:off x="7543800" y="2209800"/>
            <a:ext cx="1066800" cy="304800"/>
          </a:xfrm>
          <a:prstGeom prst="rect">
            <a:avLst/>
          </a:prstGeom>
          <a:solidFill>
            <a:srgbClr val="FF9966"/>
          </a:solidFill>
          <a:ln w="28575">
            <a:solidFill>
              <a:schemeClr val="tx1"/>
            </a:solidFill>
            <a:miter lim="800000"/>
            <a:headEnd/>
            <a:tailEnd/>
          </a:ln>
        </p:spPr>
        <p:txBody>
          <a:bodyPr wrap="none" anchor="ctr"/>
          <a:lstStyle/>
          <a:p>
            <a:pPr algn="ctr"/>
            <a:r>
              <a:rPr lang="en-US" sz="2400" b="1">
                <a:latin typeface="Times New Roman" pitchFamily="18" charset="0"/>
              </a:rPr>
              <a:t>10</a:t>
            </a:r>
          </a:p>
        </p:txBody>
      </p:sp>
      <p:sp>
        <p:nvSpPr>
          <p:cNvPr id="19508" name="Rectangle 52"/>
          <p:cNvSpPr>
            <a:spLocks noChangeArrowheads="1"/>
          </p:cNvSpPr>
          <p:nvPr/>
        </p:nvSpPr>
        <p:spPr bwMode="auto">
          <a:xfrm>
            <a:off x="7543800" y="2819400"/>
            <a:ext cx="1066800" cy="304800"/>
          </a:xfrm>
          <a:prstGeom prst="rect">
            <a:avLst/>
          </a:prstGeom>
          <a:solidFill>
            <a:srgbClr val="FF9966"/>
          </a:solidFill>
          <a:ln w="28575">
            <a:solidFill>
              <a:schemeClr val="tx1"/>
            </a:solidFill>
            <a:miter lim="800000"/>
            <a:headEnd/>
            <a:tailEnd/>
          </a:ln>
        </p:spPr>
        <p:txBody>
          <a:bodyPr wrap="none" anchor="ctr"/>
          <a:lstStyle/>
          <a:p>
            <a:pPr algn="ctr"/>
            <a:r>
              <a:rPr lang="en-US" sz="2400" b="1">
                <a:latin typeface="Times New Roman" pitchFamily="18" charset="0"/>
              </a:rPr>
              <a:t>16</a:t>
            </a:r>
          </a:p>
        </p:txBody>
      </p:sp>
      <p:sp>
        <p:nvSpPr>
          <p:cNvPr id="19509" name="Rectangle 53"/>
          <p:cNvSpPr>
            <a:spLocks noChangeArrowheads="1"/>
          </p:cNvSpPr>
          <p:nvPr/>
        </p:nvSpPr>
        <p:spPr bwMode="auto">
          <a:xfrm>
            <a:off x="7543800" y="3733800"/>
            <a:ext cx="1066800" cy="304800"/>
          </a:xfrm>
          <a:prstGeom prst="rect">
            <a:avLst/>
          </a:prstGeom>
          <a:solidFill>
            <a:srgbClr val="6699FF"/>
          </a:solidFill>
          <a:ln w="28575">
            <a:solidFill>
              <a:schemeClr val="tx1"/>
            </a:solidFill>
            <a:miter lim="800000"/>
            <a:headEnd/>
            <a:tailEnd/>
          </a:ln>
        </p:spPr>
        <p:txBody>
          <a:bodyPr wrap="none" anchor="ctr"/>
          <a:lstStyle/>
          <a:p>
            <a:pPr algn="ctr"/>
            <a:r>
              <a:rPr lang="en-US" sz="2400" b="1">
                <a:latin typeface="Times New Roman" pitchFamily="18" charset="0"/>
              </a:rPr>
              <a:t>214</a:t>
            </a:r>
          </a:p>
        </p:txBody>
      </p:sp>
      <p:sp>
        <p:nvSpPr>
          <p:cNvPr id="19510" name="Rectangle 54"/>
          <p:cNvSpPr>
            <a:spLocks noChangeArrowheads="1"/>
          </p:cNvSpPr>
          <p:nvPr/>
        </p:nvSpPr>
        <p:spPr bwMode="auto">
          <a:xfrm>
            <a:off x="7543800" y="4343400"/>
            <a:ext cx="1066800" cy="304800"/>
          </a:xfrm>
          <a:prstGeom prst="rect">
            <a:avLst/>
          </a:prstGeom>
          <a:solidFill>
            <a:srgbClr val="6699FF"/>
          </a:solidFill>
          <a:ln w="28575">
            <a:solidFill>
              <a:schemeClr val="tx1"/>
            </a:solidFill>
            <a:miter lim="800000"/>
            <a:headEnd/>
            <a:tailEnd/>
          </a:ln>
        </p:spPr>
        <p:txBody>
          <a:bodyPr wrap="none" anchor="ctr"/>
          <a:lstStyle/>
          <a:p>
            <a:pPr algn="ctr"/>
            <a:r>
              <a:rPr lang="en-US" sz="2400" b="1">
                <a:latin typeface="Times New Roman" pitchFamily="18" charset="0"/>
              </a:rPr>
              <a:t>98</a:t>
            </a:r>
          </a:p>
        </p:txBody>
      </p:sp>
      <p:sp>
        <p:nvSpPr>
          <p:cNvPr id="19511" name="Rectangle 55"/>
          <p:cNvSpPr>
            <a:spLocks noChangeArrowheads="1"/>
          </p:cNvSpPr>
          <p:nvPr/>
        </p:nvSpPr>
        <p:spPr bwMode="auto">
          <a:xfrm>
            <a:off x="7543800" y="4953000"/>
            <a:ext cx="1066800" cy="304800"/>
          </a:xfrm>
          <a:prstGeom prst="rect">
            <a:avLst/>
          </a:prstGeom>
          <a:solidFill>
            <a:srgbClr val="6699FF"/>
          </a:solidFill>
          <a:ln w="28575">
            <a:solidFill>
              <a:schemeClr val="tx1"/>
            </a:solidFill>
            <a:miter lim="800000"/>
            <a:headEnd/>
            <a:tailEnd/>
          </a:ln>
        </p:spPr>
        <p:txBody>
          <a:bodyPr wrap="none" anchor="ctr"/>
          <a:lstStyle/>
          <a:p>
            <a:pPr algn="ctr"/>
            <a:r>
              <a:rPr lang="en-US" sz="2400" b="1">
                <a:latin typeface="Times New Roman" pitchFamily="18" charset="0"/>
              </a:rPr>
              <a:t>129</a:t>
            </a:r>
          </a:p>
        </p:txBody>
      </p:sp>
      <p:sp>
        <p:nvSpPr>
          <p:cNvPr id="19512" name="Rectangle 56"/>
          <p:cNvSpPr>
            <a:spLocks noChangeArrowheads="1"/>
          </p:cNvSpPr>
          <p:nvPr/>
        </p:nvSpPr>
        <p:spPr bwMode="auto">
          <a:xfrm>
            <a:off x="7543800" y="5562600"/>
            <a:ext cx="1066800" cy="304800"/>
          </a:xfrm>
          <a:prstGeom prst="rect">
            <a:avLst/>
          </a:prstGeom>
          <a:solidFill>
            <a:srgbClr val="6699FF"/>
          </a:solidFill>
          <a:ln w="28575">
            <a:solidFill>
              <a:schemeClr val="tx1"/>
            </a:solidFill>
            <a:miter lim="800000"/>
            <a:headEnd/>
            <a:tailEnd/>
          </a:ln>
        </p:spPr>
        <p:txBody>
          <a:bodyPr wrap="none" anchor="ctr"/>
          <a:lstStyle/>
          <a:p>
            <a:pPr algn="ctr"/>
            <a:r>
              <a:rPr lang="en-US" sz="2400" b="1">
                <a:latin typeface="Times New Roman" pitchFamily="18" charset="0"/>
              </a:rPr>
              <a:t>42</a:t>
            </a:r>
          </a:p>
        </p:txBody>
      </p:sp>
      <p:sp>
        <p:nvSpPr>
          <p:cNvPr id="19513" name="Rectangle 57"/>
          <p:cNvSpPr>
            <a:spLocks noChangeArrowheads="1"/>
          </p:cNvSpPr>
          <p:nvPr/>
        </p:nvSpPr>
        <p:spPr bwMode="auto">
          <a:xfrm>
            <a:off x="7543800" y="6172200"/>
            <a:ext cx="1066800" cy="304800"/>
          </a:xfrm>
          <a:prstGeom prst="rect">
            <a:avLst/>
          </a:prstGeom>
          <a:solidFill>
            <a:srgbClr val="6699FF"/>
          </a:solidFill>
          <a:ln w="28575">
            <a:solidFill>
              <a:schemeClr val="tx1"/>
            </a:solidFill>
            <a:miter lim="800000"/>
            <a:headEnd/>
            <a:tailEnd/>
          </a:ln>
        </p:spPr>
        <p:txBody>
          <a:bodyPr wrap="none" anchor="ctr"/>
          <a:lstStyle/>
          <a:p>
            <a:pPr algn="ctr"/>
            <a:r>
              <a:rPr lang="en-US" sz="2400" b="1">
                <a:latin typeface="Times New Roman" pitchFamily="18" charset="0"/>
              </a:rPr>
              <a:t>74</a:t>
            </a:r>
          </a:p>
        </p:txBody>
      </p:sp>
      <p:sp>
        <p:nvSpPr>
          <p:cNvPr id="19514" name="Rectangle 58"/>
          <p:cNvSpPr>
            <a:spLocks noChangeArrowheads="1"/>
          </p:cNvSpPr>
          <p:nvPr/>
        </p:nvSpPr>
        <p:spPr bwMode="auto">
          <a:xfrm>
            <a:off x="4267200" y="2667000"/>
            <a:ext cx="1066800" cy="304800"/>
          </a:xfrm>
          <a:prstGeom prst="rect">
            <a:avLst/>
          </a:prstGeom>
          <a:solidFill>
            <a:srgbClr val="6699FF"/>
          </a:solidFill>
          <a:ln w="28575">
            <a:solidFill>
              <a:schemeClr val="tx1"/>
            </a:solidFill>
            <a:miter lim="800000"/>
            <a:headEnd/>
            <a:tailEnd/>
          </a:ln>
        </p:spPr>
        <p:txBody>
          <a:bodyPr wrap="none" anchor="ctr"/>
          <a:lstStyle/>
          <a:p>
            <a:endParaRPr lang="en-US"/>
          </a:p>
        </p:txBody>
      </p:sp>
      <p:sp>
        <p:nvSpPr>
          <p:cNvPr id="19515" name="Rectangle 59"/>
          <p:cNvSpPr>
            <a:spLocks noChangeArrowheads="1"/>
          </p:cNvSpPr>
          <p:nvPr/>
        </p:nvSpPr>
        <p:spPr bwMode="auto">
          <a:xfrm>
            <a:off x="4267200" y="2057400"/>
            <a:ext cx="1066800" cy="304800"/>
          </a:xfrm>
          <a:prstGeom prst="rect">
            <a:avLst/>
          </a:prstGeom>
          <a:solidFill>
            <a:srgbClr val="FF9966"/>
          </a:solidFill>
          <a:ln w="28575">
            <a:solidFill>
              <a:schemeClr val="tx1"/>
            </a:solidFill>
            <a:miter lim="800000"/>
            <a:headEnd/>
            <a:tailEnd/>
          </a:ln>
        </p:spPr>
        <p:txBody>
          <a:bodyPr wrap="none" anchor="ctr"/>
          <a:lstStyle/>
          <a:p>
            <a:endParaRPr lang="en-US"/>
          </a:p>
        </p:txBody>
      </p:sp>
      <p:sp>
        <p:nvSpPr>
          <p:cNvPr id="19516" name="Rectangle 60"/>
          <p:cNvSpPr>
            <a:spLocks noChangeArrowheads="1"/>
          </p:cNvSpPr>
          <p:nvPr/>
        </p:nvSpPr>
        <p:spPr bwMode="auto">
          <a:xfrm>
            <a:off x="4267200" y="2362200"/>
            <a:ext cx="1066800" cy="304800"/>
          </a:xfrm>
          <a:prstGeom prst="rect">
            <a:avLst/>
          </a:prstGeom>
          <a:solidFill>
            <a:srgbClr val="FF9966"/>
          </a:solidFill>
          <a:ln w="28575">
            <a:solidFill>
              <a:schemeClr val="tx1"/>
            </a:solidFill>
            <a:miter lim="800000"/>
            <a:headEnd/>
            <a:tailEnd/>
          </a:ln>
        </p:spPr>
        <p:txBody>
          <a:bodyPr wrap="none" anchor="ctr"/>
          <a:lstStyle/>
          <a:p>
            <a:endParaRPr lang="en-US"/>
          </a:p>
        </p:txBody>
      </p:sp>
      <p:sp>
        <p:nvSpPr>
          <p:cNvPr id="19517" name="Rectangle 61"/>
          <p:cNvSpPr>
            <a:spLocks noChangeArrowheads="1"/>
          </p:cNvSpPr>
          <p:nvPr/>
        </p:nvSpPr>
        <p:spPr bwMode="auto">
          <a:xfrm>
            <a:off x="4267200" y="2971800"/>
            <a:ext cx="1066800" cy="304800"/>
          </a:xfrm>
          <a:prstGeom prst="rect">
            <a:avLst/>
          </a:prstGeom>
          <a:solidFill>
            <a:srgbClr val="6699FF"/>
          </a:solidFill>
          <a:ln w="28575">
            <a:solidFill>
              <a:schemeClr val="tx1"/>
            </a:solidFill>
            <a:miter lim="800000"/>
            <a:headEnd/>
            <a:tailEnd/>
          </a:ln>
        </p:spPr>
        <p:txBody>
          <a:bodyPr wrap="none" anchor="ctr"/>
          <a:lstStyle/>
          <a:p>
            <a:endParaRPr lang="en-US"/>
          </a:p>
        </p:txBody>
      </p:sp>
      <p:sp>
        <p:nvSpPr>
          <p:cNvPr id="19518" name="Line 62"/>
          <p:cNvSpPr>
            <a:spLocks noChangeShapeType="1"/>
          </p:cNvSpPr>
          <p:nvPr/>
        </p:nvSpPr>
        <p:spPr bwMode="auto">
          <a:xfrm>
            <a:off x="1066800" y="2286000"/>
            <a:ext cx="0" cy="1752600"/>
          </a:xfrm>
          <a:prstGeom prst="line">
            <a:avLst/>
          </a:prstGeom>
          <a:noFill/>
          <a:ln w="3175">
            <a:solidFill>
              <a:schemeClr val="tx1"/>
            </a:solidFill>
            <a:round/>
            <a:headEnd/>
            <a:tailEnd/>
          </a:ln>
        </p:spPr>
        <p:txBody>
          <a:bodyPr wrap="none"/>
          <a:lstStyle/>
          <a:p>
            <a:endParaRPr lang="en-US"/>
          </a:p>
        </p:txBody>
      </p:sp>
      <p:sp>
        <p:nvSpPr>
          <p:cNvPr id="19519" name="Line 63"/>
          <p:cNvSpPr>
            <a:spLocks noChangeShapeType="1"/>
          </p:cNvSpPr>
          <p:nvPr/>
        </p:nvSpPr>
        <p:spPr bwMode="auto">
          <a:xfrm>
            <a:off x="1066800" y="4038600"/>
            <a:ext cx="914400" cy="0"/>
          </a:xfrm>
          <a:prstGeom prst="line">
            <a:avLst/>
          </a:prstGeom>
          <a:noFill/>
          <a:ln w="3175">
            <a:solidFill>
              <a:schemeClr val="tx1"/>
            </a:solidFill>
            <a:round/>
            <a:headEnd/>
            <a:tailEnd type="triangle" w="med" len="med"/>
          </a:ln>
        </p:spPr>
        <p:txBody>
          <a:bodyPr wrap="none"/>
          <a:lstStyle/>
          <a:p>
            <a:endParaRPr lang="en-US"/>
          </a:p>
        </p:txBody>
      </p:sp>
      <p:sp>
        <p:nvSpPr>
          <p:cNvPr id="19520" name="Line 64"/>
          <p:cNvSpPr>
            <a:spLocks noChangeShapeType="1"/>
          </p:cNvSpPr>
          <p:nvPr/>
        </p:nvSpPr>
        <p:spPr bwMode="auto">
          <a:xfrm>
            <a:off x="914400" y="2286000"/>
            <a:ext cx="0" cy="2286000"/>
          </a:xfrm>
          <a:prstGeom prst="line">
            <a:avLst/>
          </a:prstGeom>
          <a:noFill/>
          <a:ln w="3175">
            <a:solidFill>
              <a:schemeClr val="tx1"/>
            </a:solidFill>
            <a:round/>
            <a:headEnd/>
            <a:tailEnd/>
          </a:ln>
        </p:spPr>
        <p:txBody>
          <a:bodyPr wrap="none"/>
          <a:lstStyle/>
          <a:p>
            <a:endParaRPr lang="en-US"/>
          </a:p>
        </p:txBody>
      </p:sp>
      <p:sp>
        <p:nvSpPr>
          <p:cNvPr id="19521" name="Line 65"/>
          <p:cNvSpPr>
            <a:spLocks noChangeShapeType="1"/>
          </p:cNvSpPr>
          <p:nvPr/>
        </p:nvSpPr>
        <p:spPr bwMode="auto">
          <a:xfrm>
            <a:off x="914400" y="4572000"/>
            <a:ext cx="1066800" cy="0"/>
          </a:xfrm>
          <a:prstGeom prst="line">
            <a:avLst/>
          </a:prstGeom>
          <a:noFill/>
          <a:ln w="3175">
            <a:solidFill>
              <a:schemeClr val="tx1"/>
            </a:solidFill>
            <a:round/>
            <a:headEnd/>
            <a:tailEnd type="triangle" w="med" len="med"/>
          </a:ln>
        </p:spPr>
        <p:txBody>
          <a:bodyPr wrap="none"/>
          <a:lstStyle/>
          <a:p>
            <a:endParaRPr lang="en-US"/>
          </a:p>
        </p:txBody>
      </p:sp>
      <p:sp>
        <p:nvSpPr>
          <p:cNvPr id="19522" name="AutoShape 66"/>
          <p:cNvSpPr>
            <a:spLocks/>
          </p:cNvSpPr>
          <p:nvPr/>
        </p:nvSpPr>
        <p:spPr bwMode="auto">
          <a:xfrm rot="-5400000">
            <a:off x="571500" y="2130425"/>
            <a:ext cx="76200" cy="381000"/>
          </a:xfrm>
          <a:prstGeom prst="leftBrace">
            <a:avLst>
              <a:gd name="adj1" fmla="val 41667"/>
              <a:gd name="adj2" fmla="val 50000"/>
            </a:avLst>
          </a:prstGeom>
          <a:noFill/>
          <a:ln w="3175">
            <a:solidFill>
              <a:schemeClr val="tx1"/>
            </a:solidFill>
            <a:round/>
            <a:headEnd/>
            <a:tailEnd/>
          </a:ln>
        </p:spPr>
        <p:txBody>
          <a:bodyPr wrap="none" anchor="ctr"/>
          <a:lstStyle/>
          <a:p>
            <a:endParaRPr lang="en-US"/>
          </a:p>
        </p:txBody>
      </p:sp>
      <p:sp>
        <p:nvSpPr>
          <p:cNvPr id="19523" name="Line 67"/>
          <p:cNvSpPr>
            <a:spLocks noChangeShapeType="1"/>
          </p:cNvSpPr>
          <p:nvPr/>
        </p:nvSpPr>
        <p:spPr bwMode="auto">
          <a:xfrm>
            <a:off x="609600" y="2362200"/>
            <a:ext cx="0" cy="2819400"/>
          </a:xfrm>
          <a:prstGeom prst="line">
            <a:avLst/>
          </a:prstGeom>
          <a:noFill/>
          <a:ln w="3175">
            <a:solidFill>
              <a:schemeClr val="tx1"/>
            </a:solidFill>
            <a:round/>
            <a:headEnd/>
            <a:tailEnd/>
          </a:ln>
        </p:spPr>
        <p:txBody>
          <a:bodyPr wrap="none"/>
          <a:lstStyle/>
          <a:p>
            <a:endParaRPr lang="en-US"/>
          </a:p>
        </p:txBody>
      </p:sp>
      <p:sp>
        <p:nvSpPr>
          <p:cNvPr id="19524" name="Line 68"/>
          <p:cNvSpPr>
            <a:spLocks noChangeShapeType="1"/>
          </p:cNvSpPr>
          <p:nvPr/>
        </p:nvSpPr>
        <p:spPr bwMode="auto">
          <a:xfrm>
            <a:off x="571500" y="5178425"/>
            <a:ext cx="1371600" cy="0"/>
          </a:xfrm>
          <a:prstGeom prst="line">
            <a:avLst/>
          </a:prstGeom>
          <a:noFill/>
          <a:ln w="3175">
            <a:solidFill>
              <a:schemeClr val="tx1"/>
            </a:solidFill>
            <a:round/>
            <a:headEnd/>
            <a:tailEnd type="triangle" w="med" len="med"/>
          </a:ln>
        </p:spPr>
        <p:txBody>
          <a:bodyPr wrap="none"/>
          <a:lstStyle/>
          <a:p>
            <a:endParaRPr lang="en-US"/>
          </a:p>
        </p:txBody>
      </p:sp>
      <p:sp>
        <p:nvSpPr>
          <p:cNvPr id="19525" name="Text Box 69"/>
          <p:cNvSpPr txBox="1">
            <a:spLocks noChangeArrowheads="1"/>
          </p:cNvSpPr>
          <p:nvPr/>
        </p:nvSpPr>
        <p:spPr bwMode="auto">
          <a:xfrm>
            <a:off x="2057400" y="3886200"/>
            <a:ext cx="2465388" cy="366713"/>
          </a:xfrm>
          <a:prstGeom prst="rect">
            <a:avLst/>
          </a:prstGeom>
          <a:noFill/>
          <a:ln w="3175">
            <a:noFill/>
            <a:miter lim="800000"/>
            <a:headEnd/>
            <a:tailEnd/>
          </a:ln>
        </p:spPr>
        <p:txBody>
          <a:bodyPr wrap="none">
            <a:spAutoFit/>
          </a:bodyPr>
          <a:lstStyle/>
          <a:p>
            <a:r>
              <a:rPr lang="en-US" b="1">
                <a:latin typeface="Arial Narrow" pitchFamily="34" charset="0"/>
              </a:rPr>
              <a:t>Block Offset (unchanged)</a:t>
            </a:r>
          </a:p>
        </p:txBody>
      </p:sp>
      <p:sp>
        <p:nvSpPr>
          <p:cNvPr id="19526" name="Text Box 70"/>
          <p:cNvSpPr txBox="1">
            <a:spLocks noChangeArrowheads="1"/>
          </p:cNvSpPr>
          <p:nvPr/>
        </p:nvSpPr>
        <p:spPr bwMode="auto">
          <a:xfrm>
            <a:off x="2057400" y="4419600"/>
            <a:ext cx="1466850" cy="366713"/>
          </a:xfrm>
          <a:prstGeom prst="rect">
            <a:avLst/>
          </a:prstGeom>
          <a:noFill/>
          <a:ln w="3175">
            <a:noFill/>
            <a:miter lim="800000"/>
            <a:headEnd/>
            <a:tailEnd/>
          </a:ln>
        </p:spPr>
        <p:txBody>
          <a:bodyPr wrap="none">
            <a:spAutoFit/>
          </a:bodyPr>
          <a:lstStyle/>
          <a:p>
            <a:r>
              <a:rPr lang="en-US" b="1">
                <a:latin typeface="Arial Narrow" pitchFamily="34" charset="0"/>
              </a:rPr>
              <a:t>1-bit </a:t>
            </a:r>
            <a:r>
              <a:rPr lang="en-US" b="1" u="sng">
                <a:latin typeface="Arial Narrow" pitchFamily="34" charset="0"/>
              </a:rPr>
              <a:t>Set</a:t>
            </a:r>
            <a:r>
              <a:rPr lang="en-US" b="1">
                <a:latin typeface="Arial Narrow" pitchFamily="34" charset="0"/>
              </a:rPr>
              <a:t> Index</a:t>
            </a:r>
          </a:p>
        </p:txBody>
      </p:sp>
      <p:sp>
        <p:nvSpPr>
          <p:cNvPr id="19527" name="Text Box 71"/>
          <p:cNvSpPr txBox="1">
            <a:spLocks noChangeArrowheads="1"/>
          </p:cNvSpPr>
          <p:nvPr/>
        </p:nvSpPr>
        <p:spPr bwMode="auto">
          <a:xfrm>
            <a:off x="2057400" y="5029200"/>
            <a:ext cx="1778000" cy="366713"/>
          </a:xfrm>
          <a:prstGeom prst="rect">
            <a:avLst/>
          </a:prstGeom>
          <a:noFill/>
          <a:ln w="3175">
            <a:noFill/>
            <a:miter lim="800000"/>
            <a:headEnd/>
            <a:tailEnd/>
          </a:ln>
        </p:spPr>
        <p:txBody>
          <a:bodyPr wrap="none">
            <a:spAutoFit/>
          </a:bodyPr>
          <a:lstStyle/>
          <a:p>
            <a:r>
              <a:rPr lang="en-US" b="1">
                <a:latin typeface="Arial Narrow" pitchFamily="34" charset="0"/>
              </a:rPr>
              <a:t>Larger (3-bit) Tag </a:t>
            </a:r>
          </a:p>
        </p:txBody>
      </p:sp>
      <p:sp>
        <p:nvSpPr>
          <p:cNvPr id="19528" name="Text Box 72"/>
          <p:cNvSpPr txBox="1">
            <a:spLocks noChangeArrowheads="1"/>
          </p:cNvSpPr>
          <p:nvPr/>
        </p:nvSpPr>
        <p:spPr bwMode="auto">
          <a:xfrm>
            <a:off x="0" y="5938838"/>
            <a:ext cx="1970088" cy="919162"/>
          </a:xfrm>
          <a:prstGeom prst="rect">
            <a:avLst/>
          </a:prstGeom>
          <a:noFill/>
          <a:ln w="3175">
            <a:solidFill>
              <a:schemeClr val="tx1"/>
            </a:solidFill>
            <a:miter lim="800000"/>
            <a:headEnd/>
            <a:tailEnd/>
          </a:ln>
        </p:spPr>
        <p:txBody>
          <a:bodyPr wrap="none">
            <a:spAutoFit/>
          </a:bodyPr>
          <a:lstStyle/>
          <a:p>
            <a:r>
              <a:rPr lang="en-US" b="1">
                <a:latin typeface="Arial Narrow" pitchFamily="34" charset="0"/>
              </a:rPr>
              <a:t>Impact on the 3C’s?</a:t>
            </a:r>
          </a:p>
          <a:p>
            <a:endParaRPr lang="en-US" b="1">
              <a:latin typeface="Arial Narrow" pitchFamily="34" charset="0"/>
            </a:endParaRPr>
          </a:p>
          <a:p>
            <a:r>
              <a:rPr lang="en-US" b="1">
                <a:latin typeface="Arial Narrow" pitchFamily="34" charset="0"/>
              </a:rPr>
              <a:t> </a:t>
            </a:r>
          </a:p>
        </p:txBody>
      </p:sp>
      <p:sp>
        <p:nvSpPr>
          <p:cNvPr id="19529" name="Text Box 73"/>
          <p:cNvSpPr txBox="1">
            <a:spLocks noChangeArrowheads="1"/>
          </p:cNvSpPr>
          <p:nvPr/>
        </p:nvSpPr>
        <p:spPr bwMode="auto">
          <a:xfrm>
            <a:off x="136525" y="188913"/>
            <a:ext cx="1809750" cy="366712"/>
          </a:xfrm>
          <a:prstGeom prst="rect">
            <a:avLst/>
          </a:prstGeom>
          <a:noFill/>
          <a:ln w="9525">
            <a:noFill/>
            <a:miter lim="800000"/>
            <a:headEnd/>
            <a:tailEnd/>
          </a:ln>
        </p:spPr>
        <p:txBody>
          <a:bodyPr wrap="none">
            <a:spAutoFit/>
          </a:bodyPr>
          <a:lstStyle/>
          <a:p>
            <a:r>
              <a:rPr lang="en-US">
                <a:solidFill>
                  <a:srgbClr val="FF6600"/>
                </a:solidFill>
              </a:rPr>
              <a:t>Cache overview</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t>Parameters</a:t>
            </a:r>
          </a:p>
        </p:txBody>
      </p:sp>
      <p:sp>
        <p:nvSpPr>
          <p:cNvPr id="20483" name="Rectangle 3"/>
          <p:cNvSpPr>
            <a:spLocks noGrp="1" noChangeArrowheads="1"/>
          </p:cNvSpPr>
          <p:nvPr>
            <p:ph type="body" idx="1"/>
          </p:nvPr>
        </p:nvSpPr>
        <p:spPr/>
        <p:txBody>
          <a:bodyPr/>
          <a:lstStyle/>
          <a:p>
            <a:pPr eaLnBrk="1" hangingPunct="1"/>
            <a:r>
              <a:rPr lang="en-US"/>
              <a:t>Total cache size</a:t>
            </a:r>
          </a:p>
          <a:p>
            <a:pPr lvl="1" eaLnBrk="1" hangingPunct="1"/>
            <a:r>
              <a:rPr lang="en-US"/>
              <a:t>(</a:t>
            </a:r>
            <a:r>
              <a:rPr lang="en-US" sz="2400"/>
              <a:t>block size </a:t>
            </a:r>
            <a:r>
              <a:rPr lang="en-US" sz="2400">
                <a:sym typeface="Symbol" pitchFamily="18" charset="2"/>
              </a:rPr>
              <a:t> # sets  associativity)</a:t>
            </a:r>
            <a:endParaRPr lang="en-US"/>
          </a:p>
          <a:p>
            <a:pPr eaLnBrk="1" hangingPunct="1"/>
            <a:r>
              <a:rPr lang="en-US"/>
              <a:t>Associativity (Number of “ways”)</a:t>
            </a:r>
          </a:p>
          <a:p>
            <a:pPr eaLnBrk="1" hangingPunct="1"/>
            <a:r>
              <a:rPr lang="en-US"/>
              <a:t>Block size (bytes per block)</a:t>
            </a:r>
          </a:p>
          <a:p>
            <a:pPr eaLnBrk="1" hangingPunct="1"/>
            <a:r>
              <a:rPr lang="en-US"/>
              <a:t>Number of sets</a:t>
            </a:r>
          </a:p>
        </p:txBody>
      </p:sp>
      <p:sp>
        <p:nvSpPr>
          <p:cNvPr id="20484" name="Text Box 4"/>
          <p:cNvSpPr txBox="1">
            <a:spLocks noChangeArrowheads="1"/>
          </p:cNvSpPr>
          <p:nvPr/>
        </p:nvSpPr>
        <p:spPr bwMode="auto">
          <a:xfrm>
            <a:off x="136525" y="188913"/>
            <a:ext cx="1809750" cy="366712"/>
          </a:xfrm>
          <a:prstGeom prst="rect">
            <a:avLst/>
          </a:prstGeom>
          <a:noFill/>
          <a:ln w="9525">
            <a:noFill/>
            <a:miter lim="800000"/>
            <a:headEnd/>
            <a:tailEnd/>
          </a:ln>
        </p:spPr>
        <p:txBody>
          <a:bodyPr wrap="none">
            <a:spAutoFit/>
          </a:bodyPr>
          <a:lstStyle/>
          <a:p>
            <a:r>
              <a:rPr lang="en-US">
                <a:solidFill>
                  <a:srgbClr val="FF6600"/>
                </a:solidFill>
              </a:rPr>
              <a:t>Cache overview</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23251</TotalTime>
  <Words>3690</Words>
  <Application>Microsoft Office PowerPoint</Application>
  <PresentationFormat>On-screen Show (4:3)</PresentationFormat>
  <Paragraphs>675</Paragraphs>
  <Slides>58</Slides>
  <Notes>50</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3</vt:i4>
      </vt:variant>
      <vt:variant>
        <vt:lpstr>Slide Titles</vt:lpstr>
      </vt:variant>
      <vt:variant>
        <vt:i4>58</vt:i4>
      </vt:variant>
    </vt:vector>
  </HeadingPairs>
  <TitlesOfParts>
    <vt:vector size="73" baseType="lpstr">
      <vt:lpstr>ＭＳ Ｐゴシック</vt:lpstr>
      <vt:lpstr>Arial</vt:lpstr>
      <vt:lpstr>Arial Narrow</vt:lpstr>
      <vt:lpstr>Courier New</vt:lpstr>
      <vt:lpstr>Garamond</vt:lpstr>
      <vt:lpstr>Helvetica</vt:lpstr>
      <vt:lpstr>Symbol</vt:lpstr>
      <vt:lpstr>Tahoma</vt:lpstr>
      <vt:lpstr>Times New Roman</vt:lpstr>
      <vt:lpstr>Verdana</vt:lpstr>
      <vt:lpstr>Wingdings</vt:lpstr>
      <vt:lpstr>Default Design</vt:lpstr>
      <vt:lpstr>Chart</vt:lpstr>
      <vt:lpstr>Equation</vt:lpstr>
      <vt:lpstr>Bitmap Image</vt:lpstr>
      <vt:lpstr>EECS 470</vt:lpstr>
      <vt:lpstr>Class project</vt:lpstr>
      <vt:lpstr>PowerPoint Presentation</vt:lpstr>
      <vt:lpstr>PowerPoint Presentation</vt:lpstr>
      <vt:lpstr>Locality of Reference</vt:lpstr>
      <vt:lpstr>Caching: The Basic Idea</vt:lpstr>
      <vt:lpstr>PowerPoint Presentation</vt:lpstr>
      <vt:lpstr>PowerPoint Presentation</vt:lpstr>
      <vt:lpstr>Parameters</vt:lpstr>
      <vt:lpstr>PowerPoint Presentation</vt:lpstr>
      <vt:lpstr>PowerPoint Presentation</vt:lpstr>
      <vt:lpstr>PowerPoint Presentation</vt:lpstr>
      <vt:lpstr>PowerPoint Presentation</vt:lpstr>
      <vt:lpstr>PowerPoint Presentation</vt:lpstr>
      <vt:lpstr>PowerPoint Presentation</vt:lpstr>
      <vt:lpstr>4 Hierarchy questions</vt:lpstr>
      <vt:lpstr>So from here…</vt:lpstr>
      <vt:lpstr>Set Associative as a change from Direct Mapped</vt:lpstr>
      <vt:lpstr>Hash cache</vt:lpstr>
      <vt:lpstr>Skew cache</vt:lpstr>
      <vt:lpstr>Victim cache</vt:lpstr>
      <vt:lpstr>What’s hard about implementing caches?</vt:lpstr>
      <vt:lpstr>So…</vt:lpstr>
      <vt:lpstr>Critical Word First</vt:lpstr>
      <vt:lpstr>LRU is difficult</vt:lpstr>
      <vt:lpstr>Pseudo-LRU replacement</vt:lpstr>
      <vt:lpstr>Psuedo LRU</vt:lpstr>
      <vt:lpstr>Handling Multiple Outstanding Accesses </vt:lpstr>
      <vt:lpstr>Handling Multiple Outstanding Accesses </vt:lpstr>
      <vt:lpstr>Miss Status Handling Register</vt:lpstr>
      <vt:lpstr>MSHR Operation</vt:lpstr>
      <vt:lpstr>Non-Blocking Cache Implementation</vt:lpstr>
      <vt:lpstr>Miss Status Handling Register Entry</vt:lpstr>
      <vt:lpstr>So…</vt:lpstr>
      <vt:lpstr>3C’s model</vt:lpstr>
      <vt:lpstr>3C’s example</vt:lpstr>
      <vt:lpstr>3C’s – sum-up.</vt:lpstr>
      <vt:lpstr>Reference stream</vt:lpstr>
      <vt:lpstr>Locality of reference</vt:lpstr>
      <vt:lpstr>Stack distance –  A measure of locality</vt:lpstr>
      <vt:lpstr>Stack distance –  A measure of locality (2)</vt:lpstr>
      <vt:lpstr>Stack distances of the SPEC benchmarks – cumulative</vt:lpstr>
      <vt:lpstr>Stack distances of selected SPECfp benchmarks</vt:lpstr>
      <vt:lpstr>Why is this interesting?</vt:lpstr>
      <vt:lpstr>Fully-associative caches</vt:lpstr>
      <vt:lpstr>Direct-mapped caches</vt:lpstr>
      <vt:lpstr>Expected hit rate at a given stack distance for a 128-line cache</vt:lpstr>
      <vt:lpstr>Verification – direct mapped  128-entry cache</vt:lpstr>
      <vt:lpstr>Why is this interesting?</vt:lpstr>
      <vt:lpstr>The 3C’s model</vt:lpstr>
      <vt:lpstr>PowerPoint Presentation</vt:lpstr>
      <vt:lpstr>The filtering of locality (1/2) gcc after a 64KB direct-mapped cache</vt:lpstr>
      <vt:lpstr>The filtering of locality (2/2)</vt:lpstr>
      <vt:lpstr>Measuring non-random conflict (1/2)</vt:lpstr>
      <vt:lpstr>Measuring non-random conflict (2/2)</vt:lpstr>
      <vt:lpstr>Understanding non-standard caches 128-line direct-mapped component and a 6-line victim component</vt:lpstr>
      <vt:lpstr>Some review</vt:lpstr>
      <vt:lpstr>VIPT caches</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14: Caches</dc:title>
  <dc:creator>Mark</dc:creator>
  <cp:lastModifiedBy>Brehob, Mark</cp:lastModifiedBy>
  <cp:revision>37</cp:revision>
  <cp:lastPrinted>2020-02-18T16:38:22Z</cp:lastPrinted>
  <dcterms:created xsi:type="dcterms:W3CDTF">2005-10-31T18:31:04Z</dcterms:created>
  <dcterms:modified xsi:type="dcterms:W3CDTF">2024-02-22T16:55:18Z</dcterms:modified>
</cp:coreProperties>
</file>