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86" r:id="rId2"/>
  </p:sldMasterIdLst>
  <p:notesMasterIdLst>
    <p:notesMasterId r:id="rId40"/>
  </p:notesMasterIdLst>
  <p:sldIdLst>
    <p:sldId id="393" r:id="rId3"/>
    <p:sldId id="424" r:id="rId4"/>
    <p:sldId id="423" r:id="rId5"/>
    <p:sldId id="469" r:id="rId6"/>
    <p:sldId id="409" r:id="rId7"/>
    <p:sldId id="487" r:id="rId8"/>
    <p:sldId id="518" r:id="rId9"/>
    <p:sldId id="516" r:id="rId10"/>
    <p:sldId id="405" r:id="rId11"/>
    <p:sldId id="490" r:id="rId12"/>
    <p:sldId id="491" r:id="rId13"/>
    <p:sldId id="412" r:id="rId14"/>
    <p:sldId id="413" r:id="rId15"/>
    <p:sldId id="427" r:id="rId16"/>
    <p:sldId id="417" r:id="rId17"/>
    <p:sldId id="431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000099"/>
    <a:srgbClr val="0033CC"/>
    <a:srgbClr val="FFFF00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eisner:Documents:work:Research:ZipIO:old:analyticModel:model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ware-host\Shared%20Folders\My%20Documents\Docs\Grant%20proposals\2009\EEUDC%20ERC%202009\SVT%20Response\fefef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48045389617495E-4"/>
          <c:y val="8.9608433734939957E-2"/>
          <c:w val="0.5749666943395606"/>
          <c:h val="0.80873493975903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494055640446453"/>
          <c:y val="0.15856156911109087"/>
          <c:w val="0.39963775736289348"/>
          <c:h val="0.58347903424722469"/>
        </c:manualLayout>
      </c:layout>
      <c:overlay val="0"/>
      <c:txPr>
        <a:bodyPr/>
        <a:lstStyle/>
        <a:p>
          <a:pPr>
            <a:defRPr sz="22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6984757639256"/>
          <c:y val="2.1063263831151542E-2"/>
          <c:w val="0.815991129451065"/>
          <c:h val="0.91098644936824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Sheet1!$C$52</c:f>
              <c:strCache>
                <c:ptCount val="1"/>
                <c:pt idx="0">
                  <c:v>Transistors (100,000's)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Sheet1!$A$53:$A$68</c:f>
              <c:numCache>
                <c:formatCode>General</c:formatCode>
                <c:ptCount val="16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1978</c:v>
                </c:pt>
                <c:pt idx="4">
                  <c:v>1982</c:v>
                </c:pt>
                <c:pt idx="5">
                  <c:v>1985</c:v>
                </c:pt>
                <c:pt idx="6">
                  <c:v>1989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2007</c:v>
                </c:pt>
                <c:pt idx="15">
                  <c:v>2008</c:v>
                </c:pt>
              </c:numCache>
            </c:numRef>
          </c:xVal>
          <c:yVal>
            <c:numRef>
              <c:f>Sheet1!$C$53:$C$68</c:f>
              <c:numCache>
                <c:formatCode>#,##0</c:formatCode>
                <c:ptCount val="16"/>
                <c:pt idx="0">
                  <c:v>2.300000000000001E-2</c:v>
                </c:pt>
                <c:pt idx="1">
                  <c:v>2.5000000000000015E-2</c:v>
                </c:pt>
                <c:pt idx="2">
                  <c:v>4.5000000000000026E-2</c:v>
                </c:pt>
                <c:pt idx="3">
                  <c:v>0.29000000000000015</c:v>
                </c:pt>
                <c:pt idx="4">
                  <c:v>1.34</c:v>
                </c:pt>
                <c:pt idx="5">
                  <c:v>2.75</c:v>
                </c:pt>
                <c:pt idx="6">
                  <c:v>12</c:v>
                </c:pt>
                <c:pt idx="7">
                  <c:v>31</c:v>
                </c:pt>
                <c:pt idx="8">
                  <c:v>75</c:v>
                </c:pt>
                <c:pt idx="9">
                  <c:v>95</c:v>
                </c:pt>
                <c:pt idx="10">
                  <c:v>420</c:v>
                </c:pt>
                <c:pt idx="11">
                  <c:v>250</c:v>
                </c:pt>
                <c:pt idx="12">
                  <c:v>2200</c:v>
                </c:pt>
                <c:pt idx="13">
                  <c:v>5920</c:v>
                </c:pt>
                <c:pt idx="14">
                  <c:v>9000</c:v>
                </c:pt>
                <c:pt idx="15">
                  <c:v>20000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EE-48C4-B166-42D319C7142B}"/>
            </c:ext>
          </c:extLst>
        </c:ser>
        <c:ser>
          <c:idx val="1"/>
          <c:order val="1"/>
          <c:tx>
            <c:strRef>
              <c:f>Sheet1!$F$52</c:f>
              <c:strCache>
                <c:ptCount val="1"/>
                <c:pt idx="0">
                  <c:v>Power (W)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Sheet1!$E$53:$E$63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Sheet1!$F$53:$F$63</c:f>
              <c:numCache>
                <c:formatCode>General</c:formatCode>
                <c:ptCount val="11"/>
                <c:pt idx="0">
                  <c:v>2</c:v>
                </c:pt>
                <c:pt idx="1">
                  <c:v>9</c:v>
                </c:pt>
                <c:pt idx="2">
                  <c:v>12</c:v>
                </c:pt>
                <c:pt idx="3">
                  <c:v>20</c:v>
                </c:pt>
                <c:pt idx="4">
                  <c:v>52</c:v>
                </c:pt>
                <c:pt idx="5">
                  <c:v>78</c:v>
                </c:pt>
                <c:pt idx="6">
                  <c:v>85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EE-48C4-B166-42D319C7142B}"/>
            </c:ext>
          </c:extLst>
        </c:ser>
        <c:ser>
          <c:idx val="2"/>
          <c:order val="2"/>
          <c:tx>
            <c:strRef>
              <c:f>Sheet1!$J$52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Sheet1!$H$53:$H$63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Sheet1!$J$53:$J$63</c:f>
              <c:numCache>
                <c:formatCode>General</c:formatCode>
                <c:ptCount val="11"/>
                <c:pt idx="0">
                  <c:v>6.0000000000000053E-3</c:v>
                </c:pt>
                <c:pt idx="1">
                  <c:v>0.11700000000000008</c:v>
                </c:pt>
                <c:pt idx="2">
                  <c:v>0.48100000000000015</c:v>
                </c:pt>
                <c:pt idx="3">
                  <c:v>0.99299999999999999</c:v>
                </c:pt>
                <c:pt idx="4">
                  <c:v>3.0159999999999987</c:v>
                </c:pt>
                <c:pt idx="5">
                  <c:v>5.4600000000000009</c:v>
                </c:pt>
                <c:pt idx="6">
                  <c:v>7.6499999999999995</c:v>
                </c:pt>
                <c:pt idx="7">
                  <c:v>11.05</c:v>
                </c:pt>
                <c:pt idx="8">
                  <c:v>16</c:v>
                </c:pt>
                <c:pt idx="9">
                  <c:v>20.49</c:v>
                </c:pt>
                <c:pt idx="10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EE-48C4-B166-42D319C7142B}"/>
            </c:ext>
          </c:extLst>
        </c:ser>
        <c:ser>
          <c:idx val="3"/>
          <c:order val="3"/>
          <c:tx>
            <c:strRef>
              <c:f>Sheet1!$M$52</c:f>
              <c:strCache>
                <c:ptCount val="1"/>
                <c:pt idx="0">
                  <c:v>Efficiency (GOPS/W)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Sheet1!$L$53:$L$63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Sheet1!$M$53:$M$63</c:f>
              <c:numCache>
                <c:formatCode>General</c:formatCode>
                <c:ptCount val="11"/>
                <c:pt idx="0">
                  <c:v>3.0000000000000027E-3</c:v>
                </c:pt>
                <c:pt idx="1">
                  <c:v>1.3000000000000008E-2</c:v>
                </c:pt>
                <c:pt idx="2">
                  <c:v>4.0083333333333387E-2</c:v>
                </c:pt>
                <c:pt idx="3">
                  <c:v>4.9650000000000027E-2</c:v>
                </c:pt>
                <c:pt idx="4">
                  <c:v>5.8000000000000031E-2</c:v>
                </c:pt>
                <c:pt idx="5">
                  <c:v>7.0000000000000034E-2</c:v>
                </c:pt>
                <c:pt idx="6">
                  <c:v>9.0000000000000052E-2</c:v>
                </c:pt>
                <c:pt idx="7">
                  <c:v>0.13</c:v>
                </c:pt>
                <c:pt idx="8">
                  <c:v>0.16000000000000009</c:v>
                </c:pt>
                <c:pt idx="9">
                  <c:v>0.20490000000000008</c:v>
                </c:pt>
                <c:pt idx="10">
                  <c:v>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EE-48C4-B166-42D319C71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71296"/>
        <c:axId val="428018704"/>
      </c:scatterChart>
      <c:valAx>
        <c:axId val="429471296"/>
        <c:scaling>
          <c:orientation val="minMax"/>
          <c:max val="2020"/>
          <c:min val="198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8018704"/>
        <c:crossesAt val="1.0000000000000013E-3"/>
        <c:crossBetween val="midCat"/>
      </c:valAx>
      <c:valAx>
        <c:axId val="428018704"/>
        <c:scaling>
          <c:logBase val="10"/>
          <c:orientation val="minMax"/>
          <c:max val="1000000"/>
          <c:min val="1.0000000000000013E-3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9471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406804749559214"/>
          <c:y val="3.4858414437325798E-2"/>
          <c:w val="0.34286175110045863"/>
          <c:h val="0.259811726432746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0.21662</cdr:x>
      <cdr:y>0.39683</cdr:y>
    </cdr:from>
    <cdr:to>
      <cdr:x>0.72954</cdr:x>
      <cdr:y>0.60434</cdr:y>
    </cdr:to>
    <cdr:sp macro="" textlink="">
      <cdr:nvSpPr>
        <cdr:cNvPr id="20" name="Freeform 19"/>
        <cdr:cNvSpPr/>
      </cdr:nvSpPr>
      <cdr:spPr>
        <a:xfrm xmlns:a="http://schemas.openxmlformats.org/drawingml/2006/main">
          <a:off x="1295400" y="1752600"/>
          <a:ext cx="3067352" cy="916479"/>
        </a:xfrm>
        <a:custGeom xmlns:a="http://schemas.openxmlformats.org/drawingml/2006/main">
          <a:avLst/>
          <a:gdLst>
            <a:gd name="connsiteX0" fmla="*/ 0 w 3733800"/>
            <a:gd name="connsiteY0" fmla="*/ 1041400 h 1041400"/>
            <a:gd name="connsiteX1" fmla="*/ 1016000 w 3733800"/>
            <a:gd name="connsiteY1" fmla="*/ 393700 h 1041400"/>
            <a:gd name="connsiteX2" fmla="*/ 1524000 w 3733800"/>
            <a:gd name="connsiteY2" fmla="*/ 127000 h 1041400"/>
            <a:gd name="connsiteX3" fmla="*/ 2273300 w 3733800"/>
            <a:gd name="connsiteY3" fmla="*/ 38100 h 1041400"/>
            <a:gd name="connsiteX4" fmla="*/ 3733800 w 3733800"/>
            <a:gd name="connsiteY4" fmla="*/ 0 h 1041400"/>
            <a:gd name="connsiteX0" fmla="*/ 0 w 3733800"/>
            <a:gd name="connsiteY0" fmla="*/ 1087176 h 1087176"/>
            <a:gd name="connsiteX1" fmla="*/ 1016000 w 3733800"/>
            <a:gd name="connsiteY1" fmla="*/ 439476 h 1087176"/>
            <a:gd name="connsiteX2" fmla="*/ 1524000 w 3733800"/>
            <a:gd name="connsiteY2" fmla="*/ 172776 h 1087176"/>
            <a:gd name="connsiteX3" fmla="*/ 2273300 w 3733800"/>
            <a:gd name="connsiteY3" fmla="*/ 83876 h 1087176"/>
            <a:gd name="connsiteX4" fmla="*/ 3733800 w 3733800"/>
            <a:gd name="connsiteY4" fmla="*/ 0 h 1087176"/>
            <a:gd name="connsiteX0" fmla="*/ 0 w 2559318"/>
            <a:gd name="connsiteY0" fmla="*/ 1020652 h 1020652"/>
            <a:gd name="connsiteX1" fmla="*/ 1016000 w 2559318"/>
            <a:gd name="connsiteY1" fmla="*/ 372952 h 1020652"/>
            <a:gd name="connsiteX2" fmla="*/ 1524000 w 2559318"/>
            <a:gd name="connsiteY2" fmla="*/ 106252 h 1020652"/>
            <a:gd name="connsiteX3" fmla="*/ 2273300 w 2559318"/>
            <a:gd name="connsiteY3" fmla="*/ 17352 h 1020652"/>
            <a:gd name="connsiteX4" fmla="*/ 2559318 w 2559318"/>
            <a:gd name="connsiteY4" fmla="*/ 2140 h 1020652"/>
            <a:gd name="connsiteX0" fmla="*/ 0 w 2670406"/>
            <a:gd name="connsiteY0" fmla="*/ 1016397 h 1016397"/>
            <a:gd name="connsiteX1" fmla="*/ 1016000 w 2670406"/>
            <a:gd name="connsiteY1" fmla="*/ 368697 h 1016397"/>
            <a:gd name="connsiteX2" fmla="*/ 1524000 w 2670406"/>
            <a:gd name="connsiteY2" fmla="*/ 101997 h 1016397"/>
            <a:gd name="connsiteX3" fmla="*/ 2273300 w 2670406"/>
            <a:gd name="connsiteY3" fmla="*/ 13097 h 1016397"/>
            <a:gd name="connsiteX4" fmla="*/ 2670406 w 2670406"/>
            <a:gd name="connsiteY4" fmla="*/ 23415 h 1016397"/>
            <a:gd name="connsiteX0" fmla="*/ 0 w 2670406"/>
            <a:gd name="connsiteY0" fmla="*/ 992982 h 992982"/>
            <a:gd name="connsiteX1" fmla="*/ 1016000 w 2670406"/>
            <a:gd name="connsiteY1" fmla="*/ 345282 h 992982"/>
            <a:gd name="connsiteX2" fmla="*/ 1524000 w 2670406"/>
            <a:gd name="connsiteY2" fmla="*/ 78582 h 992982"/>
            <a:gd name="connsiteX3" fmla="*/ 2273300 w 2670406"/>
            <a:gd name="connsiteY3" fmla="*/ 23721 h 992982"/>
            <a:gd name="connsiteX4" fmla="*/ 2670406 w 2670406"/>
            <a:gd name="connsiteY4" fmla="*/ 0 h 992982"/>
            <a:gd name="connsiteX0" fmla="*/ 0 w 2670406"/>
            <a:gd name="connsiteY0" fmla="*/ 992982 h 992982"/>
            <a:gd name="connsiteX1" fmla="*/ 1016000 w 2670406"/>
            <a:gd name="connsiteY1" fmla="*/ 345282 h 992982"/>
            <a:gd name="connsiteX2" fmla="*/ 1524000 w 2670406"/>
            <a:gd name="connsiteY2" fmla="*/ 78582 h 992982"/>
            <a:gd name="connsiteX3" fmla="*/ 2670406 w 2670406"/>
            <a:gd name="connsiteY3" fmla="*/ 0 h 99298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670406" h="992982">
              <a:moveTo>
                <a:pt x="0" y="992982"/>
              </a:moveTo>
              <a:cubicBezTo>
                <a:pt x="381000" y="745332"/>
                <a:pt x="762000" y="497682"/>
                <a:pt x="1016000" y="345282"/>
              </a:cubicBezTo>
              <a:cubicBezTo>
                <a:pt x="1270000" y="192882"/>
                <a:pt x="1248266" y="136129"/>
                <a:pt x="1524000" y="78582"/>
              </a:cubicBezTo>
              <a:cubicBezTo>
                <a:pt x="1799734" y="21035"/>
                <a:pt x="2431572" y="16371"/>
                <a:pt x="2670406" y="0"/>
              </a:cubicBezTo>
            </a:path>
          </a:pathLst>
        </a:cu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0.20387</cdr:x>
      <cdr:y>0.46584</cdr:y>
    </cdr:from>
    <cdr:to>
      <cdr:x>0.72154</cdr:x>
      <cdr:y>0.83875</cdr:y>
    </cdr:to>
    <cdr:sp macro="" textlink="">
      <cdr:nvSpPr>
        <cdr:cNvPr id="21" name="Freeform 20"/>
        <cdr:cNvSpPr/>
      </cdr:nvSpPr>
      <cdr:spPr>
        <a:xfrm xmlns:a="http://schemas.openxmlformats.org/drawingml/2006/main">
          <a:off x="1219200" y="2057400"/>
          <a:ext cx="3095758" cy="1646976"/>
        </a:xfrm>
        <a:custGeom xmlns:a="http://schemas.openxmlformats.org/drawingml/2006/main">
          <a:avLst/>
          <a:gdLst>
            <a:gd name="connsiteX0" fmla="*/ 0 w 4191000"/>
            <a:gd name="connsiteY0" fmla="*/ 1739900 h 1739900"/>
            <a:gd name="connsiteX1" fmla="*/ 635000 w 4191000"/>
            <a:gd name="connsiteY1" fmla="*/ 1219200 h 1739900"/>
            <a:gd name="connsiteX2" fmla="*/ 1270000 w 4191000"/>
            <a:gd name="connsiteY2" fmla="*/ 762000 h 1739900"/>
            <a:gd name="connsiteX3" fmla="*/ 1905000 w 4191000"/>
            <a:gd name="connsiteY3" fmla="*/ 330200 h 1739900"/>
            <a:gd name="connsiteX4" fmla="*/ 2755900 w 4191000"/>
            <a:gd name="connsiteY4" fmla="*/ 127000 h 1739900"/>
            <a:gd name="connsiteX5" fmla="*/ 3619500 w 4191000"/>
            <a:gd name="connsiteY5" fmla="*/ 25400 h 1739900"/>
            <a:gd name="connsiteX6" fmla="*/ 4191000 w 4191000"/>
            <a:gd name="connsiteY6" fmla="*/ 0 h 1739900"/>
            <a:gd name="connsiteX0" fmla="*/ 0 w 4191000"/>
            <a:gd name="connsiteY0" fmla="*/ 1739900 h 1739900"/>
            <a:gd name="connsiteX1" fmla="*/ 635000 w 4191000"/>
            <a:gd name="connsiteY1" fmla="*/ 1219200 h 1739900"/>
            <a:gd name="connsiteX2" fmla="*/ 1270000 w 4191000"/>
            <a:gd name="connsiteY2" fmla="*/ 762000 h 1739900"/>
            <a:gd name="connsiteX3" fmla="*/ 1905000 w 4191000"/>
            <a:gd name="connsiteY3" fmla="*/ 330200 h 1739900"/>
            <a:gd name="connsiteX4" fmla="*/ 2755900 w 4191000"/>
            <a:gd name="connsiteY4" fmla="*/ 127000 h 1739900"/>
            <a:gd name="connsiteX5" fmla="*/ 3241695 w 4191000"/>
            <a:gd name="connsiteY5" fmla="*/ 75978 h 1739900"/>
            <a:gd name="connsiteX6" fmla="*/ 4191000 w 4191000"/>
            <a:gd name="connsiteY6" fmla="*/ 0 h 1739900"/>
            <a:gd name="connsiteX0" fmla="*/ 0 w 3241695"/>
            <a:gd name="connsiteY0" fmla="*/ 1663922 h 1663922"/>
            <a:gd name="connsiteX1" fmla="*/ 635000 w 3241695"/>
            <a:gd name="connsiteY1" fmla="*/ 1143222 h 1663922"/>
            <a:gd name="connsiteX2" fmla="*/ 1270000 w 3241695"/>
            <a:gd name="connsiteY2" fmla="*/ 686022 h 1663922"/>
            <a:gd name="connsiteX3" fmla="*/ 1905000 w 3241695"/>
            <a:gd name="connsiteY3" fmla="*/ 254222 h 1663922"/>
            <a:gd name="connsiteX4" fmla="*/ 2755900 w 3241695"/>
            <a:gd name="connsiteY4" fmla="*/ 51022 h 1663922"/>
            <a:gd name="connsiteX5" fmla="*/ 3241695 w 3241695"/>
            <a:gd name="connsiteY5" fmla="*/ 0 h 1663922"/>
            <a:gd name="connsiteX0" fmla="*/ 0 w 2995682"/>
            <a:gd name="connsiteY0" fmla="*/ 1653806 h 1653806"/>
            <a:gd name="connsiteX1" fmla="*/ 635000 w 2995682"/>
            <a:gd name="connsiteY1" fmla="*/ 1133106 h 1653806"/>
            <a:gd name="connsiteX2" fmla="*/ 1270000 w 2995682"/>
            <a:gd name="connsiteY2" fmla="*/ 675906 h 1653806"/>
            <a:gd name="connsiteX3" fmla="*/ 1905000 w 2995682"/>
            <a:gd name="connsiteY3" fmla="*/ 244106 h 1653806"/>
            <a:gd name="connsiteX4" fmla="*/ 2755900 w 2995682"/>
            <a:gd name="connsiteY4" fmla="*/ 40906 h 1653806"/>
            <a:gd name="connsiteX5" fmla="*/ 2995682 w 2995682"/>
            <a:gd name="connsiteY5" fmla="*/ 0 h 1653806"/>
            <a:gd name="connsiteX0" fmla="*/ 0 w 2995682"/>
            <a:gd name="connsiteY0" fmla="*/ 1653806 h 1653806"/>
            <a:gd name="connsiteX1" fmla="*/ 446196 w 2995682"/>
            <a:gd name="connsiteY1" fmla="*/ 1457570 h 1653806"/>
            <a:gd name="connsiteX2" fmla="*/ 635000 w 2995682"/>
            <a:gd name="connsiteY2" fmla="*/ 1133106 h 1653806"/>
            <a:gd name="connsiteX3" fmla="*/ 1270000 w 2995682"/>
            <a:gd name="connsiteY3" fmla="*/ 675906 h 1653806"/>
            <a:gd name="connsiteX4" fmla="*/ 1905000 w 2995682"/>
            <a:gd name="connsiteY4" fmla="*/ 244106 h 1653806"/>
            <a:gd name="connsiteX5" fmla="*/ 2755900 w 2995682"/>
            <a:gd name="connsiteY5" fmla="*/ 40906 h 1653806"/>
            <a:gd name="connsiteX6" fmla="*/ 2995682 w 2995682"/>
            <a:gd name="connsiteY6" fmla="*/ 0 h 1653806"/>
            <a:gd name="connsiteX0" fmla="*/ 0 w 2698728"/>
            <a:gd name="connsiteY0" fmla="*/ 1538924 h 1538924"/>
            <a:gd name="connsiteX1" fmla="*/ 149242 w 2698728"/>
            <a:gd name="connsiteY1" fmla="*/ 1457570 h 1538924"/>
            <a:gd name="connsiteX2" fmla="*/ 338046 w 2698728"/>
            <a:gd name="connsiteY2" fmla="*/ 1133106 h 1538924"/>
            <a:gd name="connsiteX3" fmla="*/ 973046 w 2698728"/>
            <a:gd name="connsiteY3" fmla="*/ 675906 h 1538924"/>
            <a:gd name="connsiteX4" fmla="*/ 1608046 w 2698728"/>
            <a:gd name="connsiteY4" fmla="*/ 244106 h 1538924"/>
            <a:gd name="connsiteX5" fmla="*/ 2458946 w 2698728"/>
            <a:gd name="connsiteY5" fmla="*/ 40906 h 1538924"/>
            <a:gd name="connsiteX6" fmla="*/ 2698728 w 2698728"/>
            <a:gd name="connsiteY6" fmla="*/ 0 h 1538924"/>
            <a:gd name="connsiteX0" fmla="*/ 0 w 2698728"/>
            <a:gd name="connsiteY0" fmla="*/ 1538924 h 1538924"/>
            <a:gd name="connsiteX1" fmla="*/ 178938 w 2698728"/>
            <a:gd name="connsiteY1" fmla="*/ 1335508 h 1538924"/>
            <a:gd name="connsiteX2" fmla="*/ 338046 w 2698728"/>
            <a:gd name="connsiteY2" fmla="*/ 1133106 h 1538924"/>
            <a:gd name="connsiteX3" fmla="*/ 973046 w 2698728"/>
            <a:gd name="connsiteY3" fmla="*/ 675906 h 1538924"/>
            <a:gd name="connsiteX4" fmla="*/ 1608046 w 2698728"/>
            <a:gd name="connsiteY4" fmla="*/ 244106 h 1538924"/>
            <a:gd name="connsiteX5" fmla="*/ 2458946 w 2698728"/>
            <a:gd name="connsiteY5" fmla="*/ 40906 h 1538924"/>
            <a:gd name="connsiteX6" fmla="*/ 2698728 w 2698728"/>
            <a:gd name="connsiteY6" fmla="*/ 0 h 1538924"/>
            <a:gd name="connsiteX0" fmla="*/ 62999 w 2539012"/>
            <a:gd name="connsiteY0" fmla="*/ 1452762 h 1452762"/>
            <a:gd name="connsiteX1" fmla="*/ 19222 w 2539012"/>
            <a:gd name="connsiteY1" fmla="*/ 1335508 h 1452762"/>
            <a:gd name="connsiteX2" fmla="*/ 178330 w 2539012"/>
            <a:gd name="connsiteY2" fmla="*/ 1133106 h 1452762"/>
            <a:gd name="connsiteX3" fmla="*/ 813330 w 2539012"/>
            <a:gd name="connsiteY3" fmla="*/ 675906 h 1452762"/>
            <a:gd name="connsiteX4" fmla="*/ 1448330 w 2539012"/>
            <a:gd name="connsiteY4" fmla="*/ 244106 h 1452762"/>
            <a:gd name="connsiteX5" fmla="*/ 2299230 w 2539012"/>
            <a:gd name="connsiteY5" fmla="*/ 40906 h 1452762"/>
            <a:gd name="connsiteX6" fmla="*/ 2539012 w 2539012"/>
            <a:gd name="connsiteY6" fmla="*/ 0 h 1452762"/>
            <a:gd name="connsiteX0" fmla="*/ 9724 w 2485737"/>
            <a:gd name="connsiteY0" fmla="*/ 1452762 h 1452762"/>
            <a:gd name="connsiteX1" fmla="*/ 125055 w 2485737"/>
            <a:gd name="connsiteY1" fmla="*/ 1133106 h 1452762"/>
            <a:gd name="connsiteX2" fmla="*/ 760055 w 2485737"/>
            <a:gd name="connsiteY2" fmla="*/ 675906 h 1452762"/>
            <a:gd name="connsiteX3" fmla="*/ 1395055 w 2485737"/>
            <a:gd name="connsiteY3" fmla="*/ 244106 h 1452762"/>
            <a:gd name="connsiteX4" fmla="*/ 2245955 w 2485737"/>
            <a:gd name="connsiteY4" fmla="*/ 40906 h 1452762"/>
            <a:gd name="connsiteX5" fmla="*/ 2485737 w 2485737"/>
            <a:gd name="connsiteY5" fmla="*/ 0 h 1452762"/>
            <a:gd name="connsiteX0" fmla="*/ 0 w 2476013"/>
            <a:gd name="connsiteY0" fmla="*/ 1452762 h 1452762"/>
            <a:gd name="connsiteX1" fmla="*/ 750331 w 2476013"/>
            <a:gd name="connsiteY1" fmla="*/ 675906 h 1452762"/>
            <a:gd name="connsiteX2" fmla="*/ 1385331 w 2476013"/>
            <a:gd name="connsiteY2" fmla="*/ 244106 h 1452762"/>
            <a:gd name="connsiteX3" fmla="*/ 2236231 w 2476013"/>
            <a:gd name="connsiteY3" fmla="*/ 40906 h 1452762"/>
            <a:gd name="connsiteX4" fmla="*/ 2476013 w 2476013"/>
            <a:gd name="connsiteY4" fmla="*/ 0 h 1452762"/>
            <a:gd name="connsiteX0" fmla="*/ 0 w 2476013"/>
            <a:gd name="connsiteY0" fmla="*/ 1452762 h 1452762"/>
            <a:gd name="connsiteX1" fmla="*/ 846841 w 2476013"/>
            <a:gd name="connsiteY1" fmla="*/ 675906 h 1452762"/>
            <a:gd name="connsiteX2" fmla="*/ 1385331 w 2476013"/>
            <a:gd name="connsiteY2" fmla="*/ 244106 h 1452762"/>
            <a:gd name="connsiteX3" fmla="*/ 2236231 w 2476013"/>
            <a:gd name="connsiteY3" fmla="*/ 40906 h 1452762"/>
            <a:gd name="connsiteX4" fmla="*/ 2476013 w 2476013"/>
            <a:gd name="connsiteY4" fmla="*/ 0 h 1452762"/>
            <a:gd name="connsiteX0" fmla="*/ 0 w 2476013"/>
            <a:gd name="connsiteY0" fmla="*/ 1462114 h 1462114"/>
            <a:gd name="connsiteX1" fmla="*/ 846841 w 2476013"/>
            <a:gd name="connsiteY1" fmla="*/ 685258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46841 w 2476013"/>
            <a:gd name="connsiteY1" fmla="*/ 685258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91384 w 2476013"/>
            <a:gd name="connsiteY1" fmla="*/ 735519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54265 w 2476013"/>
            <a:gd name="connsiteY1" fmla="*/ 706799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141613 w 2617626"/>
            <a:gd name="connsiteY0" fmla="*/ 1462114 h 1599988"/>
            <a:gd name="connsiteX1" fmla="*/ 142378 w 2617626"/>
            <a:gd name="connsiteY1" fmla="*/ 1474102 h 1599988"/>
            <a:gd name="connsiteX2" fmla="*/ 995878 w 2617626"/>
            <a:gd name="connsiteY2" fmla="*/ 706799 h 1599988"/>
            <a:gd name="connsiteX3" fmla="*/ 1630878 w 2617626"/>
            <a:gd name="connsiteY3" fmla="*/ 310899 h 1599988"/>
            <a:gd name="connsiteX4" fmla="*/ 2377844 w 2617626"/>
            <a:gd name="connsiteY4" fmla="*/ 50258 h 1599988"/>
            <a:gd name="connsiteX5" fmla="*/ 2617626 w 2617626"/>
            <a:gd name="connsiteY5" fmla="*/ 9352 h 1599988"/>
            <a:gd name="connsiteX0" fmla="*/ 141613 w 2617626"/>
            <a:gd name="connsiteY0" fmla="*/ 1452762 h 1590636"/>
            <a:gd name="connsiteX1" fmla="*/ 142378 w 2617626"/>
            <a:gd name="connsiteY1" fmla="*/ 1464750 h 1590636"/>
            <a:gd name="connsiteX2" fmla="*/ 995878 w 2617626"/>
            <a:gd name="connsiteY2" fmla="*/ 697447 h 1590636"/>
            <a:gd name="connsiteX3" fmla="*/ 1630878 w 2617626"/>
            <a:gd name="connsiteY3" fmla="*/ 301547 h 1590636"/>
            <a:gd name="connsiteX4" fmla="*/ 2437235 w 2617626"/>
            <a:gd name="connsiteY4" fmla="*/ 112708 h 1590636"/>
            <a:gd name="connsiteX5" fmla="*/ 2617626 w 2617626"/>
            <a:gd name="connsiteY5" fmla="*/ 0 h 1590636"/>
            <a:gd name="connsiteX0" fmla="*/ 141613 w 2677017"/>
            <a:gd name="connsiteY0" fmla="*/ 1409681 h 1547555"/>
            <a:gd name="connsiteX1" fmla="*/ 142378 w 2677017"/>
            <a:gd name="connsiteY1" fmla="*/ 1421669 h 1547555"/>
            <a:gd name="connsiteX2" fmla="*/ 995878 w 2677017"/>
            <a:gd name="connsiteY2" fmla="*/ 654366 h 1547555"/>
            <a:gd name="connsiteX3" fmla="*/ 1630878 w 2677017"/>
            <a:gd name="connsiteY3" fmla="*/ 258466 h 1547555"/>
            <a:gd name="connsiteX4" fmla="*/ 2437235 w 2677017"/>
            <a:gd name="connsiteY4" fmla="*/ 69627 h 1547555"/>
            <a:gd name="connsiteX5" fmla="*/ 2677017 w 2677017"/>
            <a:gd name="connsiteY5" fmla="*/ 0 h 1547555"/>
            <a:gd name="connsiteX0" fmla="*/ 141613 w 2684441"/>
            <a:gd name="connsiteY0" fmla="*/ 1377148 h 1515022"/>
            <a:gd name="connsiteX1" fmla="*/ 142378 w 2684441"/>
            <a:gd name="connsiteY1" fmla="*/ 1389136 h 1515022"/>
            <a:gd name="connsiteX2" fmla="*/ 995878 w 2684441"/>
            <a:gd name="connsiteY2" fmla="*/ 621833 h 1515022"/>
            <a:gd name="connsiteX3" fmla="*/ 1630878 w 2684441"/>
            <a:gd name="connsiteY3" fmla="*/ 225933 h 1515022"/>
            <a:gd name="connsiteX4" fmla="*/ 2437235 w 2684441"/>
            <a:gd name="connsiteY4" fmla="*/ 37094 h 1515022"/>
            <a:gd name="connsiteX5" fmla="*/ 2684441 w 2684441"/>
            <a:gd name="connsiteY5" fmla="*/ 3368 h 1515022"/>
            <a:gd name="connsiteX0" fmla="*/ 141613 w 2684441"/>
            <a:gd name="connsiteY0" fmla="*/ 1373780 h 1511654"/>
            <a:gd name="connsiteX1" fmla="*/ 142378 w 2684441"/>
            <a:gd name="connsiteY1" fmla="*/ 1385768 h 1511654"/>
            <a:gd name="connsiteX2" fmla="*/ 995878 w 2684441"/>
            <a:gd name="connsiteY2" fmla="*/ 618465 h 1511654"/>
            <a:gd name="connsiteX3" fmla="*/ 1608607 w 2684441"/>
            <a:gd name="connsiteY3" fmla="*/ 186664 h 1511654"/>
            <a:gd name="connsiteX4" fmla="*/ 2437235 w 2684441"/>
            <a:gd name="connsiteY4" fmla="*/ 33726 h 1511654"/>
            <a:gd name="connsiteX5" fmla="*/ 2684441 w 2684441"/>
            <a:gd name="connsiteY5" fmla="*/ 0 h 1511654"/>
            <a:gd name="connsiteX0" fmla="*/ 151511 w 2694339"/>
            <a:gd name="connsiteY0" fmla="*/ 1373780 h 1509261"/>
            <a:gd name="connsiteX1" fmla="*/ 152276 w 2694339"/>
            <a:gd name="connsiteY1" fmla="*/ 1385768 h 1509261"/>
            <a:gd name="connsiteX2" fmla="*/ 1065167 w 2694339"/>
            <a:gd name="connsiteY2" fmla="*/ 632825 h 1509261"/>
            <a:gd name="connsiteX3" fmla="*/ 1618505 w 2694339"/>
            <a:gd name="connsiteY3" fmla="*/ 186664 h 1509261"/>
            <a:gd name="connsiteX4" fmla="*/ 2447133 w 2694339"/>
            <a:gd name="connsiteY4" fmla="*/ 33726 h 1509261"/>
            <a:gd name="connsiteX5" fmla="*/ 2694339 w 2694339"/>
            <a:gd name="connsiteY5" fmla="*/ 0 h 1509261"/>
            <a:gd name="connsiteX0" fmla="*/ 196054 w 2738882"/>
            <a:gd name="connsiteY0" fmla="*/ 1373780 h 1487720"/>
            <a:gd name="connsiteX1" fmla="*/ 152276 w 2738882"/>
            <a:gd name="connsiteY1" fmla="*/ 1364227 h 1487720"/>
            <a:gd name="connsiteX2" fmla="*/ 1109710 w 2738882"/>
            <a:gd name="connsiteY2" fmla="*/ 632825 h 1487720"/>
            <a:gd name="connsiteX3" fmla="*/ 1663048 w 2738882"/>
            <a:gd name="connsiteY3" fmla="*/ 186664 h 1487720"/>
            <a:gd name="connsiteX4" fmla="*/ 2491676 w 2738882"/>
            <a:gd name="connsiteY4" fmla="*/ 33726 h 1487720"/>
            <a:gd name="connsiteX5" fmla="*/ 2738882 w 2738882"/>
            <a:gd name="connsiteY5" fmla="*/ 0 h 1487720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60573 w 2736407"/>
            <a:gd name="connsiteY3" fmla="*/ 186664 h 1491309"/>
            <a:gd name="connsiteX4" fmla="*/ 2489201 w 2736407"/>
            <a:gd name="connsiteY4" fmla="*/ 33726 h 1491309"/>
            <a:gd name="connsiteX5" fmla="*/ 2736407 w 2736407"/>
            <a:gd name="connsiteY5" fmla="*/ 0 h 1491309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23454 w 2736407"/>
            <a:gd name="connsiteY3" fmla="*/ 201024 h 1491309"/>
            <a:gd name="connsiteX4" fmla="*/ 2489201 w 2736407"/>
            <a:gd name="connsiteY4" fmla="*/ 33726 h 1491309"/>
            <a:gd name="connsiteX5" fmla="*/ 2736407 w 2736407"/>
            <a:gd name="connsiteY5" fmla="*/ 0 h 1491309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23454 w 2736407"/>
            <a:gd name="connsiteY3" fmla="*/ 201024 h 1491309"/>
            <a:gd name="connsiteX4" fmla="*/ 2504049 w 2736407"/>
            <a:gd name="connsiteY4" fmla="*/ 62447 h 1491309"/>
            <a:gd name="connsiteX5" fmla="*/ 2736407 w 2736407"/>
            <a:gd name="connsiteY5" fmla="*/ 0 h 1491309"/>
            <a:gd name="connsiteX0" fmla="*/ 193579 w 2758679"/>
            <a:gd name="connsiteY0" fmla="*/ 1352240 h 1469769"/>
            <a:gd name="connsiteX1" fmla="*/ 149801 w 2758679"/>
            <a:gd name="connsiteY1" fmla="*/ 1342687 h 1469769"/>
            <a:gd name="connsiteX2" fmla="*/ 1092387 w 2758679"/>
            <a:gd name="connsiteY2" fmla="*/ 589745 h 1469769"/>
            <a:gd name="connsiteX3" fmla="*/ 1623454 w 2758679"/>
            <a:gd name="connsiteY3" fmla="*/ 179484 h 1469769"/>
            <a:gd name="connsiteX4" fmla="*/ 2504049 w 2758679"/>
            <a:gd name="connsiteY4" fmla="*/ 40907 h 1469769"/>
            <a:gd name="connsiteX5" fmla="*/ 2758679 w 2758679"/>
            <a:gd name="connsiteY5" fmla="*/ 0 h 146976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504049 w 2758679"/>
            <a:gd name="connsiteY4" fmla="*/ 62447 h 1491309"/>
            <a:gd name="connsiteX5" fmla="*/ 2758679 w 2758679"/>
            <a:gd name="connsiteY5" fmla="*/ 0 h 1491309"/>
            <a:gd name="connsiteX0" fmla="*/ 193579 w 2758679"/>
            <a:gd name="connsiteY0" fmla="*/ 1380737 h 1498266"/>
            <a:gd name="connsiteX1" fmla="*/ 149801 w 2758679"/>
            <a:gd name="connsiteY1" fmla="*/ 1371184 h 1498266"/>
            <a:gd name="connsiteX2" fmla="*/ 1092387 w 2758679"/>
            <a:gd name="connsiteY2" fmla="*/ 618242 h 1498266"/>
            <a:gd name="connsiteX3" fmla="*/ 1623454 w 2758679"/>
            <a:gd name="connsiteY3" fmla="*/ 207981 h 1498266"/>
            <a:gd name="connsiteX4" fmla="*/ 2504049 w 2758679"/>
            <a:gd name="connsiteY4" fmla="*/ 33504 h 1498266"/>
            <a:gd name="connsiteX5" fmla="*/ 2758679 w 2758679"/>
            <a:gd name="connsiteY5" fmla="*/ 6957 h 1498266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229367 w 2758679"/>
            <a:gd name="connsiteY4" fmla="*/ 6962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2351 w 2757451"/>
            <a:gd name="connsiteY0" fmla="*/ 1373780 h 1491310"/>
            <a:gd name="connsiteX1" fmla="*/ 148573 w 2757451"/>
            <a:gd name="connsiteY1" fmla="*/ 1364227 h 1491310"/>
            <a:gd name="connsiteX2" fmla="*/ 1083787 w 2757451"/>
            <a:gd name="connsiteY2" fmla="*/ 611285 h 1491310"/>
            <a:gd name="connsiteX3" fmla="*/ 1577990 w 2757451"/>
            <a:gd name="connsiteY3" fmla="*/ 263249 h 1491310"/>
            <a:gd name="connsiteX4" fmla="*/ 2242885 w 2757451"/>
            <a:gd name="connsiteY4" fmla="*/ 104198 h 1491310"/>
            <a:gd name="connsiteX5" fmla="*/ 2757451 w 2757451"/>
            <a:gd name="connsiteY5" fmla="*/ 0 h 1491310"/>
            <a:gd name="connsiteX0" fmla="*/ 0 w 2565100"/>
            <a:gd name="connsiteY0" fmla="*/ 1373780 h 1373780"/>
            <a:gd name="connsiteX1" fmla="*/ 891436 w 2565100"/>
            <a:gd name="connsiteY1" fmla="*/ 611285 h 1373780"/>
            <a:gd name="connsiteX2" fmla="*/ 1385639 w 2565100"/>
            <a:gd name="connsiteY2" fmla="*/ 263249 h 1373780"/>
            <a:gd name="connsiteX3" fmla="*/ 2050534 w 2565100"/>
            <a:gd name="connsiteY3" fmla="*/ 104198 h 1373780"/>
            <a:gd name="connsiteX4" fmla="*/ 2565100 w 2565100"/>
            <a:gd name="connsiteY4" fmla="*/ 0 h 1373780"/>
            <a:gd name="connsiteX0" fmla="*/ 0 w 2683062"/>
            <a:gd name="connsiteY0" fmla="*/ 1449832 h 1449832"/>
            <a:gd name="connsiteX1" fmla="*/ 1009398 w 2683062"/>
            <a:gd name="connsiteY1" fmla="*/ 611285 h 1449832"/>
            <a:gd name="connsiteX2" fmla="*/ 1503601 w 2683062"/>
            <a:gd name="connsiteY2" fmla="*/ 263249 h 1449832"/>
            <a:gd name="connsiteX3" fmla="*/ 2168496 w 2683062"/>
            <a:gd name="connsiteY3" fmla="*/ 104198 h 1449832"/>
            <a:gd name="connsiteX4" fmla="*/ 2683062 w 2683062"/>
            <a:gd name="connsiteY4" fmla="*/ 0 h 144983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683062" h="1449832">
              <a:moveTo>
                <a:pt x="0" y="1449832"/>
              </a:moveTo>
              <a:cubicBezTo>
                <a:pt x="185716" y="1290979"/>
                <a:pt x="778458" y="796374"/>
                <a:pt x="1009398" y="611285"/>
              </a:cubicBezTo>
              <a:cubicBezTo>
                <a:pt x="1247634" y="427789"/>
                <a:pt x="1301731" y="376262"/>
                <a:pt x="1503601" y="263249"/>
              </a:cubicBezTo>
              <a:cubicBezTo>
                <a:pt x="1757284" y="205813"/>
                <a:pt x="1949801" y="134245"/>
                <a:pt x="2168496" y="104198"/>
              </a:cubicBezTo>
              <a:cubicBezTo>
                <a:pt x="2365073" y="60323"/>
                <a:pt x="2443879" y="21167"/>
                <a:pt x="2683062" y="0"/>
              </a:cubicBezTo>
            </a:path>
          </a:pathLst>
        </a:custGeom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0.21662</cdr:x>
      <cdr:y>0.63837</cdr:y>
    </cdr:from>
    <cdr:to>
      <cdr:x>0.71356</cdr:x>
      <cdr:y>0.86266</cdr:y>
    </cdr:to>
    <cdr:sp macro="" textlink="">
      <cdr:nvSpPr>
        <cdr:cNvPr id="22" name="Freeform 21"/>
        <cdr:cNvSpPr/>
      </cdr:nvSpPr>
      <cdr:spPr>
        <a:xfrm xmlns:a="http://schemas.openxmlformats.org/drawingml/2006/main">
          <a:off x="1295400" y="2819400"/>
          <a:ext cx="2971800" cy="990600"/>
        </a:xfrm>
        <a:custGeom xmlns:a="http://schemas.openxmlformats.org/drawingml/2006/main">
          <a:avLst/>
          <a:gdLst>
            <a:gd name="connsiteX0" fmla="*/ 0 w 3873500"/>
            <a:gd name="connsiteY0" fmla="*/ 850900 h 850900"/>
            <a:gd name="connsiteX1" fmla="*/ 660400 w 3873500"/>
            <a:gd name="connsiteY1" fmla="*/ 406400 h 850900"/>
            <a:gd name="connsiteX2" fmla="*/ 1231900 w 3873500"/>
            <a:gd name="connsiteY2" fmla="*/ 139700 h 850900"/>
            <a:gd name="connsiteX3" fmla="*/ 2628900 w 3873500"/>
            <a:gd name="connsiteY3" fmla="*/ 50800 h 850900"/>
            <a:gd name="connsiteX4" fmla="*/ 3467100 w 3873500"/>
            <a:gd name="connsiteY4" fmla="*/ 12700 h 850900"/>
            <a:gd name="connsiteX5" fmla="*/ 3873500 w 3873500"/>
            <a:gd name="connsiteY5" fmla="*/ 0 h 850900"/>
            <a:gd name="connsiteX0" fmla="*/ 0 w 3467100"/>
            <a:gd name="connsiteY0" fmla="*/ 838200 h 838200"/>
            <a:gd name="connsiteX1" fmla="*/ 660400 w 3467100"/>
            <a:gd name="connsiteY1" fmla="*/ 393700 h 838200"/>
            <a:gd name="connsiteX2" fmla="*/ 1231900 w 3467100"/>
            <a:gd name="connsiteY2" fmla="*/ 127000 h 838200"/>
            <a:gd name="connsiteX3" fmla="*/ 2628900 w 3467100"/>
            <a:gd name="connsiteY3" fmla="*/ 38100 h 838200"/>
            <a:gd name="connsiteX4" fmla="*/ 3467100 w 3467100"/>
            <a:gd name="connsiteY4" fmla="*/ 0 h 838200"/>
            <a:gd name="connsiteX0" fmla="*/ 0 w 2628900"/>
            <a:gd name="connsiteY0" fmla="*/ 800100 h 800100"/>
            <a:gd name="connsiteX1" fmla="*/ 660400 w 2628900"/>
            <a:gd name="connsiteY1" fmla="*/ 355600 h 800100"/>
            <a:gd name="connsiteX2" fmla="*/ 1231900 w 2628900"/>
            <a:gd name="connsiteY2" fmla="*/ 88900 h 800100"/>
            <a:gd name="connsiteX3" fmla="*/ 2628900 w 2628900"/>
            <a:gd name="connsiteY3" fmla="*/ 0 h 800100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231900 w 2659346"/>
            <a:gd name="connsiteY2" fmla="*/ 297216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224289 w 2659346"/>
            <a:gd name="connsiteY2" fmla="*/ 338879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29954 w 2659346"/>
            <a:gd name="connsiteY1" fmla="*/ 538918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37566 w 2659346"/>
            <a:gd name="connsiteY1" fmla="*/ 547250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10118 w 2727848"/>
            <a:gd name="connsiteY2" fmla="*/ 288883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25341 w 2727848"/>
            <a:gd name="connsiteY2" fmla="*/ 247220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63398 w 2727848"/>
            <a:gd name="connsiteY2" fmla="*/ 305548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429797 w 2727848"/>
            <a:gd name="connsiteY2" fmla="*/ 280550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98457 w 2727848"/>
            <a:gd name="connsiteY1" fmla="*/ 555582 h 975085"/>
            <a:gd name="connsiteX2" fmla="*/ 1429797 w 2727848"/>
            <a:gd name="connsiteY2" fmla="*/ 280550 h 975085"/>
            <a:gd name="connsiteX3" fmla="*/ 2727848 w 2727848"/>
            <a:gd name="connsiteY3" fmla="*/ 0 h 975085"/>
            <a:gd name="connsiteX0" fmla="*/ 0 w 2765905"/>
            <a:gd name="connsiteY0" fmla="*/ 983418 h 983418"/>
            <a:gd name="connsiteX1" fmla="*/ 736514 w 2765905"/>
            <a:gd name="connsiteY1" fmla="*/ 555582 h 983418"/>
            <a:gd name="connsiteX2" fmla="*/ 1467854 w 2765905"/>
            <a:gd name="connsiteY2" fmla="*/ 280550 h 983418"/>
            <a:gd name="connsiteX3" fmla="*/ 2765905 w 2765905"/>
            <a:gd name="connsiteY3" fmla="*/ 0 h 983418"/>
            <a:gd name="connsiteX0" fmla="*/ 0 w 2765905"/>
            <a:gd name="connsiteY0" fmla="*/ 983418 h 983418"/>
            <a:gd name="connsiteX1" fmla="*/ 736514 w 2765905"/>
            <a:gd name="connsiteY1" fmla="*/ 555582 h 983418"/>
            <a:gd name="connsiteX2" fmla="*/ 1467854 w 2765905"/>
            <a:gd name="connsiteY2" fmla="*/ 255553 h 983418"/>
            <a:gd name="connsiteX3" fmla="*/ 2765905 w 2765905"/>
            <a:gd name="connsiteY3" fmla="*/ 0 h 983418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297216 h 1025081"/>
            <a:gd name="connsiteX3" fmla="*/ 2773516 w 2773516"/>
            <a:gd name="connsiteY3" fmla="*/ 0 h 1025081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297216 h 1025081"/>
            <a:gd name="connsiteX3" fmla="*/ 2215766 w 2773516"/>
            <a:gd name="connsiteY3" fmla="*/ 166652 h 1025081"/>
            <a:gd name="connsiteX4" fmla="*/ 2773516 w 2773516"/>
            <a:gd name="connsiteY4" fmla="*/ 0 h 1025081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338880 h 1025081"/>
            <a:gd name="connsiteX3" fmla="*/ 2215766 w 2773516"/>
            <a:gd name="connsiteY3" fmla="*/ 166652 h 1025081"/>
            <a:gd name="connsiteX4" fmla="*/ 2773516 w 2773516"/>
            <a:gd name="connsiteY4" fmla="*/ 0 h 1025081"/>
            <a:gd name="connsiteX0" fmla="*/ 0 w 2796350"/>
            <a:gd name="connsiteY0" fmla="*/ 991750 h 991750"/>
            <a:gd name="connsiteX1" fmla="*/ 736514 w 2796350"/>
            <a:gd name="connsiteY1" fmla="*/ 563914 h 991750"/>
            <a:gd name="connsiteX2" fmla="*/ 1467854 w 2796350"/>
            <a:gd name="connsiteY2" fmla="*/ 305549 h 991750"/>
            <a:gd name="connsiteX3" fmla="*/ 2215766 w 2796350"/>
            <a:gd name="connsiteY3" fmla="*/ 133321 h 991750"/>
            <a:gd name="connsiteX4" fmla="*/ 2796350 w 2796350"/>
            <a:gd name="connsiteY4" fmla="*/ 0 h 991750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67854 w 2758293"/>
            <a:gd name="connsiteY2" fmla="*/ 355545 h 1041746"/>
            <a:gd name="connsiteX3" fmla="*/ 2215766 w 2758293"/>
            <a:gd name="connsiteY3" fmla="*/ 183317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67854 w 2758293"/>
            <a:gd name="connsiteY2" fmla="*/ 355545 h 1041746"/>
            <a:gd name="connsiteX3" fmla="*/ 2192932 w 2758293"/>
            <a:gd name="connsiteY3" fmla="*/ 141654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68906 w 2758293"/>
            <a:gd name="connsiteY2" fmla="*/ 255553 h 1041746"/>
            <a:gd name="connsiteX3" fmla="*/ 2192932 w 2758293"/>
            <a:gd name="connsiteY3" fmla="*/ 141654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68906 w 2758293"/>
            <a:gd name="connsiteY2" fmla="*/ 255553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76517 w 2758293"/>
            <a:gd name="connsiteY2" fmla="*/ 188892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45020 w 2758293"/>
            <a:gd name="connsiteY2" fmla="*/ 330547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08015 w 2758293"/>
            <a:gd name="connsiteY2" fmla="*/ 288884 h 1041746"/>
            <a:gd name="connsiteX3" fmla="*/ 2758293 w 2758293"/>
            <a:gd name="connsiteY3" fmla="*/ 0 h 1041746"/>
            <a:gd name="connsiteX0" fmla="*/ 0 w 2796350"/>
            <a:gd name="connsiteY0" fmla="*/ 991750 h 991750"/>
            <a:gd name="connsiteX1" fmla="*/ 736514 w 2796350"/>
            <a:gd name="connsiteY1" fmla="*/ 563914 h 991750"/>
            <a:gd name="connsiteX2" fmla="*/ 1308015 w 2796350"/>
            <a:gd name="connsiteY2" fmla="*/ 238888 h 991750"/>
            <a:gd name="connsiteX3" fmla="*/ 2796350 w 2796350"/>
            <a:gd name="connsiteY3" fmla="*/ 0 h 991750"/>
            <a:gd name="connsiteX0" fmla="*/ 0 w 2796350"/>
            <a:gd name="connsiteY0" fmla="*/ 991750 h 991750"/>
            <a:gd name="connsiteX1" fmla="*/ 1308015 w 2796350"/>
            <a:gd name="connsiteY1" fmla="*/ 238888 h 991750"/>
            <a:gd name="connsiteX2" fmla="*/ 2796350 w 2796350"/>
            <a:gd name="connsiteY2" fmla="*/ 0 h 991750"/>
            <a:gd name="connsiteX0" fmla="*/ 0 w 2796350"/>
            <a:gd name="connsiteY0" fmla="*/ 991750 h 991750"/>
            <a:gd name="connsiteX1" fmla="*/ 1368906 w 2796350"/>
            <a:gd name="connsiteY1" fmla="*/ 222223 h 991750"/>
            <a:gd name="connsiteX2" fmla="*/ 2796350 w 2796350"/>
            <a:gd name="connsiteY2" fmla="*/ 0 h 991750"/>
            <a:gd name="connsiteX0" fmla="*/ 0 w 2819184"/>
            <a:gd name="connsiteY0" fmla="*/ 958419 h 958419"/>
            <a:gd name="connsiteX1" fmla="*/ 1368906 w 2819184"/>
            <a:gd name="connsiteY1" fmla="*/ 188892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368906 w 2819184"/>
            <a:gd name="connsiteY1" fmla="*/ 230556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361295 w 2819184"/>
            <a:gd name="connsiteY1" fmla="*/ 180561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224290 w 2819184"/>
            <a:gd name="connsiteY1" fmla="*/ 188894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064451 w 2819184"/>
            <a:gd name="connsiteY1" fmla="*/ 280553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041617 w 2819184"/>
            <a:gd name="connsiteY1" fmla="*/ 247223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1934145 w 2819184"/>
            <a:gd name="connsiteY2" fmla="*/ 158317 h 958419"/>
            <a:gd name="connsiteX3" fmla="*/ 2819184 w 2819184"/>
            <a:gd name="connsiteY3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2002647 w 2819184"/>
            <a:gd name="connsiteY2" fmla="*/ 133320 h 958419"/>
            <a:gd name="connsiteX3" fmla="*/ 2819184 w 281918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247224 h 958419"/>
            <a:gd name="connsiteX2" fmla="*/ 2002647 w 2765904"/>
            <a:gd name="connsiteY2" fmla="*/ 133320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247224 h 958419"/>
            <a:gd name="connsiteX2" fmla="*/ 1987424 w 2765904"/>
            <a:gd name="connsiteY2" fmla="*/ 91657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1987424 w 2765904"/>
            <a:gd name="connsiteY2" fmla="*/ 91657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2002647 w 2765904"/>
            <a:gd name="connsiteY2" fmla="*/ 141653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1979813 w 2765904"/>
            <a:gd name="connsiteY2" fmla="*/ 124988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049228 w 2765904"/>
            <a:gd name="connsiteY1" fmla="*/ 313886 h 958419"/>
            <a:gd name="connsiteX2" fmla="*/ 1979813 w 2765904"/>
            <a:gd name="connsiteY2" fmla="*/ 124988 h 958419"/>
            <a:gd name="connsiteX3" fmla="*/ 2765904 w 2765904"/>
            <a:gd name="connsiteY3" fmla="*/ 0 h 958419"/>
            <a:gd name="connsiteX0" fmla="*/ 0 w 2727847"/>
            <a:gd name="connsiteY0" fmla="*/ 975084 h 975084"/>
            <a:gd name="connsiteX1" fmla="*/ 1011171 w 2727847"/>
            <a:gd name="connsiteY1" fmla="*/ 313886 h 975084"/>
            <a:gd name="connsiteX2" fmla="*/ 1941756 w 2727847"/>
            <a:gd name="connsiteY2" fmla="*/ 124988 h 975084"/>
            <a:gd name="connsiteX3" fmla="*/ 2727847 w 2727847"/>
            <a:gd name="connsiteY3" fmla="*/ 0 h 975084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99991 h 966751"/>
            <a:gd name="connsiteX3" fmla="*/ 2682179 w 2682179"/>
            <a:gd name="connsiteY3" fmla="*/ 0 h 966751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896088 w 2689790"/>
            <a:gd name="connsiteY2" fmla="*/ 74993 h 941753"/>
            <a:gd name="connsiteX3" fmla="*/ 2689790 w 2689790"/>
            <a:gd name="connsiteY3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903700 w 2689790"/>
            <a:gd name="connsiteY2" fmla="*/ 99991 h 941753"/>
            <a:gd name="connsiteX3" fmla="*/ 2689790 w 2689790"/>
            <a:gd name="connsiteY3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903700 w 2689790"/>
            <a:gd name="connsiteY2" fmla="*/ 99991 h 941753"/>
            <a:gd name="connsiteX3" fmla="*/ 2689790 w 2689790"/>
            <a:gd name="connsiteY3" fmla="*/ 0 h 941753"/>
            <a:gd name="connsiteX0" fmla="*/ 0 w 2674567"/>
            <a:gd name="connsiteY0" fmla="*/ 1008414 h 1008414"/>
            <a:gd name="connsiteX1" fmla="*/ 942669 w 2674567"/>
            <a:gd name="connsiteY1" fmla="*/ 338884 h 1008414"/>
            <a:gd name="connsiteX2" fmla="*/ 1903700 w 2674567"/>
            <a:gd name="connsiteY2" fmla="*/ 166652 h 1008414"/>
            <a:gd name="connsiteX3" fmla="*/ 2674567 w 2674567"/>
            <a:gd name="connsiteY3" fmla="*/ 0 h 1008414"/>
            <a:gd name="connsiteX0" fmla="*/ 0 w 2674567"/>
            <a:gd name="connsiteY0" fmla="*/ 1008414 h 1008414"/>
            <a:gd name="connsiteX1" fmla="*/ 942669 w 2674567"/>
            <a:gd name="connsiteY1" fmla="*/ 338884 h 1008414"/>
            <a:gd name="connsiteX2" fmla="*/ 1888477 w 2674567"/>
            <a:gd name="connsiteY2" fmla="*/ 99991 h 1008414"/>
            <a:gd name="connsiteX3" fmla="*/ 2674567 w 2674567"/>
            <a:gd name="connsiteY3" fmla="*/ 0 h 1008414"/>
            <a:gd name="connsiteX0" fmla="*/ 0 w 2674567"/>
            <a:gd name="connsiteY0" fmla="*/ 1033412 h 1033412"/>
            <a:gd name="connsiteX1" fmla="*/ 942669 w 2674567"/>
            <a:gd name="connsiteY1" fmla="*/ 363882 h 1033412"/>
            <a:gd name="connsiteX2" fmla="*/ 1888477 w 2674567"/>
            <a:gd name="connsiteY2" fmla="*/ 124989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942669 w 2674567"/>
            <a:gd name="connsiteY1" fmla="*/ 363882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79674 w 2674567"/>
            <a:gd name="connsiteY1" fmla="*/ 313886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972202 w 2674567"/>
            <a:gd name="connsiteY2" fmla="*/ 141655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584021 w 2674567"/>
            <a:gd name="connsiteY2" fmla="*/ 183315 h 1033412"/>
            <a:gd name="connsiteX3" fmla="*/ 1972202 w 2674567"/>
            <a:gd name="connsiteY3" fmla="*/ 141655 h 1033412"/>
            <a:gd name="connsiteX4" fmla="*/ 2674567 w 2674567"/>
            <a:gd name="connsiteY4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584021 w 2674567"/>
            <a:gd name="connsiteY2" fmla="*/ 183315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614466 w 2674567"/>
            <a:gd name="connsiteY2" fmla="*/ 191648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614466 w 2674567"/>
            <a:gd name="connsiteY2" fmla="*/ 191648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74974 h 1033412"/>
            <a:gd name="connsiteX3" fmla="*/ 1614466 w 2674567"/>
            <a:gd name="connsiteY3" fmla="*/ 191648 h 1033412"/>
            <a:gd name="connsiteX4" fmla="*/ 1972202 w 2674567"/>
            <a:gd name="connsiteY4" fmla="*/ 141655 h 1033412"/>
            <a:gd name="connsiteX5" fmla="*/ 2352769 w 2674567"/>
            <a:gd name="connsiteY5" fmla="*/ 66658 h 1033412"/>
            <a:gd name="connsiteX6" fmla="*/ 2674567 w 2674567"/>
            <a:gd name="connsiteY6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74974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51334 w 2674567"/>
            <a:gd name="connsiteY1" fmla="*/ 355550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25234 w 2674567"/>
            <a:gd name="connsiteY2" fmla="*/ 308305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25234 w 2674567"/>
            <a:gd name="connsiteY2" fmla="*/ 308305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32846 w 2674567"/>
            <a:gd name="connsiteY2" fmla="*/ 283307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380548 h 1033412"/>
            <a:gd name="connsiteX2" fmla="*/ 1332846 w 2674567"/>
            <a:gd name="connsiteY2" fmla="*/ 283307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380548 h 1033412"/>
            <a:gd name="connsiteX2" fmla="*/ 1363292 w 2674567"/>
            <a:gd name="connsiteY2" fmla="*/ 274974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8 w 2674567"/>
            <a:gd name="connsiteY1" fmla="*/ 413879 h 1033412"/>
            <a:gd name="connsiteX2" fmla="*/ 1363292 w 2674567"/>
            <a:gd name="connsiteY2" fmla="*/ 274974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8 w 2674567"/>
            <a:gd name="connsiteY1" fmla="*/ 413879 h 1033412"/>
            <a:gd name="connsiteX2" fmla="*/ 1363292 w 2674567"/>
            <a:gd name="connsiteY2" fmla="*/ 274974 h 1033412"/>
            <a:gd name="connsiteX3" fmla="*/ 1987425 w 2674567"/>
            <a:gd name="connsiteY3" fmla="*/ 141656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97401"/>
            <a:gd name="connsiteY0" fmla="*/ 1025079 h 1025079"/>
            <a:gd name="connsiteX1" fmla="*/ 866558 w 2697401"/>
            <a:gd name="connsiteY1" fmla="*/ 405546 h 1025079"/>
            <a:gd name="connsiteX2" fmla="*/ 1363292 w 2697401"/>
            <a:gd name="connsiteY2" fmla="*/ 266641 h 1025079"/>
            <a:gd name="connsiteX3" fmla="*/ 1987425 w 2697401"/>
            <a:gd name="connsiteY3" fmla="*/ 133323 h 1025079"/>
            <a:gd name="connsiteX4" fmla="*/ 2352769 w 2697401"/>
            <a:gd name="connsiteY4" fmla="*/ 58325 h 1025079"/>
            <a:gd name="connsiteX5" fmla="*/ 2697401 w 2697401"/>
            <a:gd name="connsiteY5" fmla="*/ 0 h 1025079"/>
            <a:gd name="connsiteX0" fmla="*/ 0 w 2697401"/>
            <a:gd name="connsiteY0" fmla="*/ 1050077 h 1050077"/>
            <a:gd name="connsiteX1" fmla="*/ 866558 w 2697401"/>
            <a:gd name="connsiteY1" fmla="*/ 430544 h 1050077"/>
            <a:gd name="connsiteX2" fmla="*/ 1363292 w 2697401"/>
            <a:gd name="connsiteY2" fmla="*/ 291639 h 1050077"/>
            <a:gd name="connsiteX3" fmla="*/ 1987425 w 2697401"/>
            <a:gd name="connsiteY3" fmla="*/ 158321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1987425 w 2697401"/>
            <a:gd name="connsiteY3" fmla="*/ 158321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2017871 w 2697401"/>
            <a:gd name="connsiteY3" fmla="*/ 183319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2017871 w 2697401"/>
            <a:gd name="connsiteY3" fmla="*/ 183319 h 1050077"/>
            <a:gd name="connsiteX4" fmla="*/ 2390826 w 2697401"/>
            <a:gd name="connsiteY4" fmla="*/ 99988 h 1050077"/>
            <a:gd name="connsiteX5" fmla="*/ 2697401 w 2697401"/>
            <a:gd name="connsiteY5" fmla="*/ 0 h 1050077"/>
            <a:gd name="connsiteX0" fmla="*/ 0 w 2727846"/>
            <a:gd name="connsiteY0" fmla="*/ 1033412 h 1033412"/>
            <a:gd name="connsiteX1" fmla="*/ 889392 w 2727846"/>
            <a:gd name="connsiteY1" fmla="*/ 405546 h 1033412"/>
            <a:gd name="connsiteX2" fmla="*/ 1363292 w 2727846"/>
            <a:gd name="connsiteY2" fmla="*/ 274974 h 1033412"/>
            <a:gd name="connsiteX3" fmla="*/ 2017871 w 2727846"/>
            <a:gd name="connsiteY3" fmla="*/ 166654 h 1033412"/>
            <a:gd name="connsiteX4" fmla="*/ 2390826 w 2727846"/>
            <a:gd name="connsiteY4" fmla="*/ 83323 h 1033412"/>
            <a:gd name="connsiteX5" fmla="*/ 2727846 w 2727846"/>
            <a:gd name="connsiteY5" fmla="*/ 0 h 1033412"/>
            <a:gd name="connsiteX0" fmla="*/ 0 w 2727846"/>
            <a:gd name="connsiteY0" fmla="*/ 1008414 h 1008414"/>
            <a:gd name="connsiteX1" fmla="*/ 889392 w 2727846"/>
            <a:gd name="connsiteY1" fmla="*/ 380548 h 1008414"/>
            <a:gd name="connsiteX2" fmla="*/ 1363292 w 2727846"/>
            <a:gd name="connsiteY2" fmla="*/ 249976 h 1008414"/>
            <a:gd name="connsiteX3" fmla="*/ 2017871 w 2727846"/>
            <a:gd name="connsiteY3" fmla="*/ 141656 h 1008414"/>
            <a:gd name="connsiteX4" fmla="*/ 2390826 w 2727846"/>
            <a:gd name="connsiteY4" fmla="*/ 58325 h 1008414"/>
            <a:gd name="connsiteX5" fmla="*/ 2727846 w 2727846"/>
            <a:gd name="connsiteY5" fmla="*/ 0 h 1008414"/>
            <a:gd name="connsiteX0" fmla="*/ 0 w 2659665"/>
            <a:gd name="connsiteY0" fmla="*/ 1050973 h 1050973"/>
            <a:gd name="connsiteX1" fmla="*/ 821211 w 2659665"/>
            <a:gd name="connsiteY1" fmla="*/ 380548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323376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77238 w 2659665"/>
            <a:gd name="connsiteY3" fmla="*/ 161688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77238 w 2659665"/>
            <a:gd name="connsiteY3" fmla="*/ 161688 h 1050973"/>
            <a:gd name="connsiteX4" fmla="*/ 2386322 w 2659665"/>
            <a:gd name="connsiteY4" fmla="*/ 80844 h 1050973"/>
            <a:gd name="connsiteX5" fmla="*/ 2659665 w 2659665"/>
            <a:gd name="connsiteY5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386322 w 2659044"/>
            <a:gd name="connsiteY4" fmla="*/ 80844 h 1050973"/>
            <a:gd name="connsiteX5" fmla="*/ 2659044 w 2659044"/>
            <a:gd name="connsiteY5" fmla="*/ 0 h 1050973"/>
            <a:gd name="connsiteX0" fmla="*/ 0 w 2659044"/>
            <a:gd name="connsiteY0" fmla="*/ 970129 h 970129"/>
            <a:gd name="connsiteX1" fmla="*/ 886348 w 2659044"/>
            <a:gd name="connsiteY1" fmla="*/ 323376 h 970129"/>
            <a:gd name="connsiteX2" fmla="*/ 1431793 w 2659044"/>
            <a:gd name="connsiteY2" fmla="*/ 161688 h 970129"/>
            <a:gd name="connsiteX3" fmla="*/ 1977238 w 2659044"/>
            <a:gd name="connsiteY3" fmla="*/ 80844 h 970129"/>
            <a:gd name="connsiteX4" fmla="*/ 2386322 w 2659044"/>
            <a:gd name="connsiteY4" fmla="*/ 0 h 970129"/>
            <a:gd name="connsiteX5" fmla="*/ 2659044 w 2659044"/>
            <a:gd name="connsiteY5" fmla="*/ 0 h 970129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386322 w 2659044"/>
            <a:gd name="connsiteY4" fmla="*/ 80844 h 1050973"/>
            <a:gd name="connsiteX5" fmla="*/ 2659044 w 2659044"/>
            <a:gd name="connsiteY5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659044 w 2659044"/>
            <a:gd name="connsiteY4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659044 w 2659044"/>
            <a:gd name="connsiteY4" fmla="*/ 0 h 10509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659044" h="1050973">
              <a:moveTo>
                <a:pt x="0" y="1050973"/>
              </a:moveTo>
              <a:cubicBezTo>
                <a:pt x="257280" y="835799"/>
                <a:pt x="473569" y="669504"/>
                <a:pt x="886348" y="404220"/>
              </a:cubicBezTo>
              <a:cubicBezTo>
                <a:pt x="1130055" y="280591"/>
                <a:pt x="1249978" y="282954"/>
                <a:pt x="1431793" y="242532"/>
              </a:cubicBezTo>
              <a:cubicBezTo>
                <a:pt x="1613608" y="202110"/>
                <a:pt x="1804714" y="196407"/>
                <a:pt x="1977238" y="161688"/>
              </a:cubicBezTo>
              <a:cubicBezTo>
                <a:pt x="2181780" y="121266"/>
                <a:pt x="2517001" y="33685"/>
                <a:pt x="2659044" y="0"/>
              </a:cubicBezTo>
            </a:path>
          </a:pathLst>
        </a:cu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0.13131</cdr:x>
      <cdr:y>0.02845</cdr:y>
    </cdr:from>
    <cdr:to>
      <cdr:x>0.86676</cdr:x>
      <cdr:y>0.61628</cdr:y>
    </cdr:to>
    <cdr:sp macro="" textlink="">
      <cdr:nvSpPr>
        <cdr:cNvPr id="25" name="Straight Connector 24"/>
        <cdr:cNvSpPr/>
      </cdr:nvSpPr>
      <cdr:spPr>
        <a:xfrm xmlns:a="http://schemas.openxmlformats.org/drawingml/2006/main" flipV="1">
          <a:off x="879262" y="152400"/>
          <a:ext cx="4924638" cy="31485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91" y="0"/>
            <a:ext cx="3169809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581" y="4559916"/>
            <a:ext cx="5364039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Textformatierung des Masters zu bearbeiten.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469"/>
            <a:ext cx="3169810" cy="4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91" y="9121469"/>
            <a:ext cx="3169809" cy="4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17B77E-9188-42C4-AFD2-A6415DE98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20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F0782-C470-44CB-9EAC-0CCDFC1A23D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A0FE1-50A2-48D9-AC2F-D95C003BEE3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FB5AA-4547-4159-AA17-61034E2CC77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55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3024F-85DD-4118-A0B1-C9161066513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2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1885-D83D-4434-893C-C8638E90A31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BBBBE-18EF-4458-B82B-DF4148AF53F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BCD0A-5B33-44C9-97ED-B18C0D76866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23A37-FBE3-4D98-9AE6-C9C40497FD9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A14BA-6E8C-40D6-8C29-FAF58EFD268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0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8931-BE22-4213-B480-B4CA1DE993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8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ACB3B-0661-4458-A47D-54063AACF66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FDE40-56A5-42BB-9F68-A7F48E36B4A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88F8-74A1-43C7-89E4-C54D1BE52F4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1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E3D59-9DB6-4D84-B910-1B150838B12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1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21468"/>
            <a:ext cx="3169810" cy="478095"/>
          </a:xfrm>
          <a:noFill/>
        </p:spPr>
        <p:txBody>
          <a:bodyPr lIns="91421" tIns="45712" rIns="91421" bIns="45712"/>
          <a:lstStyle/>
          <a:p>
            <a:fld id="{6AC3630F-B1CF-4D77-BEA1-CA28580FA2A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46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21468"/>
            <a:ext cx="3169810" cy="478095"/>
          </a:xfrm>
          <a:noFill/>
        </p:spPr>
        <p:txBody>
          <a:bodyPr lIns="91421" tIns="45712" rIns="91421" bIns="45712"/>
          <a:lstStyle/>
          <a:p>
            <a:fld id="{84760252-C0D1-4268-8667-6BDE830A065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8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737" y="9121468"/>
            <a:ext cx="3169810" cy="478095"/>
          </a:xfrm>
          <a:noFill/>
        </p:spPr>
        <p:txBody>
          <a:bodyPr lIns="91421" tIns="45712" rIns="91421" bIns="45712"/>
          <a:lstStyle/>
          <a:p>
            <a:fld id="{91D69586-F404-402A-8660-A86C2E5E83DD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2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BC938-F6A7-43B1-B784-9BAB8E7A934D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0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C82C-5005-47CD-8F50-F38F265F0E58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9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7C76C-3E80-4641-8368-6DB48DCCF78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7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7936-9C67-48B9-B90F-59D414794911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7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C1929-DFC5-49B9-8DE1-14FB85B9C422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29970-872B-42A8-8F64-D5E6D90DC83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0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32DDF-9985-478C-864E-D390B073068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3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8F0CD-A71B-4EBE-9AAE-1DD88456E4A1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43C60-F889-4F1A-8923-CE61BC673C7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3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54D2-E84C-4332-A08B-0EFCC122F216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2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890C6-A042-445D-A0AB-CB58A1AD212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6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2258B-0559-410E-96D4-5115F9A622C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D7488-AA71-44B8-90E9-B83BE599E526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6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75B6A-D778-4B79-8756-F8089DAE4A34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52F9-35AA-4FAC-A4FD-7971BFCDA03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F43E2-5B2A-4557-B8F1-82B35CD0089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C49FD-9BE9-4BEE-B530-7067737A023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4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7B77E-9188-42C4-AFD2-A6415DE98AE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/>
              <a:t>----Data points generated from the following processors</a:t>
            </a:r>
          </a:p>
          <a:p>
            <a:r>
              <a:rPr lang="en-US" dirty="0"/>
              <a:t>VAX-11/780 </a:t>
            </a:r>
          </a:p>
          <a:p>
            <a:r>
              <a:rPr lang="en-US" dirty="0"/>
              <a:t>VAX-11/785 </a:t>
            </a:r>
          </a:p>
          <a:p>
            <a:r>
              <a:rPr lang="en-US" dirty="0"/>
              <a:t>VAX 8700 </a:t>
            </a:r>
          </a:p>
          <a:p>
            <a:r>
              <a:rPr lang="en-US" dirty="0"/>
              <a:t>Sun-4/260 </a:t>
            </a:r>
          </a:p>
          <a:p>
            <a:r>
              <a:rPr lang="en-US" dirty="0"/>
              <a:t>MIPS M/120 </a:t>
            </a:r>
          </a:p>
          <a:p>
            <a:r>
              <a:rPr lang="en-US" dirty="0"/>
              <a:t>MIPS M2000 </a:t>
            </a:r>
          </a:p>
          <a:p>
            <a:r>
              <a:rPr lang="en-US" dirty="0"/>
              <a:t>IBM RS6000/540 </a:t>
            </a:r>
          </a:p>
          <a:p>
            <a:r>
              <a:rPr lang="en-US" dirty="0"/>
              <a:t>HP PA-RISC, 0.05 GHz </a:t>
            </a:r>
          </a:p>
          <a:p>
            <a:r>
              <a:rPr lang="en-US" dirty="0"/>
              <a:t>Alpha 21064, 0.2 GHz </a:t>
            </a:r>
          </a:p>
          <a:p>
            <a:r>
              <a:rPr lang="en-US" dirty="0"/>
              <a:t>PowerPC 604, 0.1 GHz </a:t>
            </a:r>
          </a:p>
          <a:p>
            <a:r>
              <a:rPr lang="en-US" dirty="0"/>
              <a:t>Alpha 21064A, 0.3 GHz </a:t>
            </a:r>
          </a:p>
          <a:p>
            <a:r>
              <a:rPr lang="en-US" dirty="0"/>
              <a:t>Alpha 21164, 0.3 GHz </a:t>
            </a:r>
          </a:p>
          <a:p>
            <a:r>
              <a:rPr lang="en-US" dirty="0"/>
              <a:t>Alpha 21164, 0.5 GHz </a:t>
            </a:r>
          </a:p>
          <a:p>
            <a:r>
              <a:rPr lang="en-US" dirty="0"/>
              <a:t>Alpha 21164, 0.6 GHz </a:t>
            </a:r>
          </a:p>
          <a:p>
            <a:r>
              <a:rPr lang="en-US" dirty="0"/>
              <a:t>Alpha 21264, 0.6 GHz </a:t>
            </a:r>
          </a:p>
          <a:p>
            <a:r>
              <a:rPr lang="en-US" dirty="0"/>
              <a:t>Alpha 21264A, 0.7 GHz </a:t>
            </a:r>
          </a:p>
          <a:p>
            <a:r>
              <a:rPr lang="en-US" dirty="0"/>
              <a:t>Intel Pentium III, 1.0 GHz </a:t>
            </a:r>
          </a:p>
          <a:p>
            <a:r>
              <a:rPr lang="en-US" dirty="0"/>
              <a:t>AMD </a:t>
            </a:r>
            <a:r>
              <a:rPr lang="en-US" dirty="0" err="1"/>
              <a:t>Athlon</a:t>
            </a:r>
            <a:r>
              <a:rPr lang="en-US" dirty="0"/>
              <a:t>, 1.6 GHz </a:t>
            </a:r>
          </a:p>
          <a:p>
            <a:r>
              <a:rPr lang="en-US" dirty="0"/>
              <a:t>Intel Pentium 4, 3.0 GHz </a:t>
            </a:r>
          </a:p>
          <a:p>
            <a:r>
              <a:rPr lang="en-US" dirty="0"/>
              <a:t>AMD </a:t>
            </a:r>
            <a:r>
              <a:rPr lang="en-US" dirty="0" err="1"/>
              <a:t>Opteron</a:t>
            </a:r>
            <a:r>
              <a:rPr lang="en-US" dirty="0"/>
              <a:t>, 2.2 GHz </a:t>
            </a:r>
          </a:p>
          <a:p>
            <a:r>
              <a:rPr lang="en-US" dirty="0"/>
              <a:t>Intel  Xeon, 3.6 GHz </a:t>
            </a:r>
          </a:p>
          <a:p>
            <a:r>
              <a:rPr lang="en-US" dirty="0"/>
              <a:t>64-bit Intel Xeon, 3.6 GHz </a:t>
            </a:r>
          </a:p>
        </p:txBody>
      </p:sp>
    </p:spTree>
    <p:extLst>
      <p:ext uri="{BB962C8B-B14F-4D97-AF65-F5344CB8AC3E}">
        <p14:creationId xmlns:p14="http://schemas.microsoft.com/office/powerpoint/2010/main" val="114614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A4283-E68D-41C4-8569-7C08C14EB6C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017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de-DE" altLang="es-ES_tradnl"/>
              <a:t>Klicken Sie, um das Format des Titel-Masters zu bearbeiten.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altLang="es-ES_tradnl"/>
              <a:t>Klicken Sie, um das Format des Untertitel-Masters zu bearbeiten.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lor_Circuits_Thrust_Icon_No_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4363"/>
            <a:ext cx="7772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 userDrawn="1"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EFD4-1DA2-459E-B42D-DC61B67914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Wordmark 1 with no icon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34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1143000" y="1066800"/>
            <a:ext cx="655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696200" y="1066800"/>
            <a:ext cx="9906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57200" y="1505478"/>
            <a:ext cx="70104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467600" y="1505478"/>
            <a:ext cx="1219200" cy="1852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Wordmark 2 with ico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6599" y="5885686"/>
            <a:ext cx="4178059" cy="89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65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5028-1926-4A79-915C-FE267BC13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11BF-7707-4CE4-871D-88E614E282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3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5E80-B0BB-4BF1-8B5D-C1E93CF728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4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8174-70C9-460E-B119-A149816DD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2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356350"/>
            <a:ext cx="2136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356350"/>
            <a:ext cx="289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4712-5A8A-9E48-BF60-F7BB5825573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4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olor_Circuits_Thrust_Icon_No_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4363"/>
            <a:ext cx="7772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/>
          <p:nvPr userDrawn="1"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143000" y="1066800"/>
            <a:ext cx="655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696200" y="1066800"/>
            <a:ext cx="9906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FinalUltrasoundtosiz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3725"/>
            <a:ext cx="914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28600"/>
            <a:ext cx="8001000" cy="5715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s-ES_tradnl"/>
              <a:t>Title</a:t>
            </a:r>
            <a:endParaRPr lang="de-DE" altLang="es-ES_tradnl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50250" y="6532563"/>
            <a:ext cx="2413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defTabSz="479425">
              <a:lnSpc>
                <a:spcPct val="97000"/>
              </a:lnSpc>
              <a:defRPr/>
            </a:pPr>
            <a:fld id="{45CF2618-F7D7-422E-9DF8-7E0B0F0EBBE3}" type="slidenum">
              <a:rPr lang="en-GB" altLang="es-ES_tradnl" sz="900" b="1">
                <a:latin typeface="Arial" charset="0"/>
              </a:rPr>
              <a:pPr defTabSz="479425">
                <a:lnSpc>
                  <a:spcPct val="97000"/>
                </a:lnSpc>
                <a:defRPr/>
              </a:pPr>
              <a:t>‹#›</a:t>
            </a:fld>
            <a:endParaRPr lang="en-GB" altLang="es-ES_tradnl" sz="900" b="1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_tradnl"/>
              <a:t>Master text</a:t>
            </a:r>
          </a:p>
          <a:p>
            <a:pPr lvl="1"/>
            <a:r>
              <a:rPr lang="en-GB" altLang="es-ES_tradnl"/>
              <a:t> Second Level</a:t>
            </a:r>
          </a:p>
          <a:p>
            <a:pPr lvl="2"/>
            <a:r>
              <a:rPr lang="en-GB" altLang="es-ES_tradnl"/>
              <a:t> Third level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9900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 eaLnBrk="1" hangingPunct="1">
              <a:defRPr/>
            </a:pPr>
            <a:fld id="{D7A1AB63-FDF2-41C3-B628-77C3E15CDDE6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3300" y="1211263"/>
            <a:ext cx="7772400" cy="1101725"/>
          </a:xfrm>
          <a:noFill/>
        </p:spPr>
        <p:txBody>
          <a:bodyPr/>
          <a:lstStyle/>
          <a:p>
            <a:pPr algn="ctr"/>
            <a:r>
              <a:rPr lang="en-US" dirty="0"/>
              <a:t>EECS 470</a:t>
            </a:r>
            <a:br>
              <a:rPr lang="en-US" dirty="0"/>
            </a:br>
            <a:r>
              <a:rPr lang="en-US" dirty="0"/>
              <a:t>Power and Architecture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6400800" cy="3124200"/>
          </a:xfrm>
        </p:spPr>
        <p:txBody>
          <a:bodyPr/>
          <a:lstStyle/>
          <a:p>
            <a:pPr algn="l"/>
            <a:endParaRPr lang="en-US" sz="1800" dirty="0"/>
          </a:p>
          <a:p>
            <a:pPr algn="l"/>
            <a:r>
              <a:rPr lang="en-US" sz="1800" dirty="0"/>
              <a:t>Many slides taken from Prof. David Brooks, Harvard University and modified by Mark </a:t>
            </a:r>
            <a:r>
              <a:rPr lang="en-US" sz="1800" dirty="0" err="1"/>
              <a:t>Brehob</a:t>
            </a:r>
            <a:r>
              <a:rPr lang="en-US" sz="1800" dirty="0"/>
              <a:t> . A couple of slides are also taken from Prof. </a:t>
            </a:r>
            <a:r>
              <a:rPr lang="en-US" sz="1800" dirty="0" err="1"/>
              <a:t>Wenisch</a:t>
            </a:r>
            <a:r>
              <a:rPr lang="en-US" sz="1800" dirty="0"/>
              <a:t>. Any errors are almost certainly Mark’s.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Thanks to both!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374649" y="3181350"/>
            <a:ext cx="142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3538538"/>
            <a:ext cx="50387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cooling so costly? (1)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/>
              <a:t>Server density increasing</a:t>
            </a:r>
            <a:endParaRPr lang="en-US" sz="2600" dirty="0"/>
          </a:p>
          <a:p>
            <a:pPr>
              <a:defRPr/>
            </a:pPr>
            <a:r>
              <a:rPr lang="en-US" sz="2600" dirty="0"/>
              <a:t>Integration, disaggregation </a:t>
            </a:r>
            <a:br>
              <a:rPr lang="en-US" sz="2600" dirty="0"/>
            </a:br>
            <a:r>
              <a:rPr lang="en-US" sz="2600" dirty="0"/>
              <a:t>reduce hardware costs</a:t>
            </a:r>
          </a:p>
          <a:p>
            <a:pPr>
              <a:defRPr/>
            </a:pPr>
            <a:r>
              <a:rPr lang="en-US" sz="2600" dirty="0"/>
              <a:t>Need for high-BW interconnect </a:t>
            </a:r>
          </a:p>
          <a:p>
            <a:pPr>
              <a:defRPr/>
            </a:pPr>
            <a:r>
              <a:rPr lang="en-US" sz="2600" dirty="0"/>
              <a:t>Data center floor space costs up to $15,000 /m</a:t>
            </a:r>
            <a:r>
              <a:rPr lang="en-US" sz="2600" baseline="30000" dirty="0"/>
              <a:t>2</a:t>
            </a:r>
          </a:p>
          <a:p>
            <a:pPr>
              <a:defRPr/>
            </a:pPr>
            <a:endParaRPr lang="en-US" sz="2600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238" y="973138"/>
            <a:ext cx="2482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5484813" y="4451350"/>
            <a:ext cx="3622675" cy="1752600"/>
          </a:xfrm>
          <a:prstGeom prst="wedgeRoundRectCallout">
            <a:avLst>
              <a:gd name="adj1" fmla="val -56808"/>
              <a:gd name="adj2" fmla="val -54513"/>
              <a:gd name="adj3" fmla="val 16667"/>
            </a:avLst>
          </a:prstGeom>
          <a:gradFill rotWithShape="1">
            <a:gsLst>
              <a:gs pos="0">
                <a:srgbClr val="A3C4FF">
                  <a:alpha val="50000"/>
                </a:srgbClr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Heat flux up to 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500W per ft</a:t>
            </a:r>
            <a:r>
              <a:rPr lang="en-US" sz="2200" baseline="30000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floor space;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Racks draw 4 to 20kW each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3951288" y="6581775"/>
            <a:ext cx="311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Calibri" pitchFamily="34" charset="0"/>
              </a:rPr>
              <a:t>Source: AHRAE 2006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cooling so costly? (2)</a:t>
            </a:r>
          </a:p>
        </p:txBody>
      </p:sp>
      <p:sp>
        <p:nvSpPr>
          <p:cNvPr id="19459" name="TextBox 14"/>
          <p:cNvSpPr txBox="1">
            <a:spLocks noChangeArrowheads="1"/>
          </p:cNvSpPr>
          <p:nvPr/>
        </p:nvSpPr>
        <p:spPr bwMode="auto">
          <a:xfrm>
            <a:off x="3367088" y="4451350"/>
            <a:ext cx="283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>
                <a:latin typeface="Calibri" pitchFamily="34" charset="0"/>
              </a:rPr>
              <a:t>Source: C. Patel, HP Labs</a:t>
            </a: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1076325" y="5260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rgbClr val="CC0000"/>
                </a:solidFill>
                <a:latin typeface="Calibri" pitchFamily="34" charset="0"/>
              </a:rPr>
              <a:t>Servers’ 3-year power &amp; cooling costs </a:t>
            </a:r>
            <a:br>
              <a:rPr lang="en-US" sz="3200" i="1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3200" i="1">
                <a:solidFill>
                  <a:srgbClr val="CC0000"/>
                </a:solidFill>
                <a:latin typeface="Calibri" pitchFamily="34" charset="0"/>
              </a:rPr>
              <a:t>nearing their purchase price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25" y="1371600"/>
            <a:ext cx="9347200" cy="3481388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/>
              <a:t>	Heat density drives cooling cost</a:t>
            </a:r>
          </a:p>
          <a:p>
            <a:pPr marL="514350" indent="-514350">
              <a:buFontTx/>
              <a:buNone/>
              <a:defRPr/>
            </a:pPr>
            <a:r>
              <a:rPr lang="en-US" sz="2600" dirty="0"/>
              <a:t>	Cooling power grows super-linearly with thermal load</a:t>
            </a:r>
          </a:p>
          <a:p>
            <a:pPr>
              <a:defRPr/>
            </a:pPr>
            <a:endParaRPr lang="en-US" sz="2600" dirty="0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774700" y="2808288"/>
            <a:ext cx="5257800" cy="36512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6361113" y="2790825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Heat Generated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6361113" y="37592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Power to Remove</a:t>
            </a: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774700" y="3794125"/>
            <a:ext cx="5257800" cy="3651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/>
          </a:gradFill>
          <a:ln w="952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665163" y="31718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100W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2179638" y="31718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250W</a:t>
            </a:r>
          </a:p>
        </p:txBody>
      </p:sp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3805238" y="31718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20kW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793750" y="4122738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5W</a:t>
            </a:r>
          </a:p>
        </p:txBody>
      </p:sp>
      <p:sp>
        <p:nvSpPr>
          <p:cNvPr id="19470" name="TextBox 24"/>
          <p:cNvSpPr txBox="1">
            <a:spLocks noChangeArrowheads="1"/>
          </p:cNvSpPr>
          <p:nvPr/>
        </p:nvSpPr>
        <p:spPr bwMode="auto">
          <a:xfrm>
            <a:off x="5394325" y="3171825"/>
            <a:ext cx="722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1MW</a:t>
            </a:r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5394325" y="4122738"/>
            <a:ext cx="72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1MW</a:t>
            </a:r>
          </a:p>
        </p:txBody>
      </p:sp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3868738" y="4122738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2kW</a:t>
            </a:r>
          </a:p>
        </p:txBody>
      </p:sp>
      <p:sp>
        <p:nvSpPr>
          <p:cNvPr id="19473" name="TextBox 27"/>
          <p:cNvSpPr txBox="1">
            <a:spLocks noChangeArrowheads="1"/>
          </p:cNvSpPr>
          <p:nvPr/>
        </p:nvSpPr>
        <p:spPr bwMode="auto">
          <a:xfrm>
            <a:off x="2244725" y="4122738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20W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Itanium packaging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077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Complex and expensive (note heatpipe)</a:t>
            </a:r>
          </a:p>
          <a:p>
            <a:endParaRPr lang="en-US"/>
          </a:p>
        </p:txBody>
      </p:sp>
      <p:pic>
        <p:nvPicPr>
          <p:cNvPr id="22532" name="Picture 4" descr="itani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itani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2057400"/>
            <a:ext cx="3829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0" y="6019800"/>
            <a:ext cx="4943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33CC"/>
                </a:solidFill>
                <a:latin typeface="Arial" pitchFamily="34" charset="0"/>
              </a:rPr>
              <a:t>Source: H. Xie et al. “Packaging the Itanium Microprocessor”</a:t>
            </a:r>
          </a:p>
          <a:p>
            <a:pPr eaLnBrk="1" hangingPunct="1"/>
            <a:r>
              <a:rPr lang="en-US" sz="1400">
                <a:solidFill>
                  <a:srgbClr val="3333CC"/>
                </a:solidFill>
                <a:latin typeface="Arial" pitchFamily="34" charset="0"/>
              </a:rPr>
              <a:t>Electronic Components and Technology  Conference 2002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71500"/>
          </a:xfrm>
        </p:spPr>
        <p:txBody>
          <a:bodyPr/>
          <a:lstStyle/>
          <a:p>
            <a:r>
              <a:rPr lang="en-US"/>
              <a:t>P4 packaging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419600"/>
          </a:xfrm>
        </p:spPr>
        <p:txBody>
          <a:bodyPr/>
          <a:lstStyle/>
          <a:p>
            <a:r>
              <a:rPr lang="en-US"/>
              <a:t>Simpler, but still…</a:t>
            </a:r>
          </a:p>
        </p:txBody>
      </p:sp>
      <p:pic>
        <p:nvPicPr>
          <p:cNvPr id="3077" name="Picture 4" descr="P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1673225"/>
            <a:ext cx="378618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096000" y="57150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3333CC"/>
                </a:solidFill>
                <a:latin typeface="Arial" pitchFamily="34" charset="0"/>
              </a:rPr>
              <a:t>Source: Intel web site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41338" y="1371600"/>
          <a:ext cx="4597400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5" imgW="4772025" imgH="4067251" progId="MSGraph.Chart.8">
                  <p:embed followColorScheme="full"/>
                </p:oleObj>
              </mc:Choice>
              <mc:Fallback>
                <p:oleObj name="Chart" r:id="rId5" imgW="4772025" imgH="4067251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371600"/>
                        <a:ext cx="4597400" cy="391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68413" y="544195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From Tiwari, et al., DAC98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914400" y="2133600"/>
            <a:ext cx="3657600" cy="2362200"/>
          </a:xfrm>
          <a:custGeom>
            <a:avLst/>
            <a:gdLst>
              <a:gd name="T0" fmla="*/ 0 w 2208"/>
              <a:gd name="T1" fmla="*/ 2362200 h 1488"/>
              <a:gd name="T2" fmla="*/ 3101008 w 2208"/>
              <a:gd name="T3" fmla="*/ 1600200 h 1488"/>
              <a:gd name="T4" fmla="*/ 3657600 w 2208"/>
              <a:gd name="T5" fmla="*/ 914400 h 1488"/>
              <a:gd name="T6" fmla="*/ 3657600 w 2208"/>
              <a:gd name="T7" fmla="*/ 0 h 1488"/>
              <a:gd name="T8" fmla="*/ 3101008 w 2208"/>
              <a:gd name="T9" fmla="*/ 990600 h 1488"/>
              <a:gd name="T10" fmla="*/ 0 w 2208"/>
              <a:gd name="T11" fmla="*/ 2362200 h 1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"/>
              <a:gd name="T19" fmla="*/ 0 h 1488"/>
              <a:gd name="T20" fmla="*/ 2208 w 2208"/>
              <a:gd name="T21" fmla="*/ 1488 h 1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" h="1488">
                <a:moveTo>
                  <a:pt x="0" y="1488"/>
                </a:moveTo>
                <a:lnTo>
                  <a:pt x="1872" y="1008"/>
                </a:lnTo>
                <a:lnTo>
                  <a:pt x="2208" y="576"/>
                </a:lnTo>
                <a:lnTo>
                  <a:pt x="2208" y="0"/>
                </a:lnTo>
                <a:lnTo>
                  <a:pt x="1872" y="624"/>
                </a:lnTo>
                <a:lnTo>
                  <a:pt x="0" y="14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5900"/>
            <a:ext cx="8337550" cy="465138"/>
          </a:xfrm>
        </p:spPr>
        <p:txBody>
          <a:bodyPr/>
          <a:lstStyle/>
          <a:p>
            <a:r>
              <a:rPr lang="en-US" sz="3200"/>
              <a:t>Power-Aware Computing Applications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63650" y="1446213"/>
            <a:ext cx="7775575" cy="4451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30513" y="5897563"/>
            <a:ext cx="408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Energy-Constrained Computing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-5400000">
            <a:off x="-1150144" y="3723482"/>
            <a:ext cx="397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Temperature/di-dt-Constrained</a:t>
            </a:r>
          </a:p>
        </p:txBody>
      </p:sp>
      <p:pic>
        <p:nvPicPr>
          <p:cNvPr id="26630" name="Picture 6" descr="p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917825"/>
            <a:ext cx="1181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m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4670425"/>
            <a:ext cx="149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ip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425608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thinkp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0550" y="3552825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457325" y="6137275"/>
            <a:ext cx="1373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884988" y="6197600"/>
            <a:ext cx="2014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636" name="Picture 12" descr="serverbla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5225" y="2298700"/>
            <a:ext cx="1517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868363" y="5897563"/>
            <a:ext cx="0" cy="306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839788" y="1504950"/>
            <a:ext cx="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639" name="Picture 15" descr="power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6450" y="1504950"/>
            <a:ext cx="1416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pentium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6863" y="2927350"/>
            <a:ext cx="13112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71500"/>
          </a:xfrm>
        </p:spPr>
        <p:txBody>
          <a:bodyPr/>
          <a:lstStyle/>
          <a:p>
            <a:r>
              <a:rPr lang="en-US"/>
              <a:t>Environment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985838"/>
            <a:ext cx="8305800" cy="4267200"/>
          </a:xfrm>
        </p:spPr>
        <p:txBody>
          <a:bodyPr/>
          <a:lstStyle/>
          <a:p>
            <a:r>
              <a:rPr lang="en-US" sz="2400" dirty="0"/>
              <a:t>Environment Protection Agency (EPA): computers consume 10% of commercial electricity consumption</a:t>
            </a:r>
          </a:p>
          <a:p>
            <a:pPr lvl="1"/>
            <a:r>
              <a:rPr lang="en-US" sz="2000" dirty="0"/>
              <a:t>This incl. peripherals, possibly also manufacturing</a:t>
            </a:r>
          </a:p>
          <a:p>
            <a:pPr lvl="1"/>
            <a:r>
              <a:rPr lang="en-US" sz="2000" dirty="0"/>
              <a:t>A DOE report suggested this percentage is much lower (3.0-3.5%)</a:t>
            </a:r>
          </a:p>
          <a:p>
            <a:pPr lvl="1"/>
            <a:r>
              <a:rPr lang="en-US" sz="2000" dirty="0"/>
              <a:t>No consensus, but it’s still a lot</a:t>
            </a:r>
          </a:p>
          <a:p>
            <a:pPr lvl="1"/>
            <a:r>
              <a:rPr lang="en-US" sz="2000" dirty="0"/>
              <a:t>Total cost of electricity for </a:t>
            </a:r>
            <a:r>
              <a:rPr lang="en-US" sz="2000" i="1" dirty="0"/>
              <a:t>gaming computers</a:t>
            </a:r>
            <a:r>
              <a:rPr lang="en-US" sz="2000" dirty="0"/>
              <a:t> estimated at </a:t>
            </a:r>
            <a:r>
              <a:rPr lang="en-US" sz="2000" i="1" u="sng" dirty="0"/>
              <a:t>$10 Billion/year</a:t>
            </a:r>
            <a:r>
              <a:rPr lang="en-US" sz="2000" dirty="0"/>
              <a:t>.  </a:t>
            </a:r>
          </a:p>
          <a:p>
            <a:pPr lvl="2"/>
            <a:r>
              <a:rPr lang="en-US" sz="1600" dirty="0"/>
              <a:t>http://newscenter.lbl.gov/2015/08/31/gaming-computers-offer-huge-untapped-energy-savings-potential/</a:t>
            </a:r>
            <a:endParaRPr lang="en-US" sz="2400" dirty="0"/>
          </a:p>
          <a:p>
            <a:r>
              <a:rPr lang="en-US" sz="2400" dirty="0"/>
              <a:t>Data center growth was cited as a contribution to the 2000/2001 California Energy Crisis</a:t>
            </a:r>
          </a:p>
          <a:p>
            <a:r>
              <a:rPr lang="en-US" sz="2400" dirty="0"/>
              <a:t>Equivalent power (with only 30% efficiency) for AC</a:t>
            </a:r>
          </a:p>
          <a:p>
            <a:r>
              <a:rPr lang="en-US" sz="2400" dirty="0"/>
              <a:t>Lap burn</a:t>
            </a:r>
          </a:p>
          <a:p>
            <a:r>
              <a:rPr lang="en-US" sz="2400" dirty="0"/>
              <a:t>Fan noise</a:t>
            </a:r>
          </a:p>
          <a:p>
            <a:endParaRPr lang="en-US" sz="2400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12750"/>
          </a:xfrm>
        </p:spPr>
        <p:txBody>
          <a:bodyPr/>
          <a:lstStyle/>
          <a:p>
            <a:r>
              <a:rPr lang="en-US" sz="2800"/>
              <a:t>Power-Aware Needed across all computing platforms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Mobile/portable (cell phones, laptops, PDA)</a:t>
            </a:r>
          </a:p>
          <a:p>
            <a:pPr lvl="1"/>
            <a:r>
              <a:rPr lang="en-US"/>
              <a:t>Battery life is critical</a:t>
            </a:r>
          </a:p>
          <a:p>
            <a:r>
              <a:rPr lang="en-US"/>
              <a:t>Desktops/Set-Top (PCs and game machines)</a:t>
            </a:r>
          </a:p>
          <a:p>
            <a:pPr lvl="1"/>
            <a:r>
              <a:rPr lang="en-US"/>
              <a:t>Packaging cost is critical</a:t>
            </a:r>
          </a:p>
          <a:p>
            <a:r>
              <a:rPr lang="en-US"/>
              <a:t>Servers (Mainframes and compute-farms)</a:t>
            </a:r>
          </a:p>
          <a:p>
            <a:pPr lvl="1"/>
            <a:r>
              <a:rPr lang="en-US"/>
              <a:t>Packaging limits</a:t>
            </a:r>
          </a:p>
          <a:p>
            <a:pPr lvl="1"/>
            <a:r>
              <a:rPr lang="en-US"/>
              <a:t>Volumetric (performance density)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CMOS Transistors Work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82763"/>
            <a:ext cx="715327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 Transistors are Switches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39913"/>
            <a:ext cx="66294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CMOS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58938"/>
            <a:ext cx="50292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>
                <a:solidFill>
                  <a:srgbClr val="CC3300"/>
                </a:solidFill>
              </a:rPr>
              <a:t>Why is power a problem?</a:t>
            </a:r>
          </a:p>
          <a:p>
            <a:r>
              <a:rPr lang="en-US" sz="3600"/>
              <a:t>What uses power in a chip?</a:t>
            </a:r>
          </a:p>
          <a:p>
            <a:r>
              <a:rPr lang="en-US" sz="3600"/>
              <a:t>Relationship between power and performance.</a:t>
            </a:r>
          </a:p>
          <a:p>
            <a:r>
              <a:rPr lang="en-US" sz="3600"/>
              <a:t>How can we reduce power?</a:t>
            </a:r>
          </a:p>
          <a:p>
            <a:endParaRPr lang="en-US" sz="360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 rot="-5400000">
            <a:off x="-374649" y="3181350"/>
            <a:ext cx="142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Logic Gates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93863"/>
            <a:ext cx="7510462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Water Analogy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Electron: water molecule</a:t>
            </a:r>
          </a:p>
          <a:p>
            <a:pPr>
              <a:buFontTx/>
              <a:buNone/>
            </a:pPr>
            <a:r>
              <a:rPr lang="en-US"/>
              <a:t>Charge: weight of water</a:t>
            </a:r>
          </a:p>
          <a:p>
            <a:pPr>
              <a:buFontTx/>
              <a:buNone/>
            </a:pPr>
            <a:r>
              <a:rPr lang="en-US"/>
              <a:t>Voltage: height</a:t>
            </a:r>
          </a:p>
          <a:p>
            <a:pPr>
              <a:buFontTx/>
              <a:buNone/>
            </a:pPr>
            <a:r>
              <a:rPr lang="en-US"/>
              <a:t>Current: flow rate</a:t>
            </a:r>
          </a:p>
          <a:p>
            <a:pPr>
              <a:buFontTx/>
              <a:buNone/>
            </a:pPr>
            <a:r>
              <a:rPr lang="en-US"/>
              <a:t>Capacitance: container cross-section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(Think of power-plants that store energy in water towers)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 Inverter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95400"/>
            <a:ext cx="4641850" cy="4171950"/>
          </a:xfrm>
        </p:spPr>
        <p:txBody>
          <a:bodyPr/>
          <a:lstStyle/>
          <a:p>
            <a:r>
              <a:rPr lang="en-US" sz="2200"/>
              <a:t>Capacitance at input</a:t>
            </a:r>
          </a:p>
          <a:p>
            <a:pPr marL="914400" lvl="1" indent="-282575"/>
            <a:r>
              <a:rPr lang="en-US" sz="2200"/>
              <a:t>Gates of NMOS, PMOS</a:t>
            </a:r>
          </a:p>
          <a:p>
            <a:pPr marL="914400" lvl="1" indent="-282575"/>
            <a:r>
              <a:rPr lang="en-US" sz="2200"/>
              <a:t>Metal interconnect</a:t>
            </a:r>
          </a:p>
          <a:p>
            <a:r>
              <a:rPr lang="en-US" sz="2200"/>
              <a:t>Capacitance at output</a:t>
            </a:r>
          </a:p>
          <a:p>
            <a:pPr marL="914400" lvl="1" indent="-282575"/>
            <a:r>
              <a:rPr lang="en-US" sz="2200"/>
              <a:t>Fanout (# connections) to other gates</a:t>
            </a:r>
          </a:p>
          <a:p>
            <a:pPr marL="914400" lvl="1" indent="-282575"/>
            <a:r>
              <a:rPr lang="en-US" sz="2200"/>
              <a:t>Metal Interconnect</a:t>
            </a:r>
          </a:p>
          <a:p>
            <a:pPr>
              <a:buFontTx/>
              <a:buNone/>
            </a:pPr>
            <a:r>
              <a:rPr lang="en-US" sz="2200"/>
              <a:t>NMOS conducts when water level is above switching threshold</a:t>
            </a:r>
          </a:p>
          <a:p>
            <a:pPr>
              <a:buFontTx/>
              <a:buNone/>
            </a:pPr>
            <a:r>
              <a:rPr lang="en-US" sz="2200"/>
              <a:t>PMOS conducts below</a:t>
            </a:r>
          </a:p>
          <a:p>
            <a:pPr>
              <a:buFontTx/>
              <a:buNone/>
            </a:pPr>
            <a:r>
              <a:rPr lang="en-US" sz="2200"/>
              <a:t>No conduction after container full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3950"/>
            <a:ext cx="3467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14700"/>
            <a:ext cx="335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324600" y="5867400"/>
            <a:ext cx="2312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courtesy D. Brooks, Harvard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Inverter Signal Propagation (1)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760538"/>
            <a:ext cx="74771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324600" y="6124575"/>
            <a:ext cx="2312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courtesy D. Brooks, Harvard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Inverter Signal Propagation (2)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5438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324600" y="5867400"/>
            <a:ext cx="2312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courtesy D. Brooks, Harvard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and Power Observations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 capacitance increases delay</a:t>
            </a:r>
          </a:p>
          <a:p>
            <a:pPr lvl="1"/>
            <a:r>
              <a:rPr lang="en-US"/>
              <a:t>High fanout (gates attached to output)</a:t>
            </a:r>
          </a:p>
          <a:p>
            <a:pPr lvl="1"/>
            <a:r>
              <a:rPr lang="en-US"/>
              <a:t>Interconnection</a:t>
            </a:r>
          </a:p>
          <a:p>
            <a:r>
              <a:rPr lang="en-US"/>
              <a:t>Higher current can increase speed</a:t>
            </a:r>
          </a:p>
          <a:p>
            <a:pPr lvl="1"/>
            <a:r>
              <a:rPr lang="en-US"/>
              <a:t>Increasing transistor width raises currents but also raises capacitance</a:t>
            </a:r>
          </a:p>
          <a:p>
            <a:r>
              <a:rPr lang="en-US"/>
              <a:t>Energy per switching event independent of current</a:t>
            </a:r>
          </a:p>
          <a:p>
            <a:pPr lvl="1"/>
            <a:r>
              <a:rPr lang="en-US"/>
              <a:t>Depends on amount of charge moved, not rate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Power: The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74738"/>
            <a:ext cx="8382000" cy="4419600"/>
          </a:xfrm>
        </p:spPr>
        <p:txBody>
          <a:bodyPr/>
          <a:lstStyle/>
          <a:p>
            <a:r>
              <a:rPr lang="en-US" sz="2400"/>
              <a:t>Dynamic power vs. Static power</a:t>
            </a:r>
          </a:p>
          <a:p>
            <a:pPr lvl="1"/>
            <a:r>
              <a:rPr lang="en-US" sz="2000"/>
              <a:t>Dynamic: “switching” power</a:t>
            </a:r>
          </a:p>
          <a:p>
            <a:pPr lvl="1"/>
            <a:r>
              <a:rPr lang="en-US" sz="2000"/>
              <a:t>Static: “leakage” power</a:t>
            </a:r>
          </a:p>
          <a:p>
            <a:pPr lvl="1"/>
            <a:r>
              <a:rPr lang="en-US" sz="2000"/>
              <a:t>Dynamic power dominates, but static power increasing in importance</a:t>
            </a:r>
          </a:p>
          <a:p>
            <a:endParaRPr lang="en-US" sz="2400"/>
          </a:p>
          <a:p>
            <a:r>
              <a:rPr lang="en-US" sz="2400"/>
              <a:t>Static power: steady, per-cycle energy cost</a:t>
            </a:r>
          </a:p>
          <a:p>
            <a:r>
              <a:rPr lang="en-US" sz="2400"/>
              <a:t>Dynamic power: capacitive and short-circuit</a:t>
            </a:r>
          </a:p>
          <a:p>
            <a:r>
              <a:rPr lang="en-US" sz="2400"/>
              <a:t>Capacitive power: charging/discharging at transitions from 0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1 and 1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0</a:t>
            </a:r>
          </a:p>
          <a:p>
            <a:r>
              <a:rPr lang="en-US" sz="2400"/>
              <a:t>Short-circuit power: power due to brief short-circuit current during transitions.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876800" y="2743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5800" y="19050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defTabSz="479425"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  <a:buFontTx/>
              <a:buChar char="•"/>
            </a:pPr>
            <a:endParaRPr lang="en-US" b="1">
              <a:latin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66688"/>
            <a:ext cx="8875712" cy="519112"/>
          </a:xfrm>
        </p:spPr>
        <p:txBody>
          <a:bodyPr/>
          <a:lstStyle/>
          <a:p>
            <a:r>
              <a:rPr lang="en-US" sz="3600"/>
              <a:t>Dynamic (Capacitive) Power Dissipation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4362450"/>
            <a:ext cx="7651750" cy="1409700"/>
          </a:xfrm>
        </p:spPr>
        <p:txBody>
          <a:bodyPr/>
          <a:lstStyle/>
          <a:p>
            <a:r>
              <a:rPr lang="en-US"/>
              <a:t>Data dependent – a function of </a:t>
            </a:r>
            <a:r>
              <a:rPr lang="en-US">
                <a:solidFill>
                  <a:srgbClr val="CC0000"/>
                </a:solidFill>
              </a:rPr>
              <a:t>switching</a:t>
            </a:r>
            <a:r>
              <a:rPr lang="en-US"/>
              <a:t> activity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238250"/>
          <a:ext cx="4953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38250"/>
                        <a:ext cx="4953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Capacitive Power dissipation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323975" y="3733800"/>
            <a:ext cx="386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Tahoma" pitchFamily="34" charset="0"/>
              </a:rPr>
              <a:t>Power ~ ½ CV</a:t>
            </a:r>
            <a:r>
              <a:rPr lang="en-US" sz="4000" baseline="30000">
                <a:solidFill>
                  <a:schemeClr val="tx2"/>
                </a:solidFill>
                <a:latin typeface="Tahoma" pitchFamily="34" charset="0"/>
              </a:rPr>
              <a:t>2</a:t>
            </a:r>
            <a:r>
              <a:rPr lang="en-US" sz="4000">
                <a:solidFill>
                  <a:schemeClr val="tx2"/>
                </a:solidFill>
                <a:latin typeface="Tahoma" pitchFamily="34" charset="0"/>
              </a:rPr>
              <a:t>Af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4250" y="1905000"/>
            <a:ext cx="3216275" cy="1855788"/>
            <a:chOff x="135" y="1183"/>
            <a:chExt cx="2025" cy="1169"/>
          </a:xfrm>
        </p:grpSpPr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35" y="1183"/>
              <a:ext cx="20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Capacitance:</a:t>
              </a:r>
            </a:p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Function of wire length, transistor size</a:t>
              </a:r>
            </a:p>
          </p:txBody>
        </p:sp>
        <p:sp>
          <p:nvSpPr>
            <p:cNvPr id="40976" name="Line 6"/>
            <p:cNvSpPr>
              <a:spLocks noChangeShapeType="1"/>
            </p:cNvSpPr>
            <p:nvPr/>
          </p:nvSpPr>
          <p:spPr bwMode="auto">
            <a:xfrm>
              <a:off x="1392" y="1931"/>
              <a:ext cx="624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08525" y="1905000"/>
            <a:ext cx="4206875" cy="1855788"/>
            <a:chOff x="2400" y="1183"/>
            <a:chExt cx="2649" cy="1169"/>
          </a:xfrm>
        </p:grpSpPr>
        <p:sp>
          <p:nvSpPr>
            <p:cNvPr id="40973" name="Text Box 8"/>
            <p:cNvSpPr txBox="1">
              <a:spLocks noChangeArrowheads="1"/>
            </p:cNvSpPr>
            <p:nvPr/>
          </p:nvSpPr>
          <p:spPr bwMode="auto">
            <a:xfrm>
              <a:off x="3024" y="1183"/>
              <a:ext cx="202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Supply Voltage:</a:t>
              </a:r>
            </a:p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Has been dropping with successive fab generations</a:t>
              </a:r>
            </a:p>
          </p:txBody>
        </p:sp>
        <p:sp>
          <p:nvSpPr>
            <p:cNvPr id="40974" name="Line 9"/>
            <p:cNvSpPr>
              <a:spLocks noChangeShapeType="1"/>
            </p:cNvSpPr>
            <p:nvPr/>
          </p:nvSpPr>
          <p:spPr bwMode="auto">
            <a:xfrm flipH="1">
              <a:off x="2400" y="1440"/>
              <a:ext cx="491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57800" y="4343400"/>
            <a:ext cx="4141788" cy="1079500"/>
            <a:chOff x="2891" y="2794"/>
            <a:chExt cx="2734" cy="680"/>
          </a:xfrm>
        </p:grpSpPr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600" y="2956"/>
              <a:ext cx="20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Clock frequency:</a:t>
              </a:r>
            </a:p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Increasing…</a:t>
              </a: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2891" y="2794"/>
              <a:ext cx="624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963738" y="4343400"/>
            <a:ext cx="3522662" cy="1855788"/>
            <a:chOff x="672" y="2794"/>
            <a:chExt cx="2219" cy="1169"/>
          </a:xfrm>
        </p:grpSpPr>
        <p:sp>
          <p:nvSpPr>
            <p:cNvPr id="40969" name="Text Box 14"/>
            <p:cNvSpPr txBox="1">
              <a:spLocks noChangeArrowheads="1"/>
            </p:cNvSpPr>
            <p:nvPr/>
          </p:nvSpPr>
          <p:spPr bwMode="auto">
            <a:xfrm>
              <a:off x="672" y="3215"/>
              <a:ext cx="221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Activity factor:</a:t>
              </a:r>
            </a:p>
            <a:p>
              <a:r>
                <a:rPr lang="en-US">
                  <a:solidFill>
                    <a:srgbClr val="3333CC"/>
                  </a:solidFill>
                  <a:latin typeface="Tahoma" pitchFamily="34" charset="0"/>
                </a:rPr>
                <a:t>How often, on average, do wires switch?</a:t>
              </a:r>
            </a:p>
          </p:txBody>
        </p:sp>
        <p:sp>
          <p:nvSpPr>
            <p:cNvPr id="40970" name="Line 15"/>
            <p:cNvSpPr>
              <a:spLocks noChangeShapeType="1"/>
            </p:cNvSpPr>
            <p:nvPr/>
          </p:nvSpPr>
          <p:spPr bwMode="auto">
            <a:xfrm flipV="1">
              <a:off x="2160" y="2794"/>
              <a:ext cx="432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8" name="Text Box 16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Lowering Dynamic Power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Reducing Vdd has a quadratic effect</a:t>
            </a:r>
          </a:p>
          <a:p>
            <a:pPr lvl="1"/>
            <a:r>
              <a:rPr lang="en-US"/>
              <a:t>Has a negative (~linear) effect on performance however</a:t>
            </a:r>
          </a:p>
          <a:p>
            <a:r>
              <a:rPr lang="en-US"/>
              <a:t>Lowering C</a:t>
            </a:r>
            <a:r>
              <a:rPr lang="en-US" baseline="-25000"/>
              <a:t>L</a:t>
            </a:r>
          </a:p>
          <a:p>
            <a:pPr lvl="1"/>
            <a:r>
              <a:rPr lang="en-US"/>
              <a:t>May improve performance as well</a:t>
            </a:r>
          </a:p>
          <a:p>
            <a:pPr lvl="1"/>
            <a:r>
              <a:rPr lang="en-US"/>
              <a:t>Keep transistors small (keeps intrinsic capacitance (gate and diffusion) small)</a:t>
            </a:r>
          </a:p>
          <a:p>
            <a:r>
              <a:rPr lang="en-US"/>
              <a:t>Reduce switching activity</a:t>
            </a:r>
          </a:p>
          <a:p>
            <a:pPr lvl="1"/>
            <a:r>
              <a:rPr lang="en-US"/>
              <a:t>A function of signal transition stats and clock rate</a:t>
            </a:r>
          </a:p>
          <a:p>
            <a:pPr lvl="1"/>
            <a:r>
              <a:rPr lang="en-US"/>
              <a:t>Clock Gating idle units</a:t>
            </a:r>
          </a:p>
          <a:p>
            <a:pPr lvl="1"/>
            <a:r>
              <a:rPr lang="en-US"/>
              <a:t>Impacted by logic and architecture decisions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81975" cy="571500"/>
          </a:xfrm>
        </p:spPr>
        <p:txBody>
          <a:bodyPr/>
          <a:lstStyle/>
          <a:p>
            <a:r>
              <a:rPr lang="en-US"/>
              <a:t>Why is power a problem in a </a:t>
            </a:r>
            <a:r>
              <a:rPr lang="el-GR">
                <a:cs typeface="Arial" pitchFamily="34" charset="0"/>
              </a:rPr>
              <a:t>μ</a:t>
            </a:r>
            <a:r>
              <a:rPr lang="en-US">
                <a:cs typeface="Arial" pitchFamily="34" charset="0"/>
              </a:rPr>
              <a:t>P</a:t>
            </a:r>
            <a:r>
              <a:rPr lang="en-US"/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used by the </a:t>
            </a:r>
            <a:r>
              <a:rPr lang="en-US" dirty="0" err="1"/>
              <a:t>μP</a:t>
            </a:r>
            <a:r>
              <a:rPr lang="en-US" dirty="0"/>
              <a:t>, vs. system power</a:t>
            </a:r>
          </a:p>
          <a:p>
            <a:r>
              <a:rPr lang="en-US" dirty="0"/>
              <a:t>Dissipating Heat</a:t>
            </a:r>
          </a:p>
          <a:p>
            <a:pPr lvl="1"/>
            <a:r>
              <a:rPr lang="en-US" dirty="0"/>
              <a:t>Melting (very bad)</a:t>
            </a:r>
          </a:p>
          <a:p>
            <a:pPr lvl="1"/>
            <a:r>
              <a:rPr lang="en-US" dirty="0"/>
              <a:t>Packaging (to cool </a:t>
            </a:r>
            <a:r>
              <a:rPr lang="en-US" dirty="0">
                <a:sym typeface="Wingdings" pitchFamily="2" charset="2"/>
              </a:rPr>
              <a:t> $)</a:t>
            </a:r>
          </a:p>
          <a:p>
            <a:pPr lvl="1"/>
            <a:r>
              <a:rPr lang="en-US" dirty="0">
                <a:sym typeface="Wingdings" pitchFamily="2" charset="2"/>
              </a:rPr>
              <a:t>Heat leads to poorer performance.</a:t>
            </a:r>
            <a:endParaRPr lang="en-US" dirty="0"/>
          </a:p>
          <a:p>
            <a:r>
              <a:rPr lang="en-US" dirty="0"/>
              <a:t>Providing Energy</a:t>
            </a:r>
          </a:p>
          <a:p>
            <a:pPr lvl="1"/>
            <a:r>
              <a:rPr lang="en-US" dirty="0"/>
              <a:t>Battery</a:t>
            </a:r>
          </a:p>
          <a:p>
            <a:pPr lvl="1"/>
            <a:r>
              <a:rPr lang="en-US" dirty="0"/>
              <a:t>Cost of electricity</a:t>
            </a:r>
          </a:p>
          <a:p>
            <a:endParaRPr lang="en-US" dirty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 rot="-5400000">
            <a:off x="-374649" y="3181350"/>
            <a:ext cx="142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Power: Leakage Currents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3598863"/>
            <a:ext cx="8134350" cy="3030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Subthreshold currents grow exponentially with increases in temperature, decreases in threshold voltage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But threshold voltage scaling is key to circuit performance!</a:t>
            </a:r>
          </a:p>
          <a:p>
            <a:pPr>
              <a:lnSpc>
                <a:spcPct val="80000"/>
              </a:lnSpc>
            </a:pPr>
            <a:r>
              <a:rPr lang="en-US" sz="2000"/>
              <a:t>Gate leakage primarily dependent on gate oxide thickness, biases</a:t>
            </a:r>
          </a:p>
          <a:p>
            <a:pPr>
              <a:lnSpc>
                <a:spcPct val="80000"/>
              </a:lnSpc>
            </a:pPr>
            <a:r>
              <a:rPr lang="en-US" sz="2000"/>
              <a:t>Both type of leakage heavily dependent on stacking and input pattern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14400" y="752475"/>
          <a:ext cx="4724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52475"/>
                        <a:ext cx="47244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257800" y="1428750"/>
          <a:ext cx="31972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927000" imgH="304560" progId="Equation.3">
                  <p:embed/>
                </p:oleObj>
              </mc:Choice>
              <mc:Fallback>
                <p:oleObj name="Equation" r:id="rId6" imgW="92700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28750"/>
                        <a:ext cx="31972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Lowering Static Power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935038"/>
            <a:ext cx="8310562" cy="5770562"/>
          </a:xfrm>
        </p:spPr>
        <p:txBody>
          <a:bodyPr/>
          <a:lstStyle/>
          <a:p>
            <a:pPr marL="230188" indent="-230188"/>
            <a:r>
              <a:rPr lang="en-US" sz="2400"/>
              <a:t>Design-time Decisions</a:t>
            </a:r>
          </a:p>
          <a:p>
            <a:pPr marL="684213" lvl="1" indent="-222250"/>
            <a:r>
              <a:rPr lang="en-US" sz="2000"/>
              <a:t>Use fewer, smaller transistors -- stack when possible to minimize contacts with Vdd/Gnd</a:t>
            </a:r>
          </a:p>
          <a:p>
            <a:pPr marL="684213" lvl="1" indent="-222250"/>
            <a:r>
              <a:rPr lang="en-US" sz="2000"/>
              <a:t>Multithreshold process technology (multiple oxides too!)</a:t>
            </a:r>
          </a:p>
          <a:p>
            <a:pPr marL="1376363" lvl="2" indent="-285750"/>
            <a:r>
              <a:rPr lang="en-US" sz="2000"/>
              <a:t>Use “high-Vt” slow transistors whenever possible</a:t>
            </a:r>
          </a:p>
          <a:p>
            <a:pPr marL="230188" indent="-230188"/>
            <a:r>
              <a:rPr lang="en-US" sz="2400"/>
              <a:t>Dynamic Techniques</a:t>
            </a:r>
          </a:p>
          <a:p>
            <a:pPr marL="684213" lvl="1" indent="-222250"/>
            <a:r>
              <a:rPr lang="en-US" sz="2000"/>
              <a:t>Reverse-Body Bias (dynamically adjust threshold)</a:t>
            </a:r>
          </a:p>
          <a:p>
            <a:pPr marL="1376363" lvl="2" indent="-285750"/>
            <a:r>
              <a:rPr lang="en-US" sz="2000"/>
              <a:t>Low-leakage sleep mode (maintain state), e.g. XScale</a:t>
            </a:r>
          </a:p>
          <a:p>
            <a:pPr marL="684213" lvl="1" indent="-222250"/>
            <a:r>
              <a:rPr lang="en-US" sz="2000"/>
              <a:t>Vdd-gating (Cut voltage/gnd connection to circuits)</a:t>
            </a:r>
          </a:p>
          <a:p>
            <a:pPr marL="1376363" lvl="2" indent="-285750"/>
            <a:r>
              <a:rPr lang="en-US" sz="2000"/>
              <a:t>Zero-leakage sleep mode</a:t>
            </a:r>
          </a:p>
          <a:p>
            <a:pPr marL="1376363" lvl="2" indent="-285750"/>
            <a:r>
              <a:rPr lang="en-US" sz="2000"/>
              <a:t>Lose state, overheads to enable/disable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vs. Energy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Power</a:t>
            </a:r>
            <a:r>
              <a:rPr lang="en-US"/>
              <a:t> consumption in </a:t>
            </a:r>
            <a:r>
              <a:rPr lang="en-US">
                <a:solidFill>
                  <a:srgbClr val="CC0000"/>
                </a:solidFill>
              </a:rPr>
              <a:t>Watts</a:t>
            </a:r>
          </a:p>
          <a:p>
            <a:pPr lvl="1"/>
            <a:r>
              <a:rPr lang="en-US"/>
              <a:t>Determines battery life in hours</a:t>
            </a:r>
          </a:p>
          <a:p>
            <a:pPr lvl="1"/>
            <a:r>
              <a:rPr lang="en-US"/>
              <a:t>Sets packaging limits</a:t>
            </a:r>
          </a:p>
          <a:p>
            <a:r>
              <a:rPr lang="en-US">
                <a:solidFill>
                  <a:srgbClr val="CC0000"/>
                </a:solidFill>
              </a:rPr>
              <a:t>Energy</a:t>
            </a:r>
            <a:r>
              <a:rPr lang="en-US"/>
              <a:t> efficiency in </a:t>
            </a:r>
            <a:r>
              <a:rPr lang="en-US">
                <a:solidFill>
                  <a:srgbClr val="CC0000"/>
                </a:solidFill>
              </a:rPr>
              <a:t>joules</a:t>
            </a:r>
          </a:p>
          <a:p>
            <a:pPr lvl="1"/>
            <a:r>
              <a:rPr lang="en-US"/>
              <a:t>Rate at which energy is consumed over time</a:t>
            </a:r>
          </a:p>
          <a:p>
            <a:pPr lvl="1"/>
            <a:r>
              <a:rPr lang="en-US"/>
              <a:t>Energy = power * delay (joules = watts * seconds)</a:t>
            </a:r>
          </a:p>
          <a:p>
            <a:pPr lvl="1"/>
            <a:r>
              <a:rPr lang="en-US"/>
              <a:t>Lower energy number means less power to perform a computation at same frequency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vs. Energy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3056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vs.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003300"/>
            <a:ext cx="7772400" cy="4572000"/>
          </a:xfrm>
        </p:spPr>
        <p:txBody>
          <a:bodyPr/>
          <a:lstStyle/>
          <a:p>
            <a:r>
              <a:rPr lang="en-US"/>
              <a:t>Power-delay Product (PDP) = P</a:t>
            </a:r>
            <a:r>
              <a:rPr lang="en-US" baseline="-25000"/>
              <a:t>avg</a:t>
            </a:r>
            <a:r>
              <a:rPr lang="en-US"/>
              <a:t> * t</a:t>
            </a:r>
          </a:p>
          <a:p>
            <a:pPr lvl="1"/>
            <a:r>
              <a:rPr lang="en-US"/>
              <a:t>PDP is the average energy consumed per switching event</a:t>
            </a:r>
          </a:p>
          <a:p>
            <a:r>
              <a:rPr lang="en-US"/>
              <a:t>Energy-delay Product (EDP) = PDP * t</a:t>
            </a:r>
          </a:p>
          <a:p>
            <a:pPr lvl="1"/>
            <a:r>
              <a:rPr lang="en-US"/>
              <a:t>Takes into account that one can trade increased delay for lower energy/operation</a:t>
            </a:r>
          </a:p>
          <a:p>
            <a:r>
              <a:rPr lang="en-US"/>
              <a:t>Energy-delay</a:t>
            </a:r>
            <a:r>
              <a:rPr lang="en-US" baseline="30000"/>
              <a:t>2 </a:t>
            </a:r>
            <a:r>
              <a:rPr lang="en-US"/>
              <a:t>Product (EDDP) = EDP * t</a:t>
            </a:r>
          </a:p>
          <a:p>
            <a:pPr lvl="1"/>
            <a:r>
              <a:rPr lang="en-US"/>
              <a:t>Why do we need so many formulas?!!?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We want a voltage-invariant efficiency metric! Why?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Power ~ ½ CV</a:t>
            </a:r>
            <a:r>
              <a:rPr lang="en-US" baseline="30000">
                <a:solidFill>
                  <a:schemeClr val="tx2"/>
                </a:solidFill>
              </a:rPr>
              <a:t>2</a:t>
            </a:r>
            <a:r>
              <a:rPr lang="en-US">
                <a:solidFill>
                  <a:schemeClr val="tx2"/>
                </a:solidFill>
              </a:rPr>
              <a:t>Af, Performance ~ f (and V)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 vs. EDP vs. ED</a:t>
            </a:r>
            <a:r>
              <a:rPr lang="en-US" baseline="30000"/>
              <a:t>2</a:t>
            </a:r>
            <a:r>
              <a:rPr lang="en-US"/>
              <a:t>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Power ~ CV</a:t>
            </a:r>
            <a:r>
              <a:rPr lang="en-US" baseline="30000"/>
              <a:t>2</a:t>
            </a:r>
            <a:r>
              <a:rPr lang="en-US"/>
              <a:t>f  ~ V</a:t>
            </a:r>
            <a:r>
              <a:rPr lang="en-US" baseline="30000"/>
              <a:t>3</a:t>
            </a:r>
            <a:r>
              <a:rPr lang="en-US"/>
              <a:t> (fixed microarch/design)</a:t>
            </a:r>
          </a:p>
          <a:p>
            <a:r>
              <a:rPr lang="en-US"/>
              <a:t>Performance ~ f  ~  V  (fixed microarch/design)</a:t>
            </a:r>
          </a:p>
          <a:p>
            <a:r>
              <a:rPr lang="en-US"/>
              <a:t>(For the nominal voltage range, f varies linearly with V)</a:t>
            </a:r>
          </a:p>
          <a:p>
            <a:endParaRPr lang="en-US"/>
          </a:p>
          <a:p>
            <a:r>
              <a:rPr lang="en-US"/>
              <a:t>Comparing processors that can only use freq/voltage scaling as the primary method of power control:</a:t>
            </a:r>
          </a:p>
          <a:p>
            <a:pPr lvl="1"/>
            <a:r>
              <a:rPr lang="en-US"/>
              <a:t>(perf)</a:t>
            </a:r>
            <a:r>
              <a:rPr lang="en-US" baseline="30000"/>
              <a:t>3</a:t>
            </a:r>
            <a:r>
              <a:rPr lang="en-US"/>
              <a:t> / power, or MIPS</a:t>
            </a:r>
            <a:r>
              <a:rPr lang="en-US" baseline="30000"/>
              <a:t>3</a:t>
            </a:r>
            <a:r>
              <a:rPr lang="en-US"/>
              <a:t> / W  is a fair metric to compare energy efficiencies.</a:t>
            </a:r>
          </a:p>
          <a:p>
            <a:pPr lvl="1"/>
            <a:r>
              <a:rPr lang="en-US"/>
              <a:t>This is an ED</a:t>
            </a:r>
            <a:r>
              <a:rPr lang="en-US" baseline="30000"/>
              <a:t>2</a:t>
            </a:r>
            <a:r>
              <a:rPr lang="en-US"/>
              <a:t> P metric. We could also use: (CPI)</a:t>
            </a:r>
            <a:r>
              <a:rPr lang="en-US" baseline="30000"/>
              <a:t>3</a:t>
            </a:r>
            <a:r>
              <a:rPr lang="en-US"/>
              <a:t>  * W for a given application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 vs. EDP vs. ED</a:t>
            </a:r>
            <a:r>
              <a:rPr lang="en-US" baseline="30000"/>
              <a:t>2</a:t>
            </a:r>
            <a:r>
              <a:rPr lang="en-US"/>
              <a:t>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011238"/>
            <a:ext cx="8153400" cy="4419600"/>
          </a:xfrm>
        </p:spPr>
        <p:txBody>
          <a:bodyPr/>
          <a:lstStyle/>
          <a:p>
            <a:r>
              <a:rPr lang="en-US"/>
              <a:t>Currently have a processor design:</a:t>
            </a:r>
          </a:p>
          <a:p>
            <a:pPr lvl="1"/>
            <a:r>
              <a:rPr lang="en-US"/>
              <a:t>80W, 1 BIPS, 1.5V, 1GHz</a:t>
            </a:r>
          </a:p>
          <a:p>
            <a:pPr lvl="1"/>
            <a:r>
              <a:rPr lang="en-US"/>
              <a:t>Want to reduce power, willing to lose some performance</a:t>
            </a:r>
          </a:p>
          <a:p>
            <a:pPr lvl="1"/>
            <a:r>
              <a:rPr lang="en-US"/>
              <a:t>Cache Optimization:</a:t>
            </a:r>
          </a:p>
          <a:p>
            <a:pPr lvl="2"/>
            <a:r>
              <a:rPr lang="en-US"/>
              <a:t>IPC decreases by 10%, reduces power by 20% =&gt; </a:t>
            </a:r>
            <a:br>
              <a:rPr lang="en-US"/>
            </a:br>
            <a:r>
              <a:rPr lang="en-US"/>
              <a:t>Final Processor: 900 MIPS, 64W</a:t>
            </a:r>
          </a:p>
          <a:p>
            <a:pPr lvl="2"/>
            <a:r>
              <a:rPr lang="en-US"/>
              <a:t>Relative E = MIPS/W (higher is better) = 14/12.5 = 1.125x</a:t>
            </a:r>
          </a:p>
          <a:p>
            <a:pPr lvl="1"/>
            <a:r>
              <a:rPr lang="en-US"/>
              <a:t>Energy is better, but is this a “better” processor?</a:t>
            </a:r>
          </a:p>
          <a:p>
            <a:pPr lvl="2"/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necessarily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80W, 1 BIPS, 1.5V, 1GHz</a:t>
            </a:r>
          </a:p>
          <a:p>
            <a:pPr lvl="1"/>
            <a:r>
              <a:rPr lang="en-US" sz="2000"/>
              <a:t>Cache Optimization:</a:t>
            </a:r>
          </a:p>
          <a:p>
            <a:pPr lvl="2"/>
            <a:r>
              <a:rPr lang="en-US" sz="2000"/>
              <a:t>IPC decreases by 10%, reduces power by 20% =&gt; Final Processor: 900 MIPS, 64W</a:t>
            </a:r>
          </a:p>
          <a:p>
            <a:pPr lvl="2"/>
            <a:r>
              <a:rPr lang="en-US" sz="2000"/>
              <a:t>Relative E = MIPS/W (higher is better) = 14/12.5 = 1.125x</a:t>
            </a:r>
          </a:p>
          <a:p>
            <a:pPr lvl="2"/>
            <a:r>
              <a:rPr lang="en-US" sz="2000"/>
              <a:t>Relative EDP = MIPS</a:t>
            </a:r>
            <a:r>
              <a:rPr lang="en-US" sz="2000" baseline="30000"/>
              <a:t>2</a:t>
            </a:r>
            <a:r>
              <a:rPr lang="en-US" sz="2000"/>
              <a:t>/W = 1.01x</a:t>
            </a:r>
          </a:p>
          <a:p>
            <a:pPr lvl="2"/>
            <a:r>
              <a:rPr lang="en-US" sz="2000"/>
              <a:t>Relative ED</a:t>
            </a:r>
            <a:r>
              <a:rPr lang="en-US" sz="2000" baseline="30000"/>
              <a:t>2</a:t>
            </a:r>
            <a:r>
              <a:rPr lang="en-US" sz="2000"/>
              <a:t>P = MIPS</a:t>
            </a:r>
            <a:r>
              <a:rPr lang="en-US" sz="2000" baseline="30000"/>
              <a:t>3</a:t>
            </a:r>
            <a:r>
              <a:rPr lang="en-US" sz="2000"/>
              <a:t>/W = .911x</a:t>
            </a:r>
          </a:p>
          <a:p>
            <a:r>
              <a:rPr lang="en-US" sz="2400"/>
              <a:t>What if we just adjust frequency/voltage on processor?</a:t>
            </a:r>
          </a:p>
          <a:p>
            <a:pPr lvl="1"/>
            <a:r>
              <a:rPr lang="en-US" sz="2000"/>
              <a:t>How to reduce power by 20%?</a:t>
            </a:r>
          </a:p>
          <a:p>
            <a:pPr lvl="1"/>
            <a:r>
              <a:rPr lang="en-US" sz="2000"/>
              <a:t>P = CV</a:t>
            </a:r>
            <a:r>
              <a:rPr lang="en-US" sz="2000" baseline="30000"/>
              <a:t>2</a:t>
            </a:r>
            <a:r>
              <a:rPr lang="en-US" sz="2000"/>
              <a:t>F = CV</a:t>
            </a:r>
            <a:r>
              <a:rPr lang="en-US" sz="2000" baseline="30000"/>
              <a:t>3</a:t>
            </a:r>
            <a:r>
              <a:rPr lang="en-US" sz="2000"/>
              <a:t> =&gt; Drop voltage by 7% (and also Freq) =&gt; .93*.93*.93 = .8x</a:t>
            </a:r>
          </a:p>
          <a:p>
            <a:pPr lvl="1"/>
            <a:r>
              <a:rPr lang="en-US" sz="2000"/>
              <a:t>So for equal power (64W)</a:t>
            </a:r>
          </a:p>
          <a:p>
            <a:pPr lvl="2"/>
            <a:r>
              <a:rPr lang="en-US" sz="2000"/>
              <a:t>Cache Optimization = 900MIPS</a:t>
            </a:r>
          </a:p>
          <a:p>
            <a:pPr lvl="2"/>
            <a:r>
              <a:rPr lang="en-US" sz="2000"/>
              <a:t>Simple Voltage/Frequency Scaling = 930MIPS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 rot="-5400000">
            <a:off x="-1114424" y="3444875"/>
            <a:ext cx="287020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What uses power in a chip?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40763" cy="519113"/>
          </a:xfrm>
        </p:spPr>
        <p:txBody>
          <a:bodyPr/>
          <a:lstStyle/>
          <a:p>
            <a:r>
              <a:rPr lang="en-US" sz="3600"/>
              <a:t>Why worry about power dissipation?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4864100"/>
            <a:ext cx="4343400" cy="1549400"/>
            <a:chOff x="2496" y="3064"/>
            <a:chExt cx="2736" cy="976"/>
          </a:xfrm>
        </p:grpSpPr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3919" y="3064"/>
            <a:ext cx="131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Clip" r:id="rId4" imgW="1046880" imgH="777960" progId="MS_ClipArt_Gallery.2">
                    <p:embed/>
                  </p:oleObj>
                </mc:Choice>
                <mc:Fallback>
                  <p:oleObj name="Clip" r:id="rId4" imgW="1046880" imgH="77796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9" y="3064"/>
                          <a:ext cx="131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2496" y="3384"/>
              <a:ext cx="1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Environment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0" y="1719263"/>
            <a:ext cx="3556000" cy="3144837"/>
            <a:chOff x="256" y="1083"/>
            <a:chExt cx="2240" cy="1981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480" y="1083"/>
            <a:ext cx="1165" cy="1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Clip" r:id="rId6" imgW="1848960" imgH="1986120" progId="MS_ClipArt_Gallery.2">
                    <p:embed/>
                  </p:oleObj>
                </mc:Choice>
                <mc:Fallback>
                  <p:oleObj name="Clip" r:id="rId6" imgW="1848960" imgH="198612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083"/>
                          <a:ext cx="1165" cy="1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256" y="2334"/>
              <a:ext cx="224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Thermal issues: affect cooling, packaging, reliability, timing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0600" y="2322513"/>
            <a:ext cx="3208338" cy="1635125"/>
            <a:chOff x="3557" y="1083"/>
            <a:chExt cx="2021" cy="1030"/>
          </a:xfrm>
        </p:grpSpPr>
        <p:pic>
          <p:nvPicPr>
            <p:cNvPr id="1033" name="Picture 10" descr="bd05680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77" y="1083"/>
              <a:ext cx="1301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11"/>
            <p:cNvSpPr txBox="1">
              <a:spLocks noChangeArrowheads="1"/>
            </p:cNvSpPr>
            <p:nvPr/>
          </p:nvSpPr>
          <p:spPr bwMode="auto">
            <a:xfrm>
              <a:off x="3557" y="134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Battery</a:t>
              </a:r>
            </a:p>
            <a:p>
              <a:r>
                <a:rPr lang="en-US">
                  <a:latin typeface="Tahoma" pitchFamily="34" charset="0"/>
                </a:rPr>
                <a:t>life</a:t>
              </a:r>
            </a:p>
          </p:txBody>
        </p:sp>
      </p:grpSp>
      <p:sp>
        <p:nvSpPr>
          <p:cNvPr id="1032" name="Text Box 12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71450"/>
            <a:ext cx="8915400" cy="571500"/>
          </a:xfrm>
        </p:spPr>
        <p:txBody>
          <a:bodyPr/>
          <a:lstStyle/>
          <a:p>
            <a:r>
              <a:rPr lang="en-US"/>
              <a:t>Where does the juice go in laptops?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5580063"/>
            <a:ext cx="8001000" cy="914400"/>
          </a:xfrm>
        </p:spPr>
        <p:txBody>
          <a:bodyPr/>
          <a:lstStyle/>
          <a:p>
            <a:r>
              <a:rPr lang="en-US" sz="1600" dirty="0"/>
              <a:t>Left, Microsoft, 2009.</a:t>
            </a:r>
          </a:p>
          <a:p>
            <a:r>
              <a:rPr lang="en-US" sz="1600" dirty="0"/>
              <a:t>Top Right, </a:t>
            </a:r>
            <a:r>
              <a:rPr lang="en-US" sz="1600" dirty="0" err="1"/>
              <a:t>Samavat</a:t>
            </a:r>
            <a:r>
              <a:rPr lang="en-US" sz="1600" dirty="0"/>
              <a:t>, 2011</a:t>
            </a:r>
          </a:p>
          <a:p>
            <a:r>
              <a:rPr lang="en-US" sz="1600" dirty="0"/>
              <a:t>Bottom Right, Kumar, Kumar, </a:t>
            </a:r>
            <a:r>
              <a:rPr lang="en-US" sz="1600" dirty="0" err="1"/>
              <a:t>Taruna</a:t>
            </a:r>
            <a:r>
              <a:rPr lang="en-US" sz="1600" dirty="0"/>
              <a:t> 2020</a:t>
            </a:r>
          </a:p>
        </p:txBody>
      </p:sp>
      <p:pic>
        <p:nvPicPr>
          <p:cNvPr id="18434" name="Picture 2" descr="http://blogs.msdn.com/blogfiles/e7/WindowsLiveWriter/Windows7EnergyEfficiency_8117/image_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2494" r="10234" b="10827"/>
          <a:stretch/>
        </p:blipFill>
        <p:spPr bwMode="auto">
          <a:xfrm>
            <a:off x="678025" y="1262743"/>
            <a:ext cx="3673095" cy="23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C57FF-0AD7-47E6-BE70-8E533F64F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847" r="1047"/>
          <a:stretch/>
        </p:blipFill>
        <p:spPr>
          <a:xfrm>
            <a:off x="4771707" y="1069910"/>
            <a:ext cx="4241664" cy="222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21CC1-80DC-4567-97B2-E1F95233C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09"/>
          <a:stretch/>
        </p:blipFill>
        <p:spPr>
          <a:xfrm>
            <a:off x="4839478" y="3287253"/>
            <a:ext cx="4304521" cy="27485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116666" y="836577"/>
          <a:ext cx="7027334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/>
              <a:t>Servers and data centers?</a:t>
            </a: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760413" y="5850915"/>
            <a:ext cx="792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ts val="0"/>
              </a:spcBef>
            </a:pP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Need whole-system </a:t>
            </a:r>
          </a:p>
          <a:p>
            <a:pPr indent="-342900">
              <a:spcBef>
                <a:spcPts val="0"/>
              </a:spcBef>
            </a:pP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approaches to save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675ED-EFE8-450E-8C68-23D4A2A0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6578"/>
            <a:ext cx="4829908" cy="2804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F283F-1ECC-4BC7-A3EF-1FC7C60F8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88" y="3569676"/>
            <a:ext cx="4572000" cy="2338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E01720-E1EB-461F-BE24-184079EDFD6F}"/>
              </a:ext>
            </a:extLst>
          </p:cNvPr>
          <p:cNvSpPr/>
          <p:nvPr/>
        </p:nvSpPr>
        <p:spPr>
          <a:xfrm>
            <a:off x="5080067" y="6290531"/>
            <a:ext cx="374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NimbusSanL-Regu"/>
              </a:rPr>
              <a:t>K.M.U. Ahmed </a:t>
            </a:r>
            <a:r>
              <a:rPr lang="en-US" sz="1000" dirty="0">
                <a:latin typeface="NimbusSanL-ReguItal"/>
              </a:rPr>
              <a:t>et al.</a:t>
            </a:r>
            <a:r>
              <a:rPr lang="en-US" sz="1000" dirty="0">
                <a:latin typeface="NimbusSanL-Regu"/>
              </a:rPr>
              <a:t>: A Review of Data Centers Energy Consumption </a:t>
            </a:r>
            <a:br>
              <a:rPr lang="en-US" sz="1000" dirty="0">
                <a:latin typeface="NimbusSanL-Regu"/>
              </a:rPr>
            </a:br>
            <a:r>
              <a:rPr lang="en-US" sz="1000" dirty="0">
                <a:latin typeface="NimbusSanL-Regu"/>
              </a:rPr>
              <a:t>And Reliability Modeling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/>
              <a:t>More data center</a:t>
            </a:r>
          </a:p>
        </p:txBody>
      </p:sp>
      <p:pic>
        <p:nvPicPr>
          <p:cNvPr id="18434" name="Picture 2" descr="http://ecmweb.com/site-files/ecmweb.com/files/uploads/2013/07/307ecmCS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6" y="1007484"/>
            <a:ext cx="5060089" cy="33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6587" y="4815444"/>
            <a:ext cx="80888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usage effectiveness (PUE) </a:t>
            </a:r>
          </a:p>
          <a:p>
            <a:r>
              <a:rPr lang="en-US" dirty="0"/>
              <a:t>A PUE of 2.0 means that for every 2W of power supplied to </a:t>
            </a:r>
            <a:br>
              <a:rPr lang="en-US" dirty="0"/>
            </a:br>
            <a:r>
              <a:rPr lang="en-US" dirty="0"/>
              <a:t>the data center, only 1W is consumed by computing equipment. </a:t>
            </a:r>
            <a:br>
              <a:rPr lang="en-US" dirty="0"/>
            </a:br>
            <a:r>
              <a:rPr lang="en-US" dirty="0"/>
              <a:t>Values of around 2.9 are pretty common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861C82C-67FB-4175-B6F0-2CAFD105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410" y="10074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">
              <a:spcBef>
                <a:spcPts val="0"/>
              </a:spcBef>
            </a:pP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Data Centers are </a:t>
            </a:r>
            <a:br>
              <a:rPr lang="en-US" sz="3000" i="1" dirty="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about 1.5% of global </a:t>
            </a:r>
            <a:br>
              <a:rPr lang="en-US" sz="3000" i="1" dirty="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electricity use as of </a:t>
            </a:r>
            <a:br>
              <a:rPr lang="en-US" sz="3000" i="1" dirty="0">
                <a:solidFill>
                  <a:srgbClr val="CC0000"/>
                </a:solidFill>
                <a:latin typeface="Calibri" pitchFamily="34" charset="0"/>
              </a:rPr>
            </a:br>
            <a:r>
              <a:rPr lang="en-US" sz="3000" i="1" dirty="0">
                <a:solidFill>
                  <a:srgbClr val="CC0000"/>
                </a:solidFill>
                <a:latin typeface="Calibri" pitchFamily="34" charset="0"/>
              </a:rPr>
              <a:t>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5CEBE-5760-4952-A23A-E8D7146ECF6A}"/>
              </a:ext>
            </a:extLst>
          </p:cNvPr>
          <p:cNvSpPr/>
          <p:nvPr/>
        </p:nvSpPr>
        <p:spPr>
          <a:xfrm>
            <a:off x="5845055" y="29092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https://www.scientificamerican.com/</a:t>
            </a:r>
            <a:br>
              <a:rPr lang="en-US" sz="900" dirty="0"/>
            </a:br>
            <a:r>
              <a:rPr lang="en-US" sz="900" dirty="0"/>
              <a:t>article/the-ai-boom-could-use-a-shocking-amount-of-electricity</a:t>
            </a:r>
          </a:p>
        </p:txBody>
      </p:sp>
    </p:spTree>
    <p:extLst>
      <p:ext uri="{BB962C8B-B14F-4D97-AF65-F5344CB8AC3E}">
        <p14:creationId xmlns:p14="http://schemas.microsoft.com/office/powerpoint/2010/main" val="9621845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191000" y="2763241"/>
            <a:ext cx="1485802" cy="56158"/>
          </a:xfrm>
          <a:custGeom>
            <a:avLst/>
            <a:gdLst>
              <a:gd name="connsiteX0" fmla="*/ 0 w 1854200"/>
              <a:gd name="connsiteY0" fmla="*/ 50800 h 50800"/>
              <a:gd name="connsiteX1" fmla="*/ 1854200 w 1854200"/>
              <a:gd name="connsiteY1" fmla="*/ 0 h 50800"/>
              <a:gd name="connsiteX0" fmla="*/ 0 w 1994266"/>
              <a:gd name="connsiteY0" fmla="*/ 47812 h 47812"/>
              <a:gd name="connsiteX1" fmla="*/ 1994266 w 1994266"/>
              <a:gd name="connsiteY1" fmla="*/ 0 h 47812"/>
              <a:gd name="connsiteX0" fmla="*/ 0 w 1994266"/>
              <a:gd name="connsiteY0" fmla="*/ 32871 h 32871"/>
              <a:gd name="connsiteX1" fmla="*/ 1994266 w 1994266"/>
              <a:gd name="connsiteY1" fmla="*/ 0 h 32871"/>
              <a:gd name="connsiteX0" fmla="*/ 0 w 2058912"/>
              <a:gd name="connsiteY0" fmla="*/ 35859 h 35859"/>
              <a:gd name="connsiteX1" fmla="*/ 2058912 w 2058912"/>
              <a:gd name="connsiteY1" fmla="*/ 0 h 35859"/>
              <a:gd name="connsiteX0" fmla="*/ 0 w 2102009"/>
              <a:gd name="connsiteY0" fmla="*/ 41836 h 41836"/>
              <a:gd name="connsiteX1" fmla="*/ 2102009 w 2102009"/>
              <a:gd name="connsiteY1" fmla="*/ 0 h 41836"/>
              <a:gd name="connsiteX0" fmla="*/ 0 w 2171395"/>
              <a:gd name="connsiteY0" fmla="*/ 21364 h 21364"/>
              <a:gd name="connsiteX1" fmla="*/ 2171395 w 2171395"/>
              <a:gd name="connsiteY1" fmla="*/ 0 h 21364"/>
              <a:gd name="connsiteX0" fmla="*/ 0 w 1881859"/>
              <a:gd name="connsiteY0" fmla="*/ 21364 h 21364"/>
              <a:gd name="connsiteX1" fmla="*/ 1881859 w 1881859"/>
              <a:gd name="connsiteY1" fmla="*/ 0 h 2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1859" h="21364">
                <a:moveTo>
                  <a:pt x="0" y="21364"/>
                </a:moveTo>
                <a:lnTo>
                  <a:pt x="1881859" y="0"/>
                </a:lnTo>
              </a:path>
            </a:pathLst>
          </a:cu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886199" y="2810364"/>
            <a:ext cx="1803399" cy="390037"/>
          </a:xfrm>
          <a:custGeom>
            <a:avLst/>
            <a:gdLst>
              <a:gd name="connsiteX0" fmla="*/ 129117 w 1970617"/>
              <a:gd name="connsiteY0" fmla="*/ 114300 h 114300"/>
              <a:gd name="connsiteX1" fmla="*/ 306917 w 1970617"/>
              <a:gd name="connsiteY1" fmla="*/ 76200 h 114300"/>
              <a:gd name="connsiteX2" fmla="*/ 1970617 w 1970617"/>
              <a:gd name="connsiteY2" fmla="*/ 0 h 114300"/>
              <a:gd name="connsiteX3" fmla="*/ 1970617 w 1970617"/>
              <a:gd name="connsiteY3" fmla="*/ 0 h 114300"/>
              <a:gd name="connsiteX4" fmla="*/ 1970617 w 1970617"/>
              <a:gd name="connsiteY4" fmla="*/ 0 h 114300"/>
              <a:gd name="connsiteX0" fmla="*/ 129117 w 2045734"/>
              <a:gd name="connsiteY0" fmla="*/ 114300 h 114300"/>
              <a:gd name="connsiteX1" fmla="*/ 306917 w 2045734"/>
              <a:gd name="connsiteY1" fmla="*/ 76200 h 114300"/>
              <a:gd name="connsiteX2" fmla="*/ 1970617 w 2045734"/>
              <a:gd name="connsiteY2" fmla="*/ 0 h 114300"/>
              <a:gd name="connsiteX3" fmla="*/ 1970617 w 2045734"/>
              <a:gd name="connsiteY3" fmla="*/ 0 h 114300"/>
              <a:gd name="connsiteX4" fmla="*/ 2045734 w 2045734"/>
              <a:gd name="connsiteY4" fmla="*/ 18809 h 114300"/>
              <a:gd name="connsiteX0" fmla="*/ 0 w 1916617"/>
              <a:gd name="connsiteY0" fmla="*/ 114300 h 114300"/>
              <a:gd name="connsiteX1" fmla="*/ 1841500 w 1916617"/>
              <a:gd name="connsiteY1" fmla="*/ 0 h 114300"/>
              <a:gd name="connsiteX2" fmla="*/ 1841500 w 1916617"/>
              <a:gd name="connsiteY2" fmla="*/ 0 h 114300"/>
              <a:gd name="connsiteX3" fmla="*/ 1916617 w 1916617"/>
              <a:gd name="connsiteY3" fmla="*/ 18809 h 114300"/>
              <a:gd name="connsiteX0" fmla="*/ 0 w 2056120"/>
              <a:gd name="connsiteY0" fmla="*/ 94044 h 94044"/>
              <a:gd name="connsiteX1" fmla="*/ 1981003 w 2056120"/>
              <a:gd name="connsiteY1" fmla="*/ 0 h 94044"/>
              <a:gd name="connsiteX2" fmla="*/ 1981003 w 2056120"/>
              <a:gd name="connsiteY2" fmla="*/ 0 h 94044"/>
              <a:gd name="connsiteX3" fmla="*/ 2056120 w 2056120"/>
              <a:gd name="connsiteY3" fmla="*/ 18809 h 94044"/>
              <a:gd name="connsiteX0" fmla="*/ 0 w 2056120"/>
              <a:gd name="connsiteY0" fmla="*/ 94044 h 94044"/>
              <a:gd name="connsiteX1" fmla="*/ 1981003 w 2056120"/>
              <a:gd name="connsiteY1" fmla="*/ 0 h 94044"/>
              <a:gd name="connsiteX2" fmla="*/ 2056120 w 2056120"/>
              <a:gd name="connsiteY2" fmla="*/ 18809 h 94044"/>
              <a:gd name="connsiteX0" fmla="*/ 0 w 2056120"/>
              <a:gd name="connsiteY0" fmla="*/ 75235 h 75235"/>
              <a:gd name="connsiteX1" fmla="*/ 2056120 w 2056120"/>
              <a:gd name="connsiteY1" fmla="*/ 0 h 75235"/>
              <a:gd name="connsiteX0" fmla="*/ 0 w 2109775"/>
              <a:gd name="connsiteY0" fmla="*/ 78129 h 78129"/>
              <a:gd name="connsiteX1" fmla="*/ 2109775 w 2109775"/>
              <a:gd name="connsiteY1" fmla="*/ 0 h 78129"/>
              <a:gd name="connsiteX0" fmla="*/ 0 w 2274930"/>
              <a:gd name="connsiteY0" fmla="*/ 71850 h 71850"/>
              <a:gd name="connsiteX1" fmla="*/ 2274930 w 2274930"/>
              <a:gd name="connsiteY1" fmla="*/ 0 h 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4930" h="71850">
                <a:moveTo>
                  <a:pt x="0" y="71850"/>
                </a:moveTo>
                <a:lnTo>
                  <a:pt x="2274930" y="0"/>
                </a:lnTo>
              </a:path>
            </a:pathLst>
          </a:custGeom>
          <a:noFill/>
          <a:ln w="38100" cap="flat" cmpd="sng" algn="ctr">
            <a:solidFill>
              <a:srgbClr val="6EB4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5" name="Chart 34"/>
          <p:cNvGraphicFramePr/>
          <p:nvPr/>
        </p:nvGraphicFramePr>
        <p:xfrm>
          <a:off x="0" y="1066800"/>
          <a:ext cx="5980176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Freeform 38"/>
          <p:cNvSpPr/>
          <p:nvPr/>
        </p:nvSpPr>
        <p:spPr>
          <a:xfrm>
            <a:off x="3962400" y="3657601"/>
            <a:ext cx="1676400" cy="290510"/>
          </a:xfrm>
          <a:custGeom>
            <a:avLst/>
            <a:gdLst>
              <a:gd name="connsiteX0" fmla="*/ 93133 w 1947333"/>
              <a:gd name="connsiteY0" fmla="*/ 88900 h 88900"/>
              <a:gd name="connsiteX1" fmla="*/ 309033 w 1947333"/>
              <a:gd name="connsiteY1" fmla="*/ 50800 h 88900"/>
              <a:gd name="connsiteX2" fmla="*/ 1947333 w 1947333"/>
              <a:gd name="connsiteY2" fmla="*/ 0 h 88900"/>
              <a:gd name="connsiteX0" fmla="*/ 100287 w 1997410"/>
              <a:gd name="connsiteY0" fmla="*/ 409875 h 440088"/>
              <a:gd name="connsiteX1" fmla="*/ 316187 w 1997410"/>
              <a:gd name="connsiteY1" fmla="*/ 371775 h 440088"/>
              <a:gd name="connsiteX2" fmla="*/ 1997410 w 1997410"/>
              <a:gd name="connsiteY2" fmla="*/ 0 h 440088"/>
              <a:gd name="connsiteX0" fmla="*/ 100287 w 1997410"/>
              <a:gd name="connsiteY0" fmla="*/ 409875 h 440087"/>
              <a:gd name="connsiteX1" fmla="*/ 316187 w 1997410"/>
              <a:gd name="connsiteY1" fmla="*/ 371775 h 440087"/>
              <a:gd name="connsiteX2" fmla="*/ 1997410 w 1997410"/>
              <a:gd name="connsiteY2" fmla="*/ 0 h 440087"/>
              <a:gd name="connsiteX0" fmla="*/ 1 w 1897124"/>
              <a:gd name="connsiteY0" fmla="*/ 409875 h 409876"/>
              <a:gd name="connsiteX1" fmla="*/ 1897124 w 1897124"/>
              <a:gd name="connsiteY1" fmla="*/ 0 h 409876"/>
              <a:gd name="connsiteX0" fmla="*/ 0 w 2133199"/>
              <a:gd name="connsiteY0" fmla="*/ 449997 h 449997"/>
              <a:gd name="connsiteX1" fmla="*/ 2133199 w 2133199"/>
              <a:gd name="connsiteY1" fmla="*/ 0 h 449997"/>
              <a:gd name="connsiteX0" fmla="*/ 0 w 2176122"/>
              <a:gd name="connsiteY0" fmla="*/ 460027 h 460027"/>
              <a:gd name="connsiteX1" fmla="*/ 2176122 w 2176122"/>
              <a:gd name="connsiteY1" fmla="*/ 0 h 460027"/>
              <a:gd name="connsiteX0" fmla="*/ 0 w 2219045"/>
              <a:gd name="connsiteY0" fmla="*/ 480088 h 480088"/>
              <a:gd name="connsiteX1" fmla="*/ 2219045 w 2219045"/>
              <a:gd name="connsiteY1" fmla="*/ 0 h 480088"/>
              <a:gd name="connsiteX0" fmla="*/ 0 w 2219045"/>
              <a:gd name="connsiteY0" fmla="*/ 449997 h 449997"/>
              <a:gd name="connsiteX1" fmla="*/ 2219045 w 2219045"/>
              <a:gd name="connsiteY1" fmla="*/ 0 h 449997"/>
              <a:gd name="connsiteX0" fmla="*/ 0 w 2219045"/>
              <a:gd name="connsiteY0" fmla="*/ 480088 h 480088"/>
              <a:gd name="connsiteX1" fmla="*/ 2219045 w 2219045"/>
              <a:gd name="connsiteY1" fmla="*/ 0 h 480088"/>
              <a:gd name="connsiteX0" fmla="*/ 0 w 2219045"/>
              <a:gd name="connsiteY0" fmla="*/ 480088 h 511556"/>
              <a:gd name="connsiteX1" fmla="*/ 82065 w 2219045"/>
              <a:gd name="connsiteY1" fmla="*/ 511556 h 511556"/>
              <a:gd name="connsiteX2" fmla="*/ 2219045 w 2219045"/>
              <a:gd name="connsiteY2" fmla="*/ 0 h 511556"/>
              <a:gd name="connsiteX0" fmla="*/ 0 w 2229776"/>
              <a:gd name="connsiteY0" fmla="*/ 439966 h 471434"/>
              <a:gd name="connsiteX1" fmla="*/ 82065 w 2229776"/>
              <a:gd name="connsiteY1" fmla="*/ 471434 h 471434"/>
              <a:gd name="connsiteX2" fmla="*/ 2229776 w 2229776"/>
              <a:gd name="connsiteY2" fmla="*/ 0 h 471434"/>
              <a:gd name="connsiteX0" fmla="*/ 0 w 2229776"/>
              <a:gd name="connsiteY0" fmla="*/ 439966 h 439965"/>
              <a:gd name="connsiteX1" fmla="*/ 2229776 w 2229776"/>
              <a:gd name="connsiteY1" fmla="*/ 0 h 439965"/>
              <a:gd name="connsiteX0" fmla="*/ 0 w 2229776"/>
              <a:gd name="connsiteY0" fmla="*/ 439966 h 486587"/>
              <a:gd name="connsiteX1" fmla="*/ 0 w 2229776"/>
              <a:gd name="connsiteY1" fmla="*/ 486587 h 486587"/>
              <a:gd name="connsiteX2" fmla="*/ 2229776 w 2229776"/>
              <a:gd name="connsiteY2" fmla="*/ 0 h 486587"/>
              <a:gd name="connsiteX0" fmla="*/ 0 w 2229776"/>
              <a:gd name="connsiteY0" fmla="*/ 439966 h 439967"/>
              <a:gd name="connsiteX1" fmla="*/ 2229776 w 2229776"/>
              <a:gd name="connsiteY1" fmla="*/ 0 h 439967"/>
              <a:gd name="connsiteX0" fmla="*/ 0 w 2133653"/>
              <a:gd name="connsiteY0" fmla="*/ 486586 h 486586"/>
              <a:gd name="connsiteX1" fmla="*/ 2133653 w 2133653"/>
              <a:gd name="connsiteY1" fmla="*/ 0 h 486586"/>
              <a:gd name="connsiteX0" fmla="*/ 0 w 2114705"/>
              <a:gd name="connsiteY0" fmla="*/ 371020 h 371020"/>
              <a:gd name="connsiteX1" fmla="*/ 2114705 w 2114705"/>
              <a:gd name="connsiteY1" fmla="*/ 0 h 3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4705" h="371020">
                <a:moveTo>
                  <a:pt x="0" y="371020"/>
                </a:moveTo>
                <a:lnTo>
                  <a:pt x="2114705" y="0"/>
                </a:lnTo>
              </a:path>
            </a:pathLst>
          </a:custGeom>
          <a:noFill/>
          <a:ln w="38100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99858" y="1143000"/>
            <a:ext cx="1719942" cy="4343400"/>
            <a:chOff x="4343400" y="1143000"/>
            <a:chExt cx="15240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4343400" y="1143000"/>
              <a:ext cx="15240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48200" y="4724400"/>
              <a:ext cx="1219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39" y="192974"/>
            <a:ext cx="7543800" cy="7921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Paradigm Shift In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16B921D-F220-411B-A36B-111C4FCABC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Multiply 50"/>
          <p:cNvSpPr/>
          <p:nvPr/>
        </p:nvSpPr>
        <p:spPr>
          <a:xfrm>
            <a:off x="8382000" y="3886200"/>
            <a:ext cx="381000" cy="457200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8458200" y="3581400"/>
            <a:ext cx="2286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6200000">
            <a:off x="8458200" y="4267200"/>
            <a:ext cx="2286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001000" y="3962400"/>
            <a:ext cx="304800" cy="304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76200" y="5334000"/>
            <a:ext cx="8991600" cy="1066800"/>
            <a:chOff x="76200" y="5334000"/>
            <a:chExt cx="8991600" cy="1066800"/>
          </a:xfrm>
        </p:grpSpPr>
        <p:sp>
          <p:nvSpPr>
            <p:cNvPr id="50" name="Left-Right Arrow 49"/>
            <p:cNvSpPr/>
            <p:nvPr/>
          </p:nvSpPr>
          <p:spPr>
            <a:xfrm>
              <a:off x="76200" y="5334000"/>
              <a:ext cx="8991600" cy="1066800"/>
            </a:xfrm>
            <a:prstGeom prst="leftRightArrow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gradFill flip="none" rotWithShape="1">
                <a:gsLst>
                  <a:gs pos="0">
                    <a:schemeClr val="accent1">
                      <a:shade val="80000"/>
                    </a:schemeClr>
                  </a:gs>
                  <a:gs pos="100000">
                    <a:schemeClr val="accent3"/>
                  </a:gs>
                  <a:gs pos="41000">
                    <a:schemeClr val="accent1"/>
                  </a:gs>
                  <a:gs pos="6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1800" dirty="0">
                  <a:solidFill>
                    <a:prstClr val="black"/>
                  </a:solidFill>
                </a:rPr>
                <a:t>Era of High Performance Computing   	                 Era of Energy-Efficient Computing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42549" y="5867400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i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c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. 2000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09510" y="3200400"/>
            <a:ext cx="32820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n-US" sz="1800" dirty="0">
                <a:solidFill>
                  <a:prstClr val="white"/>
                </a:solidFill>
              </a:rPr>
              <a:t>Limits on heat extraction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648200"/>
            <a:ext cx="4038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n-US" sz="1800" dirty="0">
                <a:solidFill>
                  <a:prstClr val="white"/>
                </a:solidFill>
              </a:rPr>
              <a:t>Limits on energy-efficiency of operations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rot="10800000">
            <a:off x="3810000" y="4114800"/>
            <a:ext cx="1143000" cy="71806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3962400"/>
            <a:ext cx="3124200" cy="369332"/>
          </a:xfrm>
          <a:prstGeom prst="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n-US" sz="1800" dirty="0">
                <a:solidFill>
                  <a:prstClr val="white"/>
                </a:solidFill>
              </a:rPr>
              <a:t>Stagnates performance growth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114800" y="3276600"/>
            <a:ext cx="914400" cy="68580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9"/>
          <p:cNvGrpSpPr/>
          <p:nvPr/>
        </p:nvGrpSpPr>
        <p:grpSpPr>
          <a:xfrm>
            <a:off x="5486400" y="1143000"/>
            <a:ext cx="2755095" cy="1875770"/>
            <a:chOff x="5486400" y="1143000"/>
            <a:chExt cx="2755095" cy="1875770"/>
          </a:xfrm>
        </p:grpSpPr>
        <p:sp>
          <p:nvSpPr>
            <p:cNvPr id="18" name="TextBox 17"/>
            <p:cNvSpPr txBox="1"/>
            <p:nvPr/>
          </p:nvSpPr>
          <p:spPr>
            <a:xfrm>
              <a:off x="6019800" y="2495550"/>
              <a:ext cx="22216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IEEE Computer—April 2001</a:t>
              </a:r>
            </a:p>
            <a:p>
              <a:pPr algn="r" eaLnBrk="1" hangingPunct="1"/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T. Mudge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1143000"/>
              <a:ext cx="2667000" cy="137800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>
            <a:off x="4495800" y="2819400"/>
            <a:ext cx="1213710" cy="56566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13" grpId="0" animBg="1"/>
      <p:bldP spid="13" grpId="1" animBg="1"/>
      <p:bldP spid="21" grpId="0" animBg="1"/>
      <p:bldP spid="21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62950" cy="519113"/>
          </a:xfrm>
        </p:spPr>
        <p:txBody>
          <a:bodyPr/>
          <a:lstStyle/>
          <a:p>
            <a:r>
              <a:rPr lang="en-US" sz="3600"/>
              <a:t>Spot Heat Issues in Microprocessors</a:t>
            </a:r>
          </a:p>
        </p:txBody>
      </p:sp>
      <p:pic>
        <p:nvPicPr>
          <p:cNvPr id="15363" name="Picture 3" descr="warno19"/>
          <p:cNvPicPr>
            <a:picLocks noChangeAspect="1" noChangeArrowheads="1"/>
          </p:cNvPicPr>
          <p:nvPr/>
        </p:nvPicPr>
        <p:blipFill>
          <a:blip r:embed="rId3" cstate="print"/>
          <a:srcRect b="30302"/>
          <a:stretch>
            <a:fillRect/>
          </a:stretch>
        </p:blipFill>
        <p:spPr bwMode="auto">
          <a:xfrm>
            <a:off x="895350" y="1206500"/>
            <a:ext cx="7640638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6"/>
          <p:cNvSpPr txBox="1">
            <a:spLocks noChangeArrowheads="1"/>
          </p:cNvSpPr>
          <p:nvPr/>
        </p:nvSpPr>
        <p:spPr bwMode="auto">
          <a:xfrm rot="-5400000">
            <a:off x="-1028699" y="3530600"/>
            <a:ext cx="26987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9900"/>
              </a:buClr>
              <a:buSzPct val="100000"/>
            </a:pPr>
            <a:r>
              <a:rPr lang="en-US" sz="1800" b="1">
                <a:solidFill>
                  <a:schemeClr val="bg1"/>
                </a:solidFill>
              </a:rPr>
              <a:t>Why is power a problem?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VParis010921">
  <a:themeElements>
    <a:clrScheme name="AVParis01092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VParis0109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Paris01092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Paris01092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RC">
      <a:dk1>
        <a:sysClr val="windowText" lastClr="000000"/>
      </a:dk1>
      <a:lt1>
        <a:sysClr val="window" lastClr="FFFFFF"/>
      </a:lt1>
      <a:dk2>
        <a:srgbClr val="003E7E"/>
      </a:dk2>
      <a:lt2>
        <a:srgbClr val="EEECE1"/>
      </a:lt2>
      <a:accent1>
        <a:srgbClr val="4F81BD"/>
      </a:accent1>
      <a:accent2>
        <a:srgbClr val="6C0E0E"/>
      </a:accent2>
      <a:accent3>
        <a:srgbClr val="6EB43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clips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9127</TotalTime>
  <Words>1867</Words>
  <Application>Microsoft Office PowerPoint</Application>
  <PresentationFormat>On-screen Show (4:3)</PresentationFormat>
  <Paragraphs>318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ＭＳ Ｐゴシック</vt:lpstr>
      <vt:lpstr>Arial</vt:lpstr>
      <vt:lpstr>Calibri</vt:lpstr>
      <vt:lpstr>Monotype Sorts</vt:lpstr>
      <vt:lpstr>NimbusSanL-Regu</vt:lpstr>
      <vt:lpstr>NimbusSanL-ReguItal</vt:lpstr>
      <vt:lpstr>Tahoma</vt:lpstr>
      <vt:lpstr>Times New Roman</vt:lpstr>
      <vt:lpstr>Wingdings</vt:lpstr>
      <vt:lpstr>AVParis010921</vt:lpstr>
      <vt:lpstr>Office Theme</vt:lpstr>
      <vt:lpstr>Clip</vt:lpstr>
      <vt:lpstr>Chart</vt:lpstr>
      <vt:lpstr>Picture</vt:lpstr>
      <vt:lpstr>Equation</vt:lpstr>
      <vt:lpstr>EECS 470 Power and Architecture</vt:lpstr>
      <vt:lpstr>Outline</vt:lpstr>
      <vt:lpstr>Why is power a problem in a μP?</vt:lpstr>
      <vt:lpstr>Why worry about power dissipation?</vt:lpstr>
      <vt:lpstr>Where does the juice go in laptops?</vt:lpstr>
      <vt:lpstr>Servers and data centers?</vt:lpstr>
      <vt:lpstr>More data center</vt:lpstr>
      <vt:lpstr>A Paradigm Shift In Computing</vt:lpstr>
      <vt:lpstr>Spot Heat Issues in Microprocessors</vt:lpstr>
      <vt:lpstr>Why is cooling so costly? (1)</vt:lpstr>
      <vt:lpstr>Why is cooling so costly? (2)</vt:lpstr>
      <vt:lpstr>Intel Itanium packaging</vt:lpstr>
      <vt:lpstr>P4 packaging</vt:lpstr>
      <vt:lpstr>Power-Aware Computing Applications</vt:lpstr>
      <vt:lpstr>Environment</vt:lpstr>
      <vt:lpstr>Power-Aware Needed across all computing platforms</vt:lpstr>
      <vt:lpstr>How CMOS Transistors Work</vt:lpstr>
      <vt:lpstr>MOS Transistors are Switches</vt:lpstr>
      <vt:lpstr>Static CMOS</vt:lpstr>
      <vt:lpstr>Basic Logic Gates</vt:lpstr>
      <vt:lpstr>CMOS Water Analogy</vt:lpstr>
      <vt:lpstr>Liquid Inverter</vt:lpstr>
      <vt:lpstr>Inverter Signal Propagation (1)</vt:lpstr>
      <vt:lpstr>Inverter Signal Propagation (2)</vt:lpstr>
      <vt:lpstr>Delay and Power Observations</vt:lpstr>
      <vt:lpstr>Power: The Basics</vt:lpstr>
      <vt:lpstr>Dynamic (Capacitive) Power Dissipation</vt:lpstr>
      <vt:lpstr>Capacitive Power dissipation</vt:lpstr>
      <vt:lpstr>Lowering Dynamic Power</vt:lpstr>
      <vt:lpstr>Static Power: Leakage Currents</vt:lpstr>
      <vt:lpstr>Lowering Static Power</vt:lpstr>
      <vt:lpstr>Power vs. Energy</vt:lpstr>
      <vt:lpstr>Power vs. Energy</vt:lpstr>
      <vt:lpstr>Power vs. Energy</vt:lpstr>
      <vt:lpstr>E vs. EDP vs. ED2P</vt:lpstr>
      <vt:lpstr>E vs. EDP vs. ED2P</vt:lpstr>
      <vt:lpstr>Not necessarily</vt:lpstr>
    </vt:vector>
  </TitlesOfParts>
  <Company>Electronic Technology Group -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Visual Hints</dc:title>
  <dc:creator>Jaume Segura</dc:creator>
  <cp:lastModifiedBy>Brehob, Mark</cp:lastModifiedBy>
  <cp:revision>180</cp:revision>
  <cp:lastPrinted>2018-03-06T16:36:22Z</cp:lastPrinted>
  <dcterms:created xsi:type="dcterms:W3CDTF">2000-11-06T16:35:25Z</dcterms:created>
  <dcterms:modified xsi:type="dcterms:W3CDTF">2024-03-12T15:51:15Z</dcterms:modified>
</cp:coreProperties>
</file>