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33"/>
  </p:notesMasterIdLst>
  <p:sldIdLst>
    <p:sldId id="256" r:id="rId3"/>
    <p:sldId id="504" r:id="rId4"/>
    <p:sldId id="339" r:id="rId5"/>
    <p:sldId id="505" r:id="rId6"/>
    <p:sldId id="506" r:id="rId7"/>
    <p:sldId id="508" r:id="rId8"/>
    <p:sldId id="507" r:id="rId9"/>
    <p:sldId id="333" r:id="rId10"/>
    <p:sldId id="305" r:id="rId11"/>
    <p:sldId id="288" r:id="rId12"/>
    <p:sldId id="334"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6" r:id="rId29"/>
    <p:sldId id="307" r:id="rId30"/>
    <p:sldId id="308" r:id="rId31"/>
    <p:sldId id="338" r:id="rId3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E97"/>
    <a:srgbClr val="FBFE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6670" autoAdjust="0"/>
  </p:normalViewPr>
  <p:slideViewPr>
    <p:cSldViewPr>
      <p:cViewPr varScale="1">
        <p:scale>
          <a:sx n="154" d="100"/>
          <a:sy n="154" d="100"/>
        </p:scale>
        <p:origin x="3000"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312" tIns="46656" rIns="93312" bIns="46656" rtlCol="0"/>
          <a:lstStyle>
            <a:lvl1pPr algn="l">
              <a:defRPr sz="1200"/>
            </a:lvl1pPr>
          </a:lstStyle>
          <a:p>
            <a:endParaRPr lang="en-US"/>
          </a:p>
        </p:txBody>
      </p:sp>
      <p:sp>
        <p:nvSpPr>
          <p:cNvPr id="3" name="Date Placeholder 2"/>
          <p:cNvSpPr>
            <a:spLocks noGrp="1"/>
          </p:cNvSpPr>
          <p:nvPr>
            <p:ph type="dt" idx="1"/>
          </p:nvPr>
        </p:nvSpPr>
        <p:spPr>
          <a:xfrm>
            <a:off x="3978132" y="1"/>
            <a:ext cx="3043343" cy="465455"/>
          </a:xfrm>
          <a:prstGeom prst="rect">
            <a:avLst/>
          </a:prstGeom>
        </p:spPr>
        <p:txBody>
          <a:bodyPr vert="horz" lIns="93312" tIns="46656" rIns="93312" bIns="46656" rtlCol="0"/>
          <a:lstStyle>
            <a:lvl1pPr algn="r">
              <a:defRPr sz="1200"/>
            </a:lvl1pPr>
          </a:lstStyle>
          <a:p>
            <a:fld id="{06027C18-BDA2-4B38-A814-A8ED637C417C}" type="datetimeFigureOut">
              <a:rPr lang="en-US" smtClean="0"/>
              <a:pPr/>
              <a:t>3/13/2024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2" tIns="46656" rIns="93312" bIns="46656"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2" tIns="46656" rIns="93312" bIns="466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2" tIns="46656" rIns="93312"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2" tIns="46656" rIns="93312" bIns="46656" rtlCol="0" anchor="b"/>
          <a:lstStyle>
            <a:lvl1pPr algn="r">
              <a:defRPr sz="1200"/>
            </a:lvl1pPr>
          </a:lstStyle>
          <a:p>
            <a:fld id="{BCEDAC92-615F-46A6-B668-427A0C1647E3}" type="slidenum">
              <a:rPr lang="en-US" smtClean="0"/>
              <a:pPr/>
              <a:t>‹#›</a:t>
            </a:fld>
            <a:endParaRPr lang="en-US"/>
          </a:p>
        </p:txBody>
      </p:sp>
    </p:spTree>
    <p:extLst>
      <p:ext uri="{BB962C8B-B14F-4D97-AF65-F5344CB8AC3E}">
        <p14:creationId xmlns:p14="http://schemas.microsoft.com/office/powerpoint/2010/main" val="203650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EDAC92-615F-46A6-B668-427A0C1647E3}" type="slidenum">
              <a:rPr lang="en-US" smtClean="0"/>
              <a:pPr/>
              <a:t>1</a:t>
            </a:fld>
            <a:endParaRPr lang="en-US" dirty="0"/>
          </a:p>
        </p:txBody>
      </p:sp>
    </p:spTree>
    <p:extLst>
      <p:ext uri="{BB962C8B-B14F-4D97-AF65-F5344CB8AC3E}">
        <p14:creationId xmlns:p14="http://schemas.microsoft.com/office/powerpoint/2010/main" val="2897824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Rot="1" noChangeAspect="1" noChangeArrowheads="1" noTextEdit="1"/>
          </p:cNvSpPr>
          <p:nvPr>
            <p:ph type="sldImg"/>
          </p:nvPr>
        </p:nvSpPr>
        <p:spPr>
          <a:xfrm>
            <a:off x="1201738" y="600075"/>
            <a:ext cx="4633912" cy="3476625"/>
          </a:xfrm>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6681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Rot="1" noChangeAspect="1" noChangeArrowheads="1" noTextEdit="1"/>
          </p:cNvSpPr>
          <p:nvPr>
            <p:ph type="sldImg"/>
          </p:nvPr>
        </p:nvSpPr>
        <p:spPr>
          <a:xfrm>
            <a:off x="1201738" y="600075"/>
            <a:ext cx="4633912" cy="3476625"/>
          </a:xfrm>
        </p:spPr>
      </p:sp>
      <p:sp>
        <p:nvSpPr>
          <p:cNvPr id="5969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47921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Rot="1" noChangeAspect="1" noChangeArrowheads="1" noTextEdit="1"/>
          </p:cNvSpPr>
          <p:nvPr>
            <p:ph type="sldImg"/>
          </p:nvPr>
        </p:nvSpPr>
        <p:spPr>
          <a:xfrm>
            <a:off x="1201738" y="600075"/>
            <a:ext cx="4633912" cy="3476625"/>
          </a:xfrm>
        </p:spPr>
      </p:sp>
      <p:sp>
        <p:nvSpPr>
          <p:cNvPr id="5980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22319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Rot="1" noChangeAspect="1" noChangeArrowheads="1" noTextEdit="1"/>
          </p:cNvSpPr>
          <p:nvPr>
            <p:ph type="sldImg"/>
          </p:nvPr>
        </p:nvSpPr>
        <p:spPr>
          <a:xfrm>
            <a:off x="1201738" y="600075"/>
            <a:ext cx="4633912" cy="3476625"/>
          </a:xfrm>
        </p:spPr>
      </p:sp>
      <p:sp>
        <p:nvSpPr>
          <p:cNvPr id="599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98030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Rot="1" noChangeAspect="1" noChangeArrowheads="1" noTextEdit="1"/>
          </p:cNvSpPr>
          <p:nvPr>
            <p:ph type="sldImg"/>
          </p:nvPr>
        </p:nvSpPr>
        <p:spPr>
          <a:xfrm>
            <a:off x="1201738" y="600075"/>
            <a:ext cx="4633912" cy="3476625"/>
          </a:xfrm>
        </p:spPr>
      </p:sp>
      <p:sp>
        <p:nvSpPr>
          <p:cNvPr id="6000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69480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Rot="1" noChangeAspect="1" noChangeArrowheads="1" noTextEdit="1"/>
          </p:cNvSpPr>
          <p:nvPr>
            <p:ph type="sldImg"/>
          </p:nvPr>
        </p:nvSpPr>
        <p:spPr>
          <a:xfrm>
            <a:off x="1201738" y="600075"/>
            <a:ext cx="4633912" cy="3476625"/>
          </a:xfrm>
        </p:spPr>
      </p:sp>
      <p:sp>
        <p:nvSpPr>
          <p:cNvPr id="6010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85637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xfrm>
            <a:off x="1201738" y="600075"/>
            <a:ext cx="4633912" cy="3476625"/>
          </a:xfrm>
        </p:spPr>
      </p:sp>
      <p:sp>
        <p:nvSpPr>
          <p:cNvPr id="6021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05166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Rot="1" noChangeAspect="1" noChangeArrowheads="1" noTextEdit="1"/>
          </p:cNvSpPr>
          <p:nvPr>
            <p:ph type="sldImg"/>
          </p:nvPr>
        </p:nvSpPr>
        <p:spPr>
          <a:xfrm>
            <a:off x="1201738" y="600075"/>
            <a:ext cx="4633912" cy="3476625"/>
          </a:xfrm>
        </p:spPr>
      </p:sp>
      <p:sp>
        <p:nvSpPr>
          <p:cNvPr id="603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32542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Rot="1" noChangeAspect="1" noChangeArrowheads="1" noTextEdit="1"/>
          </p:cNvSpPr>
          <p:nvPr>
            <p:ph type="sldImg"/>
          </p:nvPr>
        </p:nvSpPr>
        <p:spPr>
          <a:xfrm>
            <a:off x="1201738" y="600075"/>
            <a:ext cx="4633912" cy="3476625"/>
          </a:xfrm>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06403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863CD32A-63A3-4E43-A6C9-6A3B4FAF5A95}" type="slidenum">
              <a:rPr lang="en-US" altLang="en-US">
                <a:solidFill>
                  <a:prstClr val="black"/>
                </a:solidFill>
              </a:rPr>
              <a:pPr/>
              <a:t>24</a:t>
            </a:fld>
            <a:endParaRPr lang="en-US" altLang="en-US">
              <a:solidFill>
                <a:prstClr val="black"/>
              </a:solidFill>
            </a:endParaRPr>
          </a:p>
        </p:txBody>
      </p:sp>
      <p:sp>
        <p:nvSpPr>
          <p:cNvPr id="80899" name="Rectangle 2"/>
          <p:cNvSpPr>
            <a:spLocks noChangeArrowheads="1"/>
          </p:cNvSpPr>
          <p:nvPr/>
        </p:nvSpPr>
        <p:spPr bwMode="auto">
          <a:xfrm>
            <a:off x="3980977" y="3"/>
            <a:ext cx="3042124" cy="464839"/>
          </a:xfrm>
          <a:prstGeom prst="rect">
            <a:avLst/>
          </a:prstGeom>
          <a:noFill/>
          <a:ln w="12700">
            <a:noFill/>
            <a:prstDash val="sysDot"/>
            <a:miter lim="800000"/>
            <a:headEnd/>
            <a:tailEnd/>
          </a:ln>
        </p:spPr>
        <p:txBody>
          <a:bodyPr wrap="none" lIns="88256" tIns="44128" rIns="88256" bIns="44128" anchor="ctr"/>
          <a:lstStyle/>
          <a:p>
            <a:pPr eaLnBrk="0" fontAlgn="base" hangingPunct="0">
              <a:spcBef>
                <a:spcPct val="0"/>
              </a:spcBef>
              <a:spcAft>
                <a:spcPct val="0"/>
              </a:spcAft>
            </a:pPr>
            <a:endParaRPr lang="en-US" dirty="0">
              <a:solidFill>
                <a:prstClr val="black"/>
              </a:solidFill>
            </a:endParaRPr>
          </a:p>
        </p:txBody>
      </p:sp>
      <p:sp>
        <p:nvSpPr>
          <p:cNvPr id="80900" name="Rectangle 3"/>
          <p:cNvSpPr>
            <a:spLocks noChangeArrowheads="1"/>
          </p:cNvSpPr>
          <p:nvPr/>
        </p:nvSpPr>
        <p:spPr bwMode="auto">
          <a:xfrm>
            <a:off x="3980977" y="8844262"/>
            <a:ext cx="3042124" cy="464839"/>
          </a:xfrm>
          <a:prstGeom prst="rect">
            <a:avLst/>
          </a:prstGeom>
          <a:noFill/>
          <a:ln w="12700">
            <a:noFill/>
            <a:prstDash val="sysDot"/>
            <a:miter lim="800000"/>
            <a:headEnd/>
            <a:tailEnd/>
          </a:ln>
        </p:spPr>
        <p:txBody>
          <a:bodyPr lIns="19434" tIns="0" rIns="19434" bIns="0" anchor="b"/>
          <a:lstStyle/>
          <a:p>
            <a:pPr algn="r" defTabSz="933127" eaLnBrk="0" fontAlgn="base" hangingPunct="0">
              <a:spcBef>
                <a:spcPct val="0"/>
              </a:spcBef>
              <a:spcAft>
                <a:spcPct val="0"/>
              </a:spcAft>
            </a:pPr>
            <a:r>
              <a:rPr lang="en-US" sz="1100" i="1" dirty="0">
                <a:solidFill>
                  <a:prstClr val="black"/>
                </a:solidFill>
                <a:latin typeface="Times New Roman" pitchFamily="18" charset="0"/>
              </a:rPr>
              <a:t>7</a:t>
            </a:r>
          </a:p>
        </p:txBody>
      </p:sp>
      <p:sp>
        <p:nvSpPr>
          <p:cNvPr id="80901" name="Rectangle 4"/>
          <p:cNvSpPr>
            <a:spLocks noChangeArrowheads="1"/>
          </p:cNvSpPr>
          <p:nvPr/>
        </p:nvSpPr>
        <p:spPr bwMode="auto">
          <a:xfrm>
            <a:off x="0" y="8844262"/>
            <a:ext cx="3042124" cy="464839"/>
          </a:xfrm>
          <a:prstGeom prst="rect">
            <a:avLst/>
          </a:prstGeom>
          <a:noFill/>
          <a:ln w="12700">
            <a:noFill/>
            <a:prstDash val="sysDot"/>
            <a:miter lim="800000"/>
            <a:headEnd/>
            <a:tailEnd/>
          </a:ln>
        </p:spPr>
        <p:txBody>
          <a:bodyPr wrap="none" lIns="88256" tIns="44128" rIns="88256" bIns="44128" anchor="ctr"/>
          <a:lstStyle/>
          <a:p>
            <a:pPr eaLnBrk="0" fontAlgn="base" hangingPunct="0">
              <a:spcBef>
                <a:spcPct val="0"/>
              </a:spcBef>
              <a:spcAft>
                <a:spcPct val="0"/>
              </a:spcAft>
            </a:pPr>
            <a:endParaRPr lang="en-US" dirty="0">
              <a:solidFill>
                <a:prstClr val="black"/>
              </a:solidFill>
            </a:endParaRPr>
          </a:p>
        </p:txBody>
      </p:sp>
      <p:sp>
        <p:nvSpPr>
          <p:cNvPr id="80902" name="Rectangle 5"/>
          <p:cNvSpPr>
            <a:spLocks noChangeArrowheads="1"/>
          </p:cNvSpPr>
          <p:nvPr/>
        </p:nvSpPr>
        <p:spPr bwMode="auto">
          <a:xfrm>
            <a:off x="0" y="3"/>
            <a:ext cx="3042124" cy="464839"/>
          </a:xfrm>
          <a:prstGeom prst="rect">
            <a:avLst/>
          </a:prstGeom>
          <a:noFill/>
          <a:ln w="12700">
            <a:noFill/>
            <a:prstDash val="sysDot"/>
            <a:miter lim="800000"/>
            <a:headEnd/>
            <a:tailEnd/>
          </a:ln>
        </p:spPr>
        <p:txBody>
          <a:bodyPr wrap="none" lIns="88256" tIns="44128" rIns="88256" bIns="44128" anchor="ctr"/>
          <a:lstStyle/>
          <a:p>
            <a:pPr eaLnBrk="0" fontAlgn="base" hangingPunct="0">
              <a:spcBef>
                <a:spcPct val="0"/>
              </a:spcBef>
              <a:spcAft>
                <a:spcPct val="0"/>
              </a:spcAft>
            </a:pPr>
            <a:endParaRPr lang="en-US" dirty="0">
              <a:solidFill>
                <a:prstClr val="black"/>
              </a:solidFill>
            </a:endParaRPr>
          </a:p>
        </p:txBody>
      </p:sp>
      <p:sp>
        <p:nvSpPr>
          <p:cNvPr id="80903" name="Rectangle 6"/>
          <p:cNvSpPr>
            <a:spLocks noGrp="1" noRot="1" noChangeAspect="1" noChangeArrowheads="1" noTextEdit="1"/>
          </p:cNvSpPr>
          <p:nvPr>
            <p:ph type="sldImg"/>
          </p:nvPr>
        </p:nvSpPr>
        <p:spPr>
          <a:xfrm>
            <a:off x="1195388" y="703263"/>
            <a:ext cx="4637087" cy="3478212"/>
          </a:xfrm>
          <a:ln w="12700" cap="flat">
            <a:solidFill>
              <a:schemeClr val="tx1"/>
            </a:solidFill>
            <a:prstDash val="sysDot"/>
          </a:ln>
        </p:spPr>
      </p:sp>
      <p:sp>
        <p:nvSpPr>
          <p:cNvPr id="80904" name="Rectangle 7"/>
          <p:cNvSpPr>
            <a:spLocks noGrp="1" noChangeArrowheads="1"/>
          </p:cNvSpPr>
          <p:nvPr>
            <p:ph type="body" idx="1"/>
          </p:nvPr>
        </p:nvSpPr>
        <p:spPr>
          <a:xfrm>
            <a:off x="935805" y="4420592"/>
            <a:ext cx="5153017" cy="4186632"/>
          </a:xfrm>
          <a:noFill/>
          <a:ln/>
        </p:spPr>
        <p:txBody>
          <a:bodyPr lIns="92315" tIns="45348" rIns="92315" bIns="45348"/>
          <a:lstStyle/>
          <a:p>
            <a:endParaRPr lang="en-US"/>
          </a:p>
        </p:txBody>
      </p:sp>
    </p:spTree>
    <p:extLst>
      <p:ext uri="{BB962C8B-B14F-4D97-AF65-F5344CB8AC3E}">
        <p14:creationId xmlns:p14="http://schemas.microsoft.com/office/powerpoint/2010/main" val="3296854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1F27936-9C67-48B9-B90F-59D414794911}" type="slidenum">
              <a:rPr lang="en-GB" smtClean="0"/>
              <a:pPr/>
              <a:t>2</a:t>
            </a:fld>
            <a:endParaRPr lang="en-GB"/>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5321570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57E90B0E-9276-4FFB-B67C-6320FF49AD07}" type="slidenum">
              <a:rPr lang="en-US" altLang="en-US">
                <a:solidFill>
                  <a:prstClr val="black"/>
                </a:solidFill>
              </a:rPr>
              <a:pPr/>
              <a:t>25</a:t>
            </a:fld>
            <a:endParaRPr lang="en-US" altLang="en-US">
              <a:solidFill>
                <a:prstClr val="black"/>
              </a:solidFill>
            </a:endParaRPr>
          </a:p>
        </p:txBody>
      </p:sp>
      <p:sp>
        <p:nvSpPr>
          <p:cNvPr id="81923" name="Rectangle 2"/>
          <p:cNvSpPr>
            <a:spLocks noChangeArrowheads="1"/>
          </p:cNvSpPr>
          <p:nvPr/>
        </p:nvSpPr>
        <p:spPr bwMode="auto">
          <a:xfrm>
            <a:off x="3980977" y="3"/>
            <a:ext cx="3042124" cy="464839"/>
          </a:xfrm>
          <a:prstGeom prst="rect">
            <a:avLst/>
          </a:prstGeom>
          <a:noFill/>
          <a:ln w="12700">
            <a:noFill/>
            <a:prstDash val="sysDot"/>
            <a:miter lim="800000"/>
            <a:headEnd/>
            <a:tailEnd/>
          </a:ln>
        </p:spPr>
        <p:txBody>
          <a:bodyPr wrap="none" lIns="88256" tIns="44128" rIns="88256" bIns="44128" anchor="ctr"/>
          <a:lstStyle/>
          <a:p>
            <a:pPr eaLnBrk="0" fontAlgn="base" hangingPunct="0">
              <a:spcBef>
                <a:spcPct val="0"/>
              </a:spcBef>
              <a:spcAft>
                <a:spcPct val="0"/>
              </a:spcAft>
            </a:pPr>
            <a:endParaRPr lang="en-US" dirty="0">
              <a:solidFill>
                <a:prstClr val="black"/>
              </a:solidFill>
            </a:endParaRPr>
          </a:p>
        </p:txBody>
      </p:sp>
      <p:sp>
        <p:nvSpPr>
          <p:cNvPr id="81924" name="Rectangle 3"/>
          <p:cNvSpPr>
            <a:spLocks noChangeArrowheads="1"/>
          </p:cNvSpPr>
          <p:nvPr/>
        </p:nvSpPr>
        <p:spPr bwMode="auto">
          <a:xfrm>
            <a:off x="3980977" y="8844262"/>
            <a:ext cx="3042124" cy="464839"/>
          </a:xfrm>
          <a:prstGeom prst="rect">
            <a:avLst/>
          </a:prstGeom>
          <a:noFill/>
          <a:ln w="12700">
            <a:noFill/>
            <a:prstDash val="sysDot"/>
            <a:miter lim="800000"/>
            <a:headEnd/>
            <a:tailEnd/>
          </a:ln>
        </p:spPr>
        <p:txBody>
          <a:bodyPr lIns="19434" tIns="0" rIns="19434" bIns="0" anchor="b"/>
          <a:lstStyle/>
          <a:p>
            <a:pPr algn="r" defTabSz="933127" eaLnBrk="0" fontAlgn="base" hangingPunct="0">
              <a:spcBef>
                <a:spcPct val="0"/>
              </a:spcBef>
              <a:spcAft>
                <a:spcPct val="0"/>
              </a:spcAft>
            </a:pPr>
            <a:r>
              <a:rPr lang="en-US" sz="1100" i="1" dirty="0">
                <a:solidFill>
                  <a:prstClr val="black"/>
                </a:solidFill>
                <a:latin typeface="Times New Roman" pitchFamily="18" charset="0"/>
              </a:rPr>
              <a:t>8</a:t>
            </a:r>
          </a:p>
        </p:txBody>
      </p:sp>
      <p:sp>
        <p:nvSpPr>
          <p:cNvPr id="81925" name="Rectangle 4"/>
          <p:cNvSpPr>
            <a:spLocks noChangeArrowheads="1"/>
          </p:cNvSpPr>
          <p:nvPr/>
        </p:nvSpPr>
        <p:spPr bwMode="auto">
          <a:xfrm>
            <a:off x="0" y="8844262"/>
            <a:ext cx="3042124" cy="464839"/>
          </a:xfrm>
          <a:prstGeom prst="rect">
            <a:avLst/>
          </a:prstGeom>
          <a:noFill/>
          <a:ln w="12700">
            <a:noFill/>
            <a:prstDash val="sysDot"/>
            <a:miter lim="800000"/>
            <a:headEnd/>
            <a:tailEnd/>
          </a:ln>
        </p:spPr>
        <p:txBody>
          <a:bodyPr wrap="none" lIns="88256" tIns="44128" rIns="88256" bIns="44128" anchor="ctr"/>
          <a:lstStyle/>
          <a:p>
            <a:pPr eaLnBrk="0" fontAlgn="base" hangingPunct="0">
              <a:spcBef>
                <a:spcPct val="0"/>
              </a:spcBef>
              <a:spcAft>
                <a:spcPct val="0"/>
              </a:spcAft>
            </a:pPr>
            <a:endParaRPr lang="en-US" dirty="0">
              <a:solidFill>
                <a:prstClr val="black"/>
              </a:solidFill>
            </a:endParaRPr>
          </a:p>
        </p:txBody>
      </p:sp>
      <p:sp>
        <p:nvSpPr>
          <p:cNvPr id="81926" name="Rectangle 5"/>
          <p:cNvSpPr>
            <a:spLocks noChangeArrowheads="1"/>
          </p:cNvSpPr>
          <p:nvPr/>
        </p:nvSpPr>
        <p:spPr bwMode="auto">
          <a:xfrm>
            <a:off x="0" y="3"/>
            <a:ext cx="3042124" cy="464839"/>
          </a:xfrm>
          <a:prstGeom prst="rect">
            <a:avLst/>
          </a:prstGeom>
          <a:noFill/>
          <a:ln w="12700">
            <a:noFill/>
            <a:prstDash val="sysDot"/>
            <a:miter lim="800000"/>
            <a:headEnd/>
            <a:tailEnd/>
          </a:ln>
        </p:spPr>
        <p:txBody>
          <a:bodyPr wrap="none" lIns="88256" tIns="44128" rIns="88256" bIns="44128" anchor="ctr"/>
          <a:lstStyle/>
          <a:p>
            <a:pPr eaLnBrk="0" fontAlgn="base" hangingPunct="0">
              <a:spcBef>
                <a:spcPct val="0"/>
              </a:spcBef>
              <a:spcAft>
                <a:spcPct val="0"/>
              </a:spcAft>
            </a:pPr>
            <a:endParaRPr lang="en-US" dirty="0">
              <a:solidFill>
                <a:prstClr val="black"/>
              </a:solidFill>
            </a:endParaRPr>
          </a:p>
        </p:txBody>
      </p:sp>
      <p:sp>
        <p:nvSpPr>
          <p:cNvPr id="81927" name="Rectangle 6"/>
          <p:cNvSpPr>
            <a:spLocks noGrp="1" noRot="1" noChangeAspect="1" noChangeArrowheads="1" noTextEdit="1"/>
          </p:cNvSpPr>
          <p:nvPr>
            <p:ph type="sldImg"/>
          </p:nvPr>
        </p:nvSpPr>
        <p:spPr>
          <a:xfrm>
            <a:off x="1195388" y="703263"/>
            <a:ext cx="4637087" cy="3478212"/>
          </a:xfrm>
          <a:ln w="12700" cap="flat">
            <a:solidFill>
              <a:schemeClr val="tx1"/>
            </a:solidFill>
            <a:prstDash val="sysDot"/>
          </a:ln>
        </p:spPr>
      </p:sp>
      <p:sp>
        <p:nvSpPr>
          <p:cNvPr id="81928" name="Rectangle 7"/>
          <p:cNvSpPr>
            <a:spLocks noGrp="1" noChangeArrowheads="1"/>
          </p:cNvSpPr>
          <p:nvPr>
            <p:ph type="body" idx="1"/>
          </p:nvPr>
        </p:nvSpPr>
        <p:spPr>
          <a:xfrm>
            <a:off x="935805" y="4420592"/>
            <a:ext cx="5153017" cy="4186632"/>
          </a:xfrm>
          <a:noFill/>
          <a:ln/>
        </p:spPr>
        <p:txBody>
          <a:bodyPr lIns="92315" tIns="45348" rIns="92315" bIns="45348"/>
          <a:lstStyle/>
          <a:p>
            <a:endParaRPr lang="en-US"/>
          </a:p>
        </p:txBody>
      </p:sp>
    </p:spTree>
    <p:extLst>
      <p:ext uri="{BB962C8B-B14F-4D97-AF65-F5344CB8AC3E}">
        <p14:creationId xmlns:p14="http://schemas.microsoft.com/office/powerpoint/2010/main" val="704401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26</a:t>
            </a:fld>
            <a:endParaRPr lang="en-US" altLang="en-US">
              <a:solidFill>
                <a:prstClr val="black"/>
              </a:solidFill>
            </a:endParaRPr>
          </a:p>
        </p:txBody>
      </p:sp>
      <p:sp>
        <p:nvSpPr>
          <p:cNvPr id="82947" name="Rectangle 2"/>
          <p:cNvSpPr>
            <a:spLocks noChangeArrowheads="1"/>
          </p:cNvSpPr>
          <p:nvPr/>
        </p:nvSpPr>
        <p:spPr bwMode="auto">
          <a:xfrm>
            <a:off x="3980977" y="3"/>
            <a:ext cx="3042124" cy="464839"/>
          </a:xfrm>
          <a:prstGeom prst="rect">
            <a:avLst/>
          </a:prstGeom>
          <a:noFill/>
          <a:ln w="12700">
            <a:noFill/>
            <a:prstDash val="sysDot"/>
            <a:miter lim="800000"/>
            <a:headEnd/>
            <a:tailEnd/>
          </a:ln>
        </p:spPr>
        <p:txBody>
          <a:bodyPr wrap="none" lIns="88256" tIns="44128" rIns="88256" bIns="44128" anchor="ctr"/>
          <a:lstStyle/>
          <a:p>
            <a:pPr eaLnBrk="0" fontAlgn="base" hangingPunct="0">
              <a:spcBef>
                <a:spcPct val="0"/>
              </a:spcBef>
              <a:spcAft>
                <a:spcPct val="0"/>
              </a:spcAft>
            </a:pPr>
            <a:endParaRPr lang="en-US" dirty="0">
              <a:solidFill>
                <a:prstClr val="black"/>
              </a:solidFill>
            </a:endParaRPr>
          </a:p>
        </p:txBody>
      </p:sp>
      <p:sp>
        <p:nvSpPr>
          <p:cNvPr id="82948" name="Rectangle 3"/>
          <p:cNvSpPr>
            <a:spLocks noChangeArrowheads="1"/>
          </p:cNvSpPr>
          <p:nvPr/>
        </p:nvSpPr>
        <p:spPr bwMode="auto">
          <a:xfrm>
            <a:off x="3980977" y="8844262"/>
            <a:ext cx="3042124" cy="464839"/>
          </a:xfrm>
          <a:prstGeom prst="rect">
            <a:avLst/>
          </a:prstGeom>
          <a:noFill/>
          <a:ln w="12700">
            <a:noFill/>
            <a:prstDash val="sysDot"/>
            <a:miter lim="800000"/>
            <a:headEnd/>
            <a:tailEnd/>
          </a:ln>
        </p:spPr>
        <p:txBody>
          <a:bodyPr lIns="19434" tIns="0" rIns="19434" bIns="0" anchor="b"/>
          <a:lstStyle/>
          <a:p>
            <a:pPr algn="r" defTabSz="933127" eaLnBrk="0" fontAlgn="base" hangingPunct="0">
              <a:spcBef>
                <a:spcPct val="0"/>
              </a:spcBef>
              <a:spcAft>
                <a:spcPct val="0"/>
              </a:spcAft>
            </a:pPr>
            <a:r>
              <a:rPr lang="en-US" sz="1100" i="1" dirty="0">
                <a:solidFill>
                  <a:prstClr val="black"/>
                </a:solidFill>
                <a:latin typeface="Times New Roman" pitchFamily="18" charset="0"/>
              </a:rPr>
              <a:t>9</a:t>
            </a:r>
          </a:p>
        </p:txBody>
      </p:sp>
      <p:sp>
        <p:nvSpPr>
          <p:cNvPr id="82949" name="Rectangle 4"/>
          <p:cNvSpPr>
            <a:spLocks noChangeArrowheads="1"/>
          </p:cNvSpPr>
          <p:nvPr/>
        </p:nvSpPr>
        <p:spPr bwMode="auto">
          <a:xfrm>
            <a:off x="0" y="8844262"/>
            <a:ext cx="3042124" cy="464839"/>
          </a:xfrm>
          <a:prstGeom prst="rect">
            <a:avLst/>
          </a:prstGeom>
          <a:noFill/>
          <a:ln w="12700">
            <a:noFill/>
            <a:prstDash val="sysDot"/>
            <a:miter lim="800000"/>
            <a:headEnd/>
            <a:tailEnd/>
          </a:ln>
        </p:spPr>
        <p:txBody>
          <a:bodyPr wrap="none" lIns="88256" tIns="44128" rIns="88256" bIns="44128" anchor="ctr"/>
          <a:lstStyle/>
          <a:p>
            <a:pPr eaLnBrk="0" fontAlgn="base" hangingPunct="0">
              <a:spcBef>
                <a:spcPct val="0"/>
              </a:spcBef>
              <a:spcAft>
                <a:spcPct val="0"/>
              </a:spcAft>
            </a:pPr>
            <a:endParaRPr lang="en-US" dirty="0">
              <a:solidFill>
                <a:prstClr val="black"/>
              </a:solidFill>
            </a:endParaRPr>
          </a:p>
        </p:txBody>
      </p:sp>
      <p:sp>
        <p:nvSpPr>
          <p:cNvPr id="82950" name="Rectangle 5"/>
          <p:cNvSpPr>
            <a:spLocks noChangeArrowheads="1"/>
          </p:cNvSpPr>
          <p:nvPr/>
        </p:nvSpPr>
        <p:spPr bwMode="auto">
          <a:xfrm>
            <a:off x="0" y="3"/>
            <a:ext cx="3042124" cy="464839"/>
          </a:xfrm>
          <a:prstGeom prst="rect">
            <a:avLst/>
          </a:prstGeom>
          <a:noFill/>
          <a:ln w="12700">
            <a:noFill/>
            <a:prstDash val="sysDot"/>
            <a:miter lim="800000"/>
            <a:headEnd/>
            <a:tailEnd/>
          </a:ln>
        </p:spPr>
        <p:txBody>
          <a:bodyPr wrap="none" lIns="88256" tIns="44128" rIns="88256" bIns="44128" anchor="ctr"/>
          <a:lstStyle/>
          <a:p>
            <a:pPr eaLnBrk="0" fontAlgn="base" hangingPunct="0">
              <a:spcBef>
                <a:spcPct val="0"/>
              </a:spcBef>
              <a:spcAft>
                <a:spcPct val="0"/>
              </a:spcAft>
            </a:pPr>
            <a:endParaRPr lang="en-US" dirty="0">
              <a:solidFill>
                <a:prstClr val="black"/>
              </a:solidFill>
            </a:endParaRPr>
          </a:p>
        </p:txBody>
      </p:sp>
      <p:sp>
        <p:nvSpPr>
          <p:cNvPr id="82951" name="Rectangle 6"/>
          <p:cNvSpPr>
            <a:spLocks noGrp="1" noRot="1" noChangeAspect="1" noChangeArrowheads="1" noTextEdit="1"/>
          </p:cNvSpPr>
          <p:nvPr>
            <p:ph type="sldImg"/>
          </p:nvPr>
        </p:nvSpPr>
        <p:spPr>
          <a:xfrm>
            <a:off x="1195388" y="703263"/>
            <a:ext cx="4637087" cy="3478212"/>
          </a:xfrm>
          <a:ln w="12700" cap="flat">
            <a:solidFill>
              <a:schemeClr val="tx1"/>
            </a:solidFill>
            <a:prstDash val="sysDot"/>
          </a:ln>
        </p:spPr>
      </p:sp>
      <p:sp>
        <p:nvSpPr>
          <p:cNvPr id="82952" name="Rectangle 7"/>
          <p:cNvSpPr>
            <a:spLocks noGrp="1" noChangeArrowheads="1"/>
          </p:cNvSpPr>
          <p:nvPr>
            <p:ph type="body" idx="1"/>
          </p:nvPr>
        </p:nvSpPr>
        <p:spPr>
          <a:xfrm>
            <a:off x="935805" y="4420592"/>
            <a:ext cx="5153017" cy="4186632"/>
          </a:xfrm>
          <a:noFill/>
          <a:ln/>
        </p:spPr>
        <p:txBody>
          <a:bodyPr lIns="92315" tIns="45348" rIns="92315" bIns="45348"/>
          <a:lstStyle/>
          <a:p>
            <a:endParaRPr lang="en-US"/>
          </a:p>
        </p:txBody>
      </p:sp>
    </p:spTree>
    <p:extLst>
      <p:ext uri="{BB962C8B-B14F-4D97-AF65-F5344CB8AC3E}">
        <p14:creationId xmlns:p14="http://schemas.microsoft.com/office/powerpoint/2010/main" val="19210634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263EDC-14A8-487C-894C-FBE32073E60E}" type="slidenum">
              <a:rPr lang="en-US" altLang="en-US" smtClean="0"/>
              <a:pPr/>
              <a:t>27</a:t>
            </a:fld>
            <a:endParaRPr lang="en-US" altLang="en-US"/>
          </a:p>
        </p:txBody>
      </p:sp>
    </p:spTree>
    <p:extLst>
      <p:ext uri="{BB962C8B-B14F-4D97-AF65-F5344CB8AC3E}">
        <p14:creationId xmlns:p14="http://schemas.microsoft.com/office/powerpoint/2010/main" val="562301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1CE48DD1-EB9F-455A-8626-E523F43262DC}" type="slidenum">
              <a:rPr lang="en-US" altLang="en-US"/>
              <a:pPr/>
              <a:t>28</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69640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263EDC-14A8-487C-894C-FBE32073E60E}" type="slidenum">
              <a:rPr lang="en-US" altLang="en-US" smtClean="0"/>
              <a:pPr/>
              <a:t>29</a:t>
            </a:fld>
            <a:endParaRPr lang="en-US" altLang="en-US"/>
          </a:p>
        </p:txBody>
      </p:sp>
    </p:spTree>
    <p:extLst>
      <p:ext uri="{BB962C8B-B14F-4D97-AF65-F5344CB8AC3E}">
        <p14:creationId xmlns:p14="http://schemas.microsoft.com/office/powerpoint/2010/main" val="2309869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EDAC92-615F-46A6-B668-427A0C1647E3}" type="slidenum">
              <a:rPr lang="en-US" smtClean="0"/>
              <a:pPr/>
              <a:t>8</a:t>
            </a:fld>
            <a:endParaRPr lang="en-US"/>
          </a:p>
        </p:txBody>
      </p:sp>
    </p:spTree>
    <p:extLst>
      <p:ext uri="{BB962C8B-B14F-4D97-AF65-F5344CB8AC3E}">
        <p14:creationId xmlns:p14="http://schemas.microsoft.com/office/powerpoint/2010/main" val="1608858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Rot="1" noChangeAspect="1" noChangeArrowheads="1" noTextEdit="1"/>
          </p:cNvSpPr>
          <p:nvPr>
            <p:ph type="sldImg"/>
          </p:nvPr>
        </p:nvSpPr>
        <p:spPr>
          <a:xfrm>
            <a:off x="1201738" y="600075"/>
            <a:ext cx="4633912" cy="3476625"/>
          </a:xfrm>
        </p:spPr>
      </p:sp>
      <p:sp>
        <p:nvSpPr>
          <p:cNvPr id="5928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19511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Rot="1" noChangeAspect="1" noChangeArrowheads="1"/>
          </p:cNvSpPr>
          <p:nvPr>
            <p:ph type="sldImg"/>
          </p:nvPr>
        </p:nvSpPr>
        <p:spPr bwMode="auto">
          <a:xfrm>
            <a:off x="1136650" y="687388"/>
            <a:ext cx="4689475" cy="3517900"/>
          </a:xfrm>
          <a:prstGeom prst="rect">
            <a:avLst/>
          </a:prstGeom>
          <a:solidFill>
            <a:srgbClr val="FFFFFF"/>
          </a:solidFill>
          <a:ln>
            <a:solidFill>
              <a:srgbClr val="000000"/>
            </a:solidFill>
            <a:miter lim="800000"/>
            <a:headEnd/>
            <a:tailEnd/>
          </a:ln>
        </p:spPr>
      </p:sp>
      <p:sp>
        <p:nvSpPr>
          <p:cNvPr id="588803" name="Rectangle 3"/>
          <p:cNvSpPr>
            <a:spLocks noGrp="1" noChangeArrowheads="1"/>
          </p:cNvSpPr>
          <p:nvPr>
            <p:ph type="body" idx="1"/>
          </p:nvPr>
        </p:nvSpPr>
        <p:spPr bwMode="auto">
          <a:xfrm>
            <a:off x="918532" y="4434754"/>
            <a:ext cx="5203922" cy="4203641"/>
          </a:xfrm>
          <a:prstGeom prst="rect">
            <a:avLst/>
          </a:prstGeom>
          <a:solidFill>
            <a:srgbClr val="FFFFFF"/>
          </a:solidFill>
          <a:ln>
            <a:solidFill>
              <a:srgbClr val="000000"/>
            </a:solidFill>
            <a:miter lim="800000"/>
            <a:headEnd/>
            <a:tailEnd/>
          </a:ln>
        </p:spPr>
        <p:txBody>
          <a:bodyPr lIns="91748" tIns="45873" rIns="91748" bIns="45873"/>
          <a:lstStyle/>
          <a:p>
            <a:r>
              <a:rPr lang="en-US" dirty="0"/>
              <a:t>Familiar for system (OS and DB) as well as application programmers</a:t>
            </a:r>
          </a:p>
          <a:p>
            <a:pPr lvl="1"/>
            <a:r>
              <a:rPr lang="en-US" dirty="0"/>
              <a:t>Why?  The same techniques that use concurrency to overlap disk and network latencies also work for parallel speedup on MPs.  The exact same software can take advantage of MPs with only small changes</a:t>
            </a:r>
          </a:p>
          <a:p>
            <a:endParaRPr lang="en-US" dirty="0"/>
          </a:p>
          <a:p>
            <a:endParaRPr lang="en-US" dirty="0"/>
          </a:p>
          <a:p>
            <a:endParaRPr lang="en-US" dirty="0"/>
          </a:p>
        </p:txBody>
      </p:sp>
    </p:spTree>
    <p:extLst>
      <p:ext uri="{BB962C8B-B14F-4D97-AF65-F5344CB8AC3E}">
        <p14:creationId xmlns:p14="http://schemas.microsoft.com/office/powerpoint/2010/main" val="113625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EDAC92-615F-46A6-B668-427A0C1647E3}" type="slidenum">
              <a:rPr lang="en-US" smtClean="0"/>
              <a:pPr/>
              <a:t>11</a:t>
            </a:fld>
            <a:endParaRPr lang="en-US"/>
          </a:p>
        </p:txBody>
      </p:sp>
    </p:spTree>
    <p:extLst>
      <p:ext uri="{BB962C8B-B14F-4D97-AF65-F5344CB8AC3E}">
        <p14:creationId xmlns:p14="http://schemas.microsoft.com/office/powerpoint/2010/main" val="165585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B97F6D0-83A5-4199-BA43-2B108F7C96D6}" type="slidenum">
              <a:rPr lang="en-US" altLang="en-US">
                <a:solidFill>
                  <a:prstClr val="black"/>
                </a:solidFill>
              </a:rPr>
              <a:pPr/>
              <a:t>12</a:t>
            </a:fld>
            <a:endParaRPr lang="en-US" alt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40566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Rot="1" noChangeAspect="1" noChangeArrowheads="1"/>
          </p:cNvSpPr>
          <p:nvPr>
            <p:ph type="sldImg"/>
          </p:nvPr>
        </p:nvSpPr>
        <p:spPr bwMode="auto">
          <a:xfrm>
            <a:off x="1136650" y="687388"/>
            <a:ext cx="4689475" cy="3517900"/>
          </a:xfrm>
          <a:prstGeom prst="rect">
            <a:avLst/>
          </a:prstGeom>
          <a:solidFill>
            <a:srgbClr val="FFFFFF"/>
          </a:solidFill>
          <a:ln>
            <a:solidFill>
              <a:srgbClr val="000000"/>
            </a:solidFill>
            <a:miter lim="800000"/>
            <a:headEnd/>
            <a:tailEnd/>
          </a:ln>
        </p:spPr>
      </p:sp>
      <p:sp>
        <p:nvSpPr>
          <p:cNvPr id="588803" name="Rectangle 3"/>
          <p:cNvSpPr>
            <a:spLocks noGrp="1" noChangeArrowheads="1"/>
          </p:cNvSpPr>
          <p:nvPr>
            <p:ph type="body" idx="1"/>
          </p:nvPr>
        </p:nvSpPr>
        <p:spPr bwMode="auto">
          <a:xfrm>
            <a:off x="918532" y="4434754"/>
            <a:ext cx="5203922" cy="4203641"/>
          </a:xfrm>
          <a:prstGeom prst="rect">
            <a:avLst/>
          </a:prstGeom>
          <a:solidFill>
            <a:srgbClr val="FFFFFF"/>
          </a:solidFill>
          <a:ln>
            <a:solidFill>
              <a:srgbClr val="000000"/>
            </a:solidFill>
            <a:miter lim="800000"/>
            <a:headEnd/>
            <a:tailEnd/>
          </a:ln>
        </p:spPr>
        <p:txBody>
          <a:bodyPr lIns="91748" tIns="45873" rIns="91748" bIns="45873"/>
          <a:lstStyle/>
          <a:p>
            <a:r>
              <a:rPr lang="en-US"/>
              <a:t>Familiar for system (OS and DB) as well as application programmers</a:t>
            </a:r>
          </a:p>
          <a:p>
            <a:pPr lvl="1"/>
            <a:r>
              <a:rPr lang="en-US"/>
              <a:t>Why?  The same techniques that use concurrency to overlap disk and network latencies also work for parallel speedup on MPs.  The exact same software can take advantage of MPs with only small changes</a:t>
            </a:r>
          </a:p>
          <a:p>
            <a:endParaRPr lang="en-US"/>
          </a:p>
          <a:p>
            <a:endParaRPr lang="en-US"/>
          </a:p>
          <a:p>
            <a:endParaRPr lang="en-US"/>
          </a:p>
        </p:txBody>
      </p:sp>
    </p:spTree>
    <p:extLst>
      <p:ext uri="{BB962C8B-B14F-4D97-AF65-F5344CB8AC3E}">
        <p14:creationId xmlns:p14="http://schemas.microsoft.com/office/powerpoint/2010/main" val="1317566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Rot="1" noChangeAspect="1" noChangeArrowheads="1" noTextEdit="1"/>
          </p:cNvSpPr>
          <p:nvPr>
            <p:ph type="sldImg"/>
          </p:nvPr>
        </p:nvSpPr>
        <p:spPr>
          <a:xfrm>
            <a:off x="1201738" y="600075"/>
            <a:ext cx="4633912" cy="3476625"/>
          </a:xfrm>
        </p:spPr>
      </p:sp>
      <p:sp>
        <p:nvSpPr>
          <p:cNvPr id="594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52738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13800F-8757-4330-91EB-4EBFF08A411A}"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C5EBD-691A-4C2E-9813-034388B908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13800F-8757-4330-91EB-4EBFF08A411A}"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C5EBD-691A-4C2E-9813-034388B908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13800F-8757-4330-91EB-4EBFF08A411A}"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C5EBD-691A-4C2E-9813-034388B9085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4pPr>
              <a:buSzPct val="35000"/>
              <a:defRPr/>
            </a:lvl4pPr>
            <a:lvl5pPr>
              <a:buSzPct val="3500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2192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2192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13800F-8757-4330-91EB-4EBFF08A411A}"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C5EBD-691A-4C2E-9813-034388B90855}"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2275" y="228600"/>
            <a:ext cx="2143125"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228600"/>
            <a:ext cx="6276975"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a:t>Click to edit Master title style</a:t>
            </a:r>
          </a:p>
        </p:txBody>
      </p:sp>
      <p:sp>
        <p:nvSpPr>
          <p:cNvPr id="3" name="Text Placeholder 2"/>
          <p:cNvSpPr>
            <a:spLocks noGrp="1"/>
          </p:cNvSpPr>
          <p:nvPr>
            <p:ph type="body" sz="half" idx="1"/>
          </p:nvPr>
        </p:nvSpPr>
        <p:spPr>
          <a:xfrm>
            <a:off x="3810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219200"/>
            <a:ext cx="41910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733800"/>
            <a:ext cx="41910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13800F-8757-4330-91EB-4EBFF08A411A}"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C5EBD-691A-4C2E-9813-034388B908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13800F-8757-4330-91EB-4EBFF08A411A}"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C5EBD-691A-4C2E-9813-034388B908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13800F-8757-4330-91EB-4EBFF08A411A}" type="datetimeFigureOut">
              <a:rPr lang="en-US" smtClean="0"/>
              <a:pPr/>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1C5EBD-691A-4C2E-9813-034388B908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13800F-8757-4330-91EB-4EBFF08A411A}" type="datetimeFigureOut">
              <a:rPr lang="en-US" smtClean="0"/>
              <a:pPr/>
              <a:t>3/13/2024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1C5EBD-691A-4C2E-9813-034388B908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3800F-8757-4330-91EB-4EBFF08A411A}" type="datetimeFigureOut">
              <a:rPr lang="en-US" smtClean="0"/>
              <a:pPr/>
              <a:t>3/13/2024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1C5EBD-691A-4C2E-9813-034388B908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13800F-8757-4330-91EB-4EBFF08A411A}"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C5EBD-691A-4C2E-9813-034388B908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13800F-8757-4330-91EB-4EBFF08A411A}"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C5EBD-691A-4C2E-9813-034388B908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3800F-8757-4330-91EB-4EBFF08A411A}" type="datetimeFigureOut">
              <a:rPr lang="en-US" smtClean="0"/>
              <a:pPr/>
              <a:t>3/13/2024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1C5EBD-691A-4C2E-9813-034388B90855}" type="slidenum">
              <a:rPr lang="en-US" smtClean="0"/>
              <a:pPr/>
              <a:t>‹#›</a:t>
            </a:fld>
            <a:endParaRPr lang="en-US"/>
          </a:p>
        </p:txBody>
      </p:sp>
      <p:sp>
        <p:nvSpPr>
          <p:cNvPr id="7" name="Text Box 6"/>
          <p:cNvSpPr txBox="1">
            <a:spLocks noChangeArrowheads="1"/>
          </p:cNvSpPr>
          <p:nvPr userDrawn="1"/>
        </p:nvSpPr>
        <p:spPr bwMode="auto">
          <a:xfrm>
            <a:off x="5943600" y="0"/>
            <a:ext cx="3200400" cy="215444"/>
          </a:xfrm>
          <a:prstGeom prst="rect">
            <a:avLst/>
          </a:prstGeom>
          <a:noFill/>
          <a:ln w="9525">
            <a:noFill/>
            <a:miter lim="800000"/>
            <a:headEnd/>
            <a:tailEnd/>
          </a:ln>
          <a:effectLst/>
        </p:spPr>
        <p:txBody>
          <a:bodyPr wrap="square">
            <a:spAutoFit/>
          </a:bodyPr>
          <a:lstStyle/>
          <a:p>
            <a:pPr algn="r" eaLnBrk="0" fontAlgn="base" hangingPunct="0">
              <a:spcBef>
                <a:spcPct val="0"/>
              </a:spcBef>
              <a:spcAft>
                <a:spcPct val="0"/>
              </a:spcAft>
              <a:defRPr/>
            </a:pPr>
            <a:r>
              <a:rPr lang="en-US" sz="800" b="1" dirty="0">
                <a:solidFill>
                  <a:srgbClr val="000000">
                    <a:lumMod val="50000"/>
                    <a:lumOff val="50000"/>
                  </a:srgbClr>
                </a:solidFill>
                <a:latin typeface="Arial" charset="0"/>
              </a:rPr>
              <a:t>© Brehob -- Portions © Brooks, Dutta,</a:t>
            </a:r>
            <a:r>
              <a:rPr lang="en-US" sz="800" b="1" baseline="0" dirty="0">
                <a:solidFill>
                  <a:srgbClr val="000000">
                    <a:lumMod val="50000"/>
                    <a:lumOff val="50000"/>
                  </a:srgbClr>
                </a:solidFill>
                <a:latin typeface="Arial" charset="0"/>
              </a:rPr>
              <a:t> </a:t>
            </a:r>
            <a:r>
              <a:rPr lang="en-US" sz="800" b="1" dirty="0" err="1">
                <a:solidFill>
                  <a:srgbClr val="000000">
                    <a:lumMod val="50000"/>
                    <a:lumOff val="50000"/>
                  </a:srgbClr>
                </a:solidFill>
                <a:latin typeface="Arial" charset="0"/>
              </a:rPr>
              <a:t>Mudge</a:t>
            </a:r>
            <a:r>
              <a:rPr lang="en-US" sz="800" b="1" baseline="0" dirty="0">
                <a:solidFill>
                  <a:srgbClr val="000000">
                    <a:lumMod val="50000"/>
                    <a:lumOff val="50000"/>
                  </a:srgbClr>
                </a:solidFill>
                <a:latin typeface="Arial" charset="0"/>
              </a:rPr>
              <a:t> &amp;</a:t>
            </a:r>
            <a:r>
              <a:rPr lang="en-US" sz="800" b="1" dirty="0">
                <a:solidFill>
                  <a:srgbClr val="000000">
                    <a:lumMod val="50000"/>
                    <a:lumOff val="50000"/>
                  </a:srgbClr>
                </a:solidFill>
                <a:latin typeface="Arial" charset="0"/>
              </a:rPr>
              <a:t> </a:t>
            </a:r>
            <a:r>
              <a:rPr lang="en-US" sz="800" b="1" dirty="0" err="1">
                <a:solidFill>
                  <a:srgbClr val="000000">
                    <a:lumMod val="50000"/>
                    <a:lumOff val="50000"/>
                  </a:srgbClr>
                </a:solidFill>
                <a:latin typeface="Arial" charset="0"/>
              </a:rPr>
              <a:t>Wenisch</a:t>
            </a:r>
            <a:r>
              <a:rPr lang="en-US" sz="800" b="1" dirty="0">
                <a:solidFill>
                  <a:srgbClr val="000000">
                    <a:lumMod val="50000"/>
                    <a:lumOff val="50000"/>
                  </a:srgbClr>
                </a:solidFill>
                <a:latin typeface="Arial" charset="0"/>
              </a:rPr>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342900" y="228600"/>
            <a:ext cx="8458200" cy="609600"/>
          </a:xfrm>
          <a:prstGeom prst="rect">
            <a:avLst/>
          </a:prstGeom>
          <a:noFill/>
          <a:ln w="50800">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7171" name="Rectangle 3"/>
          <p:cNvSpPr>
            <a:spLocks noGrp="1" noChangeArrowheads="1"/>
          </p:cNvSpPr>
          <p:nvPr>
            <p:ph type="body" idx="1"/>
          </p:nvPr>
        </p:nvSpPr>
        <p:spPr bwMode="auto">
          <a:xfrm>
            <a:off x="381000" y="1219200"/>
            <a:ext cx="8534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22405" name="Text Box 5"/>
          <p:cNvSpPr txBox="1">
            <a:spLocks noChangeArrowheads="1"/>
          </p:cNvSpPr>
          <p:nvPr userDrawn="1"/>
        </p:nvSpPr>
        <p:spPr bwMode="auto">
          <a:xfrm>
            <a:off x="-76200" y="6553200"/>
            <a:ext cx="1219200" cy="274638"/>
          </a:xfrm>
          <a:prstGeom prst="rect">
            <a:avLst/>
          </a:prstGeom>
          <a:noFill/>
          <a:ln w="9525">
            <a:noFill/>
            <a:miter lim="800000"/>
            <a:headEnd/>
            <a:tailEnd/>
          </a:ln>
          <a:effectLst/>
        </p:spPr>
        <p:txBody>
          <a:bodyPr>
            <a:spAutoFit/>
          </a:bodyPr>
          <a:lstStyle/>
          <a:p>
            <a:pPr algn="ctr" eaLnBrk="0" fontAlgn="base" hangingPunct="0">
              <a:spcBef>
                <a:spcPct val="50000"/>
              </a:spcBef>
              <a:spcAft>
                <a:spcPct val="0"/>
              </a:spcAft>
              <a:defRPr/>
            </a:pPr>
            <a:r>
              <a:rPr lang="en-US" sz="1200" b="1">
                <a:solidFill>
                  <a:srgbClr val="336699"/>
                </a:solidFill>
                <a:latin typeface="Comic Sans MS" pitchFamily="66" charset="0"/>
              </a:rPr>
              <a:t>EECS 470 </a:t>
            </a:r>
          </a:p>
        </p:txBody>
      </p:sp>
      <p:sp>
        <p:nvSpPr>
          <p:cNvPr id="2022406" name="Text Box 6"/>
          <p:cNvSpPr txBox="1">
            <a:spLocks noChangeArrowheads="1"/>
          </p:cNvSpPr>
          <p:nvPr userDrawn="1"/>
        </p:nvSpPr>
        <p:spPr bwMode="auto">
          <a:xfrm>
            <a:off x="6248400" y="0"/>
            <a:ext cx="2895600" cy="336550"/>
          </a:xfrm>
          <a:prstGeom prst="rect">
            <a:avLst/>
          </a:prstGeom>
          <a:noFill/>
          <a:ln w="9525">
            <a:noFill/>
            <a:miter lim="800000"/>
            <a:headEnd/>
            <a:tailEnd/>
          </a:ln>
          <a:effectLst/>
        </p:spPr>
        <p:txBody>
          <a:bodyPr>
            <a:spAutoFit/>
          </a:bodyPr>
          <a:lstStyle/>
          <a:p>
            <a:pPr algn="r" eaLnBrk="0" fontAlgn="base" hangingPunct="0">
              <a:spcBef>
                <a:spcPct val="0"/>
              </a:spcBef>
              <a:spcAft>
                <a:spcPct val="0"/>
              </a:spcAft>
              <a:defRPr/>
            </a:pPr>
            <a:r>
              <a:rPr lang="en-US" sz="800" b="1" dirty="0">
                <a:solidFill>
                  <a:srgbClr val="000000">
                    <a:lumMod val="50000"/>
                    <a:lumOff val="50000"/>
                  </a:srgbClr>
                </a:solidFill>
                <a:latin typeface="Arial" charset="0"/>
              </a:rPr>
              <a:t>© Brehob -- Portions © </a:t>
            </a:r>
            <a:r>
              <a:rPr lang="en-US" sz="800" b="1" dirty="0" err="1">
                <a:solidFill>
                  <a:srgbClr val="000000">
                    <a:lumMod val="50000"/>
                    <a:lumOff val="50000"/>
                  </a:srgbClr>
                </a:solidFill>
                <a:latin typeface="Arial" charset="0"/>
              </a:rPr>
              <a:t>Falsafi</a:t>
            </a:r>
            <a:r>
              <a:rPr lang="en-US" sz="800" b="1" dirty="0">
                <a:solidFill>
                  <a:srgbClr val="000000">
                    <a:lumMod val="50000"/>
                    <a:lumOff val="50000"/>
                  </a:srgbClr>
                </a:solidFill>
                <a:latin typeface="Arial" charset="0"/>
              </a:rPr>
              <a:t>, Hill, Hoe, </a:t>
            </a:r>
            <a:r>
              <a:rPr lang="en-US" sz="800" b="1" dirty="0" err="1">
                <a:solidFill>
                  <a:srgbClr val="000000">
                    <a:lumMod val="50000"/>
                    <a:lumOff val="50000"/>
                  </a:srgbClr>
                </a:solidFill>
                <a:latin typeface="Arial" charset="0"/>
              </a:rPr>
              <a:t>Lipasti</a:t>
            </a:r>
            <a:r>
              <a:rPr lang="en-US" sz="800" b="1" dirty="0">
                <a:solidFill>
                  <a:srgbClr val="000000">
                    <a:lumMod val="50000"/>
                    <a:lumOff val="50000"/>
                  </a:srgbClr>
                </a:solidFill>
                <a:latin typeface="Arial" charset="0"/>
              </a:rPr>
              <a:t>, Martin, Roth, Shen, Smith, </a:t>
            </a:r>
            <a:r>
              <a:rPr lang="en-US" sz="800" b="1" dirty="0" err="1">
                <a:solidFill>
                  <a:srgbClr val="000000">
                    <a:lumMod val="50000"/>
                    <a:lumOff val="50000"/>
                  </a:srgbClr>
                </a:solidFill>
                <a:latin typeface="Arial" charset="0"/>
              </a:rPr>
              <a:t>Sohi</a:t>
            </a:r>
            <a:r>
              <a:rPr lang="en-US" sz="800" b="1" dirty="0">
                <a:solidFill>
                  <a:srgbClr val="000000">
                    <a:lumMod val="50000"/>
                    <a:lumOff val="50000"/>
                  </a:srgbClr>
                </a:solidFill>
                <a:latin typeface="Arial" charset="0"/>
              </a:rPr>
              <a:t>, </a:t>
            </a:r>
            <a:r>
              <a:rPr lang="en-US" sz="800" b="1" dirty="0" err="1">
                <a:solidFill>
                  <a:srgbClr val="000000">
                    <a:lumMod val="50000"/>
                    <a:lumOff val="50000"/>
                  </a:srgbClr>
                </a:solidFill>
                <a:latin typeface="Arial" charset="0"/>
              </a:rPr>
              <a:t>Vijaykumar</a:t>
            </a:r>
            <a:r>
              <a:rPr lang="en-US" sz="800" b="1" dirty="0">
                <a:solidFill>
                  <a:srgbClr val="000000">
                    <a:lumMod val="50000"/>
                    <a:lumOff val="50000"/>
                  </a:srgbClr>
                </a:solidFill>
                <a:latin typeface="Arial" charset="0"/>
              </a:rPr>
              <a:t>. </a:t>
            </a:r>
            <a:r>
              <a:rPr lang="en-US" sz="800" b="1" dirty="0" err="1">
                <a:solidFill>
                  <a:srgbClr val="000000">
                    <a:lumMod val="50000"/>
                    <a:lumOff val="50000"/>
                  </a:srgbClr>
                </a:solidFill>
                <a:latin typeface="Arial" charset="0"/>
              </a:rPr>
              <a:t>Wenisch</a:t>
            </a:r>
            <a:r>
              <a:rPr lang="en-US" sz="800" b="1" dirty="0">
                <a:solidFill>
                  <a:srgbClr val="000000">
                    <a:lumMod val="50000"/>
                    <a:lumOff val="50000"/>
                  </a:srgbClr>
                </a:solidFill>
                <a:latin typeface="Arial" charset="0"/>
              </a:rPr>
              <a:t> </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3600">
          <a:solidFill>
            <a:srgbClr val="003399"/>
          </a:solidFill>
          <a:latin typeface="+mj-lt"/>
          <a:ea typeface="+mj-ea"/>
          <a:cs typeface="+mj-cs"/>
        </a:defRPr>
      </a:lvl1pPr>
      <a:lvl2pPr algn="ctr" rtl="0" eaLnBrk="0" fontAlgn="base" hangingPunct="0">
        <a:spcBef>
          <a:spcPct val="0"/>
        </a:spcBef>
        <a:spcAft>
          <a:spcPct val="0"/>
        </a:spcAft>
        <a:defRPr sz="3600">
          <a:solidFill>
            <a:srgbClr val="003399"/>
          </a:solidFill>
          <a:latin typeface="Comic Sans MS" pitchFamily="66" charset="0"/>
        </a:defRPr>
      </a:lvl2pPr>
      <a:lvl3pPr algn="ctr" rtl="0" eaLnBrk="0" fontAlgn="base" hangingPunct="0">
        <a:spcBef>
          <a:spcPct val="0"/>
        </a:spcBef>
        <a:spcAft>
          <a:spcPct val="0"/>
        </a:spcAft>
        <a:defRPr sz="3600">
          <a:solidFill>
            <a:srgbClr val="003399"/>
          </a:solidFill>
          <a:latin typeface="Comic Sans MS" pitchFamily="66" charset="0"/>
        </a:defRPr>
      </a:lvl3pPr>
      <a:lvl4pPr algn="ctr" rtl="0" eaLnBrk="0" fontAlgn="base" hangingPunct="0">
        <a:spcBef>
          <a:spcPct val="0"/>
        </a:spcBef>
        <a:spcAft>
          <a:spcPct val="0"/>
        </a:spcAft>
        <a:defRPr sz="3600">
          <a:solidFill>
            <a:srgbClr val="003399"/>
          </a:solidFill>
          <a:latin typeface="Comic Sans MS" pitchFamily="66" charset="0"/>
        </a:defRPr>
      </a:lvl4pPr>
      <a:lvl5pPr algn="ctr" rtl="0" eaLnBrk="0" fontAlgn="base" hangingPunct="0">
        <a:spcBef>
          <a:spcPct val="0"/>
        </a:spcBef>
        <a:spcAft>
          <a:spcPct val="0"/>
        </a:spcAft>
        <a:defRPr sz="3600">
          <a:solidFill>
            <a:srgbClr val="003399"/>
          </a:solidFill>
          <a:latin typeface="Comic Sans MS" pitchFamily="66" charset="0"/>
        </a:defRPr>
      </a:lvl5pPr>
      <a:lvl6pPr marL="457200" algn="ctr" rtl="0" fontAlgn="base">
        <a:spcBef>
          <a:spcPct val="0"/>
        </a:spcBef>
        <a:spcAft>
          <a:spcPct val="0"/>
        </a:spcAft>
        <a:defRPr sz="3600">
          <a:solidFill>
            <a:srgbClr val="003399"/>
          </a:solidFill>
          <a:latin typeface="Comic Sans MS" pitchFamily="66" charset="0"/>
        </a:defRPr>
      </a:lvl6pPr>
      <a:lvl7pPr marL="914400" algn="ctr" rtl="0" fontAlgn="base">
        <a:spcBef>
          <a:spcPct val="0"/>
        </a:spcBef>
        <a:spcAft>
          <a:spcPct val="0"/>
        </a:spcAft>
        <a:defRPr sz="3600">
          <a:solidFill>
            <a:srgbClr val="003399"/>
          </a:solidFill>
          <a:latin typeface="Comic Sans MS" pitchFamily="66" charset="0"/>
        </a:defRPr>
      </a:lvl7pPr>
      <a:lvl8pPr marL="1371600" algn="ctr" rtl="0" fontAlgn="base">
        <a:spcBef>
          <a:spcPct val="0"/>
        </a:spcBef>
        <a:spcAft>
          <a:spcPct val="0"/>
        </a:spcAft>
        <a:defRPr sz="3600">
          <a:solidFill>
            <a:srgbClr val="003399"/>
          </a:solidFill>
          <a:latin typeface="Comic Sans MS" pitchFamily="66" charset="0"/>
        </a:defRPr>
      </a:lvl8pPr>
      <a:lvl9pPr marL="1828800" algn="ctr" rtl="0" fontAlgn="base">
        <a:spcBef>
          <a:spcPct val="0"/>
        </a:spcBef>
        <a:spcAft>
          <a:spcPct val="0"/>
        </a:spcAft>
        <a:defRPr sz="3600">
          <a:solidFill>
            <a:srgbClr val="003399"/>
          </a:solidFill>
          <a:latin typeface="Comic Sans MS" pitchFamily="66" charset="0"/>
        </a:defRPr>
      </a:lvl9pPr>
    </p:titleStyle>
    <p:bodyStyle>
      <a:lvl1pPr marL="190500" indent="-190500" algn="l" rtl="0" eaLnBrk="0" fontAlgn="base" hangingPunct="0">
        <a:lnSpc>
          <a:spcPts val="2400"/>
        </a:lnSpc>
        <a:spcBef>
          <a:spcPts val="1500"/>
        </a:spcBef>
        <a:spcAft>
          <a:spcPct val="0"/>
        </a:spcAft>
        <a:buSzPct val="80000"/>
        <a:buChar char="•"/>
        <a:defRPr sz="2400">
          <a:solidFill>
            <a:schemeClr val="tx1"/>
          </a:solidFill>
          <a:latin typeface="Calibri" pitchFamily="34" charset="0"/>
          <a:ea typeface="+mn-ea"/>
          <a:cs typeface="+mn-cs"/>
        </a:defRPr>
      </a:lvl1pPr>
      <a:lvl2pPr marL="508000" indent="-169863" algn="l" rtl="0" eaLnBrk="0" fontAlgn="base" hangingPunct="0">
        <a:lnSpc>
          <a:spcPts val="2200"/>
        </a:lnSpc>
        <a:spcBef>
          <a:spcPts val="700"/>
        </a:spcBef>
        <a:spcAft>
          <a:spcPct val="0"/>
        </a:spcAft>
        <a:buClr>
          <a:srgbClr val="003399"/>
        </a:buClr>
        <a:buSzPct val="40000"/>
        <a:buFont typeface="ZapfDingbats" pitchFamily="82" charset="2"/>
        <a:buChar char="r"/>
        <a:defRPr sz="2200">
          <a:solidFill>
            <a:schemeClr val="tx1"/>
          </a:solidFill>
          <a:latin typeface="Calibri" pitchFamily="34" charset="0"/>
        </a:defRPr>
      </a:lvl2pPr>
      <a:lvl3pPr marL="863600" indent="-185738" algn="l" rtl="0" eaLnBrk="0" fontAlgn="base" hangingPunct="0">
        <a:lnSpc>
          <a:spcPts val="2000"/>
        </a:lnSpc>
        <a:spcBef>
          <a:spcPts val="500"/>
        </a:spcBef>
        <a:spcAft>
          <a:spcPct val="0"/>
        </a:spcAft>
        <a:buClr>
          <a:srgbClr val="003399"/>
        </a:buClr>
        <a:buSzPct val="30000"/>
        <a:buFont typeface="ZapfDingbats" pitchFamily="82" charset="2"/>
        <a:buChar char="m"/>
        <a:defRPr sz="2000">
          <a:solidFill>
            <a:schemeClr val="tx1"/>
          </a:solidFill>
          <a:latin typeface="Calibri" pitchFamily="34" charset="0"/>
        </a:defRPr>
      </a:lvl3pPr>
      <a:lvl4pPr marL="1252538" indent="-168275" algn="l" rtl="0" eaLnBrk="0" fontAlgn="base" hangingPunct="0">
        <a:lnSpc>
          <a:spcPts val="2000"/>
        </a:lnSpc>
        <a:spcBef>
          <a:spcPts val="700"/>
        </a:spcBef>
        <a:spcAft>
          <a:spcPct val="0"/>
        </a:spcAft>
        <a:buClr>
          <a:srgbClr val="003399"/>
        </a:buClr>
        <a:buSzPct val="80000"/>
        <a:buFont typeface="ZapfDingbats" pitchFamily="82" charset="2"/>
        <a:buChar char="q"/>
        <a:defRPr sz="2000">
          <a:solidFill>
            <a:schemeClr val="tx1"/>
          </a:solidFill>
          <a:latin typeface="Calibri" pitchFamily="34" charset="0"/>
        </a:defRPr>
      </a:lvl4pPr>
      <a:lvl5pPr marL="1658938" indent="-185738" algn="l" rtl="0" eaLnBrk="0" fontAlgn="base" hangingPunct="0">
        <a:lnSpc>
          <a:spcPct val="50000"/>
        </a:lnSpc>
        <a:spcBef>
          <a:spcPct val="50000"/>
        </a:spcBef>
        <a:spcAft>
          <a:spcPct val="0"/>
        </a:spcAft>
        <a:buClr>
          <a:srgbClr val="003399"/>
        </a:buClr>
        <a:buSzPct val="80000"/>
        <a:buFont typeface="ZapfDingbats" pitchFamily="82" charset="2"/>
        <a:buChar char="q"/>
        <a:defRPr sz="2000">
          <a:solidFill>
            <a:schemeClr val="tx1"/>
          </a:solidFill>
          <a:latin typeface="Calibri" pitchFamily="34" charset="0"/>
        </a:defRPr>
      </a:lvl5pPr>
      <a:lvl6pPr marL="2116138" indent="-185738" algn="l" rtl="0" fontAlgn="base">
        <a:lnSpc>
          <a:spcPct val="50000"/>
        </a:lnSpc>
        <a:spcBef>
          <a:spcPct val="50000"/>
        </a:spcBef>
        <a:spcAft>
          <a:spcPct val="0"/>
        </a:spcAft>
        <a:buClr>
          <a:srgbClr val="003399"/>
        </a:buClr>
        <a:buSzPct val="80000"/>
        <a:buFont typeface="ZapfDingbats" pitchFamily="82" charset="2"/>
        <a:buChar char="q"/>
        <a:defRPr sz="2000">
          <a:solidFill>
            <a:schemeClr val="tx1"/>
          </a:solidFill>
          <a:latin typeface="+mn-lt"/>
        </a:defRPr>
      </a:lvl6pPr>
      <a:lvl7pPr marL="2573338" indent="-185738" algn="l" rtl="0" fontAlgn="base">
        <a:lnSpc>
          <a:spcPct val="50000"/>
        </a:lnSpc>
        <a:spcBef>
          <a:spcPct val="50000"/>
        </a:spcBef>
        <a:spcAft>
          <a:spcPct val="0"/>
        </a:spcAft>
        <a:buClr>
          <a:srgbClr val="003399"/>
        </a:buClr>
        <a:buSzPct val="80000"/>
        <a:buFont typeface="ZapfDingbats" pitchFamily="82" charset="2"/>
        <a:buChar char="q"/>
        <a:defRPr sz="2000">
          <a:solidFill>
            <a:schemeClr val="tx1"/>
          </a:solidFill>
          <a:latin typeface="+mn-lt"/>
        </a:defRPr>
      </a:lvl7pPr>
      <a:lvl8pPr marL="3030538" indent="-185738" algn="l" rtl="0" fontAlgn="base">
        <a:lnSpc>
          <a:spcPct val="50000"/>
        </a:lnSpc>
        <a:spcBef>
          <a:spcPct val="50000"/>
        </a:spcBef>
        <a:spcAft>
          <a:spcPct val="0"/>
        </a:spcAft>
        <a:buClr>
          <a:srgbClr val="003399"/>
        </a:buClr>
        <a:buSzPct val="80000"/>
        <a:buFont typeface="ZapfDingbats" pitchFamily="82" charset="2"/>
        <a:buChar char="q"/>
        <a:defRPr sz="2000">
          <a:solidFill>
            <a:schemeClr val="tx1"/>
          </a:solidFill>
          <a:latin typeface="+mn-lt"/>
        </a:defRPr>
      </a:lvl8pPr>
      <a:lvl9pPr marL="3487738" indent="-185738" algn="l" rtl="0" fontAlgn="base">
        <a:lnSpc>
          <a:spcPct val="50000"/>
        </a:lnSpc>
        <a:spcBef>
          <a:spcPct val="50000"/>
        </a:spcBef>
        <a:spcAft>
          <a:spcPct val="0"/>
        </a:spcAft>
        <a:buClr>
          <a:srgbClr val="003399"/>
        </a:buClr>
        <a:buSzPct val="80000"/>
        <a:buFont typeface="ZapfDingbats" pitchFamily="82" charset="2"/>
        <a:buChar char="q"/>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On Power and Multi-Processors</a:t>
            </a:r>
          </a:p>
        </p:txBody>
      </p:sp>
      <p:sp>
        <p:nvSpPr>
          <p:cNvPr id="3" name="Subtitle 2"/>
          <p:cNvSpPr>
            <a:spLocks noGrp="1"/>
          </p:cNvSpPr>
          <p:nvPr>
            <p:ph type="subTitle" idx="1"/>
          </p:nvPr>
        </p:nvSpPr>
        <p:spPr>
          <a:xfrm>
            <a:off x="533400" y="3886200"/>
            <a:ext cx="8001000" cy="2667000"/>
          </a:xfrm>
        </p:spPr>
        <p:txBody>
          <a:bodyPr>
            <a:normAutofit/>
          </a:bodyPr>
          <a:lstStyle/>
          <a:p>
            <a:r>
              <a:rPr lang="en-US" dirty="0">
                <a:solidFill>
                  <a:schemeClr val="bg1">
                    <a:lumMod val="50000"/>
                  </a:schemeClr>
                </a:solidFill>
              </a:rPr>
              <a:t>Finishing up power issues and how those issues have led us to multi-core processors.</a:t>
            </a:r>
          </a:p>
          <a:p>
            <a:endParaRPr lang="en-US" dirty="0">
              <a:solidFill>
                <a:schemeClr val="bg1">
                  <a:lumMod val="50000"/>
                </a:schemeClr>
              </a:solidFill>
            </a:endParaRPr>
          </a:p>
          <a:p>
            <a:r>
              <a:rPr lang="en-US" dirty="0">
                <a:solidFill>
                  <a:schemeClr val="bg1">
                    <a:lumMod val="50000"/>
                  </a:schemeClr>
                </a:solidFill>
              </a:rPr>
              <a:t>Introduce multi-processor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9" name="Rectangle 3"/>
          <p:cNvSpPr>
            <a:spLocks noGrp="1" noChangeArrowheads="1"/>
          </p:cNvSpPr>
          <p:nvPr>
            <p:ph type="title"/>
          </p:nvPr>
        </p:nvSpPr>
        <p:spPr/>
        <p:txBody>
          <a:bodyPr/>
          <a:lstStyle/>
          <a:p>
            <a:r>
              <a:rPr lang="en-US"/>
              <a:t>Shared-Memory Multiprocessors</a:t>
            </a:r>
          </a:p>
        </p:txBody>
      </p:sp>
      <p:grpSp>
        <p:nvGrpSpPr>
          <p:cNvPr id="2" name="Group 25"/>
          <p:cNvGrpSpPr/>
          <p:nvPr/>
        </p:nvGrpSpPr>
        <p:grpSpPr>
          <a:xfrm>
            <a:off x="1295400" y="3174993"/>
            <a:ext cx="6477000" cy="3149607"/>
            <a:chOff x="838200" y="2184393"/>
            <a:chExt cx="6477000" cy="3149607"/>
          </a:xfrm>
        </p:grpSpPr>
        <p:sp>
          <p:nvSpPr>
            <p:cNvPr id="587781" name="Line 5"/>
            <p:cNvSpPr>
              <a:spLocks noChangeShapeType="1"/>
            </p:cNvSpPr>
            <p:nvPr/>
          </p:nvSpPr>
          <p:spPr bwMode="auto">
            <a:xfrm>
              <a:off x="1219200" y="2843213"/>
              <a:ext cx="0" cy="304800"/>
            </a:xfrm>
            <a:prstGeom prst="line">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87784" name="Text Box 8"/>
            <p:cNvSpPr txBox="1">
              <a:spLocks noChangeArrowheads="1"/>
            </p:cNvSpPr>
            <p:nvPr/>
          </p:nvSpPr>
          <p:spPr bwMode="auto">
            <a:xfrm>
              <a:off x="894447" y="2184393"/>
              <a:ext cx="658813" cy="64232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3600" b="1" dirty="0">
                  <a:solidFill>
                    <a:srgbClr val="000000"/>
                  </a:solidFill>
                  <a:sym typeface="Zapf Dingbats" pitchFamily="1" charset="2"/>
                </a:rPr>
                <a:t>P</a:t>
              </a:r>
              <a:r>
                <a:rPr lang="en-US" sz="3600" b="1" baseline="-25000" dirty="0">
                  <a:solidFill>
                    <a:srgbClr val="000000"/>
                  </a:solidFill>
                  <a:sym typeface="Zapf Dingbats" pitchFamily="1" charset="2"/>
                </a:rPr>
                <a:t>1</a:t>
              </a:r>
              <a:endParaRPr lang="en-US" sz="3600" b="1" dirty="0">
                <a:solidFill>
                  <a:srgbClr val="000000"/>
                </a:solidFill>
                <a:sym typeface="Zapf Dingbats" pitchFamily="1" charset="2"/>
              </a:endParaRPr>
            </a:p>
          </p:txBody>
        </p:sp>
        <p:sp>
          <p:nvSpPr>
            <p:cNvPr id="587785" name="Line 9"/>
            <p:cNvSpPr>
              <a:spLocks noChangeShapeType="1"/>
            </p:cNvSpPr>
            <p:nvPr/>
          </p:nvSpPr>
          <p:spPr bwMode="auto">
            <a:xfrm>
              <a:off x="3124200" y="2843213"/>
              <a:ext cx="0" cy="304800"/>
            </a:xfrm>
            <a:prstGeom prst="line">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87788" name="Text Box 12"/>
            <p:cNvSpPr txBox="1">
              <a:spLocks noChangeArrowheads="1"/>
            </p:cNvSpPr>
            <p:nvPr/>
          </p:nvSpPr>
          <p:spPr bwMode="auto">
            <a:xfrm>
              <a:off x="2799447" y="2184393"/>
              <a:ext cx="658813" cy="64232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3600" b="1">
                  <a:solidFill>
                    <a:srgbClr val="000000"/>
                  </a:solidFill>
                  <a:sym typeface="Zapf Dingbats" pitchFamily="1" charset="2"/>
                </a:rPr>
                <a:t>P</a:t>
              </a:r>
              <a:r>
                <a:rPr lang="en-US" sz="3600" b="1" baseline="-25000">
                  <a:solidFill>
                    <a:srgbClr val="000000"/>
                  </a:solidFill>
                  <a:sym typeface="Zapf Dingbats" pitchFamily="1" charset="2"/>
                </a:rPr>
                <a:t>2</a:t>
              </a:r>
              <a:endParaRPr lang="en-US" sz="3600" b="1">
                <a:solidFill>
                  <a:srgbClr val="000000"/>
                </a:solidFill>
                <a:sym typeface="Zapf Dingbats" pitchFamily="1" charset="2"/>
              </a:endParaRPr>
            </a:p>
          </p:txBody>
        </p:sp>
        <p:sp>
          <p:nvSpPr>
            <p:cNvPr id="587789" name="Line 13"/>
            <p:cNvSpPr>
              <a:spLocks noChangeShapeType="1"/>
            </p:cNvSpPr>
            <p:nvPr/>
          </p:nvSpPr>
          <p:spPr bwMode="auto">
            <a:xfrm>
              <a:off x="5029200" y="2843213"/>
              <a:ext cx="0" cy="304800"/>
            </a:xfrm>
            <a:prstGeom prst="line">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87792" name="Text Box 16"/>
            <p:cNvSpPr txBox="1">
              <a:spLocks noChangeArrowheads="1"/>
            </p:cNvSpPr>
            <p:nvPr/>
          </p:nvSpPr>
          <p:spPr bwMode="auto">
            <a:xfrm>
              <a:off x="4704447" y="2184393"/>
              <a:ext cx="658813" cy="64232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3600" b="1">
                  <a:solidFill>
                    <a:srgbClr val="000000"/>
                  </a:solidFill>
                  <a:sym typeface="Zapf Dingbats" pitchFamily="1" charset="2"/>
                </a:rPr>
                <a:t>P</a:t>
              </a:r>
              <a:r>
                <a:rPr lang="en-US" sz="3600" b="1" baseline="-25000">
                  <a:solidFill>
                    <a:srgbClr val="000000"/>
                  </a:solidFill>
                  <a:sym typeface="Zapf Dingbats" pitchFamily="1" charset="2"/>
                </a:rPr>
                <a:t>3</a:t>
              </a:r>
              <a:endParaRPr lang="en-US" sz="3600" b="1">
                <a:solidFill>
                  <a:srgbClr val="000000"/>
                </a:solidFill>
                <a:sym typeface="Zapf Dingbats" pitchFamily="1" charset="2"/>
              </a:endParaRPr>
            </a:p>
          </p:txBody>
        </p:sp>
        <p:sp>
          <p:nvSpPr>
            <p:cNvPr id="587793" name="Line 17"/>
            <p:cNvSpPr>
              <a:spLocks noChangeShapeType="1"/>
            </p:cNvSpPr>
            <p:nvPr/>
          </p:nvSpPr>
          <p:spPr bwMode="auto">
            <a:xfrm>
              <a:off x="6934200" y="2843213"/>
              <a:ext cx="0" cy="304800"/>
            </a:xfrm>
            <a:prstGeom prst="line">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87796" name="Text Box 20"/>
            <p:cNvSpPr txBox="1">
              <a:spLocks noChangeArrowheads="1"/>
            </p:cNvSpPr>
            <p:nvPr/>
          </p:nvSpPr>
          <p:spPr bwMode="auto">
            <a:xfrm>
              <a:off x="6609447" y="2184393"/>
              <a:ext cx="658813" cy="64232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3600" b="1" dirty="0">
                  <a:solidFill>
                    <a:srgbClr val="000000"/>
                  </a:solidFill>
                  <a:sym typeface="Zapf Dingbats" pitchFamily="1" charset="2"/>
                </a:rPr>
                <a:t>P</a:t>
              </a:r>
              <a:r>
                <a:rPr lang="en-US" sz="3600" b="1" baseline="-25000" dirty="0">
                  <a:solidFill>
                    <a:srgbClr val="000000"/>
                  </a:solidFill>
                  <a:sym typeface="Zapf Dingbats" pitchFamily="1" charset="2"/>
                </a:rPr>
                <a:t>4</a:t>
              </a:r>
              <a:endParaRPr lang="en-US" sz="3600" b="1" dirty="0">
                <a:solidFill>
                  <a:srgbClr val="000000"/>
                </a:solidFill>
                <a:sym typeface="Zapf Dingbats" pitchFamily="1" charset="2"/>
              </a:endParaRPr>
            </a:p>
          </p:txBody>
        </p:sp>
        <p:sp>
          <p:nvSpPr>
            <p:cNvPr id="587798" name="Rectangle 22"/>
            <p:cNvSpPr>
              <a:spLocks noChangeArrowheads="1"/>
            </p:cNvSpPr>
            <p:nvPr/>
          </p:nvSpPr>
          <p:spPr bwMode="auto">
            <a:xfrm>
              <a:off x="838200" y="3124200"/>
              <a:ext cx="6477000" cy="22098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nchor="ctr">
              <a:noAutofit/>
            </a:bodyPr>
            <a:lstStyle/>
            <a:p>
              <a:pPr algn="ctr" eaLnBrk="0" fontAlgn="base" hangingPunct="0">
                <a:spcBef>
                  <a:spcPct val="20000"/>
                </a:spcBef>
                <a:spcAft>
                  <a:spcPct val="0"/>
                </a:spcAft>
                <a:buSzPct val="100000"/>
              </a:pPr>
              <a:r>
                <a:rPr lang="en-US" sz="4400" b="1" dirty="0">
                  <a:solidFill>
                    <a:srgbClr val="FFFFFF"/>
                  </a:solidFill>
                  <a:sym typeface="Zapf Dingbats" pitchFamily="1" charset="2"/>
                </a:rPr>
                <a:t>Memory System</a:t>
              </a:r>
            </a:p>
          </p:txBody>
        </p:sp>
      </p:grpSp>
      <p:sp>
        <p:nvSpPr>
          <p:cNvPr id="587801" name="Rectangle 25" descr="Rectangle: Click to edit Master text styles&#10;Second level&#10;Third level&#10;Fourth level&#10;Fifth level"/>
          <p:cNvSpPr>
            <a:spLocks noGrp="1" noChangeArrowheads="1"/>
          </p:cNvSpPr>
          <p:nvPr>
            <p:ph type="body" idx="1"/>
          </p:nvPr>
        </p:nvSpPr>
        <p:spPr>
          <a:xfrm>
            <a:off x="381000" y="1219200"/>
            <a:ext cx="8534400" cy="914400"/>
          </a:xfrm>
          <a:noFill/>
          <a:ln/>
        </p:spPr>
        <p:txBody>
          <a:bodyPr/>
          <a:lstStyle/>
          <a:p>
            <a:r>
              <a:rPr lang="en-US" b="1" dirty="0">
                <a:solidFill>
                  <a:srgbClr val="FF0909"/>
                </a:solidFill>
              </a:rPr>
              <a:t>Shared memory</a:t>
            </a:r>
          </a:p>
          <a:p>
            <a:pPr lvl="1"/>
            <a:r>
              <a:rPr lang="en-US" dirty="0"/>
              <a:t>Multiple execution contexts sharing a single address space</a:t>
            </a:r>
          </a:p>
          <a:p>
            <a:pPr lvl="2"/>
            <a:r>
              <a:rPr lang="en-US" dirty="0"/>
              <a:t>Multiple programs (MIMD)</a:t>
            </a:r>
          </a:p>
          <a:p>
            <a:pPr lvl="2"/>
            <a:r>
              <a:rPr lang="en-US" dirty="0"/>
              <a:t>Or more frequently: multiple copies of one program (SPMD) </a:t>
            </a:r>
          </a:p>
          <a:p>
            <a:pPr lvl="1"/>
            <a:r>
              <a:rPr lang="en-US" dirty="0">
                <a:solidFill>
                  <a:srgbClr val="000000"/>
                </a:solidFill>
              </a:rPr>
              <a:t>Implicit (automatic) communication via loads and stores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other option?</a:t>
            </a:r>
          </a:p>
        </p:txBody>
      </p:sp>
      <p:sp>
        <p:nvSpPr>
          <p:cNvPr id="3" name="Content Placeholder 2"/>
          <p:cNvSpPr>
            <a:spLocks noGrp="1"/>
          </p:cNvSpPr>
          <p:nvPr>
            <p:ph idx="1"/>
          </p:nvPr>
        </p:nvSpPr>
        <p:spPr/>
        <p:txBody>
          <a:bodyPr/>
          <a:lstStyle/>
          <a:p>
            <a:r>
              <a:rPr lang="en-US" b="1" dirty="0">
                <a:solidFill>
                  <a:schemeClr val="accent1"/>
                </a:solidFill>
              </a:rPr>
              <a:t>Basically the only other option is “message passing”</a:t>
            </a:r>
          </a:p>
          <a:p>
            <a:pPr lvl="1"/>
            <a:r>
              <a:rPr lang="en-US" dirty="0"/>
              <a:t>We communicate via explicit messages.</a:t>
            </a:r>
          </a:p>
          <a:p>
            <a:pPr lvl="1"/>
            <a:r>
              <a:rPr lang="en-US" dirty="0"/>
              <a:t> So instead of just changing a variable, we’d need to call a function to pass a specific message.</a:t>
            </a:r>
          </a:p>
          <a:p>
            <a:pPr lvl="1"/>
            <a:endParaRPr lang="en-US" dirty="0"/>
          </a:p>
          <a:p>
            <a:r>
              <a:rPr lang="en-US" b="1" dirty="0">
                <a:solidFill>
                  <a:schemeClr val="accent1"/>
                </a:solidFill>
              </a:rPr>
              <a:t>Message passing systems are easy to build and </a:t>
            </a:r>
            <a:r>
              <a:rPr lang="en-US" b="1">
                <a:solidFill>
                  <a:schemeClr val="accent1"/>
                </a:solidFill>
              </a:rPr>
              <a:t>pretty efficient.</a:t>
            </a:r>
            <a:endParaRPr lang="en-US" b="1" dirty="0">
              <a:solidFill>
                <a:schemeClr val="accent1"/>
              </a:solidFill>
            </a:endParaRPr>
          </a:p>
          <a:p>
            <a:pPr lvl="1"/>
            <a:r>
              <a:rPr lang="en-US" dirty="0"/>
              <a:t>But harder to code.</a:t>
            </a:r>
          </a:p>
          <a:p>
            <a:pPr lvl="1"/>
            <a:endParaRPr lang="en-US" dirty="0"/>
          </a:p>
          <a:p>
            <a:r>
              <a:rPr lang="en-US" b="1" dirty="0">
                <a:solidFill>
                  <a:schemeClr val="accent1"/>
                </a:solidFill>
              </a:rPr>
              <a:t>Shared memory programming is basically the same as multi-threaded programming on one processors</a:t>
            </a:r>
          </a:p>
          <a:p>
            <a:pPr lvl="1"/>
            <a:r>
              <a:rPr lang="en-US" dirty="0"/>
              <a:t>And (many) programmers already know how to do that.</a:t>
            </a:r>
          </a:p>
        </p:txBody>
      </p:sp>
    </p:spTree>
    <p:extLst>
      <p:ext uri="{BB962C8B-B14F-4D97-AF65-F5344CB8AC3E}">
        <p14:creationId xmlns:p14="http://schemas.microsoft.com/office/powerpoint/2010/main" val="2888218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a:t>So Why Shared Memory?</a:t>
            </a:r>
          </a:p>
        </p:txBody>
      </p:sp>
      <p:sp>
        <p:nvSpPr>
          <p:cNvPr id="18435" name="Rectangle 3"/>
          <p:cNvSpPr>
            <a:spLocks noGrp="1" noChangeArrowheads="1"/>
          </p:cNvSpPr>
          <p:nvPr>
            <p:ph type="body" idx="1"/>
          </p:nvPr>
        </p:nvSpPr>
        <p:spPr/>
        <p:txBody>
          <a:bodyPr/>
          <a:lstStyle/>
          <a:p>
            <a:pPr eaLnBrk="1" hangingPunct="1">
              <a:buFontTx/>
              <a:buNone/>
            </a:pPr>
            <a:r>
              <a:rPr lang="en-US" b="1" dirty="0">
                <a:solidFill>
                  <a:schemeClr val="accent1"/>
                </a:solidFill>
              </a:rPr>
              <a:t>Pluses</a:t>
            </a:r>
          </a:p>
          <a:p>
            <a:pPr lvl="1" eaLnBrk="1" hangingPunct="1"/>
            <a:r>
              <a:rPr lang="en-US" dirty="0"/>
              <a:t>For applications looks like multitasking </a:t>
            </a:r>
            <a:r>
              <a:rPr lang="en-US" dirty="0" err="1"/>
              <a:t>uniprocessor</a:t>
            </a:r>
            <a:endParaRPr lang="en-US" dirty="0"/>
          </a:p>
          <a:p>
            <a:pPr lvl="1" eaLnBrk="1" hangingPunct="1"/>
            <a:r>
              <a:rPr lang="en-US" dirty="0"/>
              <a:t>For OS only evolutionary extensions required</a:t>
            </a:r>
          </a:p>
          <a:p>
            <a:pPr lvl="1" eaLnBrk="1" hangingPunct="1"/>
            <a:r>
              <a:rPr lang="en-US" dirty="0"/>
              <a:t>Easy to do communication without OS being involved</a:t>
            </a:r>
          </a:p>
          <a:p>
            <a:pPr lvl="1" eaLnBrk="1" hangingPunct="1"/>
            <a:r>
              <a:rPr lang="en-US" dirty="0"/>
              <a:t>Software can worry about correctness first then performance</a:t>
            </a:r>
          </a:p>
          <a:p>
            <a:pPr eaLnBrk="1" hangingPunct="1">
              <a:buFontTx/>
              <a:buNone/>
            </a:pPr>
            <a:r>
              <a:rPr lang="en-US" b="1" dirty="0">
                <a:solidFill>
                  <a:schemeClr val="accent1"/>
                </a:solidFill>
              </a:rPr>
              <a:t>Minuses</a:t>
            </a:r>
          </a:p>
          <a:p>
            <a:pPr lvl="1" eaLnBrk="1" hangingPunct="1"/>
            <a:r>
              <a:rPr lang="en-US" dirty="0"/>
              <a:t>Proper synchronization is complex</a:t>
            </a:r>
          </a:p>
          <a:p>
            <a:pPr lvl="1" eaLnBrk="1" hangingPunct="1"/>
            <a:r>
              <a:rPr lang="en-US" dirty="0"/>
              <a:t>Communication is implicit so harder to optimize</a:t>
            </a:r>
          </a:p>
          <a:p>
            <a:pPr lvl="1" eaLnBrk="1" hangingPunct="1"/>
            <a:r>
              <a:rPr lang="en-US" dirty="0"/>
              <a:t>Hardware designers must implement</a:t>
            </a:r>
          </a:p>
          <a:p>
            <a:pPr eaLnBrk="1" hangingPunct="1">
              <a:buFontTx/>
              <a:buNone/>
            </a:pPr>
            <a:r>
              <a:rPr lang="en-US" b="1" dirty="0">
                <a:solidFill>
                  <a:schemeClr val="accent1"/>
                </a:solidFill>
              </a:rPr>
              <a:t>Result</a:t>
            </a:r>
          </a:p>
          <a:p>
            <a:pPr lvl="1" eaLnBrk="1" hangingPunct="1"/>
            <a:r>
              <a:rPr lang="en-US" dirty="0"/>
              <a:t>Traditionally bus-based Symmetric Multiprocessors (SMPs), and now the CMPs are the most success parallel machines ever</a:t>
            </a:r>
          </a:p>
          <a:p>
            <a:pPr lvl="1" eaLnBrk="1" hangingPunct="1"/>
            <a:r>
              <a:rPr lang="en-US" dirty="0"/>
              <a:t>And the first with multi-billion-dollar markets</a:t>
            </a:r>
          </a:p>
          <a:p>
            <a:pPr lvl="1" eaLnBrk="1" hangingPunct="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p:nvPr/>
        </p:nvCxnSpPr>
        <p:spPr bwMode="auto">
          <a:xfrm rot="10800000">
            <a:off x="1631950" y="3464719"/>
            <a:ext cx="160378" cy="1588"/>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65" name="Straight Connector 64"/>
          <p:cNvCxnSpPr/>
          <p:nvPr/>
        </p:nvCxnSpPr>
        <p:spPr bwMode="auto">
          <a:xfrm rot="5400000">
            <a:off x="1414159" y="3162836"/>
            <a:ext cx="602287" cy="4654"/>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68" name="Straight Connector 67"/>
          <p:cNvCxnSpPr/>
          <p:nvPr/>
        </p:nvCxnSpPr>
        <p:spPr bwMode="auto">
          <a:xfrm rot="10800000">
            <a:off x="3526482" y="3464718"/>
            <a:ext cx="160378" cy="1588"/>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69" name="Straight Connector 68"/>
          <p:cNvCxnSpPr/>
          <p:nvPr/>
        </p:nvCxnSpPr>
        <p:spPr bwMode="auto">
          <a:xfrm rot="5400000">
            <a:off x="3308691" y="3162836"/>
            <a:ext cx="602287" cy="4654"/>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70" name="Straight Connector 69"/>
          <p:cNvCxnSpPr/>
          <p:nvPr/>
        </p:nvCxnSpPr>
        <p:spPr bwMode="auto">
          <a:xfrm rot="10800000">
            <a:off x="5434532" y="3464718"/>
            <a:ext cx="160378" cy="1588"/>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71" name="Straight Connector 70"/>
          <p:cNvCxnSpPr/>
          <p:nvPr/>
        </p:nvCxnSpPr>
        <p:spPr bwMode="auto">
          <a:xfrm rot="5400000">
            <a:off x="5216741" y="3162836"/>
            <a:ext cx="602287" cy="4654"/>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72" name="Straight Connector 71"/>
          <p:cNvCxnSpPr/>
          <p:nvPr/>
        </p:nvCxnSpPr>
        <p:spPr bwMode="auto">
          <a:xfrm rot="10800000">
            <a:off x="7361477" y="3464719"/>
            <a:ext cx="160378" cy="1588"/>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73" name="Straight Connector 72"/>
          <p:cNvCxnSpPr/>
          <p:nvPr/>
        </p:nvCxnSpPr>
        <p:spPr bwMode="auto">
          <a:xfrm rot="5400000">
            <a:off x="7143686" y="3162836"/>
            <a:ext cx="602287" cy="4654"/>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37" name="Line 39"/>
          <p:cNvSpPr>
            <a:spLocks noChangeShapeType="1"/>
          </p:cNvSpPr>
          <p:nvPr/>
        </p:nvSpPr>
        <p:spPr bwMode="auto">
          <a:xfrm>
            <a:off x="5486400" y="4367213"/>
            <a:ext cx="0" cy="30480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anchor="ctr">
            <a:spAutoFit/>
          </a:bodyPr>
          <a:lstStyle/>
          <a:p>
            <a:pPr eaLnBrk="0" fontAlgn="base" hangingPunct="0">
              <a:spcBef>
                <a:spcPct val="0"/>
              </a:spcBef>
              <a:spcAft>
                <a:spcPct val="0"/>
              </a:spcAft>
            </a:pPr>
            <a:endParaRPr lang="en-US">
              <a:solidFill>
                <a:srgbClr val="000000"/>
              </a:solidFill>
            </a:endParaRPr>
          </a:p>
        </p:txBody>
      </p:sp>
      <p:grpSp>
        <p:nvGrpSpPr>
          <p:cNvPr id="2" name="Group 56"/>
          <p:cNvGrpSpPr/>
          <p:nvPr/>
        </p:nvGrpSpPr>
        <p:grpSpPr>
          <a:xfrm>
            <a:off x="1219200" y="3657600"/>
            <a:ext cx="6629400" cy="328613"/>
            <a:chOff x="1219200" y="3833813"/>
            <a:chExt cx="6629400" cy="152400"/>
          </a:xfrm>
        </p:grpSpPr>
        <p:sp>
          <p:nvSpPr>
            <p:cNvPr id="19" name="Line 13"/>
            <p:cNvSpPr>
              <a:spLocks noChangeShapeType="1"/>
            </p:cNvSpPr>
            <p:nvPr/>
          </p:nvSpPr>
          <p:spPr bwMode="auto">
            <a:xfrm>
              <a:off x="1219200" y="3833813"/>
              <a:ext cx="0" cy="15240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20" name="Line 14"/>
            <p:cNvSpPr>
              <a:spLocks noChangeShapeType="1"/>
            </p:cNvSpPr>
            <p:nvPr/>
          </p:nvSpPr>
          <p:spPr bwMode="auto">
            <a:xfrm>
              <a:off x="2133600" y="3833813"/>
              <a:ext cx="0" cy="15240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28" name="Line 26"/>
            <p:cNvSpPr>
              <a:spLocks noChangeShapeType="1"/>
            </p:cNvSpPr>
            <p:nvPr/>
          </p:nvSpPr>
          <p:spPr bwMode="auto">
            <a:xfrm>
              <a:off x="3124200" y="3833813"/>
              <a:ext cx="0" cy="15240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29" name="Line 27"/>
            <p:cNvSpPr>
              <a:spLocks noChangeShapeType="1"/>
            </p:cNvSpPr>
            <p:nvPr/>
          </p:nvSpPr>
          <p:spPr bwMode="auto">
            <a:xfrm>
              <a:off x="4038600" y="3833813"/>
              <a:ext cx="0" cy="15240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38" name="Line 40"/>
            <p:cNvSpPr>
              <a:spLocks noChangeShapeType="1"/>
            </p:cNvSpPr>
            <p:nvPr/>
          </p:nvSpPr>
          <p:spPr bwMode="auto">
            <a:xfrm>
              <a:off x="5029200" y="3833813"/>
              <a:ext cx="0" cy="15240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39" name="Line 41"/>
            <p:cNvSpPr>
              <a:spLocks noChangeShapeType="1"/>
            </p:cNvSpPr>
            <p:nvPr/>
          </p:nvSpPr>
          <p:spPr bwMode="auto">
            <a:xfrm>
              <a:off x="5943600" y="3833813"/>
              <a:ext cx="0" cy="15240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47" name="Line 53"/>
            <p:cNvSpPr>
              <a:spLocks noChangeShapeType="1"/>
            </p:cNvSpPr>
            <p:nvPr/>
          </p:nvSpPr>
          <p:spPr bwMode="auto">
            <a:xfrm>
              <a:off x="6934200" y="3833813"/>
              <a:ext cx="0" cy="15240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48" name="Line 54"/>
            <p:cNvSpPr>
              <a:spLocks noChangeShapeType="1"/>
            </p:cNvSpPr>
            <p:nvPr/>
          </p:nvSpPr>
          <p:spPr bwMode="auto">
            <a:xfrm>
              <a:off x="7848600" y="3833813"/>
              <a:ext cx="0" cy="15240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anchor="ctr">
              <a:spAutoFit/>
            </a:bodyPr>
            <a:lstStyle/>
            <a:p>
              <a:pPr eaLnBrk="0" fontAlgn="base" hangingPunct="0">
                <a:spcBef>
                  <a:spcPct val="0"/>
                </a:spcBef>
                <a:spcAft>
                  <a:spcPct val="0"/>
                </a:spcAft>
              </a:pPr>
              <a:endParaRPr lang="en-US">
                <a:solidFill>
                  <a:srgbClr val="000000"/>
                </a:solidFill>
              </a:endParaRPr>
            </a:p>
          </p:txBody>
        </p:sp>
      </p:grpSp>
      <p:sp>
        <p:nvSpPr>
          <p:cNvPr id="55" name="Line 61"/>
          <p:cNvSpPr>
            <a:spLocks noChangeShapeType="1"/>
          </p:cNvSpPr>
          <p:nvPr/>
        </p:nvSpPr>
        <p:spPr bwMode="auto">
          <a:xfrm>
            <a:off x="3581400" y="4367213"/>
            <a:ext cx="0" cy="30480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6" name="Line 62"/>
          <p:cNvSpPr>
            <a:spLocks noChangeShapeType="1"/>
          </p:cNvSpPr>
          <p:nvPr/>
        </p:nvSpPr>
        <p:spPr bwMode="auto">
          <a:xfrm>
            <a:off x="7391400" y="4367213"/>
            <a:ext cx="0" cy="30480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wrap="none" anchor="ctr">
            <a:spAutoFit/>
          </a:bodyPr>
          <a:lstStyle/>
          <a:p>
            <a:pPr eaLnBrk="0" fontAlgn="base" hangingPunct="0">
              <a:spcBef>
                <a:spcPct val="0"/>
              </a:spcBef>
              <a:spcAft>
                <a:spcPct val="0"/>
              </a:spcAft>
            </a:pPr>
            <a:endParaRPr lang="en-US">
              <a:solidFill>
                <a:srgbClr val="000000"/>
              </a:solidFill>
            </a:endParaRPr>
          </a:p>
        </p:txBody>
      </p:sp>
      <p:sp>
        <p:nvSpPr>
          <p:cNvPr id="18" name="Line 12"/>
          <p:cNvSpPr>
            <a:spLocks noChangeShapeType="1"/>
          </p:cNvSpPr>
          <p:nvPr/>
        </p:nvSpPr>
        <p:spPr bwMode="auto">
          <a:xfrm>
            <a:off x="1676400" y="4367213"/>
            <a:ext cx="0" cy="30480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anchor="ctr">
            <a:spAutoFit/>
          </a:bodyPr>
          <a:lstStyle/>
          <a:p>
            <a:pPr eaLnBrk="0" fontAlgn="base" hangingPunct="0">
              <a:spcBef>
                <a:spcPct val="0"/>
              </a:spcBef>
              <a:spcAft>
                <a:spcPct val="0"/>
              </a:spcAft>
            </a:pPr>
            <a:endParaRPr lang="en-US">
              <a:solidFill>
                <a:srgbClr val="000000"/>
              </a:solidFill>
            </a:endParaRPr>
          </a:p>
        </p:txBody>
      </p:sp>
      <p:sp>
        <p:nvSpPr>
          <p:cNvPr id="587779" name="Rectangle 3"/>
          <p:cNvSpPr>
            <a:spLocks noGrp="1" noChangeArrowheads="1"/>
          </p:cNvSpPr>
          <p:nvPr>
            <p:ph type="title"/>
          </p:nvPr>
        </p:nvSpPr>
        <p:spPr/>
        <p:txBody>
          <a:bodyPr/>
          <a:lstStyle/>
          <a:p>
            <a:r>
              <a:rPr lang="en-US"/>
              <a:t>Shared-Memory Multiprocessors</a:t>
            </a:r>
          </a:p>
        </p:txBody>
      </p:sp>
      <p:sp>
        <p:nvSpPr>
          <p:cNvPr id="587784" name="Text Box 8"/>
          <p:cNvSpPr txBox="1">
            <a:spLocks noChangeArrowheads="1"/>
          </p:cNvSpPr>
          <p:nvPr/>
        </p:nvSpPr>
        <p:spPr bwMode="auto">
          <a:xfrm>
            <a:off x="1388222" y="2213653"/>
            <a:ext cx="658813" cy="64232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3600" b="1" dirty="0">
                <a:solidFill>
                  <a:srgbClr val="000000"/>
                </a:solidFill>
                <a:sym typeface="Zapf Dingbats" pitchFamily="1" charset="2"/>
              </a:rPr>
              <a:t>P</a:t>
            </a:r>
            <a:r>
              <a:rPr lang="en-US" sz="3600" b="1" baseline="-25000" dirty="0">
                <a:solidFill>
                  <a:srgbClr val="000000"/>
                </a:solidFill>
                <a:sym typeface="Zapf Dingbats" pitchFamily="1" charset="2"/>
              </a:rPr>
              <a:t>1</a:t>
            </a:r>
            <a:endParaRPr lang="en-US" sz="3600" b="1" dirty="0">
              <a:solidFill>
                <a:srgbClr val="000000"/>
              </a:solidFill>
              <a:sym typeface="Zapf Dingbats" pitchFamily="1" charset="2"/>
            </a:endParaRPr>
          </a:p>
        </p:txBody>
      </p:sp>
      <p:sp>
        <p:nvSpPr>
          <p:cNvPr id="587788" name="Text Box 12"/>
          <p:cNvSpPr txBox="1">
            <a:spLocks noChangeArrowheads="1"/>
          </p:cNvSpPr>
          <p:nvPr/>
        </p:nvSpPr>
        <p:spPr bwMode="auto">
          <a:xfrm>
            <a:off x="3281285" y="2213653"/>
            <a:ext cx="658813" cy="64232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3600" b="1" dirty="0">
                <a:solidFill>
                  <a:srgbClr val="000000"/>
                </a:solidFill>
                <a:sym typeface="Zapf Dingbats" pitchFamily="1" charset="2"/>
              </a:rPr>
              <a:t>P</a:t>
            </a:r>
            <a:r>
              <a:rPr lang="en-US" sz="3600" b="1" baseline="-25000" dirty="0">
                <a:solidFill>
                  <a:srgbClr val="000000"/>
                </a:solidFill>
                <a:sym typeface="Zapf Dingbats" pitchFamily="1" charset="2"/>
              </a:rPr>
              <a:t>2</a:t>
            </a:r>
            <a:endParaRPr lang="en-US" sz="3600" b="1" dirty="0">
              <a:solidFill>
                <a:srgbClr val="000000"/>
              </a:solidFill>
              <a:sym typeface="Zapf Dingbats" pitchFamily="1" charset="2"/>
            </a:endParaRPr>
          </a:p>
        </p:txBody>
      </p:sp>
      <p:sp>
        <p:nvSpPr>
          <p:cNvPr id="587792" name="Text Box 16"/>
          <p:cNvSpPr txBox="1">
            <a:spLocks noChangeArrowheads="1"/>
          </p:cNvSpPr>
          <p:nvPr/>
        </p:nvSpPr>
        <p:spPr bwMode="auto">
          <a:xfrm>
            <a:off x="5186285" y="2213653"/>
            <a:ext cx="658813" cy="64232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3600" b="1">
                <a:solidFill>
                  <a:srgbClr val="000000"/>
                </a:solidFill>
                <a:sym typeface="Zapf Dingbats" pitchFamily="1" charset="2"/>
              </a:rPr>
              <a:t>P</a:t>
            </a:r>
            <a:r>
              <a:rPr lang="en-US" sz="3600" b="1" baseline="-25000">
                <a:solidFill>
                  <a:srgbClr val="000000"/>
                </a:solidFill>
                <a:sym typeface="Zapf Dingbats" pitchFamily="1" charset="2"/>
              </a:rPr>
              <a:t>3</a:t>
            </a:r>
            <a:endParaRPr lang="en-US" sz="3600" b="1">
              <a:solidFill>
                <a:srgbClr val="000000"/>
              </a:solidFill>
              <a:sym typeface="Zapf Dingbats" pitchFamily="1" charset="2"/>
            </a:endParaRPr>
          </a:p>
        </p:txBody>
      </p:sp>
      <p:sp>
        <p:nvSpPr>
          <p:cNvPr id="587796" name="Text Box 20"/>
          <p:cNvSpPr txBox="1">
            <a:spLocks noChangeArrowheads="1"/>
          </p:cNvSpPr>
          <p:nvPr/>
        </p:nvSpPr>
        <p:spPr bwMode="auto">
          <a:xfrm>
            <a:off x="7091285" y="2213653"/>
            <a:ext cx="658813" cy="64232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3600" b="1" dirty="0">
                <a:solidFill>
                  <a:srgbClr val="000000"/>
                </a:solidFill>
                <a:sym typeface="Zapf Dingbats" pitchFamily="1" charset="2"/>
              </a:rPr>
              <a:t>P</a:t>
            </a:r>
            <a:r>
              <a:rPr lang="en-US" sz="3600" b="1" baseline="-25000" dirty="0">
                <a:solidFill>
                  <a:srgbClr val="000000"/>
                </a:solidFill>
                <a:sym typeface="Zapf Dingbats" pitchFamily="1" charset="2"/>
              </a:rPr>
              <a:t>4</a:t>
            </a:r>
            <a:endParaRPr lang="en-US" sz="3600" b="1" dirty="0">
              <a:solidFill>
                <a:srgbClr val="000000"/>
              </a:solidFill>
              <a:sym typeface="Zapf Dingbats" pitchFamily="1" charset="2"/>
            </a:endParaRPr>
          </a:p>
        </p:txBody>
      </p:sp>
      <p:sp>
        <p:nvSpPr>
          <p:cNvPr id="587801" name="Rectangle 25" descr="Rectangle: Click to edit Master text styles&#10;Second level&#10;Third level&#10;Fourth level&#10;Fifth level"/>
          <p:cNvSpPr>
            <a:spLocks noGrp="1" noChangeArrowheads="1"/>
          </p:cNvSpPr>
          <p:nvPr>
            <p:ph type="body" idx="1"/>
          </p:nvPr>
        </p:nvSpPr>
        <p:spPr>
          <a:xfrm>
            <a:off x="381000" y="1219200"/>
            <a:ext cx="8534400" cy="914400"/>
          </a:xfrm>
          <a:noFill/>
          <a:ln/>
        </p:spPr>
        <p:txBody>
          <a:bodyPr/>
          <a:lstStyle/>
          <a:p>
            <a:r>
              <a:rPr lang="en-US" b="1" dirty="0"/>
              <a:t>There are lots of ways to connect processors together</a:t>
            </a:r>
            <a:endParaRPr lang="en-US" dirty="0"/>
          </a:p>
        </p:txBody>
      </p:sp>
      <p:sp>
        <p:nvSpPr>
          <p:cNvPr id="14" name="Line 4"/>
          <p:cNvSpPr>
            <a:spLocks noChangeShapeType="1"/>
          </p:cNvSpPr>
          <p:nvPr/>
        </p:nvSpPr>
        <p:spPr bwMode="auto">
          <a:xfrm>
            <a:off x="762000" y="2995613"/>
            <a:ext cx="7620000" cy="0"/>
          </a:xfrm>
          <a:prstGeom prst="line">
            <a:avLst/>
          </a:prstGeom>
          <a:noFill/>
          <a:ln w="38100" cap="rnd">
            <a:solidFill>
              <a:schemeClr val="tx1"/>
            </a:solidFill>
            <a:prstDash val="sysDot"/>
            <a:round/>
            <a:headEnd/>
            <a:tailEnd/>
          </a:ln>
          <a:effectLst/>
        </p:spPr>
        <p:txBody>
          <a:bodyPr anchor="ctr">
            <a:spAutoFit/>
          </a:bodyPr>
          <a:lstStyle/>
          <a:p>
            <a:pPr eaLnBrk="0" fontAlgn="base" hangingPunct="0">
              <a:spcBef>
                <a:spcPct val="0"/>
              </a:spcBef>
              <a:spcAft>
                <a:spcPct val="0"/>
              </a:spcAft>
            </a:pPr>
            <a:endParaRPr lang="en-US">
              <a:solidFill>
                <a:srgbClr val="000000"/>
              </a:solidFill>
            </a:endParaRPr>
          </a:p>
        </p:txBody>
      </p:sp>
      <p:sp>
        <p:nvSpPr>
          <p:cNvPr id="16" name="Text Box 6"/>
          <p:cNvSpPr txBox="1">
            <a:spLocks noChangeArrowheads="1"/>
          </p:cNvSpPr>
          <p:nvPr/>
        </p:nvSpPr>
        <p:spPr bwMode="auto">
          <a:xfrm>
            <a:off x="838200" y="4640263"/>
            <a:ext cx="7391400" cy="51911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spAutoFit/>
          </a:bodyPr>
          <a:lstStyle/>
          <a:p>
            <a:pPr algn="ctr" eaLnBrk="0" fontAlgn="base" hangingPunct="0">
              <a:spcBef>
                <a:spcPct val="20000"/>
              </a:spcBef>
              <a:spcAft>
                <a:spcPct val="0"/>
              </a:spcAft>
              <a:buSzPct val="100000"/>
            </a:pPr>
            <a:r>
              <a:rPr lang="en-US" sz="2800" b="1">
                <a:solidFill>
                  <a:srgbClr val="000000"/>
                </a:solidFill>
                <a:sym typeface="Zapf Dingbats" pitchFamily="1" charset="2"/>
              </a:rPr>
              <a:t>Interconnection Network</a:t>
            </a:r>
            <a:endParaRPr lang="en-US" sz="2400" b="1">
              <a:solidFill>
                <a:srgbClr val="000000"/>
              </a:solidFill>
              <a:sym typeface="Zapf Dingbats" pitchFamily="1" charset="2"/>
            </a:endParaRPr>
          </a:p>
        </p:txBody>
      </p:sp>
      <p:sp>
        <p:nvSpPr>
          <p:cNvPr id="22" name="Text Box 16"/>
          <p:cNvSpPr txBox="1">
            <a:spLocks noChangeArrowheads="1"/>
          </p:cNvSpPr>
          <p:nvPr/>
        </p:nvSpPr>
        <p:spPr bwMode="auto">
          <a:xfrm>
            <a:off x="838200" y="3121819"/>
            <a:ext cx="793750" cy="685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noAutofit/>
          </a:bodyPr>
          <a:lstStyle/>
          <a:p>
            <a:pPr algn="ctr" eaLnBrk="0" fontAlgn="base" hangingPunct="0">
              <a:spcBef>
                <a:spcPct val="50000"/>
              </a:spcBef>
              <a:spcAft>
                <a:spcPct val="0"/>
              </a:spcAft>
              <a:buSzPct val="100000"/>
            </a:pPr>
            <a:r>
              <a:rPr lang="en-US" sz="1600" b="1" dirty="0">
                <a:solidFill>
                  <a:srgbClr val="000000"/>
                </a:solidFill>
                <a:sym typeface="Zapf Dingbats" pitchFamily="1" charset="2"/>
              </a:rPr>
              <a:t>Cache</a:t>
            </a:r>
            <a:endParaRPr lang="en-US" sz="2400" b="1" dirty="0">
              <a:solidFill>
                <a:srgbClr val="000000"/>
              </a:solidFill>
              <a:sym typeface="Zapf Dingbats" pitchFamily="1" charset="2"/>
            </a:endParaRPr>
          </a:p>
        </p:txBody>
      </p:sp>
      <p:sp>
        <p:nvSpPr>
          <p:cNvPr id="25" name="Text Box 19"/>
          <p:cNvSpPr txBox="1">
            <a:spLocks noChangeArrowheads="1"/>
          </p:cNvSpPr>
          <p:nvPr/>
        </p:nvSpPr>
        <p:spPr bwMode="auto">
          <a:xfrm>
            <a:off x="1792328" y="3143558"/>
            <a:ext cx="734972" cy="64232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3600" b="1">
                <a:solidFill>
                  <a:srgbClr val="000000"/>
                </a:solidFill>
                <a:sym typeface="Zapf Dingbats" pitchFamily="1" charset="2"/>
              </a:rPr>
              <a:t>M</a:t>
            </a:r>
            <a:r>
              <a:rPr lang="en-US" sz="3600" b="1" baseline="-25000">
                <a:solidFill>
                  <a:srgbClr val="000000"/>
                </a:solidFill>
                <a:sym typeface="Zapf Dingbats" pitchFamily="1" charset="2"/>
              </a:rPr>
              <a:t>1</a:t>
            </a:r>
            <a:endParaRPr lang="en-US" sz="3600" b="1">
              <a:solidFill>
                <a:srgbClr val="000000"/>
              </a:solidFill>
              <a:sym typeface="Zapf Dingbats" pitchFamily="1" charset="2"/>
            </a:endParaRPr>
          </a:p>
        </p:txBody>
      </p:sp>
      <p:sp>
        <p:nvSpPr>
          <p:cNvPr id="26" name="Text Box 20"/>
          <p:cNvSpPr txBox="1">
            <a:spLocks noChangeArrowheads="1"/>
          </p:cNvSpPr>
          <p:nvPr/>
        </p:nvSpPr>
        <p:spPr bwMode="auto">
          <a:xfrm>
            <a:off x="1066800" y="3986213"/>
            <a:ext cx="1243013" cy="3968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eaLnBrk="0" fontAlgn="base" hangingPunct="0">
              <a:spcBef>
                <a:spcPct val="20000"/>
              </a:spcBef>
              <a:spcAft>
                <a:spcPct val="0"/>
              </a:spcAft>
              <a:buSzPct val="100000"/>
            </a:pPr>
            <a:r>
              <a:rPr lang="en-US" sz="2000" b="1" dirty="0">
                <a:solidFill>
                  <a:srgbClr val="000000"/>
                </a:solidFill>
                <a:sym typeface="Zapf Dingbats" pitchFamily="1" charset="2"/>
              </a:rPr>
              <a:t>Interface</a:t>
            </a:r>
          </a:p>
        </p:txBody>
      </p:sp>
      <p:sp>
        <p:nvSpPr>
          <p:cNvPr id="31" name="Text Box 29"/>
          <p:cNvSpPr txBox="1">
            <a:spLocks noChangeArrowheads="1"/>
          </p:cNvSpPr>
          <p:nvPr/>
        </p:nvSpPr>
        <p:spPr bwMode="auto">
          <a:xfrm>
            <a:off x="2755900" y="3121819"/>
            <a:ext cx="793750" cy="685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noAutofit/>
          </a:bodyPr>
          <a:lstStyle/>
          <a:p>
            <a:pPr algn="ctr" eaLnBrk="0" fontAlgn="base" hangingPunct="0">
              <a:spcBef>
                <a:spcPct val="50000"/>
              </a:spcBef>
              <a:spcAft>
                <a:spcPct val="0"/>
              </a:spcAft>
              <a:buSzPct val="100000"/>
            </a:pPr>
            <a:r>
              <a:rPr lang="en-US" sz="1600" b="1" dirty="0">
                <a:solidFill>
                  <a:srgbClr val="000000"/>
                </a:solidFill>
                <a:sym typeface="Zapf Dingbats" pitchFamily="1" charset="2"/>
              </a:rPr>
              <a:t>Cache</a:t>
            </a:r>
          </a:p>
        </p:txBody>
      </p:sp>
      <p:sp>
        <p:nvSpPr>
          <p:cNvPr id="34" name="Text Box 32"/>
          <p:cNvSpPr txBox="1">
            <a:spLocks noChangeArrowheads="1"/>
          </p:cNvSpPr>
          <p:nvPr/>
        </p:nvSpPr>
        <p:spPr bwMode="auto">
          <a:xfrm>
            <a:off x="3697328" y="3143558"/>
            <a:ext cx="734972" cy="64232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3600" b="1" dirty="0">
                <a:solidFill>
                  <a:srgbClr val="000000"/>
                </a:solidFill>
                <a:sym typeface="Zapf Dingbats" pitchFamily="1" charset="2"/>
              </a:rPr>
              <a:t>M</a:t>
            </a:r>
            <a:r>
              <a:rPr lang="en-US" sz="3600" b="1" baseline="-25000" dirty="0">
                <a:solidFill>
                  <a:srgbClr val="000000"/>
                </a:solidFill>
                <a:sym typeface="Zapf Dingbats" pitchFamily="1" charset="2"/>
              </a:rPr>
              <a:t>2</a:t>
            </a:r>
            <a:endParaRPr lang="en-US" sz="3600" b="1" dirty="0">
              <a:solidFill>
                <a:srgbClr val="000000"/>
              </a:solidFill>
              <a:sym typeface="Zapf Dingbats" pitchFamily="1" charset="2"/>
            </a:endParaRPr>
          </a:p>
        </p:txBody>
      </p:sp>
      <p:sp>
        <p:nvSpPr>
          <p:cNvPr id="35" name="Text Box 33"/>
          <p:cNvSpPr txBox="1">
            <a:spLocks noChangeArrowheads="1"/>
          </p:cNvSpPr>
          <p:nvPr/>
        </p:nvSpPr>
        <p:spPr bwMode="auto">
          <a:xfrm>
            <a:off x="2971800" y="3986213"/>
            <a:ext cx="1243013" cy="3968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eaLnBrk="0" fontAlgn="base" hangingPunct="0">
              <a:spcBef>
                <a:spcPct val="20000"/>
              </a:spcBef>
              <a:spcAft>
                <a:spcPct val="0"/>
              </a:spcAft>
              <a:buSzPct val="100000"/>
            </a:pPr>
            <a:r>
              <a:rPr lang="en-US" sz="2000" b="1">
                <a:solidFill>
                  <a:srgbClr val="000000"/>
                </a:solidFill>
                <a:sym typeface="Zapf Dingbats" pitchFamily="1" charset="2"/>
              </a:rPr>
              <a:t>Interface</a:t>
            </a:r>
          </a:p>
        </p:txBody>
      </p:sp>
      <p:sp>
        <p:nvSpPr>
          <p:cNvPr id="41" name="Text Box 43"/>
          <p:cNvSpPr txBox="1">
            <a:spLocks noChangeArrowheads="1"/>
          </p:cNvSpPr>
          <p:nvPr/>
        </p:nvSpPr>
        <p:spPr bwMode="auto">
          <a:xfrm>
            <a:off x="4660900" y="3121819"/>
            <a:ext cx="793750" cy="685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noAutofit/>
          </a:bodyPr>
          <a:lstStyle/>
          <a:p>
            <a:pPr algn="ctr" eaLnBrk="0" fontAlgn="base" hangingPunct="0">
              <a:spcBef>
                <a:spcPct val="50000"/>
              </a:spcBef>
              <a:spcAft>
                <a:spcPct val="0"/>
              </a:spcAft>
              <a:buSzPct val="100000"/>
            </a:pPr>
            <a:r>
              <a:rPr lang="en-US" sz="1600" b="1">
                <a:solidFill>
                  <a:srgbClr val="000000"/>
                </a:solidFill>
                <a:sym typeface="Zapf Dingbats" pitchFamily="1" charset="2"/>
              </a:rPr>
              <a:t>Cache</a:t>
            </a:r>
          </a:p>
        </p:txBody>
      </p:sp>
      <p:sp>
        <p:nvSpPr>
          <p:cNvPr id="44" name="Text Box 46"/>
          <p:cNvSpPr txBox="1">
            <a:spLocks noChangeArrowheads="1"/>
          </p:cNvSpPr>
          <p:nvPr/>
        </p:nvSpPr>
        <p:spPr bwMode="auto">
          <a:xfrm>
            <a:off x="5602328" y="3143558"/>
            <a:ext cx="734972" cy="64232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3600" b="1">
                <a:solidFill>
                  <a:srgbClr val="000000"/>
                </a:solidFill>
                <a:sym typeface="Zapf Dingbats" pitchFamily="1" charset="2"/>
              </a:rPr>
              <a:t>M</a:t>
            </a:r>
            <a:r>
              <a:rPr lang="en-US" sz="3600" b="1" baseline="-25000">
                <a:solidFill>
                  <a:srgbClr val="000000"/>
                </a:solidFill>
                <a:sym typeface="Zapf Dingbats" pitchFamily="1" charset="2"/>
              </a:rPr>
              <a:t>3</a:t>
            </a:r>
            <a:endParaRPr lang="en-US" sz="3600" b="1">
              <a:solidFill>
                <a:srgbClr val="000000"/>
              </a:solidFill>
              <a:sym typeface="Zapf Dingbats" pitchFamily="1" charset="2"/>
            </a:endParaRPr>
          </a:p>
        </p:txBody>
      </p:sp>
      <p:sp>
        <p:nvSpPr>
          <p:cNvPr id="45" name="Text Box 47"/>
          <p:cNvSpPr txBox="1">
            <a:spLocks noChangeArrowheads="1"/>
          </p:cNvSpPr>
          <p:nvPr/>
        </p:nvSpPr>
        <p:spPr bwMode="auto">
          <a:xfrm>
            <a:off x="4876800" y="3986213"/>
            <a:ext cx="1243013" cy="3968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eaLnBrk="0" fontAlgn="base" hangingPunct="0">
              <a:spcBef>
                <a:spcPct val="20000"/>
              </a:spcBef>
              <a:spcAft>
                <a:spcPct val="0"/>
              </a:spcAft>
              <a:buSzPct val="100000"/>
            </a:pPr>
            <a:r>
              <a:rPr lang="en-US" sz="2000" b="1">
                <a:solidFill>
                  <a:srgbClr val="000000"/>
                </a:solidFill>
                <a:sym typeface="Zapf Dingbats" pitchFamily="1" charset="2"/>
              </a:rPr>
              <a:t>Interface</a:t>
            </a:r>
          </a:p>
        </p:txBody>
      </p:sp>
      <p:sp>
        <p:nvSpPr>
          <p:cNvPr id="50" name="Text Box 56"/>
          <p:cNvSpPr txBox="1">
            <a:spLocks noChangeArrowheads="1"/>
          </p:cNvSpPr>
          <p:nvPr/>
        </p:nvSpPr>
        <p:spPr bwMode="auto">
          <a:xfrm>
            <a:off x="6565900" y="3121819"/>
            <a:ext cx="793750" cy="685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noAutofit/>
          </a:bodyPr>
          <a:lstStyle/>
          <a:p>
            <a:pPr algn="ctr" eaLnBrk="0" fontAlgn="base" hangingPunct="0">
              <a:spcBef>
                <a:spcPct val="50000"/>
              </a:spcBef>
              <a:spcAft>
                <a:spcPct val="0"/>
              </a:spcAft>
              <a:buSzPct val="100000"/>
            </a:pPr>
            <a:r>
              <a:rPr lang="en-US" sz="1600" b="1">
                <a:solidFill>
                  <a:srgbClr val="000000"/>
                </a:solidFill>
                <a:sym typeface="Zapf Dingbats" pitchFamily="1" charset="2"/>
              </a:rPr>
              <a:t>Cache</a:t>
            </a:r>
          </a:p>
        </p:txBody>
      </p:sp>
      <p:sp>
        <p:nvSpPr>
          <p:cNvPr id="53" name="Text Box 59"/>
          <p:cNvSpPr txBox="1">
            <a:spLocks noChangeArrowheads="1"/>
          </p:cNvSpPr>
          <p:nvPr/>
        </p:nvSpPr>
        <p:spPr bwMode="auto">
          <a:xfrm>
            <a:off x="7507328" y="3143558"/>
            <a:ext cx="734972" cy="64232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eaLnBrk="0" fontAlgn="base" hangingPunct="0">
              <a:spcBef>
                <a:spcPct val="50000"/>
              </a:spcBef>
              <a:spcAft>
                <a:spcPct val="0"/>
              </a:spcAft>
              <a:buSzPct val="100000"/>
            </a:pPr>
            <a:r>
              <a:rPr lang="en-US" sz="3600" b="1" dirty="0">
                <a:solidFill>
                  <a:srgbClr val="000000"/>
                </a:solidFill>
                <a:sym typeface="Zapf Dingbats" pitchFamily="1" charset="2"/>
              </a:rPr>
              <a:t>M</a:t>
            </a:r>
            <a:r>
              <a:rPr lang="en-US" sz="3600" b="1" baseline="-25000" dirty="0">
                <a:solidFill>
                  <a:srgbClr val="000000"/>
                </a:solidFill>
                <a:sym typeface="Zapf Dingbats" pitchFamily="1" charset="2"/>
              </a:rPr>
              <a:t>4</a:t>
            </a:r>
            <a:endParaRPr lang="en-US" sz="3600" b="1" dirty="0">
              <a:solidFill>
                <a:srgbClr val="000000"/>
              </a:solidFill>
              <a:sym typeface="Zapf Dingbats" pitchFamily="1" charset="2"/>
            </a:endParaRPr>
          </a:p>
        </p:txBody>
      </p:sp>
      <p:sp>
        <p:nvSpPr>
          <p:cNvPr id="54" name="Text Box 60"/>
          <p:cNvSpPr txBox="1">
            <a:spLocks noChangeArrowheads="1"/>
          </p:cNvSpPr>
          <p:nvPr/>
        </p:nvSpPr>
        <p:spPr bwMode="auto">
          <a:xfrm>
            <a:off x="6781800" y="3986213"/>
            <a:ext cx="1243013" cy="3968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eaLnBrk="0" fontAlgn="base" hangingPunct="0">
              <a:spcBef>
                <a:spcPct val="20000"/>
              </a:spcBef>
              <a:spcAft>
                <a:spcPct val="0"/>
              </a:spcAft>
              <a:buSzPct val="100000"/>
            </a:pPr>
            <a:r>
              <a:rPr lang="en-US" sz="2000" b="1">
                <a:solidFill>
                  <a:srgbClr val="000000"/>
                </a:solidFill>
                <a:sym typeface="Zapf Dingbats" pitchFamily="1" charset="2"/>
              </a:rPr>
              <a:t>Interface</a:t>
            </a:r>
          </a:p>
        </p:txBody>
      </p:sp>
      <p:sp>
        <p:nvSpPr>
          <p:cNvPr id="3" name="Rectangle 2"/>
          <p:cNvSpPr/>
          <p:nvPr/>
        </p:nvSpPr>
        <p:spPr bwMode="auto">
          <a:xfrm>
            <a:off x="685800" y="1981200"/>
            <a:ext cx="1981200" cy="2538413"/>
          </a:xfrm>
          <a:prstGeom prst="rect">
            <a:avLst/>
          </a:prstGeom>
          <a:solidFill>
            <a:srgbClr val="696E97">
              <a:alpha val="25098"/>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Narrow" pitchFamily="34" charset="0"/>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a:xfrm>
            <a:off x="304800" y="228600"/>
            <a:ext cx="8534400" cy="685800"/>
          </a:xfrm>
        </p:spPr>
        <p:txBody>
          <a:bodyPr/>
          <a:lstStyle/>
          <a:p>
            <a:r>
              <a:rPr lang="en-US" sz="3200" dirty="0"/>
              <a:t>Paired vs. Separate Processor/Memory?</a:t>
            </a:r>
          </a:p>
        </p:txBody>
      </p:sp>
      <p:sp>
        <p:nvSpPr>
          <p:cNvPr id="584707" name="Rectangle 3" descr="Rectangle: Click to edit Master text styles&#10;Second level&#10;Third level&#10;Fourth level&#10;Fifth level"/>
          <p:cNvSpPr>
            <a:spLocks noGrp="1" noChangeArrowheads="1"/>
          </p:cNvSpPr>
          <p:nvPr>
            <p:ph type="body" idx="1"/>
          </p:nvPr>
        </p:nvSpPr>
        <p:spPr>
          <a:xfrm>
            <a:off x="304800" y="762000"/>
            <a:ext cx="8686800" cy="3276600"/>
          </a:xfrm>
        </p:spPr>
        <p:txBody>
          <a:bodyPr/>
          <a:lstStyle/>
          <a:p>
            <a:pPr>
              <a:lnSpc>
                <a:spcPct val="90000"/>
              </a:lnSpc>
            </a:pPr>
            <a:r>
              <a:rPr lang="en-US" b="1" dirty="0">
                <a:solidFill>
                  <a:srgbClr val="FF0909"/>
                </a:solidFill>
              </a:rPr>
              <a:t>Separate processor/memory</a:t>
            </a:r>
            <a:endParaRPr lang="en-US" dirty="0"/>
          </a:p>
          <a:p>
            <a:pPr lvl="1">
              <a:lnSpc>
                <a:spcPct val="90000"/>
              </a:lnSpc>
            </a:pPr>
            <a:r>
              <a:rPr lang="en-US" b="1" dirty="0">
                <a:solidFill>
                  <a:srgbClr val="FF0909"/>
                </a:solidFill>
              </a:rPr>
              <a:t>Uniform memory access (UMA): </a:t>
            </a:r>
            <a:r>
              <a:rPr lang="en-US" dirty="0">
                <a:solidFill>
                  <a:srgbClr val="000000"/>
                </a:solidFill>
              </a:rPr>
              <a:t>equal latency to all memory</a:t>
            </a:r>
          </a:p>
          <a:p>
            <a:pPr lvl="1">
              <a:lnSpc>
                <a:spcPct val="90000"/>
              </a:lnSpc>
              <a:buFontTx/>
              <a:buChar char="+"/>
            </a:pPr>
            <a:r>
              <a:rPr lang="en-US" dirty="0">
                <a:solidFill>
                  <a:srgbClr val="000000"/>
                </a:solidFill>
              </a:rPr>
              <a:t>Simple software, doesn’t matter where you put data</a:t>
            </a:r>
          </a:p>
          <a:p>
            <a:pPr lvl="1">
              <a:lnSpc>
                <a:spcPct val="90000"/>
              </a:lnSpc>
              <a:buFontTx/>
              <a:buChar char="–"/>
            </a:pPr>
            <a:r>
              <a:rPr lang="en-US" dirty="0">
                <a:solidFill>
                  <a:srgbClr val="000000"/>
                </a:solidFill>
              </a:rPr>
              <a:t>Lower peak performance</a:t>
            </a:r>
          </a:p>
          <a:p>
            <a:pPr lvl="1">
              <a:lnSpc>
                <a:spcPct val="90000"/>
              </a:lnSpc>
            </a:pPr>
            <a:r>
              <a:rPr lang="en-US" dirty="0">
                <a:solidFill>
                  <a:srgbClr val="000000"/>
                </a:solidFill>
              </a:rPr>
              <a:t>Bus-based UMAs common: </a:t>
            </a:r>
            <a:r>
              <a:rPr lang="en-US" b="1" dirty="0">
                <a:solidFill>
                  <a:srgbClr val="FF0909"/>
                </a:solidFill>
              </a:rPr>
              <a:t>symmetric multi-processors (SMP)</a:t>
            </a:r>
            <a:endParaRPr lang="en-US" dirty="0">
              <a:solidFill>
                <a:srgbClr val="000000"/>
              </a:solidFill>
            </a:endParaRPr>
          </a:p>
          <a:p>
            <a:pPr>
              <a:lnSpc>
                <a:spcPct val="90000"/>
              </a:lnSpc>
            </a:pPr>
            <a:r>
              <a:rPr lang="en-US" b="1" dirty="0">
                <a:solidFill>
                  <a:srgbClr val="FF0909"/>
                </a:solidFill>
              </a:rPr>
              <a:t>Paired processor/memory</a:t>
            </a:r>
            <a:endParaRPr lang="en-US" dirty="0">
              <a:solidFill>
                <a:srgbClr val="000000"/>
              </a:solidFill>
            </a:endParaRPr>
          </a:p>
          <a:p>
            <a:pPr lvl="1">
              <a:lnSpc>
                <a:spcPct val="90000"/>
              </a:lnSpc>
            </a:pPr>
            <a:r>
              <a:rPr lang="en-US" b="1" dirty="0">
                <a:solidFill>
                  <a:srgbClr val="FF0909"/>
                </a:solidFill>
              </a:rPr>
              <a:t>Non-uniform memory access (NUMA)</a:t>
            </a:r>
            <a:r>
              <a:rPr lang="en-US" dirty="0"/>
              <a:t>: faster to local memory</a:t>
            </a:r>
          </a:p>
          <a:p>
            <a:pPr lvl="1">
              <a:lnSpc>
                <a:spcPct val="90000"/>
              </a:lnSpc>
              <a:buFontTx/>
              <a:buChar char="–"/>
            </a:pPr>
            <a:r>
              <a:rPr lang="en-US" dirty="0"/>
              <a:t>More complex software: where you put data matters</a:t>
            </a:r>
          </a:p>
          <a:p>
            <a:pPr lvl="1">
              <a:lnSpc>
                <a:spcPct val="90000"/>
              </a:lnSpc>
              <a:buFontTx/>
              <a:buChar char="+"/>
            </a:pPr>
            <a:r>
              <a:rPr lang="en-US" dirty="0"/>
              <a:t>Higher peak performance: assuming proper data placement</a:t>
            </a:r>
          </a:p>
        </p:txBody>
      </p:sp>
      <p:sp>
        <p:nvSpPr>
          <p:cNvPr id="584708" name="Rectangle 4"/>
          <p:cNvSpPr>
            <a:spLocks noChangeArrowheads="1"/>
          </p:cNvSpPr>
          <p:nvPr/>
        </p:nvSpPr>
        <p:spPr bwMode="auto">
          <a:xfrm>
            <a:off x="3048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4709" name="Rectangle 5"/>
          <p:cNvSpPr>
            <a:spLocks noChangeArrowheads="1"/>
          </p:cNvSpPr>
          <p:nvPr/>
        </p:nvSpPr>
        <p:spPr bwMode="auto">
          <a:xfrm>
            <a:off x="457200" y="6096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4710" name="Line 6"/>
          <p:cNvSpPr>
            <a:spLocks noChangeShapeType="1"/>
          </p:cNvSpPr>
          <p:nvPr/>
        </p:nvSpPr>
        <p:spPr bwMode="auto">
          <a:xfrm flipV="1">
            <a:off x="762000" y="5638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11" name="Line 7"/>
          <p:cNvSpPr>
            <a:spLocks noChangeShapeType="1"/>
          </p:cNvSpPr>
          <p:nvPr/>
        </p:nvSpPr>
        <p:spPr bwMode="auto">
          <a:xfrm flipV="1">
            <a:off x="762000" y="4876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12" name="Rectangle 8"/>
          <p:cNvSpPr>
            <a:spLocks noChangeArrowheads="1"/>
          </p:cNvSpPr>
          <p:nvPr/>
        </p:nvSpPr>
        <p:spPr bwMode="auto">
          <a:xfrm>
            <a:off x="13716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4713" name="Rectangle 9"/>
          <p:cNvSpPr>
            <a:spLocks noChangeArrowheads="1"/>
          </p:cNvSpPr>
          <p:nvPr/>
        </p:nvSpPr>
        <p:spPr bwMode="auto">
          <a:xfrm>
            <a:off x="1524000" y="6096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4714" name="Line 10"/>
          <p:cNvSpPr>
            <a:spLocks noChangeShapeType="1"/>
          </p:cNvSpPr>
          <p:nvPr/>
        </p:nvSpPr>
        <p:spPr bwMode="auto">
          <a:xfrm flipV="1">
            <a:off x="1828800" y="5638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15" name="Line 11"/>
          <p:cNvSpPr>
            <a:spLocks noChangeShapeType="1"/>
          </p:cNvSpPr>
          <p:nvPr/>
        </p:nvSpPr>
        <p:spPr bwMode="auto">
          <a:xfrm flipV="1">
            <a:off x="1828800" y="4876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16" name="Rectangle 12"/>
          <p:cNvSpPr>
            <a:spLocks noChangeArrowheads="1"/>
          </p:cNvSpPr>
          <p:nvPr/>
        </p:nvSpPr>
        <p:spPr bwMode="auto">
          <a:xfrm>
            <a:off x="24384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4717" name="Rectangle 13"/>
          <p:cNvSpPr>
            <a:spLocks noChangeArrowheads="1"/>
          </p:cNvSpPr>
          <p:nvPr/>
        </p:nvSpPr>
        <p:spPr bwMode="auto">
          <a:xfrm>
            <a:off x="2590800" y="6096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4718" name="Line 14"/>
          <p:cNvSpPr>
            <a:spLocks noChangeShapeType="1"/>
          </p:cNvSpPr>
          <p:nvPr/>
        </p:nvSpPr>
        <p:spPr bwMode="auto">
          <a:xfrm flipV="1">
            <a:off x="2895600" y="5638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19" name="Line 15"/>
          <p:cNvSpPr>
            <a:spLocks noChangeShapeType="1"/>
          </p:cNvSpPr>
          <p:nvPr/>
        </p:nvSpPr>
        <p:spPr bwMode="auto">
          <a:xfrm flipV="1">
            <a:off x="2895600" y="4876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20" name="Rectangle 16"/>
          <p:cNvSpPr>
            <a:spLocks noChangeArrowheads="1"/>
          </p:cNvSpPr>
          <p:nvPr/>
        </p:nvSpPr>
        <p:spPr bwMode="auto">
          <a:xfrm>
            <a:off x="35052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4721" name="Rectangle 17"/>
          <p:cNvSpPr>
            <a:spLocks noChangeArrowheads="1"/>
          </p:cNvSpPr>
          <p:nvPr/>
        </p:nvSpPr>
        <p:spPr bwMode="auto">
          <a:xfrm>
            <a:off x="3657600" y="6096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4722" name="Line 18"/>
          <p:cNvSpPr>
            <a:spLocks noChangeShapeType="1"/>
          </p:cNvSpPr>
          <p:nvPr/>
        </p:nvSpPr>
        <p:spPr bwMode="auto">
          <a:xfrm flipV="1">
            <a:off x="3962400" y="5638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23" name="Line 19"/>
          <p:cNvSpPr>
            <a:spLocks noChangeShapeType="1"/>
          </p:cNvSpPr>
          <p:nvPr/>
        </p:nvSpPr>
        <p:spPr bwMode="auto">
          <a:xfrm flipV="1">
            <a:off x="3962400" y="4876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24" name="Rectangle 20"/>
          <p:cNvSpPr>
            <a:spLocks noChangeArrowheads="1"/>
          </p:cNvSpPr>
          <p:nvPr/>
        </p:nvSpPr>
        <p:spPr bwMode="auto">
          <a:xfrm>
            <a:off x="609600" y="5334000"/>
            <a:ext cx="3505200" cy="304800"/>
          </a:xfrm>
          <a:prstGeom prst="rect">
            <a:avLst/>
          </a:prstGeom>
          <a:solidFill>
            <a:srgbClr val="FF0909"/>
          </a:solidFill>
          <a:ln w="28575">
            <a:solidFill>
              <a:srgbClr val="000000"/>
            </a:solidFill>
            <a:miter lim="800000"/>
            <a:headEnd/>
            <a:tailEn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25" name="Rectangle 21"/>
          <p:cNvSpPr>
            <a:spLocks noChangeArrowheads="1"/>
          </p:cNvSpPr>
          <p:nvPr/>
        </p:nvSpPr>
        <p:spPr bwMode="auto">
          <a:xfrm>
            <a:off x="4724400" y="50292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4726" name="Rectangle 22"/>
          <p:cNvSpPr>
            <a:spLocks noChangeArrowheads="1"/>
          </p:cNvSpPr>
          <p:nvPr/>
        </p:nvSpPr>
        <p:spPr bwMode="auto">
          <a:xfrm>
            <a:off x="4724400" y="5334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4727" name="Line 23"/>
          <p:cNvSpPr>
            <a:spLocks noChangeShapeType="1"/>
          </p:cNvSpPr>
          <p:nvPr/>
        </p:nvSpPr>
        <p:spPr bwMode="auto">
          <a:xfrm flipV="1">
            <a:off x="5486400" y="5638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28" name="Rectangle 24"/>
          <p:cNvSpPr>
            <a:spLocks noChangeArrowheads="1"/>
          </p:cNvSpPr>
          <p:nvPr/>
        </p:nvSpPr>
        <p:spPr bwMode="auto">
          <a:xfrm>
            <a:off x="5791200" y="50292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4729" name="Rectangle 25"/>
          <p:cNvSpPr>
            <a:spLocks noChangeArrowheads="1"/>
          </p:cNvSpPr>
          <p:nvPr/>
        </p:nvSpPr>
        <p:spPr bwMode="auto">
          <a:xfrm>
            <a:off x="5791200" y="5334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4730" name="Line 26"/>
          <p:cNvSpPr>
            <a:spLocks noChangeShapeType="1"/>
          </p:cNvSpPr>
          <p:nvPr/>
        </p:nvSpPr>
        <p:spPr bwMode="auto">
          <a:xfrm flipV="1">
            <a:off x="6553200" y="5638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31" name="Rectangle 27"/>
          <p:cNvSpPr>
            <a:spLocks noChangeArrowheads="1"/>
          </p:cNvSpPr>
          <p:nvPr/>
        </p:nvSpPr>
        <p:spPr bwMode="auto">
          <a:xfrm>
            <a:off x="6858000" y="50292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4732" name="Rectangle 28"/>
          <p:cNvSpPr>
            <a:spLocks noChangeArrowheads="1"/>
          </p:cNvSpPr>
          <p:nvPr/>
        </p:nvSpPr>
        <p:spPr bwMode="auto">
          <a:xfrm>
            <a:off x="6858000" y="5334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4733" name="Line 29"/>
          <p:cNvSpPr>
            <a:spLocks noChangeShapeType="1"/>
          </p:cNvSpPr>
          <p:nvPr/>
        </p:nvSpPr>
        <p:spPr bwMode="auto">
          <a:xfrm flipV="1">
            <a:off x="7620000" y="5638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34" name="Rectangle 30"/>
          <p:cNvSpPr>
            <a:spLocks noChangeArrowheads="1"/>
          </p:cNvSpPr>
          <p:nvPr/>
        </p:nvSpPr>
        <p:spPr bwMode="auto">
          <a:xfrm>
            <a:off x="7924800" y="50292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4735" name="Rectangle 31"/>
          <p:cNvSpPr>
            <a:spLocks noChangeArrowheads="1"/>
          </p:cNvSpPr>
          <p:nvPr/>
        </p:nvSpPr>
        <p:spPr bwMode="auto">
          <a:xfrm>
            <a:off x="7924800" y="5334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4736" name="Line 32"/>
          <p:cNvSpPr>
            <a:spLocks noChangeShapeType="1"/>
          </p:cNvSpPr>
          <p:nvPr/>
        </p:nvSpPr>
        <p:spPr bwMode="auto">
          <a:xfrm flipV="1">
            <a:off x="8686800" y="5638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37" name="Rectangle 33"/>
          <p:cNvSpPr>
            <a:spLocks noChangeArrowheads="1"/>
          </p:cNvSpPr>
          <p:nvPr/>
        </p:nvSpPr>
        <p:spPr bwMode="auto">
          <a:xfrm>
            <a:off x="5334000" y="6096000"/>
            <a:ext cx="3505200" cy="304800"/>
          </a:xfrm>
          <a:prstGeom prst="rect">
            <a:avLst/>
          </a:prstGeom>
          <a:solidFill>
            <a:srgbClr val="FF0909"/>
          </a:solidFill>
          <a:ln w="28575">
            <a:solidFill>
              <a:srgbClr val="000000"/>
            </a:solidFill>
            <a:miter lim="800000"/>
            <a:headEnd/>
            <a:tailEn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4738" name="Rectangle 34"/>
          <p:cNvSpPr>
            <a:spLocks noChangeArrowheads="1"/>
          </p:cNvSpPr>
          <p:nvPr/>
        </p:nvSpPr>
        <p:spPr bwMode="auto">
          <a:xfrm>
            <a:off x="7467600" y="5334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4739" name="Rectangle 35"/>
          <p:cNvSpPr>
            <a:spLocks noChangeArrowheads="1"/>
          </p:cNvSpPr>
          <p:nvPr/>
        </p:nvSpPr>
        <p:spPr bwMode="auto">
          <a:xfrm>
            <a:off x="8534400" y="5334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4740" name="Rectangle 36"/>
          <p:cNvSpPr>
            <a:spLocks noChangeArrowheads="1"/>
          </p:cNvSpPr>
          <p:nvPr/>
        </p:nvSpPr>
        <p:spPr bwMode="auto">
          <a:xfrm>
            <a:off x="6400800" y="5334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4741" name="Rectangle 37"/>
          <p:cNvSpPr>
            <a:spLocks noChangeArrowheads="1"/>
          </p:cNvSpPr>
          <p:nvPr/>
        </p:nvSpPr>
        <p:spPr bwMode="auto">
          <a:xfrm>
            <a:off x="5334000" y="5334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p:txBody>
          <a:bodyPr/>
          <a:lstStyle/>
          <a:p>
            <a:r>
              <a:rPr lang="en-US"/>
              <a:t>Shared vs. Point-to-Point Networks</a:t>
            </a:r>
          </a:p>
        </p:txBody>
      </p:sp>
      <p:sp>
        <p:nvSpPr>
          <p:cNvPr id="583683" name="Rectangle 3" descr="Rectangle: Click to edit Master text styles&#10;Second level&#10;Third level&#10;Fourth level&#10;Fifth level"/>
          <p:cNvSpPr>
            <a:spLocks noGrp="1" noChangeArrowheads="1"/>
          </p:cNvSpPr>
          <p:nvPr>
            <p:ph type="body" idx="1"/>
          </p:nvPr>
        </p:nvSpPr>
        <p:spPr>
          <a:xfrm>
            <a:off x="304800" y="1143000"/>
            <a:ext cx="8534400" cy="3352800"/>
          </a:xfrm>
        </p:spPr>
        <p:txBody>
          <a:bodyPr/>
          <a:lstStyle/>
          <a:p>
            <a:pPr>
              <a:lnSpc>
                <a:spcPct val="90000"/>
              </a:lnSpc>
            </a:pPr>
            <a:r>
              <a:rPr lang="en-US" b="1">
                <a:solidFill>
                  <a:srgbClr val="FF0909"/>
                </a:solidFill>
              </a:rPr>
              <a:t>Shared network</a:t>
            </a:r>
            <a:r>
              <a:rPr lang="en-US"/>
              <a:t>: e.g., bus (left)</a:t>
            </a:r>
          </a:p>
          <a:p>
            <a:pPr lvl="1">
              <a:lnSpc>
                <a:spcPct val="90000"/>
              </a:lnSpc>
              <a:buFontTx/>
              <a:buChar char="+"/>
            </a:pPr>
            <a:r>
              <a:rPr lang="en-US"/>
              <a:t>Low latency</a:t>
            </a:r>
          </a:p>
          <a:p>
            <a:pPr lvl="1">
              <a:lnSpc>
                <a:spcPct val="90000"/>
              </a:lnSpc>
              <a:buFontTx/>
              <a:buChar char="–"/>
            </a:pPr>
            <a:r>
              <a:rPr lang="en-US"/>
              <a:t>Low bandwidth: doesn’t scale beyond ~16 processors</a:t>
            </a:r>
          </a:p>
          <a:p>
            <a:pPr lvl="1">
              <a:lnSpc>
                <a:spcPct val="90000"/>
              </a:lnSpc>
              <a:buFontTx/>
              <a:buChar char="+"/>
            </a:pPr>
            <a:r>
              <a:rPr lang="en-US"/>
              <a:t>Shared property simplifies cache coherence protocols (later)</a:t>
            </a:r>
          </a:p>
          <a:p>
            <a:pPr>
              <a:lnSpc>
                <a:spcPct val="90000"/>
              </a:lnSpc>
            </a:pPr>
            <a:r>
              <a:rPr lang="en-US" b="1">
                <a:solidFill>
                  <a:srgbClr val="FF0909"/>
                </a:solidFill>
              </a:rPr>
              <a:t>Point-to-point network</a:t>
            </a:r>
            <a:r>
              <a:rPr lang="en-US"/>
              <a:t>: e.g., mesh or ring (right)</a:t>
            </a:r>
          </a:p>
          <a:p>
            <a:pPr lvl="1">
              <a:lnSpc>
                <a:spcPct val="90000"/>
              </a:lnSpc>
              <a:buFontTx/>
              <a:buChar char="–"/>
            </a:pPr>
            <a:r>
              <a:rPr lang="en-US"/>
              <a:t>Longer latency: may need multiple “hops” to communicate</a:t>
            </a:r>
          </a:p>
          <a:p>
            <a:pPr lvl="1">
              <a:lnSpc>
                <a:spcPct val="90000"/>
              </a:lnSpc>
              <a:buFontTx/>
              <a:buChar char="+"/>
            </a:pPr>
            <a:r>
              <a:rPr lang="en-US"/>
              <a:t>Higher bandwidth: scales to 1000s of processors</a:t>
            </a:r>
          </a:p>
          <a:p>
            <a:pPr lvl="1">
              <a:lnSpc>
                <a:spcPct val="90000"/>
              </a:lnSpc>
              <a:buFontTx/>
              <a:buChar char="–"/>
            </a:pPr>
            <a:r>
              <a:rPr lang="en-US"/>
              <a:t>Cache coherence protocols are complex</a:t>
            </a:r>
          </a:p>
        </p:txBody>
      </p:sp>
      <p:sp>
        <p:nvSpPr>
          <p:cNvPr id="583684" name="Rectangle 4"/>
          <p:cNvSpPr>
            <a:spLocks noChangeArrowheads="1"/>
          </p:cNvSpPr>
          <p:nvPr/>
        </p:nvSpPr>
        <p:spPr bwMode="auto">
          <a:xfrm>
            <a:off x="3048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3685" name="Rectangle 5"/>
          <p:cNvSpPr>
            <a:spLocks noChangeArrowheads="1"/>
          </p:cNvSpPr>
          <p:nvPr/>
        </p:nvSpPr>
        <p:spPr bwMode="auto">
          <a:xfrm>
            <a:off x="3048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3686" name="Rectangle 6"/>
          <p:cNvSpPr>
            <a:spLocks noChangeArrowheads="1"/>
          </p:cNvSpPr>
          <p:nvPr/>
        </p:nvSpPr>
        <p:spPr bwMode="auto">
          <a:xfrm>
            <a:off x="6324600" y="46482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3687" name="Rectangle 7"/>
          <p:cNvSpPr>
            <a:spLocks noChangeArrowheads="1"/>
          </p:cNvSpPr>
          <p:nvPr/>
        </p:nvSpPr>
        <p:spPr bwMode="auto">
          <a:xfrm>
            <a:off x="6324600" y="4953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3688" name="Rectangle 8"/>
          <p:cNvSpPr>
            <a:spLocks noChangeArrowheads="1"/>
          </p:cNvSpPr>
          <p:nvPr/>
        </p:nvSpPr>
        <p:spPr bwMode="auto">
          <a:xfrm>
            <a:off x="6934200" y="4953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3689" name="Rectangle 9"/>
          <p:cNvSpPr>
            <a:spLocks noChangeArrowheads="1"/>
          </p:cNvSpPr>
          <p:nvPr/>
        </p:nvSpPr>
        <p:spPr bwMode="auto">
          <a:xfrm>
            <a:off x="6324600" y="60198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3690" name="Rectangle 10"/>
          <p:cNvSpPr>
            <a:spLocks noChangeArrowheads="1"/>
          </p:cNvSpPr>
          <p:nvPr/>
        </p:nvSpPr>
        <p:spPr bwMode="auto">
          <a:xfrm>
            <a:off x="6324600" y="5715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3691" name="Rectangle 11"/>
          <p:cNvSpPr>
            <a:spLocks noChangeArrowheads="1"/>
          </p:cNvSpPr>
          <p:nvPr/>
        </p:nvSpPr>
        <p:spPr bwMode="auto">
          <a:xfrm>
            <a:off x="6934200" y="5715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3692" name="Line 12"/>
          <p:cNvSpPr>
            <a:spLocks noChangeShapeType="1"/>
          </p:cNvSpPr>
          <p:nvPr/>
        </p:nvSpPr>
        <p:spPr bwMode="auto">
          <a:xfrm>
            <a:off x="7086600" y="5257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3693" name="Rectangle 13"/>
          <p:cNvSpPr>
            <a:spLocks noChangeArrowheads="1"/>
          </p:cNvSpPr>
          <p:nvPr/>
        </p:nvSpPr>
        <p:spPr bwMode="auto">
          <a:xfrm>
            <a:off x="7696200" y="46482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3694" name="Rectangle 14"/>
          <p:cNvSpPr>
            <a:spLocks noChangeArrowheads="1"/>
          </p:cNvSpPr>
          <p:nvPr/>
        </p:nvSpPr>
        <p:spPr bwMode="auto">
          <a:xfrm>
            <a:off x="8001000" y="4953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3695" name="Rectangle 15"/>
          <p:cNvSpPr>
            <a:spLocks noChangeArrowheads="1"/>
          </p:cNvSpPr>
          <p:nvPr/>
        </p:nvSpPr>
        <p:spPr bwMode="auto">
          <a:xfrm>
            <a:off x="7696200" y="4953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3696" name="Rectangle 16"/>
          <p:cNvSpPr>
            <a:spLocks noChangeArrowheads="1"/>
          </p:cNvSpPr>
          <p:nvPr/>
        </p:nvSpPr>
        <p:spPr bwMode="auto">
          <a:xfrm>
            <a:off x="7696200" y="60198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3697" name="Rectangle 17"/>
          <p:cNvSpPr>
            <a:spLocks noChangeArrowheads="1"/>
          </p:cNvSpPr>
          <p:nvPr/>
        </p:nvSpPr>
        <p:spPr bwMode="auto">
          <a:xfrm>
            <a:off x="8001000" y="5715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3698" name="Rectangle 18"/>
          <p:cNvSpPr>
            <a:spLocks noChangeArrowheads="1"/>
          </p:cNvSpPr>
          <p:nvPr/>
        </p:nvSpPr>
        <p:spPr bwMode="auto">
          <a:xfrm>
            <a:off x="7696200" y="5715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3699" name="Line 19"/>
          <p:cNvSpPr>
            <a:spLocks noChangeShapeType="1"/>
          </p:cNvSpPr>
          <p:nvPr/>
        </p:nvSpPr>
        <p:spPr bwMode="auto">
          <a:xfrm>
            <a:off x="7848600" y="5257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3700" name="Line 20"/>
          <p:cNvSpPr>
            <a:spLocks noChangeShapeType="1"/>
          </p:cNvSpPr>
          <p:nvPr/>
        </p:nvSpPr>
        <p:spPr bwMode="auto">
          <a:xfrm>
            <a:off x="7239000" y="58674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3701" name="Line 21"/>
          <p:cNvSpPr>
            <a:spLocks noChangeShapeType="1"/>
          </p:cNvSpPr>
          <p:nvPr/>
        </p:nvSpPr>
        <p:spPr bwMode="auto">
          <a:xfrm>
            <a:off x="7239000" y="51054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3702" name="Line 22"/>
          <p:cNvSpPr>
            <a:spLocks noChangeShapeType="1"/>
          </p:cNvSpPr>
          <p:nvPr/>
        </p:nvSpPr>
        <p:spPr bwMode="auto">
          <a:xfrm flipV="1">
            <a:off x="10668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3703" name="Rectangle 23"/>
          <p:cNvSpPr>
            <a:spLocks noChangeArrowheads="1"/>
          </p:cNvSpPr>
          <p:nvPr/>
        </p:nvSpPr>
        <p:spPr bwMode="auto">
          <a:xfrm>
            <a:off x="13716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3704" name="Rectangle 24"/>
          <p:cNvSpPr>
            <a:spLocks noChangeArrowheads="1"/>
          </p:cNvSpPr>
          <p:nvPr/>
        </p:nvSpPr>
        <p:spPr bwMode="auto">
          <a:xfrm>
            <a:off x="13716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3705" name="Line 25"/>
          <p:cNvSpPr>
            <a:spLocks noChangeShapeType="1"/>
          </p:cNvSpPr>
          <p:nvPr/>
        </p:nvSpPr>
        <p:spPr bwMode="auto">
          <a:xfrm flipV="1">
            <a:off x="21336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3706" name="Rectangle 26"/>
          <p:cNvSpPr>
            <a:spLocks noChangeArrowheads="1"/>
          </p:cNvSpPr>
          <p:nvPr/>
        </p:nvSpPr>
        <p:spPr bwMode="auto">
          <a:xfrm>
            <a:off x="24384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3707" name="Rectangle 27"/>
          <p:cNvSpPr>
            <a:spLocks noChangeArrowheads="1"/>
          </p:cNvSpPr>
          <p:nvPr/>
        </p:nvSpPr>
        <p:spPr bwMode="auto">
          <a:xfrm>
            <a:off x="24384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3708" name="Line 28"/>
          <p:cNvSpPr>
            <a:spLocks noChangeShapeType="1"/>
          </p:cNvSpPr>
          <p:nvPr/>
        </p:nvSpPr>
        <p:spPr bwMode="auto">
          <a:xfrm flipV="1">
            <a:off x="32004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3709" name="Rectangle 29"/>
          <p:cNvSpPr>
            <a:spLocks noChangeArrowheads="1"/>
          </p:cNvSpPr>
          <p:nvPr/>
        </p:nvSpPr>
        <p:spPr bwMode="auto">
          <a:xfrm>
            <a:off x="3505200" y="4572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3710" name="Rectangle 30"/>
          <p:cNvSpPr>
            <a:spLocks noChangeArrowheads="1"/>
          </p:cNvSpPr>
          <p:nvPr/>
        </p:nvSpPr>
        <p:spPr bwMode="auto">
          <a:xfrm>
            <a:off x="3505200" y="4876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3711" name="Line 31"/>
          <p:cNvSpPr>
            <a:spLocks noChangeShapeType="1"/>
          </p:cNvSpPr>
          <p:nvPr/>
        </p:nvSpPr>
        <p:spPr bwMode="auto">
          <a:xfrm flipV="1">
            <a:off x="4267200" y="51816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3712" name="Rectangle 32"/>
          <p:cNvSpPr>
            <a:spLocks noChangeArrowheads="1"/>
          </p:cNvSpPr>
          <p:nvPr/>
        </p:nvSpPr>
        <p:spPr bwMode="auto">
          <a:xfrm>
            <a:off x="914400" y="5638800"/>
            <a:ext cx="3505200" cy="304800"/>
          </a:xfrm>
          <a:prstGeom prst="rect">
            <a:avLst/>
          </a:prstGeom>
          <a:solidFill>
            <a:srgbClr val="FF0909"/>
          </a:solidFill>
          <a:ln w="28575">
            <a:solidFill>
              <a:srgbClr val="000000"/>
            </a:solidFill>
            <a:miter lim="800000"/>
            <a:headEnd/>
            <a:tailEn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3713" name="Rectangle 33"/>
          <p:cNvSpPr>
            <a:spLocks noChangeArrowheads="1"/>
          </p:cNvSpPr>
          <p:nvPr/>
        </p:nvSpPr>
        <p:spPr bwMode="auto">
          <a:xfrm>
            <a:off x="41148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3714" name="Rectangle 34"/>
          <p:cNvSpPr>
            <a:spLocks noChangeArrowheads="1"/>
          </p:cNvSpPr>
          <p:nvPr/>
        </p:nvSpPr>
        <p:spPr bwMode="auto">
          <a:xfrm>
            <a:off x="30480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3715" name="Rectangle 35"/>
          <p:cNvSpPr>
            <a:spLocks noChangeArrowheads="1"/>
          </p:cNvSpPr>
          <p:nvPr/>
        </p:nvSpPr>
        <p:spPr bwMode="auto">
          <a:xfrm>
            <a:off x="19812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3716" name="Rectangle 36"/>
          <p:cNvSpPr>
            <a:spLocks noChangeArrowheads="1"/>
          </p:cNvSpPr>
          <p:nvPr/>
        </p:nvSpPr>
        <p:spPr bwMode="auto">
          <a:xfrm>
            <a:off x="914400" y="48768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p:txBody>
          <a:bodyPr/>
          <a:lstStyle/>
          <a:p>
            <a:r>
              <a:rPr lang="en-US"/>
              <a:t>Organizing Point-To-Point Networks</a:t>
            </a:r>
          </a:p>
        </p:txBody>
      </p:sp>
      <p:sp>
        <p:nvSpPr>
          <p:cNvPr id="585731" name="Rectangle 3" descr="Rectangle: Click to edit Master text styles&#10;Second level&#10;Third level&#10;Fourth level&#10;Fifth level"/>
          <p:cNvSpPr>
            <a:spLocks noGrp="1" noChangeArrowheads="1"/>
          </p:cNvSpPr>
          <p:nvPr>
            <p:ph type="body" idx="1"/>
          </p:nvPr>
        </p:nvSpPr>
        <p:spPr>
          <a:xfrm>
            <a:off x="304800" y="914400"/>
            <a:ext cx="8534400" cy="3352800"/>
          </a:xfrm>
        </p:spPr>
        <p:txBody>
          <a:bodyPr/>
          <a:lstStyle/>
          <a:p>
            <a:r>
              <a:rPr lang="en-US" b="1" dirty="0">
                <a:solidFill>
                  <a:srgbClr val="FF0909"/>
                </a:solidFill>
              </a:rPr>
              <a:t>Network topology</a:t>
            </a:r>
            <a:r>
              <a:rPr lang="en-US" dirty="0">
                <a:solidFill>
                  <a:srgbClr val="FF0909"/>
                </a:solidFill>
              </a:rPr>
              <a:t>:</a:t>
            </a:r>
            <a:r>
              <a:rPr lang="en-US" dirty="0"/>
              <a:t> organization of network</a:t>
            </a:r>
          </a:p>
          <a:p>
            <a:pPr lvl="1">
              <a:lnSpc>
                <a:spcPts val="2400"/>
              </a:lnSpc>
            </a:pPr>
            <a:r>
              <a:rPr lang="en-US" dirty="0"/>
              <a:t>Tradeoff performance (connectivity, latency, bandwidth) </a:t>
            </a:r>
            <a:r>
              <a:rPr lang="en-US" dirty="0">
                <a:sym typeface="Symbol" pitchFamily="18" charset="2"/>
              </a:rPr>
              <a:t> </a:t>
            </a:r>
            <a:r>
              <a:rPr lang="en-US" dirty="0"/>
              <a:t>cost</a:t>
            </a:r>
          </a:p>
          <a:p>
            <a:r>
              <a:rPr lang="en-US" dirty="0"/>
              <a:t>Router chips</a:t>
            </a:r>
          </a:p>
          <a:p>
            <a:pPr lvl="1">
              <a:lnSpc>
                <a:spcPts val="2400"/>
              </a:lnSpc>
            </a:pPr>
            <a:r>
              <a:rPr lang="en-US" dirty="0"/>
              <a:t>Networks that require separate router chips are </a:t>
            </a:r>
            <a:r>
              <a:rPr lang="en-US" b="1" dirty="0">
                <a:solidFill>
                  <a:srgbClr val="FF0909"/>
                </a:solidFill>
              </a:rPr>
              <a:t>indirect</a:t>
            </a:r>
          </a:p>
          <a:p>
            <a:pPr lvl="1">
              <a:lnSpc>
                <a:spcPts val="2400"/>
              </a:lnSpc>
            </a:pPr>
            <a:r>
              <a:rPr lang="en-US" dirty="0">
                <a:solidFill>
                  <a:srgbClr val="000000"/>
                </a:solidFill>
              </a:rPr>
              <a:t>Networks that use processor/memory/router packages are </a:t>
            </a:r>
            <a:r>
              <a:rPr lang="en-US" b="1" dirty="0">
                <a:solidFill>
                  <a:srgbClr val="FF0909"/>
                </a:solidFill>
              </a:rPr>
              <a:t>direct</a:t>
            </a:r>
          </a:p>
          <a:p>
            <a:pPr lvl="2">
              <a:lnSpc>
                <a:spcPts val="2400"/>
              </a:lnSpc>
              <a:buFontTx/>
              <a:buChar char="+"/>
            </a:pPr>
            <a:r>
              <a:rPr lang="en-US" dirty="0">
                <a:solidFill>
                  <a:srgbClr val="000000"/>
                </a:solidFill>
              </a:rPr>
              <a:t>Fewer components, “</a:t>
            </a:r>
            <a:r>
              <a:rPr lang="en-US" dirty="0" err="1"/>
              <a:t>Glueless</a:t>
            </a:r>
            <a:r>
              <a:rPr lang="en-US" dirty="0"/>
              <a:t> MP”</a:t>
            </a:r>
          </a:p>
          <a:p>
            <a:r>
              <a:rPr lang="en-US" dirty="0"/>
              <a:t>Point-to-point network examples</a:t>
            </a:r>
          </a:p>
          <a:p>
            <a:pPr lvl="1">
              <a:lnSpc>
                <a:spcPts val="2400"/>
              </a:lnSpc>
            </a:pPr>
            <a:r>
              <a:rPr lang="en-US" dirty="0"/>
              <a:t>Indirect tree (left)</a:t>
            </a:r>
          </a:p>
          <a:p>
            <a:pPr lvl="1">
              <a:lnSpc>
                <a:spcPts val="2400"/>
              </a:lnSpc>
            </a:pPr>
            <a:r>
              <a:rPr lang="en-US" dirty="0"/>
              <a:t>Direct mesh or ring (right)</a:t>
            </a:r>
          </a:p>
        </p:txBody>
      </p:sp>
      <p:sp>
        <p:nvSpPr>
          <p:cNvPr id="585732" name="Rectangle 4"/>
          <p:cNvSpPr>
            <a:spLocks noChangeArrowheads="1"/>
          </p:cNvSpPr>
          <p:nvPr/>
        </p:nvSpPr>
        <p:spPr bwMode="auto">
          <a:xfrm>
            <a:off x="457200" y="60198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5733" name="Rectangle 5"/>
          <p:cNvSpPr>
            <a:spLocks noChangeArrowheads="1"/>
          </p:cNvSpPr>
          <p:nvPr/>
        </p:nvSpPr>
        <p:spPr bwMode="auto">
          <a:xfrm>
            <a:off x="457200" y="5715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5734" name="Rectangle 6"/>
          <p:cNvSpPr>
            <a:spLocks noChangeArrowheads="1"/>
          </p:cNvSpPr>
          <p:nvPr/>
        </p:nvSpPr>
        <p:spPr bwMode="auto">
          <a:xfrm>
            <a:off x="1524000" y="60198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5735" name="Rectangle 7"/>
          <p:cNvSpPr>
            <a:spLocks noChangeArrowheads="1"/>
          </p:cNvSpPr>
          <p:nvPr/>
        </p:nvSpPr>
        <p:spPr bwMode="auto">
          <a:xfrm>
            <a:off x="1524000" y="5715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5736" name="Rectangle 8"/>
          <p:cNvSpPr>
            <a:spLocks noChangeArrowheads="1"/>
          </p:cNvSpPr>
          <p:nvPr/>
        </p:nvSpPr>
        <p:spPr bwMode="auto">
          <a:xfrm>
            <a:off x="2590800" y="60198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5737" name="Rectangle 9"/>
          <p:cNvSpPr>
            <a:spLocks noChangeArrowheads="1"/>
          </p:cNvSpPr>
          <p:nvPr/>
        </p:nvSpPr>
        <p:spPr bwMode="auto">
          <a:xfrm>
            <a:off x="2590800" y="5715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5738" name="Rectangle 10"/>
          <p:cNvSpPr>
            <a:spLocks noChangeArrowheads="1"/>
          </p:cNvSpPr>
          <p:nvPr/>
        </p:nvSpPr>
        <p:spPr bwMode="auto">
          <a:xfrm>
            <a:off x="3657600" y="60198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5739" name="Rectangle 11"/>
          <p:cNvSpPr>
            <a:spLocks noChangeArrowheads="1"/>
          </p:cNvSpPr>
          <p:nvPr/>
        </p:nvSpPr>
        <p:spPr bwMode="auto">
          <a:xfrm>
            <a:off x="3657600" y="5715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5740" name="Rectangle 12"/>
          <p:cNvSpPr>
            <a:spLocks noChangeArrowheads="1"/>
          </p:cNvSpPr>
          <p:nvPr/>
        </p:nvSpPr>
        <p:spPr bwMode="auto">
          <a:xfrm>
            <a:off x="3200400" y="5715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5741" name="Rectangle 13"/>
          <p:cNvSpPr>
            <a:spLocks noChangeArrowheads="1"/>
          </p:cNvSpPr>
          <p:nvPr/>
        </p:nvSpPr>
        <p:spPr bwMode="auto">
          <a:xfrm>
            <a:off x="4267200" y="5715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5742" name="Rectangle 14"/>
          <p:cNvSpPr>
            <a:spLocks noChangeArrowheads="1"/>
          </p:cNvSpPr>
          <p:nvPr/>
        </p:nvSpPr>
        <p:spPr bwMode="auto">
          <a:xfrm>
            <a:off x="2133600" y="5715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5743" name="Rectangle 15"/>
          <p:cNvSpPr>
            <a:spLocks noChangeArrowheads="1"/>
          </p:cNvSpPr>
          <p:nvPr/>
        </p:nvSpPr>
        <p:spPr bwMode="auto">
          <a:xfrm>
            <a:off x="1066800" y="5715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5744" name="Rectangle 16"/>
          <p:cNvSpPr>
            <a:spLocks noChangeArrowheads="1"/>
          </p:cNvSpPr>
          <p:nvPr/>
        </p:nvSpPr>
        <p:spPr bwMode="auto">
          <a:xfrm>
            <a:off x="1600200" y="51816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5745" name="Rectangle 17"/>
          <p:cNvSpPr>
            <a:spLocks noChangeArrowheads="1"/>
          </p:cNvSpPr>
          <p:nvPr/>
        </p:nvSpPr>
        <p:spPr bwMode="auto">
          <a:xfrm>
            <a:off x="2667000" y="46482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5746" name="Freeform 18"/>
          <p:cNvSpPr>
            <a:spLocks/>
          </p:cNvSpPr>
          <p:nvPr/>
        </p:nvSpPr>
        <p:spPr bwMode="auto">
          <a:xfrm>
            <a:off x="1905000" y="5334000"/>
            <a:ext cx="3810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5747" name="Freeform 19"/>
          <p:cNvSpPr>
            <a:spLocks/>
          </p:cNvSpPr>
          <p:nvPr/>
        </p:nvSpPr>
        <p:spPr bwMode="auto">
          <a:xfrm flipH="1">
            <a:off x="1219200" y="5334000"/>
            <a:ext cx="3810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5748" name="Rectangle 20"/>
          <p:cNvSpPr>
            <a:spLocks noChangeArrowheads="1"/>
          </p:cNvSpPr>
          <p:nvPr/>
        </p:nvSpPr>
        <p:spPr bwMode="auto">
          <a:xfrm>
            <a:off x="3733800" y="51816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5749" name="Freeform 21"/>
          <p:cNvSpPr>
            <a:spLocks/>
          </p:cNvSpPr>
          <p:nvPr/>
        </p:nvSpPr>
        <p:spPr bwMode="auto">
          <a:xfrm>
            <a:off x="4038600" y="5334000"/>
            <a:ext cx="3810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5750" name="Freeform 22"/>
          <p:cNvSpPr>
            <a:spLocks/>
          </p:cNvSpPr>
          <p:nvPr/>
        </p:nvSpPr>
        <p:spPr bwMode="auto">
          <a:xfrm flipH="1">
            <a:off x="3352800" y="5334000"/>
            <a:ext cx="3810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5751" name="Freeform 23"/>
          <p:cNvSpPr>
            <a:spLocks/>
          </p:cNvSpPr>
          <p:nvPr/>
        </p:nvSpPr>
        <p:spPr bwMode="auto">
          <a:xfrm>
            <a:off x="2971800" y="4800600"/>
            <a:ext cx="9144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5752" name="Freeform 24"/>
          <p:cNvSpPr>
            <a:spLocks/>
          </p:cNvSpPr>
          <p:nvPr/>
        </p:nvSpPr>
        <p:spPr bwMode="auto">
          <a:xfrm flipH="1">
            <a:off x="1752600" y="4800600"/>
            <a:ext cx="914400" cy="381000"/>
          </a:xfrm>
          <a:custGeom>
            <a:avLst/>
            <a:gdLst/>
            <a:ahLst/>
            <a:cxnLst>
              <a:cxn ang="0">
                <a:pos x="144" y="336"/>
              </a:cxn>
              <a:cxn ang="0">
                <a:pos x="144" y="0"/>
              </a:cxn>
              <a:cxn ang="0">
                <a:pos x="0" y="0"/>
              </a:cxn>
            </a:cxnLst>
            <a:rect l="0" t="0" r="r" b="b"/>
            <a:pathLst>
              <a:path w="144" h="336">
                <a:moveTo>
                  <a:pt x="144" y="336"/>
                </a:moveTo>
                <a:lnTo>
                  <a:pt x="144" y="0"/>
                </a:lnTo>
                <a:lnTo>
                  <a:pt x="0" y="0"/>
                </a:lnTo>
              </a:path>
            </a:pathLst>
          </a:custGeom>
          <a:noFill/>
          <a:ln w="28575" cap="flat" cmpd="sng">
            <a:solidFill>
              <a:srgbClr val="000000"/>
            </a:solidFill>
            <a:prstDash val="solid"/>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5753" name="Rectangle 25"/>
          <p:cNvSpPr>
            <a:spLocks noChangeArrowheads="1"/>
          </p:cNvSpPr>
          <p:nvPr/>
        </p:nvSpPr>
        <p:spPr bwMode="auto">
          <a:xfrm>
            <a:off x="6324600" y="46482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5754" name="Rectangle 26"/>
          <p:cNvSpPr>
            <a:spLocks noChangeArrowheads="1"/>
          </p:cNvSpPr>
          <p:nvPr/>
        </p:nvSpPr>
        <p:spPr bwMode="auto">
          <a:xfrm>
            <a:off x="6324600" y="4953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5755" name="Rectangle 27"/>
          <p:cNvSpPr>
            <a:spLocks noChangeArrowheads="1"/>
          </p:cNvSpPr>
          <p:nvPr/>
        </p:nvSpPr>
        <p:spPr bwMode="auto">
          <a:xfrm>
            <a:off x="6934200" y="4953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5756" name="Rectangle 28"/>
          <p:cNvSpPr>
            <a:spLocks noChangeArrowheads="1"/>
          </p:cNvSpPr>
          <p:nvPr/>
        </p:nvSpPr>
        <p:spPr bwMode="auto">
          <a:xfrm>
            <a:off x="6324600" y="60198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5757" name="Rectangle 29"/>
          <p:cNvSpPr>
            <a:spLocks noChangeArrowheads="1"/>
          </p:cNvSpPr>
          <p:nvPr/>
        </p:nvSpPr>
        <p:spPr bwMode="auto">
          <a:xfrm>
            <a:off x="6324600" y="5715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5758" name="Rectangle 30"/>
          <p:cNvSpPr>
            <a:spLocks noChangeArrowheads="1"/>
          </p:cNvSpPr>
          <p:nvPr/>
        </p:nvSpPr>
        <p:spPr bwMode="auto">
          <a:xfrm>
            <a:off x="6934200" y="5715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5759" name="Line 31"/>
          <p:cNvSpPr>
            <a:spLocks noChangeShapeType="1"/>
          </p:cNvSpPr>
          <p:nvPr/>
        </p:nvSpPr>
        <p:spPr bwMode="auto">
          <a:xfrm>
            <a:off x="7086600" y="5257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5760" name="Rectangle 32"/>
          <p:cNvSpPr>
            <a:spLocks noChangeArrowheads="1"/>
          </p:cNvSpPr>
          <p:nvPr/>
        </p:nvSpPr>
        <p:spPr bwMode="auto">
          <a:xfrm>
            <a:off x="7696200" y="46482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5761" name="Rectangle 33"/>
          <p:cNvSpPr>
            <a:spLocks noChangeArrowheads="1"/>
          </p:cNvSpPr>
          <p:nvPr/>
        </p:nvSpPr>
        <p:spPr bwMode="auto">
          <a:xfrm>
            <a:off x="8001000" y="4953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5762" name="Rectangle 34"/>
          <p:cNvSpPr>
            <a:spLocks noChangeArrowheads="1"/>
          </p:cNvSpPr>
          <p:nvPr/>
        </p:nvSpPr>
        <p:spPr bwMode="auto">
          <a:xfrm>
            <a:off x="7696200" y="4953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5763" name="Rectangle 35"/>
          <p:cNvSpPr>
            <a:spLocks noChangeArrowheads="1"/>
          </p:cNvSpPr>
          <p:nvPr/>
        </p:nvSpPr>
        <p:spPr bwMode="auto">
          <a:xfrm>
            <a:off x="7696200" y="60198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85764" name="Rectangle 36"/>
          <p:cNvSpPr>
            <a:spLocks noChangeArrowheads="1"/>
          </p:cNvSpPr>
          <p:nvPr/>
        </p:nvSpPr>
        <p:spPr bwMode="auto">
          <a:xfrm>
            <a:off x="8001000" y="5715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85765" name="Rectangle 37"/>
          <p:cNvSpPr>
            <a:spLocks noChangeArrowheads="1"/>
          </p:cNvSpPr>
          <p:nvPr/>
        </p:nvSpPr>
        <p:spPr bwMode="auto">
          <a:xfrm>
            <a:off x="7696200" y="5715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85766" name="Line 38"/>
          <p:cNvSpPr>
            <a:spLocks noChangeShapeType="1"/>
          </p:cNvSpPr>
          <p:nvPr/>
        </p:nvSpPr>
        <p:spPr bwMode="auto">
          <a:xfrm>
            <a:off x="7848600" y="5257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5767" name="Line 39"/>
          <p:cNvSpPr>
            <a:spLocks noChangeShapeType="1"/>
          </p:cNvSpPr>
          <p:nvPr/>
        </p:nvSpPr>
        <p:spPr bwMode="auto">
          <a:xfrm>
            <a:off x="7239000" y="58674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85768" name="Line 40"/>
          <p:cNvSpPr>
            <a:spLocks noChangeShapeType="1"/>
          </p:cNvSpPr>
          <p:nvPr/>
        </p:nvSpPr>
        <p:spPr bwMode="auto">
          <a:xfrm>
            <a:off x="7239000" y="51054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r>
              <a:rPr lang="en-US"/>
              <a:t>Implementation #1: Snooping Bus MP </a:t>
            </a:r>
          </a:p>
        </p:txBody>
      </p:sp>
      <p:sp>
        <p:nvSpPr>
          <p:cNvPr id="561155" name="Rectangle 3" descr="Rectangle: Click to edit Master text styles&#10;Second level&#10;Third level&#10;Fourth level&#10;Fifth level"/>
          <p:cNvSpPr>
            <a:spLocks noGrp="1" noChangeArrowheads="1"/>
          </p:cNvSpPr>
          <p:nvPr>
            <p:ph type="body" idx="1"/>
          </p:nvPr>
        </p:nvSpPr>
        <p:spPr>
          <a:xfrm>
            <a:off x="304800" y="3200400"/>
            <a:ext cx="8534400" cy="3048000"/>
          </a:xfrm>
        </p:spPr>
        <p:txBody>
          <a:bodyPr/>
          <a:lstStyle/>
          <a:p>
            <a:pPr>
              <a:lnSpc>
                <a:spcPct val="90000"/>
              </a:lnSpc>
            </a:pPr>
            <a:r>
              <a:rPr lang="en-US" dirty="0"/>
              <a:t>Two basic implementations</a:t>
            </a:r>
          </a:p>
          <a:p>
            <a:pPr>
              <a:lnSpc>
                <a:spcPct val="90000"/>
              </a:lnSpc>
            </a:pPr>
            <a:r>
              <a:rPr lang="en-US" dirty="0"/>
              <a:t>Bus-based systems</a:t>
            </a:r>
          </a:p>
          <a:p>
            <a:pPr lvl="1">
              <a:lnSpc>
                <a:spcPct val="90000"/>
              </a:lnSpc>
            </a:pPr>
            <a:r>
              <a:rPr lang="en-US" dirty="0"/>
              <a:t>Typically small: 2–8 (maybe 16) processors</a:t>
            </a:r>
          </a:p>
          <a:p>
            <a:pPr lvl="1">
              <a:lnSpc>
                <a:spcPct val="90000"/>
              </a:lnSpc>
            </a:pPr>
            <a:r>
              <a:rPr lang="en-US" dirty="0"/>
              <a:t>Typically processors split from memories (UMA)</a:t>
            </a:r>
          </a:p>
          <a:p>
            <a:pPr lvl="2">
              <a:lnSpc>
                <a:spcPct val="90000"/>
              </a:lnSpc>
            </a:pPr>
            <a:r>
              <a:rPr lang="en-US" dirty="0"/>
              <a:t>Sometimes </a:t>
            </a:r>
            <a:r>
              <a:rPr lang="en-US" b="1" dirty="0">
                <a:solidFill>
                  <a:srgbClr val="FF0909"/>
                </a:solidFill>
              </a:rPr>
              <a:t>multiple processors on single chip (CMP)</a:t>
            </a:r>
            <a:endParaRPr lang="en-US" dirty="0"/>
          </a:p>
          <a:p>
            <a:pPr lvl="2">
              <a:lnSpc>
                <a:spcPct val="90000"/>
              </a:lnSpc>
            </a:pPr>
            <a:r>
              <a:rPr lang="en-US" b="1" dirty="0">
                <a:solidFill>
                  <a:srgbClr val="FF0909"/>
                </a:solidFill>
              </a:rPr>
              <a:t>Symmetric multiprocessors (SMPs)</a:t>
            </a:r>
          </a:p>
          <a:p>
            <a:pPr lvl="2">
              <a:lnSpc>
                <a:spcPct val="90000"/>
              </a:lnSpc>
            </a:pPr>
            <a:r>
              <a:rPr lang="en-US" dirty="0">
                <a:solidFill>
                  <a:srgbClr val="000000"/>
                </a:solidFill>
              </a:rPr>
              <a:t>Common, I use one everyday</a:t>
            </a:r>
          </a:p>
        </p:txBody>
      </p:sp>
      <p:sp>
        <p:nvSpPr>
          <p:cNvPr id="561156" name="Rectangle 4"/>
          <p:cNvSpPr>
            <a:spLocks noChangeArrowheads="1"/>
          </p:cNvSpPr>
          <p:nvPr/>
        </p:nvSpPr>
        <p:spPr bwMode="auto">
          <a:xfrm>
            <a:off x="2286000" y="1143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61159" name="Line 7"/>
          <p:cNvSpPr>
            <a:spLocks noChangeShapeType="1"/>
          </p:cNvSpPr>
          <p:nvPr/>
        </p:nvSpPr>
        <p:spPr bwMode="auto">
          <a:xfrm flipV="1">
            <a:off x="2743200" y="1447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61160" name="Rectangle 8"/>
          <p:cNvSpPr>
            <a:spLocks noChangeArrowheads="1"/>
          </p:cNvSpPr>
          <p:nvPr/>
        </p:nvSpPr>
        <p:spPr bwMode="auto">
          <a:xfrm>
            <a:off x="3352800" y="1143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61161" name="Rectangle 9"/>
          <p:cNvSpPr>
            <a:spLocks noChangeArrowheads="1"/>
          </p:cNvSpPr>
          <p:nvPr/>
        </p:nvSpPr>
        <p:spPr bwMode="auto">
          <a:xfrm>
            <a:off x="3505200" y="2667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61162" name="Line 10"/>
          <p:cNvSpPr>
            <a:spLocks noChangeShapeType="1"/>
          </p:cNvSpPr>
          <p:nvPr/>
        </p:nvSpPr>
        <p:spPr bwMode="auto">
          <a:xfrm flipV="1">
            <a:off x="3810000" y="2209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61163" name="Line 11"/>
          <p:cNvSpPr>
            <a:spLocks noChangeShapeType="1"/>
          </p:cNvSpPr>
          <p:nvPr/>
        </p:nvSpPr>
        <p:spPr bwMode="auto">
          <a:xfrm flipV="1">
            <a:off x="3810000" y="1447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61164" name="Rectangle 12"/>
          <p:cNvSpPr>
            <a:spLocks noChangeArrowheads="1"/>
          </p:cNvSpPr>
          <p:nvPr/>
        </p:nvSpPr>
        <p:spPr bwMode="auto">
          <a:xfrm>
            <a:off x="4419600" y="1143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61165" name="Rectangle 13"/>
          <p:cNvSpPr>
            <a:spLocks noChangeArrowheads="1"/>
          </p:cNvSpPr>
          <p:nvPr/>
        </p:nvSpPr>
        <p:spPr bwMode="auto">
          <a:xfrm>
            <a:off x="4572000" y="2667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61166" name="Line 14"/>
          <p:cNvSpPr>
            <a:spLocks noChangeShapeType="1"/>
          </p:cNvSpPr>
          <p:nvPr/>
        </p:nvSpPr>
        <p:spPr bwMode="auto">
          <a:xfrm flipV="1">
            <a:off x="4876800" y="2209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61167" name="Line 15"/>
          <p:cNvSpPr>
            <a:spLocks noChangeShapeType="1"/>
          </p:cNvSpPr>
          <p:nvPr/>
        </p:nvSpPr>
        <p:spPr bwMode="auto">
          <a:xfrm flipV="1">
            <a:off x="4876800" y="1447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61168" name="Rectangle 16"/>
          <p:cNvSpPr>
            <a:spLocks noChangeArrowheads="1"/>
          </p:cNvSpPr>
          <p:nvPr/>
        </p:nvSpPr>
        <p:spPr bwMode="auto">
          <a:xfrm>
            <a:off x="5486400" y="11430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61171" name="Line 19"/>
          <p:cNvSpPr>
            <a:spLocks noChangeShapeType="1"/>
          </p:cNvSpPr>
          <p:nvPr/>
        </p:nvSpPr>
        <p:spPr bwMode="auto">
          <a:xfrm flipV="1">
            <a:off x="5943600" y="1447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61172" name="Rectangle 20"/>
          <p:cNvSpPr>
            <a:spLocks noChangeArrowheads="1"/>
          </p:cNvSpPr>
          <p:nvPr/>
        </p:nvSpPr>
        <p:spPr bwMode="auto">
          <a:xfrm>
            <a:off x="2590800" y="1905000"/>
            <a:ext cx="3505200" cy="304800"/>
          </a:xfrm>
          <a:prstGeom prst="rect">
            <a:avLst/>
          </a:prstGeom>
          <a:solidFill>
            <a:srgbClr val="FF0909"/>
          </a:solidFill>
          <a:ln w="28575">
            <a:solidFill>
              <a:srgbClr val="000000"/>
            </a:solidFill>
            <a:miter lim="800000"/>
            <a:headEnd/>
            <a:tailEn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a:t>Implementation #2: Scalable MP</a:t>
            </a:r>
          </a:p>
        </p:txBody>
      </p:sp>
      <p:sp>
        <p:nvSpPr>
          <p:cNvPr id="562179" name="Rectangle 3" descr="Rectangle: Click to edit Master text styles&#10;Second level&#10;Third level&#10;Fourth level&#10;Fifth level"/>
          <p:cNvSpPr>
            <a:spLocks noGrp="1" noChangeArrowheads="1"/>
          </p:cNvSpPr>
          <p:nvPr>
            <p:ph type="body" idx="1"/>
          </p:nvPr>
        </p:nvSpPr>
        <p:spPr>
          <a:xfrm>
            <a:off x="304800" y="3200400"/>
            <a:ext cx="8534400" cy="3048000"/>
          </a:xfrm>
        </p:spPr>
        <p:txBody>
          <a:bodyPr/>
          <a:lstStyle/>
          <a:p>
            <a:r>
              <a:rPr lang="en-US"/>
              <a:t>General point-to-point network-based systems</a:t>
            </a:r>
          </a:p>
          <a:p>
            <a:pPr lvl="1"/>
            <a:r>
              <a:rPr lang="en-US"/>
              <a:t>Typically processor/memory/router blocks (NUMA)</a:t>
            </a:r>
          </a:p>
          <a:p>
            <a:pPr lvl="2"/>
            <a:r>
              <a:rPr lang="en-US" b="1">
                <a:solidFill>
                  <a:srgbClr val="FF0909"/>
                </a:solidFill>
              </a:rPr>
              <a:t>Glueless MP</a:t>
            </a:r>
            <a:r>
              <a:rPr lang="en-US"/>
              <a:t>: no need for additional “glue” chips</a:t>
            </a:r>
          </a:p>
          <a:p>
            <a:pPr lvl="1"/>
            <a:r>
              <a:rPr lang="en-US"/>
              <a:t>Can be arbitrarily large: 1000’s of processors</a:t>
            </a:r>
          </a:p>
          <a:p>
            <a:pPr lvl="2"/>
            <a:r>
              <a:rPr lang="en-US" b="1">
                <a:solidFill>
                  <a:srgbClr val="FF0909"/>
                </a:solidFill>
              </a:rPr>
              <a:t>Massively parallel processors (MPPs)</a:t>
            </a:r>
          </a:p>
          <a:p>
            <a:pPr lvl="1"/>
            <a:r>
              <a:rPr lang="en-US">
                <a:solidFill>
                  <a:srgbClr val="000000"/>
                </a:solidFill>
              </a:rPr>
              <a:t>In reality only government (DoD) has MPPs…</a:t>
            </a:r>
          </a:p>
          <a:p>
            <a:pPr lvl="2"/>
            <a:r>
              <a:rPr lang="en-US">
                <a:solidFill>
                  <a:srgbClr val="000000"/>
                </a:solidFill>
              </a:rPr>
              <a:t>Companies have much smaller systems: 32–64 processors</a:t>
            </a:r>
          </a:p>
          <a:p>
            <a:pPr lvl="2"/>
            <a:r>
              <a:rPr lang="en-US" b="1">
                <a:solidFill>
                  <a:srgbClr val="FF0909"/>
                </a:solidFill>
              </a:rPr>
              <a:t>Scalable multi-processors</a:t>
            </a:r>
            <a:endParaRPr lang="en-US"/>
          </a:p>
        </p:txBody>
      </p:sp>
      <p:sp>
        <p:nvSpPr>
          <p:cNvPr id="562197" name="Rectangle 21"/>
          <p:cNvSpPr>
            <a:spLocks noChangeArrowheads="1"/>
          </p:cNvSpPr>
          <p:nvPr/>
        </p:nvSpPr>
        <p:spPr bwMode="auto">
          <a:xfrm>
            <a:off x="1905000" y="12192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62198" name="Rectangle 22"/>
          <p:cNvSpPr>
            <a:spLocks noChangeArrowheads="1"/>
          </p:cNvSpPr>
          <p:nvPr/>
        </p:nvSpPr>
        <p:spPr bwMode="auto">
          <a:xfrm>
            <a:off x="1905000" y="1524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62199" name="Rectangle 23"/>
          <p:cNvSpPr>
            <a:spLocks noChangeArrowheads="1"/>
          </p:cNvSpPr>
          <p:nvPr/>
        </p:nvSpPr>
        <p:spPr bwMode="auto">
          <a:xfrm>
            <a:off x="2514600" y="1524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62200" name="Rectangle 24"/>
          <p:cNvSpPr>
            <a:spLocks noChangeArrowheads="1"/>
          </p:cNvSpPr>
          <p:nvPr/>
        </p:nvSpPr>
        <p:spPr bwMode="auto">
          <a:xfrm>
            <a:off x="1905000" y="25908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62201" name="Rectangle 25"/>
          <p:cNvSpPr>
            <a:spLocks noChangeArrowheads="1"/>
          </p:cNvSpPr>
          <p:nvPr/>
        </p:nvSpPr>
        <p:spPr bwMode="auto">
          <a:xfrm>
            <a:off x="1905000" y="2286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62202" name="Rectangle 26"/>
          <p:cNvSpPr>
            <a:spLocks noChangeArrowheads="1"/>
          </p:cNvSpPr>
          <p:nvPr/>
        </p:nvSpPr>
        <p:spPr bwMode="auto">
          <a:xfrm>
            <a:off x="2514600" y="2286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62203" name="Line 27"/>
          <p:cNvSpPr>
            <a:spLocks noChangeShapeType="1"/>
          </p:cNvSpPr>
          <p:nvPr/>
        </p:nvSpPr>
        <p:spPr bwMode="auto">
          <a:xfrm>
            <a:off x="2667000" y="1828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62204" name="Rectangle 28"/>
          <p:cNvSpPr>
            <a:spLocks noChangeArrowheads="1"/>
          </p:cNvSpPr>
          <p:nvPr/>
        </p:nvSpPr>
        <p:spPr bwMode="auto">
          <a:xfrm>
            <a:off x="3276600" y="12192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62205" name="Rectangle 29"/>
          <p:cNvSpPr>
            <a:spLocks noChangeArrowheads="1"/>
          </p:cNvSpPr>
          <p:nvPr/>
        </p:nvSpPr>
        <p:spPr bwMode="auto">
          <a:xfrm>
            <a:off x="3581400" y="1524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62206" name="Rectangle 30"/>
          <p:cNvSpPr>
            <a:spLocks noChangeArrowheads="1"/>
          </p:cNvSpPr>
          <p:nvPr/>
        </p:nvSpPr>
        <p:spPr bwMode="auto">
          <a:xfrm>
            <a:off x="3276600" y="1524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62207" name="Rectangle 31"/>
          <p:cNvSpPr>
            <a:spLocks noChangeArrowheads="1"/>
          </p:cNvSpPr>
          <p:nvPr/>
        </p:nvSpPr>
        <p:spPr bwMode="auto">
          <a:xfrm>
            <a:off x="3276600" y="2590800"/>
            <a:ext cx="9144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CPU($)</a:t>
            </a:r>
          </a:p>
        </p:txBody>
      </p:sp>
      <p:sp>
        <p:nvSpPr>
          <p:cNvPr id="562208" name="Rectangle 32"/>
          <p:cNvSpPr>
            <a:spLocks noChangeArrowheads="1"/>
          </p:cNvSpPr>
          <p:nvPr/>
        </p:nvSpPr>
        <p:spPr bwMode="auto">
          <a:xfrm>
            <a:off x="3581400" y="2286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err="1">
                <a:solidFill>
                  <a:srgbClr val="000000"/>
                </a:solidFill>
                <a:latin typeface="Calibri" pitchFamily="34" charset="0"/>
              </a:rPr>
              <a:t>Mem</a:t>
            </a:r>
            <a:endParaRPr lang="en-US" dirty="0">
              <a:solidFill>
                <a:srgbClr val="000000"/>
              </a:solidFill>
              <a:latin typeface="Calibri" pitchFamily="34" charset="0"/>
            </a:endParaRPr>
          </a:p>
        </p:txBody>
      </p:sp>
      <p:sp>
        <p:nvSpPr>
          <p:cNvPr id="562209" name="Rectangle 33"/>
          <p:cNvSpPr>
            <a:spLocks noChangeArrowheads="1"/>
          </p:cNvSpPr>
          <p:nvPr/>
        </p:nvSpPr>
        <p:spPr bwMode="auto">
          <a:xfrm>
            <a:off x="3276600" y="2286000"/>
            <a:ext cx="3048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latin typeface="Calibri" pitchFamily="34" charset="0"/>
              </a:rPr>
              <a:t>R</a:t>
            </a:r>
          </a:p>
        </p:txBody>
      </p:sp>
      <p:sp>
        <p:nvSpPr>
          <p:cNvPr id="562210" name="Line 34"/>
          <p:cNvSpPr>
            <a:spLocks noChangeShapeType="1"/>
          </p:cNvSpPr>
          <p:nvPr/>
        </p:nvSpPr>
        <p:spPr bwMode="auto">
          <a:xfrm>
            <a:off x="3429000" y="1828800"/>
            <a:ext cx="0" cy="4572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62211" name="Line 35"/>
          <p:cNvSpPr>
            <a:spLocks noChangeShapeType="1"/>
          </p:cNvSpPr>
          <p:nvPr/>
        </p:nvSpPr>
        <p:spPr bwMode="auto">
          <a:xfrm>
            <a:off x="2819400" y="24384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562212" name="Line 36"/>
          <p:cNvSpPr>
            <a:spLocks noChangeShapeType="1"/>
          </p:cNvSpPr>
          <p:nvPr/>
        </p:nvSpPr>
        <p:spPr bwMode="auto">
          <a:xfrm>
            <a:off x="2819400" y="1676400"/>
            <a:ext cx="457200" cy="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p:txBody>
          <a:bodyPr/>
          <a:lstStyle/>
          <a:p>
            <a:r>
              <a:rPr lang="en-US"/>
              <a:t>Issues for Shared Memory Systems</a:t>
            </a:r>
          </a:p>
        </p:txBody>
      </p:sp>
      <p:sp>
        <p:nvSpPr>
          <p:cNvPr id="512003" name="Rectangle 3" descr="Rectangle: Click to edit Master text styles&#10;Second level&#10;Third level&#10;Fourth level&#10;Fifth level"/>
          <p:cNvSpPr>
            <a:spLocks noGrp="1" noChangeArrowheads="1"/>
          </p:cNvSpPr>
          <p:nvPr>
            <p:ph type="body" idx="1"/>
          </p:nvPr>
        </p:nvSpPr>
        <p:spPr>
          <a:xfrm>
            <a:off x="304800" y="1143000"/>
            <a:ext cx="8534400" cy="3200400"/>
          </a:xfrm>
        </p:spPr>
        <p:txBody>
          <a:bodyPr/>
          <a:lstStyle/>
          <a:p>
            <a:r>
              <a:rPr lang="en-US" dirty="0">
                <a:solidFill>
                  <a:srgbClr val="000000"/>
                </a:solidFill>
              </a:rPr>
              <a:t>Two in particular</a:t>
            </a:r>
          </a:p>
          <a:p>
            <a:pPr lvl="1"/>
            <a:r>
              <a:rPr lang="en-US" b="1" dirty="0">
                <a:solidFill>
                  <a:srgbClr val="FF0909"/>
                </a:solidFill>
              </a:rPr>
              <a:t>Cache coherence</a:t>
            </a:r>
          </a:p>
          <a:p>
            <a:pPr lvl="1"/>
            <a:r>
              <a:rPr lang="en-US" dirty="0"/>
              <a:t>Memory consistency model</a:t>
            </a:r>
          </a:p>
          <a:p>
            <a:pPr lvl="1"/>
            <a:endParaRPr lang="en-US" dirty="0"/>
          </a:p>
          <a:p>
            <a:r>
              <a:rPr lang="en-US" dirty="0"/>
              <a:t>Closely related to each other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Capacitive Power dissipation</a:t>
            </a:r>
          </a:p>
        </p:txBody>
      </p:sp>
      <p:sp>
        <p:nvSpPr>
          <p:cNvPr id="40963" name="Text Box 3"/>
          <p:cNvSpPr txBox="1">
            <a:spLocks noChangeArrowheads="1"/>
          </p:cNvSpPr>
          <p:nvPr/>
        </p:nvSpPr>
        <p:spPr bwMode="auto">
          <a:xfrm>
            <a:off x="1323975" y="3733800"/>
            <a:ext cx="3860800" cy="701675"/>
          </a:xfrm>
          <a:prstGeom prst="rect">
            <a:avLst/>
          </a:prstGeom>
          <a:noFill/>
          <a:ln w="9525">
            <a:noFill/>
            <a:miter lim="800000"/>
            <a:headEnd/>
            <a:tailEnd/>
          </a:ln>
        </p:spPr>
        <p:txBody>
          <a:bodyPr wrap="none">
            <a:spAutoFit/>
          </a:bodyPr>
          <a:lstStyle/>
          <a:p>
            <a:r>
              <a:rPr lang="en-US" sz="4000" dirty="0">
                <a:solidFill>
                  <a:schemeClr val="tx2"/>
                </a:solidFill>
                <a:latin typeface="Tahoma" pitchFamily="34" charset="0"/>
              </a:rPr>
              <a:t>Power ~ ½ CV</a:t>
            </a:r>
            <a:r>
              <a:rPr lang="en-US" sz="4000" baseline="30000" dirty="0">
                <a:solidFill>
                  <a:schemeClr val="tx2"/>
                </a:solidFill>
                <a:latin typeface="Tahoma" pitchFamily="34" charset="0"/>
              </a:rPr>
              <a:t>2</a:t>
            </a:r>
            <a:r>
              <a:rPr lang="en-US" sz="4000" dirty="0">
                <a:solidFill>
                  <a:schemeClr val="tx2"/>
                </a:solidFill>
                <a:latin typeface="Tahoma" pitchFamily="34" charset="0"/>
              </a:rPr>
              <a:t>Af</a:t>
            </a:r>
          </a:p>
        </p:txBody>
      </p:sp>
      <p:grpSp>
        <p:nvGrpSpPr>
          <p:cNvPr id="2" name="Group 4"/>
          <p:cNvGrpSpPr>
            <a:grpSpLocks/>
          </p:cNvGrpSpPr>
          <p:nvPr/>
        </p:nvGrpSpPr>
        <p:grpSpPr bwMode="auto">
          <a:xfrm>
            <a:off x="984250" y="1905000"/>
            <a:ext cx="3216275" cy="1855788"/>
            <a:chOff x="135" y="1183"/>
            <a:chExt cx="2025" cy="1169"/>
          </a:xfrm>
        </p:grpSpPr>
        <p:sp>
          <p:nvSpPr>
            <p:cNvPr id="40975" name="Text Box 5"/>
            <p:cNvSpPr txBox="1">
              <a:spLocks noChangeArrowheads="1"/>
            </p:cNvSpPr>
            <p:nvPr/>
          </p:nvSpPr>
          <p:spPr bwMode="auto">
            <a:xfrm>
              <a:off x="135" y="1183"/>
              <a:ext cx="2025" cy="748"/>
            </a:xfrm>
            <a:prstGeom prst="rect">
              <a:avLst/>
            </a:prstGeom>
            <a:noFill/>
            <a:ln w="9525">
              <a:noFill/>
              <a:miter lim="800000"/>
              <a:headEnd/>
              <a:tailEnd/>
            </a:ln>
          </p:spPr>
          <p:txBody>
            <a:bodyPr>
              <a:spAutoFit/>
            </a:bodyPr>
            <a:lstStyle/>
            <a:p>
              <a:r>
                <a:rPr lang="en-US">
                  <a:solidFill>
                    <a:srgbClr val="3333CC"/>
                  </a:solidFill>
                  <a:latin typeface="Tahoma" pitchFamily="34" charset="0"/>
                </a:rPr>
                <a:t>Capacitance:</a:t>
              </a:r>
            </a:p>
            <a:p>
              <a:r>
                <a:rPr lang="en-US">
                  <a:solidFill>
                    <a:srgbClr val="3333CC"/>
                  </a:solidFill>
                  <a:latin typeface="Tahoma" pitchFamily="34" charset="0"/>
                </a:rPr>
                <a:t>Function of wire length, transistor size</a:t>
              </a:r>
            </a:p>
          </p:txBody>
        </p:sp>
        <p:sp>
          <p:nvSpPr>
            <p:cNvPr id="40976" name="Line 6"/>
            <p:cNvSpPr>
              <a:spLocks noChangeShapeType="1"/>
            </p:cNvSpPr>
            <p:nvPr/>
          </p:nvSpPr>
          <p:spPr bwMode="auto">
            <a:xfrm>
              <a:off x="1392" y="1931"/>
              <a:ext cx="624" cy="421"/>
            </a:xfrm>
            <a:prstGeom prst="line">
              <a:avLst/>
            </a:prstGeom>
            <a:noFill/>
            <a:ln w="38100">
              <a:solidFill>
                <a:schemeClr val="tx1"/>
              </a:solidFill>
              <a:round/>
              <a:headEnd/>
              <a:tailEnd type="triangle" w="med" len="med"/>
            </a:ln>
          </p:spPr>
          <p:txBody>
            <a:bodyPr/>
            <a:lstStyle/>
            <a:p>
              <a:endParaRPr lang="en-US"/>
            </a:p>
          </p:txBody>
        </p:sp>
      </p:grpSp>
      <p:grpSp>
        <p:nvGrpSpPr>
          <p:cNvPr id="3" name="Group 7"/>
          <p:cNvGrpSpPr>
            <a:grpSpLocks/>
          </p:cNvGrpSpPr>
          <p:nvPr/>
        </p:nvGrpSpPr>
        <p:grpSpPr bwMode="auto">
          <a:xfrm>
            <a:off x="4708525" y="1905000"/>
            <a:ext cx="4206875" cy="1855788"/>
            <a:chOff x="2400" y="1183"/>
            <a:chExt cx="2649" cy="1169"/>
          </a:xfrm>
        </p:grpSpPr>
        <p:sp>
          <p:nvSpPr>
            <p:cNvPr id="40973" name="Text Box 8"/>
            <p:cNvSpPr txBox="1">
              <a:spLocks noChangeArrowheads="1"/>
            </p:cNvSpPr>
            <p:nvPr/>
          </p:nvSpPr>
          <p:spPr bwMode="auto">
            <a:xfrm>
              <a:off x="3024" y="1183"/>
              <a:ext cx="2025" cy="978"/>
            </a:xfrm>
            <a:prstGeom prst="rect">
              <a:avLst/>
            </a:prstGeom>
            <a:noFill/>
            <a:ln w="9525">
              <a:noFill/>
              <a:miter lim="800000"/>
              <a:headEnd/>
              <a:tailEnd/>
            </a:ln>
          </p:spPr>
          <p:txBody>
            <a:bodyPr>
              <a:spAutoFit/>
            </a:bodyPr>
            <a:lstStyle/>
            <a:p>
              <a:r>
                <a:rPr lang="en-US">
                  <a:solidFill>
                    <a:srgbClr val="3333CC"/>
                  </a:solidFill>
                  <a:latin typeface="Tahoma" pitchFamily="34" charset="0"/>
                </a:rPr>
                <a:t>Supply Voltage:</a:t>
              </a:r>
            </a:p>
            <a:p>
              <a:r>
                <a:rPr lang="en-US">
                  <a:solidFill>
                    <a:srgbClr val="3333CC"/>
                  </a:solidFill>
                  <a:latin typeface="Tahoma" pitchFamily="34" charset="0"/>
                </a:rPr>
                <a:t>Has been dropping with successive fab generations</a:t>
              </a:r>
            </a:p>
          </p:txBody>
        </p:sp>
        <p:sp>
          <p:nvSpPr>
            <p:cNvPr id="40974" name="Line 9"/>
            <p:cNvSpPr>
              <a:spLocks noChangeShapeType="1"/>
            </p:cNvSpPr>
            <p:nvPr/>
          </p:nvSpPr>
          <p:spPr bwMode="auto">
            <a:xfrm flipH="1">
              <a:off x="2400" y="1440"/>
              <a:ext cx="491" cy="912"/>
            </a:xfrm>
            <a:prstGeom prst="line">
              <a:avLst/>
            </a:prstGeom>
            <a:noFill/>
            <a:ln w="38100">
              <a:solidFill>
                <a:schemeClr val="tx1"/>
              </a:solidFill>
              <a:round/>
              <a:headEnd/>
              <a:tailEnd type="triangle" w="med" len="med"/>
            </a:ln>
          </p:spPr>
          <p:txBody>
            <a:bodyPr/>
            <a:lstStyle/>
            <a:p>
              <a:endParaRPr lang="en-US"/>
            </a:p>
          </p:txBody>
        </p:sp>
      </p:grpSp>
      <p:grpSp>
        <p:nvGrpSpPr>
          <p:cNvPr id="4" name="Group 10"/>
          <p:cNvGrpSpPr>
            <a:grpSpLocks/>
          </p:cNvGrpSpPr>
          <p:nvPr/>
        </p:nvGrpSpPr>
        <p:grpSpPr bwMode="auto">
          <a:xfrm>
            <a:off x="5257800" y="4343400"/>
            <a:ext cx="4141788" cy="1079500"/>
            <a:chOff x="2891" y="2794"/>
            <a:chExt cx="2734" cy="680"/>
          </a:xfrm>
        </p:grpSpPr>
        <p:sp>
          <p:nvSpPr>
            <p:cNvPr id="40971" name="Text Box 11"/>
            <p:cNvSpPr txBox="1">
              <a:spLocks noChangeArrowheads="1"/>
            </p:cNvSpPr>
            <p:nvPr/>
          </p:nvSpPr>
          <p:spPr bwMode="auto">
            <a:xfrm>
              <a:off x="3600" y="2956"/>
              <a:ext cx="2025" cy="518"/>
            </a:xfrm>
            <a:prstGeom prst="rect">
              <a:avLst/>
            </a:prstGeom>
            <a:noFill/>
            <a:ln w="9525">
              <a:noFill/>
              <a:miter lim="800000"/>
              <a:headEnd/>
              <a:tailEnd/>
            </a:ln>
          </p:spPr>
          <p:txBody>
            <a:bodyPr>
              <a:spAutoFit/>
            </a:bodyPr>
            <a:lstStyle/>
            <a:p>
              <a:r>
                <a:rPr lang="en-US">
                  <a:solidFill>
                    <a:srgbClr val="3333CC"/>
                  </a:solidFill>
                  <a:latin typeface="Tahoma" pitchFamily="34" charset="0"/>
                </a:rPr>
                <a:t>Clock frequency:</a:t>
              </a:r>
            </a:p>
            <a:p>
              <a:r>
                <a:rPr lang="en-US">
                  <a:solidFill>
                    <a:srgbClr val="3333CC"/>
                  </a:solidFill>
                  <a:latin typeface="Tahoma" pitchFamily="34" charset="0"/>
                </a:rPr>
                <a:t>Increasing…</a:t>
              </a:r>
            </a:p>
          </p:txBody>
        </p:sp>
        <p:sp>
          <p:nvSpPr>
            <p:cNvPr id="40972" name="Line 12"/>
            <p:cNvSpPr>
              <a:spLocks noChangeShapeType="1"/>
            </p:cNvSpPr>
            <p:nvPr/>
          </p:nvSpPr>
          <p:spPr bwMode="auto">
            <a:xfrm>
              <a:off x="2891" y="2794"/>
              <a:ext cx="624" cy="421"/>
            </a:xfrm>
            <a:prstGeom prst="line">
              <a:avLst/>
            </a:prstGeom>
            <a:noFill/>
            <a:ln w="38100">
              <a:solidFill>
                <a:schemeClr val="tx1"/>
              </a:solidFill>
              <a:round/>
              <a:headEnd type="triangle" w="med" len="med"/>
              <a:tailEnd/>
            </a:ln>
          </p:spPr>
          <p:txBody>
            <a:bodyPr/>
            <a:lstStyle/>
            <a:p>
              <a:endParaRPr lang="en-US"/>
            </a:p>
          </p:txBody>
        </p:sp>
      </p:grpSp>
      <p:grpSp>
        <p:nvGrpSpPr>
          <p:cNvPr id="5" name="Group 13"/>
          <p:cNvGrpSpPr>
            <a:grpSpLocks/>
          </p:cNvGrpSpPr>
          <p:nvPr/>
        </p:nvGrpSpPr>
        <p:grpSpPr bwMode="auto">
          <a:xfrm>
            <a:off x="1963738" y="4343400"/>
            <a:ext cx="3522662" cy="1855788"/>
            <a:chOff x="672" y="2794"/>
            <a:chExt cx="2219" cy="1169"/>
          </a:xfrm>
        </p:grpSpPr>
        <p:sp>
          <p:nvSpPr>
            <p:cNvPr id="40969" name="Text Box 14"/>
            <p:cNvSpPr txBox="1">
              <a:spLocks noChangeArrowheads="1"/>
            </p:cNvSpPr>
            <p:nvPr/>
          </p:nvSpPr>
          <p:spPr bwMode="auto">
            <a:xfrm>
              <a:off x="672" y="3215"/>
              <a:ext cx="2219" cy="748"/>
            </a:xfrm>
            <a:prstGeom prst="rect">
              <a:avLst/>
            </a:prstGeom>
            <a:noFill/>
            <a:ln w="9525">
              <a:noFill/>
              <a:miter lim="800000"/>
              <a:headEnd/>
              <a:tailEnd/>
            </a:ln>
          </p:spPr>
          <p:txBody>
            <a:bodyPr>
              <a:spAutoFit/>
            </a:bodyPr>
            <a:lstStyle/>
            <a:p>
              <a:r>
                <a:rPr lang="en-US">
                  <a:solidFill>
                    <a:srgbClr val="3333CC"/>
                  </a:solidFill>
                  <a:latin typeface="Tahoma" pitchFamily="34" charset="0"/>
                </a:rPr>
                <a:t>Activity factor:</a:t>
              </a:r>
            </a:p>
            <a:p>
              <a:r>
                <a:rPr lang="en-US">
                  <a:solidFill>
                    <a:srgbClr val="3333CC"/>
                  </a:solidFill>
                  <a:latin typeface="Tahoma" pitchFamily="34" charset="0"/>
                </a:rPr>
                <a:t>How often, on average, do wires switch?</a:t>
              </a:r>
            </a:p>
          </p:txBody>
        </p:sp>
        <p:sp>
          <p:nvSpPr>
            <p:cNvPr id="40970" name="Line 15"/>
            <p:cNvSpPr>
              <a:spLocks noChangeShapeType="1"/>
            </p:cNvSpPr>
            <p:nvPr/>
          </p:nvSpPr>
          <p:spPr bwMode="auto">
            <a:xfrm flipV="1">
              <a:off x="2160" y="2794"/>
              <a:ext cx="432" cy="421"/>
            </a:xfrm>
            <a:prstGeom prst="line">
              <a:avLst/>
            </a:prstGeom>
            <a:noFill/>
            <a:ln w="38100">
              <a:solidFill>
                <a:schemeClr val="tx1"/>
              </a:solidFill>
              <a:round/>
              <a:headEnd/>
              <a:tailEnd type="triangle" w="med" len="med"/>
            </a:ln>
          </p:spPr>
          <p:txBody>
            <a:bodyPr/>
            <a:lstStyle/>
            <a:p>
              <a:endParaRPr lang="en-US"/>
            </a:p>
          </p:txBody>
        </p:sp>
      </p:grpSp>
      <p:sp>
        <p:nvSpPr>
          <p:cNvPr id="40968" name="Text Box 16"/>
          <p:cNvSpPr txBox="1">
            <a:spLocks noChangeArrowheads="1"/>
          </p:cNvSpPr>
          <p:nvPr/>
        </p:nvSpPr>
        <p:spPr bwMode="auto">
          <a:xfrm rot="-5400000">
            <a:off x="-1114424" y="3444875"/>
            <a:ext cx="2870200" cy="339725"/>
          </a:xfrm>
          <a:prstGeom prst="rect">
            <a:avLst/>
          </a:prstGeom>
          <a:noFill/>
          <a:ln w="9525">
            <a:noFill/>
            <a:miter lim="800000"/>
            <a:headEnd type="none" w="sm" len="sm"/>
            <a:tailEnd type="none" w="med" len="lg"/>
          </a:ln>
        </p:spPr>
        <p:txBody>
          <a:bodyPr wrap="none">
            <a:spAutoFit/>
          </a:bodyPr>
          <a:lstStyle/>
          <a:p>
            <a:pPr>
              <a:lnSpc>
                <a:spcPct val="90000"/>
              </a:lnSpc>
              <a:spcBef>
                <a:spcPct val="30000"/>
              </a:spcBef>
              <a:buClr>
                <a:srgbClr val="009900"/>
              </a:buClr>
              <a:buSzPct val="100000"/>
            </a:pPr>
            <a:r>
              <a:rPr lang="en-US" sz="1800" b="1">
                <a:solidFill>
                  <a:schemeClr val="bg1"/>
                </a:solidFill>
              </a:rPr>
              <a:t>What uses power in a chip?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p:txBody>
          <a:bodyPr/>
          <a:lstStyle/>
          <a:p>
            <a:r>
              <a:rPr lang="en-US"/>
              <a:t>An Example Execution</a:t>
            </a:r>
          </a:p>
        </p:txBody>
      </p:sp>
      <p:sp>
        <p:nvSpPr>
          <p:cNvPr id="518147" name="Rectangle 3" descr="Rectangle: Click to edit Master text styles&#10;Second level&#10;Third level&#10;Fourth level&#10;Fifth level"/>
          <p:cNvSpPr>
            <a:spLocks noGrp="1" noChangeArrowheads="1"/>
          </p:cNvSpPr>
          <p:nvPr>
            <p:ph type="body" idx="1"/>
          </p:nvPr>
        </p:nvSpPr>
        <p:spPr>
          <a:xfrm>
            <a:off x="304800" y="5029200"/>
            <a:ext cx="8534400" cy="1219200"/>
          </a:xfrm>
        </p:spPr>
        <p:txBody>
          <a:bodyPr/>
          <a:lstStyle/>
          <a:p>
            <a:r>
              <a:rPr lang="en-US"/>
              <a:t>Two $100 withdrawals from account #241 at two ATMs</a:t>
            </a:r>
          </a:p>
          <a:p>
            <a:pPr lvl="1"/>
            <a:r>
              <a:rPr lang="en-US"/>
              <a:t>Each transaction maps to thread on different processor</a:t>
            </a:r>
          </a:p>
          <a:p>
            <a:pPr lvl="1"/>
            <a:r>
              <a:rPr lang="en-US"/>
              <a:t>Track </a:t>
            </a:r>
            <a:r>
              <a:rPr lang="en-US" b="1">
                <a:solidFill>
                  <a:srgbClr val="FF0909"/>
                </a:solidFill>
                <a:latin typeface="Courier New" pitchFamily="49" charset="0"/>
              </a:rPr>
              <a:t>accts[241].bal</a:t>
            </a:r>
            <a:r>
              <a:rPr lang="en-US"/>
              <a:t> (address is in </a:t>
            </a:r>
            <a:r>
              <a:rPr lang="en-US" b="1">
                <a:solidFill>
                  <a:srgbClr val="FF0909"/>
                </a:solidFill>
                <a:latin typeface="Courier New" pitchFamily="49" charset="0"/>
              </a:rPr>
              <a:t>r3</a:t>
            </a:r>
            <a:r>
              <a:rPr lang="en-US"/>
              <a:t>)</a:t>
            </a:r>
          </a:p>
        </p:txBody>
      </p:sp>
      <p:sp>
        <p:nvSpPr>
          <p:cNvPr id="518151" name="Rectangle 7" descr="Rectangle: Click to edit Master text styles&#10;Second level&#10;Third level&#10;Fourth level&#10;Fifth level"/>
          <p:cNvSpPr>
            <a:spLocks noChangeArrowheads="1"/>
          </p:cNvSpPr>
          <p:nvPr/>
        </p:nvSpPr>
        <p:spPr bwMode="auto">
          <a:xfrm>
            <a:off x="304800" y="1143000"/>
            <a:ext cx="3276600" cy="2133600"/>
          </a:xfrm>
          <a:prstGeom prst="rect">
            <a:avLst/>
          </a:prstGeom>
          <a:noFill/>
          <a:ln w="9525">
            <a:noFill/>
            <a:miter lim="800000"/>
            <a:headEnd/>
            <a:tailEnd/>
          </a:ln>
          <a:effectLst/>
        </p:spPr>
        <p:txBody>
          <a:bodyPr/>
          <a:lstStyle/>
          <a:p>
            <a:pPr marL="342900" indent="-342900" fontAlgn="base">
              <a:lnSpc>
                <a:spcPct val="90000"/>
              </a:lnSpc>
              <a:spcBef>
                <a:spcPct val="20000"/>
              </a:spcBef>
              <a:spcAft>
                <a:spcPct val="0"/>
              </a:spcAft>
              <a:buClr>
                <a:srgbClr val="030305"/>
              </a:buClr>
            </a:pPr>
            <a:r>
              <a:rPr lang="en-US" b="1" u="sng">
                <a:solidFill>
                  <a:srgbClr val="000000"/>
                </a:solidFill>
                <a:latin typeface="Courier New" pitchFamily="49" charset="0"/>
              </a:rPr>
              <a:t>Processor 0</a:t>
            </a: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0: addi r1,accts,r3</a:t>
            </a:r>
          </a:p>
          <a:p>
            <a:pPr marL="342900" indent="-342900" fontAlgn="base">
              <a:lnSpc>
                <a:spcPct val="90000"/>
              </a:lnSpc>
              <a:spcBef>
                <a:spcPct val="20000"/>
              </a:spcBef>
              <a:spcAft>
                <a:spcPct val="0"/>
              </a:spcAft>
              <a:buClr>
                <a:srgbClr val="030305"/>
              </a:buClr>
            </a:pPr>
            <a:r>
              <a:rPr lang="en-US" b="1">
                <a:solidFill>
                  <a:srgbClr val="FF0909"/>
                </a:solidFill>
                <a:latin typeface="Courier New" pitchFamily="49" charset="0"/>
              </a:rPr>
              <a:t>1: ld 0(r3),r4</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2: blt r4,r2,6</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3: sub r4,r2,r4</a:t>
            </a:r>
          </a:p>
          <a:p>
            <a:pPr marL="342900" indent="-342900" fontAlgn="base">
              <a:lnSpc>
                <a:spcPct val="90000"/>
              </a:lnSpc>
              <a:spcBef>
                <a:spcPct val="20000"/>
              </a:spcBef>
              <a:spcAft>
                <a:spcPct val="0"/>
              </a:spcAft>
              <a:buClr>
                <a:srgbClr val="030305"/>
              </a:buClr>
            </a:pPr>
            <a:r>
              <a:rPr lang="en-US" b="1">
                <a:solidFill>
                  <a:srgbClr val="FF0909"/>
                </a:solidFill>
                <a:latin typeface="Courier New" pitchFamily="49" charset="0"/>
              </a:rPr>
              <a:t>4: st r4,0(r3)</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5: call spew_cash</a:t>
            </a:r>
          </a:p>
        </p:txBody>
      </p:sp>
      <p:sp>
        <p:nvSpPr>
          <p:cNvPr id="518152" name="Rectangle 8" descr="Rectangle: Click to edit Master text styles&#10;Second level&#10;Third level&#10;Fourth level&#10;Fifth level"/>
          <p:cNvSpPr>
            <a:spLocks noChangeArrowheads="1"/>
          </p:cNvSpPr>
          <p:nvPr/>
        </p:nvSpPr>
        <p:spPr bwMode="auto">
          <a:xfrm>
            <a:off x="3505200" y="1143000"/>
            <a:ext cx="3276600" cy="3733800"/>
          </a:xfrm>
          <a:prstGeom prst="rect">
            <a:avLst/>
          </a:prstGeom>
          <a:noFill/>
          <a:ln w="9525">
            <a:noFill/>
            <a:miter lim="800000"/>
            <a:headEnd/>
            <a:tailEnd/>
          </a:ln>
          <a:effectLst/>
        </p:spPr>
        <p:txBody>
          <a:bodyPr/>
          <a:lstStyle/>
          <a:p>
            <a:pPr marL="342900" indent="-342900" fontAlgn="base">
              <a:lnSpc>
                <a:spcPct val="90000"/>
              </a:lnSpc>
              <a:spcBef>
                <a:spcPct val="20000"/>
              </a:spcBef>
              <a:spcAft>
                <a:spcPct val="0"/>
              </a:spcAft>
              <a:buClr>
                <a:srgbClr val="030305"/>
              </a:buClr>
            </a:pPr>
            <a:r>
              <a:rPr lang="en-US" b="1" u="sng">
                <a:solidFill>
                  <a:srgbClr val="000000"/>
                </a:solidFill>
                <a:latin typeface="Courier New" pitchFamily="49" charset="0"/>
              </a:rPr>
              <a:t>Processor 1</a:t>
            </a: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0: addi r1,accts,r3</a:t>
            </a:r>
          </a:p>
          <a:p>
            <a:pPr marL="342900" indent="-342900" fontAlgn="base">
              <a:lnSpc>
                <a:spcPct val="90000"/>
              </a:lnSpc>
              <a:spcBef>
                <a:spcPct val="20000"/>
              </a:spcBef>
              <a:spcAft>
                <a:spcPct val="0"/>
              </a:spcAft>
              <a:buClr>
                <a:srgbClr val="030305"/>
              </a:buClr>
            </a:pPr>
            <a:r>
              <a:rPr lang="en-US" b="1">
                <a:solidFill>
                  <a:srgbClr val="FF0909"/>
                </a:solidFill>
                <a:latin typeface="Courier New" pitchFamily="49" charset="0"/>
              </a:rPr>
              <a:t>1: ld 0(r3),r4</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2: blt r4,r2,6</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3: sub r4,r2,r4</a:t>
            </a:r>
          </a:p>
          <a:p>
            <a:pPr marL="342900" indent="-342900" fontAlgn="base">
              <a:lnSpc>
                <a:spcPct val="90000"/>
              </a:lnSpc>
              <a:spcBef>
                <a:spcPct val="20000"/>
              </a:spcBef>
              <a:spcAft>
                <a:spcPct val="0"/>
              </a:spcAft>
              <a:buClr>
                <a:srgbClr val="030305"/>
              </a:buClr>
            </a:pPr>
            <a:r>
              <a:rPr lang="en-US" b="1">
                <a:solidFill>
                  <a:srgbClr val="FF0909"/>
                </a:solidFill>
                <a:latin typeface="Courier New" pitchFamily="49" charset="0"/>
              </a:rPr>
              <a:t>4: st r4,0(r3)</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5: call spew_cash</a:t>
            </a:r>
          </a:p>
        </p:txBody>
      </p:sp>
      <p:sp>
        <p:nvSpPr>
          <p:cNvPr id="518153" name="Rectangle 9"/>
          <p:cNvSpPr>
            <a:spLocks noChangeArrowheads="1"/>
          </p:cNvSpPr>
          <p:nvPr/>
        </p:nvSpPr>
        <p:spPr bwMode="auto">
          <a:xfrm>
            <a:off x="6781800" y="14478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1600">
                <a:solidFill>
                  <a:srgbClr val="000000"/>
                </a:solidFill>
              </a:rPr>
              <a:t>CPU0</a:t>
            </a:r>
          </a:p>
        </p:txBody>
      </p:sp>
      <p:sp>
        <p:nvSpPr>
          <p:cNvPr id="518154" name="Rectangle 10"/>
          <p:cNvSpPr>
            <a:spLocks noChangeArrowheads="1"/>
          </p:cNvSpPr>
          <p:nvPr/>
        </p:nvSpPr>
        <p:spPr bwMode="auto">
          <a:xfrm>
            <a:off x="8305800" y="1447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1600">
                <a:solidFill>
                  <a:srgbClr val="000000"/>
                </a:solidFill>
              </a:rPr>
              <a:t>Mem</a:t>
            </a:r>
          </a:p>
        </p:txBody>
      </p:sp>
      <p:sp>
        <p:nvSpPr>
          <p:cNvPr id="518155" name="Rectangle 11"/>
          <p:cNvSpPr>
            <a:spLocks noChangeArrowheads="1"/>
          </p:cNvSpPr>
          <p:nvPr/>
        </p:nvSpPr>
        <p:spPr bwMode="auto">
          <a:xfrm>
            <a:off x="7543800" y="14478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1600">
                <a:solidFill>
                  <a:srgbClr val="000000"/>
                </a:solidFill>
              </a:rPr>
              <a:t>CPU1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r>
              <a:rPr lang="en-US"/>
              <a:t>No-Cache, No-Problem</a:t>
            </a:r>
          </a:p>
        </p:txBody>
      </p:sp>
      <p:sp>
        <p:nvSpPr>
          <p:cNvPr id="524291" name="Rectangle 3" descr="Rectangle: Click to edit Master text styles&#10;Second level&#10;Third level&#10;Fourth level&#10;Fifth level"/>
          <p:cNvSpPr>
            <a:spLocks noGrp="1" noChangeArrowheads="1"/>
          </p:cNvSpPr>
          <p:nvPr>
            <p:ph type="body" idx="1"/>
          </p:nvPr>
        </p:nvSpPr>
        <p:spPr>
          <a:xfrm>
            <a:off x="304800" y="4953000"/>
            <a:ext cx="8534400" cy="1295400"/>
          </a:xfrm>
        </p:spPr>
        <p:txBody>
          <a:bodyPr/>
          <a:lstStyle/>
          <a:p>
            <a:r>
              <a:rPr lang="en-US"/>
              <a:t>Scenario I: processors have no caches</a:t>
            </a:r>
          </a:p>
          <a:p>
            <a:pPr lvl="1"/>
            <a:r>
              <a:rPr lang="en-US"/>
              <a:t>No problem</a:t>
            </a:r>
          </a:p>
        </p:txBody>
      </p:sp>
      <p:sp>
        <p:nvSpPr>
          <p:cNvPr id="524302" name="Rectangle 14" descr="Rectangle: Click to edit Master text styles&#10;Second level&#10;Third level&#10;Fourth level&#10;Fifth level"/>
          <p:cNvSpPr>
            <a:spLocks noChangeArrowheads="1"/>
          </p:cNvSpPr>
          <p:nvPr/>
        </p:nvSpPr>
        <p:spPr bwMode="auto">
          <a:xfrm>
            <a:off x="304800" y="1143000"/>
            <a:ext cx="3276600" cy="2133600"/>
          </a:xfrm>
          <a:prstGeom prst="rect">
            <a:avLst/>
          </a:prstGeom>
          <a:noFill/>
          <a:ln w="9525">
            <a:noFill/>
            <a:miter lim="800000"/>
            <a:headEnd/>
            <a:tailEnd/>
          </a:ln>
          <a:effectLst/>
        </p:spPr>
        <p:txBody>
          <a:bodyPr/>
          <a:lstStyle/>
          <a:p>
            <a:pPr marL="342900" indent="-342900" fontAlgn="base">
              <a:lnSpc>
                <a:spcPct val="90000"/>
              </a:lnSpc>
              <a:spcBef>
                <a:spcPct val="20000"/>
              </a:spcBef>
              <a:spcAft>
                <a:spcPct val="0"/>
              </a:spcAft>
              <a:buClr>
                <a:srgbClr val="030305"/>
              </a:buClr>
            </a:pPr>
            <a:r>
              <a:rPr lang="en-US" b="1" u="sng">
                <a:solidFill>
                  <a:srgbClr val="000000"/>
                </a:solidFill>
                <a:latin typeface="Courier New" pitchFamily="49" charset="0"/>
              </a:rPr>
              <a:t>Processor 0</a:t>
            </a: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0: addi r1,accts,r3</a:t>
            </a:r>
          </a:p>
          <a:p>
            <a:pPr marL="342900" indent="-342900" fontAlgn="base">
              <a:lnSpc>
                <a:spcPct val="90000"/>
              </a:lnSpc>
              <a:spcBef>
                <a:spcPct val="20000"/>
              </a:spcBef>
              <a:spcAft>
                <a:spcPct val="0"/>
              </a:spcAft>
              <a:buClr>
                <a:srgbClr val="030305"/>
              </a:buClr>
            </a:pPr>
            <a:r>
              <a:rPr lang="en-US" b="1">
                <a:solidFill>
                  <a:srgbClr val="FF0909"/>
                </a:solidFill>
                <a:latin typeface="Courier New" pitchFamily="49" charset="0"/>
              </a:rPr>
              <a:t>1: ld 0(r3),r4</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2: blt r4,r2,6</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3: sub r4,r2,r4</a:t>
            </a:r>
          </a:p>
          <a:p>
            <a:pPr marL="342900" indent="-342900" fontAlgn="base">
              <a:lnSpc>
                <a:spcPct val="90000"/>
              </a:lnSpc>
              <a:spcBef>
                <a:spcPct val="20000"/>
              </a:spcBef>
              <a:spcAft>
                <a:spcPct val="0"/>
              </a:spcAft>
              <a:buClr>
                <a:srgbClr val="030305"/>
              </a:buClr>
            </a:pPr>
            <a:r>
              <a:rPr lang="en-US" b="1">
                <a:solidFill>
                  <a:srgbClr val="FF0909"/>
                </a:solidFill>
                <a:latin typeface="Courier New" pitchFamily="49" charset="0"/>
              </a:rPr>
              <a:t>4: st r4,0(r3)</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5: call spew_cash</a:t>
            </a:r>
          </a:p>
        </p:txBody>
      </p:sp>
      <p:sp>
        <p:nvSpPr>
          <p:cNvPr id="524303" name="Rectangle 15" descr="Rectangle: Click to edit Master text styles&#10;Second level&#10;Third level&#10;Fourth level&#10;Fifth level"/>
          <p:cNvSpPr>
            <a:spLocks noChangeArrowheads="1"/>
          </p:cNvSpPr>
          <p:nvPr/>
        </p:nvSpPr>
        <p:spPr bwMode="auto">
          <a:xfrm>
            <a:off x="3505200" y="1143000"/>
            <a:ext cx="3276600" cy="3657600"/>
          </a:xfrm>
          <a:prstGeom prst="rect">
            <a:avLst/>
          </a:prstGeom>
          <a:noFill/>
          <a:ln w="9525">
            <a:noFill/>
            <a:miter lim="800000"/>
            <a:headEnd/>
            <a:tailEnd/>
          </a:ln>
          <a:effectLst/>
        </p:spPr>
        <p:txBody>
          <a:bodyPr/>
          <a:lstStyle/>
          <a:p>
            <a:pPr marL="342900" indent="-342900" fontAlgn="base">
              <a:lnSpc>
                <a:spcPct val="90000"/>
              </a:lnSpc>
              <a:spcBef>
                <a:spcPct val="20000"/>
              </a:spcBef>
              <a:spcAft>
                <a:spcPct val="0"/>
              </a:spcAft>
              <a:buClr>
                <a:srgbClr val="030305"/>
              </a:buClr>
            </a:pPr>
            <a:r>
              <a:rPr lang="en-US" b="1" u="sng">
                <a:solidFill>
                  <a:srgbClr val="000000"/>
                </a:solidFill>
                <a:latin typeface="Courier New" pitchFamily="49" charset="0"/>
              </a:rPr>
              <a:t>Processor 1</a:t>
            </a: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0: addi r1,accts,r3</a:t>
            </a:r>
          </a:p>
          <a:p>
            <a:pPr marL="342900" indent="-342900" fontAlgn="base">
              <a:lnSpc>
                <a:spcPct val="90000"/>
              </a:lnSpc>
              <a:spcBef>
                <a:spcPct val="20000"/>
              </a:spcBef>
              <a:spcAft>
                <a:spcPct val="0"/>
              </a:spcAft>
              <a:buClr>
                <a:srgbClr val="030305"/>
              </a:buClr>
            </a:pPr>
            <a:r>
              <a:rPr lang="en-US" b="1">
                <a:solidFill>
                  <a:srgbClr val="FF0909"/>
                </a:solidFill>
                <a:latin typeface="Courier New" pitchFamily="49" charset="0"/>
              </a:rPr>
              <a:t>1: ld 0(r3),r4</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2: blt r4,r2,6</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3: sub r4,r2,r4</a:t>
            </a:r>
          </a:p>
          <a:p>
            <a:pPr marL="342900" indent="-342900" fontAlgn="base">
              <a:lnSpc>
                <a:spcPct val="90000"/>
              </a:lnSpc>
              <a:spcBef>
                <a:spcPct val="20000"/>
              </a:spcBef>
              <a:spcAft>
                <a:spcPct val="0"/>
              </a:spcAft>
              <a:buClr>
                <a:srgbClr val="030305"/>
              </a:buClr>
            </a:pPr>
            <a:r>
              <a:rPr lang="en-US" b="1">
                <a:solidFill>
                  <a:srgbClr val="FF0909"/>
                </a:solidFill>
                <a:latin typeface="Courier New" pitchFamily="49" charset="0"/>
              </a:rPr>
              <a:t>4: st r4,0(r3)</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5: call spew_cash</a:t>
            </a:r>
          </a:p>
        </p:txBody>
      </p:sp>
      <p:sp>
        <p:nvSpPr>
          <p:cNvPr id="524304" name="Rectangle 16"/>
          <p:cNvSpPr>
            <a:spLocks noChangeArrowheads="1"/>
          </p:cNvSpPr>
          <p:nvPr/>
        </p:nvSpPr>
        <p:spPr bwMode="auto">
          <a:xfrm>
            <a:off x="6781800" y="14478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
        <p:nvSpPr>
          <p:cNvPr id="524305" name="Rectangle 17"/>
          <p:cNvSpPr>
            <a:spLocks noChangeArrowheads="1"/>
          </p:cNvSpPr>
          <p:nvPr/>
        </p:nvSpPr>
        <p:spPr bwMode="auto">
          <a:xfrm>
            <a:off x="8305800" y="1447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1600">
                <a:solidFill>
                  <a:srgbClr val="000000"/>
                </a:solidFill>
              </a:rPr>
              <a:t>500</a:t>
            </a:r>
          </a:p>
        </p:txBody>
      </p:sp>
      <p:sp>
        <p:nvSpPr>
          <p:cNvPr id="524306" name="Rectangle 18"/>
          <p:cNvSpPr>
            <a:spLocks noChangeArrowheads="1"/>
          </p:cNvSpPr>
          <p:nvPr/>
        </p:nvSpPr>
        <p:spPr bwMode="auto">
          <a:xfrm>
            <a:off x="7543800" y="14478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
        <p:nvSpPr>
          <p:cNvPr id="524307" name="Rectangle 19"/>
          <p:cNvSpPr>
            <a:spLocks noChangeArrowheads="1"/>
          </p:cNvSpPr>
          <p:nvPr/>
        </p:nvSpPr>
        <p:spPr bwMode="auto">
          <a:xfrm>
            <a:off x="6781800" y="17526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
        <p:nvSpPr>
          <p:cNvPr id="524308" name="Rectangle 20"/>
          <p:cNvSpPr>
            <a:spLocks noChangeArrowheads="1"/>
          </p:cNvSpPr>
          <p:nvPr/>
        </p:nvSpPr>
        <p:spPr bwMode="auto">
          <a:xfrm>
            <a:off x="8305800" y="17526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1600">
                <a:solidFill>
                  <a:srgbClr val="000000"/>
                </a:solidFill>
              </a:rPr>
              <a:t>500</a:t>
            </a:r>
          </a:p>
        </p:txBody>
      </p:sp>
      <p:sp>
        <p:nvSpPr>
          <p:cNvPr id="524309" name="Rectangle 21"/>
          <p:cNvSpPr>
            <a:spLocks noChangeArrowheads="1"/>
          </p:cNvSpPr>
          <p:nvPr/>
        </p:nvSpPr>
        <p:spPr bwMode="auto">
          <a:xfrm>
            <a:off x="7543800" y="17526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
        <p:nvSpPr>
          <p:cNvPr id="524313" name="Rectangle 25"/>
          <p:cNvSpPr>
            <a:spLocks noChangeArrowheads="1"/>
          </p:cNvSpPr>
          <p:nvPr/>
        </p:nvSpPr>
        <p:spPr bwMode="auto">
          <a:xfrm>
            <a:off x="6781800" y="26670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
        <p:nvSpPr>
          <p:cNvPr id="524314" name="Rectangle 26"/>
          <p:cNvSpPr>
            <a:spLocks noChangeArrowheads="1"/>
          </p:cNvSpPr>
          <p:nvPr/>
        </p:nvSpPr>
        <p:spPr bwMode="auto">
          <a:xfrm>
            <a:off x="8305800" y="2667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1600">
                <a:solidFill>
                  <a:srgbClr val="000000"/>
                </a:solidFill>
              </a:rPr>
              <a:t>400</a:t>
            </a:r>
          </a:p>
        </p:txBody>
      </p:sp>
      <p:sp>
        <p:nvSpPr>
          <p:cNvPr id="524315" name="Rectangle 27"/>
          <p:cNvSpPr>
            <a:spLocks noChangeArrowheads="1"/>
          </p:cNvSpPr>
          <p:nvPr/>
        </p:nvSpPr>
        <p:spPr bwMode="auto">
          <a:xfrm>
            <a:off x="7543800" y="26670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
        <p:nvSpPr>
          <p:cNvPr id="524316" name="Rectangle 28"/>
          <p:cNvSpPr>
            <a:spLocks noChangeArrowheads="1"/>
          </p:cNvSpPr>
          <p:nvPr/>
        </p:nvSpPr>
        <p:spPr bwMode="auto">
          <a:xfrm>
            <a:off x="6781800" y="32766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
        <p:nvSpPr>
          <p:cNvPr id="524317" name="Rectangle 29"/>
          <p:cNvSpPr>
            <a:spLocks noChangeArrowheads="1"/>
          </p:cNvSpPr>
          <p:nvPr/>
        </p:nvSpPr>
        <p:spPr bwMode="auto">
          <a:xfrm>
            <a:off x="8305800" y="32766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1600">
                <a:solidFill>
                  <a:srgbClr val="000000"/>
                </a:solidFill>
              </a:rPr>
              <a:t>400</a:t>
            </a:r>
          </a:p>
        </p:txBody>
      </p:sp>
      <p:sp>
        <p:nvSpPr>
          <p:cNvPr id="524318" name="Rectangle 30"/>
          <p:cNvSpPr>
            <a:spLocks noChangeArrowheads="1"/>
          </p:cNvSpPr>
          <p:nvPr/>
        </p:nvSpPr>
        <p:spPr bwMode="auto">
          <a:xfrm>
            <a:off x="7543800" y="32766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
        <p:nvSpPr>
          <p:cNvPr id="524319" name="Rectangle 31"/>
          <p:cNvSpPr>
            <a:spLocks noChangeArrowheads="1"/>
          </p:cNvSpPr>
          <p:nvPr/>
        </p:nvSpPr>
        <p:spPr bwMode="auto">
          <a:xfrm>
            <a:off x="6781800" y="41910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
        <p:nvSpPr>
          <p:cNvPr id="524320" name="Rectangle 32"/>
          <p:cNvSpPr>
            <a:spLocks noChangeArrowheads="1"/>
          </p:cNvSpPr>
          <p:nvPr/>
        </p:nvSpPr>
        <p:spPr bwMode="auto">
          <a:xfrm>
            <a:off x="8305800" y="4191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sz="1600">
                <a:solidFill>
                  <a:srgbClr val="000000"/>
                </a:solidFill>
              </a:rPr>
              <a:t>300</a:t>
            </a:r>
          </a:p>
        </p:txBody>
      </p:sp>
      <p:sp>
        <p:nvSpPr>
          <p:cNvPr id="524321" name="Rectangle 33"/>
          <p:cNvSpPr>
            <a:spLocks noChangeArrowheads="1"/>
          </p:cNvSpPr>
          <p:nvPr/>
        </p:nvSpPr>
        <p:spPr bwMode="auto">
          <a:xfrm>
            <a:off x="7543800" y="41910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p:txBody>
          <a:bodyPr/>
          <a:lstStyle/>
          <a:p>
            <a:r>
              <a:rPr lang="en-US"/>
              <a:t>Cache Incoherence</a:t>
            </a:r>
          </a:p>
        </p:txBody>
      </p:sp>
      <p:sp>
        <p:nvSpPr>
          <p:cNvPr id="525315" name="Rectangle 3" descr="Rectangle: Click to edit Master text styles&#10;Second level&#10;Third level&#10;Fourth level&#10;Fifth level"/>
          <p:cNvSpPr>
            <a:spLocks noGrp="1" noChangeArrowheads="1"/>
          </p:cNvSpPr>
          <p:nvPr>
            <p:ph type="body" idx="1"/>
          </p:nvPr>
        </p:nvSpPr>
        <p:spPr>
          <a:xfrm>
            <a:off x="304800" y="4953000"/>
            <a:ext cx="8534400" cy="1295400"/>
          </a:xfrm>
        </p:spPr>
        <p:txBody>
          <a:bodyPr/>
          <a:lstStyle/>
          <a:p>
            <a:r>
              <a:rPr lang="en-US"/>
              <a:t>Scenario II: processors have write-back caches	</a:t>
            </a:r>
          </a:p>
          <a:p>
            <a:pPr lvl="1"/>
            <a:r>
              <a:rPr lang="en-US"/>
              <a:t>Potentially 3 copies of </a:t>
            </a:r>
            <a:r>
              <a:rPr lang="en-US" b="1">
                <a:solidFill>
                  <a:srgbClr val="FF0909"/>
                </a:solidFill>
                <a:latin typeface="Courier New" pitchFamily="49" charset="0"/>
              </a:rPr>
              <a:t>accts[241].bal</a:t>
            </a:r>
            <a:r>
              <a:rPr lang="en-US"/>
              <a:t>: memory, p0$, p1$</a:t>
            </a:r>
          </a:p>
          <a:p>
            <a:pPr lvl="1"/>
            <a:r>
              <a:rPr lang="en-US"/>
              <a:t>Can get incoherent (inconsistent)</a:t>
            </a:r>
          </a:p>
        </p:txBody>
      </p:sp>
      <p:sp>
        <p:nvSpPr>
          <p:cNvPr id="525316" name="Rectangle 4" descr="Rectangle: Click to edit Master text styles&#10;Second level&#10;Third level&#10;Fourth level&#10;Fifth level"/>
          <p:cNvSpPr>
            <a:spLocks noChangeArrowheads="1"/>
          </p:cNvSpPr>
          <p:nvPr/>
        </p:nvSpPr>
        <p:spPr bwMode="auto">
          <a:xfrm>
            <a:off x="304800" y="1143000"/>
            <a:ext cx="3276600" cy="2133600"/>
          </a:xfrm>
          <a:prstGeom prst="rect">
            <a:avLst/>
          </a:prstGeom>
          <a:noFill/>
          <a:ln w="9525">
            <a:noFill/>
            <a:miter lim="800000"/>
            <a:headEnd/>
            <a:tailEnd/>
          </a:ln>
          <a:effectLst/>
        </p:spPr>
        <p:txBody>
          <a:bodyPr/>
          <a:lstStyle/>
          <a:p>
            <a:pPr marL="342900" indent="-342900" fontAlgn="base">
              <a:lnSpc>
                <a:spcPct val="90000"/>
              </a:lnSpc>
              <a:spcBef>
                <a:spcPct val="20000"/>
              </a:spcBef>
              <a:spcAft>
                <a:spcPct val="0"/>
              </a:spcAft>
              <a:buClr>
                <a:srgbClr val="030305"/>
              </a:buClr>
            </a:pPr>
            <a:r>
              <a:rPr lang="en-US" b="1" u="sng">
                <a:solidFill>
                  <a:srgbClr val="000000"/>
                </a:solidFill>
                <a:latin typeface="Courier New" pitchFamily="49" charset="0"/>
              </a:rPr>
              <a:t>Processor 0</a:t>
            </a: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0: addi r1,accts,r3</a:t>
            </a:r>
          </a:p>
          <a:p>
            <a:pPr marL="342900" indent="-342900" fontAlgn="base">
              <a:lnSpc>
                <a:spcPct val="90000"/>
              </a:lnSpc>
              <a:spcBef>
                <a:spcPct val="20000"/>
              </a:spcBef>
              <a:spcAft>
                <a:spcPct val="0"/>
              </a:spcAft>
              <a:buClr>
                <a:srgbClr val="030305"/>
              </a:buClr>
            </a:pPr>
            <a:r>
              <a:rPr lang="en-US" b="1">
                <a:solidFill>
                  <a:srgbClr val="FF0909"/>
                </a:solidFill>
                <a:latin typeface="Courier New" pitchFamily="49" charset="0"/>
              </a:rPr>
              <a:t>1: ld 0(r3),r4</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2: blt r4,r2,6</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3: sub r4,r2,r4</a:t>
            </a:r>
          </a:p>
          <a:p>
            <a:pPr marL="342900" indent="-342900" fontAlgn="base">
              <a:lnSpc>
                <a:spcPct val="90000"/>
              </a:lnSpc>
              <a:spcBef>
                <a:spcPct val="20000"/>
              </a:spcBef>
              <a:spcAft>
                <a:spcPct val="0"/>
              </a:spcAft>
              <a:buClr>
                <a:srgbClr val="030305"/>
              </a:buClr>
            </a:pPr>
            <a:r>
              <a:rPr lang="en-US" b="1">
                <a:solidFill>
                  <a:srgbClr val="FF0909"/>
                </a:solidFill>
                <a:latin typeface="Courier New" pitchFamily="49" charset="0"/>
              </a:rPr>
              <a:t>4: st r4,0(r3)</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5: call spew_cash</a:t>
            </a:r>
            <a:endParaRPr lang="en-US" b="1">
              <a:solidFill>
                <a:srgbClr val="FF0909"/>
              </a:solidFill>
              <a:latin typeface="Courier New" pitchFamily="49" charset="0"/>
            </a:endParaRPr>
          </a:p>
        </p:txBody>
      </p:sp>
      <p:sp>
        <p:nvSpPr>
          <p:cNvPr id="525317" name="Rectangle 5" descr="Rectangle: Click to edit Master text styles&#10;Second level&#10;Third level&#10;Fourth level&#10;Fifth level"/>
          <p:cNvSpPr>
            <a:spLocks noChangeArrowheads="1"/>
          </p:cNvSpPr>
          <p:nvPr/>
        </p:nvSpPr>
        <p:spPr bwMode="auto">
          <a:xfrm>
            <a:off x="3505200" y="1143000"/>
            <a:ext cx="3276600" cy="3657600"/>
          </a:xfrm>
          <a:prstGeom prst="rect">
            <a:avLst/>
          </a:prstGeom>
          <a:noFill/>
          <a:ln w="9525">
            <a:noFill/>
            <a:miter lim="800000"/>
            <a:headEnd/>
            <a:tailEnd/>
          </a:ln>
          <a:effectLst/>
        </p:spPr>
        <p:txBody>
          <a:bodyPr/>
          <a:lstStyle/>
          <a:p>
            <a:pPr marL="342900" indent="-342900" fontAlgn="base">
              <a:lnSpc>
                <a:spcPct val="90000"/>
              </a:lnSpc>
              <a:spcBef>
                <a:spcPct val="20000"/>
              </a:spcBef>
              <a:spcAft>
                <a:spcPct val="0"/>
              </a:spcAft>
              <a:buClr>
                <a:srgbClr val="030305"/>
              </a:buClr>
            </a:pPr>
            <a:r>
              <a:rPr lang="en-US" b="1" u="sng">
                <a:solidFill>
                  <a:srgbClr val="000000"/>
                </a:solidFill>
                <a:latin typeface="Courier New" pitchFamily="49" charset="0"/>
              </a:rPr>
              <a:t>Processor 1</a:t>
            </a: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endParaRPr lang="en-US" b="1">
              <a:solidFill>
                <a:srgbClr val="000000"/>
              </a:solidFill>
              <a:latin typeface="Courier New" pitchFamily="49" charset="0"/>
            </a:endParaRP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0: addi r1,accts,r3</a:t>
            </a:r>
          </a:p>
          <a:p>
            <a:pPr marL="342900" indent="-342900" fontAlgn="base">
              <a:lnSpc>
                <a:spcPct val="90000"/>
              </a:lnSpc>
              <a:spcBef>
                <a:spcPct val="20000"/>
              </a:spcBef>
              <a:spcAft>
                <a:spcPct val="0"/>
              </a:spcAft>
              <a:buClr>
                <a:srgbClr val="030305"/>
              </a:buClr>
            </a:pPr>
            <a:r>
              <a:rPr lang="en-US" b="1">
                <a:solidFill>
                  <a:srgbClr val="FF0909"/>
                </a:solidFill>
                <a:latin typeface="Courier New" pitchFamily="49" charset="0"/>
              </a:rPr>
              <a:t>1: ld 0(r3),r4</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2: blt r4,r2,6</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3: sub r4,r2,r4</a:t>
            </a:r>
          </a:p>
          <a:p>
            <a:pPr marL="342900" indent="-342900" fontAlgn="base">
              <a:lnSpc>
                <a:spcPct val="90000"/>
              </a:lnSpc>
              <a:spcBef>
                <a:spcPct val="20000"/>
              </a:spcBef>
              <a:spcAft>
                <a:spcPct val="0"/>
              </a:spcAft>
              <a:buClr>
                <a:srgbClr val="030305"/>
              </a:buClr>
            </a:pPr>
            <a:r>
              <a:rPr lang="en-US" b="1">
                <a:solidFill>
                  <a:srgbClr val="FF0909"/>
                </a:solidFill>
                <a:latin typeface="Courier New" pitchFamily="49" charset="0"/>
              </a:rPr>
              <a:t>4: st r4,0(r3)</a:t>
            </a:r>
          </a:p>
          <a:p>
            <a:pPr marL="342900" indent="-342900" fontAlgn="base">
              <a:lnSpc>
                <a:spcPct val="90000"/>
              </a:lnSpc>
              <a:spcBef>
                <a:spcPct val="20000"/>
              </a:spcBef>
              <a:spcAft>
                <a:spcPct val="0"/>
              </a:spcAft>
              <a:buClr>
                <a:srgbClr val="030305"/>
              </a:buClr>
            </a:pPr>
            <a:r>
              <a:rPr lang="en-US" b="1">
                <a:solidFill>
                  <a:srgbClr val="000000"/>
                </a:solidFill>
                <a:latin typeface="Courier New" pitchFamily="49" charset="0"/>
              </a:rPr>
              <a:t>5: call spew_cash</a:t>
            </a:r>
          </a:p>
        </p:txBody>
      </p:sp>
      <p:sp>
        <p:nvSpPr>
          <p:cNvPr id="525318" name="Rectangle 6"/>
          <p:cNvSpPr>
            <a:spLocks noChangeArrowheads="1"/>
          </p:cNvSpPr>
          <p:nvPr/>
        </p:nvSpPr>
        <p:spPr bwMode="auto">
          <a:xfrm>
            <a:off x="6781800" y="14478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
        <p:nvSpPr>
          <p:cNvPr id="525319" name="Rectangle 7"/>
          <p:cNvSpPr>
            <a:spLocks noChangeArrowheads="1"/>
          </p:cNvSpPr>
          <p:nvPr/>
        </p:nvSpPr>
        <p:spPr bwMode="auto">
          <a:xfrm>
            <a:off x="8305800" y="14478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a:solidFill>
                  <a:srgbClr val="000000"/>
                </a:solidFill>
              </a:rPr>
              <a:t>500</a:t>
            </a:r>
          </a:p>
        </p:txBody>
      </p:sp>
      <p:sp>
        <p:nvSpPr>
          <p:cNvPr id="525320" name="Rectangle 8"/>
          <p:cNvSpPr>
            <a:spLocks noChangeArrowheads="1"/>
          </p:cNvSpPr>
          <p:nvPr/>
        </p:nvSpPr>
        <p:spPr bwMode="auto">
          <a:xfrm>
            <a:off x="7543800" y="14478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
        <p:nvSpPr>
          <p:cNvPr id="525321" name="Rectangle 9"/>
          <p:cNvSpPr>
            <a:spLocks noChangeArrowheads="1"/>
          </p:cNvSpPr>
          <p:nvPr/>
        </p:nvSpPr>
        <p:spPr bwMode="auto">
          <a:xfrm>
            <a:off x="6781800" y="17526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a:solidFill>
                  <a:srgbClr val="000000"/>
                </a:solidFill>
              </a:rPr>
              <a:t>V:500</a:t>
            </a:r>
          </a:p>
        </p:txBody>
      </p:sp>
      <p:sp>
        <p:nvSpPr>
          <p:cNvPr id="525322" name="Rectangle 10"/>
          <p:cNvSpPr>
            <a:spLocks noChangeArrowheads="1"/>
          </p:cNvSpPr>
          <p:nvPr/>
        </p:nvSpPr>
        <p:spPr bwMode="auto">
          <a:xfrm>
            <a:off x="8305800" y="17526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a:solidFill>
                  <a:srgbClr val="000000"/>
                </a:solidFill>
              </a:rPr>
              <a:t>500</a:t>
            </a:r>
          </a:p>
        </p:txBody>
      </p:sp>
      <p:sp>
        <p:nvSpPr>
          <p:cNvPr id="525323" name="Rectangle 11"/>
          <p:cNvSpPr>
            <a:spLocks noChangeArrowheads="1"/>
          </p:cNvSpPr>
          <p:nvPr/>
        </p:nvSpPr>
        <p:spPr bwMode="auto">
          <a:xfrm>
            <a:off x="7543800" y="17526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
        <p:nvSpPr>
          <p:cNvPr id="525324" name="Rectangle 12"/>
          <p:cNvSpPr>
            <a:spLocks noChangeArrowheads="1"/>
          </p:cNvSpPr>
          <p:nvPr/>
        </p:nvSpPr>
        <p:spPr bwMode="auto">
          <a:xfrm>
            <a:off x="6781800" y="26670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a:solidFill>
                  <a:srgbClr val="000000"/>
                </a:solidFill>
              </a:rPr>
              <a:t>D:400</a:t>
            </a:r>
          </a:p>
        </p:txBody>
      </p:sp>
      <p:sp>
        <p:nvSpPr>
          <p:cNvPr id="525325" name="Rectangle 13"/>
          <p:cNvSpPr>
            <a:spLocks noChangeArrowheads="1"/>
          </p:cNvSpPr>
          <p:nvPr/>
        </p:nvSpPr>
        <p:spPr bwMode="auto">
          <a:xfrm>
            <a:off x="8305800" y="2667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b="1">
                <a:solidFill>
                  <a:srgbClr val="FF0909"/>
                </a:solidFill>
              </a:rPr>
              <a:t>500</a:t>
            </a:r>
          </a:p>
        </p:txBody>
      </p:sp>
      <p:sp>
        <p:nvSpPr>
          <p:cNvPr id="525326" name="Rectangle 14"/>
          <p:cNvSpPr>
            <a:spLocks noChangeArrowheads="1"/>
          </p:cNvSpPr>
          <p:nvPr/>
        </p:nvSpPr>
        <p:spPr bwMode="auto">
          <a:xfrm>
            <a:off x="7543800" y="26670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endParaRPr lang="en-US">
              <a:solidFill>
                <a:srgbClr val="000000"/>
              </a:solidFill>
            </a:endParaRPr>
          </a:p>
        </p:txBody>
      </p:sp>
      <p:sp>
        <p:nvSpPr>
          <p:cNvPr id="525327" name="Rectangle 15"/>
          <p:cNvSpPr>
            <a:spLocks noChangeArrowheads="1"/>
          </p:cNvSpPr>
          <p:nvPr/>
        </p:nvSpPr>
        <p:spPr bwMode="auto">
          <a:xfrm>
            <a:off x="6781800" y="32766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a:solidFill>
                  <a:srgbClr val="000000"/>
                </a:solidFill>
              </a:rPr>
              <a:t>D:400</a:t>
            </a:r>
          </a:p>
        </p:txBody>
      </p:sp>
      <p:sp>
        <p:nvSpPr>
          <p:cNvPr id="525328" name="Rectangle 16"/>
          <p:cNvSpPr>
            <a:spLocks noChangeArrowheads="1"/>
          </p:cNvSpPr>
          <p:nvPr/>
        </p:nvSpPr>
        <p:spPr bwMode="auto">
          <a:xfrm>
            <a:off x="8305800" y="32766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b="1">
                <a:solidFill>
                  <a:srgbClr val="FF0909"/>
                </a:solidFill>
              </a:rPr>
              <a:t>500</a:t>
            </a:r>
          </a:p>
        </p:txBody>
      </p:sp>
      <p:sp>
        <p:nvSpPr>
          <p:cNvPr id="525329" name="Rectangle 17"/>
          <p:cNvSpPr>
            <a:spLocks noChangeArrowheads="1"/>
          </p:cNvSpPr>
          <p:nvPr/>
        </p:nvSpPr>
        <p:spPr bwMode="auto">
          <a:xfrm>
            <a:off x="7543800" y="32766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b="1">
                <a:solidFill>
                  <a:srgbClr val="FF0909"/>
                </a:solidFill>
              </a:rPr>
              <a:t>V:500</a:t>
            </a:r>
          </a:p>
        </p:txBody>
      </p:sp>
      <p:sp>
        <p:nvSpPr>
          <p:cNvPr id="525330" name="Rectangle 18"/>
          <p:cNvSpPr>
            <a:spLocks noChangeArrowheads="1"/>
          </p:cNvSpPr>
          <p:nvPr/>
        </p:nvSpPr>
        <p:spPr bwMode="auto">
          <a:xfrm>
            <a:off x="6781800" y="41910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a:solidFill>
                  <a:srgbClr val="000000"/>
                </a:solidFill>
              </a:rPr>
              <a:t>D:400</a:t>
            </a:r>
          </a:p>
        </p:txBody>
      </p:sp>
      <p:sp>
        <p:nvSpPr>
          <p:cNvPr id="525331" name="Rectangle 19"/>
          <p:cNvSpPr>
            <a:spLocks noChangeArrowheads="1"/>
          </p:cNvSpPr>
          <p:nvPr/>
        </p:nvSpPr>
        <p:spPr bwMode="auto">
          <a:xfrm>
            <a:off x="8305800" y="4191000"/>
            <a:ext cx="609600" cy="304800"/>
          </a:xfrm>
          <a:prstGeom prst="rect">
            <a:avLst/>
          </a:prstGeom>
          <a:solidFill>
            <a:srgbClr val="D5D5D5"/>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b="1">
                <a:solidFill>
                  <a:srgbClr val="FF0909"/>
                </a:solidFill>
              </a:rPr>
              <a:t>500</a:t>
            </a:r>
          </a:p>
        </p:txBody>
      </p:sp>
      <p:sp>
        <p:nvSpPr>
          <p:cNvPr id="525332" name="Rectangle 20"/>
          <p:cNvSpPr>
            <a:spLocks noChangeArrowheads="1"/>
          </p:cNvSpPr>
          <p:nvPr/>
        </p:nvSpPr>
        <p:spPr bwMode="auto">
          <a:xfrm>
            <a:off x="7543800" y="4191000"/>
            <a:ext cx="762000" cy="304800"/>
          </a:xfrm>
          <a:prstGeom prst="rect">
            <a:avLst/>
          </a:prstGeom>
          <a:solidFill>
            <a:srgbClr val="FFC000"/>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b="1">
                <a:solidFill>
                  <a:srgbClr val="FF0909"/>
                </a:solidFill>
              </a:rPr>
              <a:t>D:400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lstStyle/>
          <a:p>
            <a:r>
              <a:rPr lang="en-US"/>
              <a:t>Hardware Cache Coherence</a:t>
            </a:r>
          </a:p>
        </p:txBody>
      </p:sp>
      <p:sp>
        <p:nvSpPr>
          <p:cNvPr id="528387" name="Rectangle 3" descr="Rectangle: Click to edit Master text styles&#10;Second level&#10;Third level&#10;Fourth level&#10;Fifth level"/>
          <p:cNvSpPr>
            <a:spLocks noGrp="1" noChangeArrowheads="1"/>
          </p:cNvSpPr>
          <p:nvPr>
            <p:ph type="body" idx="1"/>
          </p:nvPr>
        </p:nvSpPr>
        <p:spPr>
          <a:xfrm>
            <a:off x="2590800" y="1143000"/>
            <a:ext cx="6400800" cy="5105400"/>
          </a:xfrm>
        </p:spPr>
        <p:txBody>
          <a:bodyPr/>
          <a:lstStyle/>
          <a:p>
            <a:pPr lvl="1"/>
            <a:endParaRPr lang="en-US" b="1" dirty="0"/>
          </a:p>
          <a:p>
            <a:pPr lvl="1"/>
            <a:endParaRPr lang="en-US" b="1" dirty="0"/>
          </a:p>
          <a:p>
            <a:r>
              <a:rPr lang="en-US" b="1" dirty="0">
                <a:solidFill>
                  <a:srgbClr val="FF0909"/>
                </a:solidFill>
              </a:rPr>
              <a:t>Coherence controller</a:t>
            </a:r>
            <a:r>
              <a:rPr lang="en-US" dirty="0"/>
              <a:t>:</a:t>
            </a:r>
            <a:endParaRPr lang="en-US" b="1" dirty="0"/>
          </a:p>
          <a:p>
            <a:pPr lvl="1"/>
            <a:r>
              <a:rPr lang="en-US" dirty="0"/>
              <a:t>Examines bus traffic (addresses and data)</a:t>
            </a:r>
          </a:p>
          <a:p>
            <a:pPr lvl="1"/>
            <a:r>
              <a:rPr lang="en-US" dirty="0"/>
              <a:t>Executes </a:t>
            </a:r>
            <a:r>
              <a:rPr lang="en-US" b="1" dirty="0">
                <a:solidFill>
                  <a:srgbClr val="FF0909"/>
                </a:solidFill>
              </a:rPr>
              <a:t>coherence protocol</a:t>
            </a:r>
            <a:endParaRPr lang="en-US" dirty="0"/>
          </a:p>
          <a:p>
            <a:pPr lvl="2"/>
            <a:r>
              <a:rPr lang="en-US" dirty="0"/>
              <a:t>What to do with local copy when you see different things happening on bus</a:t>
            </a:r>
          </a:p>
        </p:txBody>
      </p:sp>
      <p:sp>
        <p:nvSpPr>
          <p:cNvPr id="528388" name="Rectangle 4"/>
          <p:cNvSpPr>
            <a:spLocks noChangeArrowheads="1"/>
          </p:cNvSpPr>
          <p:nvPr/>
        </p:nvSpPr>
        <p:spPr bwMode="auto">
          <a:xfrm>
            <a:off x="304800" y="1219200"/>
            <a:ext cx="2133600" cy="914400"/>
          </a:xfrm>
          <a:prstGeom prst="rect">
            <a:avLst/>
          </a:prstGeom>
          <a:no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a:solidFill>
                  <a:srgbClr val="000000"/>
                </a:solidFill>
              </a:rPr>
              <a:t>CPU</a:t>
            </a:r>
            <a:endParaRPr lang="en-US" b="1">
              <a:solidFill>
                <a:srgbClr val="000000"/>
              </a:solidFill>
            </a:endParaRPr>
          </a:p>
        </p:txBody>
      </p:sp>
      <p:sp>
        <p:nvSpPr>
          <p:cNvPr id="528389" name="Rectangle 5"/>
          <p:cNvSpPr>
            <a:spLocks noChangeArrowheads="1"/>
          </p:cNvSpPr>
          <p:nvPr/>
        </p:nvSpPr>
        <p:spPr bwMode="auto">
          <a:xfrm>
            <a:off x="1828800" y="2743200"/>
            <a:ext cx="609600" cy="914400"/>
          </a:xfrm>
          <a:prstGeom prst="rect">
            <a:avLst/>
          </a:prstGeom>
          <a:solidFill>
            <a:srgbClr val="FFC000"/>
          </a:solidFill>
          <a:ln w="28575">
            <a:solidFill>
              <a:srgbClr val="000000"/>
            </a:solidFill>
            <a:miter lim="800000"/>
            <a:headEnd/>
            <a:tailEnd/>
          </a:ln>
          <a:effectLst/>
        </p:spPr>
        <p:txBody>
          <a:bodyPr rot="10800000" vert="eaVert" wrap="none" anchor="ctr"/>
          <a:lstStyle/>
          <a:p>
            <a:pPr algn="ctr" eaLnBrk="0" fontAlgn="base" hangingPunct="0">
              <a:spcBef>
                <a:spcPct val="0"/>
              </a:spcBef>
              <a:spcAft>
                <a:spcPct val="0"/>
              </a:spcAft>
            </a:pPr>
            <a:r>
              <a:rPr lang="en-US" dirty="0">
                <a:solidFill>
                  <a:srgbClr val="000000"/>
                </a:solidFill>
              </a:rPr>
              <a:t>D$ data</a:t>
            </a:r>
          </a:p>
        </p:txBody>
      </p:sp>
      <p:sp>
        <p:nvSpPr>
          <p:cNvPr id="528391" name="Line 7"/>
          <p:cNvSpPr>
            <a:spLocks noChangeShapeType="1"/>
          </p:cNvSpPr>
          <p:nvPr/>
        </p:nvSpPr>
        <p:spPr bwMode="auto">
          <a:xfrm>
            <a:off x="1676400" y="2133600"/>
            <a:ext cx="0" cy="609600"/>
          </a:xfrm>
          <a:prstGeom prst="line">
            <a:avLst/>
          </a:prstGeom>
          <a:noFill/>
          <a:ln w="28575">
            <a:solidFill>
              <a:srgbClr val="000000"/>
            </a:solidFill>
            <a:round/>
            <a:headEnd/>
            <a:tailEnd type="arrow"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528392" name="Line 8"/>
          <p:cNvSpPr>
            <a:spLocks noChangeShapeType="1"/>
          </p:cNvSpPr>
          <p:nvPr/>
        </p:nvSpPr>
        <p:spPr bwMode="auto">
          <a:xfrm>
            <a:off x="2133600" y="2133600"/>
            <a:ext cx="0" cy="6096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528393" name="Line 9"/>
          <p:cNvSpPr>
            <a:spLocks noChangeShapeType="1"/>
          </p:cNvSpPr>
          <p:nvPr/>
        </p:nvSpPr>
        <p:spPr bwMode="auto">
          <a:xfrm>
            <a:off x="2133600" y="3657600"/>
            <a:ext cx="0" cy="914400"/>
          </a:xfrm>
          <a:prstGeom prst="line">
            <a:avLst/>
          </a:prstGeom>
          <a:noFill/>
          <a:ln w="28575">
            <a:solidFill>
              <a:srgbClr val="000000"/>
            </a:solidFill>
            <a:round/>
            <a:headEnd type="triangle" w="med" len="med"/>
            <a:tailEnd type="triangle"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528394" name="Rectangle 10"/>
          <p:cNvSpPr>
            <a:spLocks noChangeArrowheads="1"/>
          </p:cNvSpPr>
          <p:nvPr/>
        </p:nvSpPr>
        <p:spPr bwMode="auto">
          <a:xfrm rot="-5400000">
            <a:off x="1219200" y="3048000"/>
            <a:ext cx="914400" cy="304800"/>
          </a:xfrm>
          <a:prstGeom prst="rect">
            <a:avLst/>
          </a:prstGeom>
          <a:solidFill>
            <a:srgbClr val="52F4C2"/>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dirty="0">
                <a:solidFill>
                  <a:srgbClr val="000000"/>
                </a:solidFill>
              </a:rPr>
              <a:t>D$ tags</a:t>
            </a:r>
            <a:endParaRPr lang="en-US" b="1" dirty="0">
              <a:solidFill>
                <a:srgbClr val="000000"/>
              </a:solidFill>
            </a:endParaRPr>
          </a:p>
        </p:txBody>
      </p:sp>
      <p:sp>
        <p:nvSpPr>
          <p:cNvPr id="528395" name="Line 11"/>
          <p:cNvSpPr>
            <a:spLocks noChangeShapeType="1"/>
          </p:cNvSpPr>
          <p:nvPr/>
        </p:nvSpPr>
        <p:spPr bwMode="auto">
          <a:xfrm>
            <a:off x="1676400" y="3657600"/>
            <a:ext cx="0" cy="914400"/>
          </a:xfrm>
          <a:prstGeom prst="line">
            <a:avLst/>
          </a:prstGeom>
          <a:noFill/>
          <a:ln w="28575">
            <a:solidFill>
              <a:srgbClr val="000000"/>
            </a:solidFill>
            <a:round/>
            <a:headEnd type="arrow" w="med" len="med"/>
            <a:tailEnd type="arrow"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528396" name="AutoShape 12"/>
          <p:cNvSpPr>
            <a:spLocks noChangeArrowheads="1"/>
          </p:cNvSpPr>
          <p:nvPr/>
        </p:nvSpPr>
        <p:spPr bwMode="auto">
          <a:xfrm>
            <a:off x="304800" y="2895600"/>
            <a:ext cx="609600" cy="609600"/>
          </a:xfrm>
          <a:prstGeom prst="flowChartConnector">
            <a:avLst/>
          </a:prstGeom>
          <a:solidFill>
            <a:schemeClr val="accent2">
              <a:lumMod val="75000"/>
            </a:schemeClr>
          </a:solidFill>
          <a:ln w="28575">
            <a:solidFill>
              <a:srgbClr val="000000"/>
            </a:solidFill>
            <a:round/>
            <a:headEnd/>
            <a:tailEnd/>
          </a:ln>
          <a:effectLst/>
        </p:spPr>
        <p:txBody>
          <a:bodyPr wrap="none" anchor="ctr"/>
          <a:lstStyle/>
          <a:p>
            <a:pPr algn="ctr" eaLnBrk="0" fontAlgn="base" hangingPunct="0">
              <a:spcBef>
                <a:spcPct val="0"/>
              </a:spcBef>
              <a:spcAft>
                <a:spcPct val="0"/>
              </a:spcAft>
            </a:pPr>
            <a:r>
              <a:rPr lang="en-US" b="1" dirty="0">
                <a:solidFill>
                  <a:srgbClr val="FFFFFF"/>
                </a:solidFill>
              </a:rPr>
              <a:t>CC</a:t>
            </a:r>
          </a:p>
        </p:txBody>
      </p:sp>
      <p:sp>
        <p:nvSpPr>
          <p:cNvPr id="528397" name="Line 13"/>
          <p:cNvSpPr>
            <a:spLocks noChangeShapeType="1"/>
          </p:cNvSpPr>
          <p:nvPr/>
        </p:nvSpPr>
        <p:spPr bwMode="auto">
          <a:xfrm flipH="1">
            <a:off x="914400" y="3200400"/>
            <a:ext cx="609600" cy="0"/>
          </a:xfrm>
          <a:prstGeom prst="line">
            <a:avLst/>
          </a:prstGeom>
          <a:noFill/>
          <a:ln w="28575">
            <a:solidFill>
              <a:srgbClr val="000000"/>
            </a:solidFill>
            <a:round/>
            <a:headEnd type="arrow" w="med" len="med"/>
            <a:tailEn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528398" name="Rectangle 14"/>
          <p:cNvSpPr>
            <a:spLocks noChangeArrowheads="1"/>
          </p:cNvSpPr>
          <p:nvPr/>
        </p:nvSpPr>
        <p:spPr bwMode="auto">
          <a:xfrm>
            <a:off x="304800" y="4572000"/>
            <a:ext cx="2133600" cy="304800"/>
          </a:xfrm>
          <a:prstGeom prst="rect">
            <a:avLst/>
          </a:prstGeom>
          <a:solidFill>
            <a:srgbClr val="FF0909"/>
          </a:solidFill>
          <a:ln w="28575">
            <a:solidFill>
              <a:srgbClr val="000000"/>
            </a:solidFill>
            <a:miter lim="800000"/>
            <a:headEnd/>
            <a:tailEnd/>
          </a:ln>
          <a:effectLst/>
        </p:spPr>
        <p:txBody>
          <a:bodyPr wrap="none" anchor="ctr"/>
          <a:lstStyle/>
          <a:p>
            <a:pPr algn="ctr" eaLnBrk="0" fontAlgn="base" hangingPunct="0">
              <a:spcBef>
                <a:spcPct val="0"/>
              </a:spcBef>
              <a:spcAft>
                <a:spcPct val="0"/>
              </a:spcAft>
            </a:pPr>
            <a:r>
              <a:rPr lang="en-US" b="1">
                <a:solidFill>
                  <a:srgbClr val="FFFFFF"/>
                </a:solidFill>
              </a:rPr>
              <a:t>bus</a:t>
            </a:r>
          </a:p>
        </p:txBody>
      </p:sp>
      <p:sp>
        <p:nvSpPr>
          <p:cNvPr id="528399" name="Freeform 15"/>
          <p:cNvSpPr>
            <a:spLocks/>
          </p:cNvSpPr>
          <p:nvPr/>
        </p:nvSpPr>
        <p:spPr bwMode="auto">
          <a:xfrm>
            <a:off x="609600" y="3505200"/>
            <a:ext cx="1066800" cy="609600"/>
          </a:xfrm>
          <a:custGeom>
            <a:avLst/>
            <a:gdLst/>
            <a:ahLst/>
            <a:cxnLst>
              <a:cxn ang="0">
                <a:pos x="672" y="384"/>
              </a:cxn>
              <a:cxn ang="0">
                <a:pos x="0" y="384"/>
              </a:cxn>
              <a:cxn ang="0">
                <a:pos x="0" y="0"/>
              </a:cxn>
            </a:cxnLst>
            <a:rect l="0" t="0" r="r" b="b"/>
            <a:pathLst>
              <a:path w="672" h="384">
                <a:moveTo>
                  <a:pt x="672" y="384"/>
                </a:moveTo>
                <a:lnTo>
                  <a:pt x="0" y="384"/>
                </a:lnTo>
                <a:lnTo>
                  <a:pt x="0" y="0"/>
                </a:lnTo>
              </a:path>
            </a:pathLst>
          </a:custGeom>
          <a:noFill/>
          <a:ln w="28575" cap="flat" cmpd="sng">
            <a:solidFill>
              <a:srgbClr val="000000"/>
            </a:solidFill>
            <a:prstDash val="solid"/>
            <a:round/>
            <a:headEnd type="none" w="med" len="med"/>
            <a:tailEnd type="arrow" w="med" len="med"/>
          </a:ln>
          <a:effectLst/>
        </p:spPr>
        <p:txBody>
          <a:bodyPr wrap="none" anchor="ctr"/>
          <a:lstStyle/>
          <a:p>
            <a:pPr eaLnBrk="0" fontAlgn="base" hangingPunct="0">
              <a:spcBef>
                <a:spcPct val="0"/>
              </a:spcBef>
              <a:spcAft>
                <a:spcPct val="0"/>
              </a:spcAft>
            </a:pPr>
            <a:endParaRPr lang="en-US">
              <a:solidFill>
                <a:srgbClr val="000000"/>
              </a:solidFill>
            </a:endParaRPr>
          </a:p>
        </p:txBody>
      </p:sp>
      <p:sp>
        <p:nvSpPr>
          <p:cNvPr id="528400" name="Freeform 16"/>
          <p:cNvSpPr>
            <a:spLocks/>
          </p:cNvSpPr>
          <p:nvPr/>
        </p:nvSpPr>
        <p:spPr bwMode="auto">
          <a:xfrm flipV="1">
            <a:off x="609600" y="2438400"/>
            <a:ext cx="1066800" cy="457200"/>
          </a:xfrm>
          <a:custGeom>
            <a:avLst/>
            <a:gdLst/>
            <a:ahLst/>
            <a:cxnLst>
              <a:cxn ang="0">
                <a:pos x="672" y="384"/>
              </a:cxn>
              <a:cxn ang="0">
                <a:pos x="0" y="384"/>
              </a:cxn>
              <a:cxn ang="0">
                <a:pos x="0" y="0"/>
              </a:cxn>
            </a:cxnLst>
            <a:rect l="0" t="0" r="r" b="b"/>
            <a:pathLst>
              <a:path w="672" h="384">
                <a:moveTo>
                  <a:pt x="672" y="384"/>
                </a:moveTo>
                <a:lnTo>
                  <a:pt x="0" y="384"/>
                </a:lnTo>
                <a:lnTo>
                  <a:pt x="0" y="0"/>
                </a:lnTo>
              </a:path>
            </a:pathLst>
          </a:custGeom>
          <a:noFill/>
          <a:ln w="28575" cap="flat" cmpd="sng">
            <a:solidFill>
              <a:srgbClr val="000000"/>
            </a:solidFill>
            <a:prstDash val="solid"/>
            <a:round/>
            <a:headEnd type="none" w="med" len="med"/>
            <a:tailEnd type="arrow" w="med" len="med"/>
          </a:ln>
          <a:effectLst/>
        </p:spPr>
        <p:txBody>
          <a:bodyPr wrap="none" anchor="ctr"/>
          <a:lstStyle/>
          <a:p>
            <a:pPr eaLnBrk="0" fontAlgn="base" hangingPunct="0">
              <a:spcBef>
                <a:spcPct val="0"/>
              </a:spcBef>
              <a:spcAft>
                <a:spcPct val="0"/>
              </a:spcAft>
            </a:pPr>
            <a:endParaRPr lang="en-US">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5603" name="Rectangle 3"/>
          <p:cNvSpPr>
            <a:spLocks noChangeArrowheads="1"/>
          </p:cNvSpPr>
          <p:nvPr/>
        </p:nvSpPr>
        <p:spPr bwMode="auto">
          <a:xfrm>
            <a:off x="3124200" y="624840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5604" name="Rectangle 4"/>
          <p:cNvSpPr>
            <a:spLocks noGrp="1" noChangeArrowheads="1"/>
          </p:cNvSpPr>
          <p:nvPr>
            <p:ph type="title"/>
          </p:nvPr>
        </p:nvSpPr>
        <p:spPr>
          <a:noFill/>
        </p:spPr>
        <p:txBody>
          <a:bodyPr lIns="90488" tIns="44450" rIns="90488" bIns="44450" anchor="ctr"/>
          <a:lstStyle/>
          <a:p>
            <a:pPr eaLnBrk="1" hangingPunct="1"/>
            <a:r>
              <a:rPr lang="en-US"/>
              <a:t>Snooping Cache-Coherence Protocols</a:t>
            </a:r>
          </a:p>
        </p:txBody>
      </p:sp>
      <p:sp>
        <p:nvSpPr>
          <p:cNvPr id="25605" name="Rectangle 5"/>
          <p:cNvSpPr>
            <a:spLocks noGrp="1" noChangeArrowheads="1"/>
          </p:cNvSpPr>
          <p:nvPr>
            <p:ph type="body" idx="1"/>
          </p:nvPr>
        </p:nvSpPr>
        <p:spPr>
          <a:noFill/>
        </p:spPr>
        <p:txBody>
          <a:bodyPr lIns="90488" tIns="44450" rIns="90488" bIns="44450"/>
          <a:lstStyle/>
          <a:p>
            <a:pPr eaLnBrk="1" hangingPunct="1">
              <a:buFontTx/>
              <a:buNone/>
            </a:pPr>
            <a:r>
              <a:rPr lang="en-US" dirty="0"/>
              <a:t>Bus provides serialization point</a:t>
            </a:r>
          </a:p>
          <a:p>
            <a:pPr eaLnBrk="1" hangingPunct="1">
              <a:buFontTx/>
              <a:buNone/>
            </a:pPr>
            <a:endParaRPr lang="en-US" dirty="0"/>
          </a:p>
          <a:p>
            <a:pPr eaLnBrk="1" hangingPunct="1">
              <a:buFontTx/>
              <a:buNone/>
            </a:pPr>
            <a:r>
              <a:rPr lang="en-US" dirty="0"/>
              <a:t>Each cache controller “snoops” all bus transactions</a:t>
            </a:r>
          </a:p>
          <a:p>
            <a:pPr lvl="1" eaLnBrk="1" hangingPunct="1">
              <a:buClr>
                <a:schemeClr val="tx2"/>
              </a:buClr>
            </a:pPr>
            <a:r>
              <a:rPr lang="en-US" sz="2400" dirty="0"/>
              <a:t>take action to ensure coherence</a:t>
            </a:r>
          </a:p>
          <a:p>
            <a:pPr lvl="2" eaLnBrk="1" hangingPunct="1">
              <a:buClr>
                <a:schemeClr val="tx2"/>
              </a:buClr>
            </a:pPr>
            <a:r>
              <a:rPr lang="en-US" dirty="0"/>
              <a:t>invalidate</a:t>
            </a:r>
          </a:p>
          <a:p>
            <a:pPr lvl="2" eaLnBrk="1" hangingPunct="1">
              <a:buClr>
                <a:schemeClr val="tx2"/>
              </a:buClr>
            </a:pPr>
            <a:r>
              <a:rPr lang="en-US" dirty="0"/>
              <a:t>update</a:t>
            </a:r>
          </a:p>
          <a:p>
            <a:pPr lvl="2" eaLnBrk="1" hangingPunct="1">
              <a:buClr>
                <a:schemeClr val="tx2"/>
              </a:buClr>
            </a:pPr>
            <a:r>
              <a:rPr lang="en-US" dirty="0"/>
              <a:t>supply value</a:t>
            </a:r>
          </a:p>
          <a:p>
            <a:pPr lvl="1" eaLnBrk="1" hangingPunct="1">
              <a:buClr>
                <a:schemeClr val="tx2"/>
              </a:buClr>
            </a:pPr>
            <a:r>
              <a:rPr lang="en-US" sz="2400" dirty="0"/>
              <a:t>depends on state of the block and </a:t>
            </a:r>
            <a:r>
              <a:rPr lang="en-US" sz="2400"/>
              <a:t>the protocol</a:t>
            </a:r>
            <a:endParaRPr lang="en-US" sz="2400"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6627" name="Rectangle 3"/>
          <p:cNvSpPr>
            <a:spLocks noChangeArrowheads="1"/>
          </p:cNvSpPr>
          <p:nvPr/>
        </p:nvSpPr>
        <p:spPr bwMode="auto">
          <a:xfrm>
            <a:off x="3124200" y="6248400"/>
            <a:ext cx="28956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6628" name="Rectangle 4"/>
          <p:cNvSpPr>
            <a:spLocks noGrp="1" noChangeArrowheads="1"/>
          </p:cNvSpPr>
          <p:nvPr>
            <p:ph type="title"/>
          </p:nvPr>
        </p:nvSpPr>
        <p:spPr>
          <a:noFill/>
        </p:spPr>
        <p:txBody>
          <a:bodyPr lIns="90488" tIns="44450" rIns="90488" bIns="44450" anchor="ctr"/>
          <a:lstStyle/>
          <a:p>
            <a:pPr eaLnBrk="1" hangingPunct="1"/>
            <a:r>
              <a:rPr lang="en-US"/>
              <a:t>Snooping Design Choices</a:t>
            </a:r>
          </a:p>
        </p:txBody>
      </p:sp>
      <p:sp>
        <p:nvSpPr>
          <p:cNvPr id="26629" name="AutoShape 5"/>
          <p:cNvSpPr>
            <a:spLocks noChangeArrowheads="1"/>
          </p:cNvSpPr>
          <p:nvPr/>
        </p:nvSpPr>
        <p:spPr bwMode="auto">
          <a:xfrm>
            <a:off x="5976938" y="2057400"/>
            <a:ext cx="2630487" cy="1563688"/>
          </a:xfrm>
          <a:prstGeom prst="roundRect">
            <a:avLst>
              <a:gd name="adj" fmla="val 12495"/>
            </a:avLst>
          </a:prstGeom>
          <a:solidFill>
            <a:schemeClr val="bg1"/>
          </a:solid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6630" name="Rectangle 6"/>
          <p:cNvSpPr>
            <a:spLocks noChangeArrowheads="1"/>
          </p:cNvSpPr>
          <p:nvPr/>
        </p:nvSpPr>
        <p:spPr bwMode="auto">
          <a:xfrm>
            <a:off x="4953000" y="1338263"/>
            <a:ext cx="1209675" cy="638175"/>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a:solidFill>
                  <a:srgbClr val="000000"/>
                </a:solidFill>
                <a:latin typeface="Arial" charset="0"/>
              </a:rPr>
              <a:t>Processor</a:t>
            </a:r>
          </a:p>
          <a:p>
            <a:pPr eaLnBrk="0" fontAlgn="base" hangingPunct="0">
              <a:spcBef>
                <a:spcPct val="0"/>
              </a:spcBef>
              <a:spcAft>
                <a:spcPct val="0"/>
              </a:spcAft>
            </a:pPr>
            <a:r>
              <a:rPr lang="en-US">
                <a:solidFill>
                  <a:srgbClr val="000000"/>
                </a:solidFill>
                <a:latin typeface="Arial" charset="0"/>
              </a:rPr>
              <a:t>ld/st</a:t>
            </a:r>
          </a:p>
        </p:txBody>
      </p:sp>
      <p:sp>
        <p:nvSpPr>
          <p:cNvPr id="26631" name="Line 7"/>
          <p:cNvSpPr>
            <a:spLocks noChangeShapeType="1"/>
          </p:cNvSpPr>
          <p:nvPr/>
        </p:nvSpPr>
        <p:spPr bwMode="auto">
          <a:xfrm>
            <a:off x="5546725" y="1874838"/>
            <a:ext cx="417513" cy="230187"/>
          </a:xfrm>
          <a:prstGeom prst="line">
            <a:avLst/>
          </a:prstGeom>
          <a:noFill/>
          <a:ln w="12700">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6632" name="Rectangle 8"/>
          <p:cNvSpPr>
            <a:spLocks noChangeArrowheads="1"/>
          </p:cNvSpPr>
          <p:nvPr/>
        </p:nvSpPr>
        <p:spPr bwMode="auto">
          <a:xfrm>
            <a:off x="5565775" y="4138613"/>
            <a:ext cx="3609975" cy="363537"/>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a:solidFill>
                  <a:srgbClr val="000000"/>
                </a:solidFill>
                <a:latin typeface="Arial" charset="0"/>
              </a:rPr>
              <a:t>Snoop (observed bus transaction)</a:t>
            </a:r>
          </a:p>
        </p:txBody>
      </p:sp>
      <p:sp>
        <p:nvSpPr>
          <p:cNvPr id="26633" name="Line 9"/>
          <p:cNvSpPr>
            <a:spLocks noChangeShapeType="1"/>
          </p:cNvSpPr>
          <p:nvPr/>
        </p:nvSpPr>
        <p:spPr bwMode="auto">
          <a:xfrm flipV="1">
            <a:off x="5729288" y="3621088"/>
            <a:ext cx="295275" cy="496887"/>
          </a:xfrm>
          <a:prstGeom prst="line">
            <a:avLst/>
          </a:prstGeom>
          <a:noFill/>
          <a:ln w="12700">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grpSp>
        <p:nvGrpSpPr>
          <p:cNvPr id="2" name="Group 10"/>
          <p:cNvGrpSpPr>
            <a:grpSpLocks/>
          </p:cNvGrpSpPr>
          <p:nvPr/>
        </p:nvGrpSpPr>
        <p:grpSpPr bwMode="auto">
          <a:xfrm>
            <a:off x="6343650" y="2420938"/>
            <a:ext cx="2081213" cy="230187"/>
            <a:chOff x="3658" y="1525"/>
            <a:chExt cx="1311" cy="145"/>
          </a:xfrm>
        </p:grpSpPr>
        <p:sp>
          <p:nvSpPr>
            <p:cNvPr id="26649" name="Rectangle 11"/>
            <p:cNvSpPr>
              <a:spLocks noChangeArrowheads="1"/>
            </p:cNvSpPr>
            <p:nvPr/>
          </p:nvSpPr>
          <p:spPr bwMode="auto">
            <a:xfrm>
              <a:off x="3658" y="1525"/>
              <a:ext cx="1311" cy="145"/>
            </a:xfrm>
            <a:prstGeom prst="rect">
              <a:avLst/>
            </a:prstGeom>
            <a:solidFill>
              <a:schemeClr val="bg1"/>
            </a:solidFill>
            <a:ln w="12700">
              <a:solidFill>
                <a:schemeClr val="tx1"/>
              </a:solidFill>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6650" name="Line 12"/>
            <p:cNvSpPr>
              <a:spLocks noChangeShapeType="1"/>
            </p:cNvSpPr>
            <p:nvPr/>
          </p:nvSpPr>
          <p:spPr bwMode="auto">
            <a:xfrm>
              <a:off x="4043" y="1525"/>
              <a:ext cx="0" cy="145"/>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6651" name="Line 13"/>
            <p:cNvSpPr>
              <a:spLocks noChangeShapeType="1"/>
            </p:cNvSpPr>
            <p:nvPr/>
          </p:nvSpPr>
          <p:spPr bwMode="auto">
            <a:xfrm>
              <a:off x="4391" y="1525"/>
              <a:ext cx="0" cy="145"/>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grpSp>
      <p:sp>
        <p:nvSpPr>
          <p:cNvPr id="26635" name="Rectangle 14"/>
          <p:cNvSpPr>
            <a:spLocks noChangeArrowheads="1"/>
          </p:cNvSpPr>
          <p:nvPr/>
        </p:nvSpPr>
        <p:spPr bwMode="auto">
          <a:xfrm>
            <a:off x="6365875" y="2419350"/>
            <a:ext cx="595313" cy="301625"/>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1400">
                <a:solidFill>
                  <a:srgbClr val="000000"/>
                </a:solidFill>
                <a:latin typeface="Arial" charset="0"/>
              </a:rPr>
              <a:t>State</a:t>
            </a:r>
          </a:p>
        </p:txBody>
      </p:sp>
      <p:sp>
        <p:nvSpPr>
          <p:cNvPr id="26636" name="Rectangle 15"/>
          <p:cNvSpPr>
            <a:spLocks noChangeArrowheads="1"/>
          </p:cNvSpPr>
          <p:nvPr/>
        </p:nvSpPr>
        <p:spPr bwMode="auto">
          <a:xfrm>
            <a:off x="6919913" y="2419350"/>
            <a:ext cx="485775" cy="301625"/>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1400">
                <a:solidFill>
                  <a:srgbClr val="000000"/>
                </a:solidFill>
                <a:latin typeface="Arial" charset="0"/>
              </a:rPr>
              <a:t>Tag</a:t>
            </a:r>
          </a:p>
        </p:txBody>
      </p:sp>
      <p:sp>
        <p:nvSpPr>
          <p:cNvPr id="26637" name="Rectangle 16"/>
          <p:cNvSpPr>
            <a:spLocks noChangeArrowheads="1"/>
          </p:cNvSpPr>
          <p:nvPr/>
        </p:nvSpPr>
        <p:spPr bwMode="auto">
          <a:xfrm>
            <a:off x="7472363" y="2419350"/>
            <a:ext cx="555625" cy="301625"/>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1400">
                <a:solidFill>
                  <a:srgbClr val="000000"/>
                </a:solidFill>
                <a:latin typeface="Arial" charset="0"/>
              </a:rPr>
              <a:t>Data</a:t>
            </a:r>
          </a:p>
        </p:txBody>
      </p:sp>
      <p:grpSp>
        <p:nvGrpSpPr>
          <p:cNvPr id="3" name="Group 17"/>
          <p:cNvGrpSpPr>
            <a:grpSpLocks/>
          </p:cNvGrpSpPr>
          <p:nvPr/>
        </p:nvGrpSpPr>
        <p:grpSpPr bwMode="auto">
          <a:xfrm>
            <a:off x="6343650" y="2663825"/>
            <a:ext cx="2081213" cy="230188"/>
            <a:chOff x="3658" y="1678"/>
            <a:chExt cx="1311" cy="145"/>
          </a:xfrm>
        </p:grpSpPr>
        <p:sp>
          <p:nvSpPr>
            <p:cNvPr id="26646" name="Rectangle 18"/>
            <p:cNvSpPr>
              <a:spLocks noChangeArrowheads="1"/>
            </p:cNvSpPr>
            <p:nvPr/>
          </p:nvSpPr>
          <p:spPr bwMode="auto">
            <a:xfrm>
              <a:off x="3658" y="1678"/>
              <a:ext cx="1311" cy="145"/>
            </a:xfrm>
            <a:prstGeom prst="rect">
              <a:avLst/>
            </a:prstGeom>
            <a:solidFill>
              <a:schemeClr val="bg1"/>
            </a:solidFill>
            <a:ln w="12700">
              <a:solidFill>
                <a:schemeClr val="tx1"/>
              </a:solidFill>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6647" name="Line 19"/>
            <p:cNvSpPr>
              <a:spLocks noChangeShapeType="1"/>
            </p:cNvSpPr>
            <p:nvPr/>
          </p:nvSpPr>
          <p:spPr bwMode="auto">
            <a:xfrm>
              <a:off x="4043" y="1678"/>
              <a:ext cx="0" cy="145"/>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6648" name="Line 20"/>
            <p:cNvSpPr>
              <a:spLocks noChangeShapeType="1"/>
            </p:cNvSpPr>
            <p:nvPr/>
          </p:nvSpPr>
          <p:spPr bwMode="auto">
            <a:xfrm>
              <a:off x="4391" y="1678"/>
              <a:ext cx="0" cy="145"/>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grpSp>
      <p:grpSp>
        <p:nvGrpSpPr>
          <p:cNvPr id="4" name="Group 21"/>
          <p:cNvGrpSpPr>
            <a:grpSpLocks/>
          </p:cNvGrpSpPr>
          <p:nvPr/>
        </p:nvGrpSpPr>
        <p:grpSpPr bwMode="auto">
          <a:xfrm>
            <a:off x="6343650" y="3208338"/>
            <a:ext cx="2081213" cy="231775"/>
            <a:chOff x="3658" y="2021"/>
            <a:chExt cx="1311" cy="146"/>
          </a:xfrm>
        </p:grpSpPr>
        <p:sp>
          <p:nvSpPr>
            <p:cNvPr id="26643" name="Rectangle 22"/>
            <p:cNvSpPr>
              <a:spLocks noChangeArrowheads="1"/>
            </p:cNvSpPr>
            <p:nvPr/>
          </p:nvSpPr>
          <p:spPr bwMode="auto">
            <a:xfrm>
              <a:off x="3658" y="2021"/>
              <a:ext cx="1311" cy="146"/>
            </a:xfrm>
            <a:prstGeom prst="rect">
              <a:avLst/>
            </a:prstGeom>
            <a:solidFill>
              <a:schemeClr val="bg1"/>
            </a:solidFill>
            <a:ln w="12700">
              <a:solidFill>
                <a:schemeClr val="tx1"/>
              </a:solidFill>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6644" name="Line 23"/>
            <p:cNvSpPr>
              <a:spLocks noChangeShapeType="1"/>
            </p:cNvSpPr>
            <p:nvPr/>
          </p:nvSpPr>
          <p:spPr bwMode="auto">
            <a:xfrm>
              <a:off x="4043" y="2021"/>
              <a:ext cx="0" cy="146"/>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6645" name="Line 24"/>
            <p:cNvSpPr>
              <a:spLocks noChangeShapeType="1"/>
            </p:cNvSpPr>
            <p:nvPr/>
          </p:nvSpPr>
          <p:spPr bwMode="auto">
            <a:xfrm>
              <a:off x="4391" y="2021"/>
              <a:ext cx="0" cy="146"/>
            </a:xfrm>
            <a:prstGeom prst="line">
              <a:avLst/>
            </a:prstGeom>
            <a:no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grpSp>
      <p:sp>
        <p:nvSpPr>
          <p:cNvPr id="26640" name="Rectangle 25"/>
          <p:cNvSpPr>
            <a:spLocks noChangeArrowheads="1"/>
          </p:cNvSpPr>
          <p:nvPr/>
        </p:nvSpPr>
        <p:spPr bwMode="auto">
          <a:xfrm>
            <a:off x="6980238" y="2743200"/>
            <a:ext cx="744537" cy="576263"/>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3200">
                <a:solidFill>
                  <a:srgbClr val="000000"/>
                </a:solidFill>
                <a:latin typeface="Arial" charset="0"/>
              </a:rPr>
              <a:t>. . .</a:t>
            </a:r>
          </a:p>
        </p:txBody>
      </p:sp>
      <p:sp>
        <p:nvSpPr>
          <p:cNvPr id="26641" name="Rectangle 26"/>
          <p:cNvSpPr>
            <a:spLocks noGrp="1" noChangeArrowheads="1"/>
          </p:cNvSpPr>
          <p:nvPr>
            <p:ph type="body" idx="1"/>
          </p:nvPr>
        </p:nvSpPr>
        <p:spPr>
          <a:xfrm>
            <a:off x="381000" y="1219200"/>
            <a:ext cx="4572000" cy="4325938"/>
          </a:xfrm>
          <a:noFill/>
        </p:spPr>
        <p:txBody>
          <a:bodyPr lIns="90488" tIns="44450" rIns="90488" bIns="44450"/>
          <a:lstStyle/>
          <a:p>
            <a:pPr eaLnBrk="1" hangingPunct="1">
              <a:buFontTx/>
              <a:buNone/>
            </a:pPr>
            <a:r>
              <a:rPr lang="en-US" dirty="0"/>
              <a:t>Controller updates state of blocks in response to processor and snoop events and generates bus </a:t>
            </a:r>
            <a:r>
              <a:rPr lang="en-US" dirty="0" err="1"/>
              <a:t>xactions</a:t>
            </a:r>
            <a:endParaRPr lang="en-US" dirty="0"/>
          </a:p>
          <a:p>
            <a:pPr eaLnBrk="1" hangingPunct="1">
              <a:buFontTx/>
              <a:buNone/>
            </a:pPr>
            <a:r>
              <a:rPr lang="en-US" dirty="0">
                <a:solidFill>
                  <a:srgbClr val="CC0000"/>
                </a:solidFill>
              </a:rPr>
              <a:t>Often have duplicate cache tags</a:t>
            </a:r>
          </a:p>
          <a:p>
            <a:pPr eaLnBrk="1" hangingPunct="1">
              <a:buFontTx/>
              <a:buNone/>
            </a:pPr>
            <a:r>
              <a:rPr lang="en-US" dirty="0"/>
              <a:t>Snoopy protocol</a:t>
            </a:r>
          </a:p>
          <a:p>
            <a:pPr lvl="1" eaLnBrk="1" hangingPunct="1">
              <a:buClr>
                <a:schemeClr val="tx2"/>
              </a:buClr>
            </a:pPr>
            <a:r>
              <a:rPr lang="en-US" sz="2000" dirty="0"/>
              <a:t>set of states</a:t>
            </a:r>
          </a:p>
          <a:p>
            <a:pPr lvl="1" eaLnBrk="1" hangingPunct="1">
              <a:buClr>
                <a:schemeClr val="tx2"/>
              </a:buClr>
            </a:pPr>
            <a:r>
              <a:rPr lang="en-US" sz="2000" dirty="0"/>
              <a:t>state-transition diagram</a:t>
            </a:r>
          </a:p>
          <a:p>
            <a:pPr lvl="1" eaLnBrk="1" hangingPunct="1">
              <a:buClr>
                <a:schemeClr val="tx2"/>
              </a:buClr>
            </a:pPr>
            <a:r>
              <a:rPr lang="en-US" sz="2000" dirty="0"/>
              <a:t>actions</a:t>
            </a:r>
          </a:p>
          <a:p>
            <a:pPr eaLnBrk="1" hangingPunct="1">
              <a:buFontTx/>
              <a:buNone/>
            </a:pPr>
            <a:r>
              <a:rPr lang="en-US" dirty="0"/>
              <a:t>Basic Choices</a:t>
            </a:r>
          </a:p>
          <a:p>
            <a:pPr lvl="1" eaLnBrk="1" hangingPunct="1">
              <a:buClr>
                <a:schemeClr val="tx2"/>
              </a:buClr>
            </a:pPr>
            <a:r>
              <a:rPr lang="en-US" sz="2000" dirty="0"/>
              <a:t>write-through vs. write-back</a:t>
            </a:r>
          </a:p>
          <a:p>
            <a:pPr lvl="1" eaLnBrk="1" hangingPunct="1">
              <a:buClr>
                <a:schemeClr val="tx2"/>
              </a:buClr>
            </a:pPr>
            <a:r>
              <a:rPr lang="en-US" sz="2000" dirty="0"/>
              <a:t>invalidate vs. update</a:t>
            </a:r>
          </a:p>
        </p:txBody>
      </p:sp>
      <p:sp>
        <p:nvSpPr>
          <p:cNvPr id="26642" name="Rectangle 27"/>
          <p:cNvSpPr>
            <a:spLocks noChangeArrowheads="1"/>
          </p:cNvSpPr>
          <p:nvPr/>
        </p:nvSpPr>
        <p:spPr bwMode="auto">
          <a:xfrm>
            <a:off x="6764338" y="1571625"/>
            <a:ext cx="841375" cy="363538"/>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a:solidFill>
                  <a:srgbClr val="000000"/>
                </a:solidFill>
                <a:latin typeface="Arial" charset="0"/>
              </a:rPr>
              <a:t>Cache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7651" name="Rectangle 3"/>
          <p:cNvSpPr>
            <a:spLocks noGrp="1" noChangeArrowheads="1"/>
          </p:cNvSpPr>
          <p:nvPr>
            <p:ph type="title"/>
          </p:nvPr>
        </p:nvSpPr>
        <p:spPr>
          <a:xfrm>
            <a:off x="342900" y="457200"/>
            <a:ext cx="8458200" cy="609600"/>
          </a:xfrm>
          <a:noFill/>
        </p:spPr>
        <p:txBody>
          <a:bodyPr lIns="90488" tIns="44450" rIns="90488" bIns="44450" anchor="ctr"/>
          <a:lstStyle/>
          <a:p>
            <a:pPr eaLnBrk="1" hangingPunct="1"/>
            <a:r>
              <a:rPr lang="en-US" sz="3200" dirty="0"/>
              <a:t>The Simple Invalidate Snooping Protocol</a:t>
            </a:r>
          </a:p>
        </p:txBody>
      </p:sp>
      <p:sp>
        <p:nvSpPr>
          <p:cNvPr id="27652" name="Rectangle 4"/>
          <p:cNvSpPr>
            <a:spLocks noGrp="1" noChangeArrowheads="1"/>
          </p:cNvSpPr>
          <p:nvPr>
            <p:ph type="body" idx="1"/>
          </p:nvPr>
        </p:nvSpPr>
        <p:spPr>
          <a:xfrm>
            <a:off x="6032500" y="1873250"/>
            <a:ext cx="2882900" cy="4194175"/>
          </a:xfrm>
          <a:noFill/>
        </p:spPr>
        <p:txBody>
          <a:bodyPr lIns="90488" tIns="44450" rIns="90488" bIns="44450"/>
          <a:lstStyle/>
          <a:p>
            <a:pPr eaLnBrk="1" hangingPunct="1">
              <a:buFontTx/>
              <a:buNone/>
            </a:pPr>
            <a:r>
              <a:rPr lang="en-US"/>
              <a:t>Write-through, no-write-allocate cache</a:t>
            </a:r>
          </a:p>
          <a:p>
            <a:pPr eaLnBrk="1" hangingPunct="1">
              <a:buFontTx/>
              <a:buNone/>
            </a:pPr>
            <a:r>
              <a:rPr lang="en-US"/>
              <a:t>Actions: PrRd, PrWr, BusRd, BusWr</a:t>
            </a:r>
          </a:p>
        </p:txBody>
      </p:sp>
      <p:grpSp>
        <p:nvGrpSpPr>
          <p:cNvPr id="2" name="Group 5"/>
          <p:cNvGrpSpPr>
            <a:grpSpLocks/>
          </p:cNvGrpSpPr>
          <p:nvPr/>
        </p:nvGrpSpPr>
        <p:grpSpPr bwMode="auto">
          <a:xfrm>
            <a:off x="312738" y="1900238"/>
            <a:ext cx="5286375" cy="4424362"/>
            <a:chOff x="197" y="785"/>
            <a:chExt cx="3330" cy="2787"/>
          </a:xfrm>
        </p:grpSpPr>
        <p:sp>
          <p:nvSpPr>
            <p:cNvPr id="27654" name="Rectangle 6"/>
            <p:cNvSpPr>
              <a:spLocks noChangeArrowheads="1"/>
            </p:cNvSpPr>
            <p:nvPr/>
          </p:nvSpPr>
          <p:spPr bwMode="auto">
            <a:xfrm>
              <a:off x="1564" y="3284"/>
              <a:ext cx="1824" cy="288"/>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7655" name="Oval 7"/>
            <p:cNvSpPr>
              <a:spLocks noChangeArrowheads="1"/>
            </p:cNvSpPr>
            <p:nvPr/>
          </p:nvSpPr>
          <p:spPr bwMode="auto">
            <a:xfrm>
              <a:off x="1712" y="1320"/>
              <a:ext cx="520" cy="520"/>
            </a:xfrm>
            <a:prstGeom prst="ellipse">
              <a:avLst/>
            </a:prstGeom>
            <a:solidFill>
              <a:schemeClr val="bg1"/>
            </a:solid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7656" name="Oval 8"/>
            <p:cNvSpPr>
              <a:spLocks noChangeArrowheads="1"/>
            </p:cNvSpPr>
            <p:nvPr/>
          </p:nvSpPr>
          <p:spPr bwMode="auto">
            <a:xfrm>
              <a:off x="1760" y="2376"/>
              <a:ext cx="520" cy="520"/>
            </a:xfrm>
            <a:prstGeom prst="ellipse">
              <a:avLst/>
            </a:prstGeom>
            <a:solidFill>
              <a:schemeClr val="bg1"/>
            </a:solidFill>
            <a:ln w="12700">
              <a:solidFill>
                <a:schemeClr val="tx1"/>
              </a:solidFill>
              <a:round/>
              <a:headEn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7657" name="Arc 9"/>
            <p:cNvSpPr>
              <a:spLocks/>
            </p:cNvSpPr>
            <p:nvPr/>
          </p:nvSpPr>
          <p:spPr bwMode="auto">
            <a:xfrm rot="4920000">
              <a:off x="1888" y="831"/>
              <a:ext cx="606" cy="543"/>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7658" name="Arc 10"/>
            <p:cNvSpPr>
              <a:spLocks/>
            </p:cNvSpPr>
            <p:nvPr/>
          </p:nvSpPr>
          <p:spPr bwMode="auto">
            <a:xfrm rot="4920000">
              <a:off x="2102" y="1783"/>
              <a:ext cx="903" cy="561"/>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7659" name="Arc 11"/>
            <p:cNvSpPr>
              <a:spLocks/>
            </p:cNvSpPr>
            <p:nvPr/>
          </p:nvSpPr>
          <p:spPr bwMode="auto">
            <a:xfrm rot="4920000">
              <a:off x="1860" y="2825"/>
              <a:ext cx="652" cy="628"/>
            </a:xfrm>
            <a:custGeom>
              <a:avLst/>
              <a:gdLst>
                <a:gd name="T0" fmla="*/ 0 w 41915"/>
                <a:gd name="T1" fmla="*/ 207 h 43200"/>
                <a:gd name="T2" fmla="*/ 65 w 41915"/>
                <a:gd name="T3" fmla="*/ 523 h 43200"/>
                <a:gd name="T4" fmla="*/ 316 w 41915"/>
                <a:gd name="T5" fmla="*/ 314 h 43200"/>
                <a:gd name="T6" fmla="*/ 0 60000 65536"/>
                <a:gd name="T7" fmla="*/ 0 60000 65536"/>
                <a:gd name="T8" fmla="*/ 0 60000 65536"/>
                <a:gd name="T9" fmla="*/ 0 w 41915"/>
                <a:gd name="T10" fmla="*/ 0 h 43200"/>
                <a:gd name="T11" fmla="*/ 41915 w 41915"/>
                <a:gd name="T12" fmla="*/ 43200 h 43200"/>
              </a:gdLst>
              <a:ahLst/>
              <a:cxnLst>
                <a:cxn ang="T6">
                  <a:pos x="T0" y="T1"/>
                </a:cxn>
                <a:cxn ang="T7">
                  <a:pos x="T2" y="T3"/>
                </a:cxn>
                <a:cxn ang="T8">
                  <a:pos x="T4" y="T5"/>
                </a:cxn>
              </a:cxnLst>
              <a:rect l="T9" t="T10" r="T11" b="T12"/>
              <a:pathLst>
                <a:path w="41915" h="43200" fill="none" extrusionOk="0">
                  <a:moveTo>
                    <a:pt x="-1" y="14261"/>
                  </a:moveTo>
                  <a:cubicBezTo>
                    <a:pt x="3091" y="5703"/>
                    <a:pt x="11215" y="-1"/>
                    <a:pt x="20315" y="0"/>
                  </a:cubicBezTo>
                  <a:cubicBezTo>
                    <a:pt x="32244" y="0"/>
                    <a:pt x="41915" y="9670"/>
                    <a:pt x="41915" y="21600"/>
                  </a:cubicBezTo>
                  <a:cubicBezTo>
                    <a:pt x="41915" y="33529"/>
                    <a:pt x="32244" y="43200"/>
                    <a:pt x="20315" y="43200"/>
                  </a:cubicBezTo>
                  <a:cubicBezTo>
                    <a:pt x="14154" y="43200"/>
                    <a:pt x="8286" y="40569"/>
                    <a:pt x="4187" y="35969"/>
                  </a:cubicBezTo>
                </a:path>
                <a:path w="41915" h="43200" stroke="0" extrusionOk="0">
                  <a:moveTo>
                    <a:pt x="-1" y="14261"/>
                  </a:moveTo>
                  <a:cubicBezTo>
                    <a:pt x="3091" y="5703"/>
                    <a:pt x="11215" y="-1"/>
                    <a:pt x="20315" y="0"/>
                  </a:cubicBezTo>
                  <a:cubicBezTo>
                    <a:pt x="32244" y="0"/>
                    <a:pt x="41915" y="9670"/>
                    <a:pt x="41915" y="21600"/>
                  </a:cubicBezTo>
                  <a:cubicBezTo>
                    <a:pt x="41915" y="33529"/>
                    <a:pt x="32244" y="43200"/>
                    <a:pt x="20315" y="43200"/>
                  </a:cubicBezTo>
                  <a:cubicBezTo>
                    <a:pt x="14154" y="43200"/>
                    <a:pt x="8286" y="40569"/>
                    <a:pt x="4187" y="35969"/>
                  </a:cubicBezTo>
                  <a:lnTo>
                    <a:pt x="20315" y="21600"/>
                  </a:lnTo>
                  <a:close/>
                </a:path>
              </a:pathLst>
            </a:custGeom>
            <a:noFill/>
            <a:ln w="12700" cap="rnd">
              <a:solidFill>
                <a:schemeClr val="tx1"/>
              </a:solidFill>
              <a:round/>
              <a:headEnd type="triangle" w="med" len="med"/>
              <a:tailEn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7660" name="Rectangle 12"/>
            <p:cNvSpPr>
              <a:spLocks noChangeArrowheads="1"/>
            </p:cNvSpPr>
            <p:nvPr/>
          </p:nvSpPr>
          <p:spPr bwMode="auto">
            <a:xfrm>
              <a:off x="2494" y="833"/>
              <a:ext cx="994" cy="229"/>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a:solidFill>
                    <a:srgbClr val="000000"/>
                  </a:solidFill>
                  <a:latin typeface="Arial" charset="0"/>
                </a:rPr>
                <a:t>PrWr / BusWr</a:t>
              </a:r>
            </a:p>
          </p:txBody>
        </p:sp>
        <p:sp>
          <p:nvSpPr>
            <p:cNvPr id="27661" name="Rectangle 13"/>
            <p:cNvSpPr>
              <a:spLocks noChangeArrowheads="1"/>
            </p:cNvSpPr>
            <p:nvPr/>
          </p:nvSpPr>
          <p:spPr bwMode="auto">
            <a:xfrm>
              <a:off x="1753" y="1456"/>
              <a:ext cx="434" cy="229"/>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a:solidFill>
                    <a:srgbClr val="000000"/>
                  </a:solidFill>
                  <a:latin typeface="Arial" charset="0"/>
                </a:rPr>
                <a:t>Valid</a:t>
              </a:r>
            </a:p>
          </p:txBody>
        </p:sp>
        <p:sp>
          <p:nvSpPr>
            <p:cNvPr id="27662" name="Rectangle 14"/>
            <p:cNvSpPr>
              <a:spLocks noChangeArrowheads="1"/>
            </p:cNvSpPr>
            <p:nvPr/>
          </p:nvSpPr>
          <p:spPr bwMode="auto">
            <a:xfrm>
              <a:off x="2865" y="1788"/>
              <a:ext cx="546" cy="229"/>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a:solidFill>
                    <a:srgbClr val="000000"/>
                  </a:solidFill>
                  <a:latin typeface="Arial" charset="0"/>
                </a:rPr>
                <a:t>BusWr</a:t>
              </a:r>
            </a:p>
          </p:txBody>
        </p:sp>
        <p:sp>
          <p:nvSpPr>
            <p:cNvPr id="27663" name="Rectangle 15"/>
            <p:cNvSpPr>
              <a:spLocks noChangeArrowheads="1"/>
            </p:cNvSpPr>
            <p:nvPr/>
          </p:nvSpPr>
          <p:spPr bwMode="auto">
            <a:xfrm>
              <a:off x="1760" y="2530"/>
              <a:ext cx="530" cy="229"/>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a:solidFill>
                    <a:srgbClr val="000000"/>
                  </a:solidFill>
                  <a:latin typeface="Arial" charset="0"/>
                </a:rPr>
                <a:t>Invalid</a:t>
              </a:r>
            </a:p>
          </p:txBody>
        </p:sp>
        <p:sp>
          <p:nvSpPr>
            <p:cNvPr id="27664" name="Rectangle 16"/>
            <p:cNvSpPr>
              <a:spLocks noChangeArrowheads="1"/>
            </p:cNvSpPr>
            <p:nvPr/>
          </p:nvSpPr>
          <p:spPr bwMode="auto">
            <a:xfrm>
              <a:off x="2533" y="2996"/>
              <a:ext cx="994" cy="229"/>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a:solidFill>
                    <a:srgbClr val="000000"/>
                  </a:solidFill>
                  <a:latin typeface="Arial" charset="0"/>
                </a:rPr>
                <a:t>PrWr / BusWr</a:t>
              </a:r>
            </a:p>
          </p:txBody>
        </p:sp>
        <p:sp>
          <p:nvSpPr>
            <p:cNvPr id="27665" name="Rectangle 17"/>
            <p:cNvSpPr>
              <a:spLocks noChangeArrowheads="1"/>
            </p:cNvSpPr>
            <p:nvPr/>
          </p:nvSpPr>
          <p:spPr bwMode="auto">
            <a:xfrm>
              <a:off x="197" y="1955"/>
              <a:ext cx="994" cy="229"/>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a:solidFill>
                    <a:srgbClr val="000000"/>
                  </a:solidFill>
                  <a:latin typeface="Arial" charset="0"/>
                </a:rPr>
                <a:t>PrRd / BusRd</a:t>
              </a:r>
            </a:p>
          </p:txBody>
        </p:sp>
        <p:sp>
          <p:nvSpPr>
            <p:cNvPr id="27666" name="Arc 18"/>
            <p:cNvSpPr>
              <a:spLocks/>
            </p:cNvSpPr>
            <p:nvPr/>
          </p:nvSpPr>
          <p:spPr bwMode="auto">
            <a:xfrm rot="-5880000">
              <a:off x="1046" y="1781"/>
              <a:ext cx="903" cy="561"/>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srgbClr val="000000"/>
                </a:solidFill>
                <a:latin typeface="Calibri" pitchFamily="34" charset="0"/>
              </a:endParaRPr>
            </a:p>
          </p:txBody>
        </p:sp>
        <p:sp>
          <p:nvSpPr>
            <p:cNvPr id="27667" name="Rectangle 19"/>
            <p:cNvSpPr>
              <a:spLocks noChangeArrowheads="1"/>
            </p:cNvSpPr>
            <p:nvPr/>
          </p:nvSpPr>
          <p:spPr bwMode="auto">
            <a:xfrm>
              <a:off x="1240" y="785"/>
              <a:ext cx="658" cy="229"/>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a:solidFill>
                    <a:srgbClr val="000000"/>
                  </a:solidFill>
                  <a:latin typeface="Arial" charset="0"/>
                </a:rPr>
                <a:t>PrRd / --</a:t>
              </a:r>
            </a:p>
          </p:txBody>
        </p:sp>
      </p:gr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time</a:t>
            </a:r>
          </a:p>
        </p:txBody>
      </p:sp>
      <p:graphicFrame>
        <p:nvGraphicFramePr>
          <p:cNvPr id="4" name="Content Placeholder 3"/>
          <p:cNvGraphicFramePr>
            <a:graphicFrameLocks noGrp="1"/>
          </p:cNvGraphicFramePr>
          <p:nvPr>
            <p:ph idx="1"/>
          </p:nvPr>
        </p:nvGraphicFramePr>
        <p:xfrm>
          <a:off x="457200" y="1143000"/>
          <a:ext cx="5105400" cy="3606800"/>
        </p:xfrm>
        <a:graphic>
          <a:graphicData uri="http://schemas.openxmlformats.org/drawingml/2006/table">
            <a:tbl>
              <a:tblPr firstRow="1" bandRow="1">
                <a:tableStyleId>{D7AC3CCA-C797-4891-BE02-D94E43425B78}</a:tableStyleId>
              </a:tblPr>
              <a:tblGrid>
                <a:gridCol w="1212980">
                  <a:extLst>
                    <a:ext uri="{9D8B030D-6E8A-4147-A177-3AD203B41FA5}">
                      <a16:colId xmlns:a16="http://schemas.microsoft.com/office/drawing/2014/main" val="20000"/>
                    </a:ext>
                  </a:extLst>
                </a:gridCol>
                <a:gridCol w="84442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tblGrid>
              <a:tr h="370840">
                <a:tc gridSpan="2">
                  <a:txBody>
                    <a:bodyPr/>
                    <a:lstStyle/>
                    <a:p>
                      <a:r>
                        <a:rPr lang="en-US" dirty="0">
                          <a:solidFill>
                            <a:schemeClr val="bg1"/>
                          </a:solidFill>
                        </a:rPr>
                        <a:t>Processor 1</a:t>
                      </a:r>
                    </a:p>
                  </a:txBody>
                  <a:tcPr>
                    <a:solidFill>
                      <a:schemeClr val="accent6">
                        <a:lumMod val="60000"/>
                        <a:lumOff val="40000"/>
                      </a:schemeClr>
                    </a:solidFill>
                  </a:tcPr>
                </a:tc>
                <a:tc hMerge="1">
                  <a:txBody>
                    <a:bodyPr/>
                    <a:lstStyle/>
                    <a:p>
                      <a:endParaRPr lang="en-US"/>
                    </a:p>
                  </a:txBody>
                  <a:tcPr/>
                </a:tc>
                <a:tc gridSpan="2">
                  <a:txBody>
                    <a:bodyPr/>
                    <a:lstStyle/>
                    <a:p>
                      <a:r>
                        <a:rPr lang="en-US" dirty="0">
                          <a:solidFill>
                            <a:schemeClr val="bg1"/>
                          </a:solidFill>
                        </a:rPr>
                        <a:t>Processor 2</a:t>
                      </a:r>
                    </a:p>
                  </a:txBody>
                  <a:tcPr>
                    <a:solidFill>
                      <a:schemeClr val="accent6">
                        <a:lumMod val="60000"/>
                        <a:lumOff val="40000"/>
                      </a:schemeClr>
                    </a:solidFill>
                  </a:tcPr>
                </a:tc>
                <a:tc hMerge="1">
                  <a:txBody>
                    <a:bodyPr/>
                    <a:lstStyle/>
                    <a:p>
                      <a:endParaRPr lang="en-US"/>
                    </a:p>
                  </a:txBody>
                  <a:tcPr/>
                </a:tc>
                <a:tc>
                  <a:txBody>
                    <a:bodyPr/>
                    <a:lstStyle/>
                    <a:p>
                      <a:r>
                        <a:rPr lang="en-US" dirty="0">
                          <a:solidFill>
                            <a:schemeClr val="bg1"/>
                          </a:solidFill>
                        </a:rPr>
                        <a:t>Bus</a:t>
                      </a:r>
                    </a:p>
                  </a:txBody>
                  <a:tcPr>
                    <a:solidFill>
                      <a:schemeClr val="accent6">
                        <a:lumMod val="60000"/>
                        <a:lumOff val="40000"/>
                      </a:schemeClr>
                    </a:solidFill>
                  </a:tcPr>
                </a:tc>
                <a:extLst>
                  <a:ext uri="{0D108BD9-81ED-4DB2-BD59-A6C34878D82A}">
                    <a16:rowId xmlns:a16="http://schemas.microsoft.com/office/drawing/2014/main" val="10000"/>
                  </a:ext>
                </a:extLst>
              </a:tr>
              <a:tr h="370840">
                <a:tc>
                  <a:txBody>
                    <a:bodyPr/>
                    <a:lstStyle/>
                    <a:p>
                      <a:r>
                        <a:rPr lang="en-US" dirty="0"/>
                        <a:t>Processor</a:t>
                      </a:r>
                      <a:r>
                        <a:rPr lang="en-US" baseline="0" dirty="0"/>
                        <a:t> </a:t>
                      </a:r>
                      <a:r>
                        <a:rPr lang="en-US" dirty="0"/>
                        <a:t>Transaction</a:t>
                      </a:r>
                    </a:p>
                  </a:txBody>
                  <a:tcPr>
                    <a:solidFill>
                      <a:schemeClr val="accent2">
                        <a:lumMod val="20000"/>
                        <a:lumOff val="80000"/>
                      </a:schemeClr>
                    </a:solidFill>
                  </a:tcPr>
                </a:tc>
                <a:tc>
                  <a:txBody>
                    <a:bodyPr/>
                    <a:lstStyle/>
                    <a:p>
                      <a:r>
                        <a:rPr lang="en-US" dirty="0"/>
                        <a:t>Cache State</a:t>
                      </a:r>
                    </a:p>
                  </a:txBody>
                  <a:tcPr>
                    <a:solidFill>
                      <a:schemeClr val="accent2">
                        <a:lumMod val="20000"/>
                        <a:lumOff val="80000"/>
                      </a:schemeClr>
                    </a:solidFill>
                  </a:tcPr>
                </a:tc>
                <a:tc>
                  <a:txBody>
                    <a:bodyPr/>
                    <a:lstStyle/>
                    <a:p>
                      <a:r>
                        <a:rPr lang="en-US" dirty="0"/>
                        <a:t>Processor</a:t>
                      </a:r>
                      <a:r>
                        <a:rPr lang="en-US" baseline="0" dirty="0"/>
                        <a:t> </a:t>
                      </a:r>
                      <a:r>
                        <a:rPr lang="en-US" dirty="0"/>
                        <a:t>Transaction</a:t>
                      </a:r>
                    </a:p>
                  </a:txBody>
                  <a:tcPr>
                    <a:solidFill>
                      <a:schemeClr val="accent2">
                        <a:lumMod val="20000"/>
                        <a:lumOff val="80000"/>
                      </a:schemeClr>
                    </a:solidFill>
                  </a:tcPr>
                </a:tc>
                <a:tc>
                  <a:txBody>
                    <a:bodyPr/>
                    <a:lstStyle/>
                    <a:p>
                      <a:r>
                        <a:rPr lang="en-US" dirty="0"/>
                        <a:t>Cache State</a:t>
                      </a:r>
                    </a:p>
                  </a:txBody>
                  <a:tcPr>
                    <a:solidFill>
                      <a:schemeClr val="accent2">
                        <a:lumMod val="20000"/>
                        <a:lumOff val="80000"/>
                      </a:schemeClr>
                    </a:solidFill>
                  </a:tcPr>
                </a:tc>
                <a:tc>
                  <a:txBody>
                    <a:bodyPr/>
                    <a:lstStyle/>
                    <a:p>
                      <a:endParaRPr lang="en-US" dirty="0"/>
                    </a:p>
                  </a:txBody>
                  <a:tcPr>
                    <a:solidFill>
                      <a:schemeClr val="accent2">
                        <a:lumMod val="20000"/>
                        <a:lumOff val="80000"/>
                      </a:schemeClr>
                    </a:solidFill>
                  </a:tcPr>
                </a:tc>
                <a:extLst>
                  <a:ext uri="{0D108BD9-81ED-4DB2-BD59-A6C34878D82A}">
                    <a16:rowId xmlns:a16="http://schemas.microsoft.com/office/drawing/2014/main" val="10001"/>
                  </a:ext>
                </a:extLst>
              </a:tr>
              <a:tr h="370840">
                <a:tc>
                  <a:txBody>
                    <a:bodyPr/>
                    <a:lstStyle/>
                    <a:p>
                      <a:r>
                        <a:rPr lang="en-US" dirty="0"/>
                        <a:t>Read A</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10002"/>
                  </a:ext>
                </a:extLst>
              </a:tr>
              <a:tr h="370840">
                <a:tc>
                  <a:txBody>
                    <a:bodyPr/>
                    <a:lstStyle/>
                    <a:p>
                      <a:r>
                        <a:rPr lang="en-US" dirty="0"/>
                        <a:t>Read A</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10003"/>
                  </a:ext>
                </a:extLst>
              </a:tr>
              <a:tr h="370840">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r>
                        <a:rPr lang="en-US" dirty="0"/>
                        <a:t>Read A</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0004"/>
                  </a:ext>
                </a:extLst>
              </a:tr>
              <a:tr h="370840">
                <a:tc>
                  <a:txBody>
                    <a:bodyPr/>
                    <a:lstStyle/>
                    <a:p>
                      <a:r>
                        <a:rPr lang="en-US" dirty="0"/>
                        <a:t>Write</a:t>
                      </a:r>
                      <a:r>
                        <a:rPr lang="en-US" baseline="0" dirty="0"/>
                        <a:t> A</a:t>
                      </a:r>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0005"/>
                  </a:ext>
                </a:extLst>
              </a:tr>
              <a:tr h="370840">
                <a:tc>
                  <a:txBody>
                    <a:bodyPr/>
                    <a:lstStyle/>
                    <a:p>
                      <a:endParaRPr lang="en-US"/>
                    </a:p>
                  </a:txBody>
                  <a:tcPr>
                    <a:solidFill>
                      <a:schemeClr val="bg1"/>
                    </a:solidFill>
                  </a:tcPr>
                </a:tc>
                <a:tc>
                  <a:txBody>
                    <a:bodyPr/>
                    <a:lstStyle/>
                    <a:p>
                      <a:endParaRPr lang="en-US"/>
                    </a:p>
                  </a:txBody>
                  <a:tcPr>
                    <a:solidFill>
                      <a:schemeClr val="bg1"/>
                    </a:solidFill>
                  </a:tcPr>
                </a:tc>
                <a:tc>
                  <a:txBody>
                    <a:bodyPr/>
                    <a:lstStyle/>
                    <a:p>
                      <a:r>
                        <a:rPr lang="en-US" dirty="0"/>
                        <a:t>Read</a:t>
                      </a:r>
                      <a:r>
                        <a:rPr lang="en-US" baseline="0" dirty="0"/>
                        <a:t> A</a:t>
                      </a:r>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0006"/>
                  </a:ext>
                </a:extLst>
              </a:tr>
              <a:tr h="370840">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r>
                        <a:rPr lang="en-US" dirty="0"/>
                        <a:t>Write A</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0007"/>
                  </a:ext>
                </a:extLst>
              </a:tr>
              <a:tr h="370840">
                <a:tc>
                  <a:txBody>
                    <a:bodyPr/>
                    <a:lstStyle/>
                    <a:p>
                      <a:r>
                        <a:rPr lang="en-US" dirty="0"/>
                        <a:t>Write A</a:t>
                      </a:r>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0008"/>
                  </a:ext>
                </a:extLst>
              </a:tr>
            </a:tbl>
          </a:graphicData>
        </a:graphic>
      </p:graphicFrame>
      <p:pic>
        <p:nvPicPr>
          <p:cNvPr id="1026" name="Picture 2"/>
          <p:cNvPicPr>
            <a:picLocks noChangeAspect="1" noChangeArrowheads="1"/>
          </p:cNvPicPr>
          <p:nvPr/>
        </p:nvPicPr>
        <p:blipFill>
          <a:blip r:embed="rId3" cstate="print"/>
          <a:srcRect/>
          <a:stretch>
            <a:fillRect/>
          </a:stretch>
        </p:blipFill>
        <p:spPr bwMode="auto">
          <a:xfrm>
            <a:off x="5530782" y="685800"/>
            <a:ext cx="3613218" cy="3000375"/>
          </a:xfrm>
          <a:prstGeom prst="rect">
            <a:avLst/>
          </a:prstGeom>
          <a:noFill/>
          <a:ln w="9525">
            <a:noFill/>
            <a:miter lim="800000"/>
            <a:headEnd/>
            <a:tailEnd/>
          </a:ln>
          <a:effectLst/>
        </p:spPr>
      </p:pic>
      <p:sp>
        <p:nvSpPr>
          <p:cNvPr id="6" name="TextBox 5"/>
          <p:cNvSpPr txBox="1"/>
          <p:nvPr/>
        </p:nvSpPr>
        <p:spPr>
          <a:xfrm>
            <a:off x="1828800" y="4876800"/>
            <a:ext cx="1556773" cy="923330"/>
          </a:xfrm>
          <a:prstGeom prst="rect">
            <a:avLst/>
          </a:prstGeom>
          <a:noFill/>
        </p:spPr>
        <p:txBody>
          <a:bodyPr wrap="none" rtlCol="0">
            <a:spAutoFit/>
          </a:bodyPr>
          <a:lstStyle/>
          <a:p>
            <a:pPr eaLnBrk="1" hangingPunct="1">
              <a:buFontTx/>
              <a:buNone/>
            </a:pPr>
            <a:r>
              <a:rPr lang="en-US" b="1" dirty="0"/>
              <a:t>Actions: </a:t>
            </a:r>
          </a:p>
          <a:p>
            <a:pPr eaLnBrk="1" hangingPunct="1">
              <a:buFont typeface="Arial" pitchFamily="34" charset="0"/>
              <a:buChar char="•"/>
            </a:pPr>
            <a:r>
              <a:rPr lang="en-US" dirty="0"/>
              <a:t> </a:t>
            </a:r>
            <a:r>
              <a:rPr lang="en-US" dirty="0" err="1"/>
              <a:t>PrRd</a:t>
            </a:r>
            <a:r>
              <a:rPr lang="en-US" dirty="0"/>
              <a:t>, </a:t>
            </a:r>
            <a:r>
              <a:rPr lang="en-US" dirty="0" err="1"/>
              <a:t>PrWr</a:t>
            </a:r>
            <a:r>
              <a:rPr lang="en-US" dirty="0"/>
              <a:t>, </a:t>
            </a:r>
          </a:p>
          <a:p>
            <a:pPr eaLnBrk="1" hangingPunct="1">
              <a:buFont typeface="Arial" pitchFamily="34" charset="0"/>
              <a:buChar char="•"/>
            </a:pPr>
            <a:r>
              <a:rPr lang="en-US" dirty="0"/>
              <a:t> </a:t>
            </a:r>
            <a:r>
              <a:rPr lang="en-US" dirty="0" err="1"/>
              <a:t>BusRd</a:t>
            </a:r>
            <a:r>
              <a:rPr lang="en-US" dirty="0"/>
              <a:t>, </a:t>
            </a:r>
            <a:r>
              <a:rPr lang="en-US" dirty="0" err="1"/>
              <a:t>BusWr</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More Generally: MOESI</a:t>
            </a:r>
          </a:p>
        </p:txBody>
      </p:sp>
      <p:sp>
        <p:nvSpPr>
          <p:cNvPr id="28675" name="Rectangle 3"/>
          <p:cNvSpPr>
            <a:spLocks noGrp="1" noChangeArrowheads="1"/>
          </p:cNvSpPr>
          <p:nvPr>
            <p:ph type="body" idx="1"/>
          </p:nvPr>
        </p:nvSpPr>
        <p:spPr/>
        <p:txBody>
          <a:bodyPr/>
          <a:lstStyle/>
          <a:p>
            <a:pPr eaLnBrk="1" hangingPunct="1">
              <a:buFontTx/>
              <a:buNone/>
            </a:pPr>
            <a:r>
              <a:rPr lang="en-US" dirty="0"/>
              <a:t>[</a:t>
            </a:r>
            <a:r>
              <a:rPr lang="en-US" dirty="0" err="1"/>
              <a:t>Sweazey</a:t>
            </a:r>
            <a:r>
              <a:rPr lang="en-US" dirty="0"/>
              <a:t> &amp; Smith ISCA86]</a:t>
            </a:r>
          </a:p>
          <a:p>
            <a:pPr eaLnBrk="1" hangingPunct="1">
              <a:buFontTx/>
              <a:buNone/>
            </a:pPr>
            <a:r>
              <a:rPr lang="en-US" dirty="0">
                <a:solidFill>
                  <a:schemeClr val="accent1"/>
                </a:solidFill>
              </a:rPr>
              <a:t>M - Modified</a:t>
            </a:r>
            <a:r>
              <a:rPr lang="en-US" dirty="0"/>
              <a:t> (dirty)</a:t>
            </a:r>
          </a:p>
          <a:p>
            <a:pPr eaLnBrk="1" hangingPunct="1">
              <a:buFontTx/>
              <a:buNone/>
            </a:pPr>
            <a:r>
              <a:rPr lang="en-US" dirty="0">
                <a:solidFill>
                  <a:schemeClr val="accent1"/>
                </a:solidFill>
              </a:rPr>
              <a:t>O - Owned</a:t>
            </a:r>
            <a:r>
              <a:rPr lang="en-US" dirty="0"/>
              <a:t> (dirty but shared)     WHY?</a:t>
            </a:r>
          </a:p>
          <a:p>
            <a:pPr eaLnBrk="1" hangingPunct="1">
              <a:buFontTx/>
              <a:buNone/>
            </a:pPr>
            <a:r>
              <a:rPr lang="en-US" dirty="0">
                <a:solidFill>
                  <a:schemeClr val="accent1"/>
                </a:solidFill>
              </a:rPr>
              <a:t>E - Exclusive</a:t>
            </a:r>
            <a:r>
              <a:rPr lang="en-US" dirty="0"/>
              <a:t> (clean unshared) only copy, not dirty</a:t>
            </a:r>
          </a:p>
          <a:p>
            <a:pPr eaLnBrk="1" hangingPunct="1">
              <a:buFontTx/>
              <a:buNone/>
            </a:pPr>
            <a:r>
              <a:rPr lang="en-US" dirty="0">
                <a:solidFill>
                  <a:schemeClr val="accent1"/>
                </a:solidFill>
              </a:rPr>
              <a:t>S - Shared</a:t>
            </a:r>
            <a:endParaRPr lang="en-US" dirty="0"/>
          </a:p>
          <a:p>
            <a:pPr eaLnBrk="1" hangingPunct="1">
              <a:buFontTx/>
              <a:buNone/>
            </a:pPr>
            <a:r>
              <a:rPr lang="en-US" dirty="0">
                <a:solidFill>
                  <a:schemeClr val="accent1"/>
                </a:solidFill>
              </a:rPr>
              <a:t>I - Invalid</a:t>
            </a:r>
          </a:p>
          <a:p>
            <a:pPr eaLnBrk="1" hangingPunct="1">
              <a:buFontTx/>
              <a:buNone/>
            </a:pPr>
            <a:endParaRPr lang="en-US" dirty="0">
              <a:solidFill>
                <a:schemeClr val="accent1"/>
              </a:solidFill>
            </a:endParaRPr>
          </a:p>
          <a:p>
            <a:pPr eaLnBrk="1" hangingPunct="1">
              <a:buFontTx/>
              <a:buNone/>
            </a:pPr>
            <a:r>
              <a:rPr lang="en-US" dirty="0"/>
              <a:t>Variants</a:t>
            </a:r>
          </a:p>
          <a:p>
            <a:pPr lvl="1" eaLnBrk="1" hangingPunct="1"/>
            <a:r>
              <a:rPr lang="en-US" dirty="0"/>
              <a:t>MSI</a:t>
            </a:r>
          </a:p>
          <a:p>
            <a:pPr lvl="1" eaLnBrk="1" hangingPunct="1"/>
            <a:r>
              <a:rPr lang="en-US" dirty="0"/>
              <a:t>MESI</a:t>
            </a:r>
          </a:p>
          <a:p>
            <a:pPr lvl="1" eaLnBrk="1" hangingPunct="1"/>
            <a:r>
              <a:rPr lang="en-US" dirty="0"/>
              <a:t>MOSI</a:t>
            </a:r>
          </a:p>
          <a:p>
            <a:pPr lvl="1" eaLnBrk="1" hangingPunct="1"/>
            <a:r>
              <a:rPr lang="en-US" dirty="0"/>
              <a:t>MOESI</a:t>
            </a:r>
          </a:p>
          <a:p>
            <a:pPr eaLnBrk="1" hangingPunct="1">
              <a:buFontTx/>
              <a:buNone/>
            </a:pPr>
            <a:endParaRPr lang="en-US" dirty="0"/>
          </a:p>
        </p:txBody>
      </p:sp>
      <p:grpSp>
        <p:nvGrpSpPr>
          <p:cNvPr id="2" name="Group 4"/>
          <p:cNvGrpSpPr>
            <a:grpSpLocks/>
          </p:cNvGrpSpPr>
          <p:nvPr/>
        </p:nvGrpSpPr>
        <p:grpSpPr bwMode="auto">
          <a:xfrm>
            <a:off x="4383088" y="3243263"/>
            <a:ext cx="4043362" cy="2473325"/>
            <a:chOff x="3129" y="1723"/>
            <a:chExt cx="2547" cy="1558"/>
          </a:xfrm>
        </p:grpSpPr>
        <p:sp>
          <p:nvSpPr>
            <p:cNvPr id="28677" name="Oval 5"/>
            <p:cNvSpPr>
              <a:spLocks noChangeArrowheads="1"/>
            </p:cNvSpPr>
            <p:nvPr/>
          </p:nvSpPr>
          <p:spPr bwMode="auto">
            <a:xfrm>
              <a:off x="3491" y="1847"/>
              <a:ext cx="717" cy="733"/>
            </a:xfrm>
            <a:prstGeom prst="ellipse">
              <a:avLst/>
            </a:prstGeom>
            <a:noFill/>
            <a:ln w="12700">
              <a:solidFill>
                <a:schemeClr val="tx1"/>
              </a:solidFill>
              <a:round/>
              <a:headEnd type="none" w="sm" len="sm"/>
              <a:tailEnd type="none" w="sm" len="sm"/>
            </a:ln>
          </p:spPr>
          <p:txBody>
            <a:bodyPr wrap="none" anchor="ctr"/>
            <a:lstStyle/>
            <a:p>
              <a:endParaRPr lang="en-US" dirty="0">
                <a:latin typeface="Calibri" pitchFamily="34" charset="0"/>
              </a:endParaRPr>
            </a:p>
          </p:txBody>
        </p:sp>
        <p:sp>
          <p:nvSpPr>
            <p:cNvPr id="28678" name="Text Box 6"/>
            <p:cNvSpPr txBox="1">
              <a:spLocks noChangeArrowheads="1"/>
            </p:cNvSpPr>
            <p:nvPr/>
          </p:nvSpPr>
          <p:spPr bwMode="auto">
            <a:xfrm>
              <a:off x="3698" y="1850"/>
              <a:ext cx="290" cy="327"/>
            </a:xfrm>
            <a:prstGeom prst="rect">
              <a:avLst/>
            </a:prstGeom>
            <a:noFill/>
            <a:ln w="12700">
              <a:noFill/>
              <a:miter lim="800000"/>
              <a:headEnd type="none" w="sm" len="sm"/>
              <a:tailEnd type="none" w="sm" len="sm"/>
            </a:ln>
          </p:spPr>
          <p:txBody>
            <a:bodyPr wrap="none">
              <a:spAutoFit/>
            </a:bodyPr>
            <a:lstStyle/>
            <a:p>
              <a:pPr algn="ctr"/>
              <a:r>
                <a:rPr lang="en-US" sz="2800">
                  <a:latin typeface="Arial" charset="0"/>
                </a:rPr>
                <a:t>O</a:t>
              </a:r>
            </a:p>
          </p:txBody>
        </p:sp>
        <p:sp>
          <p:nvSpPr>
            <p:cNvPr id="28679" name="Oval 7"/>
            <p:cNvSpPr>
              <a:spLocks noChangeArrowheads="1"/>
            </p:cNvSpPr>
            <p:nvPr/>
          </p:nvSpPr>
          <p:spPr bwMode="auto">
            <a:xfrm>
              <a:off x="3499" y="2255"/>
              <a:ext cx="717" cy="733"/>
            </a:xfrm>
            <a:prstGeom prst="ellipse">
              <a:avLst/>
            </a:prstGeom>
            <a:noFill/>
            <a:ln w="12700">
              <a:solidFill>
                <a:schemeClr val="tx1"/>
              </a:solidFill>
              <a:round/>
              <a:headEnd type="none" w="sm" len="sm"/>
              <a:tailEnd type="none" w="sm" len="sm"/>
            </a:ln>
          </p:spPr>
          <p:txBody>
            <a:bodyPr wrap="none" anchor="ctr"/>
            <a:lstStyle/>
            <a:p>
              <a:endParaRPr lang="en-US" dirty="0">
                <a:latin typeface="Calibri" pitchFamily="34" charset="0"/>
              </a:endParaRPr>
            </a:p>
          </p:txBody>
        </p:sp>
        <p:sp>
          <p:nvSpPr>
            <p:cNvPr id="28680" name="Text Box 8"/>
            <p:cNvSpPr txBox="1">
              <a:spLocks noChangeArrowheads="1"/>
            </p:cNvSpPr>
            <p:nvPr/>
          </p:nvSpPr>
          <p:spPr bwMode="auto">
            <a:xfrm>
              <a:off x="3700" y="2258"/>
              <a:ext cx="303" cy="327"/>
            </a:xfrm>
            <a:prstGeom prst="rect">
              <a:avLst/>
            </a:prstGeom>
            <a:noFill/>
            <a:ln w="12700">
              <a:noFill/>
              <a:miter lim="800000"/>
              <a:headEnd type="none" w="sm" len="sm"/>
              <a:tailEnd type="none" w="sm" len="sm"/>
            </a:ln>
          </p:spPr>
          <p:txBody>
            <a:bodyPr wrap="none">
              <a:spAutoFit/>
            </a:bodyPr>
            <a:lstStyle/>
            <a:p>
              <a:pPr algn="ctr"/>
              <a:r>
                <a:rPr lang="en-US" sz="2800">
                  <a:latin typeface="Arial" charset="0"/>
                </a:rPr>
                <a:t>M</a:t>
              </a:r>
            </a:p>
          </p:txBody>
        </p:sp>
        <p:sp>
          <p:nvSpPr>
            <p:cNvPr id="28681" name="Text Box 9"/>
            <p:cNvSpPr txBox="1">
              <a:spLocks noChangeArrowheads="1"/>
            </p:cNvSpPr>
            <p:nvPr/>
          </p:nvSpPr>
          <p:spPr bwMode="auto">
            <a:xfrm>
              <a:off x="3727" y="2666"/>
              <a:ext cx="265" cy="327"/>
            </a:xfrm>
            <a:prstGeom prst="rect">
              <a:avLst/>
            </a:prstGeom>
            <a:noFill/>
            <a:ln w="12700">
              <a:noFill/>
              <a:miter lim="800000"/>
              <a:headEnd type="none" w="sm" len="sm"/>
              <a:tailEnd type="none" w="sm" len="sm"/>
            </a:ln>
          </p:spPr>
          <p:txBody>
            <a:bodyPr wrap="none">
              <a:spAutoFit/>
            </a:bodyPr>
            <a:lstStyle/>
            <a:p>
              <a:pPr algn="ctr"/>
              <a:r>
                <a:rPr lang="en-US" sz="2800">
                  <a:latin typeface="Arial" charset="0"/>
                </a:rPr>
                <a:t>E</a:t>
              </a:r>
            </a:p>
          </p:txBody>
        </p:sp>
        <p:sp>
          <p:nvSpPr>
            <p:cNvPr id="28682" name="Text Box 10"/>
            <p:cNvSpPr txBox="1">
              <a:spLocks noChangeArrowheads="1"/>
            </p:cNvSpPr>
            <p:nvPr/>
          </p:nvSpPr>
          <p:spPr bwMode="auto">
            <a:xfrm>
              <a:off x="3167" y="2354"/>
              <a:ext cx="265" cy="327"/>
            </a:xfrm>
            <a:prstGeom prst="rect">
              <a:avLst/>
            </a:prstGeom>
            <a:noFill/>
            <a:ln w="12700">
              <a:noFill/>
              <a:miter lim="800000"/>
              <a:headEnd type="none" w="sm" len="sm"/>
              <a:tailEnd type="none" w="sm" len="sm"/>
            </a:ln>
          </p:spPr>
          <p:txBody>
            <a:bodyPr wrap="none">
              <a:spAutoFit/>
            </a:bodyPr>
            <a:lstStyle/>
            <a:p>
              <a:pPr algn="ctr"/>
              <a:r>
                <a:rPr lang="en-US" sz="2800">
                  <a:latin typeface="Arial" charset="0"/>
                </a:rPr>
                <a:t>S</a:t>
              </a:r>
            </a:p>
          </p:txBody>
        </p:sp>
        <p:sp>
          <p:nvSpPr>
            <p:cNvPr id="28683" name="Text Box 11"/>
            <p:cNvSpPr txBox="1">
              <a:spLocks noChangeArrowheads="1"/>
            </p:cNvSpPr>
            <p:nvPr/>
          </p:nvSpPr>
          <p:spPr bwMode="auto">
            <a:xfrm>
              <a:off x="4322" y="2954"/>
              <a:ext cx="178" cy="327"/>
            </a:xfrm>
            <a:prstGeom prst="rect">
              <a:avLst/>
            </a:prstGeom>
            <a:noFill/>
            <a:ln w="12700">
              <a:noFill/>
              <a:miter lim="800000"/>
              <a:headEnd type="none" w="sm" len="sm"/>
              <a:tailEnd type="none" w="sm" len="sm"/>
            </a:ln>
          </p:spPr>
          <p:txBody>
            <a:bodyPr wrap="none">
              <a:spAutoFit/>
            </a:bodyPr>
            <a:lstStyle/>
            <a:p>
              <a:pPr algn="ctr"/>
              <a:r>
                <a:rPr lang="en-US" sz="2800">
                  <a:latin typeface="Arial" charset="0"/>
                </a:rPr>
                <a:t>I</a:t>
              </a:r>
            </a:p>
          </p:txBody>
        </p:sp>
        <p:sp>
          <p:nvSpPr>
            <p:cNvPr id="28684" name="Oval 12"/>
            <p:cNvSpPr>
              <a:spLocks noChangeArrowheads="1"/>
            </p:cNvSpPr>
            <p:nvPr/>
          </p:nvSpPr>
          <p:spPr bwMode="auto">
            <a:xfrm>
              <a:off x="3129" y="1723"/>
              <a:ext cx="1456" cy="1418"/>
            </a:xfrm>
            <a:prstGeom prst="ellipse">
              <a:avLst/>
            </a:prstGeom>
            <a:noFill/>
            <a:ln w="12700">
              <a:solidFill>
                <a:schemeClr val="tx1"/>
              </a:solidFill>
              <a:round/>
              <a:headEnd type="none" w="sm" len="sm"/>
              <a:tailEnd type="none" w="sm" len="sm"/>
            </a:ln>
          </p:spPr>
          <p:txBody>
            <a:bodyPr wrap="none" anchor="ctr"/>
            <a:lstStyle/>
            <a:p>
              <a:endParaRPr lang="en-US" dirty="0">
                <a:latin typeface="Calibri" pitchFamily="34" charset="0"/>
              </a:endParaRPr>
            </a:p>
          </p:txBody>
        </p:sp>
        <p:sp>
          <p:nvSpPr>
            <p:cNvPr id="28685" name="Text Box 13"/>
            <p:cNvSpPr txBox="1">
              <a:spLocks noChangeArrowheads="1"/>
            </p:cNvSpPr>
            <p:nvPr/>
          </p:nvSpPr>
          <p:spPr bwMode="auto">
            <a:xfrm>
              <a:off x="4664" y="1818"/>
              <a:ext cx="772" cy="231"/>
            </a:xfrm>
            <a:prstGeom prst="rect">
              <a:avLst/>
            </a:prstGeom>
            <a:noFill/>
            <a:ln w="12700">
              <a:noFill/>
              <a:miter lim="800000"/>
              <a:headEnd type="none" w="sm" len="sm"/>
              <a:tailEnd type="none" w="sm" len="sm"/>
            </a:ln>
          </p:spPr>
          <p:txBody>
            <a:bodyPr wrap="none">
              <a:spAutoFit/>
            </a:bodyPr>
            <a:lstStyle/>
            <a:p>
              <a:r>
                <a:rPr lang="en-US">
                  <a:latin typeface="Arial" charset="0"/>
                </a:rPr>
                <a:t>ownership</a:t>
              </a:r>
            </a:p>
          </p:txBody>
        </p:sp>
        <p:sp>
          <p:nvSpPr>
            <p:cNvPr id="28686" name="Text Box 14"/>
            <p:cNvSpPr txBox="1">
              <a:spLocks noChangeArrowheads="1"/>
            </p:cNvSpPr>
            <p:nvPr/>
          </p:nvSpPr>
          <p:spPr bwMode="auto">
            <a:xfrm>
              <a:off x="4791" y="2264"/>
              <a:ext cx="556" cy="231"/>
            </a:xfrm>
            <a:prstGeom prst="rect">
              <a:avLst/>
            </a:prstGeom>
            <a:noFill/>
            <a:ln w="12700">
              <a:noFill/>
              <a:miter lim="800000"/>
              <a:headEnd type="none" w="sm" len="sm"/>
              <a:tailEnd type="none" w="sm" len="sm"/>
            </a:ln>
          </p:spPr>
          <p:txBody>
            <a:bodyPr wrap="none">
              <a:spAutoFit/>
            </a:bodyPr>
            <a:lstStyle/>
            <a:p>
              <a:r>
                <a:rPr lang="en-US">
                  <a:latin typeface="Arial" charset="0"/>
                </a:rPr>
                <a:t>validity</a:t>
              </a:r>
            </a:p>
          </p:txBody>
        </p:sp>
        <p:sp>
          <p:nvSpPr>
            <p:cNvPr id="28687" name="Text Box 15"/>
            <p:cNvSpPr txBox="1">
              <a:spLocks noChangeArrowheads="1"/>
            </p:cNvSpPr>
            <p:nvPr/>
          </p:nvSpPr>
          <p:spPr bwMode="auto">
            <a:xfrm>
              <a:off x="4664" y="2698"/>
              <a:ext cx="1012" cy="231"/>
            </a:xfrm>
            <a:prstGeom prst="rect">
              <a:avLst/>
            </a:prstGeom>
            <a:noFill/>
            <a:ln w="12700">
              <a:noFill/>
              <a:miter lim="800000"/>
              <a:headEnd type="none" w="sm" len="sm"/>
              <a:tailEnd type="none" w="sm" len="sm"/>
            </a:ln>
          </p:spPr>
          <p:txBody>
            <a:bodyPr wrap="none">
              <a:spAutoFit/>
            </a:bodyPr>
            <a:lstStyle/>
            <a:p>
              <a:r>
                <a:rPr lang="en-US">
                  <a:latin typeface="Arial" charset="0"/>
                </a:rPr>
                <a:t>exclusiveness</a:t>
              </a:r>
            </a:p>
          </p:txBody>
        </p:sp>
        <p:sp>
          <p:nvSpPr>
            <p:cNvPr id="28688" name="Line 16"/>
            <p:cNvSpPr>
              <a:spLocks noChangeShapeType="1"/>
            </p:cNvSpPr>
            <p:nvPr/>
          </p:nvSpPr>
          <p:spPr bwMode="auto">
            <a:xfrm flipH="1">
              <a:off x="4200" y="1964"/>
              <a:ext cx="491" cy="117"/>
            </a:xfrm>
            <a:prstGeom prst="line">
              <a:avLst/>
            </a:prstGeom>
            <a:noFill/>
            <a:ln w="12700">
              <a:solidFill>
                <a:schemeClr val="tx1"/>
              </a:solidFill>
              <a:round/>
              <a:headEnd type="none" w="sm" len="sm"/>
              <a:tailEnd type="triangle" w="sm" len="sm"/>
            </a:ln>
          </p:spPr>
          <p:txBody>
            <a:bodyPr wrap="none" anchor="ctr"/>
            <a:lstStyle/>
            <a:p>
              <a:endParaRPr lang="en-US" dirty="0">
                <a:latin typeface="Calibri" pitchFamily="34" charset="0"/>
              </a:endParaRPr>
            </a:p>
          </p:txBody>
        </p:sp>
        <p:sp>
          <p:nvSpPr>
            <p:cNvPr id="28689" name="Line 17"/>
            <p:cNvSpPr>
              <a:spLocks noChangeShapeType="1"/>
            </p:cNvSpPr>
            <p:nvPr/>
          </p:nvSpPr>
          <p:spPr bwMode="auto">
            <a:xfrm flipH="1">
              <a:off x="4590" y="2392"/>
              <a:ext cx="226" cy="0"/>
            </a:xfrm>
            <a:prstGeom prst="line">
              <a:avLst/>
            </a:prstGeom>
            <a:noFill/>
            <a:ln w="12700">
              <a:solidFill>
                <a:schemeClr val="tx1"/>
              </a:solidFill>
              <a:round/>
              <a:headEnd type="none" w="sm" len="sm"/>
              <a:tailEnd type="triangle" w="sm" len="sm"/>
            </a:ln>
          </p:spPr>
          <p:txBody>
            <a:bodyPr wrap="none" anchor="ctr"/>
            <a:lstStyle/>
            <a:p>
              <a:endParaRPr lang="en-US" dirty="0">
                <a:latin typeface="Calibri" pitchFamily="34" charset="0"/>
              </a:endParaRPr>
            </a:p>
          </p:txBody>
        </p:sp>
        <p:sp>
          <p:nvSpPr>
            <p:cNvPr id="28690" name="Line 18"/>
            <p:cNvSpPr>
              <a:spLocks noChangeShapeType="1"/>
            </p:cNvSpPr>
            <p:nvPr/>
          </p:nvSpPr>
          <p:spPr bwMode="auto">
            <a:xfrm flipH="1" flipV="1">
              <a:off x="4192" y="2728"/>
              <a:ext cx="507" cy="101"/>
            </a:xfrm>
            <a:prstGeom prst="line">
              <a:avLst/>
            </a:prstGeom>
            <a:noFill/>
            <a:ln w="12700">
              <a:solidFill>
                <a:schemeClr val="tx1"/>
              </a:solidFill>
              <a:round/>
              <a:headEnd type="none" w="sm" len="sm"/>
              <a:tailEnd type="triangle" w="sm" len="sm"/>
            </a:ln>
          </p:spPr>
          <p:txBody>
            <a:bodyPr wrap="none" anchor="ctr"/>
            <a:lstStyle/>
            <a:p>
              <a:endParaRPr lang="en-US" dirty="0">
                <a:latin typeface="Calibri" pitchFamily="34" charset="0"/>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MESI example</a:t>
            </a:r>
          </a:p>
        </p:txBody>
      </p:sp>
      <p:sp>
        <p:nvSpPr>
          <p:cNvPr id="3" name="Content Placeholder 2"/>
          <p:cNvSpPr>
            <a:spLocks noGrp="1"/>
          </p:cNvSpPr>
          <p:nvPr>
            <p:ph idx="1"/>
          </p:nvPr>
        </p:nvSpPr>
        <p:spPr>
          <a:xfrm>
            <a:off x="4267200" y="4876800"/>
            <a:ext cx="4648200" cy="1295400"/>
          </a:xfrm>
        </p:spPr>
        <p:txBody>
          <a:bodyPr/>
          <a:lstStyle/>
          <a:p>
            <a:pPr marL="0" eaLnBrk="1" hangingPunct="1">
              <a:lnSpc>
                <a:spcPct val="100000"/>
              </a:lnSpc>
              <a:spcBef>
                <a:spcPts val="0"/>
              </a:spcBef>
            </a:pPr>
            <a:r>
              <a:rPr lang="en-US" sz="1600" dirty="0">
                <a:solidFill>
                  <a:schemeClr val="accent1"/>
                </a:solidFill>
              </a:rPr>
              <a:t>M - Modified</a:t>
            </a:r>
            <a:r>
              <a:rPr lang="en-US" sz="1600" dirty="0"/>
              <a:t> (dirty)</a:t>
            </a:r>
          </a:p>
          <a:p>
            <a:pPr marL="0" eaLnBrk="1" hangingPunct="1">
              <a:lnSpc>
                <a:spcPct val="100000"/>
              </a:lnSpc>
              <a:spcBef>
                <a:spcPts val="0"/>
              </a:spcBef>
            </a:pPr>
            <a:r>
              <a:rPr lang="en-US" sz="1600" dirty="0">
                <a:solidFill>
                  <a:schemeClr val="accent1"/>
                </a:solidFill>
              </a:rPr>
              <a:t>E - Exclusive</a:t>
            </a:r>
            <a:r>
              <a:rPr lang="en-US" sz="1600" dirty="0"/>
              <a:t> (clean unshared) only copy, not dirty</a:t>
            </a:r>
          </a:p>
          <a:p>
            <a:pPr marL="0" eaLnBrk="1" hangingPunct="1">
              <a:lnSpc>
                <a:spcPct val="100000"/>
              </a:lnSpc>
              <a:spcBef>
                <a:spcPts val="0"/>
              </a:spcBef>
            </a:pPr>
            <a:r>
              <a:rPr lang="en-US" sz="1600" dirty="0">
                <a:solidFill>
                  <a:schemeClr val="accent1"/>
                </a:solidFill>
              </a:rPr>
              <a:t>S - Shared</a:t>
            </a:r>
            <a:endParaRPr lang="en-US" sz="1600" dirty="0"/>
          </a:p>
          <a:p>
            <a:pPr marL="0" eaLnBrk="1" hangingPunct="1">
              <a:lnSpc>
                <a:spcPct val="100000"/>
              </a:lnSpc>
              <a:spcBef>
                <a:spcPts val="0"/>
              </a:spcBef>
            </a:pPr>
            <a:r>
              <a:rPr lang="en-US" sz="1600" dirty="0">
                <a:solidFill>
                  <a:schemeClr val="accent1"/>
                </a:solidFill>
              </a:rPr>
              <a:t>I - Invalid</a:t>
            </a:r>
            <a:endParaRPr lang="en-US" sz="1600" dirty="0"/>
          </a:p>
        </p:txBody>
      </p:sp>
      <p:graphicFrame>
        <p:nvGraphicFramePr>
          <p:cNvPr id="4" name="Content Placeholder 3"/>
          <p:cNvGraphicFramePr>
            <a:graphicFrameLocks/>
          </p:cNvGraphicFramePr>
          <p:nvPr/>
        </p:nvGraphicFramePr>
        <p:xfrm>
          <a:off x="3581400" y="914400"/>
          <a:ext cx="5105400" cy="3606800"/>
        </p:xfrm>
        <a:graphic>
          <a:graphicData uri="http://schemas.openxmlformats.org/drawingml/2006/table">
            <a:tbl>
              <a:tblPr firstRow="1" bandRow="1">
                <a:tableStyleId>{D7AC3CCA-C797-4891-BE02-D94E43425B78}</a:tableStyleId>
              </a:tblPr>
              <a:tblGrid>
                <a:gridCol w="1212980">
                  <a:extLst>
                    <a:ext uri="{9D8B030D-6E8A-4147-A177-3AD203B41FA5}">
                      <a16:colId xmlns:a16="http://schemas.microsoft.com/office/drawing/2014/main" val="20000"/>
                    </a:ext>
                  </a:extLst>
                </a:gridCol>
                <a:gridCol w="84442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tblGrid>
              <a:tr h="370840">
                <a:tc gridSpan="2">
                  <a:txBody>
                    <a:bodyPr/>
                    <a:lstStyle/>
                    <a:p>
                      <a:r>
                        <a:rPr lang="en-US" dirty="0">
                          <a:solidFill>
                            <a:schemeClr val="bg1"/>
                          </a:solidFill>
                        </a:rPr>
                        <a:t>Processor 1</a:t>
                      </a:r>
                    </a:p>
                  </a:txBody>
                  <a:tcPr>
                    <a:solidFill>
                      <a:schemeClr val="accent6">
                        <a:lumMod val="60000"/>
                        <a:lumOff val="40000"/>
                      </a:schemeClr>
                    </a:solidFill>
                  </a:tcPr>
                </a:tc>
                <a:tc hMerge="1">
                  <a:txBody>
                    <a:bodyPr/>
                    <a:lstStyle/>
                    <a:p>
                      <a:endParaRPr lang="en-US"/>
                    </a:p>
                  </a:txBody>
                  <a:tcPr/>
                </a:tc>
                <a:tc gridSpan="2">
                  <a:txBody>
                    <a:bodyPr/>
                    <a:lstStyle/>
                    <a:p>
                      <a:r>
                        <a:rPr lang="en-US" dirty="0">
                          <a:solidFill>
                            <a:schemeClr val="bg1"/>
                          </a:solidFill>
                        </a:rPr>
                        <a:t>Processor 2</a:t>
                      </a:r>
                    </a:p>
                  </a:txBody>
                  <a:tcPr>
                    <a:solidFill>
                      <a:schemeClr val="accent6">
                        <a:lumMod val="60000"/>
                        <a:lumOff val="40000"/>
                      </a:schemeClr>
                    </a:solidFill>
                  </a:tcPr>
                </a:tc>
                <a:tc hMerge="1">
                  <a:txBody>
                    <a:bodyPr/>
                    <a:lstStyle/>
                    <a:p>
                      <a:endParaRPr lang="en-US"/>
                    </a:p>
                  </a:txBody>
                  <a:tcPr/>
                </a:tc>
                <a:tc>
                  <a:txBody>
                    <a:bodyPr/>
                    <a:lstStyle/>
                    <a:p>
                      <a:r>
                        <a:rPr lang="en-US" dirty="0">
                          <a:solidFill>
                            <a:schemeClr val="bg1"/>
                          </a:solidFill>
                        </a:rPr>
                        <a:t>Bus</a:t>
                      </a:r>
                    </a:p>
                  </a:txBody>
                  <a:tcPr>
                    <a:solidFill>
                      <a:schemeClr val="accent6">
                        <a:lumMod val="60000"/>
                        <a:lumOff val="40000"/>
                      </a:schemeClr>
                    </a:solidFill>
                  </a:tcPr>
                </a:tc>
                <a:extLst>
                  <a:ext uri="{0D108BD9-81ED-4DB2-BD59-A6C34878D82A}">
                    <a16:rowId xmlns:a16="http://schemas.microsoft.com/office/drawing/2014/main" val="10000"/>
                  </a:ext>
                </a:extLst>
              </a:tr>
              <a:tr h="370840">
                <a:tc>
                  <a:txBody>
                    <a:bodyPr/>
                    <a:lstStyle/>
                    <a:p>
                      <a:r>
                        <a:rPr lang="en-US" dirty="0"/>
                        <a:t>Processor</a:t>
                      </a:r>
                      <a:r>
                        <a:rPr lang="en-US" baseline="0" dirty="0"/>
                        <a:t> </a:t>
                      </a:r>
                      <a:r>
                        <a:rPr lang="en-US" dirty="0"/>
                        <a:t>Transaction</a:t>
                      </a:r>
                    </a:p>
                  </a:txBody>
                  <a:tcPr>
                    <a:solidFill>
                      <a:schemeClr val="accent2">
                        <a:lumMod val="20000"/>
                        <a:lumOff val="80000"/>
                      </a:schemeClr>
                    </a:solidFill>
                  </a:tcPr>
                </a:tc>
                <a:tc>
                  <a:txBody>
                    <a:bodyPr/>
                    <a:lstStyle/>
                    <a:p>
                      <a:r>
                        <a:rPr lang="en-US" dirty="0"/>
                        <a:t>Cache State</a:t>
                      </a:r>
                    </a:p>
                  </a:txBody>
                  <a:tcPr>
                    <a:solidFill>
                      <a:schemeClr val="accent2">
                        <a:lumMod val="20000"/>
                        <a:lumOff val="80000"/>
                      </a:schemeClr>
                    </a:solidFill>
                  </a:tcPr>
                </a:tc>
                <a:tc>
                  <a:txBody>
                    <a:bodyPr/>
                    <a:lstStyle/>
                    <a:p>
                      <a:r>
                        <a:rPr lang="en-US" dirty="0"/>
                        <a:t>Processor</a:t>
                      </a:r>
                      <a:r>
                        <a:rPr lang="en-US" baseline="0" dirty="0"/>
                        <a:t> </a:t>
                      </a:r>
                      <a:r>
                        <a:rPr lang="en-US" dirty="0"/>
                        <a:t>Transaction</a:t>
                      </a:r>
                    </a:p>
                  </a:txBody>
                  <a:tcPr>
                    <a:solidFill>
                      <a:schemeClr val="accent2">
                        <a:lumMod val="20000"/>
                        <a:lumOff val="80000"/>
                      </a:schemeClr>
                    </a:solidFill>
                  </a:tcPr>
                </a:tc>
                <a:tc>
                  <a:txBody>
                    <a:bodyPr/>
                    <a:lstStyle/>
                    <a:p>
                      <a:r>
                        <a:rPr lang="en-US" dirty="0"/>
                        <a:t>Cache State</a:t>
                      </a:r>
                    </a:p>
                  </a:txBody>
                  <a:tcPr>
                    <a:solidFill>
                      <a:schemeClr val="accent2">
                        <a:lumMod val="20000"/>
                        <a:lumOff val="80000"/>
                      </a:schemeClr>
                    </a:solidFill>
                  </a:tcPr>
                </a:tc>
                <a:tc>
                  <a:txBody>
                    <a:bodyPr/>
                    <a:lstStyle/>
                    <a:p>
                      <a:endParaRPr lang="en-US" dirty="0"/>
                    </a:p>
                  </a:txBody>
                  <a:tcPr>
                    <a:solidFill>
                      <a:schemeClr val="accent2">
                        <a:lumMod val="20000"/>
                        <a:lumOff val="80000"/>
                      </a:schemeClr>
                    </a:solidFill>
                  </a:tcPr>
                </a:tc>
                <a:extLst>
                  <a:ext uri="{0D108BD9-81ED-4DB2-BD59-A6C34878D82A}">
                    <a16:rowId xmlns:a16="http://schemas.microsoft.com/office/drawing/2014/main" val="10001"/>
                  </a:ext>
                </a:extLst>
              </a:tr>
              <a:tr h="370840">
                <a:tc>
                  <a:txBody>
                    <a:bodyPr/>
                    <a:lstStyle/>
                    <a:p>
                      <a:r>
                        <a:rPr lang="en-US" dirty="0"/>
                        <a:t>Read A</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10002"/>
                  </a:ext>
                </a:extLst>
              </a:tr>
              <a:tr h="370840">
                <a:tc>
                  <a:txBody>
                    <a:bodyPr/>
                    <a:lstStyle/>
                    <a:p>
                      <a:r>
                        <a:rPr lang="en-US" dirty="0"/>
                        <a:t>Read A</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10003"/>
                  </a:ext>
                </a:extLst>
              </a:tr>
              <a:tr h="370840">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r>
                        <a:rPr lang="en-US" dirty="0"/>
                        <a:t>Read A</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0004"/>
                  </a:ext>
                </a:extLst>
              </a:tr>
              <a:tr h="370840">
                <a:tc>
                  <a:txBody>
                    <a:bodyPr/>
                    <a:lstStyle/>
                    <a:p>
                      <a:r>
                        <a:rPr lang="en-US" dirty="0"/>
                        <a:t>Write</a:t>
                      </a:r>
                      <a:r>
                        <a:rPr lang="en-US" baseline="0" dirty="0"/>
                        <a:t> A</a:t>
                      </a:r>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0005"/>
                  </a:ext>
                </a:extLst>
              </a:tr>
              <a:tr h="370840">
                <a:tc>
                  <a:txBody>
                    <a:bodyPr/>
                    <a:lstStyle/>
                    <a:p>
                      <a:endParaRPr lang="en-US"/>
                    </a:p>
                  </a:txBody>
                  <a:tcPr>
                    <a:solidFill>
                      <a:schemeClr val="bg1"/>
                    </a:solidFill>
                  </a:tcPr>
                </a:tc>
                <a:tc>
                  <a:txBody>
                    <a:bodyPr/>
                    <a:lstStyle/>
                    <a:p>
                      <a:endParaRPr lang="en-US"/>
                    </a:p>
                  </a:txBody>
                  <a:tcPr>
                    <a:solidFill>
                      <a:schemeClr val="bg1"/>
                    </a:solidFill>
                  </a:tcPr>
                </a:tc>
                <a:tc>
                  <a:txBody>
                    <a:bodyPr/>
                    <a:lstStyle/>
                    <a:p>
                      <a:r>
                        <a:rPr lang="en-US" dirty="0"/>
                        <a:t>Read</a:t>
                      </a:r>
                      <a:r>
                        <a:rPr lang="en-US" baseline="0" dirty="0"/>
                        <a:t> A</a:t>
                      </a:r>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0006"/>
                  </a:ext>
                </a:extLst>
              </a:tr>
              <a:tr h="370840">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r>
                        <a:rPr lang="en-US" dirty="0"/>
                        <a:t>Write A</a:t>
                      </a:r>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0007"/>
                  </a:ext>
                </a:extLst>
              </a:tr>
              <a:tr h="370840">
                <a:tc>
                  <a:txBody>
                    <a:bodyPr/>
                    <a:lstStyle/>
                    <a:p>
                      <a:r>
                        <a:rPr lang="en-US" dirty="0"/>
                        <a:t>Write A</a:t>
                      </a:r>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0008"/>
                  </a:ext>
                </a:extLst>
              </a:tr>
            </a:tbl>
          </a:graphicData>
        </a:graphic>
      </p:graphicFrame>
      <p:sp>
        <p:nvSpPr>
          <p:cNvPr id="5" name="TextBox 4"/>
          <p:cNvSpPr txBox="1"/>
          <p:nvPr/>
        </p:nvSpPr>
        <p:spPr>
          <a:xfrm>
            <a:off x="228600" y="533400"/>
            <a:ext cx="3276600" cy="1754326"/>
          </a:xfrm>
          <a:prstGeom prst="rect">
            <a:avLst/>
          </a:prstGeom>
          <a:noFill/>
        </p:spPr>
        <p:txBody>
          <a:bodyPr wrap="square" rtlCol="0">
            <a:spAutoFit/>
          </a:bodyPr>
          <a:lstStyle/>
          <a:p>
            <a:pPr eaLnBrk="1" hangingPunct="1">
              <a:buFontTx/>
              <a:buNone/>
            </a:pPr>
            <a:r>
              <a:rPr lang="en-US" b="1" dirty="0"/>
              <a:t>Actions: </a:t>
            </a:r>
          </a:p>
          <a:p>
            <a:pPr eaLnBrk="1" hangingPunct="1">
              <a:buFont typeface="Arial" pitchFamily="34" charset="0"/>
              <a:buChar char="•"/>
            </a:pPr>
            <a:r>
              <a:rPr lang="en-US" dirty="0"/>
              <a:t> </a:t>
            </a:r>
            <a:r>
              <a:rPr lang="en-US" dirty="0" err="1"/>
              <a:t>PrRd</a:t>
            </a:r>
            <a:r>
              <a:rPr lang="en-US" dirty="0"/>
              <a:t>, </a:t>
            </a:r>
            <a:r>
              <a:rPr lang="en-US" dirty="0" err="1"/>
              <a:t>PrWr</a:t>
            </a:r>
            <a:r>
              <a:rPr lang="en-US" dirty="0"/>
              <a:t>, </a:t>
            </a:r>
          </a:p>
          <a:p>
            <a:pPr eaLnBrk="1" hangingPunct="1">
              <a:buFont typeface="Arial" pitchFamily="34" charset="0"/>
              <a:buChar char="•"/>
            </a:pPr>
            <a:r>
              <a:rPr lang="en-US" dirty="0"/>
              <a:t> BRL – Bus Read Line (</a:t>
            </a:r>
            <a:r>
              <a:rPr lang="en-US" dirty="0" err="1"/>
              <a:t>BusRd</a:t>
            </a:r>
            <a:r>
              <a:rPr lang="en-US" dirty="0"/>
              <a:t>)</a:t>
            </a:r>
          </a:p>
          <a:p>
            <a:pPr eaLnBrk="1" hangingPunct="1">
              <a:buFont typeface="Arial" pitchFamily="34" charset="0"/>
              <a:buChar char="•"/>
            </a:pPr>
            <a:r>
              <a:rPr lang="en-US" dirty="0"/>
              <a:t> BWL – Bus Write Line (</a:t>
            </a:r>
            <a:r>
              <a:rPr lang="en-US" dirty="0" err="1"/>
              <a:t>BusWr</a:t>
            </a:r>
            <a:r>
              <a:rPr lang="en-US" dirty="0"/>
              <a:t>)</a:t>
            </a:r>
          </a:p>
          <a:p>
            <a:pPr eaLnBrk="1" hangingPunct="1">
              <a:buFont typeface="Arial" pitchFamily="34" charset="0"/>
              <a:buChar char="•"/>
            </a:pPr>
            <a:r>
              <a:rPr lang="en-US" dirty="0"/>
              <a:t> BRIL – Bus Read and Invalidate</a:t>
            </a:r>
          </a:p>
          <a:p>
            <a:pPr eaLnBrk="1" hangingPunct="1">
              <a:buFont typeface="Arial" pitchFamily="34" charset="0"/>
              <a:buChar char="•"/>
            </a:pPr>
            <a:r>
              <a:rPr lang="en-US" dirty="0"/>
              <a:t> BIL – Bus Invalidate Line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3F6B7-4BB8-4555-9179-7DF2100E07EE}"/>
              </a:ext>
            </a:extLst>
          </p:cNvPr>
          <p:cNvSpPr>
            <a:spLocks noGrp="1"/>
          </p:cNvSpPr>
          <p:nvPr>
            <p:ph type="title"/>
          </p:nvPr>
        </p:nvSpPr>
        <p:spPr/>
        <p:txBody>
          <a:bodyPr>
            <a:normAutofit fontScale="90000"/>
          </a:bodyPr>
          <a:lstStyle/>
          <a:p>
            <a:r>
              <a:rPr lang="en-US" dirty="0"/>
              <a:t>With more voltage you can get a higher frequency</a:t>
            </a:r>
          </a:p>
        </p:txBody>
      </p:sp>
      <p:sp>
        <p:nvSpPr>
          <p:cNvPr id="3" name="Content Placeholder 2">
            <a:extLst>
              <a:ext uri="{FF2B5EF4-FFF2-40B4-BE49-F238E27FC236}">
                <a16:creationId xmlns:a16="http://schemas.microsoft.com/office/drawing/2014/main" id="{2559FDB8-B73A-4EDB-8AA5-B5F8366F4E77}"/>
              </a:ext>
            </a:extLst>
          </p:cNvPr>
          <p:cNvSpPr>
            <a:spLocks noGrp="1"/>
          </p:cNvSpPr>
          <p:nvPr>
            <p:ph idx="1"/>
          </p:nvPr>
        </p:nvSpPr>
        <p:spPr/>
        <p:txBody>
          <a:bodyPr/>
          <a:lstStyle/>
          <a:p>
            <a:r>
              <a:rPr lang="en-US" dirty="0"/>
              <a:t>Back to our water analogy:</a:t>
            </a:r>
          </a:p>
          <a:p>
            <a:pPr lvl="1"/>
            <a:r>
              <a:rPr lang="en-US" dirty="0"/>
              <a:t>The higher voltage is a higher water tower so a higher water pressure.</a:t>
            </a:r>
          </a:p>
          <a:p>
            <a:pPr lvl="1"/>
            <a:r>
              <a:rPr lang="en-US" dirty="0"/>
              <a:t>The “buckets” fill up faster</a:t>
            </a:r>
          </a:p>
          <a:p>
            <a:pPr lvl="1"/>
            <a:r>
              <a:rPr lang="en-US" dirty="0"/>
              <a:t>The circuit is faster.</a:t>
            </a:r>
          </a:p>
          <a:p>
            <a:r>
              <a:rPr lang="en-US" dirty="0"/>
              <a:t>This is roughly a linear relationship over a fairly small dynamic range.</a:t>
            </a:r>
          </a:p>
        </p:txBody>
      </p:sp>
      <p:pic>
        <p:nvPicPr>
          <p:cNvPr id="4" name="Picture 3">
            <a:extLst>
              <a:ext uri="{FF2B5EF4-FFF2-40B4-BE49-F238E27FC236}">
                <a16:creationId xmlns:a16="http://schemas.microsoft.com/office/drawing/2014/main" id="{091562BD-C050-402C-B287-7BB16A6B2646}"/>
              </a:ext>
            </a:extLst>
          </p:cNvPr>
          <p:cNvPicPr>
            <a:picLocks noChangeAspect="1" noChangeArrowheads="1"/>
          </p:cNvPicPr>
          <p:nvPr/>
        </p:nvPicPr>
        <p:blipFill rotWithShape="1">
          <a:blip r:embed="rId2" cstate="print"/>
          <a:srcRect b="50043"/>
          <a:stretch/>
        </p:blipFill>
        <p:spPr bwMode="auto">
          <a:xfrm>
            <a:off x="5105400" y="2743200"/>
            <a:ext cx="3972416" cy="1143000"/>
          </a:xfrm>
          <a:prstGeom prst="rect">
            <a:avLst/>
          </a:prstGeom>
          <a:noFill/>
          <a:ln w="9525">
            <a:noFill/>
            <a:miter lim="800000"/>
            <a:headEnd/>
            <a:tailEnd/>
          </a:ln>
        </p:spPr>
      </p:pic>
    </p:spTree>
    <p:extLst>
      <p:ext uri="{BB962C8B-B14F-4D97-AF65-F5344CB8AC3E}">
        <p14:creationId xmlns:p14="http://schemas.microsoft.com/office/powerpoint/2010/main" val="242498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80">
                                          <p:stCondLst>
                                            <p:cond delay="0"/>
                                          </p:stCondLst>
                                        </p:cTn>
                                        <p:tgtEl>
                                          <p:spTgt spid="4"/>
                                        </p:tgtEl>
                                      </p:cBhvr>
                                    </p:animEffect>
                                    <p:anim calcmode="lin" valueType="num">
                                      <p:cBhvr>
                                        <p:cTn id="2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gtEl>
                                      </p:cBhvr>
                                      <p:to x="100000" y="60000"/>
                                    </p:animScale>
                                    <p:animScale>
                                      <p:cBhvr>
                                        <p:cTn id="28" dur="166" decel="50000">
                                          <p:stCondLst>
                                            <p:cond delay="676"/>
                                          </p:stCondLst>
                                        </p:cTn>
                                        <p:tgtEl>
                                          <p:spTgt spid="4"/>
                                        </p:tgtEl>
                                      </p:cBhvr>
                                      <p:to x="100000" y="100000"/>
                                    </p:animScale>
                                    <p:animScale>
                                      <p:cBhvr>
                                        <p:cTn id="29" dur="26">
                                          <p:stCondLst>
                                            <p:cond delay="1312"/>
                                          </p:stCondLst>
                                        </p:cTn>
                                        <p:tgtEl>
                                          <p:spTgt spid="4"/>
                                        </p:tgtEl>
                                      </p:cBhvr>
                                      <p:to x="100000" y="80000"/>
                                    </p:animScale>
                                    <p:animScale>
                                      <p:cBhvr>
                                        <p:cTn id="30" dur="166" decel="50000">
                                          <p:stCondLst>
                                            <p:cond delay="1338"/>
                                          </p:stCondLst>
                                        </p:cTn>
                                        <p:tgtEl>
                                          <p:spTgt spid="4"/>
                                        </p:tgtEl>
                                      </p:cBhvr>
                                      <p:to x="100000" y="100000"/>
                                    </p:animScale>
                                    <p:animScale>
                                      <p:cBhvr>
                                        <p:cTn id="31" dur="26">
                                          <p:stCondLst>
                                            <p:cond delay="1642"/>
                                          </p:stCondLst>
                                        </p:cTn>
                                        <p:tgtEl>
                                          <p:spTgt spid="4"/>
                                        </p:tgtEl>
                                      </p:cBhvr>
                                      <p:to x="100000" y="90000"/>
                                    </p:animScale>
                                    <p:animScale>
                                      <p:cBhvr>
                                        <p:cTn id="32" dur="166" decel="50000">
                                          <p:stCondLst>
                                            <p:cond delay="1668"/>
                                          </p:stCondLst>
                                        </p:cTn>
                                        <p:tgtEl>
                                          <p:spTgt spid="4"/>
                                        </p:tgtEl>
                                      </p:cBhvr>
                                      <p:to x="100000" y="100000"/>
                                    </p:animScale>
                                    <p:animScale>
                                      <p:cBhvr>
                                        <p:cTn id="33" dur="26">
                                          <p:stCondLst>
                                            <p:cond delay="1808"/>
                                          </p:stCondLst>
                                        </p:cTn>
                                        <p:tgtEl>
                                          <p:spTgt spid="4"/>
                                        </p:tgtEl>
                                      </p:cBhvr>
                                      <p:to x="100000" y="95000"/>
                                    </p:animScale>
                                    <p:animScale>
                                      <p:cBhvr>
                                        <p:cTn id="34" dur="166" decel="50000">
                                          <p:stCondLst>
                                            <p:cond delay="1834"/>
                                          </p:stCondLst>
                                        </p:cTn>
                                        <p:tgtEl>
                                          <p:spTgt spid="4"/>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1000"/>
                                        <p:tgtEl>
                                          <p:spTgt spid="3">
                                            <p:txEl>
                                              <p:pRg st="3" end="3"/>
                                            </p:txEl>
                                          </p:spTgt>
                                        </p:tgtEl>
                                      </p:cBhvr>
                                    </p:animEffect>
                                    <p:anim calcmode="lin" valueType="num">
                                      <p:cBhvr>
                                        <p:cTn id="4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1000"/>
                                        <p:tgtEl>
                                          <p:spTgt spid="3">
                                            <p:txEl>
                                              <p:pRg st="4" end="4"/>
                                            </p:txEl>
                                          </p:spTgt>
                                        </p:tgtEl>
                                      </p:cBhvr>
                                    </p:animEffect>
                                    <p:anim calcmode="lin" valueType="num">
                                      <p:cBhvr>
                                        <p:cTn id="5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1196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BD7C-562F-42B1-8959-FCD3413527C2}"/>
              </a:ext>
            </a:extLst>
          </p:cNvPr>
          <p:cNvSpPr>
            <a:spLocks noGrp="1"/>
          </p:cNvSpPr>
          <p:nvPr>
            <p:ph type="title"/>
          </p:nvPr>
        </p:nvSpPr>
        <p:spPr/>
        <p:txBody>
          <a:bodyPr/>
          <a:lstStyle/>
          <a:p>
            <a:r>
              <a:rPr lang="en-US" dirty="0"/>
              <a:t>And so…</a:t>
            </a:r>
          </a:p>
        </p:txBody>
      </p:sp>
      <p:sp>
        <p:nvSpPr>
          <p:cNvPr id="3" name="Content Placeholder 2">
            <a:extLst>
              <a:ext uri="{FF2B5EF4-FFF2-40B4-BE49-F238E27FC236}">
                <a16:creationId xmlns:a16="http://schemas.microsoft.com/office/drawing/2014/main" id="{605B8675-90CE-4BAE-B461-9406E4723480}"/>
              </a:ext>
            </a:extLst>
          </p:cNvPr>
          <p:cNvSpPr>
            <a:spLocks noGrp="1"/>
          </p:cNvSpPr>
          <p:nvPr>
            <p:ph idx="1"/>
          </p:nvPr>
        </p:nvSpPr>
        <p:spPr>
          <a:xfrm>
            <a:off x="457200" y="1600200"/>
            <a:ext cx="8534400" cy="4525963"/>
          </a:xfrm>
        </p:spPr>
        <p:txBody>
          <a:bodyPr>
            <a:normAutofit fontScale="92500" lnSpcReduction="10000"/>
          </a:bodyPr>
          <a:lstStyle/>
          <a:p>
            <a:r>
              <a:rPr lang="en-US" dirty="0"/>
              <a:t>Power ~ ½ CV</a:t>
            </a:r>
            <a:r>
              <a:rPr lang="en-US" baseline="30000" dirty="0"/>
              <a:t>2</a:t>
            </a:r>
            <a:r>
              <a:rPr lang="en-US" dirty="0"/>
              <a:t>Af.</a:t>
            </a:r>
          </a:p>
          <a:p>
            <a:pPr lvl="1"/>
            <a:r>
              <a:rPr lang="en-US" dirty="0"/>
              <a:t>We can scale frequency with voltage.</a:t>
            </a:r>
          </a:p>
          <a:p>
            <a:pPr lvl="1"/>
            <a:r>
              <a:rPr lang="en-US" dirty="0"/>
              <a:t>We can claim that power ~proportional to f</a:t>
            </a:r>
            <a:r>
              <a:rPr lang="en-US" baseline="30000" dirty="0"/>
              <a:t>3</a:t>
            </a:r>
            <a:r>
              <a:rPr lang="en-US" dirty="0"/>
              <a:t>.</a:t>
            </a:r>
          </a:p>
          <a:p>
            <a:r>
              <a:rPr lang="en-US" dirty="0"/>
              <a:t>Performance ~f.</a:t>
            </a:r>
          </a:p>
          <a:p>
            <a:pPr lvl="1"/>
            <a:r>
              <a:rPr lang="en-US" dirty="0"/>
              <a:t>Doubling frequency doesn’t double performance (memory latency) but it’s close enough for our “~”</a:t>
            </a:r>
          </a:p>
          <a:p>
            <a:r>
              <a:rPr lang="en-US" dirty="0"/>
              <a:t>Say we have a processor that uses 100W and can do 1 billion operations per second (1GOP).</a:t>
            </a:r>
          </a:p>
          <a:p>
            <a:pPr lvl="1"/>
            <a:r>
              <a:rPr lang="en-US" dirty="0"/>
              <a:t>Increasing performance to 1.1 GOPs with voltage/frequency scaling will need (1.1)</a:t>
            </a:r>
            <a:r>
              <a:rPr lang="en-US" baseline="30000" dirty="0"/>
              <a:t>3</a:t>
            </a:r>
            <a:r>
              <a:rPr lang="en-US" dirty="0"/>
              <a:t> *100W= 133W</a:t>
            </a:r>
          </a:p>
        </p:txBody>
      </p:sp>
    </p:spTree>
    <p:extLst>
      <p:ext uri="{BB962C8B-B14F-4D97-AF65-F5344CB8AC3E}">
        <p14:creationId xmlns:p14="http://schemas.microsoft.com/office/powerpoint/2010/main" val="364735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EE422-BFB5-4C4A-BAE2-B07144B14944}"/>
              </a:ext>
            </a:extLst>
          </p:cNvPr>
          <p:cNvSpPr>
            <a:spLocks noGrp="1"/>
          </p:cNvSpPr>
          <p:nvPr>
            <p:ph type="title"/>
          </p:nvPr>
        </p:nvSpPr>
        <p:spPr/>
        <p:txBody>
          <a:bodyPr/>
          <a:lstStyle/>
          <a:p>
            <a:r>
              <a:rPr lang="en-US" dirty="0"/>
              <a:t>Can we do better?</a:t>
            </a:r>
          </a:p>
        </p:txBody>
      </p:sp>
      <p:sp>
        <p:nvSpPr>
          <p:cNvPr id="3" name="Content Placeholder 2">
            <a:extLst>
              <a:ext uri="{FF2B5EF4-FFF2-40B4-BE49-F238E27FC236}">
                <a16:creationId xmlns:a16="http://schemas.microsoft.com/office/drawing/2014/main" id="{4C482ACA-41AA-4FF3-A32C-E0D969C22061}"/>
              </a:ext>
            </a:extLst>
          </p:cNvPr>
          <p:cNvSpPr>
            <a:spLocks noGrp="1"/>
          </p:cNvSpPr>
          <p:nvPr>
            <p:ph idx="1"/>
          </p:nvPr>
        </p:nvSpPr>
        <p:spPr/>
        <p:txBody>
          <a:bodyPr>
            <a:normAutofit fontScale="92500" lnSpcReduction="10000"/>
          </a:bodyPr>
          <a:lstStyle/>
          <a:p>
            <a:r>
              <a:rPr lang="en-US" dirty="0"/>
              <a:t>Can’t we get speedup in other ways than frequency scaling?</a:t>
            </a:r>
          </a:p>
          <a:p>
            <a:pPr lvl="1"/>
            <a:r>
              <a:rPr lang="en-US" dirty="0"/>
              <a:t>Of course.  Bigger caches, increasing superscalar, etc.</a:t>
            </a:r>
          </a:p>
          <a:p>
            <a:pPr lvl="1"/>
            <a:r>
              <a:rPr lang="en-US" dirty="0"/>
              <a:t>But most of these have a pretty high performance/power ratio also.</a:t>
            </a:r>
          </a:p>
          <a:p>
            <a:pPr lvl="2"/>
            <a:r>
              <a:rPr lang="en-US" dirty="0"/>
              <a:t>Consider being more superscalar</a:t>
            </a:r>
          </a:p>
          <a:p>
            <a:pPr lvl="3"/>
            <a:r>
              <a:rPr lang="en-US" dirty="0"/>
              <a:t>The cost for each “level” is more than the previous (why?)</a:t>
            </a:r>
          </a:p>
          <a:p>
            <a:pPr lvl="3"/>
            <a:r>
              <a:rPr lang="en-US" dirty="0"/>
              <a:t>The benefit of each “level” is less than the previous (why?)</a:t>
            </a:r>
          </a:p>
          <a:p>
            <a:pPr lvl="2"/>
            <a:r>
              <a:rPr lang="en-US" dirty="0"/>
              <a:t>Caches are similar.</a:t>
            </a:r>
          </a:p>
          <a:p>
            <a:pPr lvl="3"/>
            <a:r>
              <a:rPr lang="en-US" dirty="0"/>
              <a:t>Doubling a cache size </a:t>
            </a:r>
            <a:r>
              <a:rPr lang="en-US" i="1" dirty="0"/>
              <a:t>roughly</a:t>
            </a:r>
            <a:r>
              <a:rPr lang="en-US" dirty="0"/>
              <a:t> halves its miss rate.</a:t>
            </a:r>
          </a:p>
          <a:p>
            <a:pPr lvl="4"/>
            <a:r>
              <a:rPr lang="en-US" dirty="0"/>
              <a:t>That’s a doubling in cache power for fewer and fewer misses removed (and higher and higher latency!)</a:t>
            </a:r>
          </a:p>
        </p:txBody>
      </p:sp>
    </p:spTree>
    <p:extLst>
      <p:ext uri="{BB962C8B-B14F-4D97-AF65-F5344CB8AC3E}">
        <p14:creationId xmlns:p14="http://schemas.microsoft.com/office/powerpoint/2010/main" val="2747410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44DF4-82CA-454A-9A0C-B52C50DADBD5}"/>
              </a:ext>
            </a:extLst>
          </p:cNvPr>
          <p:cNvSpPr>
            <a:spLocks noGrp="1"/>
          </p:cNvSpPr>
          <p:nvPr>
            <p:ph type="title"/>
          </p:nvPr>
        </p:nvSpPr>
        <p:spPr/>
        <p:txBody>
          <a:bodyPr/>
          <a:lstStyle/>
          <a:p>
            <a:r>
              <a:rPr lang="en-US" dirty="0"/>
              <a:t>Sample problem</a:t>
            </a:r>
          </a:p>
        </p:txBody>
      </p:sp>
      <p:sp>
        <p:nvSpPr>
          <p:cNvPr id="3" name="Content Placeholder 2">
            <a:extLst>
              <a:ext uri="{FF2B5EF4-FFF2-40B4-BE49-F238E27FC236}">
                <a16:creationId xmlns:a16="http://schemas.microsoft.com/office/drawing/2014/main" id="{BD7C4480-F731-466B-8CC0-DB6D6F35621B}"/>
              </a:ext>
            </a:extLst>
          </p:cNvPr>
          <p:cNvSpPr>
            <a:spLocks noGrp="1"/>
          </p:cNvSpPr>
          <p:nvPr>
            <p:ph idx="1"/>
          </p:nvPr>
        </p:nvSpPr>
        <p:spPr/>
        <p:txBody>
          <a:bodyPr>
            <a:normAutofit fontScale="92500" lnSpcReduction="10000"/>
          </a:bodyPr>
          <a:lstStyle/>
          <a:p>
            <a:r>
              <a:rPr lang="en-US" dirty="0"/>
              <a:t>Say I have a 200W budget and a single-core processor that can do 10 GOPs.</a:t>
            </a:r>
          </a:p>
          <a:p>
            <a:pPr lvl="1"/>
            <a:r>
              <a:rPr lang="en-US" dirty="0"/>
              <a:t>What performance would I expect to get out of two cores using the same power budget?</a:t>
            </a:r>
          </a:p>
          <a:p>
            <a:pPr lvl="1"/>
            <a:r>
              <a:rPr lang="en-US" dirty="0"/>
              <a:t>Four cores?</a:t>
            </a:r>
          </a:p>
          <a:p>
            <a:pPr lvl="1"/>
            <a:r>
              <a:rPr lang="en-US" dirty="0"/>
              <a:t>Eight cores?</a:t>
            </a:r>
          </a:p>
          <a:p>
            <a:r>
              <a:rPr lang="en-US" dirty="0"/>
              <a:t>Does this really scale so nicely?</a:t>
            </a:r>
          </a:p>
          <a:p>
            <a:pPr lvl="1"/>
            <a:r>
              <a:rPr lang="en-US" dirty="0"/>
              <a:t>Of course not, but it’s another dimension to extract performance from</a:t>
            </a:r>
          </a:p>
          <a:p>
            <a:pPr lvl="2"/>
            <a:r>
              <a:rPr lang="en-US" dirty="0"/>
              <a:t>Thread-level! </a:t>
            </a:r>
          </a:p>
        </p:txBody>
      </p:sp>
    </p:spTree>
    <p:extLst>
      <p:ext uri="{BB962C8B-B14F-4D97-AF65-F5344CB8AC3E}">
        <p14:creationId xmlns:p14="http://schemas.microsoft.com/office/powerpoint/2010/main" val="1869869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A0921-E620-44A1-99E4-3BCEE2CDA9D6}"/>
              </a:ext>
            </a:extLst>
          </p:cNvPr>
          <p:cNvSpPr>
            <a:spLocks noGrp="1"/>
          </p:cNvSpPr>
          <p:nvPr>
            <p:ph type="title"/>
          </p:nvPr>
        </p:nvSpPr>
        <p:spPr/>
        <p:txBody>
          <a:bodyPr/>
          <a:lstStyle/>
          <a:p>
            <a:r>
              <a:rPr lang="en-US" dirty="0"/>
              <a:t>So…</a:t>
            </a:r>
          </a:p>
        </p:txBody>
      </p:sp>
      <p:sp>
        <p:nvSpPr>
          <p:cNvPr id="3" name="Content Placeholder 2">
            <a:extLst>
              <a:ext uri="{FF2B5EF4-FFF2-40B4-BE49-F238E27FC236}">
                <a16:creationId xmlns:a16="http://schemas.microsoft.com/office/drawing/2014/main" id="{6CE76F56-FC63-4A8A-8AC5-EAC55A1D49AD}"/>
              </a:ext>
            </a:extLst>
          </p:cNvPr>
          <p:cNvSpPr>
            <a:spLocks noGrp="1"/>
          </p:cNvSpPr>
          <p:nvPr>
            <p:ph idx="1"/>
          </p:nvPr>
        </p:nvSpPr>
        <p:spPr/>
        <p:txBody>
          <a:bodyPr/>
          <a:lstStyle/>
          <a:p>
            <a:r>
              <a:rPr lang="en-US" dirty="0"/>
              <a:t>Multiprocessors seem like a good place to improve performance with a more reasonable power cost.</a:t>
            </a:r>
          </a:p>
          <a:p>
            <a:pPr marL="457200" lvl="1" indent="0">
              <a:buNone/>
            </a:pPr>
            <a:endParaRPr lang="en-US" dirty="0"/>
          </a:p>
        </p:txBody>
      </p:sp>
    </p:spTree>
    <p:extLst>
      <p:ext uri="{BB962C8B-B14F-4D97-AF65-F5344CB8AC3E}">
        <p14:creationId xmlns:p14="http://schemas.microsoft.com/office/powerpoint/2010/main" val="92961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multi-processors?</a:t>
            </a:r>
          </a:p>
        </p:txBody>
      </p:sp>
      <p:sp>
        <p:nvSpPr>
          <p:cNvPr id="3" name="Content Placeholder 2"/>
          <p:cNvSpPr>
            <a:spLocks noGrp="1"/>
          </p:cNvSpPr>
          <p:nvPr>
            <p:ph idx="1"/>
          </p:nvPr>
        </p:nvSpPr>
        <p:spPr/>
        <p:txBody>
          <a:bodyPr/>
          <a:lstStyle/>
          <a:p>
            <a:r>
              <a:rPr lang="en-US" b="1" dirty="0">
                <a:solidFill>
                  <a:srgbClr val="FF0909"/>
                </a:solidFill>
              </a:rPr>
              <a:t>Why multi-processors? </a:t>
            </a:r>
          </a:p>
          <a:p>
            <a:pPr lvl="1"/>
            <a:r>
              <a:rPr lang="en-US" dirty="0"/>
              <a:t>Multi-processors have been around for a long time.</a:t>
            </a:r>
          </a:p>
          <a:p>
            <a:pPr lvl="2"/>
            <a:r>
              <a:rPr lang="en-US" dirty="0">
                <a:solidFill>
                  <a:srgbClr val="000000"/>
                </a:solidFill>
              </a:rPr>
              <a:t>Originally used to get best performance for certain highly-parallel tasks.</a:t>
            </a:r>
          </a:p>
          <a:p>
            <a:pPr lvl="2"/>
            <a:endParaRPr lang="en-US" dirty="0">
              <a:solidFill>
                <a:srgbClr val="000000"/>
              </a:solidFill>
            </a:endParaRPr>
          </a:p>
          <a:p>
            <a:pPr lvl="1"/>
            <a:r>
              <a:rPr lang="en-US" dirty="0">
                <a:solidFill>
                  <a:srgbClr val="000000"/>
                </a:solidFill>
              </a:rPr>
              <a:t>We now use them to get solid performance per unit of energy.</a:t>
            </a:r>
          </a:p>
          <a:p>
            <a:pPr lvl="2"/>
            <a:r>
              <a:rPr lang="en-US" dirty="0">
                <a:solidFill>
                  <a:srgbClr val="000000"/>
                </a:solidFill>
              </a:rPr>
              <a:t>Basic theme: it’s much less energy to do two things slowly than one thing twice as fast. </a:t>
            </a:r>
          </a:p>
          <a:p>
            <a:pPr lvl="1"/>
            <a:endParaRPr lang="en-US" dirty="0">
              <a:solidFill>
                <a:srgbClr val="000000"/>
              </a:solidFill>
            </a:endParaRPr>
          </a:p>
          <a:p>
            <a:r>
              <a:rPr lang="en-US" b="1" dirty="0">
                <a:solidFill>
                  <a:srgbClr val="FF0909"/>
                </a:solidFill>
              </a:rPr>
              <a:t>So that’s it?</a:t>
            </a:r>
          </a:p>
          <a:p>
            <a:pPr lvl="1"/>
            <a:r>
              <a:rPr lang="en-US" dirty="0"/>
              <a:t>Not so much.</a:t>
            </a:r>
          </a:p>
          <a:p>
            <a:pPr lvl="2"/>
            <a:r>
              <a:rPr lang="en-US" dirty="0"/>
              <a:t>We need to make it possible/reasonable/easy to use.</a:t>
            </a:r>
          </a:p>
          <a:p>
            <a:pPr lvl="2"/>
            <a:r>
              <a:rPr lang="en-US" dirty="0"/>
              <a:t>Nothing comes for free.</a:t>
            </a:r>
          </a:p>
          <a:p>
            <a:pPr lvl="3"/>
            <a:r>
              <a:rPr lang="en-US" dirty="0"/>
              <a:t>If we take a task and break it up so it runs on a number of processors, there is going to be a price.</a:t>
            </a:r>
          </a:p>
          <a:p>
            <a:pPr marL="0" indent="0">
              <a:buNone/>
            </a:pPr>
            <a:endParaRPr lang="en-US" dirty="0">
              <a:solidFill>
                <a:srgbClr val="000000"/>
              </a:solidFill>
            </a:endParaRPr>
          </a:p>
        </p:txBody>
      </p:sp>
    </p:spTree>
    <p:extLst>
      <p:ext uri="{BB962C8B-B14F-4D97-AF65-F5344CB8AC3E}">
        <p14:creationId xmlns:p14="http://schemas.microsoft.com/office/powerpoint/2010/main" val="3046531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p:txBody>
          <a:bodyPr/>
          <a:lstStyle/>
          <a:p>
            <a:r>
              <a:rPr lang="en-US"/>
              <a:t>Thread-Level Parallelism</a:t>
            </a:r>
          </a:p>
        </p:txBody>
      </p:sp>
      <p:sp>
        <p:nvSpPr>
          <p:cNvPr id="519171" name="Rectangle 3" descr="Rectangle: Click to edit Master text styles&#10;Second level&#10;Third level&#10;Fourth level&#10;Fifth level"/>
          <p:cNvSpPr>
            <a:spLocks noGrp="1" noChangeArrowheads="1"/>
          </p:cNvSpPr>
          <p:nvPr>
            <p:ph type="body" idx="1"/>
          </p:nvPr>
        </p:nvSpPr>
        <p:spPr>
          <a:xfrm>
            <a:off x="304800" y="3505200"/>
            <a:ext cx="8305800" cy="2743200"/>
          </a:xfrm>
        </p:spPr>
        <p:txBody>
          <a:bodyPr/>
          <a:lstStyle/>
          <a:p>
            <a:pPr>
              <a:lnSpc>
                <a:spcPct val="90000"/>
              </a:lnSpc>
            </a:pPr>
            <a:r>
              <a:rPr lang="en-US" b="1" dirty="0">
                <a:solidFill>
                  <a:srgbClr val="FF0909"/>
                </a:solidFill>
              </a:rPr>
              <a:t>Thread-level parallelism (TLP)</a:t>
            </a:r>
          </a:p>
          <a:p>
            <a:pPr lvl="1">
              <a:lnSpc>
                <a:spcPct val="90000"/>
              </a:lnSpc>
            </a:pPr>
            <a:r>
              <a:rPr lang="en-US" dirty="0"/>
              <a:t>Collection of asynchronous tasks: not started and stopped together</a:t>
            </a:r>
          </a:p>
          <a:p>
            <a:pPr lvl="1">
              <a:lnSpc>
                <a:spcPct val="90000"/>
              </a:lnSpc>
            </a:pPr>
            <a:r>
              <a:rPr lang="en-US" dirty="0"/>
              <a:t>Data shared loosely, dynamically</a:t>
            </a:r>
          </a:p>
          <a:p>
            <a:pPr>
              <a:lnSpc>
                <a:spcPct val="90000"/>
              </a:lnSpc>
            </a:pPr>
            <a:r>
              <a:rPr lang="en-US" dirty="0"/>
              <a:t>Example: </a:t>
            </a:r>
            <a:r>
              <a:rPr lang="en-US" dirty="0">
                <a:solidFill>
                  <a:srgbClr val="000000"/>
                </a:solidFill>
              </a:rPr>
              <a:t>database/web </a:t>
            </a:r>
            <a:r>
              <a:rPr lang="en-US" dirty="0"/>
              <a:t>server </a:t>
            </a:r>
            <a:r>
              <a:rPr lang="en-US" dirty="0">
                <a:solidFill>
                  <a:srgbClr val="000000"/>
                </a:solidFill>
              </a:rPr>
              <a:t>(</a:t>
            </a:r>
            <a:r>
              <a:rPr lang="en-US" dirty="0"/>
              <a:t>each query is a thread)</a:t>
            </a:r>
          </a:p>
          <a:p>
            <a:pPr lvl="1">
              <a:lnSpc>
                <a:spcPct val="90000"/>
              </a:lnSpc>
            </a:pPr>
            <a:r>
              <a:rPr lang="en-US" dirty="0"/>
              <a:t> </a:t>
            </a:r>
            <a:r>
              <a:rPr lang="en-US" b="1" dirty="0">
                <a:solidFill>
                  <a:srgbClr val="FF0909"/>
                </a:solidFill>
                <a:latin typeface="Courier New" pitchFamily="49" charset="0"/>
              </a:rPr>
              <a:t>accts</a:t>
            </a:r>
            <a:r>
              <a:rPr lang="en-US" dirty="0"/>
              <a:t> is </a:t>
            </a:r>
            <a:r>
              <a:rPr lang="en-US" b="1" dirty="0">
                <a:solidFill>
                  <a:srgbClr val="FF0909"/>
                </a:solidFill>
              </a:rPr>
              <a:t>shared</a:t>
            </a:r>
            <a:r>
              <a:rPr lang="en-US" dirty="0"/>
              <a:t>, can’t register allocate even if it were scalar</a:t>
            </a:r>
          </a:p>
          <a:p>
            <a:pPr lvl="1">
              <a:lnSpc>
                <a:spcPct val="90000"/>
              </a:lnSpc>
            </a:pPr>
            <a:r>
              <a:rPr lang="en-US" dirty="0"/>
              <a:t> </a:t>
            </a:r>
            <a:r>
              <a:rPr lang="en-US" b="1" dirty="0">
                <a:latin typeface="Courier New" pitchFamily="49" charset="0"/>
              </a:rPr>
              <a:t>id</a:t>
            </a:r>
            <a:r>
              <a:rPr lang="en-US" dirty="0"/>
              <a:t> and </a:t>
            </a:r>
            <a:r>
              <a:rPr lang="en-US" b="1" dirty="0">
                <a:latin typeface="Courier New" pitchFamily="49" charset="0"/>
              </a:rPr>
              <a:t>amt</a:t>
            </a:r>
            <a:r>
              <a:rPr lang="en-US" dirty="0"/>
              <a:t> are private variables, register allocated to </a:t>
            </a:r>
            <a:r>
              <a:rPr lang="en-US" b="1" dirty="0">
                <a:latin typeface="Courier New" pitchFamily="49" charset="0"/>
              </a:rPr>
              <a:t>r1</a:t>
            </a:r>
            <a:r>
              <a:rPr lang="en-US" dirty="0"/>
              <a:t>, </a:t>
            </a:r>
            <a:r>
              <a:rPr lang="en-US" b="1" dirty="0">
                <a:latin typeface="Courier New" pitchFamily="49" charset="0"/>
              </a:rPr>
              <a:t>r2</a:t>
            </a:r>
          </a:p>
        </p:txBody>
      </p:sp>
      <p:sp>
        <p:nvSpPr>
          <p:cNvPr id="519172" name="Rectangle 4" descr="Rectangle: Click to edit Master text styles&#10;Second level&#10;Third level&#10;Fourth level&#10;Fifth level"/>
          <p:cNvSpPr>
            <a:spLocks noChangeArrowheads="1"/>
          </p:cNvSpPr>
          <p:nvPr/>
        </p:nvSpPr>
        <p:spPr bwMode="auto">
          <a:xfrm>
            <a:off x="304800" y="1143000"/>
            <a:ext cx="5410200" cy="2057400"/>
          </a:xfrm>
          <a:prstGeom prst="rect">
            <a:avLst/>
          </a:prstGeom>
          <a:noFill/>
          <a:ln w="9525">
            <a:noFill/>
            <a:miter lim="800000"/>
            <a:headEnd/>
            <a:tailEnd/>
          </a:ln>
          <a:effectLst/>
        </p:spPr>
        <p:txBody>
          <a:bodyPr/>
          <a:lstStyle/>
          <a:p>
            <a:pPr marL="342900" indent="-342900" eaLnBrk="1" hangingPunct="1">
              <a:lnSpc>
                <a:spcPct val="70000"/>
              </a:lnSpc>
              <a:spcBef>
                <a:spcPct val="20000"/>
              </a:spcBef>
              <a:buClr>
                <a:srgbClr val="030305"/>
              </a:buClr>
            </a:pPr>
            <a:r>
              <a:rPr lang="en-US" b="1" dirty="0" err="1">
                <a:solidFill>
                  <a:srgbClr val="000000"/>
                </a:solidFill>
                <a:latin typeface="Courier New" pitchFamily="49" charset="0"/>
              </a:rPr>
              <a:t>struct</a:t>
            </a:r>
            <a:r>
              <a:rPr lang="en-US" b="1" dirty="0">
                <a:solidFill>
                  <a:srgbClr val="000000"/>
                </a:solidFill>
                <a:latin typeface="Courier New" pitchFamily="49" charset="0"/>
              </a:rPr>
              <a:t> </a:t>
            </a:r>
            <a:r>
              <a:rPr lang="en-US" b="1" dirty="0" err="1">
                <a:solidFill>
                  <a:srgbClr val="000000"/>
                </a:solidFill>
                <a:latin typeface="Courier New" pitchFamily="49" charset="0"/>
              </a:rPr>
              <a:t>acct_t</a:t>
            </a:r>
            <a:r>
              <a:rPr lang="en-US" b="1" dirty="0">
                <a:solidFill>
                  <a:srgbClr val="000000"/>
                </a:solidFill>
                <a:latin typeface="Courier New" pitchFamily="49" charset="0"/>
              </a:rPr>
              <a:t> { </a:t>
            </a:r>
            <a:r>
              <a:rPr lang="en-US" b="1" dirty="0" err="1">
                <a:solidFill>
                  <a:srgbClr val="000000"/>
                </a:solidFill>
                <a:latin typeface="Courier New" pitchFamily="49" charset="0"/>
              </a:rPr>
              <a:t>int</a:t>
            </a:r>
            <a:r>
              <a:rPr lang="en-US" b="1" dirty="0">
                <a:solidFill>
                  <a:srgbClr val="000000"/>
                </a:solidFill>
                <a:latin typeface="Courier New" pitchFamily="49" charset="0"/>
              </a:rPr>
              <a:t> bal; };</a:t>
            </a:r>
          </a:p>
          <a:p>
            <a:pPr marL="342900" indent="-342900" eaLnBrk="1" hangingPunct="1">
              <a:lnSpc>
                <a:spcPct val="70000"/>
              </a:lnSpc>
              <a:spcBef>
                <a:spcPct val="20000"/>
              </a:spcBef>
              <a:buClr>
                <a:srgbClr val="030305"/>
              </a:buClr>
            </a:pPr>
            <a:r>
              <a:rPr lang="en-US" b="1" dirty="0">
                <a:solidFill>
                  <a:srgbClr val="FF0909"/>
                </a:solidFill>
                <a:latin typeface="Courier New" pitchFamily="49" charset="0"/>
              </a:rPr>
              <a:t>shared </a:t>
            </a:r>
            <a:r>
              <a:rPr lang="en-US" b="1" dirty="0" err="1">
                <a:solidFill>
                  <a:srgbClr val="FF0909"/>
                </a:solidFill>
                <a:latin typeface="Courier New" pitchFamily="49" charset="0"/>
              </a:rPr>
              <a:t>struct</a:t>
            </a:r>
            <a:r>
              <a:rPr lang="en-US" b="1" dirty="0">
                <a:solidFill>
                  <a:srgbClr val="FF0909"/>
                </a:solidFill>
                <a:latin typeface="Courier New" pitchFamily="49" charset="0"/>
              </a:rPr>
              <a:t> </a:t>
            </a:r>
            <a:r>
              <a:rPr lang="en-US" b="1" dirty="0" err="1">
                <a:solidFill>
                  <a:srgbClr val="FF0909"/>
                </a:solidFill>
                <a:latin typeface="Courier New" pitchFamily="49" charset="0"/>
              </a:rPr>
              <a:t>acct_t</a:t>
            </a:r>
            <a:r>
              <a:rPr lang="en-US" b="1" dirty="0">
                <a:solidFill>
                  <a:srgbClr val="FF0909"/>
                </a:solidFill>
                <a:latin typeface="Courier New" pitchFamily="49" charset="0"/>
              </a:rPr>
              <a:t>  accts[MAX_ACCT];</a:t>
            </a:r>
          </a:p>
          <a:p>
            <a:pPr marL="342900" indent="-342900" eaLnBrk="1" hangingPunct="1">
              <a:lnSpc>
                <a:spcPct val="70000"/>
              </a:lnSpc>
              <a:spcBef>
                <a:spcPct val="20000"/>
              </a:spcBef>
              <a:buClr>
                <a:srgbClr val="030305"/>
              </a:buClr>
            </a:pPr>
            <a:r>
              <a:rPr lang="en-US" b="1" dirty="0" err="1">
                <a:solidFill>
                  <a:srgbClr val="030305"/>
                </a:solidFill>
                <a:latin typeface="Courier New" pitchFamily="49" charset="0"/>
              </a:rPr>
              <a:t>int</a:t>
            </a:r>
            <a:r>
              <a:rPr lang="en-US" b="1" dirty="0">
                <a:solidFill>
                  <a:srgbClr val="030305"/>
                </a:solidFill>
                <a:latin typeface="Courier New" pitchFamily="49" charset="0"/>
              </a:rPr>
              <a:t> </a:t>
            </a:r>
            <a:r>
              <a:rPr lang="en-US" b="1" dirty="0" err="1">
                <a:solidFill>
                  <a:srgbClr val="030305"/>
                </a:solidFill>
                <a:latin typeface="Courier New" pitchFamily="49" charset="0"/>
              </a:rPr>
              <a:t>id,amt</a:t>
            </a:r>
            <a:r>
              <a:rPr lang="en-US" b="1" dirty="0">
                <a:solidFill>
                  <a:srgbClr val="030305"/>
                </a:solidFill>
                <a:latin typeface="Courier New" pitchFamily="49" charset="0"/>
              </a:rPr>
              <a:t>;</a:t>
            </a:r>
          </a:p>
          <a:p>
            <a:pPr marL="342900" indent="-342900" eaLnBrk="1" hangingPunct="1">
              <a:lnSpc>
                <a:spcPct val="70000"/>
              </a:lnSpc>
              <a:spcBef>
                <a:spcPct val="20000"/>
              </a:spcBef>
              <a:buClr>
                <a:srgbClr val="030305"/>
              </a:buClr>
            </a:pPr>
            <a:r>
              <a:rPr lang="en-US" b="1" dirty="0">
                <a:solidFill>
                  <a:srgbClr val="030305"/>
                </a:solidFill>
                <a:latin typeface="Courier New" pitchFamily="49" charset="0"/>
              </a:rPr>
              <a:t>if (</a:t>
            </a:r>
            <a:r>
              <a:rPr lang="en-US" b="1" dirty="0">
                <a:solidFill>
                  <a:srgbClr val="FF0909"/>
                </a:solidFill>
                <a:latin typeface="Courier New" pitchFamily="49" charset="0"/>
              </a:rPr>
              <a:t>accts[id].bal</a:t>
            </a:r>
            <a:r>
              <a:rPr lang="en-US" b="1" dirty="0">
                <a:solidFill>
                  <a:srgbClr val="030305"/>
                </a:solidFill>
                <a:latin typeface="Courier New" pitchFamily="49" charset="0"/>
              </a:rPr>
              <a:t> &gt;= amt)</a:t>
            </a:r>
          </a:p>
          <a:p>
            <a:pPr marL="342900" indent="-342900" eaLnBrk="1" hangingPunct="1">
              <a:lnSpc>
                <a:spcPct val="70000"/>
              </a:lnSpc>
              <a:spcBef>
                <a:spcPct val="20000"/>
              </a:spcBef>
              <a:buClr>
                <a:srgbClr val="030305"/>
              </a:buClr>
            </a:pPr>
            <a:r>
              <a:rPr lang="en-US" b="1" dirty="0">
                <a:solidFill>
                  <a:srgbClr val="030305"/>
                </a:solidFill>
                <a:latin typeface="Courier New" pitchFamily="49" charset="0"/>
              </a:rPr>
              <a:t>{</a:t>
            </a:r>
          </a:p>
          <a:p>
            <a:pPr marL="342900" indent="-342900" eaLnBrk="1" hangingPunct="1">
              <a:lnSpc>
                <a:spcPct val="70000"/>
              </a:lnSpc>
              <a:spcBef>
                <a:spcPct val="20000"/>
              </a:spcBef>
              <a:buClr>
                <a:srgbClr val="030305"/>
              </a:buClr>
            </a:pPr>
            <a:r>
              <a:rPr lang="en-US" b="1" dirty="0">
                <a:solidFill>
                  <a:srgbClr val="FF0909"/>
                </a:solidFill>
                <a:latin typeface="Courier New" pitchFamily="49" charset="0"/>
              </a:rPr>
              <a:t>   accts[id].bal</a:t>
            </a:r>
            <a:r>
              <a:rPr lang="en-US" b="1" dirty="0">
                <a:solidFill>
                  <a:srgbClr val="030305"/>
                </a:solidFill>
                <a:latin typeface="Courier New" pitchFamily="49" charset="0"/>
              </a:rPr>
              <a:t> -= amt;</a:t>
            </a:r>
          </a:p>
          <a:p>
            <a:pPr marL="342900" indent="-342900" eaLnBrk="1" hangingPunct="1">
              <a:lnSpc>
                <a:spcPct val="70000"/>
              </a:lnSpc>
              <a:spcBef>
                <a:spcPct val="20000"/>
              </a:spcBef>
              <a:buClr>
                <a:srgbClr val="030305"/>
              </a:buClr>
            </a:pPr>
            <a:r>
              <a:rPr lang="en-US" b="1" dirty="0">
                <a:solidFill>
                  <a:srgbClr val="030305"/>
                </a:solidFill>
                <a:latin typeface="Courier New" pitchFamily="49" charset="0"/>
              </a:rPr>
              <a:t>   </a:t>
            </a:r>
            <a:r>
              <a:rPr lang="en-US" b="1" dirty="0" err="1">
                <a:solidFill>
                  <a:srgbClr val="030305"/>
                </a:solidFill>
                <a:latin typeface="Courier New" pitchFamily="49" charset="0"/>
              </a:rPr>
              <a:t>spew_cash</a:t>
            </a:r>
            <a:r>
              <a:rPr lang="en-US" b="1" dirty="0">
                <a:solidFill>
                  <a:srgbClr val="030305"/>
                </a:solidFill>
                <a:latin typeface="Courier New" pitchFamily="49" charset="0"/>
              </a:rPr>
              <a:t>();</a:t>
            </a:r>
          </a:p>
          <a:p>
            <a:pPr marL="342900" indent="-342900" eaLnBrk="1" hangingPunct="1">
              <a:lnSpc>
                <a:spcPct val="70000"/>
              </a:lnSpc>
              <a:spcBef>
                <a:spcPct val="20000"/>
              </a:spcBef>
              <a:buClr>
                <a:srgbClr val="030305"/>
              </a:buClr>
            </a:pPr>
            <a:r>
              <a:rPr lang="en-US" b="1" dirty="0">
                <a:solidFill>
                  <a:srgbClr val="030305"/>
                </a:solidFill>
                <a:latin typeface="Courier New" pitchFamily="49" charset="0"/>
              </a:rPr>
              <a:t>}</a:t>
            </a:r>
          </a:p>
        </p:txBody>
      </p:sp>
      <p:sp>
        <p:nvSpPr>
          <p:cNvPr id="519174" name="Rectangle 6" descr="Rectangle: Click to edit Master text styles&#10;Second level&#10;Third level&#10;Fourth level&#10;Fifth level"/>
          <p:cNvSpPr>
            <a:spLocks noChangeArrowheads="1"/>
          </p:cNvSpPr>
          <p:nvPr/>
        </p:nvSpPr>
        <p:spPr bwMode="auto">
          <a:xfrm>
            <a:off x="5791200" y="1371600"/>
            <a:ext cx="2895600" cy="1981200"/>
          </a:xfrm>
          <a:prstGeom prst="rect">
            <a:avLst/>
          </a:prstGeom>
          <a:noFill/>
          <a:ln w="9525">
            <a:noFill/>
            <a:miter lim="800000"/>
            <a:headEnd/>
            <a:tailEnd/>
          </a:ln>
          <a:effectLst/>
        </p:spPr>
        <p:txBody>
          <a:bodyPr/>
          <a:lstStyle/>
          <a:p>
            <a:pPr marL="342900" indent="-342900" eaLnBrk="1" hangingPunct="1">
              <a:lnSpc>
                <a:spcPct val="70000"/>
              </a:lnSpc>
              <a:spcBef>
                <a:spcPct val="20000"/>
              </a:spcBef>
              <a:buClr>
                <a:srgbClr val="030305"/>
              </a:buClr>
            </a:pPr>
            <a:endParaRPr lang="en-US" b="1" dirty="0">
              <a:solidFill>
                <a:srgbClr val="000000"/>
              </a:solidFill>
              <a:latin typeface="Courier New" pitchFamily="49" charset="0"/>
            </a:endParaRPr>
          </a:p>
          <a:p>
            <a:pPr marL="342900" indent="-342900" eaLnBrk="1" hangingPunct="1">
              <a:lnSpc>
                <a:spcPct val="70000"/>
              </a:lnSpc>
              <a:spcBef>
                <a:spcPct val="20000"/>
              </a:spcBef>
              <a:buClr>
                <a:srgbClr val="030305"/>
              </a:buClr>
            </a:pPr>
            <a:r>
              <a:rPr lang="en-US" b="1" dirty="0">
                <a:solidFill>
                  <a:srgbClr val="000000"/>
                </a:solidFill>
                <a:latin typeface="Courier New" pitchFamily="49" charset="0"/>
              </a:rPr>
              <a:t>0: </a:t>
            </a:r>
            <a:r>
              <a:rPr lang="en-US" b="1" dirty="0" err="1">
                <a:solidFill>
                  <a:srgbClr val="000000"/>
                </a:solidFill>
                <a:latin typeface="Courier New" pitchFamily="49" charset="0"/>
              </a:rPr>
              <a:t>addi</a:t>
            </a:r>
            <a:r>
              <a:rPr lang="en-US" b="1" dirty="0">
                <a:solidFill>
                  <a:srgbClr val="000000"/>
                </a:solidFill>
                <a:latin typeface="Courier New" pitchFamily="49" charset="0"/>
              </a:rPr>
              <a:t> r1,accts,r3</a:t>
            </a:r>
          </a:p>
          <a:p>
            <a:pPr marL="342900" indent="-342900" eaLnBrk="1" hangingPunct="1">
              <a:lnSpc>
                <a:spcPct val="70000"/>
              </a:lnSpc>
              <a:spcBef>
                <a:spcPct val="20000"/>
              </a:spcBef>
              <a:buClr>
                <a:srgbClr val="030305"/>
              </a:buClr>
            </a:pPr>
            <a:r>
              <a:rPr lang="en-US" b="1" dirty="0">
                <a:solidFill>
                  <a:srgbClr val="FF0909"/>
                </a:solidFill>
                <a:latin typeface="Courier New" pitchFamily="49" charset="0"/>
              </a:rPr>
              <a:t>1: ld 0(r3),r4</a:t>
            </a:r>
          </a:p>
          <a:p>
            <a:pPr marL="342900" indent="-342900" eaLnBrk="1" hangingPunct="1">
              <a:lnSpc>
                <a:spcPct val="70000"/>
              </a:lnSpc>
              <a:spcBef>
                <a:spcPct val="20000"/>
              </a:spcBef>
              <a:buClr>
                <a:srgbClr val="030305"/>
              </a:buClr>
            </a:pPr>
            <a:r>
              <a:rPr lang="en-US" b="1" dirty="0">
                <a:solidFill>
                  <a:srgbClr val="000000"/>
                </a:solidFill>
                <a:latin typeface="Courier New" pitchFamily="49" charset="0"/>
              </a:rPr>
              <a:t>2: </a:t>
            </a:r>
            <a:r>
              <a:rPr lang="en-US" b="1" dirty="0" err="1">
                <a:solidFill>
                  <a:srgbClr val="000000"/>
                </a:solidFill>
                <a:latin typeface="Courier New" pitchFamily="49" charset="0"/>
              </a:rPr>
              <a:t>blt</a:t>
            </a:r>
            <a:r>
              <a:rPr lang="en-US" b="1" dirty="0">
                <a:solidFill>
                  <a:srgbClr val="000000"/>
                </a:solidFill>
                <a:latin typeface="Courier New" pitchFamily="49" charset="0"/>
              </a:rPr>
              <a:t> r4,r2,6</a:t>
            </a:r>
          </a:p>
          <a:p>
            <a:pPr marL="342900" indent="-342900" eaLnBrk="1" hangingPunct="1">
              <a:lnSpc>
                <a:spcPct val="70000"/>
              </a:lnSpc>
              <a:spcBef>
                <a:spcPct val="20000"/>
              </a:spcBef>
              <a:buClr>
                <a:srgbClr val="030305"/>
              </a:buClr>
            </a:pPr>
            <a:r>
              <a:rPr lang="en-US" b="1" dirty="0">
                <a:solidFill>
                  <a:srgbClr val="000000"/>
                </a:solidFill>
                <a:latin typeface="Courier New" pitchFamily="49" charset="0"/>
              </a:rPr>
              <a:t>3: sub r4,r2,r4</a:t>
            </a:r>
          </a:p>
          <a:p>
            <a:pPr marL="342900" indent="-342900" eaLnBrk="1" hangingPunct="1">
              <a:lnSpc>
                <a:spcPct val="70000"/>
              </a:lnSpc>
              <a:spcBef>
                <a:spcPct val="20000"/>
              </a:spcBef>
              <a:buClr>
                <a:srgbClr val="030305"/>
              </a:buClr>
            </a:pPr>
            <a:r>
              <a:rPr lang="en-US" b="1" dirty="0">
                <a:solidFill>
                  <a:srgbClr val="FF0909"/>
                </a:solidFill>
                <a:latin typeface="Courier New" pitchFamily="49" charset="0"/>
              </a:rPr>
              <a:t>4: </a:t>
            </a:r>
            <a:r>
              <a:rPr lang="en-US" b="1" dirty="0" err="1">
                <a:solidFill>
                  <a:srgbClr val="FF0909"/>
                </a:solidFill>
                <a:latin typeface="Courier New" pitchFamily="49" charset="0"/>
              </a:rPr>
              <a:t>st</a:t>
            </a:r>
            <a:r>
              <a:rPr lang="en-US" b="1" dirty="0">
                <a:solidFill>
                  <a:srgbClr val="FF0909"/>
                </a:solidFill>
                <a:latin typeface="Courier New" pitchFamily="49" charset="0"/>
              </a:rPr>
              <a:t> r4,0(r3)</a:t>
            </a:r>
          </a:p>
          <a:p>
            <a:pPr marL="342900" indent="-342900" eaLnBrk="1" hangingPunct="1">
              <a:lnSpc>
                <a:spcPct val="70000"/>
              </a:lnSpc>
              <a:spcBef>
                <a:spcPct val="20000"/>
              </a:spcBef>
              <a:buClr>
                <a:srgbClr val="030305"/>
              </a:buClr>
            </a:pPr>
            <a:r>
              <a:rPr lang="en-US" b="1" dirty="0">
                <a:solidFill>
                  <a:srgbClr val="000000"/>
                </a:solidFill>
                <a:latin typeface="Courier New" pitchFamily="49" charset="0"/>
              </a:rPr>
              <a:t>5: call </a:t>
            </a:r>
            <a:r>
              <a:rPr lang="en-US" b="1" dirty="0" err="1">
                <a:solidFill>
                  <a:srgbClr val="000000"/>
                </a:solidFill>
                <a:latin typeface="Courier New" pitchFamily="49" charset="0"/>
              </a:rPr>
              <a:t>spew_cash</a:t>
            </a:r>
            <a:endParaRPr lang="en-US" b="1" dirty="0">
              <a:solidFill>
                <a:srgbClr val="000000"/>
              </a:solidFill>
              <a:latin typeface="Courier New" pitchFamily="49" charset="0"/>
            </a:endParaRPr>
          </a:p>
          <a:p>
            <a:pPr marL="342900" indent="-342900" eaLnBrk="1" hangingPunct="1">
              <a:lnSpc>
                <a:spcPct val="70000"/>
              </a:lnSpc>
              <a:spcBef>
                <a:spcPct val="20000"/>
              </a:spcBef>
              <a:buClr>
                <a:srgbClr val="030305"/>
              </a:buClr>
            </a:pPr>
            <a:r>
              <a:rPr lang="en-US" b="1" dirty="0">
                <a:solidFill>
                  <a:srgbClr val="000000"/>
                </a:solidFill>
                <a:latin typeface="Courier New" pitchFamily="49" charset="0"/>
              </a:rPr>
              <a:t>6: ... ...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
      <a:dk1>
        <a:srgbClr val="000000"/>
      </a:dk1>
      <a:lt1>
        <a:srgbClr val="FFFFFF"/>
      </a:lt1>
      <a:dk2>
        <a:srgbClr val="000000"/>
      </a:dk2>
      <a:lt2>
        <a:srgbClr val="808080"/>
      </a:lt2>
      <a:accent1>
        <a:srgbClr val="FF0000"/>
      </a:accent1>
      <a:accent2>
        <a:srgbClr val="3333CC"/>
      </a:accent2>
      <a:accent3>
        <a:srgbClr val="FFFFFF"/>
      </a:accent3>
      <a:accent4>
        <a:srgbClr val="000000"/>
      </a:accent4>
      <a:accent5>
        <a:srgbClr val="FFAAAA"/>
      </a:accent5>
      <a:accent6>
        <a:srgbClr val="2D2DB9"/>
      </a:accent6>
      <a:hlink>
        <a:srgbClr val="CCCCFF"/>
      </a:hlink>
      <a:folHlink>
        <a:srgbClr val="B2B2B2"/>
      </a:folHlink>
    </a:clrScheme>
    <a:fontScheme name="1_Default Design">
      <a:majorFont>
        <a:latin typeface="Comic Sans MS"/>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12898</TotalTime>
  <Words>2207</Words>
  <Application>Microsoft Office PowerPoint</Application>
  <PresentationFormat>On-screen Show (4:3)</PresentationFormat>
  <Paragraphs>499</Paragraphs>
  <Slides>30</Slides>
  <Notes>24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30</vt:i4>
      </vt:variant>
    </vt:vector>
  </HeadingPairs>
  <TitlesOfParts>
    <vt:vector size="42" baseType="lpstr">
      <vt:lpstr>Arial</vt:lpstr>
      <vt:lpstr>Arial Narrow</vt:lpstr>
      <vt:lpstr>Calibri</vt:lpstr>
      <vt:lpstr>Comic Sans MS</vt:lpstr>
      <vt:lpstr>Courier New</vt:lpstr>
      <vt:lpstr>Symbol</vt:lpstr>
      <vt:lpstr>Tahoma</vt:lpstr>
      <vt:lpstr>Times New Roman</vt:lpstr>
      <vt:lpstr>Zapf Dingbats</vt:lpstr>
      <vt:lpstr>ZapfDingbats</vt:lpstr>
      <vt:lpstr>Office Theme</vt:lpstr>
      <vt:lpstr>1_Default Design</vt:lpstr>
      <vt:lpstr>On Power and Multi-Processors</vt:lpstr>
      <vt:lpstr>Capacitive Power dissipation</vt:lpstr>
      <vt:lpstr>With more voltage you can get a higher frequency</vt:lpstr>
      <vt:lpstr>And so…</vt:lpstr>
      <vt:lpstr>Can we do better?</vt:lpstr>
      <vt:lpstr>Sample problem</vt:lpstr>
      <vt:lpstr>So…</vt:lpstr>
      <vt:lpstr>Why multi-processors?</vt:lpstr>
      <vt:lpstr>Thread-Level Parallelism</vt:lpstr>
      <vt:lpstr>Shared-Memory Multiprocessors</vt:lpstr>
      <vt:lpstr>What’s the other option?</vt:lpstr>
      <vt:lpstr>So Why Shared Memory?</vt:lpstr>
      <vt:lpstr>Shared-Memory Multiprocessors</vt:lpstr>
      <vt:lpstr>Paired vs. Separate Processor/Memory?</vt:lpstr>
      <vt:lpstr>Shared vs. Point-to-Point Networks</vt:lpstr>
      <vt:lpstr>Organizing Point-To-Point Networks</vt:lpstr>
      <vt:lpstr>Implementation #1: Snooping Bus MP </vt:lpstr>
      <vt:lpstr>Implementation #2: Scalable MP</vt:lpstr>
      <vt:lpstr>Issues for Shared Memory Systems</vt:lpstr>
      <vt:lpstr>An Example Execution</vt:lpstr>
      <vt:lpstr>No-Cache, No-Problem</vt:lpstr>
      <vt:lpstr>Cache Incoherence</vt:lpstr>
      <vt:lpstr>Hardware Cache Coherence</vt:lpstr>
      <vt:lpstr>Snooping Cache-Coherence Protocols</vt:lpstr>
      <vt:lpstr>Snooping Design Choices</vt:lpstr>
      <vt:lpstr>The Simple Invalidate Snooping Protocol</vt:lpstr>
      <vt:lpstr>Example time</vt:lpstr>
      <vt:lpstr>More Generally: MOESI</vt:lpstr>
      <vt:lpstr>MESI example</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Power and Multi-Processors</dc:title>
  <dc:creator>brehob</dc:creator>
  <cp:lastModifiedBy>Brehob, Mark</cp:lastModifiedBy>
  <cp:revision>60</cp:revision>
  <cp:lastPrinted>2024-03-14T15:53:44Z</cp:lastPrinted>
  <dcterms:created xsi:type="dcterms:W3CDTF">2011-03-14T13:16:52Z</dcterms:created>
  <dcterms:modified xsi:type="dcterms:W3CDTF">2024-03-14T15:54:18Z</dcterms:modified>
</cp:coreProperties>
</file>