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98" r:id="rId2"/>
    <p:sldId id="347" r:id="rId3"/>
    <p:sldId id="257" r:id="rId4"/>
    <p:sldId id="262" r:id="rId5"/>
    <p:sldId id="259" r:id="rId6"/>
    <p:sldId id="332" r:id="rId7"/>
    <p:sldId id="260" r:id="rId8"/>
    <p:sldId id="261" r:id="rId9"/>
    <p:sldId id="343" r:id="rId10"/>
    <p:sldId id="263" r:id="rId11"/>
    <p:sldId id="265" r:id="rId12"/>
    <p:sldId id="266" r:id="rId13"/>
    <p:sldId id="267" r:id="rId14"/>
    <p:sldId id="296" r:id="rId15"/>
    <p:sldId id="321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334" r:id="rId27"/>
    <p:sldId id="287" r:id="rId28"/>
    <p:sldId id="288" r:id="rId29"/>
    <p:sldId id="323" r:id="rId30"/>
    <p:sldId id="325" r:id="rId31"/>
    <p:sldId id="280" r:id="rId32"/>
    <p:sldId id="348" r:id="rId33"/>
    <p:sldId id="285" r:id="rId34"/>
    <p:sldId id="324" r:id="rId35"/>
    <p:sldId id="316" r:id="rId36"/>
    <p:sldId id="344" r:id="rId37"/>
    <p:sldId id="339" r:id="rId38"/>
    <p:sldId id="342" r:id="rId39"/>
    <p:sldId id="341" r:id="rId40"/>
    <p:sldId id="290" r:id="rId4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0" autoAdjust="0"/>
    <p:restoredTop sz="88313" autoAdjust="0"/>
  </p:normalViewPr>
  <p:slideViewPr>
    <p:cSldViewPr>
      <p:cViewPr varScale="1">
        <p:scale>
          <a:sx n="121" d="100"/>
          <a:sy n="121" d="100"/>
        </p:scale>
        <p:origin x="108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25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defTabSz="965774"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46" y="0"/>
            <a:ext cx="317025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r" defTabSz="965774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802"/>
            <a:ext cx="317025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defTabSz="965774"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46" y="9121802"/>
            <a:ext cx="317025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r" defTabSz="965774">
              <a:defRPr sz="1200"/>
            </a:lvl1pPr>
          </a:lstStyle>
          <a:p>
            <a:fld id="{3CFBA160-CD65-4C38-BB15-D8A14EE410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38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25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defTabSz="965774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46" y="0"/>
            <a:ext cx="317025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>
            <a:lvl1pPr algn="r" defTabSz="965774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902"/>
            <a:ext cx="5365820" cy="4319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802"/>
            <a:ext cx="317025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defTabSz="965774"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46" y="9121802"/>
            <a:ext cx="3170254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3" rIns="96644" bIns="48323" numCol="1" anchor="b" anchorCtr="0" compatLnSpc="1">
            <a:prstTxWarp prst="textNoShape">
              <a:avLst/>
            </a:prstTxWarp>
          </a:bodyPr>
          <a:lstStyle>
            <a:lvl1pPr algn="r" defTabSz="965774">
              <a:defRPr sz="1200"/>
            </a:lvl1pPr>
          </a:lstStyle>
          <a:p>
            <a:fld id="{620C86A0-8BEC-43B9-8644-0A10B7FCB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14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44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F713C-C214-4DF0-B2E9-D9E8DB0D7804}" type="slidenum">
              <a:rPr lang="en-US"/>
              <a:pPr/>
              <a:t>10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2313"/>
            <a:ext cx="4795837" cy="359727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690" y="4560902"/>
            <a:ext cx="5365820" cy="43195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315" tIns="48657" rIns="97315" bIns="4865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86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2A418B-C8AD-4198-95F1-1EA4B764EC17}" type="slidenum">
              <a:rPr lang="en-US"/>
              <a:pPr/>
              <a:t>11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2313"/>
            <a:ext cx="4795837" cy="359727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690" y="4560902"/>
            <a:ext cx="5365820" cy="43195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315" tIns="48657" rIns="97315" bIns="4865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73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737961-680D-4679-A38F-5C32615EE9CB}" type="slidenum">
              <a:rPr lang="en-US"/>
              <a:pPr/>
              <a:t>12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2313"/>
            <a:ext cx="4795837" cy="359727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690" y="4560902"/>
            <a:ext cx="5365820" cy="43195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315" tIns="48657" rIns="97315" bIns="4865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4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A8CBF-02AE-4863-B321-9AADF3AFFABF}" type="slidenum">
              <a:rPr lang="en-US"/>
              <a:pPr/>
              <a:t>13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2313"/>
            <a:ext cx="4795837" cy="359727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690" y="4560902"/>
            <a:ext cx="5365820" cy="43195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315" tIns="48657" rIns="97315" bIns="4865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44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9AF6E-784E-449F-8D61-9CA1674EB881}" type="slidenum">
              <a:rPr lang="en-US"/>
              <a:pPr/>
              <a:t>14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690" y="4560902"/>
            <a:ext cx="5365820" cy="43195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315" tIns="48657" rIns="97315" bIns="48657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05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D7E9A-EC58-4F2C-BCB7-F7F940CE15F7}" type="slidenum">
              <a:rPr lang="en-US"/>
              <a:pPr/>
              <a:t>15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5837" cy="3597275"/>
          </a:xfrm>
          <a:ln w="12700" cap="flat"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7315" tIns="48657" rIns="97315" bIns="4865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397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DBB90-4079-40F1-A749-E9103D685277}" type="slidenum">
              <a:rPr lang="en-US"/>
              <a:pPr/>
              <a:t>16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690" y="4560902"/>
            <a:ext cx="5365820" cy="43195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315" tIns="48657" rIns="97315" bIns="48657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051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81A55-2659-4376-9F52-7C71052E28D5}" type="slidenum">
              <a:rPr lang="en-US"/>
              <a:pPr/>
              <a:t>17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690" y="4560902"/>
            <a:ext cx="5365820" cy="43195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315" tIns="48657" rIns="97315" bIns="48657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869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BC26F-9931-489C-807B-9BAF2CD84DCD}" type="slidenum">
              <a:rPr lang="en-US"/>
              <a:pPr/>
              <a:t>18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690" y="4560902"/>
            <a:ext cx="5365820" cy="43195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961" tIns="48657" rIns="93961" bIns="48657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493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88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3515D-7B3D-4D90-AAC4-20BE1C4306E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682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89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437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397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640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742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435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763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14CDF3-2E0C-41AB-93A4-E44B90B6180A}" type="slidenum">
              <a:rPr lang="en-US"/>
              <a:pPr/>
              <a:t>27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690" y="4560902"/>
            <a:ext cx="5365820" cy="43195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315" tIns="48657" rIns="97315" bIns="48657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499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474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93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71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24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518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340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461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226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244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2245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3835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issues:</a:t>
            </a:r>
          </a:p>
          <a:p>
            <a:r>
              <a:rPr lang="en-US" dirty="0"/>
              <a:t>Variable word</a:t>
            </a:r>
            <a:r>
              <a:rPr lang="en-US" baseline="0" dirty="0"/>
              <a:t> length makes superscalar fetch harder.</a:t>
            </a:r>
          </a:p>
          <a:p>
            <a:r>
              <a:rPr lang="en-US" baseline="0" dirty="0"/>
              <a:t>Additional dependencies can make out-of-order very difficult.</a:t>
            </a:r>
          </a:p>
          <a:p>
            <a:r>
              <a:rPr lang="en-US" baseline="0" dirty="0"/>
              <a:t>Stack creates a bottleneck that might hurt both SS and </a:t>
            </a:r>
            <a:r>
              <a:rPr lang="en-US" baseline="0" dirty="0" err="1"/>
              <a:t>OoO</a:t>
            </a:r>
            <a:r>
              <a:rPr lang="en-US" baseline="0" dirty="0"/>
              <a:t> (though you might be able to rename your way out of it?)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114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28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B5DE1-B501-40F7-952B-D71F508BAF5E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2313"/>
            <a:ext cx="4795837" cy="359727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690" y="4560902"/>
            <a:ext cx="5365820" cy="43195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315" tIns="48657" rIns="97315" bIns="4865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41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84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30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78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93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58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C86A0-8BEC-43B9-8644-0A10B7FCB1A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76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3AA97-4CEB-47DF-BFEC-A60F596C3C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C77E1-9328-43FB-A374-50DAB71E99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65A5D-BCA3-42D6-B4CC-F79F75580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3A880-944E-4CC4-87FB-A3264EB604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37B9B-8EB5-4F2D-93CD-A6F9B7AB2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5F217-2D70-4BE4-BA8A-AECE29051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B36B3-9DF4-4839-A79B-C6AA31F07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F1B35-6909-4D83-B656-2D013DDBD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ED2A-43BB-4964-B460-F502907AE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7DAF8-B607-4053-86E7-8E7805B75D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97D81-6266-4249-9D08-DDA444E57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8F84F7-E44C-497A-9945-8A26CBFDA3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800" dirty="0">
                <a:solidFill>
                  <a:srgbClr val="C00000"/>
                </a:solidFill>
              </a:rPr>
              <a:t>Instruction Set Architectures:</a:t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US" sz="4800" dirty="0">
                <a:solidFill>
                  <a:srgbClr val="C00000"/>
                </a:solidFill>
              </a:rPr>
              <a:t>History and Issues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Many slides taken from Dr. </a:t>
            </a:r>
            <a:r>
              <a:rPr lang="en-US" sz="1800" dirty="0" err="1"/>
              <a:t>Srinivasan</a:t>
            </a:r>
            <a:r>
              <a:rPr lang="en-US" sz="1800" dirty="0"/>
              <a:t> </a:t>
            </a:r>
            <a:r>
              <a:rPr lang="en-US" sz="1800" dirty="0" err="1"/>
              <a:t>Parthasarathy</a:t>
            </a:r>
            <a:r>
              <a:rPr lang="en-US" sz="1800" dirty="0"/>
              <a:t>.  Some figures from our text.</a:t>
            </a:r>
          </a:p>
          <a:p>
            <a:r>
              <a:rPr lang="en-US" sz="1800" dirty="0"/>
              <a:t>Any errors are my own…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1143000"/>
          </a:xfrm>
          <a:noFill/>
          <a:ln/>
        </p:spPr>
        <p:txBody>
          <a:bodyPr lIns="90488" tIns="44450" rIns="90488" bIns="44450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What Are the Components of an ISA?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1143000"/>
            <a:ext cx="8794750" cy="5006975"/>
          </a:xfrm>
          <a:noFill/>
          <a:ln/>
        </p:spPr>
        <p:txBody>
          <a:bodyPr lIns="90488" tIns="44450" rIns="90488" bIns="44450"/>
          <a:lstStyle/>
          <a:p>
            <a:pPr marL="285750" indent="-285750" eaLnBrk="0" hangingPunct="0"/>
            <a:r>
              <a:rPr lang="th-TH" sz="2800" dirty="0"/>
              <a:t>Sometimes known as </a:t>
            </a:r>
            <a:r>
              <a:rPr lang="th-TH" sz="2800" i="1" dirty="0"/>
              <a:t>The Programmer’s Model </a:t>
            </a:r>
            <a:r>
              <a:rPr lang="th-TH" sz="2800" dirty="0"/>
              <a:t>of the machine</a:t>
            </a:r>
          </a:p>
          <a:p>
            <a:pPr marL="285750" indent="-285750" eaLnBrk="0" hangingPunct="0"/>
            <a:r>
              <a:rPr lang="th-TH" sz="2800" dirty="0"/>
              <a:t>Storage cells</a:t>
            </a:r>
          </a:p>
          <a:p>
            <a:pPr marL="685800" lvl="1" indent="-228600" eaLnBrk="0" hangingPunct="0"/>
            <a:r>
              <a:rPr lang="th-TH" sz="2400" dirty="0"/>
              <a:t>General and special purpose registers in the CPU</a:t>
            </a:r>
          </a:p>
          <a:p>
            <a:pPr marL="685800" lvl="1" indent="-228600" eaLnBrk="0" hangingPunct="0"/>
            <a:r>
              <a:rPr lang="th-TH" sz="2400" dirty="0"/>
              <a:t>Many general</a:t>
            </a:r>
            <a:r>
              <a:rPr lang="en-US" sz="2400" dirty="0"/>
              <a:t>-</a:t>
            </a:r>
            <a:r>
              <a:rPr lang="th-TH" sz="2400" dirty="0"/>
              <a:t>purpose cells of same size in memory</a:t>
            </a:r>
          </a:p>
          <a:p>
            <a:pPr marL="685800" lvl="1" indent="-228600" eaLnBrk="0" hangingPunct="0"/>
            <a:r>
              <a:rPr lang="th-TH" sz="2400" dirty="0"/>
              <a:t>Storage associated with I/O devices</a:t>
            </a:r>
          </a:p>
          <a:p>
            <a:pPr marL="285750" indent="-285750" eaLnBrk="0" hangingPunct="0"/>
            <a:r>
              <a:rPr lang="th-TH" sz="2800" dirty="0"/>
              <a:t>The machine instruction set</a:t>
            </a:r>
          </a:p>
          <a:p>
            <a:pPr marL="685800" lvl="1" indent="-228600" eaLnBrk="0" hangingPunct="0"/>
            <a:r>
              <a:rPr lang="th-TH" sz="2400" dirty="0"/>
              <a:t>The instruction set is the entire repertoire of machine operations</a:t>
            </a:r>
          </a:p>
          <a:p>
            <a:pPr marL="685800" lvl="1" indent="-228600" eaLnBrk="0" hangingPunct="0"/>
            <a:r>
              <a:rPr lang="th-TH" sz="2400" dirty="0"/>
              <a:t>Makes use of storage cells, formats, and results of the fetch/execute cycle</a:t>
            </a:r>
          </a:p>
          <a:p>
            <a:pPr marL="1085850" lvl="2" eaLnBrk="0" hangingPunct="0"/>
            <a:r>
              <a:rPr lang="en-US" sz="2000" dirty="0"/>
              <a:t>e.g.</a:t>
            </a:r>
            <a:r>
              <a:rPr lang="th-TH" sz="2000" dirty="0"/>
              <a:t>., register transfers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893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3550" y="2057400"/>
            <a:ext cx="8680450" cy="4114800"/>
          </a:xfrm>
          <a:noFill/>
          <a:ln/>
        </p:spPr>
        <p:txBody>
          <a:bodyPr lIns="90488" tIns="44450" rIns="90488" bIns="44450"/>
          <a:lstStyle/>
          <a:p>
            <a:pPr marL="285750" indent="-285750" eaLnBrk="0" hangingPunct="0">
              <a:tabLst>
                <a:tab pos="5486400" algn="l"/>
              </a:tabLst>
            </a:pPr>
            <a:r>
              <a:rPr lang="en-US" dirty="0"/>
              <a:t>Which operation to perform	</a:t>
            </a:r>
            <a:r>
              <a:rPr lang="en-US" b="1" u="sng" dirty="0">
                <a:solidFill>
                  <a:schemeClr val="accent1"/>
                </a:solidFill>
              </a:rPr>
              <a:t>add</a:t>
            </a:r>
            <a:r>
              <a:rPr lang="en-US" b="1" dirty="0"/>
              <a:t> r0, r1, r3</a:t>
            </a:r>
          </a:p>
          <a:p>
            <a:pPr marL="685800" lvl="1" indent="-228600" eaLnBrk="0" hangingPunct="0">
              <a:tabLst>
                <a:tab pos="5486400" algn="l"/>
              </a:tabLst>
            </a:pPr>
            <a:r>
              <a:rPr lang="en-US" dirty="0" err="1"/>
              <a:t>Ans</a:t>
            </a:r>
            <a:r>
              <a:rPr lang="en-US" dirty="0"/>
              <a:t>: Op code: add, load, branch, etc.</a:t>
            </a:r>
          </a:p>
          <a:p>
            <a:pPr marL="285750" indent="-285750" eaLnBrk="0" hangingPunct="0">
              <a:tabLst>
                <a:tab pos="5486400" algn="l"/>
              </a:tabLst>
            </a:pPr>
            <a:r>
              <a:rPr lang="en-US" dirty="0"/>
              <a:t>Where to find the operands: 	</a:t>
            </a:r>
            <a:r>
              <a:rPr lang="en-US" b="1" dirty="0"/>
              <a:t>add r0, </a:t>
            </a:r>
            <a:r>
              <a:rPr lang="en-US" b="1" u="sng" dirty="0">
                <a:solidFill>
                  <a:schemeClr val="accent1"/>
                </a:solidFill>
              </a:rPr>
              <a:t>r1</a:t>
            </a:r>
            <a:r>
              <a:rPr lang="en-US" b="1" u="sng" dirty="0"/>
              <a:t>, </a:t>
            </a:r>
            <a:r>
              <a:rPr lang="en-US" b="1" u="sng" dirty="0">
                <a:solidFill>
                  <a:schemeClr val="accent1"/>
                </a:solidFill>
              </a:rPr>
              <a:t>r3</a:t>
            </a:r>
            <a:r>
              <a:rPr lang="en-US" b="1" dirty="0"/>
              <a:t> </a:t>
            </a:r>
          </a:p>
          <a:p>
            <a:pPr marL="685800" lvl="1" indent="-228600" eaLnBrk="0" hangingPunct="0">
              <a:tabLst>
                <a:tab pos="5486400" algn="l"/>
              </a:tabLst>
            </a:pPr>
            <a:r>
              <a:rPr lang="en-US" dirty="0"/>
              <a:t>In CPU registers, memory cells, I/O locations, or part of instruction</a:t>
            </a:r>
          </a:p>
          <a:p>
            <a:pPr marL="285750" indent="-285750" eaLnBrk="0" hangingPunct="0">
              <a:tabLst>
                <a:tab pos="5486400" algn="l"/>
              </a:tabLst>
            </a:pPr>
            <a:r>
              <a:rPr lang="en-US" dirty="0"/>
              <a:t>Place to store result	</a:t>
            </a:r>
            <a:r>
              <a:rPr lang="en-US" b="1" dirty="0"/>
              <a:t>add </a:t>
            </a:r>
            <a:r>
              <a:rPr lang="en-US" b="1" u="sng" dirty="0">
                <a:solidFill>
                  <a:schemeClr val="accent1"/>
                </a:solidFill>
              </a:rPr>
              <a:t>r0</a:t>
            </a:r>
            <a:r>
              <a:rPr lang="en-US" b="1" u="sng" dirty="0"/>
              <a:t>,</a:t>
            </a:r>
            <a:r>
              <a:rPr lang="en-US" b="1" dirty="0"/>
              <a:t> r1, r3</a:t>
            </a:r>
          </a:p>
          <a:p>
            <a:pPr marL="685800" lvl="1" indent="-228600" eaLnBrk="0" hangingPunct="0">
              <a:tabLst>
                <a:tab pos="5486400" algn="l"/>
              </a:tabLst>
            </a:pPr>
            <a:r>
              <a:rPr lang="en-US" dirty="0"/>
              <a:t>Again CPU register or memory cell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 lIns="90488" tIns="44450" rIns="90488" bIns="44450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What Must an Instruction Specify?(I)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6370638" y="1955800"/>
            <a:ext cx="900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246813" y="1527175"/>
            <a:ext cx="10779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cs typeface="Angsana New" pitchFamily="18" charset="-34"/>
              </a:rPr>
              <a:t>Data Flow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893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noFill/>
          <a:ln/>
        </p:spPr>
        <p:txBody>
          <a:bodyPr lIns="92075" tIns="46038" rIns="92075" bIns="46038"/>
          <a:lstStyle/>
          <a:p>
            <a:pPr eaLnBrk="0" hangingPunct="0"/>
            <a:r>
              <a:rPr lang="th-TH" dirty="0"/>
              <a:t>Location of next instruction	add r0, r1, r3  						</a:t>
            </a:r>
            <a:r>
              <a:rPr lang="th-TH" dirty="0">
                <a:solidFill>
                  <a:schemeClr val="accent1"/>
                </a:solidFill>
              </a:rPr>
              <a:t>br endloop</a:t>
            </a:r>
            <a:endParaRPr lang="th-TH" dirty="0"/>
          </a:p>
          <a:p>
            <a:pPr lvl="1" eaLnBrk="0" hangingPunct="0"/>
            <a:r>
              <a:rPr lang="th-TH" dirty="0"/>
              <a:t>Almost always memory cell pointed to by program counter—PC</a:t>
            </a:r>
          </a:p>
          <a:p>
            <a:pPr eaLnBrk="0" hangingPunct="0"/>
            <a:r>
              <a:rPr lang="th-TH" dirty="0"/>
              <a:t>Sometimes there </a:t>
            </a:r>
            <a:r>
              <a:rPr lang="th-TH" i="1" dirty="0"/>
              <a:t>is</a:t>
            </a:r>
            <a:r>
              <a:rPr lang="th-TH" dirty="0"/>
              <a:t> no operand, or no result, or no next instruction. </a:t>
            </a:r>
            <a:endParaRPr lang="en-US" dirty="0"/>
          </a:p>
          <a:p>
            <a:pPr lvl="1" eaLnBrk="0" hangingPunct="0"/>
            <a:r>
              <a:rPr lang="th-TH" dirty="0"/>
              <a:t>Can you think of examples?</a:t>
            </a:r>
          </a:p>
          <a:p>
            <a:pPr eaLnBrk="0" hangingPunct="0"/>
            <a:endParaRPr lang="th-TH" dirty="0"/>
          </a:p>
        </p:txBody>
      </p:sp>
      <p:sp>
        <p:nvSpPr>
          <p:cNvPr id="18435" name="Arc 3"/>
          <p:cNvSpPr>
            <a:spLocks/>
          </p:cNvSpPr>
          <p:nvPr/>
        </p:nvSpPr>
        <p:spPr bwMode="auto">
          <a:xfrm>
            <a:off x="6858000" y="2287588"/>
            <a:ext cx="777875" cy="352425"/>
          </a:xfrm>
          <a:custGeom>
            <a:avLst/>
            <a:gdLst>
              <a:gd name="G0" fmla="+- 0 0 0"/>
              <a:gd name="G1" fmla="+- 18787 0 0"/>
              <a:gd name="G2" fmla="+- 21600 0 0"/>
              <a:gd name="T0" fmla="*/ 10660 w 21600"/>
              <a:gd name="T1" fmla="*/ 0 h 37686"/>
              <a:gd name="T2" fmla="*/ 10459 w 21600"/>
              <a:gd name="T3" fmla="*/ 37686 h 37686"/>
              <a:gd name="T4" fmla="*/ 0 w 21600"/>
              <a:gd name="T5" fmla="*/ 18787 h 37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7686" fill="none" extrusionOk="0">
                <a:moveTo>
                  <a:pt x="10659" y="0"/>
                </a:moveTo>
                <a:cubicBezTo>
                  <a:pt x="17421" y="3837"/>
                  <a:pt x="21600" y="11012"/>
                  <a:pt x="21600" y="18787"/>
                </a:cubicBezTo>
                <a:cubicBezTo>
                  <a:pt x="21600" y="26644"/>
                  <a:pt x="17333" y="33881"/>
                  <a:pt x="10458" y="37685"/>
                </a:cubicBezTo>
              </a:path>
              <a:path w="21600" h="37686" stroke="0" extrusionOk="0">
                <a:moveTo>
                  <a:pt x="10659" y="0"/>
                </a:moveTo>
                <a:cubicBezTo>
                  <a:pt x="17421" y="3837"/>
                  <a:pt x="21600" y="11012"/>
                  <a:pt x="21600" y="18787"/>
                </a:cubicBezTo>
                <a:cubicBezTo>
                  <a:pt x="21600" y="26644"/>
                  <a:pt x="17333" y="33881"/>
                  <a:pt x="10458" y="37685"/>
                </a:cubicBezTo>
                <a:lnTo>
                  <a:pt x="0" y="18787"/>
                </a:lnTo>
                <a:close/>
              </a:path>
            </a:pathLst>
          </a:custGeom>
          <a:noFill/>
          <a:ln w="12700" cap="rnd">
            <a:solidFill>
              <a:schemeClr val="accent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What Must an Instruction Specify?(II)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893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  <p:bldP spid="184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1524000"/>
          </a:xfrm>
          <a:noFill/>
          <a:ln/>
        </p:spPr>
        <p:txBody>
          <a:bodyPr lIns="90488" tIns="44450" rIns="90488" bIns="44450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Instructions Can Be Divided into </a:t>
            </a:r>
            <a:b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</a:b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3 Classes (I)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5025" cy="4392613"/>
          </a:xfrm>
          <a:noFill/>
          <a:ln/>
        </p:spPr>
        <p:txBody>
          <a:bodyPr lIns="90488" tIns="44450" rIns="90488" bIns="44450"/>
          <a:lstStyle/>
          <a:p>
            <a:pPr marL="285750" indent="-285750" eaLnBrk="0" hangingPunct="0">
              <a:lnSpc>
                <a:spcPct val="90000"/>
              </a:lnSpc>
            </a:pPr>
            <a:r>
              <a:rPr lang="th-TH" sz="2800"/>
              <a:t>Data movement instructions</a:t>
            </a:r>
          </a:p>
          <a:p>
            <a:pPr marL="685800" lvl="1" indent="-228600" eaLnBrk="0" hangingPunct="0">
              <a:lnSpc>
                <a:spcPct val="90000"/>
              </a:lnSpc>
            </a:pPr>
            <a:r>
              <a:rPr lang="th-TH" sz="2400"/>
              <a:t>Move data from a memory location or register to another memory location or register without changing its form</a:t>
            </a:r>
          </a:p>
          <a:p>
            <a:pPr marL="685800" lvl="1" indent="-228600" eaLnBrk="0" hangingPunct="0">
              <a:lnSpc>
                <a:spcPct val="90000"/>
              </a:lnSpc>
            </a:pPr>
            <a:r>
              <a:rPr lang="th-TH" sz="2400" i="1" u="sng">
                <a:solidFill>
                  <a:schemeClr val="accent1"/>
                </a:solidFill>
              </a:rPr>
              <a:t>Load</a:t>
            </a:r>
            <a:r>
              <a:rPr lang="th-TH" sz="2400"/>
              <a:t>—source is memory and destination is register</a:t>
            </a:r>
          </a:p>
          <a:p>
            <a:pPr marL="685800" lvl="1" indent="-228600" eaLnBrk="0" hangingPunct="0">
              <a:lnSpc>
                <a:spcPct val="90000"/>
              </a:lnSpc>
            </a:pPr>
            <a:r>
              <a:rPr lang="th-TH" sz="2400" i="1" u="sng">
                <a:solidFill>
                  <a:schemeClr val="accent1"/>
                </a:solidFill>
              </a:rPr>
              <a:t>Store</a:t>
            </a:r>
            <a:r>
              <a:rPr lang="th-TH" sz="2400"/>
              <a:t>—source is register and destination is memory</a:t>
            </a:r>
          </a:p>
          <a:p>
            <a:pPr marL="285750" indent="-285750" eaLnBrk="0" hangingPunct="0">
              <a:lnSpc>
                <a:spcPct val="90000"/>
              </a:lnSpc>
            </a:pPr>
            <a:r>
              <a:rPr lang="th-TH" sz="2800"/>
              <a:t>Arithmetic and logic (ALU) instructions</a:t>
            </a:r>
            <a:endParaRPr lang="en-US" sz="2800"/>
          </a:p>
          <a:p>
            <a:pPr marL="685800" lvl="1" indent="-228600" eaLnBrk="0" hangingPunct="0">
              <a:lnSpc>
                <a:spcPct val="90000"/>
              </a:lnSpc>
            </a:pPr>
            <a:r>
              <a:rPr lang="th-TH" sz="2400"/>
              <a:t>Change the form of one or more operands to produce a result stored in another location</a:t>
            </a:r>
          </a:p>
          <a:p>
            <a:pPr marL="685800" lvl="1" indent="-228600" eaLnBrk="0" hangingPunct="0">
              <a:lnSpc>
                <a:spcPct val="90000"/>
              </a:lnSpc>
            </a:pPr>
            <a:r>
              <a:rPr lang="th-TH" sz="2400" i="1" u="sng">
                <a:solidFill>
                  <a:schemeClr val="accent1"/>
                </a:solidFill>
              </a:rPr>
              <a:t>Add</a:t>
            </a:r>
            <a:r>
              <a:rPr lang="th-TH" sz="2400" i="1" u="sng"/>
              <a:t>, </a:t>
            </a:r>
            <a:r>
              <a:rPr lang="th-TH" sz="2400" i="1" u="sng">
                <a:solidFill>
                  <a:schemeClr val="accent1"/>
                </a:solidFill>
              </a:rPr>
              <a:t>Sub</a:t>
            </a:r>
            <a:r>
              <a:rPr lang="th-TH" sz="2400" i="1" u="sng"/>
              <a:t>, </a:t>
            </a:r>
            <a:r>
              <a:rPr lang="th-TH" sz="2400" i="1" u="sng">
                <a:solidFill>
                  <a:schemeClr val="accent1"/>
                </a:solidFill>
              </a:rPr>
              <a:t>Shift</a:t>
            </a:r>
            <a:r>
              <a:rPr lang="th-TH" sz="2400"/>
              <a:t>, etc.</a:t>
            </a:r>
            <a:endParaRPr lang="en-US" sz="2400"/>
          </a:p>
          <a:p>
            <a:pPr marL="285750" indent="-285750" eaLnBrk="0" hangingPunct="0">
              <a:lnSpc>
                <a:spcPct val="90000"/>
              </a:lnSpc>
            </a:pPr>
            <a:r>
              <a:rPr lang="th-TH" sz="2800"/>
              <a:t>Branch instructions (control flow instructions)</a:t>
            </a:r>
          </a:p>
          <a:p>
            <a:pPr marL="685800" lvl="1" indent="-228600" eaLnBrk="0" hangingPunct="0">
              <a:lnSpc>
                <a:spcPct val="90000"/>
              </a:lnSpc>
            </a:pPr>
            <a:r>
              <a:rPr lang="th-TH" sz="2400"/>
              <a:t>Alter the normal flow of control from executing the next instruction in sequence</a:t>
            </a:r>
          </a:p>
          <a:p>
            <a:pPr marL="685800" lvl="1" indent="-228600" eaLnBrk="0" hangingPunct="0">
              <a:lnSpc>
                <a:spcPct val="90000"/>
              </a:lnSpc>
            </a:pPr>
            <a:r>
              <a:rPr lang="th-TH" sz="2400" i="1" u="sng">
                <a:solidFill>
                  <a:schemeClr val="accent1"/>
                </a:solidFill>
              </a:rPr>
              <a:t>Br Loc</a:t>
            </a:r>
            <a:r>
              <a:rPr lang="th-TH" sz="2400" i="1" u="sng"/>
              <a:t>, </a:t>
            </a:r>
            <a:r>
              <a:rPr lang="th-TH" sz="2400" i="1" u="sng">
                <a:solidFill>
                  <a:schemeClr val="accent1"/>
                </a:solidFill>
              </a:rPr>
              <a:t>Brz Loc2</a:t>
            </a:r>
            <a:r>
              <a:rPr lang="th-TH" sz="2400"/>
              <a:t>,—unconditional or conditional branches</a:t>
            </a:r>
          </a:p>
          <a:p>
            <a:pPr marL="285750" indent="-285750" eaLnBrk="0" hangingPunct="0">
              <a:lnSpc>
                <a:spcPct val="90000"/>
              </a:lnSpc>
            </a:pPr>
            <a:endParaRPr lang="th-TH" sz="280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893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61950"/>
            <a:ext cx="7543800" cy="381000"/>
          </a:xfrm>
          <a:noFill/>
          <a:ln/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Classifying ISAs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050" y="1066800"/>
            <a:ext cx="7543800" cy="4953000"/>
          </a:xfrm>
          <a:noFill/>
          <a:ln/>
        </p:spPr>
        <p:txBody>
          <a:bodyPr lIns="92075" tIns="46038" rIns="92075" bIns="46038"/>
          <a:lstStyle/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th-TH" sz="2800"/>
              <a:t>Accumulator (before 1960):</a:t>
            </a:r>
            <a:endParaRPr lang="th-TH" sz="2000"/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th-TH" sz="2000"/>
              <a:t>	1 address	add A	acc </a:t>
            </a:r>
            <a:r>
              <a:rPr lang="en-US" sz="2000">
                <a:latin typeface="Symbol" pitchFamily="18" charset="2"/>
              </a:rPr>
              <a:t>&lt;-</a:t>
            </a:r>
            <a:r>
              <a:rPr lang="th-TH" sz="2000">
                <a:latin typeface="Symbol" pitchFamily="18" charset="2"/>
              </a:rPr>
              <a:t>  </a:t>
            </a:r>
            <a:r>
              <a:rPr lang="th-TH" sz="2000"/>
              <a:t>acc + mem[A]</a:t>
            </a:r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endParaRPr lang="th-TH" sz="2000"/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th-TH" sz="2800"/>
              <a:t>Stack (1960s to 1970s):</a:t>
            </a:r>
            <a:endParaRPr lang="th-TH" sz="2000"/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th-TH" sz="2000"/>
              <a:t>	0 address	add	tos </a:t>
            </a:r>
            <a:r>
              <a:rPr lang="en-US" sz="2000">
                <a:latin typeface="Symbol" pitchFamily="18" charset="2"/>
              </a:rPr>
              <a:t>&lt;-</a:t>
            </a:r>
            <a:r>
              <a:rPr lang="th-TH" sz="2000">
                <a:latin typeface="Symbol" pitchFamily="18" charset="2"/>
              </a:rPr>
              <a:t>  </a:t>
            </a:r>
            <a:r>
              <a:rPr lang="th-TH" sz="2000"/>
              <a:t>tos + next</a:t>
            </a:r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endParaRPr lang="th-TH" sz="2000"/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th-TH" sz="2800"/>
              <a:t>Memory-Memory (1970s to 1980s):</a:t>
            </a:r>
            <a:endParaRPr lang="th-TH" sz="2000"/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th-TH" sz="2000"/>
              <a:t>	2 address	add A, B	mem[A] </a:t>
            </a:r>
            <a:r>
              <a:rPr lang="en-US" sz="2000">
                <a:latin typeface="Symbol" pitchFamily="18" charset="2"/>
              </a:rPr>
              <a:t>&lt;-</a:t>
            </a:r>
            <a:r>
              <a:rPr lang="th-TH" sz="2000">
                <a:latin typeface="Symbol" pitchFamily="18" charset="2"/>
              </a:rPr>
              <a:t> </a:t>
            </a:r>
            <a:r>
              <a:rPr lang="th-TH" sz="2000"/>
              <a:t>mem[A] + mem[B]</a:t>
            </a:r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th-TH" sz="2000"/>
              <a:t>	3 address	add A, B, C 	mem[A] </a:t>
            </a:r>
            <a:r>
              <a:rPr lang="en-US" sz="2000">
                <a:latin typeface="Symbol" pitchFamily="18" charset="2"/>
              </a:rPr>
              <a:t>&lt;-</a:t>
            </a:r>
            <a:r>
              <a:rPr lang="th-TH" sz="2000">
                <a:latin typeface="Symbol" pitchFamily="18" charset="2"/>
              </a:rPr>
              <a:t> </a:t>
            </a:r>
            <a:r>
              <a:rPr lang="th-TH" sz="2000"/>
              <a:t>mem[B] + mem[C]</a:t>
            </a:r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endParaRPr lang="th-TH" sz="2000"/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th-TH" sz="2800"/>
              <a:t>Register-Memory (1970s to present):</a:t>
            </a:r>
            <a:endParaRPr lang="th-TH" sz="2000"/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th-TH" sz="2000"/>
              <a:t>	 2 address	add R1,  A	R1 </a:t>
            </a:r>
            <a:r>
              <a:rPr lang="en-US" sz="2000">
                <a:latin typeface="Symbol" pitchFamily="18" charset="2"/>
              </a:rPr>
              <a:t>&lt;-</a:t>
            </a:r>
            <a:r>
              <a:rPr lang="th-TH" sz="2000">
                <a:latin typeface="Symbol" pitchFamily="18" charset="2"/>
              </a:rPr>
              <a:t> </a:t>
            </a:r>
            <a:r>
              <a:rPr lang="th-TH" sz="2000"/>
              <a:t>R1 + mem[A]	</a:t>
            </a:r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th-TH" sz="2000"/>
              <a:t>		load R1, A	R1</a:t>
            </a:r>
            <a:r>
              <a:rPr lang="en-US" sz="2000"/>
              <a:t> &lt;_</a:t>
            </a:r>
            <a:r>
              <a:rPr lang="th-TH" sz="2000">
                <a:latin typeface="Symbol" pitchFamily="18" charset="2"/>
              </a:rPr>
              <a:t> </a:t>
            </a:r>
            <a:r>
              <a:rPr lang="th-TH" sz="2000"/>
              <a:t>mem[A</a:t>
            </a:r>
            <a:r>
              <a:rPr lang="en-US" sz="2000"/>
              <a:t>]</a:t>
            </a:r>
            <a:endParaRPr lang="th-TH" sz="2000"/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endParaRPr lang="th-TH" sz="2000"/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th-TH" sz="2800"/>
              <a:t>Register-Register (Load/Store) (1960s to present):</a:t>
            </a:r>
            <a:endParaRPr lang="th-TH" sz="2000"/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th-TH" sz="2000"/>
              <a:t>	3 address	add R1, R2, R3	R1 </a:t>
            </a:r>
            <a:r>
              <a:rPr lang="en-US" sz="2000">
                <a:latin typeface="Symbol" pitchFamily="18" charset="2"/>
              </a:rPr>
              <a:t>&lt;-</a:t>
            </a:r>
            <a:r>
              <a:rPr lang="th-TH" sz="2000">
                <a:latin typeface="Symbol" pitchFamily="18" charset="2"/>
              </a:rPr>
              <a:t> </a:t>
            </a:r>
            <a:r>
              <a:rPr lang="th-TH" sz="2000"/>
              <a:t>R2 + R3</a:t>
            </a:r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th-TH" sz="2000"/>
              <a:t>		load R1, R2	R1 </a:t>
            </a:r>
            <a:r>
              <a:rPr lang="en-US" sz="2000">
                <a:latin typeface="Symbol" pitchFamily="18" charset="2"/>
              </a:rPr>
              <a:t>&lt;- </a:t>
            </a:r>
            <a:r>
              <a:rPr lang="th-TH" sz="2000"/>
              <a:t>mem[R2]</a:t>
            </a:r>
          </a:p>
          <a:p>
            <a:pPr marL="285750" indent="-285750">
              <a:lnSpc>
                <a:spcPct val="70000"/>
              </a:lnSpc>
              <a:buFontTx/>
              <a:buNone/>
              <a:tabLst>
                <a:tab pos="2057400" algn="l"/>
                <a:tab pos="3886200" algn="l"/>
              </a:tabLst>
            </a:pPr>
            <a:r>
              <a:rPr lang="th-TH" sz="2000"/>
              <a:t>		store R1, R2	mem[R1] </a:t>
            </a:r>
            <a:r>
              <a:rPr lang="en-US" sz="2000">
                <a:latin typeface="Symbol" pitchFamily="18" charset="2"/>
              </a:rPr>
              <a:t>&lt;-</a:t>
            </a:r>
            <a:r>
              <a:rPr lang="th-TH" sz="2000">
                <a:latin typeface="Symbol" pitchFamily="18" charset="2"/>
              </a:rPr>
              <a:t> </a:t>
            </a:r>
            <a:r>
              <a:rPr lang="th-TH" sz="2000"/>
              <a:t>R2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Classification</a:t>
            </a:r>
          </a:p>
        </p:txBody>
      </p:sp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Classifying ISAs</a:t>
            </a:r>
          </a:p>
        </p:txBody>
      </p:sp>
      <p:pic>
        <p:nvPicPr>
          <p:cNvPr id="103429" name="Picture 5" descr="Ch2-fig0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828800"/>
            <a:ext cx="7010400" cy="4648200"/>
          </a:xfrm>
          <a:noFill/>
          <a:ln/>
        </p:spPr>
      </p:pic>
      <p:sp>
        <p:nvSpPr>
          <p:cNvPr id="8" name="TextBox 7"/>
          <p:cNvSpPr txBox="1"/>
          <p:nvPr/>
        </p:nvSpPr>
        <p:spPr>
          <a:xfrm>
            <a:off x="0" y="0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Classification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Stack Architectures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276350"/>
            <a:ext cx="4381500" cy="352425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/>
              <a:t>Instruction set: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add, sub, </a:t>
            </a:r>
            <a:r>
              <a:rPr lang="en-US" sz="2400" dirty="0" err="1"/>
              <a:t>mult</a:t>
            </a:r>
            <a:r>
              <a:rPr lang="en-US" sz="2400" dirty="0"/>
              <a:t>, div, . . 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push A, pop 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Example: A*B - (A+C*B)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push A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push B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err="1"/>
              <a:t>mul</a:t>
            </a:r>
            <a:endParaRPr lang="en-US" sz="24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push A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push C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push B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err="1"/>
              <a:t>mul</a:t>
            </a:r>
            <a:endParaRPr lang="en-US" sz="24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add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sub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397250" y="35496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466475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" pitchFamily="34" charset="0"/>
                <a:cs typeface="Angsana New" pitchFamily="18" charset="-34"/>
              </a:rPr>
              <a:t>A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006850" y="35496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106862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pitchFamily="34" charset="0"/>
                <a:cs typeface="Angsana New" pitchFamily="18" charset="-34"/>
              </a:rPr>
              <a:t>B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006850" y="37782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106862" y="3733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pitchFamily="34" charset="0"/>
                <a:cs typeface="Angsana New" pitchFamily="18" charset="-34"/>
              </a:rPr>
              <a:t>A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616450" y="35496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572000" y="3505200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" pitchFamily="34" charset="0"/>
                <a:cs typeface="Angsana New" pitchFamily="18" charset="-34"/>
              </a:rPr>
              <a:t>A*B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226050" y="35496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226050" y="37782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5835650" y="35496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5835650" y="37782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5835650" y="40068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6445250" y="35496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6445250" y="37782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7054850" y="35496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7054850" y="37782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7054850" y="40068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7664450" y="3549650"/>
            <a:ext cx="635000" cy="25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7664450" y="3778250"/>
            <a:ext cx="635000" cy="25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8388350" y="3549650"/>
            <a:ext cx="635000" cy="25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6445250" y="40068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6445250" y="42354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5203825" y="3717925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pitchFamily="34" charset="0"/>
                <a:cs typeface="Angsana New" pitchFamily="18" charset="-34"/>
              </a:rPr>
              <a:t>A*B</a:t>
            </a:r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5815012" y="3946525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" pitchFamily="34" charset="0"/>
                <a:cs typeface="Angsana New" pitchFamily="18" charset="-34"/>
              </a:rPr>
              <a:t>A*B</a:t>
            </a:r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6424612" y="4175125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pitchFamily="34" charset="0"/>
                <a:cs typeface="Angsana New" pitchFamily="18" charset="-34"/>
              </a:rPr>
              <a:t>A*B</a:t>
            </a:r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5889442" y="3717925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" pitchFamily="34" charset="0"/>
                <a:cs typeface="Angsana New" pitchFamily="18" charset="-34"/>
              </a:rPr>
              <a:t>A</a:t>
            </a:r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6500812" y="3946525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pitchFamily="34" charset="0"/>
                <a:cs typeface="Angsana New" pitchFamily="18" charset="-34"/>
              </a:rPr>
              <a:t>A</a:t>
            </a:r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6500812" y="3717925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pitchFamily="34" charset="0"/>
                <a:cs typeface="Angsana New" pitchFamily="18" charset="-34"/>
              </a:rPr>
              <a:t>C</a:t>
            </a:r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7032625" y="3946525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pitchFamily="34" charset="0"/>
                <a:cs typeface="Angsana New" pitchFamily="18" charset="-34"/>
              </a:rPr>
              <a:t>A*B</a:t>
            </a:r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7108825" y="3717925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pitchFamily="34" charset="0"/>
                <a:cs typeface="Angsana New" pitchFamily="18" charset="-34"/>
              </a:rPr>
              <a:t>A</a:t>
            </a: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7642225" y="3717925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pitchFamily="34" charset="0"/>
                <a:cs typeface="Angsana New" pitchFamily="18" charset="-34"/>
              </a:rPr>
              <a:t>A*B</a:t>
            </a:r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5280025" y="3489325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pitchFamily="34" charset="0"/>
                <a:cs typeface="Angsana New" pitchFamily="18" charset="-34"/>
              </a:rPr>
              <a:t>A</a:t>
            </a:r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5882390" y="3489325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" pitchFamily="34" charset="0"/>
                <a:cs typeface="Angsana New" pitchFamily="18" charset="-34"/>
              </a:rPr>
              <a:t>C</a:t>
            </a:r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6500812" y="3489325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" pitchFamily="34" charset="0"/>
                <a:cs typeface="Angsana New" pitchFamily="18" charset="-34"/>
              </a:rPr>
              <a:t>B</a:t>
            </a:r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7032625" y="3489325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pitchFamily="34" charset="0"/>
                <a:cs typeface="Angsana New" pitchFamily="18" charset="-34"/>
              </a:rPr>
              <a:t>B*C</a:t>
            </a: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7642225" y="3489325"/>
            <a:ext cx="742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pitchFamily="34" charset="0"/>
                <a:cs typeface="Angsana New" pitchFamily="18" charset="-34"/>
              </a:rPr>
              <a:t>A+B*C</a:t>
            </a:r>
          </a:p>
        </p:txBody>
      </p:sp>
      <p:sp>
        <p:nvSpPr>
          <p:cNvPr id="26665" name="Rectangle 41"/>
          <p:cNvSpPr>
            <a:spLocks noChangeArrowheads="1"/>
          </p:cNvSpPr>
          <p:nvPr/>
        </p:nvSpPr>
        <p:spPr bwMode="auto">
          <a:xfrm>
            <a:off x="8328025" y="3489325"/>
            <a:ext cx="668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" pitchFamily="34" charset="0"/>
                <a:cs typeface="Angsana New" pitchFamily="18" charset="-34"/>
              </a:rPr>
              <a:t>result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0" y="0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Classification</a:t>
            </a:r>
          </a:p>
        </p:txBody>
      </p:sp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Stacks: Pros and Cons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143000"/>
            <a:ext cx="8267700" cy="4114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/>
              <a:t>Pros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Good code density (implicit operand addressing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top of stack)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Low hardware requirements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Easy to write a simpler compiler for stack architectures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Stack becomes the bottleneck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Little ability for parallelism or pipelining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Data is not always at the top of stack when need, so additional instructions like SWAP are needed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Difficult to write an optimizing compiler for stack architectures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How about an </a:t>
            </a:r>
            <a:r>
              <a:rPr lang="en-US" sz="2400" dirty="0" err="1"/>
              <a:t>OoO</a:t>
            </a:r>
            <a:r>
              <a:rPr lang="en-US" sz="2400" dirty="0"/>
              <a:t> machine?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Classification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3600" b="1" dirty="0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Accumulator Architectures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71500" y="1657350"/>
            <a:ext cx="42291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Instruction set: </a:t>
            </a:r>
            <a:endParaRPr lang="en-US" sz="1800" b="1" dirty="0">
              <a:latin typeface="Arial" pitchFamily="34" charset="0"/>
              <a:cs typeface="Angsana New" pitchFamily="18" charset="-34"/>
            </a:endParaRP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add A, sub A, </a:t>
            </a:r>
            <a:r>
              <a:rPr lang="en-US" sz="1800" b="1" dirty="0" err="1">
                <a:latin typeface="Arial" pitchFamily="34" charset="0"/>
                <a:cs typeface="Angsana New" pitchFamily="18" charset="-34"/>
              </a:rPr>
              <a:t>mult</a:t>
            </a:r>
            <a:r>
              <a:rPr lang="en-US" sz="1800" b="1" dirty="0">
                <a:latin typeface="Arial" pitchFamily="34" charset="0"/>
                <a:cs typeface="Angsana New" pitchFamily="18" charset="-34"/>
              </a:rPr>
              <a:t> A, div A, . . .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load A, store A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endParaRPr lang="en-US" sz="1800" b="1" dirty="0">
              <a:latin typeface="Arial" pitchFamily="34" charset="0"/>
              <a:cs typeface="Angsana New" pitchFamily="18" charset="-34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Example: A*B - (A+C*B)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load B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 err="1">
                <a:latin typeface="Arial" pitchFamily="34" charset="0"/>
                <a:cs typeface="Angsana New" pitchFamily="18" charset="-34"/>
              </a:rPr>
              <a:t>mul</a:t>
            </a:r>
            <a:r>
              <a:rPr lang="en-US" sz="1800" b="1" dirty="0">
                <a:latin typeface="Arial" pitchFamily="34" charset="0"/>
                <a:cs typeface="Angsana New" pitchFamily="18" charset="-34"/>
              </a:rPr>
              <a:t> C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add A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store D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load A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 err="1">
                <a:latin typeface="Arial" pitchFamily="34" charset="0"/>
                <a:cs typeface="Angsana New" pitchFamily="18" charset="-34"/>
              </a:rPr>
              <a:t>mul</a:t>
            </a:r>
            <a:r>
              <a:rPr lang="en-US" sz="1800" b="1" dirty="0">
                <a:latin typeface="Arial" pitchFamily="34" charset="0"/>
                <a:cs typeface="Angsana New" pitchFamily="18" charset="-34"/>
              </a:rPr>
              <a:t> B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sub D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endParaRPr lang="en-US" sz="1800" b="1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397250" y="35496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451485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" pitchFamily="34" charset="0"/>
                <a:cs typeface="Angsana New" pitchFamily="18" charset="-34"/>
              </a:rPr>
              <a:t>B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006850" y="3549650"/>
            <a:ext cx="4445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984625" y="3513060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" pitchFamily="34" charset="0"/>
                <a:cs typeface="Angsana New" pitchFamily="18" charset="-34"/>
              </a:rPr>
              <a:t>B*C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616450" y="3549650"/>
            <a:ext cx="711200" cy="25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594225" y="3520555"/>
            <a:ext cx="742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" pitchFamily="34" charset="0"/>
                <a:cs typeface="Angsana New" pitchFamily="18" charset="-34"/>
              </a:rPr>
              <a:t>A+B*C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6292850" y="3549650"/>
            <a:ext cx="406400" cy="25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6346825" y="352805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" pitchFamily="34" charset="0"/>
                <a:cs typeface="Angsana New" pitchFamily="18" charset="-34"/>
              </a:rPr>
              <a:t>A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454650" y="3549650"/>
            <a:ext cx="711200" cy="25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5432425" y="3528050"/>
            <a:ext cx="742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" pitchFamily="34" charset="0"/>
                <a:cs typeface="Angsana New" pitchFamily="18" charset="-34"/>
              </a:rPr>
              <a:t>A+B*C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6826250" y="3549650"/>
            <a:ext cx="406400" cy="25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6804025" y="3535545"/>
            <a:ext cx="509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" pitchFamily="34" charset="0"/>
                <a:cs typeface="Angsana New" pitchFamily="18" charset="-34"/>
              </a:rPr>
              <a:t>A*B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7359650" y="3549650"/>
            <a:ext cx="711200" cy="25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7337425" y="3543040"/>
            <a:ext cx="668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" pitchFamily="34" charset="0"/>
                <a:cs typeface="Angsana New" pitchFamily="18" charset="-34"/>
              </a:rPr>
              <a:t>result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0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Classification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3600" b="1" dirty="0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Accumulators: Pros and Cons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19100" y="1981200"/>
            <a:ext cx="82677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Pros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Very low hardware requirements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Easy to design and understand</a:t>
            </a:r>
            <a:br>
              <a:rPr lang="en-US" sz="1800" b="1" dirty="0">
                <a:latin typeface="Arial" pitchFamily="34" charset="0"/>
                <a:cs typeface="Angsana New" pitchFamily="18" charset="-34"/>
              </a:rPr>
            </a:br>
            <a:endParaRPr lang="en-US" sz="1800" b="1" dirty="0">
              <a:latin typeface="Arial" pitchFamily="34" charset="0"/>
              <a:cs typeface="Angsana New" pitchFamily="18" charset="-34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Cons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Accumulator becomes the bottleneck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Little ability for parallelism or pipelining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High memory traffic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How about an </a:t>
            </a:r>
            <a:r>
              <a:rPr lang="en-US" sz="1800" b="1" dirty="0" err="1">
                <a:latin typeface="Arial" pitchFamily="34" charset="0"/>
                <a:cs typeface="Angsana New" pitchFamily="18" charset="-34"/>
              </a:rPr>
              <a:t>OoO</a:t>
            </a:r>
            <a:r>
              <a:rPr lang="en-US" sz="1800" b="1" dirty="0">
                <a:latin typeface="Arial" pitchFamily="34" charset="0"/>
                <a:cs typeface="Angsana New" pitchFamily="18" charset="-34"/>
              </a:rPr>
              <a:t> machine?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endParaRPr lang="en-US" sz="1800" b="1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dirty="0"/>
              <a:t>Schedule of things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r>
              <a:rPr lang="en-US" sz="2400" dirty="0"/>
              <a:t>HW5 posted.</a:t>
            </a:r>
          </a:p>
          <a:p>
            <a:pPr lvl="1"/>
            <a:r>
              <a:rPr lang="en-US" sz="2000" dirty="0"/>
              <a:t>Due on 4/23 (last day of class) @10pm – 24 hours late with only 5% off.</a:t>
            </a:r>
          </a:p>
          <a:p>
            <a:r>
              <a:rPr lang="en-US" sz="2400" dirty="0"/>
              <a:t>MS3 meeting out later today.</a:t>
            </a:r>
            <a:endParaRPr lang="en-US" sz="2000" dirty="0"/>
          </a:p>
          <a:p>
            <a:r>
              <a:rPr lang="en-US" sz="2400" dirty="0"/>
              <a:t>Project is due on Saturday 4/20 at 9pm.</a:t>
            </a:r>
          </a:p>
          <a:p>
            <a:pPr lvl="1"/>
            <a:r>
              <a:rPr lang="en-US" sz="2000" dirty="0"/>
              <a:t>Last synth job can still be running, but don’t rely on it.</a:t>
            </a:r>
          </a:p>
          <a:p>
            <a:pPr lvl="1"/>
            <a:r>
              <a:rPr lang="en-US" sz="2000" dirty="0"/>
              <a:t>No code changes after this.</a:t>
            </a:r>
          </a:p>
          <a:p>
            <a:r>
              <a:rPr lang="en-US" sz="2400" dirty="0"/>
              <a:t>Oral and written reports are due on Tuesday 4/23.</a:t>
            </a:r>
          </a:p>
          <a:p>
            <a:pPr lvl="1"/>
            <a:r>
              <a:rPr lang="en-US" sz="2000" dirty="0"/>
              <a:t>Brief directions for both posted shortly.</a:t>
            </a:r>
          </a:p>
          <a:p>
            <a:pPr lvl="1"/>
            <a:r>
              <a:rPr lang="en-US" sz="2000" dirty="0"/>
              <a:t>Final written report is due at 9pm on Piazza</a:t>
            </a:r>
          </a:p>
          <a:p>
            <a:pPr lvl="1"/>
            <a:r>
              <a:rPr lang="en-US" sz="2000" dirty="0"/>
              <a:t>Oral reports are during the day. </a:t>
            </a:r>
          </a:p>
          <a:p>
            <a:pPr lvl="1"/>
            <a:r>
              <a:rPr lang="en-US" sz="2000" dirty="0"/>
              <a:t>Will watch at least 2 other talks.</a:t>
            </a:r>
            <a:endParaRPr lang="en-US" sz="1800" dirty="0"/>
          </a:p>
          <a:p>
            <a:pPr lvl="2"/>
            <a:r>
              <a:rPr lang="en-US" sz="1800" dirty="0"/>
              <a:t>Can go to all if you wish.</a:t>
            </a:r>
          </a:p>
        </p:txBody>
      </p:sp>
    </p:spTree>
    <p:extLst>
      <p:ext uri="{BB962C8B-B14F-4D97-AF65-F5344CB8AC3E}">
        <p14:creationId xmlns:p14="http://schemas.microsoft.com/office/powerpoint/2010/main" val="155575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90600" y="228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3600" b="1" dirty="0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Memory-Memory Architectures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71500" y="1657350"/>
            <a:ext cx="83439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Arial" pitchFamily="34" charset="0"/>
                <a:cs typeface="Angsana New" pitchFamily="18" charset="-34"/>
              </a:rPr>
              <a:t>Instruction set: </a:t>
            </a:r>
            <a:endParaRPr lang="en-US" sz="1800" b="1">
              <a:latin typeface="Arial" pitchFamily="34" charset="0"/>
              <a:cs typeface="Angsana New" pitchFamily="18" charset="-34"/>
            </a:endParaRP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>
                <a:latin typeface="Arial" pitchFamily="34" charset="0"/>
                <a:cs typeface="Angsana New" pitchFamily="18" charset="-34"/>
              </a:rPr>
              <a:t>(3 operands)	add A, B, C	sub A, B, C 	mul A, B, C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endParaRPr lang="en-US" sz="1800" b="1">
              <a:latin typeface="Arial" pitchFamily="34" charset="0"/>
              <a:cs typeface="Angsana New" pitchFamily="18" charset="-34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>
                <a:latin typeface="Arial" pitchFamily="34" charset="0"/>
                <a:cs typeface="Angsana New" pitchFamily="18" charset="-34"/>
              </a:rPr>
              <a:t>Example: A*B - (A+C*B)	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800" b="1">
                <a:latin typeface="Arial" pitchFamily="34" charset="0"/>
                <a:cs typeface="Angsana New" pitchFamily="18" charset="-34"/>
              </a:rPr>
              <a:t>3 operands		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>
                <a:latin typeface="Arial" pitchFamily="34" charset="0"/>
                <a:cs typeface="Angsana New" pitchFamily="18" charset="-34"/>
              </a:rPr>
              <a:t>mul D, A, B			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>
                <a:latin typeface="Arial" pitchFamily="34" charset="0"/>
                <a:cs typeface="Angsana New" pitchFamily="18" charset="-34"/>
              </a:rPr>
              <a:t>mul E, C, B			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>
                <a:latin typeface="Arial" pitchFamily="34" charset="0"/>
                <a:cs typeface="Angsana New" pitchFamily="18" charset="-34"/>
              </a:rPr>
              <a:t>add E, A, E			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>
                <a:latin typeface="Arial" pitchFamily="34" charset="0"/>
                <a:cs typeface="Angsana New" pitchFamily="18" charset="-34"/>
              </a:rPr>
              <a:t>sub E, D, E			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>
                <a:latin typeface="Arial" pitchFamily="34" charset="0"/>
                <a:cs typeface="Angsana New" pitchFamily="18" charset="-34"/>
              </a:rPr>
              <a:t>					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>
                <a:latin typeface="Arial" pitchFamily="34" charset="0"/>
                <a:cs typeface="Angsana New" pitchFamily="18" charset="-34"/>
              </a:rPr>
              <a:t>			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Classification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3600" b="1" dirty="0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Memory-Memory:</a:t>
            </a:r>
            <a:br>
              <a:rPr lang="en-US" sz="3600" b="1" dirty="0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</a:br>
            <a:r>
              <a:rPr lang="en-US" sz="3600" b="1" dirty="0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Pros and Cons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19100" y="1981200"/>
            <a:ext cx="82677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000" b="1" dirty="0">
                <a:latin typeface="Arial" pitchFamily="34" charset="0"/>
                <a:cs typeface="Angsana New" pitchFamily="18" charset="-34"/>
              </a:rPr>
              <a:t>Pros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000" b="1" dirty="0">
                <a:latin typeface="Arial" pitchFamily="34" charset="0"/>
                <a:cs typeface="Angsana New" pitchFamily="18" charset="-34"/>
              </a:rPr>
              <a:t>Requires fewer instructions (especially if 3 operands)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000" b="1" dirty="0">
                <a:latin typeface="Arial" pitchFamily="34" charset="0"/>
                <a:cs typeface="Angsana New" pitchFamily="18" charset="-34"/>
              </a:rPr>
              <a:t>Easy to write compilers for (especially if 3 operands)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endParaRPr lang="en-US" sz="2000" b="1" dirty="0">
              <a:latin typeface="Arial" pitchFamily="34" charset="0"/>
              <a:cs typeface="Angsana New" pitchFamily="18" charset="-34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000" b="1" dirty="0">
                <a:latin typeface="Arial" pitchFamily="34" charset="0"/>
                <a:cs typeface="Angsana New" pitchFamily="18" charset="-34"/>
              </a:rPr>
              <a:t>Cons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000" b="1" dirty="0">
                <a:latin typeface="Arial" pitchFamily="34" charset="0"/>
                <a:cs typeface="Angsana New" pitchFamily="18" charset="-34"/>
              </a:rPr>
              <a:t>Very high memory traffic (especially if 3 operands)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000" b="1" dirty="0">
                <a:latin typeface="Arial" pitchFamily="34" charset="0"/>
                <a:cs typeface="Angsana New" pitchFamily="18" charset="-34"/>
              </a:rPr>
              <a:t>Variable number of clocks per instruction (especially if 2 operands)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000" b="1" dirty="0">
                <a:latin typeface="Arial" pitchFamily="34" charset="0"/>
                <a:cs typeface="Angsana New" pitchFamily="18" charset="-34"/>
              </a:rPr>
              <a:t>With two operands, more data movements are required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000" b="1" dirty="0">
                <a:latin typeface="Arial" pitchFamily="34" charset="0"/>
                <a:cs typeface="Angsana New" pitchFamily="18" charset="-34"/>
              </a:rPr>
              <a:t>How about an </a:t>
            </a:r>
            <a:r>
              <a:rPr lang="en-US" sz="2000" b="1" dirty="0" err="1">
                <a:latin typeface="Arial" pitchFamily="34" charset="0"/>
                <a:cs typeface="Angsana New" pitchFamily="18" charset="-34"/>
              </a:rPr>
              <a:t>OoO</a:t>
            </a:r>
            <a:r>
              <a:rPr lang="en-US" sz="2000" b="1" dirty="0">
                <a:latin typeface="Arial" pitchFamily="34" charset="0"/>
                <a:cs typeface="Angsana New" pitchFamily="18" charset="-34"/>
              </a:rPr>
              <a:t> machine?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3600" b="1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Register-Memory Architectures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71500" y="1657350"/>
            <a:ext cx="83439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Instruction set: </a:t>
            </a:r>
            <a:endParaRPr lang="en-US" sz="1800" b="1" dirty="0">
              <a:latin typeface="Arial" pitchFamily="34" charset="0"/>
              <a:cs typeface="Angsana New" pitchFamily="18" charset="-34"/>
            </a:endParaRP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add R1,  A 		sub R1, A 	</a:t>
            </a:r>
            <a:r>
              <a:rPr lang="en-US" sz="1800" b="1" dirty="0" err="1">
                <a:latin typeface="Arial" pitchFamily="34" charset="0"/>
                <a:cs typeface="Angsana New" pitchFamily="18" charset="-34"/>
              </a:rPr>
              <a:t>mul</a:t>
            </a:r>
            <a:r>
              <a:rPr lang="en-US" sz="1800" b="1" dirty="0">
                <a:latin typeface="Arial" pitchFamily="34" charset="0"/>
                <a:cs typeface="Angsana New" pitchFamily="18" charset="-34"/>
              </a:rPr>
              <a:t> R1, B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load R1, A		store R1, A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Example: A*B - (A+C*B)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load R1, A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 err="1">
                <a:latin typeface="Arial" pitchFamily="34" charset="0"/>
                <a:cs typeface="Angsana New" pitchFamily="18" charset="-34"/>
              </a:rPr>
              <a:t>mul</a:t>
            </a:r>
            <a:r>
              <a:rPr lang="en-US" sz="1800" b="1" dirty="0">
                <a:latin typeface="Arial" pitchFamily="34" charset="0"/>
                <a:cs typeface="Angsana New" pitchFamily="18" charset="-34"/>
              </a:rPr>
              <a:t> R1, B		/*	A*B		*/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store R1, D			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load R2, C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 err="1">
                <a:latin typeface="Arial" pitchFamily="34" charset="0"/>
                <a:cs typeface="Angsana New" pitchFamily="18" charset="-34"/>
              </a:rPr>
              <a:t>mul</a:t>
            </a:r>
            <a:r>
              <a:rPr lang="en-US" sz="1800" b="1" dirty="0">
                <a:latin typeface="Arial" pitchFamily="34" charset="0"/>
                <a:cs typeface="Angsana New" pitchFamily="18" charset="-34"/>
              </a:rPr>
              <a:t> R2, B		/*	C*B		*/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add R2, A		/*	A + CB		*/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sub R2, D		/*	AB - (A + C*B)	*/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Classification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3600" b="1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Memory-Register: </a:t>
            </a:r>
            <a:br>
              <a:rPr lang="en-US" sz="3600" b="1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</a:br>
            <a:r>
              <a:rPr lang="en-US" sz="3600" b="1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Pros and Cons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19100" y="1981200"/>
            <a:ext cx="82677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Pros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Some data can be accessed without loading first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Instruction format easy to encode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Good code density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endParaRPr lang="en-US" b="1" dirty="0">
              <a:latin typeface="Arial" pitchFamily="34" charset="0"/>
              <a:cs typeface="Angsana New" pitchFamily="18" charset="-34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Cons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Operands are not equivalent (poor </a:t>
            </a:r>
            <a:r>
              <a:rPr lang="en-US" b="1" dirty="0" err="1">
                <a:latin typeface="Arial" pitchFamily="34" charset="0"/>
                <a:cs typeface="Angsana New" pitchFamily="18" charset="-34"/>
              </a:rPr>
              <a:t>orthogonality</a:t>
            </a:r>
            <a:r>
              <a:rPr lang="en-US" b="1" dirty="0">
                <a:latin typeface="Arial" pitchFamily="34" charset="0"/>
                <a:cs typeface="Angsana New" pitchFamily="18" charset="-34"/>
              </a:rPr>
              <a:t>)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Variable number of clocks per instruction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May limit number of registers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3600" b="1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Load-Store Architectures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71500" y="1657350"/>
            <a:ext cx="83439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70000"/>
              </a:lnSpc>
              <a:spcBef>
                <a:spcPct val="30000"/>
              </a:spcBef>
              <a:buFontTx/>
              <a:buChar char="•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Instruction set: </a:t>
            </a:r>
            <a:endParaRPr lang="en-US" sz="1800" b="1" dirty="0">
              <a:latin typeface="Arial" pitchFamily="34" charset="0"/>
              <a:cs typeface="Angsana New" pitchFamily="18" charset="-34"/>
            </a:endParaRPr>
          </a:p>
          <a:p>
            <a:pPr marL="685800" lvl="1" indent="-228600" eaLnBrk="0" hangingPunct="0">
              <a:lnSpc>
                <a:spcPct val="7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add R1,  R2, R3 	sub R1, R2, R3 	</a:t>
            </a:r>
            <a:r>
              <a:rPr lang="en-US" sz="1800" b="1" dirty="0" err="1">
                <a:latin typeface="Arial" pitchFamily="34" charset="0"/>
                <a:cs typeface="Angsana New" pitchFamily="18" charset="-34"/>
              </a:rPr>
              <a:t>mul</a:t>
            </a:r>
            <a:r>
              <a:rPr lang="en-US" sz="1800" b="1" dirty="0">
                <a:latin typeface="Arial" pitchFamily="34" charset="0"/>
                <a:cs typeface="Angsana New" pitchFamily="18" charset="-34"/>
              </a:rPr>
              <a:t> R1, R2, R3</a:t>
            </a:r>
          </a:p>
          <a:p>
            <a:pPr marL="685800" lvl="1" indent="-228600" eaLnBrk="0" hangingPunct="0">
              <a:lnSpc>
                <a:spcPct val="7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load R1, R4		store R1, R4</a:t>
            </a:r>
          </a:p>
          <a:p>
            <a:pPr marL="285750" indent="-285750" eaLnBrk="0" hangingPunct="0">
              <a:lnSpc>
                <a:spcPct val="70000"/>
              </a:lnSpc>
              <a:spcBef>
                <a:spcPct val="30000"/>
              </a:spcBef>
              <a:buFontTx/>
              <a:buChar char="•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Example: A*B - (A+C*B)</a:t>
            </a:r>
          </a:p>
          <a:p>
            <a:pPr marL="685800" lvl="1" indent="-228600" eaLnBrk="0" hangingPunct="0">
              <a:lnSpc>
                <a:spcPct val="7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load R4, &amp;A		</a:t>
            </a:r>
          </a:p>
          <a:p>
            <a:pPr marL="685800" lvl="1" indent="-228600" eaLnBrk="0" hangingPunct="0">
              <a:lnSpc>
                <a:spcPct val="7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load R5, &amp;B	</a:t>
            </a:r>
          </a:p>
          <a:p>
            <a:pPr marL="685800" lvl="1" indent="-228600" eaLnBrk="0" hangingPunct="0">
              <a:lnSpc>
                <a:spcPct val="7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load R6, &amp;C</a:t>
            </a:r>
          </a:p>
          <a:p>
            <a:pPr marL="685800" lvl="1" indent="-228600" eaLnBrk="0" hangingPunct="0">
              <a:lnSpc>
                <a:spcPct val="70000"/>
              </a:lnSpc>
              <a:spcBef>
                <a:spcPct val="30000"/>
              </a:spcBef>
            </a:pPr>
            <a:r>
              <a:rPr lang="en-US" sz="1800" b="1" dirty="0" err="1">
                <a:latin typeface="Arial" pitchFamily="34" charset="0"/>
                <a:cs typeface="Angsana New" pitchFamily="18" charset="-34"/>
              </a:rPr>
              <a:t>mul</a:t>
            </a:r>
            <a:r>
              <a:rPr lang="en-US" sz="1800" b="1" dirty="0">
                <a:latin typeface="Arial" pitchFamily="34" charset="0"/>
                <a:cs typeface="Angsana New" pitchFamily="18" charset="-34"/>
              </a:rPr>
              <a:t> R7, R6, R5		/*	 C*B 		*/</a:t>
            </a:r>
          </a:p>
          <a:p>
            <a:pPr marL="685800" lvl="1" indent="-228600" eaLnBrk="0" hangingPunct="0">
              <a:lnSpc>
                <a:spcPct val="7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add R8, R7, R4   		/* 	A + C*B 		*/</a:t>
            </a:r>
          </a:p>
          <a:p>
            <a:pPr marL="685800" lvl="1" indent="-228600" eaLnBrk="0" hangingPunct="0">
              <a:lnSpc>
                <a:spcPct val="70000"/>
              </a:lnSpc>
              <a:spcBef>
                <a:spcPct val="30000"/>
              </a:spcBef>
            </a:pPr>
            <a:r>
              <a:rPr lang="en-US" sz="1800" b="1" dirty="0" err="1">
                <a:latin typeface="Arial" pitchFamily="34" charset="0"/>
                <a:cs typeface="Angsana New" pitchFamily="18" charset="-34"/>
              </a:rPr>
              <a:t>mul</a:t>
            </a:r>
            <a:r>
              <a:rPr lang="en-US" sz="1800" b="1" dirty="0">
                <a:latin typeface="Arial" pitchFamily="34" charset="0"/>
                <a:cs typeface="Angsana New" pitchFamily="18" charset="-34"/>
              </a:rPr>
              <a:t> R9, R4, R5		/* 	A*B 		*/</a:t>
            </a:r>
          </a:p>
          <a:p>
            <a:pPr marL="685800" lvl="1" indent="-228600" eaLnBrk="0" hangingPunct="0">
              <a:lnSpc>
                <a:spcPct val="70000"/>
              </a:lnSpc>
              <a:spcBef>
                <a:spcPct val="30000"/>
              </a:spcBef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sub R10, R9, R8		/*	A*B - (A+C*B) 	*/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Classification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3600" b="1" dirty="0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Load-Store: </a:t>
            </a:r>
            <a:br>
              <a:rPr lang="en-US" sz="3600" b="1" dirty="0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</a:br>
            <a:r>
              <a:rPr lang="en-US" sz="3600" b="1" dirty="0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Pros and Cons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19100" y="1981200"/>
            <a:ext cx="82677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Pros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Simple, fixed length instruction encoding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Instructions take similar number of cycles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Relatively easy to pipeline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endParaRPr lang="en-US" b="1" dirty="0">
              <a:latin typeface="Arial" pitchFamily="34" charset="0"/>
              <a:cs typeface="Angsana New" pitchFamily="18" charset="-34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Cons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Higher instruction count 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latin typeface="Arial" pitchFamily="34" charset="0"/>
                <a:cs typeface="Angsana New" pitchFamily="18" charset="-34"/>
              </a:rPr>
              <a:t>Not all instructions need three operands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u="sng" dirty="0">
                <a:latin typeface="Arial" pitchFamily="34" charset="0"/>
                <a:cs typeface="Angsana New" pitchFamily="18" charset="-34"/>
              </a:rPr>
              <a:t>Dependent on good compiler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dirty="0">
                <a:latin typeface="Arial" pitchFamily="34" charset="0"/>
                <a:cs typeface="Angsana New" pitchFamily="18" charset="-34"/>
              </a:rPr>
              <a:t>Need to schedule registers well at the least.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b="1" dirty="0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Comparing Code Density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17526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b="1" u="sng" dirty="0"/>
              <a:t>Stack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push 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push 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/>
              <a:t>mul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push 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push 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push 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/>
              <a:t>mul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add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sub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half" idx="1"/>
          </p:nvPr>
        </p:nvSpPr>
        <p:spPr>
          <a:xfrm>
            <a:off x="2209800" y="1524000"/>
            <a:ext cx="17526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b="1" u="sng" dirty="0" err="1"/>
              <a:t>Accum</a:t>
            </a:r>
            <a:r>
              <a:rPr lang="en-US" sz="3200" b="1" u="sng" dirty="0"/>
              <a:t>.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dirty="0"/>
              <a:t>load B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dirty="0" err="1"/>
              <a:t>mul</a:t>
            </a:r>
            <a:r>
              <a:rPr lang="en-US" dirty="0"/>
              <a:t> C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dirty="0"/>
              <a:t>add A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dirty="0"/>
              <a:t>store D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dirty="0"/>
              <a:t>load A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dirty="0" err="1"/>
              <a:t>mul</a:t>
            </a:r>
            <a:r>
              <a:rPr lang="en-US" dirty="0"/>
              <a:t> B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dirty="0"/>
              <a:t>sub D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half" idx="1"/>
          </p:nvPr>
        </p:nvSpPr>
        <p:spPr>
          <a:xfrm>
            <a:off x="4191000" y="1524000"/>
            <a:ext cx="21336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b="1" u="sng" dirty="0" err="1"/>
              <a:t>Reg-Mem</a:t>
            </a:r>
            <a:endParaRPr lang="en-US" sz="3200" b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/>
              <a:t>load R1, 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/>
              <a:t>mul R1, B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/>
              <a:t>store R1, D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/>
              <a:t>load R2, 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/>
              <a:t>mul R2, B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/>
              <a:t>add R2, A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/>
              <a:t>sub R2, D	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half" idx="1"/>
          </p:nvPr>
        </p:nvSpPr>
        <p:spPr>
          <a:xfrm>
            <a:off x="6324600" y="1524000"/>
            <a:ext cx="2819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b="1" u="sng" dirty="0"/>
              <a:t>Load/Store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/>
              <a:t>load R4, &amp;A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/>
              <a:t>load R5, &amp;B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/>
              <a:t>load R6, &amp;C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/>
              <a:t>mul R7, R6, R5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/>
              <a:t>add R8, R7, R4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/>
              <a:t>mul R9, R4, R5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/>
              <a:t>sub R10, R9, R8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5562600"/>
            <a:ext cx="58394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</a:rPr>
              <a:t>If we need 5 bits to specify a register, 16 bits to specify</a:t>
            </a:r>
            <a:br>
              <a:rPr lang="en-US" sz="2000" dirty="0">
                <a:solidFill>
                  <a:srgbClr val="990000"/>
                </a:solidFill>
              </a:rPr>
            </a:br>
            <a:r>
              <a:rPr lang="en-US" sz="2000" dirty="0">
                <a:solidFill>
                  <a:srgbClr val="990000"/>
                </a:solidFill>
              </a:rPr>
              <a:t>a memory location and 8 bits to specify the </a:t>
            </a:r>
            <a:r>
              <a:rPr lang="en-US" sz="2000" dirty="0" err="1">
                <a:solidFill>
                  <a:srgbClr val="990000"/>
                </a:solidFill>
              </a:rPr>
              <a:t>opcode</a:t>
            </a:r>
            <a:r>
              <a:rPr lang="en-US" sz="2000" dirty="0">
                <a:solidFill>
                  <a:srgbClr val="990000"/>
                </a:solidFill>
              </a:rPr>
              <a:t>, </a:t>
            </a:r>
          </a:p>
          <a:p>
            <a:r>
              <a:rPr lang="en-US" sz="2000" dirty="0">
                <a:solidFill>
                  <a:srgbClr val="990000"/>
                </a:solidFill>
              </a:rPr>
              <a:t>how many bits do we use for each scheme?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1976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Classification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52450"/>
            <a:ext cx="7924800" cy="438150"/>
          </a:xfrm>
          <a:noFill/>
          <a:ln/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Types of Addressing Modes (VAX)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543800" cy="4953000"/>
          </a:xfrm>
          <a:noFill/>
          <a:ln/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buFontTx/>
              <a:buNone/>
              <a:tabLst>
                <a:tab pos="2743200" algn="l"/>
              </a:tabLst>
            </a:pPr>
            <a:r>
              <a:rPr lang="en-US" sz="2800" dirty="0"/>
              <a:t>1.	Register direct		</a:t>
            </a:r>
            <a:r>
              <a:rPr lang="en-US" sz="2800" dirty="0" err="1"/>
              <a:t>Ri</a:t>
            </a:r>
            <a:endParaRPr lang="en-US" sz="2800" dirty="0"/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2743200" algn="l"/>
              </a:tabLst>
            </a:pPr>
            <a:r>
              <a:rPr lang="en-US" sz="2800" dirty="0"/>
              <a:t>2.	Immediate (literal)	#n</a:t>
            </a:r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2743200" algn="l"/>
              </a:tabLst>
            </a:pPr>
            <a:r>
              <a:rPr lang="en-US" sz="2800" dirty="0"/>
              <a:t>3.	Displacement		M[</a:t>
            </a:r>
            <a:r>
              <a:rPr lang="en-US" sz="2800" dirty="0" err="1"/>
              <a:t>Ri</a:t>
            </a:r>
            <a:r>
              <a:rPr lang="en-US" sz="2800" dirty="0"/>
              <a:t> + #n]</a:t>
            </a:r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2743200" algn="l"/>
              </a:tabLst>
            </a:pPr>
            <a:r>
              <a:rPr lang="en-US" sz="2800" dirty="0"/>
              <a:t>4.	Register indirect 		M[</a:t>
            </a:r>
            <a:r>
              <a:rPr lang="en-US" sz="2800" dirty="0" err="1"/>
              <a:t>Ri</a:t>
            </a:r>
            <a:r>
              <a:rPr lang="en-US" sz="2800" dirty="0"/>
              <a:t>]</a:t>
            </a:r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2743200" algn="l"/>
              </a:tabLst>
            </a:pPr>
            <a:r>
              <a:rPr lang="en-US" sz="2800" dirty="0"/>
              <a:t>5.	Indexed		M[</a:t>
            </a:r>
            <a:r>
              <a:rPr lang="en-US" sz="2800" dirty="0" err="1"/>
              <a:t>Ri</a:t>
            </a:r>
            <a:r>
              <a:rPr lang="en-US" sz="2800" dirty="0"/>
              <a:t> + </a:t>
            </a:r>
            <a:r>
              <a:rPr lang="en-US" sz="2800" dirty="0" err="1"/>
              <a:t>Rj</a:t>
            </a:r>
            <a:r>
              <a:rPr lang="en-US" sz="2800" dirty="0"/>
              <a:t>]</a:t>
            </a:r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2743200" algn="l"/>
              </a:tabLst>
            </a:pPr>
            <a:r>
              <a:rPr lang="en-US" sz="2800" dirty="0"/>
              <a:t>6.	Direct (absolute)		M[#n]</a:t>
            </a:r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2743200" algn="l"/>
              </a:tabLst>
            </a:pPr>
            <a:r>
              <a:rPr lang="en-US" sz="2800" dirty="0"/>
              <a:t>7.	Memory Indirect		M[M[</a:t>
            </a:r>
            <a:r>
              <a:rPr lang="en-US" sz="2800" dirty="0" err="1"/>
              <a:t>Ri</a:t>
            </a:r>
            <a:r>
              <a:rPr lang="en-US" sz="2800" dirty="0"/>
              <a:t>] ]</a:t>
            </a:r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2743200" algn="l"/>
              </a:tabLst>
            </a:pPr>
            <a:r>
              <a:rPr lang="en-US" sz="2800" dirty="0"/>
              <a:t>8.	</a:t>
            </a:r>
            <a:r>
              <a:rPr lang="en-US" sz="2800" dirty="0" err="1"/>
              <a:t>Autoincrement</a:t>
            </a:r>
            <a:r>
              <a:rPr lang="en-US" sz="2800" dirty="0"/>
              <a:t>		M[</a:t>
            </a:r>
            <a:r>
              <a:rPr lang="en-US" sz="2800" dirty="0" err="1"/>
              <a:t>Ri</a:t>
            </a:r>
            <a:r>
              <a:rPr lang="en-US" sz="2800" dirty="0"/>
              <a:t>++]</a:t>
            </a:r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2743200" algn="l"/>
              </a:tabLst>
            </a:pPr>
            <a:r>
              <a:rPr lang="en-US" sz="2800" dirty="0"/>
              <a:t>9.	</a:t>
            </a:r>
            <a:r>
              <a:rPr lang="en-US" sz="2800" dirty="0" err="1"/>
              <a:t>Autodecrement</a:t>
            </a:r>
            <a:r>
              <a:rPr lang="en-US" sz="2800" dirty="0"/>
              <a:t>		M[</a:t>
            </a:r>
            <a:r>
              <a:rPr lang="en-US" sz="2800" dirty="0" err="1"/>
              <a:t>Ri</a:t>
            </a:r>
            <a:r>
              <a:rPr lang="en-US" sz="2800" dirty="0"/>
              <a:t> - -]</a:t>
            </a:r>
          </a:p>
          <a:p>
            <a:pPr marL="285750" indent="-285750">
              <a:lnSpc>
                <a:spcPct val="90000"/>
              </a:lnSpc>
              <a:buFontTx/>
              <a:buNone/>
              <a:tabLst>
                <a:tab pos="2743200" algn="l"/>
              </a:tabLst>
            </a:pPr>
            <a:r>
              <a:rPr lang="en-US" sz="2800" dirty="0"/>
              <a:t>10. Scaled		M[</a:t>
            </a:r>
            <a:r>
              <a:rPr lang="en-US" sz="2800" dirty="0" err="1"/>
              <a:t>Ri</a:t>
            </a:r>
            <a:r>
              <a:rPr lang="en-US" sz="2800" dirty="0"/>
              <a:t> + </a:t>
            </a:r>
            <a:r>
              <a:rPr lang="en-US" sz="2800" dirty="0" err="1"/>
              <a:t>Rj</a:t>
            </a:r>
            <a:r>
              <a:rPr lang="en-US" sz="2800" dirty="0"/>
              <a:t>*d + #n]</a:t>
            </a:r>
            <a:endParaRPr lang="en-US" sz="2800" b="1" u="sng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7340600" y="1377950"/>
            <a:ext cx="1282700" cy="41783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6248400" y="4495800"/>
            <a:ext cx="901700" cy="10541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7346950" y="1092200"/>
            <a:ext cx="10160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>
                <a:latin typeface="Arial" pitchFamily="34" charset="0"/>
                <a:cs typeface="Angsana New" pitchFamily="18" charset="-34"/>
              </a:rPr>
              <a:t>memory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6172200" y="4114800"/>
            <a:ext cx="9398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 dirty="0">
                <a:latin typeface="Arial" pitchFamily="34" charset="0"/>
                <a:cs typeface="Angsana New" pitchFamily="18" charset="-34"/>
              </a:rPr>
              <a:t>reg. file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311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Addressing modes</a:t>
            </a:r>
          </a:p>
        </p:txBody>
      </p:sp>
    </p:spTree>
  </p:cSld>
  <p:clrMapOvr>
    <a:masterClrMapping/>
  </p:clrMapOvr>
  <p:transition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Summary of Use of Addressing Modes</a:t>
            </a:r>
          </a:p>
        </p:txBody>
      </p:sp>
      <p:pic>
        <p:nvPicPr>
          <p:cNvPr id="52232" name="Picture 8" descr="Ch2-fig0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2133600"/>
            <a:ext cx="7315200" cy="4343400"/>
          </a:xfr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0" y="0"/>
            <a:ext cx="2311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Addressing modes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Distribution of Displacement Values</a:t>
            </a:r>
          </a:p>
        </p:txBody>
      </p:sp>
      <p:pic>
        <p:nvPicPr>
          <p:cNvPr id="108549" name="Picture 5" descr="Ch2-fig0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2057400"/>
            <a:ext cx="6705600" cy="4191000"/>
          </a:xfr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0" y="0"/>
            <a:ext cx="2311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Addressing modes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  <a:noFill/>
          <a:ln/>
        </p:spPr>
        <p:txBody>
          <a:bodyPr lIns="90488" tIns="44450" rIns="90488" bIns="44450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Computer Architecture’s </a:t>
            </a:r>
            <a:b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</a:b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Changing Definition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58250" cy="4648200"/>
          </a:xfrm>
          <a:noFill/>
          <a:ln/>
        </p:spPr>
        <p:txBody>
          <a:bodyPr lIns="90488" tIns="44450" rIns="90488" bIns="44450"/>
          <a:lstStyle/>
          <a:p>
            <a:pPr marL="285750" indent="-285750"/>
            <a:r>
              <a:rPr lang="en-US" sz="2800" dirty="0"/>
              <a:t>1950s to 1960s: </a:t>
            </a:r>
          </a:p>
          <a:p>
            <a:pPr marL="685800" lvl="1"/>
            <a:r>
              <a:rPr lang="en-US" sz="2400" dirty="0"/>
              <a:t>Computer Architecture Course =</a:t>
            </a:r>
          </a:p>
          <a:p>
            <a:pPr marL="1085850" lvl="2"/>
            <a:r>
              <a:rPr lang="en-US" sz="2000" dirty="0"/>
              <a:t>Computer Arithmetic</a:t>
            </a:r>
            <a:br>
              <a:rPr lang="en-US" sz="2000" dirty="0"/>
            </a:br>
            <a:endParaRPr lang="en-US" sz="2000" dirty="0"/>
          </a:p>
          <a:p>
            <a:pPr marL="285750" indent="-285750"/>
            <a:r>
              <a:rPr lang="en-US" sz="2800" dirty="0"/>
              <a:t>1970s to 1980s:  </a:t>
            </a:r>
          </a:p>
          <a:p>
            <a:pPr marL="685800" lvl="1"/>
            <a:r>
              <a:rPr lang="en-US" sz="2400" dirty="0"/>
              <a:t>Computer Architecture Course =</a:t>
            </a:r>
          </a:p>
          <a:p>
            <a:pPr marL="1085850" lvl="2"/>
            <a:r>
              <a:rPr lang="en-US" sz="2000" dirty="0"/>
              <a:t>Instruction Set Design (especially ISA appropriate for compilers)</a:t>
            </a:r>
            <a:br>
              <a:rPr lang="en-US" sz="2000" dirty="0"/>
            </a:br>
            <a:endParaRPr lang="en-US" sz="2000" dirty="0"/>
          </a:p>
          <a:p>
            <a:pPr marL="285750" indent="-285750"/>
            <a:r>
              <a:rPr lang="en-US" sz="2800" dirty="0"/>
              <a:t>1990s+</a:t>
            </a:r>
          </a:p>
          <a:p>
            <a:pPr marL="685800" lvl="1"/>
            <a:r>
              <a:rPr lang="en-US" sz="2400" dirty="0"/>
              <a:t>Computer Architecture Course = </a:t>
            </a:r>
          </a:p>
          <a:p>
            <a:pPr marL="1085850" lvl="2"/>
            <a:r>
              <a:rPr lang="en-US" sz="2000" dirty="0"/>
              <a:t>Design of CPU (microarchitecture)</a:t>
            </a:r>
          </a:p>
          <a:p>
            <a:pPr marL="1085850" lvl="2"/>
            <a:r>
              <a:rPr lang="en-US" sz="2000" dirty="0"/>
              <a:t>Design of memory system &amp; I/O system</a:t>
            </a:r>
          </a:p>
          <a:p>
            <a:pPr marL="1085850" lvl="2"/>
            <a:r>
              <a:rPr lang="en-US" sz="2000" dirty="0"/>
              <a:t>Multiprocessor/multi-thread issues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Intro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Branch Distances (in terms of number of instructions) </a:t>
            </a:r>
          </a:p>
        </p:txBody>
      </p:sp>
      <p:pic>
        <p:nvPicPr>
          <p:cNvPr id="111621" name="Picture 5" descr="Ch2-fig2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2286000"/>
            <a:ext cx="7162800" cy="4038600"/>
          </a:xfr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0" y="0"/>
            <a:ext cx="1872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Other issues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990600" y="228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3600" b="1" dirty="0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Registers vs. Memory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19100" y="1447800"/>
            <a:ext cx="82677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th-TH" b="1" dirty="0">
                <a:latin typeface="Arial" pitchFamily="34" charset="0"/>
                <a:cs typeface="Angsana New" pitchFamily="18" charset="-34"/>
              </a:rPr>
              <a:t>Advantages</a:t>
            </a:r>
            <a:r>
              <a:rPr lang="en-US" b="1" dirty="0">
                <a:latin typeface="Arial" pitchFamily="34" charset="0"/>
                <a:cs typeface="Angsana New" pitchFamily="18" charset="-34"/>
              </a:rPr>
              <a:t> of Registers</a:t>
            </a:r>
            <a:endParaRPr lang="th-TH" b="1" dirty="0">
              <a:latin typeface="Arial" pitchFamily="34" charset="0"/>
              <a:cs typeface="Angsana New" pitchFamily="18" charset="-34"/>
            </a:endParaRP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th-TH" sz="2000" b="1" dirty="0">
                <a:latin typeface="Arial" pitchFamily="34" charset="0"/>
                <a:cs typeface="Angsana New" pitchFamily="18" charset="-34"/>
              </a:rPr>
              <a:t>Faster than cache (no addressing mode or tags)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th-TH" sz="2000" b="1" dirty="0">
                <a:latin typeface="Arial" pitchFamily="34" charset="0"/>
                <a:cs typeface="Angsana New" pitchFamily="18" charset="-34"/>
              </a:rPr>
              <a:t>Deterministic (no misses)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th-TH" sz="2000" b="1" dirty="0">
                <a:latin typeface="Arial" pitchFamily="34" charset="0"/>
                <a:cs typeface="Angsana New" pitchFamily="18" charset="-34"/>
              </a:rPr>
              <a:t>Can replicate (multiple read ports)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th-TH" sz="2000" b="1" dirty="0">
                <a:latin typeface="Arial" pitchFamily="34" charset="0"/>
                <a:cs typeface="Angsana New" pitchFamily="18" charset="-34"/>
              </a:rPr>
              <a:t>Short identifier (typically 3 to 8 bits)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th-TH" sz="2000" b="1" dirty="0">
                <a:latin typeface="Arial" pitchFamily="34" charset="0"/>
                <a:cs typeface="Angsana New" pitchFamily="18" charset="-34"/>
              </a:rPr>
              <a:t>Reduce memory traffic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</a:pPr>
            <a:endParaRPr lang="th-TH" sz="2000" b="1" dirty="0">
              <a:latin typeface="Arial" pitchFamily="34" charset="0"/>
              <a:cs typeface="Angsana New" pitchFamily="18" charset="-34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</a:pPr>
            <a:r>
              <a:rPr lang="th-TH" b="1" dirty="0">
                <a:latin typeface="Arial" pitchFamily="34" charset="0"/>
                <a:cs typeface="Angsana New" pitchFamily="18" charset="-34"/>
              </a:rPr>
              <a:t>Disadvantages</a:t>
            </a:r>
            <a:r>
              <a:rPr lang="en-US" b="1" dirty="0">
                <a:latin typeface="Arial" pitchFamily="34" charset="0"/>
                <a:cs typeface="Angsana New" pitchFamily="18" charset="-34"/>
              </a:rPr>
              <a:t> of Registers</a:t>
            </a:r>
            <a:endParaRPr lang="th-TH" b="1" dirty="0">
              <a:latin typeface="Arial" pitchFamily="34" charset="0"/>
              <a:cs typeface="Angsana New" pitchFamily="18" charset="-34"/>
            </a:endParaRP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th-TH" sz="2000" b="1" dirty="0">
                <a:latin typeface="Arial" pitchFamily="34" charset="0"/>
                <a:cs typeface="Angsana New" pitchFamily="18" charset="-34"/>
              </a:rPr>
              <a:t>Need to save and restore on procedure calls and context switch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th-TH" sz="2000" b="1" dirty="0">
                <a:latin typeface="Arial" pitchFamily="34" charset="0"/>
                <a:cs typeface="Angsana New" pitchFamily="18" charset="-34"/>
              </a:rPr>
              <a:t>Can</a:t>
            </a:r>
            <a:r>
              <a:rPr lang="th-TH" sz="2000" b="1" dirty="0">
                <a:latin typeface="Times New Roman"/>
                <a:cs typeface="Angsana New" pitchFamily="18" charset="-34"/>
              </a:rPr>
              <a:t>’</a:t>
            </a:r>
            <a:r>
              <a:rPr lang="th-TH" sz="2000" b="1" dirty="0">
                <a:latin typeface="Arial" pitchFamily="34" charset="0"/>
                <a:cs typeface="Angsana New" pitchFamily="18" charset="-34"/>
              </a:rPr>
              <a:t>t take the address of a register (for pointers)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th-TH" sz="2000" b="1" dirty="0">
                <a:latin typeface="Arial" pitchFamily="34" charset="0"/>
                <a:cs typeface="Angsana New" pitchFamily="18" charset="-34"/>
              </a:rPr>
              <a:t>Fixed size (can</a:t>
            </a:r>
            <a:r>
              <a:rPr lang="th-TH" sz="2000" b="1" dirty="0">
                <a:latin typeface="Times New Roman"/>
                <a:cs typeface="Angsana New" pitchFamily="18" charset="-34"/>
              </a:rPr>
              <a:t>’</a:t>
            </a:r>
            <a:r>
              <a:rPr lang="th-TH" sz="2000" b="1" dirty="0">
                <a:latin typeface="Arial" pitchFamily="34" charset="0"/>
                <a:cs typeface="Angsana New" pitchFamily="18" charset="-34"/>
              </a:rPr>
              <a:t>t store strings or structures efficiently)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000" b="1" dirty="0">
                <a:latin typeface="Arial" pitchFamily="34" charset="0"/>
                <a:cs typeface="Angsana New" pitchFamily="18" charset="-34"/>
              </a:rPr>
              <a:t>Generally limited in number</a:t>
            </a:r>
            <a:endParaRPr lang="th-TH" sz="2000" b="1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872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Other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990600" y="228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3600" b="1" dirty="0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How about something other than registers and memory?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19100" y="1447800"/>
            <a:ext cx="82677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000" b="1" dirty="0">
                <a:latin typeface="Arial" pitchFamily="34" charset="0"/>
                <a:cs typeface="Angsana New" pitchFamily="18" charset="-34"/>
              </a:rPr>
              <a:t>We have two namespaces.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000" b="1" dirty="0">
                <a:latin typeface="Arial" pitchFamily="34" charset="0"/>
                <a:cs typeface="Angsana New" pitchFamily="18" charset="-34"/>
              </a:rPr>
              <a:t>Why not 3?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endParaRPr lang="en-US" sz="2000" b="1" dirty="0">
              <a:latin typeface="Arial" pitchFamily="34" charset="0"/>
              <a:cs typeface="Angsana New" pitchFamily="18" charset="-34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000" b="1" dirty="0">
                <a:latin typeface="Arial" pitchFamily="34" charset="0"/>
                <a:cs typeface="Angsana New" pitchFamily="18" charset="-34"/>
              </a:rPr>
              <a:t>What other name spaces might make sense?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endParaRPr lang="en-US" sz="2000" b="1" dirty="0">
              <a:latin typeface="Arial" pitchFamily="34" charset="0"/>
              <a:cs typeface="Angsana New" pitchFamily="18" charset="-34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br>
              <a:rPr lang="en-US" sz="2000" b="1" dirty="0">
                <a:latin typeface="Arial" pitchFamily="34" charset="0"/>
                <a:cs typeface="Angsana New" pitchFamily="18" charset="-34"/>
              </a:rPr>
            </a:br>
            <a:endParaRPr lang="en-US" sz="2000" b="1" dirty="0">
              <a:latin typeface="Arial" pitchFamily="34" charset="0"/>
              <a:cs typeface="Angsana New" pitchFamily="18" charset="-34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endParaRPr lang="th-TH" sz="2000" b="1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872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Other issues</a:t>
            </a:r>
          </a:p>
        </p:txBody>
      </p:sp>
    </p:spTree>
    <p:extLst>
      <p:ext uri="{BB962C8B-B14F-4D97-AF65-F5344CB8AC3E}">
        <p14:creationId xmlns:p14="http://schemas.microsoft.com/office/powerpoint/2010/main" val="245132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838200" y="0"/>
            <a:ext cx="7239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90000"/>
              </a:lnSpc>
            </a:pPr>
            <a:br>
              <a:rPr lang="en-US" sz="3600" b="1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</a:br>
            <a:r>
              <a:rPr lang="en-US" sz="3600" b="1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 Alignment Issues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dirty="0">
                <a:latin typeface="Arial" pitchFamily="34" charset="0"/>
                <a:cs typeface="Angsana New" pitchFamily="18" charset="-34"/>
              </a:rPr>
              <a:t>If the architecture does not restrict memory accesses to be aligned then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800" dirty="0">
                <a:latin typeface="Arial" pitchFamily="34" charset="0"/>
                <a:cs typeface="Angsana New" pitchFamily="18" charset="-34"/>
              </a:rPr>
              <a:t>Software is simple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800" dirty="0">
                <a:latin typeface="Arial" pitchFamily="34" charset="0"/>
                <a:cs typeface="Angsana New" pitchFamily="18" charset="-34"/>
              </a:rPr>
              <a:t>Hardware must detect misalignment and make 2+ memory accesses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800" dirty="0">
                <a:latin typeface="Arial" pitchFamily="34" charset="0"/>
                <a:cs typeface="Angsana New" pitchFamily="18" charset="-34"/>
              </a:rPr>
              <a:t>Expensive detection logic is required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800" dirty="0">
                <a:latin typeface="Arial" pitchFamily="34" charset="0"/>
                <a:cs typeface="Angsana New" pitchFamily="18" charset="-34"/>
              </a:rPr>
              <a:t>All references can be made slower 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dirty="0">
                <a:latin typeface="Arial" pitchFamily="34" charset="0"/>
                <a:cs typeface="Angsana New" pitchFamily="18" charset="-34"/>
              </a:rPr>
              <a:t>Sometimes unrestricted alignment is required for backwards compatibility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dirty="0">
                <a:latin typeface="Arial" pitchFamily="34" charset="0"/>
                <a:cs typeface="Angsana New" pitchFamily="18" charset="-34"/>
              </a:rPr>
              <a:t>If the architecture restricts memory accesses to be aligned then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800" dirty="0">
                <a:latin typeface="Arial" pitchFamily="34" charset="0"/>
                <a:cs typeface="Angsana New" pitchFamily="18" charset="-34"/>
              </a:rPr>
              <a:t>Software must guarantee alignment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800" dirty="0">
                <a:latin typeface="Arial" pitchFamily="34" charset="0"/>
                <a:cs typeface="Angsana New" pitchFamily="18" charset="-34"/>
              </a:rPr>
              <a:t>Hardware detects misalignment access and traps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800" dirty="0">
                <a:latin typeface="Arial" pitchFamily="34" charset="0"/>
                <a:cs typeface="Angsana New" pitchFamily="18" charset="-34"/>
              </a:rPr>
              <a:t>No extra time is spent when data is aligned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dirty="0">
                <a:latin typeface="Arial" pitchFamily="34" charset="0"/>
                <a:cs typeface="Angsana New" pitchFamily="18" charset="-34"/>
              </a:rPr>
              <a:t>Since we want to make the common case fast, having restricted alignment is often a better choice, unless compatibility is an issue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endParaRPr lang="en-US" b="1" dirty="0">
              <a:latin typeface="Arial" pitchFamily="34" charset="0"/>
              <a:cs typeface="Angsana New" pitchFamily="18" charset="-34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</a:pPr>
            <a:endParaRPr lang="en-US" b="1" dirty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1872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Other issues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Frequency of Immediate Operands</a:t>
            </a:r>
          </a:p>
        </p:txBody>
      </p:sp>
      <p:pic>
        <p:nvPicPr>
          <p:cNvPr id="109573" name="Picture 5" descr="Ch2-fig0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2286000"/>
            <a:ext cx="6629400" cy="4114800"/>
          </a:xfr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0" y="0"/>
            <a:ext cx="1872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Other issues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62800" cy="1143000"/>
          </a:xfrm>
          <a:noFill/>
          <a:ln/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80x86 Instruction Frequency</a:t>
            </a:r>
            <a:b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</a:b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(SPECint92, Fig. 2.16)  </a:t>
            </a:r>
          </a:p>
        </p:txBody>
      </p:sp>
      <p:graphicFrame>
        <p:nvGraphicFramePr>
          <p:cNvPr id="98307" name="Object 3"/>
          <p:cNvGraphicFramePr>
            <a:graphicFrameLocks/>
          </p:cNvGraphicFramePr>
          <p:nvPr/>
        </p:nvGraphicFramePr>
        <p:xfrm>
          <a:off x="1249363" y="1538288"/>
          <a:ext cx="9036050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7" name="Document" r:id="rId4" imgW="9107280" imgH="4967280" progId="Word.Document.6">
                  <p:embed/>
                </p:oleObj>
              </mc:Choice>
              <mc:Fallback>
                <p:oleObj name="Document" r:id="rId4" imgW="9107280" imgH="4967280" progId="Word.Document.6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1538288"/>
                        <a:ext cx="9036050" cy="497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1872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Overview: Other issues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Today’s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/>
              <a:t>History of ISA design</a:t>
            </a:r>
          </a:p>
          <a:p>
            <a:endParaRPr lang="en-US" dirty="0"/>
          </a:p>
          <a:p>
            <a:r>
              <a:rPr lang="en-US" dirty="0"/>
              <a:t>Overview of ISA options</a:t>
            </a:r>
          </a:p>
          <a:p>
            <a:pPr lvl="1"/>
            <a:r>
              <a:rPr lang="en-US" dirty="0"/>
              <a:t>Classification into 0,1,2,3 address machines</a:t>
            </a:r>
          </a:p>
          <a:p>
            <a:pPr lvl="1"/>
            <a:r>
              <a:rPr lang="en-US" dirty="0"/>
              <a:t>Addressing modes</a:t>
            </a:r>
          </a:p>
          <a:p>
            <a:pPr lvl="1"/>
            <a:r>
              <a:rPr lang="en-US" dirty="0"/>
              <a:t>Other issues</a:t>
            </a:r>
          </a:p>
          <a:p>
            <a:endParaRPr lang="en-US" dirty="0"/>
          </a:p>
          <a:p>
            <a:r>
              <a:rPr lang="en-US">
                <a:solidFill>
                  <a:srgbClr val="00B050"/>
                </a:solidFill>
              </a:rPr>
              <a:t>Sum-up</a:t>
            </a:r>
            <a:r>
              <a:rPr lang="en-US" dirty="0">
                <a:solidFill>
                  <a:srgbClr val="00B050"/>
                </a:solidFill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200" dirty="0">
                <a:solidFill>
                  <a:srgbClr val="970118"/>
                </a:solidFill>
                <a:latin typeface="Arial" pitchFamily="34" charset="0"/>
                <a:ea typeface="+mj-ea"/>
                <a:cs typeface="Angsana New" pitchFamily="18" charset="-34"/>
              </a:rPr>
              <a:t>Encoding an Instruction </a:t>
            </a:r>
            <a:r>
              <a:rPr lang="en-US" b="1" kern="1200" dirty="0">
                <a:solidFill>
                  <a:srgbClr val="970118"/>
                </a:solidFill>
                <a:latin typeface="Arial" pitchFamily="34" charset="0"/>
                <a:cs typeface="Angsana New" pitchFamily="18" charset="-34"/>
              </a:rPr>
              <a:t>S</a:t>
            </a:r>
            <a:r>
              <a:rPr lang="en-US" b="1" kern="1200" dirty="0">
                <a:solidFill>
                  <a:srgbClr val="970118"/>
                </a:solidFill>
                <a:latin typeface="Arial" pitchFamily="34" charset="0"/>
                <a:ea typeface="+mj-ea"/>
                <a:cs typeface="Angsana New" pitchFamily="18" charset="-34"/>
              </a:rPr>
              <a:t>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metrics of goodness?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Program</a:t>
            </a:r>
            <a:r>
              <a:rPr lang="en-US" dirty="0"/>
              <a:t> is always the main measure.</a:t>
            </a:r>
          </a:p>
          <a:p>
            <a:pPr lvl="1"/>
            <a:r>
              <a:rPr lang="en-US" dirty="0"/>
              <a:t>But what goes into that?</a:t>
            </a:r>
          </a:p>
          <a:p>
            <a:pPr lvl="2"/>
            <a:r>
              <a:rPr lang="en-US" dirty="0"/>
              <a:t>Number of instructions</a:t>
            </a:r>
          </a:p>
          <a:p>
            <a:pPr lvl="2"/>
            <a:r>
              <a:rPr lang="en-US" dirty="0"/>
              <a:t>Time it takes to execute each instruction</a:t>
            </a:r>
          </a:p>
          <a:p>
            <a:pPr lvl="3"/>
            <a:r>
              <a:rPr lang="en-US" dirty="0"/>
              <a:t>Complexity of instruction</a:t>
            </a:r>
          </a:p>
          <a:p>
            <a:pPr lvl="4"/>
            <a:r>
              <a:rPr lang="en-US" dirty="0"/>
              <a:t>Decode</a:t>
            </a:r>
          </a:p>
          <a:p>
            <a:pPr lvl="4"/>
            <a:r>
              <a:rPr lang="en-US" dirty="0"/>
              <a:t>Execute</a:t>
            </a:r>
          </a:p>
          <a:p>
            <a:pPr lvl="3"/>
            <a:r>
              <a:rPr lang="en-US" dirty="0"/>
              <a:t>Size if code total (yes, that double counts number of instructions to some extent)</a:t>
            </a:r>
          </a:p>
          <a:p>
            <a:pPr lvl="3"/>
            <a:r>
              <a:rPr lang="en-US" dirty="0"/>
              <a:t>Impact on parallelization </a:t>
            </a:r>
          </a:p>
          <a:p>
            <a:pPr lvl="3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Sum-up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200" dirty="0">
                <a:solidFill>
                  <a:srgbClr val="970118"/>
                </a:solidFill>
                <a:latin typeface="Arial" pitchFamily="34" charset="0"/>
                <a:ea typeface="+mj-ea"/>
                <a:cs typeface="Angsana New" pitchFamily="18" charset="-34"/>
              </a:rPr>
              <a:t>Encoding an Instruction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impacts are pretty obvious</a:t>
            </a:r>
          </a:p>
          <a:p>
            <a:pPr lvl="1"/>
            <a:r>
              <a:rPr lang="en-US" dirty="0"/>
              <a:t>If you need fewer bits for a given program, you can expect a higher </a:t>
            </a:r>
            <a:r>
              <a:rPr lang="en-US" dirty="0" err="1"/>
              <a:t>Icache</a:t>
            </a:r>
            <a:r>
              <a:rPr lang="en-US" dirty="0"/>
              <a:t> hit rate.</a:t>
            </a:r>
          </a:p>
          <a:p>
            <a:pPr lvl="1"/>
            <a:r>
              <a:rPr lang="en-US" dirty="0"/>
              <a:t>If instructions aren’t regular (which field selects the input registers, variable instruction word </a:t>
            </a:r>
            <a:r>
              <a:rPr lang="en-US" dirty="0" err="1"/>
              <a:t>lenght</a:t>
            </a:r>
            <a:r>
              <a:rPr lang="en-US" dirty="0"/>
              <a:t>) you can expect a longer decode time.</a:t>
            </a:r>
          </a:p>
          <a:p>
            <a:r>
              <a:rPr lang="en-US" dirty="0"/>
              <a:t>Some aren’t</a:t>
            </a:r>
          </a:p>
          <a:p>
            <a:pPr lvl="1"/>
            <a:r>
              <a:rPr lang="en-US" dirty="0"/>
              <a:t>Discuss how the ISA might make a superscalar out-of-order processor difficult to build.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Sum-up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200" dirty="0">
                <a:solidFill>
                  <a:srgbClr val="970118"/>
                </a:solidFill>
                <a:latin typeface="Arial" pitchFamily="34" charset="0"/>
                <a:ea typeface="+mj-ea"/>
                <a:cs typeface="Angsana New" pitchFamily="18" charset="-34"/>
              </a:rPr>
              <a:t>Encoding an Instruction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610600" cy="4114800"/>
          </a:xfrm>
        </p:spPr>
        <p:txBody>
          <a:bodyPr/>
          <a:lstStyle/>
          <a:p>
            <a:r>
              <a:rPr lang="en-US" dirty="0"/>
              <a:t>Consider a load/store machine that uses </a:t>
            </a:r>
            <a:r>
              <a:rPr lang="en-US" dirty="0" err="1"/>
              <a:t>immediates</a:t>
            </a:r>
            <a:endParaRPr lang="en-US" dirty="0"/>
          </a:p>
          <a:p>
            <a:pPr lvl="1"/>
            <a:r>
              <a:rPr lang="en-US" dirty="0"/>
              <a:t>5 bits for registers, 16 bits for </a:t>
            </a:r>
            <a:r>
              <a:rPr lang="en-US" dirty="0" err="1"/>
              <a:t>immediates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What percent of a 32-bit ISA encoding does a 3 register argument instruction use?</a:t>
            </a:r>
          </a:p>
          <a:p>
            <a:pPr lvl="2"/>
            <a:r>
              <a:rPr lang="en-US" dirty="0"/>
              <a:t>An instruction using two registers and an immediate?</a:t>
            </a:r>
          </a:p>
          <a:p>
            <a:pPr lvl="1"/>
            <a:r>
              <a:rPr lang="en-US" dirty="0"/>
              <a:t>What would be the downside to using a 12-bit immediate?  The upside?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Sum-up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Instruction Set Architecture: </a:t>
            </a:r>
            <a:b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</a:b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The interface between hardware and software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772400" cy="4114800"/>
          </a:xfrm>
          <a:noFill/>
          <a:ln/>
        </p:spPr>
        <p:txBody>
          <a:bodyPr lIns="92075" tIns="46038" rIns="92075" bIns="46038"/>
          <a:lstStyle/>
          <a:p>
            <a:pPr marL="285750" indent="-285750" eaLnBrk="0" hangingPunct="0">
              <a:lnSpc>
                <a:spcPct val="90000"/>
              </a:lnSpc>
            </a:pPr>
            <a:r>
              <a:rPr lang="en-US" sz="2800" dirty="0"/>
              <a:t>Instruction set architecture is the structure of a computer that a machine language programmer must understand to write a correct (timing independent) program for that machine. </a:t>
            </a:r>
          </a:p>
          <a:p>
            <a:pPr marL="685800" lvl="1" indent="-228600" eaLnBrk="0" hangingPunct="0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marL="285750" indent="-285750" eaLnBrk="0" hangingPunct="0">
              <a:lnSpc>
                <a:spcPct val="90000"/>
              </a:lnSpc>
            </a:pPr>
            <a:r>
              <a:rPr lang="en-US" sz="2800" dirty="0"/>
              <a:t>The instruction set architecture is also the machine description that a hardware designer must understand to design a correct implementation of the computer. </a:t>
            </a:r>
          </a:p>
        </p:txBody>
      </p:sp>
      <p:sp>
        <p:nvSpPr>
          <p:cNvPr id="6" name="Rectangle 5"/>
          <p:cNvSpPr/>
          <p:nvPr/>
        </p:nvSpPr>
        <p:spPr>
          <a:xfrm>
            <a:off x="-228600" y="2286000"/>
            <a:ext cx="2209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Lef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Software</a:t>
            </a:r>
          </a:p>
        </p:txBody>
      </p:sp>
      <p:sp>
        <p:nvSpPr>
          <p:cNvPr id="7" name="Rectangle 6"/>
          <p:cNvSpPr/>
          <p:nvPr/>
        </p:nvSpPr>
        <p:spPr>
          <a:xfrm>
            <a:off x="-457200" y="4114800"/>
            <a:ext cx="2438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Lef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Hardware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Intro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Encoding an Instruction Set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desire to have as many registers and addressing modes as possible</a:t>
            </a:r>
          </a:p>
          <a:p>
            <a:pPr>
              <a:lnSpc>
                <a:spcPct val="90000"/>
              </a:lnSpc>
            </a:pPr>
            <a:r>
              <a:rPr lang="en-US" dirty="0"/>
              <a:t>The impact of size of register and addressing mode fields on the average instruction size and hence on the average program size</a:t>
            </a:r>
          </a:p>
          <a:p>
            <a:pPr>
              <a:lnSpc>
                <a:spcPct val="90000"/>
              </a:lnSpc>
            </a:pPr>
            <a:r>
              <a:rPr lang="en-US" dirty="0"/>
              <a:t>A desire to have instruction encode into lengths that will be easy to handle in the implementation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Sum-up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543800" cy="381000"/>
          </a:xfrm>
          <a:noFill/>
          <a:ln/>
        </p:spPr>
        <p:txBody>
          <a:bodyPr lIns="90488" tIns="44450" rIns="90488" bIns="44450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Interface Design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38150" y="1308100"/>
            <a:ext cx="8591550" cy="25630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 eaLnBrk="0" hangingPunct="0">
              <a:lnSpc>
                <a:spcPct val="86000"/>
              </a:lnSpc>
              <a:spcBef>
                <a:spcPct val="41000"/>
              </a:spcBef>
            </a:pPr>
            <a:r>
              <a:rPr lang="en-US" b="1" dirty="0">
                <a:latin typeface="Arial" pitchFamily="34" charset="0"/>
              </a:rPr>
              <a:t>A good interface:</a:t>
            </a:r>
            <a:endParaRPr lang="en-US" sz="1800" b="1" dirty="0">
              <a:latin typeface="Arial" pitchFamily="34" charset="0"/>
            </a:endParaRPr>
          </a:p>
          <a:p>
            <a:pPr marL="800100" lvl="1" indent="-342900" eaLnBrk="0" hangingPunct="0">
              <a:lnSpc>
                <a:spcPct val="86000"/>
              </a:lnSpc>
              <a:spcBef>
                <a:spcPct val="41000"/>
              </a:spcBef>
              <a:buSzPct val="100000"/>
              <a:buFontTx/>
              <a:buChar char="•"/>
            </a:pPr>
            <a:r>
              <a:rPr lang="en-US" b="1" dirty="0">
                <a:latin typeface="Arial" pitchFamily="34" charset="0"/>
              </a:rPr>
              <a:t>Lasts through many implementations (portability, compatibility)</a:t>
            </a:r>
          </a:p>
          <a:p>
            <a:pPr marL="800100" lvl="1" indent="-342900" eaLnBrk="0" hangingPunct="0">
              <a:lnSpc>
                <a:spcPct val="86000"/>
              </a:lnSpc>
              <a:spcBef>
                <a:spcPct val="41000"/>
              </a:spcBef>
              <a:buSzPct val="100000"/>
              <a:buFontTx/>
              <a:buChar char="•"/>
            </a:pPr>
            <a:r>
              <a:rPr lang="en-US" b="1" dirty="0">
                <a:latin typeface="Arial" pitchFamily="34" charset="0"/>
              </a:rPr>
              <a:t>Is used in many different ways (generality)</a:t>
            </a:r>
          </a:p>
          <a:p>
            <a:pPr marL="800100" lvl="1" indent="-342900" eaLnBrk="0" hangingPunct="0">
              <a:lnSpc>
                <a:spcPct val="86000"/>
              </a:lnSpc>
              <a:spcBef>
                <a:spcPct val="41000"/>
              </a:spcBef>
              <a:buSzPct val="100000"/>
              <a:buFontTx/>
              <a:buChar char="•"/>
            </a:pPr>
            <a:r>
              <a:rPr lang="en-US" b="1" dirty="0">
                <a:latin typeface="Arial" pitchFamily="34" charset="0"/>
              </a:rPr>
              <a:t>Provides </a:t>
            </a:r>
            <a:r>
              <a:rPr lang="en-US" b="1" i="1" dirty="0">
                <a:solidFill>
                  <a:srgbClr val="00B050"/>
                </a:solidFill>
                <a:latin typeface="Arial" pitchFamily="34" charset="0"/>
              </a:rPr>
              <a:t>convenient</a:t>
            </a:r>
            <a:r>
              <a:rPr lang="en-US" b="1" i="1" dirty="0">
                <a:latin typeface="Arial" pitchFamily="34" charset="0"/>
              </a:rPr>
              <a:t> </a:t>
            </a:r>
            <a:r>
              <a:rPr lang="en-US" b="1" dirty="0">
                <a:latin typeface="Arial" pitchFamily="34" charset="0"/>
              </a:rPr>
              <a:t> functionality to higher levels</a:t>
            </a:r>
          </a:p>
          <a:p>
            <a:pPr marL="800100" lvl="1" indent="-342900" eaLnBrk="0" hangingPunct="0">
              <a:lnSpc>
                <a:spcPct val="86000"/>
              </a:lnSpc>
              <a:spcBef>
                <a:spcPct val="41000"/>
              </a:spcBef>
              <a:buSzPct val="100000"/>
              <a:buFontTx/>
              <a:buChar char="•"/>
            </a:pPr>
            <a:r>
              <a:rPr lang="en-US" b="1" dirty="0">
                <a:latin typeface="Arial" pitchFamily="34" charset="0"/>
              </a:rPr>
              <a:t>Permits an </a:t>
            </a:r>
            <a:r>
              <a:rPr lang="en-US" b="1" i="1" dirty="0">
                <a:solidFill>
                  <a:srgbClr val="00B050"/>
                </a:solidFill>
                <a:latin typeface="Arial" pitchFamily="34" charset="0"/>
              </a:rPr>
              <a:t>efficient</a:t>
            </a:r>
            <a:r>
              <a:rPr lang="en-US" b="1" dirty="0">
                <a:latin typeface="Arial" pitchFamily="34" charset="0"/>
              </a:rPr>
              <a:t> implementation at lower levels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17900" y="4743450"/>
            <a:ext cx="1398588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7000"/>
              </a:lnSpc>
            </a:pPr>
            <a:r>
              <a:rPr lang="en-US" b="1">
                <a:latin typeface="Arial" pitchFamily="34" charset="0"/>
              </a:rPr>
              <a:t>Interface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3441700" y="4641850"/>
            <a:ext cx="1574800" cy="736600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632450" y="4559300"/>
            <a:ext cx="749300" cy="3286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92000"/>
              </a:lnSpc>
            </a:pPr>
            <a:r>
              <a:rPr lang="en-US" sz="1800" b="1">
                <a:latin typeface="Arial" pitchFamily="34" charset="0"/>
              </a:rPr>
              <a:t>imp 1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708650" y="5092700"/>
            <a:ext cx="749300" cy="3286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92000"/>
              </a:lnSpc>
            </a:pPr>
            <a:r>
              <a:rPr lang="en-US" sz="1800" b="1">
                <a:latin typeface="Arial" pitchFamily="34" charset="0"/>
              </a:rPr>
              <a:t>imp 2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556250" y="5626100"/>
            <a:ext cx="749300" cy="3286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92000"/>
              </a:lnSpc>
            </a:pPr>
            <a:r>
              <a:rPr lang="en-US" sz="1800" b="1">
                <a:latin typeface="Arial" pitchFamily="34" charset="0"/>
              </a:rPr>
              <a:t>imp 3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5029200" y="4705350"/>
            <a:ext cx="609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5029200" y="5105400"/>
            <a:ext cx="6858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5029200" y="5105400"/>
            <a:ext cx="5334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051050" y="4483100"/>
            <a:ext cx="546100" cy="3286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92000"/>
              </a:lnSpc>
            </a:pPr>
            <a:r>
              <a:rPr lang="en-US" sz="1800" b="1">
                <a:latin typeface="Arial" pitchFamily="34" charset="0"/>
              </a:rPr>
              <a:t>use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1822450" y="5016500"/>
            <a:ext cx="546100" cy="3286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92000"/>
              </a:lnSpc>
            </a:pPr>
            <a:r>
              <a:rPr lang="en-US" sz="1800" b="1">
                <a:latin typeface="Arial" pitchFamily="34" charset="0"/>
              </a:rPr>
              <a:t>use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051050" y="5549900"/>
            <a:ext cx="546100" cy="3286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92000"/>
              </a:lnSpc>
            </a:pPr>
            <a:r>
              <a:rPr lang="en-US" sz="1800" b="1">
                <a:latin typeface="Arial" pitchFamily="34" charset="0"/>
              </a:rPr>
              <a:t>use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590800" y="4629150"/>
            <a:ext cx="8382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V="1">
            <a:off x="2362200" y="5010150"/>
            <a:ext cx="1066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2590800" y="5086350"/>
            <a:ext cx="838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7162800" y="447675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7327900" y="4502150"/>
            <a:ext cx="596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>
                <a:latin typeface="Arial" pitchFamily="34" charset="0"/>
              </a:rPr>
              <a:t>time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Intro</a:t>
            </a: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Today’s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History of ISA design</a:t>
            </a:r>
          </a:p>
          <a:p>
            <a:endParaRPr lang="en-US" dirty="0"/>
          </a:p>
          <a:p>
            <a:r>
              <a:rPr lang="en-US" dirty="0"/>
              <a:t>Overview of ISA options</a:t>
            </a:r>
          </a:p>
          <a:p>
            <a:pPr lvl="1"/>
            <a:r>
              <a:rPr lang="en-US" dirty="0"/>
              <a:t>Classification into 0,1,2,3 address machines</a:t>
            </a:r>
          </a:p>
          <a:p>
            <a:pPr lvl="1"/>
            <a:r>
              <a:rPr lang="en-US" dirty="0"/>
              <a:t>Addressing modes</a:t>
            </a:r>
          </a:p>
          <a:p>
            <a:pPr lvl="1"/>
            <a:r>
              <a:rPr lang="en-US" dirty="0"/>
              <a:t>Other issues</a:t>
            </a:r>
          </a:p>
          <a:p>
            <a:endParaRPr lang="en-US" dirty="0"/>
          </a:p>
          <a:p>
            <a:r>
              <a:rPr lang="en-US" dirty="0"/>
              <a:t>Sum-up.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Intro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543800" cy="381000"/>
          </a:xfrm>
          <a:noFill/>
          <a:ln/>
        </p:spPr>
        <p:txBody>
          <a:bodyPr lIns="90488" tIns="44450" rIns="90488" bIns="44450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Evolution of Instruction Sets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98700" y="1092200"/>
            <a:ext cx="38608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 dirty="0">
                <a:solidFill>
                  <a:srgbClr val="00B050"/>
                </a:solidFill>
                <a:latin typeface="Arial" pitchFamily="34" charset="0"/>
              </a:rPr>
              <a:t>Single Accumulator </a:t>
            </a:r>
            <a:r>
              <a:rPr lang="en-US" sz="1800" b="1" dirty="0">
                <a:latin typeface="Arial" pitchFamily="34" charset="0"/>
              </a:rPr>
              <a:t>(EDSAC 1950)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146300" y="1549400"/>
            <a:ext cx="34861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 dirty="0">
                <a:solidFill>
                  <a:srgbClr val="00B050"/>
                </a:solidFill>
                <a:latin typeface="Arial" pitchFamily="34" charset="0"/>
              </a:rPr>
              <a:t>Accumulator + Index Registers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784350" y="1835150"/>
            <a:ext cx="45593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 dirty="0">
                <a:latin typeface="Arial" pitchFamily="34" charset="0"/>
              </a:rPr>
              <a:t>(Manchester Mark I, IBM 700 series 1953)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374900" y="2540000"/>
            <a:ext cx="38608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 dirty="0">
                <a:solidFill>
                  <a:srgbClr val="00B050"/>
                </a:solidFill>
                <a:latin typeface="Arial" pitchFamily="34" charset="0"/>
              </a:rPr>
              <a:t>Separation of Programming Model</a:t>
            </a:r>
          </a:p>
          <a:p>
            <a:pPr eaLnBrk="0" hangingPunct="0">
              <a:lnSpc>
                <a:spcPct val="85000"/>
              </a:lnSpc>
            </a:pPr>
            <a:r>
              <a:rPr lang="en-US" sz="1800" b="1" dirty="0">
                <a:solidFill>
                  <a:srgbClr val="00B050"/>
                </a:solidFill>
                <a:latin typeface="Arial" pitchFamily="34" charset="0"/>
              </a:rPr>
              <a:t>          from Implementation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22300" y="3454400"/>
            <a:ext cx="31115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 dirty="0">
                <a:solidFill>
                  <a:srgbClr val="00B050"/>
                </a:solidFill>
                <a:latin typeface="Arial" pitchFamily="34" charset="0"/>
              </a:rPr>
              <a:t>High-level Language Based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194300" y="3454400"/>
            <a:ext cx="22987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 dirty="0">
                <a:solidFill>
                  <a:srgbClr val="00B050"/>
                </a:solidFill>
                <a:latin typeface="Arial" pitchFamily="34" charset="0"/>
              </a:rPr>
              <a:t>Concept of a Family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003300" y="3759200"/>
            <a:ext cx="1538883" cy="2867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 dirty="0">
                <a:latin typeface="Arial" pitchFamily="34" charset="0"/>
              </a:rPr>
              <a:t>(B5000 1963)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651500" y="3759200"/>
            <a:ext cx="17145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 dirty="0">
                <a:latin typeface="Arial" pitchFamily="34" charset="0"/>
              </a:rPr>
              <a:t>(IBM 360 1964)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298700" y="4292600"/>
            <a:ext cx="40386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 dirty="0">
                <a:solidFill>
                  <a:srgbClr val="00B050"/>
                </a:solidFill>
                <a:latin typeface="Arial" pitchFamily="34" charset="0"/>
              </a:rPr>
              <a:t>General Purpose Register Machines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69900" y="4902200"/>
            <a:ext cx="2882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 dirty="0">
                <a:solidFill>
                  <a:srgbClr val="00B050"/>
                </a:solidFill>
                <a:latin typeface="Arial" pitchFamily="34" charset="0"/>
              </a:rPr>
              <a:t>Complex Instruction Sets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118100" y="4902200"/>
            <a:ext cx="27305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 dirty="0">
                <a:solidFill>
                  <a:srgbClr val="00B050"/>
                </a:solidFill>
                <a:latin typeface="Arial" pitchFamily="34" charset="0"/>
              </a:rPr>
              <a:t>Load/Store Architecture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5346700" y="5740400"/>
            <a:ext cx="673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 dirty="0">
                <a:solidFill>
                  <a:srgbClr val="00B050"/>
                </a:solidFill>
                <a:latin typeface="Arial" pitchFamily="34" charset="0"/>
              </a:rPr>
              <a:t>RISC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774700" y="5283200"/>
            <a:ext cx="2701573" cy="2867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 dirty="0">
                <a:latin typeface="Arial" pitchFamily="34" charset="0"/>
              </a:rPr>
              <a:t>(VAX, Intel 432 1977-80)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5499100" y="5207000"/>
            <a:ext cx="3073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>
                <a:latin typeface="Arial" pitchFamily="34" charset="0"/>
              </a:rPr>
              <a:t>(CDC 6600, Cray 1 1963-76)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3517900" y="6007100"/>
            <a:ext cx="56007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>
                <a:latin typeface="Arial" pitchFamily="34" charset="0"/>
              </a:rPr>
              <a:t>(Mips,Sparc,HP-PA,IBM RS6000,PowerPC . . .1987)</a:t>
            </a: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3733800" y="13716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3733800" y="2209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H="1">
            <a:off x="2438400" y="3048000"/>
            <a:ext cx="990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4419600" y="3048000"/>
            <a:ext cx="1371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2514600" y="4038600"/>
            <a:ext cx="609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H="1">
            <a:off x="5105400" y="38100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flipH="1">
            <a:off x="1981200" y="4572000"/>
            <a:ext cx="1371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4800600" y="4572000"/>
            <a:ext cx="990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5791200" y="5486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4051300" y="6426200"/>
            <a:ext cx="1032334" cy="2867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 dirty="0">
                <a:solidFill>
                  <a:srgbClr val="00B050"/>
                </a:solidFill>
                <a:latin typeface="Arial" pitchFamily="34" charset="0"/>
              </a:rPr>
              <a:t>“EPIC”?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537200" y="6426200"/>
            <a:ext cx="16637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b="1">
                <a:latin typeface="Arial" pitchFamily="34" charset="0"/>
              </a:rPr>
              <a:t>(IA-64. . .1999)</a:t>
            </a: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5715000" y="62103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History</a:t>
            </a: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Evolution of Instruction Sets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</a:pPr>
            <a:r>
              <a:rPr lang="en-US" sz="2800" dirty="0"/>
              <a:t>Major advances in computer architecture are typically associated with landmark instruction set designs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 dirty="0"/>
              <a:t>Design decisions must take into account: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400" dirty="0"/>
              <a:t>technology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400" dirty="0"/>
              <a:t>machine organization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400" dirty="0"/>
              <a:t>programming languages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400" dirty="0"/>
              <a:t>compiler technology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400" dirty="0"/>
              <a:t>operating systems</a:t>
            </a:r>
          </a:p>
          <a:p>
            <a:pPr marL="285750" indent="-285750">
              <a:lnSpc>
                <a:spcPct val="90000"/>
              </a:lnSpc>
            </a:pPr>
            <a:r>
              <a:rPr lang="en-US" sz="2800" dirty="0"/>
              <a:t>And they in turn influence these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History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3600" b="1" kern="1200" dirty="0">
                <a:solidFill>
                  <a:srgbClr val="970118"/>
                </a:solidFill>
                <a:latin typeface="Arial" pitchFamily="34" charset="0"/>
                <a:ea typeface="+mn-ea"/>
                <a:cs typeface="Angsana New" pitchFamily="18" charset="-34"/>
              </a:rPr>
              <a:t>Today’s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/>
              <a:t>History of ISA design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Overview of ISA options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Classification into 0,1,2,3 address machines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Addressing modes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Other issues</a:t>
            </a:r>
          </a:p>
          <a:p>
            <a:endParaRPr lang="en-US" dirty="0"/>
          </a:p>
          <a:p>
            <a:r>
              <a:rPr lang="en-US" dirty="0"/>
              <a:t>Sum-up.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4263</TotalTime>
  <Words>2748</Words>
  <Application>Microsoft Office PowerPoint</Application>
  <PresentationFormat>On-screen Show (4:3)</PresentationFormat>
  <Paragraphs>492</Paragraphs>
  <Slides>40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Angsana New</vt:lpstr>
      <vt:lpstr>Arial</vt:lpstr>
      <vt:lpstr>Symbol</vt:lpstr>
      <vt:lpstr>Times New Roman</vt:lpstr>
      <vt:lpstr>Wingdings</vt:lpstr>
      <vt:lpstr>Default Design</vt:lpstr>
      <vt:lpstr>Document</vt:lpstr>
      <vt:lpstr>Instruction Set Architectures: History and Issues</vt:lpstr>
      <vt:lpstr>Schedule of things to do</vt:lpstr>
      <vt:lpstr>Computer Architecture’s  Changing Definition</vt:lpstr>
      <vt:lpstr>Instruction Set Architecture:  The interface between hardware and software</vt:lpstr>
      <vt:lpstr>Interface Design</vt:lpstr>
      <vt:lpstr>Today’s outline</vt:lpstr>
      <vt:lpstr>Evolution of Instruction Sets</vt:lpstr>
      <vt:lpstr>Evolution of Instruction Sets</vt:lpstr>
      <vt:lpstr>Today’s outline</vt:lpstr>
      <vt:lpstr>What Are the Components of an ISA?</vt:lpstr>
      <vt:lpstr>What Must an Instruction Specify?(I)</vt:lpstr>
      <vt:lpstr>What Must an Instruction Specify?(II)</vt:lpstr>
      <vt:lpstr>Instructions Can Be Divided into  3 Classes (I)</vt:lpstr>
      <vt:lpstr>Classifying ISAs</vt:lpstr>
      <vt:lpstr>Classifying ISAs</vt:lpstr>
      <vt:lpstr>Stack Architectures</vt:lpstr>
      <vt:lpstr>Stacks: Pros and Cons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Comparing Code Density</vt:lpstr>
      <vt:lpstr>Types of Addressing Modes (VAX)</vt:lpstr>
      <vt:lpstr>Summary of Use of Addressing Modes</vt:lpstr>
      <vt:lpstr>Distribution of Displacement Values</vt:lpstr>
      <vt:lpstr>Branch Distances (in terms of number of instructions) </vt:lpstr>
      <vt:lpstr>PowerPoint Presentation</vt:lpstr>
      <vt:lpstr>PowerPoint Presentation</vt:lpstr>
      <vt:lpstr>PowerPoint Presentation</vt:lpstr>
      <vt:lpstr>Frequency of Immediate Operands</vt:lpstr>
      <vt:lpstr>80x86 Instruction Frequency (SPECint92, Fig. 2.16)  </vt:lpstr>
      <vt:lpstr>Today’s outline</vt:lpstr>
      <vt:lpstr>Encoding an Instruction Set</vt:lpstr>
      <vt:lpstr>Encoding an Instruction Set</vt:lpstr>
      <vt:lpstr>Encoding an Instruction Set</vt:lpstr>
      <vt:lpstr>Encoding an Instruction 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Set Principles</dc:title>
  <dc:creator>srini</dc:creator>
  <cp:lastModifiedBy>Brehob, Mark</cp:lastModifiedBy>
  <cp:revision>66</cp:revision>
  <cp:lastPrinted>2018-04-03T15:43:31Z</cp:lastPrinted>
  <dcterms:created xsi:type="dcterms:W3CDTF">2001-04-01T16:20:06Z</dcterms:created>
  <dcterms:modified xsi:type="dcterms:W3CDTF">2024-04-09T15:50:34Z</dcterms:modified>
</cp:coreProperties>
</file>