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2"/>
  </p:notesMasterIdLst>
  <p:sldIdLst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281" r:id="rId16"/>
    <p:sldId id="357" r:id="rId17"/>
    <p:sldId id="358" r:id="rId18"/>
    <p:sldId id="359" r:id="rId19"/>
    <p:sldId id="360" r:id="rId20"/>
    <p:sldId id="258" r:id="rId21"/>
    <p:sldId id="333" r:id="rId22"/>
    <p:sldId id="345" r:id="rId23"/>
    <p:sldId id="344" r:id="rId24"/>
    <p:sldId id="331" r:id="rId25"/>
    <p:sldId id="259" r:id="rId26"/>
    <p:sldId id="262" r:id="rId27"/>
    <p:sldId id="263" r:id="rId28"/>
    <p:sldId id="264" r:id="rId29"/>
    <p:sldId id="335" r:id="rId30"/>
    <p:sldId id="336" r:id="rId31"/>
    <p:sldId id="334" r:id="rId32"/>
    <p:sldId id="265" r:id="rId33"/>
    <p:sldId id="266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276" r:id="rId44"/>
    <p:sldId id="277" r:id="rId45"/>
    <p:sldId id="278" r:id="rId46"/>
    <p:sldId id="279" r:id="rId47"/>
    <p:sldId id="280" r:id="rId48"/>
    <p:sldId id="282" r:id="rId49"/>
    <p:sldId id="283" r:id="rId50"/>
    <p:sldId id="284" r:id="rId51"/>
    <p:sldId id="285" r:id="rId52"/>
    <p:sldId id="337" r:id="rId53"/>
    <p:sldId id="338" r:id="rId54"/>
    <p:sldId id="340" r:id="rId55"/>
    <p:sldId id="362" r:id="rId56"/>
    <p:sldId id="339" r:id="rId57"/>
    <p:sldId id="361" r:id="rId58"/>
    <p:sldId id="363" r:id="rId59"/>
    <p:sldId id="364" r:id="rId60"/>
    <p:sldId id="286" r:id="rId61"/>
    <p:sldId id="341" r:id="rId62"/>
    <p:sldId id="287" r:id="rId63"/>
    <p:sldId id="343" r:id="rId64"/>
    <p:sldId id="332" r:id="rId65"/>
    <p:sldId id="290" r:id="rId66"/>
    <p:sldId id="291" r:id="rId67"/>
    <p:sldId id="342" r:id="rId68"/>
    <p:sldId id="293" r:id="rId69"/>
    <p:sldId id="294" r:id="rId70"/>
    <p:sldId id="297" r:id="rId71"/>
    <p:sldId id="298" r:id="rId72"/>
    <p:sldId id="299" r:id="rId73"/>
    <p:sldId id="300" r:id="rId74"/>
    <p:sldId id="301" r:id="rId75"/>
    <p:sldId id="302" r:id="rId76"/>
    <p:sldId id="303" r:id="rId77"/>
    <p:sldId id="304" r:id="rId78"/>
    <p:sldId id="305" r:id="rId79"/>
    <p:sldId id="306" r:id="rId80"/>
    <p:sldId id="307" r:id="rId81"/>
    <p:sldId id="308" r:id="rId82"/>
    <p:sldId id="309" r:id="rId83"/>
    <p:sldId id="310" r:id="rId84"/>
    <p:sldId id="311" r:id="rId85"/>
    <p:sldId id="312" r:id="rId86"/>
    <p:sldId id="313" r:id="rId87"/>
    <p:sldId id="314" r:id="rId88"/>
    <p:sldId id="315" r:id="rId89"/>
    <p:sldId id="316" r:id="rId90"/>
    <p:sldId id="317" r:id="rId91"/>
    <p:sldId id="318" r:id="rId92"/>
    <p:sldId id="319" r:id="rId93"/>
    <p:sldId id="320" r:id="rId94"/>
    <p:sldId id="321" r:id="rId95"/>
    <p:sldId id="322" r:id="rId96"/>
    <p:sldId id="323" r:id="rId97"/>
    <p:sldId id="324" r:id="rId98"/>
    <p:sldId id="325" r:id="rId99"/>
    <p:sldId id="326" r:id="rId100"/>
    <p:sldId id="327" r:id="rId10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5786" autoAdjust="0"/>
  </p:normalViewPr>
  <p:slideViewPr>
    <p:cSldViewPr>
      <p:cViewPr varScale="1">
        <p:scale>
          <a:sx n="132" d="100"/>
          <a:sy n="132" d="100"/>
        </p:scale>
        <p:origin x="509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tableStyles" Target="tableStyle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/>
          <a:lstStyle>
            <a:lvl1pPr algn="r">
              <a:defRPr sz="1300"/>
            </a:lvl1pPr>
          </a:lstStyle>
          <a:p>
            <a:fld id="{2795543B-EAC6-416C-B5A8-64FCE9A7D567}" type="datetimeFigureOut">
              <a:rPr lang="en-US" smtClean="0"/>
              <a:t>9/5/2023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8" tIns="48325" rIns="96648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48" tIns="48325" rIns="96648" bIns="483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48" tIns="48325" rIns="96648" bIns="48325" rtlCol="0" anchor="b"/>
          <a:lstStyle>
            <a:lvl1pPr algn="r">
              <a:defRPr sz="1300"/>
            </a:lvl1pPr>
          </a:lstStyle>
          <a:p>
            <a:fld id="{D3BCEC10-4011-47F2-851D-BF45BF1E68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0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0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88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1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07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00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16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>
                <a:solidFill>
                  <a:prstClr val="black"/>
                </a:solidFill>
              </a:rPr>
              <a:pPr/>
              <a:t>9/5/2023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92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>
                <a:solidFill>
                  <a:prstClr val="black"/>
                </a:solidFill>
              </a:rPr>
              <a:pPr/>
              <a:t>9/5/2023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9413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239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412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>
                <a:solidFill>
                  <a:prstClr val="black"/>
                </a:solidFill>
              </a:rPr>
              <a:pPr/>
              <a:t>9/5/2023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6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016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3C86E9E-3AA1-4A6A-951A-BB200625AB65}" type="datetime1">
              <a:rPr lang="en-US" smtClean="0">
                <a:solidFill>
                  <a:prstClr val="black"/>
                </a:solidFill>
              </a:rPr>
              <a:pPr/>
              <a:t>9/5/2023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372CEC-55CC-48F1-8EA9-CCE5955C4F3B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396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7, 7, 14.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CEC10-4011-47F2-851D-BF45BF1E68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058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2611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820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33035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2918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These are not very realistic</a:t>
            </a:r>
            <a:r>
              <a:rPr lang="en-US" baseline="0" dirty="0"/>
              <a:t> in that none of them are generally strictly true.  But most of the time they are pretty good approximations.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050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7010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314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8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799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may be that there</a:t>
            </a:r>
            <a:r>
              <a:rPr lang="en-US" baseline="0" dirty="0"/>
              <a:t> is no critical instant when all tasks start.  That’s unusual, but not impossible (say 2 tasks both with period 5 where the first instance of task 1 starts at time 2 and the first instance of task 2 starts at time 0.  Not something we actually worry about!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264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074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1/3+3/8=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366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80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392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4385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2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</a:t>
            </a:r>
            <a:r>
              <a:rPr lang="en-US" baseline="0" dirty="0"/>
              <a:t> re-compute when new task is added or when current task stops.  After all, the task with the ED won’t change.  </a:t>
            </a:r>
          </a:p>
          <a:p>
            <a:r>
              <a:rPr lang="en-US" baseline="0" dirty="0"/>
              <a:t>Basically a linked-list of tasks sorted by deadline.  Could use a tree or (better) a heap, but given the task list is usually pretty short and that heaps have to be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809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89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55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576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3541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055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issue: data structure may not be in a safe state.  Consider a tree where it’s not a tree for part of an insertion.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BCEC10-4011-47F2-851D-BF45BF1E682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023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while(!</a:t>
            </a:r>
            <a:r>
              <a:rPr lang="en-US" dirty="0" err="1"/>
              <a:t>sem_serial</a:t>
            </a:r>
            <a:r>
              <a:rPr lang="en-US" dirty="0"/>
              <a:t>);  // wait until it’s available (using 1 as available and 0 as not).  -- notice the ;</a:t>
            </a:r>
          </a:p>
          <a:p>
            <a:r>
              <a:rPr lang="en-US" dirty="0" err="1"/>
              <a:t>Sem_serial</a:t>
            </a:r>
            <a:r>
              <a:rPr lang="en-US" dirty="0"/>
              <a:t>=0;</a:t>
            </a:r>
          </a:p>
          <a:p>
            <a:r>
              <a:rPr lang="en-US" dirty="0" err="1"/>
              <a:t>Printf</a:t>
            </a:r>
            <a:r>
              <a:rPr lang="en-US" dirty="0"/>
              <a:t>(thingy);</a:t>
            </a:r>
          </a:p>
          <a:p>
            <a:r>
              <a:rPr lang="en-US" dirty="0" err="1"/>
              <a:t>Sem_serial</a:t>
            </a:r>
            <a:r>
              <a:rPr lang="en-US" dirty="0"/>
              <a:t>=1;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CEC10-4011-47F2-851D-BF45BF1E682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282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BCEC10-4011-47F2-851D-BF45BF1E682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4326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4669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2823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269095-5020-42B1-859B-18673954BC8F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3790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54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7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217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46025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5612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77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37684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00692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5127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558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171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75353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170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39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9473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2199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358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02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84237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3761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527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1598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4753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53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3505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6378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5538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4547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258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9321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89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3546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90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12236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91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08954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92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6782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93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1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269643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94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7945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95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0001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96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367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97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580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82F5B-6BF2-4299-972F-4E38EBA7E29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798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453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61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27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EECS 498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Dr. Mark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Brehob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24267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788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570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889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9813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6492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5425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286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373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01350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0582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6586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EECS 498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Dr. Mark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Brehob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7733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802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2236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43774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828910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0893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300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68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29919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3267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789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81867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65258-F2B4-4860-A487-A57543D215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1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00BEF-02C6-4751-856E-6EC649829B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247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00"/>
            </a:lvl2pPr>
            <a:lvl3pPr marL="822960" indent="0">
              <a:buNone/>
              <a:defRPr sz="1400"/>
            </a:lvl3pPr>
            <a:lvl4pPr marL="1234440" indent="0">
              <a:buNone/>
              <a:defRPr sz="1300"/>
            </a:lvl4pPr>
            <a:lvl5pPr marL="1645920" indent="0">
              <a:buNone/>
              <a:defRPr sz="1300"/>
            </a:lvl5pPr>
            <a:lvl6pPr marL="2057400" indent="0">
              <a:buNone/>
              <a:defRPr sz="1300"/>
            </a:lvl6pPr>
            <a:lvl7pPr marL="2468880" indent="0">
              <a:buNone/>
              <a:defRPr sz="1300"/>
            </a:lvl7pPr>
            <a:lvl8pPr marL="2880360" indent="0">
              <a:buNone/>
              <a:defRPr sz="1300"/>
            </a:lvl8pPr>
            <a:lvl9pPr marL="3291840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4DF6B3-6B44-4C3E-A9C4-5810B7C16A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894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A1D38-F701-406D-B5FC-0DE542317F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048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00" b="1"/>
            </a:lvl3pPr>
            <a:lvl4pPr marL="1234440" indent="0">
              <a:buNone/>
              <a:defRPr sz="1400" b="1"/>
            </a:lvl4pPr>
            <a:lvl5pPr marL="1645920" indent="0">
              <a:buNone/>
              <a:defRPr sz="1400" b="1"/>
            </a:lvl5pPr>
            <a:lvl6pPr marL="2057400" indent="0">
              <a:buNone/>
              <a:defRPr sz="1400" b="1"/>
            </a:lvl6pPr>
            <a:lvl7pPr marL="2468880" indent="0">
              <a:buNone/>
              <a:defRPr sz="1400" b="1"/>
            </a:lvl7pPr>
            <a:lvl8pPr marL="2880360" indent="0">
              <a:buNone/>
              <a:defRPr sz="1400" b="1"/>
            </a:lvl8pPr>
            <a:lvl9pPr marL="3291840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87B2B6-81DA-4C28-8B4E-260DCF4C1C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53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4F113-2846-4867-A62E-C2F791FB0B4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77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704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4277C0-F1DA-4C3A-9EFD-77B1EC5B54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6037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90163-2FA8-4555-97BC-864B0D1D73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18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11480" indent="0">
              <a:buNone/>
              <a:defRPr sz="2500"/>
            </a:lvl2pPr>
            <a:lvl3pPr marL="822960" indent="0">
              <a:buNone/>
              <a:defRPr sz="220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300"/>
            </a:lvl1pPr>
            <a:lvl2pPr marL="411480" indent="0">
              <a:buNone/>
              <a:defRPr sz="1100"/>
            </a:lvl2pPr>
            <a:lvl3pPr marL="822960" indent="0">
              <a:buNone/>
              <a:defRPr sz="900"/>
            </a:lvl3pPr>
            <a:lvl4pPr marL="1234440" indent="0">
              <a:buNone/>
              <a:defRPr sz="800"/>
            </a:lvl4pPr>
            <a:lvl5pPr marL="1645920" indent="0">
              <a:buNone/>
              <a:defRPr sz="800"/>
            </a:lvl5pPr>
            <a:lvl6pPr marL="2057400" indent="0">
              <a:buNone/>
              <a:defRPr sz="800"/>
            </a:lvl6pPr>
            <a:lvl7pPr marL="2468880" indent="0">
              <a:buNone/>
              <a:defRPr sz="800"/>
            </a:lvl7pPr>
            <a:lvl8pPr marL="2880360" indent="0">
              <a:buNone/>
              <a:defRPr sz="800"/>
            </a:lvl8pPr>
            <a:lvl9pPr marL="329184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BB205-DB19-46AB-A1D1-096EC1FEC4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827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19A4F-363E-40F8-A247-CD6B5D15C00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3377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4C7F8-E896-42C1-8237-9CA7203CB74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2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1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5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53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283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27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E0F4C-6271-4DAD-A0C4-F2D75D8F14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10BDD-7705-4297-B36F-950EADCDE3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431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09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2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ct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070EF6-EE14-4632-8EB4-0FAFB111FC3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1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fontAlgn="base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fontAlgn="base">
        <a:spcBef>
          <a:spcPct val="20000"/>
        </a:spcBef>
        <a:spcAft>
          <a:spcPct val="0"/>
        </a:spcAft>
        <a:buChar char="–"/>
        <a:defRPr sz="2500">
          <a:solidFill>
            <a:schemeClr val="tx1"/>
          </a:solidFill>
          <a:latin typeface="+mn-lt"/>
        </a:defRPr>
      </a:lvl2pPr>
      <a:lvl3pPr marL="1028700" indent="-20574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440180" indent="-20574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C:\Users\373a\Dropbox\452\Fall11\Image_1" TargetMode="External"/><Relationship Id="rId5" Type="http://schemas.openxmlformats.org/officeDocument/2006/relationships/image" Target="../media/image7.png"/><Relationship Id="rId4" Type="http://schemas.openxmlformats.org/officeDocument/2006/relationships/image" Target="file:///C:\Users\373a\Dropbox\452\Fall11\Image_0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igm.univ-mlv.fr/~masson/pdfANDps/liulayland73.pdf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ecs.umich.edu/courses/eecs461/lecture/SWArchitecture.pdf" TargetMode="External"/><Relationship Id="rId4" Type="http://schemas.openxmlformats.org/officeDocument/2006/relationships/image" Target="file:///C:\Users\373a\Dropbox\452\Fall11\Image_10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homepage.cs.uiowa.edu/~jones/security/notes/06.shtml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bedded-tips.blogspot.com/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aosabook.org/en/freertos.html" TargetMode="Externa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Projects</a:t>
            </a:r>
            <a:br>
              <a:rPr lang="en-US" dirty="0"/>
            </a:br>
            <a:r>
              <a:rPr lang="en-US" dirty="0"/>
              <a:t>(Finish up from last time)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What’s reasonable</a:t>
            </a:r>
          </a:p>
          <a:p>
            <a:r>
              <a:rPr lang="en-US" dirty="0"/>
              <a:t>What’s expected when</a:t>
            </a:r>
          </a:p>
        </p:txBody>
      </p:sp>
    </p:spTree>
    <p:extLst>
      <p:ext uri="{BB962C8B-B14F-4D97-AF65-F5344CB8AC3E}">
        <p14:creationId xmlns:p14="http://schemas.microsoft.com/office/powerpoint/2010/main" val="3835347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1 Example: Baby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Have interface to GPS, flash (for storage), and variable resistor (for checking breathing) written useable.</a:t>
            </a:r>
          </a:p>
          <a:p>
            <a:r>
              <a:rPr lang="en-US" dirty="0"/>
              <a:t>Not yet sure on chest cavity movement of infant.</a:t>
            </a:r>
          </a:p>
          <a:p>
            <a:pPr lvl="1"/>
            <a:r>
              <a:rPr lang="en-US" dirty="0"/>
              <a:t>Flash still a bit buggy—erasing not always working.</a:t>
            </a:r>
          </a:p>
          <a:p>
            <a:pPr lvl="2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Otherwise demonstrated</a:t>
            </a:r>
          </a:p>
          <a:p>
            <a:pPr lvl="1"/>
            <a:r>
              <a:rPr lang="en-US" dirty="0"/>
              <a:t>GPS association working, (time is 3 minutes, but worst case probably acceptable for application)</a:t>
            </a:r>
          </a:p>
          <a:p>
            <a:pPr lvl="2"/>
            <a:r>
              <a:rPr lang="en-US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Demonstrated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32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1 Example: Baby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Prototype on Arduino </a:t>
            </a:r>
          </a:p>
          <a:p>
            <a:pPr lvl="1"/>
            <a:r>
              <a:rPr lang="en-US" dirty="0"/>
              <a:t>Each interface works</a:t>
            </a:r>
          </a:p>
          <a:p>
            <a:pPr lvl="1"/>
            <a:r>
              <a:rPr lang="en-US" dirty="0"/>
              <a:t>When done together GPS (serial) interrupt messing with timer interrupt for resistor monitoring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833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PCB deadline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PCBs must be ordered by Nov 1</a:t>
            </a:r>
            <a:r>
              <a:rPr lang="en-US" baseline="30000" dirty="0"/>
              <a:t>st</a:t>
            </a:r>
            <a:r>
              <a:rPr lang="en-US" dirty="0"/>
              <a:t>  </a:t>
            </a:r>
          </a:p>
          <a:p>
            <a:pPr lvl="1"/>
            <a:r>
              <a:rPr lang="en-US" b="1" dirty="0"/>
              <a:t>Worst case</a:t>
            </a:r>
            <a:r>
              <a:rPr lang="en-US" dirty="0"/>
              <a:t>, you need to </a:t>
            </a:r>
            <a:r>
              <a:rPr lang="en-US" dirty="0" err="1"/>
              <a:t>respin</a:t>
            </a:r>
            <a:r>
              <a:rPr lang="en-US" dirty="0"/>
              <a:t> the PCB later but we want them all out by this date.</a:t>
            </a:r>
          </a:p>
          <a:p>
            <a:pPr lvl="2"/>
            <a:r>
              <a:rPr lang="en-US" dirty="0"/>
              <a:t>Depending on budget for PCB, should have back in 7-10 days.</a:t>
            </a:r>
          </a:p>
          <a:p>
            <a:pPr lvl="1"/>
            <a:r>
              <a:rPr lang="en-US" dirty="0"/>
              <a:t>Should target earlier—hopefully most groups have PCB out by Oct 22</a:t>
            </a:r>
            <a:r>
              <a:rPr lang="en-US" baseline="30000" dirty="0"/>
              <a:t>nd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0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November 15</a:t>
            </a:r>
            <a:r>
              <a:rPr lang="en-US" baseline="30000" dirty="0"/>
              <a:t>th</a:t>
            </a:r>
            <a:endParaRPr lang="en-US" dirty="0"/>
          </a:p>
          <a:p>
            <a:pPr lvl="1"/>
            <a:r>
              <a:rPr lang="en-US" dirty="0"/>
              <a:t>PCB back and assembled, still may be debugging</a:t>
            </a:r>
          </a:p>
          <a:p>
            <a:pPr lvl="1"/>
            <a:r>
              <a:rPr lang="en-US" dirty="0"/>
              <a:t>Prototype working though more testing planned</a:t>
            </a:r>
          </a:p>
          <a:p>
            <a:pPr lvl="1"/>
            <a:r>
              <a:rPr lang="en-US" dirty="0"/>
              <a:t>Final plans for all “extras”</a:t>
            </a:r>
          </a:p>
          <a:p>
            <a:pPr lvl="2"/>
            <a:r>
              <a:rPr lang="en-US" dirty="0"/>
              <a:t>Enclosure (if needed)</a:t>
            </a:r>
          </a:p>
          <a:p>
            <a:pPr lvl="2"/>
            <a:r>
              <a:rPr lang="en-US" dirty="0"/>
              <a:t>Special documentation</a:t>
            </a:r>
          </a:p>
          <a:p>
            <a:pPr lvl="2"/>
            <a:r>
              <a:rPr lang="en-US" dirty="0"/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3240065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November 29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Everything should be done, just final testing and debug of a largely working system.</a:t>
            </a:r>
          </a:p>
          <a:p>
            <a:r>
              <a:rPr lang="en-US" dirty="0"/>
              <a:t>Start on design expo things and final report by 12/2.</a:t>
            </a:r>
          </a:p>
          <a:p>
            <a:pPr lvl="1"/>
            <a:r>
              <a:rPr lang="en-US" dirty="0"/>
              <a:t>Setup, poster, etc.</a:t>
            </a:r>
          </a:p>
          <a:p>
            <a:pPr lvl="1"/>
            <a:r>
              <a:rPr lang="en-US" dirty="0"/>
              <a:t>Discussion in class about posters etc. on 12/1</a:t>
            </a:r>
          </a:p>
          <a:p>
            <a:pPr lvl="1"/>
            <a:r>
              <a:rPr lang="en-US" dirty="0"/>
              <a:t>Get much of the report written before the expo.</a:t>
            </a:r>
          </a:p>
          <a:p>
            <a:pPr lvl="1"/>
            <a:endParaRPr lang="en-US" dirty="0"/>
          </a:p>
          <a:p>
            <a:r>
              <a:rPr lang="en-US" dirty="0"/>
              <a:t>Testing, testing, testing</a:t>
            </a:r>
          </a:p>
        </p:txBody>
      </p:sp>
    </p:spTree>
    <p:extLst>
      <p:ext uri="{BB962C8B-B14F-4D97-AF65-F5344CB8AC3E}">
        <p14:creationId xmlns:p14="http://schemas.microsoft.com/office/powerpoint/2010/main" val="3261291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Expo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8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Working and clearly presented demo</a:t>
            </a:r>
          </a:p>
          <a:p>
            <a:pPr lvl="1"/>
            <a:r>
              <a:rPr lang="en-US" dirty="0"/>
              <a:t>Hopefully exciting</a:t>
            </a:r>
          </a:p>
          <a:p>
            <a:pPr lvl="2"/>
            <a:r>
              <a:rPr lang="en-US" dirty="0"/>
              <a:t>Not all projects will be and that’s okay.</a:t>
            </a:r>
          </a:p>
          <a:p>
            <a:pPr lvl="1"/>
            <a:r>
              <a:rPr lang="en-US" dirty="0"/>
              <a:t>Shirt and tie or equivalent required.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841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December 11</a:t>
            </a:r>
            <a:r>
              <a:rPr lang="en-US" baseline="30000" dirty="0"/>
              <a:t>th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report due.</a:t>
            </a:r>
          </a:p>
          <a:p>
            <a:pPr lvl="1"/>
            <a:r>
              <a:rPr lang="en-US" dirty="0"/>
              <a:t>This report and the associated documentation is 15% of of your project grade.  </a:t>
            </a:r>
          </a:p>
          <a:p>
            <a:pPr lvl="1"/>
            <a:r>
              <a:rPr lang="en-US" dirty="0"/>
              <a:t>With the proposal document done, you have a solid starting point.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81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EECS 473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Lecture 3 and 4</a:t>
            </a:r>
          </a:p>
          <a:p>
            <a:r>
              <a:rPr lang="en-US" dirty="0"/>
              <a:t>An introduction to real time systems and scheduling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38400" y="593467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Chunks adapted from work by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Dr. Fred </a:t>
            </a:r>
            <a:r>
              <a:rPr lang="en-US" dirty="0" err="1">
                <a:solidFill>
                  <a:prstClr val="black"/>
                </a:solidFill>
              </a:rPr>
              <a:t>Kuhns</a:t>
            </a:r>
            <a:r>
              <a:rPr lang="en-US" dirty="0">
                <a:solidFill>
                  <a:prstClr val="black"/>
                </a:solidFill>
              </a:rPr>
              <a:t> of Washington University</a:t>
            </a:r>
          </a:p>
          <a:p>
            <a:pPr algn="ctr"/>
            <a:r>
              <a:rPr lang="en-US" dirty="0">
                <a:solidFill>
                  <a:prstClr val="black"/>
                </a:solidFill>
              </a:rPr>
              <a:t>and Farhan </a:t>
            </a:r>
            <a:r>
              <a:rPr lang="en-US" dirty="0" err="1">
                <a:solidFill>
                  <a:prstClr val="black"/>
                </a:solidFill>
              </a:rPr>
              <a:t>Hormasji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61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HW0</a:t>
            </a:r>
          </a:p>
          <a:p>
            <a:pPr lvl="1"/>
            <a:r>
              <a:rPr lang="en-US" dirty="0"/>
              <a:t>Due today at 11pm on </a:t>
            </a:r>
            <a:r>
              <a:rPr lang="en-US" dirty="0" err="1"/>
              <a:t>gradescope</a:t>
            </a:r>
            <a:endParaRPr lang="en-US" dirty="0"/>
          </a:p>
          <a:p>
            <a:pPr lvl="2"/>
            <a:r>
              <a:rPr lang="en-US" dirty="0"/>
              <a:t>I’ll have the pdf posted of everyone’s submissions on by Wednesday.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821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formation: Thursday night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1500 EECS from 6:30-8:30.</a:t>
            </a:r>
          </a:p>
          <a:p>
            <a:pPr lvl="1"/>
            <a:r>
              <a:rPr lang="en-US" dirty="0"/>
              <a:t>Yes, that overlaps with lab for some of you.</a:t>
            </a:r>
          </a:p>
          <a:p>
            <a:pPr lvl="2"/>
            <a:r>
              <a:rPr lang="en-US" dirty="0"/>
              <a:t>Sorry about that, but it’s really the only time that works.</a:t>
            </a:r>
          </a:p>
          <a:p>
            <a:pPr lvl="2"/>
            <a:r>
              <a:rPr lang="en-US" dirty="0"/>
              <a:t>We expect to have some extra hours Wednesday morning.  And we’ll be there late on Thursday. </a:t>
            </a:r>
          </a:p>
          <a:p>
            <a:pPr lvl="2"/>
            <a:r>
              <a:rPr lang="en-US" dirty="0"/>
              <a:t>Please work with your lab partner to find a time that works.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reasonable project?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Required</a:t>
            </a:r>
          </a:p>
          <a:p>
            <a:pPr lvl="1"/>
            <a:r>
              <a:rPr lang="en-US" dirty="0"/>
              <a:t>Entire embedded system with a realistic use</a:t>
            </a:r>
          </a:p>
          <a:p>
            <a:pPr lvl="2"/>
            <a:r>
              <a:rPr lang="en-US" dirty="0"/>
              <a:t>Design allows for that realistic use (not an unusable prototype)</a:t>
            </a:r>
          </a:p>
          <a:p>
            <a:pPr lvl="1"/>
            <a:r>
              <a:rPr lang="en-US" dirty="0"/>
              <a:t>Doable in the semester</a:t>
            </a:r>
          </a:p>
          <a:p>
            <a:pPr lvl="1"/>
            <a:r>
              <a:rPr lang="en-US" dirty="0"/>
              <a:t>Design and population of a PCB with a processor (or maybe FPGA).</a:t>
            </a:r>
          </a:p>
          <a:p>
            <a:pPr lvl="1"/>
            <a:r>
              <a:rPr lang="en-US" dirty="0"/>
              <a:t>Design and implementation of hardware interfaces</a:t>
            </a:r>
          </a:p>
          <a:p>
            <a:r>
              <a:rPr lang="en-US" b="1" dirty="0"/>
              <a:t>Suggested</a:t>
            </a:r>
          </a:p>
          <a:p>
            <a:pPr lvl="1"/>
            <a:r>
              <a:rPr lang="en-US" dirty="0"/>
              <a:t>Not “barebones” programming</a:t>
            </a:r>
          </a:p>
          <a:p>
            <a:pPr lvl="2"/>
            <a:r>
              <a:rPr lang="en-US" dirty="0"/>
              <a:t>Use RTOS, Linux, or something else</a:t>
            </a:r>
          </a:p>
          <a:p>
            <a:pPr lvl="2"/>
            <a:r>
              <a:rPr lang="en-US" dirty="0"/>
              <a:t>Barebones might make sense if software fairly trivial</a:t>
            </a:r>
          </a:p>
          <a:p>
            <a:pPr lvl="1"/>
            <a:r>
              <a:rPr lang="en-US" dirty="0"/>
              <a:t>Stay away from switching power supplies</a:t>
            </a:r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0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1 </a:t>
            </a:r>
            <a:r>
              <a:rPr lang="en-US" dirty="0" err="1"/>
              <a:t>inlab</a:t>
            </a:r>
            <a:r>
              <a:rPr lang="en-US" dirty="0"/>
              <a:t>/</a:t>
            </a:r>
            <a:r>
              <a:rPr lang="en-US" dirty="0" err="1"/>
              <a:t>postlab</a:t>
            </a:r>
            <a:r>
              <a:rPr lang="en-US" dirty="0"/>
              <a:t> due before your lab starts.</a:t>
            </a:r>
          </a:p>
          <a:p>
            <a:r>
              <a:rPr lang="en-US" dirty="0"/>
              <a:t>Lab 2 prelab due before your lab starts</a:t>
            </a:r>
          </a:p>
          <a:p>
            <a:pPr lvl="1"/>
            <a:r>
              <a:rPr lang="en-US" dirty="0"/>
              <a:t>Really important in </a:t>
            </a:r>
            <a:r>
              <a:rPr lang="en-US"/>
              <a:t>this case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0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Overview of real-time systems </a:t>
            </a:r>
          </a:p>
          <a:p>
            <a:pPr lvl="1"/>
            <a:r>
              <a:rPr lang="en-US" dirty="0"/>
              <a:t>Basics</a:t>
            </a:r>
          </a:p>
          <a:p>
            <a:pPr lvl="1"/>
            <a:r>
              <a:rPr lang="en-US" dirty="0"/>
              <a:t>Scheduling algorithms (RM, EDF, LLF &amp; RR)</a:t>
            </a:r>
          </a:p>
          <a:p>
            <a:r>
              <a:rPr lang="en-US" dirty="0"/>
              <a:t>Overview of </a:t>
            </a:r>
            <a:r>
              <a:rPr lang="en-US" dirty="0" err="1"/>
              <a:t>RTOSes</a:t>
            </a:r>
            <a:endParaRPr lang="en-US" dirty="0"/>
          </a:p>
          <a:p>
            <a:pPr lvl="1"/>
            <a:r>
              <a:rPr lang="en-US" dirty="0"/>
              <a:t>Goals of an RTOS</a:t>
            </a:r>
          </a:p>
          <a:p>
            <a:pPr lvl="1"/>
            <a:r>
              <a:rPr lang="en-US" dirty="0"/>
              <a:t>Features you might want in an RTOS</a:t>
            </a:r>
          </a:p>
          <a:p>
            <a:r>
              <a:rPr lang="en-US" dirty="0"/>
              <a:t>Learning by example: </a:t>
            </a:r>
            <a:r>
              <a:rPr lang="en-US" dirty="0" err="1"/>
              <a:t>FreeRTOS</a:t>
            </a:r>
            <a:endParaRPr lang="en-US" dirty="0"/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/>
              <a:t>Internals (briefly)</a:t>
            </a:r>
          </a:p>
          <a:p>
            <a:pPr lvl="1"/>
            <a:r>
              <a:rPr lang="en-US" dirty="0"/>
              <a:t>What’s missing?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10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 Real-Time System?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dirty="0"/>
              <a:t>Real-time systems have been defined as: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"those systems in which the correctness of the system depends not only on the logical result of the computation, but also on the time at which the results are produced";</a:t>
            </a:r>
          </a:p>
          <a:p>
            <a:pPr lvl="1"/>
            <a:r>
              <a:rPr lang="en-US" dirty="0"/>
              <a:t> J. </a:t>
            </a:r>
            <a:r>
              <a:rPr lang="en-US" dirty="0" err="1"/>
              <a:t>Stankovic</a:t>
            </a:r>
            <a:r>
              <a:rPr lang="en-US" dirty="0"/>
              <a:t>, "Misconceptions About Real-Time Computing," </a:t>
            </a:r>
            <a:r>
              <a:rPr lang="en-US" b="1" i="1" dirty="0"/>
              <a:t>IEEE Computer,</a:t>
            </a:r>
            <a:r>
              <a:rPr lang="en-US" dirty="0"/>
              <a:t> 21(10), October 1988.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3484544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Soft, Firm and Hard deadlines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instant at which a result is needed is called a deadline. </a:t>
            </a:r>
          </a:p>
          <a:p>
            <a:pPr lvl="1"/>
            <a:r>
              <a:rPr lang="en-US" sz="2600" dirty="0"/>
              <a:t>If the result has utility even after the deadline has passed, the deadline is classified as </a:t>
            </a:r>
            <a:r>
              <a:rPr lang="en-US" sz="2600" b="1" dirty="0"/>
              <a:t>soft</a:t>
            </a:r>
            <a:r>
              <a:rPr lang="en-US" sz="2600" dirty="0"/>
              <a:t>, otherwise it is </a:t>
            </a:r>
            <a:r>
              <a:rPr lang="en-US" sz="2600" b="1" dirty="0"/>
              <a:t>firm</a:t>
            </a:r>
            <a:r>
              <a:rPr lang="en-US" sz="2600" dirty="0"/>
              <a:t>. </a:t>
            </a:r>
          </a:p>
          <a:p>
            <a:pPr lvl="1"/>
            <a:r>
              <a:rPr lang="en-US" sz="2600" dirty="0"/>
              <a:t>If a catastrophe </a:t>
            </a:r>
            <a:r>
              <a:rPr lang="en-US" sz="2600" b="1" i="1" u="sng" dirty="0"/>
              <a:t>could</a:t>
            </a:r>
            <a:r>
              <a:rPr lang="en-US" sz="2600" dirty="0"/>
              <a:t> result if a firm deadline is missed, the deadline is </a:t>
            </a:r>
            <a:r>
              <a:rPr lang="en-US" sz="2600" b="1" dirty="0"/>
              <a:t>hard</a:t>
            </a:r>
            <a:r>
              <a:rPr lang="en-US" sz="2600" dirty="0"/>
              <a:t>.</a:t>
            </a:r>
          </a:p>
          <a:p>
            <a:r>
              <a:rPr lang="en-US" sz="3000" dirty="0"/>
              <a:t>Examples?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8066" y="6248400"/>
            <a:ext cx="753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dirty="0">
                <a:solidFill>
                  <a:prstClr val="black"/>
                </a:solidFill>
              </a:rPr>
              <a:t>Definitions taken from a paper by Kanaka </a:t>
            </a:r>
            <a:r>
              <a:rPr lang="en-US" dirty="0" err="1">
                <a:solidFill>
                  <a:prstClr val="black"/>
                </a:solidFill>
              </a:rPr>
              <a:t>Juvva</a:t>
            </a:r>
            <a:r>
              <a:rPr lang="en-US" dirty="0">
                <a:solidFill>
                  <a:prstClr val="black"/>
                </a:solidFill>
              </a:rPr>
              <a:t>, not sure who originated them.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3275534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Why is this hard?</a:t>
            </a:r>
            <a:br>
              <a:rPr lang="en-US" b="1" dirty="0"/>
            </a:br>
            <a:r>
              <a:rPr lang="en-US" dirty="0"/>
              <a:t>Three major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We want to use as cheap ($$, power) a processor as possible.</a:t>
            </a:r>
          </a:p>
          <a:p>
            <a:pPr lvl="1"/>
            <a:r>
              <a:rPr lang="en-US" dirty="0"/>
              <a:t>Don’t want to overpay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There are non-CPU resources to worry about.</a:t>
            </a:r>
          </a:p>
          <a:p>
            <a:pPr lvl="1"/>
            <a:r>
              <a:rPr lang="en-US" dirty="0"/>
              <a:t>Say two devices both on an SPI bus.</a:t>
            </a:r>
          </a:p>
          <a:p>
            <a:pPr lvl="1"/>
            <a:r>
              <a:rPr lang="en-US" dirty="0"/>
              <a:t>So often can’t treat tasks as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Validation is hard</a:t>
            </a:r>
          </a:p>
          <a:p>
            <a:pPr lvl="1"/>
            <a:r>
              <a:rPr lang="en-US" dirty="0"/>
              <a:t>You’ve got deadlines you </a:t>
            </a:r>
            <a:r>
              <a:rPr lang="en-US" b="1" i="1" dirty="0"/>
              <a:t>must</a:t>
            </a:r>
            <a:r>
              <a:rPr lang="en-US" dirty="0"/>
              <a:t> meet.</a:t>
            </a:r>
          </a:p>
          <a:p>
            <a:pPr lvl="2"/>
            <a:r>
              <a:rPr lang="en-US" dirty="0"/>
              <a:t>How do you </a:t>
            </a:r>
            <a:r>
              <a:rPr lang="en-US" b="1" i="1" dirty="0"/>
              <a:t>know</a:t>
            </a:r>
            <a:r>
              <a:rPr lang="en-US" dirty="0"/>
              <a:t> you will?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132" y="6126163"/>
            <a:ext cx="5575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Let’s discuss that last one a bit more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35646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Validating a RTS is hard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Validation is simply the ability to be able to prove that you will meet your constraints </a:t>
            </a:r>
          </a:p>
          <a:p>
            <a:pPr lvl="1"/>
            <a:r>
              <a:rPr lang="en-US" dirty="0"/>
              <a:t>Or for a non-hard time system, prove failure is rare.</a:t>
            </a:r>
          </a:p>
          <a:p>
            <a:endParaRPr lang="en-US" dirty="0"/>
          </a:p>
          <a:p>
            <a:r>
              <a:rPr lang="en-US" dirty="0"/>
              <a:t>This is a hard problem just with timing restrictions</a:t>
            </a:r>
          </a:p>
          <a:p>
            <a:pPr lvl="1"/>
            <a:r>
              <a:rPr lang="en-US" dirty="0"/>
              <a:t>How do you </a:t>
            </a:r>
            <a:r>
              <a:rPr lang="en-US" b="1" i="1" dirty="0"/>
              <a:t>know</a:t>
            </a:r>
            <a:r>
              <a:rPr lang="en-US" dirty="0"/>
              <a:t> that you will meet all deadlines?</a:t>
            </a:r>
          </a:p>
          <a:p>
            <a:pPr lvl="2"/>
            <a:r>
              <a:rPr lang="en-US" dirty="0"/>
              <a:t>A task that needs 0.05s of CPU time and has a deadline 0.1s after release is “easy”.</a:t>
            </a:r>
          </a:p>
          <a:p>
            <a:pPr lvl="2"/>
            <a:r>
              <a:rPr lang="en-US" dirty="0"/>
              <a:t>But what if three such jobs show up at the same time?</a:t>
            </a:r>
          </a:p>
          <a:p>
            <a:pPr lvl="1"/>
            <a:r>
              <a:rPr lang="en-US" dirty="0"/>
              <a:t>And how do you know the worst-case for all these applications?</a:t>
            </a:r>
          </a:p>
          <a:p>
            <a:pPr lvl="2"/>
            <a:r>
              <a:rPr lang="en-US" dirty="0"/>
              <a:t>Sure you can measure a billion instances of the program running, but could something make it worse?</a:t>
            </a:r>
          </a:p>
          <a:p>
            <a:pPr lvl="3"/>
            <a:r>
              <a:rPr lang="en-US" dirty="0"/>
              <a:t>Caches are a pain here.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And all that </a:t>
            </a:r>
            <a:r>
              <a:rPr lang="en-US" b="1" i="1" dirty="0"/>
              <a:t>ignores</a:t>
            </a:r>
            <a:r>
              <a:rPr lang="en-US" dirty="0"/>
              <a:t> non-CPU resource constraints!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220162"/>
            <a:ext cx="883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tabLst>
                <a:tab pos="3657600" algn="l"/>
              </a:tabLst>
            </a:pPr>
            <a:r>
              <a:rPr lang="en-US" sz="2800" b="1" dirty="0">
                <a:solidFill>
                  <a:srgbClr val="1F497D">
                    <a:lumMod val="60000"/>
                    <a:lumOff val="40000"/>
                  </a:srgbClr>
                </a:solidFill>
              </a:rPr>
              <a:t>We need some formal definitions to make progress here…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264478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Real-Time Characteristics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Pretty much your typical embedded system</a:t>
            </a:r>
          </a:p>
          <a:p>
            <a:pPr lvl="1"/>
            <a:r>
              <a:rPr lang="en-US" dirty="0"/>
              <a:t>Sensors &amp; actuators all controlled by a processor.</a:t>
            </a:r>
          </a:p>
          <a:p>
            <a:pPr lvl="1"/>
            <a:r>
              <a:rPr lang="en-US" dirty="0"/>
              <a:t>The big difference is </a:t>
            </a:r>
            <a:r>
              <a:rPr lang="en-US" b="1" dirty="0"/>
              <a:t>timing constraints</a:t>
            </a:r>
            <a:r>
              <a:rPr lang="en-US" dirty="0"/>
              <a:t> (deadlines).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Those tasks can be broken into two categories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  <a:p>
            <a:pPr lvl="1"/>
            <a:r>
              <a:rPr lang="en-US" b="1" dirty="0"/>
              <a:t>Periodic Tasks</a:t>
            </a:r>
            <a:r>
              <a:rPr lang="en-US" dirty="0"/>
              <a:t>: Time-driven and recurring at regular intervals.</a:t>
            </a:r>
          </a:p>
          <a:p>
            <a:pPr lvl="2"/>
            <a:r>
              <a:rPr lang="en-US" dirty="0"/>
              <a:t>A car checking for a wall every 0.1 seconds; </a:t>
            </a:r>
          </a:p>
          <a:p>
            <a:pPr lvl="2"/>
            <a:r>
              <a:rPr lang="en-US" dirty="0"/>
              <a:t>An air monitoring system grabbing an air sample every 10 seconds. </a:t>
            </a:r>
          </a:p>
          <a:p>
            <a:pPr lvl="1"/>
            <a:r>
              <a:rPr lang="en-US" sz="2400" b="1" dirty="0" err="1"/>
              <a:t>Aperiodic</a:t>
            </a:r>
            <a:r>
              <a:rPr lang="en-US" sz="2400" dirty="0"/>
              <a:t>: event-driven</a:t>
            </a:r>
          </a:p>
          <a:p>
            <a:pPr lvl="2"/>
            <a:r>
              <a:rPr lang="en-US" sz="2000" dirty="0"/>
              <a:t>That car having to react to a wall it found</a:t>
            </a:r>
          </a:p>
          <a:p>
            <a:pPr lvl="2"/>
            <a:r>
              <a:rPr lang="en-US" sz="2000" dirty="0"/>
              <a:t>The loss of network connectivity.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005" y="6308725"/>
            <a:ext cx="8379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200" baseline="300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1</a:t>
            </a: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Sporadic tasks are sometimes also discussed as a third category.  They are tasks similar to aperiodic tasks but activated with some </a:t>
            </a:r>
            <a:b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</a:rPr>
            </a:br>
            <a:r>
              <a:rPr lang="en-US" sz="1200" dirty="0">
                <a:solidFill>
                  <a:srgbClr val="1F497D">
                    <a:lumMod val="60000"/>
                    <a:lumOff val="40000"/>
                  </a:srgbClr>
                </a:solidFill>
              </a:rPr>
              <a:t>  known bounded rate.   The bounded rate is characterized by a minimum interval of time between two successive activations.</a:t>
            </a:r>
            <a:endParaRPr lang="en-US" dirty="0">
              <a:solidFill>
                <a:srgbClr val="1F497D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71694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Definitions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Timing constraint: </a:t>
            </a:r>
          </a:p>
          <a:p>
            <a:pPr lvl="1">
              <a:lnSpc>
                <a:spcPct val="90000"/>
              </a:lnSpc>
            </a:pPr>
            <a:r>
              <a:rPr lang="en-US" sz="2100" dirty="0">
                <a:cs typeface="Times New Roman" pitchFamily="18" charset="0"/>
              </a:rPr>
              <a:t>Constraint imposed on timing behavior of a job: hard, firm, or soft</a:t>
            </a:r>
            <a:r>
              <a:rPr lang="en-US" dirty="0">
                <a:cs typeface="Times New Roman" pitchFamily="18" charset="0"/>
              </a:rPr>
              <a:t>.</a:t>
            </a:r>
            <a:br>
              <a:rPr lang="en-US" dirty="0">
                <a:cs typeface="Times New Roman" pitchFamily="18" charset="0"/>
              </a:rPr>
            </a:br>
            <a:endParaRPr lang="en-US" b="1" dirty="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Release Time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Instant of time job becomes available for execution. 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Deadline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Instant of time a job's execution is required to be completed.  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Response time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cs typeface="Times New Roman" pitchFamily="18" charset="0"/>
              </a:rPr>
              <a:t>Length of time from release time to the instant the job completes.</a:t>
            </a:r>
            <a:r>
              <a:rPr lang="en-US" sz="20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209139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Using the Definitions:</a:t>
            </a:r>
            <a:br>
              <a:rPr lang="en-US" dirty="0"/>
            </a:br>
            <a:r>
              <a:rPr lang="en-US" dirty="0"/>
              <a:t>Periodic jobs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331" y="1600200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a processor where you have two different tasks.</a:t>
            </a:r>
          </a:p>
          <a:p>
            <a:pPr lvl="1"/>
            <a:r>
              <a:rPr lang="en-US" dirty="0"/>
              <a:t>We’ll call them </a:t>
            </a:r>
            <a:r>
              <a:rPr lang="en-US" dirty="0">
                <a:sym typeface="Symbol" panose="05050102010706020507" pitchFamily="18" charset="2"/>
              </a:rPr>
              <a:t>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and </a:t>
            </a:r>
            <a:r>
              <a:rPr lang="en-US" baseline="-25000" dirty="0">
                <a:sym typeface="Symbol" panose="05050102010706020507" pitchFamily="18" charset="2"/>
              </a:rPr>
              <a:t>2</a:t>
            </a:r>
            <a:r>
              <a:rPr lang="en-US" dirty="0">
                <a:sym typeface="Symbol" panose="05050102010706020507" pitchFamily="18" charset="2"/>
              </a:rPr>
              <a:t>.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It is commonly the case that the period of a task is the same as the time you have to complete the task.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So if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needs to run every 7 seconds, you just need to finish a given instance of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 before the next one is to start.</a:t>
            </a:r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Consider the following: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Assuming all tasks are first released at time 0:</a:t>
            </a:r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What is the </a:t>
            </a:r>
            <a:r>
              <a:rPr lang="en-US" u="sng" dirty="0">
                <a:sym typeface="Symbol" panose="05050102010706020507" pitchFamily="18" charset="2"/>
              </a:rPr>
              <a:t>deadline</a:t>
            </a:r>
            <a:r>
              <a:rPr lang="en-US" dirty="0">
                <a:sym typeface="Symbol" panose="05050102010706020507" pitchFamily="18" charset="2"/>
              </a:rPr>
              <a:t> of the first instance of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?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What is the </a:t>
            </a:r>
            <a:r>
              <a:rPr lang="en-US" u="sng" dirty="0">
                <a:sym typeface="Symbol" panose="05050102010706020507" pitchFamily="18" charset="2"/>
              </a:rPr>
              <a:t>release time </a:t>
            </a:r>
            <a:r>
              <a:rPr lang="en-US" dirty="0">
                <a:sym typeface="Symbol" panose="05050102010706020507" pitchFamily="18" charset="2"/>
              </a:rPr>
              <a:t>of the second instance of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?</a:t>
            </a:r>
            <a:endParaRPr lang="en-US" dirty="0"/>
          </a:p>
          <a:p>
            <a:pPr lvl="1"/>
            <a:r>
              <a:rPr lang="en-US" dirty="0">
                <a:sym typeface="Symbol" panose="05050102010706020507" pitchFamily="18" charset="2"/>
              </a:rPr>
              <a:t>What is the </a:t>
            </a:r>
            <a:r>
              <a:rPr lang="en-US" u="sng" dirty="0">
                <a:sym typeface="Symbol" panose="05050102010706020507" pitchFamily="18" charset="2"/>
              </a:rPr>
              <a:t>deadline</a:t>
            </a:r>
            <a:r>
              <a:rPr lang="en-US" dirty="0">
                <a:sym typeface="Symbol" panose="05050102010706020507" pitchFamily="18" charset="2"/>
              </a:rPr>
              <a:t> of the second instance of </a:t>
            </a:r>
            <a:r>
              <a:rPr lang="en-US" baseline="-25000" dirty="0">
                <a:sym typeface="Symbol" panose="05050102010706020507" pitchFamily="18" charset="2"/>
              </a:rPr>
              <a:t>1</a:t>
            </a:r>
            <a:r>
              <a:rPr lang="en-US" dirty="0">
                <a:sym typeface="Symbol" panose="05050102010706020507" pitchFamily="18" charset="2"/>
              </a:rPr>
              <a:t>?</a:t>
            </a:r>
          </a:p>
          <a:p>
            <a:pPr lvl="1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b="20930"/>
          <a:stretch/>
        </p:blipFill>
        <p:spPr>
          <a:xfrm>
            <a:off x="6019800" y="2057400"/>
            <a:ext cx="1524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4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Properties for Scheduling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763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Priority</a:t>
            </a:r>
          </a:p>
          <a:p>
            <a:pPr lvl="1"/>
            <a:r>
              <a:rPr lang="en-US" dirty="0"/>
              <a:t>If two tasks are both waiting to run at the same time, one will be selected.  That one is said to have the higher priority.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Fixed/Dynamic priority tasks</a:t>
            </a:r>
          </a:p>
          <a:p>
            <a:pPr lvl="1"/>
            <a:r>
              <a:rPr lang="en-US" dirty="0"/>
              <a:t>In priority-driven scheduling, assigning the priorities can be done statically (always the same) or they can be done dynamically (changing while the system is running)</a:t>
            </a:r>
            <a:br>
              <a:rPr lang="en-US" dirty="0"/>
            </a:br>
            <a:endParaRPr lang="en-US" dirty="0"/>
          </a:p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Preemptive/Non-preemptive tasks</a:t>
            </a:r>
          </a:p>
          <a:p>
            <a:pPr lvl="1"/>
            <a:r>
              <a:rPr lang="en-US" dirty="0"/>
              <a:t>Execution of a non-preemptive task is to be completed without interruption once it is started</a:t>
            </a:r>
          </a:p>
          <a:p>
            <a:pPr lvl="1"/>
            <a:r>
              <a:rPr lang="en-US" dirty="0"/>
              <a:t>Otherwise a task can be preempted if another task of higher priority becomes ready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</p:spTree>
    <p:extLst>
      <p:ext uri="{BB962C8B-B14F-4D97-AF65-F5344CB8AC3E}">
        <p14:creationId xmlns:p14="http://schemas.microsoft.com/office/powerpoint/2010/main" val="3519757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Projects in the past: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What it does</a:t>
            </a:r>
          </a:p>
          <a:p>
            <a:pPr lvl="1"/>
            <a:r>
              <a:rPr lang="en-US" dirty="0"/>
              <a:t>Watches for SIDS</a:t>
            </a:r>
          </a:p>
          <a:p>
            <a:pPr lvl="1"/>
            <a:r>
              <a:rPr lang="en-US" dirty="0"/>
              <a:t>Sets alarm on board and wirelessly to base station if problem detected.</a:t>
            </a:r>
          </a:p>
          <a:p>
            <a:r>
              <a:rPr lang="en-US" dirty="0"/>
              <a:t>Main issues</a:t>
            </a:r>
          </a:p>
          <a:p>
            <a:pPr lvl="1"/>
            <a:r>
              <a:rPr lang="en-US" dirty="0"/>
              <a:t>Easy to use</a:t>
            </a:r>
          </a:p>
          <a:p>
            <a:pPr lvl="2"/>
            <a:r>
              <a:rPr lang="en-US" dirty="0"/>
              <a:t>Easy to place on baby correctly, easy to recharge, no complex interface</a:t>
            </a:r>
          </a:p>
          <a:p>
            <a:pPr lvl="1"/>
            <a:r>
              <a:rPr lang="en-US" dirty="0"/>
              <a:t>Resilient</a:t>
            </a:r>
          </a:p>
          <a:p>
            <a:pPr lvl="2"/>
            <a:r>
              <a:rPr lang="en-US" dirty="0"/>
              <a:t>Water-resistant, can be dropped, easily cleaned.</a:t>
            </a:r>
          </a:p>
          <a:p>
            <a:pPr lvl="1"/>
            <a:r>
              <a:rPr lang="en-US" dirty="0"/>
              <a:t>Cheap</a:t>
            </a:r>
          </a:p>
          <a:p>
            <a:pPr lvl="2"/>
            <a:r>
              <a:rPr lang="en-US" dirty="0"/>
              <a:t>Very low-cost target.</a:t>
            </a:r>
          </a:p>
          <a:p>
            <a:pPr lvl="1"/>
            <a:r>
              <a:rPr lang="en-US" dirty="0"/>
              <a:t>Testing that it works</a:t>
            </a:r>
          </a:p>
          <a:p>
            <a:pPr lvl="2"/>
            <a:r>
              <a:rPr lang="en-US" dirty="0"/>
              <a:t>Need baby?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133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Preemption</a:t>
            </a:r>
            <a:br>
              <a:rPr lang="en-US" dirty="0"/>
            </a:br>
            <a:r>
              <a:rPr lang="en-US" dirty="0"/>
              <a:t>What it is and how it helps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b="57931"/>
          <a:stretch/>
        </p:blipFill>
        <p:spPr bwMode="auto">
          <a:xfrm>
            <a:off x="457200" y="1295400"/>
            <a:ext cx="6449656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0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a RTS?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6453028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  <a:sym typeface="Symbol" panose="05050102010706020507" pitchFamily="18" charset="2"/>
              </a:rPr>
              <a:t>All tasks are released at time 0.  </a:t>
            </a:r>
            <a:endParaRPr lang="en-US" sz="1600" dirty="0">
              <a:solidFill>
                <a:schemeClr val="accent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 cstate="print"/>
          <a:srcRect t="47586" b="12414"/>
          <a:stretch/>
        </p:blipFill>
        <p:spPr bwMode="auto">
          <a:xfrm>
            <a:off x="2715539" y="4052728"/>
            <a:ext cx="6449656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4191000" y="6356350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Mohammadi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Arezou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and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Selim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G.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Akl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. "Scheduling Algorithms for Real-Time Systems." (2005)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42951-BF77-48B5-AB23-81D44CFA37E0}"/>
              </a:ext>
            </a:extLst>
          </p:cNvPr>
          <p:cNvSpPr txBox="1"/>
          <p:nvPr/>
        </p:nvSpPr>
        <p:spPr>
          <a:xfrm>
            <a:off x="76200" y="4052728"/>
            <a:ext cx="234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Now add preemption: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B405A8-0185-41F0-9CD7-200A55ECF706}"/>
              </a:ext>
            </a:extLst>
          </p:cNvPr>
          <p:cNvSpPr txBox="1"/>
          <p:nvPr/>
        </p:nvSpPr>
        <p:spPr>
          <a:xfrm>
            <a:off x="4191000" y="1409700"/>
            <a:ext cx="439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Task 1’s second instance misses its deadline!</a:t>
            </a:r>
          </a:p>
        </p:txBody>
      </p:sp>
    </p:spTree>
    <p:extLst>
      <p:ext uri="{BB962C8B-B14F-4D97-AF65-F5344CB8AC3E}">
        <p14:creationId xmlns:p14="http://schemas.microsoft.com/office/powerpoint/2010/main" val="57202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scheduling algorithm is a scheme that selects what job to run next.</a:t>
            </a:r>
          </a:p>
          <a:p>
            <a:pPr lvl="1"/>
            <a:r>
              <a:rPr lang="en-US" dirty="0"/>
              <a:t>Can be preemptive or non-preemptive.</a:t>
            </a:r>
          </a:p>
          <a:p>
            <a:pPr lvl="1"/>
            <a:r>
              <a:rPr lang="en-US" dirty="0"/>
              <a:t>Dynamic or static priorities</a:t>
            </a:r>
          </a:p>
          <a:p>
            <a:pPr lvl="1"/>
            <a:r>
              <a:rPr lang="en-US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838523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scheduling 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Rate monotonic </a:t>
            </a:r>
            <a:br>
              <a:rPr lang="en-US" b="1" dirty="0"/>
            </a:br>
            <a:r>
              <a:rPr lang="en-US" b="1" dirty="0"/>
              <a:t>(RM)</a:t>
            </a:r>
          </a:p>
          <a:p>
            <a:pPr lvl="1"/>
            <a:r>
              <a:rPr lang="en-US" dirty="0"/>
              <a:t>Static priority scheme</a:t>
            </a:r>
          </a:p>
          <a:p>
            <a:pPr lvl="1"/>
            <a:r>
              <a:rPr lang="en-US" dirty="0"/>
              <a:t>Simple to implement</a:t>
            </a:r>
          </a:p>
          <a:p>
            <a:pPr lvl="1"/>
            <a:r>
              <a:rPr lang="en-US" dirty="0"/>
              <a:t>Nice properties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Earliest deadline first (EDF)</a:t>
            </a:r>
          </a:p>
          <a:p>
            <a:pPr lvl="1"/>
            <a:r>
              <a:rPr lang="en-US" dirty="0"/>
              <a:t>Dynamic priority scheme</a:t>
            </a:r>
          </a:p>
          <a:p>
            <a:pPr lvl="1"/>
            <a:r>
              <a:rPr lang="en-US" dirty="0"/>
              <a:t>Harder to implement</a:t>
            </a:r>
          </a:p>
          <a:p>
            <a:pPr lvl="1"/>
            <a:r>
              <a:rPr lang="en-US" dirty="0"/>
              <a:t>Very nice properties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89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 and EDF </a:t>
            </a:r>
            <a:r>
              <a:rPr lang="en-US" i="1" dirty="0"/>
              <a:t>assumptions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task has any non-</a:t>
            </a:r>
            <a:r>
              <a:rPr lang="en-US" dirty="0" err="1"/>
              <a:t>preemptable</a:t>
            </a:r>
            <a:r>
              <a:rPr lang="en-US" dirty="0"/>
              <a:t> section and the cost of preemption is negligible.</a:t>
            </a:r>
          </a:p>
          <a:p>
            <a:r>
              <a:rPr lang="en-US" dirty="0"/>
              <a:t>Only processing requirements are significant; memory, I/O, and other resource requirements are negligible.</a:t>
            </a:r>
          </a:p>
          <a:p>
            <a:r>
              <a:rPr lang="en-US" dirty="0"/>
              <a:t>All tasks are independent; there are no precedence constraints.</a:t>
            </a:r>
          </a:p>
        </p:txBody>
      </p:sp>
    </p:spTree>
    <p:extLst>
      <p:ext uri="{BB962C8B-B14F-4D97-AF65-F5344CB8AC3E}">
        <p14:creationId xmlns:p14="http://schemas.microsoft.com/office/powerpoint/2010/main" val="14941122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US" b="1" dirty="0"/>
              <a:t>Execution time of a task</a:t>
            </a:r>
            <a:r>
              <a:rPr lang="en-US" dirty="0"/>
              <a:t> - time it takes for a task to run to completion </a:t>
            </a:r>
          </a:p>
          <a:p>
            <a:pPr lvl="0"/>
            <a:r>
              <a:rPr lang="en-US" b="1" dirty="0"/>
              <a:t>Period of a task</a:t>
            </a:r>
            <a:r>
              <a:rPr lang="en-US" dirty="0"/>
              <a:t> - how often a task is being called to execute; can generally assume tasks are periodic although this may not be the case in real-world systems</a:t>
            </a:r>
          </a:p>
          <a:p>
            <a:pPr lvl="0"/>
            <a:r>
              <a:rPr lang="en-US" b="1" dirty="0"/>
              <a:t>CPU utilization</a:t>
            </a:r>
            <a:r>
              <a:rPr lang="en-US" dirty="0"/>
              <a:t> - the percentage of time that the processor is being used to execute a specific scheduled task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where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is the execution time of task </a:t>
            </a:r>
            <a:r>
              <a:rPr lang="en-US" dirty="0" err="1"/>
              <a:t>i</a:t>
            </a:r>
            <a:r>
              <a:rPr lang="en-US" dirty="0"/>
              <a:t>, and P</a:t>
            </a:r>
            <a:r>
              <a:rPr lang="en-US" baseline="-25000" dirty="0"/>
              <a:t>i</a:t>
            </a:r>
            <a:r>
              <a:rPr lang="en-US" dirty="0"/>
              <a:t> is its period</a:t>
            </a:r>
          </a:p>
          <a:p>
            <a:pPr lvl="0"/>
            <a:r>
              <a:rPr lang="en-US" b="1" dirty="0"/>
              <a:t>Total CPU utilization</a:t>
            </a:r>
            <a:r>
              <a:rPr lang="en-US" dirty="0"/>
              <a:t> - the summation of the utilization of all tasks to be scheduled</a:t>
            </a:r>
          </a:p>
          <a:p>
            <a:endParaRPr lang="en-US" dirty="0"/>
          </a:p>
        </p:txBody>
      </p:sp>
      <p:pic>
        <p:nvPicPr>
          <p:cNvPr id="4" name="Picture 3" descr="Image_0"/>
          <p:cNvPicPr/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62401"/>
            <a:ext cx="8382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_1"/>
          <p:cNvPicPr/>
          <p:nvPr/>
        </p:nvPicPr>
        <p:blipFill>
          <a:blip r:embed="rId5" r:link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5638800"/>
            <a:ext cx="737683" cy="60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9864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RM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a </a:t>
            </a:r>
            <a:r>
              <a:rPr lang="en-US" b="1" dirty="0"/>
              <a:t>static</a:t>
            </a:r>
            <a:r>
              <a:rPr lang="en-US" dirty="0"/>
              <a:t>-priority preemptive scheme involving periodic tasks only.</a:t>
            </a:r>
          </a:p>
          <a:p>
            <a:pPr lvl="1"/>
            <a:r>
              <a:rPr lang="en-US" dirty="0"/>
              <a:t>Well, it mumbles about non-periodic tasks, but…</a:t>
            </a:r>
          </a:p>
          <a:p>
            <a:r>
              <a:rPr lang="en-US" dirty="0"/>
              <a:t>Basic idea:</a:t>
            </a:r>
          </a:p>
          <a:p>
            <a:pPr lvl="1"/>
            <a:r>
              <a:rPr lang="en-US" sz="24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Priority goes to the task with the lowest period.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90600" y="6356350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>
                <a:solidFill>
                  <a:prstClr val="black">
                    <a:tint val="75000"/>
                  </a:prstClr>
                </a:solidFill>
              </a:rPr>
              <a:t>Mohammadi, Arezou, and Selim G. Akl. "Scheduling Algorithms for Real-Time Systems." (2005)</a:t>
            </a:r>
            <a:endParaRPr lang="en-US" sz="1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1433637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well does RMS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Surprisingly well actually. </a:t>
            </a:r>
          </a:p>
          <a:p>
            <a:pPr lvl="1"/>
            <a:r>
              <a:rPr lang="en-US" dirty="0"/>
              <a:t>Let </a:t>
            </a:r>
            <a:r>
              <a:rPr lang="en-US" i="1" dirty="0"/>
              <a:t>n</a:t>
            </a:r>
            <a:r>
              <a:rPr lang="en-US" dirty="0"/>
              <a:t> be the number of tasks.</a:t>
            </a:r>
          </a:p>
          <a:p>
            <a:pPr lvl="1"/>
            <a:r>
              <a:rPr lang="en-US" dirty="0"/>
              <a:t>If the total utilization is less than n(2</a:t>
            </a:r>
            <a:r>
              <a:rPr lang="en-US" baseline="30000" dirty="0"/>
              <a:t>1/n</a:t>
            </a:r>
            <a:r>
              <a:rPr lang="en-US" dirty="0"/>
              <a:t>-1),  the tasks are schedulable.</a:t>
            </a:r>
          </a:p>
          <a:p>
            <a:pPr lvl="2"/>
            <a:r>
              <a:rPr lang="en-US" dirty="0"/>
              <a:t>That’s pretty cool.  </a:t>
            </a:r>
          </a:p>
          <a:p>
            <a:pPr lvl="3"/>
            <a:r>
              <a:rPr lang="en-US" dirty="0"/>
              <a:t>At n=2 that’s ~83.3%</a:t>
            </a:r>
          </a:p>
          <a:p>
            <a:pPr lvl="3"/>
            <a:r>
              <a:rPr lang="en-US" dirty="0"/>
              <a:t>At n=∞ that’s about 69.3%</a:t>
            </a:r>
          </a:p>
          <a:p>
            <a:pPr lvl="1"/>
            <a:r>
              <a:rPr lang="en-US" dirty="0"/>
              <a:t>This means that our (extremely) simple algorithm will work if the total CPU utilization is less than 2/3!</a:t>
            </a:r>
          </a:p>
          <a:p>
            <a:pPr lvl="2"/>
            <a:r>
              <a:rPr lang="en-US" dirty="0"/>
              <a:t>Still, don’t forget our assumptions (periodic being the big one)</a:t>
            </a:r>
          </a:p>
          <a:p>
            <a:r>
              <a:rPr lang="en-US" dirty="0"/>
              <a:t>Also note, this is a sufficient, but not necessary condition</a:t>
            </a:r>
          </a:p>
          <a:p>
            <a:pPr lvl="1"/>
            <a:r>
              <a:rPr lang="en-US" dirty="0"/>
              <a:t>Tasks may still be schedulable even if this value is exceeded.</a:t>
            </a:r>
          </a:p>
          <a:p>
            <a:pPr lvl="2"/>
            <a:r>
              <a:rPr lang="en-US" dirty="0"/>
              <a:t>But not if utilization is over 100% of course…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03590" y="6493990"/>
            <a:ext cx="453681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50" dirty="0"/>
              <a:t>Scheduling Algorithms for Multiprogramming in a Hard-Real-Time Environment </a:t>
            </a:r>
            <a:br>
              <a:rPr lang="en-US" sz="1050" dirty="0"/>
            </a:br>
            <a:r>
              <a:rPr lang="en-US" sz="1050" dirty="0">
                <a:solidFill>
                  <a:prstClr val="black"/>
                </a:solidFill>
                <a:hlinkClick r:id="rId3"/>
              </a:rPr>
              <a:t>http://igm.univ-mlv.fr/~masson/pdfANDps/liulayland73.pdf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247420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What if the sufficiency bound is not met?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instant analysis</a:t>
            </a:r>
          </a:p>
          <a:p>
            <a:pPr lvl="1"/>
            <a:r>
              <a:rPr lang="en-US" dirty="0"/>
              <a:t>The worst case for RMS is that all tasks happen to start at the exact same time.</a:t>
            </a:r>
          </a:p>
          <a:p>
            <a:pPr lvl="2"/>
            <a:r>
              <a:rPr lang="en-US" dirty="0"/>
              <a:t>If RM can schedule the first instance of each such task,  the tasks are schedulable.</a:t>
            </a:r>
          </a:p>
          <a:p>
            <a:r>
              <a:rPr lang="en-US" dirty="0"/>
              <a:t>With RM scheduling we can always jump to doing the critical instant analysis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990600" y="6492875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Mohammadi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Arezou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, and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Selim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 G. </a:t>
            </a:r>
            <a:r>
              <a:rPr lang="en-US" sz="1200" dirty="0" err="1">
                <a:solidFill>
                  <a:prstClr val="black">
                    <a:tint val="75000"/>
                  </a:prstClr>
                </a:solidFill>
              </a:rPr>
              <a:t>Akl</a:t>
            </a:r>
            <a:r>
              <a:rPr lang="en-US" sz="1200" dirty="0">
                <a:solidFill>
                  <a:prstClr val="black">
                    <a:tint val="75000"/>
                  </a:prstClr>
                </a:solidFill>
              </a:rPr>
              <a:t>. "Scheduling Algorithms for Real-Time Systems." (2005)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26519441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</a:t>
            </a:r>
          </a:p>
        </p:txBody>
      </p:sp>
      <p:pic>
        <p:nvPicPr>
          <p:cNvPr id="4" name="Content Placeholder 3" descr="Image_10"/>
          <p:cNvPicPr>
            <a:picLocks noGrp="1"/>
          </p:cNvPicPr>
          <p:nvPr>
            <p:ph idx="1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5527425" cy="452544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95750" y="6211669"/>
            <a:ext cx="6444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hlinkClick r:id="rId5"/>
              </a:rPr>
              <a:t>https://www.eecs.umich.edu/courses/eecs461/lecture/SWArchitecture.pdf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206836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8141"/>
              </p:ext>
            </p:extLst>
          </p:nvPr>
        </p:nvGraphicFramePr>
        <p:xfrm>
          <a:off x="1447800" y="1676400"/>
          <a:ext cx="6096000" cy="135636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Task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Execution Time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Period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Priority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High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1.5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Low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279070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Projects in the past: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Triathlon monitor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it does:</a:t>
            </a:r>
          </a:p>
          <a:p>
            <a:pPr lvl="1"/>
            <a:r>
              <a:rPr lang="en-US" dirty="0"/>
              <a:t>Monitor location, heart rate, and strides</a:t>
            </a:r>
          </a:p>
          <a:p>
            <a:pPr lvl="1"/>
            <a:r>
              <a:rPr lang="en-US" dirty="0"/>
              <a:t>Display on watch, record to dump to PC later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/>
              <a:t>Waterproof</a:t>
            </a:r>
          </a:p>
          <a:p>
            <a:pPr lvl="1"/>
            <a:r>
              <a:rPr lang="en-US" dirty="0"/>
              <a:t>Getting data in (GPS, heart rate, strides)</a:t>
            </a:r>
          </a:p>
          <a:p>
            <a:pPr lvl="1"/>
            <a:r>
              <a:rPr lang="en-US" dirty="0"/>
              <a:t>Getting data out (to watch, stored and to PC)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5793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676400"/>
          <a:ext cx="6096000" cy="135636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Task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Execution Time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Period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Priority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3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High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2.1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4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Low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13698626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#4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447800" y="1600200"/>
          <a:ext cx="6096000" cy="147828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Task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Execution Time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Period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Priority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High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2</a:t>
                      </a: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5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Low</a:t>
                      </a:r>
                      <a:endParaRPr lang="en-US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30863976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Fixed priorities are pretty easy.</a:t>
            </a:r>
          </a:p>
          <a:p>
            <a:pPr lvl="1"/>
            <a:r>
              <a:rPr lang="en-US" dirty="0"/>
              <a:t>Scheduler easy to write.</a:t>
            </a:r>
          </a:p>
          <a:p>
            <a:pPr lvl="1"/>
            <a:r>
              <a:rPr lang="en-US" dirty="0"/>
              <a:t>Don’t have to worry about updating priorities</a:t>
            </a:r>
          </a:p>
          <a:p>
            <a:pPr lvl="2"/>
            <a:r>
              <a:rPr lang="en-US" dirty="0"/>
              <a:t>Extra effort (Engineering and CPU)</a:t>
            </a:r>
          </a:p>
          <a:p>
            <a:pPr lvl="2"/>
            <a:r>
              <a:rPr lang="en-US" dirty="0"/>
              <a:t>Could lead to thrashing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RM scheduling</a:t>
            </a:r>
          </a:p>
        </p:txBody>
      </p:sp>
    </p:spTree>
    <p:extLst>
      <p:ext uri="{BB962C8B-B14F-4D97-AF65-F5344CB8AC3E}">
        <p14:creationId xmlns:p14="http://schemas.microsoft.com/office/powerpoint/2010/main" val="11848145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EDF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Also called the deadline-monotonic scheduling algorithm</a:t>
            </a:r>
          </a:p>
          <a:p>
            <a:pPr lvl="1"/>
            <a:r>
              <a:rPr lang="en-US" dirty="0"/>
              <a:t>a priority-driven algorithm in which higher priority is assigned to the request that has earlier deadline </a:t>
            </a:r>
            <a:r>
              <a:rPr lang="en-US" i="1" dirty="0"/>
              <a:t>and</a:t>
            </a:r>
            <a:r>
              <a:rPr lang="en-US" dirty="0"/>
              <a:t> a higher priority request always preempts a lower priority one.</a:t>
            </a:r>
          </a:p>
          <a:p>
            <a:r>
              <a:rPr lang="en-US" dirty="0"/>
              <a:t>Uses dynamic priority assignment in the sense that the priority of a request is assigned as the request arrives</a:t>
            </a:r>
          </a:p>
          <a:p>
            <a:pPr lvl="1"/>
            <a:r>
              <a:rPr lang="en-US" dirty="0"/>
              <a:t>May have to update other tasks’ priorities (why?)</a:t>
            </a:r>
          </a:p>
          <a:p>
            <a:r>
              <a:rPr lang="en-US" dirty="0"/>
              <a:t>We make all the assumptions we made for the RM algorithm, except that the tasks do not have to be periodic</a:t>
            </a:r>
          </a:p>
          <a:p>
            <a:r>
              <a:rPr lang="en-US" dirty="0"/>
              <a:t>Same runtime complexity as RM scheduling if sorted lists are used</a:t>
            </a:r>
          </a:p>
          <a:p>
            <a:r>
              <a:rPr lang="en-US" dirty="0"/>
              <a:t>EDF is an </a:t>
            </a:r>
            <a:r>
              <a:rPr lang="en-US" b="1" i="1" u="sng" dirty="0"/>
              <a:t>optimal</a:t>
            </a:r>
            <a:r>
              <a:rPr lang="en-US" dirty="0"/>
              <a:t> uniprocessor scheduling algorithm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486400"/>
            <a:ext cx="8667750" cy="62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4"/>
          <p:cNvSpPr txBox="1">
            <a:spLocks/>
          </p:cNvSpPr>
          <p:nvPr/>
        </p:nvSpPr>
        <p:spPr>
          <a:xfrm>
            <a:off x="990600" y="6356350"/>
            <a:ext cx="632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Mohammadi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Arezou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"Scheduling Algorithms for Real-Time Systems." (2005)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EDF scheduling</a:t>
            </a:r>
          </a:p>
        </p:txBody>
      </p:sp>
    </p:spTree>
    <p:extLst>
      <p:ext uri="{BB962C8B-B14F-4D97-AF65-F5344CB8AC3E}">
        <p14:creationId xmlns:p14="http://schemas.microsoft.com/office/powerpoint/2010/main" val="37456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EDF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Dynamic priorities</a:t>
            </a:r>
          </a:p>
          <a:p>
            <a:pPr lvl="1"/>
            <a:r>
              <a:rPr lang="en-US" dirty="0"/>
              <a:t>When do you need to </a:t>
            </a:r>
            <a:r>
              <a:rPr lang="en-US" dirty="0" err="1"/>
              <a:t>recompute</a:t>
            </a:r>
            <a:r>
              <a:rPr lang="en-US" dirty="0"/>
              <a:t> priorities?</a:t>
            </a:r>
          </a:p>
          <a:p>
            <a:pPr lvl="1"/>
            <a:r>
              <a:rPr lang="en-US" dirty="0"/>
              <a:t>How much time will you need to take?</a:t>
            </a:r>
          </a:p>
          <a:p>
            <a:pPr lvl="2"/>
            <a:r>
              <a:rPr lang="en-US" dirty="0"/>
              <a:t>O(?)</a:t>
            </a:r>
          </a:p>
          <a:p>
            <a:r>
              <a:rPr lang="en-US" dirty="0"/>
              <a:t>When it fails</a:t>
            </a:r>
          </a:p>
          <a:p>
            <a:pPr lvl="1"/>
            <a:r>
              <a:rPr lang="en-US" dirty="0"/>
              <a:t>Which tasks will be dropped is hard to predict.</a:t>
            </a:r>
          </a:p>
          <a:p>
            <a:pPr lvl="2"/>
            <a:r>
              <a:rPr lang="en-US" sz="26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“This is a considerable disadvantage to a real-time systems designer.”</a:t>
            </a:r>
          </a:p>
          <a:p>
            <a:r>
              <a:rPr lang="en-US" dirty="0"/>
              <a:t>Representing wide variety of time scales can be tricky.</a:t>
            </a:r>
          </a:p>
          <a:p>
            <a:pPr lvl="1"/>
            <a:r>
              <a:rPr lang="en-US" dirty="0"/>
              <a:t>Need to track how long until deadline, but some tasks may have deadline on the order of milliseconds, others hours or days.</a:t>
            </a:r>
          </a:p>
          <a:p>
            <a:r>
              <a:rPr lang="en-US" dirty="0"/>
              <a:t>Shared resources are tricky.</a:t>
            </a:r>
          </a:p>
          <a:p>
            <a:pPr lvl="1"/>
            <a:r>
              <a:rPr lang="en-US" dirty="0"/>
              <a:t>Like priority inheritance problem for RM scheduling (covered shortly)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EDF scheduling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400800"/>
            <a:ext cx="4333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Wonderfully understated quote in green from Wikipedia.</a:t>
            </a:r>
          </a:p>
        </p:txBody>
      </p:sp>
    </p:spTree>
    <p:extLst>
      <p:ext uri="{BB962C8B-B14F-4D97-AF65-F5344CB8AC3E}">
        <p14:creationId xmlns:p14="http://schemas.microsoft.com/office/powerpoint/2010/main" val="34413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LLF (Least Laxity First)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The laxity of a process is defined as the deadline minus remaining computation time</a:t>
            </a:r>
          </a:p>
          <a:p>
            <a:pPr lvl="1"/>
            <a:r>
              <a:rPr lang="en-US" dirty="0"/>
              <a:t>In other words, the laxity of a job is the maximal amount of time that the job can wait and still meet its deadline</a:t>
            </a:r>
          </a:p>
          <a:p>
            <a:r>
              <a:rPr lang="en-US" dirty="0"/>
              <a:t>The algorithm gives the highest priority to the active job with the smallest laxity</a:t>
            </a:r>
          </a:p>
          <a:p>
            <a:r>
              <a:rPr lang="en-US" dirty="0"/>
              <a:t>While a process is executing, it can be preempted by another whose laxity has decreased to below that of the running process </a:t>
            </a:r>
          </a:p>
          <a:p>
            <a:pPr lvl="1"/>
            <a:r>
              <a:rPr lang="en-US" dirty="0"/>
              <a:t>A problem arises with this scheme when two processes have similar laxities. One process will run for a short while and then get preempted by the other and vice versa, thus causing many context switches occur in the lifetime of the processes.  (Thrashing)</a:t>
            </a:r>
          </a:p>
          <a:p>
            <a:r>
              <a:rPr lang="en-US" dirty="0"/>
              <a:t>The least laxity first algorithm is an optimal scheduling algorithm for systems with periodic real-time tasks</a:t>
            </a:r>
          </a:p>
          <a:p>
            <a:pPr lvl="1"/>
            <a:r>
              <a:rPr lang="en-US" dirty="0"/>
              <a:t>Also useful with aperiodic tasks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schemes</a:t>
            </a:r>
          </a:p>
        </p:txBody>
      </p:sp>
    </p:spTree>
    <p:extLst>
      <p:ext uri="{BB962C8B-B14F-4D97-AF65-F5344CB8AC3E}">
        <p14:creationId xmlns:p14="http://schemas.microsoft.com/office/powerpoint/2010/main" val="40440326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round robin (no priorities)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371600"/>
          <a:ext cx="6096000" cy="1112520"/>
        </p:xfrm>
        <a:graphic>
          <a:graphicData uri="http://schemas.openxmlformats.org/drawingml/2006/table">
            <a:tbl>
              <a:tblPr/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Task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Execution Time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Period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T1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5 min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 hr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T2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0.6 sec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Times New Roman"/>
                        </a:rPr>
                        <a:t>1 sec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0" marR="63500" marT="63500" marB="635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Other schemes</a:t>
            </a:r>
          </a:p>
        </p:txBody>
      </p:sp>
    </p:spTree>
    <p:extLst>
      <p:ext uri="{BB962C8B-B14F-4D97-AF65-F5344CB8AC3E}">
        <p14:creationId xmlns:p14="http://schemas.microsoft.com/office/powerpoint/2010/main" val="39905402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Optimal?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optimal real-time scheduling algorithm is one which may fail to meet a deadline only if no other scheduling algorithm could meet all of the deadlines.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4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Finally…</a:t>
            </a:r>
          </a:p>
        </p:txBody>
      </p:sp>
    </p:spTree>
    <p:extLst>
      <p:ext uri="{BB962C8B-B14F-4D97-AF65-F5344CB8AC3E}">
        <p14:creationId xmlns:p14="http://schemas.microsoft.com/office/powerpoint/2010/main" val="1349470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 course, this ignores a 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only worried about the CPU as a resource.</a:t>
            </a:r>
          </a:p>
          <a:p>
            <a:pPr lvl="1"/>
            <a:r>
              <a:rPr lang="en-US" dirty="0"/>
              <a:t>What if one task is waiting on another to free a resource?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4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Finally…</a:t>
            </a:r>
          </a:p>
        </p:txBody>
      </p:sp>
    </p:spTree>
    <p:extLst>
      <p:ext uri="{BB962C8B-B14F-4D97-AF65-F5344CB8AC3E}">
        <p14:creationId xmlns:p14="http://schemas.microsoft.com/office/powerpoint/2010/main" val="12267980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Waiting for a Serial 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Say I’ve got two tasks that can write to a serial port (using </a:t>
            </a:r>
            <a:r>
              <a:rPr lang="en-US" dirty="0" err="1"/>
              <a:t>printf</a:t>
            </a:r>
            <a:r>
              <a:rPr lang="en-US" dirty="0"/>
              <a:t>()* let’s say).</a:t>
            </a:r>
          </a:p>
          <a:p>
            <a:pPr lvl="1"/>
            <a:r>
              <a:rPr lang="en-US" dirty="0"/>
              <a:t>They are writing messages to a terminal.</a:t>
            </a:r>
          </a:p>
          <a:p>
            <a:pPr lvl="1"/>
            <a:r>
              <a:rPr lang="en-US" dirty="0"/>
              <a:t>If one is in the middle of a message, I can’t preempt it with another that can/will write to the serial port.</a:t>
            </a:r>
          </a:p>
          <a:p>
            <a:pPr lvl="2"/>
            <a:r>
              <a:rPr lang="en-US" dirty="0"/>
              <a:t>My message will be jumbled as one message hits the middle of the other.</a:t>
            </a:r>
          </a:p>
          <a:p>
            <a:r>
              <a:rPr lang="en-US" dirty="0"/>
              <a:t>This can happen with all kinds of resources including other ports (e.g. I2C, USB) and timers</a:t>
            </a:r>
          </a:p>
          <a:p>
            <a:pPr lvl="1"/>
            <a:r>
              <a:rPr lang="en-US" dirty="0"/>
              <a:t>Common to have a shared data structure where if one task is writing, no task can use it.</a:t>
            </a:r>
          </a:p>
          <a:p>
            <a:pPr lvl="2"/>
            <a:r>
              <a:rPr lang="en-US" dirty="0"/>
              <a:t>Why might someone else not be able to read?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6477000"/>
            <a:ext cx="82418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*The standard version of </a:t>
            </a:r>
            <a:r>
              <a:rPr lang="en-US" sz="1600" dirty="0" err="1"/>
              <a:t>printf</a:t>
            </a:r>
            <a:r>
              <a:rPr lang="en-US" sz="1600" dirty="0"/>
              <a:t> is not “reentrant”.  This is a good thing to know (and understand) </a:t>
            </a:r>
          </a:p>
        </p:txBody>
      </p:sp>
    </p:spTree>
    <p:extLst>
      <p:ext uri="{BB962C8B-B14F-4D97-AF65-F5344CB8AC3E}">
        <p14:creationId xmlns:p14="http://schemas.microsoft.com/office/powerpoint/2010/main" val="222563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Projects in the past:</a:t>
            </a:r>
            <a:br>
              <a:rPr lang="en-US" dirty="0"/>
            </a:b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Bike helmet (Hail-met)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it does:</a:t>
            </a:r>
          </a:p>
          <a:p>
            <a:pPr lvl="1"/>
            <a:r>
              <a:rPr lang="en-US" dirty="0"/>
              <a:t>Bluetooth</a:t>
            </a:r>
          </a:p>
          <a:p>
            <a:pPr lvl="2"/>
            <a:r>
              <a:rPr lang="en-US" dirty="0"/>
              <a:t>Voice, etc.  Can make calls or listen to music</a:t>
            </a:r>
          </a:p>
          <a:p>
            <a:pPr lvl="1"/>
            <a:r>
              <a:rPr lang="en-US" dirty="0"/>
              <a:t>Turn signals and tail light</a:t>
            </a:r>
          </a:p>
          <a:p>
            <a:pPr lvl="1"/>
            <a:r>
              <a:rPr lang="en-US" dirty="0"/>
              <a:t>Basic heads-up display (signals, call info)</a:t>
            </a:r>
          </a:p>
          <a:p>
            <a:pPr lvl="1"/>
            <a:r>
              <a:rPr lang="en-US" dirty="0"/>
              <a:t>Solar recharge</a:t>
            </a:r>
          </a:p>
          <a:p>
            <a:r>
              <a:rPr lang="en-US" dirty="0"/>
              <a:t>Issues</a:t>
            </a:r>
          </a:p>
          <a:p>
            <a:pPr lvl="1"/>
            <a:r>
              <a:rPr lang="en-US" dirty="0"/>
              <a:t>Weight</a:t>
            </a:r>
          </a:p>
          <a:p>
            <a:pPr lvl="1"/>
            <a:r>
              <a:rPr lang="en-US" dirty="0"/>
              <a:t>Waterproof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2733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know to wait?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We use a variable.  </a:t>
            </a:r>
          </a:p>
          <a:p>
            <a:pPr lvl="1"/>
            <a:r>
              <a:rPr lang="en-US" dirty="0"/>
              <a:t>Any task that is going to use the locked resource (say serial port) checks that variable first. </a:t>
            </a:r>
          </a:p>
          <a:p>
            <a:pPr lvl="1"/>
            <a:r>
              <a:rPr lang="en-US" dirty="0"/>
              <a:t>If that variable is a “0” we wait until it’s a “1”.  </a:t>
            </a:r>
          </a:p>
          <a:p>
            <a:pPr lvl="1"/>
            <a:r>
              <a:rPr lang="en-US" dirty="0"/>
              <a:t>Once it’s a “1”, we set it to “0” and then proceed to use the serial port.  </a:t>
            </a:r>
          </a:p>
          <a:p>
            <a:pPr lvl="1"/>
            <a:r>
              <a:rPr lang="en-US" dirty="0"/>
              <a:t>Once we’re done with the serial port, we set it back to a “1”.</a:t>
            </a:r>
          </a:p>
          <a:p>
            <a:r>
              <a:rPr lang="en-US" dirty="0"/>
              <a:t>The standard terminology for this is:</a:t>
            </a:r>
          </a:p>
          <a:p>
            <a:pPr lvl="1"/>
            <a:r>
              <a:rPr lang="en-US" dirty="0"/>
              <a:t>The variable is called a “binary semaphore”</a:t>
            </a:r>
          </a:p>
          <a:p>
            <a:pPr lvl="1"/>
            <a:r>
              <a:rPr lang="en-US" dirty="0"/>
              <a:t>Setting it to “0” is called locking.  If it is a “0” we say the semaphore is locked.</a:t>
            </a:r>
          </a:p>
          <a:p>
            <a:pPr lvl="1"/>
            <a:r>
              <a:rPr lang="en-US" dirty="0"/>
              <a:t>Setting it to “1” is called unlocking.</a:t>
            </a:r>
          </a:p>
          <a:p>
            <a:r>
              <a:rPr lang="en-US" dirty="0"/>
              <a:t>Anyone wanting to use the serial port is supposed to check the semaphore, and then lock it and unlock it in the same way.</a:t>
            </a:r>
          </a:p>
          <a:p>
            <a:pPr lvl="1"/>
            <a:r>
              <a:rPr lang="en-US" dirty="0"/>
              <a:t>The code that needs to be locked is often called a “critical section”.</a:t>
            </a:r>
            <a:br>
              <a:rPr lang="en-US" dirty="0"/>
            </a:b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7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do this in 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code that uses </a:t>
            </a:r>
          </a:p>
          <a:p>
            <a:pPr lvl="1"/>
            <a:r>
              <a:rPr lang="en-US" dirty="0"/>
              <a:t>a global variable “</a:t>
            </a:r>
            <a:r>
              <a:rPr lang="en-US" dirty="0" err="1"/>
              <a:t>sem_serial</a:t>
            </a:r>
            <a:r>
              <a:rPr lang="en-US" dirty="0"/>
              <a:t>” as the lock.</a:t>
            </a:r>
          </a:p>
          <a:p>
            <a:pPr lvl="1"/>
            <a:r>
              <a:rPr lang="en-US" dirty="0"/>
              <a:t>Calls “</a:t>
            </a:r>
            <a:r>
              <a:rPr lang="en-US" dirty="0" err="1"/>
              <a:t>printf</a:t>
            </a:r>
            <a:r>
              <a:rPr lang="en-US" dirty="0"/>
              <a:t>()” to use the serial port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4179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17AA3-FEF8-4157-A939-3F05DE2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7DEF6-D54A-4E0E-8C1B-1E03F2041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while(!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sem_serial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	</a:t>
            </a: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wait until it’s available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	//using 1 as available and 				//0 as not. </a:t>
            </a:r>
            <a:r>
              <a:rPr lang="en-US" sz="2000" b="1" i="1" u="sng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Notice the ;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sem_serial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(thingy);</a:t>
            </a:r>
          </a:p>
          <a:p>
            <a:pPr marL="0" indent="0">
              <a:buNone/>
            </a:pP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sem_serial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=1;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3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the code we wrote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Now we generally need to be a bit more tricky than this.  </a:t>
            </a:r>
          </a:p>
          <a:p>
            <a:pPr lvl="1"/>
            <a:r>
              <a:rPr lang="en-US" dirty="0"/>
              <a:t>Imagine task “A” checks the semaphore and then, before setting the lock, gets preempted by another task “B” that locks the semaphore then A gets scheduled again.  </a:t>
            </a:r>
          </a:p>
          <a:p>
            <a:pPr lvl="2"/>
            <a:r>
              <a:rPr lang="en-US" dirty="0"/>
              <a:t>“A” will have passed the check and will proceed to use the serial port.  So we need a way to prevent this from happening.  </a:t>
            </a:r>
          </a:p>
          <a:p>
            <a:pPr lvl="1"/>
            <a:r>
              <a:rPr lang="en-US" dirty="0"/>
              <a:t>Most processors have ways of dealing with that issue at the assembly level (test-and-set for example)</a:t>
            </a:r>
          </a:p>
          <a:p>
            <a:pPr lvl="2"/>
            <a:r>
              <a:rPr lang="en-US" dirty="0"/>
              <a:t>Libraries that handle multiple tasks almost always include function calls that use those assembly-level instructions correctly.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D98D3C-1F6A-4935-9637-392980304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5791200"/>
            <a:ext cx="2315583" cy="1066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84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3AAE7-83FC-45BA-BCBD-885CCBB8B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the code we wrote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AB810-207A-4B6E-B9EC-6DF5F1E761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other issue is that our while loop is busy waiting.  </a:t>
            </a:r>
          </a:p>
          <a:p>
            <a:pPr lvl="1"/>
            <a:r>
              <a:rPr lang="en-US" dirty="0"/>
              <a:t>Say that task A is the high priority task.  Task A and B both use the serial bus.</a:t>
            </a:r>
          </a:p>
          <a:p>
            <a:pPr lvl="2"/>
            <a:r>
              <a:rPr lang="en-US" dirty="0"/>
              <a:t>B is running and locks the bus</a:t>
            </a:r>
          </a:p>
          <a:p>
            <a:pPr lvl="2"/>
            <a:r>
              <a:rPr lang="en-US" dirty="0"/>
              <a:t>A preempts B.</a:t>
            </a:r>
          </a:p>
          <a:p>
            <a:pPr lvl="2"/>
            <a:r>
              <a:rPr lang="en-US" dirty="0"/>
              <a:t>A will now wait in the loop until B finishes</a:t>
            </a:r>
          </a:p>
          <a:p>
            <a:pPr lvl="3"/>
            <a:r>
              <a:rPr lang="en-US" dirty="0"/>
              <a:t>But A is higher priority, so B can’t run until A finishes.  And A can’t run until B finishes.</a:t>
            </a:r>
          </a:p>
          <a:p>
            <a:pPr lvl="4"/>
            <a:r>
              <a:rPr lang="en-US" b="1" dirty="0">
                <a:solidFill>
                  <a:srgbClr val="C00000"/>
                </a:solidFill>
              </a:rPr>
              <a:t>DEADLOCK!</a:t>
            </a:r>
            <a:r>
              <a:rPr lang="en-US" dirty="0"/>
              <a:t>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412A56-DF5E-4B03-86FB-7D5AB1F460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Solution is that rather than a loop, we call a function and ask to lock the semaphore. </a:t>
            </a:r>
          </a:p>
          <a:p>
            <a:pPr lvl="1"/>
            <a:r>
              <a:rPr lang="en-US" dirty="0"/>
              <a:t>If we don’t get the lock we give up control of the processor until the lock is available.</a:t>
            </a:r>
          </a:p>
          <a:p>
            <a:pPr lvl="1"/>
            <a:r>
              <a:rPr lang="en-US" dirty="0"/>
              <a:t>Tricky to write</a:t>
            </a:r>
          </a:p>
          <a:p>
            <a:pPr lvl="2"/>
            <a:r>
              <a:rPr lang="en-US" dirty="0"/>
              <a:t>Another reason to use libraries here rather than rolling your own!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18999-0A69-42D6-8852-9BCEC12DA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5791200"/>
            <a:ext cx="2315583" cy="10668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8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F00893-3DB0-4DCA-AF65-2DC66696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Obligatory deadlock joke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A0A101-1475-47D0-8E37-5DF02DD74C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Interviewer: </a:t>
            </a:r>
          </a:p>
          <a:p>
            <a:pPr lvl="1"/>
            <a:r>
              <a:rPr lang="en-US" dirty="0"/>
              <a:t>"Explain deadlock and we'll hire you."</a:t>
            </a:r>
          </a:p>
          <a:p>
            <a:r>
              <a:rPr lang="en-US" dirty="0"/>
              <a:t>Me: </a:t>
            </a:r>
          </a:p>
          <a:p>
            <a:pPr lvl="1"/>
            <a:r>
              <a:rPr lang="en-US" dirty="0"/>
              <a:t>"Hire me and I'll explain it to you."</a:t>
            </a:r>
          </a:p>
        </p:txBody>
      </p:sp>
    </p:spTree>
    <p:extLst>
      <p:ext uri="{BB962C8B-B14F-4D97-AF65-F5344CB8AC3E}">
        <p14:creationId xmlns:p14="http://schemas.microsoft.com/office/powerpoint/2010/main" val="29298236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C8908-D6BF-4B09-998C-B336A8C43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wait, there’s more!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8F20D-F7D4-4E44-9E37-C9A995302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want some kind of </a:t>
            </a:r>
            <a:r>
              <a:rPr lang="en-US" dirty="0" err="1"/>
              <a:t>semaphore_take</a:t>
            </a:r>
            <a:r>
              <a:rPr lang="en-US" dirty="0"/>
              <a:t>() and </a:t>
            </a:r>
            <a:r>
              <a:rPr lang="en-US" dirty="0" err="1"/>
              <a:t>semaphore_give</a:t>
            </a:r>
            <a:r>
              <a:rPr lang="en-US" dirty="0"/>
              <a:t>() functions that handle the issues described</a:t>
            </a:r>
          </a:p>
          <a:p>
            <a:pPr lvl="1"/>
            <a:r>
              <a:rPr lang="en-US" dirty="0"/>
              <a:t>Uses atomic operations like test-and-set to handle race conditions.</a:t>
            </a:r>
          </a:p>
          <a:p>
            <a:pPr lvl="1"/>
            <a:r>
              <a:rPr lang="en-US" dirty="0"/>
              <a:t>The take function should cause the current task to give up the CPU</a:t>
            </a:r>
          </a:p>
          <a:p>
            <a:pPr lvl="1"/>
            <a:r>
              <a:rPr lang="en-US" dirty="0"/>
              <a:t>The give function should check to see if anyone is waiting on the semaphore.</a:t>
            </a:r>
          </a:p>
          <a:p>
            <a:r>
              <a:rPr lang="en-US" dirty="0"/>
              <a:t>But that’s still not enough.</a:t>
            </a:r>
          </a:p>
        </p:txBody>
      </p:sp>
    </p:spTree>
    <p:extLst>
      <p:ext uri="{BB962C8B-B14F-4D97-AF65-F5344CB8AC3E}">
        <p14:creationId xmlns:p14="http://schemas.microsoft.com/office/powerpoint/2010/main" val="338684327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/>
              <a:t>In a preemptive priority-based real-time system, sometimes tasks may need to access resources that cannot be shared. </a:t>
            </a:r>
          </a:p>
          <a:p>
            <a:pPr lvl="1"/>
            <a:r>
              <a:rPr lang="en-US" sz="2000" dirty="0"/>
              <a:t>The method of ensuring exclusive access is to guard the critical sections with binary semaphores. </a:t>
            </a:r>
          </a:p>
          <a:p>
            <a:pPr lvl="1"/>
            <a:r>
              <a:rPr lang="en-US" sz="2000" dirty="0"/>
              <a:t>When a task seeks to enter a critical section, it checks if the corresponding semaphore is locked. </a:t>
            </a:r>
          </a:p>
          <a:p>
            <a:pPr lvl="1"/>
            <a:r>
              <a:rPr lang="en-US" sz="2000" dirty="0"/>
              <a:t>If it is not, the task locks the semaphore and enters the critical section. </a:t>
            </a:r>
          </a:p>
          <a:p>
            <a:pPr lvl="1"/>
            <a:r>
              <a:rPr lang="en-US" sz="2000" dirty="0"/>
              <a:t>When a task exits the critical section, it unlocks the corresponding semaphore.</a:t>
            </a:r>
          </a:p>
          <a:p>
            <a:r>
              <a:rPr lang="en-US" sz="2400" dirty="0"/>
              <a:t>This could cause a high priority task to be waiting on a lower priority one.</a:t>
            </a:r>
          </a:p>
          <a:p>
            <a:pPr lvl="1"/>
            <a:r>
              <a:rPr lang="en-US" sz="2000" dirty="0"/>
              <a:t>Even worse, a medium priority task might be running and cause the high priority task to not meet its deadline!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1066800" y="609600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Some taken from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Mohammadi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Arezou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and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Selim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"Scheduling Algorithms for Real-Time Systems." (2005)</a:t>
            </a:r>
          </a:p>
        </p:txBody>
      </p:sp>
    </p:spTree>
    <p:extLst>
      <p:ext uri="{BB962C8B-B14F-4D97-AF65-F5344CB8AC3E}">
        <p14:creationId xmlns:p14="http://schemas.microsoft.com/office/powerpoint/2010/main" val="40259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Example</a:t>
            </a:r>
            <a:r>
              <a:rPr lang="en-US" dirty="0"/>
              <a:t>: Priority Inversion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Low priority task “C” locks resource “Z”.</a:t>
            </a:r>
          </a:p>
          <a:p>
            <a:r>
              <a:rPr lang="en-US" dirty="0"/>
              <a:t>High priority task “A” preempts “A” then requests resource “Z”</a:t>
            </a:r>
          </a:p>
          <a:p>
            <a:pPr lvl="1"/>
            <a:r>
              <a:rPr lang="en-US" dirty="0"/>
              <a:t>Deadlock, but solvable by having “A” sleep until resource is unlocked.</a:t>
            </a:r>
          </a:p>
          <a:p>
            <a:r>
              <a:rPr lang="en-US" dirty="0"/>
              <a:t>But if medium priority task “B” were to run, it would preempt C, thus effectively making C </a:t>
            </a:r>
            <a:r>
              <a:rPr lang="en-US" u="sng" dirty="0"/>
              <a:t>and</a:t>
            </a:r>
            <a:r>
              <a:rPr lang="en-US" dirty="0"/>
              <a:t> A run with a lower priority than B.</a:t>
            </a:r>
          </a:p>
          <a:p>
            <a:pPr lvl="1"/>
            <a:r>
              <a:rPr lang="en-US" dirty="0"/>
              <a:t>Thus priority </a:t>
            </a:r>
            <a:r>
              <a:rPr lang="en-US" i="1" dirty="0"/>
              <a:t>inversion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50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Solving it: Priority Inheritance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When a high priority task sleeps because it is waiting on a lower priority task, have it boost the priority of the blocking task to its own priority. </a:t>
            </a:r>
          </a:p>
          <a:p>
            <a:pPr lvl="1"/>
            <a:r>
              <a:rPr lang="en-US" dirty="0"/>
              <a:t>In general a mutex is a semaphore that is used for </a:t>
            </a:r>
            <a:r>
              <a:rPr lang="en-US" b="1" dirty="0"/>
              <a:t>mu</a:t>
            </a:r>
            <a:r>
              <a:rPr lang="en-US" dirty="0"/>
              <a:t>tual </a:t>
            </a:r>
            <a:r>
              <a:rPr lang="en-US" b="1" dirty="0"/>
              <a:t>exc</a:t>
            </a:r>
            <a:r>
              <a:rPr lang="en-US" dirty="0"/>
              <a:t>lusion.</a:t>
            </a:r>
          </a:p>
          <a:p>
            <a:r>
              <a:rPr lang="en-US" dirty="0"/>
              <a:t>There are other solutions</a:t>
            </a:r>
          </a:p>
          <a:p>
            <a:pPr lvl="1"/>
            <a:r>
              <a:rPr lang="en-US" dirty="0"/>
              <a:t>For example, if there are only 2 priorities this can’t happen 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Windows has a rather interesting solution called “random boosting”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43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Finally…</a:t>
            </a:r>
          </a:p>
        </p:txBody>
      </p:sp>
    </p:spTree>
    <p:extLst>
      <p:ext uri="{BB962C8B-B14F-4D97-AF65-F5344CB8AC3E}">
        <p14:creationId xmlns:p14="http://schemas.microsoft.com/office/powerpoint/2010/main" val="4246693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666"/>
          <a:stretch/>
        </p:blipFill>
        <p:spPr>
          <a:xfrm>
            <a:off x="0" y="685799"/>
            <a:ext cx="9144000" cy="55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0386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Handling locks and preemption and all that is hard.</a:t>
            </a:r>
          </a:p>
          <a:p>
            <a:pPr lvl="1"/>
            <a:r>
              <a:rPr lang="en-US" dirty="0"/>
              <a:t>It’s also fairly generic</a:t>
            </a:r>
          </a:p>
          <a:p>
            <a:pPr lvl="2"/>
            <a:r>
              <a:rPr lang="en-US" dirty="0"/>
              <a:t>That is, you’re solving the same problem each time.</a:t>
            </a:r>
          </a:p>
          <a:p>
            <a:pPr lvl="1"/>
            <a:r>
              <a:rPr lang="en-US" dirty="0"/>
              <a:t>So what you want is to just do it once.</a:t>
            </a:r>
          </a:p>
          <a:p>
            <a:pPr lvl="2"/>
            <a:r>
              <a:rPr lang="en-US" dirty="0"/>
              <a:t>Or better yet, borrow code from someone else who is really good at this stuff.</a:t>
            </a:r>
          </a:p>
          <a:p>
            <a:pPr lvl="1"/>
            <a:r>
              <a:rPr lang="en-US" dirty="0"/>
              <a:t>This is part of what an RTOS will generally provide.</a:t>
            </a:r>
          </a:p>
        </p:txBody>
      </p:sp>
    </p:spTree>
    <p:extLst>
      <p:ext uri="{BB962C8B-B14F-4D97-AF65-F5344CB8AC3E}">
        <p14:creationId xmlns:p14="http://schemas.microsoft.com/office/powerpoint/2010/main" val="15623878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Overview of real-time systems</a:t>
            </a:r>
          </a:p>
          <a:p>
            <a:pPr lvl="1"/>
            <a:r>
              <a:rPr lang="en-US" dirty="0"/>
              <a:t>Basics</a:t>
            </a:r>
          </a:p>
          <a:p>
            <a:pPr lvl="1"/>
            <a:r>
              <a:rPr lang="en-US" dirty="0"/>
              <a:t>Scheduling algorithms (RM, EDF, LLF &amp; RR)</a:t>
            </a:r>
          </a:p>
          <a:p>
            <a:r>
              <a:rPr lang="en-US" dirty="0"/>
              <a:t>Overview of </a:t>
            </a:r>
            <a:r>
              <a:rPr lang="en-US" dirty="0" err="1"/>
              <a:t>RTOSes</a:t>
            </a:r>
            <a:endParaRPr lang="en-US" dirty="0"/>
          </a:p>
          <a:p>
            <a:pPr lvl="1"/>
            <a:r>
              <a:rPr lang="en-US" dirty="0"/>
              <a:t>Goals of an RTOS</a:t>
            </a:r>
          </a:p>
          <a:p>
            <a:pPr lvl="1"/>
            <a:r>
              <a:rPr lang="en-US" dirty="0"/>
              <a:t>Features you might want in an RTOS</a:t>
            </a:r>
          </a:p>
          <a:p>
            <a:r>
              <a:rPr lang="en-US" dirty="0"/>
              <a:t>Learning by example: </a:t>
            </a:r>
            <a:r>
              <a:rPr lang="en-US" dirty="0" err="1"/>
              <a:t>FreeRTOS</a:t>
            </a:r>
            <a:endParaRPr lang="en-US" dirty="0"/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/>
              <a:t>Internals (briefly)</a:t>
            </a:r>
          </a:p>
          <a:p>
            <a:pPr lvl="1"/>
            <a:r>
              <a:rPr lang="en-US" dirty="0"/>
              <a:t>What’s missing?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4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an RTOS?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Well, to manage to meet RT deadlines (duh).</a:t>
            </a:r>
          </a:p>
          <a:p>
            <a:pPr lvl="1"/>
            <a:r>
              <a:rPr lang="en-US" dirty="0"/>
              <a:t>While that’s all we </a:t>
            </a:r>
            <a:r>
              <a:rPr lang="en-US" b="1" i="1" dirty="0"/>
              <a:t>need</a:t>
            </a:r>
            <a:r>
              <a:rPr lang="en-US" dirty="0"/>
              <a:t> we’d </a:t>
            </a:r>
            <a:r>
              <a:rPr lang="en-US" b="1" i="1" dirty="0"/>
              <a:t>like</a:t>
            </a:r>
            <a:r>
              <a:rPr lang="en-US" dirty="0"/>
              <a:t> a lot more.</a:t>
            </a:r>
          </a:p>
          <a:p>
            <a:pPr lvl="2"/>
            <a:r>
              <a:rPr lang="en-US" dirty="0"/>
              <a:t>After all, we can meet RT deadlines fairly well on the bare metal (no OS)</a:t>
            </a:r>
          </a:p>
          <a:p>
            <a:pPr lvl="3"/>
            <a:r>
              <a:rPr lang="en-US" dirty="0"/>
              <a:t>But doing this is time consuming and difficult to get right as the system gets large.</a:t>
            </a:r>
          </a:p>
          <a:p>
            <a:pPr lvl="2"/>
            <a:r>
              <a:rPr lang="en-US" dirty="0"/>
              <a:t>We’d </a:t>
            </a:r>
            <a:r>
              <a:rPr lang="en-US" b="1" i="1" dirty="0"/>
              <a:t>like</a:t>
            </a:r>
            <a:r>
              <a:rPr lang="en-US" dirty="0"/>
              <a:t> something that supports us</a:t>
            </a:r>
          </a:p>
          <a:p>
            <a:pPr lvl="3"/>
            <a:r>
              <a:rPr lang="en-US" dirty="0"/>
              <a:t>Deadlines met</a:t>
            </a:r>
          </a:p>
          <a:p>
            <a:pPr lvl="3"/>
            <a:r>
              <a:rPr lang="en-US" dirty="0"/>
              <a:t>Locks work</a:t>
            </a:r>
          </a:p>
          <a:p>
            <a:pPr lvl="3"/>
            <a:r>
              <a:rPr lang="en-US" dirty="0"/>
              <a:t>Interrupts just work</a:t>
            </a:r>
          </a:p>
          <a:p>
            <a:pPr lvl="3"/>
            <a:r>
              <a:rPr lang="en-US" dirty="0"/>
              <a:t>Tasks stay out of each others way</a:t>
            </a:r>
          </a:p>
          <a:p>
            <a:pPr lvl="3"/>
            <a:r>
              <a:rPr lang="en-US" dirty="0"/>
              <a:t>Device drivers already written (and tested!) for us</a:t>
            </a:r>
          </a:p>
          <a:p>
            <a:pPr lvl="3"/>
            <a:r>
              <a:rPr lang="en-US" dirty="0"/>
              <a:t>Portable—runs on a huge variety of systems</a:t>
            </a:r>
          </a:p>
          <a:p>
            <a:pPr lvl="3"/>
            <a:r>
              <a:rPr lang="en-US" dirty="0"/>
              <a:t>Oh, and nearly no overhead so we can use a small device!</a:t>
            </a:r>
          </a:p>
          <a:p>
            <a:pPr lvl="4"/>
            <a:r>
              <a:rPr lang="en-US" dirty="0"/>
              <a:t>That is a small memory and CPU footprint.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913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features we’d like (1/2)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Deadlines met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Ability to specify scheduling algorithm</a:t>
            </a:r>
          </a:p>
          <a:p>
            <a:r>
              <a:rPr lang="en-US" dirty="0"/>
              <a:t>Interrupts are fast</a:t>
            </a:r>
          </a:p>
          <a:p>
            <a:pPr lvl="1"/>
            <a:r>
              <a:rPr lang="en-US" dirty="0"/>
              <a:t>So tasks with tight deadlines get service as fast as possible</a:t>
            </a:r>
          </a:p>
          <a:p>
            <a:pPr lvl="2"/>
            <a:r>
              <a:rPr lang="en-US" dirty="0"/>
              <a:t>Basically—rarely disable interrupts and when doing so only for a short time.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Interrupts just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Don’t need to worry about saving/restoring registers</a:t>
            </a:r>
          </a:p>
          <a:p>
            <a:pPr lvl="1"/>
            <a:r>
              <a:rPr lang="en-US" dirty="0"/>
              <a:t>Which C just generally does for us anyways.</a:t>
            </a:r>
          </a:p>
          <a:p>
            <a:r>
              <a:rPr lang="en-US" dirty="0"/>
              <a:t>Interrupt prioritization easy to set.</a:t>
            </a:r>
          </a:p>
        </p:txBody>
      </p:sp>
    </p:spTree>
    <p:extLst>
      <p:ext uri="{BB962C8B-B14F-4D97-AF65-F5344CB8AC3E}">
        <p14:creationId xmlns:p14="http://schemas.microsoft.com/office/powerpoint/2010/main" val="209498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Detailed features we’d like (2/2)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Locks 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High-priority waiting on locks give up the CPU until lower-priority tasks finish their critical section</a:t>
            </a:r>
          </a:p>
          <a:p>
            <a:r>
              <a:rPr lang="en-US" dirty="0"/>
              <a:t>Priority inheritance is done for us.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drivers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Clean interfaces to I2C, USB, SPI, timers, and whatever else our processor supports already written for us.</a:t>
            </a:r>
          </a:p>
          <a:p>
            <a:pPr lvl="1"/>
            <a:r>
              <a:rPr lang="en-US" dirty="0"/>
              <a:t>Hopefully well tested and well documented.</a:t>
            </a:r>
          </a:p>
          <a:p>
            <a:pPr lvl="1"/>
            <a:endParaRPr lang="en-US" dirty="0"/>
          </a:p>
          <a:p>
            <a:r>
              <a:rPr lang="en-US" dirty="0"/>
              <a:t>In my experience, this is often the least likely thing to be 100% there.</a:t>
            </a:r>
          </a:p>
          <a:p>
            <a:pPr lvl="1"/>
            <a:r>
              <a:rPr lang="en-US" dirty="0"/>
              <a:t>Mainly because much of the other stuff is easy to port.</a:t>
            </a:r>
          </a:p>
          <a:p>
            <a:pPr lvl="1"/>
            <a:r>
              <a:rPr lang="en-US" dirty="0"/>
              <a:t>This is very processor specific.</a:t>
            </a:r>
          </a:p>
        </p:txBody>
      </p:sp>
    </p:spTree>
    <p:extLst>
      <p:ext uri="{BB962C8B-B14F-4D97-AF65-F5344CB8AC3E}">
        <p14:creationId xmlns:p14="http://schemas.microsoft.com/office/powerpoint/2010/main" val="105221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Detailed features we’d like:</a:t>
            </a:r>
            <a:br>
              <a:rPr lang="en-US" dirty="0"/>
            </a:br>
            <a:r>
              <a:rPr lang="en-US" b="1" dirty="0"/>
              <a:t>Tasks stay out of each others way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530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is actually remarkably hard</a:t>
            </a:r>
          </a:p>
          <a:p>
            <a:pPr lvl="1"/>
            <a:r>
              <a:rPr lang="en-US" dirty="0"/>
              <a:t>Clearly we need to worry about CPU utilization issues</a:t>
            </a:r>
          </a:p>
          <a:p>
            <a:pPr lvl="2"/>
            <a:r>
              <a:rPr lang="en-US" dirty="0"/>
              <a:t>That is what our scheduling algorithm discussion was to address</a:t>
            </a:r>
          </a:p>
          <a:p>
            <a:pPr lvl="1"/>
            <a:r>
              <a:rPr lang="en-US" dirty="0"/>
              <a:t>But we also need to worry about </a:t>
            </a:r>
            <a:r>
              <a:rPr lang="en-US" i="1" dirty="0"/>
              <a:t>memory</a:t>
            </a:r>
            <a:r>
              <a:rPr lang="en-US" dirty="0"/>
              <a:t> problems.</a:t>
            </a:r>
          </a:p>
          <a:p>
            <a:pPr lvl="2"/>
            <a:r>
              <a:rPr lang="en-US" dirty="0"/>
              <a:t>One task running awry shouldn’t take the rest of the system down.</a:t>
            </a:r>
          </a:p>
          <a:p>
            <a:pPr lvl="1"/>
            <a:r>
              <a:rPr lang="en-US" dirty="0"/>
              <a:t>So we want to prevent tasks from harming each other </a:t>
            </a:r>
          </a:p>
          <a:p>
            <a:pPr lvl="2"/>
            <a:r>
              <a:rPr lang="en-US" dirty="0"/>
              <a:t>This can be </a:t>
            </a:r>
            <a:r>
              <a:rPr lang="en-US" b="1" i="1" u="sng" dirty="0"/>
              <a:t>key</a:t>
            </a:r>
            <a:r>
              <a:rPr lang="en-US" dirty="0"/>
              <a:t>.  If we want mission critical systems sharing the CPU with less important things we have to do this.</a:t>
            </a:r>
          </a:p>
          <a:p>
            <a:pPr lvl="2"/>
            <a:r>
              <a:rPr lang="en-US" dirty="0"/>
              <a:t>Alternative it to have separate processors.</a:t>
            </a:r>
          </a:p>
          <a:p>
            <a:pPr lvl="3"/>
            <a:r>
              <a:rPr lang="en-US" dirty="0"/>
              <a:t>$$$$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standard way to do this is with page protection.</a:t>
            </a:r>
          </a:p>
          <a:p>
            <a:pPr lvl="1"/>
            <a:r>
              <a:rPr lang="en-US" dirty="0"/>
              <a:t>If a process tries to access memory that isn’t its own, it fails.</a:t>
            </a:r>
          </a:p>
          <a:p>
            <a:pPr lvl="2"/>
            <a:r>
              <a:rPr lang="en-US" dirty="0"/>
              <a:t>Probably a fault.</a:t>
            </a:r>
          </a:p>
          <a:p>
            <a:pPr lvl="2"/>
            <a:r>
              <a:rPr lang="en-US" dirty="0"/>
              <a:t>This also makes debugging a LOT easier.</a:t>
            </a:r>
          </a:p>
          <a:p>
            <a:r>
              <a:rPr lang="en-US" dirty="0"/>
              <a:t>This generally requires a lot of overhead.</a:t>
            </a:r>
          </a:p>
          <a:p>
            <a:pPr lvl="1"/>
            <a:r>
              <a:rPr lang="en-US" dirty="0"/>
              <a:t>Need some sense of process number/switching </a:t>
            </a:r>
          </a:p>
          <a:p>
            <a:pPr lvl="1"/>
            <a:r>
              <a:rPr lang="en-US" dirty="0"/>
              <a:t>Need some kind of MMU in hardware</a:t>
            </a:r>
          </a:p>
          <a:p>
            <a:pPr lvl="2"/>
            <a:r>
              <a:rPr lang="en-US" dirty="0"/>
              <a:t>Most microcontrollers lack this…</a:t>
            </a:r>
          </a:p>
          <a:p>
            <a:pPr lvl="2"/>
            <a:r>
              <a:rPr lang="en-US" dirty="0"/>
              <a:t>So we hit some kind of minimum size.</a:t>
            </a:r>
            <a:endParaRPr lang="en-US" b="1" dirty="0"/>
          </a:p>
          <a:p>
            <a:pPr lvl="1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596390"/>
            <a:ext cx="632256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Further reading on page protection (short) </a:t>
            </a:r>
            <a:r>
              <a:rPr lang="en-US" sz="1100" dirty="0">
                <a:solidFill>
                  <a:prstClr val="black"/>
                </a:solidFill>
                <a:hlinkClick r:id="rId3"/>
              </a:rPr>
              <a:t>http://homepage.cs.uiowa.edu/~jones/security/notes/06.shtml</a:t>
            </a:r>
            <a:r>
              <a:rPr lang="en-US" sz="1100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843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What is an MMU?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Memory Management Unit</a:t>
            </a:r>
          </a:p>
          <a:p>
            <a:pPr lvl="1"/>
            <a:r>
              <a:rPr lang="en-US" dirty="0"/>
              <a:t>Tracks what parts of memory a process can access.</a:t>
            </a:r>
          </a:p>
          <a:p>
            <a:pPr lvl="2"/>
            <a:r>
              <a:rPr lang="en-US" dirty="0"/>
              <a:t>Actually a bit more complex as it manages this by mapping virtual addresses to physical ones.</a:t>
            </a:r>
          </a:p>
          <a:p>
            <a:pPr lvl="2"/>
            <a:r>
              <a:rPr lang="en-US" dirty="0"/>
              <a:t>Keeps processes out of each other’s memory.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27982"/>
            <a:ext cx="440055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324600"/>
            <a:ext cx="2028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Figure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9530811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RTOS runs on many platforms.</a:t>
            </a:r>
          </a:p>
          <a:p>
            <a:pPr lvl="1"/>
            <a:r>
              <a:rPr lang="en-US" dirty="0"/>
              <a:t>This is potentially incomputable with the previous slide.</a:t>
            </a:r>
          </a:p>
          <a:p>
            <a:pPr lvl="1"/>
            <a:r>
              <a:rPr lang="en-US" dirty="0"/>
              <a:t>It’s actually darn hard to do even without peripherals</a:t>
            </a:r>
          </a:p>
          <a:p>
            <a:pPr lvl="2"/>
            <a:r>
              <a:rPr lang="en-US" dirty="0"/>
              <a:t>For example I have spent 10 hours debugging a RTOS that had a pointer problem that only comes up if the pointer type is larger than the </a:t>
            </a:r>
            <a:r>
              <a:rPr lang="en-US" dirty="0" err="1"/>
              <a:t>int</a:t>
            </a:r>
            <a:r>
              <a:rPr lang="en-US" dirty="0"/>
              <a:t> type (20 bit pointers, 16 bit </a:t>
            </a:r>
            <a:r>
              <a:rPr lang="en-US" dirty="0" err="1"/>
              <a:t>ints</a:t>
            </a:r>
            <a:r>
              <a:rPr lang="en-US" dirty="0"/>
              <a:t>, yea!)</a:t>
            </a:r>
          </a:p>
          <a:p>
            <a:pPr lvl="2"/>
            <a:r>
              <a:rPr lang="en-US" dirty="0"/>
              <a:t>Things like timers change and we certainly need timers.</a:t>
            </a:r>
          </a:p>
        </p:txBody>
      </p:sp>
    </p:spTree>
    <p:extLst>
      <p:ext uri="{BB962C8B-B14F-4D97-AF65-F5344CB8AC3E}">
        <p14:creationId xmlns:p14="http://schemas.microsoft.com/office/powerpoint/2010/main" val="60589596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Quick review of real-time systems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RTOSes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Goals of an RTOS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Features you might want in an RTOS</a:t>
            </a:r>
          </a:p>
          <a:p>
            <a:r>
              <a:rPr lang="en-US" dirty="0">
                <a:solidFill>
                  <a:srgbClr val="FF0000"/>
                </a:solidFill>
              </a:rPr>
              <a:t>Learning by example: </a:t>
            </a:r>
            <a:r>
              <a:rPr lang="en-US" dirty="0" err="1">
                <a:solidFill>
                  <a:srgbClr val="FF0000"/>
                </a:solidFill>
              </a:rPr>
              <a:t>FreeRTOS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Introduction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/>
              <a:t>Internals (briefly)</a:t>
            </a:r>
          </a:p>
          <a:p>
            <a:pPr lvl="1"/>
            <a:r>
              <a:rPr lang="en-US" dirty="0"/>
              <a:t>What’s missing?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454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Learning by example: </a:t>
            </a:r>
            <a:r>
              <a:rPr lang="en-US" dirty="0" err="1"/>
              <a:t>FreeRTOS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 taken from </a:t>
            </a:r>
            <a:r>
              <a:rPr lang="en-US" dirty="0" err="1"/>
              <a:t>Amr</a:t>
            </a:r>
            <a:r>
              <a:rPr lang="en-US" dirty="0"/>
              <a:t> Ali Abdel-</a:t>
            </a:r>
            <a:r>
              <a:rPr lang="en-US" dirty="0" err="1"/>
              <a:t>Naby</a:t>
            </a:r>
            <a:endParaRPr lang="en-US" dirty="0"/>
          </a:p>
          <a:p>
            <a:pPr lvl="1"/>
            <a:r>
              <a:rPr lang="en-US" dirty="0"/>
              <a:t>Nice blog:</a:t>
            </a:r>
          </a:p>
          <a:p>
            <a:pPr lvl="2"/>
            <a:r>
              <a:rPr lang="en-US" dirty="0">
                <a:hlinkClick r:id="rId3"/>
              </a:rPr>
              <a:t>http://www.embedded-tips.blogspot.com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14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dates next 30 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Sept. 6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Project ideas pdf </a:t>
            </a:r>
            <a:r>
              <a:rPr lang="en-US" i="1" dirty="0"/>
              <a:t>turned in </a:t>
            </a:r>
            <a:r>
              <a:rPr lang="en-US" dirty="0"/>
              <a:t>by </a:t>
            </a:r>
            <a:r>
              <a:rPr lang="en-US" b="1" dirty="0"/>
              <a:t>11pm</a:t>
            </a:r>
            <a:r>
              <a:rPr lang="en-US" dirty="0"/>
              <a:t> (on Gradescope already)</a:t>
            </a:r>
          </a:p>
          <a:p>
            <a:r>
              <a:rPr lang="en-US" dirty="0"/>
              <a:t>Sept 7</a:t>
            </a:r>
            <a:r>
              <a:rPr lang="en-US" baseline="30000" dirty="0"/>
              <a:t>th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All ideas posted, hopefully by noon.</a:t>
            </a:r>
          </a:p>
          <a:p>
            <a:r>
              <a:rPr lang="en-US" dirty="0"/>
              <a:t>Sept. 8th</a:t>
            </a:r>
            <a:r>
              <a:rPr lang="en-US" baseline="30000" dirty="0"/>
              <a:t>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Forming groups 6:30-8:30pm </a:t>
            </a:r>
            <a:r>
              <a:rPr lang="en-US" sz="2900" b="1" dirty="0">
                <a:solidFill>
                  <a:srgbClr val="0070C0"/>
                </a:solidFill>
              </a:rPr>
              <a:t>(IOE 1610)</a:t>
            </a:r>
          </a:p>
          <a:p>
            <a:pPr lvl="1"/>
            <a:r>
              <a:rPr lang="en-US" dirty="0"/>
              <a:t>Each person will have a chance to speak for about 30 seconds about what they’d like to do </a:t>
            </a:r>
          </a:p>
          <a:p>
            <a:pPr lvl="1"/>
            <a:r>
              <a:rPr lang="en-US" dirty="0"/>
              <a:t>Wander around and form groups. </a:t>
            </a:r>
          </a:p>
          <a:p>
            <a:r>
              <a:rPr lang="en-US" dirty="0"/>
              <a:t>Sept. 16</a:t>
            </a:r>
            <a:r>
              <a:rPr lang="en-US" baseline="30000" dirty="0"/>
              <a:t>th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Draft proposal due (3% of project grade)</a:t>
            </a:r>
          </a:p>
          <a:p>
            <a:r>
              <a:rPr lang="en-US" dirty="0"/>
              <a:t>Sept 22</a:t>
            </a:r>
            <a:r>
              <a:rPr lang="en-US" baseline="30000" dirty="0"/>
              <a:t>nd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Required meeting with staff to discuss proposal*</a:t>
            </a:r>
          </a:p>
          <a:p>
            <a:pPr lvl="2"/>
            <a:r>
              <a:rPr lang="en-US" dirty="0"/>
              <a:t>No class that day.</a:t>
            </a:r>
          </a:p>
          <a:p>
            <a:pPr lvl="1"/>
            <a:r>
              <a:rPr lang="en-US" dirty="0"/>
              <a:t>After meeting most groups can (and should) start ordering parts!</a:t>
            </a:r>
          </a:p>
          <a:p>
            <a:r>
              <a:rPr lang="en-US" dirty="0"/>
              <a:t>Sept 29</a:t>
            </a:r>
            <a:r>
              <a:rPr lang="en-US" baseline="30000" dirty="0"/>
              <a:t>th</a:t>
            </a:r>
            <a:r>
              <a:rPr lang="en-US" dirty="0"/>
              <a:t>   </a:t>
            </a:r>
          </a:p>
          <a:p>
            <a:pPr lvl="1"/>
            <a:r>
              <a:rPr lang="en-US" dirty="0"/>
              <a:t>Formal proposal due. (12% of project grade).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477000"/>
            <a:ext cx="6830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*You should have met with various 473 staff members well before this!</a:t>
            </a:r>
          </a:p>
        </p:txBody>
      </p:sp>
    </p:spTree>
    <p:extLst>
      <p:ext uri="{BB962C8B-B14F-4D97-AF65-F5344CB8AC3E}">
        <p14:creationId xmlns:p14="http://schemas.microsoft.com/office/powerpoint/2010/main" val="185109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 err="1">
                <a:solidFill>
                  <a:srgbClr val="000066"/>
                </a:solidFill>
                <a:latin typeface="Arial" pitchFamily="34" charset="0"/>
              </a:rPr>
              <a:t>FreeRTOS</a:t>
            </a:r>
            <a:r>
              <a:rPr lang="en-US" sz="3600" dirty="0">
                <a:solidFill>
                  <a:srgbClr val="000066"/>
                </a:solidFill>
                <a:latin typeface="Arial" pitchFamily="34" charset="0"/>
              </a:rPr>
              <a:t> Features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Source code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Portable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ROM-able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Scalable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Preemptive and co-operative scheduling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Multitasking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Services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Interrupt management</a:t>
            </a: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Advanced features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  <a:latin typeface="Arial" pitchFamily="34" charset="0"/>
              </a:rPr>
              <a:t>Amr</a:t>
            </a: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 Ali Abdel-Naby@2010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val="2083866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sp>
        <p:nvSpPr>
          <p:cNvPr id="1638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Source Code 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23011" y="2063115"/>
            <a:ext cx="3730467" cy="402336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High quality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Neat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Consistent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Organized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Commented </a:t>
            </a:r>
          </a:p>
          <a:p>
            <a:pPr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2027739"/>
            <a:ext cx="5562600" cy="4001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8760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Portable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223011" y="2063116"/>
            <a:ext cx="3730467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Highly portable C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24+ architectures supported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Assembly is kept minimum.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Ports are freely available in source code.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Other contributions do exist.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4" y="3351849"/>
            <a:ext cx="1677353" cy="5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049" y="4380548"/>
            <a:ext cx="1830229" cy="9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924" y="2133124"/>
            <a:ext cx="2734628" cy="93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26" y="3351849"/>
            <a:ext cx="1830228" cy="62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726" y="4419126"/>
            <a:ext cx="1830228" cy="65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1265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1945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>
                <a:solidFill>
                  <a:srgbClr val="000066"/>
                </a:solidFill>
                <a:latin typeface="Arial" pitchFamily="34" charset="0"/>
              </a:rPr>
              <a:t>Scalable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" y="2063115"/>
            <a:ext cx="4800600" cy="4023360"/>
          </a:xfrm>
        </p:spPr>
        <p:txBody>
          <a:bodyPr lIns="0" tIns="0" rIns="0" bIns="0"/>
          <a:lstStyle/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Only use the services you only need.</a:t>
            </a:r>
          </a:p>
          <a:p>
            <a:pPr marL="771517" lvl="2" indent="-257172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1800" dirty="0" err="1">
                <a:solidFill>
                  <a:srgbClr val="000000"/>
                </a:solidFill>
                <a:latin typeface="Arial" pitchFamily="34" charset="0"/>
              </a:rPr>
              <a:t>FreeRTOSConfig.h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Minimum footprint = 4 KB</a:t>
            </a: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1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Version in lab on Pi is ~24 KB including the application and data for the OS and application.</a:t>
            </a:r>
          </a:p>
          <a:p>
            <a:pPr lvl="2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Pretty darn small for what you get. </a:t>
            </a:r>
          </a:p>
          <a:p>
            <a:pPr lvl="2" indent="-308607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</a:rPr>
              <a:t>~6000 lines of code (including a lot of comments, maybe half that without?)</a:t>
            </a: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810477" cy="285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6477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Preemptive and Cooperative Scheduling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4268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Preemptive scheduling: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Fully preemptive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Always runs the highest priority task that is ready to run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Comparable with other preemptive kernels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Used in conjunction with tasks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Cooperative scheduling: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Context switch occurs if: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A task/co-routine blocks 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Or a task/co-routine yields the CPU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Used in conjunction with tasks/co-routines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val="387444574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Multitasking 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274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No software restriction on: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# of tasks that can be created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# of priorities that can be used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Priority assignment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More than one task can be assigned the same priority.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RR with time slice = 1 RTOS tick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val="328332161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Services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91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Queues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Semaphores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Binary and counting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Mutexes 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With priority inheritance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Support recursion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val="24438702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Interrupts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27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An interrupt can suspend a task execution.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Interrupt mechanism is port dependent.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val="6703337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Advanced Features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6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Execution tracing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Run time statistics collection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Memory management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Memory protection support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Stack overflow protection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val="20205235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 dirty="0">
                <a:solidFill>
                  <a:srgbClr val="000066"/>
                </a:solidFill>
                <a:latin typeface="Arial" pitchFamily="34" charset="0"/>
              </a:rPr>
              <a:t>Device support in related products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223010" y="2063116"/>
            <a:ext cx="7692390" cy="368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</a:rPr>
              <a:t>Connect Suite from High Integrity Systems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TCP/IP stack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USB stack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Host and device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File systems</a:t>
            </a: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DOS compatible FAT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3200" dirty="0">
              <a:solidFill>
                <a:srgbClr val="000000"/>
              </a:solidFill>
              <a:latin typeface="Arial" pitchFamily="34" charset="0"/>
            </a:endParaRP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val="121740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Milestones: What are they?  </a:t>
            </a:r>
            <a:br>
              <a:rPr lang="en-US" dirty="0"/>
            </a:br>
            <a:r>
              <a:rPr lang="en-US" dirty="0"/>
              <a:t>What’s due?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Report to us about how things are going and some demonstrations.</a:t>
            </a:r>
          </a:p>
          <a:p>
            <a:r>
              <a:rPr lang="en-US" dirty="0"/>
              <a:t>What’s due:</a:t>
            </a:r>
          </a:p>
          <a:p>
            <a:pPr lvl="1"/>
            <a:r>
              <a:rPr lang="en-US" dirty="0"/>
              <a:t>A short report (1-2 pages)</a:t>
            </a:r>
          </a:p>
          <a:p>
            <a:pPr lvl="2"/>
            <a:r>
              <a:rPr lang="en-US" dirty="0"/>
              <a:t>Due a few days before the meeting</a:t>
            </a:r>
          </a:p>
          <a:p>
            <a:pPr lvl="1"/>
            <a:r>
              <a:rPr lang="en-US" dirty="0"/>
              <a:t>Demonstrate to GSIs that you’ve meet your “objectively demonstrable” deliverables.</a:t>
            </a:r>
          </a:p>
          <a:p>
            <a:pPr lvl="2"/>
            <a:r>
              <a:rPr lang="en-US" dirty="0"/>
              <a:t>  Needs to be done the day before the meeting at the latest.</a:t>
            </a:r>
          </a:p>
          <a:p>
            <a:r>
              <a:rPr lang="en-US" dirty="0"/>
              <a:t>In general, these should take 30-60 minutes to write unless things are in really bad shape. </a:t>
            </a:r>
          </a:p>
          <a:p>
            <a:pPr lvl="1"/>
            <a:r>
              <a:rPr lang="en-US" dirty="0"/>
              <a:t>There is a </a:t>
            </a:r>
            <a:r>
              <a:rPr lang="en-US" dirty="0" err="1"/>
              <a:t>docx</a:t>
            </a:r>
            <a:r>
              <a:rPr lang="en-US" dirty="0"/>
              <a:t> template you are to use.</a:t>
            </a:r>
          </a:p>
        </p:txBody>
      </p:sp>
    </p:spTree>
    <p:extLst>
      <p:ext uri="{BB962C8B-B14F-4D97-AF65-F5344CB8AC3E}">
        <p14:creationId xmlns:p14="http://schemas.microsoft.com/office/powerpoint/2010/main" val="329358013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191579" y="260033"/>
            <a:ext cx="7712393" cy="1371600"/>
          </a:xfrm>
        </p:spPr>
        <p:txBody>
          <a:bodyPr lIns="0" tIns="0" rIns="0" bIns="0" anchor="b"/>
          <a:lstStyle/>
          <a:p>
            <a:pPr algn="l">
              <a:lnSpc>
                <a:spcPct val="95000"/>
              </a:lnSpc>
            </a:pPr>
            <a:r>
              <a:rPr lang="en-US" sz="3600">
                <a:solidFill>
                  <a:srgbClr val="000066"/>
                </a:solidFill>
                <a:latin typeface="Arial" pitchFamily="34" charset="0"/>
              </a:rPr>
              <a:t>Licensing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23010" y="2063115"/>
            <a:ext cx="7692390" cy="356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11476" lvl="1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</a:rPr>
              <a:t>Modified GPL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Only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is GPL.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Independent modules that communicate with </a:t>
            </a: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through APIs can be anything else.</a:t>
            </a: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dirty="0" err="1">
                <a:solidFill>
                  <a:srgbClr val="000000"/>
                </a:solidFill>
                <a:latin typeface="Arial" pitchFamily="34" charset="0"/>
              </a:rPr>
              <a:t>FreeRTOS</a:t>
            </a:r>
            <a:r>
              <a:rPr lang="en-US" dirty="0">
                <a:solidFill>
                  <a:srgbClr val="000000"/>
                </a:solidFill>
                <a:latin typeface="Arial" pitchFamily="34" charset="0"/>
              </a:rPr>
              <a:t> can’t be used in any comparisons without the authors’ permission.</a:t>
            </a:r>
          </a:p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endParaRPr lang="en-US" sz="2800" dirty="0">
              <a:solidFill>
                <a:srgbClr val="000000"/>
              </a:solidFill>
              <a:latin typeface="Arial" pitchFamily="34" charset="0"/>
            </a:endParaRPr>
          </a:p>
          <a:p>
            <a:pPr lvl="3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sz="2000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  <a:p>
            <a:pPr lvl="2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Char char=" "/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68605" y="6444599"/>
            <a:ext cx="3120390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Amr Ali Abdel-Naby@2010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697606" y="6444599"/>
            <a:ext cx="2816067" cy="21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Introduction to FreeRTOS V6.0.5</a:t>
            </a:r>
          </a:p>
        </p:txBody>
      </p:sp>
    </p:spTree>
    <p:extLst>
      <p:ext uri="{BB962C8B-B14F-4D97-AF65-F5344CB8AC3E}">
        <p14:creationId xmlns:p14="http://schemas.microsoft.com/office/powerpoint/2010/main" val="284786605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bit more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System runs on “ticks”</a:t>
            </a:r>
          </a:p>
          <a:p>
            <a:pPr lvl="1"/>
            <a:r>
              <a:rPr lang="en-US" dirty="0"/>
              <a:t>Every tick the kernel runs and figures out what to do next.</a:t>
            </a:r>
          </a:p>
          <a:p>
            <a:pPr lvl="2"/>
            <a:r>
              <a:rPr lang="en-US" dirty="0"/>
              <a:t>Interrupts have a different mechanism</a:t>
            </a:r>
          </a:p>
          <a:p>
            <a:pPr lvl="1"/>
            <a:r>
              <a:rPr lang="en-US" dirty="0"/>
              <a:t>Basically hardware timer is set to generate regular interrupts and calls the scheduler.</a:t>
            </a:r>
          </a:p>
          <a:p>
            <a:pPr lvl="2"/>
            <a:r>
              <a:rPr lang="en-US" dirty="0"/>
              <a:t>This means the OS eats one of the timers—you can’t easily share.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3800" y="6251545"/>
            <a:ext cx="1799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OK, onto tasks!</a:t>
            </a:r>
          </a:p>
        </p:txBody>
      </p:sp>
    </p:spTree>
    <p:extLst>
      <p:ext uri="{BB962C8B-B14F-4D97-AF65-F5344CB8AC3E}">
        <p14:creationId xmlns:p14="http://schemas.microsoft.com/office/powerpoint/2010/main" val="96243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Quick review of real-time systems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RTOSes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Goals of an RTOS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Features you might want in an RTOS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Learning by example: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FreeRTOS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Tasks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/>
              <a:t>Internals (briefly)</a:t>
            </a:r>
          </a:p>
          <a:p>
            <a:pPr lvl="1"/>
            <a:r>
              <a:rPr lang="en-US" dirty="0"/>
              <a:t>What’s missing?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63904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Each task is a function that must not return</a:t>
            </a:r>
          </a:p>
          <a:p>
            <a:pPr lvl="1"/>
            <a:r>
              <a:rPr lang="en-US" dirty="0"/>
              <a:t>So it’s in an infinite loop (just like you’d expect in an embedded system really, think </a:t>
            </a:r>
            <a:r>
              <a:rPr lang="en-US" dirty="0" err="1"/>
              <a:t>Arduino</a:t>
            </a:r>
            <a:r>
              <a:rPr lang="en-US" dirty="0"/>
              <a:t>).</a:t>
            </a:r>
          </a:p>
          <a:p>
            <a:r>
              <a:rPr lang="en-US" dirty="0"/>
              <a:t>You inform the scheduler of </a:t>
            </a:r>
          </a:p>
          <a:p>
            <a:pPr lvl="1"/>
            <a:r>
              <a:rPr lang="en-US" dirty="0"/>
              <a:t>The task’s resource needs (stack space, priority)</a:t>
            </a:r>
          </a:p>
          <a:p>
            <a:pPr lvl="1"/>
            <a:r>
              <a:rPr lang="en-US" dirty="0"/>
              <a:t>Any arguments the tasks needs</a:t>
            </a:r>
          </a:p>
          <a:p>
            <a:r>
              <a:rPr lang="en-US" dirty="0"/>
              <a:t>All tasks here must be of void return type and take a single void* as an argument.</a:t>
            </a:r>
          </a:p>
          <a:p>
            <a:pPr lvl="1"/>
            <a:r>
              <a:rPr lang="en-US" dirty="0"/>
              <a:t>You cast the pointer as needed to get the argument.</a:t>
            </a:r>
          </a:p>
          <a:p>
            <a:pPr lvl="2"/>
            <a:r>
              <a:rPr lang="en-US" dirty="0"/>
              <a:t>I’d have preferred </a:t>
            </a:r>
            <a:r>
              <a:rPr lang="en-US" dirty="0" err="1"/>
              <a:t>var_args</a:t>
            </a:r>
            <a:r>
              <a:rPr lang="en-US" dirty="0"/>
              <a:t>, but this makes the common case (one argument) easier (and faster which probably doesn’t matter).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6553200"/>
            <a:ext cx="6159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Code examples mostly from </a:t>
            </a:r>
            <a:r>
              <a:rPr lang="en-US" sz="1200" b="1" i="1" dirty="0">
                <a:solidFill>
                  <a:prstClr val="black"/>
                </a:solidFill>
              </a:rPr>
              <a:t>Using the </a:t>
            </a:r>
            <a:r>
              <a:rPr lang="en-US" sz="1200" b="1" i="1" dirty="0" err="1">
                <a:solidFill>
                  <a:prstClr val="black"/>
                </a:solidFill>
              </a:rPr>
              <a:t>FreeRTOS</a:t>
            </a:r>
            <a:r>
              <a:rPr lang="en-US" sz="1200" b="1" i="1" dirty="0">
                <a:solidFill>
                  <a:prstClr val="black"/>
                </a:solidFill>
              </a:rPr>
              <a:t> Real Time Kernel </a:t>
            </a:r>
            <a:r>
              <a:rPr lang="en-US" sz="1200" dirty="0">
                <a:solidFill>
                  <a:prstClr val="black"/>
                </a:solidFill>
              </a:rPr>
              <a:t>(a </a:t>
            </a:r>
            <a:r>
              <a:rPr lang="en-US" sz="1200" dirty="0" err="1">
                <a:solidFill>
                  <a:prstClr val="black"/>
                </a:solidFill>
              </a:rPr>
              <a:t>pdf</a:t>
            </a:r>
            <a:r>
              <a:rPr lang="en-US" sz="1200" dirty="0">
                <a:solidFill>
                  <a:prstClr val="black"/>
                </a:solidFill>
              </a:rPr>
              <a:t> book), fair use claimed.</a:t>
            </a:r>
          </a:p>
        </p:txBody>
      </p:sp>
    </p:spTree>
    <p:extLst>
      <p:ext uri="{BB962C8B-B14F-4D97-AF65-F5344CB8AC3E}">
        <p14:creationId xmlns:p14="http://schemas.microsoft.com/office/powerpoint/2010/main" val="3225850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trivial task with busy wait (bad)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3" y="1752600"/>
            <a:ext cx="83915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670680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creation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292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portBASE_TYPE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xTaskCreate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(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pdTASK_CODE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pvTaskCode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char *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pcName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unsigned short </a:t>
            </a:r>
            <a:r>
              <a:rPr lang="en-US" sz="4300" b="1" dirty="0">
                <a:latin typeface="Courier New" pitchFamily="49" charset="0"/>
                <a:cs typeface="Courier New" pitchFamily="49" charset="0"/>
              </a:rPr>
              <a:t>usStackDepth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void *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pvParameters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unsigned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portBASE_TYPE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uxPriority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4300" dirty="0" err="1">
                <a:latin typeface="Courier New" pitchFamily="49" charset="0"/>
                <a:cs typeface="Courier New" pitchFamily="49" charset="0"/>
              </a:rPr>
              <a:t>xTaskHandle</a:t>
            </a:r>
            <a:r>
              <a:rPr lang="en-US" sz="43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4300" b="1" dirty="0" err="1">
                <a:latin typeface="Courier New" pitchFamily="49" charset="0"/>
                <a:cs typeface="Courier New" pitchFamily="49" charset="0"/>
              </a:rPr>
              <a:t>pvCreatedTask</a:t>
            </a:r>
            <a:endParaRPr lang="en-US" sz="43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4300" dirty="0">
                <a:latin typeface="Courier New" pitchFamily="49" charset="0"/>
                <a:cs typeface="Courier New" pitchFamily="49" charset="0"/>
              </a:rPr>
              <a:t>  );</a:t>
            </a:r>
          </a:p>
          <a:p>
            <a:pPr marL="0" indent="0">
              <a:buNone/>
            </a:pPr>
            <a:r>
              <a:rPr lang="en-US" sz="4300" dirty="0"/>
              <a:t>Create a new task and add it to the list of tasks that are ready to run.  </a:t>
            </a:r>
            <a:r>
              <a:rPr lang="en-US" sz="4300" b="1" dirty="0" err="1"/>
              <a:t>xTaskCreate</a:t>
            </a:r>
            <a:r>
              <a:rPr lang="en-US" sz="4300" b="1" dirty="0"/>
              <a:t>() </a:t>
            </a:r>
            <a:r>
              <a:rPr lang="en-US" sz="4300" dirty="0"/>
              <a:t>can only be used to create a task that has unrestricted access to the entire microcontroller memory map.  Systems that include MPU support can alternatively create an MPU constrained task using </a:t>
            </a:r>
            <a:r>
              <a:rPr lang="en-US" sz="4300" dirty="0" err="1"/>
              <a:t>xTaskCreateRestricted</a:t>
            </a:r>
            <a:r>
              <a:rPr lang="en-US" sz="4300" dirty="0"/>
              <a:t>().</a:t>
            </a:r>
          </a:p>
          <a:p>
            <a:pPr marL="0" indent="0">
              <a:buNone/>
            </a:pPr>
            <a:r>
              <a:rPr lang="en-US" sz="4300" dirty="0"/>
              <a:t> </a:t>
            </a:r>
          </a:p>
          <a:p>
            <a:r>
              <a:rPr lang="en-US" sz="4300" b="1" dirty="0" err="1"/>
              <a:t>pvTaskCode</a:t>
            </a:r>
            <a:r>
              <a:rPr lang="en-US" sz="4300" b="1" dirty="0"/>
              <a:t>:</a:t>
            </a:r>
            <a:r>
              <a:rPr lang="en-US" sz="4300" dirty="0"/>
              <a:t> Pointer to the task entry function.  Tasks must be implemented to never return (i.e. continuous loop).</a:t>
            </a:r>
          </a:p>
          <a:p>
            <a:r>
              <a:rPr lang="en-US" sz="4300" b="1" dirty="0" err="1"/>
              <a:t>pcName</a:t>
            </a:r>
            <a:r>
              <a:rPr lang="en-US" sz="4300" b="1" dirty="0"/>
              <a:t>:</a:t>
            </a:r>
            <a:r>
              <a:rPr lang="en-US" sz="4300" dirty="0"/>
              <a:t> A descriptive name for the task.  This is mainly used to facilitate debugging.  Max length defined by </a:t>
            </a:r>
            <a:r>
              <a:rPr lang="en-US" sz="4300" dirty="0" err="1"/>
              <a:t>tskMAX_TASK_NAME_LEN</a:t>
            </a:r>
            <a:r>
              <a:rPr lang="en-US" sz="4300" dirty="0"/>
              <a:t> – default is 16.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53000"/>
          </a:xfrm>
        </p:spPr>
        <p:txBody>
          <a:bodyPr>
            <a:noAutofit/>
          </a:bodyPr>
          <a:lstStyle/>
          <a:p>
            <a:r>
              <a:rPr lang="en-US" sz="1400" b="1" dirty="0"/>
              <a:t>usStackDepth:</a:t>
            </a:r>
            <a:r>
              <a:rPr lang="en-US" sz="1400" dirty="0"/>
              <a:t> The size of the task stack specified as the number of variables the stack can hold - not the number of bytes.  For example, if the stack is 16 bits wide and usStackDepth is defined as 100, 200 bytes will be allocated for stack storage.</a:t>
            </a:r>
          </a:p>
          <a:p>
            <a:r>
              <a:rPr lang="en-US" sz="1400" b="1" dirty="0" err="1"/>
              <a:t>pvParameters</a:t>
            </a:r>
            <a:r>
              <a:rPr lang="en-US" sz="1400" dirty="0"/>
              <a:t>: Pointer that will be used as the parameter for the </a:t>
            </a:r>
            <a:r>
              <a:rPr lang="en-US" sz="1400" dirty="0" err="1"/>
              <a:t>taskbeing</a:t>
            </a:r>
            <a:r>
              <a:rPr lang="en-US" sz="1400" dirty="0"/>
              <a:t> created.</a:t>
            </a:r>
          </a:p>
          <a:p>
            <a:r>
              <a:rPr lang="en-US" sz="1400" b="1" dirty="0" err="1"/>
              <a:t>uxPriority</a:t>
            </a:r>
            <a:r>
              <a:rPr lang="en-US" sz="1400" b="1" dirty="0"/>
              <a:t>:</a:t>
            </a:r>
            <a:r>
              <a:rPr lang="en-US" sz="1400" dirty="0"/>
              <a:t> The priority at which the task should run.  Systems that include MPU support can optionally create tasks in a privileged (system) mode by setting bit </a:t>
            </a:r>
            <a:r>
              <a:rPr lang="en-US" sz="1400" dirty="0" err="1"/>
              <a:t>portPRIVILEGE_BIT</a:t>
            </a:r>
            <a:r>
              <a:rPr lang="en-US" sz="1400" dirty="0"/>
              <a:t> of the priority parameter.  For example, to create a privileged task at priority 2 the </a:t>
            </a:r>
            <a:r>
              <a:rPr lang="en-US" sz="1400" dirty="0" err="1"/>
              <a:t>uxPriority</a:t>
            </a:r>
            <a:r>
              <a:rPr lang="en-US" sz="1400" dirty="0"/>
              <a:t> parameter should be set to ( 2 | </a:t>
            </a:r>
            <a:r>
              <a:rPr lang="en-US" sz="1400" dirty="0" err="1"/>
              <a:t>portPRIVILEGE_BIT</a:t>
            </a:r>
            <a:r>
              <a:rPr lang="en-US" sz="1400" dirty="0"/>
              <a:t> ).</a:t>
            </a:r>
          </a:p>
          <a:p>
            <a:r>
              <a:rPr lang="en-US" sz="1400" b="1" dirty="0" err="1"/>
              <a:t>pvCreatedTask</a:t>
            </a:r>
            <a:r>
              <a:rPr lang="en-US" sz="1400" b="1" dirty="0"/>
              <a:t>:</a:t>
            </a:r>
            <a:r>
              <a:rPr lang="en-US" sz="1400" dirty="0"/>
              <a:t> Used to pass back a handle by which the created task can be referenced.</a:t>
            </a:r>
          </a:p>
          <a:p>
            <a:r>
              <a:rPr lang="en-US" sz="1400" b="1" dirty="0" err="1"/>
              <a:t>pdPASS</a:t>
            </a:r>
            <a:r>
              <a:rPr lang="en-US" sz="1400" dirty="0"/>
              <a:t>: If the task was successfully created and added to a ready list, otherwise an error code defined in the file </a:t>
            </a:r>
            <a:r>
              <a:rPr lang="en-US" sz="1400" dirty="0" err="1"/>
              <a:t>errors.h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6553200"/>
            <a:ext cx="21793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From the </a:t>
            </a:r>
            <a:r>
              <a:rPr lang="en-US" sz="1200" dirty="0" err="1">
                <a:solidFill>
                  <a:prstClr val="black"/>
                </a:solidFill>
              </a:rPr>
              <a:t>task.h</a:t>
            </a:r>
            <a:r>
              <a:rPr lang="en-US" sz="1200" dirty="0">
                <a:solidFill>
                  <a:prstClr val="black"/>
                </a:solidFill>
              </a:rPr>
              <a:t> file in </a:t>
            </a:r>
            <a:r>
              <a:rPr lang="en-US" sz="1200" dirty="0" err="1">
                <a:solidFill>
                  <a:prstClr val="black"/>
                </a:solidFill>
              </a:rPr>
              <a:t>FreeRTOS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9184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task: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62100"/>
            <a:ext cx="877252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85800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OK, I’ve created a task, now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 will run if there are no other tasks of higher priority</a:t>
            </a:r>
          </a:p>
          <a:p>
            <a:pPr lvl="1"/>
            <a:r>
              <a:rPr lang="en-US" dirty="0"/>
              <a:t>And if others the same priority will RR.</a:t>
            </a:r>
          </a:p>
          <a:p>
            <a:r>
              <a:rPr lang="en-US" dirty="0"/>
              <a:t>But that begs the question: “How do we know if a task wants to do something or not?”</a:t>
            </a:r>
          </a:p>
          <a:p>
            <a:pPr lvl="1"/>
            <a:r>
              <a:rPr lang="en-US" dirty="0"/>
              <a:t>The previous example gave </a:t>
            </a:r>
            <a:r>
              <a:rPr lang="en-US" i="1" dirty="0"/>
              <a:t>always</a:t>
            </a:r>
            <a:r>
              <a:rPr lang="en-US" dirty="0"/>
              <a:t> wanted to run.</a:t>
            </a:r>
          </a:p>
          <a:p>
            <a:pPr lvl="2"/>
            <a:r>
              <a:rPr lang="en-US" dirty="0"/>
              <a:t>Just looping for delay (which we said was bad)</a:t>
            </a:r>
          </a:p>
          <a:p>
            <a:pPr lvl="2"/>
            <a:r>
              <a:rPr lang="en-US" dirty="0"/>
              <a:t>Instead should call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vTaskDelay(x)</a:t>
            </a:r>
          </a:p>
          <a:p>
            <a:pPr lvl="3"/>
            <a:r>
              <a:rPr lang="en-US" dirty="0"/>
              <a:t>Delays current task for X “ticks” (remember those?)</a:t>
            </a:r>
          </a:p>
          <a:p>
            <a:pPr lvl="2"/>
            <a:r>
              <a:rPr lang="en-US" dirty="0"/>
              <a:t>There are a few other APIs for delaying…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6251545"/>
            <a:ext cx="55116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Now we need an “under the hood” understanding</a:t>
            </a:r>
          </a:p>
        </p:txBody>
      </p:sp>
    </p:spTree>
    <p:extLst>
      <p:ext uri="{BB962C8B-B14F-4D97-AF65-F5344CB8AC3E}">
        <p14:creationId xmlns:p14="http://schemas.microsoft.com/office/powerpoint/2010/main" val="103715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status in </a:t>
            </a:r>
            <a:r>
              <a:rPr lang="en-US" dirty="0" err="1"/>
              <a:t>FreeRTOS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Running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Task is actually executing </a:t>
            </a:r>
          </a:p>
          <a:p>
            <a:r>
              <a:rPr lang="en-US" b="1" dirty="0"/>
              <a:t>Ready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Task is ready to execute but a task of equal or higher priority is Running. </a:t>
            </a:r>
          </a:p>
          <a:p>
            <a:r>
              <a:rPr lang="en-US" b="1" dirty="0"/>
              <a:t>Blocked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Task is waiting for some event.</a:t>
            </a:r>
          </a:p>
          <a:p>
            <a:pPr lvl="2"/>
            <a:r>
              <a:rPr lang="en-US" b="1" dirty="0"/>
              <a:t>Time</a:t>
            </a:r>
            <a:r>
              <a:rPr lang="en-US" dirty="0"/>
              <a:t>: if a task calls vTaskDelay() it will block until the delay period has expired.</a:t>
            </a:r>
          </a:p>
          <a:p>
            <a:pPr lvl="2"/>
            <a:r>
              <a:rPr lang="en-US" b="1" dirty="0"/>
              <a:t>Resource</a:t>
            </a:r>
            <a:r>
              <a:rPr lang="en-US" dirty="0"/>
              <a:t>: Tasks can also block waiting for queue and semaphore events.</a:t>
            </a:r>
          </a:p>
          <a:p>
            <a:r>
              <a:rPr lang="en-US" b="1" dirty="0"/>
              <a:t>Suspended</a:t>
            </a:r>
          </a:p>
          <a:p>
            <a:pPr lvl="1"/>
            <a:r>
              <a:rPr lang="en-US" dirty="0"/>
              <a:t>Much like blocked, but not waiting for anything. </a:t>
            </a:r>
          </a:p>
          <a:p>
            <a:pPr lvl="1"/>
            <a:r>
              <a:rPr lang="en-US" dirty="0"/>
              <a:t>Tasks will only enter or exit the suspended state when explicitly commanded to do so through the </a:t>
            </a:r>
            <a:r>
              <a:rPr lang="en-US" dirty="0" err="1"/>
              <a:t>vTaskSuspend</a:t>
            </a:r>
            <a:r>
              <a:rPr lang="en-US" dirty="0"/>
              <a:t>() and </a:t>
            </a:r>
            <a:r>
              <a:rPr lang="en-US" dirty="0" err="1"/>
              <a:t>xTaskResume</a:t>
            </a:r>
            <a:r>
              <a:rPr lang="en-US" dirty="0"/>
              <a:t>() API calls respectively. </a:t>
            </a:r>
          </a:p>
          <a:p>
            <a:endParaRPr lang="en-US" dirty="0"/>
          </a:p>
        </p:txBody>
      </p:sp>
      <p:pic>
        <p:nvPicPr>
          <p:cNvPr id="2050" name="Picture 2" descr="http://www.freertos.org/tskstat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611" y="1752600"/>
            <a:ext cx="403933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000" y="6553200"/>
            <a:ext cx="4527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Mostly from http://www.freertos.org/RTOS-task-states.html</a:t>
            </a:r>
          </a:p>
        </p:txBody>
      </p:sp>
    </p:spTree>
    <p:extLst>
      <p:ext uri="{BB962C8B-B14F-4D97-AF65-F5344CB8AC3E}">
        <p14:creationId xmlns:p14="http://schemas.microsoft.com/office/powerpoint/2010/main" val="187244571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Tasks: there’s a lot more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Can do all sorts of things</a:t>
            </a:r>
          </a:p>
          <a:p>
            <a:pPr lvl="1"/>
            <a:r>
              <a:rPr lang="en-US" sz="2800" dirty="0"/>
              <a:t>Change priority of a task</a:t>
            </a:r>
          </a:p>
          <a:p>
            <a:pPr lvl="1"/>
            <a:r>
              <a:rPr lang="en-US" sz="2800" dirty="0"/>
              <a:t>Delete a task</a:t>
            </a:r>
          </a:p>
          <a:p>
            <a:pPr lvl="1"/>
            <a:r>
              <a:rPr lang="en-US" sz="2800" dirty="0"/>
              <a:t>Suspend a task (mentioned above) </a:t>
            </a:r>
          </a:p>
          <a:p>
            <a:pPr lvl="1"/>
            <a:r>
              <a:rPr lang="en-US" sz="2800" dirty="0"/>
              <a:t>Get priority of a task.</a:t>
            </a:r>
          </a:p>
          <a:p>
            <a:r>
              <a:rPr lang="en-US" dirty="0"/>
              <a:t>Example on the right</a:t>
            </a:r>
          </a:p>
          <a:p>
            <a:pPr lvl="1"/>
            <a:r>
              <a:rPr lang="en-US" dirty="0"/>
              <a:t>But we’ll stop here…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vTaskPrioritySet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xTaskHandle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pxTask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0" indent="0"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unsigned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uxNewPriority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Set the priority of any task.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pxTask</a:t>
            </a:r>
            <a:r>
              <a:rPr lang="en-US" b="1" dirty="0"/>
              <a:t>:</a:t>
            </a:r>
            <a:r>
              <a:rPr lang="en-US" dirty="0"/>
              <a:t> Handle to the task for which the priority is being set. Passing a NULL handle results in the priority of the calling task being set.</a:t>
            </a:r>
          </a:p>
          <a:p>
            <a:r>
              <a:rPr lang="en-US" b="1" dirty="0" err="1"/>
              <a:t>uxNewPriority</a:t>
            </a:r>
            <a:r>
              <a:rPr lang="en-US" b="1" dirty="0"/>
              <a:t>:</a:t>
            </a:r>
            <a:r>
              <a:rPr lang="en-US" dirty="0"/>
              <a:t> The priority to which the task will be set.</a:t>
            </a:r>
          </a:p>
        </p:txBody>
      </p:sp>
    </p:spTree>
    <p:extLst>
      <p:ext uri="{BB962C8B-B14F-4D97-AF65-F5344CB8AC3E}">
        <p14:creationId xmlns:p14="http://schemas.microsoft.com/office/powerpoint/2010/main" val="2370901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Milestone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(Can start ordering parts on Sept 22</a:t>
            </a:r>
            <a:r>
              <a:rPr lang="en-US" baseline="30000" dirty="0"/>
              <a:t>nd</a:t>
            </a:r>
            <a:r>
              <a:rPr lang="en-US" dirty="0"/>
              <a:t> after meeting)</a:t>
            </a:r>
          </a:p>
          <a:p>
            <a:r>
              <a:rPr lang="en-US" dirty="0"/>
              <a:t>Oct 13</a:t>
            </a:r>
            <a:r>
              <a:rPr lang="en-US" baseline="30000" dirty="0"/>
              <a:t>th</a:t>
            </a:r>
            <a:r>
              <a:rPr lang="en-US" dirty="0"/>
              <a:t>  </a:t>
            </a:r>
          </a:p>
          <a:p>
            <a:pPr lvl="1"/>
            <a:r>
              <a:rPr lang="en-US" dirty="0"/>
              <a:t>Device interfaces designed and working</a:t>
            </a:r>
          </a:p>
          <a:p>
            <a:pPr lvl="2"/>
            <a:r>
              <a:rPr lang="en-US" dirty="0"/>
              <a:t>Might need some refinement, but in good shape</a:t>
            </a:r>
          </a:p>
          <a:p>
            <a:pPr lvl="1"/>
            <a:r>
              <a:rPr lang="en-US" dirty="0"/>
              <a:t>Prototype largely working</a:t>
            </a:r>
          </a:p>
          <a:p>
            <a:pPr lvl="2"/>
            <a:r>
              <a:rPr lang="en-US" dirty="0"/>
              <a:t>Probably </a:t>
            </a:r>
            <a:r>
              <a:rPr lang="en-US" dirty="0" err="1"/>
              <a:t>devboard</a:t>
            </a:r>
            <a:r>
              <a:rPr lang="en-US" dirty="0"/>
              <a:t> (maybe breadboard, but avoid if possible!)</a:t>
            </a:r>
          </a:p>
          <a:p>
            <a:pPr lvl="2"/>
            <a:r>
              <a:rPr lang="en-US" dirty="0"/>
              <a:t>Can talk to all devices via interfaces</a:t>
            </a:r>
          </a:p>
          <a:p>
            <a:pPr lvl="2"/>
            <a:r>
              <a:rPr lang="en-US" dirty="0"/>
              <a:t>Can more-or-less do the task</a:t>
            </a:r>
          </a:p>
          <a:p>
            <a:pPr lvl="1"/>
            <a:r>
              <a:rPr lang="en-US" dirty="0"/>
              <a:t>Have identified solutions to each major issue.</a:t>
            </a:r>
          </a:p>
          <a:p>
            <a:r>
              <a:rPr lang="en-US" dirty="0"/>
              <a:t>Started on PCB </a:t>
            </a:r>
          </a:p>
          <a:p>
            <a:pPr lvl="1"/>
            <a:r>
              <a:rPr lang="en-US" dirty="0"/>
              <a:t>Perhaps just barely, but at least have patterns done</a:t>
            </a:r>
          </a:p>
        </p:txBody>
      </p:sp>
    </p:spTree>
    <p:extLst>
      <p:ext uri="{BB962C8B-B14F-4D97-AF65-F5344CB8AC3E}">
        <p14:creationId xmlns:p14="http://schemas.microsoft.com/office/powerpoint/2010/main" val="394890071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Quick review of real-time systems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Overview of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RTOSes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Goals of an RTOS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Features you might want in an RTOS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Learning by example: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FreeRTOS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Tasks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Interrupts</a:t>
            </a:r>
          </a:p>
          <a:p>
            <a:pPr lvl="1"/>
            <a:r>
              <a:rPr lang="en-US" dirty="0"/>
              <a:t>Internals (briefly)</a:t>
            </a:r>
          </a:p>
          <a:p>
            <a:pPr lvl="1"/>
            <a:r>
              <a:rPr lang="en-US" dirty="0"/>
              <a:t>What’s missing?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2259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in </a:t>
            </a:r>
            <a:r>
              <a:rPr lang="en-US" dirty="0" err="1"/>
              <a:t>FreeRTOS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is both a lot and a little going on here.</a:t>
            </a:r>
          </a:p>
          <a:p>
            <a:pPr lvl="1"/>
            <a:r>
              <a:rPr lang="en-US" dirty="0"/>
              <a:t>The interface mainly uses whatever the native environment uses to handle interrupts</a:t>
            </a:r>
          </a:p>
          <a:p>
            <a:pPr lvl="2"/>
            <a:r>
              <a:rPr lang="en-US" dirty="0"/>
              <a:t>This can be </a:t>
            </a:r>
            <a:r>
              <a:rPr lang="en-US" b="1" dirty="0"/>
              <a:t>very</a:t>
            </a:r>
            <a:r>
              <a:rPr lang="en-US" dirty="0"/>
              <a:t> port dependent.  In Code Composer Studio you’d set it up as follows:</a:t>
            </a:r>
          </a:p>
          <a:p>
            <a:pPr marL="1257300" lvl="3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#pragma vector=PORT2_VECTOR</a:t>
            </a:r>
          </a:p>
          <a:p>
            <a:pPr marL="1257300" lvl="3" indent="0"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interrupt void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prvSelectButtonInterrupt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 void )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/>
              <a:t>That would cause the code to run on the PORT2 interrupt.</a:t>
            </a:r>
          </a:p>
          <a:p>
            <a:pPr lvl="2"/>
            <a:r>
              <a:rPr lang="en-US" dirty="0"/>
              <a:t>Need to set that up etc.  Very device specific (of course).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1214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More: Deferred Interrupt Processing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best way to handle complex events triggered by interrupts is to </a:t>
            </a:r>
            <a:r>
              <a:rPr lang="en-US" b="1" dirty="0"/>
              <a:t>not</a:t>
            </a:r>
            <a:r>
              <a:rPr lang="en-US" dirty="0"/>
              <a:t> do the code in the ISR.</a:t>
            </a:r>
          </a:p>
          <a:p>
            <a:pPr lvl="1"/>
            <a:r>
              <a:rPr lang="en-US" dirty="0"/>
              <a:t>Rather create a task that is blocking on a semaphore.</a:t>
            </a:r>
          </a:p>
          <a:p>
            <a:pPr lvl="2"/>
            <a:r>
              <a:rPr lang="en-US" dirty="0"/>
              <a:t>When the interrupt happens, the ISR just sets the semaphore and exits.</a:t>
            </a:r>
          </a:p>
          <a:p>
            <a:pPr lvl="3"/>
            <a:r>
              <a:rPr lang="en-US" dirty="0"/>
              <a:t>Task can now be scheduled like any other.  No need to worry about nesting interrupts (and thus interrupt priority).</a:t>
            </a:r>
          </a:p>
          <a:p>
            <a:pPr lvl="3"/>
            <a:r>
              <a:rPr lang="en-US" dirty="0" err="1"/>
              <a:t>FreeRTOS</a:t>
            </a:r>
            <a:r>
              <a:rPr lang="en-US" dirty="0"/>
              <a:t> does support nested interrupts on some platforms though.</a:t>
            </a:r>
          </a:p>
          <a:p>
            <a:pPr lvl="1"/>
            <a:r>
              <a:rPr lang="en-US" dirty="0"/>
              <a:t>Semaphores implemented as one/zero-entry queue.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2072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97"/>
          <a:stretch/>
        </p:blipFill>
        <p:spPr bwMode="auto">
          <a:xfrm>
            <a:off x="76200" y="1498600"/>
            <a:ext cx="4602874" cy="436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2"/>
          <a:stretch/>
        </p:blipFill>
        <p:spPr bwMode="auto">
          <a:xfrm>
            <a:off x="4541126" y="2286000"/>
            <a:ext cx="4602874" cy="311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6553200"/>
            <a:ext cx="51561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Figure from </a:t>
            </a:r>
            <a:r>
              <a:rPr lang="en-US" sz="1200" b="1" i="1" dirty="0">
                <a:solidFill>
                  <a:prstClr val="black"/>
                </a:solidFill>
              </a:rPr>
              <a:t>Using the </a:t>
            </a:r>
            <a:r>
              <a:rPr lang="en-US" sz="1200" b="1" i="1" dirty="0" err="1">
                <a:solidFill>
                  <a:prstClr val="black"/>
                </a:solidFill>
              </a:rPr>
              <a:t>FreeRTOS</a:t>
            </a:r>
            <a:r>
              <a:rPr lang="en-US" sz="1200" b="1" i="1" dirty="0">
                <a:solidFill>
                  <a:prstClr val="black"/>
                </a:solidFill>
              </a:rPr>
              <a:t> Real Time Kernel </a:t>
            </a:r>
            <a:r>
              <a:rPr lang="en-US" sz="1200" dirty="0">
                <a:solidFill>
                  <a:prstClr val="black"/>
                </a:solidFill>
              </a:rPr>
              <a:t>(a </a:t>
            </a:r>
            <a:r>
              <a:rPr lang="en-US" sz="1200" dirty="0" err="1">
                <a:solidFill>
                  <a:prstClr val="black"/>
                </a:solidFill>
              </a:rPr>
              <a:t>pdf</a:t>
            </a:r>
            <a:r>
              <a:rPr lang="en-US" sz="1200" dirty="0">
                <a:solidFill>
                  <a:prstClr val="black"/>
                </a:solidFill>
              </a:rPr>
              <a:t> book), fair use claimed.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example in </a:t>
            </a:r>
            <a:r>
              <a:rPr lang="en-US" dirty="0" err="1"/>
              <a:t>FreeRTOS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525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 take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xSemaphoreTake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( </a:t>
            </a:r>
          </a:p>
          <a:p>
            <a:pPr marL="0" indent="0">
              <a:buNone/>
            </a:pPr>
            <a:r>
              <a:rPr lang="en-US" sz="2900" b="1" dirty="0">
                <a:latin typeface="Courier New" pitchFamily="49" charset="0"/>
                <a:cs typeface="Courier New" pitchFamily="49" charset="0"/>
              </a:rPr>
              <a:t> 	      	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xSemaphoreHandle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xSemaphore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900" b="1" dirty="0">
                <a:latin typeface="Courier New" pitchFamily="49" charset="0"/>
                <a:cs typeface="Courier New" pitchFamily="49" charset="0"/>
              </a:rPr>
              <a:t>       	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portTickType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900" b="1" dirty="0" err="1">
                <a:latin typeface="Courier New" pitchFamily="49" charset="0"/>
                <a:cs typeface="Courier New" pitchFamily="49" charset="0"/>
              </a:rPr>
              <a:t>xBlockTime</a:t>
            </a:r>
            <a:r>
              <a:rPr lang="en-US" sz="2900" b="1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0" indent="0">
              <a:buNone/>
            </a:pPr>
            <a:r>
              <a:rPr lang="en-US" sz="2900" b="1" dirty="0">
                <a:latin typeface="Courier New" pitchFamily="49" charset="0"/>
                <a:cs typeface="Courier New" pitchFamily="49" charset="0"/>
              </a:rPr>
              <a:t>              )</a:t>
            </a:r>
          </a:p>
          <a:p>
            <a:r>
              <a:rPr lang="en-US" i="1" u="sng" dirty="0"/>
              <a:t>Macro</a:t>
            </a:r>
            <a:r>
              <a:rPr lang="en-US" dirty="0"/>
              <a:t> to obtain a semaphore.  The semaphore must have previously been created.</a:t>
            </a:r>
            <a:br>
              <a:rPr lang="en-US" dirty="0"/>
            </a:br>
            <a:endParaRPr lang="en-US" dirty="0"/>
          </a:p>
          <a:p>
            <a:r>
              <a:rPr lang="en-US" b="1" dirty="0" err="1"/>
              <a:t>xSemaphore</a:t>
            </a:r>
            <a:r>
              <a:rPr lang="en-US" dirty="0"/>
              <a:t> A handle to the semaphore being taken - obtained when the semaphore was created.</a:t>
            </a:r>
          </a:p>
          <a:p>
            <a:endParaRPr lang="en-US" dirty="0"/>
          </a:p>
          <a:p>
            <a:r>
              <a:rPr lang="en-US" b="1" dirty="0" err="1"/>
              <a:t>xBlockTime</a:t>
            </a:r>
            <a:r>
              <a:rPr lang="en-US" dirty="0"/>
              <a:t> The time in ticks to wait for the semaphore to become available.  The macro </a:t>
            </a:r>
            <a:r>
              <a:rPr lang="en-US" dirty="0" err="1"/>
              <a:t>portTICK_RATE_MS</a:t>
            </a:r>
            <a:r>
              <a:rPr lang="en-US" dirty="0"/>
              <a:t> can be used to convert this to a real time.  A block time of zero can be used to poll the semaphore.</a:t>
            </a:r>
            <a:br>
              <a:rPr lang="en-US" dirty="0"/>
            </a:br>
            <a:endParaRPr lang="en-US" dirty="0"/>
          </a:p>
          <a:p>
            <a:r>
              <a:rPr lang="en-US" dirty="0"/>
              <a:t>TRUE if the semaphore was obtained. </a:t>
            </a:r>
          </a:p>
          <a:p>
            <a:endParaRPr lang="en-US" dirty="0"/>
          </a:p>
          <a:p>
            <a:r>
              <a:rPr lang="en-US" dirty="0"/>
              <a:t>There are a handful of variations.</a:t>
            </a:r>
          </a:p>
          <a:p>
            <a:pPr lvl="1"/>
            <a:r>
              <a:rPr lang="en-US" dirty="0"/>
              <a:t>Faster but more locking version, non-binary version, etc.</a:t>
            </a:r>
          </a:p>
        </p:txBody>
      </p:sp>
    </p:spTree>
    <p:extLst>
      <p:ext uri="{BB962C8B-B14F-4D97-AF65-F5344CB8AC3E}">
        <p14:creationId xmlns:p14="http://schemas.microsoft.com/office/powerpoint/2010/main" val="245026963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Quick review of real-time systems</a:t>
            </a:r>
          </a:p>
          <a:p>
            <a:r>
              <a:rPr lang="en-US" dirty="0"/>
              <a:t>Overview of </a:t>
            </a:r>
            <a:r>
              <a:rPr lang="en-US" dirty="0" err="1"/>
              <a:t>RTOSes</a:t>
            </a:r>
            <a:endParaRPr lang="en-US" dirty="0"/>
          </a:p>
          <a:p>
            <a:pPr lvl="1"/>
            <a:r>
              <a:rPr lang="en-US" dirty="0"/>
              <a:t>Goals of an RTOS</a:t>
            </a:r>
          </a:p>
          <a:p>
            <a:pPr lvl="1"/>
            <a:r>
              <a:rPr lang="en-US" dirty="0"/>
              <a:t>Features you might want in an RTOS</a:t>
            </a:r>
          </a:p>
          <a:p>
            <a:r>
              <a:rPr lang="en-US" dirty="0"/>
              <a:t>Learning by example: </a:t>
            </a:r>
            <a:r>
              <a:rPr lang="en-US" dirty="0" err="1"/>
              <a:t>FreeRTOS</a:t>
            </a:r>
            <a:endParaRPr lang="en-US" dirty="0"/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Tasks</a:t>
            </a:r>
          </a:p>
          <a:p>
            <a:pPr lvl="1"/>
            <a:r>
              <a:rPr lang="en-US" dirty="0"/>
              <a:t>Interrupts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Internals (briefly)</a:t>
            </a:r>
          </a:p>
          <a:p>
            <a:pPr lvl="1"/>
            <a:r>
              <a:rPr lang="en-US" dirty="0"/>
              <a:t>What’s missing?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85031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Common data structures</a:t>
            </a:r>
          </a:p>
        </p:txBody>
      </p:sp>
      <p:pic>
        <p:nvPicPr>
          <p:cNvPr id="7170" name="Picture 2" descr="http://www.aosabook.org/images/freertos/freertos-figures-basic-ready-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520" y="1295401"/>
            <a:ext cx="611408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6488668"/>
            <a:ext cx="7413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This figure and the next are from </a:t>
            </a:r>
            <a:r>
              <a:rPr lang="en-US" dirty="0">
                <a:solidFill>
                  <a:prstClr val="black"/>
                </a:solidFill>
                <a:hlinkClick r:id="rId4"/>
              </a:rPr>
              <a:t>http://www.aosabook.org/en/freertos.html</a:t>
            </a: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707484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aosabook.org/images/freertos/freertos-figures-full-ready-lis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5033"/>
            <a:ext cx="6210300" cy="66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8212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50660</TotalTime>
  <Words>6896</Words>
  <Application>Microsoft Office PowerPoint</Application>
  <PresentationFormat>On-screen Show (4:3)</PresentationFormat>
  <Paragraphs>958</Paragraphs>
  <Slides>97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97</vt:i4>
      </vt:variant>
    </vt:vector>
  </HeadingPairs>
  <TitlesOfParts>
    <vt:vector size="107" baseType="lpstr">
      <vt:lpstr>Arial</vt:lpstr>
      <vt:lpstr>Calibri</vt:lpstr>
      <vt:lpstr>Courier New</vt:lpstr>
      <vt:lpstr>Symbol</vt:lpstr>
      <vt:lpstr>Times New Roman</vt:lpstr>
      <vt:lpstr>Wingdings</vt:lpstr>
      <vt:lpstr>1_Office Theme</vt:lpstr>
      <vt:lpstr>Office Theme</vt:lpstr>
      <vt:lpstr>2_Office Theme</vt:lpstr>
      <vt:lpstr>Default Design</vt:lpstr>
      <vt:lpstr>Projects (Finish up from last time)</vt:lpstr>
      <vt:lpstr>What is a reasonable project?</vt:lpstr>
      <vt:lpstr>Projects in the past: Baby Monitor</vt:lpstr>
      <vt:lpstr>Projects in the past: Triathlon monitor</vt:lpstr>
      <vt:lpstr>Projects in the past: Bike helmet (Hail-met)</vt:lpstr>
      <vt:lpstr>PowerPoint Presentation</vt:lpstr>
      <vt:lpstr>Project dates next 30 days</vt:lpstr>
      <vt:lpstr>Milestones: What are they?   What’s due?</vt:lpstr>
      <vt:lpstr>Milestone 1</vt:lpstr>
      <vt:lpstr>Milestone 1 Example: Baby</vt:lpstr>
      <vt:lpstr>Milestone 1 Example: Baby</vt:lpstr>
      <vt:lpstr>PCB deadline</vt:lpstr>
      <vt:lpstr>Milestone 2</vt:lpstr>
      <vt:lpstr>November 29th </vt:lpstr>
      <vt:lpstr>Design Expo</vt:lpstr>
      <vt:lpstr>December 11th </vt:lpstr>
      <vt:lpstr>EECS 473 Advanced Embedded Systems</vt:lpstr>
      <vt:lpstr>Announcements</vt:lpstr>
      <vt:lpstr>Group formation: Thursday night</vt:lpstr>
      <vt:lpstr>Misc.</vt:lpstr>
      <vt:lpstr>Outline</vt:lpstr>
      <vt:lpstr>What is a Real-Time System?</vt:lpstr>
      <vt:lpstr>Soft, Firm and Hard deadlines</vt:lpstr>
      <vt:lpstr>Why is this hard? Three major issues</vt:lpstr>
      <vt:lpstr>Validating a RTS is hard</vt:lpstr>
      <vt:lpstr>Real-Time Characteristics</vt:lpstr>
      <vt:lpstr>Some Definitions</vt:lpstr>
      <vt:lpstr>Example Using the Definitions: Periodic jobs</vt:lpstr>
      <vt:lpstr>Properties for Scheduling tasks</vt:lpstr>
      <vt:lpstr>Preemption What it is and how it helps</vt:lpstr>
      <vt:lpstr>Scheduling algorithms</vt:lpstr>
      <vt:lpstr>Two scheduling algorithms</vt:lpstr>
      <vt:lpstr>RM and EDF assumptions</vt:lpstr>
      <vt:lpstr>Terms and definitions</vt:lpstr>
      <vt:lpstr>RM Scheduling</vt:lpstr>
      <vt:lpstr>How well does RMS work?</vt:lpstr>
      <vt:lpstr>What if the sufficiency bound is not met?</vt:lpstr>
      <vt:lpstr>Example #1</vt:lpstr>
      <vt:lpstr>Example #2</vt:lpstr>
      <vt:lpstr>Example #3</vt:lpstr>
      <vt:lpstr>Example #4</vt:lpstr>
      <vt:lpstr>Easy?</vt:lpstr>
      <vt:lpstr>EDF Scheduling</vt:lpstr>
      <vt:lpstr>EDF issues</vt:lpstr>
      <vt:lpstr>LLF (Least Laxity First) Scheduling</vt:lpstr>
      <vt:lpstr>round robin (no priorities)</vt:lpstr>
      <vt:lpstr>Optimal?</vt:lpstr>
      <vt:lpstr>Of course, this ignores a lot</vt:lpstr>
      <vt:lpstr>Waiting for a Serial Port</vt:lpstr>
      <vt:lpstr>How do we know to wait?</vt:lpstr>
      <vt:lpstr>Let’s do this in C</vt:lpstr>
      <vt:lpstr>Proposed answer</vt:lpstr>
      <vt:lpstr>Problems with the code we wrote (1/2)</vt:lpstr>
      <vt:lpstr>Problems with the code we wrote (2/2)</vt:lpstr>
      <vt:lpstr>Obligatory deadlock joke</vt:lpstr>
      <vt:lpstr>But wait, there’s more!</vt:lpstr>
      <vt:lpstr>Priority Inversion</vt:lpstr>
      <vt:lpstr>Example: Priority Inversion</vt:lpstr>
      <vt:lpstr>Solving it: Priority Inheritance</vt:lpstr>
      <vt:lpstr>Net effect</vt:lpstr>
      <vt:lpstr>Outline</vt:lpstr>
      <vt:lpstr>Goals of an RTOS?</vt:lpstr>
      <vt:lpstr>Detailed features we’d like (1/2)</vt:lpstr>
      <vt:lpstr>Detailed features we’d like (2/2)</vt:lpstr>
      <vt:lpstr>Detailed features we’d like: Tasks stay out of each others way</vt:lpstr>
      <vt:lpstr>Aside: What is an MMU?</vt:lpstr>
      <vt:lpstr>Portable</vt:lpstr>
      <vt:lpstr>Outline</vt:lpstr>
      <vt:lpstr>Learning by example: FreeRTOS</vt:lpstr>
      <vt:lpstr>FreeRTOS Features</vt:lpstr>
      <vt:lpstr>Source Code </vt:lpstr>
      <vt:lpstr>Portable</vt:lpstr>
      <vt:lpstr>Scalable</vt:lpstr>
      <vt:lpstr>Preemptive and Cooperative Scheduling</vt:lpstr>
      <vt:lpstr>Multitasking </vt:lpstr>
      <vt:lpstr>Services</vt:lpstr>
      <vt:lpstr>Interrupts</vt:lpstr>
      <vt:lpstr>Advanced Features</vt:lpstr>
      <vt:lpstr>Device support in related products</vt:lpstr>
      <vt:lpstr>Licensing</vt:lpstr>
      <vt:lpstr>A bit more</vt:lpstr>
      <vt:lpstr>Outline</vt:lpstr>
      <vt:lpstr>Tasks</vt:lpstr>
      <vt:lpstr>Example trivial task with busy wait (bad)</vt:lpstr>
      <vt:lpstr>Task creation</vt:lpstr>
      <vt:lpstr>Creating a task: example</vt:lpstr>
      <vt:lpstr>OK, I’ve created a task, now what?</vt:lpstr>
      <vt:lpstr>Task status in FreeRTOS</vt:lpstr>
      <vt:lpstr>Tasks: there’s a lot more</vt:lpstr>
      <vt:lpstr>Outline</vt:lpstr>
      <vt:lpstr>Interrupts in FreeRTOS</vt:lpstr>
      <vt:lpstr>More: Deferred Interrupt Processing</vt:lpstr>
      <vt:lpstr>Semaphore example in FreeRTOS</vt:lpstr>
      <vt:lpstr>Semaphore take</vt:lpstr>
      <vt:lpstr>Outline</vt:lpstr>
      <vt:lpstr>Common data structures</vt:lpstr>
      <vt:lpstr>PowerPoint Presentation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473 Advanced Embedded Systems</dc:title>
  <dc:creator>brehob</dc:creator>
  <cp:lastModifiedBy>Brehob, Mark</cp:lastModifiedBy>
  <cp:revision>62</cp:revision>
  <cp:lastPrinted>2019-09-12T13:53:35Z</cp:lastPrinted>
  <dcterms:created xsi:type="dcterms:W3CDTF">2014-09-08T01:45:36Z</dcterms:created>
  <dcterms:modified xsi:type="dcterms:W3CDTF">2023-09-05T14:14:45Z</dcterms:modified>
</cp:coreProperties>
</file>