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56" r:id="rId2"/>
    <p:sldId id="257" r:id="rId3"/>
    <p:sldId id="351" r:id="rId4"/>
    <p:sldId id="354" r:id="rId5"/>
    <p:sldId id="355" r:id="rId6"/>
    <p:sldId id="340" r:id="rId7"/>
    <p:sldId id="341" r:id="rId8"/>
    <p:sldId id="342" r:id="rId9"/>
    <p:sldId id="343" r:id="rId10"/>
    <p:sldId id="344" r:id="rId11"/>
    <p:sldId id="345" r:id="rId12"/>
    <p:sldId id="346" r:id="rId13"/>
    <p:sldId id="347" r:id="rId14"/>
    <p:sldId id="348" r:id="rId15"/>
    <p:sldId id="349" r:id="rId16"/>
    <p:sldId id="352" r:id="rId17"/>
    <p:sldId id="258" r:id="rId18"/>
    <p:sldId id="259" r:id="rId19"/>
    <p:sldId id="261" r:id="rId20"/>
    <p:sldId id="260" r:id="rId21"/>
    <p:sldId id="262" r:id="rId22"/>
    <p:sldId id="263" r:id="rId23"/>
    <p:sldId id="264" r:id="rId24"/>
    <p:sldId id="310" r:id="rId25"/>
    <p:sldId id="312" r:id="rId26"/>
    <p:sldId id="313" r:id="rId27"/>
    <p:sldId id="314" r:id="rId28"/>
    <p:sldId id="353" r:id="rId29"/>
    <p:sldId id="265" r:id="rId30"/>
    <p:sldId id="339" r:id="rId31"/>
    <p:sldId id="266" r:id="rId32"/>
    <p:sldId id="267" r:id="rId33"/>
    <p:sldId id="268" r:id="rId34"/>
    <p:sldId id="309" r:id="rId35"/>
    <p:sldId id="311" r:id="rId36"/>
    <p:sldId id="325" r:id="rId37"/>
    <p:sldId id="338" r:id="rId38"/>
    <p:sldId id="326" r:id="rId39"/>
    <p:sldId id="323" r:id="rId40"/>
    <p:sldId id="327" r:id="rId41"/>
    <p:sldId id="328" r:id="rId42"/>
    <p:sldId id="329" r:id="rId43"/>
    <p:sldId id="330" r:id="rId44"/>
    <p:sldId id="316" r:id="rId45"/>
    <p:sldId id="317" r:id="rId46"/>
    <p:sldId id="318" r:id="rId47"/>
    <p:sldId id="319" r:id="rId48"/>
    <p:sldId id="320" r:id="rId49"/>
    <p:sldId id="321" r:id="rId50"/>
    <p:sldId id="322" r:id="rId51"/>
    <p:sldId id="331" r:id="rId52"/>
    <p:sldId id="332" r:id="rId53"/>
    <p:sldId id="333" r:id="rId54"/>
    <p:sldId id="334" r:id="rId55"/>
    <p:sldId id="335" r:id="rId56"/>
    <p:sldId id="336" r:id="rId57"/>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25" d="100"/>
          <a:sy n="125" d="100"/>
        </p:scale>
        <p:origin x="5274" y="57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169920" cy="480060"/>
          </a:xfrm>
          <a:prstGeom prst="rect">
            <a:avLst/>
          </a:prstGeom>
        </p:spPr>
        <p:txBody>
          <a:bodyPr vert="horz" lIns="96643" tIns="48322" rIns="96643" bIns="48322" rtlCol="0"/>
          <a:lstStyle>
            <a:lvl1pPr algn="l">
              <a:defRPr sz="1200"/>
            </a:lvl1pPr>
          </a:lstStyle>
          <a:p>
            <a:endParaRPr lang="en-US"/>
          </a:p>
        </p:txBody>
      </p:sp>
      <p:sp>
        <p:nvSpPr>
          <p:cNvPr id="3" name="Date Placeholder 2"/>
          <p:cNvSpPr>
            <a:spLocks noGrp="1"/>
          </p:cNvSpPr>
          <p:nvPr>
            <p:ph type="dt" idx="1"/>
          </p:nvPr>
        </p:nvSpPr>
        <p:spPr>
          <a:xfrm>
            <a:off x="4143588" y="2"/>
            <a:ext cx="3169920" cy="480060"/>
          </a:xfrm>
          <a:prstGeom prst="rect">
            <a:avLst/>
          </a:prstGeom>
        </p:spPr>
        <p:txBody>
          <a:bodyPr vert="horz" lIns="96643" tIns="48322" rIns="96643" bIns="48322" rtlCol="0"/>
          <a:lstStyle>
            <a:lvl1pPr algn="r">
              <a:defRPr sz="1200"/>
            </a:lvl1pPr>
          </a:lstStyle>
          <a:p>
            <a:fld id="{5962B1A9-1B0B-4F14-9512-439319247112}" type="datetimeFigureOut">
              <a:rPr lang="en-US" smtClean="0"/>
              <a:t>9/12/2023</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3" tIns="48322" rIns="96643" bIns="48322" rtlCol="0" anchor="ctr"/>
          <a:lstStyle/>
          <a:p>
            <a:endParaRPr lang="en-US"/>
          </a:p>
        </p:txBody>
      </p:sp>
      <p:sp>
        <p:nvSpPr>
          <p:cNvPr id="5" name="Notes Placeholder 4"/>
          <p:cNvSpPr>
            <a:spLocks noGrp="1"/>
          </p:cNvSpPr>
          <p:nvPr>
            <p:ph type="body" sz="quarter" idx="3"/>
          </p:nvPr>
        </p:nvSpPr>
        <p:spPr>
          <a:xfrm>
            <a:off x="731520" y="4560571"/>
            <a:ext cx="5852160" cy="4320540"/>
          </a:xfrm>
          <a:prstGeom prst="rect">
            <a:avLst/>
          </a:prstGeom>
        </p:spPr>
        <p:txBody>
          <a:bodyPr vert="horz" lIns="96643" tIns="48322" rIns="96643" bIns="4832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5"/>
            <a:ext cx="3169920" cy="480060"/>
          </a:xfrm>
          <a:prstGeom prst="rect">
            <a:avLst/>
          </a:prstGeom>
        </p:spPr>
        <p:txBody>
          <a:bodyPr vert="horz" lIns="96643" tIns="48322" rIns="96643" bIns="48322" rtlCol="0" anchor="b"/>
          <a:lstStyle>
            <a:lvl1pPr algn="l">
              <a:defRPr sz="1200"/>
            </a:lvl1pPr>
          </a:lstStyle>
          <a:p>
            <a:endParaRPr lang="en-US"/>
          </a:p>
        </p:txBody>
      </p:sp>
      <p:sp>
        <p:nvSpPr>
          <p:cNvPr id="7" name="Slide Number Placeholder 6"/>
          <p:cNvSpPr>
            <a:spLocks noGrp="1"/>
          </p:cNvSpPr>
          <p:nvPr>
            <p:ph type="sldNum" sz="quarter" idx="5"/>
          </p:nvPr>
        </p:nvSpPr>
        <p:spPr>
          <a:xfrm>
            <a:off x="4143588" y="9119475"/>
            <a:ext cx="3169920" cy="480060"/>
          </a:xfrm>
          <a:prstGeom prst="rect">
            <a:avLst/>
          </a:prstGeom>
        </p:spPr>
        <p:txBody>
          <a:bodyPr vert="horz" lIns="96643" tIns="48322" rIns="96643" bIns="48322" rtlCol="0" anchor="b"/>
          <a:lstStyle>
            <a:lvl1pPr algn="r">
              <a:defRPr sz="1200"/>
            </a:lvl1pPr>
          </a:lstStyle>
          <a:p>
            <a:fld id="{F40129E7-809C-4197-B856-BD71AC04541B}" type="slidenum">
              <a:rPr lang="en-US" smtClean="0"/>
              <a:t>‹#›</a:t>
            </a:fld>
            <a:endParaRPr lang="en-US"/>
          </a:p>
        </p:txBody>
      </p:sp>
    </p:spTree>
    <p:extLst>
      <p:ext uri="{BB962C8B-B14F-4D97-AF65-F5344CB8AC3E}">
        <p14:creationId xmlns:p14="http://schemas.microsoft.com/office/powerpoint/2010/main" val="3911095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C9CF5B1-BDCD-4606-8942-4F3337698A57}" type="slidenum">
              <a:rPr lang="en-US" smtClean="0"/>
              <a:pPr/>
              <a:t>1</a:t>
            </a:fld>
            <a:endParaRPr lang="en-US"/>
          </a:p>
        </p:txBody>
      </p:sp>
    </p:spTree>
    <p:extLst>
      <p:ext uri="{BB962C8B-B14F-4D97-AF65-F5344CB8AC3E}">
        <p14:creationId xmlns:p14="http://schemas.microsoft.com/office/powerpoint/2010/main" val="1700262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51F64A-5ABC-4089-B4D8-D035D4D3A05D}"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8573166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51F64A-5ABC-4089-B4D8-D035D4D3A05D}"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8809031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51F64A-5ABC-4089-B4D8-D035D4D3A05D}"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2323784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51F64A-5ABC-4089-B4D8-D035D4D3A05D}"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0327932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51F64A-5ABC-4089-B4D8-D035D4D3A05D}"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7110635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0129E7-809C-4197-B856-BD71AC04541B}" type="slidenum">
              <a:rPr lang="en-US" smtClean="0"/>
              <a:t>17</a:t>
            </a:fld>
            <a:endParaRPr lang="en-US"/>
          </a:p>
        </p:txBody>
      </p:sp>
    </p:spTree>
    <p:extLst>
      <p:ext uri="{BB962C8B-B14F-4D97-AF65-F5344CB8AC3E}">
        <p14:creationId xmlns:p14="http://schemas.microsoft.com/office/powerpoint/2010/main" val="32138328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0129E7-809C-4197-B856-BD71AC04541B}" type="slidenum">
              <a:rPr lang="en-US" smtClean="0"/>
              <a:t>18</a:t>
            </a:fld>
            <a:endParaRPr lang="en-US"/>
          </a:p>
        </p:txBody>
      </p:sp>
    </p:spTree>
    <p:extLst>
      <p:ext uri="{BB962C8B-B14F-4D97-AF65-F5344CB8AC3E}">
        <p14:creationId xmlns:p14="http://schemas.microsoft.com/office/powerpoint/2010/main" val="10438110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0129E7-809C-4197-B856-BD71AC04541B}" type="slidenum">
              <a:rPr lang="en-US" smtClean="0"/>
              <a:t>19</a:t>
            </a:fld>
            <a:endParaRPr lang="en-US"/>
          </a:p>
        </p:txBody>
      </p:sp>
    </p:spTree>
    <p:extLst>
      <p:ext uri="{BB962C8B-B14F-4D97-AF65-F5344CB8AC3E}">
        <p14:creationId xmlns:p14="http://schemas.microsoft.com/office/powerpoint/2010/main" val="39328569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0129E7-809C-4197-B856-BD71AC04541B}" type="slidenum">
              <a:rPr lang="en-US" smtClean="0"/>
              <a:t>20</a:t>
            </a:fld>
            <a:endParaRPr lang="en-US"/>
          </a:p>
        </p:txBody>
      </p:sp>
    </p:spTree>
    <p:extLst>
      <p:ext uri="{BB962C8B-B14F-4D97-AF65-F5344CB8AC3E}">
        <p14:creationId xmlns:p14="http://schemas.microsoft.com/office/powerpoint/2010/main" val="27614740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0129E7-809C-4197-B856-BD71AC04541B}" type="slidenum">
              <a:rPr lang="en-US" smtClean="0"/>
              <a:t>21</a:t>
            </a:fld>
            <a:endParaRPr lang="en-US"/>
          </a:p>
        </p:txBody>
      </p:sp>
    </p:spTree>
    <p:extLst>
      <p:ext uri="{BB962C8B-B14F-4D97-AF65-F5344CB8AC3E}">
        <p14:creationId xmlns:p14="http://schemas.microsoft.com/office/powerpoint/2010/main" val="2217355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0129E7-809C-4197-B856-BD71AC04541B}" type="slidenum">
              <a:rPr lang="en-US" smtClean="0"/>
              <a:t>2</a:t>
            </a:fld>
            <a:endParaRPr lang="en-US"/>
          </a:p>
        </p:txBody>
      </p:sp>
    </p:spTree>
    <p:extLst>
      <p:ext uri="{BB962C8B-B14F-4D97-AF65-F5344CB8AC3E}">
        <p14:creationId xmlns:p14="http://schemas.microsoft.com/office/powerpoint/2010/main" val="13275532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0129E7-809C-4197-B856-BD71AC04541B}" type="slidenum">
              <a:rPr lang="en-US" smtClean="0"/>
              <a:t>22</a:t>
            </a:fld>
            <a:endParaRPr lang="en-US"/>
          </a:p>
        </p:txBody>
      </p:sp>
    </p:spTree>
    <p:extLst>
      <p:ext uri="{BB962C8B-B14F-4D97-AF65-F5344CB8AC3E}">
        <p14:creationId xmlns:p14="http://schemas.microsoft.com/office/powerpoint/2010/main" val="28135286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0129E7-809C-4197-B856-BD71AC04541B}" type="slidenum">
              <a:rPr lang="en-US" smtClean="0"/>
              <a:t>23</a:t>
            </a:fld>
            <a:endParaRPr lang="en-US"/>
          </a:p>
        </p:txBody>
      </p:sp>
    </p:spTree>
    <p:extLst>
      <p:ext uri="{BB962C8B-B14F-4D97-AF65-F5344CB8AC3E}">
        <p14:creationId xmlns:p14="http://schemas.microsoft.com/office/powerpoint/2010/main" val="5371565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0129E7-809C-4197-B856-BD71AC04541B}" type="slidenum">
              <a:rPr lang="en-US" smtClean="0"/>
              <a:t>24</a:t>
            </a:fld>
            <a:endParaRPr lang="en-US"/>
          </a:p>
        </p:txBody>
      </p:sp>
    </p:spTree>
    <p:extLst>
      <p:ext uri="{BB962C8B-B14F-4D97-AF65-F5344CB8AC3E}">
        <p14:creationId xmlns:p14="http://schemas.microsoft.com/office/powerpoint/2010/main" val="5418901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0129E7-809C-4197-B856-BD71AC04541B}" type="slidenum">
              <a:rPr lang="en-US" smtClean="0"/>
              <a:t>29</a:t>
            </a:fld>
            <a:endParaRPr lang="en-US"/>
          </a:p>
        </p:txBody>
      </p:sp>
    </p:spTree>
    <p:extLst>
      <p:ext uri="{BB962C8B-B14F-4D97-AF65-F5344CB8AC3E}">
        <p14:creationId xmlns:p14="http://schemas.microsoft.com/office/powerpoint/2010/main" val="33141005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0129E7-809C-4197-B856-BD71AC04541B}" type="slidenum">
              <a:rPr lang="en-US" smtClean="0"/>
              <a:t>31</a:t>
            </a:fld>
            <a:endParaRPr lang="en-US"/>
          </a:p>
        </p:txBody>
      </p:sp>
    </p:spTree>
    <p:extLst>
      <p:ext uri="{BB962C8B-B14F-4D97-AF65-F5344CB8AC3E}">
        <p14:creationId xmlns:p14="http://schemas.microsoft.com/office/powerpoint/2010/main" val="33102770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0129E7-809C-4197-B856-BD71AC04541B}" type="slidenum">
              <a:rPr lang="en-US" smtClean="0"/>
              <a:t>32</a:t>
            </a:fld>
            <a:endParaRPr lang="en-US"/>
          </a:p>
        </p:txBody>
      </p:sp>
    </p:spTree>
    <p:extLst>
      <p:ext uri="{BB962C8B-B14F-4D97-AF65-F5344CB8AC3E}">
        <p14:creationId xmlns:p14="http://schemas.microsoft.com/office/powerpoint/2010/main" val="16336907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0129E7-809C-4197-B856-BD71AC04541B}" type="slidenum">
              <a:rPr lang="en-US" smtClean="0"/>
              <a:t>33</a:t>
            </a:fld>
            <a:endParaRPr lang="en-US"/>
          </a:p>
        </p:txBody>
      </p:sp>
    </p:spTree>
    <p:extLst>
      <p:ext uri="{BB962C8B-B14F-4D97-AF65-F5344CB8AC3E}">
        <p14:creationId xmlns:p14="http://schemas.microsoft.com/office/powerpoint/2010/main" val="6706571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0129E7-809C-4197-B856-BD71AC04541B}" type="slidenum">
              <a:rPr lang="en-US" smtClean="0"/>
              <a:t>34</a:t>
            </a:fld>
            <a:endParaRPr lang="en-US"/>
          </a:p>
        </p:txBody>
      </p:sp>
    </p:spTree>
    <p:extLst>
      <p:ext uri="{BB962C8B-B14F-4D97-AF65-F5344CB8AC3E}">
        <p14:creationId xmlns:p14="http://schemas.microsoft.com/office/powerpoint/2010/main" val="38525212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0129E7-809C-4197-B856-BD71AC04541B}" type="slidenum">
              <a:rPr lang="en-US" smtClean="0"/>
              <a:t>35</a:t>
            </a:fld>
            <a:endParaRPr lang="en-US"/>
          </a:p>
        </p:txBody>
      </p:sp>
    </p:spTree>
    <p:extLst>
      <p:ext uri="{BB962C8B-B14F-4D97-AF65-F5344CB8AC3E}">
        <p14:creationId xmlns:p14="http://schemas.microsoft.com/office/powerpoint/2010/main" val="6934642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EA50B18-1CAE-49F5-AD6B-2F4DA995577F}"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1017293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51F64A-5ABC-4089-B4D8-D035D4D3A05D}"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6489454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EA50B18-1CAE-49F5-AD6B-2F4DA995577F}"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4600690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EA50B18-1CAE-49F5-AD6B-2F4DA995577F}" type="slidenum">
              <a:rPr lang="en-US" smtClean="0">
                <a:solidFill>
                  <a:prstClr val="black"/>
                </a:solidFill>
              </a:rPr>
              <a:pPr/>
              <a:t>45</a:t>
            </a:fld>
            <a:endParaRPr lang="en-US">
              <a:solidFill>
                <a:prstClr val="black"/>
              </a:solidFill>
            </a:endParaRPr>
          </a:p>
        </p:txBody>
      </p:sp>
    </p:spTree>
    <p:extLst>
      <p:ext uri="{BB962C8B-B14F-4D97-AF65-F5344CB8AC3E}">
        <p14:creationId xmlns:p14="http://schemas.microsoft.com/office/powerpoint/2010/main" val="42205272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EA50B18-1CAE-49F5-AD6B-2F4DA995577F}"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11817461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0129E7-809C-4197-B856-BD71AC04541B}" type="slidenum">
              <a:rPr lang="en-US" smtClean="0">
                <a:solidFill>
                  <a:prstClr val="black"/>
                </a:solidFill>
              </a:rPr>
              <a:pPr/>
              <a:t>47</a:t>
            </a:fld>
            <a:endParaRPr lang="en-US">
              <a:solidFill>
                <a:prstClr val="black"/>
              </a:solidFill>
            </a:endParaRPr>
          </a:p>
        </p:txBody>
      </p:sp>
    </p:spTree>
    <p:extLst>
      <p:ext uri="{BB962C8B-B14F-4D97-AF65-F5344CB8AC3E}">
        <p14:creationId xmlns:p14="http://schemas.microsoft.com/office/powerpoint/2010/main" val="35543429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0129E7-809C-4197-B856-BD71AC04541B}"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14380361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2CD15C-859D-4EF7-AEE5-2A8039300270}"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12961126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92CD15C-859D-4EF7-AEE5-2A8039300270}" type="slidenum">
              <a:rPr lang="en-US" smtClean="0">
                <a:solidFill>
                  <a:prstClr val="black"/>
                </a:solidFill>
              </a:rPr>
              <a:pPr/>
              <a:t>50</a:t>
            </a:fld>
            <a:endParaRPr lang="en-US">
              <a:solidFill>
                <a:prstClr val="black"/>
              </a:solidFill>
            </a:endParaRPr>
          </a:p>
        </p:txBody>
      </p:sp>
    </p:spTree>
    <p:extLst>
      <p:ext uri="{BB962C8B-B14F-4D97-AF65-F5344CB8AC3E}">
        <p14:creationId xmlns:p14="http://schemas.microsoft.com/office/powerpoint/2010/main" val="25811681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F40129E7-809C-4197-B856-BD71AC04541B}"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10561876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A402D19-6AFC-4BC9-B303-248944716FC7}"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288437155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A402D19-6AFC-4BC9-B303-248944716FC7}"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385782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51F64A-5ABC-4089-B4D8-D035D4D3A05D}"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89812587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A402D19-6AFC-4BC9-B303-248944716FC7}" type="slidenum">
              <a:rPr lang="en-US" smtClean="0">
                <a:solidFill>
                  <a:prstClr val="black"/>
                </a:solidFill>
              </a:rPr>
              <a:pPr/>
              <a:t>54</a:t>
            </a:fld>
            <a:endParaRPr lang="en-US">
              <a:solidFill>
                <a:prstClr val="black"/>
              </a:solidFill>
            </a:endParaRPr>
          </a:p>
        </p:txBody>
      </p:sp>
    </p:spTree>
    <p:extLst>
      <p:ext uri="{BB962C8B-B14F-4D97-AF65-F5344CB8AC3E}">
        <p14:creationId xmlns:p14="http://schemas.microsoft.com/office/powerpoint/2010/main" val="29802174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A402D19-6AFC-4BC9-B303-248944716FC7}"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10927586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A402D19-6AFC-4BC9-B303-248944716FC7}"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3227816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51F64A-5ABC-4089-B4D8-D035D4D3A05D}"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713425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51F64A-5ABC-4089-B4D8-D035D4D3A05D}"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816623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51F64A-5ABC-4089-B4D8-D035D4D3A05D}"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566115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51F64A-5ABC-4089-B4D8-D035D4D3A05D}"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8093522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51F64A-5ABC-4089-B4D8-D035D4D3A05D}"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3311630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accent3">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409E0F4C-6271-4DAD-A0C4-F2D75D8F14AA}" type="datetimeFigureOut">
              <a:rPr lang="en-US" smtClean="0"/>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10BDD-7705-4297-B36F-950EADCDE3A6}" type="slidenum">
              <a:rPr lang="en-US" smtClean="0"/>
              <a:t>‹#›</a:t>
            </a:fld>
            <a:endParaRPr lang="en-US"/>
          </a:p>
        </p:txBody>
      </p:sp>
      <p:pic>
        <p:nvPicPr>
          <p:cNvPr id="7" name="Picture 2" descr="http://www.eecs.umich.edu/hub/html/pics/bar.png"/>
          <p:cNvPicPr>
            <a:picLocks noChangeAspect="1" noChangeArrowheads="1"/>
          </p:cNvPicPr>
          <p:nvPr userDrawn="1"/>
        </p:nvPicPr>
        <p:blipFill>
          <a:blip r:embed="rId2" cstate="print"/>
          <a:srcRect/>
          <a:stretch>
            <a:fillRect/>
          </a:stretch>
        </p:blipFill>
        <p:spPr bwMode="auto">
          <a:xfrm>
            <a:off x="0" y="0"/>
            <a:ext cx="9144000" cy="1156771"/>
          </a:xfrm>
          <a:prstGeom prst="rect">
            <a:avLst/>
          </a:prstGeom>
          <a:noFill/>
        </p:spPr>
      </p:pic>
      <p:pic>
        <p:nvPicPr>
          <p:cNvPr id="8" name="Picture 2"/>
          <p:cNvPicPr>
            <a:picLocks noChangeAspect="1" noChangeArrowheads="1"/>
          </p:cNvPicPr>
          <p:nvPr userDrawn="1"/>
        </p:nvPicPr>
        <p:blipFill>
          <a:blip r:embed="rId3" cstate="print"/>
          <a:srcRect/>
          <a:stretch>
            <a:fillRect/>
          </a:stretch>
        </p:blipFill>
        <p:spPr bwMode="auto">
          <a:xfrm>
            <a:off x="0" y="5995979"/>
            <a:ext cx="1371600" cy="862021"/>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9E0F4C-6271-4DAD-A0C4-F2D75D8F14AA}" type="datetimeFigureOut">
              <a:rPr lang="en-US" smtClean="0"/>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10BDD-7705-4297-B36F-950EADCDE3A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9E0F4C-6271-4DAD-A0C4-F2D75D8F14AA}" type="datetimeFigureOut">
              <a:rPr lang="en-US" smtClean="0"/>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10BDD-7705-4297-B36F-950EADCDE3A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09E0F4C-6271-4DAD-A0C4-F2D75D8F14AA}" type="datetimeFigureOut">
              <a:rPr lang="en-US" smtClean="0"/>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10BDD-7705-4297-B36F-950EADCDE3A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9E0F4C-6271-4DAD-A0C4-F2D75D8F14AA}" type="datetimeFigureOut">
              <a:rPr lang="en-US" smtClean="0"/>
              <a:t>9/12/2023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F410BDD-7705-4297-B36F-950EADCDE3A6}"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09E0F4C-6271-4DAD-A0C4-F2D75D8F14AA}" type="datetimeFigureOut">
              <a:rPr lang="en-US" smtClean="0"/>
              <a:t>9/12/2023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410BDD-7705-4297-B36F-950EADCDE3A6}"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09E0F4C-6271-4DAD-A0C4-F2D75D8F14AA}" type="datetimeFigureOut">
              <a:rPr lang="en-US" smtClean="0"/>
              <a:t>9/12/2023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F410BDD-7705-4297-B36F-950EADCDE3A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09E0F4C-6271-4DAD-A0C4-F2D75D8F14AA}" type="datetimeFigureOut">
              <a:rPr lang="en-US" smtClean="0"/>
              <a:t>9/12/2023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F410BDD-7705-4297-B36F-950EADCDE3A6}"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9E0F4C-6271-4DAD-A0C4-F2D75D8F14AA}" type="datetimeFigureOut">
              <a:rPr lang="en-US" smtClean="0"/>
              <a:t>9/12/2023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F410BDD-7705-4297-B36F-950EADCDE3A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9E0F4C-6271-4DAD-A0C4-F2D75D8F14AA}" type="datetimeFigureOut">
              <a:rPr lang="en-US" smtClean="0"/>
              <a:t>9/12/2023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410BDD-7705-4297-B36F-950EADCDE3A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09E0F4C-6271-4DAD-A0C4-F2D75D8F14AA}" type="datetimeFigureOut">
              <a:rPr lang="en-US" smtClean="0"/>
              <a:t>9/12/2023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F410BDD-7705-4297-B36F-950EADCDE3A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9E0F4C-6271-4DAD-A0C4-F2D75D8F14AA}" type="datetimeFigureOut">
              <a:rPr lang="en-US" smtClean="0"/>
              <a:t>9/12/2023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410BDD-7705-4297-B36F-950EADCDE3A6}"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www.freertos.org/a00122.html"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hyperlink" Target="http://www.aosabook.org/en/freertos.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circuithub.com/"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hyperlink" Target="https://blog.codinghorror.com/pick-a-license-any-license/" TargetMode="Externa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www.oss-watch.ac.uk/resources/gpl.xml"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www.gnu.org/philosophy/right-to-read.en.html"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hyperlink" Target="https://creativecommons.org/faq/" TargetMode="Externa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https://lkml.org/lkml/2011/5/29/204"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0.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beagle.s3.amazonaws.com/graphics/beaglebone/beaglebone-in-hand.JPG"/>
          <p:cNvPicPr>
            <a:picLocks noChangeAspect="1" noChangeArrowheads="1"/>
          </p:cNvPicPr>
          <p:nvPr/>
        </p:nvPicPr>
        <p:blipFill>
          <a:blip r:embed="rId3" cstate="print"/>
          <a:srcRect l="16250" t="-758" r="25000"/>
          <a:stretch>
            <a:fillRect/>
          </a:stretch>
        </p:blipFill>
        <p:spPr bwMode="auto">
          <a:xfrm>
            <a:off x="6400800" y="3733800"/>
            <a:ext cx="2743199" cy="3124200"/>
          </a:xfrm>
          <a:prstGeom prst="rect">
            <a:avLst/>
          </a:prstGeom>
          <a:noFill/>
        </p:spPr>
      </p:pic>
      <p:sp>
        <p:nvSpPr>
          <p:cNvPr id="2" name="Title 1"/>
          <p:cNvSpPr>
            <a:spLocks noGrp="1"/>
          </p:cNvSpPr>
          <p:nvPr>
            <p:ph type="ctrTitle"/>
          </p:nvPr>
        </p:nvSpPr>
        <p:spPr>
          <a:xfrm>
            <a:off x="685800" y="1447800"/>
            <a:ext cx="7772400" cy="1470025"/>
          </a:xfrm>
        </p:spPr>
        <p:txBody>
          <a:bodyPr/>
          <a:lstStyle/>
          <a:p>
            <a:r>
              <a:rPr lang="en-US" dirty="0"/>
              <a:t>EECS 473</a:t>
            </a:r>
            <a:br>
              <a:rPr lang="en-US" dirty="0"/>
            </a:br>
            <a:r>
              <a:rPr lang="en-US" dirty="0"/>
              <a:t>Advanced Embedded Systems</a:t>
            </a:r>
          </a:p>
        </p:txBody>
      </p:sp>
      <p:sp>
        <p:nvSpPr>
          <p:cNvPr id="3" name="Subtitle 2"/>
          <p:cNvSpPr>
            <a:spLocks noGrp="1"/>
          </p:cNvSpPr>
          <p:nvPr>
            <p:ph type="subTitle" idx="1"/>
          </p:nvPr>
        </p:nvSpPr>
        <p:spPr>
          <a:xfrm>
            <a:off x="1371600" y="3048000"/>
            <a:ext cx="6400800" cy="1752600"/>
          </a:xfrm>
        </p:spPr>
        <p:txBody>
          <a:bodyPr/>
          <a:lstStyle/>
          <a:p>
            <a:r>
              <a:rPr lang="en-US" dirty="0"/>
              <a:t>Lecture 5</a:t>
            </a:r>
            <a:br>
              <a:rPr lang="en-US" dirty="0"/>
            </a:br>
            <a:r>
              <a:rPr lang="en-US" dirty="0"/>
              <a:t>Evaluation boards &amp; GPL</a:t>
            </a:r>
          </a:p>
          <a:p>
            <a:r>
              <a:rPr lang="en-US" dirty="0"/>
              <a:t>Start on Linux (time allowing)</a:t>
            </a:r>
          </a:p>
        </p:txBody>
      </p:sp>
      <p:pic>
        <p:nvPicPr>
          <p:cNvPr id="12298" name="Picture 10" descr="http://dev.emcelettronica.com/files/u4/Linux_on_Hardware.jpg"/>
          <p:cNvPicPr>
            <a:picLocks noChangeAspect="1" noChangeArrowheads="1"/>
          </p:cNvPicPr>
          <p:nvPr/>
        </p:nvPicPr>
        <p:blipFill>
          <a:blip r:embed="rId4" cstate="print"/>
          <a:srcRect/>
          <a:stretch>
            <a:fillRect/>
          </a:stretch>
        </p:blipFill>
        <p:spPr bwMode="auto">
          <a:xfrm>
            <a:off x="2819400" y="4833582"/>
            <a:ext cx="3390900" cy="2024418"/>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More: Deferred Interrupt Processing</a:t>
            </a:r>
          </a:p>
        </p:txBody>
      </p:sp>
      <p:sp>
        <p:nvSpPr>
          <p:cNvPr id="3" name="Content Placeholder 2"/>
          <p:cNvSpPr>
            <a:spLocks noGrp="1"/>
          </p:cNvSpPr>
          <p:nvPr>
            <p:ph idx="1"/>
          </p:nvPr>
        </p:nvSpPr>
        <p:spPr/>
        <p:txBody>
          <a:bodyPr>
            <a:normAutofit fontScale="92500"/>
          </a:bodyPr>
          <a:lstStyle/>
          <a:p>
            <a:r>
              <a:rPr lang="en-US" dirty="0"/>
              <a:t>The best way to handle complex events triggered by interrupts is to </a:t>
            </a:r>
            <a:r>
              <a:rPr lang="en-US" b="1" dirty="0"/>
              <a:t>not</a:t>
            </a:r>
            <a:r>
              <a:rPr lang="en-US" dirty="0"/>
              <a:t> do the code in the ISR.</a:t>
            </a:r>
          </a:p>
          <a:p>
            <a:pPr lvl="1"/>
            <a:r>
              <a:rPr lang="en-US" dirty="0"/>
              <a:t>Rather create a task that is blocking on a semaphore.</a:t>
            </a:r>
          </a:p>
          <a:p>
            <a:pPr lvl="2"/>
            <a:r>
              <a:rPr lang="en-US" dirty="0"/>
              <a:t>When the interrupt happens, the ISR just sets the semaphore and exits.</a:t>
            </a:r>
          </a:p>
          <a:p>
            <a:pPr lvl="3"/>
            <a:r>
              <a:rPr lang="en-US" dirty="0"/>
              <a:t>Task can now be scheduled like any other.  No need to worry about nesting interrupts (and thus interrupt priority).</a:t>
            </a:r>
          </a:p>
          <a:p>
            <a:pPr lvl="3"/>
            <a:r>
              <a:rPr lang="en-US" dirty="0" err="1"/>
              <a:t>FreeRTOS</a:t>
            </a:r>
            <a:r>
              <a:rPr lang="en-US" dirty="0"/>
              <a:t> does support nested interrupts on some platforms though.</a:t>
            </a:r>
          </a:p>
          <a:p>
            <a:pPr lvl="1"/>
            <a:r>
              <a:rPr lang="en-US" dirty="0"/>
              <a:t>Semaphores implemented as one/zero-entry queue.</a:t>
            </a:r>
          </a:p>
          <a:p>
            <a:pPr lvl="3"/>
            <a:endParaRPr lang="en-US" dirty="0"/>
          </a:p>
        </p:txBody>
      </p:sp>
    </p:spTree>
    <p:extLst>
      <p:ext uri="{BB962C8B-B14F-4D97-AF65-F5344CB8AC3E}">
        <p14:creationId xmlns:p14="http://schemas.microsoft.com/office/powerpoint/2010/main" val="11064073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41497"/>
          <a:stretch/>
        </p:blipFill>
        <p:spPr bwMode="auto">
          <a:xfrm>
            <a:off x="76200" y="1498600"/>
            <a:ext cx="4602874" cy="436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8342"/>
          <a:stretch/>
        </p:blipFill>
        <p:spPr bwMode="auto">
          <a:xfrm>
            <a:off x="4541126" y="2286000"/>
            <a:ext cx="4602874" cy="3110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81000" y="6553200"/>
            <a:ext cx="5156155" cy="276999"/>
          </a:xfrm>
          <a:prstGeom prst="rect">
            <a:avLst/>
          </a:prstGeom>
          <a:noFill/>
        </p:spPr>
        <p:txBody>
          <a:bodyPr wrap="none" rtlCol="0">
            <a:spAutoFit/>
          </a:bodyPr>
          <a:lstStyle/>
          <a:p>
            <a:r>
              <a:rPr lang="en-US" sz="1200" dirty="0">
                <a:solidFill>
                  <a:prstClr val="black"/>
                </a:solidFill>
              </a:rPr>
              <a:t>Figure from </a:t>
            </a:r>
            <a:r>
              <a:rPr lang="en-US" sz="1200" b="1" i="1" dirty="0">
                <a:solidFill>
                  <a:prstClr val="black"/>
                </a:solidFill>
              </a:rPr>
              <a:t>Using the </a:t>
            </a:r>
            <a:r>
              <a:rPr lang="en-US" sz="1200" b="1" i="1" dirty="0" err="1">
                <a:solidFill>
                  <a:prstClr val="black"/>
                </a:solidFill>
              </a:rPr>
              <a:t>FreeRTOS</a:t>
            </a:r>
            <a:r>
              <a:rPr lang="en-US" sz="1200" b="1" i="1" dirty="0">
                <a:solidFill>
                  <a:prstClr val="black"/>
                </a:solidFill>
              </a:rPr>
              <a:t> Real Time Kernel </a:t>
            </a:r>
            <a:r>
              <a:rPr lang="en-US" sz="1200" dirty="0">
                <a:solidFill>
                  <a:prstClr val="black"/>
                </a:solidFill>
              </a:rPr>
              <a:t>(a </a:t>
            </a:r>
            <a:r>
              <a:rPr lang="en-US" sz="1200" dirty="0" err="1">
                <a:solidFill>
                  <a:prstClr val="black"/>
                </a:solidFill>
              </a:rPr>
              <a:t>pdf</a:t>
            </a:r>
            <a:r>
              <a:rPr lang="en-US" sz="1200" dirty="0">
                <a:solidFill>
                  <a:prstClr val="black"/>
                </a:solidFill>
              </a:rPr>
              <a:t> book), fair use claimed.</a:t>
            </a:r>
          </a:p>
        </p:txBody>
      </p:sp>
      <p:sp>
        <p:nvSpPr>
          <p:cNvPr id="8" name="Title 7"/>
          <p:cNvSpPr>
            <a:spLocks noGrp="1"/>
          </p:cNvSpPr>
          <p:nvPr>
            <p:ph type="title"/>
          </p:nvPr>
        </p:nvSpPr>
        <p:spPr/>
        <p:txBody>
          <a:bodyPr/>
          <a:lstStyle/>
          <a:p>
            <a:r>
              <a:rPr lang="en-US" dirty="0"/>
              <a:t>Semaphore example in </a:t>
            </a:r>
            <a:r>
              <a:rPr lang="en-US" dirty="0" err="1"/>
              <a:t>FreeRTOS</a:t>
            </a:r>
            <a:endParaRPr lang="en-US" dirty="0"/>
          </a:p>
        </p:txBody>
      </p:sp>
      <p:sp>
        <p:nvSpPr>
          <p:cNvPr id="2" name="Freeform: Shape 1">
            <a:extLst>
              <a:ext uri="{FF2B5EF4-FFF2-40B4-BE49-F238E27FC236}">
                <a16:creationId xmlns:a16="http://schemas.microsoft.com/office/drawing/2014/main" id="{990DD412-829F-4B3F-9B18-FB700E137872}"/>
              </a:ext>
            </a:extLst>
          </p:cNvPr>
          <p:cNvSpPr/>
          <p:nvPr/>
        </p:nvSpPr>
        <p:spPr>
          <a:xfrm>
            <a:off x="2781300" y="1822450"/>
            <a:ext cx="3060700" cy="4387850"/>
          </a:xfrm>
          <a:custGeom>
            <a:avLst/>
            <a:gdLst>
              <a:gd name="connsiteX0" fmla="*/ 50800 w 3060700"/>
              <a:gd name="connsiteY0" fmla="*/ 3987800 h 4387850"/>
              <a:gd name="connsiteX1" fmla="*/ 19050 w 3060700"/>
              <a:gd name="connsiteY1" fmla="*/ 4044950 h 4387850"/>
              <a:gd name="connsiteX2" fmla="*/ 12700 w 3060700"/>
              <a:gd name="connsiteY2" fmla="*/ 4070350 h 4387850"/>
              <a:gd name="connsiteX3" fmla="*/ 0 w 3060700"/>
              <a:gd name="connsiteY3" fmla="*/ 4127500 h 4387850"/>
              <a:gd name="connsiteX4" fmla="*/ 12700 w 3060700"/>
              <a:gd name="connsiteY4" fmla="*/ 4229100 h 4387850"/>
              <a:gd name="connsiteX5" fmla="*/ 82550 w 3060700"/>
              <a:gd name="connsiteY5" fmla="*/ 4311650 h 4387850"/>
              <a:gd name="connsiteX6" fmla="*/ 107950 w 3060700"/>
              <a:gd name="connsiteY6" fmla="*/ 4330700 h 4387850"/>
              <a:gd name="connsiteX7" fmla="*/ 127000 w 3060700"/>
              <a:gd name="connsiteY7" fmla="*/ 4337050 h 4387850"/>
              <a:gd name="connsiteX8" fmla="*/ 158750 w 3060700"/>
              <a:gd name="connsiteY8" fmla="*/ 4356100 h 4387850"/>
              <a:gd name="connsiteX9" fmla="*/ 177800 w 3060700"/>
              <a:gd name="connsiteY9" fmla="*/ 4368800 h 4387850"/>
              <a:gd name="connsiteX10" fmla="*/ 215900 w 3060700"/>
              <a:gd name="connsiteY10" fmla="*/ 4375150 h 4387850"/>
              <a:gd name="connsiteX11" fmla="*/ 279400 w 3060700"/>
              <a:gd name="connsiteY11" fmla="*/ 4387850 h 4387850"/>
              <a:gd name="connsiteX12" fmla="*/ 514350 w 3060700"/>
              <a:gd name="connsiteY12" fmla="*/ 4381500 h 4387850"/>
              <a:gd name="connsiteX13" fmla="*/ 552450 w 3060700"/>
              <a:gd name="connsiteY13" fmla="*/ 4368800 h 4387850"/>
              <a:gd name="connsiteX14" fmla="*/ 590550 w 3060700"/>
              <a:gd name="connsiteY14" fmla="*/ 4362450 h 4387850"/>
              <a:gd name="connsiteX15" fmla="*/ 787400 w 3060700"/>
              <a:gd name="connsiteY15" fmla="*/ 4260850 h 4387850"/>
              <a:gd name="connsiteX16" fmla="*/ 863600 w 3060700"/>
              <a:gd name="connsiteY16" fmla="*/ 4210050 h 4387850"/>
              <a:gd name="connsiteX17" fmla="*/ 971550 w 3060700"/>
              <a:gd name="connsiteY17" fmla="*/ 4102100 h 4387850"/>
              <a:gd name="connsiteX18" fmla="*/ 1041400 w 3060700"/>
              <a:gd name="connsiteY18" fmla="*/ 4025900 h 4387850"/>
              <a:gd name="connsiteX19" fmla="*/ 1130300 w 3060700"/>
              <a:gd name="connsiteY19" fmla="*/ 3886200 h 4387850"/>
              <a:gd name="connsiteX20" fmla="*/ 1187450 w 3060700"/>
              <a:gd name="connsiteY20" fmla="*/ 3778250 h 4387850"/>
              <a:gd name="connsiteX21" fmla="*/ 1276350 w 3060700"/>
              <a:gd name="connsiteY21" fmla="*/ 3543300 h 4387850"/>
              <a:gd name="connsiteX22" fmla="*/ 1358900 w 3060700"/>
              <a:gd name="connsiteY22" fmla="*/ 3314700 h 4387850"/>
              <a:gd name="connsiteX23" fmla="*/ 1409700 w 3060700"/>
              <a:gd name="connsiteY23" fmla="*/ 3041650 h 4387850"/>
              <a:gd name="connsiteX24" fmla="*/ 1460500 w 3060700"/>
              <a:gd name="connsiteY24" fmla="*/ 2698750 h 4387850"/>
              <a:gd name="connsiteX25" fmla="*/ 1466850 w 3060700"/>
              <a:gd name="connsiteY25" fmla="*/ 2609850 h 4387850"/>
              <a:gd name="connsiteX26" fmla="*/ 1485900 w 3060700"/>
              <a:gd name="connsiteY26" fmla="*/ 2381250 h 4387850"/>
              <a:gd name="connsiteX27" fmla="*/ 1492250 w 3060700"/>
              <a:gd name="connsiteY27" fmla="*/ 1905000 h 4387850"/>
              <a:gd name="connsiteX28" fmla="*/ 1504950 w 3060700"/>
              <a:gd name="connsiteY28" fmla="*/ 1606550 h 4387850"/>
              <a:gd name="connsiteX29" fmla="*/ 1511300 w 3060700"/>
              <a:gd name="connsiteY29" fmla="*/ 1136650 h 4387850"/>
              <a:gd name="connsiteX30" fmla="*/ 1536700 w 3060700"/>
              <a:gd name="connsiteY30" fmla="*/ 1009650 h 4387850"/>
              <a:gd name="connsiteX31" fmla="*/ 1543050 w 3060700"/>
              <a:gd name="connsiteY31" fmla="*/ 971550 h 4387850"/>
              <a:gd name="connsiteX32" fmla="*/ 1549400 w 3060700"/>
              <a:gd name="connsiteY32" fmla="*/ 927100 h 4387850"/>
              <a:gd name="connsiteX33" fmla="*/ 1574800 w 3060700"/>
              <a:gd name="connsiteY33" fmla="*/ 876300 h 4387850"/>
              <a:gd name="connsiteX34" fmla="*/ 1587500 w 3060700"/>
              <a:gd name="connsiteY34" fmla="*/ 825500 h 4387850"/>
              <a:gd name="connsiteX35" fmla="*/ 1593850 w 3060700"/>
              <a:gd name="connsiteY35" fmla="*/ 800100 h 4387850"/>
              <a:gd name="connsiteX36" fmla="*/ 1612900 w 3060700"/>
              <a:gd name="connsiteY36" fmla="*/ 749300 h 4387850"/>
              <a:gd name="connsiteX37" fmla="*/ 1631950 w 3060700"/>
              <a:gd name="connsiteY37" fmla="*/ 685800 h 4387850"/>
              <a:gd name="connsiteX38" fmla="*/ 1644650 w 3060700"/>
              <a:gd name="connsiteY38" fmla="*/ 641350 h 4387850"/>
              <a:gd name="connsiteX39" fmla="*/ 1657350 w 3060700"/>
              <a:gd name="connsiteY39" fmla="*/ 596900 h 4387850"/>
              <a:gd name="connsiteX40" fmla="*/ 1670050 w 3060700"/>
              <a:gd name="connsiteY40" fmla="*/ 577850 h 4387850"/>
              <a:gd name="connsiteX41" fmla="*/ 1682750 w 3060700"/>
              <a:gd name="connsiteY41" fmla="*/ 539750 h 4387850"/>
              <a:gd name="connsiteX42" fmla="*/ 1689100 w 3060700"/>
              <a:gd name="connsiteY42" fmla="*/ 520700 h 4387850"/>
              <a:gd name="connsiteX43" fmla="*/ 1695450 w 3060700"/>
              <a:gd name="connsiteY43" fmla="*/ 501650 h 4387850"/>
              <a:gd name="connsiteX44" fmla="*/ 1708150 w 3060700"/>
              <a:gd name="connsiteY44" fmla="*/ 469900 h 4387850"/>
              <a:gd name="connsiteX45" fmla="*/ 1714500 w 3060700"/>
              <a:gd name="connsiteY45" fmla="*/ 438150 h 4387850"/>
              <a:gd name="connsiteX46" fmla="*/ 1739900 w 3060700"/>
              <a:gd name="connsiteY46" fmla="*/ 406400 h 4387850"/>
              <a:gd name="connsiteX47" fmla="*/ 1758950 w 3060700"/>
              <a:gd name="connsiteY47" fmla="*/ 361950 h 4387850"/>
              <a:gd name="connsiteX48" fmla="*/ 1790700 w 3060700"/>
              <a:gd name="connsiteY48" fmla="*/ 266700 h 4387850"/>
              <a:gd name="connsiteX49" fmla="*/ 1803400 w 3060700"/>
              <a:gd name="connsiteY49" fmla="*/ 234950 h 4387850"/>
              <a:gd name="connsiteX50" fmla="*/ 1828800 w 3060700"/>
              <a:gd name="connsiteY50" fmla="*/ 158750 h 4387850"/>
              <a:gd name="connsiteX51" fmla="*/ 1854200 w 3060700"/>
              <a:gd name="connsiteY51" fmla="*/ 101600 h 4387850"/>
              <a:gd name="connsiteX52" fmla="*/ 1866900 w 3060700"/>
              <a:gd name="connsiteY52" fmla="*/ 76200 h 4387850"/>
              <a:gd name="connsiteX53" fmla="*/ 1885950 w 3060700"/>
              <a:gd name="connsiteY53" fmla="*/ 25400 h 4387850"/>
              <a:gd name="connsiteX54" fmla="*/ 1917700 w 3060700"/>
              <a:gd name="connsiteY54" fmla="*/ 12700 h 4387850"/>
              <a:gd name="connsiteX55" fmla="*/ 1962150 w 3060700"/>
              <a:gd name="connsiteY55" fmla="*/ 6350 h 4387850"/>
              <a:gd name="connsiteX56" fmla="*/ 2000250 w 3060700"/>
              <a:gd name="connsiteY56" fmla="*/ 0 h 4387850"/>
              <a:gd name="connsiteX57" fmla="*/ 2254250 w 3060700"/>
              <a:gd name="connsiteY57" fmla="*/ 19050 h 4387850"/>
              <a:gd name="connsiteX58" fmla="*/ 2508250 w 3060700"/>
              <a:gd name="connsiteY58" fmla="*/ 120650 h 4387850"/>
              <a:gd name="connsiteX59" fmla="*/ 2660650 w 3060700"/>
              <a:gd name="connsiteY59" fmla="*/ 177800 h 4387850"/>
              <a:gd name="connsiteX60" fmla="*/ 2717800 w 3060700"/>
              <a:gd name="connsiteY60" fmla="*/ 196850 h 4387850"/>
              <a:gd name="connsiteX61" fmla="*/ 2781300 w 3060700"/>
              <a:gd name="connsiteY61" fmla="*/ 228600 h 4387850"/>
              <a:gd name="connsiteX62" fmla="*/ 2889250 w 3060700"/>
              <a:gd name="connsiteY62" fmla="*/ 266700 h 4387850"/>
              <a:gd name="connsiteX63" fmla="*/ 2965450 w 3060700"/>
              <a:gd name="connsiteY63" fmla="*/ 298450 h 4387850"/>
              <a:gd name="connsiteX64" fmla="*/ 3035300 w 3060700"/>
              <a:gd name="connsiteY64" fmla="*/ 330200 h 4387850"/>
              <a:gd name="connsiteX65" fmla="*/ 3054350 w 3060700"/>
              <a:gd name="connsiteY65" fmla="*/ 336550 h 4387850"/>
              <a:gd name="connsiteX66" fmla="*/ 3060700 w 3060700"/>
              <a:gd name="connsiteY66" fmla="*/ 355600 h 4387850"/>
              <a:gd name="connsiteX67" fmla="*/ 3054350 w 3060700"/>
              <a:gd name="connsiteY67" fmla="*/ 469900 h 4387850"/>
              <a:gd name="connsiteX68" fmla="*/ 3054350 w 3060700"/>
              <a:gd name="connsiteY68" fmla="*/ 488950 h 4387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060700" h="4387850">
                <a:moveTo>
                  <a:pt x="50800" y="3987800"/>
                </a:moveTo>
                <a:cubicBezTo>
                  <a:pt x="42717" y="4001272"/>
                  <a:pt x="25123" y="4028755"/>
                  <a:pt x="19050" y="4044950"/>
                </a:cubicBezTo>
                <a:cubicBezTo>
                  <a:pt x="15986" y="4053122"/>
                  <a:pt x="14593" y="4061831"/>
                  <a:pt x="12700" y="4070350"/>
                </a:cubicBezTo>
                <a:cubicBezTo>
                  <a:pt x="-3423" y="4142904"/>
                  <a:pt x="15486" y="4065555"/>
                  <a:pt x="0" y="4127500"/>
                </a:cubicBezTo>
                <a:cubicBezTo>
                  <a:pt x="506" y="4133568"/>
                  <a:pt x="2418" y="4205964"/>
                  <a:pt x="12700" y="4229100"/>
                </a:cubicBezTo>
                <a:cubicBezTo>
                  <a:pt x="26758" y="4260730"/>
                  <a:pt x="56615" y="4292199"/>
                  <a:pt x="82550" y="4311650"/>
                </a:cubicBezTo>
                <a:cubicBezTo>
                  <a:pt x="91017" y="4318000"/>
                  <a:pt x="98761" y="4325449"/>
                  <a:pt x="107950" y="4330700"/>
                </a:cubicBezTo>
                <a:cubicBezTo>
                  <a:pt x="113762" y="4334021"/>
                  <a:pt x="121013" y="4334057"/>
                  <a:pt x="127000" y="4337050"/>
                </a:cubicBezTo>
                <a:cubicBezTo>
                  <a:pt x="138039" y="4342570"/>
                  <a:pt x="148284" y="4349559"/>
                  <a:pt x="158750" y="4356100"/>
                </a:cubicBezTo>
                <a:cubicBezTo>
                  <a:pt x="165222" y="4360145"/>
                  <a:pt x="170560" y="4366387"/>
                  <a:pt x="177800" y="4368800"/>
                </a:cubicBezTo>
                <a:cubicBezTo>
                  <a:pt x="190014" y="4372871"/>
                  <a:pt x="203245" y="4372777"/>
                  <a:pt x="215900" y="4375150"/>
                </a:cubicBezTo>
                <a:cubicBezTo>
                  <a:pt x="237116" y="4379128"/>
                  <a:pt x="279400" y="4387850"/>
                  <a:pt x="279400" y="4387850"/>
                </a:cubicBezTo>
                <a:cubicBezTo>
                  <a:pt x="357717" y="4385733"/>
                  <a:pt x="436195" y="4386953"/>
                  <a:pt x="514350" y="4381500"/>
                </a:cubicBezTo>
                <a:cubicBezTo>
                  <a:pt x="527705" y="4380568"/>
                  <a:pt x="539463" y="4372047"/>
                  <a:pt x="552450" y="4368800"/>
                </a:cubicBezTo>
                <a:cubicBezTo>
                  <a:pt x="564941" y="4365677"/>
                  <a:pt x="577850" y="4364567"/>
                  <a:pt x="590550" y="4362450"/>
                </a:cubicBezTo>
                <a:cubicBezTo>
                  <a:pt x="677228" y="4327779"/>
                  <a:pt x="688951" y="4326483"/>
                  <a:pt x="787400" y="4260850"/>
                </a:cubicBezTo>
                <a:cubicBezTo>
                  <a:pt x="812800" y="4243917"/>
                  <a:pt x="839665" y="4228998"/>
                  <a:pt x="863600" y="4210050"/>
                </a:cubicBezTo>
                <a:cubicBezTo>
                  <a:pt x="955952" y="4136938"/>
                  <a:pt x="915839" y="4162876"/>
                  <a:pt x="971550" y="4102100"/>
                </a:cubicBezTo>
                <a:cubicBezTo>
                  <a:pt x="1020516" y="4048683"/>
                  <a:pt x="998910" y="4081137"/>
                  <a:pt x="1041400" y="4025900"/>
                </a:cubicBezTo>
                <a:cubicBezTo>
                  <a:pt x="1078053" y="3978251"/>
                  <a:pt x="1097576" y="3942299"/>
                  <a:pt x="1130300" y="3886200"/>
                </a:cubicBezTo>
                <a:cubicBezTo>
                  <a:pt x="1141033" y="3867801"/>
                  <a:pt x="1178550" y="3800500"/>
                  <a:pt x="1187450" y="3778250"/>
                </a:cubicBezTo>
                <a:cubicBezTo>
                  <a:pt x="1218549" y="3700504"/>
                  <a:pt x="1244144" y="3620594"/>
                  <a:pt x="1276350" y="3543300"/>
                </a:cubicBezTo>
                <a:cubicBezTo>
                  <a:pt x="1307608" y="3468280"/>
                  <a:pt x="1340434" y="3394719"/>
                  <a:pt x="1358900" y="3314700"/>
                </a:cubicBezTo>
                <a:cubicBezTo>
                  <a:pt x="1388963" y="3184425"/>
                  <a:pt x="1381200" y="3225805"/>
                  <a:pt x="1409700" y="3041650"/>
                </a:cubicBezTo>
                <a:cubicBezTo>
                  <a:pt x="1427372" y="2927462"/>
                  <a:pt x="1460500" y="2698750"/>
                  <a:pt x="1460500" y="2698750"/>
                </a:cubicBezTo>
                <a:cubicBezTo>
                  <a:pt x="1462617" y="2669117"/>
                  <a:pt x="1464481" y="2639464"/>
                  <a:pt x="1466850" y="2609850"/>
                </a:cubicBezTo>
                <a:cubicBezTo>
                  <a:pt x="1472948" y="2533629"/>
                  <a:pt x="1485900" y="2381250"/>
                  <a:pt x="1485900" y="2381250"/>
                </a:cubicBezTo>
                <a:cubicBezTo>
                  <a:pt x="1488017" y="2222500"/>
                  <a:pt x="1488347" y="2063716"/>
                  <a:pt x="1492250" y="1905000"/>
                </a:cubicBezTo>
                <a:cubicBezTo>
                  <a:pt x="1494698" y="1805457"/>
                  <a:pt x="1504950" y="1606550"/>
                  <a:pt x="1504950" y="1606550"/>
                </a:cubicBezTo>
                <a:cubicBezTo>
                  <a:pt x="1507067" y="1449917"/>
                  <a:pt x="1505902" y="1293205"/>
                  <a:pt x="1511300" y="1136650"/>
                </a:cubicBezTo>
                <a:cubicBezTo>
                  <a:pt x="1513863" y="1062313"/>
                  <a:pt x="1523259" y="1067894"/>
                  <a:pt x="1536700" y="1009650"/>
                </a:cubicBezTo>
                <a:cubicBezTo>
                  <a:pt x="1539595" y="997105"/>
                  <a:pt x="1541092" y="984275"/>
                  <a:pt x="1543050" y="971550"/>
                </a:cubicBezTo>
                <a:cubicBezTo>
                  <a:pt x="1545326" y="956757"/>
                  <a:pt x="1544667" y="941299"/>
                  <a:pt x="1549400" y="927100"/>
                </a:cubicBezTo>
                <a:cubicBezTo>
                  <a:pt x="1555387" y="909139"/>
                  <a:pt x="1570208" y="894667"/>
                  <a:pt x="1574800" y="876300"/>
                </a:cubicBezTo>
                <a:lnTo>
                  <a:pt x="1587500" y="825500"/>
                </a:lnTo>
                <a:cubicBezTo>
                  <a:pt x="1589617" y="817033"/>
                  <a:pt x="1591090" y="808379"/>
                  <a:pt x="1593850" y="800100"/>
                </a:cubicBezTo>
                <a:cubicBezTo>
                  <a:pt x="1603805" y="770236"/>
                  <a:pt x="1597714" y="787265"/>
                  <a:pt x="1612900" y="749300"/>
                </a:cubicBezTo>
                <a:cubicBezTo>
                  <a:pt x="1626600" y="667101"/>
                  <a:pt x="1609233" y="748273"/>
                  <a:pt x="1631950" y="685800"/>
                </a:cubicBezTo>
                <a:cubicBezTo>
                  <a:pt x="1637216" y="671318"/>
                  <a:pt x="1640595" y="656217"/>
                  <a:pt x="1644650" y="641350"/>
                </a:cubicBezTo>
                <a:cubicBezTo>
                  <a:pt x="1647091" y="632398"/>
                  <a:pt x="1652483" y="606634"/>
                  <a:pt x="1657350" y="596900"/>
                </a:cubicBezTo>
                <a:cubicBezTo>
                  <a:pt x="1660763" y="590074"/>
                  <a:pt x="1666950" y="584824"/>
                  <a:pt x="1670050" y="577850"/>
                </a:cubicBezTo>
                <a:cubicBezTo>
                  <a:pt x="1675487" y="565617"/>
                  <a:pt x="1678517" y="552450"/>
                  <a:pt x="1682750" y="539750"/>
                </a:cubicBezTo>
                <a:lnTo>
                  <a:pt x="1689100" y="520700"/>
                </a:lnTo>
                <a:cubicBezTo>
                  <a:pt x="1691217" y="514350"/>
                  <a:pt x="1692964" y="507865"/>
                  <a:pt x="1695450" y="501650"/>
                </a:cubicBezTo>
                <a:cubicBezTo>
                  <a:pt x="1699683" y="491067"/>
                  <a:pt x="1704875" y="480818"/>
                  <a:pt x="1708150" y="469900"/>
                </a:cubicBezTo>
                <a:cubicBezTo>
                  <a:pt x="1711251" y="459562"/>
                  <a:pt x="1709673" y="447803"/>
                  <a:pt x="1714500" y="438150"/>
                </a:cubicBezTo>
                <a:cubicBezTo>
                  <a:pt x="1720561" y="426028"/>
                  <a:pt x="1733071" y="418107"/>
                  <a:pt x="1739900" y="406400"/>
                </a:cubicBezTo>
                <a:cubicBezTo>
                  <a:pt x="1748022" y="392476"/>
                  <a:pt x="1753441" y="377100"/>
                  <a:pt x="1758950" y="361950"/>
                </a:cubicBezTo>
                <a:cubicBezTo>
                  <a:pt x="1770387" y="330498"/>
                  <a:pt x="1778271" y="297774"/>
                  <a:pt x="1790700" y="266700"/>
                </a:cubicBezTo>
                <a:cubicBezTo>
                  <a:pt x="1794933" y="256117"/>
                  <a:pt x="1799606" y="245699"/>
                  <a:pt x="1803400" y="234950"/>
                </a:cubicBezTo>
                <a:cubicBezTo>
                  <a:pt x="1812311" y="209702"/>
                  <a:pt x="1816826" y="182697"/>
                  <a:pt x="1828800" y="158750"/>
                </a:cubicBezTo>
                <a:cubicBezTo>
                  <a:pt x="1860064" y="96222"/>
                  <a:pt x="1821769" y="174570"/>
                  <a:pt x="1854200" y="101600"/>
                </a:cubicBezTo>
                <a:cubicBezTo>
                  <a:pt x="1858045" y="92950"/>
                  <a:pt x="1863576" y="85063"/>
                  <a:pt x="1866900" y="76200"/>
                </a:cubicBezTo>
                <a:cubicBezTo>
                  <a:pt x="1872249" y="61937"/>
                  <a:pt x="1872923" y="36566"/>
                  <a:pt x="1885950" y="25400"/>
                </a:cubicBezTo>
                <a:cubicBezTo>
                  <a:pt x="1894604" y="17982"/>
                  <a:pt x="1906642" y="15465"/>
                  <a:pt x="1917700" y="12700"/>
                </a:cubicBezTo>
                <a:cubicBezTo>
                  <a:pt x="1932220" y="9070"/>
                  <a:pt x="1947357" y="8626"/>
                  <a:pt x="1962150" y="6350"/>
                </a:cubicBezTo>
                <a:cubicBezTo>
                  <a:pt x="1974875" y="4392"/>
                  <a:pt x="1987550" y="2117"/>
                  <a:pt x="2000250" y="0"/>
                </a:cubicBezTo>
                <a:cubicBezTo>
                  <a:pt x="2084917" y="6350"/>
                  <a:pt x="2171643" y="-569"/>
                  <a:pt x="2254250" y="19050"/>
                </a:cubicBezTo>
                <a:cubicBezTo>
                  <a:pt x="2342971" y="40121"/>
                  <a:pt x="2423312" y="87471"/>
                  <a:pt x="2508250" y="120650"/>
                </a:cubicBezTo>
                <a:cubicBezTo>
                  <a:pt x="2558786" y="140391"/>
                  <a:pt x="2609180" y="160643"/>
                  <a:pt x="2660650" y="177800"/>
                </a:cubicBezTo>
                <a:cubicBezTo>
                  <a:pt x="2679700" y="184150"/>
                  <a:pt x="2699293" y="189058"/>
                  <a:pt x="2717800" y="196850"/>
                </a:cubicBezTo>
                <a:cubicBezTo>
                  <a:pt x="2739611" y="206033"/>
                  <a:pt x="2759384" y="219671"/>
                  <a:pt x="2781300" y="228600"/>
                </a:cubicBezTo>
                <a:cubicBezTo>
                  <a:pt x="2816639" y="242997"/>
                  <a:pt x="2853572" y="253167"/>
                  <a:pt x="2889250" y="266700"/>
                </a:cubicBezTo>
                <a:cubicBezTo>
                  <a:pt x="2914978" y="276459"/>
                  <a:pt x="2940838" y="286144"/>
                  <a:pt x="2965450" y="298450"/>
                </a:cubicBezTo>
                <a:cubicBezTo>
                  <a:pt x="2996351" y="313900"/>
                  <a:pt x="2997335" y="315014"/>
                  <a:pt x="3035300" y="330200"/>
                </a:cubicBezTo>
                <a:cubicBezTo>
                  <a:pt x="3041515" y="332686"/>
                  <a:pt x="3048000" y="334433"/>
                  <a:pt x="3054350" y="336550"/>
                </a:cubicBezTo>
                <a:cubicBezTo>
                  <a:pt x="3056467" y="342900"/>
                  <a:pt x="3060700" y="348907"/>
                  <a:pt x="3060700" y="355600"/>
                </a:cubicBezTo>
                <a:cubicBezTo>
                  <a:pt x="3060700" y="393759"/>
                  <a:pt x="3056165" y="431784"/>
                  <a:pt x="3054350" y="469900"/>
                </a:cubicBezTo>
                <a:cubicBezTo>
                  <a:pt x="3054048" y="476243"/>
                  <a:pt x="3054350" y="482600"/>
                  <a:pt x="3054350" y="488950"/>
                </a:cubicBezTo>
              </a:path>
            </a:pathLst>
          </a:custGeom>
          <a:noFill/>
          <a:ln>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26761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Semaphore take</a:t>
            </a:r>
          </a:p>
        </p:txBody>
      </p:sp>
      <p:sp>
        <p:nvSpPr>
          <p:cNvPr id="4" name="Content Placeholder 3"/>
          <p:cNvSpPr>
            <a:spLocks noGrp="1"/>
          </p:cNvSpPr>
          <p:nvPr>
            <p:ph idx="1"/>
          </p:nvPr>
        </p:nvSpPr>
        <p:spPr>
          <a:xfrm>
            <a:off x="457200" y="1600200"/>
            <a:ext cx="8229600" cy="5029200"/>
          </a:xfrm>
        </p:spPr>
        <p:txBody>
          <a:bodyPr>
            <a:normAutofit fontScale="55000" lnSpcReduction="20000"/>
          </a:bodyPr>
          <a:lstStyle/>
          <a:p>
            <a:pPr marL="0" indent="0">
              <a:buNone/>
            </a:pPr>
            <a:r>
              <a:rPr lang="en-US" sz="2900" b="1" dirty="0">
                <a:latin typeface="Courier New" pitchFamily="49" charset="0"/>
                <a:cs typeface="Courier New" pitchFamily="49" charset="0"/>
                <a:hlinkClick r:id="rId3"/>
              </a:rPr>
              <a:t>xSemaphoreTake</a:t>
            </a:r>
            <a:r>
              <a:rPr lang="en-US" sz="2900" b="1" dirty="0">
                <a:latin typeface="Courier New" pitchFamily="49" charset="0"/>
                <a:cs typeface="Courier New" pitchFamily="49" charset="0"/>
              </a:rPr>
              <a:t>( </a:t>
            </a:r>
          </a:p>
          <a:p>
            <a:pPr marL="0" indent="0">
              <a:buNone/>
            </a:pPr>
            <a:r>
              <a:rPr lang="en-US" sz="2900" b="1" dirty="0">
                <a:latin typeface="Courier New" pitchFamily="49" charset="0"/>
                <a:cs typeface="Courier New" pitchFamily="49" charset="0"/>
              </a:rPr>
              <a:t> 	      	</a:t>
            </a:r>
            <a:r>
              <a:rPr lang="en-US" sz="2900" b="1" dirty="0" err="1">
                <a:latin typeface="Courier New" pitchFamily="49" charset="0"/>
                <a:cs typeface="Courier New" pitchFamily="49" charset="0"/>
              </a:rPr>
              <a:t>xSemaphoreHandle</a:t>
            </a:r>
            <a:r>
              <a:rPr lang="en-US" sz="2900" b="1" dirty="0">
                <a:latin typeface="Courier New" pitchFamily="49" charset="0"/>
                <a:cs typeface="Courier New" pitchFamily="49" charset="0"/>
              </a:rPr>
              <a:t> </a:t>
            </a:r>
            <a:r>
              <a:rPr lang="en-US" sz="2900" b="1" dirty="0" err="1">
                <a:latin typeface="Courier New" pitchFamily="49" charset="0"/>
                <a:cs typeface="Courier New" pitchFamily="49" charset="0"/>
              </a:rPr>
              <a:t>xSemaphore</a:t>
            </a:r>
            <a:r>
              <a:rPr lang="en-US" sz="2900" b="1" dirty="0">
                <a:latin typeface="Courier New" pitchFamily="49" charset="0"/>
                <a:cs typeface="Courier New" pitchFamily="49" charset="0"/>
              </a:rPr>
              <a:t>, </a:t>
            </a:r>
          </a:p>
          <a:p>
            <a:pPr marL="0" indent="0">
              <a:buNone/>
            </a:pPr>
            <a:r>
              <a:rPr lang="en-US" sz="2900" b="1" dirty="0">
                <a:latin typeface="Courier New" pitchFamily="49" charset="0"/>
                <a:cs typeface="Courier New" pitchFamily="49" charset="0"/>
              </a:rPr>
              <a:t>       		</a:t>
            </a:r>
            <a:r>
              <a:rPr lang="en-US" sz="2900" b="1" dirty="0" err="1">
                <a:latin typeface="Courier New" pitchFamily="49" charset="0"/>
                <a:cs typeface="Courier New" pitchFamily="49" charset="0"/>
              </a:rPr>
              <a:t>portTickType</a:t>
            </a:r>
            <a:r>
              <a:rPr lang="en-US" sz="2900" b="1" dirty="0">
                <a:latin typeface="Courier New" pitchFamily="49" charset="0"/>
                <a:cs typeface="Courier New" pitchFamily="49" charset="0"/>
              </a:rPr>
              <a:t> </a:t>
            </a:r>
            <a:r>
              <a:rPr lang="en-US" sz="2900" b="1" dirty="0" err="1">
                <a:latin typeface="Courier New" pitchFamily="49" charset="0"/>
                <a:cs typeface="Courier New" pitchFamily="49" charset="0"/>
              </a:rPr>
              <a:t>xBlockTime</a:t>
            </a:r>
            <a:r>
              <a:rPr lang="en-US" sz="2900" b="1" dirty="0">
                <a:latin typeface="Courier New" pitchFamily="49" charset="0"/>
                <a:cs typeface="Courier New" pitchFamily="49" charset="0"/>
              </a:rPr>
              <a:t> </a:t>
            </a:r>
          </a:p>
          <a:p>
            <a:pPr marL="0" indent="0">
              <a:buNone/>
            </a:pPr>
            <a:r>
              <a:rPr lang="en-US" sz="2900" b="1" dirty="0">
                <a:latin typeface="Courier New" pitchFamily="49" charset="0"/>
                <a:cs typeface="Courier New" pitchFamily="49" charset="0"/>
              </a:rPr>
              <a:t>              )</a:t>
            </a:r>
          </a:p>
          <a:p>
            <a:r>
              <a:rPr lang="en-US" i="1" u="sng" dirty="0"/>
              <a:t>Macro</a:t>
            </a:r>
            <a:r>
              <a:rPr lang="en-US" dirty="0"/>
              <a:t> to obtain a semaphore.  The semaphore must have previously been created.</a:t>
            </a:r>
            <a:br>
              <a:rPr lang="en-US" dirty="0"/>
            </a:br>
            <a:endParaRPr lang="en-US" dirty="0"/>
          </a:p>
          <a:p>
            <a:r>
              <a:rPr lang="en-US" b="1" dirty="0" err="1"/>
              <a:t>xSemaphore</a:t>
            </a:r>
            <a:r>
              <a:rPr lang="en-US" dirty="0"/>
              <a:t> A handle to the semaphore being taken - obtained when the semaphore was created.</a:t>
            </a:r>
          </a:p>
          <a:p>
            <a:endParaRPr lang="en-US" dirty="0"/>
          </a:p>
          <a:p>
            <a:r>
              <a:rPr lang="en-US" b="1" dirty="0" err="1"/>
              <a:t>xBlockTime</a:t>
            </a:r>
            <a:r>
              <a:rPr lang="en-US" dirty="0"/>
              <a:t> The time in ticks to wait for the semaphore to become available.  The macro </a:t>
            </a:r>
            <a:r>
              <a:rPr lang="en-US" dirty="0" err="1"/>
              <a:t>portTICK_RATE_MS</a:t>
            </a:r>
            <a:r>
              <a:rPr lang="en-US" dirty="0"/>
              <a:t> can be used to convert this to a real time.  A block time of zero can be used to poll the semaphore. There is a way to make this indefinitely.</a:t>
            </a:r>
            <a:br>
              <a:rPr lang="en-US" dirty="0"/>
            </a:br>
            <a:endParaRPr lang="en-US" dirty="0"/>
          </a:p>
          <a:p>
            <a:r>
              <a:rPr lang="en-US" dirty="0"/>
              <a:t>TRUE if the semaphore was obtained. </a:t>
            </a:r>
          </a:p>
          <a:p>
            <a:endParaRPr lang="en-US" dirty="0"/>
          </a:p>
          <a:p>
            <a:r>
              <a:rPr lang="en-US" dirty="0"/>
              <a:t>There are a handful of variations.</a:t>
            </a:r>
          </a:p>
          <a:p>
            <a:pPr lvl="1"/>
            <a:r>
              <a:rPr lang="en-US" dirty="0"/>
              <a:t>Non-binary version, etc.</a:t>
            </a:r>
          </a:p>
        </p:txBody>
      </p:sp>
    </p:spTree>
    <p:extLst>
      <p:ext uri="{BB962C8B-B14F-4D97-AF65-F5344CB8AC3E}">
        <p14:creationId xmlns:p14="http://schemas.microsoft.com/office/powerpoint/2010/main" val="3720323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normAutofit fontScale="92500" lnSpcReduction="20000"/>
          </a:bodyPr>
          <a:lstStyle/>
          <a:p>
            <a:r>
              <a:rPr lang="en-US" dirty="0"/>
              <a:t>Quick review of real-time systems</a:t>
            </a:r>
          </a:p>
          <a:p>
            <a:r>
              <a:rPr lang="en-US" dirty="0"/>
              <a:t>Overview of </a:t>
            </a:r>
            <a:r>
              <a:rPr lang="en-US" dirty="0" err="1"/>
              <a:t>RTOSes</a:t>
            </a:r>
            <a:endParaRPr lang="en-US" dirty="0"/>
          </a:p>
          <a:p>
            <a:pPr lvl="1"/>
            <a:r>
              <a:rPr lang="en-US" dirty="0"/>
              <a:t>Goals of an RTOS</a:t>
            </a:r>
          </a:p>
          <a:p>
            <a:pPr lvl="1"/>
            <a:r>
              <a:rPr lang="en-US" dirty="0"/>
              <a:t>Features you might want in an RTOS</a:t>
            </a:r>
          </a:p>
          <a:p>
            <a:r>
              <a:rPr lang="en-US" dirty="0"/>
              <a:t>Learning by example: </a:t>
            </a:r>
            <a:r>
              <a:rPr lang="en-US" dirty="0" err="1"/>
              <a:t>FreeRTOS</a:t>
            </a:r>
            <a:endParaRPr lang="en-US" dirty="0"/>
          </a:p>
          <a:p>
            <a:pPr lvl="1"/>
            <a:r>
              <a:rPr lang="en-US" dirty="0"/>
              <a:t>Introduction</a:t>
            </a:r>
          </a:p>
          <a:p>
            <a:pPr lvl="1"/>
            <a:r>
              <a:rPr lang="en-US" dirty="0"/>
              <a:t>Tasks</a:t>
            </a:r>
          </a:p>
          <a:p>
            <a:pPr lvl="1"/>
            <a:r>
              <a:rPr lang="en-US" dirty="0"/>
              <a:t>Interrupts</a:t>
            </a:r>
          </a:p>
          <a:p>
            <a:pPr lvl="1"/>
            <a:r>
              <a:rPr lang="en-US" dirty="0">
                <a:solidFill>
                  <a:srgbClr val="FF0000"/>
                </a:solidFill>
              </a:rPr>
              <a:t>Internals (briefly)</a:t>
            </a:r>
          </a:p>
          <a:p>
            <a:pPr lvl="1"/>
            <a:r>
              <a:rPr lang="en-US" dirty="0"/>
              <a:t>What’s missing?</a:t>
            </a:r>
          </a:p>
          <a:p>
            <a:pPr lvl="1"/>
            <a:endParaRPr lang="en-US" dirty="0"/>
          </a:p>
          <a:p>
            <a:endParaRPr lang="en-US" dirty="0"/>
          </a:p>
        </p:txBody>
      </p:sp>
    </p:spTree>
    <p:extLst>
      <p:ext uri="{BB962C8B-B14F-4D97-AF65-F5344CB8AC3E}">
        <p14:creationId xmlns:p14="http://schemas.microsoft.com/office/powerpoint/2010/main" val="2530467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US" dirty="0"/>
              <a:t>Common data structures</a:t>
            </a:r>
          </a:p>
        </p:txBody>
      </p:sp>
      <p:pic>
        <p:nvPicPr>
          <p:cNvPr id="7170" name="Picture 2" descr="http://www.aosabook.org/images/freertos/freertos-figures-basic-ready-lis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3520" y="1295401"/>
            <a:ext cx="6114080" cy="4800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14400" y="6488668"/>
            <a:ext cx="7413761" cy="369332"/>
          </a:xfrm>
          <a:prstGeom prst="rect">
            <a:avLst/>
          </a:prstGeom>
          <a:noFill/>
        </p:spPr>
        <p:txBody>
          <a:bodyPr wrap="none" rtlCol="0">
            <a:spAutoFit/>
          </a:bodyPr>
          <a:lstStyle/>
          <a:p>
            <a:r>
              <a:rPr lang="en-US" dirty="0">
                <a:solidFill>
                  <a:prstClr val="black"/>
                </a:solidFill>
              </a:rPr>
              <a:t>This figure and the next are from </a:t>
            </a:r>
            <a:r>
              <a:rPr lang="en-US" dirty="0">
                <a:solidFill>
                  <a:prstClr val="black"/>
                </a:solidFill>
                <a:hlinkClick r:id="rId4"/>
              </a:rPr>
              <a:t>http://www.aosabook.org/en/freertos.html</a:t>
            </a:r>
            <a:r>
              <a:rPr lang="en-US" dirty="0">
                <a:solidFill>
                  <a:prstClr val="black"/>
                </a:solidFill>
              </a:rPr>
              <a:t> </a:t>
            </a:r>
          </a:p>
        </p:txBody>
      </p:sp>
    </p:spTree>
    <p:extLst>
      <p:ext uri="{BB962C8B-B14F-4D97-AF65-F5344CB8AC3E}">
        <p14:creationId xmlns:p14="http://schemas.microsoft.com/office/powerpoint/2010/main" val="41176454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aosabook.org/images/freertos/freertos-figures-full-ready-lis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215033"/>
            <a:ext cx="6210300" cy="6619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40834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Off-the-shelf boards</a:t>
            </a:r>
          </a:p>
        </p:txBody>
      </p:sp>
      <p:sp>
        <p:nvSpPr>
          <p:cNvPr id="3" name="Subtitle 2"/>
          <p:cNvSpPr>
            <a:spLocks noGrp="1"/>
          </p:cNvSpPr>
          <p:nvPr>
            <p:ph type="subTitle" idx="1"/>
          </p:nvPr>
        </p:nvSpPr>
        <p:spPr/>
        <p:txBody>
          <a:bodyPr/>
          <a:lstStyle/>
          <a:p>
            <a:r>
              <a:rPr lang="en-US" dirty="0"/>
              <a:t>Using them in 473</a:t>
            </a:r>
          </a:p>
        </p:txBody>
      </p:sp>
    </p:spTree>
    <p:extLst>
      <p:ext uri="{BB962C8B-B14F-4D97-AF65-F5344CB8AC3E}">
        <p14:creationId xmlns:p14="http://schemas.microsoft.com/office/powerpoint/2010/main" val="27942446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Designing an Embedded System</a:t>
            </a:r>
          </a:p>
        </p:txBody>
      </p:sp>
      <p:sp>
        <p:nvSpPr>
          <p:cNvPr id="3" name="Content Placeholder 2"/>
          <p:cNvSpPr>
            <a:spLocks noGrp="1"/>
          </p:cNvSpPr>
          <p:nvPr>
            <p:ph idx="1"/>
          </p:nvPr>
        </p:nvSpPr>
        <p:spPr/>
        <p:txBody>
          <a:bodyPr>
            <a:normAutofit/>
          </a:bodyPr>
          <a:lstStyle/>
          <a:p>
            <a:r>
              <a:rPr lang="en-US" dirty="0"/>
              <a:t>There are a number of high-level choices for the “processor”</a:t>
            </a:r>
          </a:p>
          <a:p>
            <a:pPr lvl="1"/>
            <a:r>
              <a:rPr lang="en-US" dirty="0"/>
              <a:t>Micro-controller, </a:t>
            </a:r>
            <a:r>
              <a:rPr lang="en-US" dirty="0" err="1"/>
              <a:t>SoC</a:t>
            </a:r>
            <a:r>
              <a:rPr lang="en-US" dirty="0"/>
              <a:t>, desktop processor, FPGA etc.</a:t>
            </a:r>
          </a:p>
          <a:p>
            <a:pPr lvl="1"/>
            <a:r>
              <a:rPr lang="en-US" dirty="0"/>
              <a:t>But beyond that we’ve got to figure out what exactly we need.</a:t>
            </a:r>
          </a:p>
        </p:txBody>
      </p:sp>
      <p:sp>
        <p:nvSpPr>
          <p:cNvPr id="5" name="TextBox 4"/>
          <p:cNvSpPr txBox="1"/>
          <p:nvPr/>
        </p:nvSpPr>
        <p:spPr>
          <a:xfrm>
            <a:off x="0" y="0"/>
            <a:ext cx="1864613" cy="338554"/>
          </a:xfrm>
          <a:prstGeom prst="rect">
            <a:avLst/>
          </a:prstGeom>
          <a:noFill/>
          <a:ln>
            <a:solidFill>
              <a:srgbClr val="FF0000"/>
            </a:solidFill>
          </a:ln>
        </p:spPr>
        <p:txBody>
          <a:bodyPr wrap="none" rtlCol="0">
            <a:spAutoFit/>
          </a:bodyPr>
          <a:lstStyle/>
          <a:p>
            <a:r>
              <a:rPr lang="en-US" sz="1600" dirty="0">
                <a:solidFill>
                  <a:srgbClr val="FF0000"/>
                </a:solidFill>
              </a:rPr>
              <a:t>Off-the-shelf boards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 we pick a platform?</a:t>
            </a:r>
          </a:p>
        </p:txBody>
      </p:sp>
      <p:sp>
        <p:nvSpPr>
          <p:cNvPr id="3" name="Content Placeholder 2"/>
          <p:cNvSpPr>
            <a:spLocks noGrp="1"/>
          </p:cNvSpPr>
          <p:nvPr>
            <p:ph idx="1"/>
          </p:nvPr>
        </p:nvSpPr>
        <p:spPr/>
        <p:txBody>
          <a:bodyPr>
            <a:normAutofit fontScale="92500" lnSpcReduction="20000"/>
          </a:bodyPr>
          <a:lstStyle/>
          <a:p>
            <a:r>
              <a:rPr lang="en-US" dirty="0"/>
              <a:t>The very first question should almost always be “can I use an off-the-shelf solution?”</a:t>
            </a:r>
          </a:p>
          <a:p>
            <a:pPr lvl="1"/>
            <a:r>
              <a:rPr lang="en-US" dirty="0"/>
              <a:t>In this case, I mean a pre-built board.</a:t>
            </a:r>
          </a:p>
          <a:p>
            <a:r>
              <a:rPr lang="en-US" dirty="0"/>
              <a:t>Unless you have significant quantities, you are almost always better off with an existing board.</a:t>
            </a:r>
          </a:p>
          <a:p>
            <a:pPr lvl="1"/>
            <a:r>
              <a:rPr lang="en-US" dirty="0"/>
              <a:t>No engineering cost (to you)</a:t>
            </a:r>
          </a:p>
          <a:p>
            <a:pPr lvl="1"/>
            <a:r>
              <a:rPr lang="en-US" dirty="0"/>
              <a:t>(Hopefully) no testing or debugging phase</a:t>
            </a:r>
          </a:p>
          <a:p>
            <a:pPr lvl="2"/>
            <a:r>
              <a:rPr lang="en-US" dirty="0"/>
              <a:t>Well, some testing during evaluation…</a:t>
            </a:r>
          </a:p>
          <a:p>
            <a:r>
              <a:rPr lang="en-US" dirty="0"/>
              <a:t>But we’ll find we can almost never use a pre-built board.</a:t>
            </a:r>
          </a:p>
          <a:p>
            <a:pPr lvl="1"/>
            <a:r>
              <a:rPr lang="en-US" dirty="0"/>
              <a:t>Why not?</a:t>
            </a:r>
          </a:p>
          <a:p>
            <a:pPr lvl="1"/>
            <a:endParaRPr lang="en-US" dirty="0"/>
          </a:p>
          <a:p>
            <a:pPr lvl="2"/>
            <a:endParaRPr lang="en-US" dirty="0"/>
          </a:p>
          <a:p>
            <a:pPr lvl="1"/>
            <a:endParaRPr lang="en-US" dirty="0"/>
          </a:p>
        </p:txBody>
      </p:sp>
      <p:sp>
        <p:nvSpPr>
          <p:cNvPr id="4" name="TextBox 3"/>
          <p:cNvSpPr txBox="1"/>
          <p:nvPr/>
        </p:nvSpPr>
        <p:spPr>
          <a:xfrm>
            <a:off x="0" y="0"/>
            <a:ext cx="1864613" cy="338554"/>
          </a:xfrm>
          <a:prstGeom prst="rect">
            <a:avLst/>
          </a:prstGeom>
          <a:noFill/>
          <a:ln>
            <a:solidFill>
              <a:srgbClr val="FF0000"/>
            </a:solidFill>
          </a:ln>
        </p:spPr>
        <p:txBody>
          <a:bodyPr wrap="none" rtlCol="0">
            <a:spAutoFit/>
          </a:bodyPr>
          <a:lstStyle/>
          <a:p>
            <a:r>
              <a:rPr lang="en-US" sz="1600" dirty="0">
                <a:solidFill>
                  <a:srgbClr val="FF0000"/>
                </a:solidFill>
              </a:rPr>
              <a:t>Off-the-shelf boards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ox(in)">
                                      <p:cBhvr>
                                        <p:cTn id="7" dur="500"/>
                                        <p:tgtEl>
                                          <p:spTgt spid="3">
                                            <p:txEl>
                                              <p:pRg st="2" end="2"/>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ox(in)">
                                      <p:cBhvr>
                                        <p:cTn id="10" dur="500"/>
                                        <p:tgtEl>
                                          <p:spTgt spid="3">
                                            <p:txEl>
                                              <p:pRg st="3" end="3"/>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ox(in)">
                                      <p:cBhvr>
                                        <p:cTn id="13" dur="500"/>
                                        <p:tgtEl>
                                          <p:spTgt spid="3">
                                            <p:txEl>
                                              <p:pRg st="4" end="4"/>
                                            </p:txEl>
                                          </p:spTgt>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box(in)">
                                      <p:cBhvr>
                                        <p:cTn id="16" dur="500"/>
                                        <p:tgtEl>
                                          <p:spTgt spid="3">
                                            <p:txEl>
                                              <p:pRg st="5" end="5"/>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box(in)">
                                      <p:cBhvr>
                                        <p:cTn id="21" dur="500"/>
                                        <p:tgtEl>
                                          <p:spTgt spid="3">
                                            <p:txEl>
                                              <p:pRg st="6" end="6"/>
                                            </p:txEl>
                                          </p:spTgt>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box(in)">
                                      <p:cBhvr>
                                        <p:cTn id="2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dirty="0"/>
              <a:t>There are many “generic” boards that exist mainly to give developers the chance to evaluate and prototype devices.</a:t>
            </a:r>
          </a:p>
          <a:p>
            <a:pPr lvl="1"/>
            <a:r>
              <a:rPr lang="en-US" dirty="0"/>
              <a:t>The </a:t>
            </a:r>
            <a:r>
              <a:rPr lang="en-US" dirty="0" err="1"/>
              <a:t>Actel</a:t>
            </a:r>
            <a:r>
              <a:rPr lang="en-US" dirty="0"/>
              <a:t> board in 373 is an example.</a:t>
            </a:r>
          </a:p>
          <a:p>
            <a:r>
              <a:rPr lang="en-US" dirty="0"/>
              <a:t>If you are doing embedded development you </a:t>
            </a:r>
            <a:r>
              <a:rPr lang="en-US" i="1" dirty="0"/>
              <a:t>really</a:t>
            </a:r>
            <a:r>
              <a:rPr lang="en-US" dirty="0"/>
              <a:t> want to be able to use a dev. board to prototype where possible.</a:t>
            </a:r>
          </a:p>
          <a:p>
            <a:pPr lvl="1"/>
            <a:r>
              <a:rPr lang="en-US" dirty="0"/>
              <a:t>Nice to be able to get software up and running</a:t>
            </a:r>
          </a:p>
          <a:p>
            <a:pPr lvl="2"/>
            <a:r>
              <a:rPr lang="en-US" dirty="0"/>
              <a:t>Not to mention nice to learn you </a:t>
            </a:r>
            <a:r>
              <a:rPr lang="en-US" i="1" dirty="0"/>
              <a:t>can’t</a:t>
            </a:r>
            <a:r>
              <a:rPr lang="en-US" dirty="0"/>
              <a:t> do what you thought you could do!</a:t>
            </a:r>
          </a:p>
          <a:p>
            <a:pPr lvl="1"/>
            <a:r>
              <a:rPr lang="en-US" dirty="0"/>
              <a:t>Also nice because the schematics are often available to you.</a:t>
            </a:r>
          </a:p>
          <a:p>
            <a:pPr lvl="2"/>
            <a:r>
              <a:rPr lang="en-US" dirty="0"/>
              <a:t>Things like power supply design are done and tested!</a:t>
            </a:r>
          </a:p>
          <a:p>
            <a:r>
              <a:rPr lang="en-US" dirty="0"/>
              <a:t>Huge variety of these…</a:t>
            </a:r>
          </a:p>
        </p:txBody>
      </p:sp>
      <p:sp>
        <p:nvSpPr>
          <p:cNvPr id="2" name="Title 1"/>
          <p:cNvSpPr>
            <a:spLocks noGrp="1"/>
          </p:cNvSpPr>
          <p:nvPr>
            <p:ph type="title"/>
          </p:nvPr>
        </p:nvSpPr>
        <p:spPr>
          <a:xfrm>
            <a:off x="457200" y="152400"/>
            <a:ext cx="8229600" cy="533400"/>
          </a:xfrm>
        </p:spPr>
        <p:txBody>
          <a:bodyPr>
            <a:noAutofit/>
          </a:bodyPr>
          <a:lstStyle/>
          <a:p>
            <a:r>
              <a:rPr lang="en-US" sz="3600" dirty="0"/>
              <a:t>Development board, evaluation board etc.</a:t>
            </a:r>
          </a:p>
        </p:txBody>
      </p:sp>
      <p:pic>
        <p:nvPicPr>
          <p:cNvPr id="19458" name="Picture 2" descr="http://www.electronics-lab.com/blog/wp-content/uploads/2008/02/xc9572xl_cpld_development_board.jpg"/>
          <p:cNvPicPr>
            <a:picLocks noChangeAspect="1" noChangeArrowheads="1"/>
          </p:cNvPicPr>
          <p:nvPr/>
        </p:nvPicPr>
        <p:blipFill>
          <a:blip r:embed="rId3" cstate="print"/>
          <a:srcRect/>
          <a:stretch>
            <a:fillRect/>
          </a:stretch>
        </p:blipFill>
        <p:spPr bwMode="auto">
          <a:xfrm>
            <a:off x="152400" y="228600"/>
            <a:ext cx="5344228" cy="3981450"/>
          </a:xfrm>
          <a:prstGeom prst="rect">
            <a:avLst/>
          </a:prstGeom>
          <a:noFill/>
        </p:spPr>
      </p:pic>
      <p:pic>
        <p:nvPicPr>
          <p:cNvPr id="19460" name="Picture 4" descr="http://karuppuswamy.com/wordpress/wp-content/uploads/2010/10/ez430-f2013.jpg"/>
          <p:cNvPicPr>
            <a:picLocks noChangeAspect="1" noChangeArrowheads="1"/>
          </p:cNvPicPr>
          <p:nvPr/>
        </p:nvPicPr>
        <p:blipFill>
          <a:blip r:embed="rId4" cstate="print"/>
          <a:srcRect/>
          <a:stretch>
            <a:fillRect/>
          </a:stretch>
        </p:blipFill>
        <p:spPr bwMode="auto">
          <a:xfrm>
            <a:off x="5257800" y="4114800"/>
            <a:ext cx="3886200" cy="2428875"/>
          </a:xfrm>
          <a:prstGeom prst="rect">
            <a:avLst/>
          </a:prstGeom>
          <a:noFill/>
        </p:spPr>
      </p:pic>
      <p:pic>
        <p:nvPicPr>
          <p:cNvPr id="19462" name="Picture 6" descr="http://www.digikey.com/web%20export/supplier%20content/TI_296/mkt/ti_university_C5515.jpg"/>
          <p:cNvPicPr>
            <a:picLocks noChangeAspect="1" noChangeArrowheads="1"/>
          </p:cNvPicPr>
          <p:nvPr/>
        </p:nvPicPr>
        <p:blipFill>
          <a:blip r:embed="rId5" cstate="print"/>
          <a:srcRect/>
          <a:stretch>
            <a:fillRect/>
          </a:stretch>
        </p:blipFill>
        <p:spPr bwMode="auto">
          <a:xfrm>
            <a:off x="4800600" y="0"/>
            <a:ext cx="3962400" cy="3962400"/>
          </a:xfrm>
          <a:prstGeom prst="rect">
            <a:avLst/>
          </a:prstGeom>
          <a:noFill/>
        </p:spPr>
      </p:pic>
      <p:pic>
        <p:nvPicPr>
          <p:cNvPr id="19464" name="Picture 8" descr="http://www.microchip.com/_images/audio/Explorer-16-Development-Board_large.jpg"/>
          <p:cNvPicPr>
            <a:picLocks noChangeAspect="1" noChangeArrowheads="1"/>
          </p:cNvPicPr>
          <p:nvPr/>
        </p:nvPicPr>
        <p:blipFill>
          <a:blip r:embed="rId6" cstate="print"/>
          <a:srcRect/>
          <a:stretch>
            <a:fillRect/>
          </a:stretch>
        </p:blipFill>
        <p:spPr bwMode="auto">
          <a:xfrm>
            <a:off x="0" y="1998377"/>
            <a:ext cx="6477000" cy="4859623"/>
          </a:xfrm>
          <a:prstGeom prst="rect">
            <a:avLst/>
          </a:prstGeom>
          <a:noFill/>
        </p:spPr>
      </p:pic>
      <p:sp>
        <p:nvSpPr>
          <p:cNvPr id="8" name="TextBox 7"/>
          <p:cNvSpPr txBox="1"/>
          <p:nvPr/>
        </p:nvSpPr>
        <p:spPr>
          <a:xfrm>
            <a:off x="0" y="0"/>
            <a:ext cx="1864613" cy="338554"/>
          </a:xfrm>
          <a:prstGeom prst="rect">
            <a:avLst/>
          </a:prstGeom>
          <a:noFill/>
          <a:ln>
            <a:solidFill>
              <a:srgbClr val="FF0000"/>
            </a:solidFill>
          </a:ln>
        </p:spPr>
        <p:txBody>
          <a:bodyPr wrap="none" rtlCol="0">
            <a:spAutoFit/>
          </a:bodyPr>
          <a:lstStyle/>
          <a:p>
            <a:r>
              <a:rPr lang="en-US" sz="1600" dirty="0">
                <a:solidFill>
                  <a:srgbClr val="FF0000"/>
                </a:solidFill>
              </a:rPr>
              <a:t>Off-the-shelf boards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grpId="0" nodeType="clickEffect">
                                  <p:stCondLst>
                                    <p:cond delay="0"/>
                                  </p:stCondLst>
                                  <p:childTnLst>
                                    <p:set>
                                      <p:cBhvr rctx="PPT">
                                        <p:cTn id="6" dur="indefinite"/>
                                        <p:tgtEl>
                                          <p:spTgt spid="3">
                                            <p:txEl>
                                              <p:pRg st="0" end="0"/>
                                            </p:txEl>
                                          </p:spTgt>
                                        </p:tgtEl>
                                        <p:attrNameLst>
                                          <p:attrName>style.opacity</p:attrName>
                                        </p:attrNameLst>
                                      </p:cBhvr>
                                      <p:to>
                                        <p:strVal val="0.25"/>
                                      </p:to>
                                    </p:set>
                                    <p:animEffect filter="image" prLst="opacity: 0.25">
                                      <p:cBhvr rctx="IE">
                                        <p:cTn id="7" dur="indefinite"/>
                                        <p:tgtEl>
                                          <p:spTgt spid="3">
                                            <p:txEl>
                                              <p:pRg st="0" end="0"/>
                                            </p:txEl>
                                          </p:spTgt>
                                        </p:tgtEl>
                                      </p:cBhvr>
                                    </p:animEffect>
                                  </p:childTnLst>
                                </p:cTn>
                              </p:par>
                              <p:par>
                                <p:cTn id="8" presetID="9" presetClass="emph" presetSubtype="0" grpId="0" nodeType="withEffect">
                                  <p:stCondLst>
                                    <p:cond delay="0"/>
                                  </p:stCondLst>
                                  <p:childTnLst>
                                    <p:set>
                                      <p:cBhvr rctx="PPT">
                                        <p:cTn id="9" dur="indefinite"/>
                                        <p:tgtEl>
                                          <p:spTgt spid="3">
                                            <p:txEl>
                                              <p:pRg st="1" end="1"/>
                                            </p:txEl>
                                          </p:spTgt>
                                        </p:tgtEl>
                                        <p:attrNameLst>
                                          <p:attrName>style.opacity</p:attrName>
                                        </p:attrNameLst>
                                      </p:cBhvr>
                                      <p:to>
                                        <p:strVal val="0.25"/>
                                      </p:to>
                                    </p:set>
                                    <p:animEffect filter="image" prLst="opacity: 0.25">
                                      <p:cBhvr rctx="IE">
                                        <p:cTn id="10" dur="indefinite"/>
                                        <p:tgtEl>
                                          <p:spTgt spid="3">
                                            <p:txEl>
                                              <p:pRg st="1" end="1"/>
                                            </p:txEl>
                                          </p:spTgt>
                                        </p:tgtEl>
                                      </p:cBhvr>
                                    </p:animEffect>
                                  </p:childTnLst>
                                </p:cTn>
                              </p:par>
                              <p:par>
                                <p:cTn id="11" presetID="9" presetClass="emph" presetSubtype="0" grpId="0" nodeType="withEffect">
                                  <p:stCondLst>
                                    <p:cond delay="0"/>
                                  </p:stCondLst>
                                  <p:childTnLst>
                                    <p:set>
                                      <p:cBhvr rctx="PPT">
                                        <p:cTn id="12" dur="indefinite"/>
                                        <p:tgtEl>
                                          <p:spTgt spid="3">
                                            <p:txEl>
                                              <p:pRg st="2" end="2"/>
                                            </p:txEl>
                                          </p:spTgt>
                                        </p:tgtEl>
                                        <p:attrNameLst>
                                          <p:attrName>style.opacity</p:attrName>
                                        </p:attrNameLst>
                                      </p:cBhvr>
                                      <p:to>
                                        <p:strVal val="0.25"/>
                                      </p:to>
                                    </p:set>
                                    <p:animEffect filter="image" prLst="opacity: 0.25">
                                      <p:cBhvr rctx="IE">
                                        <p:cTn id="13" dur="indefinite"/>
                                        <p:tgtEl>
                                          <p:spTgt spid="3">
                                            <p:txEl>
                                              <p:pRg st="2" end="2"/>
                                            </p:txEl>
                                          </p:spTgt>
                                        </p:tgtEl>
                                      </p:cBhvr>
                                    </p:animEffect>
                                  </p:childTnLst>
                                </p:cTn>
                              </p:par>
                              <p:par>
                                <p:cTn id="14" presetID="9" presetClass="emph" presetSubtype="0" grpId="0" nodeType="withEffect">
                                  <p:stCondLst>
                                    <p:cond delay="0"/>
                                  </p:stCondLst>
                                  <p:childTnLst>
                                    <p:set>
                                      <p:cBhvr rctx="PPT">
                                        <p:cTn id="15" dur="indefinite"/>
                                        <p:tgtEl>
                                          <p:spTgt spid="3">
                                            <p:txEl>
                                              <p:pRg st="3" end="3"/>
                                            </p:txEl>
                                          </p:spTgt>
                                        </p:tgtEl>
                                        <p:attrNameLst>
                                          <p:attrName>style.opacity</p:attrName>
                                        </p:attrNameLst>
                                      </p:cBhvr>
                                      <p:to>
                                        <p:strVal val="0.25"/>
                                      </p:to>
                                    </p:set>
                                    <p:animEffect filter="image" prLst="opacity: 0.25">
                                      <p:cBhvr rctx="IE">
                                        <p:cTn id="16" dur="indefinite"/>
                                        <p:tgtEl>
                                          <p:spTgt spid="3">
                                            <p:txEl>
                                              <p:pRg st="3" end="3"/>
                                            </p:txEl>
                                          </p:spTgt>
                                        </p:tgtEl>
                                      </p:cBhvr>
                                    </p:animEffect>
                                  </p:childTnLst>
                                </p:cTn>
                              </p:par>
                              <p:par>
                                <p:cTn id="17" presetID="9" presetClass="emph" presetSubtype="0" grpId="0" nodeType="withEffect">
                                  <p:stCondLst>
                                    <p:cond delay="0"/>
                                  </p:stCondLst>
                                  <p:childTnLst>
                                    <p:set>
                                      <p:cBhvr rctx="PPT">
                                        <p:cTn id="18" dur="indefinite"/>
                                        <p:tgtEl>
                                          <p:spTgt spid="3">
                                            <p:txEl>
                                              <p:pRg st="4" end="4"/>
                                            </p:txEl>
                                          </p:spTgt>
                                        </p:tgtEl>
                                        <p:attrNameLst>
                                          <p:attrName>style.opacity</p:attrName>
                                        </p:attrNameLst>
                                      </p:cBhvr>
                                      <p:to>
                                        <p:strVal val="0.25"/>
                                      </p:to>
                                    </p:set>
                                    <p:animEffect filter="image" prLst="opacity: 0.25">
                                      <p:cBhvr rctx="IE">
                                        <p:cTn id="19" dur="indefinite"/>
                                        <p:tgtEl>
                                          <p:spTgt spid="3">
                                            <p:txEl>
                                              <p:pRg st="4" end="4"/>
                                            </p:txEl>
                                          </p:spTgt>
                                        </p:tgtEl>
                                      </p:cBhvr>
                                    </p:animEffect>
                                  </p:childTnLst>
                                </p:cTn>
                              </p:par>
                              <p:par>
                                <p:cTn id="20" presetID="9" presetClass="emph" presetSubtype="0" grpId="0" nodeType="withEffect">
                                  <p:stCondLst>
                                    <p:cond delay="0"/>
                                  </p:stCondLst>
                                  <p:childTnLst>
                                    <p:set>
                                      <p:cBhvr rctx="PPT">
                                        <p:cTn id="21" dur="indefinite"/>
                                        <p:tgtEl>
                                          <p:spTgt spid="3">
                                            <p:txEl>
                                              <p:pRg st="5" end="5"/>
                                            </p:txEl>
                                          </p:spTgt>
                                        </p:tgtEl>
                                        <p:attrNameLst>
                                          <p:attrName>style.opacity</p:attrName>
                                        </p:attrNameLst>
                                      </p:cBhvr>
                                      <p:to>
                                        <p:strVal val="0.25"/>
                                      </p:to>
                                    </p:set>
                                    <p:animEffect filter="image" prLst="opacity: 0.25">
                                      <p:cBhvr rctx="IE">
                                        <p:cTn id="22" dur="indefinite"/>
                                        <p:tgtEl>
                                          <p:spTgt spid="3">
                                            <p:txEl>
                                              <p:pRg st="5" end="5"/>
                                            </p:txEl>
                                          </p:spTgt>
                                        </p:tgtEl>
                                      </p:cBhvr>
                                    </p:animEffect>
                                  </p:childTnLst>
                                </p:cTn>
                              </p:par>
                              <p:par>
                                <p:cTn id="23" presetID="9" presetClass="emph" presetSubtype="0" grpId="0" nodeType="withEffect">
                                  <p:stCondLst>
                                    <p:cond delay="0"/>
                                  </p:stCondLst>
                                  <p:childTnLst>
                                    <p:set>
                                      <p:cBhvr rctx="PPT">
                                        <p:cTn id="24" dur="indefinite"/>
                                        <p:tgtEl>
                                          <p:spTgt spid="3">
                                            <p:txEl>
                                              <p:pRg st="6" end="6"/>
                                            </p:txEl>
                                          </p:spTgt>
                                        </p:tgtEl>
                                        <p:attrNameLst>
                                          <p:attrName>style.opacity</p:attrName>
                                        </p:attrNameLst>
                                      </p:cBhvr>
                                      <p:to>
                                        <p:strVal val="0.25"/>
                                      </p:to>
                                    </p:set>
                                    <p:animEffect filter="image" prLst="opacity: 0.25">
                                      <p:cBhvr rctx="IE">
                                        <p:cTn id="25" dur="indefinite"/>
                                        <p:tgtEl>
                                          <p:spTgt spid="3">
                                            <p:txEl>
                                              <p:pRg st="6" end="6"/>
                                            </p:txEl>
                                          </p:spTgt>
                                        </p:tgtEl>
                                      </p:cBhvr>
                                    </p:animEffect>
                                  </p:childTnLst>
                                </p:cTn>
                              </p:par>
                              <p:par>
                                <p:cTn id="26" presetID="9" presetClass="emph" presetSubtype="0" grpId="0" nodeType="withEffect">
                                  <p:stCondLst>
                                    <p:cond delay="0"/>
                                  </p:stCondLst>
                                  <p:childTnLst>
                                    <p:set>
                                      <p:cBhvr rctx="PPT">
                                        <p:cTn id="27" dur="indefinite"/>
                                        <p:tgtEl>
                                          <p:spTgt spid="3">
                                            <p:txEl>
                                              <p:pRg st="7" end="7"/>
                                            </p:txEl>
                                          </p:spTgt>
                                        </p:tgtEl>
                                        <p:attrNameLst>
                                          <p:attrName>style.opacity</p:attrName>
                                        </p:attrNameLst>
                                      </p:cBhvr>
                                      <p:to>
                                        <p:strVal val="0.25"/>
                                      </p:to>
                                    </p:set>
                                    <p:animEffect filter="image" prLst="opacity: 0.25">
                                      <p:cBhvr rctx="IE">
                                        <p:cTn id="28" dur="indefinite"/>
                                        <p:tgtEl>
                                          <p:spTgt spid="3">
                                            <p:txEl>
                                              <p:pRg st="7" end="7"/>
                                            </p:txEl>
                                          </p:spTgt>
                                        </p:tgtEl>
                                      </p:cBhvr>
                                    </p:animEffect>
                                  </p:childTnLst>
                                </p:cTn>
                              </p:par>
                              <p:par>
                                <p:cTn id="29" presetID="3" presetClass="entr" presetSubtype="10" fill="hold" nodeType="withEffect">
                                  <p:stCondLst>
                                    <p:cond delay="0"/>
                                  </p:stCondLst>
                                  <p:childTnLst>
                                    <p:set>
                                      <p:cBhvr>
                                        <p:cTn id="30" dur="1" fill="hold">
                                          <p:stCondLst>
                                            <p:cond delay="0"/>
                                          </p:stCondLst>
                                        </p:cTn>
                                        <p:tgtEl>
                                          <p:spTgt spid="19458"/>
                                        </p:tgtEl>
                                        <p:attrNameLst>
                                          <p:attrName>style.visibility</p:attrName>
                                        </p:attrNameLst>
                                      </p:cBhvr>
                                      <p:to>
                                        <p:strVal val="visible"/>
                                      </p:to>
                                    </p:set>
                                    <p:animEffect transition="in" filter="blinds(horizontal)">
                                      <p:cBhvr>
                                        <p:cTn id="31" dur="500"/>
                                        <p:tgtEl>
                                          <p:spTgt spid="19458"/>
                                        </p:tgtEl>
                                      </p:cBhvr>
                                    </p:animEffect>
                                  </p:childTnLst>
                                </p:cTn>
                              </p:par>
                            </p:childTnLst>
                          </p:cTn>
                        </p:par>
                      </p:childTnLst>
                    </p:cTn>
                  </p:par>
                  <p:par>
                    <p:cTn id="32" fill="hold">
                      <p:stCondLst>
                        <p:cond delay="indefinite"/>
                      </p:stCondLst>
                      <p:childTnLst>
                        <p:par>
                          <p:cTn id="33" fill="hold">
                            <p:stCondLst>
                              <p:cond delay="0"/>
                            </p:stCondLst>
                            <p:childTnLst>
                              <p:par>
                                <p:cTn id="34" presetID="25" presetClass="entr" presetSubtype="0" fill="hold" nodeType="clickEffect">
                                  <p:stCondLst>
                                    <p:cond delay="0"/>
                                  </p:stCondLst>
                                  <p:childTnLst>
                                    <p:set>
                                      <p:cBhvr>
                                        <p:cTn id="35" dur="1" fill="hold">
                                          <p:stCondLst>
                                            <p:cond delay="0"/>
                                          </p:stCondLst>
                                        </p:cTn>
                                        <p:tgtEl>
                                          <p:spTgt spid="19460"/>
                                        </p:tgtEl>
                                        <p:attrNameLst>
                                          <p:attrName>style.visibility</p:attrName>
                                        </p:attrNameLst>
                                      </p:cBhvr>
                                      <p:to>
                                        <p:strVal val="visible"/>
                                      </p:to>
                                    </p:set>
                                    <p:anim calcmode="lin" valueType="num">
                                      <p:cBhvr>
                                        <p:cTn id="36" dur="500" decel="50000" fill="hold">
                                          <p:stCondLst>
                                            <p:cond delay="0"/>
                                          </p:stCondLst>
                                        </p:cTn>
                                        <p:tgtEl>
                                          <p:spTgt spid="19460"/>
                                        </p:tgtEl>
                                        <p:attrNameLst>
                                          <p:attrName>style.rotation</p:attrName>
                                        </p:attrNameLst>
                                      </p:cBhvr>
                                      <p:tavLst>
                                        <p:tav tm="0">
                                          <p:val>
                                            <p:fltVal val="-90"/>
                                          </p:val>
                                        </p:tav>
                                        <p:tav tm="100000">
                                          <p:val>
                                            <p:fltVal val="0"/>
                                          </p:val>
                                        </p:tav>
                                      </p:tavLst>
                                    </p:anim>
                                    <p:anim calcmode="lin" valueType="num">
                                      <p:cBhvr>
                                        <p:cTn id="37" dur="500" decel="50000" fill="hold">
                                          <p:stCondLst>
                                            <p:cond delay="0"/>
                                          </p:stCondLst>
                                        </p:cTn>
                                        <p:tgtEl>
                                          <p:spTgt spid="19460"/>
                                        </p:tgtEl>
                                        <p:attrNameLst>
                                          <p:attrName>ppt_w</p:attrName>
                                        </p:attrNameLst>
                                      </p:cBhvr>
                                      <p:tavLst>
                                        <p:tav tm="0">
                                          <p:val>
                                            <p:strVal val="#ppt_w"/>
                                          </p:val>
                                        </p:tav>
                                        <p:tav tm="100000">
                                          <p:val>
                                            <p:strVal val="#ppt_w*.05"/>
                                          </p:val>
                                        </p:tav>
                                      </p:tavLst>
                                    </p:anim>
                                    <p:anim calcmode="lin" valueType="num">
                                      <p:cBhvr>
                                        <p:cTn id="38" dur="500" accel="50000" fill="hold">
                                          <p:stCondLst>
                                            <p:cond delay="500"/>
                                          </p:stCondLst>
                                        </p:cTn>
                                        <p:tgtEl>
                                          <p:spTgt spid="19460"/>
                                        </p:tgtEl>
                                        <p:attrNameLst>
                                          <p:attrName>ppt_w</p:attrName>
                                        </p:attrNameLst>
                                      </p:cBhvr>
                                      <p:tavLst>
                                        <p:tav tm="0">
                                          <p:val>
                                            <p:strVal val="#ppt_w*.05"/>
                                          </p:val>
                                        </p:tav>
                                        <p:tav tm="100000">
                                          <p:val>
                                            <p:strVal val="#ppt_w"/>
                                          </p:val>
                                        </p:tav>
                                      </p:tavLst>
                                    </p:anim>
                                    <p:anim calcmode="lin" valueType="num">
                                      <p:cBhvr>
                                        <p:cTn id="39" dur="1000" fill="hold"/>
                                        <p:tgtEl>
                                          <p:spTgt spid="19460"/>
                                        </p:tgtEl>
                                        <p:attrNameLst>
                                          <p:attrName>ppt_h</p:attrName>
                                        </p:attrNameLst>
                                      </p:cBhvr>
                                      <p:tavLst>
                                        <p:tav tm="0">
                                          <p:val>
                                            <p:strVal val="#ppt_h"/>
                                          </p:val>
                                        </p:tav>
                                        <p:tav tm="100000">
                                          <p:val>
                                            <p:strVal val="#ppt_h"/>
                                          </p:val>
                                        </p:tav>
                                      </p:tavLst>
                                    </p:anim>
                                    <p:anim calcmode="lin" valueType="num">
                                      <p:cBhvr>
                                        <p:cTn id="40" dur="500" decel="50000" fill="hold">
                                          <p:stCondLst>
                                            <p:cond delay="0"/>
                                          </p:stCondLst>
                                        </p:cTn>
                                        <p:tgtEl>
                                          <p:spTgt spid="19460"/>
                                        </p:tgtEl>
                                        <p:attrNameLst>
                                          <p:attrName>ppt_x</p:attrName>
                                        </p:attrNameLst>
                                      </p:cBhvr>
                                      <p:tavLst>
                                        <p:tav tm="0">
                                          <p:val>
                                            <p:strVal val="#ppt_x+.4"/>
                                          </p:val>
                                        </p:tav>
                                        <p:tav tm="100000">
                                          <p:val>
                                            <p:strVal val="#ppt_x"/>
                                          </p:val>
                                        </p:tav>
                                      </p:tavLst>
                                    </p:anim>
                                    <p:anim calcmode="lin" valueType="num">
                                      <p:cBhvr>
                                        <p:cTn id="41" dur="500" decel="50000" fill="hold">
                                          <p:stCondLst>
                                            <p:cond delay="0"/>
                                          </p:stCondLst>
                                        </p:cTn>
                                        <p:tgtEl>
                                          <p:spTgt spid="19460"/>
                                        </p:tgtEl>
                                        <p:attrNameLst>
                                          <p:attrName>ppt_y</p:attrName>
                                        </p:attrNameLst>
                                      </p:cBhvr>
                                      <p:tavLst>
                                        <p:tav tm="0">
                                          <p:val>
                                            <p:strVal val="#ppt_y-.2"/>
                                          </p:val>
                                        </p:tav>
                                        <p:tav tm="100000">
                                          <p:val>
                                            <p:strVal val="#ppt_y+.1"/>
                                          </p:val>
                                        </p:tav>
                                      </p:tavLst>
                                    </p:anim>
                                    <p:anim calcmode="lin" valueType="num">
                                      <p:cBhvr>
                                        <p:cTn id="42" dur="500" accel="50000" fill="hold">
                                          <p:stCondLst>
                                            <p:cond delay="500"/>
                                          </p:stCondLst>
                                        </p:cTn>
                                        <p:tgtEl>
                                          <p:spTgt spid="19460"/>
                                        </p:tgtEl>
                                        <p:attrNameLst>
                                          <p:attrName>ppt_y</p:attrName>
                                        </p:attrNameLst>
                                      </p:cBhvr>
                                      <p:tavLst>
                                        <p:tav tm="0">
                                          <p:val>
                                            <p:strVal val="#ppt_y+.1"/>
                                          </p:val>
                                        </p:tav>
                                        <p:tav tm="100000">
                                          <p:val>
                                            <p:strVal val="#ppt_y"/>
                                          </p:val>
                                        </p:tav>
                                      </p:tavLst>
                                    </p:anim>
                                    <p:animEffect transition="in" filter="fade">
                                      <p:cBhvr>
                                        <p:cTn id="43" dur="1000" decel="50000">
                                          <p:stCondLst>
                                            <p:cond delay="0"/>
                                          </p:stCondLst>
                                        </p:cTn>
                                        <p:tgtEl>
                                          <p:spTgt spid="19460"/>
                                        </p:tgtEl>
                                      </p:cBhvr>
                                    </p:animEffect>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nodeType="clickEffect">
                                  <p:stCondLst>
                                    <p:cond delay="0"/>
                                  </p:stCondLst>
                                  <p:childTnLst>
                                    <p:set>
                                      <p:cBhvr>
                                        <p:cTn id="47" dur="1" fill="hold">
                                          <p:stCondLst>
                                            <p:cond delay="0"/>
                                          </p:stCondLst>
                                        </p:cTn>
                                        <p:tgtEl>
                                          <p:spTgt spid="19462"/>
                                        </p:tgtEl>
                                        <p:attrNameLst>
                                          <p:attrName>style.visibility</p:attrName>
                                        </p:attrNameLst>
                                      </p:cBhvr>
                                      <p:to>
                                        <p:strVal val="visible"/>
                                      </p:to>
                                    </p:set>
                                    <p:animEffect transition="in" filter="box(in)">
                                      <p:cBhvr>
                                        <p:cTn id="48" dur="500"/>
                                        <p:tgtEl>
                                          <p:spTgt spid="19462"/>
                                        </p:tgtEl>
                                      </p:cBhvr>
                                    </p:animEffect>
                                  </p:childTnLst>
                                </p:cTn>
                              </p:par>
                            </p:childTnLst>
                          </p:cTn>
                        </p:par>
                      </p:childTnLst>
                    </p:cTn>
                  </p:par>
                  <p:par>
                    <p:cTn id="49" fill="hold">
                      <p:stCondLst>
                        <p:cond delay="indefinite"/>
                      </p:stCondLst>
                      <p:childTnLst>
                        <p:par>
                          <p:cTn id="50" fill="hold">
                            <p:stCondLst>
                              <p:cond delay="0"/>
                            </p:stCondLst>
                            <p:childTnLst>
                              <p:par>
                                <p:cTn id="51" presetID="5" presetClass="entr" presetSubtype="10" fill="hold" nodeType="clickEffect">
                                  <p:stCondLst>
                                    <p:cond delay="0"/>
                                  </p:stCondLst>
                                  <p:childTnLst>
                                    <p:set>
                                      <p:cBhvr>
                                        <p:cTn id="52" dur="1" fill="hold">
                                          <p:stCondLst>
                                            <p:cond delay="0"/>
                                          </p:stCondLst>
                                        </p:cTn>
                                        <p:tgtEl>
                                          <p:spTgt spid="19464"/>
                                        </p:tgtEl>
                                        <p:attrNameLst>
                                          <p:attrName>style.visibility</p:attrName>
                                        </p:attrNameLst>
                                      </p:cBhvr>
                                      <p:to>
                                        <p:strVal val="visible"/>
                                      </p:to>
                                    </p:set>
                                    <p:animEffect transition="in" filter="checkerboard(across)">
                                      <p:cBhvr>
                                        <p:cTn id="53" dur="500"/>
                                        <p:tgtEl>
                                          <p:spTgt spid="194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normAutofit fontScale="92500"/>
          </a:bodyPr>
          <a:lstStyle/>
          <a:p>
            <a:r>
              <a:rPr lang="en-US" dirty="0"/>
              <a:t>FreeRTOS finish up </a:t>
            </a:r>
            <a:r>
              <a:rPr lang="en-US" sz="2600" dirty="0"/>
              <a:t>(10 minutes)</a:t>
            </a:r>
            <a:endParaRPr lang="en-US" dirty="0"/>
          </a:p>
          <a:p>
            <a:r>
              <a:rPr lang="en-US" dirty="0"/>
              <a:t>Off-the-shelf boards </a:t>
            </a:r>
            <a:r>
              <a:rPr lang="en-US" sz="2600" dirty="0"/>
              <a:t>(20 minutes)</a:t>
            </a:r>
          </a:p>
          <a:p>
            <a:pPr lvl="2"/>
            <a:r>
              <a:rPr lang="en-US" dirty="0"/>
              <a:t>Why they are useful </a:t>
            </a:r>
          </a:p>
          <a:p>
            <a:pPr lvl="2"/>
            <a:r>
              <a:rPr lang="en-US" dirty="0"/>
              <a:t>An example</a:t>
            </a:r>
          </a:p>
          <a:p>
            <a:r>
              <a:rPr lang="en-US" dirty="0"/>
              <a:t>Copyright and the Gnu Public License </a:t>
            </a:r>
            <a:r>
              <a:rPr lang="en-US" sz="2600" dirty="0"/>
              <a:t>(20 minutes)</a:t>
            </a:r>
          </a:p>
          <a:p>
            <a:pPr lvl="1"/>
            <a:r>
              <a:rPr lang="en-US" dirty="0"/>
              <a:t>What it is, and why it matters for embedded engineers</a:t>
            </a:r>
          </a:p>
          <a:p>
            <a:r>
              <a:rPr lang="en-US" dirty="0"/>
              <a:t>Start on Embedded Linux</a:t>
            </a:r>
          </a:p>
          <a:p>
            <a:pPr lvl="1"/>
            <a:r>
              <a:rPr lang="en-US" dirty="0"/>
              <a:t>Introduction only (if that)  Details next lecture.	</a:t>
            </a:r>
          </a:p>
          <a:p>
            <a:pPr lvl="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nodeType="clickEffect">
                                  <p:stCondLst>
                                    <p:cond delay="0"/>
                                  </p:stCondLst>
                                  <p:childTnLst>
                                    <p:animClr clrSpc="rgb" dir="cw">
                                      <p:cBhvr override="childStyle">
                                        <p:cTn id="6" dur="500" fill="hold"/>
                                        <p:tgtEl>
                                          <p:spTgt spid="3">
                                            <p:txEl>
                                              <p:pRg st="0" end="0"/>
                                            </p:txEl>
                                          </p:spTgt>
                                        </p:tgtEl>
                                        <p:attrNameLst>
                                          <p:attrName>style.color</p:attrName>
                                        </p:attrNameLst>
                                      </p:cBhvr>
                                      <p:to>
                                        <a:schemeClr val="accent2"/>
                                      </p:to>
                                    </p:animClr>
                                    <p:animClr clrSpc="rgb" dir="cw">
                                      <p:cBhvr>
                                        <p:cTn id="7" dur="500" fill="hold"/>
                                        <p:tgtEl>
                                          <p:spTgt spid="3">
                                            <p:txEl>
                                              <p:pRg st="0" end="0"/>
                                            </p:txEl>
                                          </p:spTgt>
                                        </p:tgtEl>
                                        <p:attrNameLst>
                                          <p:attrName>fillcolor</p:attrName>
                                        </p:attrNameLst>
                                      </p:cBhvr>
                                      <p:to>
                                        <a:schemeClr val="accent2"/>
                                      </p:to>
                                    </p:animClr>
                                    <p:set>
                                      <p:cBhvr>
                                        <p:cTn id="8" dur="500" fill="hold"/>
                                        <p:tgtEl>
                                          <p:spTgt spid="3">
                                            <p:txEl>
                                              <p:pRg st="0" end="0"/>
                                            </p:txEl>
                                          </p:spTgt>
                                        </p:tgtEl>
                                        <p:attrNameLst>
                                          <p:attrName>fill.type</p:attrName>
                                        </p:attrNameLst>
                                      </p:cBhvr>
                                      <p:to>
                                        <p:strVal val="solid"/>
                                      </p:to>
                                    </p:set>
                                    <p:set>
                                      <p:cBhvr>
                                        <p:cTn id="9" dur="500" fill="hold"/>
                                        <p:tgtEl>
                                          <p:spTgt spid="3">
                                            <p:txEl>
                                              <p:pRg st="0" end="0"/>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Personal Example:</a:t>
            </a:r>
          </a:p>
        </p:txBody>
      </p:sp>
      <p:sp>
        <p:nvSpPr>
          <p:cNvPr id="3" name="Content Placeholder 2"/>
          <p:cNvSpPr>
            <a:spLocks noGrp="1"/>
          </p:cNvSpPr>
          <p:nvPr>
            <p:ph idx="1"/>
          </p:nvPr>
        </p:nvSpPr>
        <p:spPr/>
        <p:txBody>
          <a:bodyPr>
            <a:normAutofit/>
          </a:bodyPr>
          <a:lstStyle/>
          <a:p>
            <a:r>
              <a:rPr lang="en-US" sz="2800" dirty="0"/>
              <a:t>I was “</a:t>
            </a:r>
            <a:r>
              <a:rPr lang="en-US" sz="2800" dirty="0" err="1"/>
              <a:t>specing</a:t>
            </a:r>
            <a:r>
              <a:rPr lang="en-US" sz="2800" dirty="0"/>
              <a:t>” a board a few years ago.  It needed to be:</a:t>
            </a:r>
          </a:p>
          <a:p>
            <a:pPr lvl="1"/>
            <a:r>
              <a:rPr lang="en-US" sz="2400" dirty="0"/>
              <a:t>Be able to mostly do the 270 labs</a:t>
            </a:r>
          </a:p>
          <a:p>
            <a:pPr lvl="2"/>
            <a:r>
              <a:rPr lang="en-US" sz="2000" dirty="0"/>
              <a:t>Switches, buttons, LEDs, FPGA with decent free software.</a:t>
            </a:r>
          </a:p>
          <a:p>
            <a:pPr lvl="3"/>
            <a:r>
              <a:rPr lang="en-US" sz="1800" dirty="0"/>
              <a:t>7-segment displays would be really nice.</a:t>
            </a:r>
          </a:p>
          <a:p>
            <a:pPr lvl="2"/>
            <a:r>
              <a:rPr lang="en-US" sz="2000" dirty="0"/>
              <a:t>2000+ gates, 100+ flip-flops</a:t>
            </a:r>
          </a:p>
          <a:p>
            <a:pPr lvl="3"/>
            <a:r>
              <a:rPr lang="en-US" sz="1800" dirty="0"/>
              <a:t>Ideally twice that or more</a:t>
            </a:r>
          </a:p>
          <a:p>
            <a:pPr lvl="1"/>
            <a:r>
              <a:rPr lang="en-US" sz="2400" dirty="0"/>
              <a:t>Cheap in quantity--$20 target price at 5,000 units.</a:t>
            </a:r>
          </a:p>
          <a:p>
            <a:pPr lvl="2"/>
            <a:r>
              <a:rPr lang="en-US" sz="2000" dirty="0"/>
              <a:t>No external wiring or power supply other than a USB cable.</a:t>
            </a:r>
          </a:p>
          <a:p>
            <a:r>
              <a:rPr lang="en-US" sz="2800" dirty="0"/>
              <a:t>First check is what’s out there…</a:t>
            </a:r>
          </a:p>
        </p:txBody>
      </p:sp>
      <p:sp>
        <p:nvSpPr>
          <p:cNvPr id="4" name="TextBox 3"/>
          <p:cNvSpPr txBox="1"/>
          <p:nvPr/>
        </p:nvSpPr>
        <p:spPr>
          <a:xfrm>
            <a:off x="0" y="0"/>
            <a:ext cx="1864613" cy="338554"/>
          </a:xfrm>
          <a:prstGeom prst="rect">
            <a:avLst/>
          </a:prstGeom>
          <a:noFill/>
          <a:ln>
            <a:solidFill>
              <a:srgbClr val="FF0000"/>
            </a:solidFill>
          </a:ln>
        </p:spPr>
        <p:txBody>
          <a:bodyPr wrap="none" rtlCol="0">
            <a:spAutoFit/>
          </a:bodyPr>
          <a:lstStyle/>
          <a:p>
            <a:r>
              <a:rPr lang="en-US" sz="1600" dirty="0">
                <a:solidFill>
                  <a:srgbClr val="FF0000"/>
                </a:solidFill>
              </a:rPr>
              <a:t>Off-the-shelf boards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50000">
              <a:schemeClr val="accent1">
                <a:tint val="44500"/>
                <a:satMod val="160000"/>
              </a:schemeClr>
            </a:gs>
            <a:gs pos="100000">
              <a:schemeClr val="accent1">
                <a:tint val="23500"/>
                <a:satMod val="160000"/>
              </a:schemeClr>
            </a:gs>
          </a:gsLs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 check</a:t>
            </a:r>
          </a:p>
        </p:txBody>
      </p:sp>
      <p:sp>
        <p:nvSpPr>
          <p:cNvPr id="3" name="Content Placeholder 2"/>
          <p:cNvSpPr>
            <a:spLocks noGrp="1"/>
          </p:cNvSpPr>
          <p:nvPr>
            <p:ph sz="half" idx="1"/>
          </p:nvPr>
        </p:nvSpPr>
        <p:spPr>
          <a:xfrm>
            <a:off x="457200" y="1600200"/>
            <a:ext cx="4724400" cy="4953000"/>
          </a:xfrm>
        </p:spPr>
        <p:txBody>
          <a:bodyPr>
            <a:normAutofit fontScale="85000" lnSpcReduction="20000"/>
          </a:bodyPr>
          <a:lstStyle/>
          <a:p>
            <a:r>
              <a:rPr lang="en-US" dirty="0"/>
              <a:t>Best I could find:</a:t>
            </a:r>
          </a:p>
          <a:p>
            <a:pPr lvl="1"/>
            <a:r>
              <a:rPr lang="en-US" dirty="0" err="1"/>
              <a:t>Digilent</a:t>
            </a:r>
            <a:r>
              <a:rPr lang="en-US" dirty="0"/>
              <a:t> C-Mod</a:t>
            </a:r>
          </a:p>
          <a:p>
            <a:pPr lvl="2"/>
            <a:r>
              <a:rPr lang="en-US" dirty="0">
                <a:solidFill>
                  <a:srgbClr val="00B050"/>
                </a:solidFill>
              </a:rPr>
              <a:t>$22 in quantities of 1, has solid FPGA.</a:t>
            </a:r>
          </a:p>
          <a:p>
            <a:pPr lvl="2"/>
            <a:r>
              <a:rPr lang="en-US" dirty="0">
                <a:solidFill>
                  <a:srgbClr val="FF0000"/>
                </a:solidFill>
              </a:rPr>
              <a:t>Basically no I/O, requires expensive programming cable.</a:t>
            </a:r>
          </a:p>
          <a:p>
            <a:pPr lvl="1"/>
            <a:r>
              <a:rPr lang="en-US" dirty="0"/>
              <a:t>Polmaddie2</a:t>
            </a:r>
          </a:p>
          <a:p>
            <a:pPr lvl="2"/>
            <a:r>
              <a:rPr lang="en-US" dirty="0">
                <a:solidFill>
                  <a:srgbClr val="00B050"/>
                </a:solidFill>
              </a:rPr>
              <a:t>Has </a:t>
            </a:r>
            <a:r>
              <a:rPr lang="en-US" i="1" dirty="0">
                <a:solidFill>
                  <a:srgbClr val="00B050"/>
                </a:solidFill>
              </a:rPr>
              <a:t>traffic-light </a:t>
            </a:r>
            <a:r>
              <a:rPr lang="en-US" dirty="0">
                <a:solidFill>
                  <a:srgbClr val="00B050"/>
                </a:solidFill>
              </a:rPr>
              <a:t>LEDs!, plenty of FPGA, only USB cable</a:t>
            </a:r>
          </a:p>
          <a:p>
            <a:pPr lvl="2"/>
            <a:r>
              <a:rPr lang="en-US" dirty="0">
                <a:solidFill>
                  <a:srgbClr val="FF0000"/>
                </a:solidFill>
              </a:rPr>
              <a:t>$80 in quantities of 100, not enough I/O.</a:t>
            </a:r>
          </a:p>
          <a:p>
            <a:r>
              <a:rPr lang="en-US" dirty="0"/>
              <a:t>Asked around and found</a:t>
            </a:r>
          </a:p>
          <a:p>
            <a:pPr lvl="1"/>
            <a:r>
              <a:rPr lang="en-US" dirty="0"/>
              <a:t>MachXO2-1200ZE</a:t>
            </a:r>
          </a:p>
          <a:p>
            <a:pPr lvl="2"/>
            <a:r>
              <a:rPr lang="en-US" dirty="0">
                <a:solidFill>
                  <a:srgbClr val="00B050"/>
                </a:solidFill>
              </a:rPr>
              <a:t>Plenty of potential I/O (lots of headers), USB-only, $26 in quantities of 1 from </a:t>
            </a:r>
            <a:r>
              <a:rPr lang="en-US" dirty="0" err="1">
                <a:solidFill>
                  <a:srgbClr val="00B050"/>
                </a:solidFill>
              </a:rPr>
              <a:t>Digikey</a:t>
            </a:r>
            <a:r>
              <a:rPr lang="en-US" dirty="0">
                <a:solidFill>
                  <a:srgbClr val="00B050"/>
                </a:solidFill>
              </a:rPr>
              <a:t> (lots of potential for lower price), has LEDs.</a:t>
            </a:r>
          </a:p>
          <a:p>
            <a:pPr lvl="2"/>
            <a:r>
              <a:rPr lang="en-US" dirty="0">
                <a:solidFill>
                  <a:srgbClr val="FF0000"/>
                </a:solidFill>
              </a:rPr>
              <a:t>No actual switches, 108 LUTs, price may be too much?</a:t>
            </a:r>
          </a:p>
          <a:p>
            <a:pPr lvl="1"/>
            <a:endParaRPr lang="en-US" dirty="0"/>
          </a:p>
          <a:p>
            <a:pPr lvl="1"/>
            <a:endParaRPr lang="en-US" dirty="0"/>
          </a:p>
          <a:p>
            <a:pPr lvl="2"/>
            <a:endParaRPr lang="en-US" dirty="0"/>
          </a:p>
        </p:txBody>
      </p:sp>
      <p:pic>
        <p:nvPicPr>
          <p:cNvPr id="28676" name="Picture 4"/>
          <p:cNvPicPr>
            <a:picLocks noChangeAspect="1" noChangeArrowheads="1"/>
          </p:cNvPicPr>
          <p:nvPr/>
        </p:nvPicPr>
        <p:blipFill>
          <a:blip r:embed="rId3" cstate="print"/>
          <a:srcRect r="5392"/>
          <a:stretch>
            <a:fillRect/>
          </a:stretch>
        </p:blipFill>
        <p:spPr bwMode="auto">
          <a:xfrm>
            <a:off x="5181600" y="1676400"/>
            <a:ext cx="3962400" cy="2971800"/>
          </a:xfrm>
          <a:prstGeom prst="rect">
            <a:avLst/>
          </a:prstGeom>
          <a:noFill/>
          <a:ln w="9525">
            <a:noFill/>
            <a:miter lim="800000"/>
            <a:headEnd/>
            <a:tailEnd/>
          </a:ln>
        </p:spPr>
      </p:pic>
      <p:sp>
        <p:nvSpPr>
          <p:cNvPr id="8" name="TextBox 7"/>
          <p:cNvSpPr txBox="1"/>
          <p:nvPr/>
        </p:nvSpPr>
        <p:spPr>
          <a:xfrm>
            <a:off x="0" y="0"/>
            <a:ext cx="1864613" cy="338554"/>
          </a:xfrm>
          <a:prstGeom prst="rect">
            <a:avLst/>
          </a:prstGeom>
          <a:noFill/>
          <a:ln>
            <a:solidFill>
              <a:srgbClr val="FF0000"/>
            </a:solidFill>
          </a:ln>
        </p:spPr>
        <p:txBody>
          <a:bodyPr wrap="none" rtlCol="0">
            <a:spAutoFit/>
          </a:bodyPr>
          <a:lstStyle/>
          <a:p>
            <a:r>
              <a:rPr lang="en-US" sz="1600" dirty="0">
                <a:solidFill>
                  <a:srgbClr val="FF0000"/>
                </a:solidFill>
              </a:rPr>
              <a:t>Off-the-shelf boards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8676"/>
                                        </p:tgtEl>
                                        <p:attrNameLst>
                                          <p:attrName>style.visibility</p:attrName>
                                        </p:attrNameLst>
                                      </p:cBhvr>
                                      <p:to>
                                        <p:strVal val="visible"/>
                                      </p:to>
                                    </p:set>
                                    <p:animEffect transition="in" filter="blinds(horizontal)">
                                      <p:cBhvr>
                                        <p:cTn id="7" dur="500"/>
                                        <p:tgtEl>
                                          <p:spTgt spid="28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50000">
              <a:schemeClr val="accent1">
                <a:tint val="44500"/>
                <a:satMod val="160000"/>
              </a:schemeClr>
            </a:gs>
            <a:gs pos="100000">
              <a:schemeClr val="accent1">
                <a:tint val="23500"/>
                <a:satMod val="160000"/>
              </a:schemeClr>
            </a:gs>
          </a:gsLs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Even that board isn’t ideal</a:t>
            </a:r>
          </a:p>
        </p:txBody>
      </p:sp>
      <p:sp>
        <p:nvSpPr>
          <p:cNvPr id="5" name="Content Placeholder 4"/>
          <p:cNvSpPr>
            <a:spLocks noGrp="1"/>
          </p:cNvSpPr>
          <p:nvPr>
            <p:ph idx="1"/>
          </p:nvPr>
        </p:nvSpPr>
        <p:spPr/>
        <p:txBody>
          <a:bodyPr/>
          <a:lstStyle/>
          <a:p>
            <a:r>
              <a:rPr lang="en-US" dirty="0"/>
              <a:t>But encouraging that I might be able to design one (or have one designed) that fits the specification.</a:t>
            </a:r>
          </a:p>
          <a:p>
            <a:pPr lvl="1"/>
            <a:r>
              <a:rPr lang="en-US" dirty="0"/>
              <a:t>Spend an extra dollar on the FPGA and probably get one more than large enough.</a:t>
            </a:r>
          </a:p>
          <a:p>
            <a:pPr lvl="1"/>
            <a:r>
              <a:rPr lang="en-US" dirty="0"/>
              <a:t>Switches/7-segment displays remarkably expensive.</a:t>
            </a:r>
          </a:p>
          <a:p>
            <a:pPr lvl="2"/>
            <a:r>
              <a:rPr lang="en-US" dirty="0"/>
              <a:t>Probably $3 in parts for what I want?</a:t>
            </a:r>
          </a:p>
        </p:txBody>
      </p:sp>
      <p:sp>
        <p:nvSpPr>
          <p:cNvPr id="6" name="TextBox 5"/>
          <p:cNvSpPr txBox="1"/>
          <p:nvPr/>
        </p:nvSpPr>
        <p:spPr>
          <a:xfrm>
            <a:off x="0" y="0"/>
            <a:ext cx="1864613" cy="338554"/>
          </a:xfrm>
          <a:prstGeom prst="rect">
            <a:avLst/>
          </a:prstGeom>
          <a:noFill/>
          <a:ln>
            <a:solidFill>
              <a:srgbClr val="FF0000"/>
            </a:solidFill>
          </a:ln>
        </p:spPr>
        <p:txBody>
          <a:bodyPr wrap="none" rtlCol="0">
            <a:spAutoFit/>
          </a:bodyPr>
          <a:lstStyle/>
          <a:p>
            <a:r>
              <a:rPr lang="en-US" sz="1600" dirty="0">
                <a:solidFill>
                  <a:srgbClr val="FF0000"/>
                </a:solidFill>
              </a:rPr>
              <a:t>Off-the-shelf boards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a:t>
            </a:r>
          </a:p>
        </p:txBody>
      </p:sp>
      <p:sp>
        <p:nvSpPr>
          <p:cNvPr id="3" name="Content Placeholder 2"/>
          <p:cNvSpPr>
            <a:spLocks noGrp="1"/>
          </p:cNvSpPr>
          <p:nvPr>
            <p:ph idx="1"/>
          </p:nvPr>
        </p:nvSpPr>
        <p:spPr/>
        <p:txBody>
          <a:bodyPr>
            <a:normAutofit fontScale="92500" lnSpcReduction="20000"/>
          </a:bodyPr>
          <a:lstStyle/>
          <a:p>
            <a:r>
              <a:rPr lang="en-US" dirty="0"/>
              <a:t>There may be a board out there that does what you need.</a:t>
            </a:r>
          </a:p>
          <a:p>
            <a:pPr lvl="1"/>
            <a:r>
              <a:rPr lang="en-US" dirty="0"/>
              <a:t>Even if price/form factor/power isn’t acceptable, still </a:t>
            </a:r>
            <a:r>
              <a:rPr lang="en-US" b="1" u="sng" dirty="0"/>
              <a:t>really</a:t>
            </a:r>
            <a:r>
              <a:rPr lang="en-US" dirty="0"/>
              <a:t> useful for development!</a:t>
            </a:r>
          </a:p>
          <a:p>
            <a:pPr lvl="1"/>
            <a:r>
              <a:rPr lang="en-US" dirty="0"/>
              <a:t>Always look.</a:t>
            </a:r>
          </a:p>
          <a:p>
            <a:r>
              <a:rPr lang="en-US" dirty="0"/>
              <a:t>You’d rather develop on an existing board.</a:t>
            </a:r>
          </a:p>
          <a:p>
            <a:pPr lvl="1"/>
            <a:r>
              <a:rPr lang="en-US" dirty="0"/>
              <a:t>You’d also like to have it as a starting point.</a:t>
            </a:r>
          </a:p>
          <a:p>
            <a:pPr lvl="1"/>
            <a:r>
              <a:rPr lang="en-US" dirty="0"/>
              <a:t>And if quantities needed are low and the off-the-shelf boards have the needed size and power characteristics, you might just use the off-the-shelf board.</a:t>
            </a:r>
          </a:p>
          <a:p>
            <a:pPr lvl="1"/>
            <a:endParaRPr lang="en-US" dirty="0"/>
          </a:p>
        </p:txBody>
      </p:sp>
      <p:sp>
        <p:nvSpPr>
          <p:cNvPr id="4" name="TextBox 3"/>
          <p:cNvSpPr txBox="1"/>
          <p:nvPr/>
        </p:nvSpPr>
        <p:spPr>
          <a:xfrm>
            <a:off x="0" y="0"/>
            <a:ext cx="1864613" cy="338554"/>
          </a:xfrm>
          <a:prstGeom prst="rect">
            <a:avLst/>
          </a:prstGeom>
          <a:noFill/>
          <a:ln>
            <a:solidFill>
              <a:srgbClr val="FF0000"/>
            </a:solidFill>
          </a:ln>
        </p:spPr>
        <p:txBody>
          <a:bodyPr wrap="none" rtlCol="0">
            <a:spAutoFit/>
          </a:bodyPr>
          <a:lstStyle/>
          <a:p>
            <a:r>
              <a:rPr lang="en-US" sz="1600" dirty="0">
                <a:solidFill>
                  <a:srgbClr val="FF0000"/>
                </a:solidFill>
              </a:rPr>
              <a:t>Off-the-shelf boards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a:t>
            </a:r>
          </a:p>
        </p:txBody>
      </p:sp>
      <p:sp>
        <p:nvSpPr>
          <p:cNvPr id="3" name="Content Placeholder 2"/>
          <p:cNvSpPr>
            <a:spLocks noGrp="1"/>
          </p:cNvSpPr>
          <p:nvPr>
            <p:ph idx="1"/>
          </p:nvPr>
        </p:nvSpPr>
        <p:spPr/>
        <p:txBody>
          <a:bodyPr>
            <a:normAutofit lnSpcReduction="10000"/>
          </a:bodyPr>
          <a:lstStyle/>
          <a:p>
            <a:r>
              <a:rPr lang="en-US" dirty="0"/>
              <a:t>All that said, you </a:t>
            </a:r>
            <a:r>
              <a:rPr lang="en-US" b="1" i="1" dirty="0"/>
              <a:t>really</a:t>
            </a:r>
            <a:r>
              <a:rPr lang="en-US" dirty="0"/>
              <a:t> want to </a:t>
            </a:r>
            <a:r>
              <a:rPr lang="en-US" i="1" dirty="0"/>
              <a:t>start</a:t>
            </a:r>
            <a:r>
              <a:rPr lang="en-US" dirty="0"/>
              <a:t> your design using a prebuilt board even if it isn’t your final solution.</a:t>
            </a:r>
          </a:p>
          <a:p>
            <a:pPr lvl="1"/>
            <a:r>
              <a:rPr lang="en-US" dirty="0"/>
              <a:t>You can do testing, develop code, and generally get things working.</a:t>
            </a:r>
          </a:p>
          <a:p>
            <a:pPr lvl="1"/>
            <a:r>
              <a:rPr lang="en-US" dirty="0"/>
              <a:t>You </a:t>
            </a:r>
            <a:r>
              <a:rPr lang="en-US" i="1" dirty="0"/>
              <a:t>may</a:t>
            </a:r>
            <a:r>
              <a:rPr lang="en-US" dirty="0"/>
              <a:t> also get a PCB design as a starting point</a:t>
            </a:r>
          </a:p>
          <a:p>
            <a:pPr lvl="2"/>
            <a:r>
              <a:rPr lang="en-US" dirty="0"/>
              <a:t>These folks are generally using the board to sell chips.  They are often happy to have you copy their PCB work.</a:t>
            </a:r>
          </a:p>
          <a:p>
            <a:pPr lvl="2"/>
            <a:r>
              <a:rPr lang="en-US" dirty="0"/>
              <a:t>But read licenses and understand any restrictions they place on you.</a:t>
            </a:r>
          </a:p>
        </p:txBody>
      </p:sp>
    </p:spTree>
    <p:extLst>
      <p:ext uri="{BB962C8B-B14F-4D97-AF65-F5344CB8AC3E}">
        <p14:creationId xmlns:p14="http://schemas.microsoft.com/office/powerpoint/2010/main" val="36999336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do you price out a custom board?</a:t>
            </a:r>
          </a:p>
        </p:txBody>
      </p:sp>
      <p:sp>
        <p:nvSpPr>
          <p:cNvPr id="3" name="Content Placeholder 2"/>
          <p:cNvSpPr>
            <a:spLocks noGrp="1"/>
          </p:cNvSpPr>
          <p:nvPr>
            <p:ph idx="1"/>
          </p:nvPr>
        </p:nvSpPr>
        <p:spPr>
          <a:xfrm>
            <a:off x="457200" y="1600200"/>
            <a:ext cx="8229600" cy="5105400"/>
          </a:xfrm>
        </p:spPr>
        <p:txBody>
          <a:bodyPr>
            <a:normAutofit/>
          </a:bodyPr>
          <a:lstStyle/>
          <a:p>
            <a:r>
              <a:rPr lang="en-US" dirty="0"/>
              <a:t>Good question.</a:t>
            </a:r>
          </a:p>
          <a:p>
            <a:pPr lvl="1"/>
            <a:r>
              <a:rPr lang="en-US" dirty="0"/>
              <a:t>Historically it’s been a tricky to do.</a:t>
            </a:r>
          </a:p>
          <a:p>
            <a:pPr lvl="2"/>
            <a:r>
              <a:rPr lang="en-US" dirty="0"/>
              <a:t>Honestly finding reasonable prices for parts is a pain</a:t>
            </a:r>
          </a:p>
          <a:p>
            <a:pPr lvl="3"/>
            <a:r>
              <a:rPr lang="en-US" dirty="0" err="1"/>
              <a:t>Digikey</a:t>
            </a:r>
            <a:r>
              <a:rPr lang="en-US" dirty="0"/>
              <a:t> is not what you want to be looking at for any kind of large-</a:t>
            </a:r>
            <a:r>
              <a:rPr lang="en-US" dirty="0" err="1"/>
              <a:t>ish</a:t>
            </a:r>
            <a:r>
              <a:rPr lang="en-US" dirty="0"/>
              <a:t> run.  Just costs too much.</a:t>
            </a:r>
          </a:p>
          <a:p>
            <a:pPr lvl="2"/>
            <a:r>
              <a:rPr lang="en-US" dirty="0"/>
              <a:t>PCB costs are a lot easier to figure out</a:t>
            </a:r>
          </a:p>
          <a:p>
            <a:pPr lvl="3"/>
            <a:r>
              <a:rPr lang="en-US" dirty="0"/>
              <a:t>Solid PCB costs </a:t>
            </a:r>
          </a:p>
          <a:p>
            <a:pPr lvl="2"/>
            <a:r>
              <a:rPr lang="en-US" dirty="0"/>
              <a:t>And manufacturing costs are really tricky.</a:t>
            </a:r>
          </a:p>
          <a:p>
            <a:pPr lvl="3"/>
            <a:r>
              <a:rPr lang="en-US" dirty="0"/>
              <a:t>Generally require a human to give you a quote and pricing seems fairly random.</a:t>
            </a:r>
          </a:p>
        </p:txBody>
      </p:sp>
    </p:spTree>
    <p:extLst>
      <p:ext uri="{BB962C8B-B14F-4D97-AF65-F5344CB8AC3E}">
        <p14:creationId xmlns:p14="http://schemas.microsoft.com/office/powerpoint/2010/main" val="18019385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PCB quotes</a:t>
            </a:r>
          </a:p>
        </p:txBody>
      </p:sp>
      <p:sp>
        <p:nvSpPr>
          <p:cNvPr id="3" name="Content Placeholder 2"/>
          <p:cNvSpPr>
            <a:spLocks noGrp="1"/>
          </p:cNvSpPr>
          <p:nvPr>
            <p:ph idx="1"/>
          </p:nvPr>
        </p:nvSpPr>
        <p:spPr/>
        <p:txBody>
          <a:bodyPr>
            <a:normAutofit/>
          </a:bodyPr>
          <a:lstStyle/>
          <a:p>
            <a:r>
              <a:rPr lang="en-US" dirty="0"/>
              <a:t>PCBs can be quite cheap.</a:t>
            </a:r>
          </a:p>
          <a:p>
            <a:pPr lvl="1"/>
            <a:r>
              <a:rPr lang="en-US" dirty="0"/>
              <a:t>When I started this class, costs were often close to $150 for 3 to 5 boards.</a:t>
            </a:r>
          </a:p>
          <a:p>
            <a:pPr lvl="1"/>
            <a:r>
              <a:rPr lang="en-US" dirty="0"/>
              <a:t>Now can be close to $20.</a:t>
            </a:r>
          </a:p>
          <a:p>
            <a:pPr lvl="2"/>
            <a:r>
              <a:rPr lang="en-US" dirty="0"/>
              <a:t>And even free in some cases</a:t>
            </a:r>
          </a:p>
          <a:p>
            <a:pPr lvl="2"/>
            <a:r>
              <a:rPr lang="en-US" dirty="0"/>
              <a:t>Talk to GSIs about vendors.</a:t>
            </a:r>
            <a:br>
              <a:rPr lang="en-US" dirty="0"/>
            </a:br>
            <a:endParaRPr lang="en-US" dirty="0"/>
          </a:p>
          <a:p>
            <a:pPr lvl="1"/>
            <a:endParaRPr lang="en-US" dirty="0"/>
          </a:p>
          <a:p>
            <a:pPr lvl="1"/>
            <a:endParaRPr lang="en-US" dirty="0"/>
          </a:p>
          <a:p>
            <a:pPr lvl="1"/>
            <a:endParaRPr lang="en-US" dirty="0"/>
          </a:p>
          <a:p>
            <a:pPr lvl="1"/>
            <a:endParaRPr lang="en-US" dirty="0"/>
          </a:p>
          <a:p>
            <a:pPr lvl="2"/>
            <a:endParaRPr lang="en-US" sz="2000" dirty="0"/>
          </a:p>
          <a:p>
            <a:pPr lvl="1"/>
            <a:endParaRPr lang="en-US" sz="1500" dirty="0"/>
          </a:p>
          <a:p>
            <a:endParaRPr lang="en-US" dirty="0"/>
          </a:p>
        </p:txBody>
      </p:sp>
    </p:spTree>
    <p:extLst>
      <p:ext uri="{BB962C8B-B14F-4D97-AF65-F5344CB8AC3E}">
        <p14:creationId xmlns:p14="http://schemas.microsoft.com/office/powerpoint/2010/main" val="24177771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Manufacturing quotes</a:t>
            </a:r>
          </a:p>
        </p:txBody>
      </p:sp>
      <p:sp>
        <p:nvSpPr>
          <p:cNvPr id="3" name="Content Placeholder 2"/>
          <p:cNvSpPr>
            <a:spLocks noGrp="1"/>
          </p:cNvSpPr>
          <p:nvPr>
            <p:ph idx="1"/>
          </p:nvPr>
        </p:nvSpPr>
        <p:spPr/>
        <p:txBody>
          <a:bodyPr>
            <a:normAutofit lnSpcReduction="10000"/>
          </a:bodyPr>
          <a:lstStyle/>
          <a:p>
            <a:r>
              <a:rPr lang="en-US" dirty="0"/>
              <a:t>Turns out there are companies that give automatic quotes</a:t>
            </a:r>
          </a:p>
          <a:p>
            <a:pPr lvl="1"/>
            <a:r>
              <a:rPr lang="en-US" dirty="0"/>
              <a:t>Including PCB, parts and assembly.</a:t>
            </a:r>
          </a:p>
          <a:p>
            <a:pPr lvl="1"/>
            <a:r>
              <a:rPr lang="en-US" dirty="0">
                <a:hlinkClick r:id="rId2"/>
              </a:rPr>
              <a:t>https://circuithub.com</a:t>
            </a:r>
            <a:r>
              <a:rPr lang="en-US" dirty="0"/>
              <a:t> was the first (AFAIK).</a:t>
            </a:r>
          </a:p>
          <a:p>
            <a:r>
              <a:rPr lang="en-US" dirty="0"/>
              <a:t>Sample board </a:t>
            </a:r>
          </a:p>
          <a:p>
            <a:pPr lvl="1"/>
            <a:r>
              <a:rPr lang="en-US" dirty="0"/>
              <a:t>An Arduino (with some extras, 16 vs 7 day ship)</a:t>
            </a:r>
          </a:p>
          <a:p>
            <a:pPr lvl="2"/>
            <a:r>
              <a:rPr lang="en-US" dirty="0"/>
              <a:t>1 board: $255		$653</a:t>
            </a:r>
          </a:p>
          <a:p>
            <a:pPr lvl="2"/>
            <a:r>
              <a:rPr lang="en-US" dirty="0"/>
              <a:t>10 boards: $50/each	$86</a:t>
            </a:r>
          </a:p>
          <a:p>
            <a:pPr lvl="2"/>
            <a:r>
              <a:rPr lang="en-US" dirty="0"/>
              <a:t>100 boards: $21/each	$28</a:t>
            </a:r>
          </a:p>
          <a:p>
            <a:pPr lvl="2"/>
            <a:r>
              <a:rPr lang="en-US" dirty="0"/>
              <a:t>1000 boards: $13/each	N/A</a:t>
            </a:r>
          </a:p>
          <a:p>
            <a:pPr lvl="1"/>
            <a:endParaRPr lang="en-US" dirty="0"/>
          </a:p>
          <a:p>
            <a:pPr lvl="1"/>
            <a:endParaRPr lang="en-US" dirty="0"/>
          </a:p>
        </p:txBody>
      </p:sp>
    </p:spTree>
    <p:extLst>
      <p:ext uri="{BB962C8B-B14F-4D97-AF65-F5344CB8AC3E}">
        <p14:creationId xmlns:p14="http://schemas.microsoft.com/office/powerpoint/2010/main" val="2360448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1000"/>
                                        <p:tgtEl>
                                          <p:spTgt spid="3">
                                            <p:txEl>
                                              <p:pRg st="5" end="5"/>
                                            </p:txEl>
                                          </p:spTgt>
                                        </p:tgtEl>
                                      </p:cBhvr>
                                    </p:animEffect>
                                    <p:anim calcmode="lin" valueType="num">
                                      <p:cBhvr>
                                        <p:cTn id="1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1000"/>
                                        <p:tgtEl>
                                          <p:spTgt spid="3">
                                            <p:txEl>
                                              <p:pRg st="6" end="6"/>
                                            </p:txEl>
                                          </p:spTgt>
                                        </p:tgtEl>
                                      </p:cBhvr>
                                    </p:animEffect>
                                    <p:anim calcmode="lin" valueType="num">
                                      <p:cBhvr>
                                        <p:cTn id="2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1000"/>
                                        <p:tgtEl>
                                          <p:spTgt spid="3">
                                            <p:txEl>
                                              <p:pRg st="7" end="7"/>
                                            </p:txEl>
                                          </p:spTgt>
                                        </p:tgtEl>
                                      </p:cBhvr>
                                    </p:animEffect>
                                    <p:anim calcmode="lin" valueType="num">
                                      <p:cBhvr>
                                        <p:cTn id="28"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1000"/>
                                        <p:tgtEl>
                                          <p:spTgt spid="3">
                                            <p:txEl>
                                              <p:pRg st="8" end="8"/>
                                            </p:txEl>
                                          </p:spTgt>
                                        </p:tgtEl>
                                      </p:cBhvr>
                                    </p:animEffect>
                                    <p:anim calcmode="lin" valueType="num">
                                      <p:cBhvr>
                                        <p:cTn id="3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Newer pricing</a:t>
            </a:r>
          </a:p>
        </p:txBody>
      </p:sp>
      <p:sp>
        <p:nvSpPr>
          <p:cNvPr id="3" name="Content Placeholder 2"/>
          <p:cNvSpPr>
            <a:spLocks noGrp="1"/>
          </p:cNvSpPr>
          <p:nvPr>
            <p:ph idx="1"/>
          </p:nvPr>
        </p:nvSpPr>
        <p:spPr/>
        <p:txBody>
          <a:bodyPr/>
          <a:lstStyle/>
          <a:p>
            <a:r>
              <a:rPr lang="en-US" dirty="0"/>
              <a:t>PCBs of “about” Arduino complexity</a:t>
            </a:r>
          </a:p>
          <a:p>
            <a:pPr lvl="1"/>
            <a:r>
              <a:rPr lang="en-US" dirty="0"/>
              <a:t>10: $440+ parts</a:t>
            </a:r>
          </a:p>
          <a:p>
            <a:pPr lvl="1"/>
            <a:r>
              <a:rPr lang="en-US" dirty="0"/>
              <a:t>100: $365+parts (huh?)</a:t>
            </a:r>
          </a:p>
          <a:p>
            <a:pPr lvl="1"/>
            <a:r>
              <a:rPr lang="en-US" dirty="0"/>
              <a:t>1000: $766+parts</a:t>
            </a:r>
          </a:p>
          <a:p>
            <a:pPr lvl="1"/>
            <a:endParaRPr lang="en-US" dirty="0"/>
          </a:p>
          <a:p>
            <a:endParaRPr lang="en-US" dirty="0"/>
          </a:p>
        </p:txBody>
      </p:sp>
    </p:spTree>
    <p:extLst>
      <p:ext uri="{BB962C8B-B14F-4D97-AF65-F5344CB8AC3E}">
        <p14:creationId xmlns:p14="http://schemas.microsoft.com/office/powerpoint/2010/main" val="14107130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Copyright, </a:t>
            </a:r>
            <a:r>
              <a:rPr lang="en-US" dirty="0" err="1"/>
              <a:t>Copyleft</a:t>
            </a:r>
            <a:r>
              <a:rPr lang="en-US" dirty="0"/>
              <a:t>, and Legal Issues</a:t>
            </a:r>
          </a:p>
        </p:txBody>
      </p:sp>
      <p:pic>
        <p:nvPicPr>
          <p:cNvPr id="5" name="Picture 2" descr="http://beagle.s3.amazonaws.com/graphics/beaglebone/beaglebone-in-hand.JPG"/>
          <p:cNvPicPr>
            <a:picLocks noChangeAspect="1" noChangeArrowheads="1"/>
          </p:cNvPicPr>
          <p:nvPr/>
        </p:nvPicPr>
        <p:blipFill>
          <a:blip r:embed="rId3" cstate="print"/>
          <a:srcRect l="16250" t="-758" r="25000"/>
          <a:stretch>
            <a:fillRect/>
          </a:stretch>
        </p:blipFill>
        <p:spPr bwMode="auto">
          <a:xfrm>
            <a:off x="6400800" y="3733800"/>
            <a:ext cx="2743199" cy="3124200"/>
          </a:xfrm>
          <a:prstGeom prst="rect">
            <a:avLst/>
          </a:prstGeom>
          <a:noFill/>
        </p:spPr>
      </p:pic>
      <p:pic>
        <p:nvPicPr>
          <p:cNvPr id="6" name="Picture 10" descr="http://dev.emcelettronica.com/files/u4/Linux_on_Hardware.jpg"/>
          <p:cNvPicPr>
            <a:picLocks noChangeAspect="1" noChangeArrowheads="1"/>
          </p:cNvPicPr>
          <p:nvPr/>
        </p:nvPicPr>
        <p:blipFill>
          <a:blip r:embed="rId4" cstate="print"/>
          <a:srcRect/>
          <a:stretch>
            <a:fillRect/>
          </a:stretch>
        </p:blipFill>
        <p:spPr bwMode="auto">
          <a:xfrm>
            <a:off x="2819400" y="4833582"/>
            <a:ext cx="3390900" cy="2024418"/>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FreeRTOS</a:t>
            </a:r>
          </a:p>
        </p:txBody>
      </p:sp>
      <p:sp>
        <p:nvSpPr>
          <p:cNvPr id="3" name="Subtitle 2"/>
          <p:cNvSpPr>
            <a:spLocks noGrp="1"/>
          </p:cNvSpPr>
          <p:nvPr>
            <p:ph type="subTitle" idx="1"/>
          </p:nvPr>
        </p:nvSpPr>
        <p:spPr/>
        <p:txBody>
          <a:bodyPr/>
          <a:lstStyle/>
          <a:p>
            <a:r>
              <a:rPr lang="en-US" dirty="0"/>
              <a:t>Finishing up</a:t>
            </a:r>
          </a:p>
        </p:txBody>
      </p:sp>
    </p:spTree>
    <p:extLst>
      <p:ext uri="{BB962C8B-B14F-4D97-AF65-F5344CB8AC3E}">
        <p14:creationId xmlns:p14="http://schemas.microsoft.com/office/powerpoint/2010/main" val="2891560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t>The basic copyright options</a:t>
            </a:r>
          </a:p>
        </p:txBody>
      </p:sp>
      <p:sp>
        <p:nvSpPr>
          <p:cNvPr id="12" name="Content Placeholder 11"/>
          <p:cNvSpPr>
            <a:spLocks noGrp="1"/>
          </p:cNvSpPr>
          <p:nvPr>
            <p:ph sz="half" idx="1"/>
          </p:nvPr>
        </p:nvSpPr>
        <p:spPr/>
        <p:txBody>
          <a:bodyPr>
            <a:normAutofit fontScale="92500" lnSpcReduction="10000"/>
          </a:bodyPr>
          <a:lstStyle/>
          <a:p>
            <a:r>
              <a:rPr lang="en-US" dirty="0"/>
              <a:t>No license:</a:t>
            </a:r>
          </a:p>
          <a:p>
            <a:pPr lvl="1"/>
            <a:r>
              <a:rPr lang="en-US" dirty="0"/>
              <a:t>Without a license, the code is copyrighted by default. People can read the code, but they have no legal right to use it. To use the code, you must contact the author directly and ask permission.</a:t>
            </a:r>
          </a:p>
        </p:txBody>
      </p:sp>
      <p:sp>
        <p:nvSpPr>
          <p:cNvPr id="13" name="Content Placeholder 12"/>
          <p:cNvSpPr>
            <a:spLocks noGrp="1"/>
          </p:cNvSpPr>
          <p:nvPr>
            <p:ph sz="half" idx="2"/>
          </p:nvPr>
        </p:nvSpPr>
        <p:spPr/>
        <p:txBody>
          <a:bodyPr>
            <a:normAutofit fontScale="92500" lnSpcReduction="10000"/>
          </a:bodyPr>
          <a:lstStyle/>
          <a:p>
            <a:r>
              <a:rPr lang="en-US" dirty="0"/>
              <a:t>Public domain:</a:t>
            </a:r>
          </a:p>
          <a:p>
            <a:pPr lvl="1"/>
            <a:r>
              <a:rPr lang="en-US" dirty="0"/>
              <a:t>If your code is in the public domain, anyone may use your code for any purpose whatsoever. Nothing is in the public domain by default; you have to explicitly put your work in the public domain if you want it there. Otherwise, you must be dead a long time before your work reverts to the public domain.</a:t>
            </a:r>
          </a:p>
        </p:txBody>
      </p:sp>
      <p:sp>
        <p:nvSpPr>
          <p:cNvPr id="14" name="Rectangle 13"/>
          <p:cNvSpPr/>
          <p:nvPr/>
        </p:nvSpPr>
        <p:spPr>
          <a:xfrm>
            <a:off x="228600" y="6400800"/>
            <a:ext cx="8915400" cy="276999"/>
          </a:xfrm>
          <a:prstGeom prst="rect">
            <a:avLst/>
          </a:prstGeom>
        </p:spPr>
        <p:txBody>
          <a:bodyPr wrap="square">
            <a:spAutoFit/>
          </a:bodyPr>
          <a:lstStyle/>
          <a:p>
            <a:r>
              <a:rPr lang="en-US" sz="1200" dirty="0">
                <a:solidFill>
                  <a:schemeClr val="accent1"/>
                </a:solidFill>
              </a:rPr>
              <a:t>Text from </a:t>
            </a:r>
            <a:r>
              <a:rPr lang="en-US" sz="1200" dirty="0">
                <a:solidFill>
                  <a:schemeClr val="accent1"/>
                </a:solidFill>
                <a:hlinkClick r:id="rId2"/>
              </a:rPr>
              <a:t>https://blog.codinghorror.com/pick-a-license-any-license/</a:t>
            </a:r>
            <a:r>
              <a:rPr lang="en-US" sz="1200" dirty="0"/>
              <a:t>, also includes a (too) terse summary of the common software licenses.</a:t>
            </a:r>
            <a:endParaRPr lang="en-US" sz="1200" dirty="0">
              <a:solidFill>
                <a:schemeClr val="accent1"/>
              </a:solidFill>
            </a:endParaRPr>
          </a:p>
        </p:txBody>
      </p:sp>
    </p:spTree>
    <p:extLst>
      <p:ext uri="{BB962C8B-B14F-4D97-AF65-F5344CB8AC3E}">
        <p14:creationId xmlns:p14="http://schemas.microsoft.com/office/powerpoint/2010/main" val="10250215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Linux?</a:t>
            </a:r>
          </a:p>
        </p:txBody>
      </p:sp>
      <p:sp>
        <p:nvSpPr>
          <p:cNvPr id="3" name="Content Placeholder 2"/>
          <p:cNvSpPr>
            <a:spLocks noGrp="1"/>
          </p:cNvSpPr>
          <p:nvPr>
            <p:ph idx="1"/>
          </p:nvPr>
        </p:nvSpPr>
        <p:spPr/>
        <p:txBody>
          <a:bodyPr>
            <a:normAutofit fontScale="85000" lnSpcReduction="20000"/>
          </a:bodyPr>
          <a:lstStyle/>
          <a:p>
            <a:r>
              <a:rPr lang="en-US" dirty="0"/>
              <a:t>A POSIX-compliant and widely deployed desktop/server operating system licensed under the GPL</a:t>
            </a:r>
          </a:p>
          <a:p>
            <a:pPr lvl="1"/>
            <a:r>
              <a:rPr lang="en-US" dirty="0"/>
              <a:t>POSIX</a:t>
            </a:r>
          </a:p>
          <a:p>
            <a:pPr lvl="2"/>
            <a:r>
              <a:rPr lang="en-US" dirty="0"/>
              <a:t>Unix-like environment (shell, standard programs like </a:t>
            </a:r>
            <a:r>
              <a:rPr lang="en-US" dirty="0" err="1"/>
              <a:t>awk</a:t>
            </a:r>
            <a:r>
              <a:rPr lang="en-US" dirty="0"/>
              <a:t> etc.)</a:t>
            </a:r>
          </a:p>
          <a:p>
            <a:pPr lvl="1"/>
            <a:r>
              <a:rPr lang="en-US" dirty="0"/>
              <a:t>Desktop OS</a:t>
            </a:r>
          </a:p>
          <a:p>
            <a:pPr lvl="2"/>
            <a:r>
              <a:rPr lang="en-US" dirty="0"/>
              <a:t>Designed for users and servers</a:t>
            </a:r>
          </a:p>
          <a:p>
            <a:pPr lvl="2"/>
            <a:r>
              <a:rPr lang="en-US" dirty="0"/>
              <a:t>Not designed for embedded systems</a:t>
            </a:r>
          </a:p>
          <a:p>
            <a:pPr lvl="1"/>
            <a:r>
              <a:rPr lang="en-US" dirty="0"/>
              <a:t>GPL</a:t>
            </a:r>
          </a:p>
          <a:p>
            <a:pPr lvl="2"/>
            <a:r>
              <a:rPr lang="en-US" dirty="0"/>
              <a:t>GNU Public License.  May mean you need to make source code available to others.</a:t>
            </a:r>
          </a:p>
          <a:p>
            <a:pPr lvl="3"/>
            <a:r>
              <a:rPr lang="en-US" dirty="0"/>
              <a:t>First “</a:t>
            </a:r>
            <a:r>
              <a:rPr lang="en-US" dirty="0" err="1"/>
              <a:t>copyleft</a:t>
            </a:r>
            <a:r>
              <a:rPr lang="en-US" dirty="0"/>
              <a:t>” license.</a:t>
            </a:r>
          </a:p>
          <a:p>
            <a:pPr lvl="2"/>
            <a:r>
              <a:rPr lang="en-US" dirty="0"/>
              <a:t>Linux is licensed under GPL-2, not GPL-3.</a:t>
            </a:r>
          </a:p>
        </p:txBody>
      </p:sp>
      <p:pic>
        <p:nvPicPr>
          <p:cNvPr id="30722" name="Picture 2" descr="Small letter c turned 180 degrees, surrounded by a single line forming a circle."/>
          <p:cNvPicPr>
            <a:picLocks noChangeAspect="1" noChangeArrowheads="1"/>
          </p:cNvPicPr>
          <p:nvPr/>
        </p:nvPicPr>
        <p:blipFill>
          <a:blip r:embed="rId3" cstate="print"/>
          <a:srcRect/>
          <a:stretch>
            <a:fillRect/>
          </a:stretch>
        </p:blipFill>
        <p:spPr bwMode="auto">
          <a:xfrm>
            <a:off x="7772400" y="5486400"/>
            <a:ext cx="1028701" cy="1028701"/>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GPL in three slides (1/3)</a:t>
            </a:r>
          </a:p>
        </p:txBody>
      </p:sp>
      <p:sp>
        <p:nvSpPr>
          <p:cNvPr id="3" name="Content Placeholder 2"/>
          <p:cNvSpPr>
            <a:spLocks noGrp="1"/>
          </p:cNvSpPr>
          <p:nvPr>
            <p:ph idx="1"/>
          </p:nvPr>
        </p:nvSpPr>
        <p:spPr/>
        <p:txBody>
          <a:bodyPr>
            <a:normAutofit fontScale="85000" lnSpcReduction="20000"/>
          </a:bodyPr>
          <a:lstStyle/>
          <a:p>
            <a:r>
              <a:rPr lang="en-US" dirty="0"/>
              <a:t> A licensee of GPL v2-licensed software can:</a:t>
            </a:r>
          </a:p>
          <a:p>
            <a:pPr lvl="1"/>
            <a:r>
              <a:rPr lang="en-US" dirty="0"/>
              <a:t>copy and distribute the program's unmodified source code</a:t>
            </a:r>
          </a:p>
          <a:p>
            <a:pPr lvl="1"/>
            <a:r>
              <a:rPr lang="en-US" dirty="0"/>
              <a:t>modify the program's source code and distribute the modified source</a:t>
            </a:r>
          </a:p>
          <a:p>
            <a:pPr lvl="1"/>
            <a:r>
              <a:rPr lang="en-US" dirty="0"/>
              <a:t>distribute compiled versions of the program, both modified and unmodified</a:t>
            </a:r>
          </a:p>
          <a:p>
            <a:r>
              <a:rPr lang="en-US" dirty="0"/>
              <a:t>Provided that:</a:t>
            </a:r>
          </a:p>
          <a:p>
            <a:pPr lvl="1"/>
            <a:r>
              <a:rPr lang="en-US" dirty="0"/>
              <a:t>all distributed copies (modified or not) carry a copyright notice and exclusion of warranty</a:t>
            </a:r>
          </a:p>
          <a:p>
            <a:pPr lvl="1"/>
            <a:r>
              <a:rPr lang="en-US" dirty="0"/>
              <a:t>all modified copies are distributed under the GPL v2</a:t>
            </a:r>
          </a:p>
          <a:p>
            <a:pPr lvl="1"/>
            <a:r>
              <a:rPr lang="en-US" dirty="0"/>
              <a:t>all compiled versions of the program are accompanied by the relevant source code, or a viable offer to make the relevant source code available</a:t>
            </a:r>
          </a:p>
          <a:p>
            <a:endParaRPr lang="en-US" dirty="0"/>
          </a:p>
        </p:txBody>
      </p:sp>
      <p:pic>
        <p:nvPicPr>
          <p:cNvPr id="4" name="Picture 2" descr="Small letter c turned 180 degrees, surrounded by a single line forming a circle."/>
          <p:cNvPicPr>
            <a:picLocks noChangeAspect="1" noChangeArrowheads="1"/>
          </p:cNvPicPr>
          <p:nvPr/>
        </p:nvPicPr>
        <p:blipFill>
          <a:blip r:embed="rId3" cstate="print"/>
          <a:srcRect/>
          <a:stretch>
            <a:fillRect/>
          </a:stretch>
        </p:blipFill>
        <p:spPr bwMode="auto">
          <a:xfrm>
            <a:off x="8001000" y="152400"/>
            <a:ext cx="1028701" cy="1028701"/>
          </a:xfrm>
          <a:prstGeom prst="rect">
            <a:avLst/>
          </a:prstGeom>
          <a:noFill/>
        </p:spPr>
      </p:pic>
      <p:sp>
        <p:nvSpPr>
          <p:cNvPr id="5" name="TextBox 4"/>
          <p:cNvSpPr txBox="1"/>
          <p:nvPr/>
        </p:nvSpPr>
        <p:spPr>
          <a:xfrm>
            <a:off x="0" y="0"/>
            <a:ext cx="2200539" cy="338554"/>
          </a:xfrm>
          <a:prstGeom prst="rect">
            <a:avLst/>
          </a:prstGeom>
          <a:noFill/>
          <a:ln>
            <a:solidFill>
              <a:srgbClr val="FF0000"/>
            </a:solidFill>
          </a:ln>
        </p:spPr>
        <p:txBody>
          <a:bodyPr wrap="none" rtlCol="0">
            <a:spAutoFit/>
          </a:bodyPr>
          <a:lstStyle/>
          <a:p>
            <a:r>
              <a:rPr lang="en-US" sz="1600" dirty="0">
                <a:solidFill>
                  <a:srgbClr val="FF0000"/>
                </a:solidFill>
              </a:rPr>
              <a:t>Background: legal issues</a:t>
            </a:r>
          </a:p>
        </p:txBody>
      </p:sp>
      <p:sp>
        <p:nvSpPr>
          <p:cNvPr id="7" name="TextBox 6"/>
          <p:cNvSpPr txBox="1"/>
          <p:nvPr/>
        </p:nvSpPr>
        <p:spPr>
          <a:xfrm>
            <a:off x="228600" y="6553200"/>
            <a:ext cx="5701048" cy="338554"/>
          </a:xfrm>
          <a:prstGeom prst="rect">
            <a:avLst/>
          </a:prstGeom>
          <a:noFill/>
        </p:spPr>
        <p:txBody>
          <a:bodyPr wrap="none" rtlCol="0">
            <a:spAutoFit/>
          </a:bodyPr>
          <a:lstStyle/>
          <a:p>
            <a:r>
              <a:rPr lang="en-US" sz="1600" dirty="0"/>
              <a:t>Largely taken from </a:t>
            </a:r>
            <a:r>
              <a:rPr lang="en-US" sz="1600" dirty="0">
                <a:hlinkClick r:id="rId4"/>
              </a:rPr>
              <a:t>http://www.oss-watch.ac.uk/resources/gpl.xml</a:t>
            </a:r>
            <a:r>
              <a:rPr lang="en-US" sz="16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fade">
                                      <p:cBhvr>
                                        <p:cTn id="1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GPL in three slides (2/3)</a:t>
            </a:r>
          </a:p>
        </p:txBody>
      </p:sp>
      <p:sp>
        <p:nvSpPr>
          <p:cNvPr id="3" name="Content Placeholder 2"/>
          <p:cNvSpPr>
            <a:spLocks noGrp="1"/>
          </p:cNvSpPr>
          <p:nvPr>
            <p:ph idx="1"/>
          </p:nvPr>
        </p:nvSpPr>
        <p:spPr>
          <a:xfrm>
            <a:off x="457200" y="1455739"/>
            <a:ext cx="8229600" cy="5326061"/>
          </a:xfrm>
        </p:spPr>
        <p:txBody>
          <a:bodyPr>
            <a:normAutofit fontScale="70000" lnSpcReduction="20000"/>
          </a:bodyPr>
          <a:lstStyle/>
          <a:p>
            <a:r>
              <a:rPr lang="en-US" dirty="0"/>
              <a:t>Some points</a:t>
            </a:r>
          </a:p>
          <a:p>
            <a:pPr lvl="1"/>
            <a:r>
              <a:rPr lang="en-US" dirty="0"/>
              <a:t>If you don’t redistribute the code, you don’t need to share the source.</a:t>
            </a:r>
          </a:p>
          <a:p>
            <a:pPr lvl="1"/>
            <a:r>
              <a:rPr lang="en-US" dirty="0"/>
              <a:t>You can bundle software with GPL-</a:t>
            </a:r>
            <a:r>
              <a:rPr lang="en-US" dirty="0" err="1"/>
              <a:t>ed</a:t>
            </a:r>
            <a:r>
              <a:rPr lang="en-US" dirty="0"/>
              <a:t> software and not have to license the bundled software.</a:t>
            </a:r>
          </a:p>
          <a:p>
            <a:pPr lvl="2"/>
            <a:r>
              <a:rPr lang="en-US" dirty="0"/>
              <a:t>“Mere aggregations” aren’t impacted. </a:t>
            </a:r>
          </a:p>
          <a:p>
            <a:pPr lvl="1"/>
            <a:r>
              <a:rPr lang="en-US" dirty="0"/>
              <a:t>Loadable Kernel Modules are tricky though</a:t>
            </a:r>
          </a:p>
          <a:p>
            <a:pPr lvl="2"/>
            <a:r>
              <a:rPr lang="en-US" dirty="0"/>
              <a:t>Often we need device drivers for our application (we’ll be writing them later)</a:t>
            </a:r>
          </a:p>
          <a:p>
            <a:pPr lvl="2"/>
            <a:r>
              <a:rPr lang="en-US" dirty="0"/>
              <a:t>But they touch the Linux code in a non-trivial way.</a:t>
            </a:r>
          </a:p>
          <a:p>
            <a:pPr lvl="3"/>
            <a:r>
              <a:rPr lang="en-US" dirty="0"/>
              <a:t>There is some debate about if a LKM is an aggregation or a modification of the original kernel.</a:t>
            </a:r>
          </a:p>
          <a:p>
            <a:pPr lvl="3"/>
            <a:r>
              <a:rPr lang="en-US" dirty="0"/>
              <a:t>In general there are proprietary drivers out there and even open source groups that help support said drivers.</a:t>
            </a:r>
          </a:p>
          <a:p>
            <a:r>
              <a:rPr lang="en-US" dirty="0"/>
              <a:t>General theme:</a:t>
            </a:r>
          </a:p>
          <a:p>
            <a:pPr lvl="1"/>
            <a:r>
              <a:rPr lang="en-US" dirty="0"/>
              <a:t>Be sure you understand the law before you use software licensed under the GPL on a proprietary project.</a:t>
            </a:r>
          </a:p>
          <a:p>
            <a:pPr lvl="2"/>
            <a:r>
              <a:rPr lang="en-US" dirty="0"/>
              <a:t>Using </a:t>
            </a:r>
            <a:r>
              <a:rPr lang="en-US" dirty="0" err="1"/>
              <a:t>gcc</a:t>
            </a:r>
            <a:r>
              <a:rPr lang="en-US" dirty="0"/>
              <a:t> to compile or </a:t>
            </a:r>
            <a:r>
              <a:rPr lang="en-US" dirty="0" err="1"/>
              <a:t>ddd</a:t>
            </a:r>
            <a:r>
              <a:rPr lang="en-US" dirty="0"/>
              <a:t> to debug is fine, but when you are modifying the code of software licensed under the GPL you might be obligated to release your code.</a:t>
            </a:r>
          </a:p>
          <a:p>
            <a:r>
              <a:rPr lang="en-US" dirty="0"/>
              <a:t>Read (or at least scan): </a:t>
            </a:r>
            <a:r>
              <a:rPr lang="en-US" i="1" dirty="0">
                <a:hlinkClick r:id="rId3"/>
              </a:rPr>
              <a:t>The Right to Read </a:t>
            </a:r>
            <a:r>
              <a:rPr lang="en-US" dirty="0"/>
              <a:t>before the midterm.</a:t>
            </a:r>
          </a:p>
          <a:p>
            <a:pPr lvl="1"/>
            <a:r>
              <a:rPr lang="en-US" dirty="0">
                <a:hlinkClick r:id="rId3"/>
              </a:rPr>
              <a:t>https://www.gnu.org/philosophy/right-to-read.en.html</a:t>
            </a:r>
            <a:r>
              <a:rPr lang="en-US" dirty="0"/>
              <a:t> </a:t>
            </a:r>
          </a:p>
        </p:txBody>
      </p:sp>
      <p:pic>
        <p:nvPicPr>
          <p:cNvPr id="4" name="Picture 2" descr="Small letter c turned 180 degrees, surrounded by a single line forming a circle."/>
          <p:cNvPicPr>
            <a:picLocks noChangeAspect="1" noChangeArrowheads="1"/>
          </p:cNvPicPr>
          <p:nvPr/>
        </p:nvPicPr>
        <p:blipFill>
          <a:blip r:embed="rId4" cstate="print"/>
          <a:srcRect/>
          <a:stretch>
            <a:fillRect/>
          </a:stretch>
        </p:blipFill>
        <p:spPr bwMode="auto">
          <a:xfrm>
            <a:off x="8001000" y="152400"/>
            <a:ext cx="1028701" cy="1028701"/>
          </a:xfrm>
          <a:prstGeom prst="rect">
            <a:avLst/>
          </a:prstGeom>
          <a:noFill/>
        </p:spPr>
      </p:pic>
      <p:sp>
        <p:nvSpPr>
          <p:cNvPr id="5" name="TextBox 4"/>
          <p:cNvSpPr txBox="1"/>
          <p:nvPr/>
        </p:nvSpPr>
        <p:spPr>
          <a:xfrm>
            <a:off x="0" y="0"/>
            <a:ext cx="2200539" cy="338554"/>
          </a:xfrm>
          <a:prstGeom prst="rect">
            <a:avLst/>
          </a:prstGeom>
          <a:noFill/>
          <a:ln>
            <a:solidFill>
              <a:srgbClr val="FF0000"/>
            </a:solidFill>
          </a:ln>
        </p:spPr>
        <p:txBody>
          <a:bodyPr wrap="none" rtlCol="0">
            <a:spAutoFit/>
          </a:bodyPr>
          <a:lstStyle/>
          <a:p>
            <a:r>
              <a:rPr lang="en-US" sz="1600" dirty="0">
                <a:solidFill>
                  <a:srgbClr val="FF0000"/>
                </a:solidFill>
              </a:rPr>
              <a:t>Background: legal issues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GPL in three slides (3/3)</a:t>
            </a:r>
          </a:p>
        </p:txBody>
      </p:sp>
      <p:sp>
        <p:nvSpPr>
          <p:cNvPr id="3" name="Content Placeholder 2"/>
          <p:cNvSpPr>
            <a:spLocks noGrp="1"/>
          </p:cNvSpPr>
          <p:nvPr>
            <p:ph idx="1"/>
          </p:nvPr>
        </p:nvSpPr>
        <p:spPr>
          <a:xfrm>
            <a:off x="457200" y="1600200"/>
            <a:ext cx="8229600" cy="5105400"/>
          </a:xfrm>
        </p:spPr>
        <p:txBody>
          <a:bodyPr>
            <a:normAutofit lnSpcReduction="10000"/>
          </a:bodyPr>
          <a:lstStyle/>
          <a:p>
            <a:r>
              <a:rPr lang="en-US" dirty="0"/>
              <a:t>GPL v3</a:t>
            </a:r>
          </a:p>
          <a:p>
            <a:pPr lvl="1"/>
            <a:r>
              <a:rPr lang="en-US" dirty="0"/>
              <a:t>Prevents using GPL on hardware that won’t run other code (“</a:t>
            </a:r>
            <a:r>
              <a:rPr lang="en-US" dirty="0" err="1"/>
              <a:t>Tivoization</a:t>
            </a:r>
            <a:r>
              <a:rPr lang="en-US" dirty="0"/>
              <a:t>”)</a:t>
            </a:r>
          </a:p>
          <a:p>
            <a:pPr lvl="2"/>
            <a:r>
              <a:rPr lang="en-US" dirty="0"/>
              <a:t>Though only for consumer hardware (IBM has a business model here?)</a:t>
            </a:r>
          </a:p>
          <a:p>
            <a:pPr lvl="1"/>
            <a:r>
              <a:rPr lang="en-US" dirty="0"/>
              <a:t>Addresses patents</a:t>
            </a:r>
          </a:p>
          <a:p>
            <a:pPr lvl="2"/>
            <a:r>
              <a:rPr lang="en-US" dirty="0"/>
              <a:t>Can’t sue for (software?) patent on code you release.</a:t>
            </a:r>
          </a:p>
          <a:p>
            <a:r>
              <a:rPr lang="en-US" dirty="0"/>
              <a:t>Lesser GPL</a:t>
            </a:r>
          </a:p>
          <a:p>
            <a:pPr lvl="1"/>
            <a:r>
              <a:rPr lang="en-US" dirty="0"/>
              <a:t>Mainly for libraries/APIs.</a:t>
            </a:r>
          </a:p>
          <a:p>
            <a:pPr lvl="1"/>
            <a:r>
              <a:rPr lang="en-US" dirty="0"/>
              <a:t>Makes it clear can use libraries in proprietary code without having to release proprietary code.</a:t>
            </a:r>
          </a:p>
          <a:p>
            <a:pPr lvl="2"/>
            <a:endParaRPr lang="en-US" dirty="0"/>
          </a:p>
        </p:txBody>
      </p:sp>
      <p:pic>
        <p:nvPicPr>
          <p:cNvPr id="4" name="Picture 2" descr="Small letter c turned 180 degrees, surrounded by a single line forming a circle."/>
          <p:cNvPicPr>
            <a:picLocks noChangeAspect="1" noChangeArrowheads="1"/>
          </p:cNvPicPr>
          <p:nvPr/>
        </p:nvPicPr>
        <p:blipFill>
          <a:blip r:embed="rId3" cstate="print"/>
          <a:srcRect/>
          <a:stretch>
            <a:fillRect/>
          </a:stretch>
        </p:blipFill>
        <p:spPr bwMode="auto">
          <a:xfrm>
            <a:off x="8001000" y="152400"/>
            <a:ext cx="1028701" cy="1028701"/>
          </a:xfrm>
          <a:prstGeom prst="rect">
            <a:avLst/>
          </a:prstGeom>
          <a:noFill/>
        </p:spPr>
      </p:pic>
      <p:sp>
        <p:nvSpPr>
          <p:cNvPr id="5" name="TextBox 4"/>
          <p:cNvSpPr txBox="1"/>
          <p:nvPr/>
        </p:nvSpPr>
        <p:spPr>
          <a:xfrm>
            <a:off x="0" y="0"/>
            <a:ext cx="2200539" cy="338554"/>
          </a:xfrm>
          <a:prstGeom prst="rect">
            <a:avLst/>
          </a:prstGeom>
          <a:noFill/>
          <a:ln>
            <a:solidFill>
              <a:srgbClr val="FF0000"/>
            </a:solidFill>
          </a:ln>
        </p:spPr>
        <p:txBody>
          <a:bodyPr wrap="none" rtlCol="0">
            <a:spAutoFit/>
          </a:bodyPr>
          <a:lstStyle/>
          <a:p>
            <a:r>
              <a:rPr lang="en-US" sz="1600" dirty="0">
                <a:solidFill>
                  <a:srgbClr val="FF0000"/>
                </a:solidFill>
              </a:rPr>
              <a:t>Background: legal issues</a:t>
            </a:r>
          </a:p>
        </p:txBody>
      </p:sp>
    </p:spTree>
    <p:extLst>
      <p:ext uri="{BB962C8B-B14F-4D97-AF65-F5344CB8AC3E}">
        <p14:creationId xmlns:p14="http://schemas.microsoft.com/office/powerpoint/2010/main" val="823252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OK, one more</a:t>
            </a:r>
          </a:p>
        </p:txBody>
      </p:sp>
      <p:sp>
        <p:nvSpPr>
          <p:cNvPr id="3" name="Content Placeholder 2"/>
          <p:cNvSpPr>
            <a:spLocks noGrp="1"/>
          </p:cNvSpPr>
          <p:nvPr>
            <p:ph sz="half" idx="1"/>
          </p:nvPr>
        </p:nvSpPr>
        <p:spPr/>
        <p:txBody>
          <a:bodyPr>
            <a:normAutofit fontScale="85000" lnSpcReduction="10000"/>
          </a:bodyPr>
          <a:lstStyle/>
          <a:p>
            <a:r>
              <a:rPr lang="en-US" dirty="0" err="1"/>
              <a:t>gcc</a:t>
            </a:r>
            <a:r>
              <a:rPr lang="en-US" dirty="0"/>
              <a:t> is GPL v3</a:t>
            </a:r>
          </a:p>
          <a:p>
            <a:pPr lvl="1"/>
            <a:r>
              <a:rPr lang="en-US" dirty="0"/>
              <a:t>But has a runtime exception.</a:t>
            </a:r>
          </a:p>
          <a:p>
            <a:pPr lvl="1"/>
            <a:r>
              <a:rPr lang="en-US" dirty="0"/>
              <a:t>When you use GCC to compile a program, GCC may combine portions of certain GCC header files and runtime libraries with the compiled program. The purpose of this Exception is to allow compilation of non-GPL (including proprietary) programs to use, in this way, the header files and runtime libraries covered by this Exception.</a:t>
            </a:r>
          </a:p>
        </p:txBody>
      </p:sp>
      <p:sp>
        <p:nvSpPr>
          <p:cNvPr id="4" name="Content Placeholder 3"/>
          <p:cNvSpPr>
            <a:spLocks noGrp="1"/>
          </p:cNvSpPr>
          <p:nvPr>
            <p:ph sz="half" idx="2"/>
          </p:nvPr>
        </p:nvSpPr>
        <p:spPr/>
        <p:txBody>
          <a:bodyPr>
            <a:normAutofit fontScale="85000" lnSpcReduction="10000"/>
          </a:bodyPr>
          <a:lstStyle/>
          <a:p>
            <a:r>
              <a:rPr lang="en-US" dirty="0"/>
              <a:t>Linux is GPL v2</a:t>
            </a:r>
          </a:p>
          <a:p>
            <a:pPr lvl="1"/>
            <a:r>
              <a:rPr lang="en-US" dirty="0"/>
              <a:t>Fear of limiting DRM and private keys keeps them away from v3.</a:t>
            </a:r>
          </a:p>
          <a:p>
            <a:r>
              <a:rPr lang="en-US" dirty="0"/>
              <a:t>There is a short preamble:</a:t>
            </a:r>
          </a:p>
          <a:p>
            <a:pPr lvl="1"/>
            <a:r>
              <a:rPr lang="en-US" dirty="0"/>
              <a:t>This copyright does *not* cover user programs that use kernel services by normal system calls - this is merely considered normal use of the kernel, and does *not* fall under the heading of "derived work".</a:t>
            </a:r>
          </a:p>
          <a:p>
            <a:endParaRPr lang="en-US" dirty="0"/>
          </a:p>
        </p:txBody>
      </p:sp>
    </p:spTree>
    <p:extLst>
      <p:ext uri="{BB962C8B-B14F-4D97-AF65-F5344CB8AC3E}">
        <p14:creationId xmlns:p14="http://schemas.microsoft.com/office/powerpoint/2010/main" val="9940989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Another common License:</a:t>
            </a:r>
            <a:br>
              <a:rPr lang="en-US" dirty="0"/>
            </a:br>
            <a:r>
              <a:rPr lang="en-US" b="1" dirty="0"/>
              <a:t>Creative Commons</a:t>
            </a:r>
          </a:p>
        </p:txBody>
      </p:sp>
      <p:sp>
        <p:nvSpPr>
          <p:cNvPr id="5" name="Content Placeholder 4"/>
          <p:cNvSpPr>
            <a:spLocks noGrp="1"/>
          </p:cNvSpPr>
          <p:nvPr>
            <p:ph sz="half" idx="1"/>
          </p:nvPr>
        </p:nvSpPr>
        <p:spPr/>
        <p:txBody>
          <a:bodyPr>
            <a:normAutofit lnSpcReduction="10000"/>
          </a:bodyPr>
          <a:lstStyle/>
          <a:p>
            <a:r>
              <a:rPr lang="en-US" dirty="0"/>
              <a:t>These are basically a free </a:t>
            </a:r>
            <a:r>
              <a:rPr lang="en-US" i="1" dirty="0"/>
              <a:t>configurable</a:t>
            </a:r>
            <a:r>
              <a:rPr lang="en-US" dirty="0"/>
              <a:t> license.</a:t>
            </a:r>
          </a:p>
          <a:p>
            <a:pPr lvl="1"/>
            <a:r>
              <a:rPr lang="en-US" dirty="0"/>
              <a:t>Attribution (</a:t>
            </a:r>
            <a:r>
              <a:rPr lang="en-US" b="1" dirty="0"/>
              <a:t>by</a:t>
            </a:r>
            <a:r>
              <a:rPr lang="en-US" dirty="0"/>
              <a:t>)</a:t>
            </a:r>
          </a:p>
          <a:p>
            <a:pPr lvl="2"/>
            <a:r>
              <a:rPr lang="en-US" dirty="0"/>
              <a:t>Must give author credit</a:t>
            </a:r>
          </a:p>
          <a:p>
            <a:pPr lvl="1"/>
            <a:r>
              <a:rPr lang="en-US" dirty="0" err="1"/>
              <a:t>ShareAlike</a:t>
            </a:r>
            <a:r>
              <a:rPr lang="en-US" dirty="0"/>
              <a:t> (</a:t>
            </a:r>
            <a:r>
              <a:rPr lang="en-US" b="1" dirty="0" err="1"/>
              <a:t>sa</a:t>
            </a:r>
            <a:r>
              <a:rPr lang="en-US" dirty="0"/>
              <a:t>)</a:t>
            </a:r>
          </a:p>
          <a:p>
            <a:pPr lvl="2"/>
            <a:r>
              <a:rPr lang="en-US" dirty="0"/>
              <a:t>Like GPL, they must distribute any changes.</a:t>
            </a:r>
          </a:p>
          <a:p>
            <a:pPr lvl="1"/>
            <a:r>
              <a:rPr lang="en-US" dirty="0" err="1"/>
              <a:t>NonCommercial</a:t>
            </a:r>
            <a:r>
              <a:rPr lang="en-US" dirty="0"/>
              <a:t> (</a:t>
            </a:r>
            <a:r>
              <a:rPr lang="en-US" b="1" dirty="0" err="1"/>
              <a:t>nc</a:t>
            </a:r>
            <a:r>
              <a:rPr lang="en-US" dirty="0"/>
              <a:t>)</a:t>
            </a:r>
          </a:p>
          <a:p>
            <a:pPr lvl="2"/>
            <a:r>
              <a:rPr lang="en-US" dirty="0"/>
              <a:t>Only for non-commercial</a:t>
            </a:r>
          </a:p>
          <a:p>
            <a:pPr lvl="1"/>
            <a:r>
              <a:rPr lang="en-US" dirty="0" err="1"/>
              <a:t>NoDerivatives</a:t>
            </a:r>
            <a:r>
              <a:rPr lang="en-US" dirty="0"/>
              <a:t> (</a:t>
            </a:r>
            <a:r>
              <a:rPr lang="en-US" b="1" dirty="0" err="1"/>
              <a:t>nd</a:t>
            </a:r>
            <a:r>
              <a:rPr lang="en-US" dirty="0"/>
              <a:t>)</a:t>
            </a:r>
          </a:p>
          <a:p>
            <a:pPr lvl="2"/>
            <a:r>
              <a:rPr lang="en-US" dirty="0"/>
              <a:t>Can’t make changes.</a:t>
            </a:r>
          </a:p>
        </p:txBody>
      </p:sp>
      <p:sp>
        <p:nvSpPr>
          <p:cNvPr id="6" name="Content Placeholder 5"/>
          <p:cNvSpPr>
            <a:spLocks noGrp="1"/>
          </p:cNvSpPr>
          <p:nvPr>
            <p:ph sz="half" idx="2"/>
          </p:nvPr>
        </p:nvSpPr>
        <p:spPr/>
        <p:txBody>
          <a:bodyPr>
            <a:normAutofit lnSpcReduction="10000"/>
          </a:bodyPr>
          <a:lstStyle/>
          <a:p>
            <a:r>
              <a:rPr lang="en-US" dirty="0"/>
              <a:t>Idea is, someone smart wrote the words to do what you probably want to do.</a:t>
            </a:r>
          </a:p>
          <a:p>
            <a:pPr lvl="1"/>
            <a:r>
              <a:rPr lang="en-US" dirty="0"/>
              <a:t>You still hold ownership, so if they want a different license, they can come to you to negotiate.</a:t>
            </a:r>
          </a:p>
          <a:p>
            <a:r>
              <a:rPr lang="en-US" dirty="0"/>
              <a:t>Wikipedia is CC BY-SA</a:t>
            </a:r>
          </a:p>
        </p:txBody>
      </p:sp>
      <p:sp>
        <p:nvSpPr>
          <p:cNvPr id="3" name="TextBox 2"/>
          <p:cNvSpPr txBox="1"/>
          <p:nvPr/>
        </p:nvSpPr>
        <p:spPr>
          <a:xfrm>
            <a:off x="1350129" y="6096000"/>
            <a:ext cx="5810052" cy="738664"/>
          </a:xfrm>
          <a:prstGeom prst="rect">
            <a:avLst/>
          </a:prstGeom>
          <a:noFill/>
        </p:spPr>
        <p:txBody>
          <a:bodyPr wrap="none" rtlCol="0">
            <a:spAutoFit/>
          </a:bodyPr>
          <a:lstStyle/>
          <a:p>
            <a:r>
              <a:rPr lang="en-US" sz="1400" dirty="0">
                <a:solidFill>
                  <a:schemeClr val="accent3">
                    <a:lumMod val="50000"/>
                  </a:schemeClr>
                </a:solidFill>
              </a:rPr>
              <a:t>Creative Commons is generally a poor license for code but still used for that.  </a:t>
            </a:r>
            <a:br>
              <a:rPr lang="en-US" sz="1400" dirty="0">
                <a:solidFill>
                  <a:schemeClr val="accent3">
                    <a:lumMod val="50000"/>
                  </a:schemeClr>
                </a:solidFill>
              </a:rPr>
            </a:br>
            <a:r>
              <a:rPr lang="en-US" sz="1400" dirty="0">
                <a:solidFill>
                  <a:schemeClr val="accent3">
                    <a:lumMod val="50000"/>
                  </a:schemeClr>
                </a:solidFill>
              </a:rPr>
              <a:t>See </a:t>
            </a:r>
            <a:r>
              <a:rPr lang="en-US" sz="1400" dirty="0">
                <a:solidFill>
                  <a:schemeClr val="accent3">
                    <a:lumMod val="50000"/>
                  </a:schemeClr>
                </a:solidFill>
                <a:hlinkClick r:id="rId2"/>
              </a:rPr>
              <a:t>https://creativecommons.org/faq/</a:t>
            </a:r>
            <a:endParaRPr lang="en-US" sz="1400" dirty="0">
              <a:solidFill>
                <a:schemeClr val="accent3">
                  <a:lumMod val="50000"/>
                </a:schemeClr>
              </a:solidFill>
            </a:endParaRPr>
          </a:p>
          <a:p>
            <a:r>
              <a:rPr lang="en-US" sz="1400" dirty="0">
                <a:solidFill>
                  <a:schemeClr val="accent3">
                    <a:lumMod val="50000"/>
                  </a:schemeClr>
                </a:solidFill>
              </a:rPr>
              <a:t>But quite useful for documentation and databases</a:t>
            </a:r>
          </a:p>
        </p:txBody>
      </p:sp>
    </p:spTree>
    <p:extLst>
      <p:ext uri="{BB962C8B-B14F-4D97-AF65-F5344CB8AC3E}">
        <p14:creationId xmlns:p14="http://schemas.microsoft.com/office/powerpoint/2010/main" val="2151890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
                                            <p:txEl>
                                              <p:pRg st="0" end="0"/>
                                            </p:txEl>
                                          </p:spTgt>
                                        </p:tgtEl>
                                        <p:attrNameLst>
                                          <p:attrName>style.visibility</p:attrName>
                                        </p:attrNameLst>
                                      </p:cBhvr>
                                      <p:to>
                                        <p:strVal val="visible"/>
                                      </p:to>
                                    </p:set>
                                    <p:anim calcmode="lin" valueType="num">
                                      <p:cBhvr additive="base">
                                        <p:cTn id="20"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1" end="1"/>
                                            </p:txEl>
                                          </p:spTgt>
                                        </p:tgtEl>
                                        <p:attrNameLst>
                                          <p:attrName>style.visibility</p:attrName>
                                        </p:attrNameLst>
                                      </p:cBhvr>
                                      <p:to>
                                        <p:strVal val="visible"/>
                                      </p:to>
                                    </p:set>
                                    <p:anim calcmode="lin" valueType="num">
                                      <p:cBhvr additive="base">
                                        <p:cTn id="26"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MIT license</a:t>
            </a:r>
          </a:p>
        </p:txBody>
      </p:sp>
      <p:sp>
        <p:nvSpPr>
          <p:cNvPr id="3" name="Content Placeholder 2"/>
          <p:cNvSpPr>
            <a:spLocks noGrp="1"/>
          </p:cNvSpPr>
          <p:nvPr>
            <p:ph sz="half" idx="1"/>
          </p:nvPr>
        </p:nvSpPr>
        <p:spPr/>
        <p:txBody>
          <a:bodyPr>
            <a:noAutofit/>
          </a:bodyPr>
          <a:lstStyle/>
          <a:p>
            <a:r>
              <a:rPr lang="en-US" sz="1600" dirty="0"/>
              <a:t>Permission is hereby granted, free of charge, to any person obtaining a copy of this software and associated documentation files (the "Software"), to deal in the Software without restriction, including without limitation the rights to use, copy, modify, merge, publish, distribute, sublicense, and/or sell copies of the Software, and to permit persons to whom the Software is furnished to do so, subject to the following conditions:</a:t>
            </a:r>
          </a:p>
          <a:p>
            <a:endParaRPr lang="en-US" sz="1600" dirty="0"/>
          </a:p>
          <a:p>
            <a:r>
              <a:rPr lang="en-US" sz="1600" dirty="0"/>
              <a:t>The above copyright notice and this permission notice shall be included in all copies or substantial portions of the Software.</a:t>
            </a:r>
          </a:p>
          <a:p>
            <a:endParaRPr lang="en-US" sz="1600" dirty="0"/>
          </a:p>
          <a:p>
            <a:r>
              <a:rPr lang="en-US" sz="1600" dirty="0"/>
              <a:t>(And then a disclaimer of liability)</a:t>
            </a:r>
          </a:p>
        </p:txBody>
      </p:sp>
      <p:sp>
        <p:nvSpPr>
          <p:cNvPr id="4" name="Content Placeholder 3"/>
          <p:cNvSpPr>
            <a:spLocks noGrp="1"/>
          </p:cNvSpPr>
          <p:nvPr>
            <p:ph sz="half" idx="2"/>
          </p:nvPr>
        </p:nvSpPr>
        <p:spPr/>
        <p:txBody>
          <a:bodyPr>
            <a:normAutofit/>
          </a:bodyPr>
          <a:lstStyle/>
          <a:p>
            <a:r>
              <a:rPr lang="en-US" dirty="0"/>
              <a:t>Basically, just grants permission.</a:t>
            </a:r>
          </a:p>
          <a:p>
            <a:pPr lvl="1"/>
            <a:r>
              <a:rPr lang="en-US" dirty="0"/>
              <a:t>Can add to a closed-source product, etc.</a:t>
            </a:r>
          </a:p>
          <a:p>
            <a:pPr lvl="1"/>
            <a:r>
              <a:rPr lang="en-US" dirty="0"/>
              <a:t>More-or-less public domain with the disclaimer of liability being required in any place the code is used.</a:t>
            </a:r>
          </a:p>
        </p:txBody>
      </p:sp>
    </p:spTree>
    <p:extLst>
      <p:ext uri="{BB962C8B-B14F-4D97-AF65-F5344CB8AC3E}">
        <p14:creationId xmlns:p14="http://schemas.microsoft.com/office/powerpoint/2010/main" val="29661088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Fair use</a:t>
            </a:r>
          </a:p>
        </p:txBody>
      </p:sp>
      <p:sp>
        <p:nvSpPr>
          <p:cNvPr id="5" name="Content Placeholder 4"/>
          <p:cNvSpPr>
            <a:spLocks noGrp="1"/>
          </p:cNvSpPr>
          <p:nvPr>
            <p:ph idx="1"/>
          </p:nvPr>
        </p:nvSpPr>
        <p:spPr/>
        <p:txBody>
          <a:bodyPr>
            <a:normAutofit fontScale="77500" lnSpcReduction="20000"/>
          </a:bodyPr>
          <a:lstStyle/>
          <a:p>
            <a:r>
              <a:rPr lang="en-US" dirty="0"/>
              <a:t>Fair use lets you use copyrighted works</a:t>
            </a:r>
          </a:p>
          <a:p>
            <a:pPr lvl="1"/>
            <a:r>
              <a:rPr lang="en-US" dirty="0"/>
              <a:t>But in general there are guidelines for what you can use.</a:t>
            </a:r>
          </a:p>
          <a:p>
            <a:r>
              <a:rPr lang="en-US" dirty="0"/>
              <a:t>Four factors are:</a:t>
            </a:r>
          </a:p>
          <a:p>
            <a:pPr lvl="1"/>
            <a:r>
              <a:rPr lang="en-US" dirty="0"/>
              <a:t>the purpose and character of your use</a:t>
            </a:r>
          </a:p>
          <a:p>
            <a:pPr lvl="2"/>
            <a:r>
              <a:rPr lang="en-US" dirty="0"/>
              <a:t>Transformative or not (parody falls here)</a:t>
            </a:r>
          </a:p>
          <a:p>
            <a:pPr lvl="1"/>
            <a:r>
              <a:rPr lang="en-US" dirty="0"/>
              <a:t>the nature of the copyrighted work</a:t>
            </a:r>
          </a:p>
          <a:p>
            <a:pPr lvl="2"/>
            <a:r>
              <a:rPr lang="en-US" dirty="0"/>
              <a:t>Published/not published, factual works.</a:t>
            </a:r>
          </a:p>
          <a:p>
            <a:pPr lvl="1"/>
            <a:r>
              <a:rPr lang="en-US" dirty="0"/>
              <a:t>the amount and substantiality of the portion taken</a:t>
            </a:r>
          </a:p>
          <a:p>
            <a:pPr lvl="2"/>
            <a:r>
              <a:rPr lang="en-US" dirty="0"/>
              <a:t>The amount taken and the % taken both play a role.</a:t>
            </a:r>
          </a:p>
          <a:p>
            <a:pPr lvl="1"/>
            <a:r>
              <a:rPr lang="en-US" dirty="0"/>
              <a:t>the effect of the use upon the potential market</a:t>
            </a:r>
          </a:p>
          <a:p>
            <a:pPr lvl="2"/>
            <a:r>
              <a:rPr lang="en-US" dirty="0"/>
              <a:t>If you reduce the market for the original work, that’s a problem.</a:t>
            </a:r>
          </a:p>
          <a:p>
            <a:r>
              <a:rPr lang="en-US" dirty="0"/>
              <a:t>Fair use in code is tricky at best.</a:t>
            </a:r>
          </a:p>
          <a:p>
            <a:pPr lvl="1"/>
            <a:r>
              <a:rPr lang="en-US" dirty="0"/>
              <a:t>APIs sometimes fit here (see Oracle America vs. Google Inc.)</a:t>
            </a:r>
          </a:p>
          <a:p>
            <a:pPr lvl="1"/>
            <a:endParaRPr lang="en-US" dirty="0"/>
          </a:p>
        </p:txBody>
      </p:sp>
      <p:sp>
        <p:nvSpPr>
          <p:cNvPr id="6" name="Rectangle 5"/>
          <p:cNvSpPr/>
          <p:nvPr/>
        </p:nvSpPr>
        <p:spPr>
          <a:xfrm>
            <a:off x="609600" y="6301105"/>
            <a:ext cx="7117080" cy="369332"/>
          </a:xfrm>
          <a:prstGeom prst="rect">
            <a:avLst/>
          </a:prstGeom>
        </p:spPr>
        <p:txBody>
          <a:bodyPr wrap="square">
            <a:spAutoFit/>
          </a:bodyPr>
          <a:lstStyle/>
          <a:p>
            <a:r>
              <a:rPr lang="en-US" dirty="0">
                <a:solidFill>
                  <a:srgbClr val="FF0000"/>
                </a:solidFill>
              </a:rPr>
              <a:t>http://fairuse.stanford.edu/overview/fair-use/four-factors/</a:t>
            </a:r>
          </a:p>
        </p:txBody>
      </p:sp>
    </p:spTree>
    <p:extLst>
      <p:ext uri="{BB962C8B-B14F-4D97-AF65-F5344CB8AC3E}">
        <p14:creationId xmlns:p14="http://schemas.microsoft.com/office/powerpoint/2010/main" val="3763689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xEl>
                                              <p:pRg st="3" end="3"/>
                                            </p:txEl>
                                          </p:spTgt>
                                        </p:tgtEl>
                                        <p:attrNameLst>
                                          <p:attrName>style.visibility</p:attrName>
                                        </p:attrNameLst>
                                      </p:cBhvr>
                                      <p:to>
                                        <p:strVal val="visible"/>
                                      </p:to>
                                    </p:set>
                                    <p:anim calcmode="lin" valueType="num">
                                      <p:cBhvr additive="base">
                                        <p:cTn id="14"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5">
                                            <p:txEl>
                                              <p:pRg st="4" end="4"/>
                                            </p:txEl>
                                          </p:spTgt>
                                        </p:tgtEl>
                                        <p:attrNameLst>
                                          <p:attrName>style.visibility</p:attrName>
                                        </p:attrNameLst>
                                      </p:cBhvr>
                                      <p:to>
                                        <p:strVal val="visible"/>
                                      </p:to>
                                    </p:set>
                                    <p:anim calcmode="lin" valueType="num">
                                      <p:cBhvr additive="base">
                                        <p:cTn id="18"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 calcmode="lin" valueType="num">
                                      <p:cBhvr additive="base">
                                        <p:cTn id="24"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anim calcmode="lin" valueType="num">
                                      <p:cBhvr additive="base">
                                        <p:cTn id="28"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5">
                                            <p:txEl>
                                              <p:pRg st="7" end="7"/>
                                            </p:txEl>
                                          </p:spTgt>
                                        </p:tgtEl>
                                        <p:attrNameLst>
                                          <p:attrName>style.visibility</p:attrName>
                                        </p:attrNameLst>
                                      </p:cBhvr>
                                      <p:to>
                                        <p:strVal val="visible"/>
                                      </p:to>
                                    </p:set>
                                    <p:anim calcmode="lin" valueType="num">
                                      <p:cBhvr additive="base">
                                        <p:cTn id="34"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5">
                                            <p:txEl>
                                              <p:pRg st="7" end="7"/>
                                            </p:txEl>
                                          </p:spTgt>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5">
                                            <p:txEl>
                                              <p:pRg st="8" end="8"/>
                                            </p:txEl>
                                          </p:spTgt>
                                        </p:tgtEl>
                                        <p:attrNameLst>
                                          <p:attrName>style.visibility</p:attrName>
                                        </p:attrNameLst>
                                      </p:cBhvr>
                                      <p:to>
                                        <p:strVal val="visible"/>
                                      </p:to>
                                    </p:set>
                                    <p:anim calcmode="lin" valueType="num">
                                      <p:cBhvr additive="base">
                                        <p:cTn id="38"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5">
                                            <p:txEl>
                                              <p:pRg st="9" end="9"/>
                                            </p:txEl>
                                          </p:spTgt>
                                        </p:tgtEl>
                                        <p:attrNameLst>
                                          <p:attrName>style.visibility</p:attrName>
                                        </p:attrNameLst>
                                      </p:cBhvr>
                                      <p:to>
                                        <p:strVal val="visible"/>
                                      </p:to>
                                    </p:set>
                                    <p:anim calcmode="lin" valueType="num">
                                      <p:cBhvr additive="base">
                                        <p:cTn id="44"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5">
                                            <p:txEl>
                                              <p:pRg st="9" end="9"/>
                                            </p:txEl>
                                          </p:spTgt>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5">
                                            <p:txEl>
                                              <p:pRg st="10" end="10"/>
                                            </p:txEl>
                                          </p:spTgt>
                                        </p:tgtEl>
                                        <p:attrNameLst>
                                          <p:attrName>style.visibility</p:attrName>
                                        </p:attrNameLst>
                                      </p:cBhvr>
                                      <p:to>
                                        <p:strVal val="visible"/>
                                      </p:to>
                                    </p:set>
                                    <p:anim calcmode="lin" valueType="num">
                                      <p:cBhvr additive="base">
                                        <p:cTn id="48" dur="500" fill="hold"/>
                                        <p:tgtEl>
                                          <p:spTgt spid="5">
                                            <p:txEl>
                                              <p:pRg st="10" end="10"/>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5">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nodeType="clickEffect">
                                  <p:stCondLst>
                                    <p:cond delay="0"/>
                                  </p:stCondLst>
                                  <p:childTnLst>
                                    <p:set>
                                      <p:cBhvr>
                                        <p:cTn id="53" dur="1" fill="hold">
                                          <p:stCondLst>
                                            <p:cond delay="0"/>
                                          </p:stCondLst>
                                        </p:cTn>
                                        <p:tgtEl>
                                          <p:spTgt spid="5">
                                            <p:txEl>
                                              <p:pRg st="11" end="11"/>
                                            </p:txEl>
                                          </p:spTgt>
                                        </p:tgtEl>
                                        <p:attrNameLst>
                                          <p:attrName>style.visibility</p:attrName>
                                        </p:attrNameLst>
                                      </p:cBhvr>
                                      <p:to>
                                        <p:strVal val="visible"/>
                                      </p:to>
                                    </p:set>
                                    <p:anim calcmode="lin" valueType="num">
                                      <p:cBhvr>
                                        <p:cTn id="54" dur="500" fill="hold"/>
                                        <p:tgtEl>
                                          <p:spTgt spid="5">
                                            <p:txEl>
                                              <p:pRg st="11" end="11"/>
                                            </p:txEl>
                                          </p:spTgt>
                                        </p:tgtEl>
                                        <p:attrNameLst>
                                          <p:attrName>ppt_w</p:attrName>
                                        </p:attrNameLst>
                                      </p:cBhvr>
                                      <p:tavLst>
                                        <p:tav tm="0">
                                          <p:val>
                                            <p:fltVal val="0"/>
                                          </p:val>
                                        </p:tav>
                                        <p:tav tm="100000">
                                          <p:val>
                                            <p:strVal val="#ppt_w"/>
                                          </p:val>
                                        </p:tav>
                                      </p:tavLst>
                                    </p:anim>
                                    <p:anim calcmode="lin" valueType="num">
                                      <p:cBhvr>
                                        <p:cTn id="55" dur="500" fill="hold"/>
                                        <p:tgtEl>
                                          <p:spTgt spid="5">
                                            <p:txEl>
                                              <p:pRg st="11" end="11"/>
                                            </p:txEl>
                                          </p:spTgt>
                                        </p:tgtEl>
                                        <p:attrNameLst>
                                          <p:attrName>ppt_h</p:attrName>
                                        </p:attrNameLst>
                                      </p:cBhvr>
                                      <p:tavLst>
                                        <p:tav tm="0">
                                          <p:val>
                                            <p:fltVal val="0"/>
                                          </p:val>
                                        </p:tav>
                                        <p:tav tm="100000">
                                          <p:val>
                                            <p:strVal val="#ppt_h"/>
                                          </p:val>
                                        </p:tav>
                                      </p:tavLst>
                                    </p:anim>
                                    <p:animEffect transition="in" filter="fade">
                                      <p:cBhvr>
                                        <p:cTn id="56" dur="500"/>
                                        <p:tgtEl>
                                          <p:spTgt spid="5">
                                            <p:txEl>
                                              <p:pRg st="11" end="11"/>
                                            </p:txEl>
                                          </p:spTgt>
                                        </p:tgtEl>
                                      </p:cBhvr>
                                    </p:animEffect>
                                  </p:childTnLst>
                                </p:cTn>
                              </p:par>
                              <p:par>
                                <p:cTn id="57" presetID="53" presetClass="entr" presetSubtype="16" fill="hold" nodeType="withEffect">
                                  <p:stCondLst>
                                    <p:cond delay="0"/>
                                  </p:stCondLst>
                                  <p:childTnLst>
                                    <p:set>
                                      <p:cBhvr>
                                        <p:cTn id="58" dur="1" fill="hold">
                                          <p:stCondLst>
                                            <p:cond delay="0"/>
                                          </p:stCondLst>
                                        </p:cTn>
                                        <p:tgtEl>
                                          <p:spTgt spid="5">
                                            <p:txEl>
                                              <p:pRg st="12" end="12"/>
                                            </p:txEl>
                                          </p:spTgt>
                                        </p:tgtEl>
                                        <p:attrNameLst>
                                          <p:attrName>style.visibility</p:attrName>
                                        </p:attrNameLst>
                                      </p:cBhvr>
                                      <p:to>
                                        <p:strVal val="visible"/>
                                      </p:to>
                                    </p:set>
                                    <p:anim calcmode="lin" valueType="num">
                                      <p:cBhvr>
                                        <p:cTn id="59" dur="500" fill="hold"/>
                                        <p:tgtEl>
                                          <p:spTgt spid="5">
                                            <p:txEl>
                                              <p:pRg st="12" end="12"/>
                                            </p:txEl>
                                          </p:spTgt>
                                        </p:tgtEl>
                                        <p:attrNameLst>
                                          <p:attrName>ppt_w</p:attrName>
                                        </p:attrNameLst>
                                      </p:cBhvr>
                                      <p:tavLst>
                                        <p:tav tm="0">
                                          <p:val>
                                            <p:fltVal val="0"/>
                                          </p:val>
                                        </p:tav>
                                        <p:tav tm="100000">
                                          <p:val>
                                            <p:strVal val="#ppt_w"/>
                                          </p:val>
                                        </p:tav>
                                      </p:tavLst>
                                    </p:anim>
                                    <p:anim calcmode="lin" valueType="num">
                                      <p:cBhvr>
                                        <p:cTn id="60" dur="500" fill="hold"/>
                                        <p:tgtEl>
                                          <p:spTgt spid="5">
                                            <p:txEl>
                                              <p:pRg st="12" end="12"/>
                                            </p:txEl>
                                          </p:spTgt>
                                        </p:tgtEl>
                                        <p:attrNameLst>
                                          <p:attrName>ppt_h</p:attrName>
                                        </p:attrNameLst>
                                      </p:cBhvr>
                                      <p:tavLst>
                                        <p:tav tm="0">
                                          <p:val>
                                            <p:fltVal val="0"/>
                                          </p:val>
                                        </p:tav>
                                        <p:tav tm="100000">
                                          <p:val>
                                            <p:strVal val="#ppt_h"/>
                                          </p:val>
                                        </p:tav>
                                      </p:tavLst>
                                    </p:anim>
                                    <p:animEffect transition="in" filter="fade">
                                      <p:cBhvr>
                                        <p:cTn id="61" dur="500"/>
                                        <p:tgtEl>
                                          <p:spTgt spid="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Start on Linux</a:t>
            </a:r>
          </a:p>
        </p:txBody>
      </p:sp>
      <p:sp>
        <p:nvSpPr>
          <p:cNvPr id="6" name="Subtitle 5"/>
          <p:cNvSpPr>
            <a:spLocks noGrp="1"/>
          </p:cNvSpPr>
          <p:nvPr>
            <p:ph type="subTitle" idx="1"/>
          </p:nvPr>
        </p:nvSpPr>
        <p:spPr/>
        <p:txBody>
          <a:bodyPr/>
          <a:lstStyle/>
          <a:p>
            <a:r>
              <a:rPr lang="en-US" dirty="0"/>
              <a:t>Just some context</a:t>
            </a:r>
          </a:p>
          <a:p>
            <a:r>
              <a:rPr lang="en-US" sz="2000" dirty="0"/>
              <a:t>We’ll get to the stuff you need for lab 4 next time.</a:t>
            </a:r>
          </a:p>
        </p:txBody>
      </p:sp>
    </p:spTree>
    <p:extLst>
      <p:ext uri="{BB962C8B-B14F-4D97-AF65-F5344CB8AC3E}">
        <p14:creationId xmlns:p14="http://schemas.microsoft.com/office/powerpoint/2010/main" val="3046676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Creating a task: example</a:t>
            </a:r>
          </a:p>
        </p:txBody>
      </p:sp>
      <p:sp>
        <p:nvSpPr>
          <p:cNvPr id="3" name="Content Placeholder 2"/>
          <p:cNvSpPr>
            <a:spLocks noGrp="1"/>
          </p:cNvSpPr>
          <p:nvPr>
            <p:ph idx="1"/>
          </p:nvPr>
        </p:nvSpPr>
        <p:spPr/>
        <p:txBody>
          <a:bodyPr/>
          <a:lstStyle/>
          <a:p>
            <a:endParaRPr lang="en-US" dirty="0"/>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738" y="1562100"/>
            <a:ext cx="8772525" cy="3733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85800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kernel? (1/2)</a:t>
            </a:r>
          </a:p>
        </p:txBody>
      </p:sp>
      <p:sp>
        <p:nvSpPr>
          <p:cNvPr id="3" name="Content Placeholder 2"/>
          <p:cNvSpPr>
            <a:spLocks noGrp="1"/>
          </p:cNvSpPr>
          <p:nvPr>
            <p:ph idx="1"/>
          </p:nvPr>
        </p:nvSpPr>
        <p:spPr/>
        <p:txBody>
          <a:bodyPr>
            <a:normAutofit lnSpcReduction="10000"/>
          </a:bodyPr>
          <a:lstStyle/>
          <a:p>
            <a:r>
              <a:rPr lang="en-US" dirty="0"/>
              <a:t>The kernel’s job is to talk to the hardware and software, and to manage the system’s resources as best as possible. </a:t>
            </a:r>
          </a:p>
          <a:p>
            <a:pPr lvl="1"/>
            <a:r>
              <a:rPr lang="en-US" dirty="0"/>
              <a:t>It talks to the hardware via the drivers that are included in the kernel (or additionally installed later on in the form of a “kernel module”). </a:t>
            </a:r>
          </a:p>
          <a:p>
            <a:pPr lvl="2"/>
            <a:r>
              <a:rPr lang="en-US" dirty="0"/>
              <a:t>This way, when an application wants to do something (say change the volume setting of the speakers), it can just submit that request to the kernel, and the kernel can use the driver it has for the speakers to actually change the volume.</a:t>
            </a:r>
          </a:p>
          <a:p>
            <a:endParaRPr lang="en-US" dirty="0"/>
          </a:p>
        </p:txBody>
      </p:sp>
      <p:sp>
        <p:nvSpPr>
          <p:cNvPr id="4" name="Rectangle 3"/>
          <p:cNvSpPr/>
          <p:nvPr/>
        </p:nvSpPr>
        <p:spPr>
          <a:xfrm>
            <a:off x="457200" y="6400800"/>
            <a:ext cx="7315200" cy="307777"/>
          </a:xfrm>
          <a:prstGeom prst="rect">
            <a:avLst/>
          </a:prstGeom>
        </p:spPr>
        <p:txBody>
          <a:bodyPr wrap="square">
            <a:spAutoFit/>
          </a:bodyPr>
          <a:lstStyle/>
          <a:p>
            <a:r>
              <a:rPr lang="en-US" sz="1400" dirty="0">
                <a:solidFill>
                  <a:srgbClr val="FF0000"/>
                </a:solidFill>
              </a:rPr>
              <a:t>This part taken from http://www.makeuseof.com/tag/linux-kernel-explanation-laymans-terms/</a:t>
            </a:r>
          </a:p>
        </p:txBody>
      </p:sp>
      <p:sp>
        <p:nvSpPr>
          <p:cNvPr id="5" name="TextBox 4"/>
          <p:cNvSpPr txBox="1"/>
          <p:nvPr/>
        </p:nvSpPr>
        <p:spPr>
          <a:xfrm>
            <a:off x="0" y="0"/>
            <a:ext cx="1170385" cy="338554"/>
          </a:xfrm>
          <a:prstGeom prst="rect">
            <a:avLst/>
          </a:prstGeom>
          <a:noFill/>
          <a:ln>
            <a:solidFill>
              <a:srgbClr val="FF0000"/>
            </a:solidFill>
          </a:ln>
        </p:spPr>
        <p:txBody>
          <a:bodyPr wrap="none" rtlCol="0">
            <a:spAutoFit/>
          </a:bodyPr>
          <a:lstStyle/>
          <a:p>
            <a:r>
              <a:rPr lang="en-US" sz="1600" dirty="0">
                <a:solidFill>
                  <a:srgbClr val="FF0000"/>
                </a:solidFill>
              </a:rPr>
              <a:t>Background</a:t>
            </a:r>
          </a:p>
        </p:txBody>
      </p:sp>
    </p:spTree>
    <p:extLst>
      <p:ext uri="{BB962C8B-B14F-4D97-AF65-F5344CB8AC3E}">
        <p14:creationId xmlns:p14="http://schemas.microsoft.com/office/powerpoint/2010/main" val="269290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000"/>
                                        <p:tgtEl>
                                          <p:spTgt spid="3">
                                            <p:txEl>
                                              <p:pRg st="1" end="1"/>
                                            </p:txEl>
                                          </p:spTgt>
                                        </p:tgtEl>
                                      </p:cBhvr>
                                    </p:animEffect>
                                    <p:anim calcmode="lin" valueType="num">
                                      <p:cBhvr>
                                        <p:cTn id="8"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kernel? (2/2)</a:t>
            </a:r>
          </a:p>
        </p:txBody>
      </p:sp>
      <p:sp>
        <p:nvSpPr>
          <p:cNvPr id="3" name="Content Placeholder 2"/>
          <p:cNvSpPr>
            <a:spLocks noGrp="1"/>
          </p:cNvSpPr>
          <p:nvPr>
            <p:ph idx="1"/>
          </p:nvPr>
        </p:nvSpPr>
        <p:spPr/>
        <p:txBody>
          <a:bodyPr>
            <a:normAutofit fontScale="85000" lnSpcReduction="10000"/>
          </a:bodyPr>
          <a:lstStyle/>
          <a:p>
            <a:r>
              <a:rPr lang="en-US" dirty="0"/>
              <a:t>The kernel is highly involved in resource management.</a:t>
            </a:r>
          </a:p>
          <a:p>
            <a:pPr lvl="1"/>
            <a:r>
              <a:rPr lang="en-US" dirty="0"/>
              <a:t>It has to make sure that there is enough memory available for an application to run, as well as to place an application in the right location in memory. </a:t>
            </a:r>
          </a:p>
          <a:p>
            <a:pPr lvl="1"/>
            <a:r>
              <a:rPr lang="en-US" dirty="0"/>
              <a:t>It tries to optimize the usage of the processor so that it can complete tasks as quickly as possible. It also aims to avoid deadlocks, which are problems that completely halt the system when one application needs a resource that another application is using. </a:t>
            </a:r>
          </a:p>
          <a:p>
            <a:pPr lvl="1"/>
            <a:r>
              <a:rPr lang="en-US" dirty="0"/>
              <a:t>It’s a fairly complicated circus act to coordinate all of those things, but it needs to be done and that’s what the kernel is for.</a:t>
            </a:r>
          </a:p>
        </p:txBody>
      </p:sp>
      <p:sp>
        <p:nvSpPr>
          <p:cNvPr id="5" name="TextBox 4"/>
          <p:cNvSpPr txBox="1"/>
          <p:nvPr/>
        </p:nvSpPr>
        <p:spPr>
          <a:xfrm>
            <a:off x="0" y="0"/>
            <a:ext cx="1170385" cy="338554"/>
          </a:xfrm>
          <a:prstGeom prst="rect">
            <a:avLst/>
          </a:prstGeom>
          <a:noFill/>
          <a:ln>
            <a:solidFill>
              <a:srgbClr val="FF0000"/>
            </a:solidFill>
          </a:ln>
        </p:spPr>
        <p:txBody>
          <a:bodyPr wrap="none" rtlCol="0">
            <a:spAutoFit/>
          </a:bodyPr>
          <a:lstStyle/>
          <a:p>
            <a:r>
              <a:rPr lang="en-US" sz="1600" dirty="0">
                <a:solidFill>
                  <a:srgbClr val="FF0000"/>
                </a:solidFill>
              </a:rPr>
              <a:t>Background</a:t>
            </a:r>
          </a:p>
        </p:txBody>
      </p:sp>
    </p:spTree>
    <p:extLst>
      <p:ext uri="{BB962C8B-B14F-4D97-AF65-F5344CB8AC3E}">
        <p14:creationId xmlns:p14="http://schemas.microsoft.com/office/powerpoint/2010/main" val="10647183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img.my.csdn.net/uploads/201010/14/0_128703467250Ty.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 y="34290"/>
            <a:ext cx="9067800" cy="680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92244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
            <a:ext cx="7620000" cy="715962"/>
          </a:xfrm>
        </p:spPr>
        <p:txBody>
          <a:bodyPr>
            <a:normAutofit fontScale="90000"/>
          </a:bodyPr>
          <a:lstStyle/>
          <a:p>
            <a:r>
              <a:rPr lang="en-US" dirty="0"/>
              <a:t>Linux Kernel history</a:t>
            </a:r>
          </a:p>
        </p:txBody>
      </p:sp>
      <p:sp>
        <p:nvSpPr>
          <p:cNvPr id="3" name="Content Placeholder 2"/>
          <p:cNvSpPr>
            <a:spLocks noGrp="1"/>
          </p:cNvSpPr>
          <p:nvPr>
            <p:ph idx="1"/>
          </p:nvPr>
        </p:nvSpPr>
        <p:spPr>
          <a:xfrm>
            <a:off x="72951" y="3581400"/>
            <a:ext cx="5108649" cy="3048000"/>
          </a:xfrm>
        </p:spPr>
        <p:txBody>
          <a:bodyPr>
            <a:noAutofit/>
          </a:bodyPr>
          <a:lstStyle/>
          <a:p>
            <a:r>
              <a:rPr lang="en-US" sz="2400" dirty="0"/>
              <a:t>3.0 isn’t a radical change from 2.6, instead a 2.6 upgrade was move to 3.0 for Linux’s 20</a:t>
            </a:r>
            <a:r>
              <a:rPr lang="en-US" sz="2400" baseline="30000" dirty="0"/>
              <a:t>th</a:t>
            </a:r>
            <a:r>
              <a:rPr lang="en-US" sz="2400" dirty="0"/>
              <a:t> anniversary.   </a:t>
            </a:r>
          </a:p>
          <a:p>
            <a:pPr lvl="1"/>
            <a:r>
              <a:rPr lang="en-US" sz="1600" b="1" dirty="0"/>
              <a:t>“So what are the big changes? </a:t>
            </a:r>
            <a:r>
              <a:rPr lang="en-US" sz="1600" dirty="0"/>
              <a:t>NOTHING. Absolutely nothing. Sure, we have the usual two thirds driver changes, and a lot of random fixes, but the point is that 3.0 is *just* about renumbering…” [</a:t>
            </a:r>
            <a:r>
              <a:rPr lang="en-US" sz="1600" dirty="0">
                <a:hlinkClick r:id="rId3"/>
              </a:rPr>
              <a:t>https://lkml.org/lkml/2011/5/29/204</a:t>
            </a:r>
            <a:r>
              <a:rPr lang="en-US" sz="1600" dirty="0"/>
              <a:t>] </a:t>
            </a:r>
          </a:p>
          <a:p>
            <a:pPr lvl="1"/>
            <a:r>
              <a:rPr lang="en-US" sz="1600" dirty="0"/>
              <a:t>And 4.0 is more of the same.</a:t>
            </a:r>
          </a:p>
          <a:p>
            <a:pPr lvl="1"/>
            <a:r>
              <a:rPr lang="en-US" sz="1100" dirty="0"/>
              <a:t>http://www.itworld.com/article/2887558/linus-torvalds-bumps-linux-kernel-to-version-4x.html</a:t>
            </a:r>
          </a:p>
          <a:p>
            <a:endParaRPr lang="en-US" sz="2400" dirty="0"/>
          </a:p>
        </p:txBody>
      </p:sp>
      <p:sp>
        <p:nvSpPr>
          <p:cNvPr id="8" name="TextBox 7"/>
          <p:cNvSpPr txBox="1"/>
          <p:nvPr/>
        </p:nvSpPr>
        <p:spPr>
          <a:xfrm>
            <a:off x="5334000" y="6428601"/>
            <a:ext cx="3778599" cy="261610"/>
          </a:xfrm>
          <a:prstGeom prst="rect">
            <a:avLst/>
          </a:prstGeom>
          <a:noFill/>
        </p:spPr>
        <p:txBody>
          <a:bodyPr wrap="none" rtlCol="0">
            <a:spAutoFit/>
          </a:bodyPr>
          <a:lstStyle/>
          <a:p>
            <a:r>
              <a:rPr lang="en-US" sz="1100" dirty="0">
                <a:solidFill>
                  <a:prstClr val="black"/>
                </a:solidFill>
              </a:rPr>
              <a:t>Figure from “Linux kernel version history” article on Wikipedia.</a:t>
            </a:r>
          </a:p>
        </p:txBody>
      </p:sp>
      <p:sp>
        <p:nvSpPr>
          <p:cNvPr id="9" name="TextBox 8"/>
          <p:cNvSpPr txBox="1"/>
          <p:nvPr/>
        </p:nvSpPr>
        <p:spPr>
          <a:xfrm>
            <a:off x="0" y="0"/>
            <a:ext cx="1956754" cy="338554"/>
          </a:xfrm>
          <a:prstGeom prst="rect">
            <a:avLst/>
          </a:prstGeom>
          <a:noFill/>
          <a:ln>
            <a:solidFill>
              <a:srgbClr val="FF0000"/>
            </a:solidFill>
          </a:ln>
        </p:spPr>
        <p:txBody>
          <a:bodyPr wrap="none" rtlCol="0">
            <a:spAutoFit/>
          </a:bodyPr>
          <a:lstStyle/>
          <a:p>
            <a:r>
              <a:rPr lang="en-US" sz="1600" dirty="0">
                <a:solidFill>
                  <a:srgbClr val="FF0000"/>
                </a:solidFill>
              </a:rPr>
              <a:t>Background: versions</a:t>
            </a:r>
          </a:p>
        </p:txBody>
      </p:sp>
      <p:sp>
        <p:nvSpPr>
          <p:cNvPr id="11" name="TextBox 10"/>
          <p:cNvSpPr txBox="1"/>
          <p:nvPr/>
        </p:nvSpPr>
        <p:spPr>
          <a:xfrm>
            <a:off x="5334000" y="3615154"/>
            <a:ext cx="3962400" cy="2031325"/>
          </a:xfrm>
          <a:prstGeom prst="rect">
            <a:avLst/>
          </a:prstGeom>
          <a:noFill/>
        </p:spPr>
        <p:txBody>
          <a:bodyPr wrap="square" rtlCol="0">
            <a:spAutoFit/>
          </a:bodyPr>
          <a:lstStyle/>
          <a:p>
            <a:r>
              <a:rPr lang="en-US" dirty="0"/>
              <a:t>I’d like to point out (yet again) that we don’t do feature-based releases, and that “5.0” doesn’t mean anything more than that the 4.x numbers started getting big enough that I ran out of fingers and toes.</a:t>
            </a:r>
          </a:p>
          <a:p>
            <a:r>
              <a:rPr lang="en-US" dirty="0"/>
              <a:t>    Linus Torvalds</a:t>
            </a:r>
          </a:p>
        </p:txBody>
      </p:sp>
      <p:pic>
        <p:nvPicPr>
          <p:cNvPr id="4" name="Picture 3">
            <a:extLst>
              <a:ext uri="{FF2B5EF4-FFF2-40B4-BE49-F238E27FC236}">
                <a16:creationId xmlns:a16="http://schemas.microsoft.com/office/drawing/2014/main" id="{49E2EE16-1B4C-476A-B67E-B6D3247CCB94}"/>
              </a:ext>
            </a:extLst>
          </p:cNvPr>
          <p:cNvPicPr>
            <a:picLocks noChangeAspect="1"/>
          </p:cNvPicPr>
          <p:nvPr/>
        </p:nvPicPr>
        <p:blipFill>
          <a:blip r:embed="rId4"/>
          <a:stretch>
            <a:fillRect/>
          </a:stretch>
        </p:blipFill>
        <p:spPr>
          <a:xfrm>
            <a:off x="152400" y="795078"/>
            <a:ext cx="8839200" cy="2779465"/>
          </a:xfrm>
          <a:prstGeom prst="rect">
            <a:avLst/>
          </a:prstGeom>
        </p:spPr>
      </p:pic>
    </p:spTree>
    <p:extLst>
      <p:ext uri="{BB962C8B-B14F-4D97-AF65-F5344CB8AC3E}">
        <p14:creationId xmlns:p14="http://schemas.microsoft.com/office/powerpoint/2010/main" val="3691770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version am I working with?</a:t>
            </a:r>
          </a:p>
        </p:txBody>
      </p:sp>
      <p:sp>
        <p:nvSpPr>
          <p:cNvPr id="3" name="Content Placeholder 2"/>
          <p:cNvSpPr>
            <a:spLocks noGrp="1"/>
          </p:cNvSpPr>
          <p:nvPr>
            <p:ph idx="1"/>
          </p:nvPr>
        </p:nvSpPr>
        <p:spPr/>
        <p:txBody>
          <a:bodyPr/>
          <a:lstStyle/>
          <a:p>
            <a:r>
              <a:rPr lang="en-US" dirty="0"/>
              <a:t>If running, use “</a:t>
            </a:r>
            <a:r>
              <a:rPr lang="en-US" dirty="0" err="1"/>
              <a:t>uname</a:t>
            </a:r>
            <a:r>
              <a:rPr lang="en-US" dirty="0"/>
              <a:t>” command </a:t>
            </a:r>
          </a:p>
          <a:p>
            <a:pPr lvl="1"/>
            <a:r>
              <a:rPr lang="en-US" dirty="0"/>
              <a:t>“</a:t>
            </a:r>
            <a:r>
              <a:rPr lang="en-US" dirty="0" err="1"/>
              <a:t>uname</a:t>
            </a:r>
            <a:r>
              <a:rPr lang="en-US" dirty="0"/>
              <a:t> -a” for all information</a:t>
            </a:r>
          </a:p>
          <a:p>
            <a:r>
              <a:rPr lang="en-US" dirty="0"/>
              <a:t>If looking at source </a:t>
            </a:r>
          </a:p>
          <a:p>
            <a:pPr lvl="1"/>
            <a:r>
              <a:rPr lang="en-US" dirty="0"/>
              <a:t>First few lines of the top-level Makefile will tell you.  </a:t>
            </a:r>
          </a:p>
        </p:txBody>
      </p:sp>
      <p:sp>
        <p:nvSpPr>
          <p:cNvPr id="4" name="TextBox 3"/>
          <p:cNvSpPr txBox="1"/>
          <p:nvPr/>
        </p:nvSpPr>
        <p:spPr>
          <a:xfrm>
            <a:off x="0" y="0"/>
            <a:ext cx="1956754" cy="338554"/>
          </a:xfrm>
          <a:prstGeom prst="rect">
            <a:avLst/>
          </a:prstGeom>
          <a:noFill/>
          <a:ln>
            <a:solidFill>
              <a:srgbClr val="FF0000"/>
            </a:solidFill>
          </a:ln>
        </p:spPr>
        <p:txBody>
          <a:bodyPr wrap="none" rtlCol="0">
            <a:spAutoFit/>
          </a:bodyPr>
          <a:lstStyle/>
          <a:p>
            <a:r>
              <a:rPr lang="en-US" sz="1600" dirty="0">
                <a:solidFill>
                  <a:srgbClr val="FF0000"/>
                </a:solidFill>
              </a:rPr>
              <a:t>Background: versions</a:t>
            </a:r>
          </a:p>
        </p:txBody>
      </p:sp>
    </p:spTree>
    <p:extLst>
      <p:ext uri="{BB962C8B-B14F-4D97-AF65-F5344CB8AC3E}">
        <p14:creationId xmlns:p14="http://schemas.microsoft.com/office/powerpoint/2010/main" val="41085693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do I download and build the kernel?</a:t>
            </a:r>
          </a:p>
        </p:txBody>
      </p:sp>
      <p:sp>
        <p:nvSpPr>
          <p:cNvPr id="3" name="Content Placeholder 2"/>
          <p:cNvSpPr>
            <a:spLocks noGrp="1"/>
          </p:cNvSpPr>
          <p:nvPr>
            <p:ph idx="1"/>
          </p:nvPr>
        </p:nvSpPr>
        <p:spPr/>
        <p:txBody>
          <a:bodyPr/>
          <a:lstStyle/>
          <a:p>
            <a:r>
              <a:rPr lang="en-US" dirty="0"/>
              <a:t>Use </a:t>
            </a:r>
            <a:r>
              <a:rPr lang="en-US" dirty="0" err="1"/>
              <a:t>git</a:t>
            </a:r>
            <a:r>
              <a:rPr lang="en-US" dirty="0"/>
              <a:t>.</a:t>
            </a:r>
          </a:p>
          <a:p>
            <a:r>
              <a:rPr lang="en-US" dirty="0"/>
              <a:t>Typing “make” with no target at the top-level should build the kernel.</a:t>
            </a:r>
          </a:p>
          <a:p>
            <a:pPr lvl="1"/>
            <a:r>
              <a:rPr lang="en-US" dirty="0"/>
              <a:t>Need </a:t>
            </a:r>
            <a:r>
              <a:rPr lang="en-US" dirty="0" err="1"/>
              <a:t>gcc</a:t>
            </a:r>
            <a:r>
              <a:rPr lang="en-US" dirty="0"/>
              <a:t> installed (no other compiler will do).</a:t>
            </a:r>
          </a:p>
          <a:p>
            <a:pPr lvl="1"/>
            <a:r>
              <a:rPr lang="en-US" dirty="0"/>
              <a:t>Should generate an ELF file called “</a:t>
            </a:r>
            <a:r>
              <a:rPr lang="en-US" dirty="0" err="1"/>
              <a:t>vmlinux</a:t>
            </a:r>
            <a:r>
              <a:rPr lang="en-US" dirty="0"/>
              <a:t>”</a:t>
            </a:r>
          </a:p>
          <a:p>
            <a:pPr lvl="2"/>
            <a:r>
              <a:rPr lang="en-US" dirty="0"/>
              <a:t>But lots of configuration stuff</a:t>
            </a:r>
          </a:p>
          <a:p>
            <a:endParaRPr lang="en-US" dirty="0"/>
          </a:p>
        </p:txBody>
      </p:sp>
      <p:sp>
        <p:nvSpPr>
          <p:cNvPr id="4" name="TextBox 3"/>
          <p:cNvSpPr txBox="1"/>
          <p:nvPr/>
        </p:nvSpPr>
        <p:spPr>
          <a:xfrm>
            <a:off x="0" y="0"/>
            <a:ext cx="1936620" cy="338554"/>
          </a:xfrm>
          <a:prstGeom prst="rect">
            <a:avLst/>
          </a:prstGeom>
          <a:noFill/>
          <a:ln>
            <a:solidFill>
              <a:srgbClr val="FF0000"/>
            </a:solidFill>
          </a:ln>
        </p:spPr>
        <p:txBody>
          <a:bodyPr wrap="none" rtlCol="0">
            <a:spAutoFit/>
          </a:bodyPr>
          <a:lstStyle/>
          <a:p>
            <a:r>
              <a:rPr lang="en-US" sz="1600" dirty="0">
                <a:solidFill>
                  <a:srgbClr val="FF0000"/>
                </a:solidFill>
              </a:rPr>
              <a:t>Background: building</a:t>
            </a:r>
          </a:p>
        </p:txBody>
      </p:sp>
    </p:spTree>
    <p:extLst>
      <p:ext uri="{BB962C8B-B14F-4D97-AF65-F5344CB8AC3E}">
        <p14:creationId xmlns:p14="http://schemas.microsoft.com/office/powerpoint/2010/main" val="288796349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Kernel configuration</a:t>
            </a:r>
          </a:p>
        </p:txBody>
      </p:sp>
      <p:sp>
        <p:nvSpPr>
          <p:cNvPr id="3" name="Content Placeholder 2"/>
          <p:cNvSpPr>
            <a:spLocks noGrp="1"/>
          </p:cNvSpPr>
          <p:nvPr>
            <p:ph idx="1"/>
          </p:nvPr>
        </p:nvSpPr>
        <p:spPr>
          <a:xfrm>
            <a:off x="457200" y="1371600"/>
            <a:ext cx="8686800" cy="5257800"/>
          </a:xfrm>
        </p:spPr>
        <p:txBody>
          <a:bodyPr>
            <a:normAutofit fontScale="92500" lnSpcReduction="20000"/>
          </a:bodyPr>
          <a:lstStyle/>
          <a:p>
            <a:r>
              <a:rPr lang="en-US" dirty="0"/>
              <a:t>There is a file, “.</a:t>
            </a:r>
            <a:r>
              <a:rPr lang="en-US" dirty="0" err="1"/>
              <a:t>config</a:t>
            </a:r>
            <a:r>
              <a:rPr lang="en-US" dirty="0"/>
              <a:t>” which drives the build.</a:t>
            </a:r>
          </a:p>
          <a:p>
            <a:pPr lvl="1"/>
            <a:r>
              <a:rPr lang="en-US" dirty="0"/>
              <a:t>It determines the functionality (including cross-</a:t>
            </a:r>
            <a:r>
              <a:rPr lang="en-US" dirty="0" err="1"/>
              <a:t>compling</a:t>
            </a:r>
            <a:r>
              <a:rPr lang="en-US" dirty="0"/>
              <a:t>?) of the kernel.</a:t>
            </a:r>
          </a:p>
          <a:p>
            <a:pPr lvl="2"/>
            <a:r>
              <a:rPr lang="en-US" dirty="0"/>
              <a:t>Things like USB support, etc.</a:t>
            </a:r>
          </a:p>
          <a:p>
            <a:pPr lvl="1"/>
            <a:r>
              <a:rPr lang="en-US" dirty="0"/>
              <a:t>It is setup in any number of ways.</a:t>
            </a:r>
          </a:p>
          <a:p>
            <a:pPr lvl="2"/>
            <a:r>
              <a:rPr lang="en-US" dirty="0"/>
              <a:t>The default is to ask a huge number of questions.</a:t>
            </a:r>
          </a:p>
          <a:p>
            <a:pPr lvl="2"/>
            <a:r>
              <a:rPr lang="en-US" dirty="0"/>
              <a:t>There are editors and defaults you can use instead.</a:t>
            </a:r>
          </a:p>
          <a:p>
            <a:pPr lvl="3"/>
            <a:r>
              <a:rPr lang="en-US" sz="2200" b="1" dirty="0">
                <a:latin typeface="Courier New" pitchFamily="49" charset="0"/>
                <a:cs typeface="Courier New" pitchFamily="49" charset="0"/>
              </a:rPr>
              <a:t>make </a:t>
            </a:r>
            <a:r>
              <a:rPr lang="en-US" sz="2200" b="1" dirty="0" err="1">
                <a:latin typeface="Courier New" pitchFamily="49" charset="0"/>
                <a:cs typeface="Courier New" pitchFamily="49" charset="0"/>
              </a:rPr>
              <a:t>defconfig</a:t>
            </a:r>
            <a:r>
              <a:rPr lang="en-US" dirty="0"/>
              <a:t> should just do all defaults for example.</a:t>
            </a:r>
          </a:p>
          <a:p>
            <a:pPr lvl="2"/>
            <a:r>
              <a:rPr lang="en-US" sz="2200" b="1" dirty="0">
                <a:latin typeface="Courier New" pitchFamily="49" charset="0"/>
                <a:cs typeface="Courier New" pitchFamily="49" charset="0"/>
              </a:rPr>
              <a:t>make help</a:t>
            </a:r>
            <a:r>
              <a:rPr lang="en-US" dirty="0"/>
              <a:t> should give a solid overview of options</a:t>
            </a:r>
          </a:p>
          <a:p>
            <a:r>
              <a:rPr lang="en-US" dirty="0"/>
              <a:t>The .</a:t>
            </a:r>
            <a:r>
              <a:rPr lang="en-US" dirty="0" err="1"/>
              <a:t>config</a:t>
            </a:r>
            <a:r>
              <a:rPr lang="en-US" dirty="0"/>
              <a:t> file scheme has some problems.</a:t>
            </a:r>
          </a:p>
          <a:p>
            <a:pPr lvl="1"/>
            <a:r>
              <a:rPr lang="en-US" dirty="0"/>
              <a:t>It is easy to miss, as files that start with a “.” (dot) are hidden files in Linux ("</a:t>
            </a:r>
            <a:r>
              <a:rPr lang="en-US" sz="2400" b="1" dirty="0" err="1">
                <a:latin typeface="Courier New" pitchFamily="49" charset="0"/>
                <a:cs typeface="Courier New" pitchFamily="49" charset="0"/>
              </a:rPr>
              <a:t>ls</a:t>
            </a:r>
            <a:r>
              <a:rPr lang="en-US" sz="2400" b="1" dirty="0">
                <a:latin typeface="Courier New" pitchFamily="49" charset="0"/>
                <a:cs typeface="Courier New" pitchFamily="49" charset="0"/>
              </a:rPr>
              <a:t> -a</a:t>
            </a:r>
            <a:r>
              <a:rPr lang="en-US" dirty="0"/>
              <a:t>" will show them)</a:t>
            </a:r>
          </a:p>
          <a:p>
            <a:pPr lvl="1"/>
            <a:r>
              <a:rPr lang="en-US" dirty="0"/>
              <a:t>It is easy to blow away.</a:t>
            </a:r>
          </a:p>
          <a:p>
            <a:pPr lvl="2"/>
            <a:r>
              <a:rPr lang="en-US" b="1" dirty="0">
                <a:latin typeface="Courier New" pitchFamily="49" charset="0"/>
                <a:cs typeface="Courier New" pitchFamily="49" charset="0"/>
              </a:rPr>
              <a:t>make </a:t>
            </a:r>
            <a:r>
              <a:rPr lang="en-US" b="1" dirty="0" err="1">
                <a:latin typeface="Courier New" pitchFamily="49" charset="0"/>
                <a:cs typeface="Courier New" pitchFamily="49" charset="0"/>
              </a:rPr>
              <a:t>distclean</a:t>
            </a:r>
            <a:r>
              <a:rPr lang="en-US" b="1" dirty="0">
                <a:latin typeface="Courier New" pitchFamily="49" charset="0"/>
                <a:cs typeface="Courier New" pitchFamily="49" charset="0"/>
              </a:rPr>
              <a:t> </a:t>
            </a:r>
            <a:r>
              <a:rPr lang="en-US" dirty="0"/>
              <a:t>will delete it for example…</a:t>
            </a:r>
          </a:p>
        </p:txBody>
      </p:sp>
      <p:sp>
        <p:nvSpPr>
          <p:cNvPr id="4" name="TextBox 3"/>
          <p:cNvSpPr txBox="1"/>
          <p:nvPr/>
        </p:nvSpPr>
        <p:spPr>
          <a:xfrm>
            <a:off x="0" y="0"/>
            <a:ext cx="1936620" cy="338554"/>
          </a:xfrm>
          <a:prstGeom prst="rect">
            <a:avLst/>
          </a:prstGeom>
          <a:noFill/>
          <a:ln>
            <a:solidFill>
              <a:srgbClr val="FF0000"/>
            </a:solidFill>
          </a:ln>
        </p:spPr>
        <p:txBody>
          <a:bodyPr wrap="none" rtlCol="0">
            <a:spAutoFit/>
          </a:bodyPr>
          <a:lstStyle/>
          <a:p>
            <a:r>
              <a:rPr lang="en-US" sz="1600" dirty="0">
                <a:solidFill>
                  <a:srgbClr val="FF0000"/>
                </a:solidFill>
              </a:rPr>
              <a:t>Background: building</a:t>
            </a:r>
          </a:p>
        </p:txBody>
      </p:sp>
    </p:spTree>
    <p:extLst>
      <p:ext uri="{BB962C8B-B14F-4D97-AF65-F5344CB8AC3E}">
        <p14:creationId xmlns:p14="http://schemas.microsoft.com/office/powerpoint/2010/main" val="2341348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 calcmode="lin" valueType="num">
                                      <p:cBhvr>
                                        <p:cTn id="7" dur="500" decel="50000" fill="hold">
                                          <p:stCondLst>
                                            <p:cond delay="0"/>
                                          </p:stCondLst>
                                        </p:cTn>
                                        <p:tgtEl>
                                          <p:spTgt spid="3">
                                            <p:txEl>
                                              <p:pRg st="8" end="8"/>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8" end="8"/>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8" end="8"/>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8" end="8"/>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8" end="8"/>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8" end="8"/>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8" end="8"/>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8" end="8"/>
                                            </p:txEl>
                                          </p:spTgt>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anim calcmode="lin" valueType="num">
                                      <p:cBhvr>
                                        <p:cTn id="17" dur="500" decel="50000" fill="hold">
                                          <p:stCondLst>
                                            <p:cond delay="0"/>
                                          </p:stCondLst>
                                        </p:cTn>
                                        <p:tgtEl>
                                          <p:spTgt spid="3">
                                            <p:txEl>
                                              <p:pRg st="9" end="9"/>
                                            </p:txEl>
                                          </p:spTgt>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3">
                                            <p:txEl>
                                              <p:pRg st="9" end="9"/>
                                            </p:txEl>
                                          </p:spTgt>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3">
                                            <p:txEl>
                                              <p:pRg st="9" end="9"/>
                                            </p:txEl>
                                          </p:spTgt>
                                        </p:tgtEl>
                                        <p:attrNameLst>
                                          <p:attrName>ppt_w</p:attrName>
                                        </p:attrNameLst>
                                      </p:cBhvr>
                                      <p:tavLst>
                                        <p:tav tm="0">
                                          <p:val>
                                            <p:strVal val="#ppt_w*.05"/>
                                          </p:val>
                                        </p:tav>
                                        <p:tav tm="100000">
                                          <p:val>
                                            <p:strVal val="#ppt_w"/>
                                          </p:val>
                                        </p:tav>
                                      </p:tavLst>
                                    </p:anim>
                                    <p:anim calcmode="lin" valueType="num">
                                      <p:cBhvr>
                                        <p:cTn id="20" dur="1000" fill="hold"/>
                                        <p:tgtEl>
                                          <p:spTgt spid="3">
                                            <p:txEl>
                                              <p:pRg st="9" end="9"/>
                                            </p:txEl>
                                          </p:spTgt>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3">
                                            <p:txEl>
                                              <p:pRg st="9" end="9"/>
                                            </p:txEl>
                                          </p:spTgt>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3">
                                            <p:txEl>
                                              <p:pRg st="9" end="9"/>
                                            </p:txEl>
                                          </p:spTgt>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3">
                                            <p:txEl>
                                              <p:pRg st="9" end="9"/>
                                            </p:txEl>
                                          </p:spTgt>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3">
                                            <p:txEl>
                                              <p:pRg st="9" end="9"/>
                                            </p:txEl>
                                          </p:spTgt>
                                        </p:tgtEl>
                                      </p:cBhvr>
                                    </p:animEffect>
                                  </p:childTnLst>
                                </p:cTn>
                              </p:par>
                              <p:par>
                                <p:cTn id="25" presetID="25"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 calcmode="lin" valueType="num">
                                      <p:cBhvr>
                                        <p:cTn id="27" dur="500" decel="50000" fill="hold">
                                          <p:stCondLst>
                                            <p:cond delay="0"/>
                                          </p:stCondLst>
                                        </p:cTn>
                                        <p:tgtEl>
                                          <p:spTgt spid="3">
                                            <p:txEl>
                                              <p:pRg st="10" end="10"/>
                                            </p:txEl>
                                          </p:spTgt>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3">
                                            <p:txEl>
                                              <p:pRg st="10" end="10"/>
                                            </p:txEl>
                                          </p:spTgt>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3">
                                            <p:txEl>
                                              <p:pRg st="10" end="10"/>
                                            </p:txEl>
                                          </p:spTgt>
                                        </p:tgtEl>
                                        <p:attrNameLst>
                                          <p:attrName>ppt_w</p:attrName>
                                        </p:attrNameLst>
                                      </p:cBhvr>
                                      <p:tavLst>
                                        <p:tav tm="0">
                                          <p:val>
                                            <p:strVal val="#ppt_w*.05"/>
                                          </p:val>
                                        </p:tav>
                                        <p:tav tm="100000">
                                          <p:val>
                                            <p:strVal val="#ppt_w"/>
                                          </p:val>
                                        </p:tav>
                                      </p:tavLst>
                                    </p:anim>
                                    <p:anim calcmode="lin" valueType="num">
                                      <p:cBhvr>
                                        <p:cTn id="30" dur="1000" fill="hold"/>
                                        <p:tgtEl>
                                          <p:spTgt spid="3">
                                            <p:txEl>
                                              <p:pRg st="10" end="10"/>
                                            </p:txEl>
                                          </p:spTgt>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3">
                                            <p:txEl>
                                              <p:pRg st="10" end="10"/>
                                            </p:txEl>
                                          </p:spTgt>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3">
                                            <p:txEl>
                                              <p:pRg st="10" end="10"/>
                                            </p:txEl>
                                          </p:spTgt>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3">
                                            <p:txEl>
                                              <p:pRg st="10" end="10"/>
                                            </p:txEl>
                                          </p:spTgt>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3">
                                            <p:txEl>
                                              <p:pRg st="10" end="10"/>
                                            </p:txEl>
                                          </p:spTgt>
                                        </p:tgtEl>
                                      </p:cBhvr>
                                    </p:animEffect>
                                  </p:childTnLst>
                                </p:cTn>
                              </p:par>
                              <p:par>
                                <p:cTn id="35" presetID="25" presetClass="entr" presetSubtype="0" fill="hold" grpId="0"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 calcmode="lin" valueType="num">
                                      <p:cBhvr>
                                        <p:cTn id="37" dur="500" decel="50000" fill="hold">
                                          <p:stCondLst>
                                            <p:cond delay="0"/>
                                          </p:stCondLst>
                                        </p:cTn>
                                        <p:tgtEl>
                                          <p:spTgt spid="3">
                                            <p:txEl>
                                              <p:pRg st="11" end="11"/>
                                            </p:txEl>
                                          </p:spTgt>
                                        </p:tgtEl>
                                        <p:attrNameLst>
                                          <p:attrName>style.rotation</p:attrName>
                                        </p:attrNameLst>
                                      </p:cBhvr>
                                      <p:tavLst>
                                        <p:tav tm="0">
                                          <p:val>
                                            <p:fltVal val="-90"/>
                                          </p:val>
                                        </p:tav>
                                        <p:tav tm="100000">
                                          <p:val>
                                            <p:fltVal val="0"/>
                                          </p:val>
                                        </p:tav>
                                      </p:tavLst>
                                    </p:anim>
                                    <p:anim calcmode="lin" valueType="num">
                                      <p:cBhvr>
                                        <p:cTn id="38" dur="500" decel="50000" fill="hold">
                                          <p:stCondLst>
                                            <p:cond delay="0"/>
                                          </p:stCondLst>
                                        </p:cTn>
                                        <p:tgtEl>
                                          <p:spTgt spid="3">
                                            <p:txEl>
                                              <p:pRg st="11" end="11"/>
                                            </p:txEl>
                                          </p:spTgt>
                                        </p:tgtEl>
                                        <p:attrNameLst>
                                          <p:attrName>ppt_w</p:attrName>
                                        </p:attrNameLst>
                                      </p:cBhvr>
                                      <p:tavLst>
                                        <p:tav tm="0">
                                          <p:val>
                                            <p:strVal val="#ppt_w"/>
                                          </p:val>
                                        </p:tav>
                                        <p:tav tm="100000">
                                          <p:val>
                                            <p:strVal val="#ppt_w*.05"/>
                                          </p:val>
                                        </p:tav>
                                      </p:tavLst>
                                    </p:anim>
                                    <p:anim calcmode="lin" valueType="num">
                                      <p:cBhvr>
                                        <p:cTn id="39" dur="500" accel="50000" fill="hold">
                                          <p:stCondLst>
                                            <p:cond delay="500"/>
                                          </p:stCondLst>
                                        </p:cTn>
                                        <p:tgtEl>
                                          <p:spTgt spid="3">
                                            <p:txEl>
                                              <p:pRg st="11" end="11"/>
                                            </p:txEl>
                                          </p:spTgt>
                                        </p:tgtEl>
                                        <p:attrNameLst>
                                          <p:attrName>ppt_w</p:attrName>
                                        </p:attrNameLst>
                                      </p:cBhvr>
                                      <p:tavLst>
                                        <p:tav tm="0">
                                          <p:val>
                                            <p:strVal val="#ppt_w*.05"/>
                                          </p:val>
                                        </p:tav>
                                        <p:tav tm="100000">
                                          <p:val>
                                            <p:strVal val="#ppt_w"/>
                                          </p:val>
                                        </p:tav>
                                      </p:tavLst>
                                    </p:anim>
                                    <p:anim calcmode="lin" valueType="num">
                                      <p:cBhvr>
                                        <p:cTn id="40" dur="1000" fill="hold"/>
                                        <p:tgtEl>
                                          <p:spTgt spid="3">
                                            <p:txEl>
                                              <p:pRg st="11" end="11"/>
                                            </p:txEl>
                                          </p:spTgt>
                                        </p:tgtEl>
                                        <p:attrNameLst>
                                          <p:attrName>ppt_h</p:attrName>
                                        </p:attrNameLst>
                                      </p:cBhvr>
                                      <p:tavLst>
                                        <p:tav tm="0">
                                          <p:val>
                                            <p:strVal val="#ppt_h"/>
                                          </p:val>
                                        </p:tav>
                                        <p:tav tm="100000">
                                          <p:val>
                                            <p:strVal val="#ppt_h"/>
                                          </p:val>
                                        </p:tav>
                                      </p:tavLst>
                                    </p:anim>
                                    <p:anim calcmode="lin" valueType="num">
                                      <p:cBhvr>
                                        <p:cTn id="41" dur="500" decel="50000" fill="hold">
                                          <p:stCondLst>
                                            <p:cond delay="0"/>
                                          </p:stCondLst>
                                        </p:cTn>
                                        <p:tgtEl>
                                          <p:spTgt spid="3">
                                            <p:txEl>
                                              <p:pRg st="11" end="11"/>
                                            </p:txEl>
                                          </p:spTgt>
                                        </p:tgtEl>
                                        <p:attrNameLst>
                                          <p:attrName>ppt_x</p:attrName>
                                        </p:attrNameLst>
                                      </p:cBhvr>
                                      <p:tavLst>
                                        <p:tav tm="0">
                                          <p:val>
                                            <p:strVal val="#ppt_x+.4"/>
                                          </p:val>
                                        </p:tav>
                                        <p:tav tm="100000">
                                          <p:val>
                                            <p:strVal val="#ppt_x"/>
                                          </p:val>
                                        </p:tav>
                                      </p:tavLst>
                                    </p:anim>
                                    <p:anim calcmode="lin" valueType="num">
                                      <p:cBhvr>
                                        <p:cTn id="42" dur="500" decel="50000" fill="hold">
                                          <p:stCondLst>
                                            <p:cond delay="0"/>
                                          </p:stCondLst>
                                        </p:cTn>
                                        <p:tgtEl>
                                          <p:spTgt spid="3">
                                            <p:txEl>
                                              <p:pRg st="11" end="11"/>
                                            </p:txEl>
                                          </p:spTgt>
                                        </p:tgtEl>
                                        <p:attrNameLst>
                                          <p:attrName>ppt_y</p:attrName>
                                        </p:attrNameLst>
                                      </p:cBhvr>
                                      <p:tavLst>
                                        <p:tav tm="0">
                                          <p:val>
                                            <p:strVal val="#ppt_y-.2"/>
                                          </p:val>
                                        </p:tav>
                                        <p:tav tm="100000">
                                          <p:val>
                                            <p:strVal val="#ppt_y+.1"/>
                                          </p:val>
                                        </p:tav>
                                      </p:tavLst>
                                    </p:anim>
                                    <p:anim calcmode="lin" valueType="num">
                                      <p:cBhvr>
                                        <p:cTn id="43" dur="500" accel="50000" fill="hold">
                                          <p:stCondLst>
                                            <p:cond delay="500"/>
                                          </p:stCondLst>
                                        </p:cTn>
                                        <p:tgtEl>
                                          <p:spTgt spid="3">
                                            <p:txEl>
                                              <p:pRg st="11" end="11"/>
                                            </p:txEl>
                                          </p:spTgt>
                                        </p:tgtEl>
                                        <p:attrNameLst>
                                          <p:attrName>ppt_y</p:attrName>
                                        </p:attrNameLst>
                                      </p:cBhvr>
                                      <p:tavLst>
                                        <p:tav tm="0">
                                          <p:val>
                                            <p:strVal val="#ppt_y+.1"/>
                                          </p:val>
                                        </p:tav>
                                        <p:tav tm="100000">
                                          <p:val>
                                            <p:strVal val="#ppt_y"/>
                                          </p:val>
                                        </p:tav>
                                      </p:tavLst>
                                    </p:anim>
                                    <p:animEffect transition="in" filter="fade">
                                      <p:cBhvr>
                                        <p:cTn id="44" dur="1000" decel="50000">
                                          <p:stCondLst>
                                            <p:cond delay="0"/>
                                          </p:stCondLst>
                                        </p:cTn>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Linux user basics--shell</a:t>
            </a:r>
          </a:p>
        </p:txBody>
      </p:sp>
      <p:sp>
        <p:nvSpPr>
          <p:cNvPr id="3" name="Content Placeholder 2"/>
          <p:cNvSpPr>
            <a:spLocks noGrp="1"/>
          </p:cNvSpPr>
          <p:nvPr>
            <p:ph idx="1"/>
          </p:nvPr>
        </p:nvSpPr>
        <p:spPr/>
        <p:txBody>
          <a:bodyPr>
            <a:normAutofit fontScale="92500" lnSpcReduction="20000"/>
          </a:bodyPr>
          <a:lstStyle/>
          <a:p>
            <a:r>
              <a:rPr lang="en-US" dirty="0"/>
              <a:t>You have a </a:t>
            </a:r>
            <a:r>
              <a:rPr lang="en-US" i="1" dirty="0"/>
              <a:t>shell</a:t>
            </a:r>
            <a:r>
              <a:rPr lang="en-US" dirty="0"/>
              <a:t> which handles user commands</a:t>
            </a:r>
          </a:p>
          <a:p>
            <a:pPr lvl="1"/>
            <a:r>
              <a:rPr lang="en-US" dirty="0"/>
              <a:t>May just search for an executable file (application) in certain locations</a:t>
            </a:r>
          </a:p>
          <a:p>
            <a:pPr lvl="1"/>
            <a:r>
              <a:rPr lang="en-US" dirty="0"/>
              <a:t>Allows for moving data between those applications.</a:t>
            </a:r>
          </a:p>
          <a:p>
            <a:pPr lvl="2"/>
            <a:r>
              <a:rPr lang="en-US" dirty="0"/>
              <a:t>Pipes etc.</a:t>
            </a:r>
          </a:p>
          <a:p>
            <a:pPr lvl="1"/>
            <a:r>
              <a:rPr lang="en-US" dirty="0"/>
              <a:t>Is itself a programming language.</a:t>
            </a:r>
          </a:p>
          <a:p>
            <a:pPr lvl="1"/>
            <a:r>
              <a:rPr lang="en-US" dirty="0"/>
              <a:t>There are many of these (bash, </a:t>
            </a:r>
            <a:r>
              <a:rPr lang="en-US" dirty="0" err="1"/>
              <a:t>sh</a:t>
            </a:r>
            <a:r>
              <a:rPr lang="en-US" dirty="0"/>
              <a:t>, </a:t>
            </a:r>
            <a:r>
              <a:rPr lang="en-US" dirty="0" err="1"/>
              <a:t>tcsh</a:t>
            </a:r>
            <a:r>
              <a:rPr lang="en-US" dirty="0"/>
              <a:t>, </a:t>
            </a:r>
            <a:r>
              <a:rPr lang="en-US" dirty="0" err="1"/>
              <a:t>csh</a:t>
            </a:r>
            <a:r>
              <a:rPr lang="en-US" dirty="0"/>
              <a:t>, </a:t>
            </a:r>
            <a:r>
              <a:rPr lang="en-US" dirty="0" err="1"/>
              <a:t>ksh</a:t>
            </a:r>
            <a:r>
              <a:rPr lang="en-US" dirty="0"/>
              <a:t>, </a:t>
            </a:r>
            <a:r>
              <a:rPr lang="en-US" dirty="0" err="1"/>
              <a:t>zsh</a:t>
            </a:r>
            <a:r>
              <a:rPr lang="en-US" dirty="0"/>
              <a:t>)</a:t>
            </a:r>
          </a:p>
          <a:p>
            <a:pPr lvl="2"/>
            <a:r>
              <a:rPr lang="en-US" dirty="0"/>
              <a:t>Most have very similar interfaces (type application name, it runs), but the programming language part varies quite a bit.</a:t>
            </a:r>
          </a:p>
          <a:p>
            <a:pPr lvl="2"/>
            <a:r>
              <a:rPr lang="en-US" dirty="0"/>
              <a:t>Geek humor:</a:t>
            </a:r>
          </a:p>
          <a:p>
            <a:pPr lvl="3"/>
            <a:r>
              <a:rPr lang="en-US" b="1" dirty="0" err="1"/>
              <a:t>sh</a:t>
            </a:r>
            <a:r>
              <a:rPr lang="en-US" dirty="0"/>
              <a:t> is called the Bourne shell, written by Stephen Bourne</a:t>
            </a:r>
          </a:p>
          <a:p>
            <a:pPr lvl="3"/>
            <a:r>
              <a:rPr lang="en-US" b="1" dirty="0"/>
              <a:t>bash</a:t>
            </a:r>
            <a:r>
              <a:rPr lang="en-US" dirty="0"/>
              <a:t>, often treated as an upgrade to </a:t>
            </a:r>
            <a:r>
              <a:rPr lang="en-US" b="1" dirty="0" err="1"/>
              <a:t>sh</a:t>
            </a:r>
            <a:r>
              <a:rPr lang="en-US" dirty="0"/>
              <a:t>, is the “</a:t>
            </a:r>
            <a:r>
              <a:rPr lang="en-US" u="sng" dirty="0"/>
              <a:t>B</a:t>
            </a:r>
            <a:r>
              <a:rPr lang="en-US" dirty="0"/>
              <a:t>ourne </a:t>
            </a:r>
            <a:r>
              <a:rPr lang="en-US" u="sng" dirty="0"/>
              <a:t>a</a:t>
            </a:r>
            <a:r>
              <a:rPr lang="en-US" dirty="0"/>
              <a:t>gain </a:t>
            </a:r>
            <a:r>
              <a:rPr lang="en-US" u="sng" dirty="0"/>
              <a:t>sh</a:t>
            </a:r>
            <a:r>
              <a:rPr lang="en-US" dirty="0"/>
              <a:t>ell”</a:t>
            </a:r>
          </a:p>
        </p:txBody>
      </p:sp>
      <p:sp>
        <p:nvSpPr>
          <p:cNvPr id="4" name="TextBox 3"/>
          <p:cNvSpPr txBox="1"/>
          <p:nvPr/>
        </p:nvSpPr>
        <p:spPr>
          <a:xfrm>
            <a:off x="0" y="0"/>
            <a:ext cx="2178673" cy="338554"/>
          </a:xfrm>
          <a:prstGeom prst="rect">
            <a:avLst/>
          </a:prstGeom>
          <a:noFill/>
          <a:ln>
            <a:solidFill>
              <a:srgbClr val="FF0000"/>
            </a:solidFill>
          </a:ln>
        </p:spPr>
        <p:txBody>
          <a:bodyPr wrap="none" rtlCol="0">
            <a:spAutoFit/>
          </a:bodyPr>
          <a:lstStyle/>
          <a:p>
            <a:r>
              <a:rPr lang="en-US" sz="1600" dirty="0">
                <a:solidFill>
                  <a:srgbClr val="FF0000"/>
                </a:solidFill>
              </a:rPr>
              <a:t>Background: user basics</a:t>
            </a:r>
          </a:p>
        </p:txBody>
      </p:sp>
    </p:spTree>
    <p:extLst>
      <p:ext uri="{BB962C8B-B14F-4D97-AF65-F5344CB8AC3E}">
        <p14:creationId xmlns:p14="http://schemas.microsoft.com/office/powerpoint/2010/main" val="22247077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Linux user basics—file systems</a:t>
            </a:r>
          </a:p>
        </p:txBody>
      </p:sp>
      <p:sp>
        <p:nvSpPr>
          <p:cNvPr id="3" name="Content Placeholder 2"/>
          <p:cNvSpPr>
            <a:spLocks noGrp="1"/>
          </p:cNvSpPr>
          <p:nvPr>
            <p:ph idx="1"/>
          </p:nvPr>
        </p:nvSpPr>
        <p:spPr/>
        <p:txBody>
          <a:bodyPr>
            <a:normAutofit fontScale="85000" lnSpcReduction="10000"/>
          </a:bodyPr>
          <a:lstStyle/>
          <a:p>
            <a:r>
              <a:rPr lang="en-US" dirty="0"/>
              <a:t>Linux supports a huge variety of file systems.</a:t>
            </a:r>
          </a:p>
          <a:p>
            <a:pPr lvl="1"/>
            <a:r>
              <a:rPr lang="en-US" dirty="0"/>
              <a:t>But they have some commonalities. </a:t>
            </a:r>
          </a:p>
          <a:p>
            <a:r>
              <a:rPr lang="en-US" dirty="0"/>
              <a:t>Pretty much a standard directory structure with each directory holding either other directories or files.</a:t>
            </a:r>
          </a:p>
          <a:p>
            <a:pPr lvl="1"/>
            <a:r>
              <a:rPr lang="en-US" dirty="0"/>
              <a:t>Each file and directory has a set of permissions.</a:t>
            </a:r>
          </a:p>
          <a:p>
            <a:pPr lvl="2"/>
            <a:r>
              <a:rPr lang="en-US" dirty="0"/>
              <a:t>One owner (a single user)</a:t>
            </a:r>
          </a:p>
          <a:p>
            <a:pPr lvl="2"/>
            <a:r>
              <a:rPr lang="en-US" dirty="0"/>
              <a:t>One group (a list of users who may have special access)</a:t>
            </a:r>
          </a:p>
          <a:p>
            <a:pPr lvl="2"/>
            <a:r>
              <a:rPr lang="en-US" dirty="0"/>
              <a:t>There are three permissions, read, write and execute</a:t>
            </a:r>
          </a:p>
          <a:p>
            <a:pPr lvl="3"/>
            <a:r>
              <a:rPr lang="en-US" dirty="0"/>
              <a:t>Specified for owner, group, and world.</a:t>
            </a:r>
          </a:p>
          <a:p>
            <a:r>
              <a:rPr lang="en-US" dirty="0"/>
              <a:t>There are also links (hard and soft)</a:t>
            </a:r>
          </a:p>
          <a:p>
            <a:pPr lvl="1"/>
            <a:r>
              <a:rPr lang="en-US" dirty="0"/>
              <a:t>So rather than copying files I can point to them.</a:t>
            </a:r>
          </a:p>
        </p:txBody>
      </p:sp>
      <p:sp>
        <p:nvSpPr>
          <p:cNvPr id="4" name="TextBox 3"/>
          <p:cNvSpPr txBox="1"/>
          <p:nvPr/>
        </p:nvSpPr>
        <p:spPr>
          <a:xfrm>
            <a:off x="0" y="0"/>
            <a:ext cx="2178673" cy="338554"/>
          </a:xfrm>
          <a:prstGeom prst="rect">
            <a:avLst/>
          </a:prstGeom>
          <a:noFill/>
          <a:ln>
            <a:solidFill>
              <a:srgbClr val="FF0000"/>
            </a:solidFill>
          </a:ln>
        </p:spPr>
        <p:txBody>
          <a:bodyPr wrap="none" rtlCol="0">
            <a:spAutoFit/>
          </a:bodyPr>
          <a:lstStyle/>
          <a:p>
            <a:r>
              <a:rPr lang="en-US" sz="1600" dirty="0">
                <a:solidFill>
                  <a:srgbClr val="FF0000"/>
                </a:solidFill>
              </a:rPr>
              <a:t>Background: user basics</a:t>
            </a:r>
          </a:p>
        </p:txBody>
      </p:sp>
    </p:spTree>
    <p:extLst>
      <p:ext uri="{BB962C8B-B14F-4D97-AF65-F5344CB8AC3E}">
        <p14:creationId xmlns:p14="http://schemas.microsoft.com/office/powerpoint/2010/main" val="21329795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FHS: </a:t>
            </a:r>
            <a:br>
              <a:rPr lang="en-US" dirty="0"/>
            </a:br>
            <a:r>
              <a:rPr lang="en-US" dirty="0"/>
              <a:t>File System Hierarchy Standard</a:t>
            </a:r>
          </a:p>
        </p:txBody>
      </p:sp>
      <p:sp>
        <p:nvSpPr>
          <p:cNvPr id="3" name="Content Placeholder 2"/>
          <p:cNvSpPr>
            <a:spLocks noGrp="1"/>
          </p:cNvSpPr>
          <p:nvPr>
            <p:ph idx="1"/>
          </p:nvPr>
        </p:nvSpPr>
        <p:spPr/>
        <p:txBody>
          <a:bodyPr/>
          <a:lstStyle/>
          <a:p>
            <a:r>
              <a:rPr lang="en-US" dirty="0"/>
              <a:t>There is a standard for laying out file systems</a:t>
            </a:r>
          </a:p>
          <a:p>
            <a:pPr lvl="1"/>
            <a:r>
              <a:rPr lang="en-US" dirty="0"/>
              <a:t>Part of this is the standard top-level directories</a:t>
            </a:r>
          </a:p>
          <a:p>
            <a:endParaRPr lang="en-US" dirty="0"/>
          </a:p>
        </p:txBody>
      </p:sp>
      <p:pic>
        <p:nvPicPr>
          <p:cNvPr id="1026" name="Picture 2"/>
          <p:cNvPicPr>
            <a:picLocks noChangeAspect="1" noChangeArrowheads="1"/>
          </p:cNvPicPr>
          <p:nvPr/>
        </p:nvPicPr>
        <p:blipFill>
          <a:blip r:embed="rId3" cstate="print"/>
          <a:srcRect/>
          <a:stretch>
            <a:fillRect/>
          </a:stretch>
        </p:blipFill>
        <p:spPr bwMode="auto">
          <a:xfrm>
            <a:off x="457200" y="2895600"/>
            <a:ext cx="8199953" cy="3733800"/>
          </a:xfrm>
          <a:prstGeom prst="rect">
            <a:avLst/>
          </a:prstGeom>
          <a:noFill/>
          <a:ln w="9525">
            <a:noFill/>
            <a:miter lim="800000"/>
            <a:headEnd/>
            <a:tailEnd/>
          </a:ln>
        </p:spPr>
      </p:pic>
      <p:sp>
        <p:nvSpPr>
          <p:cNvPr id="5" name="TextBox 4"/>
          <p:cNvSpPr txBox="1"/>
          <p:nvPr/>
        </p:nvSpPr>
        <p:spPr>
          <a:xfrm>
            <a:off x="0" y="0"/>
            <a:ext cx="1588768" cy="338554"/>
          </a:xfrm>
          <a:prstGeom prst="rect">
            <a:avLst/>
          </a:prstGeom>
          <a:noFill/>
          <a:ln>
            <a:solidFill>
              <a:srgbClr val="FF0000"/>
            </a:solidFill>
          </a:ln>
        </p:spPr>
        <p:txBody>
          <a:bodyPr wrap="none" rtlCol="0">
            <a:spAutoFit/>
          </a:bodyPr>
          <a:lstStyle/>
          <a:p>
            <a:r>
              <a:rPr lang="en-US" sz="1600" dirty="0">
                <a:solidFill>
                  <a:srgbClr val="FF0000"/>
                </a:solidFill>
              </a:rPr>
              <a:t>Background: FHS</a:t>
            </a:r>
          </a:p>
        </p:txBody>
      </p:sp>
    </p:spTree>
    <p:extLst>
      <p:ext uri="{BB962C8B-B14F-4D97-AF65-F5344CB8AC3E}">
        <p14:creationId xmlns:p14="http://schemas.microsoft.com/office/powerpoint/2010/main" val="350248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OK, I’ve created a task, now what?</a:t>
            </a:r>
          </a:p>
        </p:txBody>
      </p:sp>
      <p:sp>
        <p:nvSpPr>
          <p:cNvPr id="3" name="Content Placeholder 2"/>
          <p:cNvSpPr>
            <a:spLocks noGrp="1"/>
          </p:cNvSpPr>
          <p:nvPr>
            <p:ph idx="1"/>
          </p:nvPr>
        </p:nvSpPr>
        <p:spPr/>
        <p:txBody>
          <a:bodyPr>
            <a:normAutofit lnSpcReduction="10000"/>
          </a:bodyPr>
          <a:lstStyle/>
          <a:p>
            <a:r>
              <a:rPr lang="en-US" dirty="0"/>
              <a:t>Task will run if there are no other tasks of higher priority</a:t>
            </a:r>
          </a:p>
          <a:p>
            <a:pPr lvl="1"/>
            <a:r>
              <a:rPr lang="en-US" dirty="0"/>
              <a:t>And if others the same priority will RR.</a:t>
            </a:r>
          </a:p>
          <a:p>
            <a:r>
              <a:rPr lang="en-US" dirty="0"/>
              <a:t>But that begs the question: “How do we know if a task wants to do something or not?”</a:t>
            </a:r>
          </a:p>
          <a:p>
            <a:pPr lvl="1"/>
            <a:r>
              <a:rPr lang="en-US" dirty="0"/>
              <a:t>The previous example gave </a:t>
            </a:r>
            <a:r>
              <a:rPr lang="en-US" i="1" dirty="0"/>
              <a:t>always</a:t>
            </a:r>
            <a:r>
              <a:rPr lang="en-US" dirty="0"/>
              <a:t> wanted to run.</a:t>
            </a:r>
          </a:p>
          <a:p>
            <a:pPr lvl="2"/>
            <a:r>
              <a:rPr lang="en-US" dirty="0"/>
              <a:t>Just looping for delay (which we said was bad)</a:t>
            </a:r>
          </a:p>
          <a:p>
            <a:pPr lvl="2"/>
            <a:r>
              <a:rPr lang="en-US" dirty="0"/>
              <a:t>Instead should call </a:t>
            </a:r>
            <a:r>
              <a:rPr lang="en-US" b="1" dirty="0">
                <a:latin typeface="Courier New" pitchFamily="49" charset="0"/>
                <a:cs typeface="Courier New" pitchFamily="49" charset="0"/>
              </a:rPr>
              <a:t>vTaskDelay(x)</a:t>
            </a:r>
          </a:p>
          <a:p>
            <a:pPr lvl="3"/>
            <a:r>
              <a:rPr lang="en-US" dirty="0"/>
              <a:t>Delays current task for X “ticks” (remember those?)</a:t>
            </a:r>
          </a:p>
          <a:p>
            <a:pPr lvl="2"/>
            <a:r>
              <a:rPr lang="en-US" dirty="0"/>
              <a:t>There are a few other APIs for delaying…</a:t>
            </a:r>
          </a:p>
        </p:txBody>
      </p:sp>
      <p:sp>
        <p:nvSpPr>
          <p:cNvPr id="4" name="TextBox 3"/>
          <p:cNvSpPr txBox="1"/>
          <p:nvPr/>
        </p:nvSpPr>
        <p:spPr>
          <a:xfrm>
            <a:off x="1676400" y="6251545"/>
            <a:ext cx="5511637" cy="400110"/>
          </a:xfrm>
          <a:prstGeom prst="rect">
            <a:avLst/>
          </a:prstGeom>
          <a:noFill/>
        </p:spPr>
        <p:txBody>
          <a:bodyPr wrap="none" rtlCol="0">
            <a:spAutoFit/>
          </a:bodyPr>
          <a:lstStyle/>
          <a:p>
            <a:r>
              <a:rPr lang="en-US" sz="2000" b="1" dirty="0">
                <a:solidFill>
                  <a:srgbClr val="0070C0"/>
                </a:solidFill>
              </a:rPr>
              <a:t>Now we need an “under the hood” understanding</a:t>
            </a:r>
          </a:p>
        </p:txBody>
      </p:sp>
    </p:spTree>
    <p:extLst>
      <p:ext uri="{BB962C8B-B14F-4D97-AF65-F5344CB8AC3E}">
        <p14:creationId xmlns:p14="http://schemas.microsoft.com/office/powerpoint/2010/main" val="1037154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“minimal” </a:t>
            </a:r>
            <a:r>
              <a:rPr lang="en-US"/>
              <a:t>file system</a:t>
            </a:r>
            <a:endParaRPr lang="en-US" dirty="0"/>
          </a:p>
        </p:txBody>
      </p:sp>
      <p:pic>
        <p:nvPicPr>
          <p:cNvPr id="2050" name="Picture 2"/>
          <p:cNvPicPr>
            <a:picLocks noGrp="1" noChangeAspect="1" noChangeArrowheads="1"/>
          </p:cNvPicPr>
          <p:nvPr>
            <p:ph sz="half" idx="1"/>
          </p:nvPr>
        </p:nvPicPr>
        <p:blipFill>
          <a:blip r:embed="rId3" cstate="print"/>
          <a:stretch>
            <a:fillRect/>
          </a:stretch>
        </p:blipFill>
        <p:spPr bwMode="auto">
          <a:xfrm>
            <a:off x="609600" y="1752600"/>
            <a:ext cx="3629459" cy="4053681"/>
          </a:xfrm>
          <a:prstGeom prst="rect">
            <a:avLst/>
          </a:prstGeom>
          <a:noFill/>
          <a:ln w="9525">
            <a:noFill/>
            <a:miter lim="800000"/>
            <a:headEnd/>
            <a:tailEnd/>
          </a:ln>
        </p:spPr>
      </p:pic>
      <p:sp>
        <p:nvSpPr>
          <p:cNvPr id="6" name="TextBox 5"/>
          <p:cNvSpPr txBox="1"/>
          <p:nvPr/>
        </p:nvSpPr>
        <p:spPr>
          <a:xfrm>
            <a:off x="0" y="0"/>
            <a:ext cx="1588768" cy="338554"/>
          </a:xfrm>
          <a:prstGeom prst="rect">
            <a:avLst/>
          </a:prstGeom>
          <a:noFill/>
          <a:ln>
            <a:solidFill>
              <a:srgbClr val="FF0000"/>
            </a:solidFill>
          </a:ln>
        </p:spPr>
        <p:txBody>
          <a:bodyPr wrap="none" rtlCol="0">
            <a:spAutoFit/>
          </a:bodyPr>
          <a:lstStyle/>
          <a:p>
            <a:r>
              <a:rPr lang="en-US" sz="1600" dirty="0">
                <a:solidFill>
                  <a:srgbClr val="FF0000"/>
                </a:solidFill>
              </a:rPr>
              <a:t>Background: FHS</a:t>
            </a:r>
          </a:p>
        </p:txBody>
      </p:sp>
      <p:sp>
        <p:nvSpPr>
          <p:cNvPr id="3" name="Content Placeholder 2"/>
          <p:cNvSpPr>
            <a:spLocks noGrp="1"/>
          </p:cNvSpPr>
          <p:nvPr>
            <p:ph sz="half" idx="2"/>
          </p:nvPr>
        </p:nvSpPr>
        <p:spPr/>
        <p:txBody>
          <a:bodyPr/>
          <a:lstStyle/>
          <a:p>
            <a:endParaRPr lang="en-US"/>
          </a:p>
        </p:txBody>
      </p:sp>
    </p:spTree>
    <p:extLst>
      <p:ext uri="{BB962C8B-B14F-4D97-AF65-F5344CB8AC3E}">
        <p14:creationId xmlns:p14="http://schemas.microsoft.com/office/powerpoint/2010/main" val="9942326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What makes a Linux install “embedded”?</a:t>
            </a:r>
          </a:p>
        </p:txBody>
      </p:sp>
      <p:sp>
        <p:nvSpPr>
          <p:cNvPr id="3" name="Content Placeholder 2"/>
          <p:cNvSpPr>
            <a:spLocks noGrp="1"/>
          </p:cNvSpPr>
          <p:nvPr>
            <p:ph idx="1"/>
          </p:nvPr>
        </p:nvSpPr>
        <p:spPr/>
        <p:txBody>
          <a:bodyPr/>
          <a:lstStyle/>
          <a:p>
            <a:r>
              <a:rPr lang="en-US" dirty="0"/>
              <a:t>It’s one of those poorly defined terms, but in general it will have one or more of the following</a:t>
            </a:r>
          </a:p>
          <a:p>
            <a:pPr lvl="1"/>
            <a:r>
              <a:rPr lang="en-US" dirty="0"/>
              <a:t>small footprint</a:t>
            </a:r>
          </a:p>
          <a:p>
            <a:pPr lvl="1"/>
            <a:r>
              <a:rPr lang="en-US" dirty="0"/>
              <a:t>flash files system</a:t>
            </a:r>
          </a:p>
          <a:p>
            <a:pPr lvl="1"/>
            <a:r>
              <a:rPr lang="en-US" dirty="0"/>
              <a:t>real-time extensions of some sort</a:t>
            </a:r>
          </a:p>
        </p:txBody>
      </p:sp>
      <p:sp>
        <p:nvSpPr>
          <p:cNvPr id="4" name="TextBox 3"/>
          <p:cNvSpPr txBox="1"/>
          <p:nvPr/>
        </p:nvSpPr>
        <p:spPr>
          <a:xfrm>
            <a:off x="0" y="0"/>
            <a:ext cx="1566454" cy="338554"/>
          </a:xfrm>
          <a:prstGeom prst="rect">
            <a:avLst/>
          </a:prstGeom>
          <a:noFill/>
          <a:ln>
            <a:solidFill>
              <a:srgbClr val="FF0000"/>
            </a:solidFill>
          </a:ln>
        </p:spPr>
        <p:txBody>
          <a:bodyPr wrap="none" rtlCol="0">
            <a:spAutoFit/>
          </a:bodyPr>
          <a:lstStyle/>
          <a:p>
            <a:r>
              <a:rPr lang="en-US" sz="1600" dirty="0">
                <a:solidFill>
                  <a:srgbClr val="FF0000"/>
                </a:solidFill>
              </a:rPr>
              <a:t>Embedded Linux</a:t>
            </a:r>
          </a:p>
        </p:txBody>
      </p:sp>
    </p:spTree>
    <p:extLst>
      <p:ext uri="{BB962C8B-B14F-4D97-AF65-F5344CB8AC3E}">
        <p14:creationId xmlns:p14="http://schemas.microsoft.com/office/powerpoint/2010/main" val="35593566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Small footprint--</a:t>
            </a:r>
            <a:r>
              <a:rPr lang="en-US" dirty="0" err="1"/>
              <a:t>Busybox</a:t>
            </a:r>
            <a:endParaRPr lang="en-US" dirty="0"/>
          </a:p>
        </p:txBody>
      </p:sp>
      <p:sp>
        <p:nvSpPr>
          <p:cNvPr id="3" name="Content Placeholder 2"/>
          <p:cNvSpPr>
            <a:spLocks noGrp="1"/>
          </p:cNvSpPr>
          <p:nvPr>
            <p:ph idx="1"/>
          </p:nvPr>
        </p:nvSpPr>
        <p:spPr>
          <a:xfrm>
            <a:off x="457200" y="1600200"/>
            <a:ext cx="8229600" cy="5105400"/>
          </a:xfrm>
        </p:spPr>
        <p:txBody>
          <a:bodyPr>
            <a:normAutofit fontScale="92500" lnSpcReduction="20000"/>
          </a:bodyPr>
          <a:lstStyle/>
          <a:p>
            <a:r>
              <a:rPr lang="en-US" dirty="0"/>
              <a:t>A single executable that implements the functionality of a massive number of standard Linux utilities</a:t>
            </a:r>
          </a:p>
          <a:p>
            <a:pPr lvl="1"/>
            <a:r>
              <a:rPr lang="en-US" sz="2400" b="1" dirty="0" err="1">
                <a:latin typeface="Courier New" pitchFamily="49" charset="0"/>
                <a:cs typeface="Courier New" pitchFamily="49" charset="0"/>
              </a:rPr>
              <a:t>ls</a:t>
            </a:r>
            <a:r>
              <a:rPr lang="en-US" sz="2400" b="1" dirty="0">
                <a:latin typeface="Courier New" pitchFamily="49" charset="0"/>
                <a:cs typeface="Courier New" pitchFamily="49" charset="0"/>
              </a:rPr>
              <a:t>, </a:t>
            </a:r>
            <a:r>
              <a:rPr lang="en-US" sz="2400" b="1" dirty="0" err="1">
                <a:latin typeface="Courier New" pitchFamily="49" charset="0"/>
                <a:cs typeface="Courier New" pitchFamily="49" charset="0"/>
              </a:rPr>
              <a:t>gzip</a:t>
            </a:r>
            <a:r>
              <a:rPr lang="en-US" sz="2400" b="1" dirty="0">
                <a:latin typeface="Courier New" pitchFamily="49" charset="0"/>
                <a:cs typeface="Courier New" pitchFamily="49" charset="0"/>
              </a:rPr>
              <a:t>, </a:t>
            </a:r>
            <a:r>
              <a:rPr lang="en-US" sz="2400" b="1" dirty="0" err="1">
                <a:latin typeface="Courier New" pitchFamily="49" charset="0"/>
                <a:cs typeface="Courier New" pitchFamily="49" charset="0"/>
              </a:rPr>
              <a:t>ln</a:t>
            </a:r>
            <a:r>
              <a:rPr lang="en-US" sz="2400" b="1" dirty="0">
                <a:latin typeface="Courier New" pitchFamily="49" charset="0"/>
                <a:cs typeface="Courier New" pitchFamily="49" charset="0"/>
              </a:rPr>
              <a:t>, vi</a:t>
            </a:r>
            <a:r>
              <a:rPr lang="en-US" dirty="0"/>
              <a:t>.  Pretty much everything you normally need.</a:t>
            </a:r>
          </a:p>
          <a:p>
            <a:pPr lvl="2"/>
            <a:r>
              <a:rPr lang="en-US" dirty="0"/>
              <a:t>Some have limited features</a:t>
            </a:r>
          </a:p>
          <a:p>
            <a:pPr lvl="3"/>
            <a:r>
              <a:rPr lang="en-US" dirty="0" err="1"/>
              <a:t>Gzip</a:t>
            </a:r>
            <a:r>
              <a:rPr lang="en-US" dirty="0"/>
              <a:t> only does the basics for example.</a:t>
            </a:r>
          </a:p>
          <a:p>
            <a:pPr lvl="1"/>
            <a:r>
              <a:rPr lang="en-US" dirty="0"/>
              <a:t>Pick which utilities you want it to do</a:t>
            </a:r>
          </a:p>
          <a:p>
            <a:pPr lvl="2"/>
            <a:r>
              <a:rPr lang="en-US" dirty="0"/>
              <a:t>Can either drop support altogether or install real version if needed</a:t>
            </a:r>
          </a:p>
          <a:p>
            <a:pPr lvl="1"/>
            <a:r>
              <a:rPr lang="en-US" dirty="0"/>
              <a:t>Highly configurable (similar to Linux itself), easy to cross-compile.</a:t>
            </a:r>
          </a:p>
          <a:p>
            <a:r>
              <a:rPr lang="en-US" dirty="0"/>
              <a:t>Example given is around 2MB statically compiled!</a:t>
            </a:r>
          </a:p>
        </p:txBody>
      </p:sp>
      <p:sp>
        <p:nvSpPr>
          <p:cNvPr id="4" name="TextBox 3"/>
          <p:cNvSpPr txBox="1"/>
          <p:nvPr/>
        </p:nvSpPr>
        <p:spPr>
          <a:xfrm>
            <a:off x="533400" y="1219200"/>
            <a:ext cx="8001000" cy="3170099"/>
          </a:xfrm>
          <a:prstGeom prst="rect">
            <a:avLst/>
          </a:prstGeom>
          <a:noFill/>
        </p:spPr>
        <p:txBody>
          <a:bodyPr wrap="square" rtlCol="0">
            <a:spAutoFit/>
          </a:bodyPr>
          <a:lstStyle/>
          <a:p>
            <a:pPr marL="0" lvl="1"/>
            <a:r>
              <a:rPr lang="en-US" sz="1400" dirty="0" err="1">
                <a:solidFill>
                  <a:srgbClr val="FF0000"/>
                </a:solidFill>
              </a:rPr>
              <a:t>addgroup</a:t>
            </a:r>
            <a:r>
              <a:rPr lang="en-US" sz="1400" dirty="0">
                <a:solidFill>
                  <a:srgbClr val="FF0000"/>
                </a:solidFill>
              </a:rPr>
              <a:t>, </a:t>
            </a:r>
            <a:r>
              <a:rPr lang="en-US" sz="1400" dirty="0" err="1">
                <a:solidFill>
                  <a:srgbClr val="FF0000"/>
                </a:solidFill>
              </a:rPr>
              <a:t>adduser</a:t>
            </a:r>
            <a:r>
              <a:rPr lang="en-US" sz="1400" dirty="0">
                <a:solidFill>
                  <a:srgbClr val="FF0000"/>
                </a:solidFill>
              </a:rPr>
              <a:t>, </a:t>
            </a:r>
            <a:r>
              <a:rPr lang="en-US" sz="1400" dirty="0" err="1">
                <a:solidFill>
                  <a:srgbClr val="FF0000"/>
                </a:solidFill>
              </a:rPr>
              <a:t>ar</a:t>
            </a:r>
            <a:r>
              <a:rPr lang="en-US" sz="1400" dirty="0">
                <a:solidFill>
                  <a:srgbClr val="FF0000"/>
                </a:solidFill>
              </a:rPr>
              <a:t>, ash, </a:t>
            </a:r>
            <a:r>
              <a:rPr lang="en-US" sz="1400" dirty="0" err="1">
                <a:solidFill>
                  <a:srgbClr val="FF0000"/>
                </a:solidFill>
              </a:rPr>
              <a:t>awk</a:t>
            </a:r>
            <a:r>
              <a:rPr lang="en-US" sz="1400" dirty="0">
                <a:solidFill>
                  <a:srgbClr val="FF0000"/>
                </a:solidFill>
              </a:rPr>
              <a:t>, </a:t>
            </a:r>
            <a:r>
              <a:rPr lang="en-US" sz="1400" dirty="0" err="1">
                <a:solidFill>
                  <a:srgbClr val="FF0000"/>
                </a:solidFill>
              </a:rPr>
              <a:t>basename</a:t>
            </a:r>
            <a:r>
              <a:rPr lang="en-US" sz="1400" dirty="0">
                <a:solidFill>
                  <a:srgbClr val="FF0000"/>
                </a:solidFill>
              </a:rPr>
              <a:t>, </a:t>
            </a:r>
            <a:r>
              <a:rPr lang="en-US" sz="1400" dirty="0" err="1">
                <a:solidFill>
                  <a:srgbClr val="FF0000"/>
                </a:solidFill>
              </a:rPr>
              <a:t>blkid</a:t>
            </a:r>
            <a:r>
              <a:rPr lang="en-US" sz="1400" dirty="0">
                <a:solidFill>
                  <a:srgbClr val="FF0000"/>
                </a:solidFill>
              </a:rPr>
              <a:t>, bunzip2, </a:t>
            </a:r>
            <a:r>
              <a:rPr lang="en-US" sz="1400" dirty="0" err="1">
                <a:solidFill>
                  <a:srgbClr val="FF0000"/>
                </a:solidFill>
              </a:rPr>
              <a:t>bzcat</a:t>
            </a:r>
            <a:r>
              <a:rPr lang="en-US" sz="1400" dirty="0">
                <a:solidFill>
                  <a:srgbClr val="FF0000"/>
                </a:solidFill>
              </a:rPr>
              <a:t>, cat, </a:t>
            </a:r>
            <a:r>
              <a:rPr lang="en-US" sz="1400" dirty="0" err="1">
                <a:solidFill>
                  <a:srgbClr val="FF0000"/>
                </a:solidFill>
              </a:rPr>
              <a:t>chattr</a:t>
            </a:r>
            <a:r>
              <a:rPr lang="en-US" sz="1400" dirty="0">
                <a:solidFill>
                  <a:srgbClr val="FF0000"/>
                </a:solidFill>
              </a:rPr>
              <a:t>, </a:t>
            </a:r>
            <a:r>
              <a:rPr lang="en-US" sz="1400" dirty="0" err="1">
                <a:solidFill>
                  <a:srgbClr val="FF0000"/>
                </a:solidFill>
              </a:rPr>
              <a:t>chgrp</a:t>
            </a:r>
            <a:r>
              <a:rPr lang="en-US" sz="1400" dirty="0">
                <a:solidFill>
                  <a:srgbClr val="FF0000"/>
                </a:solidFill>
              </a:rPr>
              <a:t>, </a:t>
            </a:r>
            <a:r>
              <a:rPr lang="en-US" sz="1400" dirty="0" err="1">
                <a:solidFill>
                  <a:srgbClr val="FF0000"/>
                </a:solidFill>
              </a:rPr>
              <a:t>chmod</a:t>
            </a:r>
            <a:r>
              <a:rPr lang="en-US" sz="1400" dirty="0">
                <a:solidFill>
                  <a:srgbClr val="FF0000"/>
                </a:solidFill>
              </a:rPr>
              <a:t>, </a:t>
            </a:r>
            <a:r>
              <a:rPr lang="en-US" sz="1400" dirty="0" err="1">
                <a:solidFill>
                  <a:srgbClr val="FF0000"/>
                </a:solidFill>
              </a:rPr>
              <a:t>chown</a:t>
            </a:r>
            <a:r>
              <a:rPr lang="en-US" sz="1400" dirty="0">
                <a:solidFill>
                  <a:srgbClr val="FF0000"/>
                </a:solidFill>
              </a:rPr>
              <a:t>, </a:t>
            </a:r>
            <a:r>
              <a:rPr lang="en-US" sz="1400" dirty="0" err="1">
                <a:solidFill>
                  <a:srgbClr val="FF0000"/>
                </a:solidFill>
              </a:rPr>
              <a:t>chpasswd</a:t>
            </a:r>
            <a:r>
              <a:rPr lang="en-US" sz="1400" dirty="0">
                <a:solidFill>
                  <a:srgbClr val="FF0000"/>
                </a:solidFill>
              </a:rPr>
              <a:t>, </a:t>
            </a:r>
            <a:r>
              <a:rPr lang="en-US" sz="1400" dirty="0" err="1">
                <a:solidFill>
                  <a:srgbClr val="FF0000"/>
                </a:solidFill>
              </a:rPr>
              <a:t>chroot</a:t>
            </a:r>
            <a:r>
              <a:rPr lang="en-US" sz="1400" dirty="0">
                <a:solidFill>
                  <a:srgbClr val="FF0000"/>
                </a:solidFill>
              </a:rPr>
              <a:t>, </a:t>
            </a:r>
            <a:r>
              <a:rPr lang="en-US" sz="1400" dirty="0" err="1">
                <a:solidFill>
                  <a:srgbClr val="FF0000"/>
                </a:solidFill>
              </a:rPr>
              <a:t>chvt</a:t>
            </a:r>
            <a:r>
              <a:rPr lang="en-US" sz="1400" dirty="0">
                <a:solidFill>
                  <a:srgbClr val="FF0000"/>
                </a:solidFill>
              </a:rPr>
              <a:t>, clear, </a:t>
            </a:r>
            <a:r>
              <a:rPr lang="en-US" sz="1400" dirty="0" err="1">
                <a:solidFill>
                  <a:srgbClr val="FF0000"/>
                </a:solidFill>
              </a:rPr>
              <a:t>cmp</a:t>
            </a:r>
            <a:r>
              <a:rPr lang="en-US" sz="1400" dirty="0">
                <a:solidFill>
                  <a:srgbClr val="FF0000"/>
                </a:solidFill>
              </a:rPr>
              <a:t>, cp, </a:t>
            </a:r>
            <a:r>
              <a:rPr lang="en-US" sz="1400" dirty="0" err="1">
                <a:solidFill>
                  <a:srgbClr val="FF0000"/>
                </a:solidFill>
              </a:rPr>
              <a:t>cpio</a:t>
            </a:r>
            <a:r>
              <a:rPr lang="en-US" sz="1400" dirty="0">
                <a:solidFill>
                  <a:srgbClr val="FF0000"/>
                </a:solidFill>
              </a:rPr>
              <a:t>, </a:t>
            </a:r>
            <a:r>
              <a:rPr lang="en-US" sz="1400" dirty="0" err="1">
                <a:solidFill>
                  <a:srgbClr val="FF0000"/>
                </a:solidFill>
              </a:rPr>
              <a:t>cryptpw</a:t>
            </a:r>
            <a:r>
              <a:rPr lang="en-US" sz="1400" dirty="0">
                <a:solidFill>
                  <a:srgbClr val="FF0000"/>
                </a:solidFill>
              </a:rPr>
              <a:t>, cut, date, dc, </a:t>
            </a:r>
            <a:r>
              <a:rPr lang="en-US" sz="1400" dirty="0" err="1">
                <a:solidFill>
                  <a:srgbClr val="FF0000"/>
                </a:solidFill>
              </a:rPr>
              <a:t>dd</a:t>
            </a:r>
            <a:r>
              <a:rPr lang="en-US" sz="1400" dirty="0">
                <a:solidFill>
                  <a:srgbClr val="FF0000"/>
                </a:solidFill>
              </a:rPr>
              <a:t>, </a:t>
            </a:r>
            <a:r>
              <a:rPr lang="en-US" sz="1400" dirty="0" err="1">
                <a:solidFill>
                  <a:srgbClr val="FF0000"/>
                </a:solidFill>
              </a:rPr>
              <a:t>deallocvt</a:t>
            </a:r>
            <a:r>
              <a:rPr lang="en-US" sz="1400" dirty="0">
                <a:solidFill>
                  <a:srgbClr val="FF0000"/>
                </a:solidFill>
              </a:rPr>
              <a:t>, </a:t>
            </a:r>
            <a:r>
              <a:rPr lang="en-US" sz="1400" dirty="0" err="1">
                <a:solidFill>
                  <a:srgbClr val="FF0000"/>
                </a:solidFill>
              </a:rPr>
              <a:t>delgroup</a:t>
            </a:r>
            <a:r>
              <a:rPr lang="en-US" sz="1400" dirty="0">
                <a:solidFill>
                  <a:srgbClr val="FF0000"/>
                </a:solidFill>
              </a:rPr>
              <a:t>, </a:t>
            </a:r>
            <a:r>
              <a:rPr lang="en-US" sz="1400" dirty="0" err="1">
                <a:solidFill>
                  <a:srgbClr val="FF0000"/>
                </a:solidFill>
              </a:rPr>
              <a:t>deluser</a:t>
            </a:r>
            <a:r>
              <a:rPr lang="en-US" sz="1400" dirty="0">
                <a:solidFill>
                  <a:srgbClr val="FF0000"/>
                </a:solidFill>
              </a:rPr>
              <a:t>, </a:t>
            </a:r>
            <a:r>
              <a:rPr lang="en-US" sz="1400" dirty="0" err="1">
                <a:solidFill>
                  <a:srgbClr val="FF0000"/>
                </a:solidFill>
              </a:rPr>
              <a:t>df</a:t>
            </a:r>
            <a:r>
              <a:rPr lang="en-US" sz="1400" dirty="0">
                <a:solidFill>
                  <a:srgbClr val="FF0000"/>
                </a:solidFill>
              </a:rPr>
              <a:t>, </a:t>
            </a:r>
            <a:r>
              <a:rPr lang="en-US" sz="1400" dirty="0" err="1">
                <a:solidFill>
                  <a:srgbClr val="FF0000"/>
                </a:solidFill>
              </a:rPr>
              <a:t>dhcprelay</a:t>
            </a:r>
            <a:r>
              <a:rPr lang="en-US" sz="1400" dirty="0">
                <a:solidFill>
                  <a:srgbClr val="FF0000"/>
                </a:solidFill>
              </a:rPr>
              <a:t>, diff, </a:t>
            </a:r>
            <a:r>
              <a:rPr lang="en-US" sz="1400" dirty="0" err="1">
                <a:solidFill>
                  <a:srgbClr val="FF0000"/>
                </a:solidFill>
              </a:rPr>
              <a:t>dirname</a:t>
            </a:r>
            <a:r>
              <a:rPr lang="en-US" sz="1400" dirty="0">
                <a:solidFill>
                  <a:srgbClr val="FF0000"/>
                </a:solidFill>
              </a:rPr>
              <a:t>, </a:t>
            </a:r>
            <a:r>
              <a:rPr lang="en-US" sz="1400" dirty="0" err="1">
                <a:solidFill>
                  <a:srgbClr val="FF0000"/>
                </a:solidFill>
              </a:rPr>
              <a:t>dmesg</a:t>
            </a:r>
            <a:r>
              <a:rPr lang="en-US" sz="1400" dirty="0">
                <a:solidFill>
                  <a:srgbClr val="FF0000"/>
                </a:solidFill>
              </a:rPr>
              <a:t>, du, </a:t>
            </a:r>
            <a:r>
              <a:rPr lang="en-US" sz="1400" dirty="0" err="1">
                <a:solidFill>
                  <a:srgbClr val="FF0000"/>
                </a:solidFill>
              </a:rPr>
              <a:t>dumpkmap</a:t>
            </a:r>
            <a:r>
              <a:rPr lang="en-US" sz="1400" dirty="0">
                <a:solidFill>
                  <a:srgbClr val="FF0000"/>
                </a:solidFill>
              </a:rPr>
              <a:t>, </a:t>
            </a:r>
            <a:r>
              <a:rPr lang="en-US" sz="1400" dirty="0" err="1">
                <a:solidFill>
                  <a:srgbClr val="FF0000"/>
                </a:solidFill>
              </a:rPr>
              <a:t>dumpleases</a:t>
            </a:r>
            <a:r>
              <a:rPr lang="en-US" sz="1400" dirty="0">
                <a:solidFill>
                  <a:srgbClr val="FF0000"/>
                </a:solidFill>
              </a:rPr>
              <a:t>, echo, </a:t>
            </a:r>
            <a:r>
              <a:rPr lang="en-US" sz="1400" dirty="0" err="1">
                <a:solidFill>
                  <a:srgbClr val="FF0000"/>
                </a:solidFill>
              </a:rPr>
              <a:t>egrep</a:t>
            </a:r>
            <a:r>
              <a:rPr lang="en-US" sz="1400" dirty="0">
                <a:solidFill>
                  <a:srgbClr val="FF0000"/>
                </a:solidFill>
              </a:rPr>
              <a:t>, </a:t>
            </a:r>
            <a:r>
              <a:rPr lang="en-US" sz="1400" dirty="0" err="1">
                <a:solidFill>
                  <a:srgbClr val="FF0000"/>
                </a:solidFill>
              </a:rPr>
              <a:t>env</a:t>
            </a:r>
            <a:r>
              <a:rPr lang="en-US" sz="1400" dirty="0">
                <a:solidFill>
                  <a:srgbClr val="FF0000"/>
                </a:solidFill>
              </a:rPr>
              <a:t>, </a:t>
            </a:r>
            <a:r>
              <a:rPr lang="en-US" sz="1400" dirty="0" err="1">
                <a:solidFill>
                  <a:srgbClr val="FF0000"/>
                </a:solidFill>
              </a:rPr>
              <a:t>expr</a:t>
            </a:r>
            <a:r>
              <a:rPr lang="en-US" sz="1400" dirty="0">
                <a:solidFill>
                  <a:srgbClr val="FF0000"/>
                </a:solidFill>
              </a:rPr>
              <a:t>, false, </a:t>
            </a:r>
            <a:r>
              <a:rPr lang="en-US" sz="1400" dirty="0" err="1">
                <a:solidFill>
                  <a:srgbClr val="FF0000"/>
                </a:solidFill>
              </a:rPr>
              <a:t>fbset</a:t>
            </a:r>
            <a:r>
              <a:rPr lang="en-US" sz="1400" dirty="0">
                <a:solidFill>
                  <a:srgbClr val="FF0000"/>
                </a:solidFill>
              </a:rPr>
              <a:t>, </a:t>
            </a:r>
            <a:r>
              <a:rPr lang="en-US" sz="1400" dirty="0" err="1">
                <a:solidFill>
                  <a:srgbClr val="FF0000"/>
                </a:solidFill>
              </a:rPr>
              <a:t>fbsplash</a:t>
            </a:r>
            <a:r>
              <a:rPr lang="en-US" sz="1400" dirty="0">
                <a:solidFill>
                  <a:srgbClr val="FF0000"/>
                </a:solidFill>
              </a:rPr>
              <a:t>, </a:t>
            </a:r>
            <a:r>
              <a:rPr lang="en-US" sz="1400" dirty="0" err="1">
                <a:solidFill>
                  <a:srgbClr val="FF0000"/>
                </a:solidFill>
              </a:rPr>
              <a:t>fdisk</a:t>
            </a:r>
            <a:r>
              <a:rPr lang="en-US" sz="1400" dirty="0">
                <a:solidFill>
                  <a:srgbClr val="FF0000"/>
                </a:solidFill>
              </a:rPr>
              <a:t>, </a:t>
            </a:r>
            <a:r>
              <a:rPr lang="en-US" sz="1400" dirty="0" err="1">
                <a:solidFill>
                  <a:srgbClr val="FF0000"/>
                </a:solidFill>
              </a:rPr>
              <a:t>fgrep</a:t>
            </a:r>
            <a:r>
              <a:rPr lang="en-US" sz="1400" dirty="0">
                <a:solidFill>
                  <a:srgbClr val="FF0000"/>
                </a:solidFill>
              </a:rPr>
              <a:t>, find, free, </a:t>
            </a:r>
            <a:r>
              <a:rPr lang="en-US" sz="1400" dirty="0" err="1">
                <a:solidFill>
                  <a:srgbClr val="FF0000"/>
                </a:solidFill>
              </a:rPr>
              <a:t>freeramdisk</a:t>
            </a:r>
            <a:r>
              <a:rPr lang="en-US" sz="1400" dirty="0">
                <a:solidFill>
                  <a:srgbClr val="FF0000"/>
                </a:solidFill>
              </a:rPr>
              <a:t>, </a:t>
            </a:r>
            <a:r>
              <a:rPr lang="en-US" sz="1400" dirty="0" err="1">
                <a:solidFill>
                  <a:srgbClr val="FF0000"/>
                </a:solidFill>
              </a:rPr>
              <a:t>fsck</a:t>
            </a:r>
            <a:r>
              <a:rPr lang="en-US" sz="1400" dirty="0">
                <a:solidFill>
                  <a:srgbClr val="FF0000"/>
                </a:solidFill>
              </a:rPr>
              <a:t>, </a:t>
            </a:r>
            <a:r>
              <a:rPr lang="en-US" sz="1400" dirty="0" err="1">
                <a:solidFill>
                  <a:srgbClr val="FF0000"/>
                </a:solidFill>
              </a:rPr>
              <a:t>fsck.minix</a:t>
            </a:r>
            <a:r>
              <a:rPr lang="en-US" sz="1400" dirty="0">
                <a:solidFill>
                  <a:srgbClr val="FF0000"/>
                </a:solidFill>
              </a:rPr>
              <a:t>, fuser, </a:t>
            </a:r>
            <a:r>
              <a:rPr lang="en-US" sz="1400" dirty="0" err="1">
                <a:solidFill>
                  <a:srgbClr val="FF0000"/>
                </a:solidFill>
              </a:rPr>
              <a:t>getopt</a:t>
            </a:r>
            <a:r>
              <a:rPr lang="en-US" sz="1400" dirty="0">
                <a:solidFill>
                  <a:srgbClr val="FF0000"/>
                </a:solidFill>
              </a:rPr>
              <a:t>, </a:t>
            </a:r>
            <a:r>
              <a:rPr lang="en-US" sz="1400" dirty="0" err="1">
                <a:solidFill>
                  <a:srgbClr val="FF0000"/>
                </a:solidFill>
              </a:rPr>
              <a:t>getty</a:t>
            </a:r>
            <a:r>
              <a:rPr lang="en-US" sz="1400" dirty="0">
                <a:solidFill>
                  <a:srgbClr val="FF0000"/>
                </a:solidFill>
              </a:rPr>
              <a:t>, </a:t>
            </a:r>
            <a:r>
              <a:rPr lang="en-US" sz="1400" dirty="0" err="1">
                <a:solidFill>
                  <a:srgbClr val="FF0000"/>
                </a:solidFill>
              </a:rPr>
              <a:t>grep</a:t>
            </a:r>
            <a:r>
              <a:rPr lang="en-US" sz="1400" dirty="0">
                <a:solidFill>
                  <a:srgbClr val="FF0000"/>
                </a:solidFill>
              </a:rPr>
              <a:t>, </a:t>
            </a:r>
            <a:r>
              <a:rPr lang="en-US" sz="1400" dirty="0" err="1">
                <a:solidFill>
                  <a:srgbClr val="FF0000"/>
                </a:solidFill>
              </a:rPr>
              <a:t>gunzip</a:t>
            </a:r>
            <a:r>
              <a:rPr lang="en-US" sz="1400" dirty="0">
                <a:solidFill>
                  <a:srgbClr val="FF0000"/>
                </a:solidFill>
              </a:rPr>
              <a:t>, </a:t>
            </a:r>
            <a:r>
              <a:rPr lang="en-US" sz="1400" dirty="0" err="1">
                <a:solidFill>
                  <a:srgbClr val="FF0000"/>
                </a:solidFill>
              </a:rPr>
              <a:t>gzip</a:t>
            </a:r>
            <a:r>
              <a:rPr lang="en-US" sz="1400" dirty="0">
                <a:solidFill>
                  <a:srgbClr val="FF0000"/>
                </a:solidFill>
              </a:rPr>
              <a:t>, halt, head, </a:t>
            </a:r>
            <a:r>
              <a:rPr lang="en-US" sz="1400" dirty="0" err="1">
                <a:solidFill>
                  <a:srgbClr val="FF0000"/>
                </a:solidFill>
              </a:rPr>
              <a:t>hexdump</a:t>
            </a:r>
            <a:r>
              <a:rPr lang="en-US" sz="1400" dirty="0">
                <a:solidFill>
                  <a:srgbClr val="FF0000"/>
                </a:solidFill>
              </a:rPr>
              <a:t>, hostname,  </a:t>
            </a:r>
            <a:r>
              <a:rPr lang="en-US" sz="1400" dirty="0" err="1">
                <a:solidFill>
                  <a:srgbClr val="FF0000"/>
                </a:solidFill>
              </a:rPr>
              <a:t>ttpd</a:t>
            </a:r>
            <a:r>
              <a:rPr lang="en-US" sz="1400" dirty="0">
                <a:solidFill>
                  <a:srgbClr val="FF0000"/>
                </a:solidFill>
              </a:rPr>
              <a:t>, </a:t>
            </a:r>
            <a:r>
              <a:rPr lang="en-US" sz="1400" dirty="0" err="1">
                <a:solidFill>
                  <a:srgbClr val="FF0000"/>
                </a:solidFill>
              </a:rPr>
              <a:t>hwclock</a:t>
            </a:r>
            <a:r>
              <a:rPr lang="en-US" sz="1400" dirty="0">
                <a:solidFill>
                  <a:srgbClr val="FF0000"/>
                </a:solidFill>
              </a:rPr>
              <a:t>, id, </a:t>
            </a:r>
            <a:r>
              <a:rPr lang="en-US" sz="1400" dirty="0" err="1">
                <a:solidFill>
                  <a:srgbClr val="FF0000"/>
                </a:solidFill>
              </a:rPr>
              <a:t>ifconfig</a:t>
            </a:r>
            <a:r>
              <a:rPr lang="en-US" sz="1400" dirty="0">
                <a:solidFill>
                  <a:srgbClr val="FF0000"/>
                </a:solidFill>
              </a:rPr>
              <a:t>, </a:t>
            </a:r>
            <a:r>
              <a:rPr lang="en-US" sz="1400" dirty="0" err="1">
                <a:solidFill>
                  <a:srgbClr val="FF0000"/>
                </a:solidFill>
              </a:rPr>
              <a:t>ifdown</a:t>
            </a:r>
            <a:r>
              <a:rPr lang="en-US" sz="1400" dirty="0">
                <a:solidFill>
                  <a:srgbClr val="FF0000"/>
                </a:solidFill>
              </a:rPr>
              <a:t>, </a:t>
            </a:r>
            <a:r>
              <a:rPr lang="en-US" sz="1400" dirty="0" err="1">
                <a:solidFill>
                  <a:srgbClr val="FF0000"/>
                </a:solidFill>
              </a:rPr>
              <a:t>ifup</a:t>
            </a:r>
            <a:r>
              <a:rPr lang="en-US" sz="1400" dirty="0">
                <a:solidFill>
                  <a:srgbClr val="FF0000"/>
                </a:solidFill>
              </a:rPr>
              <a:t>, init, </a:t>
            </a:r>
            <a:r>
              <a:rPr lang="en-US" sz="1400" dirty="0" err="1">
                <a:solidFill>
                  <a:srgbClr val="FF0000"/>
                </a:solidFill>
              </a:rPr>
              <a:t>insmod</a:t>
            </a:r>
            <a:r>
              <a:rPr lang="en-US" sz="1400" dirty="0">
                <a:solidFill>
                  <a:srgbClr val="FF0000"/>
                </a:solidFill>
              </a:rPr>
              <a:t>, </a:t>
            </a:r>
            <a:r>
              <a:rPr lang="en-US" sz="1400" dirty="0" err="1">
                <a:solidFill>
                  <a:srgbClr val="FF0000"/>
                </a:solidFill>
              </a:rPr>
              <a:t>ip</a:t>
            </a:r>
            <a:r>
              <a:rPr lang="en-US" sz="1400" dirty="0">
                <a:solidFill>
                  <a:srgbClr val="FF0000"/>
                </a:solidFill>
              </a:rPr>
              <a:t>, kill, </a:t>
            </a:r>
            <a:r>
              <a:rPr lang="en-US" sz="1400" dirty="0" err="1">
                <a:solidFill>
                  <a:srgbClr val="FF0000"/>
                </a:solidFill>
              </a:rPr>
              <a:t>killall</a:t>
            </a:r>
            <a:r>
              <a:rPr lang="en-US" sz="1400" dirty="0">
                <a:solidFill>
                  <a:srgbClr val="FF0000"/>
                </a:solidFill>
              </a:rPr>
              <a:t>, </a:t>
            </a:r>
            <a:r>
              <a:rPr lang="en-US" sz="1400" dirty="0" err="1">
                <a:solidFill>
                  <a:srgbClr val="FF0000"/>
                </a:solidFill>
              </a:rPr>
              <a:t>klogd</a:t>
            </a:r>
            <a:r>
              <a:rPr lang="en-US" sz="1400" dirty="0">
                <a:solidFill>
                  <a:srgbClr val="FF0000"/>
                </a:solidFill>
              </a:rPr>
              <a:t>, last, less, </a:t>
            </a:r>
            <a:r>
              <a:rPr lang="en-US" sz="1400" dirty="0" err="1">
                <a:solidFill>
                  <a:srgbClr val="FF0000"/>
                </a:solidFill>
              </a:rPr>
              <a:t>linuxrc</a:t>
            </a:r>
            <a:r>
              <a:rPr lang="en-US" sz="1400" dirty="0">
                <a:solidFill>
                  <a:srgbClr val="FF0000"/>
                </a:solidFill>
              </a:rPr>
              <a:t>, </a:t>
            </a:r>
            <a:r>
              <a:rPr lang="en-US" sz="1400" dirty="0" err="1">
                <a:solidFill>
                  <a:srgbClr val="FF0000"/>
                </a:solidFill>
              </a:rPr>
              <a:t>ln</a:t>
            </a:r>
            <a:r>
              <a:rPr lang="en-US" sz="1400" dirty="0">
                <a:solidFill>
                  <a:srgbClr val="FF0000"/>
                </a:solidFill>
              </a:rPr>
              <a:t>, </a:t>
            </a:r>
            <a:r>
              <a:rPr lang="en-US" sz="1400" dirty="0" err="1">
                <a:solidFill>
                  <a:srgbClr val="FF0000"/>
                </a:solidFill>
              </a:rPr>
              <a:t>loadfont</a:t>
            </a:r>
            <a:r>
              <a:rPr lang="en-US" sz="1400" dirty="0">
                <a:solidFill>
                  <a:srgbClr val="FF0000"/>
                </a:solidFill>
              </a:rPr>
              <a:t>, </a:t>
            </a:r>
            <a:r>
              <a:rPr lang="en-US" sz="1400" dirty="0" err="1">
                <a:solidFill>
                  <a:srgbClr val="FF0000"/>
                </a:solidFill>
              </a:rPr>
              <a:t>loadkmap</a:t>
            </a:r>
            <a:r>
              <a:rPr lang="en-US" sz="1400" dirty="0">
                <a:solidFill>
                  <a:srgbClr val="FF0000"/>
                </a:solidFill>
              </a:rPr>
              <a:t>, logger, login, </a:t>
            </a:r>
            <a:r>
              <a:rPr lang="en-US" sz="1400" dirty="0" err="1">
                <a:solidFill>
                  <a:srgbClr val="FF0000"/>
                </a:solidFill>
              </a:rPr>
              <a:t>logname</a:t>
            </a:r>
            <a:r>
              <a:rPr lang="en-US" sz="1400" dirty="0">
                <a:solidFill>
                  <a:srgbClr val="FF0000"/>
                </a:solidFill>
              </a:rPr>
              <a:t>, </a:t>
            </a:r>
            <a:r>
              <a:rPr lang="en-US" sz="1400" dirty="0" err="1">
                <a:solidFill>
                  <a:srgbClr val="FF0000"/>
                </a:solidFill>
              </a:rPr>
              <a:t>logread</a:t>
            </a:r>
            <a:r>
              <a:rPr lang="en-US" sz="1400" dirty="0">
                <a:solidFill>
                  <a:srgbClr val="FF0000"/>
                </a:solidFill>
              </a:rPr>
              <a:t>,  </a:t>
            </a:r>
            <a:r>
              <a:rPr lang="en-US" sz="1400" dirty="0" err="1">
                <a:solidFill>
                  <a:srgbClr val="FF0000"/>
                </a:solidFill>
              </a:rPr>
              <a:t>osetup</a:t>
            </a:r>
            <a:r>
              <a:rPr lang="en-US" sz="1400" dirty="0">
                <a:solidFill>
                  <a:srgbClr val="FF0000"/>
                </a:solidFill>
              </a:rPr>
              <a:t>, </a:t>
            </a:r>
            <a:r>
              <a:rPr lang="en-US" sz="1400" dirty="0" err="1">
                <a:solidFill>
                  <a:srgbClr val="FF0000"/>
                </a:solidFill>
              </a:rPr>
              <a:t>ls</a:t>
            </a:r>
            <a:r>
              <a:rPr lang="en-US" sz="1400" dirty="0">
                <a:solidFill>
                  <a:srgbClr val="FF0000"/>
                </a:solidFill>
              </a:rPr>
              <a:t>, </a:t>
            </a:r>
            <a:r>
              <a:rPr lang="en-US" sz="1400" dirty="0" err="1">
                <a:solidFill>
                  <a:srgbClr val="FF0000"/>
                </a:solidFill>
              </a:rPr>
              <a:t>lsmod</a:t>
            </a:r>
            <a:r>
              <a:rPr lang="en-US" sz="1400" dirty="0">
                <a:solidFill>
                  <a:srgbClr val="FF0000"/>
                </a:solidFill>
              </a:rPr>
              <a:t>, </a:t>
            </a:r>
            <a:r>
              <a:rPr lang="en-US" sz="1400" dirty="0" err="1">
                <a:solidFill>
                  <a:srgbClr val="FF0000"/>
                </a:solidFill>
              </a:rPr>
              <a:t>makedevs</a:t>
            </a:r>
            <a:r>
              <a:rPr lang="en-US" sz="1400" dirty="0">
                <a:solidFill>
                  <a:srgbClr val="FF0000"/>
                </a:solidFill>
              </a:rPr>
              <a:t>, md5sum, </a:t>
            </a:r>
            <a:r>
              <a:rPr lang="en-US" sz="1400" dirty="0" err="1">
                <a:solidFill>
                  <a:srgbClr val="FF0000"/>
                </a:solidFill>
              </a:rPr>
              <a:t>mdev</a:t>
            </a:r>
            <a:r>
              <a:rPr lang="en-US" sz="1400" dirty="0">
                <a:solidFill>
                  <a:srgbClr val="FF0000"/>
                </a:solidFill>
              </a:rPr>
              <a:t>, </a:t>
            </a:r>
            <a:r>
              <a:rPr lang="en-US" sz="1400" dirty="0" err="1">
                <a:solidFill>
                  <a:srgbClr val="FF0000"/>
                </a:solidFill>
              </a:rPr>
              <a:t>microcom</a:t>
            </a:r>
            <a:r>
              <a:rPr lang="en-US" sz="1400" dirty="0">
                <a:solidFill>
                  <a:srgbClr val="FF0000"/>
                </a:solidFill>
              </a:rPr>
              <a:t>, </a:t>
            </a:r>
            <a:r>
              <a:rPr lang="en-US" sz="1400" dirty="0" err="1">
                <a:solidFill>
                  <a:srgbClr val="FF0000"/>
                </a:solidFill>
              </a:rPr>
              <a:t>mkdir</a:t>
            </a:r>
            <a:r>
              <a:rPr lang="en-US" sz="1400" dirty="0">
                <a:solidFill>
                  <a:srgbClr val="FF0000"/>
                </a:solidFill>
              </a:rPr>
              <a:t>, </a:t>
            </a:r>
            <a:r>
              <a:rPr lang="en-US" sz="1400" dirty="0" err="1">
                <a:solidFill>
                  <a:srgbClr val="FF0000"/>
                </a:solidFill>
              </a:rPr>
              <a:t>mkfifo</a:t>
            </a:r>
            <a:r>
              <a:rPr lang="en-US" sz="1400" dirty="0">
                <a:solidFill>
                  <a:srgbClr val="FF0000"/>
                </a:solidFill>
              </a:rPr>
              <a:t>, </a:t>
            </a:r>
            <a:r>
              <a:rPr lang="en-US" sz="1400" dirty="0" err="1">
                <a:solidFill>
                  <a:srgbClr val="FF0000"/>
                </a:solidFill>
              </a:rPr>
              <a:t>mkfs.minix</a:t>
            </a:r>
            <a:r>
              <a:rPr lang="en-US" sz="1400" dirty="0">
                <a:solidFill>
                  <a:srgbClr val="FF0000"/>
                </a:solidFill>
              </a:rPr>
              <a:t>, </a:t>
            </a:r>
            <a:r>
              <a:rPr lang="en-US" sz="1400" dirty="0" err="1">
                <a:solidFill>
                  <a:srgbClr val="FF0000"/>
                </a:solidFill>
              </a:rPr>
              <a:t>mknod</a:t>
            </a:r>
            <a:r>
              <a:rPr lang="en-US" sz="1400" dirty="0">
                <a:solidFill>
                  <a:srgbClr val="FF0000"/>
                </a:solidFill>
              </a:rPr>
              <a:t>, </a:t>
            </a:r>
            <a:r>
              <a:rPr lang="en-US" sz="1400" dirty="0" err="1">
                <a:solidFill>
                  <a:srgbClr val="FF0000"/>
                </a:solidFill>
              </a:rPr>
              <a:t>mkswap</a:t>
            </a:r>
            <a:r>
              <a:rPr lang="en-US" sz="1400" dirty="0">
                <a:solidFill>
                  <a:srgbClr val="FF0000"/>
                </a:solidFill>
              </a:rPr>
              <a:t>, </a:t>
            </a:r>
            <a:r>
              <a:rPr lang="en-US" sz="1400" dirty="0" err="1">
                <a:solidFill>
                  <a:srgbClr val="FF0000"/>
                </a:solidFill>
              </a:rPr>
              <a:t>mktemp</a:t>
            </a:r>
            <a:r>
              <a:rPr lang="en-US" sz="1400" dirty="0">
                <a:solidFill>
                  <a:srgbClr val="FF0000"/>
                </a:solidFill>
              </a:rPr>
              <a:t>, </a:t>
            </a:r>
            <a:r>
              <a:rPr lang="en-US" sz="1400" dirty="0" err="1">
                <a:solidFill>
                  <a:srgbClr val="FF0000"/>
                </a:solidFill>
              </a:rPr>
              <a:t>modprobe</a:t>
            </a:r>
            <a:r>
              <a:rPr lang="en-US" sz="1400" dirty="0">
                <a:solidFill>
                  <a:srgbClr val="FF0000"/>
                </a:solidFill>
              </a:rPr>
              <a:t>, more, mount, </a:t>
            </a:r>
            <a:r>
              <a:rPr lang="en-US" sz="1400" dirty="0" err="1">
                <a:solidFill>
                  <a:srgbClr val="FF0000"/>
                </a:solidFill>
              </a:rPr>
              <a:t>mv</a:t>
            </a:r>
            <a:r>
              <a:rPr lang="en-US" sz="1400" dirty="0">
                <a:solidFill>
                  <a:srgbClr val="FF0000"/>
                </a:solidFill>
              </a:rPr>
              <a:t>, </a:t>
            </a:r>
            <a:r>
              <a:rPr lang="en-US" sz="1400" dirty="0" err="1">
                <a:solidFill>
                  <a:srgbClr val="FF0000"/>
                </a:solidFill>
              </a:rPr>
              <a:t>nc</a:t>
            </a:r>
            <a:r>
              <a:rPr lang="en-US" sz="1400" dirty="0">
                <a:solidFill>
                  <a:srgbClr val="FF0000"/>
                </a:solidFill>
              </a:rPr>
              <a:t>, </a:t>
            </a:r>
            <a:r>
              <a:rPr lang="en-US" sz="1400" dirty="0" err="1">
                <a:solidFill>
                  <a:srgbClr val="FF0000"/>
                </a:solidFill>
              </a:rPr>
              <a:t>netstat</a:t>
            </a:r>
            <a:r>
              <a:rPr lang="en-US" sz="1400" dirty="0">
                <a:solidFill>
                  <a:srgbClr val="FF0000"/>
                </a:solidFill>
              </a:rPr>
              <a:t>, nice, </a:t>
            </a:r>
            <a:r>
              <a:rPr lang="en-US" sz="1400" dirty="0" err="1">
                <a:solidFill>
                  <a:srgbClr val="FF0000"/>
                </a:solidFill>
              </a:rPr>
              <a:t>nohup</a:t>
            </a:r>
            <a:r>
              <a:rPr lang="en-US" sz="1400" dirty="0">
                <a:solidFill>
                  <a:srgbClr val="FF0000"/>
                </a:solidFill>
              </a:rPr>
              <a:t>, </a:t>
            </a:r>
            <a:r>
              <a:rPr lang="en-US" sz="1400" dirty="0" err="1">
                <a:solidFill>
                  <a:srgbClr val="FF0000"/>
                </a:solidFill>
              </a:rPr>
              <a:t>nslookup</a:t>
            </a:r>
            <a:r>
              <a:rPr lang="en-US" sz="1400" dirty="0">
                <a:solidFill>
                  <a:srgbClr val="FF0000"/>
                </a:solidFill>
              </a:rPr>
              <a:t>, </a:t>
            </a:r>
            <a:r>
              <a:rPr lang="en-US" sz="1400" dirty="0" err="1">
                <a:solidFill>
                  <a:srgbClr val="FF0000"/>
                </a:solidFill>
              </a:rPr>
              <a:t>od</a:t>
            </a:r>
            <a:r>
              <a:rPr lang="en-US" sz="1400" dirty="0">
                <a:solidFill>
                  <a:srgbClr val="FF0000"/>
                </a:solidFill>
              </a:rPr>
              <a:t>,  </a:t>
            </a:r>
            <a:r>
              <a:rPr lang="en-US" sz="1400" dirty="0" err="1">
                <a:solidFill>
                  <a:srgbClr val="FF0000"/>
                </a:solidFill>
              </a:rPr>
              <a:t>penvt</a:t>
            </a:r>
            <a:r>
              <a:rPr lang="en-US" sz="1400" dirty="0">
                <a:solidFill>
                  <a:srgbClr val="FF0000"/>
                </a:solidFill>
              </a:rPr>
              <a:t>, </a:t>
            </a:r>
            <a:r>
              <a:rPr lang="en-US" sz="1400" dirty="0" err="1">
                <a:solidFill>
                  <a:srgbClr val="FF0000"/>
                </a:solidFill>
              </a:rPr>
              <a:t>passwd</a:t>
            </a:r>
            <a:r>
              <a:rPr lang="en-US" sz="1400" dirty="0">
                <a:solidFill>
                  <a:srgbClr val="FF0000"/>
                </a:solidFill>
              </a:rPr>
              <a:t>, patch, </a:t>
            </a:r>
            <a:r>
              <a:rPr lang="en-US" sz="1400" dirty="0" err="1">
                <a:solidFill>
                  <a:srgbClr val="FF0000"/>
                </a:solidFill>
              </a:rPr>
              <a:t>pidof</a:t>
            </a:r>
            <a:r>
              <a:rPr lang="en-US" sz="1400" dirty="0">
                <a:solidFill>
                  <a:srgbClr val="FF0000"/>
                </a:solidFill>
              </a:rPr>
              <a:t>, ping, ping6, </a:t>
            </a:r>
            <a:r>
              <a:rPr lang="en-US" sz="1400" dirty="0" err="1">
                <a:solidFill>
                  <a:srgbClr val="FF0000"/>
                </a:solidFill>
              </a:rPr>
              <a:t>pivot_root</a:t>
            </a:r>
            <a:r>
              <a:rPr lang="en-US" sz="1400" dirty="0">
                <a:solidFill>
                  <a:srgbClr val="FF0000"/>
                </a:solidFill>
              </a:rPr>
              <a:t>, </a:t>
            </a:r>
            <a:r>
              <a:rPr lang="en-US" sz="1400" dirty="0" err="1">
                <a:solidFill>
                  <a:srgbClr val="FF0000"/>
                </a:solidFill>
              </a:rPr>
              <a:t>poweroff</a:t>
            </a:r>
            <a:r>
              <a:rPr lang="en-US" sz="1400" dirty="0">
                <a:solidFill>
                  <a:srgbClr val="FF0000"/>
                </a:solidFill>
              </a:rPr>
              <a:t>, </a:t>
            </a:r>
            <a:r>
              <a:rPr lang="en-US" sz="1400" dirty="0" err="1">
                <a:solidFill>
                  <a:srgbClr val="FF0000"/>
                </a:solidFill>
              </a:rPr>
              <a:t>printf</a:t>
            </a:r>
            <a:r>
              <a:rPr lang="en-US" sz="1400" dirty="0">
                <a:solidFill>
                  <a:srgbClr val="FF0000"/>
                </a:solidFill>
              </a:rPr>
              <a:t>, </a:t>
            </a:r>
            <a:r>
              <a:rPr lang="en-US" sz="1400" dirty="0" err="1">
                <a:solidFill>
                  <a:srgbClr val="FF0000"/>
                </a:solidFill>
              </a:rPr>
              <a:t>ps</a:t>
            </a:r>
            <a:r>
              <a:rPr lang="en-US" sz="1400" dirty="0">
                <a:solidFill>
                  <a:srgbClr val="FF0000"/>
                </a:solidFill>
              </a:rPr>
              <a:t>, </a:t>
            </a:r>
            <a:r>
              <a:rPr lang="en-US" sz="1400" dirty="0" err="1">
                <a:solidFill>
                  <a:srgbClr val="FF0000"/>
                </a:solidFill>
              </a:rPr>
              <a:t>pwd</a:t>
            </a:r>
            <a:r>
              <a:rPr lang="en-US" sz="1400" dirty="0">
                <a:solidFill>
                  <a:srgbClr val="FF0000"/>
                </a:solidFill>
              </a:rPr>
              <a:t>, </a:t>
            </a:r>
            <a:r>
              <a:rPr lang="en-US" sz="1400" dirty="0" err="1">
                <a:solidFill>
                  <a:srgbClr val="FF0000"/>
                </a:solidFill>
              </a:rPr>
              <a:t>rdate</a:t>
            </a:r>
            <a:r>
              <a:rPr lang="en-US" sz="1400" dirty="0">
                <a:solidFill>
                  <a:srgbClr val="FF0000"/>
                </a:solidFill>
              </a:rPr>
              <a:t>, </a:t>
            </a:r>
            <a:r>
              <a:rPr lang="en-US" sz="1400" dirty="0" err="1">
                <a:solidFill>
                  <a:srgbClr val="FF0000"/>
                </a:solidFill>
              </a:rPr>
              <a:t>rdev</a:t>
            </a:r>
            <a:r>
              <a:rPr lang="en-US" sz="1400" dirty="0">
                <a:solidFill>
                  <a:srgbClr val="FF0000"/>
                </a:solidFill>
              </a:rPr>
              <a:t>, </a:t>
            </a:r>
            <a:r>
              <a:rPr lang="en-US" sz="1400" dirty="0" err="1">
                <a:solidFill>
                  <a:srgbClr val="FF0000"/>
                </a:solidFill>
              </a:rPr>
              <a:t>readahead</a:t>
            </a:r>
            <a:r>
              <a:rPr lang="en-US" sz="1400" dirty="0">
                <a:solidFill>
                  <a:srgbClr val="FF0000"/>
                </a:solidFill>
              </a:rPr>
              <a:t>, </a:t>
            </a:r>
            <a:r>
              <a:rPr lang="en-US" sz="1400" dirty="0" err="1">
                <a:solidFill>
                  <a:srgbClr val="FF0000"/>
                </a:solidFill>
              </a:rPr>
              <a:t>readlink</a:t>
            </a:r>
            <a:r>
              <a:rPr lang="en-US" sz="1400" dirty="0">
                <a:solidFill>
                  <a:srgbClr val="FF0000"/>
                </a:solidFill>
              </a:rPr>
              <a:t>,  </a:t>
            </a:r>
            <a:r>
              <a:rPr lang="en-US" sz="1400" dirty="0" err="1">
                <a:solidFill>
                  <a:srgbClr val="FF0000"/>
                </a:solidFill>
              </a:rPr>
              <a:t>eadprofile</a:t>
            </a:r>
            <a:r>
              <a:rPr lang="en-US" sz="1400" dirty="0">
                <a:solidFill>
                  <a:srgbClr val="FF0000"/>
                </a:solidFill>
              </a:rPr>
              <a:t>, </a:t>
            </a:r>
            <a:r>
              <a:rPr lang="en-US" sz="1400" dirty="0" err="1">
                <a:solidFill>
                  <a:srgbClr val="FF0000"/>
                </a:solidFill>
              </a:rPr>
              <a:t>realpath</a:t>
            </a:r>
            <a:r>
              <a:rPr lang="en-US" sz="1400" dirty="0">
                <a:solidFill>
                  <a:srgbClr val="FF0000"/>
                </a:solidFill>
              </a:rPr>
              <a:t>, reboot, </a:t>
            </a:r>
            <a:r>
              <a:rPr lang="en-US" sz="1400" dirty="0" err="1">
                <a:solidFill>
                  <a:srgbClr val="FF0000"/>
                </a:solidFill>
              </a:rPr>
              <a:t>renice</a:t>
            </a:r>
            <a:r>
              <a:rPr lang="en-US" sz="1400" dirty="0">
                <a:solidFill>
                  <a:srgbClr val="FF0000"/>
                </a:solidFill>
              </a:rPr>
              <a:t>, reset, </a:t>
            </a:r>
            <a:r>
              <a:rPr lang="en-US" sz="1400" dirty="0" err="1">
                <a:solidFill>
                  <a:srgbClr val="FF0000"/>
                </a:solidFill>
              </a:rPr>
              <a:t>rm</a:t>
            </a:r>
            <a:r>
              <a:rPr lang="en-US" sz="1400" dirty="0">
                <a:solidFill>
                  <a:srgbClr val="FF0000"/>
                </a:solidFill>
              </a:rPr>
              <a:t>, </a:t>
            </a:r>
            <a:r>
              <a:rPr lang="en-US" sz="1400" dirty="0" err="1">
                <a:solidFill>
                  <a:srgbClr val="FF0000"/>
                </a:solidFill>
              </a:rPr>
              <a:t>rmdir</a:t>
            </a:r>
            <a:r>
              <a:rPr lang="en-US" sz="1400" dirty="0">
                <a:solidFill>
                  <a:srgbClr val="FF0000"/>
                </a:solidFill>
              </a:rPr>
              <a:t>, </a:t>
            </a:r>
            <a:r>
              <a:rPr lang="en-US" sz="1400" dirty="0" err="1">
                <a:solidFill>
                  <a:srgbClr val="FF0000"/>
                </a:solidFill>
              </a:rPr>
              <a:t>rmmod</a:t>
            </a:r>
            <a:r>
              <a:rPr lang="en-US" sz="1400" dirty="0">
                <a:solidFill>
                  <a:srgbClr val="FF0000"/>
                </a:solidFill>
              </a:rPr>
              <a:t>, route, </a:t>
            </a:r>
            <a:r>
              <a:rPr lang="en-US" sz="1400" dirty="0" err="1">
                <a:solidFill>
                  <a:srgbClr val="FF0000"/>
                </a:solidFill>
              </a:rPr>
              <a:t>rtcwake</a:t>
            </a:r>
            <a:r>
              <a:rPr lang="en-US" sz="1400" dirty="0">
                <a:solidFill>
                  <a:srgbClr val="FF0000"/>
                </a:solidFill>
              </a:rPr>
              <a:t>, run-parts, </a:t>
            </a:r>
            <a:r>
              <a:rPr lang="en-US" sz="1400" dirty="0" err="1">
                <a:solidFill>
                  <a:srgbClr val="FF0000"/>
                </a:solidFill>
              </a:rPr>
              <a:t>sed</a:t>
            </a:r>
            <a:r>
              <a:rPr lang="en-US" sz="1400" dirty="0">
                <a:solidFill>
                  <a:srgbClr val="FF0000"/>
                </a:solidFill>
              </a:rPr>
              <a:t>, </a:t>
            </a:r>
            <a:r>
              <a:rPr lang="en-US" sz="1400" dirty="0" err="1">
                <a:solidFill>
                  <a:srgbClr val="FF0000"/>
                </a:solidFill>
              </a:rPr>
              <a:t>seq</a:t>
            </a:r>
            <a:r>
              <a:rPr lang="en-US" sz="1400" dirty="0">
                <a:solidFill>
                  <a:srgbClr val="FF0000"/>
                </a:solidFill>
              </a:rPr>
              <a:t>, </a:t>
            </a:r>
            <a:r>
              <a:rPr lang="en-US" sz="1400" dirty="0" err="1">
                <a:solidFill>
                  <a:srgbClr val="FF0000"/>
                </a:solidFill>
              </a:rPr>
              <a:t>setconsole</a:t>
            </a:r>
            <a:r>
              <a:rPr lang="en-US" sz="1400" dirty="0">
                <a:solidFill>
                  <a:srgbClr val="FF0000"/>
                </a:solidFill>
              </a:rPr>
              <a:t>,  </a:t>
            </a:r>
            <a:r>
              <a:rPr lang="en-US" sz="1400" dirty="0" err="1">
                <a:solidFill>
                  <a:srgbClr val="FF0000"/>
                </a:solidFill>
              </a:rPr>
              <a:t>etfont,sh</a:t>
            </a:r>
            <a:r>
              <a:rPr lang="en-US" sz="1400" dirty="0">
                <a:solidFill>
                  <a:srgbClr val="FF0000"/>
                </a:solidFill>
              </a:rPr>
              <a:t>, </a:t>
            </a:r>
            <a:r>
              <a:rPr lang="en-US" sz="1400" dirty="0" err="1">
                <a:solidFill>
                  <a:srgbClr val="FF0000"/>
                </a:solidFill>
              </a:rPr>
              <a:t>showkey</a:t>
            </a:r>
            <a:r>
              <a:rPr lang="en-US" sz="1400" dirty="0">
                <a:solidFill>
                  <a:srgbClr val="FF0000"/>
                </a:solidFill>
              </a:rPr>
              <a:t>, sleep, sort, start-stop-daemon, strings, </a:t>
            </a:r>
            <a:r>
              <a:rPr lang="en-US" sz="1400" dirty="0" err="1">
                <a:solidFill>
                  <a:srgbClr val="FF0000"/>
                </a:solidFill>
              </a:rPr>
              <a:t>stty</a:t>
            </a:r>
            <a:r>
              <a:rPr lang="en-US" sz="1400" dirty="0">
                <a:solidFill>
                  <a:srgbClr val="FF0000"/>
                </a:solidFill>
              </a:rPr>
              <a:t>, </a:t>
            </a:r>
            <a:r>
              <a:rPr lang="en-US" sz="1400" dirty="0" err="1">
                <a:solidFill>
                  <a:srgbClr val="FF0000"/>
                </a:solidFill>
              </a:rPr>
              <a:t>su</a:t>
            </a:r>
            <a:r>
              <a:rPr lang="en-US" sz="1400" dirty="0">
                <a:solidFill>
                  <a:srgbClr val="FF0000"/>
                </a:solidFill>
              </a:rPr>
              <a:t>, </a:t>
            </a:r>
            <a:r>
              <a:rPr lang="en-US" sz="1400" dirty="0" err="1">
                <a:solidFill>
                  <a:srgbClr val="FF0000"/>
                </a:solidFill>
              </a:rPr>
              <a:t>sulogin</a:t>
            </a:r>
            <a:r>
              <a:rPr lang="en-US" sz="1400" dirty="0">
                <a:solidFill>
                  <a:srgbClr val="FF0000"/>
                </a:solidFill>
              </a:rPr>
              <a:t>, </a:t>
            </a:r>
            <a:r>
              <a:rPr lang="en-US" sz="1400" dirty="0" err="1">
                <a:solidFill>
                  <a:srgbClr val="FF0000"/>
                </a:solidFill>
              </a:rPr>
              <a:t>swapoff</a:t>
            </a:r>
            <a:r>
              <a:rPr lang="en-US" sz="1400" dirty="0">
                <a:solidFill>
                  <a:srgbClr val="FF0000"/>
                </a:solidFill>
              </a:rPr>
              <a:t>, </a:t>
            </a:r>
            <a:r>
              <a:rPr lang="en-US" sz="1400" dirty="0" err="1">
                <a:solidFill>
                  <a:srgbClr val="FF0000"/>
                </a:solidFill>
              </a:rPr>
              <a:t>swapon</a:t>
            </a:r>
            <a:r>
              <a:rPr lang="en-US" sz="1400" dirty="0">
                <a:solidFill>
                  <a:srgbClr val="FF0000"/>
                </a:solidFill>
              </a:rPr>
              <a:t>, </a:t>
            </a:r>
            <a:r>
              <a:rPr lang="en-US" sz="1400" dirty="0" err="1">
                <a:solidFill>
                  <a:srgbClr val="FF0000"/>
                </a:solidFill>
              </a:rPr>
              <a:t>switch_root</a:t>
            </a:r>
            <a:r>
              <a:rPr lang="en-US" sz="1400" dirty="0">
                <a:solidFill>
                  <a:srgbClr val="FF0000"/>
                </a:solidFill>
              </a:rPr>
              <a:t>, sync, </a:t>
            </a:r>
            <a:r>
              <a:rPr lang="en-US" sz="1400" dirty="0" err="1">
                <a:solidFill>
                  <a:srgbClr val="FF0000"/>
                </a:solidFill>
              </a:rPr>
              <a:t>sysctl</a:t>
            </a:r>
            <a:r>
              <a:rPr lang="en-US" sz="1400" dirty="0">
                <a:solidFill>
                  <a:srgbClr val="FF0000"/>
                </a:solidFill>
              </a:rPr>
              <a:t>, </a:t>
            </a:r>
            <a:r>
              <a:rPr lang="en-US" sz="1400" dirty="0" err="1">
                <a:solidFill>
                  <a:srgbClr val="FF0000"/>
                </a:solidFill>
              </a:rPr>
              <a:t>syslogd</a:t>
            </a:r>
            <a:r>
              <a:rPr lang="en-US" sz="1400" dirty="0">
                <a:solidFill>
                  <a:srgbClr val="FF0000"/>
                </a:solidFill>
              </a:rPr>
              <a:t>, tail, tar, tee, telnet, </a:t>
            </a:r>
            <a:r>
              <a:rPr lang="en-US" sz="1400" dirty="0" err="1">
                <a:solidFill>
                  <a:srgbClr val="FF0000"/>
                </a:solidFill>
              </a:rPr>
              <a:t>telnetd</a:t>
            </a:r>
            <a:r>
              <a:rPr lang="en-US" sz="1400" dirty="0">
                <a:solidFill>
                  <a:srgbClr val="FF0000"/>
                </a:solidFill>
              </a:rPr>
              <a:t>, test, </a:t>
            </a:r>
            <a:r>
              <a:rPr lang="en-US" sz="1400" dirty="0" err="1">
                <a:solidFill>
                  <a:srgbClr val="FF0000"/>
                </a:solidFill>
              </a:rPr>
              <a:t>tftp</a:t>
            </a:r>
            <a:r>
              <a:rPr lang="en-US" sz="1400" dirty="0">
                <a:solidFill>
                  <a:srgbClr val="FF0000"/>
                </a:solidFill>
              </a:rPr>
              <a:t>, time, top, touch, </a:t>
            </a:r>
            <a:r>
              <a:rPr lang="en-US" sz="1400" dirty="0" err="1">
                <a:solidFill>
                  <a:srgbClr val="FF0000"/>
                </a:solidFill>
              </a:rPr>
              <a:t>tr</a:t>
            </a:r>
            <a:r>
              <a:rPr lang="en-US" sz="1400" dirty="0">
                <a:solidFill>
                  <a:srgbClr val="FF0000"/>
                </a:solidFill>
              </a:rPr>
              <a:t>, </a:t>
            </a:r>
            <a:r>
              <a:rPr lang="en-US" sz="1400" dirty="0" err="1">
                <a:solidFill>
                  <a:srgbClr val="FF0000"/>
                </a:solidFill>
              </a:rPr>
              <a:t>traceroute</a:t>
            </a:r>
            <a:r>
              <a:rPr lang="en-US" sz="1400" dirty="0">
                <a:solidFill>
                  <a:srgbClr val="FF0000"/>
                </a:solidFill>
              </a:rPr>
              <a:t>, true, </a:t>
            </a:r>
            <a:r>
              <a:rPr lang="en-US" sz="1400" dirty="0" err="1">
                <a:solidFill>
                  <a:srgbClr val="FF0000"/>
                </a:solidFill>
              </a:rPr>
              <a:t>tty</a:t>
            </a:r>
            <a:r>
              <a:rPr lang="en-US" sz="1400" dirty="0">
                <a:solidFill>
                  <a:srgbClr val="FF0000"/>
                </a:solidFill>
              </a:rPr>
              <a:t>, </a:t>
            </a:r>
            <a:r>
              <a:rPr lang="en-US" sz="1400" dirty="0" err="1">
                <a:solidFill>
                  <a:srgbClr val="FF0000"/>
                </a:solidFill>
              </a:rPr>
              <a:t>udhcpc</a:t>
            </a:r>
            <a:r>
              <a:rPr lang="en-US" sz="1400" dirty="0">
                <a:solidFill>
                  <a:srgbClr val="FF0000"/>
                </a:solidFill>
              </a:rPr>
              <a:t>, </a:t>
            </a:r>
            <a:r>
              <a:rPr lang="en-US" sz="1400" dirty="0" err="1">
                <a:solidFill>
                  <a:srgbClr val="FF0000"/>
                </a:solidFill>
              </a:rPr>
              <a:t>udhcpd</a:t>
            </a:r>
            <a:r>
              <a:rPr lang="en-US" sz="1400" dirty="0">
                <a:solidFill>
                  <a:srgbClr val="FF0000"/>
                </a:solidFill>
              </a:rPr>
              <a:t>, </a:t>
            </a:r>
            <a:r>
              <a:rPr lang="en-US" sz="1400" dirty="0" err="1">
                <a:solidFill>
                  <a:srgbClr val="FF0000"/>
                </a:solidFill>
              </a:rPr>
              <a:t>umount</a:t>
            </a:r>
            <a:r>
              <a:rPr lang="en-US" sz="1400" dirty="0">
                <a:solidFill>
                  <a:srgbClr val="FF0000"/>
                </a:solidFill>
              </a:rPr>
              <a:t>, </a:t>
            </a:r>
            <a:r>
              <a:rPr lang="en-US" sz="1400" dirty="0" err="1">
                <a:solidFill>
                  <a:srgbClr val="FF0000"/>
                </a:solidFill>
              </a:rPr>
              <a:t>uname</a:t>
            </a:r>
            <a:r>
              <a:rPr lang="en-US" sz="1400" dirty="0">
                <a:solidFill>
                  <a:srgbClr val="FF0000"/>
                </a:solidFill>
              </a:rPr>
              <a:t>, </a:t>
            </a:r>
            <a:r>
              <a:rPr lang="en-US" sz="1400" dirty="0" err="1">
                <a:solidFill>
                  <a:srgbClr val="FF0000"/>
                </a:solidFill>
              </a:rPr>
              <a:t>uniq</a:t>
            </a:r>
            <a:r>
              <a:rPr lang="en-US" sz="1400" dirty="0">
                <a:solidFill>
                  <a:srgbClr val="FF0000"/>
                </a:solidFill>
              </a:rPr>
              <a:t>, unzip, uptime, </a:t>
            </a:r>
            <a:r>
              <a:rPr lang="en-US" sz="1400" dirty="0" err="1">
                <a:solidFill>
                  <a:srgbClr val="FF0000"/>
                </a:solidFill>
              </a:rPr>
              <a:t>usleep</a:t>
            </a:r>
            <a:r>
              <a:rPr lang="en-US" sz="1400" dirty="0">
                <a:solidFill>
                  <a:srgbClr val="FF0000"/>
                </a:solidFill>
              </a:rPr>
              <a:t>, vi, </a:t>
            </a:r>
            <a:r>
              <a:rPr lang="en-US" sz="1400" dirty="0" err="1">
                <a:solidFill>
                  <a:srgbClr val="FF0000"/>
                </a:solidFill>
              </a:rPr>
              <a:t>vlock</a:t>
            </a:r>
            <a:r>
              <a:rPr lang="en-US" sz="1400" dirty="0">
                <a:solidFill>
                  <a:srgbClr val="FF0000"/>
                </a:solidFill>
              </a:rPr>
              <a:t>, watch,  </a:t>
            </a:r>
            <a:r>
              <a:rPr lang="en-US" sz="1400" dirty="0" err="1">
                <a:solidFill>
                  <a:srgbClr val="FF0000"/>
                </a:solidFill>
              </a:rPr>
              <a:t>wc</a:t>
            </a:r>
            <a:r>
              <a:rPr lang="en-US" sz="1400" dirty="0">
                <a:solidFill>
                  <a:srgbClr val="FF0000"/>
                </a:solidFill>
              </a:rPr>
              <a:t>, </a:t>
            </a:r>
            <a:r>
              <a:rPr lang="en-US" sz="1400" dirty="0" err="1">
                <a:solidFill>
                  <a:srgbClr val="FF0000"/>
                </a:solidFill>
              </a:rPr>
              <a:t>wget</a:t>
            </a:r>
            <a:r>
              <a:rPr lang="en-US" sz="1400" dirty="0">
                <a:solidFill>
                  <a:srgbClr val="FF0000"/>
                </a:solidFill>
              </a:rPr>
              <a:t>, which, who, </a:t>
            </a:r>
            <a:r>
              <a:rPr lang="en-US" sz="1400" dirty="0" err="1">
                <a:solidFill>
                  <a:srgbClr val="FF0000"/>
                </a:solidFill>
              </a:rPr>
              <a:t>whoami</a:t>
            </a:r>
            <a:r>
              <a:rPr lang="en-US" sz="1400" dirty="0">
                <a:solidFill>
                  <a:srgbClr val="FF0000"/>
                </a:solidFill>
              </a:rPr>
              <a:t>, </a:t>
            </a:r>
            <a:r>
              <a:rPr lang="en-US" sz="1400" dirty="0" err="1">
                <a:solidFill>
                  <a:srgbClr val="FF0000"/>
                </a:solidFill>
              </a:rPr>
              <a:t>xargs</a:t>
            </a:r>
            <a:r>
              <a:rPr lang="en-US" sz="1400" dirty="0">
                <a:solidFill>
                  <a:srgbClr val="FF0000"/>
                </a:solidFill>
              </a:rPr>
              <a:t>, yes, </a:t>
            </a:r>
            <a:r>
              <a:rPr lang="en-US" sz="1400" dirty="0" err="1">
                <a:solidFill>
                  <a:srgbClr val="FF0000"/>
                </a:solidFill>
              </a:rPr>
              <a:t>zcat</a:t>
            </a:r>
            <a:endParaRPr lang="en-US" sz="1400" dirty="0">
              <a:solidFill>
                <a:srgbClr val="FF0000"/>
              </a:solidFill>
            </a:endParaRPr>
          </a:p>
          <a:p>
            <a:endParaRPr lang="en-US" dirty="0">
              <a:solidFill>
                <a:srgbClr val="FF0000"/>
              </a:solidFill>
            </a:endParaRPr>
          </a:p>
        </p:txBody>
      </p:sp>
      <p:sp>
        <p:nvSpPr>
          <p:cNvPr id="5" name="TextBox 4"/>
          <p:cNvSpPr txBox="1"/>
          <p:nvPr/>
        </p:nvSpPr>
        <p:spPr>
          <a:xfrm>
            <a:off x="0" y="0"/>
            <a:ext cx="2978892" cy="338554"/>
          </a:xfrm>
          <a:prstGeom prst="rect">
            <a:avLst/>
          </a:prstGeom>
          <a:noFill/>
          <a:ln>
            <a:solidFill>
              <a:srgbClr val="FF0000"/>
            </a:solidFill>
          </a:ln>
        </p:spPr>
        <p:txBody>
          <a:bodyPr wrap="none" rtlCol="0">
            <a:spAutoFit/>
          </a:bodyPr>
          <a:lstStyle/>
          <a:p>
            <a:r>
              <a:rPr lang="en-US" sz="1600" dirty="0">
                <a:solidFill>
                  <a:srgbClr val="FF0000"/>
                </a:solidFill>
              </a:rPr>
              <a:t>Embedded Linux—small footprint</a:t>
            </a:r>
          </a:p>
        </p:txBody>
      </p:sp>
    </p:spTree>
    <p:extLst>
      <p:ext uri="{BB962C8B-B14F-4D97-AF65-F5344CB8AC3E}">
        <p14:creationId xmlns:p14="http://schemas.microsoft.com/office/powerpoint/2010/main" val="2554363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3">
                                            <p:txEl>
                                              <p:pRg st="0" end="0"/>
                                            </p:txEl>
                                          </p:spTgt>
                                        </p:tgtEl>
                                        <p:attrNameLst>
                                          <p:attrName>style.color</p:attrName>
                                        </p:attrNameLst>
                                      </p:cBhvr>
                                      <p:to>
                                        <a:srgbClr val="DDDDDD"/>
                                      </p:to>
                                    </p:animClr>
                                  </p:childTnLst>
                                </p:cTn>
                              </p:par>
                              <p:par>
                                <p:cTn id="7" presetID="3" presetClass="emph" presetSubtype="2" fill="hold" grpId="0" nodeType="withEffect">
                                  <p:stCondLst>
                                    <p:cond delay="0"/>
                                  </p:stCondLst>
                                  <p:childTnLst>
                                    <p:animClr clrSpc="rgb" dir="cw">
                                      <p:cBhvr override="childStyle">
                                        <p:cTn id="8" dur="2000" fill="hold"/>
                                        <p:tgtEl>
                                          <p:spTgt spid="3">
                                            <p:txEl>
                                              <p:pRg st="1" end="1"/>
                                            </p:txEl>
                                          </p:spTgt>
                                        </p:tgtEl>
                                        <p:attrNameLst>
                                          <p:attrName>style.color</p:attrName>
                                        </p:attrNameLst>
                                      </p:cBhvr>
                                      <p:to>
                                        <a:srgbClr val="DDDDDD"/>
                                      </p:to>
                                    </p:animClr>
                                  </p:childTnLst>
                                </p:cTn>
                              </p:par>
                              <p:par>
                                <p:cTn id="9" presetID="3" presetClass="emph" presetSubtype="2" fill="hold" grpId="0" nodeType="withEffect">
                                  <p:stCondLst>
                                    <p:cond delay="0"/>
                                  </p:stCondLst>
                                  <p:childTnLst>
                                    <p:animClr clrSpc="rgb" dir="cw">
                                      <p:cBhvr override="childStyle">
                                        <p:cTn id="10" dur="2000" fill="hold"/>
                                        <p:tgtEl>
                                          <p:spTgt spid="3">
                                            <p:txEl>
                                              <p:pRg st="2" end="2"/>
                                            </p:txEl>
                                          </p:spTgt>
                                        </p:tgtEl>
                                        <p:attrNameLst>
                                          <p:attrName>style.color</p:attrName>
                                        </p:attrNameLst>
                                      </p:cBhvr>
                                      <p:to>
                                        <a:srgbClr val="DDDDDD"/>
                                      </p:to>
                                    </p:animClr>
                                  </p:childTnLst>
                                </p:cTn>
                              </p:par>
                              <p:par>
                                <p:cTn id="11" presetID="3" presetClass="emph" presetSubtype="2" fill="hold" grpId="0" nodeType="withEffect">
                                  <p:stCondLst>
                                    <p:cond delay="0"/>
                                  </p:stCondLst>
                                  <p:childTnLst>
                                    <p:animClr clrSpc="rgb" dir="cw">
                                      <p:cBhvr override="childStyle">
                                        <p:cTn id="12" dur="2000" fill="hold"/>
                                        <p:tgtEl>
                                          <p:spTgt spid="3">
                                            <p:txEl>
                                              <p:pRg st="3" end="3"/>
                                            </p:txEl>
                                          </p:spTgt>
                                        </p:tgtEl>
                                        <p:attrNameLst>
                                          <p:attrName>style.color</p:attrName>
                                        </p:attrNameLst>
                                      </p:cBhvr>
                                      <p:to>
                                        <a:srgbClr val="DDDDDD"/>
                                      </p:to>
                                    </p:animClr>
                                  </p:childTnLst>
                                </p:cTn>
                              </p:par>
                              <p:par>
                                <p:cTn id="13" presetID="3" presetClass="emph" presetSubtype="2" fill="hold" grpId="0" nodeType="withEffect">
                                  <p:stCondLst>
                                    <p:cond delay="0"/>
                                  </p:stCondLst>
                                  <p:childTnLst>
                                    <p:animClr clrSpc="rgb" dir="cw">
                                      <p:cBhvr override="childStyle">
                                        <p:cTn id="14" dur="2000" fill="hold"/>
                                        <p:tgtEl>
                                          <p:spTgt spid="3">
                                            <p:txEl>
                                              <p:pRg st="4" end="4"/>
                                            </p:txEl>
                                          </p:spTgt>
                                        </p:tgtEl>
                                        <p:attrNameLst>
                                          <p:attrName>style.color</p:attrName>
                                        </p:attrNameLst>
                                      </p:cBhvr>
                                      <p:to>
                                        <a:srgbClr val="DDDDDD"/>
                                      </p:to>
                                    </p:animClr>
                                  </p:childTnLst>
                                </p:cTn>
                              </p:par>
                              <p:par>
                                <p:cTn id="15" presetID="3" presetClass="emph" presetSubtype="2" fill="hold" grpId="0" nodeType="withEffect">
                                  <p:stCondLst>
                                    <p:cond delay="0"/>
                                  </p:stCondLst>
                                  <p:childTnLst>
                                    <p:animClr clrSpc="rgb" dir="cw">
                                      <p:cBhvr override="childStyle">
                                        <p:cTn id="16" dur="2000" fill="hold"/>
                                        <p:tgtEl>
                                          <p:spTgt spid="3">
                                            <p:txEl>
                                              <p:pRg st="5" end="5"/>
                                            </p:txEl>
                                          </p:spTgt>
                                        </p:tgtEl>
                                        <p:attrNameLst>
                                          <p:attrName>style.color</p:attrName>
                                        </p:attrNameLst>
                                      </p:cBhvr>
                                      <p:to>
                                        <a:srgbClr val="DDDDDD"/>
                                      </p:to>
                                    </p:animClr>
                                  </p:childTnLst>
                                </p:cTn>
                              </p:par>
                              <p:par>
                                <p:cTn id="17" presetID="3" presetClass="emph" presetSubtype="2" fill="hold" grpId="0" nodeType="withEffect">
                                  <p:stCondLst>
                                    <p:cond delay="0"/>
                                  </p:stCondLst>
                                  <p:childTnLst>
                                    <p:animClr clrSpc="rgb" dir="cw">
                                      <p:cBhvr override="childStyle">
                                        <p:cTn id="18" dur="2000" fill="hold"/>
                                        <p:tgtEl>
                                          <p:spTgt spid="3">
                                            <p:txEl>
                                              <p:pRg st="6" end="6"/>
                                            </p:txEl>
                                          </p:spTgt>
                                        </p:tgtEl>
                                        <p:attrNameLst>
                                          <p:attrName>style.color</p:attrName>
                                        </p:attrNameLst>
                                      </p:cBhvr>
                                      <p:to>
                                        <a:srgbClr val="DDDDDD"/>
                                      </p:to>
                                    </p:animClr>
                                  </p:childTnLst>
                                </p:cTn>
                              </p:par>
                              <p:par>
                                <p:cTn id="19" presetID="3" presetClass="emph" presetSubtype="2" fill="hold" grpId="0" nodeType="withEffect">
                                  <p:stCondLst>
                                    <p:cond delay="0"/>
                                  </p:stCondLst>
                                  <p:childTnLst>
                                    <p:animClr clrSpc="rgb" dir="cw">
                                      <p:cBhvr override="childStyle">
                                        <p:cTn id="20" dur="2000" fill="hold"/>
                                        <p:tgtEl>
                                          <p:spTgt spid="3">
                                            <p:txEl>
                                              <p:pRg st="7" end="7"/>
                                            </p:txEl>
                                          </p:spTgt>
                                        </p:tgtEl>
                                        <p:attrNameLst>
                                          <p:attrName>style.color</p:attrName>
                                        </p:attrNameLst>
                                      </p:cBhvr>
                                      <p:to>
                                        <a:srgbClr val="DDDDDD"/>
                                      </p:to>
                                    </p:animClr>
                                  </p:childTnLst>
                                </p:cTn>
                              </p:par>
                              <p:par>
                                <p:cTn id="21" presetID="2" presetClass="entr" presetSubtype="4"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Using </a:t>
            </a:r>
            <a:r>
              <a:rPr lang="en-US" dirty="0" err="1"/>
              <a:t>busybox</a:t>
            </a:r>
            <a:endParaRPr lang="en-US" dirty="0"/>
          </a:p>
        </p:txBody>
      </p:sp>
      <p:sp>
        <p:nvSpPr>
          <p:cNvPr id="3" name="Content Placeholder 2"/>
          <p:cNvSpPr>
            <a:spLocks noGrp="1"/>
          </p:cNvSpPr>
          <p:nvPr>
            <p:ph idx="1"/>
          </p:nvPr>
        </p:nvSpPr>
        <p:spPr/>
        <p:txBody>
          <a:bodyPr/>
          <a:lstStyle/>
          <a:p>
            <a:r>
              <a:rPr lang="en-US" dirty="0"/>
              <a:t>Two ways to play</a:t>
            </a:r>
          </a:p>
          <a:p>
            <a:pPr lvl="1"/>
            <a:r>
              <a:rPr lang="en-US" dirty="0"/>
              <a:t>Invoke from the command line as </a:t>
            </a:r>
            <a:r>
              <a:rPr lang="en-US" dirty="0" err="1"/>
              <a:t>busybox</a:t>
            </a:r>
            <a:endParaRPr lang="en-US" dirty="0"/>
          </a:p>
          <a:p>
            <a:pPr lvl="2"/>
            <a:r>
              <a:rPr lang="en-US" b="1" dirty="0" err="1">
                <a:latin typeface="Courier New" pitchFamily="49" charset="0"/>
                <a:cs typeface="Courier New" pitchFamily="49" charset="0"/>
              </a:rPr>
              <a:t>busybox</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ls</a:t>
            </a:r>
            <a:r>
              <a:rPr lang="en-US" b="1" dirty="0">
                <a:latin typeface="Courier New" pitchFamily="49" charset="0"/>
                <a:cs typeface="Courier New" pitchFamily="49" charset="0"/>
              </a:rPr>
              <a:t> /</a:t>
            </a:r>
            <a:endParaRPr lang="en-US" dirty="0">
              <a:latin typeface="Courier New" pitchFamily="49" charset="0"/>
              <a:cs typeface="Courier New" pitchFamily="49" charset="0"/>
            </a:endParaRPr>
          </a:p>
          <a:p>
            <a:pPr lvl="1"/>
            <a:r>
              <a:rPr lang="en-US" dirty="0"/>
              <a:t>Or create a </a:t>
            </a:r>
            <a:r>
              <a:rPr lang="en-US" dirty="0" err="1"/>
              <a:t>softlink</a:t>
            </a:r>
            <a:r>
              <a:rPr lang="en-US" dirty="0"/>
              <a:t> to </a:t>
            </a:r>
            <a:r>
              <a:rPr lang="en-US" dirty="0" err="1"/>
              <a:t>busybox</a:t>
            </a:r>
            <a:r>
              <a:rPr lang="en-US" dirty="0"/>
              <a:t> and it will run as the name of that link.</a:t>
            </a:r>
          </a:p>
          <a:p>
            <a:pPr lvl="2"/>
            <a:r>
              <a:rPr lang="en-US" dirty="0"/>
              <a:t>So if you have a </a:t>
            </a:r>
            <a:r>
              <a:rPr lang="en-US" dirty="0" err="1"/>
              <a:t>softlink</a:t>
            </a:r>
            <a:r>
              <a:rPr lang="en-US" dirty="0"/>
              <a:t> to </a:t>
            </a:r>
            <a:r>
              <a:rPr lang="en-US" dirty="0" err="1"/>
              <a:t>busybox</a:t>
            </a:r>
            <a:r>
              <a:rPr lang="en-US" dirty="0"/>
              <a:t> named “</a:t>
            </a:r>
            <a:r>
              <a:rPr lang="en-US" dirty="0" err="1"/>
              <a:t>ls</a:t>
            </a:r>
            <a:r>
              <a:rPr lang="en-US" dirty="0"/>
              <a:t>” it will run as </a:t>
            </a:r>
            <a:r>
              <a:rPr lang="en-US" dirty="0" err="1"/>
              <a:t>ls</a:t>
            </a:r>
            <a:r>
              <a:rPr lang="en-US" dirty="0"/>
              <a:t>.</a:t>
            </a:r>
          </a:p>
          <a:p>
            <a:pPr lvl="2"/>
            <a:endParaRPr lang="en-US" dirty="0"/>
          </a:p>
        </p:txBody>
      </p:sp>
      <p:sp>
        <p:nvSpPr>
          <p:cNvPr id="4" name="TextBox 3"/>
          <p:cNvSpPr txBox="1"/>
          <p:nvPr/>
        </p:nvSpPr>
        <p:spPr>
          <a:xfrm>
            <a:off x="0" y="0"/>
            <a:ext cx="2978892" cy="338554"/>
          </a:xfrm>
          <a:prstGeom prst="rect">
            <a:avLst/>
          </a:prstGeom>
          <a:noFill/>
          <a:ln>
            <a:solidFill>
              <a:srgbClr val="FF0000"/>
            </a:solidFill>
          </a:ln>
        </p:spPr>
        <p:txBody>
          <a:bodyPr wrap="none" rtlCol="0">
            <a:spAutoFit/>
          </a:bodyPr>
          <a:lstStyle/>
          <a:p>
            <a:r>
              <a:rPr lang="en-US" sz="1600" dirty="0">
                <a:solidFill>
                  <a:srgbClr val="FF0000"/>
                </a:solidFill>
              </a:rPr>
              <a:t>Embedded Linux—small footprint</a:t>
            </a:r>
          </a:p>
        </p:txBody>
      </p:sp>
    </p:spTree>
    <p:extLst>
      <p:ext uri="{BB962C8B-B14F-4D97-AF65-F5344CB8AC3E}">
        <p14:creationId xmlns:p14="http://schemas.microsoft.com/office/powerpoint/2010/main" val="19026451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Links done for you</a:t>
            </a:r>
          </a:p>
        </p:txBody>
      </p:sp>
      <p:sp>
        <p:nvSpPr>
          <p:cNvPr id="4" name="Content Placeholder 3"/>
          <p:cNvSpPr>
            <a:spLocks noGrp="1"/>
          </p:cNvSpPr>
          <p:nvPr>
            <p:ph sz="half" idx="1"/>
          </p:nvPr>
        </p:nvSpPr>
        <p:spPr/>
        <p:txBody>
          <a:bodyPr/>
          <a:lstStyle/>
          <a:p>
            <a:r>
              <a:rPr lang="en-US" dirty="0"/>
              <a:t>Normally speaking, you’ll use the </a:t>
            </a:r>
            <a:r>
              <a:rPr lang="en-US" dirty="0" err="1"/>
              <a:t>softlink</a:t>
            </a:r>
            <a:r>
              <a:rPr lang="en-US" dirty="0"/>
              <a:t> option.</a:t>
            </a:r>
          </a:p>
          <a:p>
            <a:pPr lvl="1"/>
            <a:r>
              <a:rPr lang="en-US" dirty="0"/>
              <a:t>You can get it to put in all the links for you with “make install”</a:t>
            </a:r>
          </a:p>
          <a:p>
            <a:pPr lvl="2"/>
            <a:r>
              <a:rPr lang="en-US" dirty="0"/>
              <a:t>Be darn careful you don’t overwrite things locally if you are doing this on the host machine. </a:t>
            </a:r>
          </a:p>
          <a:p>
            <a:pPr lvl="3"/>
            <a:r>
              <a:rPr lang="en-US" dirty="0"/>
              <a:t>That would be bad.</a:t>
            </a:r>
          </a:p>
          <a:p>
            <a:pPr lvl="1"/>
            <a:endParaRPr lang="en-US" dirty="0"/>
          </a:p>
        </p:txBody>
      </p:sp>
      <p:pic>
        <p:nvPicPr>
          <p:cNvPr id="1026" name="Picture 2"/>
          <p:cNvPicPr>
            <a:picLocks noGrp="1" noChangeAspect="1" noChangeArrowheads="1"/>
          </p:cNvPicPr>
          <p:nvPr>
            <p:ph sz="half" idx="2"/>
          </p:nvPr>
        </p:nvPicPr>
        <p:blipFill>
          <a:blip r:embed="rId3" cstate="print"/>
          <a:srcRect/>
          <a:stretch>
            <a:fillRect/>
          </a:stretch>
        </p:blipFill>
        <p:spPr bwMode="auto">
          <a:xfrm>
            <a:off x="4724400" y="1295400"/>
            <a:ext cx="3305799" cy="2543969"/>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4495800" y="4343400"/>
            <a:ext cx="4124325" cy="2009775"/>
          </a:xfrm>
          <a:prstGeom prst="rect">
            <a:avLst/>
          </a:prstGeom>
          <a:noFill/>
          <a:ln w="9525">
            <a:noFill/>
            <a:miter lim="800000"/>
            <a:headEnd/>
            <a:tailEnd/>
          </a:ln>
        </p:spPr>
      </p:pic>
      <p:sp>
        <p:nvSpPr>
          <p:cNvPr id="6" name="TextBox 5"/>
          <p:cNvSpPr txBox="1"/>
          <p:nvPr/>
        </p:nvSpPr>
        <p:spPr>
          <a:xfrm>
            <a:off x="0" y="0"/>
            <a:ext cx="2978892" cy="338554"/>
          </a:xfrm>
          <a:prstGeom prst="rect">
            <a:avLst/>
          </a:prstGeom>
          <a:noFill/>
          <a:ln>
            <a:solidFill>
              <a:srgbClr val="FF0000"/>
            </a:solidFill>
          </a:ln>
        </p:spPr>
        <p:txBody>
          <a:bodyPr wrap="none" rtlCol="0">
            <a:spAutoFit/>
          </a:bodyPr>
          <a:lstStyle/>
          <a:p>
            <a:r>
              <a:rPr lang="en-US" sz="1600" dirty="0">
                <a:solidFill>
                  <a:srgbClr val="FF0000"/>
                </a:solidFill>
              </a:rPr>
              <a:t>Embedded Linux—small footprint</a:t>
            </a:r>
          </a:p>
        </p:txBody>
      </p:sp>
    </p:spTree>
    <p:extLst>
      <p:ext uri="{BB962C8B-B14F-4D97-AF65-F5344CB8AC3E}">
        <p14:creationId xmlns:p14="http://schemas.microsoft.com/office/powerpoint/2010/main" val="834748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 initialization</a:t>
            </a:r>
          </a:p>
        </p:txBody>
      </p:sp>
      <p:sp>
        <p:nvSpPr>
          <p:cNvPr id="5" name="Content Placeholder 4"/>
          <p:cNvSpPr>
            <a:spLocks noGrp="1"/>
          </p:cNvSpPr>
          <p:nvPr>
            <p:ph sz="half" idx="1"/>
          </p:nvPr>
        </p:nvSpPr>
        <p:spPr>
          <a:xfrm>
            <a:off x="152400" y="1600200"/>
            <a:ext cx="4343400" cy="4525963"/>
          </a:xfrm>
        </p:spPr>
        <p:txBody>
          <a:bodyPr>
            <a:noAutofit/>
          </a:bodyPr>
          <a:lstStyle/>
          <a:p>
            <a:r>
              <a:rPr lang="en-US" dirty="0" err="1"/>
              <a:t>Busybot</a:t>
            </a:r>
            <a:r>
              <a:rPr lang="en-US" dirty="0"/>
              <a:t> can also be “init”</a:t>
            </a:r>
          </a:p>
          <a:p>
            <a:pPr lvl="1"/>
            <a:r>
              <a:rPr lang="en-US" sz="2800" dirty="0"/>
              <a:t>But it’s a simpler/different version than the init material covered above.</a:t>
            </a:r>
          </a:p>
          <a:p>
            <a:pPr lvl="1"/>
            <a:r>
              <a:rPr lang="en-US" sz="2800" dirty="0"/>
              <a:t>More “bash” like</a:t>
            </a:r>
          </a:p>
        </p:txBody>
      </p:sp>
      <p:sp>
        <p:nvSpPr>
          <p:cNvPr id="6" name="Content Placeholder 5"/>
          <p:cNvSpPr>
            <a:spLocks noGrp="1"/>
          </p:cNvSpPr>
          <p:nvPr>
            <p:ph sz="half" idx="2"/>
          </p:nvPr>
        </p:nvSpPr>
        <p:spPr>
          <a:xfrm>
            <a:off x="4648200" y="1600200"/>
            <a:ext cx="4343400" cy="4525963"/>
          </a:xfrm>
        </p:spPr>
        <p:txBody>
          <a:bodyPr>
            <a:normAutofit fontScale="62500" lnSpcReduction="20000"/>
          </a:bodyPr>
          <a:lstStyle/>
          <a:p>
            <a:pPr>
              <a:buNone/>
            </a:pPr>
            <a:r>
              <a:rPr lang="en-US" b="1" dirty="0">
                <a:latin typeface="Courier New" pitchFamily="49" charset="0"/>
                <a:cs typeface="Courier New" pitchFamily="49" charset="0"/>
              </a:rPr>
              <a:t>#!/bin/</a:t>
            </a:r>
            <a:r>
              <a:rPr lang="en-US" b="1" dirty="0" err="1">
                <a:latin typeface="Courier New" pitchFamily="49" charset="0"/>
                <a:cs typeface="Courier New" pitchFamily="49" charset="0"/>
              </a:rPr>
              <a:t>sh</a:t>
            </a:r>
            <a:endParaRPr lang="en-US" b="1" dirty="0">
              <a:latin typeface="Courier New" pitchFamily="49" charset="0"/>
              <a:cs typeface="Courier New" pitchFamily="49" charset="0"/>
            </a:endParaRPr>
          </a:p>
          <a:p>
            <a:pPr>
              <a:buNone/>
            </a:pPr>
            <a:r>
              <a:rPr lang="en-US" b="1" dirty="0">
                <a:latin typeface="Courier New" pitchFamily="49" charset="0"/>
                <a:cs typeface="Courier New" pitchFamily="49" charset="0"/>
              </a:rPr>
              <a:t>echo “Mounting proc”</a:t>
            </a:r>
          </a:p>
          <a:p>
            <a:pPr>
              <a:buNone/>
            </a:pPr>
            <a:r>
              <a:rPr lang="pl-PL" b="1" dirty="0">
                <a:latin typeface="Courier New" pitchFamily="49" charset="0"/>
                <a:cs typeface="Courier New" pitchFamily="49" charset="0"/>
              </a:rPr>
              <a:t>mount -t proc /proc /proc</a:t>
            </a:r>
            <a:br>
              <a:rPr lang="en-US" b="1" dirty="0">
                <a:latin typeface="Courier New" pitchFamily="49" charset="0"/>
                <a:cs typeface="Courier New" pitchFamily="49" charset="0"/>
              </a:rPr>
            </a:br>
            <a:endParaRPr lang="pl-PL" b="1" dirty="0">
              <a:latin typeface="Courier New" pitchFamily="49" charset="0"/>
              <a:cs typeface="Courier New" pitchFamily="49" charset="0"/>
            </a:endParaRPr>
          </a:p>
          <a:p>
            <a:pPr>
              <a:buNone/>
            </a:pPr>
            <a:r>
              <a:rPr lang="en-US" b="1" dirty="0">
                <a:latin typeface="Courier New" pitchFamily="49" charset="0"/>
                <a:cs typeface="Courier New" pitchFamily="49" charset="0"/>
              </a:rPr>
              <a:t>echo “Starting system loggers”</a:t>
            </a:r>
          </a:p>
          <a:p>
            <a:pPr>
              <a:buNone/>
            </a:pPr>
            <a:r>
              <a:rPr lang="en-US" b="1" dirty="0" err="1">
                <a:latin typeface="Courier New" pitchFamily="49" charset="0"/>
                <a:cs typeface="Courier New" pitchFamily="49" charset="0"/>
              </a:rPr>
              <a:t>syslogd</a:t>
            </a:r>
            <a:endParaRPr lang="en-US" b="1" dirty="0">
              <a:latin typeface="Courier New" pitchFamily="49" charset="0"/>
              <a:cs typeface="Courier New" pitchFamily="49" charset="0"/>
            </a:endParaRPr>
          </a:p>
          <a:p>
            <a:pPr>
              <a:buNone/>
            </a:pPr>
            <a:r>
              <a:rPr lang="en-US" b="1" dirty="0" err="1">
                <a:latin typeface="Courier New" pitchFamily="49" charset="0"/>
                <a:cs typeface="Courier New" pitchFamily="49" charset="0"/>
              </a:rPr>
              <a:t>klogd</a:t>
            </a:r>
            <a:br>
              <a:rPr lang="en-US" b="1" dirty="0">
                <a:latin typeface="Courier New" pitchFamily="49" charset="0"/>
                <a:cs typeface="Courier New" pitchFamily="49" charset="0"/>
              </a:rPr>
            </a:br>
            <a:endParaRPr lang="en-US" b="1" dirty="0">
              <a:latin typeface="Courier New" pitchFamily="49" charset="0"/>
              <a:cs typeface="Courier New" pitchFamily="49" charset="0"/>
            </a:endParaRPr>
          </a:p>
          <a:p>
            <a:pPr>
              <a:buNone/>
            </a:pPr>
            <a:r>
              <a:rPr lang="en-US" b="1" dirty="0">
                <a:latin typeface="Courier New" pitchFamily="49" charset="0"/>
                <a:cs typeface="Courier New" pitchFamily="49" charset="0"/>
              </a:rPr>
              <a:t>echo “Configuring loopback interface”</a:t>
            </a:r>
          </a:p>
          <a:p>
            <a:pPr>
              <a:buNone/>
            </a:pPr>
            <a:r>
              <a:rPr lang="en-US" b="1" dirty="0" err="1">
                <a:latin typeface="Courier New" pitchFamily="49" charset="0"/>
                <a:cs typeface="Courier New" pitchFamily="49" charset="0"/>
              </a:rPr>
              <a:t>ifconfig</a:t>
            </a:r>
            <a:r>
              <a:rPr lang="en-US" b="1" dirty="0">
                <a:latin typeface="Courier New" pitchFamily="49" charset="0"/>
                <a:cs typeface="Courier New" pitchFamily="49" charset="0"/>
              </a:rPr>
              <a:t> lo 127.0.0.1</a:t>
            </a:r>
            <a:br>
              <a:rPr lang="en-US" b="1" dirty="0">
                <a:latin typeface="Courier New" pitchFamily="49" charset="0"/>
                <a:cs typeface="Courier New" pitchFamily="49" charset="0"/>
              </a:rPr>
            </a:br>
            <a:endParaRPr lang="en-US" b="1" dirty="0">
              <a:latin typeface="Courier New" pitchFamily="49" charset="0"/>
              <a:cs typeface="Courier New" pitchFamily="49" charset="0"/>
            </a:endParaRPr>
          </a:p>
          <a:p>
            <a:pPr>
              <a:buNone/>
            </a:pPr>
            <a:r>
              <a:rPr lang="en-US" b="1" dirty="0">
                <a:latin typeface="Courier New" pitchFamily="49" charset="0"/>
                <a:cs typeface="Courier New" pitchFamily="49" charset="0"/>
              </a:rPr>
              <a:t>echo “Starting </a:t>
            </a:r>
            <a:r>
              <a:rPr lang="en-US" b="1" dirty="0" err="1">
                <a:latin typeface="Courier New" pitchFamily="49" charset="0"/>
                <a:cs typeface="Courier New" pitchFamily="49" charset="0"/>
              </a:rPr>
              <a:t>inetd</a:t>
            </a:r>
            <a:r>
              <a:rPr lang="en-US" b="1" dirty="0">
                <a:latin typeface="Courier New" pitchFamily="49" charset="0"/>
                <a:cs typeface="Courier New" pitchFamily="49" charset="0"/>
              </a:rPr>
              <a:t>”</a:t>
            </a:r>
          </a:p>
          <a:p>
            <a:pPr>
              <a:buNone/>
            </a:pPr>
            <a:r>
              <a:rPr lang="en-US" b="1" dirty="0" err="1">
                <a:latin typeface="Courier New" pitchFamily="49" charset="0"/>
                <a:cs typeface="Courier New" pitchFamily="49" charset="0"/>
              </a:rPr>
              <a:t>xinetd</a:t>
            </a:r>
            <a:br>
              <a:rPr lang="en-US" b="1" dirty="0">
                <a:latin typeface="Courier New" pitchFamily="49" charset="0"/>
                <a:cs typeface="Courier New" pitchFamily="49" charset="0"/>
              </a:rPr>
            </a:br>
            <a:endParaRPr lang="en-US" b="1" dirty="0">
              <a:latin typeface="Courier New" pitchFamily="49" charset="0"/>
              <a:cs typeface="Courier New" pitchFamily="49" charset="0"/>
            </a:endParaRPr>
          </a:p>
          <a:p>
            <a:pPr>
              <a:buNone/>
            </a:pPr>
            <a:r>
              <a:rPr lang="en-US" b="1" dirty="0">
                <a:latin typeface="Courier New" pitchFamily="49" charset="0"/>
                <a:cs typeface="Courier New" pitchFamily="49" charset="0"/>
              </a:rPr>
              <a:t># start a shell</a:t>
            </a:r>
          </a:p>
          <a:p>
            <a:pPr>
              <a:buNone/>
            </a:pPr>
            <a:r>
              <a:rPr lang="en-US" b="1" dirty="0" err="1">
                <a:latin typeface="Courier New" pitchFamily="49" charset="0"/>
                <a:cs typeface="Courier New" pitchFamily="49" charset="0"/>
              </a:rPr>
              <a:t>busybox</a:t>
            </a:r>
            <a:r>
              <a:rPr lang="en-US" b="1" dirty="0">
                <a:latin typeface="Courier New" pitchFamily="49" charset="0"/>
                <a:cs typeface="Courier New" pitchFamily="49" charset="0"/>
              </a:rPr>
              <a:t> </a:t>
            </a:r>
            <a:r>
              <a:rPr lang="en-US" b="1" dirty="0" err="1">
                <a:latin typeface="Courier New" pitchFamily="49" charset="0"/>
                <a:cs typeface="Courier New" pitchFamily="49" charset="0"/>
              </a:rPr>
              <a:t>sh</a:t>
            </a:r>
            <a:endParaRPr lang="en-US" b="1" dirty="0">
              <a:latin typeface="Courier New" pitchFamily="49" charset="0"/>
              <a:cs typeface="Courier New" pitchFamily="49" charset="0"/>
            </a:endParaRPr>
          </a:p>
        </p:txBody>
      </p:sp>
      <p:sp>
        <p:nvSpPr>
          <p:cNvPr id="7" name="TextBox 6"/>
          <p:cNvSpPr txBox="1"/>
          <p:nvPr/>
        </p:nvSpPr>
        <p:spPr>
          <a:xfrm>
            <a:off x="0" y="0"/>
            <a:ext cx="2978892" cy="338554"/>
          </a:xfrm>
          <a:prstGeom prst="rect">
            <a:avLst/>
          </a:prstGeom>
          <a:noFill/>
          <a:ln>
            <a:solidFill>
              <a:srgbClr val="FF0000"/>
            </a:solidFill>
          </a:ln>
        </p:spPr>
        <p:txBody>
          <a:bodyPr wrap="none" rtlCol="0">
            <a:spAutoFit/>
          </a:bodyPr>
          <a:lstStyle/>
          <a:p>
            <a:r>
              <a:rPr lang="en-US" sz="1600" dirty="0">
                <a:solidFill>
                  <a:srgbClr val="FF0000"/>
                </a:solidFill>
              </a:rPr>
              <a:t>Embedded Linux—small footprint</a:t>
            </a:r>
          </a:p>
        </p:txBody>
      </p:sp>
    </p:spTree>
    <p:extLst>
      <p:ext uri="{BB962C8B-B14F-4D97-AF65-F5344CB8AC3E}">
        <p14:creationId xmlns:p14="http://schemas.microsoft.com/office/powerpoint/2010/main" val="306562123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a:t>BusyBox</a:t>
            </a:r>
            <a:r>
              <a:rPr lang="en-US" dirty="0"/>
              <a:t> Summary</a:t>
            </a:r>
          </a:p>
        </p:txBody>
      </p:sp>
      <p:sp>
        <p:nvSpPr>
          <p:cNvPr id="6" name="Content Placeholder 5"/>
          <p:cNvSpPr>
            <a:spLocks noGrp="1"/>
          </p:cNvSpPr>
          <p:nvPr>
            <p:ph idx="1"/>
          </p:nvPr>
        </p:nvSpPr>
        <p:spPr/>
        <p:txBody>
          <a:bodyPr>
            <a:normAutofit fontScale="92500" lnSpcReduction="10000"/>
          </a:bodyPr>
          <a:lstStyle/>
          <a:p>
            <a:r>
              <a:rPr lang="en-US" dirty="0" err="1"/>
              <a:t>BusyBox</a:t>
            </a:r>
            <a:r>
              <a:rPr lang="en-US" dirty="0"/>
              <a:t> is a powerful tool for embedded systems that replaces many common Linux utilities in a single </a:t>
            </a:r>
            <a:r>
              <a:rPr lang="en-US" dirty="0" err="1"/>
              <a:t>multicall</a:t>
            </a:r>
            <a:r>
              <a:rPr lang="en-US" dirty="0"/>
              <a:t> binary.</a:t>
            </a:r>
          </a:p>
          <a:p>
            <a:r>
              <a:rPr lang="en-US" dirty="0" err="1"/>
              <a:t>BusyBox</a:t>
            </a:r>
            <a:r>
              <a:rPr lang="en-US" dirty="0"/>
              <a:t> can significantly reduce the size of your root file system image.</a:t>
            </a:r>
          </a:p>
          <a:p>
            <a:r>
              <a:rPr lang="en-US" dirty="0"/>
              <a:t>Configuring </a:t>
            </a:r>
            <a:r>
              <a:rPr lang="en-US" dirty="0" err="1"/>
              <a:t>BusyBox</a:t>
            </a:r>
            <a:r>
              <a:rPr lang="en-US" dirty="0"/>
              <a:t> is straightforward, using an interface similar to that used for Linux configuration.</a:t>
            </a:r>
          </a:p>
          <a:p>
            <a:r>
              <a:rPr lang="en-US" dirty="0"/>
              <a:t>System initialization is possible but somewhat different with </a:t>
            </a:r>
            <a:r>
              <a:rPr lang="en-US" dirty="0" err="1"/>
              <a:t>BusyBox</a:t>
            </a:r>
            <a:endParaRPr lang="en-US" dirty="0"/>
          </a:p>
        </p:txBody>
      </p:sp>
      <p:sp>
        <p:nvSpPr>
          <p:cNvPr id="4" name="TextBox 3"/>
          <p:cNvSpPr txBox="1"/>
          <p:nvPr/>
        </p:nvSpPr>
        <p:spPr>
          <a:xfrm>
            <a:off x="228600" y="6553200"/>
            <a:ext cx="4010650" cy="338554"/>
          </a:xfrm>
          <a:prstGeom prst="rect">
            <a:avLst/>
          </a:prstGeom>
          <a:noFill/>
        </p:spPr>
        <p:txBody>
          <a:bodyPr wrap="none" rtlCol="0">
            <a:spAutoFit/>
          </a:bodyPr>
          <a:lstStyle/>
          <a:p>
            <a:r>
              <a:rPr lang="en-US" sz="1600" dirty="0">
                <a:solidFill>
                  <a:prstClr val="black"/>
                </a:solidFill>
              </a:rPr>
              <a:t>From </a:t>
            </a:r>
            <a:r>
              <a:rPr lang="en-US" sz="1600" i="1" u="sng" dirty="0">
                <a:solidFill>
                  <a:prstClr val="black"/>
                </a:solidFill>
              </a:rPr>
              <a:t>Embedded Linux Primer</a:t>
            </a:r>
            <a:r>
              <a:rPr lang="en-US" sz="1600" dirty="0">
                <a:solidFill>
                  <a:prstClr val="black"/>
                </a:solidFill>
              </a:rPr>
              <a:t>, second edition </a:t>
            </a:r>
          </a:p>
        </p:txBody>
      </p:sp>
      <p:sp>
        <p:nvSpPr>
          <p:cNvPr id="7" name="TextBox 6"/>
          <p:cNvSpPr txBox="1"/>
          <p:nvPr/>
        </p:nvSpPr>
        <p:spPr>
          <a:xfrm>
            <a:off x="0" y="0"/>
            <a:ext cx="2978892" cy="338554"/>
          </a:xfrm>
          <a:prstGeom prst="rect">
            <a:avLst/>
          </a:prstGeom>
          <a:noFill/>
          <a:ln>
            <a:solidFill>
              <a:srgbClr val="FF0000"/>
            </a:solidFill>
          </a:ln>
        </p:spPr>
        <p:txBody>
          <a:bodyPr wrap="none" rtlCol="0">
            <a:spAutoFit/>
          </a:bodyPr>
          <a:lstStyle/>
          <a:p>
            <a:r>
              <a:rPr lang="en-US" sz="1600" dirty="0">
                <a:solidFill>
                  <a:srgbClr val="FF0000"/>
                </a:solidFill>
              </a:rPr>
              <a:t>Embedded Linux—small footprint</a:t>
            </a:r>
          </a:p>
        </p:txBody>
      </p:sp>
    </p:spTree>
    <p:extLst>
      <p:ext uri="{BB962C8B-B14F-4D97-AF65-F5344CB8AC3E}">
        <p14:creationId xmlns:p14="http://schemas.microsoft.com/office/powerpoint/2010/main" val="3874203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Task status in </a:t>
            </a:r>
            <a:r>
              <a:rPr lang="en-US" dirty="0" err="1"/>
              <a:t>FreeRTOS</a:t>
            </a:r>
            <a:endParaRPr lang="en-US" dirty="0"/>
          </a:p>
        </p:txBody>
      </p:sp>
      <p:sp>
        <p:nvSpPr>
          <p:cNvPr id="5" name="Content Placeholder 4"/>
          <p:cNvSpPr>
            <a:spLocks noGrp="1"/>
          </p:cNvSpPr>
          <p:nvPr>
            <p:ph sz="half" idx="1"/>
          </p:nvPr>
        </p:nvSpPr>
        <p:spPr/>
        <p:txBody>
          <a:bodyPr>
            <a:normAutofit fontScale="62500" lnSpcReduction="20000"/>
          </a:bodyPr>
          <a:lstStyle/>
          <a:p>
            <a:r>
              <a:rPr lang="en-US" b="1" dirty="0"/>
              <a:t>Running</a:t>
            </a:r>
            <a:r>
              <a:rPr lang="en-US" dirty="0"/>
              <a:t> </a:t>
            </a:r>
          </a:p>
          <a:p>
            <a:pPr lvl="1"/>
            <a:r>
              <a:rPr lang="en-US" dirty="0"/>
              <a:t>Task is actually executing </a:t>
            </a:r>
          </a:p>
          <a:p>
            <a:r>
              <a:rPr lang="en-US" b="1" dirty="0"/>
              <a:t>Ready</a:t>
            </a:r>
            <a:r>
              <a:rPr lang="en-US" dirty="0"/>
              <a:t> </a:t>
            </a:r>
          </a:p>
          <a:p>
            <a:pPr lvl="1"/>
            <a:r>
              <a:rPr lang="en-US" dirty="0"/>
              <a:t>Task is ready to execute but a task of equal or higher priority is Running. </a:t>
            </a:r>
          </a:p>
          <a:p>
            <a:r>
              <a:rPr lang="en-US" b="1" dirty="0"/>
              <a:t>Blocked</a:t>
            </a:r>
            <a:r>
              <a:rPr lang="en-US" dirty="0"/>
              <a:t> </a:t>
            </a:r>
          </a:p>
          <a:p>
            <a:pPr lvl="1"/>
            <a:r>
              <a:rPr lang="en-US" dirty="0"/>
              <a:t>Task is waiting for some event.</a:t>
            </a:r>
          </a:p>
          <a:p>
            <a:pPr lvl="2"/>
            <a:r>
              <a:rPr lang="en-US" b="1" dirty="0"/>
              <a:t>Time</a:t>
            </a:r>
            <a:r>
              <a:rPr lang="en-US" dirty="0"/>
              <a:t>: if a task calls </a:t>
            </a:r>
            <a:r>
              <a:rPr lang="en-US" dirty="0" err="1"/>
              <a:t>vTaskDelay</a:t>
            </a:r>
            <a:r>
              <a:rPr lang="en-US" dirty="0"/>
              <a:t>() it will block until the delay period has expired.</a:t>
            </a:r>
          </a:p>
          <a:p>
            <a:pPr lvl="2"/>
            <a:r>
              <a:rPr lang="en-US" b="1" dirty="0"/>
              <a:t>Resource</a:t>
            </a:r>
            <a:r>
              <a:rPr lang="en-US" dirty="0"/>
              <a:t>: Tasks can also block waiting for queue and semaphore events.</a:t>
            </a:r>
          </a:p>
          <a:p>
            <a:r>
              <a:rPr lang="en-US" b="1" dirty="0"/>
              <a:t>Suspended</a:t>
            </a:r>
          </a:p>
          <a:p>
            <a:pPr lvl="1"/>
            <a:r>
              <a:rPr lang="en-US" dirty="0"/>
              <a:t>Much like blocked, but not waiting for anything. </a:t>
            </a:r>
          </a:p>
          <a:p>
            <a:pPr lvl="1"/>
            <a:r>
              <a:rPr lang="en-US" dirty="0"/>
              <a:t>Tasks will only enter or exit the suspended state when explicitly commanded to do so through the </a:t>
            </a:r>
            <a:r>
              <a:rPr lang="en-US" dirty="0" err="1"/>
              <a:t>vTaskSuspend</a:t>
            </a:r>
            <a:r>
              <a:rPr lang="en-US" dirty="0"/>
              <a:t>() and </a:t>
            </a:r>
            <a:r>
              <a:rPr lang="en-US" dirty="0" err="1"/>
              <a:t>xTaskResume</a:t>
            </a:r>
            <a:r>
              <a:rPr lang="en-US" dirty="0"/>
              <a:t>() API calls respectively. </a:t>
            </a:r>
          </a:p>
          <a:p>
            <a:endParaRPr lang="en-US" dirty="0"/>
          </a:p>
        </p:txBody>
      </p:sp>
      <p:pic>
        <p:nvPicPr>
          <p:cNvPr id="2050" name="Picture 2" descr="http://www.freertos.org/tskstate.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04611" y="1752600"/>
            <a:ext cx="4039339" cy="42672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81000" y="6553200"/>
            <a:ext cx="4527650" cy="307777"/>
          </a:xfrm>
          <a:prstGeom prst="rect">
            <a:avLst/>
          </a:prstGeom>
          <a:noFill/>
        </p:spPr>
        <p:txBody>
          <a:bodyPr wrap="none" rtlCol="0">
            <a:spAutoFit/>
          </a:bodyPr>
          <a:lstStyle/>
          <a:p>
            <a:r>
              <a:rPr lang="en-US" sz="1400" dirty="0">
                <a:solidFill>
                  <a:prstClr val="black"/>
                </a:solidFill>
              </a:rPr>
              <a:t>Mostly from http://www.freertos.org/RTOS-task-states.html</a:t>
            </a:r>
          </a:p>
        </p:txBody>
      </p:sp>
    </p:spTree>
    <p:extLst>
      <p:ext uri="{BB962C8B-B14F-4D97-AF65-F5344CB8AC3E}">
        <p14:creationId xmlns:p14="http://schemas.microsoft.com/office/powerpoint/2010/main" val="40098938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Tasks: there’s a lot more</a:t>
            </a:r>
          </a:p>
        </p:txBody>
      </p:sp>
      <p:sp>
        <p:nvSpPr>
          <p:cNvPr id="6" name="Content Placeholder 5"/>
          <p:cNvSpPr>
            <a:spLocks noGrp="1"/>
          </p:cNvSpPr>
          <p:nvPr>
            <p:ph sz="half" idx="1"/>
          </p:nvPr>
        </p:nvSpPr>
        <p:spPr/>
        <p:txBody>
          <a:bodyPr>
            <a:noAutofit/>
          </a:bodyPr>
          <a:lstStyle/>
          <a:p>
            <a:r>
              <a:rPr lang="en-US" dirty="0"/>
              <a:t>Can do all sorts of things</a:t>
            </a:r>
          </a:p>
          <a:p>
            <a:pPr lvl="1"/>
            <a:r>
              <a:rPr lang="en-US" sz="2800" dirty="0"/>
              <a:t>Change priority of a task</a:t>
            </a:r>
          </a:p>
          <a:p>
            <a:pPr lvl="1"/>
            <a:r>
              <a:rPr lang="en-US" sz="2800" dirty="0"/>
              <a:t>Delete a task</a:t>
            </a:r>
          </a:p>
          <a:p>
            <a:pPr lvl="1"/>
            <a:r>
              <a:rPr lang="en-US" sz="2800" dirty="0"/>
              <a:t>Suspend a task (mentioned above) </a:t>
            </a:r>
          </a:p>
          <a:p>
            <a:pPr lvl="1"/>
            <a:r>
              <a:rPr lang="en-US" sz="2800" dirty="0"/>
              <a:t>Get priority of a task.</a:t>
            </a:r>
          </a:p>
          <a:p>
            <a:r>
              <a:rPr lang="en-US" dirty="0"/>
              <a:t>Example on the right</a:t>
            </a:r>
          </a:p>
          <a:p>
            <a:pPr lvl="1"/>
            <a:r>
              <a:rPr lang="en-US" dirty="0"/>
              <a:t>But we’ll stop here…</a:t>
            </a:r>
          </a:p>
        </p:txBody>
      </p:sp>
      <p:sp>
        <p:nvSpPr>
          <p:cNvPr id="7" name="Content Placeholder 6"/>
          <p:cNvSpPr>
            <a:spLocks noGrp="1"/>
          </p:cNvSpPr>
          <p:nvPr>
            <p:ph sz="half" idx="2"/>
          </p:nvPr>
        </p:nvSpPr>
        <p:spPr/>
        <p:txBody>
          <a:bodyPr>
            <a:normAutofit fontScale="77500" lnSpcReduction="20000"/>
          </a:bodyPr>
          <a:lstStyle/>
          <a:p>
            <a:pPr marL="0" indent="0">
              <a:buNone/>
            </a:pPr>
            <a:r>
              <a:rPr lang="en-US" dirty="0">
                <a:latin typeface="Courier New" pitchFamily="49" charset="0"/>
                <a:cs typeface="Courier New" pitchFamily="49" charset="0"/>
              </a:rPr>
              <a:t>void </a:t>
            </a:r>
            <a:r>
              <a:rPr lang="en-US" b="1" dirty="0" err="1">
                <a:latin typeface="Courier New" pitchFamily="49" charset="0"/>
                <a:cs typeface="Courier New" pitchFamily="49" charset="0"/>
              </a:rPr>
              <a:t>vTaskPrioritySet</a:t>
            </a:r>
            <a:r>
              <a:rPr lang="en-US" dirty="0">
                <a:latin typeface="Courier New" pitchFamily="49" charset="0"/>
                <a:cs typeface="Courier New" pitchFamily="49" charset="0"/>
              </a:rPr>
              <a:t>( </a:t>
            </a:r>
            <a:r>
              <a:rPr lang="en-US" dirty="0" err="1">
                <a:latin typeface="Courier New" pitchFamily="49" charset="0"/>
                <a:cs typeface="Courier New" pitchFamily="49" charset="0"/>
              </a:rPr>
              <a:t>xTaskHandle</a:t>
            </a:r>
            <a:r>
              <a:rPr lang="en-US" dirty="0">
                <a:latin typeface="Courier New" pitchFamily="49" charset="0"/>
                <a:cs typeface="Courier New" pitchFamily="49" charset="0"/>
              </a:rPr>
              <a:t> </a:t>
            </a:r>
            <a:r>
              <a:rPr lang="en-US" dirty="0" err="1">
                <a:latin typeface="Courier New" pitchFamily="49" charset="0"/>
                <a:cs typeface="Courier New" pitchFamily="49" charset="0"/>
              </a:rPr>
              <a:t>pxTask</a:t>
            </a:r>
            <a:r>
              <a:rPr lang="en-US" dirty="0">
                <a:latin typeface="Courier New" pitchFamily="49" charset="0"/>
                <a:cs typeface="Courier New" pitchFamily="49" charset="0"/>
              </a:rPr>
              <a:t>, </a:t>
            </a:r>
          </a:p>
          <a:p>
            <a:pPr marL="0" indent="0">
              <a:buNone/>
            </a:pPr>
            <a:r>
              <a:rPr lang="en-US" dirty="0">
                <a:latin typeface="Courier New" pitchFamily="49" charset="0"/>
                <a:cs typeface="Courier New" pitchFamily="49" charset="0"/>
              </a:rPr>
              <a:t>unsigned </a:t>
            </a:r>
            <a:r>
              <a:rPr lang="en-US" dirty="0" err="1">
                <a:latin typeface="Courier New" pitchFamily="49" charset="0"/>
                <a:cs typeface="Courier New" pitchFamily="49" charset="0"/>
              </a:rPr>
              <a:t>uxNewPriority</a:t>
            </a:r>
            <a:r>
              <a:rPr lang="en-US" dirty="0">
                <a:latin typeface="Courier New" pitchFamily="49" charset="0"/>
                <a:cs typeface="Courier New" pitchFamily="49" charset="0"/>
              </a:rPr>
              <a:t> );</a:t>
            </a:r>
          </a:p>
          <a:p>
            <a:pPr marL="0" indent="0">
              <a:buNone/>
            </a:pPr>
            <a:endParaRPr lang="en-US" dirty="0"/>
          </a:p>
          <a:p>
            <a:pPr marL="0" indent="0">
              <a:buNone/>
            </a:pPr>
            <a:r>
              <a:rPr lang="en-US" dirty="0"/>
              <a:t>Set the priority of any task.</a:t>
            </a:r>
          </a:p>
          <a:p>
            <a:pPr marL="0" indent="0">
              <a:buNone/>
            </a:pPr>
            <a:endParaRPr lang="en-US" dirty="0"/>
          </a:p>
          <a:p>
            <a:r>
              <a:rPr lang="en-US" b="1" dirty="0" err="1"/>
              <a:t>pxTask</a:t>
            </a:r>
            <a:r>
              <a:rPr lang="en-US" b="1" dirty="0"/>
              <a:t>:</a:t>
            </a:r>
            <a:r>
              <a:rPr lang="en-US" dirty="0"/>
              <a:t> Handle to the task for which the priority is being set. Passing a NULL handle results in the priority of the calling task being set.</a:t>
            </a:r>
          </a:p>
          <a:p>
            <a:r>
              <a:rPr lang="en-US" b="1" dirty="0" err="1"/>
              <a:t>uxNewPriority</a:t>
            </a:r>
            <a:r>
              <a:rPr lang="en-US" b="1" dirty="0"/>
              <a:t>:</a:t>
            </a:r>
            <a:r>
              <a:rPr lang="en-US" dirty="0"/>
              <a:t> The priority to which the task will be set.</a:t>
            </a:r>
          </a:p>
        </p:txBody>
      </p:sp>
    </p:spTree>
    <p:extLst>
      <p:ext uri="{BB962C8B-B14F-4D97-AF65-F5344CB8AC3E}">
        <p14:creationId xmlns:p14="http://schemas.microsoft.com/office/powerpoint/2010/main" val="3316354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normAutofit fontScale="92500" lnSpcReduction="20000"/>
          </a:bodyPr>
          <a:lstStyle/>
          <a:p>
            <a:r>
              <a:rPr lang="en-US" dirty="0">
                <a:solidFill>
                  <a:schemeClr val="bg1">
                    <a:lumMod val="65000"/>
                  </a:schemeClr>
                </a:solidFill>
              </a:rPr>
              <a:t>Quick review of real-time systems</a:t>
            </a:r>
          </a:p>
          <a:p>
            <a:r>
              <a:rPr lang="en-US" dirty="0">
                <a:solidFill>
                  <a:schemeClr val="bg1">
                    <a:lumMod val="65000"/>
                  </a:schemeClr>
                </a:solidFill>
              </a:rPr>
              <a:t>Overview of </a:t>
            </a:r>
            <a:r>
              <a:rPr lang="en-US" dirty="0" err="1">
                <a:solidFill>
                  <a:schemeClr val="bg1">
                    <a:lumMod val="65000"/>
                  </a:schemeClr>
                </a:solidFill>
              </a:rPr>
              <a:t>RTOSes</a:t>
            </a:r>
            <a:endParaRPr lang="en-US" dirty="0">
              <a:solidFill>
                <a:schemeClr val="bg1">
                  <a:lumMod val="65000"/>
                </a:schemeClr>
              </a:solidFill>
            </a:endParaRPr>
          </a:p>
          <a:p>
            <a:pPr lvl="1"/>
            <a:r>
              <a:rPr lang="en-US" dirty="0">
                <a:solidFill>
                  <a:schemeClr val="bg1">
                    <a:lumMod val="65000"/>
                  </a:schemeClr>
                </a:solidFill>
              </a:rPr>
              <a:t>Goals of an RTOS</a:t>
            </a:r>
          </a:p>
          <a:p>
            <a:pPr lvl="1"/>
            <a:r>
              <a:rPr lang="en-US" dirty="0">
                <a:solidFill>
                  <a:schemeClr val="bg1">
                    <a:lumMod val="65000"/>
                  </a:schemeClr>
                </a:solidFill>
              </a:rPr>
              <a:t>Features you might want in an RTOS</a:t>
            </a:r>
          </a:p>
          <a:p>
            <a:r>
              <a:rPr lang="en-US" dirty="0">
                <a:solidFill>
                  <a:schemeClr val="bg1">
                    <a:lumMod val="65000"/>
                  </a:schemeClr>
                </a:solidFill>
              </a:rPr>
              <a:t>Learning by example: </a:t>
            </a:r>
            <a:r>
              <a:rPr lang="en-US" dirty="0" err="1">
                <a:solidFill>
                  <a:schemeClr val="bg1">
                    <a:lumMod val="65000"/>
                  </a:schemeClr>
                </a:solidFill>
              </a:rPr>
              <a:t>FreeRTOS</a:t>
            </a:r>
            <a:endParaRPr lang="en-US" dirty="0">
              <a:solidFill>
                <a:schemeClr val="bg1">
                  <a:lumMod val="65000"/>
                </a:schemeClr>
              </a:solidFill>
            </a:endParaRPr>
          </a:p>
          <a:p>
            <a:pPr lvl="1"/>
            <a:r>
              <a:rPr lang="en-US" dirty="0">
                <a:solidFill>
                  <a:schemeClr val="bg1">
                    <a:lumMod val="65000"/>
                  </a:schemeClr>
                </a:solidFill>
              </a:rPr>
              <a:t>Introduction</a:t>
            </a:r>
          </a:p>
          <a:p>
            <a:pPr lvl="1"/>
            <a:r>
              <a:rPr lang="en-US" dirty="0">
                <a:solidFill>
                  <a:schemeClr val="bg1">
                    <a:lumMod val="65000"/>
                  </a:schemeClr>
                </a:solidFill>
              </a:rPr>
              <a:t>Tasks</a:t>
            </a:r>
          </a:p>
          <a:p>
            <a:pPr lvl="1"/>
            <a:r>
              <a:rPr lang="en-US" dirty="0">
                <a:solidFill>
                  <a:srgbClr val="FF0000"/>
                </a:solidFill>
              </a:rPr>
              <a:t>Interrupts</a:t>
            </a:r>
          </a:p>
          <a:p>
            <a:pPr lvl="1"/>
            <a:r>
              <a:rPr lang="en-US" dirty="0"/>
              <a:t>Internals (briefly)</a:t>
            </a:r>
          </a:p>
          <a:p>
            <a:pPr lvl="1"/>
            <a:r>
              <a:rPr lang="en-US" dirty="0"/>
              <a:t>What’s missing?</a:t>
            </a:r>
          </a:p>
          <a:p>
            <a:pPr lvl="1"/>
            <a:endParaRPr lang="en-US" dirty="0"/>
          </a:p>
          <a:p>
            <a:endParaRPr lang="en-US" dirty="0"/>
          </a:p>
        </p:txBody>
      </p:sp>
    </p:spTree>
    <p:extLst>
      <p:ext uri="{BB962C8B-B14F-4D97-AF65-F5344CB8AC3E}">
        <p14:creationId xmlns:p14="http://schemas.microsoft.com/office/powerpoint/2010/main" val="3786954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Interrupts in </a:t>
            </a:r>
            <a:r>
              <a:rPr lang="en-US" dirty="0" err="1"/>
              <a:t>FreeRTOS</a:t>
            </a:r>
            <a:endParaRPr lang="en-US" dirty="0"/>
          </a:p>
        </p:txBody>
      </p:sp>
      <p:sp>
        <p:nvSpPr>
          <p:cNvPr id="6" name="Content Placeholder 5"/>
          <p:cNvSpPr>
            <a:spLocks noGrp="1"/>
          </p:cNvSpPr>
          <p:nvPr>
            <p:ph idx="1"/>
          </p:nvPr>
        </p:nvSpPr>
        <p:spPr/>
        <p:txBody>
          <a:bodyPr>
            <a:normAutofit lnSpcReduction="10000"/>
          </a:bodyPr>
          <a:lstStyle/>
          <a:p>
            <a:r>
              <a:rPr lang="en-US" dirty="0"/>
              <a:t>There is both a lot and a little going on here.</a:t>
            </a:r>
          </a:p>
          <a:p>
            <a:pPr lvl="1"/>
            <a:r>
              <a:rPr lang="en-US" dirty="0"/>
              <a:t>The interface mainly uses whatever the native environment uses to handle interrupts</a:t>
            </a:r>
          </a:p>
          <a:p>
            <a:pPr lvl="2"/>
            <a:r>
              <a:rPr lang="en-US" dirty="0"/>
              <a:t>This can be </a:t>
            </a:r>
            <a:r>
              <a:rPr lang="en-US" b="1" dirty="0"/>
              <a:t>very</a:t>
            </a:r>
            <a:r>
              <a:rPr lang="en-US" dirty="0"/>
              <a:t> port dependent.  In Code Composer Studio you’d set it up as follows:</a:t>
            </a:r>
          </a:p>
          <a:p>
            <a:pPr marL="1257300" lvl="3" indent="0">
              <a:buNone/>
            </a:pPr>
            <a:r>
              <a:rPr lang="en-US" sz="1800" b="1" dirty="0">
                <a:latin typeface="Courier New" pitchFamily="49" charset="0"/>
                <a:cs typeface="Courier New" pitchFamily="49" charset="0"/>
              </a:rPr>
              <a:t>#pragma vector=PORT2_VECTOR</a:t>
            </a:r>
          </a:p>
          <a:p>
            <a:pPr marL="1257300" lvl="3" indent="0">
              <a:buNone/>
            </a:pPr>
            <a:r>
              <a:rPr lang="en-US" sz="1800" b="1" dirty="0">
                <a:latin typeface="Courier New" pitchFamily="49" charset="0"/>
                <a:cs typeface="Courier New" pitchFamily="49" charset="0"/>
              </a:rPr>
              <a:t>interrupt void </a:t>
            </a:r>
            <a:r>
              <a:rPr lang="en-US" sz="1800" b="1" dirty="0" err="1">
                <a:latin typeface="Courier New" pitchFamily="49" charset="0"/>
                <a:cs typeface="Courier New" pitchFamily="49" charset="0"/>
              </a:rPr>
              <a:t>prvSelectButtonInterrupt</a:t>
            </a:r>
            <a:r>
              <a:rPr lang="en-US" sz="1800" b="1" dirty="0">
                <a:latin typeface="Courier New" pitchFamily="49" charset="0"/>
                <a:cs typeface="Courier New" pitchFamily="49" charset="0"/>
              </a:rPr>
              <a:t>( void )</a:t>
            </a:r>
            <a:endParaRPr lang="en-US" sz="1800" dirty="0">
              <a:latin typeface="Courier New" pitchFamily="49" charset="0"/>
              <a:cs typeface="Courier New" pitchFamily="49" charset="0"/>
            </a:endParaRPr>
          </a:p>
          <a:p>
            <a:pPr lvl="1"/>
            <a:r>
              <a:rPr lang="en-US" dirty="0"/>
              <a:t>That would cause the code to run on the PORT2 interrupt.</a:t>
            </a:r>
          </a:p>
          <a:p>
            <a:pPr lvl="2"/>
            <a:r>
              <a:rPr lang="en-US" dirty="0"/>
              <a:t>Need to set that up etc.  Very device specific (of course).</a:t>
            </a:r>
          </a:p>
          <a:p>
            <a:pPr lvl="2"/>
            <a:endParaRPr lang="en-US" dirty="0"/>
          </a:p>
          <a:p>
            <a:pPr lvl="2"/>
            <a:endParaRPr lang="en-US" dirty="0"/>
          </a:p>
          <a:p>
            <a:pPr lvl="2"/>
            <a:endParaRPr lang="en-US" dirty="0"/>
          </a:p>
        </p:txBody>
      </p:sp>
    </p:spTree>
    <p:extLst>
      <p:ext uri="{BB962C8B-B14F-4D97-AF65-F5344CB8AC3E}">
        <p14:creationId xmlns:p14="http://schemas.microsoft.com/office/powerpoint/2010/main" val="13634405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2931</TotalTime>
  <Words>4659</Words>
  <Application>Microsoft Office PowerPoint</Application>
  <PresentationFormat>On-screen Show (4:3)</PresentationFormat>
  <Paragraphs>495</Paragraphs>
  <Slides>56</Slides>
  <Notes>42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56</vt:i4>
      </vt:variant>
    </vt:vector>
  </HeadingPairs>
  <TitlesOfParts>
    <vt:vector size="60" baseType="lpstr">
      <vt:lpstr>Arial</vt:lpstr>
      <vt:lpstr>Calibri</vt:lpstr>
      <vt:lpstr>Courier New</vt:lpstr>
      <vt:lpstr>Office Theme</vt:lpstr>
      <vt:lpstr>EECS 473 Advanced Embedded Systems</vt:lpstr>
      <vt:lpstr>Outline</vt:lpstr>
      <vt:lpstr>FreeRTOS</vt:lpstr>
      <vt:lpstr>Creating a task: example</vt:lpstr>
      <vt:lpstr>OK, I’ve created a task, now what?</vt:lpstr>
      <vt:lpstr>Task status in FreeRTOS</vt:lpstr>
      <vt:lpstr>Tasks: there’s a lot more</vt:lpstr>
      <vt:lpstr>Outline</vt:lpstr>
      <vt:lpstr>Interrupts in FreeRTOS</vt:lpstr>
      <vt:lpstr>More: Deferred Interrupt Processing</vt:lpstr>
      <vt:lpstr>Semaphore example in FreeRTOS</vt:lpstr>
      <vt:lpstr>Semaphore take</vt:lpstr>
      <vt:lpstr>Outline</vt:lpstr>
      <vt:lpstr>Common data structures</vt:lpstr>
      <vt:lpstr>PowerPoint Presentation</vt:lpstr>
      <vt:lpstr>Off-the-shelf boards</vt:lpstr>
      <vt:lpstr>Designing an Embedded System</vt:lpstr>
      <vt:lpstr>How do we pick a platform?</vt:lpstr>
      <vt:lpstr>Development board, evaluation board etc.</vt:lpstr>
      <vt:lpstr>Personal Example:</vt:lpstr>
      <vt:lpstr>Market check</vt:lpstr>
      <vt:lpstr>Even that board isn’t ideal</vt:lpstr>
      <vt:lpstr>So…</vt:lpstr>
      <vt:lpstr>But…</vt:lpstr>
      <vt:lpstr>How do you price out a custom board?</vt:lpstr>
      <vt:lpstr>PCB quotes</vt:lpstr>
      <vt:lpstr>Manufacturing quotes</vt:lpstr>
      <vt:lpstr>Newer pricing</vt:lpstr>
      <vt:lpstr>Copyright, Copyleft, and Legal Issues</vt:lpstr>
      <vt:lpstr>The basic copyright options</vt:lpstr>
      <vt:lpstr>Linux?</vt:lpstr>
      <vt:lpstr>GPL in three slides (1/3)</vt:lpstr>
      <vt:lpstr>GPL in three slides (2/3)</vt:lpstr>
      <vt:lpstr>GPL in three slides (3/3)</vt:lpstr>
      <vt:lpstr>OK, one more</vt:lpstr>
      <vt:lpstr>Another common License: Creative Commons</vt:lpstr>
      <vt:lpstr>MIT license</vt:lpstr>
      <vt:lpstr>Fair use</vt:lpstr>
      <vt:lpstr>Start on Linux</vt:lpstr>
      <vt:lpstr>What is a kernel? (1/2)</vt:lpstr>
      <vt:lpstr>What is a kernel? (2/2)</vt:lpstr>
      <vt:lpstr>PowerPoint Presentation</vt:lpstr>
      <vt:lpstr>Linux Kernel history</vt:lpstr>
      <vt:lpstr>What version am I working with?</vt:lpstr>
      <vt:lpstr>How do I download and build the kernel?</vt:lpstr>
      <vt:lpstr>Kernel configuration</vt:lpstr>
      <vt:lpstr>Linux user basics--shell</vt:lpstr>
      <vt:lpstr>Linux user basics—file systems</vt:lpstr>
      <vt:lpstr>FHS:  File System Hierarchy Standard</vt:lpstr>
      <vt:lpstr>A “minimal” file system</vt:lpstr>
      <vt:lpstr>What makes a Linux install “embedded”?</vt:lpstr>
      <vt:lpstr>Small footprint--Busybox</vt:lpstr>
      <vt:lpstr>Using busybox</vt:lpstr>
      <vt:lpstr>Links done for you</vt:lpstr>
      <vt:lpstr>System initialization</vt:lpstr>
      <vt:lpstr>BusyBox Summary</vt:lpstr>
    </vt:vector>
  </TitlesOfParts>
  <Company>University of Michigan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EECS 498 Advanced Embedded Systems</dc:title>
  <dc:creator>brehob</dc:creator>
  <cp:lastModifiedBy>Brehob, Mark</cp:lastModifiedBy>
  <cp:revision>167</cp:revision>
  <cp:lastPrinted>2018-09-18T14:11:58Z</cp:lastPrinted>
  <dcterms:created xsi:type="dcterms:W3CDTF">2012-09-16T20:42:19Z</dcterms:created>
  <dcterms:modified xsi:type="dcterms:W3CDTF">2023-09-12T14:21:33Z</dcterms:modified>
</cp:coreProperties>
</file>