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4"/>
  </p:notesMasterIdLst>
  <p:sldIdLst>
    <p:sldId id="256" r:id="rId2"/>
    <p:sldId id="354" r:id="rId3"/>
    <p:sldId id="338" r:id="rId4"/>
    <p:sldId id="339" r:id="rId5"/>
    <p:sldId id="340" r:id="rId6"/>
    <p:sldId id="341" r:id="rId7"/>
    <p:sldId id="342" r:id="rId8"/>
    <p:sldId id="343" r:id="rId9"/>
    <p:sldId id="344" r:id="rId10"/>
    <p:sldId id="345" r:id="rId11"/>
    <p:sldId id="346" r:id="rId12"/>
    <p:sldId id="347" r:id="rId13"/>
    <p:sldId id="348" r:id="rId14"/>
    <p:sldId id="332" r:id="rId15"/>
    <p:sldId id="331" r:id="rId16"/>
    <p:sldId id="353" r:id="rId17"/>
    <p:sldId id="349" r:id="rId18"/>
    <p:sldId id="350" r:id="rId19"/>
    <p:sldId id="351" r:id="rId20"/>
    <p:sldId id="352" r:id="rId21"/>
    <p:sldId id="263" r:id="rId22"/>
    <p:sldId id="264"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79" r:id="rId38"/>
    <p:sldId id="280" r:id="rId39"/>
    <p:sldId id="281" r:id="rId40"/>
    <p:sldId id="282" r:id="rId41"/>
    <p:sldId id="283" r:id="rId42"/>
    <p:sldId id="287" r:id="rId43"/>
    <p:sldId id="288" r:id="rId44"/>
    <p:sldId id="289" r:id="rId45"/>
    <p:sldId id="290" r:id="rId46"/>
    <p:sldId id="336"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29" r:id="rId82"/>
    <p:sldId id="337" r:id="rId8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6" d="100"/>
          <a:sy n="146" d="100"/>
        </p:scale>
        <p:origin x="4674"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05FD555F-EDE7-4451-B54F-CAE87329B198}" type="datetimeFigureOut">
              <a:rPr lang="en-US" smtClean="0"/>
              <a:t>9/14/2023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1EDC59D-3F54-4852-BA6B-67A732749BF1}" type="slidenum">
              <a:rPr lang="en-US" smtClean="0"/>
              <a:t>‹#›</a:t>
            </a:fld>
            <a:endParaRPr lang="en-US"/>
          </a:p>
        </p:txBody>
      </p:sp>
    </p:spTree>
    <p:extLst>
      <p:ext uri="{BB962C8B-B14F-4D97-AF65-F5344CB8AC3E}">
        <p14:creationId xmlns:p14="http://schemas.microsoft.com/office/powerpoint/2010/main" val="2854528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068391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A50B18-1CAE-49F5-AD6B-2F4DA995577F}"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370952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A50B18-1CAE-49F5-AD6B-2F4DA995577F}"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199823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A50B18-1CAE-49F5-AD6B-2F4DA995577F}"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327031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204214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971146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CD15C-859D-4EF7-AEE5-2A8039300270}"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586196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CD15C-859D-4EF7-AEE5-2A8039300270}"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709832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154561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uboot</a:t>
            </a:r>
            <a:r>
              <a:rPr lang="en-US" dirty="0"/>
              <a:t> (Das U-boot) is common embedded </a:t>
            </a:r>
            <a:r>
              <a:rPr lang="en-US" dirty="0" err="1"/>
              <a:t>bootloader</a:t>
            </a:r>
            <a:r>
              <a:rPr lang="en-US" dirty="0"/>
              <a:t>.  GRUB for mainstream</a:t>
            </a:r>
            <a:r>
              <a:rPr lang="en-US" baseline="0" dirty="0"/>
              <a:t> Linux is most common.</a:t>
            </a:r>
            <a:endParaRPr lang="en-US" dirty="0"/>
          </a:p>
        </p:txBody>
      </p:sp>
      <p:sp>
        <p:nvSpPr>
          <p:cNvPr id="4" name="Slide Number Placeholder 3"/>
          <p:cNvSpPr>
            <a:spLocks noGrp="1"/>
          </p:cNvSpPr>
          <p:nvPr>
            <p:ph type="sldNum" sz="quarter" idx="10"/>
          </p:nvPr>
        </p:nvSpPr>
        <p:spPr/>
        <p:txBody>
          <a:bodyPr/>
          <a:lstStyle/>
          <a:p>
            <a:fld id="{F40129E7-809C-4197-B856-BD71AC04541B}"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546899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CD15C-859D-4EF7-AEE5-2A8039300270}"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140167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3</a:t>
            </a:fld>
            <a:endParaRPr lang="en-US"/>
          </a:p>
        </p:txBody>
      </p:sp>
    </p:spTree>
    <p:extLst>
      <p:ext uri="{BB962C8B-B14F-4D97-AF65-F5344CB8AC3E}">
        <p14:creationId xmlns:p14="http://schemas.microsoft.com/office/powerpoint/2010/main" val="3314100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CD15C-859D-4EF7-AEE5-2A8039300270}"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66963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CD15C-859D-4EF7-AEE5-2A8039300270}"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146443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840343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54836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02D19-6AFC-4BC9-B303-248944716FC7}"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956557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02D19-6AFC-4BC9-B303-248944716FC7}"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383396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02D19-6AFC-4BC9-B303-248944716FC7}"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659370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02D19-6AFC-4BC9-B303-248944716FC7}"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983069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02D19-6AFC-4BC9-B303-248944716FC7}"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889260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07800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5</a:t>
            </a:fld>
            <a:endParaRPr lang="en-US"/>
          </a:p>
        </p:txBody>
      </p:sp>
    </p:spTree>
    <p:extLst>
      <p:ext uri="{BB962C8B-B14F-4D97-AF65-F5344CB8AC3E}">
        <p14:creationId xmlns:p14="http://schemas.microsoft.com/office/powerpoint/2010/main" val="33102770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731522" y="6528436"/>
            <a:ext cx="5852159" cy="384811"/>
          </a:xfrm>
          <a:prstGeom prst="rect">
            <a:avLst/>
          </a:prstGeom>
        </p:spPr>
        <p:txBody>
          <a:bodyPr lIns="96634" tIns="96634" rIns="96634" bIns="96634" anchor="ctr" anchorCtr="0">
            <a:spAutoFit/>
          </a:bodyPr>
          <a:lstStyle/>
          <a:p>
            <a:endParaRPr/>
          </a:p>
        </p:txBody>
      </p:sp>
      <p:sp>
        <p:nvSpPr>
          <p:cNvPr id="112" name="Shape 112"/>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1815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8969254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731522" y="6528436"/>
            <a:ext cx="5852159" cy="384811"/>
          </a:xfrm>
          <a:prstGeom prst="rect">
            <a:avLst/>
          </a:prstGeom>
        </p:spPr>
        <p:txBody>
          <a:bodyPr lIns="96634" tIns="96634" rIns="96634" bIns="96634" anchor="ctr" anchorCtr="0">
            <a:spAutoFit/>
          </a:bodyPr>
          <a:lstStyle/>
          <a:p>
            <a:endParaRPr/>
          </a:p>
        </p:txBody>
      </p:sp>
      <p:sp>
        <p:nvSpPr>
          <p:cNvPr id="90" name="Shape 90"/>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44842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731522" y="6528436"/>
            <a:ext cx="5852159" cy="384811"/>
          </a:xfrm>
          <a:prstGeom prst="rect">
            <a:avLst/>
          </a:prstGeom>
        </p:spPr>
        <p:txBody>
          <a:bodyPr lIns="96634" tIns="96634" rIns="96634" bIns="96634" anchor="ctr" anchorCtr="0">
            <a:spAutoFit/>
          </a:bodyPr>
          <a:lstStyle/>
          <a:p>
            <a:endParaRPr/>
          </a:p>
        </p:txBody>
      </p:sp>
      <p:sp>
        <p:nvSpPr>
          <p:cNvPr id="96" name="Shape 96"/>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0001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0837570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pPr/>
              <a:t>47</a:t>
            </a:fld>
            <a:endParaRPr lang="en-US"/>
          </a:p>
        </p:txBody>
      </p:sp>
    </p:spTree>
    <p:extLst>
      <p:ext uri="{BB962C8B-B14F-4D97-AF65-F5344CB8AC3E}">
        <p14:creationId xmlns:p14="http://schemas.microsoft.com/office/powerpoint/2010/main" val="22217916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pPr/>
              <a:t>48</a:t>
            </a:fld>
            <a:endParaRPr lang="en-US"/>
          </a:p>
        </p:txBody>
      </p:sp>
    </p:spTree>
    <p:extLst>
      <p:ext uri="{BB962C8B-B14F-4D97-AF65-F5344CB8AC3E}">
        <p14:creationId xmlns:p14="http://schemas.microsoft.com/office/powerpoint/2010/main" val="31319774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pPr/>
              <a:t>49</a:t>
            </a:fld>
            <a:endParaRPr lang="en-US"/>
          </a:p>
        </p:txBody>
      </p:sp>
    </p:spTree>
    <p:extLst>
      <p:ext uri="{BB962C8B-B14F-4D97-AF65-F5344CB8AC3E}">
        <p14:creationId xmlns:p14="http://schemas.microsoft.com/office/powerpoint/2010/main" val="42228098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pPr/>
              <a:t>50</a:t>
            </a:fld>
            <a:endParaRPr lang="en-US"/>
          </a:p>
        </p:txBody>
      </p:sp>
    </p:spTree>
    <p:extLst>
      <p:ext uri="{BB962C8B-B14F-4D97-AF65-F5344CB8AC3E}">
        <p14:creationId xmlns:p14="http://schemas.microsoft.com/office/powerpoint/2010/main" val="30808964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pPr/>
              <a:t>51</a:t>
            </a:fld>
            <a:endParaRPr lang="en-US"/>
          </a:p>
        </p:txBody>
      </p:sp>
    </p:spTree>
    <p:extLst>
      <p:ext uri="{BB962C8B-B14F-4D97-AF65-F5344CB8AC3E}">
        <p14:creationId xmlns:p14="http://schemas.microsoft.com/office/powerpoint/2010/main" val="2413327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6</a:t>
            </a:fld>
            <a:endParaRPr lang="en-US"/>
          </a:p>
        </p:txBody>
      </p:sp>
    </p:spTree>
    <p:extLst>
      <p:ext uri="{BB962C8B-B14F-4D97-AF65-F5344CB8AC3E}">
        <p14:creationId xmlns:p14="http://schemas.microsoft.com/office/powerpoint/2010/main" val="16336907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pPr/>
              <a:t>52</a:t>
            </a:fld>
            <a:endParaRPr lang="en-US"/>
          </a:p>
        </p:txBody>
      </p:sp>
    </p:spTree>
    <p:extLst>
      <p:ext uri="{BB962C8B-B14F-4D97-AF65-F5344CB8AC3E}">
        <p14:creationId xmlns:p14="http://schemas.microsoft.com/office/powerpoint/2010/main" val="35039419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pPr/>
              <a:t>53</a:t>
            </a:fld>
            <a:endParaRPr lang="en-US"/>
          </a:p>
        </p:txBody>
      </p:sp>
    </p:spTree>
    <p:extLst>
      <p:ext uri="{BB962C8B-B14F-4D97-AF65-F5344CB8AC3E}">
        <p14:creationId xmlns:p14="http://schemas.microsoft.com/office/powerpoint/2010/main" val="6434229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pPr/>
              <a:t>54</a:t>
            </a:fld>
            <a:endParaRPr lang="en-US"/>
          </a:p>
        </p:txBody>
      </p:sp>
    </p:spTree>
    <p:extLst>
      <p:ext uri="{BB962C8B-B14F-4D97-AF65-F5344CB8AC3E}">
        <p14:creationId xmlns:p14="http://schemas.microsoft.com/office/powerpoint/2010/main" val="14464788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pPr/>
              <a:t>55</a:t>
            </a:fld>
            <a:endParaRPr lang="en-US"/>
          </a:p>
        </p:txBody>
      </p:sp>
    </p:spTree>
    <p:extLst>
      <p:ext uri="{BB962C8B-B14F-4D97-AF65-F5344CB8AC3E}">
        <p14:creationId xmlns:p14="http://schemas.microsoft.com/office/powerpoint/2010/main" val="33442030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pPr/>
              <a:t>56</a:t>
            </a:fld>
            <a:endParaRPr lang="en-US"/>
          </a:p>
        </p:txBody>
      </p:sp>
    </p:spTree>
    <p:extLst>
      <p:ext uri="{BB962C8B-B14F-4D97-AF65-F5344CB8AC3E}">
        <p14:creationId xmlns:p14="http://schemas.microsoft.com/office/powerpoint/2010/main" val="18760313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pPr/>
              <a:t>57</a:t>
            </a:fld>
            <a:endParaRPr lang="en-US"/>
          </a:p>
        </p:txBody>
      </p:sp>
    </p:spTree>
    <p:extLst>
      <p:ext uri="{BB962C8B-B14F-4D97-AF65-F5344CB8AC3E}">
        <p14:creationId xmlns:p14="http://schemas.microsoft.com/office/powerpoint/2010/main" val="10450090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There's more than one way to do it</a:t>
            </a:r>
          </a:p>
        </p:txBody>
      </p:sp>
      <p:sp>
        <p:nvSpPr>
          <p:cNvPr id="4" name="Slide Number Placeholder 3"/>
          <p:cNvSpPr>
            <a:spLocks noGrp="1"/>
          </p:cNvSpPr>
          <p:nvPr>
            <p:ph type="sldNum" sz="quarter" idx="10"/>
          </p:nvPr>
        </p:nvSpPr>
        <p:spPr/>
        <p:txBody>
          <a:bodyPr/>
          <a:lstStyle/>
          <a:p>
            <a:fld id="{5251F64A-5ABC-4089-B4D8-D035D4D3A05D}" type="slidenum">
              <a:rPr lang="en-US" smtClean="0"/>
              <a:pPr/>
              <a:t>58</a:t>
            </a:fld>
            <a:endParaRPr lang="en-US"/>
          </a:p>
        </p:txBody>
      </p:sp>
    </p:spTree>
    <p:extLst>
      <p:ext uri="{BB962C8B-B14F-4D97-AF65-F5344CB8AC3E}">
        <p14:creationId xmlns:p14="http://schemas.microsoft.com/office/powerpoint/2010/main" val="41370960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pPr/>
              <a:t>59</a:t>
            </a:fld>
            <a:endParaRPr lang="en-US"/>
          </a:p>
        </p:txBody>
      </p:sp>
    </p:spTree>
    <p:extLst>
      <p:ext uri="{BB962C8B-B14F-4D97-AF65-F5344CB8AC3E}">
        <p14:creationId xmlns:p14="http://schemas.microsoft.com/office/powerpoint/2010/main" val="40593754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pPr/>
              <a:t>60</a:t>
            </a:fld>
            <a:endParaRPr lang="en-US"/>
          </a:p>
        </p:txBody>
      </p:sp>
    </p:spTree>
    <p:extLst>
      <p:ext uri="{BB962C8B-B14F-4D97-AF65-F5344CB8AC3E}">
        <p14:creationId xmlns:p14="http://schemas.microsoft.com/office/powerpoint/2010/main" val="22747064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pPr/>
              <a:t>61</a:t>
            </a:fld>
            <a:endParaRPr lang="en-US"/>
          </a:p>
        </p:txBody>
      </p:sp>
    </p:spTree>
    <p:extLst>
      <p:ext uri="{BB962C8B-B14F-4D97-AF65-F5344CB8AC3E}">
        <p14:creationId xmlns:p14="http://schemas.microsoft.com/office/powerpoint/2010/main" val="884314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7</a:t>
            </a:fld>
            <a:endParaRPr lang="en-US"/>
          </a:p>
        </p:txBody>
      </p:sp>
    </p:spTree>
    <p:extLst>
      <p:ext uri="{BB962C8B-B14F-4D97-AF65-F5344CB8AC3E}">
        <p14:creationId xmlns:p14="http://schemas.microsoft.com/office/powerpoint/2010/main" val="6706571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pPr/>
              <a:t>62</a:t>
            </a:fld>
            <a:endParaRPr lang="en-US"/>
          </a:p>
        </p:txBody>
      </p:sp>
    </p:spTree>
    <p:extLst>
      <p:ext uri="{BB962C8B-B14F-4D97-AF65-F5344CB8AC3E}">
        <p14:creationId xmlns:p14="http://schemas.microsoft.com/office/powerpoint/2010/main" val="21522619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pPr/>
              <a:t>63</a:t>
            </a:fld>
            <a:endParaRPr lang="en-US"/>
          </a:p>
        </p:txBody>
      </p:sp>
    </p:spTree>
    <p:extLst>
      <p:ext uri="{BB962C8B-B14F-4D97-AF65-F5344CB8AC3E}">
        <p14:creationId xmlns:p14="http://schemas.microsoft.com/office/powerpoint/2010/main" val="37204092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pPr/>
              <a:t>64</a:t>
            </a:fld>
            <a:endParaRPr lang="en-US"/>
          </a:p>
        </p:txBody>
      </p:sp>
    </p:spTree>
    <p:extLst>
      <p:ext uri="{BB962C8B-B14F-4D97-AF65-F5344CB8AC3E}">
        <p14:creationId xmlns:p14="http://schemas.microsoft.com/office/powerpoint/2010/main" val="19728992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pPr/>
              <a:t>65</a:t>
            </a:fld>
            <a:endParaRPr lang="en-US"/>
          </a:p>
        </p:txBody>
      </p:sp>
    </p:spTree>
    <p:extLst>
      <p:ext uri="{BB962C8B-B14F-4D97-AF65-F5344CB8AC3E}">
        <p14:creationId xmlns:p14="http://schemas.microsoft.com/office/powerpoint/2010/main" val="8249336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pPr/>
              <a:t>66</a:t>
            </a:fld>
            <a:endParaRPr lang="en-US"/>
          </a:p>
        </p:txBody>
      </p:sp>
    </p:spTree>
    <p:extLst>
      <p:ext uri="{BB962C8B-B14F-4D97-AF65-F5344CB8AC3E}">
        <p14:creationId xmlns:p14="http://schemas.microsoft.com/office/powerpoint/2010/main" val="18426606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pPr/>
              <a:t>67</a:t>
            </a:fld>
            <a:endParaRPr lang="en-US"/>
          </a:p>
        </p:txBody>
      </p:sp>
    </p:spTree>
    <p:extLst>
      <p:ext uri="{BB962C8B-B14F-4D97-AF65-F5344CB8AC3E}">
        <p14:creationId xmlns:p14="http://schemas.microsoft.com/office/powerpoint/2010/main" val="10920497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pPr/>
              <a:t>68</a:t>
            </a:fld>
            <a:endParaRPr lang="en-US"/>
          </a:p>
        </p:txBody>
      </p:sp>
    </p:spTree>
    <p:extLst>
      <p:ext uri="{BB962C8B-B14F-4D97-AF65-F5344CB8AC3E}">
        <p14:creationId xmlns:p14="http://schemas.microsoft.com/office/powerpoint/2010/main" val="27260240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pPr/>
              <a:t>69</a:t>
            </a:fld>
            <a:endParaRPr lang="en-US"/>
          </a:p>
        </p:txBody>
      </p:sp>
    </p:spTree>
    <p:extLst>
      <p:ext uri="{BB962C8B-B14F-4D97-AF65-F5344CB8AC3E}">
        <p14:creationId xmlns:p14="http://schemas.microsoft.com/office/powerpoint/2010/main" val="26905765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pPr/>
              <a:t>70</a:t>
            </a:fld>
            <a:endParaRPr lang="en-US"/>
          </a:p>
        </p:txBody>
      </p:sp>
    </p:spTree>
    <p:extLst>
      <p:ext uri="{BB962C8B-B14F-4D97-AF65-F5344CB8AC3E}">
        <p14:creationId xmlns:p14="http://schemas.microsoft.com/office/powerpoint/2010/main" val="1847598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pPr/>
              <a:t>71</a:t>
            </a:fld>
            <a:endParaRPr lang="en-US"/>
          </a:p>
        </p:txBody>
      </p:sp>
    </p:spTree>
    <p:extLst>
      <p:ext uri="{BB962C8B-B14F-4D97-AF65-F5344CB8AC3E}">
        <p14:creationId xmlns:p14="http://schemas.microsoft.com/office/powerpoint/2010/main" val="1919119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8</a:t>
            </a:fld>
            <a:endParaRPr lang="en-US"/>
          </a:p>
        </p:txBody>
      </p:sp>
    </p:spTree>
    <p:extLst>
      <p:ext uri="{BB962C8B-B14F-4D97-AF65-F5344CB8AC3E}">
        <p14:creationId xmlns:p14="http://schemas.microsoft.com/office/powerpoint/2010/main" val="38525212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pPr/>
              <a:t>72</a:t>
            </a:fld>
            <a:endParaRPr lang="en-US"/>
          </a:p>
        </p:txBody>
      </p:sp>
    </p:spTree>
    <p:extLst>
      <p:ext uri="{BB962C8B-B14F-4D97-AF65-F5344CB8AC3E}">
        <p14:creationId xmlns:p14="http://schemas.microsoft.com/office/powerpoint/2010/main" val="5905442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pPr/>
              <a:t>73</a:t>
            </a:fld>
            <a:endParaRPr lang="en-US"/>
          </a:p>
        </p:txBody>
      </p:sp>
    </p:spTree>
    <p:extLst>
      <p:ext uri="{BB962C8B-B14F-4D97-AF65-F5344CB8AC3E}">
        <p14:creationId xmlns:p14="http://schemas.microsoft.com/office/powerpoint/2010/main" val="15721706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pPr/>
              <a:t>74</a:t>
            </a:fld>
            <a:endParaRPr lang="en-US"/>
          </a:p>
        </p:txBody>
      </p:sp>
    </p:spTree>
    <p:extLst>
      <p:ext uri="{BB962C8B-B14F-4D97-AF65-F5344CB8AC3E}">
        <p14:creationId xmlns:p14="http://schemas.microsoft.com/office/powerpoint/2010/main" val="9163373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pPr/>
              <a:t>75</a:t>
            </a:fld>
            <a:endParaRPr lang="en-US"/>
          </a:p>
        </p:txBody>
      </p:sp>
    </p:spTree>
    <p:extLst>
      <p:ext uri="{BB962C8B-B14F-4D97-AF65-F5344CB8AC3E}">
        <p14:creationId xmlns:p14="http://schemas.microsoft.com/office/powerpoint/2010/main" val="8743778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pPr/>
              <a:t>76</a:t>
            </a:fld>
            <a:endParaRPr lang="en-US"/>
          </a:p>
        </p:txBody>
      </p:sp>
    </p:spTree>
    <p:extLst>
      <p:ext uri="{BB962C8B-B14F-4D97-AF65-F5344CB8AC3E}">
        <p14:creationId xmlns:p14="http://schemas.microsoft.com/office/powerpoint/2010/main" val="21709383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pPr/>
              <a:t>77</a:t>
            </a:fld>
            <a:endParaRPr lang="en-US"/>
          </a:p>
        </p:txBody>
      </p:sp>
    </p:spTree>
    <p:extLst>
      <p:ext uri="{BB962C8B-B14F-4D97-AF65-F5344CB8AC3E}">
        <p14:creationId xmlns:p14="http://schemas.microsoft.com/office/powerpoint/2010/main" val="26358788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pPr/>
              <a:t>78</a:t>
            </a:fld>
            <a:endParaRPr lang="en-US"/>
          </a:p>
        </p:txBody>
      </p:sp>
    </p:spTree>
    <p:extLst>
      <p:ext uri="{BB962C8B-B14F-4D97-AF65-F5344CB8AC3E}">
        <p14:creationId xmlns:p14="http://schemas.microsoft.com/office/powerpoint/2010/main" val="1694102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pPr/>
              <a:t>79</a:t>
            </a:fld>
            <a:endParaRPr lang="en-US"/>
          </a:p>
        </p:txBody>
      </p:sp>
    </p:spTree>
    <p:extLst>
      <p:ext uri="{BB962C8B-B14F-4D97-AF65-F5344CB8AC3E}">
        <p14:creationId xmlns:p14="http://schemas.microsoft.com/office/powerpoint/2010/main" val="28580934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pPr/>
              <a:t>80</a:t>
            </a:fld>
            <a:endParaRPr lang="en-US"/>
          </a:p>
        </p:txBody>
      </p:sp>
    </p:spTree>
    <p:extLst>
      <p:ext uri="{BB962C8B-B14F-4D97-AF65-F5344CB8AC3E}">
        <p14:creationId xmlns:p14="http://schemas.microsoft.com/office/powerpoint/2010/main" val="149452643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pPr/>
              <a:t>81</a:t>
            </a:fld>
            <a:endParaRPr lang="en-US"/>
          </a:p>
        </p:txBody>
      </p:sp>
    </p:spTree>
    <p:extLst>
      <p:ext uri="{BB962C8B-B14F-4D97-AF65-F5344CB8AC3E}">
        <p14:creationId xmlns:p14="http://schemas.microsoft.com/office/powerpoint/2010/main" val="2518726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9</a:t>
            </a:fld>
            <a:endParaRPr lang="en-US"/>
          </a:p>
        </p:txBody>
      </p:sp>
    </p:spTree>
    <p:extLst>
      <p:ext uri="{BB962C8B-B14F-4D97-AF65-F5344CB8AC3E}">
        <p14:creationId xmlns:p14="http://schemas.microsoft.com/office/powerpoint/2010/main" val="693464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472460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A50B18-1CAE-49F5-AD6B-2F4DA995577F}"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017293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3">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09E0F4C-6271-4DAD-A0C4-F2D75D8F14AA}"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410BDD-7705-4297-B36F-950EADCDE3A6}" type="slidenum">
              <a:rPr lang="en-US" smtClean="0">
                <a:solidFill>
                  <a:prstClr val="black">
                    <a:tint val="75000"/>
                  </a:prstClr>
                </a:solidFill>
              </a:rPr>
              <a:pPr/>
              <a:t>‹#›</a:t>
            </a:fld>
            <a:endParaRPr lang="en-US">
              <a:solidFill>
                <a:prstClr val="black">
                  <a:tint val="75000"/>
                </a:prstClr>
              </a:solidFill>
            </a:endParaRPr>
          </a:p>
        </p:txBody>
      </p:sp>
      <p:pic>
        <p:nvPicPr>
          <p:cNvPr id="7" name="Picture 2" descr="http://www.eecs.umich.edu/hub/html/pics/bar.png"/>
          <p:cNvPicPr>
            <a:picLocks noChangeAspect="1" noChangeArrowheads="1"/>
          </p:cNvPicPr>
          <p:nvPr userDrawn="1"/>
        </p:nvPicPr>
        <p:blipFill>
          <a:blip r:embed="rId2" cstate="print"/>
          <a:srcRect/>
          <a:stretch>
            <a:fillRect/>
          </a:stretch>
        </p:blipFill>
        <p:spPr bwMode="auto">
          <a:xfrm>
            <a:off x="0" y="0"/>
            <a:ext cx="9144000" cy="1156771"/>
          </a:xfrm>
          <a:prstGeom prst="rect">
            <a:avLst/>
          </a:prstGeom>
          <a:noFill/>
        </p:spPr>
      </p:pic>
      <p:pic>
        <p:nvPicPr>
          <p:cNvPr id="8" name="Picture 2"/>
          <p:cNvPicPr>
            <a:picLocks noChangeAspect="1" noChangeArrowheads="1"/>
          </p:cNvPicPr>
          <p:nvPr userDrawn="1"/>
        </p:nvPicPr>
        <p:blipFill>
          <a:blip r:embed="rId3" cstate="print"/>
          <a:srcRect/>
          <a:stretch>
            <a:fillRect/>
          </a:stretch>
        </p:blipFill>
        <p:spPr bwMode="auto">
          <a:xfrm>
            <a:off x="0" y="5995979"/>
            <a:ext cx="1371600" cy="862021"/>
          </a:xfrm>
          <a:prstGeom prst="rect">
            <a:avLst/>
          </a:prstGeom>
          <a:noFill/>
          <a:ln w="9525">
            <a:noFill/>
            <a:miter lim="800000"/>
            <a:headEnd/>
            <a:tailEnd/>
          </a:ln>
        </p:spPr>
      </p:pic>
    </p:spTree>
    <p:extLst>
      <p:ext uri="{BB962C8B-B14F-4D97-AF65-F5344CB8AC3E}">
        <p14:creationId xmlns:p14="http://schemas.microsoft.com/office/powerpoint/2010/main" val="2474156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9E0F4C-6271-4DAD-A0C4-F2D75D8F14AA}"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410BDD-7705-4297-B36F-950EADCDE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179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9E0F4C-6271-4DAD-A0C4-F2D75D8F14AA}"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410BDD-7705-4297-B36F-950EADCDE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582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9E0F4C-6271-4DAD-A0C4-F2D75D8F14AA}"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410BDD-7705-4297-B36F-950EADCDE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453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9E0F4C-6271-4DAD-A0C4-F2D75D8F14AA}"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410BDD-7705-4297-B36F-950EADCDE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692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9E0F4C-6271-4DAD-A0C4-F2D75D8F14AA}"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410BDD-7705-4297-B36F-950EADCDE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1561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9E0F4C-6271-4DAD-A0C4-F2D75D8F14AA}"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F410BDD-7705-4297-B36F-950EADCDE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197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9E0F4C-6271-4DAD-A0C4-F2D75D8F14AA}"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F410BDD-7705-4297-B36F-950EADCDE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04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9E0F4C-6271-4DAD-A0C4-F2D75D8F14AA}"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F410BDD-7705-4297-B36F-950EADCDE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233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9E0F4C-6271-4DAD-A0C4-F2D75D8F14AA}"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410BDD-7705-4297-B36F-950EADCDE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64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9E0F4C-6271-4DAD-A0C4-F2D75D8F14AA}"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F410BDD-7705-4297-B36F-950EADCDE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05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9E0F4C-6271-4DAD-A0C4-F2D75D8F14AA}"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10BDD-7705-4297-B36F-950EADCDE3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770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hyperlink" Target="https://creativecommons.org/faq/"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freesoftwaremagazine.com/articles/drivers_linux/"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piazza.com/class/llr6xnltkdt4dz/post/59"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lkml.org/lkml/2011/5/29/20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blog.codinghorror.com/pick-a-license-any-license/" TargetMode="Externa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kernel.org/pub/linux/kernel/projects/r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ubuntu.com/blog/real-time-kernel-technical"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lwn.net/Articles/397422/"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hyperlink" Target="http://www.freesoftwaremagazine.com/articles/drivers_linux"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oss-watch.ac.uk/resources/gpl.xml"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freesoftwaremagazine.com/articles/drivers_linux"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www.apriorit.com/dev-blog/195-simple-driver-for-linux-o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Finish Licensing &amp;</a:t>
            </a:r>
            <a:br>
              <a:rPr lang="en-US" dirty="0"/>
            </a:br>
            <a:r>
              <a:rPr lang="en-US" dirty="0"/>
              <a:t>Embedded Linux</a:t>
            </a:r>
            <a:br>
              <a:rPr lang="en-US" dirty="0"/>
            </a:br>
            <a:r>
              <a:rPr lang="en-US" dirty="0"/>
              <a:t>Lectures 6 and 7</a:t>
            </a:r>
          </a:p>
        </p:txBody>
      </p:sp>
      <p:pic>
        <p:nvPicPr>
          <p:cNvPr id="5" name="Picture 2" descr="http://beagle.s3.amazonaws.com/graphics/beaglebone/beaglebone-in-hand.JPG"/>
          <p:cNvPicPr>
            <a:picLocks noChangeAspect="1" noChangeArrowheads="1"/>
          </p:cNvPicPr>
          <p:nvPr/>
        </p:nvPicPr>
        <p:blipFill>
          <a:blip r:embed="rId3" cstate="print"/>
          <a:srcRect l="16250" t="-758" r="25000"/>
          <a:stretch>
            <a:fillRect/>
          </a:stretch>
        </p:blipFill>
        <p:spPr bwMode="auto">
          <a:xfrm>
            <a:off x="6400800" y="3733800"/>
            <a:ext cx="2743199" cy="3124200"/>
          </a:xfrm>
          <a:prstGeom prst="rect">
            <a:avLst/>
          </a:prstGeom>
          <a:noFill/>
        </p:spPr>
      </p:pic>
      <p:pic>
        <p:nvPicPr>
          <p:cNvPr id="6" name="Picture 10" descr="http://dev.emcelettronica.com/files/u4/Linux_on_Hardware.jpg"/>
          <p:cNvPicPr>
            <a:picLocks noChangeAspect="1" noChangeArrowheads="1"/>
          </p:cNvPicPr>
          <p:nvPr/>
        </p:nvPicPr>
        <p:blipFill>
          <a:blip r:embed="rId4" cstate="print"/>
          <a:srcRect/>
          <a:stretch>
            <a:fillRect/>
          </a:stretch>
        </p:blipFill>
        <p:spPr bwMode="auto">
          <a:xfrm>
            <a:off x="2819400" y="4833582"/>
            <a:ext cx="3390900" cy="2024418"/>
          </a:xfrm>
          <a:prstGeom prst="rect">
            <a:avLst/>
          </a:prstGeom>
          <a:noFill/>
        </p:spPr>
      </p:pic>
    </p:spTree>
    <p:extLst>
      <p:ext uri="{BB962C8B-B14F-4D97-AF65-F5344CB8AC3E}">
        <p14:creationId xmlns:p14="http://schemas.microsoft.com/office/powerpoint/2010/main" val="4034606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Another common License:</a:t>
            </a:r>
            <a:br>
              <a:rPr lang="en-US" dirty="0"/>
            </a:br>
            <a:r>
              <a:rPr lang="en-US" b="1" dirty="0"/>
              <a:t>Creative Commons</a:t>
            </a:r>
          </a:p>
        </p:txBody>
      </p:sp>
      <p:sp>
        <p:nvSpPr>
          <p:cNvPr id="5" name="Content Placeholder 4"/>
          <p:cNvSpPr>
            <a:spLocks noGrp="1"/>
          </p:cNvSpPr>
          <p:nvPr>
            <p:ph sz="half" idx="1"/>
          </p:nvPr>
        </p:nvSpPr>
        <p:spPr/>
        <p:txBody>
          <a:bodyPr>
            <a:normAutofit lnSpcReduction="10000"/>
          </a:bodyPr>
          <a:lstStyle/>
          <a:p>
            <a:r>
              <a:rPr lang="en-US" dirty="0"/>
              <a:t>These are basically a free </a:t>
            </a:r>
            <a:r>
              <a:rPr lang="en-US" i="1" dirty="0"/>
              <a:t>configurable</a:t>
            </a:r>
            <a:r>
              <a:rPr lang="en-US" dirty="0"/>
              <a:t> license.</a:t>
            </a:r>
          </a:p>
          <a:p>
            <a:pPr lvl="1"/>
            <a:r>
              <a:rPr lang="en-US" dirty="0"/>
              <a:t>Attribution (</a:t>
            </a:r>
            <a:r>
              <a:rPr lang="en-US" b="1" dirty="0"/>
              <a:t>by</a:t>
            </a:r>
            <a:r>
              <a:rPr lang="en-US" dirty="0"/>
              <a:t>)</a:t>
            </a:r>
          </a:p>
          <a:p>
            <a:pPr lvl="2"/>
            <a:r>
              <a:rPr lang="en-US" dirty="0"/>
              <a:t>Must give author credit</a:t>
            </a:r>
          </a:p>
          <a:p>
            <a:pPr lvl="1"/>
            <a:r>
              <a:rPr lang="en-US" dirty="0" err="1"/>
              <a:t>ShareAlike</a:t>
            </a:r>
            <a:r>
              <a:rPr lang="en-US" dirty="0"/>
              <a:t> (</a:t>
            </a:r>
            <a:r>
              <a:rPr lang="en-US" b="1" dirty="0" err="1"/>
              <a:t>sa</a:t>
            </a:r>
            <a:r>
              <a:rPr lang="en-US" dirty="0"/>
              <a:t>)</a:t>
            </a:r>
          </a:p>
          <a:p>
            <a:pPr lvl="2"/>
            <a:r>
              <a:rPr lang="en-US" dirty="0"/>
              <a:t>Like GPL, they must distribute any changes.</a:t>
            </a:r>
          </a:p>
          <a:p>
            <a:pPr lvl="1"/>
            <a:r>
              <a:rPr lang="en-US" dirty="0" err="1"/>
              <a:t>NonCommercial</a:t>
            </a:r>
            <a:r>
              <a:rPr lang="en-US" dirty="0"/>
              <a:t> (</a:t>
            </a:r>
            <a:r>
              <a:rPr lang="en-US" b="1" dirty="0" err="1"/>
              <a:t>nc</a:t>
            </a:r>
            <a:r>
              <a:rPr lang="en-US" dirty="0"/>
              <a:t>)</a:t>
            </a:r>
          </a:p>
          <a:p>
            <a:pPr lvl="2"/>
            <a:r>
              <a:rPr lang="en-US" dirty="0"/>
              <a:t>Only for non-commercial</a:t>
            </a:r>
          </a:p>
          <a:p>
            <a:pPr lvl="1"/>
            <a:r>
              <a:rPr lang="en-US" dirty="0" err="1"/>
              <a:t>NoDerivatives</a:t>
            </a:r>
            <a:r>
              <a:rPr lang="en-US" dirty="0"/>
              <a:t> (</a:t>
            </a:r>
            <a:r>
              <a:rPr lang="en-US" b="1" dirty="0" err="1"/>
              <a:t>nd</a:t>
            </a:r>
            <a:r>
              <a:rPr lang="en-US" dirty="0"/>
              <a:t>)</a:t>
            </a:r>
          </a:p>
          <a:p>
            <a:pPr lvl="2"/>
            <a:r>
              <a:rPr lang="en-US" dirty="0"/>
              <a:t>Can’t make changes.</a:t>
            </a:r>
          </a:p>
        </p:txBody>
      </p:sp>
      <p:sp>
        <p:nvSpPr>
          <p:cNvPr id="6" name="Content Placeholder 5"/>
          <p:cNvSpPr>
            <a:spLocks noGrp="1"/>
          </p:cNvSpPr>
          <p:nvPr>
            <p:ph sz="half" idx="2"/>
          </p:nvPr>
        </p:nvSpPr>
        <p:spPr/>
        <p:txBody>
          <a:bodyPr>
            <a:normAutofit lnSpcReduction="10000"/>
          </a:bodyPr>
          <a:lstStyle/>
          <a:p>
            <a:r>
              <a:rPr lang="en-US" dirty="0"/>
              <a:t>Idea is, someone smart wrote the words to do what you probably want to do.</a:t>
            </a:r>
          </a:p>
          <a:p>
            <a:pPr lvl="1"/>
            <a:r>
              <a:rPr lang="en-US" dirty="0"/>
              <a:t>You still hold ownership, so if they want a different license, they can come to you to negotiate.</a:t>
            </a:r>
          </a:p>
          <a:p>
            <a:r>
              <a:rPr lang="en-US" dirty="0"/>
              <a:t>Wikipedia is CC BY-SA</a:t>
            </a:r>
          </a:p>
        </p:txBody>
      </p:sp>
      <p:sp>
        <p:nvSpPr>
          <p:cNvPr id="3" name="TextBox 2"/>
          <p:cNvSpPr txBox="1"/>
          <p:nvPr/>
        </p:nvSpPr>
        <p:spPr>
          <a:xfrm>
            <a:off x="1350129" y="6096000"/>
            <a:ext cx="5810052" cy="738664"/>
          </a:xfrm>
          <a:prstGeom prst="rect">
            <a:avLst/>
          </a:prstGeom>
          <a:noFill/>
        </p:spPr>
        <p:txBody>
          <a:bodyPr wrap="none" rtlCol="0">
            <a:spAutoFit/>
          </a:bodyPr>
          <a:lstStyle/>
          <a:p>
            <a:r>
              <a:rPr lang="en-US" sz="1400" dirty="0">
                <a:solidFill>
                  <a:schemeClr val="accent3">
                    <a:lumMod val="50000"/>
                  </a:schemeClr>
                </a:solidFill>
              </a:rPr>
              <a:t>Creative Commons is generally a poor license for code but still used for that.  </a:t>
            </a:r>
            <a:br>
              <a:rPr lang="en-US" sz="1400" dirty="0">
                <a:solidFill>
                  <a:schemeClr val="accent3">
                    <a:lumMod val="50000"/>
                  </a:schemeClr>
                </a:solidFill>
              </a:rPr>
            </a:br>
            <a:r>
              <a:rPr lang="en-US" sz="1400" dirty="0">
                <a:solidFill>
                  <a:schemeClr val="accent3">
                    <a:lumMod val="50000"/>
                  </a:schemeClr>
                </a:solidFill>
              </a:rPr>
              <a:t>See </a:t>
            </a:r>
            <a:r>
              <a:rPr lang="en-US" sz="1400" dirty="0">
                <a:solidFill>
                  <a:schemeClr val="accent3">
                    <a:lumMod val="50000"/>
                  </a:schemeClr>
                </a:solidFill>
                <a:hlinkClick r:id="rId2"/>
              </a:rPr>
              <a:t>https://creativecommons.org/faq/</a:t>
            </a:r>
            <a:endParaRPr lang="en-US" sz="1400" dirty="0">
              <a:solidFill>
                <a:schemeClr val="accent3">
                  <a:lumMod val="50000"/>
                </a:schemeClr>
              </a:solidFill>
            </a:endParaRPr>
          </a:p>
          <a:p>
            <a:r>
              <a:rPr lang="en-US" sz="1400" dirty="0">
                <a:solidFill>
                  <a:schemeClr val="accent3">
                    <a:lumMod val="50000"/>
                  </a:schemeClr>
                </a:solidFill>
              </a:rPr>
              <a:t>But quite useful for documentation and databases</a:t>
            </a:r>
          </a:p>
        </p:txBody>
      </p:sp>
    </p:spTree>
    <p:extLst>
      <p:ext uri="{BB962C8B-B14F-4D97-AF65-F5344CB8AC3E}">
        <p14:creationId xmlns:p14="http://schemas.microsoft.com/office/powerpoint/2010/main" val="215189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 license</a:t>
            </a:r>
          </a:p>
        </p:txBody>
      </p:sp>
      <p:sp>
        <p:nvSpPr>
          <p:cNvPr id="3" name="Content Placeholder 2"/>
          <p:cNvSpPr>
            <a:spLocks noGrp="1"/>
          </p:cNvSpPr>
          <p:nvPr>
            <p:ph sz="half" idx="1"/>
          </p:nvPr>
        </p:nvSpPr>
        <p:spPr/>
        <p:txBody>
          <a:bodyPr>
            <a:noAutofit/>
          </a:bodyPr>
          <a:lstStyle/>
          <a:p>
            <a:r>
              <a:rPr lang="en-US" sz="1600" dirty="0"/>
              <a:t>Permission is hereby granted, free of charge, to any person obtaining a copy of this software and associated documentation files (the "Software"), to deal in the Software without restriction, including without limitation the rights to use, copy, modify, merge, publish, distribute, sublicense, and/or sell copies of the Software, and to permit persons to whom the Software is furnished to do so, subject to the following conditions:</a:t>
            </a:r>
          </a:p>
          <a:p>
            <a:endParaRPr lang="en-US" sz="1600" dirty="0"/>
          </a:p>
          <a:p>
            <a:r>
              <a:rPr lang="en-US" sz="1600" dirty="0"/>
              <a:t>The above copyright notice and this permission notice shall be included in all copies or substantial portions of the Software.</a:t>
            </a:r>
          </a:p>
          <a:p>
            <a:endParaRPr lang="en-US" sz="1600" dirty="0"/>
          </a:p>
          <a:p>
            <a:r>
              <a:rPr lang="en-US" sz="1600" dirty="0"/>
              <a:t>(And then a disclaimer of liability)</a:t>
            </a:r>
          </a:p>
        </p:txBody>
      </p:sp>
      <p:sp>
        <p:nvSpPr>
          <p:cNvPr id="4" name="Content Placeholder 3"/>
          <p:cNvSpPr>
            <a:spLocks noGrp="1"/>
          </p:cNvSpPr>
          <p:nvPr>
            <p:ph sz="half" idx="2"/>
          </p:nvPr>
        </p:nvSpPr>
        <p:spPr/>
        <p:txBody>
          <a:bodyPr>
            <a:normAutofit/>
          </a:bodyPr>
          <a:lstStyle/>
          <a:p>
            <a:r>
              <a:rPr lang="en-US" dirty="0"/>
              <a:t>Basically, just grants permission.</a:t>
            </a:r>
          </a:p>
          <a:p>
            <a:pPr lvl="1"/>
            <a:r>
              <a:rPr lang="en-US" dirty="0"/>
              <a:t>Can add to a closed-source product, etc.</a:t>
            </a:r>
          </a:p>
          <a:p>
            <a:pPr lvl="1"/>
            <a:r>
              <a:rPr lang="en-US" dirty="0"/>
              <a:t>More-or-less public domain with the disclaimer of liability being required in any place the code is used.</a:t>
            </a:r>
          </a:p>
        </p:txBody>
      </p:sp>
    </p:spTree>
    <p:extLst>
      <p:ext uri="{BB962C8B-B14F-4D97-AF65-F5344CB8AC3E}">
        <p14:creationId xmlns:p14="http://schemas.microsoft.com/office/powerpoint/2010/main" val="2966108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Fair use</a:t>
            </a:r>
          </a:p>
        </p:txBody>
      </p:sp>
      <p:sp>
        <p:nvSpPr>
          <p:cNvPr id="5" name="Content Placeholder 4"/>
          <p:cNvSpPr>
            <a:spLocks noGrp="1"/>
          </p:cNvSpPr>
          <p:nvPr>
            <p:ph idx="1"/>
          </p:nvPr>
        </p:nvSpPr>
        <p:spPr/>
        <p:txBody>
          <a:bodyPr>
            <a:normAutofit fontScale="77500" lnSpcReduction="20000"/>
          </a:bodyPr>
          <a:lstStyle/>
          <a:p>
            <a:r>
              <a:rPr lang="en-US" dirty="0"/>
              <a:t>Fair use lets you use copyrighted works</a:t>
            </a:r>
          </a:p>
          <a:p>
            <a:pPr lvl="1"/>
            <a:r>
              <a:rPr lang="en-US" dirty="0"/>
              <a:t>But in general there are guidelines for what you can use.</a:t>
            </a:r>
          </a:p>
          <a:p>
            <a:r>
              <a:rPr lang="en-US" dirty="0"/>
              <a:t>Four factors are:</a:t>
            </a:r>
          </a:p>
          <a:p>
            <a:pPr lvl="1"/>
            <a:r>
              <a:rPr lang="en-US" dirty="0"/>
              <a:t>the purpose and character of your use</a:t>
            </a:r>
          </a:p>
          <a:p>
            <a:pPr lvl="2"/>
            <a:r>
              <a:rPr lang="en-US" dirty="0"/>
              <a:t>Transformative or not (parody falls here).</a:t>
            </a:r>
          </a:p>
          <a:p>
            <a:pPr lvl="1"/>
            <a:r>
              <a:rPr lang="en-US" dirty="0"/>
              <a:t>the nature of the copyrighted work</a:t>
            </a:r>
          </a:p>
          <a:p>
            <a:pPr lvl="2"/>
            <a:r>
              <a:rPr lang="en-US" dirty="0"/>
              <a:t>Published/not published, factual works.</a:t>
            </a:r>
          </a:p>
          <a:p>
            <a:pPr lvl="1"/>
            <a:r>
              <a:rPr lang="en-US" dirty="0"/>
              <a:t>the amount and substantiality of the portion taken</a:t>
            </a:r>
          </a:p>
          <a:p>
            <a:pPr lvl="2"/>
            <a:r>
              <a:rPr lang="en-US" dirty="0"/>
              <a:t>The amount taken and the % taken both play a role.</a:t>
            </a:r>
          </a:p>
          <a:p>
            <a:pPr lvl="1"/>
            <a:r>
              <a:rPr lang="en-US" dirty="0"/>
              <a:t>the effect of the use upon the potential market</a:t>
            </a:r>
          </a:p>
          <a:p>
            <a:pPr lvl="2"/>
            <a:r>
              <a:rPr lang="en-US" dirty="0"/>
              <a:t>If you reduce the market for the original work, that’s a problem.</a:t>
            </a:r>
          </a:p>
          <a:p>
            <a:r>
              <a:rPr lang="en-US" dirty="0"/>
              <a:t>Fair use in code is tricky at best.</a:t>
            </a:r>
          </a:p>
          <a:p>
            <a:pPr lvl="1"/>
            <a:r>
              <a:rPr lang="en-US" dirty="0"/>
              <a:t>APIs sometimes fit here (see Oracle America vs. Google Inc.)</a:t>
            </a:r>
          </a:p>
          <a:p>
            <a:pPr lvl="1"/>
            <a:endParaRPr lang="en-US" dirty="0"/>
          </a:p>
        </p:txBody>
      </p:sp>
      <p:sp>
        <p:nvSpPr>
          <p:cNvPr id="6" name="Rectangle 5"/>
          <p:cNvSpPr/>
          <p:nvPr/>
        </p:nvSpPr>
        <p:spPr>
          <a:xfrm>
            <a:off x="609600" y="6301105"/>
            <a:ext cx="7117080" cy="369332"/>
          </a:xfrm>
          <a:prstGeom prst="rect">
            <a:avLst/>
          </a:prstGeom>
        </p:spPr>
        <p:txBody>
          <a:bodyPr wrap="square">
            <a:spAutoFit/>
          </a:bodyPr>
          <a:lstStyle/>
          <a:p>
            <a:r>
              <a:rPr lang="en-US" dirty="0">
                <a:solidFill>
                  <a:srgbClr val="FF0000"/>
                </a:solidFill>
              </a:rPr>
              <a:t>http://fairuse.stanford.edu/overview/fair-use/four-factors/</a:t>
            </a:r>
          </a:p>
        </p:txBody>
      </p:sp>
    </p:spTree>
    <p:extLst>
      <p:ext uri="{BB962C8B-B14F-4D97-AF65-F5344CB8AC3E}">
        <p14:creationId xmlns:p14="http://schemas.microsoft.com/office/powerpoint/2010/main" val="376368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 calcmode="lin" valueType="num">
                                      <p:cBhvr additive="base">
                                        <p:cTn id="1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 calcmode="lin" valueType="num">
                                      <p:cBhvr additive="base">
                                        <p:cTn id="1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 calcmode="lin" valueType="num">
                                      <p:cBhvr additive="base">
                                        <p:cTn id="2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 calcmode="lin" valueType="num">
                                      <p:cBhvr additive="base">
                                        <p:cTn id="28"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 calcmode="lin" valueType="num">
                                      <p:cBhvr additive="base">
                                        <p:cTn id="34"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anim calcmode="lin" valueType="num">
                                      <p:cBhvr additive="base">
                                        <p:cTn id="38"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5">
                                            <p:txEl>
                                              <p:pRg st="9" end="9"/>
                                            </p:txEl>
                                          </p:spTgt>
                                        </p:tgtEl>
                                        <p:attrNameLst>
                                          <p:attrName>style.visibility</p:attrName>
                                        </p:attrNameLst>
                                      </p:cBhvr>
                                      <p:to>
                                        <p:strVal val="visible"/>
                                      </p:to>
                                    </p:set>
                                    <p:anim calcmode="lin" valueType="num">
                                      <p:cBhvr additive="base">
                                        <p:cTn id="44"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5">
                                            <p:txEl>
                                              <p:pRg st="10" end="10"/>
                                            </p:txEl>
                                          </p:spTgt>
                                        </p:tgtEl>
                                        <p:attrNameLst>
                                          <p:attrName>style.visibility</p:attrName>
                                        </p:attrNameLst>
                                      </p:cBhvr>
                                      <p:to>
                                        <p:strVal val="visible"/>
                                      </p:to>
                                    </p:set>
                                    <p:anim calcmode="lin" valueType="num">
                                      <p:cBhvr additive="base">
                                        <p:cTn id="48"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5">
                                            <p:txEl>
                                              <p:pRg st="11" end="11"/>
                                            </p:txEl>
                                          </p:spTgt>
                                        </p:tgtEl>
                                        <p:attrNameLst>
                                          <p:attrName>style.visibility</p:attrName>
                                        </p:attrNameLst>
                                      </p:cBhvr>
                                      <p:to>
                                        <p:strVal val="visible"/>
                                      </p:to>
                                    </p:set>
                                    <p:anim calcmode="lin" valueType="num">
                                      <p:cBhvr>
                                        <p:cTn id="54" dur="500" fill="hold"/>
                                        <p:tgtEl>
                                          <p:spTgt spid="5">
                                            <p:txEl>
                                              <p:pRg st="11" end="11"/>
                                            </p:txEl>
                                          </p:spTgt>
                                        </p:tgtEl>
                                        <p:attrNameLst>
                                          <p:attrName>ppt_w</p:attrName>
                                        </p:attrNameLst>
                                      </p:cBhvr>
                                      <p:tavLst>
                                        <p:tav tm="0">
                                          <p:val>
                                            <p:fltVal val="0"/>
                                          </p:val>
                                        </p:tav>
                                        <p:tav tm="100000">
                                          <p:val>
                                            <p:strVal val="#ppt_w"/>
                                          </p:val>
                                        </p:tav>
                                      </p:tavLst>
                                    </p:anim>
                                    <p:anim calcmode="lin" valueType="num">
                                      <p:cBhvr>
                                        <p:cTn id="55" dur="500" fill="hold"/>
                                        <p:tgtEl>
                                          <p:spTgt spid="5">
                                            <p:txEl>
                                              <p:pRg st="11" end="11"/>
                                            </p:txEl>
                                          </p:spTgt>
                                        </p:tgtEl>
                                        <p:attrNameLst>
                                          <p:attrName>ppt_h</p:attrName>
                                        </p:attrNameLst>
                                      </p:cBhvr>
                                      <p:tavLst>
                                        <p:tav tm="0">
                                          <p:val>
                                            <p:fltVal val="0"/>
                                          </p:val>
                                        </p:tav>
                                        <p:tav tm="100000">
                                          <p:val>
                                            <p:strVal val="#ppt_h"/>
                                          </p:val>
                                        </p:tav>
                                      </p:tavLst>
                                    </p:anim>
                                    <p:animEffect transition="in" filter="fade">
                                      <p:cBhvr>
                                        <p:cTn id="56" dur="500"/>
                                        <p:tgtEl>
                                          <p:spTgt spid="5">
                                            <p:txEl>
                                              <p:pRg st="11" end="11"/>
                                            </p:txEl>
                                          </p:spTgt>
                                        </p:tgtEl>
                                      </p:cBhvr>
                                    </p:animEffect>
                                  </p:childTnLst>
                                </p:cTn>
                              </p:par>
                              <p:par>
                                <p:cTn id="57" presetID="53" presetClass="entr" presetSubtype="16" fill="hold" nodeType="with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anim calcmode="lin" valueType="num">
                                      <p:cBhvr>
                                        <p:cTn id="59" dur="500" fill="hold"/>
                                        <p:tgtEl>
                                          <p:spTgt spid="5">
                                            <p:txEl>
                                              <p:pRg st="12" end="12"/>
                                            </p:txEl>
                                          </p:spTgt>
                                        </p:tgtEl>
                                        <p:attrNameLst>
                                          <p:attrName>ppt_w</p:attrName>
                                        </p:attrNameLst>
                                      </p:cBhvr>
                                      <p:tavLst>
                                        <p:tav tm="0">
                                          <p:val>
                                            <p:fltVal val="0"/>
                                          </p:val>
                                        </p:tav>
                                        <p:tav tm="100000">
                                          <p:val>
                                            <p:strVal val="#ppt_w"/>
                                          </p:val>
                                        </p:tav>
                                      </p:tavLst>
                                    </p:anim>
                                    <p:anim calcmode="lin" valueType="num">
                                      <p:cBhvr>
                                        <p:cTn id="60" dur="500" fill="hold"/>
                                        <p:tgtEl>
                                          <p:spTgt spid="5">
                                            <p:txEl>
                                              <p:pRg st="12" end="12"/>
                                            </p:txEl>
                                          </p:spTgt>
                                        </p:tgtEl>
                                        <p:attrNameLst>
                                          <p:attrName>ppt_h</p:attrName>
                                        </p:attrNameLst>
                                      </p:cBhvr>
                                      <p:tavLst>
                                        <p:tav tm="0">
                                          <p:val>
                                            <p:fltVal val="0"/>
                                          </p:val>
                                        </p:tav>
                                        <p:tav tm="100000">
                                          <p:val>
                                            <p:strVal val="#ppt_h"/>
                                          </p:val>
                                        </p:tav>
                                      </p:tavLst>
                                    </p:anim>
                                    <p:animEffect transition="in" filter="fade">
                                      <p:cBhvr>
                                        <p:cTn id="61"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Start on Linux</a:t>
            </a:r>
          </a:p>
        </p:txBody>
      </p:sp>
      <p:sp>
        <p:nvSpPr>
          <p:cNvPr id="6" name="Subtitle 5"/>
          <p:cNvSpPr>
            <a:spLocks noGrp="1"/>
          </p:cNvSpPr>
          <p:nvPr>
            <p:ph type="subTitle" idx="1"/>
          </p:nvPr>
        </p:nvSpPr>
        <p:spPr/>
        <p:txBody>
          <a:bodyPr/>
          <a:lstStyle/>
          <a:p>
            <a:endParaRPr lang="en-US" sz="2000" dirty="0"/>
          </a:p>
        </p:txBody>
      </p:sp>
      <p:sp>
        <p:nvSpPr>
          <p:cNvPr id="4" name="TextBox 3">
            <a:extLst>
              <a:ext uri="{FF2B5EF4-FFF2-40B4-BE49-F238E27FC236}">
                <a16:creationId xmlns:a16="http://schemas.microsoft.com/office/drawing/2014/main" id="{F5678908-8BCD-4C1E-BF55-DFE38036D9B4}"/>
              </a:ext>
            </a:extLst>
          </p:cNvPr>
          <p:cNvSpPr txBox="1"/>
          <p:nvPr/>
        </p:nvSpPr>
        <p:spPr>
          <a:xfrm>
            <a:off x="1618991" y="5924550"/>
            <a:ext cx="7525009" cy="830997"/>
          </a:xfrm>
          <a:prstGeom prst="rect">
            <a:avLst/>
          </a:prstGeom>
          <a:noFill/>
          <a:ln>
            <a:solidFill>
              <a:srgbClr val="FF0000"/>
            </a:solidFill>
          </a:ln>
        </p:spPr>
        <p:txBody>
          <a:bodyPr wrap="none" rtlCol="0">
            <a:spAutoFit/>
          </a:bodyPr>
          <a:lstStyle/>
          <a:p>
            <a:r>
              <a:rPr lang="en-US" sz="1600" dirty="0">
                <a:solidFill>
                  <a:srgbClr val="FF0000"/>
                </a:solidFill>
              </a:rPr>
              <a:t>Many figures and text in this section taken from </a:t>
            </a:r>
            <a:r>
              <a:rPr lang="en-US" sz="1600" i="1" u="sng" dirty="0">
                <a:solidFill>
                  <a:srgbClr val="FF0000"/>
                </a:solidFill>
              </a:rPr>
              <a:t>Embedded Linux Primer</a:t>
            </a:r>
            <a:r>
              <a:rPr lang="en-US" sz="1600" dirty="0">
                <a:solidFill>
                  <a:srgbClr val="FF0000"/>
                </a:solidFill>
              </a:rPr>
              <a:t>, second edition </a:t>
            </a:r>
          </a:p>
          <a:p>
            <a:r>
              <a:rPr lang="en-US" sz="1600" dirty="0">
                <a:solidFill>
                  <a:srgbClr val="FF0000"/>
                </a:solidFill>
              </a:rPr>
              <a:t>We (kind of) have on-line access to the book.  </a:t>
            </a:r>
            <a:br>
              <a:rPr lang="en-US" sz="1600" dirty="0">
                <a:solidFill>
                  <a:srgbClr val="FF0000"/>
                </a:solidFill>
              </a:rPr>
            </a:br>
            <a:r>
              <a:rPr lang="en-US" sz="1600" dirty="0">
                <a:solidFill>
                  <a:srgbClr val="FF0000"/>
                </a:solidFill>
              </a:rPr>
              <a:t>Also </a:t>
            </a:r>
            <a:r>
              <a:rPr lang="en-US" sz="1600" dirty="0">
                <a:solidFill>
                  <a:srgbClr val="FF0000"/>
                </a:solidFill>
                <a:hlinkClick r:id="rId2"/>
              </a:rPr>
              <a:t>http://freesoftwaremagazine.com/articles/drivers_linux/</a:t>
            </a:r>
            <a:r>
              <a:rPr lang="en-US" sz="1600" dirty="0">
                <a:solidFill>
                  <a:srgbClr val="FF0000"/>
                </a:solidFill>
              </a:rPr>
              <a:t> is used a lot!</a:t>
            </a:r>
          </a:p>
        </p:txBody>
      </p:sp>
    </p:spTree>
    <p:extLst>
      <p:ext uri="{BB962C8B-B14F-4D97-AF65-F5344CB8AC3E}">
        <p14:creationId xmlns:p14="http://schemas.microsoft.com/office/powerpoint/2010/main" val="304667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main tasks</a:t>
            </a:r>
          </a:p>
        </p:txBody>
      </p:sp>
      <p:sp>
        <p:nvSpPr>
          <p:cNvPr id="3" name="Content Placeholder 2"/>
          <p:cNvSpPr>
            <a:spLocks noGrp="1"/>
          </p:cNvSpPr>
          <p:nvPr>
            <p:ph idx="1"/>
          </p:nvPr>
        </p:nvSpPr>
        <p:spPr/>
        <p:txBody>
          <a:bodyPr>
            <a:normAutofit lnSpcReduction="10000"/>
          </a:bodyPr>
          <a:lstStyle/>
          <a:p>
            <a:r>
              <a:rPr lang="en-US" dirty="0"/>
              <a:t>Introduce Linux and in particular embedded Linux.</a:t>
            </a:r>
          </a:p>
          <a:p>
            <a:pPr lvl="1"/>
            <a:r>
              <a:rPr lang="en-US" dirty="0"/>
              <a:t>Pretty high-level.</a:t>
            </a:r>
          </a:p>
          <a:p>
            <a:pPr lvl="1"/>
            <a:r>
              <a:rPr lang="en-US" dirty="0"/>
              <a:t>Lots of material coming pretty quickly.</a:t>
            </a:r>
          </a:p>
          <a:p>
            <a:endParaRPr lang="en-US" dirty="0"/>
          </a:p>
          <a:p>
            <a:r>
              <a:rPr lang="en-US" dirty="0"/>
              <a:t>How to write device drivers for Linux.</a:t>
            </a:r>
          </a:p>
          <a:p>
            <a:pPr lvl="1"/>
            <a:r>
              <a:rPr lang="en-US" dirty="0"/>
              <a:t>Much more detailed</a:t>
            </a:r>
          </a:p>
          <a:p>
            <a:pPr lvl="1"/>
            <a:r>
              <a:rPr lang="en-US" dirty="0"/>
              <a:t>Pretty complex coding</a:t>
            </a:r>
          </a:p>
          <a:p>
            <a:pPr lvl="1"/>
            <a:r>
              <a:rPr lang="en-US" dirty="0"/>
              <a:t>Will do in lab 4.</a:t>
            </a:r>
          </a:p>
        </p:txBody>
      </p:sp>
    </p:spTree>
    <p:extLst>
      <p:ext uri="{BB962C8B-B14F-4D97-AF65-F5344CB8AC3E}">
        <p14:creationId xmlns:p14="http://schemas.microsoft.com/office/powerpoint/2010/main" val="53338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4" end="4"/>
                                            </p:txEl>
                                          </p:spTgt>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5" end="5"/>
                                            </p:txEl>
                                          </p:spTgt>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p:cTn id="4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Linux Introduction</a:t>
            </a:r>
          </a:p>
        </p:txBody>
      </p:sp>
      <p:sp>
        <p:nvSpPr>
          <p:cNvPr id="3" name="Content Placeholder 2"/>
          <p:cNvSpPr>
            <a:spLocks noGrp="1"/>
          </p:cNvSpPr>
          <p:nvPr>
            <p:ph idx="1"/>
          </p:nvPr>
        </p:nvSpPr>
        <p:spPr/>
        <p:txBody>
          <a:bodyPr/>
          <a:lstStyle/>
          <a:p>
            <a:r>
              <a:rPr lang="en-US" dirty="0"/>
              <a:t>Background</a:t>
            </a:r>
          </a:p>
          <a:p>
            <a:pPr lvl="1"/>
            <a:r>
              <a:rPr lang="en-US" dirty="0"/>
              <a:t>Kernel overview, legal issues, versioning, building, user basics, FHS, booting</a:t>
            </a:r>
          </a:p>
          <a:p>
            <a:r>
              <a:rPr lang="en-US" dirty="0"/>
              <a:t>Embedded Linux </a:t>
            </a:r>
            <a:r>
              <a:rPr lang="en-US" sz="2000" dirty="0"/>
              <a:t>(common but </a:t>
            </a:r>
            <a:r>
              <a:rPr lang="en-US" sz="2000" b="1" u="sng" dirty="0"/>
              <a:t>not</a:t>
            </a:r>
            <a:r>
              <a:rPr lang="en-US" sz="2000" dirty="0"/>
              <a:t> required attributes)</a:t>
            </a:r>
            <a:endParaRPr lang="en-US" dirty="0"/>
          </a:p>
          <a:p>
            <a:pPr lvl="1"/>
            <a:r>
              <a:rPr lang="en-US" dirty="0"/>
              <a:t>Small footprint (</a:t>
            </a:r>
            <a:r>
              <a:rPr lang="en-US" dirty="0" err="1"/>
              <a:t>BusyBox</a:t>
            </a:r>
            <a:r>
              <a:rPr lang="en-US" dirty="0"/>
              <a:t>)</a:t>
            </a:r>
          </a:p>
          <a:p>
            <a:pPr lvl="1"/>
            <a:r>
              <a:rPr lang="en-US" dirty="0"/>
              <a:t>Flash file system</a:t>
            </a:r>
          </a:p>
          <a:p>
            <a:pPr lvl="1"/>
            <a:r>
              <a:rPr lang="en-US" dirty="0"/>
              <a:t>Real time support</a:t>
            </a:r>
          </a:p>
        </p:txBody>
      </p:sp>
      <p:sp>
        <p:nvSpPr>
          <p:cNvPr id="4" name="TextBox 3"/>
          <p:cNvSpPr txBox="1"/>
          <p:nvPr/>
        </p:nvSpPr>
        <p:spPr>
          <a:xfrm>
            <a:off x="381000" y="5562600"/>
            <a:ext cx="8222636" cy="923330"/>
          </a:xfrm>
          <a:prstGeom prst="rect">
            <a:avLst/>
          </a:prstGeom>
          <a:noFill/>
        </p:spPr>
        <p:txBody>
          <a:bodyPr wrap="none" rtlCol="0">
            <a:spAutoFit/>
          </a:bodyPr>
          <a:lstStyle/>
          <a:p>
            <a:r>
              <a:rPr lang="en-US" dirty="0">
                <a:solidFill>
                  <a:srgbClr val="FF0000"/>
                </a:solidFill>
              </a:rPr>
              <a:t>Warning: We are going to do this section very quickly indeed.  There is a lot of stuff I </a:t>
            </a:r>
            <a:br>
              <a:rPr lang="en-US" dirty="0">
                <a:solidFill>
                  <a:srgbClr val="FF0000"/>
                </a:solidFill>
              </a:rPr>
            </a:br>
            <a:r>
              <a:rPr lang="en-US" dirty="0">
                <a:solidFill>
                  <a:srgbClr val="FF0000"/>
                </a:solidFill>
              </a:rPr>
              <a:t>want you to see.  There is enough stuff in this </a:t>
            </a:r>
            <a:r>
              <a:rPr lang="en-US" i="1" dirty="0">
                <a:solidFill>
                  <a:srgbClr val="FF0000"/>
                </a:solidFill>
              </a:rPr>
              <a:t>section</a:t>
            </a:r>
            <a:r>
              <a:rPr lang="en-US" dirty="0">
                <a:solidFill>
                  <a:srgbClr val="FF0000"/>
                </a:solidFill>
              </a:rPr>
              <a:t> of this lecture for 20 hours of </a:t>
            </a:r>
            <a:br>
              <a:rPr lang="en-US" dirty="0">
                <a:solidFill>
                  <a:srgbClr val="FF0000"/>
                </a:solidFill>
              </a:rPr>
            </a:br>
            <a:r>
              <a:rPr lang="en-US" dirty="0">
                <a:solidFill>
                  <a:srgbClr val="FF0000"/>
                </a:solidFill>
              </a:rPr>
              <a:t>discussion.  We don’t have that kind of time.  Just going to lightly touch on some stuff.</a:t>
            </a:r>
          </a:p>
        </p:txBody>
      </p:sp>
    </p:spTree>
    <p:extLst>
      <p:ext uri="{BB962C8B-B14F-4D97-AF65-F5344CB8AC3E}">
        <p14:creationId xmlns:p14="http://schemas.microsoft.com/office/powerpoint/2010/main" val="100484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3CDB1-975B-4D51-8006-3EE640B8EFAB}"/>
              </a:ext>
            </a:extLst>
          </p:cNvPr>
          <p:cNvSpPr>
            <a:spLocks noGrp="1"/>
          </p:cNvSpPr>
          <p:nvPr>
            <p:ph type="title"/>
          </p:nvPr>
        </p:nvSpPr>
        <p:spPr/>
        <p:txBody>
          <a:bodyPr/>
          <a:lstStyle/>
          <a:p>
            <a:r>
              <a:rPr lang="en-US" dirty="0"/>
              <a:t>Linux</a:t>
            </a:r>
          </a:p>
        </p:txBody>
      </p:sp>
      <p:sp>
        <p:nvSpPr>
          <p:cNvPr id="3" name="Content Placeholder 2">
            <a:extLst>
              <a:ext uri="{FF2B5EF4-FFF2-40B4-BE49-F238E27FC236}">
                <a16:creationId xmlns:a16="http://schemas.microsoft.com/office/drawing/2014/main" id="{89F1B58B-5C7C-4F0E-9691-CA9B948F0961}"/>
              </a:ext>
            </a:extLst>
          </p:cNvPr>
          <p:cNvSpPr>
            <a:spLocks noGrp="1"/>
          </p:cNvSpPr>
          <p:nvPr>
            <p:ph idx="1"/>
          </p:nvPr>
        </p:nvSpPr>
        <p:spPr/>
        <p:txBody>
          <a:bodyPr>
            <a:normAutofit fontScale="85000" lnSpcReduction="20000"/>
          </a:bodyPr>
          <a:lstStyle/>
          <a:p>
            <a:r>
              <a:rPr lang="en-US" dirty="0"/>
              <a:t>The software commonly referred to as “Linux” is really a number of things glued together</a:t>
            </a:r>
          </a:p>
          <a:p>
            <a:pPr lvl="1"/>
            <a:r>
              <a:rPr lang="en-US" dirty="0"/>
              <a:t>The Linux Kernel</a:t>
            </a:r>
          </a:p>
          <a:p>
            <a:pPr lvl="1"/>
            <a:r>
              <a:rPr lang="en-US" dirty="0"/>
              <a:t>GNU tools (bash, ls, emacs, etc.)</a:t>
            </a:r>
          </a:p>
          <a:p>
            <a:pPr lvl="1"/>
            <a:r>
              <a:rPr lang="en-US" dirty="0"/>
              <a:t>Usually also</a:t>
            </a:r>
          </a:p>
          <a:p>
            <a:pPr lvl="2"/>
            <a:r>
              <a:rPr lang="en-US" dirty="0"/>
              <a:t>A package manager (</a:t>
            </a:r>
            <a:r>
              <a:rPr lang="en-US" dirty="0" err="1"/>
              <a:t>dpkg</a:t>
            </a:r>
            <a:r>
              <a:rPr lang="en-US" dirty="0"/>
              <a:t>, RPM, etc.)</a:t>
            </a:r>
          </a:p>
          <a:p>
            <a:pPr lvl="2"/>
            <a:r>
              <a:rPr lang="en-US" dirty="0"/>
              <a:t>A desktop environment (GNOME, KDE, etc.)</a:t>
            </a:r>
          </a:p>
          <a:p>
            <a:r>
              <a:rPr lang="en-US" dirty="0"/>
              <a:t>Linux distributions (“distros”)</a:t>
            </a:r>
          </a:p>
          <a:p>
            <a:pPr lvl="1"/>
            <a:r>
              <a:rPr lang="en-US" dirty="0"/>
              <a:t>Collections of the above tools (Debian, Red Hat, etc.)</a:t>
            </a:r>
          </a:p>
          <a:p>
            <a:pPr lvl="1"/>
            <a:r>
              <a:rPr lang="en-US" dirty="0"/>
              <a:t>These distros are often labeled as a “Linux-based OS”</a:t>
            </a:r>
          </a:p>
          <a:p>
            <a:r>
              <a:rPr lang="en-US" dirty="0"/>
              <a:t>The Kernel isn’t an OS by itself </a:t>
            </a:r>
          </a:p>
          <a:p>
            <a:pPr lvl="1"/>
            <a:r>
              <a:rPr lang="en-US" dirty="0"/>
              <a:t>The distros are  </a:t>
            </a:r>
          </a:p>
          <a:p>
            <a:pPr lvl="1"/>
            <a:endParaRPr lang="en-US" dirty="0"/>
          </a:p>
        </p:txBody>
      </p:sp>
      <p:sp>
        <p:nvSpPr>
          <p:cNvPr id="4" name="Rectangle 3">
            <a:extLst>
              <a:ext uri="{FF2B5EF4-FFF2-40B4-BE49-F238E27FC236}">
                <a16:creationId xmlns:a16="http://schemas.microsoft.com/office/drawing/2014/main" id="{44C4539C-3043-4812-A5A5-2ECDEFA3E1A5}"/>
              </a:ext>
            </a:extLst>
          </p:cNvPr>
          <p:cNvSpPr/>
          <p:nvPr/>
        </p:nvSpPr>
        <p:spPr>
          <a:xfrm>
            <a:off x="152400" y="6429473"/>
            <a:ext cx="5334000" cy="307777"/>
          </a:xfrm>
          <a:prstGeom prst="rect">
            <a:avLst/>
          </a:prstGeom>
        </p:spPr>
        <p:txBody>
          <a:bodyPr wrap="square">
            <a:spAutoFit/>
          </a:bodyPr>
          <a:lstStyle/>
          <a:p>
            <a:r>
              <a:rPr lang="en-US" sz="1400" dirty="0">
                <a:solidFill>
                  <a:srgbClr val="0070C0"/>
                </a:solidFill>
              </a:rPr>
              <a:t>https://itsfoss.com/what-is-linux-distribution/</a:t>
            </a:r>
          </a:p>
        </p:txBody>
      </p:sp>
    </p:spTree>
    <p:extLst>
      <p:ext uri="{BB962C8B-B14F-4D97-AF65-F5344CB8AC3E}">
        <p14:creationId xmlns:p14="http://schemas.microsoft.com/office/powerpoint/2010/main" val="234797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additive="base">
                                        <p:cTn id="2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calcmode="lin" valueType="num">
                                      <p:cBhvr additive="base">
                                        <p:cTn id="2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 calcmode="lin" valueType="num">
                                      <p:cBhvr additive="base">
                                        <p:cTn id="3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kernel? (1/2)</a:t>
            </a:r>
          </a:p>
        </p:txBody>
      </p:sp>
      <p:sp>
        <p:nvSpPr>
          <p:cNvPr id="3" name="Content Placeholder 2"/>
          <p:cNvSpPr>
            <a:spLocks noGrp="1"/>
          </p:cNvSpPr>
          <p:nvPr>
            <p:ph idx="1"/>
          </p:nvPr>
        </p:nvSpPr>
        <p:spPr/>
        <p:txBody>
          <a:bodyPr>
            <a:normAutofit lnSpcReduction="10000"/>
          </a:bodyPr>
          <a:lstStyle/>
          <a:p>
            <a:r>
              <a:rPr lang="en-US" dirty="0"/>
              <a:t>The kernel’s job is to talk to the hardware and software, and to manage the system’s resources as best as possible. </a:t>
            </a:r>
          </a:p>
          <a:p>
            <a:pPr lvl="1"/>
            <a:r>
              <a:rPr lang="en-US" dirty="0"/>
              <a:t>It talks to the hardware via the drivers that are included in the kernel (or additionally installed later on in the form of a “kernel module”). </a:t>
            </a:r>
          </a:p>
          <a:p>
            <a:pPr lvl="2"/>
            <a:r>
              <a:rPr lang="en-US" dirty="0"/>
              <a:t>This way, when an application wants to do something (say change the volume setting of the speakers), it can just submit that request to the kernel, and the kernel can use the driver it has for the speakers to actually change the volume.</a:t>
            </a:r>
          </a:p>
          <a:p>
            <a:endParaRPr lang="en-US" dirty="0"/>
          </a:p>
        </p:txBody>
      </p:sp>
      <p:sp>
        <p:nvSpPr>
          <p:cNvPr id="4" name="Rectangle 3"/>
          <p:cNvSpPr/>
          <p:nvPr/>
        </p:nvSpPr>
        <p:spPr>
          <a:xfrm>
            <a:off x="457200" y="6400800"/>
            <a:ext cx="7315200" cy="307777"/>
          </a:xfrm>
          <a:prstGeom prst="rect">
            <a:avLst/>
          </a:prstGeom>
        </p:spPr>
        <p:txBody>
          <a:bodyPr wrap="square">
            <a:spAutoFit/>
          </a:bodyPr>
          <a:lstStyle/>
          <a:p>
            <a:r>
              <a:rPr lang="en-US" sz="1400" dirty="0">
                <a:solidFill>
                  <a:srgbClr val="0070C0"/>
                </a:solidFill>
              </a:rPr>
              <a:t>http://www.makeuseof.com/tag/linux-kernel-explanation-laymans-terms/</a:t>
            </a:r>
          </a:p>
        </p:txBody>
      </p:sp>
      <p:sp>
        <p:nvSpPr>
          <p:cNvPr id="5" name="TextBox 4"/>
          <p:cNvSpPr txBox="1"/>
          <p:nvPr/>
        </p:nvSpPr>
        <p:spPr>
          <a:xfrm>
            <a:off x="0" y="0"/>
            <a:ext cx="1788951" cy="338554"/>
          </a:xfrm>
          <a:prstGeom prst="rect">
            <a:avLst/>
          </a:prstGeom>
          <a:noFill/>
          <a:ln>
            <a:solidFill>
              <a:srgbClr val="FF0000"/>
            </a:solidFill>
          </a:ln>
        </p:spPr>
        <p:txBody>
          <a:bodyPr wrap="none" rtlCol="0">
            <a:spAutoFit/>
          </a:bodyPr>
          <a:lstStyle/>
          <a:p>
            <a:r>
              <a:rPr lang="en-US" sz="1600" dirty="0">
                <a:solidFill>
                  <a:srgbClr val="FF0000"/>
                </a:solidFill>
              </a:rPr>
              <a:t>Background: kernel</a:t>
            </a:r>
          </a:p>
        </p:txBody>
      </p:sp>
    </p:spTree>
    <p:extLst>
      <p:ext uri="{BB962C8B-B14F-4D97-AF65-F5344CB8AC3E}">
        <p14:creationId xmlns:p14="http://schemas.microsoft.com/office/powerpoint/2010/main" val="26929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kernel? (2/2)</a:t>
            </a:r>
          </a:p>
        </p:txBody>
      </p:sp>
      <p:sp>
        <p:nvSpPr>
          <p:cNvPr id="3" name="Content Placeholder 2"/>
          <p:cNvSpPr>
            <a:spLocks noGrp="1"/>
          </p:cNvSpPr>
          <p:nvPr>
            <p:ph idx="1"/>
          </p:nvPr>
        </p:nvSpPr>
        <p:spPr/>
        <p:txBody>
          <a:bodyPr>
            <a:normAutofit fontScale="92500" lnSpcReduction="10000"/>
          </a:bodyPr>
          <a:lstStyle/>
          <a:p>
            <a:r>
              <a:rPr lang="en-US" dirty="0"/>
              <a:t>The kernel is highly involved in resource management.</a:t>
            </a:r>
          </a:p>
          <a:p>
            <a:pPr lvl="1"/>
            <a:r>
              <a:rPr lang="en-US" dirty="0"/>
              <a:t>It has to make sure that there is enough memory available for an application to run, as well as to place an application in the right location in memory. </a:t>
            </a:r>
          </a:p>
          <a:p>
            <a:pPr lvl="1"/>
            <a:r>
              <a:rPr lang="en-US" dirty="0"/>
              <a:t>It tries to optimize the usage of the processor so that it can complete tasks as quickly as possible.</a:t>
            </a:r>
          </a:p>
          <a:p>
            <a:pPr lvl="2"/>
            <a:r>
              <a:rPr lang="en-US" dirty="0"/>
              <a:t> It also aims to avoid deadlocks.</a:t>
            </a:r>
          </a:p>
          <a:p>
            <a:pPr lvl="1"/>
            <a:r>
              <a:rPr lang="en-US" dirty="0"/>
              <a:t>It’s a fairly complicated circus act to coordinate all of those things, but it needs to be done and that’s what the kernel is for.</a:t>
            </a:r>
          </a:p>
        </p:txBody>
      </p:sp>
      <p:sp>
        <p:nvSpPr>
          <p:cNvPr id="5" name="TextBox 4"/>
          <p:cNvSpPr txBox="1"/>
          <p:nvPr/>
        </p:nvSpPr>
        <p:spPr>
          <a:xfrm>
            <a:off x="0" y="0"/>
            <a:ext cx="1788951" cy="338554"/>
          </a:xfrm>
          <a:prstGeom prst="rect">
            <a:avLst/>
          </a:prstGeom>
          <a:noFill/>
          <a:ln>
            <a:solidFill>
              <a:srgbClr val="FF0000"/>
            </a:solidFill>
          </a:ln>
        </p:spPr>
        <p:txBody>
          <a:bodyPr wrap="none" rtlCol="0">
            <a:spAutoFit/>
          </a:bodyPr>
          <a:lstStyle/>
          <a:p>
            <a:r>
              <a:rPr lang="en-US" sz="1600" dirty="0">
                <a:solidFill>
                  <a:srgbClr val="FF0000"/>
                </a:solidFill>
              </a:rPr>
              <a:t>Background: kernel</a:t>
            </a:r>
          </a:p>
        </p:txBody>
      </p:sp>
    </p:spTree>
    <p:extLst>
      <p:ext uri="{BB962C8B-B14F-4D97-AF65-F5344CB8AC3E}">
        <p14:creationId xmlns:p14="http://schemas.microsoft.com/office/powerpoint/2010/main" val="1064718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g.my.csdn.net/uploads/201010/14/0_128703467250T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4403"/>
            <a:ext cx="8862060" cy="66465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E34F9F2-2803-47E0-994D-8BCE39393EB9}"/>
              </a:ext>
            </a:extLst>
          </p:cNvPr>
          <p:cNvSpPr/>
          <p:nvPr/>
        </p:nvSpPr>
        <p:spPr>
          <a:xfrm>
            <a:off x="3575541" y="3244334"/>
            <a:ext cx="1992918" cy="369332"/>
          </a:xfrm>
          <a:prstGeom prst="rect">
            <a:avLst/>
          </a:prstGeom>
        </p:spPr>
        <p:txBody>
          <a:bodyPr wrap="none">
            <a:spAutoFit/>
          </a:bodyPr>
          <a:lstStyle/>
          <a:p>
            <a:r>
              <a:rPr lang="en-US" dirty="0">
                <a:solidFill>
                  <a:srgbClr val="FF0000"/>
                </a:solidFill>
              </a:rPr>
              <a:t>Background: kernel</a:t>
            </a:r>
          </a:p>
        </p:txBody>
      </p:sp>
      <p:sp>
        <p:nvSpPr>
          <p:cNvPr id="4" name="TextBox 3">
            <a:extLst>
              <a:ext uri="{FF2B5EF4-FFF2-40B4-BE49-F238E27FC236}">
                <a16:creationId xmlns:a16="http://schemas.microsoft.com/office/drawing/2014/main" id="{C32B74D2-FFFF-4447-935C-AB00B023C291}"/>
              </a:ext>
            </a:extLst>
          </p:cNvPr>
          <p:cNvSpPr txBox="1"/>
          <p:nvPr/>
        </p:nvSpPr>
        <p:spPr>
          <a:xfrm>
            <a:off x="0" y="0"/>
            <a:ext cx="1788951" cy="338554"/>
          </a:xfrm>
          <a:prstGeom prst="rect">
            <a:avLst/>
          </a:prstGeom>
          <a:noFill/>
          <a:ln>
            <a:solidFill>
              <a:srgbClr val="FF0000"/>
            </a:solidFill>
          </a:ln>
        </p:spPr>
        <p:txBody>
          <a:bodyPr wrap="none" rtlCol="0">
            <a:spAutoFit/>
          </a:bodyPr>
          <a:lstStyle/>
          <a:p>
            <a:r>
              <a:rPr lang="en-US" sz="1600" dirty="0">
                <a:solidFill>
                  <a:srgbClr val="FF0000"/>
                </a:solidFill>
              </a:rPr>
              <a:t>Background: kernel</a:t>
            </a:r>
          </a:p>
        </p:txBody>
      </p:sp>
    </p:spTree>
    <p:extLst>
      <p:ext uri="{BB962C8B-B14F-4D97-AF65-F5344CB8AC3E}">
        <p14:creationId xmlns:p14="http://schemas.microsoft.com/office/powerpoint/2010/main" val="919224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97A65-01BA-49A2-BC76-867082699CAC}"/>
              </a:ext>
            </a:extLst>
          </p:cNvPr>
          <p:cNvSpPr>
            <a:spLocks noGrp="1"/>
          </p:cNvSpPr>
          <p:nvPr>
            <p:ph type="title"/>
          </p:nvPr>
        </p:nvSpPr>
        <p:spPr/>
        <p:txBody>
          <a:bodyPr/>
          <a:lstStyle/>
          <a:p>
            <a:r>
              <a:rPr lang="en-US" dirty="0"/>
              <a:t>NOTE:</a:t>
            </a:r>
          </a:p>
        </p:txBody>
      </p:sp>
      <p:sp>
        <p:nvSpPr>
          <p:cNvPr id="3" name="Content Placeholder 2">
            <a:extLst>
              <a:ext uri="{FF2B5EF4-FFF2-40B4-BE49-F238E27FC236}">
                <a16:creationId xmlns:a16="http://schemas.microsoft.com/office/drawing/2014/main" id="{F07BA2FC-77E2-4BF5-9644-F49049C552E9}"/>
              </a:ext>
            </a:extLst>
          </p:cNvPr>
          <p:cNvSpPr>
            <a:spLocks noGrp="1"/>
          </p:cNvSpPr>
          <p:nvPr>
            <p:ph idx="1"/>
          </p:nvPr>
        </p:nvSpPr>
        <p:spPr/>
        <p:txBody>
          <a:bodyPr/>
          <a:lstStyle/>
          <a:p>
            <a:r>
              <a:rPr lang="en-US" dirty="0"/>
              <a:t>Be sure to register your </a:t>
            </a:r>
            <a:r>
              <a:rPr lang="en-US" dirty="0" err="1"/>
              <a:t>RPi</a:t>
            </a:r>
            <a:r>
              <a:rPr lang="en-US" dirty="0"/>
              <a:t>. </a:t>
            </a:r>
          </a:p>
          <a:p>
            <a:pPr lvl="1"/>
            <a:r>
              <a:rPr lang="en-US" dirty="0"/>
              <a:t>See Piazza post </a:t>
            </a:r>
            <a:r>
              <a:rPr lang="en-US" dirty="0">
                <a:hlinkClick r:id="rId2"/>
              </a:rPr>
              <a:t>@59 </a:t>
            </a:r>
            <a:r>
              <a:rPr lang="en-US" dirty="0"/>
              <a:t>(pinned)</a:t>
            </a:r>
          </a:p>
          <a:p>
            <a:pPr lvl="1"/>
            <a:r>
              <a:rPr lang="en-US" dirty="0"/>
              <a:t>Basically, bring your Pi to lab this week and register it or follow directions for doing it from home.</a:t>
            </a:r>
          </a:p>
        </p:txBody>
      </p:sp>
    </p:spTree>
    <p:extLst>
      <p:ext uri="{BB962C8B-B14F-4D97-AF65-F5344CB8AC3E}">
        <p14:creationId xmlns:p14="http://schemas.microsoft.com/office/powerpoint/2010/main" val="263585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7620000" cy="715962"/>
          </a:xfrm>
        </p:spPr>
        <p:txBody>
          <a:bodyPr>
            <a:normAutofit fontScale="90000"/>
          </a:bodyPr>
          <a:lstStyle/>
          <a:p>
            <a:r>
              <a:rPr lang="en-US" dirty="0"/>
              <a:t>Linux kernel history</a:t>
            </a:r>
          </a:p>
        </p:txBody>
      </p:sp>
      <p:sp>
        <p:nvSpPr>
          <p:cNvPr id="3" name="Content Placeholder 2"/>
          <p:cNvSpPr>
            <a:spLocks noGrp="1"/>
          </p:cNvSpPr>
          <p:nvPr>
            <p:ph idx="1"/>
          </p:nvPr>
        </p:nvSpPr>
        <p:spPr>
          <a:xfrm>
            <a:off x="72951" y="3581400"/>
            <a:ext cx="5108649" cy="3048000"/>
          </a:xfrm>
        </p:spPr>
        <p:txBody>
          <a:bodyPr>
            <a:noAutofit/>
          </a:bodyPr>
          <a:lstStyle/>
          <a:p>
            <a:r>
              <a:rPr lang="en-US" sz="2400" dirty="0"/>
              <a:t>3.0 isn’t a radical change from 2.6, instead a 2.6 upgrade was move to 3.0 for Linux’s 20</a:t>
            </a:r>
            <a:r>
              <a:rPr lang="en-US" sz="2400" baseline="30000" dirty="0"/>
              <a:t>th</a:t>
            </a:r>
            <a:r>
              <a:rPr lang="en-US" sz="2400" dirty="0"/>
              <a:t> anniversary.   </a:t>
            </a:r>
          </a:p>
          <a:p>
            <a:pPr lvl="1"/>
            <a:r>
              <a:rPr lang="en-US" sz="1600" b="1" dirty="0"/>
              <a:t>“So what are the big changes? </a:t>
            </a:r>
            <a:r>
              <a:rPr lang="en-US" sz="1600" dirty="0"/>
              <a:t>NOTHING. Absolutely nothing. Sure, we have the usual two thirds driver changes, and a lot of random fixes, but the point is that 3.0 is *just* about renumbering…” [</a:t>
            </a:r>
            <a:r>
              <a:rPr lang="en-US" sz="1600" dirty="0">
                <a:hlinkClick r:id="rId3"/>
              </a:rPr>
              <a:t>https://lkml.org/lkml/2011/5/29/204</a:t>
            </a:r>
            <a:r>
              <a:rPr lang="en-US" sz="1600" dirty="0"/>
              <a:t>] </a:t>
            </a:r>
          </a:p>
          <a:p>
            <a:pPr lvl="1"/>
            <a:r>
              <a:rPr lang="en-US" sz="1600" dirty="0"/>
              <a:t>And 4.0 is more of the same.</a:t>
            </a:r>
          </a:p>
          <a:p>
            <a:pPr lvl="1"/>
            <a:r>
              <a:rPr lang="en-US" sz="1100" dirty="0"/>
              <a:t>http://www.itworld.com/article/2887558/linus-torvalds-bumps-linux-kernel-to-version-4x.html</a:t>
            </a:r>
          </a:p>
          <a:p>
            <a:endParaRPr lang="en-US" sz="2400" dirty="0"/>
          </a:p>
        </p:txBody>
      </p:sp>
      <p:sp>
        <p:nvSpPr>
          <p:cNvPr id="8" name="TextBox 7"/>
          <p:cNvSpPr txBox="1"/>
          <p:nvPr/>
        </p:nvSpPr>
        <p:spPr>
          <a:xfrm>
            <a:off x="5334000" y="6428601"/>
            <a:ext cx="3778599" cy="261610"/>
          </a:xfrm>
          <a:prstGeom prst="rect">
            <a:avLst/>
          </a:prstGeom>
          <a:noFill/>
        </p:spPr>
        <p:txBody>
          <a:bodyPr wrap="none" rtlCol="0">
            <a:spAutoFit/>
          </a:bodyPr>
          <a:lstStyle/>
          <a:p>
            <a:r>
              <a:rPr lang="en-US" sz="1100" dirty="0">
                <a:solidFill>
                  <a:prstClr val="black"/>
                </a:solidFill>
              </a:rPr>
              <a:t>Figure from “Linux kernel version history” article on Wikipedia.</a:t>
            </a:r>
          </a:p>
        </p:txBody>
      </p:sp>
      <p:sp>
        <p:nvSpPr>
          <p:cNvPr id="9" name="TextBox 8"/>
          <p:cNvSpPr txBox="1"/>
          <p:nvPr/>
        </p:nvSpPr>
        <p:spPr>
          <a:xfrm>
            <a:off x="0" y="0"/>
            <a:ext cx="3003323" cy="338554"/>
          </a:xfrm>
          <a:prstGeom prst="rect">
            <a:avLst/>
          </a:prstGeom>
          <a:noFill/>
          <a:ln>
            <a:solidFill>
              <a:srgbClr val="FF0000"/>
            </a:solidFill>
          </a:ln>
        </p:spPr>
        <p:txBody>
          <a:bodyPr wrap="none" rtlCol="0">
            <a:spAutoFit/>
          </a:bodyPr>
          <a:lstStyle/>
          <a:p>
            <a:r>
              <a:rPr lang="en-US" sz="1600" dirty="0">
                <a:solidFill>
                  <a:srgbClr val="FF0000"/>
                </a:solidFill>
              </a:rPr>
              <a:t>Background: Linux kernel versions</a:t>
            </a:r>
          </a:p>
        </p:txBody>
      </p:sp>
      <p:sp>
        <p:nvSpPr>
          <p:cNvPr id="11" name="TextBox 10"/>
          <p:cNvSpPr txBox="1"/>
          <p:nvPr/>
        </p:nvSpPr>
        <p:spPr>
          <a:xfrm>
            <a:off x="5334000" y="3615154"/>
            <a:ext cx="3962400" cy="2031325"/>
          </a:xfrm>
          <a:prstGeom prst="rect">
            <a:avLst/>
          </a:prstGeom>
          <a:noFill/>
        </p:spPr>
        <p:txBody>
          <a:bodyPr wrap="square" rtlCol="0">
            <a:spAutoFit/>
          </a:bodyPr>
          <a:lstStyle/>
          <a:p>
            <a:r>
              <a:rPr lang="en-US" dirty="0"/>
              <a:t>I’d like to point out (yet again) that we don’t do feature-based releases, and that “5.0” doesn’t mean anything more than that the 4.x numbers started getting big enough that I ran out of fingers and toes.</a:t>
            </a:r>
          </a:p>
          <a:p>
            <a:r>
              <a:rPr lang="en-US" dirty="0"/>
              <a:t>    Linus Torvalds</a:t>
            </a:r>
          </a:p>
        </p:txBody>
      </p:sp>
      <p:pic>
        <p:nvPicPr>
          <p:cNvPr id="4" name="Picture 3">
            <a:extLst>
              <a:ext uri="{FF2B5EF4-FFF2-40B4-BE49-F238E27FC236}">
                <a16:creationId xmlns:a16="http://schemas.microsoft.com/office/drawing/2014/main" id="{49E2EE16-1B4C-476A-B67E-B6D3247CCB94}"/>
              </a:ext>
            </a:extLst>
          </p:cNvPr>
          <p:cNvPicPr>
            <a:picLocks noChangeAspect="1"/>
          </p:cNvPicPr>
          <p:nvPr/>
        </p:nvPicPr>
        <p:blipFill>
          <a:blip r:embed="rId4"/>
          <a:stretch>
            <a:fillRect/>
          </a:stretch>
        </p:blipFill>
        <p:spPr>
          <a:xfrm>
            <a:off x="152400" y="795078"/>
            <a:ext cx="8839200" cy="2779465"/>
          </a:xfrm>
          <a:prstGeom prst="rect">
            <a:avLst/>
          </a:prstGeom>
        </p:spPr>
      </p:pic>
    </p:spTree>
    <p:extLst>
      <p:ext uri="{BB962C8B-B14F-4D97-AF65-F5344CB8AC3E}">
        <p14:creationId xmlns:p14="http://schemas.microsoft.com/office/powerpoint/2010/main" val="369177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version am I working with?</a:t>
            </a:r>
          </a:p>
        </p:txBody>
      </p:sp>
      <p:sp>
        <p:nvSpPr>
          <p:cNvPr id="3" name="Content Placeholder 2"/>
          <p:cNvSpPr>
            <a:spLocks noGrp="1"/>
          </p:cNvSpPr>
          <p:nvPr>
            <p:ph idx="1"/>
          </p:nvPr>
        </p:nvSpPr>
        <p:spPr/>
        <p:txBody>
          <a:bodyPr/>
          <a:lstStyle/>
          <a:p>
            <a:r>
              <a:rPr lang="en-US" dirty="0"/>
              <a:t>If running, use “</a:t>
            </a:r>
            <a:r>
              <a:rPr lang="en-US" dirty="0" err="1"/>
              <a:t>uname</a:t>
            </a:r>
            <a:r>
              <a:rPr lang="en-US" dirty="0"/>
              <a:t>” command </a:t>
            </a:r>
          </a:p>
          <a:p>
            <a:pPr lvl="1"/>
            <a:r>
              <a:rPr lang="en-US" dirty="0"/>
              <a:t>“</a:t>
            </a:r>
            <a:r>
              <a:rPr lang="en-US" dirty="0" err="1"/>
              <a:t>uname</a:t>
            </a:r>
            <a:r>
              <a:rPr lang="en-US" dirty="0"/>
              <a:t> -a” for all information</a:t>
            </a:r>
          </a:p>
          <a:p>
            <a:r>
              <a:rPr lang="en-US" dirty="0"/>
              <a:t>If looking at source </a:t>
            </a:r>
          </a:p>
          <a:p>
            <a:pPr lvl="1"/>
            <a:r>
              <a:rPr lang="en-US" dirty="0"/>
              <a:t>First few lines of the top-level Makefile will tell you.  </a:t>
            </a:r>
          </a:p>
        </p:txBody>
      </p:sp>
      <p:sp>
        <p:nvSpPr>
          <p:cNvPr id="4" name="TextBox 3"/>
          <p:cNvSpPr txBox="1"/>
          <p:nvPr/>
        </p:nvSpPr>
        <p:spPr>
          <a:xfrm>
            <a:off x="0" y="0"/>
            <a:ext cx="1956754" cy="338554"/>
          </a:xfrm>
          <a:prstGeom prst="rect">
            <a:avLst/>
          </a:prstGeom>
          <a:noFill/>
          <a:ln>
            <a:solidFill>
              <a:srgbClr val="FF0000"/>
            </a:solidFill>
          </a:ln>
        </p:spPr>
        <p:txBody>
          <a:bodyPr wrap="none" rtlCol="0">
            <a:spAutoFit/>
          </a:bodyPr>
          <a:lstStyle/>
          <a:p>
            <a:r>
              <a:rPr lang="en-US" sz="1600" dirty="0">
                <a:solidFill>
                  <a:srgbClr val="FF0000"/>
                </a:solidFill>
              </a:rPr>
              <a:t>Background: versions</a:t>
            </a:r>
          </a:p>
        </p:txBody>
      </p:sp>
    </p:spTree>
    <p:extLst>
      <p:ext uri="{BB962C8B-B14F-4D97-AF65-F5344CB8AC3E}">
        <p14:creationId xmlns:p14="http://schemas.microsoft.com/office/powerpoint/2010/main" val="2223235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I download and build the kernel?</a:t>
            </a:r>
          </a:p>
        </p:txBody>
      </p:sp>
      <p:sp>
        <p:nvSpPr>
          <p:cNvPr id="3" name="Content Placeholder 2"/>
          <p:cNvSpPr>
            <a:spLocks noGrp="1"/>
          </p:cNvSpPr>
          <p:nvPr>
            <p:ph idx="1"/>
          </p:nvPr>
        </p:nvSpPr>
        <p:spPr/>
        <p:txBody>
          <a:bodyPr/>
          <a:lstStyle/>
          <a:p>
            <a:r>
              <a:rPr lang="en-US" dirty="0"/>
              <a:t>Use </a:t>
            </a:r>
            <a:r>
              <a:rPr lang="en-US" dirty="0" err="1"/>
              <a:t>git</a:t>
            </a:r>
            <a:r>
              <a:rPr lang="en-US" dirty="0"/>
              <a:t>.</a:t>
            </a:r>
          </a:p>
          <a:p>
            <a:r>
              <a:rPr lang="en-US" dirty="0"/>
              <a:t>Typing “make” with no target at the top-level should build the kernel.</a:t>
            </a:r>
          </a:p>
          <a:p>
            <a:pPr lvl="1"/>
            <a:r>
              <a:rPr lang="en-US" dirty="0"/>
              <a:t>Need </a:t>
            </a:r>
            <a:r>
              <a:rPr lang="en-US" dirty="0" err="1"/>
              <a:t>gcc</a:t>
            </a:r>
            <a:r>
              <a:rPr lang="en-US" dirty="0"/>
              <a:t> installed (no other compiler will do).</a:t>
            </a:r>
          </a:p>
          <a:p>
            <a:pPr lvl="1"/>
            <a:r>
              <a:rPr lang="en-US" dirty="0"/>
              <a:t>Should generate an ELF file called “</a:t>
            </a:r>
            <a:r>
              <a:rPr lang="en-US" dirty="0" err="1"/>
              <a:t>vmlinux</a:t>
            </a:r>
            <a:r>
              <a:rPr lang="en-US" dirty="0"/>
              <a:t>”</a:t>
            </a:r>
          </a:p>
          <a:p>
            <a:pPr lvl="2"/>
            <a:r>
              <a:rPr lang="en-US" dirty="0"/>
              <a:t>But lots of configuration stuff</a:t>
            </a:r>
          </a:p>
          <a:p>
            <a:endParaRPr lang="en-US" dirty="0"/>
          </a:p>
        </p:txBody>
      </p:sp>
      <p:sp>
        <p:nvSpPr>
          <p:cNvPr id="4" name="TextBox 3"/>
          <p:cNvSpPr txBox="1"/>
          <p:nvPr/>
        </p:nvSpPr>
        <p:spPr>
          <a:xfrm>
            <a:off x="0" y="0"/>
            <a:ext cx="1936620" cy="338554"/>
          </a:xfrm>
          <a:prstGeom prst="rect">
            <a:avLst/>
          </a:prstGeom>
          <a:noFill/>
          <a:ln>
            <a:solidFill>
              <a:srgbClr val="FF0000"/>
            </a:solidFill>
          </a:ln>
        </p:spPr>
        <p:txBody>
          <a:bodyPr wrap="none" rtlCol="0">
            <a:spAutoFit/>
          </a:bodyPr>
          <a:lstStyle/>
          <a:p>
            <a:r>
              <a:rPr lang="en-US" sz="1600" dirty="0">
                <a:solidFill>
                  <a:srgbClr val="FF0000"/>
                </a:solidFill>
              </a:rPr>
              <a:t>Background: building</a:t>
            </a:r>
          </a:p>
        </p:txBody>
      </p:sp>
    </p:spTree>
    <p:extLst>
      <p:ext uri="{BB962C8B-B14F-4D97-AF65-F5344CB8AC3E}">
        <p14:creationId xmlns:p14="http://schemas.microsoft.com/office/powerpoint/2010/main" val="3024557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Kernel configuration</a:t>
            </a:r>
          </a:p>
        </p:txBody>
      </p:sp>
      <p:sp>
        <p:nvSpPr>
          <p:cNvPr id="3" name="Content Placeholder 2"/>
          <p:cNvSpPr>
            <a:spLocks noGrp="1"/>
          </p:cNvSpPr>
          <p:nvPr>
            <p:ph idx="1"/>
          </p:nvPr>
        </p:nvSpPr>
        <p:spPr>
          <a:xfrm>
            <a:off x="457200" y="1371600"/>
            <a:ext cx="8686800" cy="5257800"/>
          </a:xfrm>
        </p:spPr>
        <p:txBody>
          <a:bodyPr>
            <a:normAutofit fontScale="92500" lnSpcReduction="20000"/>
          </a:bodyPr>
          <a:lstStyle/>
          <a:p>
            <a:r>
              <a:rPr lang="en-US" dirty="0"/>
              <a:t>There is a file, “.</a:t>
            </a:r>
            <a:r>
              <a:rPr lang="en-US" dirty="0" err="1"/>
              <a:t>config</a:t>
            </a:r>
            <a:r>
              <a:rPr lang="en-US" dirty="0"/>
              <a:t>” which drives the build.</a:t>
            </a:r>
          </a:p>
          <a:p>
            <a:pPr lvl="1"/>
            <a:r>
              <a:rPr lang="en-US" dirty="0"/>
              <a:t>It determines the functionality (including cross-</a:t>
            </a:r>
            <a:r>
              <a:rPr lang="en-US" dirty="0" err="1"/>
              <a:t>compling</a:t>
            </a:r>
            <a:r>
              <a:rPr lang="en-US" dirty="0"/>
              <a:t>?) of the kernel.</a:t>
            </a:r>
          </a:p>
          <a:p>
            <a:pPr lvl="2"/>
            <a:r>
              <a:rPr lang="en-US" dirty="0"/>
              <a:t>Things like USB support, etc.</a:t>
            </a:r>
          </a:p>
          <a:p>
            <a:pPr lvl="1"/>
            <a:r>
              <a:rPr lang="en-US" dirty="0"/>
              <a:t>It is setup in any number of ways.</a:t>
            </a:r>
          </a:p>
          <a:p>
            <a:pPr lvl="2"/>
            <a:r>
              <a:rPr lang="en-US" dirty="0"/>
              <a:t>The default is to ask a huge number of questions.</a:t>
            </a:r>
          </a:p>
          <a:p>
            <a:pPr lvl="2"/>
            <a:r>
              <a:rPr lang="en-US" dirty="0"/>
              <a:t>There are editors and defaults you can use instead.</a:t>
            </a:r>
          </a:p>
          <a:p>
            <a:pPr lvl="3"/>
            <a:r>
              <a:rPr lang="en-US" sz="2200" b="1" dirty="0">
                <a:latin typeface="Courier New" pitchFamily="49" charset="0"/>
                <a:cs typeface="Courier New" pitchFamily="49" charset="0"/>
              </a:rPr>
              <a:t>make </a:t>
            </a:r>
            <a:r>
              <a:rPr lang="en-US" sz="2200" b="1" dirty="0" err="1">
                <a:latin typeface="Courier New" pitchFamily="49" charset="0"/>
                <a:cs typeface="Courier New" pitchFamily="49" charset="0"/>
              </a:rPr>
              <a:t>defconfig</a:t>
            </a:r>
            <a:r>
              <a:rPr lang="en-US" dirty="0"/>
              <a:t> should just do all defaults for example.</a:t>
            </a:r>
          </a:p>
          <a:p>
            <a:pPr lvl="2"/>
            <a:r>
              <a:rPr lang="en-US" sz="2200" b="1" dirty="0">
                <a:latin typeface="Courier New" pitchFamily="49" charset="0"/>
                <a:cs typeface="Courier New" pitchFamily="49" charset="0"/>
              </a:rPr>
              <a:t>make help</a:t>
            </a:r>
            <a:r>
              <a:rPr lang="en-US" dirty="0"/>
              <a:t> should give a solid overview of options</a:t>
            </a:r>
          </a:p>
          <a:p>
            <a:r>
              <a:rPr lang="en-US" dirty="0"/>
              <a:t>The .</a:t>
            </a:r>
            <a:r>
              <a:rPr lang="en-US" dirty="0" err="1"/>
              <a:t>config</a:t>
            </a:r>
            <a:r>
              <a:rPr lang="en-US" dirty="0"/>
              <a:t> file scheme has some problems.</a:t>
            </a:r>
          </a:p>
          <a:p>
            <a:pPr lvl="1"/>
            <a:r>
              <a:rPr lang="en-US" dirty="0"/>
              <a:t>It is easy to miss, as files that start with a “.” (dot) are hidden files in Linux ("</a:t>
            </a:r>
            <a:r>
              <a:rPr lang="en-US" sz="2400" b="1" dirty="0" err="1">
                <a:latin typeface="Courier New" pitchFamily="49" charset="0"/>
                <a:cs typeface="Courier New" pitchFamily="49" charset="0"/>
              </a:rPr>
              <a:t>ls</a:t>
            </a:r>
            <a:r>
              <a:rPr lang="en-US" sz="2400" b="1" dirty="0">
                <a:latin typeface="Courier New" pitchFamily="49" charset="0"/>
                <a:cs typeface="Courier New" pitchFamily="49" charset="0"/>
              </a:rPr>
              <a:t> -a</a:t>
            </a:r>
            <a:r>
              <a:rPr lang="en-US" dirty="0"/>
              <a:t>" will show them)</a:t>
            </a:r>
          </a:p>
          <a:p>
            <a:pPr lvl="1"/>
            <a:r>
              <a:rPr lang="en-US" dirty="0"/>
              <a:t>It is easy to blow away.</a:t>
            </a:r>
          </a:p>
          <a:p>
            <a:pPr lvl="2"/>
            <a:r>
              <a:rPr lang="en-US" b="1" dirty="0">
                <a:latin typeface="Courier New" pitchFamily="49" charset="0"/>
                <a:cs typeface="Courier New" pitchFamily="49" charset="0"/>
              </a:rPr>
              <a:t>make </a:t>
            </a:r>
            <a:r>
              <a:rPr lang="en-US" b="1" dirty="0" err="1">
                <a:latin typeface="Courier New" pitchFamily="49" charset="0"/>
                <a:cs typeface="Courier New" pitchFamily="49" charset="0"/>
              </a:rPr>
              <a:t>distclean</a:t>
            </a:r>
            <a:r>
              <a:rPr lang="en-US" b="1" dirty="0">
                <a:latin typeface="Courier New" pitchFamily="49" charset="0"/>
                <a:cs typeface="Courier New" pitchFamily="49" charset="0"/>
              </a:rPr>
              <a:t> </a:t>
            </a:r>
            <a:r>
              <a:rPr lang="en-US" dirty="0"/>
              <a:t>will delete it for example…</a:t>
            </a:r>
          </a:p>
        </p:txBody>
      </p:sp>
      <p:sp>
        <p:nvSpPr>
          <p:cNvPr id="4" name="TextBox 3"/>
          <p:cNvSpPr txBox="1"/>
          <p:nvPr/>
        </p:nvSpPr>
        <p:spPr>
          <a:xfrm>
            <a:off x="0" y="0"/>
            <a:ext cx="1936620" cy="338554"/>
          </a:xfrm>
          <a:prstGeom prst="rect">
            <a:avLst/>
          </a:prstGeom>
          <a:noFill/>
          <a:ln>
            <a:solidFill>
              <a:srgbClr val="FF0000"/>
            </a:solidFill>
          </a:ln>
        </p:spPr>
        <p:txBody>
          <a:bodyPr wrap="none" rtlCol="0">
            <a:spAutoFit/>
          </a:bodyPr>
          <a:lstStyle/>
          <a:p>
            <a:r>
              <a:rPr lang="en-US" sz="1600" dirty="0">
                <a:solidFill>
                  <a:srgbClr val="FF0000"/>
                </a:solidFill>
              </a:rPr>
              <a:t>Background: building</a:t>
            </a:r>
          </a:p>
        </p:txBody>
      </p:sp>
    </p:spTree>
    <p:extLst>
      <p:ext uri="{BB962C8B-B14F-4D97-AF65-F5344CB8AC3E}">
        <p14:creationId xmlns:p14="http://schemas.microsoft.com/office/powerpoint/2010/main" val="201038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p:cTn id="7" dur="500" decel="50000" fill="hold">
                                          <p:stCondLst>
                                            <p:cond delay="0"/>
                                          </p:stCondLst>
                                        </p:cTn>
                                        <p:tgtEl>
                                          <p:spTgt spid="3">
                                            <p:txEl>
                                              <p:pRg st="8" end="8"/>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8" end="8"/>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8" end="8"/>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8" end="8"/>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8" end="8"/>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8" end="8"/>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8" end="8"/>
                                            </p:txEl>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 calcmode="lin" valueType="num">
                                      <p:cBhvr>
                                        <p:cTn id="17" dur="500" decel="50000" fill="hold">
                                          <p:stCondLst>
                                            <p:cond delay="0"/>
                                          </p:stCondLst>
                                        </p:cTn>
                                        <p:tgtEl>
                                          <p:spTgt spid="3">
                                            <p:txEl>
                                              <p:pRg st="9" end="9"/>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9" end="9"/>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9" end="9"/>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9" end="9"/>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9" end="9"/>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9" end="9"/>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9" end="9"/>
                                            </p:txEl>
                                          </p:spTgt>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p:cTn id="27" dur="500" decel="50000" fill="hold">
                                          <p:stCondLst>
                                            <p:cond delay="0"/>
                                          </p:stCondLst>
                                        </p:cTn>
                                        <p:tgtEl>
                                          <p:spTgt spid="3">
                                            <p:txEl>
                                              <p:pRg st="10" end="10"/>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0" end="10"/>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0" end="10"/>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0" end="10"/>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0" end="10"/>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0" end="10"/>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0" end="10"/>
                                            </p:txEl>
                                          </p:spTgt>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p:cTn id="37" dur="500" decel="50000" fill="hold">
                                          <p:stCondLst>
                                            <p:cond delay="0"/>
                                          </p:stCondLst>
                                        </p:cTn>
                                        <p:tgtEl>
                                          <p:spTgt spid="3">
                                            <p:txEl>
                                              <p:pRg st="11" end="11"/>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
                                            <p:txEl>
                                              <p:pRg st="11" end="11"/>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
                                            <p:txEl>
                                              <p:pRg st="11" end="11"/>
                                            </p:txEl>
                                          </p:spTgt>
                                        </p:tgtEl>
                                        <p:attrNameLst>
                                          <p:attrName>ppt_w</p:attrName>
                                        </p:attrNameLst>
                                      </p:cBhvr>
                                      <p:tavLst>
                                        <p:tav tm="0">
                                          <p:val>
                                            <p:strVal val="#ppt_w*.05"/>
                                          </p:val>
                                        </p:tav>
                                        <p:tav tm="100000">
                                          <p:val>
                                            <p:strVal val="#ppt_w"/>
                                          </p:val>
                                        </p:tav>
                                      </p:tavLst>
                                    </p:anim>
                                    <p:anim calcmode="lin" valueType="num">
                                      <p:cBhvr>
                                        <p:cTn id="40" dur="10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
                                            <p:txEl>
                                              <p:pRg st="11" end="11"/>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
                                            <p:txEl>
                                              <p:pRg st="11" end="11"/>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
                                            <p:txEl>
                                              <p:pRg st="11" end="11"/>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Linux user basics--shell</a:t>
            </a:r>
          </a:p>
        </p:txBody>
      </p:sp>
      <p:sp>
        <p:nvSpPr>
          <p:cNvPr id="3" name="Content Placeholder 2"/>
          <p:cNvSpPr>
            <a:spLocks noGrp="1"/>
          </p:cNvSpPr>
          <p:nvPr>
            <p:ph idx="1"/>
          </p:nvPr>
        </p:nvSpPr>
        <p:spPr/>
        <p:txBody>
          <a:bodyPr>
            <a:normAutofit fontScale="92500" lnSpcReduction="20000"/>
          </a:bodyPr>
          <a:lstStyle/>
          <a:p>
            <a:r>
              <a:rPr lang="en-US" dirty="0"/>
              <a:t>You have a </a:t>
            </a:r>
            <a:r>
              <a:rPr lang="en-US" i="1" dirty="0"/>
              <a:t>shell</a:t>
            </a:r>
            <a:r>
              <a:rPr lang="en-US" dirty="0"/>
              <a:t> which handles user commands</a:t>
            </a:r>
          </a:p>
          <a:p>
            <a:pPr lvl="1"/>
            <a:r>
              <a:rPr lang="en-US" dirty="0"/>
              <a:t>May just search for an executable file (application) in certain locations</a:t>
            </a:r>
          </a:p>
          <a:p>
            <a:pPr lvl="1"/>
            <a:r>
              <a:rPr lang="en-US" dirty="0"/>
              <a:t>Allows for moving data between those applications.</a:t>
            </a:r>
          </a:p>
          <a:p>
            <a:pPr lvl="2"/>
            <a:r>
              <a:rPr lang="en-US" dirty="0"/>
              <a:t>Pipes etc.</a:t>
            </a:r>
          </a:p>
          <a:p>
            <a:pPr lvl="1"/>
            <a:r>
              <a:rPr lang="en-US" dirty="0"/>
              <a:t>Is itself a programming language.</a:t>
            </a:r>
          </a:p>
          <a:p>
            <a:pPr lvl="1"/>
            <a:r>
              <a:rPr lang="en-US" dirty="0"/>
              <a:t>There are many of these (bash, </a:t>
            </a:r>
            <a:r>
              <a:rPr lang="en-US" dirty="0" err="1"/>
              <a:t>sh</a:t>
            </a:r>
            <a:r>
              <a:rPr lang="en-US" dirty="0"/>
              <a:t>, </a:t>
            </a:r>
            <a:r>
              <a:rPr lang="en-US" dirty="0" err="1"/>
              <a:t>tcsh</a:t>
            </a:r>
            <a:r>
              <a:rPr lang="en-US" dirty="0"/>
              <a:t>, </a:t>
            </a:r>
            <a:r>
              <a:rPr lang="en-US" dirty="0" err="1"/>
              <a:t>csh</a:t>
            </a:r>
            <a:r>
              <a:rPr lang="en-US" dirty="0"/>
              <a:t>, </a:t>
            </a:r>
            <a:r>
              <a:rPr lang="en-US" dirty="0" err="1"/>
              <a:t>ksh</a:t>
            </a:r>
            <a:r>
              <a:rPr lang="en-US" dirty="0"/>
              <a:t>, </a:t>
            </a:r>
            <a:r>
              <a:rPr lang="en-US" dirty="0" err="1"/>
              <a:t>zsh</a:t>
            </a:r>
            <a:r>
              <a:rPr lang="en-US" dirty="0"/>
              <a:t>)</a:t>
            </a:r>
          </a:p>
          <a:p>
            <a:pPr lvl="2"/>
            <a:r>
              <a:rPr lang="en-US" dirty="0"/>
              <a:t>Most have very similar interfaces (type application name, it runs), but the programming language part varies quite a bit.</a:t>
            </a:r>
          </a:p>
          <a:p>
            <a:pPr lvl="2"/>
            <a:r>
              <a:rPr lang="en-US" dirty="0"/>
              <a:t>Geek humor:</a:t>
            </a:r>
          </a:p>
          <a:p>
            <a:pPr lvl="3"/>
            <a:r>
              <a:rPr lang="en-US" b="1" dirty="0" err="1"/>
              <a:t>sh</a:t>
            </a:r>
            <a:r>
              <a:rPr lang="en-US" dirty="0"/>
              <a:t> is called the Bourne shell, written by Stephen Bourne</a:t>
            </a:r>
          </a:p>
          <a:p>
            <a:pPr lvl="3"/>
            <a:r>
              <a:rPr lang="en-US" b="1" dirty="0"/>
              <a:t>bash</a:t>
            </a:r>
            <a:r>
              <a:rPr lang="en-US" dirty="0"/>
              <a:t>, often treated as an upgrade to </a:t>
            </a:r>
            <a:r>
              <a:rPr lang="en-US" b="1" dirty="0" err="1"/>
              <a:t>sh</a:t>
            </a:r>
            <a:r>
              <a:rPr lang="en-US" dirty="0"/>
              <a:t>, is the “</a:t>
            </a:r>
            <a:r>
              <a:rPr lang="en-US" u="sng" dirty="0"/>
              <a:t>B</a:t>
            </a:r>
            <a:r>
              <a:rPr lang="en-US" dirty="0"/>
              <a:t>ourne </a:t>
            </a:r>
            <a:r>
              <a:rPr lang="en-US" u="sng" dirty="0"/>
              <a:t>a</a:t>
            </a:r>
            <a:r>
              <a:rPr lang="en-US" dirty="0"/>
              <a:t>gain </a:t>
            </a:r>
            <a:r>
              <a:rPr lang="en-US" u="sng" dirty="0"/>
              <a:t>sh</a:t>
            </a:r>
            <a:r>
              <a:rPr lang="en-US" dirty="0"/>
              <a:t>ell”</a:t>
            </a:r>
          </a:p>
        </p:txBody>
      </p:sp>
      <p:sp>
        <p:nvSpPr>
          <p:cNvPr id="4" name="TextBox 3"/>
          <p:cNvSpPr txBox="1"/>
          <p:nvPr/>
        </p:nvSpPr>
        <p:spPr>
          <a:xfrm>
            <a:off x="0" y="0"/>
            <a:ext cx="2178673" cy="338554"/>
          </a:xfrm>
          <a:prstGeom prst="rect">
            <a:avLst/>
          </a:prstGeom>
          <a:noFill/>
          <a:ln>
            <a:solidFill>
              <a:srgbClr val="FF0000"/>
            </a:solidFill>
          </a:ln>
        </p:spPr>
        <p:txBody>
          <a:bodyPr wrap="none" rtlCol="0">
            <a:spAutoFit/>
          </a:bodyPr>
          <a:lstStyle/>
          <a:p>
            <a:r>
              <a:rPr lang="en-US" sz="1600" dirty="0">
                <a:solidFill>
                  <a:srgbClr val="FF0000"/>
                </a:solidFill>
              </a:rPr>
              <a:t>Background: user basics</a:t>
            </a:r>
          </a:p>
        </p:txBody>
      </p:sp>
    </p:spTree>
    <p:extLst>
      <p:ext uri="{BB962C8B-B14F-4D97-AF65-F5344CB8AC3E}">
        <p14:creationId xmlns:p14="http://schemas.microsoft.com/office/powerpoint/2010/main" val="2810476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Linux user basics—file systems</a:t>
            </a:r>
          </a:p>
        </p:txBody>
      </p:sp>
      <p:sp>
        <p:nvSpPr>
          <p:cNvPr id="3" name="Content Placeholder 2"/>
          <p:cNvSpPr>
            <a:spLocks noGrp="1"/>
          </p:cNvSpPr>
          <p:nvPr>
            <p:ph idx="1"/>
          </p:nvPr>
        </p:nvSpPr>
        <p:spPr/>
        <p:txBody>
          <a:bodyPr>
            <a:normAutofit fontScale="85000" lnSpcReduction="10000"/>
          </a:bodyPr>
          <a:lstStyle/>
          <a:p>
            <a:r>
              <a:rPr lang="en-US" dirty="0"/>
              <a:t>Linux supports a huge variety of file systems.</a:t>
            </a:r>
          </a:p>
          <a:p>
            <a:pPr lvl="1"/>
            <a:r>
              <a:rPr lang="en-US" dirty="0"/>
              <a:t>But they have some commonalities. </a:t>
            </a:r>
          </a:p>
          <a:p>
            <a:r>
              <a:rPr lang="en-US" dirty="0"/>
              <a:t>Pretty much a standard directory structure with each directory holding either other directories or files.</a:t>
            </a:r>
          </a:p>
          <a:p>
            <a:pPr lvl="1"/>
            <a:r>
              <a:rPr lang="en-US" dirty="0"/>
              <a:t>Each file and directory has a set of permissions.</a:t>
            </a:r>
          </a:p>
          <a:p>
            <a:pPr lvl="2"/>
            <a:r>
              <a:rPr lang="en-US" dirty="0"/>
              <a:t>One owner (a single user)</a:t>
            </a:r>
          </a:p>
          <a:p>
            <a:pPr lvl="2"/>
            <a:r>
              <a:rPr lang="en-US" dirty="0"/>
              <a:t>One group (a list of users who may have special access)</a:t>
            </a:r>
          </a:p>
          <a:p>
            <a:pPr lvl="2"/>
            <a:r>
              <a:rPr lang="en-US" dirty="0"/>
              <a:t>There are three permissions, read, write and execute</a:t>
            </a:r>
          </a:p>
          <a:p>
            <a:pPr lvl="3"/>
            <a:r>
              <a:rPr lang="en-US" dirty="0"/>
              <a:t>Specified for owner, group, and world.</a:t>
            </a:r>
          </a:p>
          <a:p>
            <a:r>
              <a:rPr lang="en-US" dirty="0"/>
              <a:t>There are also links (hard and soft)</a:t>
            </a:r>
          </a:p>
          <a:p>
            <a:pPr lvl="1"/>
            <a:r>
              <a:rPr lang="en-US" dirty="0"/>
              <a:t>So rather than copying files I can point to them.</a:t>
            </a:r>
          </a:p>
        </p:txBody>
      </p:sp>
      <p:sp>
        <p:nvSpPr>
          <p:cNvPr id="4" name="TextBox 3"/>
          <p:cNvSpPr txBox="1"/>
          <p:nvPr/>
        </p:nvSpPr>
        <p:spPr>
          <a:xfrm>
            <a:off x="0" y="0"/>
            <a:ext cx="2178673" cy="338554"/>
          </a:xfrm>
          <a:prstGeom prst="rect">
            <a:avLst/>
          </a:prstGeom>
          <a:noFill/>
          <a:ln>
            <a:solidFill>
              <a:srgbClr val="FF0000"/>
            </a:solidFill>
          </a:ln>
        </p:spPr>
        <p:txBody>
          <a:bodyPr wrap="none" rtlCol="0">
            <a:spAutoFit/>
          </a:bodyPr>
          <a:lstStyle/>
          <a:p>
            <a:r>
              <a:rPr lang="en-US" sz="1600" dirty="0">
                <a:solidFill>
                  <a:srgbClr val="FF0000"/>
                </a:solidFill>
              </a:rPr>
              <a:t>Background: user basics</a:t>
            </a:r>
          </a:p>
        </p:txBody>
      </p:sp>
    </p:spTree>
    <p:extLst>
      <p:ext uri="{BB962C8B-B14F-4D97-AF65-F5344CB8AC3E}">
        <p14:creationId xmlns:p14="http://schemas.microsoft.com/office/powerpoint/2010/main" val="20530802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FHS: </a:t>
            </a:r>
            <a:br>
              <a:rPr lang="en-US" dirty="0"/>
            </a:br>
            <a:r>
              <a:rPr lang="en-US" dirty="0"/>
              <a:t>File System Hierarchy Standard</a:t>
            </a:r>
          </a:p>
        </p:txBody>
      </p:sp>
      <p:sp>
        <p:nvSpPr>
          <p:cNvPr id="3" name="Content Placeholder 2"/>
          <p:cNvSpPr>
            <a:spLocks noGrp="1"/>
          </p:cNvSpPr>
          <p:nvPr>
            <p:ph idx="1"/>
          </p:nvPr>
        </p:nvSpPr>
        <p:spPr/>
        <p:txBody>
          <a:bodyPr/>
          <a:lstStyle/>
          <a:p>
            <a:r>
              <a:rPr lang="en-US" dirty="0"/>
              <a:t>There is a standard for laying out file systems</a:t>
            </a:r>
          </a:p>
          <a:p>
            <a:pPr lvl="1"/>
            <a:r>
              <a:rPr lang="en-US" dirty="0"/>
              <a:t>Part of this is the standard top-level directories</a:t>
            </a:r>
          </a:p>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57200" y="2895600"/>
            <a:ext cx="8199953" cy="3733800"/>
          </a:xfrm>
          <a:prstGeom prst="rect">
            <a:avLst/>
          </a:prstGeom>
          <a:noFill/>
          <a:ln w="9525">
            <a:noFill/>
            <a:miter lim="800000"/>
            <a:headEnd/>
            <a:tailEnd/>
          </a:ln>
        </p:spPr>
      </p:pic>
      <p:sp>
        <p:nvSpPr>
          <p:cNvPr id="5" name="TextBox 4"/>
          <p:cNvSpPr txBox="1"/>
          <p:nvPr/>
        </p:nvSpPr>
        <p:spPr>
          <a:xfrm>
            <a:off x="0" y="0"/>
            <a:ext cx="1588768" cy="338554"/>
          </a:xfrm>
          <a:prstGeom prst="rect">
            <a:avLst/>
          </a:prstGeom>
          <a:noFill/>
          <a:ln>
            <a:solidFill>
              <a:srgbClr val="FF0000"/>
            </a:solidFill>
          </a:ln>
        </p:spPr>
        <p:txBody>
          <a:bodyPr wrap="none" rtlCol="0">
            <a:spAutoFit/>
          </a:bodyPr>
          <a:lstStyle/>
          <a:p>
            <a:r>
              <a:rPr lang="en-US" sz="1600" dirty="0">
                <a:solidFill>
                  <a:srgbClr val="FF0000"/>
                </a:solidFill>
              </a:rPr>
              <a:t>Background: FHS</a:t>
            </a:r>
          </a:p>
        </p:txBody>
      </p:sp>
    </p:spTree>
    <p:extLst>
      <p:ext uri="{BB962C8B-B14F-4D97-AF65-F5344CB8AC3E}">
        <p14:creationId xmlns:p14="http://schemas.microsoft.com/office/powerpoint/2010/main" val="389969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“minimal” file system</a:t>
            </a:r>
          </a:p>
        </p:txBody>
      </p:sp>
      <p:pic>
        <p:nvPicPr>
          <p:cNvPr id="2050" name="Picture 2"/>
          <p:cNvPicPr>
            <a:picLocks noGrp="1" noChangeAspect="1" noChangeArrowheads="1"/>
          </p:cNvPicPr>
          <p:nvPr>
            <p:ph sz="half" idx="1"/>
          </p:nvPr>
        </p:nvPicPr>
        <p:blipFill>
          <a:blip r:embed="rId3" cstate="print"/>
          <a:stretch>
            <a:fillRect/>
          </a:stretch>
        </p:blipFill>
        <p:spPr bwMode="auto">
          <a:xfrm>
            <a:off x="609600" y="1752600"/>
            <a:ext cx="3629459" cy="4053681"/>
          </a:xfrm>
          <a:prstGeom prst="rect">
            <a:avLst/>
          </a:prstGeom>
          <a:noFill/>
          <a:ln w="9525">
            <a:noFill/>
            <a:miter lim="800000"/>
            <a:headEnd/>
            <a:tailEnd/>
          </a:ln>
        </p:spPr>
      </p:pic>
      <p:sp>
        <p:nvSpPr>
          <p:cNvPr id="5" name="Content Placeholder 4"/>
          <p:cNvSpPr>
            <a:spLocks noGrp="1"/>
          </p:cNvSpPr>
          <p:nvPr>
            <p:ph sz="half" idx="2"/>
          </p:nvPr>
        </p:nvSpPr>
        <p:spPr/>
        <p:txBody>
          <a:bodyPr/>
          <a:lstStyle/>
          <a:p>
            <a:r>
              <a:rPr lang="en-US" dirty="0" err="1"/>
              <a:t>Busybox</a:t>
            </a:r>
            <a:r>
              <a:rPr lang="en-US" dirty="0"/>
              <a:t> is covered  later</a:t>
            </a:r>
          </a:p>
          <a:p>
            <a:pPr lvl="1">
              <a:buNone/>
            </a:pPr>
            <a:endParaRPr lang="en-US" dirty="0"/>
          </a:p>
        </p:txBody>
      </p:sp>
      <p:sp>
        <p:nvSpPr>
          <p:cNvPr id="6" name="TextBox 5"/>
          <p:cNvSpPr txBox="1"/>
          <p:nvPr/>
        </p:nvSpPr>
        <p:spPr>
          <a:xfrm>
            <a:off x="0" y="0"/>
            <a:ext cx="1588768" cy="338554"/>
          </a:xfrm>
          <a:prstGeom prst="rect">
            <a:avLst/>
          </a:prstGeom>
          <a:noFill/>
          <a:ln>
            <a:solidFill>
              <a:srgbClr val="FF0000"/>
            </a:solidFill>
          </a:ln>
        </p:spPr>
        <p:txBody>
          <a:bodyPr wrap="none" rtlCol="0">
            <a:spAutoFit/>
          </a:bodyPr>
          <a:lstStyle/>
          <a:p>
            <a:r>
              <a:rPr lang="en-US" sz="1600" dirty="0">
                <a:solidFill>
                  <a:srgbClr val="FF0000"/>
                </a:solidFill>
              </a:rPr>
              <a:t>Background: FHS</a:t>
            </a:r>
          </a:p>
        </p:txBody>
      </p:sp>
    </p:spTree>
    <p:extLst>
      <p:ext uri="{BB962C8B-B14F-4D97-AF65-F5344CB8AC3E}">
        <p14:creationId xmlns:p14="http://schemas.microsoft.com/office/powerpoint/2010/main" val="624158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Background: booting</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t>Some circuit magic happens</a:t>
            </a:r>
          </a:p>
          <a:p>
            <a:pPr marL="914400" lvl="1" indent="-514350"/>
            <a:r>
              <a:rPr lang="en-US" dirty="0"/>
              <a:t>Get clock running, reset registers etc.</a:t>
            </a:r>
          </a:p>
          <a:p>
            <a:pPr marL="514350" indent="-514350">
              <a:buFont typeface="+mj-lt"/>
              <a:buAutoNum type="arabicPeriod"/>
            </a:pPr>
            <a:r>
              <a:rPr lang="en-US" dirty="0"/>
              <a:t>Bootloader starts</a:t>
            </a:r>
          </a:p>
          <a:p>
            <a:pPr marL="914400" lvl="1" indent="-514350"/>
            <a:r>
              <a:rPr lang="en-US" dirty="0"/>
              <a:t>Initialize devices such as I2C, serial, DRAM, cache, etc.</a:t>
            </a:r>
          </a:p>
          <a:p>
            <a:pPr marL="914400" lvl="1" indent="-514350"/>
            <a:r>
              <a:rPr lang="en-US" dirty="0"/>
              <a:t>Starts the OS</a:t>
            </a:r>
          </a:p>
          <a:p>
            <a:pPr marL="514350" indent="-514350">
              <a:buFont typeface="+mj-lt"/>
              <a:buAutoNum type="arabicPeriod"/>
            </a:pPr>
            <a:r>
              <a:rPr lang="en-US" dirty="0"/>
              <a:t>Kernel starts</a:t>
            </a:r>
          </a:p>
          <a:p>
            <a:pPr marL="914400" lvl="1" indent="-514350"/>
            <a:r>
              <a:rPr lang="en-US" dirty="0"/>
              <a:t>Might set up other things needed</a:t>
            </a:r>
          </a:p>
          <a:p>
            <a:pPr marL="514350" indent="-514350">
              <a:buFont typeface="+mj-lt"/>
              <a:buAutoNum type="arabicPeriod"/>
            </a:pPr>
            <a:r>
              <a:rPr lang="en-US" dirty="0"/>
              <a:t>Init gets called</a:t>
            </a:r>
          </a:p>
          <a:p>
            <a:pPr marL="914400" lvl="1" indent="-514350"/>
            <a:r>
              <a:rPr lang="en-US" dirty="0"/>
              <a:t>Lots of stuff…</a:t>
            </a:r>
          </a:p>
        </p:txBody>
      </p:sp>
      <p:sp>
        <p:nvSpPr>
          <p:cNvPr id="4" name="TextBox 3"/>
          <p:cNvSpPr txBox="1"/>
          <p:nvPr/>
        </p:nvSpPr>
        <p:spPr>
          <a:xfrm>
            <a:off x="0" y="0"/>
            <a:ext cx="1915781" cy="338554"/>
          </a:xfrm>
          <a:prstGeom prst="rect">
            <a:avLst/>
          </a:prstGeom>
          <a:noFill/>
          <a:ln>
            <a:solidFill>
              <a:srgbClr val="FF0000"/>
            </a:solidFill>
          </a:ln>
        </p:spPr>
        <p:txBody>
          <a:bodyPr wrap="none" rtlCol="0">
            <a:spAutoFit/>
          </a:bodyPr>
          <a:lstStyle/>
          <a:p>
            <a:r>
              <a:rPr lang="en-US" sz="1600" dirty="0">
                <a:solidFill>
                  <a:srgbClr val="FF0000"/>
                </a:solidFill>
              </a:rPr>
              <a:t>Background: booting</a:t>
            </a:r>
          </a:p>
        </p:txBody>
      </p:sp>
      <p:sp>
        <p:nvSpPr>
          <p:cNvPr id="5" name="TextBox 4">
            <a:extLst>
              <a:ext uri="{FF2B5EF4-FFF2-40B4-BE49-F238E27FC236}">
                <a16:creationId xmlns:a16="http://schemas.microsoft.com/office/drawing/2014/main" id="{B5E0AFE1-5199-4A6C-A463-B8AAA8D33484}"/>
              </a:ext>
            </a:extLst>
          </p:cNvPr>
          <p:cNvSpPr txBox="1"/>
          <p:nvPr/>
        </p:nvSpPr>
        <p:spPr>
          <a:xfrm>
            <a:off x="457200" y="6553200"/>
            <a:ext cx="7948714" cy="369332"/>
          </a:xfrm>
          <a:prstGeom prst="rect">
            <a:avLst/>
          </a:prstGeom>
          <a:noFill/>
        </p:spPr>
        <p:txBody>
          <a:bodyPr wrap="none" rtlCol="0">
            <a:spAutoFit/>
          </a:bodyPr>
          <a:lstStyle/>
          <a:p>
            <a:r>
              <a:rPr lang="en-US" dirty="0">
                <a:solidFill>
                  <a:schemeClr val="tx2">
                    <a:lumMod val="60000"/>
                    <a:lumOff val="40000"/>
                  </a:schemeClr>
                </a:solidFill>
              </a:rPr>
              <a:t>Note: there are some hidden slides that cover a bit more on this in the posted pptx.</a:t>
            </a:r>
          </a:p>
        </p:txBody>
      </p:sp>
    </p:spTree>
    <p:extLst>
      <p:ext uri="{BB962C8B-B14F-4D97-AF65-F5344CB8AC3E}">
        <p14:creationId xmlns:p14="http://schemas.microsoft.com/office/powerpoint/2010/main" val="271719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cstate="print"/>
          <a:srcRect/>
          <a:stretch>
            <a:fillRect/>
          </a:stretch>
        </p:blipFill>
        <p:spPr bwMode="auto">
          <a:xfrm>
            <a:off x="2286000" y="0"/>
            <a:ext cx="6096000" cy="6644081"/>
          </a:xfrm>
          <a:prstGeom prst="rect">
            <a:avLst/>
          </a:prstGeom>
          <a:noFill/>
          <a:ln w="9525">
            <a:noFill/>
            <a:miter lim="800000"/>
            <a:headEnd/>
            <a:tailEnd/>
          </a:ln>
        </p:spPr>
      </p:pic>
      <p:sp>
        <p:nvSpPr>
          <p:cNvPr id="5" name="TextBox 4"/>
          <p:cNvSpPr txBox="1"/>
          <p:nvPr/>
        </p:nvSpPr>
        <p:spPr>
          <a:xfrm>
            <a:off x="0" y="0"/>
            <a:ext cx="1915781" cy="338554"/>
          </a:xfrm>
          <a:prstGeom prst="rect">
            <a:avLst/>
          </a:prstGeom>
          <a:noFill/>
          <a:ln>
            <a:solidFill>
              <a:srgbClr val="FF0000"/>
            </a:solidFill>
          </a:ln>
        </p:spPr>
        <p:txBody>
          <a:bodyPr wrap="none" rtlCol="0">
            <a:spAutoFit/>
          </a:bodyPr>
          <a:lstStyle/>
          <a:p>
            <a:r>
              <a:rPr lang="en-US" sz="1600" dirty="0">
                <a:solidFill>
                  <a:srgbClr val="FF0000"/>
                </a:solidFill>
              </a:rPr>
              <a:t>Background: booting</a:t>
            </a:r>
          </a:p>
        </p:txBody>
      </p:sp>
    </p:spTree>
    <p:extLst>
      <p:ext uri="{BB962C8B-B14F-4D97-AF65-F5344CB8AC3E}">
        <p14:creationId xmlns:p14="http://schemas.microsoft.com/office/powerpoint/2010/main" val="3773716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Copyright, </a:t>
            </a:r>
            <a:r>
              <a:rPr lang="en-US" dirty="0" err="1"/>
              <a:t>Copyleft</a:t>
            </a:r>
            <a:r>
              <a:rPr lang="en-US" dirty="0"/>
              <a:t>, and Legal Issues</a:t>
            </a:r>
          </a:p>
        </p:txBody>
      </p:sp>
      <p:pic>
        <p:nvPicPr>
          <p:cNvPr id="5" name="Picture 2" descr="http://beagle.s3.amazonaws.com/graphics/beaglebone/beaglebone-in-hand.JPG"/>
          <p:cNvPicPr>
            <a:picLocks noChangeAspect="1" noChangeArrowheads="1"/>
          </p:cNvPicPr>
          <p:nvPr/>
        </p:nvPicPr>
        <p:blipFill>
          <a:blip r:embed="rId3" cstate="print"/>
          <a:srcRect l="16250" t="-758" r="25000"/>
          <a:stretch>
            <a:fillRect/>
          </a:stretch>
        </p:blipFill>
        <p:spPr bwMode="auto">
          <a:xfrm>
            <a:off x="6400800" y="3733800"/>
            <a:ext cx="2743199" cy="3124200"/>
          </a:xfrm>
          <a:prstGeom prst="rect">
            <a:avLst/>
          </a:prstGeom>
          <a:noFill/>
        </p:spPr>
      </p:pic>
      <p:pic>
        <p:nvPicPr>
          <p:cNvPr id="6" name="Picture 10" descr="http://dev.emcelettronica.com/files/u4/Linux_on_Hardware.jpg"/>
          <p:cNvPicPr>
            <a:picLocks noChangeAspect="1" noChangeArrowheads="1"/>
          </p:cNvPicPr>
          <p:nvPr/>
        </p:nvPicPr>
        <p:blipFill>
          <a:blip r:embed="rId4" cstate="print"/>
          <a:srcRect/>
          <a:stretch>
            <a:fillRect/>
          </a:stretch>
        </p:blipFill>
        <p:spPr bwMode="auto">
          <a:xfrm>
            <a:off x="2819400" y="4833582"/>
            <a:ext cx="3390900" cy="202441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Handoff from the Kernel</a:t>
            </a:r>
          </a:p>
        </p:txBody>
      </p:sp>
      <p:sp>
        <p:nvSpPr>
          <p:cNvPr id="8" name="Content Placeholder 7"/>
          <p:cNvSpPr>
            <a:spLocks noGrp="1"/>
          </p:cNvSpPr>
          <p:nvPr>
            <p:ph sz="half" idx="2"/>
          </p:nvPr>
        </p:nvSpPr>
        <p:spPr>
          <a:xfrm>
            <a:off x="5334000" y="1600200"/>
            <a:ext cx="3657600" cy="4525963"/>
          </a:xfrm>
        </p:spPr>
        <p:txBody>
          <a:bodyPr/>
          <a:lstStyle/>
          <a:p>
            <a:r>
              <a:rPr lang="en-US" dirty="0"/>
              <a:t>Kernel tries to start </a:t>
            </a:r>
            <a:r>
              <a:rPr lang="en-US" dirty="0" err="1"/>
              <a:t>init.</a:t>
            </a:r>
            <a:endParaRPr lang="en-US" dirty="0"/>
          </a:p>
          <a:p>
            <a:pPr lvl="1"/>
            <a:r>
              <a:rPr lang="en-US" dirty="0"/>
              <a:t>Tries a few locations</a:t>
            </a:r>
          </a:p>
          <a:p>
            <a:pPr lvl="2"/>
            <a:r>
              <a:rPr lang="en-US" dirty="0"/>
              <a:t>Doesn’t return if successful, so first that succeeds is all that runs.</a:t>
            </a:r>
          </a:p>
          <a:p>
            <a:pPr lvl="1"/>
            <a:endParaRPr lang="en-US" dirty="0"/>
          </a:p>
        </p:txBody>
      </p:sp>
      <p:pic>
        <p:nvPicPr>
          <p:cNvPr id="3074" name="Picture 2"/>
          <p:cNvPicPr>
            <a:picLocks noGrp="1" noChangeAspect="1" noChangeArrowheads="1"/>
          </p:cNvPicPr>
          <p:nvPr>
            <p:ph sz="half" idx="1"/>
          </p:nvPr>
        </p:nvPicPr>
        <p:blipFill>
          <a:blip r:embed="rId3" cstate="print"/>
          <a:srcRect/>
          <a:stretch>
            <a:fillRect/>
          </a:stretch>
        </p:blipFill>
        <p:spPr bwMode="auto">
          <a:xfrm>
            <a:off x="0" y="2607088"/>
            <a:ext cx="5486400" cy="936212"/>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228600" y="3543300"/>
            <a:ext cx="4705350" cy="1485900"/>
          </a:xfrm>
          <a:prstGeom prst="rect">
            <a:avLst/>
          </a:prstGeom>
          <a:noFill/>
          <a:ln w="9525">
            <a:noFill/>
            <a:miter lim="800000"/>
            <a:headEnd/>
            <a:tailEnd/>
          </a:ln>
        </p:spPr>
      </p:pic>
      <p:sp>
        <p:nvSpPr>
          <p:cNvPr id="6" name="TextBox 5"/>
          <p:cNvSpPr txBox="1"/>
          <p:nvPr/>
        </p:nvSpPr>
        <p:spPr>
          <a:xfrm>
            <a:off x="0" y="0"/>
            <a:ext cx="1915781" cy="338554"/>
          </a:xfrm>
          <a:prstGeom prst="rect">
            <a:avLst/>
          </a:prstGeom>
          <a:noFill/>
          <a:ln>
            <a:solidFill>
              <a:srgbClr val="FF0000"/>
            </a:solidFill>
          </a:ln>
        </p:spPr>
        <p:txBody>
          <a:bodyPr wrap="none" rtlCol="0">
            <a:spAutoFit/>
          </a:bodyPr>
          <a:lstStyle/>
          <a:p>
            <a:r>
              <a:rPr lang="en-US" sz="1600" dirty="0">
                <a:solidFill>
                  <a:srgbClr val="FF0000"/>
                </a:solidFill>
              </a:rPr>
              <a:t>Background: booting</a:t>
            </a:r>
          </a:p>
        </p:txBody>
      </p:sp>
    </p:spTree>
    <p:extLst>
      <p:ext uri="{BB962C8B-B14F-4D97-AF65-F5344CB8AC3E}">
        <p14:creationId xmlns:p14="http://schemas.microsoft.com/office/powerpoint/2010/main" val="3105043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init</a:t>
            </a:r>
            <a:r>
              <a:rPr lang="en-US" dirty="0"/>
              <a:t> process</a:t>
            </a:r>
          </a:p>
        </p:txBody>
      </p:sp>
      <p:sp>
        <p:nvSpPr>
          <p:cNvPr id="5" name="Content Placeholder 4"/>
          <p:cNvSpPr>
            <a:spLocks noGrp="1"/>
          </p:cNvSpPr>
          <p:nvPr>
            <p:ph idx="1"/>
          </p:nvPr>
        </p:nvSpPr>
        <p:spPr/>
        <p:txBody>
          <a:bodyPr/>
          <a:lstStyle/>
          <a:p>
            <a:r>
              <a:rPr lang="en-US" dirty="0"/>
              <a:t>Init is the ultimate parent of all user-space processes.</a:t>
            </a:r>
          </a:p>
          <a:p>
            <a:pPr lvl="1"/>
            <a:r>
              <a:rPr lang="en-US" dirty="0"/>
              <a:t>Provides all default environment variables including PATH</a:t>
            </a:r>
          </a:p>
          <a:p>
            <a:r>
              <a:rPr lang="en-US" dirty="0"/>
              <a:t>Init uses a text file, </a:t>
            </a:r>
            <a:r>
              <a:rPr lang="en-US" sz="2800" b="1" dirty="0">
                <a:latin typeface="Courier New" pitchFamily="49" charset="0"/>
                <a:cs typeface="Courier New" pitchFamily="49" charset="0"/>
              </a:rPr>
              <a:t>/etc/</a:t>
            </a:r>
            <a:r>
              <a:rPr lang="en-US" sz="2800" b="1" dirty="0" err="1">
                <a:latin typeface="Courier New" pitchFamily="49" charset="0"/>
                <a:cs typeface="Courier New" pitchFamily="49" charset="0"/>
              </a:rPr>
              <a:t>inittab</a:t>
            </a:r>
            <a:r>
              <a:rPr lang="en-US" dirty="0"/>
              <a:t>.</a:t>
            </a:r>
          </a:p>
          <a:p>
            <a:pPr lvl="1"/>
            <a:r>
              <a:rPr lang="en-US" dirty="0"/>
              <a:t>That file includes a number of “run levels” that are used to determine what init should do.</a:t>
            </a:r>
          </a:p>
          <a:p>
            <a:pPr lvl="2"/>
            <a:r>
              <a:rPr lang="en-US" dirty="0"/>
              <a:t>Halt, reboot, general-purpose multi-user, etc.</a:t>
            </a:r>
          </a:p>
          <a:p>
            <a:pPr lvl="1"/>
            <a:endParaRPr lang="en-US" dirty="0"/>
          </a:p>
        </p:txBody>
      </p:sp>
      <p:sp>
        <p:nvSpPr>
          <p:cNvPr id="4" name="TextBox 3"/>
          <p:cNvSpPr txBox="1"/>
          <p:nvPr/>
        </p:nvSpPr>
        <p:spPr>
          <a:xfrm>
            <a:off x="0" y="0"/>
            <a:ext cx="1915781" cy="338554"/>
          </a:xfrm>
          <a:prstGeom prst="rect">
            <a:avLst/>
          </a:prstGeom>
          <a:noFill/>
          <a:ln>
            <a:solidFill>
              <a:srgbClr val="FF0000"/>
            </a:solidFill>
          </a:ln>
        </p:spPr>
        <p:txBody>
          <a:bodyPr wrap="none" rtlCol="0">
            <a:spAutoFit/>
          </a:bodyPr>
          <a:lstStyle/>
          <a:p>
            <a:r>
              <a:rPr lang="en-US" sz="1600" dirty="0">
                <a:solidFill>
                  <a:srgbClr val="FF0000"/>
                </a:solidFill>
              </a:rPr>
              <a:t>Background: booting</a:t>
            </a:r>
          </a:p>
        </p:txBody>
      </p:sp>
    </p:spTree>
    <p:extLst>
      <p:ext uri="{BB962C8B-B14F-4D97-AF65-F5344CB8AC3E}">
        <p14:creationId xmlns:p14="http://schemas.microsoft.com/office/powerpoint/2010/main" val="3266441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 (continued)</a:t>
            </a:r>
          </a:p>
        </p:txBody>
      </p:sp>
      <p:pic>
        <p:nvPicPr>
          <p:cNvPr id="4" name="Picture 2"/>
          <p:cNvPicPr>
            <a:picLocks noChangeAspect="1" noChangeArrowheads="1"/>
          </p:cNvPicPr>
          <p:nvPr/>
        </p:nvPicPr>
        <p:blipFill>
          <a:blip r:embed="rId3" cstate="print"/>
          <a:srcRect/>
          <a:stretch>
            <a:fillRect/>
          </a:stretch>
        </p:blipFill>
        <p:spPr bwMode="auto">
          <a:xfrm>
            <a:off x="152400" y="1524000"/>
            <a:ext cx="4152900" cy="2047875"/>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1524000" y="4572000"/>
            <a:ext cx="5410200" cy="1428750"/>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4953000" y="1600200"/>
            <a:ext cx="4029075" cy="2647950"/>
          </a:xfrm>
          <a:prstGeom prst="rect">
            <a:avLst/>
          </a:prstGeom>
          <a:noFill/>
          <a:ln w="9525">
            <a:noFill/>
            <a:miter lim="800000"/>
            <a:headEnd/>
            <a:tailEnd/>
          </a:ln>
        </p:spPr>
      </p:pic>
      <p:sp>
        <p:nvSpPr>
          <p:cNvPr id="9" name="Oval 8"/>
          <p:cNvSpPr/>
          <p:nvPr/>
        </p:nvSpPr>
        <p:spPr>
          <a:xfrm>
            <a:off x="4846704" y="2156012"/>
            <a:ext cx="3962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5410200" y="4495800"/>
            <a:ext cx="1905000" cy="167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0" y="6488668"/>
            <a:ext cx="3951146" cy="369332"/>
          </a:xfrm>
          <a:prstGeom prst="rect">
            <a:avLst/>
          </a:prstGeom>
          <a:noFill/>
        </p:spPr>
        <p:txBody>
          <a:bodyPr wrap="none" rtlCol="0">
            <a:spAutoFit/>
          </a:bodyPr>
          <a:lstStyle/>
          <a:p>
            <a:r>
              <a:rPr lang="en-US" dirty="0" err="1">
                <a:solidFill>
                  <a:srgbClr val="FF0000"/>
                </a:solidFill>
              </a:rPr>
              <a:t>init.d</a:t>
            </a:r>
            <a:r>
              <a:rPr lang="en-US" dirty="0">
                <a:solidFill>
                  <a:srgbClr val="FF0000"/>
                </a:solidFill>
              </a:rPr>
              <a:t> holds the scripts for each service.  </a:t>
            </a:r>
          </a:p>
        </p:txBody>
      </p:sp>
      <p:sp>
        <p:nvSpPr>
          <p:cNvPr id="13" name="Oval 12"/>
          <p:cNvSpPr/>
          <p:nvPr/>
        </p:nvSpPr>
        <p:spPr>
          <a:xfrm>
            <a:off x="4648200" y="2895600"/>
            <a:ext cx="4038600" cy="3048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914400" y="4495800"/>
            <a:ext cx="4038600" cy="3048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3810000" y="6096000"/>
            <a:ext cx="4661661" cy="646331"/>
          </a:xfrm>
          <a:prstGeom prst="rect">
            <a:avLst/>
          </a:prstGeom>
          <a:noFill/>
        </p:spPr>
        <p:txBody>
          <a:bodyPr wrap="none" rtlCol="0">
            <a:spAutoFit/>
          </a:bodyPr>
          <a:lstStyle/>
          <a:p>
            <a:r>
              <a:rPr lang="en-US" dirty="0" err="1">
                <a:solidFill>
                  <a:srgbClr val="92D050"/>
                </a:solidFill>
              </a:rPr>
              <a:t>rcN.d</a:t>
            </a:r>
            <a:r>
              <a:rPr lang="en-US" dirty="0">
                <a:solidFill>
                  <a:srgbClr val="92D050"/>
                </a:solidFill>
              </a:rPr>
              <a:t> holds </a:t>
            </a:r>
            <a:r>
              <a:rPr lang="en-US" dirty="0" err="1">
                <a:solidFill>
                  <a:srgbClr val="92D050"/>
                </a:solidFill>
              </a:rPr>
              <a:t>symlinks</a:t>
            </a:r>
            <a:r>
              <a:rPr lang="en-US" dirty="0">
                <a:solidFill>
                  <a:srgbClr val="92D050"/>
                </a:solidFill>
              </a:rPr>
              <a:t> to start or kill each process</a:t>
            </a:r>
          </a:p>
          <a:p>
            <a:r>
              <a:rPr lang="en-US" dirty="0">
                <a:solidFill>
                  <a:srgbClr val="92D050"/>
                </a:solidFill>
              </a:rPr>
              <a:t>associated with that </a:t>
            </a:r>
            <a:r>
              <a:rPr lang="en-US" dirty="0" err="1">
                <a:solidFill>
                  <a:srgbClr val="92D050"/>
                </a:solidFill>
              </a:rPr>
              <a:t>runlevel</a:t>
            </a:r>
            <a:r>
              <a:rPr lang="en-US" dirty="0">
                <a:solidFill>
                  <a:srgbClr val="92D050"/>
                </a:solidFill>
              </a:rPr>
              <a:t>.</a:t>
            </a:r>
          </a:p>
        </p:txBody>
      </p:sp>
      <p:sp>
        <p:nvSpPr>
          <p:cNvPr id="16" name="TextBox 15"/>
          <p:cNvSpPr txBox="1"/>
          <p:nvPr/>
        </p:nvSpPr>
        <p:spPr>
          <a:xfrm>
            <a:off x="0" y="0"/>
            <a:ext cx="1915781" cy="338554"/>
          </a:xfrm>
          <a:prstGeom prst="rect">
            <a:avLst/>
          </a:prstGeom>
          <a:noFill/>
          <a:ln>
            <a:solidFill>
              <a:srgbClr val="FF0000"/>
            </a:solidFill>
          </a:ln>
        </p:spPr>
        <p:txBody>
          <a:bodyPr wrap="none" rtlCol="0">
            <a:spAutoFit/>
          </a:bodyPr>
          <a:lstStyle/>
          <a:p>
            <a:r>
              <a:rPr lang="en-US" sz="1600" dirty="0">
                <a:solidFill>
                  <a:srgbClr val="FF0000"/>
                </a:solidFill>
              </a:rPr>
              <a:t>Background: booting</a:t>
            </a:r>
          </a:p>
        </p:txBody>
      </p:sp>
    </p:spTree>
    <p:extLst>
      <p:ext uri="{BB962C8B-B14F-4D97-AF65-F5344CB8AC3E}">
        <p14:creationId xmlns:p14="http://schemas.microsoft.com/office/powerpoint/2010/main" val="305460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across)">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p:bldP spid="13" grpId="0" animBg="1"/>
      <p:bldP spid="14" grpId="0" animBg="1"/>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Background</a:t>
            </a:r>
          </a:p>
          <a:p>
            <a:pPr lvl="1"/>
            <a:r>
              <a:rPr lang="en-US" dirty="0"/>
              <a:t>Legal issues, versioning, building, user basics, FHS, booting</a:t>
            </a:r>
          </a:p>
          <a:p>
            <a:r>
              <a:rPr lang="en-US" dirty="0">
                <a:solidFill>
                  <a:srgbClr val="FF0000"/>
                </a:solidFill>
              </a:rPr>
              <a:t>Embedded Linux </a:t>
            </a:r>
            <a:r>
              <a:rPr lang="en-US" sz="2000" dirty="0">
                <a:solidFill>
                  <a:srgbClr val="FF0000"/>
                </a:solidFill>
              </a:rPr>
              <a:t>(common but </a:t>
            </a:r>
            <a:r>
              <a:rPr lang="en-US" sz="2000" b="1" u="sng" dirty="0">
                <a:solidFill>
                  <a:srgbClr val="FF0000"/>
                </a:solidFill>
              </a:rPr>
              <a:t>not</a:t>
            </a:r>
            <a:r>
              <a:rPr lang="en-US" sz="2000" dirty="0">
                <a:solidFill>
                  <a:srgbClr val="FF0000"/>
                </a:solidFill>
              </a:rPr>
              <a:t> required attributes)</a:t>
            </a:r>
            <a:endParaRPr lang="en-US" dirty="0">
              <a:solidFill>
                <a:srgbClr val="FF0000"/>
              </a:solidFill>
            </a:endParaRPr>
          </a:p>
          <a:p>
            <a:pPr lvl="1"/>
            <a:r>
              <a:rPr lang="en-US" dirty="0">
                <a:solidFill>
                  <a:srgbClr val="FF0000"/>
                </a:solidFill>
              </a:rPr>
              <a:t>Small footprint (</a:t>
            </a:r>
            <a:r>
              <a:rPr lang="en-US" dirty="0" err="1">
                <a:solidFill>
                  <a:srgbClr val="FF0000"/>
                </a:solidFill>
              </a:rPr>
              <a:t>BusyBox</a:t>
            </a:r>
            <a:r>
              <a:rPr lang="en-US" dirty="0">
                <a:solidFill>
                  <a:srgbClr val="FF0000"/>
                </a:solidFill>
              </a:rPr>
              <a:t>)</a:t>
            </a:r>
          </a:p>
          <a:p>
            <a:pPr lvl="1"/>
            <a:r>
              <a:rPr lang="en-US" dirty="0"/>
              <a:t>Flash file system</a:t>
            </a:r>
          </a:p>
          <a:p>
            <a:pPr lvl="1"/>
            <a:r>
              <a:rPr lang="en-US" dirty="0"/>
              <a:t>Real time support</a:t>
            </a:r>
          </a:p>
        </p:txBody>
      </p:sp>
    </p:spTree>
    <p:extLst>
      <p:ext uri="{BB962C8B-B14F-4D97-AF65-F5344CB8AC3E}">
        <p14:creationId xmlns:p14="http://schemas.microsoft.com/office/powerpoint/2010/main" val="911506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makes a Linux install “embedded”?</a:t>
            </a:r>
          </a:p>
        </p:txBody>
      </p:sp>
      <p:sp>
        <p:nvSpPr>
          <p:cNvPr id="3" name="Content Placeholder 2"/>
          <p:cNvSpPr>
            <a:spLocks noGrp="1"/>
          </p:cNvSpPr>
          <p:nvPr>
            <p:ph idx="1"/>
          </p:nvPr>
        </p:nvSpPr>
        <p:spPr/>
        <p:txBody>
          <a:bodyPr/>
          <a:lstStyle/>
          <a:p>
            <a:r>
              <a:rPr lang="en-US" dirty="0"/>
              <a:t>It’s one of those poorly defined terms, but in general it will have one or more of the following</a:t>
            </a:r>
          </a:p>
          <a:p>
            <a:pPr lvl="1"/>
            <a:r>
              <a:rPr lang="en-US" dirty="0"/>
              <a:t>small footprint</a:t>
            </a:r>
          </a:p>
          <a:p>
            <a:pPr lvl="1"/>
            <a:r>
              <a:rPr lang="en-US" dirty="0"/>
              <a:t>flash files system</a:t>
            </a:r>
          </a:p>
          <a:p>
            <a:pPr lvl="1"/>
            <a:r>
              <a:rPr lang="en-US" dirty="0"/>
              <a:t>real-time extensions of some sort</a:t>
            </a:r>
          </a:p>
        </p:txBody>
      </p:sp>
      <p:sp>
        <p:nvSpPr>
          <p:cNvPr id="4" name="TextBox 3"/>
          <p:cNvSpPr txBox="1"/>
          <p:nvPr/>
        </p:nvSpPr>
        <p:spPr>
          <a:xfrm>
            <a:off x="0" y="0"/>
            <a:ext cx="1566454" cy="338554"/>
          </a:xfrm>
          <a:prstGeom prst="rect">
            <a:avLst/>
          </a:prstGeom>
          <a:noFill/>
          <a:ln>
            <a:solidFill>
              <a:srgbClr val="FF0000"/>
            </a:solidFill>
          </a:ln>
        </p:spPr>
        <p:txBody>
          <a:bodyPr wrap="none" rtlCol="0">
            <a:spAutoFit/>
          </a:bodyPr>
          <a:lstStyle/>
          <a:p>
            <a:r>
              <a:rPr lang="en-US" sz="1600" dirty="0">
                <a:solidFill>
                  <a:srgbClr val="FF0000"/>
                </a:solidFill>
              </a:rPr>
              <a:t>Embedded Linux</a:t>
            </a:r>
          </a:p>
        </p:txBody>
      </p:sp>
    </p:spTree>
    <p:extLst>
      <p:ext uri="{BB962C8B-B14F-4D97-AF65-F5344CB8AC3E}">
        <p14:creationId xmlns:p14="http://schemas.microsoft.com/office/powerpoint/2010/main" val="4164124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footprint--</a:t>
            </a:r>
            <a:r>
              <a:rPr lang="en-US" dirty="0" err="1"/>
              <a:t>Busybox</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r>
              <a:rPr lang="en-US" dirty="0"/>
              <a:t>A single executable that implements the functionality of a massive number of standard Linux utilities</a:t>
            </a:r>
          </a:p>
          <a:p>
            <a:pPr lvl="1"/>
            <a:r>
              <a:rPr lang="en-US" sz="2400" b="1" dirty="0" err="1">
                <a:latin typeface="Courier New" pitchFamily="49" charset="0"/>
                <a:cs typeface="Courier New" pitchFamily="49" charset="0"/>
              </a:rPr>
              <a:t>ls</a:t>
            </a:r>
            <a:r>
              <a:rPr lang="en-US" sz="2400" b="1" dirty="0">
                <a:latin typeface="Courier New" pitchFamily="49" charset="0"/>
                <a:cs typeface="Courier New" pitchFamily="49" charset="0"/>
              </a:rPr>
              <a:t>, </a:t>
            </a:r>
            <a:r>
              <a:rPr lang="en-US" sz="2400" b="1" dirty="0" err="1">
                <a:latin typeface="Courier New" pitchFamily="49" charset="0"/>
                <a:cs typeface="Courier New" pitchFamily="49" charset="0"/>
              </a:rPr>
              <a:t>gzip</a:t>
            </a:r>
            <a:r>
              <a:rPr lang="en-US" sz="2400" b="1" dirty="0">
                <a:latin typeface="Courier New" pitchFamily="49" charset="0"/>
                <a:cs typeface="Courier New" pitchFamily="49" charset="0"/>
              </a:rPr>
              <a:t>, </a:t>
            </a:r>
            <a:r>
              <a:rPr lang="en-US" sz="2400" b="1" dirty="0" err="1">
                <a:latin typeface="Courier New" pitchFamily="49" charset="0"/>
                <a:cs typeface="Courier New" pitchFamily="49" charset="0"/>
              </a:rPr>
              <a:t>ln</a:t>
            </a:r>
            <a:r>
              <a:rPr lang="en-US" sz="2400" b="1" dirty="0">
                <a:latin typeface="Courier New" pitchFamily="49" charset="0"/>
                <a:cs typeface="Courier New" pitchFamily="49" charset="0"/>
              </a:rPr>
              <a:t>, vi</a:t>
            </a:r>
            <a:r>
              <a:rPr lang="en-US" dirty="0"/>
              <a:t>.  Pretty much everything you normally need.</a:t>
            </a:r>
          </a:p>
          <a:p>
            <a:pPr lvl="2"/>
            <a:r>
              <a:rPr lang="en-US" dirty="0"/>
              <a:t>Some have limited features</a:t>
            </a:r>
          </a:p>
          <a:p>
            <a:pPr lvl="3"/>
            <a:r>
              <a:rPr lang="en-US" dirty="0" err="1"/>
              <a:t>Gzip</a:t>
            </a:r>
            <a:r>
              <a:rPr lang="en-US" dirty="0"/>
              <a:t> only does the basics for example.</a:t>
            </a:r>
          </a:p>
          <a:p>
            <a:pPr lvl="1"/>
            <a:r>
              <a:rPr lang="en-US" dirty="0"/>
              <a:t>Pick which utilities you want it to do</a:t>
            </a:r>
          </a:p>
          <a:p>
            <a:pPr lvl="2"/>
            <a:r>
              <a:rPr lang="en-US" dirty="0"/>
              <a:t>Can either drop support altogether or install real version if needed</a:t>
            </a:r>
          </a:p>
          <a:p>
            <a:pPr lvl="1"/>
            <a:r>
              <a:rPr lang="en-US" dirty="0"/>
              <a:t>Highly configurable (similar to Linux itself), easy to cross-compile.</a:t>
            </a:r>
          </a:p>
          <a:p>
            <a:r>
              <a:rPr lang="en-US" dirty="0"/>
              <a:t>Example given is around 2MB statically compiled!</a:t>
            </a:r>
          </a:p>
        </p:txBody>
      </p:sp>
      <p:sp>
        <p:nvSpPr>
          <p:cNvPr id="4" name="TextBox 3"/>
          <p:cNvSpPr txBox="1"/>
          <p:nvPr/>
        </p:nvSpPr>
        <p:spPr>
          <a:xfrm>
            <a:off x="533400" y="1219200"/>
            <a:ext cx="8001000" cy="3170099"/>
          </a:xfrm>
          <a:prstGeom prst="rect">
            <a:avLst/>
          </a:prstGeom>
          <a:noFill/>
        </p:spPr>
        <p:txBody>
          <a:bodyPr wrap="square" rtlCol="0">
            <a:spAutoFit/>
          </a:bodyPr>
          <a:lstStyle/>
          <a:p>
            <a:pPr marL="0" lvl="1"/>
            <a:r>
              <a:rPr lang="en-US" sz="1400" dirty="0" err="1">
                <a:solidFill>
                  <a:srgbClr val="FF0000"/>
                </a:solidFill>
              </a:rPr>
              <a:t>addgroup</a:t>
            </a:r>
            <a:r>
              <a:rPr lang="en-US" sz="1400" dirty="0">
                <a:solidFill>
                  <a:srgbClr val="FF0000"/>
                </a:solidFill>
              </a:rPr>
              <a:t>, </a:t>
            </a:r>
            <a:r>
              <a:rPr lang="en-US" sz="1400" dirty="0" err="1">
                <a:solidFill>
                  <a:srgbClr val="FF0000"/>
                </a:solidFill>
              </a:rPr>
              <a:t>adduser</a:t>
            </a:r>
            <a:r>
              <a:rPr lang="en-US" sz="1400" dirty="0">
                <a:solidFill>
                  <a:srgbClr val="FF0000"/>
                </a:solidFill>
              </a:rPr>
              <a:t>, </a:t>
            </a:r>
            <a:r>
              <a:rPr lang="en-US" sz="1400" dirty="0" err="1">
                <a:solidFill>
                  <a:srgbClr val="FF0000"/>
                </a:solidFill>
              </a:rPr>
              <a:t>ar</a:t>
            </a:r>
            <a:r>
              <a:rPr lang="en-US" sz="1400" dirty="0">
                <a:solidFill>
                  <a:srgbClr val="FF0000"/>
                </a:solidFill>
              </a:rPr>
              <a:t>, ash, </a:t>
            </a:r>
            <a:r>
              <a:rPr lang="en-US" sz="1400" dirty="0" err="1">
                <a:solidFill>
                  <a:srgbClr val="FF0000"/>
                </a:solidFill>
              </a:rPr>
              <a:t>awk</a:t>
            </a:r>
            <a:r>
              <a:rPr lang="en-US" sz="1400" dirty="0">
                <a:solidFill>
                  <a:srgbClr val="FF0000"/>
                </a:solidFill>
              </a:rPr>
              <a:t>, </a:t>
            </a:r>
            <a:r>
              <a:rPr lang="en-US" sz="1400" dirty="0" err="1">
                <a:solidFill>
                  <a:srgbClr val="FF0000"/>
                </a:solidFill>
              </a:rPr>
              <a:t>basename</a:t>
            </a:r>
            <a:r>
              <a:rPr lang="en-US" sz="1400" dirty="0">
                <a:solidFill>
                  <a:srgbClr val="FF0000"/>
                </a:solidFill>
              </a:rPr>
              <a:t>, </a:t>
            </a:r>
            <a:r>
              <a:rPr lang="en-US" sz="1400" dirty="0" err="1">
                <a:solidFill>
                  <a:srgbClr val="FF0000"/>
                </a:solidFill>
              </a:rPr>
              <a:t>blkid</a:t>
            </a:r>
            <a:r>
              <a:rPr lang="en-US" sz="1400" dirty="0">
                <a:solidFill>
                  <a:srgbClr val="FF0000"/>
                </a:solidFill>
              </a:rPr>
              <a:t>, bunzip2, </a:t>
            </a:r>
            <a:r>
              <a:rPr lang="en-US" sz="1400" dirty="0" err="1">
                <a:solidFill>
                  <a:srgbClr val="FF0000"/>
                </a:solidFill>
              </a:rPr>
              <a:t>bzcat</a:t>
            </a:r>
            <a:r>
              <a:rPr lang="en-US" sz="1400" dirty="0">
                <a:solidFill>
                  <a:srgbClr val="FF0000"/>
                </a:solidFill>
              </a:rPr>
              <a:t>, cat, </a:t>
            </a:r>
            <a:r>
              <a:rPr lang="en-US" sz="1400" dirty="0" err="1">
                <a:solidFill>
                  <a:srgbClr val="FF0000"/>
                </a:solidFill>
              </a:rPr>
              <a:t>chattr</a:t>
            </a:r>
            <a:r>
              <a:rPr lang="en-US" sz="1400" dirty="0">
                <a:solidFill>
                  <a:srgbClr val="FF0000"/>
                </a:solidFill>
              </a:rPr>
              <a:t>, </a:t>
            </a:r>
            <a:r>
              <a:rPr lang="en-US" sz="1400" dirty="0" err="1">
                <a:solidFill>
                  <a:srgbClr val="FF0000"/>
                </a:solidFill>
              </a:rPr>
              <a:t>chgrp</a:t>
            </a:r>
            <a:r>
              <a:rPr lang="en-US" sz="1400" dirty="0">
                <a:solidFill>
                  <a:srgbClr val="FF0000"/>
                </a:solidFill>
              </a:rPr>
              <a:t>, </a:t>
            </a:r>
            <a:r>
              <a:rPr lang="en-US" sz="1400" dirty="0" err="1">
                <a:solidFill>
                  <a:srgbClr val="FF0000"/>
                </a:solidFill>
              </a:rPr>
              <a:t>chmod</a:t>
            </a:r>
            <a:r>
              <a:rPr lang="en-US" sz="1400" dirty="0">
                <a:solidFill>
                  <a:srgbClr val="FF0000"/>
                </a:solidFill>
              </a:rPr>
              <a:t>, </a:t>
            </a:r>
            <a:r>
              <a:rPr lang="en-US" sz="1400" dirty="0" err="1">
                <a:solidFill>
                  <a:srgbClr val="FF0000"/>
                </a:solidFill>
              </a:rPr>
              <a:t>chown</a:t>
            </a:r>
            <a:r>
              <a:rPr lang="en-US" sz="1400" dirty="0">
                <a:solidFill>
                  <a:srgbClr val="FF0000"/>
                </a:solidFill>
              </a:rPr>
              <a:t>, </a:t>
            </a:r>
            <a:r>
              <a:rPr lang="en-US" sz="1400" dirty="0" err="1">
                <a:solidFill>
                  <a:srgbClr val="FF0000"/>
                </a:solidFill>
              </a:rPr>
              <a:t>chpasswd</a:t>
            </a:r>
            <a:r>
              <a:rPr lang="en-US" sz="1400" dirty="0">
                <a:solidFill>
                  <a:srgbClr val="FF0000"/>
                </a:solidFill>
              </a:rPr>
              <a:t>, </a:t>
            </a:r>
            <a:r>
              <a:rPr lang="en-US" sz="1400" dirty="0" err="1">
                <a:solidFill>
                  <a:srgbClr val="FF0000"/>
                </a:solidFill>
              </a:rPr>
              <a:t>chroot</a:t>
            </a:r>
            <a:r>
              <a:rPr lang="en-US" sz="1400" dirty="0">
                <a:solidFill>
                  <a:srgbClr val="FF0000"/>
                </a:solidFill>
              </a:rPr>
              <a:t>, </a:t>
            </a:r>
            <a:r>
              <a:rPr lang="en-US" sz="1400" dirty="0" err="1">
                <a:solidFill>
                  <a:srgbClr val="FF0000"/>
                </a:solidFill>
              </a:rPr>
              <a:t>chvt</a:t>
            </a:r>
            <a:r>
              <a:rPr lang="en-US" sz="1400" dirty="0">
                <a:solidFill>
                  <a:srgbClr val="FF0000"/>
                </a:solidFill>
              </a:rPr>
              <a:t>, clear, </a:t>
            </a:r>
            <a:r>
              <a:rPr lang="en-US" sz="1400" dirty="0" err="1">
                <a:solidFill>
                  <a:srgbClr val="FF0000"/>
                </a:solidFill>
              </a:rPr>
              <a:t>cmp</a:t>
            </a:r>
            <a:r>
              <a:rPr lang="en-US" sz="1400" dirty="0">
                <a:solidFill>
                  <a:srgbClr val="FF0000"/>
                </a:solidFill>
              </a:rPr>
              <a:t>, cp, </a:t>
            </a:r>
            <a:r>
              <a:rPr lang="en-US" sz="1400" dirty="0" err="1">
                <a:solidFill>
                  <a:srgbClr val="FF0000"/>
                </a:solidFill>
              </a:rPr>
              <a:t>cpio</a:t>
            </a:r>
            <a:r>
              <a:rPr lang="en-US" sz="1400" dirty="0">
                <a:solidFill>
                  <a:srgbClr val="FF0000"/>
                </a:solidFill>
              </a:rPr>
              <a:t>, </a:t>
            </a:r>
            <a:r>
              <a:rPr lang="en-US" sz="1400" dirty="0" err="1">
                <a:solidFill>
                  <a:srgbClr val="FF0000"/>
                </a:solidFill>
              </a:rPr>
              <a:t>cryptpw</a:t>
            </a:r>
            <a:r>
              <a:rPr lang="en-US" sz="1400" dirty="0">
                <a:solidFill>
                  <a:srgbClr val="FF0000"/>
                </a:solidFill>
              </a:rPr>
              <a:t>, cut, date, dc, </a:t>
            </a:r>
            <a:r>
              <a:rPr lang="en-US" sz="1400" dirty="0" err="1">
                <a:solidFill>
                  <a:srgbClr val="FF0000"/>
                </a:solidFill>
              </a:rPr>
              <a:t>dd</a:t>
            </a:r>
            <a:r>
              <a:rPr lang="en-US" sz="1400" dirty="0">
                <a:solidFill>
                  <a:srgbClr val="FF0000"/>
                </a:solidFill>
              </a:rPr>
              <a:t>, </a:t>
            </a:r>
            <a:r>
              <a:rPr lang="en-US" sz="1400" dirty="0" err="1">
                <a:solidFill>
                  <a:srgbClr val="FF0000"/>
                </a:solidFill>
              </a:rPr>
              <a:t>deallocvt</a:t>
            </a:r>
            <a:r>
              <a:rPr lang="en-US" sz="1400" dirty="0">
                <a:solidFill>
                  <a:srgbClr val="FF0000"/>
                </a:solidFill>
              </a:rPr>
              <a:t>, </a:t>
            </a:r>
            <a:r>
              <a:rPr lang="en-US" sz="1400" dirty="0" err="1">
                <a:solidFill>
                  <a:srgbClr val="FF0000"/>
                </a:solidFill>
              </a:rPr>
              <a:t>delgroup</a:t>
            </a:r>
            <a:r>
              <a:rPr lang="en-US" sz="1400" dirty="0">
                <a:solidFill>
                  <a:srgbClr val="FF0000"/>
                </a:solidFill>
              </a:rPr>
              <a:t>, </a:t>
            </a:r>
            <a:r>
              <a:rPr lang="en-US" sz="1400" dirty="0" err="1">
                <a:solidFill>
                  <a:srgbClr val="FF0000"/>
                </a:solidFill>
              </a:rPr>
              <a:t>deluser</a:t>
            </a:r>
            <a:r>
              <a:rPr lang="en-US" sz="1400" dirty="0">
                <a:solidFill>
                  <a:srgbClr val="FF0000"/>
                </a:solidFill>
              </a:rPr>
              <a:t>, </a:t>
            </a:r>
            <a:r>
              <a:rPr lang="en-US" sz="1400" dirty="0" err="1">
                <a:solidFill>
                  <a:srgbClr val="FF0000"/>
                </a:solidFill>
              </a:rPr>
              <a:t>df</a:t>
            </a:r>
            <a:r>
              <a:rPr lang="en-US" sz="1400" dirty="0">
                <a:solidFill>
                  <a:srgbClr val="FF0000"/>
                </a:solidFill>
              </a:rPr>
              <a:t>, </a:t>
            </a:r>
            <a:r>
              <a:rPr lang="en-US" sz="1400" dirty="0" err="1">
                <a:solidFill>
                  <a:srgbClr val="FF0000"/>
                </a:solidFill>
              </a:rPr>
              <a:t>dhcprelay</a:t>
            </a:r>
            <a:r>
              <a:rPr lang="en-US" sz="1400" dirty="0">
                <a:solidFill>
                  <a:srgbClr val="FF0000"/>
                </a:solidFill>
              </a:rPr>
              <a:t>, diff, </a:t>
            </a:r>
            <a:r>
              <a:rPr lang="en-US" sz="1400" dirty="0" err="1">
                <a:solidFill>
                  <a:srgbClr val="FF0000"/>
                </a:solidFill>
              </a:rPr>
              <a:t>dirname</a:t>
            </a:r>
            <a:r>
              <a:rPr lang="en-US" sz="1400" dirty="0">
                <a:solidFill>
                  <a:srgbClr val="FF0000"/>
                </a:solidFill>
              </a:rPr>
              <a:t>, </a:t>
            </a:r>
            <a:r>
              <a:rPr lang="en-US" sz="1400" dirty="0" err="1">
                <a:solidFill>
                  <a:srgbClr val="FF0000"/>
                </a:solidFill>
              </a:rPr>
              <a:t>dmesg</a:t>
            </a:r>
            <a:r>
              <a:rPr lang="en-US" sz="1400" dirty="0">
                <a:solidFill>
                  <a:srgbClr val="FF0000"/>
                </a:solidFill>
              </a:rPr>
              <a:t>, du, </a:t>
            </a:r>
            <a:r>
              <a:rPr lang="en-US" sz="1400" dirty="0" err="1">
                <a:solidFill>
                  <a:srgbClr val="FF0000"/>
                </a:solidFill>
              </a:rPr>
              <a:t>dumpkmap</a:t>
            </a:r>
            <a:r>
              <a:rPr lang="en-US" sz="1400" dirty="0">
                <a:solidFill>
                  <a:srgbClr val="FF0000"/>
                </a:solidFill>
              </a:rPr>
              <a:t>, </a:t>
            </a:r>
            <a:r>
              <a:rPr lang="en-US" sz="1400" dirty="0" err="1">
                <a:solidFill>
                  <a:srgbClr val="FF0000"/>
                </a:solidFill>
              </a:rPr>
              <a:t>dumpleases</a:t>
            </a:r>
            <a:r>
              <a:rPr lang="en-US" sz="1400" dirty="0">
                <a:solidFill>
                  <a:srgbClr val="FF0000"/>
                </a:solidFill>
              </a:rPr>
              <a:t>, echo, </a:t>
            </a:r>
            <a:r>
              <a:rPr lang="en-US" sz="1400" dirty="0" err="1">
                <a:solidFill>
                  <a:srgbClr val="FF0000"/>
                </a:solidFill>
              </a:rPr>
              <a:t>egrep</a:t>
            </a:r>
            <a:r>
              <a:rPr lang="en-US" sz="1400" dirty="0">
                <a:solidFill>
                  <a:srgbClr val="FF0000"/>
                </a:solidFill>
              </a:rPr>
              <a:t>, </a:t>
            </a:r>
            <a:r>
              <a:rPr lang="en-US" sz="1400" dirty="0" err="1">
                <a:solidFill>
                  <a:srgbClr val="FF0000"/>
                </a:solidFill>
              </a:rPr>
              <a:t>env</a:t>
            </a:r>
            <a:r>
              <a:rPr lang="en-US" sz="1400" dirty="0">
                <a:solidFill>
                  <a:srgbClr val="FF0000"/>
                </a:solidFill>
              </a:rPr>
              <a:t>, </a:t>
            </a:r>
            <a:r>
              <a:rPr lang="en-US" sz="1400" dirty="0" err="1">
                <a:solidFill>
                  <a:srgbClr val="FF0000"/>
                </a:solidFill>
              </a:rPr>
              <a:t>expr</a:t>
            </a:r>
            <a:r>
              <a:rPr lang="en-US" sz="1400" dirty="0">
                <a:solidFill>
                  <a:srgbClr val="FF0000"/>
                </a:solidFill>
              </a:rPr>
              <a:t>, false, </a:t>
            </a:r>
            <a:r>
              <a:rPr lang="en-US" sz="1400" dirty="0" err="1">
                <a:solidFill>
                  <a:srgbClr val="FF0000"/>
                </a:solidFill>
              </a:rPr>
              <a:t>fbset</a:t>
            </a:r>
            <a:r>
              <a:rPr lang="en-US" sz="1400" dirty="0">
                <a:solidFill>
                  <a:srgbClr val="FF0000"/>
                </a:solidFill>
              </a:rPr>
              <a:t>, </a:t>
            </a:r>
            <a:r>
              <a:rPr lang="en-US" sz="1400" dirty="0" err="1">
                <a:solidFill>
                  <a:srgbClr val="FF0000"/>
                </a:solidFill>
              </a:rPr>
              <a:t>fbsplash</a:t>
            </a:r>
            <a:r>
              <a:rPr lang="en-US" sz="1400" dirty="0">
                <a:solidFill>
                  <a:srgbClr val="FF0000"/>
                </a:solidFill>
              </a:rPr>
              <a:t>, </a:t>
            </a:r>
            <a:r>
              <a:rPr lang="en-US" sz="1400" dirty="0" err="1">
                <a:solidFill>
                  <a:srgbClr val="FF0000"/>
                </a:solidFill>
              </a:rPr>
              <a:t>fdisk</a:t>
            </a:r>
            <a:r>
              <a:rPr lang="en-US" sz="1400" dirty="0">
                <a:solidFill>
                  <a:srgbClr val="FF0000"/>
                </a:solidFill>
              </a:rPr>
              <a:t>, </a:t>
            </a:r>
            <a:r>
              <a:rPr lang="en-US" sz="1400" dirty="0" err="1">
                <a:solidFill>
                  <a:srgbClr val="FF0000"/>
                </a:solidFill>
              </a:rPr>
              <a:t>fgrep</a:t>
            </a:r>
            <a:r>
              <a:rPr lang="en-US" sz="1400" dirty="0">
                <a:solidFill>
                  <a:srgbClr val="FF0000"/>
                </a:solidFill>
              </a:rPr>
              <a:t>, find, free, </a:t>
            </a:r>
            <a:r>
              <a:rPr lang="en-US" sz="1400" dirty="0" err="1">
                <a:solidFill>
                  <a:srgbClr val="FF0000"/>
                </a:solidFill>
              </a:rPr>
              <a:t>freeramdisk</a:t>
            </a:r>
            <a:r>
              <a:rPr lang="en-US" sz="1400" dirty="0">
                <a:solidFill>
                  <a:srgbClr val="FF0000"/>
                </a:solidFill>
              </a:rPr>
              <a:t>, </a:t>
            </a:r>
            <a:r>
              <a:rPr lang="en-US" sz="1400" dirty="0" err="1">
                <a:solidFill>
                  <a:srgbClr val="FF0000"/>
                </a:solidFill>
              </a:rPr>
              <a:t>fsck</a:t>
            </a:r>
            <a:r>
              <a:rPr lang="en-US" sz="1400" dirty="0">
                <a:solidFill>
                  <a:srgbClr val="FF0000"/>
                </a:solidFill>
              </a:rPr>
              <a:t>, </a:t>
            </a:r>
            <a:r>
              <a:rPr lang="en-US" sz="1400" dirty="0" err="1">
                <a:solidFill>
                  <a:srgbClr val="FF0000"/>
                </a:solidFill>
              </a:rPr>
              <a:t>fsck.minix</a:t>
            </a:r>
            <a:r>
              <a:rPr lang="en-US" sz="1400" dirty="0">
                <a:solidFill>
                  <a:srgbClr val="FF0000"/>
                </a:solidFill>
              </a:rPr>
              <a:t>, fuser, </a:t>
            </a:r>
            <a:r>
              <a:rPr lang="en-US" sz="1400" dirty="0" err="1">
                <a:solidFill>
                  <a:srgbClr val="FF0000"/>
                </a:solidFill>
              </a:rPr>
              <a:t>getopt</a:t>
            </a:r>
            <a:r>
              <a:rPr lang="en-US" sz="1400" dirty="0">
                <a:solidFill>
                  <a:srgbClr val="FF0000"/>
                </a:solidFill>
              </a:rPr>
              <a:t>, </a:t>
            </a:r>
            <a:r>
              <a:rPr lang="en-US" sz="1400" dirty="0" err="1">
                <a:solidFill>
                  <a:srgbClr val="FF0000"/>
                </a:solidFill>
              </a:rPr>
              <a:t>getty</a:t>
            </a:r>
            <a:r>
              <a:rPr lang="en-US" sz="1400" dirty="0">
                <a:solidFill>
                  <a:srgbClr val="FF0000"/>
                </a:solidFill>
              </a:rPr>
              <a:t>, </a:t>
            </a:r>
            <a:r>
              <a:rPr lang="en-US" sz="1400" dirty="0" err="1">
                <a:solidFill>
                  <a:srgbClr val="FF0000"/>
                </a:solidFill>
              </a:rPr>
              <a:t>grep</a:t>
            </a:r>
            <a:r>
              <a:rPr lang="en-US" sz="1400" dirty="0">
                <a:solidFill>
                  <a:srgbClr val="FF0000"/>
                </a:solidFill>
              </a:rPr>
              <a:t>, </a:t>
            </a:r>
            <a:r>
              <a:rPr lang="en-US" sz="1400" dirty="0" err="1">
                <a:solidFill>
                  <a:srgbClr val="FF0000"/>
                </a:solidFill>
              </a:rPr>
              <a:t>gunzip</a:t>
            </a:r>
            <a:r>
              <a:rPr lang="en-US" sz="1400" dirty="0">
                <a:solidFill>
                  <a:srgbClr val="FF0000"/>
                </a:solidFill>
              </a:rPr>
              <a:t>, </a:t>
            </a:r>
            <a:r>
              <a:rPr lang="en-US" sz="1400" dirty="0" err="1">
                <a:solidFill>
                  <a:srgbClr val="FF0000"/>
                </a:solidFill>
              </a:rPr>
              <a:t>gzip</a:t>
            </a:r>
            <a:r>
              <a:rPr lang="en-US" sz="1400" dirty="0">
                <a:solidFill>
                  <a:srgbClr val="FF0000"/>
                </a:solidFill>
              </a:rPr>
              <a:t>, halt, head, </a:t>
            </a:r>
            <a:r>
              <a:rPr lang="en-US" sz="1400" dirty="0" err="1">
                <a:solidFill>
                  <a:srgbClr val="FF0000"/>
                </a:solidFill>
              </a:rPr>
              <a:t>hexdump</a:t>
            </a:r>
            <a:r>
              <a:rPr lang="en-US" sz="1400" dirty="0">
                <a:solidFill>
                  <a:srgbClr val="FF0000"/>
                </a:solidFill>
              </a:rPr>
              <a:t>, hostname,  </a:t>
            </a:r>
            <a:r>
              <a:rPr lang="en-US" sz="1400" dirty="0" err="1">
                <a:solidFill>
                  <a:srgbClr val="FF0000"/>
                </a:solidFill>
              </a:rPr>
              <a:t>ttpd</a:t>
            </a:r>
            <a:r>
              <a:rPr lang="en-US" sz="1400" dirty="0">
                <a:solidFill>
                  <a:srgbClr val="FF0000"/>
                </a:solidFill>
              </a:rPr>
              <a:t>, </a:t>
            </a:r>
            <a:r>
              <a:rPr lang="en-US" sz="1400" dirty="0" err="1">
                <a:solidFill>
                  <a:srgbClr val="FF0000"/>
                </a:solidFill>
              </a:rPr>
              <a:t>hwclock</a:t>
            </a:r>
            <a:r>
              <a:rPr lang="en-US" sz="1400" dirty="0">
                <a:solidFill>
                  <a:srgbClr val="FF0000"/>
                </a:solidFill>
              </a:rPr>
              <a:t>, id, </a:t>
            </a:r>
            <a:r>
              <a:rPr lang="en-US" sz="1400" dirty="0" err="1">
                <a:solidFill>
                  <a:srgbClr val="FF0000"/>
                </a:solidFill>
              </a:rPr>
              <a:t>ifconfig</a:t>
            </a:r>
            <a:r>
              <a:rPr lang="en-US" sz="1400" dirty="0">
                <a:solidFill>
                  <a:srgbClr val="FF0000"/>
                </a:solidFill>
              </a:rPr>
              <a:t>, </a:t>
            </a:r>
            <a:r>
              <a:rPr lang="en-US" sz="1400" dirty="0" err="1">
                <a:solidFill>
                  <a:srgbClr val="FF0000"/>
                </a:solidFill>
              </a:rPr>
              <a:t>ifdown</a:t>
            </a:r>
            <a:r>
              <a:rPr lang="en-US" sz="1400" dirty="0">
                <a:solidFill>
                  <a:srgbClr val="FF0000"/>
                </a:solidFill>
              </a:rPr>
              <a:t>, </a:t>
            </a:r>
            <a:r>
              <a:rPr lang="en-US" sz="1400" dirty="0" err="1">
                <a:solidFill>
                  <a:srgbClr val="FF0000"/>
                </a:solidFill>
              </a:rPr>
              <a:t>ifup</a:t>
            </a:r>
            <a:r>
              <a:rPr lang="en-US" sz="1400" dirty="0">
                <a:solidFill>
                  <a:srgbClr val="FF0000"/>
                </a:solidFill>
              </a:rPr>
              <a:t>, init, </a:t>
            </a:r>
            <a:r>
              <a:rPr lang="en-US" sz="1400" dirty="0" err="1">
                <a:solidFill>
                  <a:srgbClr val="FF0000"/>
                </a:solidFill>
              </a:rPr>
              <a:t>insmod</a:t>
            </a:r>
            <a:r>
              <a:rPr lang="en-US" sz="1400" dirty="0">
                <a:solidFill>
                  <a:srgbClr val="FF0000"/>
                </a:solidFill>
              </a:rPr>
              <a:t>, </a:t>
            </a:r>
            <a:r>
              <a:rPr lang="en-US" sz="1400" dirty="0" err="1">
                <a:solidFill>
                  <a:srgbClr val="FF0000"/>
                </a:solidFill>
              </a:rPr>
              <a:t>ip</a:t>
            </a:r>
            <a:r>
              <a:rPr lang="en-US" sz="1400" dirty="0">
                <a:solidFill>
                  <a:srgbClr val="FF0000"/>
                </a:solidFill>
              </a:rPr>
              <a:t>, kill, </a:t>
            </a:r>
            <a:r>
              <a:rPr lang="en-US" sz="1400" dirty="0" err="1">
                <a:solidFill>
                  <a:srgbClr val="FF0000"/>
                </a:solidFill>
              </a:rPr>
              <a:t>killall</a:t>
            </a:r>
            <a:r>
              <a:rPr lang="en-US" sz="1400" dirty="0">
                <a:solidFill>
                  <a:srgbClr val="FF0000"/>
                </a:solidFill>
              </a:rPr>
              <a:t>, </a:t>
            </a:r>
            <a:r>
              <a:rPr lang="en-US" sz="1400" dirty="0" err="1">
                <a:solidFill>
                  <a:srgbClr val="FF0000"/>
                </a:solidFill>
              </a:rPr>
              <a:t>klogd</a:t>
            </a:r>
            <a:r>
              <a:rPr lang="en-US" sz="1400" dirty="0">
                <a:solidFill>
                  <a:srgbClr val="FF0000"/>
                </a:solidFill>
              </a:rPr>
              <a:t>, last, less, </a:t>
            </a:r>
            <a:r>
              <a:rPr lang="en-US" sz="1400" dirty="0" err="1">
                <a:solidFill>
                  <a:srgbClr val="FF0000"/>
                </a:solidFill>
              </a:rPr>
              <a:t>linuxrc</a:t>
            </a:r>
            <a:r>
              <a:rPr lang="en-US" sz="1400" dirty="0">
                <a:solidFill>
                  <a:srgbClr val="FF0000"/>
                </a:solidFill>
              </a:rPr>
              <a:t>, </a:t>
            </a:r>
            <a:r>
              <a:rPr lang="en-US" sz="1400" dirty="0" err="1">
                <a:solidFill>
                  <a:srgbClr val="FF0000"/>
                </a:solidFill>
              </a:rPr>
              <a:t>ln</a:t>
            </a:r>
            <a:r>
              <a:rPr lang="en-US" sz="1400" dirty="0">
                <a:solidFill>
                  <a:srgbClr val="FF0000"/>
                </a:solidFill>
              </a:rPr>
              <a:t>, </a:t>
            </a:r>
            <a:r>
              <a:rPr lang="en-US" sz="1400" dirty="0" err="1">
                <a:solidFill>
                  <a:srgbClr val="FF0000"/>
                </a:solidFill>
              </a:rPr>
              <a:t>loadfont</a:t>
            </a:r>
            <a:r>
              <a:rPr lang="en-US" sz="1400" dirty="0">
                <a:solidFill>
                  <a:srgbClr val="FF0000"/>
                </a:solidFill>
              </a:rPr>
              <a:t>, </a:t>
            </a:r>
            <a:r>
              <a:rPr lang="en-US" sz="1400" dirty="0" err="1">
                <a:solidFill>
                  <a:srgbClr val="FF0000"/>
                </a:solidFill>
              </a:rPr>
              <a:t>loadkmap</a:t>
            </a:r>
            <a:r>
              <a:rPr lang="en-US" sz="1400" dirty="0">
                <a:solidFill>
                  <a:srgbClr val="FF0000"/>
                </a:solidFill>
              </a:rPr>
              <a:t>, logger, login, </a:t>
            </a:r>
            <a:r>
              <a:rPr lang="en-US" sz="1400" dirty="0" err="1">
                <a:solidFill>
                  <a:srgbClr val="FF0000"/>
                </a:solidFill>
              </a:rPr>
              <a:t>logname</a:t>
            </a:r>
            <a:r>
              <a:rPr lang="en-US" sz="1400" dirty="0">
                <a:solidFill>
                  <a:srgbClr val="FF0000"/>
                </a:solidFill>
              </a:rPr>
              <a:t>, </a:t>
            </a:r>
            <a:r>
              <a:rPr lang="en-US" sz="1400" dirty="0" err="1">
                <a:solidFill>
                  <a:srgbClr val="FF0000"/>
                </a:solidFill>
              </a:rPr>
              <a:t>logread</a:t>
            </a:r>
            <a:r>
              <a:rPr lang="en-US" sz="1400" dirty="0">
                <a:solidFill>
                  <a:srgbClr val="FF0000"/>
                </a:solidFill>
              </a:rPr>
              <a:t>,  </a:t>
            </a:r>
            <a:r>
              <a:rPr lang="en-US" sz="1400" dirty="0" err="1">
                <a:solidFill>
                  <a:srgbClr val="FF0000"/>
                </a:solidFill>
              </a:rPr>
              <a:t>osetup</a:t>
            </a:r>
            <a:r>
              <a:rPr lang="en-US" sz="1400" dirty="0">
                <a:solidFill>
                  <a:srgbClr val="FF0000"/>
                </a:solidFill>
              </a:rPr>
              <a:t>, </a:t>
            </a:r>
            <a:r>
              <a:rPr lang="en-US" sz="1400" dirty="0" err="1">
                <a:solidFill>
                  <a:srgbClr val="FF0000"/>
                </a:solidFill>
              </a:rPr>
              <a:t>ls</a:t>
            </a:r>
            <a:r>
              <a:rPr lang="en-US" sz="1400" dirty="0">
                <a:solidFill>
                  <a:srgbClr val="FF0000"/>
                </a:solidFill>
              </a:rPr>
              <a:t>, </a:t>
            </a:r>
            <a:r>
              <a:rPr lang="en-US" sz="1400" dirty="0" err="1">
                <a:solidFill>
                  <a:srgbClr val="FF0000"/>
                </a:solidFill>
              </a:rPr>
              <a:t>lsmod</a:t>
            </a:r>
            <a:r>
              <a:rPr lang="en-US" sz="1400" dirty="0">
                <a:solidFill>
                  <a:srgbClr val="FF0000"/>
                </a:solidFill>
              </a:rPr>
              <a:t>, </a:t>
            </a:r>
            <a:r>
              <a:rPr lang="en-US" sz="1400" dirty="0" err="1">
                <a:solidFill>
                  <a:srgbClr val="FF0000"/>
                </a:solidFill>
              </a:rPr>
              <a:t>makedevs</a:t>
            </a:r>
            <a:r>
              <a:rPr lang="en-US" sz="1400" dirty="0">
                <a:solidFill>
                  <a:srgbClr val="FF0000"/>
                </a:solidFill>
              </a:rPr>
              <a:t>, md5sum, </a:t>
            </a:r>
            <a:r>
              <a:rPr lang="en-US" sz="1400" dirty="0" err="1">
                <a:solidFill>
                  <a:srgbClr val="FF0000"/>
                </a:solidFill>
              </a:rPr>
              <a:t>mdev</a:t>
            </a:r>
            <a:r>
              <a:rPr lang="en-US" sz="1400" dirty="0">
                <a:solidFill>
                  <a:srgbClr val="FF0000"/>
                </a:solidFill>
              </a:rPr>
              <a:t>, </a:t>
            </a:r>
            <a:r>
              <a:rPr lang="en-US" sz="1400" dirty="0" err="1">
                <a:solidFill>
                  <a:srgbClr val="FF0000"/>
                </a:solidFill>
              </a:rPr>
              <a:t>microcom</a:t>
            </a:r>
            <a:r>
              <a:rPr lang="en-US" sz="1400" dirty="0">
                <a:solidFill>
                  <a:srgbClr val="FF0000"/>
                </a:solidFill>
              </a:rPr>
              <a:t>, </a:t>
            </a:r>
            <a:r>
              <a:rPr lang="en-US" sz="1400" dirty="0" err="1">
                <a:solidFill>
                  <a:srgbClr val="FF0000"/>
                </a:solidFill>
              </a:rPr>
              <a:t>mkdir</a:t>
            </a:r>
            <a:r>
              <a:rPr lang="en-US" sz="1400" dirty="0">
                <a:solidFill>
                  <a:srgbClr val="FF0000"/>
                </a:solidFill>
              </a:rPr>
              <a:t>, </a:t>
            </a:r>
            <a:r>
              <a:rPr lang="en-US" sz="1400" dirty="0" err="1">
                <a:solidFill>
                  <a:srgbClr val="FF0000"/>
                </a:solidFill>
              </a:rPr>
              <a:t>mkfifo</a:t>
            </a:r>
            <a:r>
              <a:rPr lang="en-US" sz="1400" dirty="0">
                <a:solidFill>
                  <a:srgbClr val="FF0000"/>
                </a:solidFill>
              </a:rPr>
              <a:t>, </a:t>
            </a:r>
            <a:r>
              <a:rPr lang="en-US" sz="1400" dirty="0" err="1">
                <a:solidFill>
                  <a:srgbClr val="FF0000"/>
                </a:solidFill>
              </a:rPr>
              <a:t>mkfs.minix</a:t>
            </a:r>
            <a:r>
              <a:rPr lang="en-US" sz="1400" dirty="0">
                <a:solidFill>
                  <a:srgbClr val="FF0000"/>
                </a:solidFill>
              </a:rPr>
              <a:t>, </a:t>
            </a:r>
            <a:r>
              <a:rPr lang="en-US" sz="1400" dirty="0" err="1">
                <a:solidFill>
                  <a:srgbClr val="FF0000"/>
                </a:solidFill>
              </a:rPr>
              <a:t>mknod</a:t>
            </a:r>
            <a:r>
              <a:rPr lang="en-US" sz="1400" dirty="0">
                <a:solidFill>
                  <a:srgbClr val="FF0000"/>
                </a:solidFill>
              </a:rPr>
              <a:t>, </a:t>
            </a:r>
            <a:r>
              <a:rPr lang="en-US" sz="1400" dirty="0" err="1">
                <a:solidFill>
                  <a:srgbClr val="FF0000"/>
                </a:solidFill>
              </a:rPr>
              <a:t>mkswap</a:t>
            </a:r>
            <a:r>
              <a:rPr lang="en-US" sz="1400" dirty="0">
                <a:solidFill>
                  <a:srgbClr val="FF0000"/>
                </a:solidFill>
              </a:rPr>
              <a:t>, </a:t>
            </a:r>
            <a:r>
              <a:rPr lang="en-US" sz="1400" dirty="0" err="1">
                <a:solidFill>
                  <a:srgbClr val="FF0000"/>
                </a:solidFill>
              </a:rPr>
              <a:t>mktemp</a:t>
            </a:r>
            <a:r>
              <a:rPr lang="en-US" sz="1400" dirty="0">
                <a:solidFill>
                  <a:srgbClr val="FF0000"/>
                </a:solidFill>
              </a:rPr>
              <a:t>, </a:t>
            </a:r>
            <a:r>
              <a:rPr lang="en-US" sz="1400" dirty="0" err="1">
                <a:solidFill>
                  <a:srgbClr val="FF0000"/>
                </a:solidFill>
              </a:rPr>
              <a:t>modprobe</a:t>
            </a:r>
            <a:r>
              <a:rPr lang="en-US" sz="1400" dirty="0">
                <a:solidFill>
                  <a:srgbClr val="FF0000"/>
                </a:solidFill>
              </a:rPr>
              <a:t>, more, mount, </a:t>
            </a:r>
            <a:r>
              <a:rPr lang="en-US" sz="1400" dirty="0" err="1">
                <a:solidFill>
                  <a:srgbClr val="FF0000"/>
                </a:solidFill>
              </a:rPr>
              <a:t>mv</a:t>
            </a:r>
            <a:r>
              <a:rPr lang="en-US" sz="1400" dirty="0">
                <a:solidFill>
                  <a:srgbClr val="FF0000"/>
                </a:solidFill>
              </a:rPr>
              <a:t>, </a:t>
            </a:r>
            <a:r>
              <a:rPr lang="en-US" sz="1400" dirty="0" err="1">
                <a:solidFill>
                  <a:srgbClr val="FF0000"/>
                </a:solidFill>
              </a:rPr>
              <a:t>nc</a:t>
            </a:r>
            <a:r>
              <a:rPr lang="en-US" sz="1400" dirty="0">
                <a:solidFill>
                  <a:srgbClr val="FF0000"/>
                </a:solidFill>
              </a:rPr>
              <a:t>, </a:t>
            </a:r>
            <a:r>
              <a:rPr lang="en-US" sz="1400" dirty="0" err="1">
                <a:solidFill>
                  <a:srgbClr val="FF0000"/>
                </a:solidFill>
              </a:rPr>
              <a:t>netstat</a:t>
            </a:r>
            <a:r>
              <a:rPr lang="en-US" sz="1400" dirty="0">
                <a:solidFill>
                  <a:srgbClr val="FF0000"/>
                </a:solidFill>
              </a:rPr>
              <a:t>, nice, </a:t>
            </a:r>
            <a:r>
              <a:rPr lang="en-US" sz="1400" dirty="0" err="1">
                <a:solidFill>
                  <a:srgbClr val="FF0000"/>
                </a:solidFill>
              </a:rPr>
              <a:t>nohup</a:t>
            </a:r>
            <a:r>
              <a:rPr lang="en-US" sz="1400" dirty="0">
                <a:solidFill>
                  <a:srgbClr val="FF0000"/>
                </a:solidFill>
              </a:rPr>
              <a:t>, </a:t>
            </a:r>
            <a:r>
              <a:rPr lang="en-US" sz="1400" dirty="0" err="1">
                <a:solidFill>
                  <a:srgbClr val="FF0000"/>
                </a:solidFill>
              </a:rPr>
              <a:t>nslookup</a:t>
            </a:r>
            <a:r>
              <a:rPr lang="en-US" sz="1400" dirty="0">
                <a:solidFill>
                  <a:srgbClr val="FF0000"/>
                </a:solidFill>
              </a:rPr>
              <a:t>, </a:t>
            </a:r>
            <a:r>
              <a:rPr lang="en-US" sz="1400" dirty="0" err="1">
                <a:solidFill>
                  <a:srgbClr val="FF0000"/>
                </a:solidFill>
              </a:rPr>
              <a:t>od</a:t>
            </a:r>
            <a:r>
              <a:rPr lang="en-US" sz="1400" dirty="0">
                <a:solidFill>
                  <a:srgbClr val="FF0000"/>
                </a:solidFill>
              </a:rPr>
              <a:t>,  </a:t>
            </a:r>
            <a:r>
              <a:rPr lang="en-US" sz="1400" dirty="0" err="1">
                <a:solidFill>
                  <a:srgbClr val="FF0000"/>
                </a:solidFill>
              </a:rPr>
              <a:t>penvt</a:t>
            </a:r>
            <a:r>
              <a:rPr lang="en-US" sz="1400" dirty="0">
                <a:solidFill>
                  <a:srgbClr val="FF0000"/>
                </a:solidFill>
              </a:rPr>
              <a:t>, </a:t>
            </a:r>
            <a:r>
              <a:rPr lang="en-US" sz="1400" dirty="0" err="1">
                <a:solidFill>
                  <a:srgbClr val="FF0000"/>
                </a:solidFill>
              </a:rPr>
              <a:t>passwd</a:t>
            </a:r>
            <a:r>
              <a:rPr lang="en-US" sz="1400" dirty="0">
                <a:solidFill>
                  <a:srgbClr val="FF0000"/>
                </a:solidFill>
              </a:rPr>
              <a:t>, patch, </a:t>
            </a:r>
            <a:r>
              <a:rPr lang="en-US" sz="1400" dirty="0" err="1">
                <a:solidFill>
                  <a:srgbClr val="FF0000"/>
                </a:solidFill>
              </a:rPr>
              <a:t>pidof</a:t>
            </a:r>
            <a:r>
              <a:rPr lang="en-US" sz="1400" dirty="0">
                <a:solidFill>
                  <a:srgbClr val="FF0000"/>
                </a:solidFill>
              </a:rPr>
              <a:t>, ping, ping6, </a:t>
            </a:r>
            <a:r>
              <a:rPr lang="en-US" sz="1400" dirty="0" err="1">
                <a:solidFill>
                  <a:srgbClr val="FF0000"/>
                </a:solidFill>
              </a:rPr>
              <a:t>pivot_root</a:t>
            </a:r>
            <a:r>
              <a:rPr lang="en-US" sz="1400" dirty="0">
                <a:solidFill>
                  <a:srgbClr val="FF0000"/>
                </a:solidFill>
              </a:rPr>
              <a:t>, </a:t>
            </a:r>
            <a:r>
              <a:rPr lang="en-US" sz="1400" dirty="0" err="1">
                <a:solidFill>
                  <a:srgbClr val="FF0000"/>
                </a:solidFill>
              </a:rPr>
              <a:t>poweroff</a:t>
            </a:r>
            <a:r>
              <a:rPr lang="en-US" sz="1400" dirty="0">
                <a:solidFill>
                  <a:srgbClr val="FF0000"/>
                </a:solidFill>
              </a:rPr>
              <a:t>, </a:t>
            </a:r>
            <a:r>
              <a:rPr lang="en-US" sz="1400" dirty="0" err="1">
                <a:solidFill>
                  <a:srgbClr val="FF0000"/>
                </a:solidFill>
              </a:rPr>
              <a:t>printf</a:t>
            </a:r>
            <a:r>
              <a:rPr lang="en-US" sz="1400" dirty="0">
                <a:solidFill>
                  <a:srgbClr val="FF0000"/>
                </a:solidFill>
              </a:rPr>
              <a:t>, </a:t>
            </a:r>
            <a:r>
              <a:rPr lang="en-US" sz="1400" dirty="0" err="1">
                <a:solidFill>
                  <a:srgbClr val="FF0000"/>
                </a:solidFill>
              </a:rPr>
              <a:t>ps</a:t>
            </a:r>
            <a:r>
              <a:rPr lang="en-US" sz="1400" dirty="0">
                <a:solidFill>
                  <a:srgbClr val="FF0000"/>
                </a:solidFill>
              </a:rPr>
              <a:t>, </a:t>
            </a:r>
            <a:r>
              <a:rPr lang="en-US" sz="1400" dirty="0" err="1">
                <a:solidFill>
                  <a:srgbClr val="FF0000"/>
                </a:solidFill>
              </a:rPr>
              <a:t>pwd</a:t>
            </a:r>
            <a:r>
              <a:rPr lang="en-US" sz="1400" dirty="0">
                <a:solidFill>
                  <a:srgbClr val="FF0000"/>
                </a:solidFill>
              </a:rPr>
              <a:t>, </a:t>
            </a:r>
            <a:r>
              <a:rPr lang="en-US" sz="1400" dirty="0" err="1">
                <a:solidFill>
                  <a:srgbClr val="FF0000"/>
                </a:solidFill>
              </a:rPr>
              <a:t>rdate</a:t>
            </a:r>
            <a:r>
              <a:rPr lang="en-US" sz="1400" dirty="0">
                <a:solidFill>
                  <a:srgbClr val="FF0000"/>
                </a:solidFill>
              </a:rPr>
              <a:t>, </a:t>
            </a:r>
            <a:r>
              <a:rPr lang="en-US" sz="1400" dirty="0" err="1">
                <a:solidFill>
                  <a:srgbClr val="FF0000"/>
                </a:solidFill>
              </a:rPr>
              <a:t>rdev</a:t>
            </a:r>
            <a:r>
              <a:rPr lang="en-US" sz="1400" dirty="0">
                <a:solidFill>
                  <a:srgbClr val="FF0000"/>
                </a:solidFill>
              </a:rPr>
              <a:t>, </a:t>
            </a:r>
            <a:r>
              <a:rPr lang="en-US" sz="1400" dirty="0" err="1">
                <a:solidFill>
                  <a:srgbClr val="FF0000"/>
                </a:solidFill>
              </a:rPr>
              <a:t>readahead</a:t>
            </a:r>
            <a:r>
              <a:rPr lang="en-US" sz="1400" dirty="0">
                <a:solidFill>
                  <a:srgbClr val="FF0000"/>
                </a:solidFill>
              </a:rPr>
              <a:t>, </a:t>
            </a:r>
            <a:r>
              <a:rPr lang="en-US" sz="1400" dirty="0" err="1">
                <a:solidFill>
                  <a:srgbClr val="FF0000"/>
                </a:solidFill>
              </a:rPr>
              <a:t>readlink</a:t>
            </a:r>
            <a:r>
              <a:rPr lang="en-US" sz="1400" dirty="0">
                <a:solidFill>
                  <a:srgbClr val="FF0000"/>
                </a:solidFill>
              </a:rPr>
              <a:t>,  </a:t>
            </a:r>
            <a:r>
              <a:rPr lang="en-US" sz="1400" dirty="0" err="1">
                <a:solidFill>
                  <a:srgbClr val="FF0000"/>
                </a:solidFill>
              </a:rPr>
              <a:t>eadprofile</a:t>
            </a:r>
            <a:r>
              <a:rPr lang="en-US" sz="1400" dirty="0">
                <a:solidFill>
                  <a:srgbClr val="FF0000"/>
                </a:solidFill>
              </a:rPr>
              <a:t>, </a:t>
            </a:r>
            <a:r>
              <a:rPr lang="en-US" sz="1400" dirty="0" err="1">
                <a:solidFill>
                  <a:srgbClr val="FF0000"/>
                </a:solidFill>
              </a:rPr>
              <a:t>realpath</a:t>
            </a:r>
            <a:r>
              <a:rPr lang="en-US" sz="1400" dirty="0">
                <a:solidFill>
                  <a:srgbClr val="FF0000"/>
                </a:solidFill>
              </a:rPr>
              <a:t>, reboot, </a:t>
            </a:r>
            <a:r>
              <a:rPr lang="en-US" sz="1400" dirty="0" err="1">
                <a:solidFill>
                  <a:srgbClr val="FF0000"/>
                </a:solidFill>
              </a:rPr>
              <a:t>renice</a:t>
            </a:r>
            <a:r>
              <a:rPr lang="en-US" sz="1400" dirty="0">
                <a:solidFill>
                  <a:srgbClr val="FF0000"/>
                </a:solidFill>
              </a:rPr>
              <a:t>, reset, </a:t>
            </a:r>
            <a:r>
              <a:rPr lang="en-US" sz="1400" dirty="0" err="1">
                <a:solidFill>
                  <a:srgbClr val="FF0000"/>
                </a:solidFill>
              </a:rPr>
              <a:t>rm</a:t>
            </a:r>
            <a:r>
              <a:rPr lang="en-US" sz="1400" dirty="0">
                <a:solidFill>
                  <a:srgbClr val="FF0000"/>
                </a:solidFill>
              </a:rPr>
              <a:t>, </a:t>
            </a:r>
            <a:r>
              <a:rPr lang="en-US" sz="1400" dirty="0" err="1">
                <a:solidFill>
                  <a:srgbClr val="FF0000"/>
                </a:solidFill>
              </a:rPr>
              <a:t>rmdir</a:t>
            </a:r>
            <a:r>
              <a:rPr lang="en-US" sz="1400" dirty="0">
                <a:solidFill>
                  <a:srgbClr val="FF0000"/>
                </a:solidFill>
              </a:rPr>
              <a:t>, </a:t>
            </a:r>
            <a:r>
              <a:rPr lang="en-US" sz="1400" dirty="0" err="1">
                <a:solidFill>
                  <a:srgbClr val="FF0000"/>
                </a:solidFill>
              </a:rPr>
              <a:t>rmmod</a:t>
            </a:r>
            <a:r>
              <a:rPr lang="en-US" sz="1400" dirty="0">
                <a:solidFill>
                  <a:srgbClr val="FF0000"/>
                </a:solidFill>
              </a:rPr>
              <a:t>, route, </a:t>
            </a:r>
            <a:r>
              <a:rPr lang="en-US" sz="1400" dirty="0" err="1">
                <a:solidFill>
                  <a:srgbClr val="FF0000"/>
                </a:solidFill>
              </a:rPr>
              <a:t>rtcwake</a:t>
            </a:r>
            <a:r>
              <a:rPr lang="en-US" sz="1400" dirty="0">
                <a:solidFill>
                  <a:srgbClr val="FF0000"/>
                </a:solidFill>
              </a:rPr>
              <a:t>, run-parts, </a:t>
            </a:r>
            <a:r>
              <a:rPr lang="en-US" sz="1400" dirty="0" err="1">
                <a:solidFill>
                  <a:srgbClr val="FF0000"/>
                </a:solidFill>
              </a:rPr>
              <a:t>sed</a:t>
            </a:r>
            <a:r>
              <a:rPr lang="en-US" sz="1400" dirty="0">
                <a:solidFill>
                  <a:srgbClr val="FF0000"/>
                </a:solidFill>
              </a:rPr>
              <a:t>, </a:t>
            </a:r>
            <a:r>
              <a:rPr lang="en-US" sz="1400" dirty="0" err="1">
                <a:solidFill>
                  <a:srgbClr val="FF0000"/>
                </a:solidFill>
              </a:rPr>
              <a:t>seq</a:t>
            </a:r>
            <a:r>
              <a:rPr lang="en-US" sz="1400" dirty="0">
                <a:solidFill>
                  <a:srgbClr val="FF0000"/>
                </a:solidFill>
              </a:rPr>
              <a:t>, </a:t>
            </a:r>
            <a:r>
              <a:rPr lang="en-US" sz="1400" dirty="0" err="1">
                <a:solidFill>
                  <a:srgbClr val="FF0000"/>
                </a:solidFill>
              </a:rPr>
              <a:t>setconsole</a:t>
            </a:r>
            <a:r>
              <a:rPr lang="en-US" sz="1400" dirty="0">
                <a:solidFill>
                  <a:srgbClr val="FF0000"/>
                </a:solidFill>
              </a:rPr>
              <a:t>,  </a:t>
            </a:r>
            <a:r>
              <a:rPr lang="en-US" sz="1400" dirty="0" err="1">
                <a:solidFill>
                  <a:srgbClr val="FF0000"/>
                </a:solidFill>
              </a:rPr>
              <a:t>etfont,sh</a:t>
            </a:r>
            <a:r>
              <a:rPr lang="en-US" sz="1400" dirty="0">
                <a:solidFill>
                  <a:srgbClr val="FF0000"/>
                </a:solidFill>
              </a:rPr>
              <a:t>, </a:t>
            </a:r>
            <a:r>
              <a:rPr lang="en-US" sz="1400" dirty="0" err="1">
                <a:solidFill>
                  <a:srgbClr val="FF0000"/>
                </a:solidFill>
              </a:rPr>
              <a:t>showkey</a:t>
            </a:r>
            <a:r>
              <a:rPr lang="en-US" sz="1400" dirty="0">
                <a:solidFill>
                  <a:srgbClr val="FF0000"/>
                </a:solidFill>
              </a:rPr>
              <a:t>, sleep, sort, start-stop-daemon, strings, </a:t>
            </a:r>
            <a:r>
              <a:rPr lang="en-US" sz="1400" dirty="0" err="1">
                <a:solidFill>
                  <a:srgbClr val="FF0000"/>
                </a:solidFill>
              </a:rPr>
              <a:t>stty</a:t>
            </a:r>
            <a:r>
              <a:rPr lang="en-US" sz="1400" dirty="0">
                <a:solidFill>
                  <a:srgbClr val="FF0000"/>
                </a:solidFill>
              </a:rPr>
              <a:t>, </a:t>
            </a:r>
            <a:r>
              <a:rPr lang="en-US" sz="1400" dirty="0" err="1">
                <a:solidFill>
                  <a:srgbClr val="FF0000"/>
                </a:solidFill>
              </a:rPr>
              <a:t>su</a:t>
            </a:r>
            <a:r>
              <a:rPr lang="en-US" sz="1400" dirty="0">
                <a:solidFill>
                  <a:srgbClr val="FF0000"/>
                </a:solidFill>
              </a:rPr>
              <a:t>, </a:t>
            </a:r>
            <a:r>
              <a:rPr lang="en-US" sz="1400" dirty="0" err="1">
                <a:solidFill>
                  <a:srgbClr val="FF0000"/>
                </a:solidFill>
              </a:rPr>
              <a:t>sulogin</a:t>
            </a:r>
            <a:r>
              <a:rPr lang="en-US" sz="1400" dirty="0">
                <a:solidFill>
                  <a:srgbClr val="FF0000"/>
                </a:solidFill>
              </a:rPr>
              <a:t>, </a:t>
            </a:r>
            <a:r>
              <a:rPr lang="en-US" sz="1400" dirty="0" err="1">
                <a:solidFill>
                  <a:srgbClr val="FF0000"/>
                </a:solidFill>
              </a:rPr>
              <a:t>swapoff</a:t>
            </a:r>
            <a:r>
              <a:rPr lang="en-US" sz="1400" dirty="0">
                <a:solidFill>
                  <a:srgbClr val="FF0000"/>
                </a:solidFill>
              </a:rPr>
              <a:t>, </a:t>
            </a:r>
            <a:r>
              <a:rPr lang="en-US" sz="1400" dirty="0" err="1">
                <a:solidFill>
                  <a:srgbClr val="FF0000"/>
                </a:solidFill>
              </a:rPr>
              <a:t>swapon</a:t>
            </a:r>
            <a:r>
              <a:rPr lang="en-US" sz="1400" dirty="0">
                <a:solidFill>
                  <a:srgbClr val="FF0000"/>
                </a:solidFill>
              </a:rPr>
              <a:t>, </a:t>
            </a:r>
            <a:r>
              <a:rPr lang="en-US" sz="1400" dirty="0" err="1">
                <a:solidFill>
                  <a:srgbClr val="FF0000"/>
                </a:solidFill>
              </a:rPr>
              <a:t>switch_root</a:t>
            </a:r>
            <a:r>
              <a:rPr lang="en-US" sz="1400" dirty="0">
                <a:solidFill>
                  <a:srgbClr val="FF0000"/>
                </a:solidFill>
              </a:rPr>
              <a:t>, sync, </a:t>
            </a:r>
            <a:r>
              <a:rPr lang="en-US" sz="1400" dirty="0" err="1">
                <a:solidFill>
                  <a:srgbClr val="FF0000"/>
                </a:solidFill>
              </a:rPr>
              <a:t>sysctl</a:t>
            </a:r>
            <a:r>
              <a:rPr lang="en-US" sz="1400" dirty="0">
                <a:solidFill>
                  <a:srgbClr val="FF0000"/>
                </a:solidFill>
              </a:rPr>
              <a:t>, </a:t>
            </a:r>
            <a:r>
              <a:rPr lang="en-US" sz="1400" dirty="0" err="1">
                <a:solidFill>
                  <a:srgbClr val="FF0000"/>
                </a:solidFill>
              </a:rPr>
              <a:t>syslogd</a:t>
            </a:r>
            <a:r>
              <a:rPr lang="en-US" sz="1400" dirty="0">
                <a:solidFill>
                  <a:srgbClr val="FF0000"/>
                </a:solidFill>
              </a:rPr>
              <a:t>, tail, tar, tee, telnet, </a:t>
            </a:r>
            <a:r>
              <a:rPr lang="en-US" sz="1400" dirty="0" err="1">
                <a:solidFill>
                  <a:srgbClr val="FF0000"/>
                </a:solidFill>
              </a:rPr>
              <a:t>telnetd</a:t>
            </a:r>
            <a:r>
              <a:rPr lang="en-US" sz="1400" dirty="0">
                <a:solidFill>
                  <a:srgbClr val="FF0000"/>
                </a:solidFill>
              </a:rPr>
              <a:t>, test, </a:t>
            </a:r>
            <a:r>
              <a:rPr lang="en-US" sz="1400" dirty="0" err="1">
                <a:solidFill>
                  <a:srgbClr val="FF0000"/>
                </a:solidFill>
              </a:rPr>
              <a:t>tftp</a:t>
            </a:r>
            <a:r>
              <a:rPr lang="en-US" sz="1400" dirty="0">
                <a:solidFill>
                  <a:srgbClr val="FF0000"/>
                </a:solidFill>
              </a:rPr>
              <a:t>, time, top, touch, </a:t>
            </a:r>
            <a:r>
              <a:rPr lang="en-US" sz="1400" dirty="0" err="1">
                <a:solidFill>
                  <a:srgbClr val="FF0000"/>
                </a:solidFill>
              </a:rPr>
              <a:t>tr</a:t>
            </a:r>
            <a:r>
              <a:rPr lang="en-US" sz="1400" dirty="0">
                <a:solidFill>
                  <a:srgbClr val="FF0000"/>
                </a:solidFill>
              </a:rPr>
              <a:t>, </a:t>
            </a:r>
            <a:r>
              <a:rPr lang="en-US" sz="1400" dirty="0" err="1">
                <a:solidFill>
                  <a:srgbClr val="FF0000"/>
                </a:solidFill>
              </a:rPr>
              <a:t>traceroute</a:t>
            </a:r>
            <a:r>
              <a:rPr lang="en-US" sz="1400" dirty="0">
                <a:solidFill>
                  <a:srgbClr val="FF0000"/>
                </a:solidFill>
              </a:rPr>
              <a:t>, true, </a:t>
            </a:r>
            <a:r>
              <a:rPr lang="en-US" sz="1400" dirty="0" err="1">
                <a:solidFill>
                  <a:srgbClr val="FF0000"/>
                </a:solidFill>
              </a:rPr>
              <a:t>tty</a:t>
            </a:r>
            <a:r>
              <a:rPr lang="en-US" sz="1400" dirty="0">
                <a:solidFill>
                  <a:srgbClr val="FF0000"/>
                </a:solidFill>
              </a:rPr>
              <a:t>, </a:t>
            </a:r>
            <a:r>
              <a:rPr lang="en-US" sz="1400" dirty="0" err="1">
                <a:solidFill>
                  <a:srgbClr val="FF0000"/>
                </a:solidFill>
              </a:rPr>
              <a:t>udhcpc</a:t>
            </a:r>
            <a:r>
              <a:rPr lang="en-US" sz="1400" dirty="0">
                <a:solidFill>
                  <a:srgbClr val="FF0000"/>
                </a:solidFill>
              </a:rPr>
              <a:t>, </a:t>
            </a:r>
            <a:r>
              <a:rPr lang="en-US" sz="1400" dirty="0" err="1">
                <a:solidFill>
                  <a:srgbClr val="FF0000"/>
                </a:solidFill>
              </a:rPr>
              <a:t>udhcpd</a:t>
            </a:r>
            <a:r>
              <a:rPr lang="en-US" sz="1400" dirty="0">
                <a:solidFill>
                  <a:srgbClr val="FF0000"/>
                </a:solidFill>
              </a:rPr>
              <a:t>, </a:t>
            </a:r>
            <a:r>
              <a:rPr lang="en-US" sz="1400" dirty="0" err="1">
                <a:solidFill>
                  <a:srgbClr val="FF0000"/>
                </a:solidFill>
              </a:rPr>
              <a:t>umount</a:t>
            </a:r>
            <a:r>
              <a:rPr lang="en-US" sz="1400" dirty="0">
                <a:solidFill>
                  <a:srgbClr val="FF0000"/>
                </a:solidFill>
              </a:rPr>
              <a:t>, </a:t>
            </a:r>
            <a:r>
              <a:rPr lang="en-US" sz="1400" dirty="0" err="1">
                <a:solidFill>
                  <a:srgbClr val="FF0000"/>
                </a:solidFill>
              </a:rPr>
              <a:t>uname</a:t>
            </a:r>
            <a:r>
              <a:rPr lang="en-US" sz="1400" dirty="0">
                <a:solidFill>
                  <a:srgbClr val="FF0000"/>
                </a:solidFill>
              </a:rPr>
              <a:t>, </a:t>
            </a:r>
            <a:r>
              <a:rPr lang="en-US" sz="1400" dirty="0" err="1">
                <a:solidFill>
                  <a:srgbClr val="FF0000"/>
                </a:solidFill>
              </a:rPr>
              <a:t>uniq</a:t>
            </a:r>
            <a:r>
              <a:rPr lang="en-US" sz="1400" dirty="0">
                <a:solidFill>
                  <a:srgbClr val="FF0000"/>
                </a:solidFill>
              </a:rPr>
              <a:t>, unzip, uptime, </a:t>
            </a:r>
            <a:r>
              <a:rPr lang="en-US" sz="1400" dirty="0" err="1">
                <a:solidFill>
                  <a:srgbClr val="FF0000"/>
                </a:solidFill>
              </a:rPr>
              <a:t>usleep</a:t>
            </a:r>
            <a:r>
              <a:rPr lang="en-US" sz="1400" dirty="0">
                <a:solidFill>
                  <a:srgbClr val="FF0000"/>
                </a:solidFill>
              </a:rPr>
              <a:t>, vi, </a:t>
            </a:r>
            <a:r>
              <a:rPr lang="en-US" sz="1400" dirty="0" err="1">
                <a:solidFill>
                  <a:srgbClr val="FF0000"/>
                </a:solidFill>
              </a:rPr>
              <a:t>vlock</a:t>
            </a:r>
            <a:r>
              <a:rPr lang="en-US" sz="1400" dirty="0">
                <a:solidFill>
                  <a:srgbClr val="FF0000"/>
                </a:solidFill>
              </a:rPr>
              <a:t>, watch,  </a:t>
            </a:r>
            <a:r>
              <a:rPr lang="en-US" sz="1400" dirty="0" err="1">
                <a:solidFill>
                  <a:srgbClr val="FF0000"/>
                </a:solidFill>
              </a:rPr>
              <a:t>wc</a:t>
            </a:r>
            <a:r>
              <a:rPr lang="en-US" sz="1400" dirty="0">
                <a:solidFill>
                  <a:srgbClr val="FF0000"/>
                </a:solidFill>
              </a:rPr>
              <a:t>, </a:t>
            </a:r>
            <a:r>
              <a:rPr lang="en-US" sz="1400" dirty="0" err="1">
                <a:solidFill>
                  <a:srgbClr val="FF0000"/>
                </a:solidFill>
              </a:rPr>
              <a:t>wget</a:t>
            </a:r>
            <a:r>
              <a:rPr lang="en-US" sz="1400" dirty="0">
                <a:solidFill>
                  <a:srgbClr val="FF0000"/>
                </a:solidFill>
              </a:rPr>
              <a:t>, which, who, </a:t>
            </a:r>
            <a:r>
              <a:rPr lang="en-US" sz="1400" dirty="0" err="1">
                <a:solidFill>
                  <a:srgbClr val="FF0000"/>
                </a:solidFill>
              </a:rPr>
              <a:t>whoami</a:t>
            </a:r>
            <a:r>
              <a:rPr lang="en-US" sz="1400" dirty="0">
                <a:solidFill>
                  <a:srgbClr val="FF0000"/>
                </a:solidFill>
              </a:rPr>
              <a:t>, </a:t>
            </a:r>
            <a:r>
              <a:rPr lang="en-US" sz="1400" dirty="0" err="1">
                <a:solidFill>
                  <a:srgbClr val="FF0000"/>
                </a:solidFill>
              </a:rPr>
              <a:t>xargs</a:t>
            </a:r>
            <a:r>
              <a:rPr lang="en-US" sz="1400" dirty="0">
                <a:solidFill>
                  <a:srgbClr val="FF0000"/>
                </a:solidFill>
              </a:rPr>
              <a:t>, yes, </a:t>
            </a:r>
            <a:r>
              <a:rPr lang="en-US" sz="1400" dirty="0" err="1">
                <a:solidFill>
                  <a:srgbClr val="FF0000"/>
                </a:solidFill>
              </a:rPr>
              <a:t>zcat</a:t>
            </a:r>
            <a:endParaRPr lang="en-US" sz="1400" dirty="0">
              <a:solidFill>
                <a:srgbClr val="FF0000"/>
              </a:solidFill>
            </a:endParaRPr>
          </a:p>
          <a:p>
            <a:endParaRPr lang="en-US" dirty="0">
              <a:solidFill>
                <a:srgbClr val="FF0000"/>
              </a:solidFill>
            </a:endParaRPr>
          </a:p>
        </p:txBody>
      </p:sp>
      <p:sp>
        <p:nvSpPr>
          <p:cNvPr id="5" name="TextBox 4"/>
          <p:cNvSpPr txBox="1"/>
          <p:nvPr/>
        </p:nvSpPr>
        <p:spPr>
          <a:xfrm>
            <a:off x="0" y="0"/>
            <a:ext cx="2978892" cy="338554"/>
          </a:xfrm>
          <a:prstGeom prst="rect">
            <a:avLst/>
          </a:prstGeom>
          <a:noFill/>
          <a:ln>
            <a:solidFill>
              <a:srgbClr val="FF0000"/>
            </a:solidFill>
          </a:ln>
        </p:spPr>
        <p:txBody>
          <a:bodyPr wrap="none" rtlCol="0">
            <a:spAutoFit/>
          </a:bodyPr>
          <a:lstStyle/>
          <a:p>
            <a:r>
              <a:rPr lang="en-US" sz="1600" dirty="0">
                <a:solidFill>
                  <a:srgbClr val="FF0000"/>
                </a:solidFill>
              </a:rPr>
              <a:t>Embedded Linux—small footprint</a:t>
            </a:r>
          </a:p>
        </p:txBody>
      </p:sp>
    </p:spTree>
    <p:extLst>
      <p:ext uri="{BB962C8B-B14F-4D97-AF65-F5344CB8AC3E}">
        <p14:creationId xmlns:p14="http://schemas.microsoft.com/office/powerpoint/2010/main" val="83361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DDDDDD"/>
                                      </p:to>
                                    </p:animClr>
                                  </p:childTnLst>
                                </p:cTn>
                              </p:par>
                              <p:par>
                                <p:cTn id="7" presetID="3" presetClass="emph" presetSubtype="2" fill="hold" grpId="0" nodeType="withEffect">
                                  <p:stCondLst>
                                    <p:cond delay="0"/>
                                  </p:stCondLst>
                                  <p:childTnLst>
                                    <p:animClr clrSpc="rgb" dir="cw">
                                      <p:cBhvr override="childStyle">
                                        <p:cTn id="8" dur="2000" fill="hold"/>
                                        <p:tgtEl>
                                          <p:spTgt spid="3">
                                            <p:txEl>
                                              <p:pRg st="1" end="1"/>
                                            </p:txEl>
                                          </p:spTgt>
                                        </p:tgtEl>
                                        <p:attrNameLst>
                                          <p:attrName>style.color</p:attrName>
                                        </p:attrNameLst>
                                      </p:cBhvr>
                                      <p:to>
                                        <a:srgbClr val="DDDDDD"/>
                                      </p:to>
                                    </p:animClr>
                                  </p:childTnLst>
                                </p:cTn>
                              </p:par>
                              <p:par>
                                <p:cTn id="9" presetID="3" presetClass="emph" presetSubtype="2" fill="hold" grpId="0" nodeType="withEffect">
                                  <p:stCondLst>
                                    <p:cond delay="0"/>
                                  </p:stCondLst>
                                  <p:childTnLst>
                                    <p:animClr clrSpc="rgb" dir="cw">
                                      <p:cBhvr override="childStyle">
                                        <p:cTn id="10" dur="2000" fill="hold"/>
                                        <p:tgtEl>
                                          <p:spTgt spid="3">
                                            <p:txEl>
                                              <p:pRg st="2" end="2"/>
                                            </p:txEl>
                                          </p:spTgt>
                                        </p:tgtEl>
                                        <p:attrNameLst>
                                          <p:attrName>style.color</p:attrName>
                                        </p:attrNameLst>
                                      </p:cBhvr>
                                      <p:to>
                                        <a:srgbClr val="DDDDDD"/>
                                      </p:to>
                                    </p:animClr>
                                  </p:childTnLst>
                                </p:cTn>
                              </p:par>
                              <p:par>
                                <p:cTn id="11" presetID="3" presetClass="emph" presetSubtype="2" fill="hold" grpId="0" nodeType="withEffect">
                                  <p:stCondLst>
                                    <p:cond delay="0"/>
                                  </p:stCondLst>
                                  <p:childTnLst>
                                    <p:animClr clrSpc="rgb" dir="cw">
                                      <p:cBhvr override="childStyle">
                                        <p:cTn id="12" dur="2000" fill="hold"/>
                                        <p:tgtEl>
                                          <p:spTgt spid="3">
                                            <p:txEl>
                                              <p:pRg st="3" end="3"/>
                                            </p:txEl>
                                          </p:spTgt>
                                        </p:tgtEl>
                                        <p:attrNameLst>
                                          <p:attrName>style.color</p:attrName>
                                        </p:attrNameLst>
                                      </p:cBhvr>
                                      <p:to>
                                        <a:srgbClr val="DDDDDD"/>
                                      </p:to>
                                    </p:animClr>
                                  </p:childTnLst>
                                </p:cTn>
                              </p:par>
                              <p:par>
                                <p:cTn id="13" presetID="3" presetClass="emph" presetSubtype="2" fill="hold" grpId="0" nodeType="withEffect">
                                  <p:stCondLst>
                                    <p:cond delay="0"/>
                                  </p:stCondLst>
                                  <p:childTnLst>
                                    <p:animClr clrSpc="rgb" dir="cw">
                                      <p:cBhvr override="childStyle">
                                        <p:cTn id="14" dur="2000" fill="hold"/>
                                        <p:tgtEl>
                                          <p:spTgt spid="3">
                                            <p:txEl>
                                              <p:pRg st="4" end="4"/>
                                            </p:txEl>
                                          </p:spTgt>
                                        </p:tgtEl>
                                        <p:attrNameLst>
                                          <p:attrName>style.color</p:attrName>
                                        </p:attrNameLst>
                                      </p:cBhvr>
                                      <p:to>
                                        <a:srgbClr val="DDDDDD"/>
                                      </p:to>
                                    </p:animClr>
                                  </p:childTnLst>
                                </p:cTn>
                              </p:par>
                              <p:par>
                                <p:cTn id="15" presetID="3" presetClass="emph" presetSubtype="2" fill="hold" grpId="0" nodeType="withEffect">
                                  <p:stCondLst>
                                    <p:cond delay="0"/>
                                  </p:stCondLst>
                                  <p:childTnLst>
                                    <p:animClr clrSpc="rgb" dir="cw">
                                      <p:cBhvr override="childStyle">
                                        <p:cTn id="16" dur="2000" fill="hold"/>
                                        <p:tgtEl>
                                          <p:spTgt spid="3">
                                            <p:txEl>
                                              <p:pRg st="5" end="5"/>
                                            </p:txEl>
                                          </p:spTgt>
                                        </p:tgtEl>
                                        <p:attrNameLst>
                                          <p:attrName>style.color</p:attrName>
                                        </p:attrNameLst>
                                      </p:cBhvr>
                                      <p:to>
                                        <a:srgbClr val="DDDDDD"/>
                                      </p:to>
                                    </p:animClr>
                                  </p:childTnLst>
                                </p:cTn>
                              </p:par>
                              <p:par>
                                <p:cTn id="17" presetID="3" presetClass="emph" presetSubtype="2" fill="hold" grpId="0" nodeType="withEffect">
                                  <p:stCondLst>
                                    <p:cond delay="0"/>
                                  </p:stCondLst>
                                  <p:childTnLst>
                                    <p:animClr clrSpc="rgb" dir="cw">
                                      <p:cBhvr override="childStyle">
                                        <p:cTn id="18" dur="2000" fill="hold"/>
                                        <p:tgtEl>
                                          <p:spTgt spid="3">
                                            <p:txEl>
                                              <p:pRg st="6" end="6"/>
                                            </p:txEl>
                                          </p:spTgt>
                                        </p:tgtEl>
                                        <p:attrNameLst>
                                          <p:attrName>style.color</p:attrName>
                                        </p:attrNameLst>
                                      </p:cBhvr>
                                      <p:to>
                                        <a:srgbClr val="DDDDDD"/>
                                      </p:to>
                                    </p:animClr>
                                  </p:childTnLst>
                                </p:cTn>
                              </p:par>
                              <p:par>
                                <p:cTn id="19" presetID="3" presetClass="emph" presetSubtype="2" fill="hold" grpId="0" nodeType="withEffect">
                                  <p:stCondLst>
                                    <p:cond delay="0"/>
                                  </p:stCondLst>
                                  <p:childTnLst>
                                    <p:animClr clrSpc="rgb" dir="cw">
                                      <p:cBhvr override="childStyle">
                                        <p:cTn id="20" dur="2000" fill="hold"/>
                                        <p:tgtEl>
                                          <p:spTgt spid="3">
                                            <p:txEl>
                                              <p:pRg st="7" end="7"/>
                                            </p:txEl>
                                          </p:spTgt>
                                        </p:tgtEl>
                                        <p:attrNameLst>
                                          <p:attrName>style.color</p:attrName>
                                        </p:attrNameLst>
                                      </p:cBhvr>
                                      <p:to>
                                        <a:srgbClr val="DDDDDD"/>
                                      </p:to>
                                    </p:animClr>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t>
            </a:r>
            <a:r>
              <a:rPr lang="en-US" dirty="0" err="1"/>
              <a:t>busybox</a:t>
            </a:r>
            <a:endParaRPr lang="en-US" dirty="0"/>
          </a:p>
        </p:txBody>
      </p:sp>
      <p:sp>
        <p:nvSpPr>
          <p:cNvPr id="3" name="Content Placeholder 2"/>
          <p:cNvSpPr>
            <a:spLocks noGrp="1"/>
          </p:cNvSpPr>
          <p:nvPr>
            <p:ph idx="1"/>
          </p:nvPr>
        </p:nvSpPr>
        <p:spPr/>
        <p:txBody>
          <a:bodyPr/>
          <a:lstStyle/>
          <a:p>
            <a:r>
              <a:rPr lang="en-US" dirty="0"/>
              <a:t>Two ways to play</a:t>
            </a:r>
          </a:p>
          <a:p>
            <a:pPr lvl="1"/>
            <a:r>
              <a:rPr lang="en-US" dirty="0"/>
              <a:t>Invoke from the command line as </a:t>
            </a:r>
            <a:r>
              <a:rPr lang="en-US" dirty="0" err="1"/>
              <a:t>busybox</a:t>
            </a:r>
            <a:endParaRPr lang="en-US" dirty="0"/>
          </a:p>
          <a:p>
            <a:pPr lvl="2"/>
            <a:r>
              <a:rPr lang="en-US" b="1" dirty="0" err="1">
                <a:latin typeface="Courier New" pitchFamily="49" charset="0"/>
                <a:cs typeface="Courier New" pitchFamily="49" charset="0"/>
              </a:rPr>
              <a:t>busybox</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ls</a:t>
            </a:r>
            <a:r>
              <a:rPr lang="en-US" b="1" dirty="0">
                <a:latin typeface="Courier New" pitchFamily="49" charset="0"/>
                <a:cs typeface="Courier New" pitchFamily="49" charset="0"/>
              </a:rPr>
              <a:t> /</a:t>
            </a:r>
            <a:endParaRPr lang="en-US" dirty="0">
              <a:latin typeface="Courier New" pitchFamily="49" charset="0"/>
              <a:cs typeface="Courier New" pitchFamily="49" charset="0"/>
            </a:endParaRPr>
          </a:p>
          <a:p>
            <a:pPr lvl="1"/>
            <a:r>
              <a:rPr lang="en-US" dirty="0"/>
              <a:t>Or create a </a:t>
            </a:r>
            <a:r>
              <a:rPr lang="en-US" dirty="0" err="1"/>
              <a:t>softlink</a:t>
            </a:r>
            <a:r>
              <a:rPr lang="en-US" dirty="0"/>
              <a:t> to </a:t>
            </a:r>
            <a:r>
              <a:rPr lang="en-US" dirty="0" err="1"/>
              <a:t>busybox</a:t>
            </a:r>
            <a:r>
              <a:rPr lang="en-US" dirty="0"/>
              <a:t> and it will run as the name of that link.</a:t>
            </a:r>
          </a:p>
          <a:p>
            <a:pPr lvl="2"/>
            <a:r>
              <a:rPr lang="en-US" dirty="0"/>
              <a:t>So if you have a </a:t>
            </a:r>
            <a:r>
              <a:rPr lang="en-US" dirty="0" err="1"/>
              <a:t>softlink</a:t>
            </a:r>
            <a:r>
              <a:rPr lang="en-US" dirty="0"/>
              <a:t> to </a:t>
            </a:r>
            <a:r>
              <a:rPr lang="en-US" dirty="0" err="1"/>
              <a:t>busybox</a:t>
            </a:r>
            <a:r>
              <a:rPr lang="en-US" dirty="0"/>
              <a:t> named “</a:t>
            </a:r>
            <a:r>
              <a:rPr lang="en-US" dirty="0" err="1"/>
              <a:t>ls</a:t>
            </a:r>
            <a:r>
              <a:rPr lang="en-US" dirty="0"/>
              <a:t>” it will run as </a:t>
            </a:r>
            <a:r>
              <a:rPr lang="en-US" dirty="0" err="1"/>
              <a:t>ls</a:t>
            </a:r>
            <a:r>
              <a:rPr lang="en-US" dirty="0"/>
              <a:t>.</a:t>
            </a:r>
          </a:p>
          <a:p>
            <a:pPr lvl="2"/>
            <a:endParaRPr lang="en-US" dirty="0"/>
          </a:p>
        </p:txBody>
      </p:sp>
      <p:sp>
        <p:nvSpPr>
          <p:cNvPr id="4" name="TextBox 3"/>
          <p:cNvSpPr txBox="1"/>
          <p:nvPr/>
        </p:nvSpPr>
        <p:spPr>
          <a:xfrm>
            <a:off x="0" y="0"/>
            <a:ext cx="2978892" cy="338554"/>
          </a:xfrm>
          <a:prstGeom prst="rect">
            <a:avLst/>
          </a:prstGeom>
          <a:noFill/>
          <a:ln>
            <a:solidFill>
              <a:srgbClr val="FF0000"/>
            </a:solidFill>
          </a:ln>
        </p:spPr>
        <p:txBody>
          <a:bodyPr wrap="none" rtlCol="0">
            <a:spAutoFit/>
          </a:bodyPr>
          <a:lstStyle/>
          <a:p>
            <a:r>
              <a:rPr lang="en-US" sz="1600" dirty="0">
                <a:solidFill>
                  <a:srgbClr val="FF0000"/>
                </a:solidFill>
              </a:rPr>
              <a:t>Embedded Linux—small footprint</a:t>
            </a:r>
          </a:p>
        </p:txBody>
      </p:sp>
    </p:spTree>
    <p:extLst>
      <p:ext uri="{BB962C8B-B14F-4D97-AF65-F5344CB8AC3E}">
        <p14:creationId xmlns:p14="http://schemas.microsoft.com/office/powerpoint/2010/main" val="2024923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Links done for you</a:t>
            </a:r>
          </a:p>
        </p:txBody>
      </p:sp>
      <p:sp>
        <p:nvSpPr>
          <p:cNvPr id="4" name="Content Placeholder 3"/>
          <p:cNvSpPr>
            <a:spLocks noGrp="1"/>
          </p:cNvSpPr>
          <p:nvPr>
            <p:ph sz="half" idx="1"/>
          </p:nvPr>
        </p:nvSpPr>
        <p:spPr/>
        <p:txBody>
          <a:bodyPr/>
          <a:lstStyle/>
          <a:p>
            <a:r>
              <a:rPr lang="en-US" dirty="0"/>
              <a:t>Normally speaking, you’ll use the </a:t>
            </a:r>
            <a:r>
              <a:rPr lang="en-US" dirty="0" err="1"/>
              <a:t>softlink</a:t>
            </a:r>
            <a:r>
              <a:rPr lang="en-US" dirty="0"/>
              <a:t> option.</a:t>
            </a:r>
          </a:p>
          <a:p>
            <a:pPr lvl="1"/>
            <a:r>
              <a:rPr lang="en-US" dirty="0"/>
              <a:t>You can get it to put in all the links for you with “make install”</a:t>
            </a:r>
          </a:p>
          <a:p>
            <a:pPr lvl="2"/>
            <a:r>
              <a:rPr lang="en-US" dirty="0"/>
              <a:t>Be darn careful you don’t overwrite things locally if you are doing this on the host machine. </a:t>
            </a:r>
          </a:p>
          <a:p>
            <a:pPr lvl="3"/>
            <a:r>
              <a:rPr lang="en-US" dirty="0"/>
              <a:t>That would be bad.</a:t>
            </a:r>
          </a:p>
          <a:p>
            <a:pPr lvl="1"/>
            <a:endParaRPr lang="en-US" dirty="0"/>
          </a:p>
        </p:txBody>
      </p:sp>
      <p:pic>
        <p:nvPicPr>
          <p:cNvPr id="1026" name="Picture 2"/>
          <p:cNvPicPr>
            <a:picLocks noGrp="1" noChangeAspect="1" noChangeArrowheads="1"/>
          </p:cNvPicPr>
          <p:nvPr>
            <p:ph sz="half" idx="2"/>
          </p:nvPr>
        </p:nvPicPr>
        <p:blipFill>
          <a:blip r:embed="rId3" cstate="print"/>
          <a:srcRect/>
          <a:stretch>
            <a:fillRect/>
          </a:stretch>
        </p:blipFill>
        <p:spPr bwMode="auto">
          <a:xfrm>
            <a:off x="4724400" y="1295400"/>
            <a:ext cx="3305799" cy="2543969"/>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495800" y="4343400"/>
            <a:ext cx="4124325" cy="2009775"/>
          </a:xfrm>
          <a:prstGeom prst="rect">
            <a:avLst/>
          </a:prstGeom>
          <a:noFill/>
          <a:ln w="9525">
            <a:noFill/>
            <a:miter lim="800000"/>
            <a:headEnd/>
            <a:tailEnd/>
          </a:ln>
        </p:spPr>
      </p:pic>
      <p:sp>
        <p:nvSpPr>
          <p:cNvPr id="6" name="TextBox 5"/>
          <p:cNvSpPr txBox="1"/>
          <p:nvPr/>
        </p:nvSpPr>
        <p:spPr>
          <a:xfrm>
            <a:off x="0" y="0"/>
            <a:ext cx="2978892" cy="338554"/>
          </a:xfrm>
          <a:prstGeom prst="rect">
            <a:avLst/>
          </a:prstGeom>
          <a:noFill/>
          <a:ln>
            <a:solidFill>
              <a:srgbClr val="FF0000"/>
            </a:solidFill>
          </a:ln>
        </p:spPr>
        <p:txBody>
          <a:bodyPr wrap="none" rtlCol="0">
            <a:spAutoFit/>
          </a:bodyPr>
          <a:lstStyle/>
          <a:p>
            <a:r>
              <a:rPr lang="en-US" sz="1600" dirty="0">
                <a:solidFill>
                  <a:srgbClr val="FF0000"/>
                </a:solidFill>
              </a:rPr>
              <a:t>Embedded Linux—small footprint</a:t>
            </a:r>
          </a:p>
        </p:txBody>
      </p:sp>
    </p:spTree>
    <p:extLst>
      <p:ext uri="{BB962C8B-B14F-4D97-AF65-F5344CB8AC3E}">
        <p14:creationId xmlns:p14="http://schemas.microsoft.com/office/powerpoint/2010/main" val="1965658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initialization</a:t>
            </a:r>
          </a:p>
        </p:txBody>
      </p:sp>
      <p:sp>
        <p:nvSpPr>
          <p:cNvPr id="5" name="Content Placeholder 4"/>
          <p:cNvSpPr>
            <a:spLocks noGrp="1"/>
          </p:cNvSpPr>
          <p:nvPr>
            <p:ph sz="half" idx="1"/>
          </p:nvPr>
        </p:nvSpPr>
        <p:spPr>
          <a:xfrm>
            <a:off x="152400" y="1600200"/>
            <a:ext cx="4343400" cy="4525963"/>
          </a:xfrm>
        </p:spPr>
        <p:txBody>
          <a:bodyPr>
            <a:noAutofit/>
          </a:bodyPr>
          <a:lstStyle/>
          <a:p>
            <a:r>
              <a:rPr lang="en-US" dirty="0" err="1"/>
              <a:t>Busybot</a:t>
            </a:r>
            <a:r>
              <a:rPr lang="en-US" dirty="0"/>
              <a:t> can also be “init”</a:t>
            </a:r>
          </a:p>
          <a:p>
            <a:pPr lvl="1"/>
            <a:r>
              <a:rPr lang="en-US" sz="2800" dirty="0"/>
              <a:t>But it’s a simpler/different version than the init material covered above.</a:t>
            </a:r>
          </a:p>
          <a:p>
            <a:pPr lvl="1"/>
            <a:r>
              <a:rPr lang="en-US" sz="2800" dirty="0"/>
              <a:t>More “bash” like</a:t>
            </a:r>
          </a:p>
        </p:txBody>
      </p:sp>
      <p:sp>
        <p:nvSpPr>
          <p:cNvPr id="6" name="Content Placeholder 5"/>
          <p:cNvSpPr>
            <a:spLocks noGrp="1"/>
          </p:cNvSpPr>
          <p:nvPr>
            <p:ph sz="half" idx="2"/>
          </p:nvPr>
        </p:nvSpPr>
        <p:spPr>
          <a:xfrm>
            <a:off x="4648200" y="1600200"/>
            <a:ext cx="4343400" cy="4525963"/>
          </a:xfrm>
        </p:spPr>
        <p:txBody>
          <a:bodyPr>
            <a:normAutofit fontScale="62500" lnSpcReduction="20000"/>
          </a:bodyPr>
          <a:lstStyle/>
          <a:p>
            <a:pPr>
              <a:buNone/>
            </a:pPr>
            <a:r>
              <a:rPr lang="en-US" b="1" dirty="0">
                <a:latin typeface="Courier New" pitchFamily="49" charset="0"/>
                <a:cs typeface="Courier New" pitchFamily="49" charset="0"/>
              </a:rPr>
              <a:t>#!/bin/</a:t>
            </a:r>
            <a:r>
              <a:rPr lang="en-US" b="1" dirty="0" err="1">
                <a:latin typeface="Courier New" pitchFamily="49" charset="0"/>
                <a:cs typeface="Courier New" pitchFamily="49" charset="0"/>
              </a:rPr>
              <a:t>sh</a:t>
            </a:r>
            <a:endParaRPr lang="en-US" b="1" dirty="0">
              <a:latin typeface="Courier New" pitchFamily="49" charset="0"/>
              <a:cs typeface="Courier New" pitchFamily="49" charset="0"/>
            </a:endParaRPr>
          </a:p>
          <a:p>
            <a:pPr>
              <a:buNone/>
            </a:pPr>
            <a:r>
              <a:rPr lang="en-US" b="1" dirty="0">
                <a:latin typeface="Courier New" pitchFamily="49" charset="0"/>
                <a:cs typeface="Courier New" pitchFamily="49" charset="0"/>
              </a:rPr>
              <a:t>echo “Mounting proc”</a:t>
            </a:r>
          </a:p>
          <a:p>
            <a:pPr>
              <a:buNone/>
            </a:pPr>
            <a:r>
              <a:rPr lang="pl-PL" b="1" dirty="0">
                <a:latin typeface="Courier New" pitchFamily="49" charset="0"/>
                <a:cs typeface="Courier New" pitchFamily="49" charset="0"/>
              </a:rPr>
              <a:t>mount -t proc /proc /proc</a:t>
            </a:r>
            <a:br>
              <a:rPr lang="en-US" b="1" dirty="0">
                <a:latin typeface="Courier New" pitchFamily="49" charset="0"/>
                <a:cs typeface="Courier New" pitchFamily="49" charset="0"/>
              </a:rPr>
            </a:br>
            <a:endParaRPr lang="pl-PL" b="1" dirty="0">
              <a:latin typeface="Courier New" pitchFamily="49" charset="0"/>
              <a:cs typeface="Courier New" pitchFamily="49" charset="0"/>
            </a:endParaRPr>
          </a:p>
          <a:p>
            <a:pPr>
              <a:buNone/>
            </a:pPr>
            <a:r>
              <a:rPr lang="en-US" b="1" dirty="0">
                <a:latin typeface="Courier New" pitchFamily="49" charset="0"/>
                <a:cs typeface="Courier New" pitchFamily="49" charset="0"/>
              </a:rPr>
              <a:t>echo “Starting system loggers”</a:t>
            </a:r>
          </a:p>
          <a:p>
            <a:pPr>
              <a:buNone/>
            </a:pPr>
            <a:r>
              <a:rPr lang="en-US" b="1" dirty="0" err="1">
                <a:latin typeface="Courier New" pitchFamily="49" charset="0"/>
                <a:cs typeface="Courier New" pitchFamily="49" charset="0"/>
              </a:rPr>
              <a:t>syslogd</a:t>
            </a:r>
            <a:endParaRPr lang="en-US" b="1" dirty="0">
              <a:latin typeface="Courier New" pitchFamily="49" charset="0"/>
              <a:cs typeface="Courier New" pitchFamily="49" charset="0"/>
            </a:endParaRPr>
          </a:p>
          <a:p>
            <a:pPr>
              <a:buNone/>
            </a:pPr>
            <a:r>
              <a:rPr lang="en-US" b="1" dirty="0" err="1">
                <a:latin typeface="Courier New" pitchFamily="49" charset="0"/>
                <a:cs typeface="Courier New" pitchFamily="49" charset="0"/>
              </a:rPr>
              <a:t>klogd</a:t>
            </a:r>
            <a:br>
              <a:rPr lang="en-US" b="1" dirty="0">
                <a:latin typeface="Courier New" pitchFamily="49" charset="0"/>
                <a:cs typeface="Courier New" pitchFamily="49" charset="0"/>
              </a:rPr>
            </a:br>
            <a:endParaRPr lang="en-US" b="1" dirty="0">
              <a:latin typeface="Courier New" pitchFamily="49" charset="0"/>
              <a:cs typeface="Courier New" pitchFamily="49" charset="0"/>
            </a:endParaRPr>
          </a:p>
          <a:p>
            <a:pPr>
              <a:buNone/>
            </a:pPr>
            <a:r>
              <a:rPr lang="en-US" b="1" dirty="0">
                <a:latin typeface="Courier New" pitchFamily="49" charset="0"/>
                <a:cs typeface="Courier New" pitchFamily="49" charset="0"/>
              </a:rPr>
              <a:t>echo “Configuring loopback interface”</a:t>
            </a:r>
          </a:p>
          <a:p>
            <a:pPr>
              <a:buNone/>
            </a:pPr>
            <a:r>
              <a:rPr lang="en-US" b="1" dirty="0" err="1">
                <a:latin typeface="Courier New" pitchFamily="49" charset="0"/>
                <a:cs typeface="Courier New" pitchFamily="49" charset="0"/>
              </a:rPr>
              <a:t>ifconfig</a:t>
            </a:r>
            <a:r>
              <a:rPr lang="en-US" b="1" dirty="0">
                <a:latin typeface="Courier New" pitchFamily="49" charset="0"/>
                <a:cs typeface="Courier New" pitchFamily="49" charset="0"/>
              </a:rPr>
              <a:t> lo 127.0.0.1</a:t>
            </a:r>
            <a:br>
              <a:rPr lang="en-US" b="1" dirty="0">
                <a:latin typeface="Courier New" pitchFamily="49" charset="0"/>
                <a:cs typeface="Courier New" pitchFamily="49" charset="0"/>
              </a:rPr>
            </a:br>
            <a:endParaRPr lang="en-US" b="1" dirty="0">
              <a:latin typeface="Courier New" pitchFamily="49" charset="0"/>
              <a:cs typeface="Courier New" pitchFamily="49" charset="0"/>
            </a:endParaRPr>
          </a:p>
          <a:p>
            <a:pPr>
              <a:buNone/>
            </a:pPr>
            <a:r>
              <a:rPr lang="en-US" b="1" dirty="0">
                <a:latin typeface="Courier New" pitchFamily="49" charset="0"/>
                <a:cs typeface="Courier New" pitchFamily="49" charset="0"/>
              </a:rPr>
              <a:t>echo “Starting </a:t>
            </a:r>
            <a:r>
              <a:rPr lang="en-US" b="1" dirty="0" err="1">
                <a:latin typeface="Courier New" pitchFamily="49" charset="0"/>
                <a:cs typeface="Courier New" pitchFamily="49" charset="0"/>
              </a:rPr>
              <a:t>inetd</a:t>
            </a:r>
            <a:r>
              <a:rPr lang="en-US" b="1" dirty="0">
                <a:latin typeface="Courier New" pitchFamily="49" charset="0"/>
                <a:cs typeface="Courier New" pitchFamily="49" charset="0"/>
              </a:rPr>
              <a:t>”</a:t>
            </a:r>
          </a:p>
          <a:p>
            <a:pPr>
              <a:buNone/>
            </a:pPr>
            <a:r>
              <a:rPr lang="en-US" b="1" dirty="0" err="1">
                <a:latin typeface="Courier New" pitchFamily="49" charset="0"/>
                <a:cs typeface="Courier New" pitchFamily="49" charset="0"/>
              </a:rPr>
              <a:t>xinetd</a:t>
            </a:r>
            <a:br>
              <a:rPr lang="en-US" b="1" dirty="0">
                <a:latin typeface="Courier New" pitchFamily="49" charset="0"/>
                <a:cs typeface="Courier New" pitchFamily="49" charset="0"/>
              </a:rPr>
            </a:br>
            <a:endParaRPr lang="en-US" b="1" dirty="0">
              <a:latin typeface="Courier New" pitchFamily="49" charset="0"/>
              <a:cs typeface="Courier New" pitchFamily="49" charset="0"/>
            </a:endParaRPr>
          </a:p>
          <a:p>
            <a:pPr>
              <a:buNone/>
            </a:pPr>
            <a:r>
              <a:rPr lang="en-US" b="1" dirty="0">
                <a:latin typeface="Courier New" pitchFamily="49" charset="0"/>
                <a:cs typeface="Courier New" pitchFamily="49" charset="0"/>
              </a:rPr>
              <a:t># start a shell</a:t>
            </a:r>
          </a:p>
          <a:p>
            <a:pPr>
              <a:buNone/>
            </a:pPr>
            <a:r>
              <a:rPr lang="en-US" b="1" dirty="0" err="1">
                <a:latin typeface="Courier New" pitchFamily="49" charset="0"/>
                <a:cs typeface="Courier New" pitchFamily="49" charset="0"/>
              </a:rPr>
              <a:t>busybox</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sh</a:t>
            </a:r>
            <a:endParaRPr lang="en-US" b="1" dirty="0">
              <a:latin typeface="Courier New" pitchFamily="49" charset="0"/>
              <a:cs typeface="Courier New" pitchFamily="49" charset="0"/>
            </a:endParaRPr>
          </a:p>
        </p:txBody>
      </p:sp>
      <p:sp>
        <p:nvSpPr>
          <p:cNvPr id="7" name="TextBox 6"/>
          <p:cNvSpPr txBox="1"/>
          <p:nvPr/>
        </p:nvSpPr>
        <p:spPr>
          <a:xfrm>
            <a:off x="0" y="0"/>
            <a:ext cx="2978892" cy="338554"/>
          </a:xfrm>
          <a:prstGeom prst="rect">
            <a:avLst/>
          </a:prstGeom>
          <a:noFill/>
          <a:ln>
            <a:solidFill>
              <a:srgbClr val="FF0000"/>
            </a:solidFill>
          </a:ln>
        </p:spPr>
        <p:txBody>
          <a:bodyPr wrap="none" rtlCol="0">
            <a:spAutoFit/>
          </a:bodyPr>
          <a:lstStyle/>
          <a:p>
            <a:r>
              <a:rPr lang="en-US" sz="1600" dirty="0">
                <a:solidFill>
                  <a:srgbClr val="FF0000"/>
                </a:solidFill>
              </a:rPr>
              <a:t>Embedded Linux—small footprint</a:t>
            </a:r>
          </a:p>
        </p:txBody>
      </p:sp>
    </p:spTree>
    <p:extLst>
      <p:ext uri="{BB962C8B-B14F-4D97-AF65-F5344CB8AC3E}">
        <p14:creationId xmlns:p14="http://schemas.microsoft.com/office/powerpoint/2010/main" val="277436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BusyBox</a:t>
            </a:r>
            <a:r>
              <a:rPr lang="en-US" dirty="0"/>
              <a:t> Summary</a:t>
            </a:r>
          </a:p>
        </p:txBody>
      </p:sp>
      <p:sp>
        <p:nvSpPr>
          <p:cNvPr id="6" name="Content Placeholder 5"/>
          <p:cNvSpPr>
            <a:spLocks noGrp="1"/>
          </p:cNvSpPr>
          <p:nvPr>
            <p:ph idx="1"/>
          </p:nvPr>
        </p:nvSpPr>
        <p:spPr/>
        <p:txBody>
          <a:bodyPr>
            <a:normAutofit fontScale="92500" lnSpcReduction="10000"/>
          </a:bodyPr>
          <a:lstStyle/>
          <a:p>
            <a:r>
              <a:rPr lang="en-US" dirty="0" err="1"/>
              <a:t>BusyBox</a:t>
            </a:r>
            <a:r>
              <a:rPr lang="en-US" dirty="0"/>
              <a:t> is a powerful tool for embedded systems that replaces many common Linux utilities in a single </a:t>
            </a:r>
            <a:r>
              <a:rPr lang="en-US" dirty="0" err="1"/>
              <a:t>multicall</a:t>
            </a:r>
            <a:r>
              <a:rPr lang="en-US" dirty="0"/>
              <a:t> binary.</a:t>
            </a:r>
          </a:p>
          <a:p>
            <a:r>
              <a:rPr lang="en-US" dirty="0" err="1"/>
              <a:t>BusyBox</a:t>
            </a:r>
            <a:r>
              <a:rPr lang="en-US" dirty="0"/>
              <a:t> can significantly reduce the size of your root file system image.</a:t>
            </a:r>
          </a:p>
          <a:p>
            <a:r>
              <a:rPr lang="en-US" dirty="0"/>
              <a:t>Configuring </a:t>
            </a:r>
            <a:r>
              <a:rPr lang="en-US" dirty="0" err="1"/>
              <a:t>BusyBox</a:t>
            </a:r>
            <a:r>
              <a:rPr lang="en-US" dirty="0"/>
              <a:t> is straightforward, using an interface similar to that used for Linux configuration.</a:t>
            </a:r>
          </a:p>
          <a:p>
            <a:r>
              <a:rPr lang="en-US" dirty="0"/>
              <a:t>System initialization is </a:t>
            </a:r>
            <a:r>
              <a:rPr lang="en-US"/>
              <a:t>possible but somewhat </a:t>
            </a:r>
            <a:r>
              <a:rPr lang="en-US" dirty="0"/>
              <a:t>different with </a:t>
            </a:r>
            <a:r>
              <a:rPr lang="en-US" dirty="0" err="1"/>
              <a:t>BusyBox</a:t>
            </a:r>
            <a:endParaRPr lang="en-US" dirty="0"/>
          </a:p>
        </p:txBody>
      </p:sp>
      <p:sp>
        <p:nvSpPr>
          <p:cNvPr id="4" name="TextBox 3"/>
          <p:cNvSpPr txBox="1"/>
          <p:nvPr/>
        </p:nvSpPr>
        <p:spPr>
          <a:xfrm>
            <a:off x="228600" y="6553200"/>
            <a:ext cx="4010650" cy="338554"/>
          </a:xfrm>
          <a:prstGeom prst="rect">
            <a:avLst/>
          </a:prstGeom>
          <a:noFill/>
        </p:spPr>
        <p:txBody>
          <a:bodyPr wrap="none" rtlCol="0">
            <a:spAutoFit/>
          </a:bodyPr>
          <a:lstStyle/>
          <a:p>
            <a:r>
              <a:rPr lang="en-US" sz="1600" dirty="0">
                <a:solidFill>
                  <a:prstClr val="black"/>
                </a:solidFill>
              </a:rPr>
              <a:t>From </a:t>
            </a:r>
            <a:r>
              <a:rPr lang="en-US" sz="1600" i="1" u="sng" dirty="0">
                <a:solidFill>
                  <a:prstClr val="black"/>
                </a:solidFill>
              </a:rPr>
              <a:t>Embedded Linux Primer</a:t>
            </a:r>
            <a:r>
              <a:rPr lang="en-US" sz="1600" dirty="0">
                <a:solidFill>
                  <a:prstClr val="black"/>
                </a:solidFill>
              </a:rPr>
              <a:t>, second edition </a:t>
            </a:r>
          </a:p>
        </p:txBody>
      </p:sp>
      <p:sp>
        <p:nvSpPr>
          <p:cNvPr id="7" name="TextBox 6"/>
          <p:cNvSpPr txBox="1"/>
          <p:nvPr/>
        </p:nvSpPr>
        <p:spPr>
          <a:xfrm>
            <a:off x="0" y="0"/>
            <a:ext cx="2978892" cy="338554"/>
          </a:xfrm>
          <a:prstGeom prst="rect">
            <a:avLst/>
          </a:prstGeom>
          <a:noFill/>
          <a:ln>
            <a:solidFill>
              <a:srgbClr val="FF0000"/>
            </a:solidFill>
          </a:ln>
        </p:spPr>
        <p:txBody>
          <a:bodyPr wrap="none" rtlCol="0">
            <a:spAutoFit/>
          </a:bodyPr>
          <a:lstStyle/>
          <a:p>
            <a:r>
              <a:rPr lang="en-US" sz="1600" dirty="0">
                <a:solidFill>
                  <a:srgbClr val="FF0000"/>
                </a:solidFill>
              </a:rPr>
              <a:t>Embedded Linux—small footprint</a:t>
            </a:r>
          </a:p>
        </p:txBody>
      </p:sp>
    </p:spTree>
    <p:extLst>
      <p:ext uri="{BB962C8B-B14F-4D97-AF65-F5344CB8AC3E}">
        <p14:creationId xmlns:p14="http://schemas.microsoft.com/office/powerpoint/2010/main" val="3708234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The basic copyright options</a:t>
            </a:r>
          </a:p>
        </p:txBody>
      </p:sp>
      <p:sp>
        <p:nvSpPr>
          <p:cNvPr id="12" name="Content Placeholder 11"/>
          <p:cNvSpPr>
            <a:spLocks noGrp="1"/>
          </p:cNvSpPr>
          <p:nvPr>
            <p:ph sz="half" idx="1"/>
          </p:nvPr>
        </p:nvSpPr>
        <p:spPr/>
        <p:txBody>
          <a:bodyPr>
            <a:normAutofit fontScale="92500" lnSpcReduction="10000"/>
          </a:bodyPr>
          <a:lstStyle/>
          <a:p>
            <a:r>
              <a:rPr lang="en-US" dirty="0"/>
              <a:t>No license:</a:t>
            </a:r>
          </a:p>
          <a:p>
            <a:pPr lvl="1"/>
            <a:r>
              <a:rPr lang="en-US" dirty="0"/>
              <a:t>Without a license, the code is copyrighted by default. People can read the code, but they have no legal right to use it. To use the code, you must contact the author directly and ask permission.</a:t>
            </a:r>
          </a:p>
        </p:txBody>
      </p:sp>
      <p:sp>
        <p:nvSpPr>
          <p:cNvPr id="13" name="Content Placeholder 12"/>
          <p:cNvSpPr>
            <a:spLocks noGrp="1"/>
          </p:cNvSpPr>
          <p:nvPr>
            <p:ph sz="half" idx="2"/>
          </p:nvPr>
        </p:nvSpPr>
        <p:spPr/>
        <p:txBody>
          <a:bodyPr>
            <a:normAutofit fontScale="92500" lnSpcReduction="10000"/>
          </a:bodyPr>
          <a:lstStyle/>
          <a:p>
            <a:r>
              <a:rPr lang="en-US" dirty="0"/>
              <a:t>Public domain:</a:t>
            </a:r>
          </a:p>
          <a:p>
            <a:pPr lvl="1"/>
            <a:r>
              <a:rPr lang="en-US" dirty="0"/>
              <a:t>If your code is in the public domain, anyone may use your code for any purpose whatsoever. Nothing is in the public domain by default; you have to explicitly put your work in the public domain if you want it there. Otherwise, you must be dead a long time before your work reverts to the public domain.</a:t>
            </a:r>
          </a:p>
        </p:txBody>
      </p:sp>
      <p:sp>
        <p:nvSpPr>
          <p:cNvPr id="14" name="Rectangle 13"/>
          <p:cNvSpPr/>
          <p:nvPr/>
        </p:nvSpPr>
        <p:spPr>
          <a:xfrm>
            <a:off x="228600" y="6400800"/>
            <a:ext cx="8915400" cy="276999"/>
          </a:xfrm>
          <a:prstGeom prst="rect">
            <a:avLst/>
          </a:prstGeom>
        </p:spPr>
        <p:txBody>
          <a:bodyPr wrap="square">
            <a:spAutoFit/>
          </a:bodyPr>
          <a:lstStyle/>
          <a:p>
            <a:r>
              <a:rPr lang="en-US" sz="1200" dirty="0">
                <a:solidFill>
                  <a:schemeClr val="accent1"/>
                </a:solidFill>
              </a:rPr>
              <a:t>Text from </a:t>
            </a:r>
            <a:r>
              <a:rPr lang="en-US" sz="1200" dirty="0">
                <a:solidFill>
                  <a:schemeClr val="accent1"/>
                </a:solidFill>
                <a:hlinkClick r:id="rId2"/>
              </a:rPr>
              <a:t>https://blog.codinghorror.com/pick-a-license-any-license/</a:t>
            </a:r>
            <a:r>
              <a:rPr lang="en-US" sz="1200" dirty="0"/>
              <a:t>, also includes a (too) terse summary of the common software licenses.</a:t>
            </a:r>
            <a:endParaRPr lang="en-US" sz="1200" dirty="0">
              <a:solidFill>
                <a:schemeClr val="accent1"/>
              </a:solidFill>
            </a:endParaRPr>
          </a:p>
        </p:txBody>
      </p:sp>
    </p:spTree>
    <p:extLst>
      <p:ext uri="{BB962C8B-B14F-4D97-AF65-F5344CB8AC3E}">
        <p14:creationId xmlns:p14="http://schemas.microsoft.com/office/powerpoint/2010/main" val="10250215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Background</a:t>
            </a:r>
          </a:p>
          <a:p>
            <a:pPr lvl="1"/>
            <a:r>
              <a:rPr lang="en-US" dirty="0"/>
              <a:t>Legal issues, versioning, building, user basics, FHS, booting</a:t>
            </a:r>
          </a:p>
          <a:p>
            <a:r>
              <a:rPr lang="en-US" dirty="0"/>
              <a:t>Embedded Linux </a:t>
            </a:r>
            <a:r>
              <a:rPr lang="en-US" sz="2000" dirty="0"/>
              <a:t>(common but </a:t>
            </a:r>
            <a:r>
              <a:rPr lang="en-US" sz="2000" b="1" u="sng" dirty="0"/>
              <a:t>not</a:t>
            </a:r>
            <a:r>
              <a:rPr lang="en-US" sz="2000" dirty="0"/>
              <a:t> required attributes)</a:t>
            </a:r>
            <a:endParaRPr lang="en-US" dirty="0"/>
          </a:p>
          <a:p>
            <a:pPr lvl="1"/>
            <a:r>
              <a:rPr lang="en-US" dirty="0"/>
              <a:t>Small footprint (</a:t>
            </a:r>
            <a:r>
              <a:rPr lang="en-US" dirty="0" err="1"/>
              <a:t>BusyBox</a:t>
            </a:r>
            <a:r>
              <a:rPr lang="en-US" dirty="0"/>
              <a:t>)</a:t>
            </a:r>
          </a:p>
          <a:p>
            <a:pPr lvl="1"/>
            <a:r>
              <a:rPr lang="en-US" dirty="0">
                <a:solidFill>
                  <a:srgbClr val="FF0000"/>
                </a:solidFill>
              </a:rPr>
              <a:t>Flash file system</a:t>
            </a:r>
          </a:p>
          <a:p>
            <a:pPr lvl="1"/>
            <a:r>
              <a:rPr lang="en-US" dirty="0"/>
              <a:t>Real time support</a:t>
            </a:r>
          </a:p>
        </p:txBody>
      </p:sp>
    </p:spTree>
    <p:extLst>
      <p:ext uri="{BB962C8B-B14F-4D97-AF65-F5344CB8AC3E}">
        <p14:creationId xmlns:p14="http://schemas.microsoft.com/office/powerpoint/2010/main" val="38696104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57200" y="461436"/>
            <a:ext cx="8229600" cy="769401"/>
          </a:xfrm>
          <a:prstGeom prst="rect">
            <a:avLst/>
          </a:prstGeom>
          <a:noFill/>
          <a:ln>
            <a:noFill/>
          </a:ln>
        </p:spPr>
        <p:txBody>
          <a:bodyPr lIns="91425" tIns="45700" rIns="91425" bIns="45700" anchor="ctr" anchorCtr="0">
            <a:spAutoFit/>
          </a:bodyPr>
          <a:lstStyle/>
          <a:p>
            <a:pPr marL="0" marR="0" lvl="0" indent="0" algn="ctr" rtl="0">
              <a:spcBef>
                <a:spcPts val="0"/>
              </a:spcBef>
              <a:buClr>
                <a:schemeClr val="dk1"/>
              </a:buClr>
              <a:buSzPct val="25000"/>
              <a:buFont typeface="Arial"/>
              <a:buNone/>
            </a:pPr>
            <a:r>
              <a:rPr lang="x-none" sz="4400" b="0" i="0" u="none" strike="noStrike" cap="none" baseline="0">
                <a:solidFill>
                  <a:schemeClr val="dk1"/>
                </a:solidFill>
                <a:latin typeface="Arial"/>
                <a:ea typeface="Arial"/>
                <a:cs typeface="Arial"/>
                <a:sym typeface="Arial"/>
              </a:rPr>
              <a:t>Flash storage devices</a:t>
            </a:r>
          </a:p>
        </p:txBody>
      </p:sp>
      <p:sp>
        <p:nvSpPr>
          <p:cNvPr id="4" name="Content Placeholder 3"/>
          <p:cNvSpPr>
            <a:spLocks noGrp="1"/>
          </p:cNvSpPr>
          <p:nvPr>
            <p:ph idx="1"/>
          </p:nvPr>
        </p:nvSpPr>
        <p:spPr/>
        <p:txBody>
          <a:bodyPr>
            <a:normAutofit lnSpcReduction="10000"/>
          </a:bodyPr>
          <a:lstStyle/>
          <a:p>
            <a:pPr lvl="0">
              <a:spcBef>
                <a:spcPts val="640"/>
              </a:spcBef>
              <a:buClr>
                <a:schemeClr val="dk1"/>
              </a:buClr>
              <a:buSzPct val="137681"/>
              <a:buFont typeface="Arial"/>
              <a:buChar char="•"/>
            </a:pPr>
            <a:r>
              <a:rPr lang="en-US" sz="2400" b="0" i="0" u="none" strike="noStrike" cap="none" baseline="0" dirty="0">
                <a:solidFill>
                  <a:schemeClr val="dk1"/>
                </a:solidFill>
                <a:latin typeface="Arial"/>
                <a:ea typeface="Arial"/>
                <a:cs typeface="Arial"/>
                <a:sym typeface="Arial"/>
              </a:rPr>
              <a:t>Significant restrictions on writing</a:t>
            </a:r>
          </a:p>
          <a:p>
            <a:pPr lvl="1">
              <a:spcBef>
                <a:spcPts val="640"/>
              </a:spcBef>
              <a:buClr>
                <a:schemeClr val="dk1"/>
              </a:buClr>
              <a:buSzPct val="137681"/>
              <a:buFont typeface="Arial"/>
              <a:buChar char="•"/>
            </a:pPr>
            <a:r>
              <a:rPr lang="x-none" sz="2000" b="0" i="0" u="none" strike="noStrike" cap="none" baseline="0">
                <a:solidFill>
                  <a:schemeClr val="dk1"/>
                </a:solidFill>
                <a:latin typeface="Arial"/>
                <a:ea typeface="Arial"/>
                <a:cs typeface="Arial"/>
                <a:sym typeface="Arial"/>
              </a:rPr>
              <a:t>data can be changed from a 1 to a 0 </a:t>
            </a:r>
            <a:r>
              <a:rPr lang="en-US" sz="2000" b="0" i="0" u="none" strike="noStrike" cap="none" baseline="0" dirty="0">
                <a:solidFill>
                  <a:schemeClr val="dk1"/>
                </a:solidFill>
                <a:latin typeface="Arial"/>
                <a:ea typeface="Arial"/>
                <a:cs typeface="Arial"/>
                <a:sym typeface="Arial"/>
              </a:rPr>
              <a:t>with</a:t>
            </a:r>
            <a:r>
              <a:rPr lang="en-US" sz="2000" b="0" i="0" u="none" strike="noStrike" cap="none" dirty="0">
                <a:solidFill>
                  <a:schemeClr val="dk1"/>
                </a:solidFill>
                <a:latin typeface="Arial"/>
                <a:ea typeface="Arial"/>
                <a:cs typeface="Arial"/>
                <a:sym typeface="Arial"/>
              </a:rPr>
              <a:t> writes to the </a:t>
            </a:r>
            <a:r>
              <a:rPr lang="x-none" sz="2000" b="0" i="0" u="none" strike="noStrike" cap="none" baseline="0">
                <a:solidFill>
                  <a:schemeClr val="dk1"/>
                </a:solidFill>
                <a:latin typeface="Arial"/>
                <a:ea typeface="Arial"/>
                <a:cs typeface="Arial"/>
                <a:sym typeface="Arial"/>
              </a:rPr>
              <a:t>cell’s address</a:t>
            </a:r>
            <a:endParaRPr lang="en-US" sz="2000" b="0" i="0" u="none" strike="noStrike" cap="none" baseline="0" dirty="0">
              <a:solidFill>
                <a:schemeClr val="dk1"/>
              </a:solidFill>
              <a:latin typeface="Arial"/>
              <a:ea typeface="Arial"/>
              <a:cs typeface="Arial"/>
              <a:sym typeface="Arial"/>
            </a:endParaRPr>
          </a:p>
          <a:p>
            <a:pPr lvl="1">
              <a:spcBef>
                <a:spcPts val="640"/>
              </a:spcBef>
              <a:buClr>
                <a:schemeClr val="dk1"/>
              </a:buClr>
              <a:buSzPct val="137681"/>
              <a:buFont typeface="Arial"/>
              <a:buChar char="•"/>
            </a:pPr>
            <a:r>
              <a:rPr lang="en-US" sz="2000" b="0" i="0" u="none" strike="noStrike" cap="none" baseline="0" dirty="0">
                <a:solidFill>
                  <a:schemeClr val="dk1"/>
                </a:solidFill>
                <a:latin typeface="Arial"/>
                <a:ea typeface="Arial"/>
                <a:cs typeface="Arial"/>
                <a:sym typeface="Arial"/>
              </a:rPr>
              <a:t>0 to 1 requires </a:t>
            </a:r>
            <a:r>
              <a:rPr lang="x-none" sz="2000" b="0" i="0" u="none" strike="noStrike" cap="none" baseline="0">
                <a:solidFill>
                  <a:schemeClr val="dk1"/>
                </a:solidFill>
                <a:latin typeface="Arial"/>
                <a:ea typeface="Arial"/>
                <a:cs typeface="Arial"/>
                <a:sym typeface="Arial"/>
              </a:rPr>
              <a:t>an entire </a:t>
            </a:r>
            <a:r>
              <a:rPr lang="en-US" sz="2000" b="0" i="0" u="none" strike="noStrike" cap="none" baseline="0" dirty="0">
                <a:solidFill>
                  <a:schemeClr val="dk1"/>
                </a:solidFill>
                <a:latin typeface="Arial"/>
                <a:ea typeface="Arial"/>
                <a:cs typeface="Arial"/>
                <a:sym typeface="Arial"/>
              </a:rPr>
              <a:t>block be </a:t>
            </a:r>
            <a:r>
              <a:rPr lang="x-none" sz="2000" b="0" i="0" u="none" strike="noStrike" cap="none" baseline="0">
                <a:solidFill>
                  <a:schemeClr val="dk1"/>
                </a:solidFill>
                <a:latin typeface="Arial"/>
                <a:ea typeface="Arial"/>
                <a:cs typeface="Arial"/>
                <a:sym typeface="Arial"/>
              </a:rPr>
              <a:t>erase</a:t>
            </a:r>
            <a:r>
              <a:rPr lang="en-US" sz="2000" dirty="0">
                <a:solidFill>
                  <a:schemeClr val="dk1"/>
                </a:solidFill>
                <a:latin typeface="Arial"/>
                <a:ea typeface="Arial"/>
                <a:cs typeface="Arial"/>
                <a:sym typeface="Arial"/>
              </a:rPr>
              <a:t>d.</a:t>
            </a:r>
          </a:p>
          <a:p>
            <a:pPr>
              <a:spcBef>
                <a:spcPts val="640"/>
              </a:spcBef>
              <a:buClr>
                <a:schemeClr val="dk1"/>
              </a:buClr>
              <a:buSzPct val="137681"/>
              <a:buFont typeface="Arial"/>
              <a:buChar char="•"/>
            </a:pPr>
            <a:r>
              <a:rPr lang="en-US" sz="2200" b="0" i="0" u="none" strike="noStrike" cap="none" baseline="0" dirty="0">
                <a:solidFill>
                  <a:schemeClr val="dk1"/>
                </a:solidFill>
                <a:latin typeface="Arial"/>
                <a:ea typeface="Arial"/>
                <a:cs typeface="Arial"/>
                <a:sym typeface="Arial"/>
              </a:rPr>
              <a:t>Therefore,</a:t>
            </a:r>
            <a:r>
              <a:rPr lang="en-US" sz="2200" b="0" i="0" u="none" strike="noStrike" cap="none" dirty="0">
                <a:solidFill>
                  <a:schemeClr val="dk1"/>
                </a:solidFill>
                <a:latin typeface="Arial"/>
                <a:ea typeface="Arial"/>
                <a:cs typeface="Arial"/>
                <a:sym typeface="Arial"/>
              </a:rPr>
              <a:t> t</a:t>
            </a:r>
            <a:r>
              <a:rPr lang="x-none" sz="2200" b="0" i="0" u="none" strike="noStrike" cap="none" baseline="0">
                <a:solidFill>
                  <a:schemeClr val="dk1"/>
                </a:solidFill>
                <a:latin typeface="Arial"/>
                <a:ea typeface="Arial"/>
                <a:cs typeface="Arial"/>
                <a:sym typeface="Arial"/>
              </a:rPr>
              <a:t>o modify data stored in a Flash memory, the block in which the modiﬁed data resides must be completely erased</a:t>
            </a:r>
            <a:r>
              <a:rPr lang="en-US" sz="2200" dirty="0">
                <a:solidFill>
                  <a:schemeClr val="dk1"/>
                </a:solidFill>
                <a:latin typeface="Arial"/>
                <a:ea typeface="Arial"/>
                <a:cs typeface="Arial"/>
                <a:sym typeface="Arial"/>
              </a:rPr>
              <a:t>.</a:t>
            </a:r>
          </a:p>
          <a:p>
            <a:pPr lvl="1">
              <a:spcBef>
                <a:spcPts val="640"/>
              </a:spcBef>
              <a:buClr>
                <a:schemeClr val="dk1"/>
              </a:buClr>
              <a:buSzPct val="137681"/>
              <a:buFont typeface="Arial"/>
              <a:buChar char="•"/>
            </a:pPr>
            <a:r>
              <a:rPr lang="x-none" sz="1800" b="0" i="0" u="none" strike="noStrike" cap="none" baseline="0">
                <a:solidFill>
                  <a:schemeClr val="dk1"/>
                </a:solidFill>
                <a:latin typeface="Arial"/>
                <a:ea typeface="Arial"/>
                <a:cs typeface="Arial"/>
                <a:sym typeface="Arial"/>
              </a:rPr>
              <a:t>Write times for updating data in Flash memory can be many  times that of a hard drive</a:t>
            </a:r>
            <a:r>
              <a:rPr lang="en-US" sz="2000" b="0" i="0" u="none" strike="noStrike" cap="none" baseline="0" dirty="0">
                <a:solidFill>
                  <a:schemeClr val="dk1"/>
                </a:solidFill>
                <a:latin typeface="Arial"/>
                <a:ea typeface="Arial"/>
                <a:cs typeface="Arial"/>
                <a:sym typeface="Arial"/>
              </a:rPr>
              <a:t>.</a:t>
            </a:r>
          </a:p>
          <a:p>
            <a:pPr>
              <a:spcBef>
                <a:spcPts val="640"/>
              </a:spcBef>
              <a:buClr>
                <a:schemeClr val="dk1"/>
              </a:buClr>
              <a:buSzPct val="137681"/>
              <a:buFont typeface="Arial"/>
              <a:buChar char="•"/>
            </a:pPr>
            <a:r>
              <a:rPr lang="en-US" sz="2400" b="0" i="0" u="none" strike="noStrike" cap="none" baseline="0" dirty="0">
                <a:solidFill>
                  <a:schemeClr val="dk1"/>
                </a:solidFill>
                <a:latin typeface="Arial"/>
                <a:ea typeface="Arial"/>
                <a:cs typeface="Arial"/>
                <a:sym typeface="Arial"/>
              </a:rPr>
              <a:t>Also very limited write cycles (100 to 1,000,000</a:t>
            </a:r>
            <a:r>
              <a:rPr lang="en-US" sz="2400" b="0" i="0" u="none" strike="noStrike" cap="none" dirty="0">
                <a:solidFill>
                  <a:schemeClr val="dk1"/>
                </a:solidFill>
                <a:latin typeface="Arial"/>
                <a:ea typeface="Arial"/>
                <a:cs typeface="Arial"/>
                <a:sym typeface="Arial"/>
              </a:rPr>
              <a:t> or so) </a:t>
            </a:r>
            <a:r>
              <a:rPr lang="en-US" sz="2400" b="0" i="0" u="none" strike="noStrike" cap="none" baseline="0" dirty="0">
                <a:solidFill>
                  <a:schemeClr val="dk1"/>
                </a:solidFill>
                <a:latin typeface="Arial"/>
                <a:ea typeface="Arial"/>
                <a:cs typeface="Arial"/>
                <a:sym typeface="Arial"/>
              </a:rPr>
              <a:t>before wear out</a:t>
            </a:r>
            <a:r>
              <a:rPr lang="en-US" sz="2400" dirty="0">
                <a:solidFill>
                  <a:schemeClr val="dk1"/>
                </a:solidFill>
                <a:latin typeface="Arial"/>
                <a:ea typeface="Arial"/>
                <a:cs typeface="Arial"/>
                <a:sym typeface="Arial"/>
              </a:rPr>
              <a:t>.</a:t>
            </a:r>
          </a:p>
          <a:p>
            <a:pPr lvl="1">
              <a:spcBef>
                <a:spcPts val="640"/>
              </a:spcBef>
              <a:buClr>
                <a:schemeClr val="dk1"/>
              </a:buClr>
              <a:buSzPct val="137681"/>
              <a:buFont typeface="Arial"/>
              <a:buChar char="•"/>
            </a:pPr>
            <a:r>
              <a:rPr lang="en-US" sz="2000" dirty="0">
                <a:solidFill>
                  <a:schemeClr val="dk1"/>
                </a:solidFill>
                <a:latin typeface="Arial"/>
                <a:ea typeface="Arial"/>
                <a:cs typeface="Arial"/>
                <a:sym typeface="Arial"/>
              </a:rPr>
              <a:t>Wear leveling, conservative specifications generally make things okay.</a:t>
            </a:r>
          </a:p>
          <a:p>
            <a:pPr>
              <a:spcBef>
                <a:spcPts val="640"/>
              </a:spcBef>
              <a:buClr>
                <a:schemeClr val="dk1"/>
              </a:buClr>
              <a:buSzPct val="137681"/>
              <a:buFont typeface="Arial"/>
              <a:buChar char="•"/>
            </a:pPr>
            <a:endParaRPr lang="en-US" sz="2400" b="0" i="0" u="none" strike="noStrike" cap="none" baseline="0" dirty="0">
              <a:solidFill>
                <a:schemeClr val="dk1"/>
              </a:solidFill>
              <a:latin typeface="Arial"/>
              <a:ea typeface="Arial"/>
              <a:cs typeface="Arial"/>
              <a:sym typeface="Arial"/>
            </a:endParaRPr>
          </a:p>
          <a:p>
            <a:pPr>
              <a:spcBef>
                <a:spcPts val="640"/>
              </a:spcBef>
              <a:buClr>
                <a:schemeClr val="dk1"/>
              </a:buClr>
              <a:buSzPct val="137681"/>
              <a:buFont typeface="Arial"/>
              <a:buChar char="•"/>
            </a:pPr>
            <a:endParaRPr lang="x-none" sz="2400" b="0" i="0" u="none" strike="noStrike" cap="none" baseline="0">
              <a:solidFill>
                <a:schemeClr val="dk1"/>
              </a:solidFill>
              <a:latin typeface="Arial"/>
              <a:ea typeface="Arial"/>
              <a:cs typeface="Arial"/>
              <a:sym typeface="Arial"/>
            </a:endParaRPr>
          </a:p>
          <a:p>
            <a:endParaRPr lang="en-US" dirty="0"/>
          </a:p>
        </p:txBody>
      </p:sp>
      <p:sp>
        <p:nvSpPr>
          <p:cNvPr id="5" name="TextBox 4"/>
          <p:cNvSpPr txBox="1"/>
          <p:nvPr/>
        </p:nvSpPr>
        <p:spPr>
          <a:xfrm>
            <a:off x="0" y="0"/>
            <a:ext cx="3029484" cy="338554"/>
          </a:xfrm>
          <a:prstGeom prst="rect">
            <a:avLst/>
          </a:prstGeom>
          <a:noFill/>
          <a:ln>
            <a:solidFill>
              <a:srgbClr val="FF0000"/>
            </a:solidFill>
          </a:ln>
        </p:spPr>
        <p:txBody>
          <a:bodyPr wrap="none" rtlCol="0">
            <a:spAutoFit/>
          </a:bodyPr>
          <a:lstStyle/>
          <a:p>
            <a:r>
              <a:rPr lang="en-US" sz="1600" dirty="0">
                <a:solidFill>
                  <a:srgbClr val="FF0000"/>
                </a:solidFill>
              </a:rPr>
              <a:t>Embedded Linux—flash </a:t>
            </a:r>
            <a:r>
              <a:rPr lang="en-US" sz="1600" dirty="0" err="1">
                <a:solidFill>
                  <a:srgbClr val="FF0000"/>
                </a:solidFill>
              </a:rPr>
              <a:t>filesystem</a:t>
            </a:r>
            <a:endParaRPr lang="en-US" sz="1600" dirty="0">
              <a:solidFill>
                <a:srgbClr val="FF0000"/>
              </a:solidFill>
            </a:endParaRPr>
          </a:p>
        </p:txBody>
      </p:sp>
    </p:spTree>
    <p:extLst>
      <p:ext uri="{BB962C8B-B14F-4D97-AF65-F5344CB8AC3E}">
        <p14:creationId xmlns:p14="http://schemas.microsoft.com/office/powerpoint/2010/main" val="1043199511"/>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Background</a:t>
            </a:r>
          </a:p>
          <a:p>
            <a:pPr lvl="1"/>
            <a:r>
              <a:rPr lang="en-US" dirty="0"/>
              <a:t>Legal issues, versioning, building, user basics, FHS, booting</a:t>
            </a:r>
          </a:p>
          <a:p>
            <a:r>
              <a:rPr lang="en-US" dirty="0"/>
              <a:t>Embedded Linux </a:t>
            </a:r>
            <a:r>
              <a:rPr lang="en-US" sz="2000" dirty="0"/>
              <a:t>(common but </a:t>
            </a:r>
            <a:r>
              <a:rPr lang="en-US" sz="2000" b="1" u="sng" dirty="0"/>
              <a:t>not</a:t>
            </a:r>
            <a:r>
              <a:rPr lang="en-US" sz="2000" dirty="0"/>
              <a:t> required attributes)</a:t>
            </a:r>
            <a:endParaRPr lang="en-US" dirty="0"/>
          </a:p>
          <a:p>
            <a:pPr lvl="1"/>
            <a:r>
              <a:rPr lang="en-US" dirty="0"/>
              <a:t>Small footprint (</a:t>
            </a:r>
            <a:r>
              <a:rPr lang="en-US" dirty="0" err="1"/>
              <a:t>BusyBox</a:t>
            </a:r>
            <a:r>
              <a:rPr lang="en-US" dirty="0"/>
              <a:t>)</a:t>
            </a:r>
          </a:p>
          <a:p>
            <a:pPr lvl="1"/>
            <a:r>
              <a:rPr lang="en-US" dirty="0"/>
              <a:t>Flash file system</a:t>
            </a:r>
          </a:p>
          <a:p>
            <a:pPr lvl="1"/>
            <a:r>
              <a:rPr lang="en-US" dirty="0">
                <a:solidFill>
                  <a:srgbClr val="FF0000"/>
                </a:solidFill>
              </a:rPr>
              <a:t>Real time support</a:t>
            </a:r>
          </a:p>
          <a:p>
            <a:pPr lvl="2"/>
            <a:r>
              <a:rPr lang="en-US" dirty="0">
                <a:solidFill>
                  <a:srgbClr val="FF0000"/>
                </a:solidFill>
              </a:rPr>
              <a:t>RT Linux patch</a:t>
            </a:r>
          </a:p>
          <a:p>
            <a:pPr lvl="2"/>
            <a:r>
              <a:rPr lang="en-US" dirty="0">
                <a:solidFill>
                  <a:srgbClr val="FF0000"/>
                </a:solidFill>
              </a:rPr>
              <a:t>Other solutions</a:t>
            </a:r>
          </a:p>
        </p:txBody>
      </p:sp>
    </p:spTree>
    <p:extLst>
      <p:ext uri="{BB962C8B-B14F-4D97-AF65-F5344CB8AC3E}">
        <p14:creationId xmlns:p14="http://schemas.microsoft.com/office/powerpoint/2010/main" val="41856245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Shape 87"/>
          <p:cNvSpPr txBox="1">
            <a:spLocks noGrp="1"/>
          </p:cNvSpPr>
          <p:nvPr>
            <p:ph type="body" idx="1"/>
          </p:nvPr>
        </p:nvSpPr>
        <p:spPr>
          <a:xfrm>
            <a:off x="228600" y="1600200"/>
            <a:ext cx="8763000" cy="5016718"/>
          </a:xfrm>
          <a:prstGeom prst="rect">
            <a:avLst/>
          </a:prstGeom>
          <a:noFill/>
          <a:ln>
            <a:noFill/>
          </a:ln>
        </p:spPr>
        <p:txBody>
          <a:bodyPr wrap="square" lIns="91425" tIns="45700" rIns="91425" bIns="45700" anchor="t" anchorCtr="0">
            <a:spAutoFit/>
          </a:bodyPr>
          <a:lstStyle/>
          <a:p>
            <a:pPr marL="342900" marR="0" lvl="0" indent="-342900" algn="l" rtl="0">
              <a:spcBef>
                <a:spcPts val="640"/>
              </a:spcBef>
              <a:buClr>
                <a:schemeClr val="dk1"/>
              </a:buClr>
              <a:buSzPct val="98958"/>
              <a:buFont typeface="Arial"/>
              <a:buChar char="•"/>
            </a:pPr>
            <a:r>
              <a:rPr lang="x-none" sz="3200" b="0" i="0" u="none" strike="noStrike" cap="none" baseline="0" dirty="0">
                <a:solidFill>
                  <a:schemeClr val="dk1"/>
                </a:solidFill>
                <a:latin typeface="Arial"/>
                <a:ea typeface="Arial"/>
                <a:cs typeface="Arial"/>
                <a:sym typeface="Arial"/>
              </a:rPr>
              <a:t>The patch had many contributors, and it is currently maintained by Ingo Molnar; you can find it at: </a:t>
            </a:r>
          </a:p>
          <a:p>
            <a:pPr marL="742950" marR="0" lvl="1" indent="-285750" algn="l" rtl="0">
              <a:spcBef>
                <a:spcPts val="560"/>
              </a:spcBef>
              <a:buClr>
                <a:schemeClr val="dk1"/>
              </a:buClr>
              <a:buSzPct val="101190"/>
              <a:buFont typeface="Arial"/>
              <a:buChar char="•"/>
            </a:pPr>
            <a:r>
              <a:rPr lang="x-none" sz="2400" b="1" i="0" u="sng" strike="noStrike" cap="none" baseline="0" dirty="0">
                <a:solidFill>
                  <a:schemeClr val="hlink"/>
                </a:solidFill>
                <a:latin typeface="Arial"/>
                <a:ea typeface="Arial"/>
                <a:cs typeface="Arial"/>
                <a:sym typeface="Arial"/>
                <a:hlinkClick r:id="rId3"/>
              </a:rPr>
              <a:t>www.kernel.org/pub/linux/kernel/projects/rt/</a:t>
            </a:r>
            <a:endParaRPr lang="en-US" sz="2400" b="1" u="sng" dirty="0">
              <a:solidFill>
                <a:schemeClr val="hlink"/>
              </a:solidFill>
              <a:latin typeface="Arial"/>
              <a:ea typeface="Arial"/>
              <a:cs typeface="Arial"/>
              <a:sym typeface="Arial"/>
            </a:endParaRPr>
          </a:p>
          <a:p>
            <a:pPr lvl="1">
              <a:spcBef>
                <a:spcPts val="560"/>
              </a:spcBef>
              <a:buClr>
                <a:schemeClr val="dk1"/>
              </a:buClr>
              <a:buSzPct val="101190"/>
              <a:buFont typeface="Arial"/>
              <a:buChar char="•"/>
            </a:pPr>
            <a:r>
              <a:rPr lang="en-US" b="1" dirty="0">
                <a:hlinkClick r:id="rId4"/>
              </a:rPr>
              <a:t>https://ubuntu.com/blog/real-time-kernel-technical</a:t>
            </a:r>
            <a:r>
              <a:rPr lang="en-US" b="1" dirty="0"/>
              <a:t>  </a:t>
            </a:r>
          </a:p>
          <a:p>
            <a:pPr lvl="1">
              <a:spcBef>
                <a:spcPts val="560"/>
              </a:spcBef>
              <a:buClr>
                <a:schemeClr val="dk1"/>
              </a:buClr>
              <a:buSzPct val="101190"/>
              <a:buFont typeface="Arial"/>
              <a:buChar char="•"/>
            </a:pPr>
            <a:r>
              <a:rPr lang="x-none" sz="3200" b="0" i="0" u="none" strike="noStrike" cap="none" baseline="0" dirty="0">
                <a:solidFill>
                  <a:schemeClr val="dk1"/>
                </a:solidFill>
                <a:latin typeface="Arial"/>
                <a:ea typeface="Arial"/>
                <a:cs typeface="Arial"/>
                <a:sym typeface="Arial"/>
              </a:rPr>
              <a:t>Since about Linux 2.6.12, soft real-time performance in the single-digit milliseconds on a reasonably fast x86 processor is readily achieved</a:t>
            </a:r>
            <a:endParaRPr lang="en-US" dirty="0">
              <a:solidFill>
                <a:schemeClr val="dk1"/>
              </a:solidFill>
              <a:latin typeface="Arial"/>
              <a:ea typeface="Arial"/>
              <a:cs typeface="Arial"/>
              <a:sym typeface="Arial"/>
            </a:endParaRPr>
          </a:p>
          <a:p>
            <a:pPr lvl="1" indent="-342900">
              <a:spcBef>
                <a:spcPts val="640"/>
              </a:spcBef>
              <a:buClr>
                <a:schemeClr val="dk1"/>
              </a:buClr>
              <a:buSzPct val="98958"/>
              <a:buFont typeface="Arial"/>
              <a:buChar char="•"/>
            </a:pPr>
            <a:r>
              <a:rPr lang="en-US" sz="2400" b="0" i="0" u="none" strike="noStrike" cap="none" baseline="0" dirty="0">
                <a:solidFill>
                  <a:schemeClr val="dk1"/>
                </a:solidFill>
                <a:latin typeface="Arial"/>
                <a:ea typeface="Arial"/>
                <a:cs typeface="Arial"/>
                <a:sym typeface="Arial"/>
              </a:rPr>
              <a:t>Some</a:t>
            </a:r>
            <a:r>
              <a:rPr lang="en-US" sz="2400" b="0" i="0" u="none" strike="noStrike" cap="none" dirty="0">
                <a:solidFill>
                  <a:schemeClr val="dk1"/>
                </a:solidFill>
                <a:latin typeface="Arial"/>
                <a:ea typeface="Arial"/>
                <a:cs typeface="Arial"/>
                <a:sym typeface="Arial"/>
              </a:rPr>
              <a:t> claim “nearly-worst-case” latency of 30us!</a:t>
            </a:r>
            <a:endParaRPr lang="x-none" sz="2400" b="0" i="0" u="none" strike="noStrike" cap="none" baseline="0" dirty="0">
              <a:solidFill>
                <a:schemeClr val="dk1"/>
              </a:solidFill>
              <a:latin typeface="Arial"/>
              <a:ea typeface="Arial"/>
              <a:cs typeface="Arial"/>
              <a:sym typeface="Arial"/>
            </a:endParaRPr>
          </a:p>
        </p:txBody>
      </p:sp>
      <p:sp>
        <p:nvSpPr>
          <p:cNvPr id="4" name="Title 3"/>
          <p:cNvSpPr>
            <a:spLocks noGrp="1"/>
          </p:cNvSpPr>
          <p:nvPr>
            <p:ph type="title"/>
          </p:nvPr>
        </p:nvSpPr>
        <p:spPr/>
        <p:txBody>
          <a:bodyPr/>
          <a:lstStyle/>
          <a:p>
            <a:r>
              <a:rPr lang="en-US" dirty="0"/>
              <a:t>Real-time Kernel Patch</a:t>
            </a:r>
          </a:p>
        </p:txBody>
      </p:sp>
      <p:sp>
        <p:nvSpPr>
          <p:cNvPr id="5" name="TextBox 4"/>
          <p:cNvSpPr txBox="1"/>
          <p:nvPr/>
        </p:nvSpPr>
        <p:spPr>
          <a:xfrm>
            <a:off x="0" y="0"/>
            <a:ext cx="2591287" cy="338554"/>
          </a:xfrm>
          <a:prstGeom prst="rect">
            <a:avLst/>
          </a:prstGeom>
          <a:noFill/>
          <a:ln>
            <a:solidFill>
              <a:srgbClr val="FF0000"/>
            </a:solidFill>
          </a:ln>
        </p:spPr>
        <p:txBody>
          <a:bodyPr wrap="none" rtlCol="0">
            <a:spAutoFit/>
          </a:bodyPr>
          <a:lstStyle/>
          <a:p>
            <a:r>
              <a:rPr lang="en-US" sz="1600" dirty="0">
                <a:solidFill>
                  <a:srgbClr val="FF0000"/>
                </a:solidFill>
              </a:rPr>
              <a:t>Embedded Linux—real time?</a:t>
            </a:r>
          </a:p>
        </p:txBody>
      </p:sp>
    </p:spTree>
    <p:extLst>
      <p:ext uri="{BB962C8B-B14F-4D97-AF65-F5344CB8AC3E}">
        <p14:creationId xmlns:p14="http://schemas.microsoft.com/office/powerpoint/2010/main" val="816047480"/>
      </p:ext>
    </p:extLst>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4" name="Content Placeholder 3"/>
          <p:cNvSpPr>
            <a:spLocks noGrp="1"/>
          </p:cNvSpPr>
          <p:nvPr>
            <p:ph idx="1"/>
          </p:nvPr>
        </p:nvSpPr>
        <p:spPr/>
        <p:txBody>
          <a:bodyPr/>
          <a:lstStyle/>
          <a:p>
            <a:pPr lvl="0">
              <a:spcBef>
                <a:spcPts val="640"/>
              </a:spcBef>
              <a:buClr>
                <a:schemeClr val="dk1"/>
              </a:buClr>
              <a:buSzPct val="126666"/>
              <a:buFont typeface="Arial"/>
              <a:buChar char="•"/>
            </a:pPr>
            <a:r>
              <a:rPr lang="x-none" sz="2500" b="0" i="0" u="none" strike="noStrike" cap="none" baseline="0" dirty="0">
                <a:solidFill>
                  <a:schemeClr val="dk1"/>
                </a:solidFill>
                <a:latin typeface="Arial"/>
                <a:ea typeface="Arial"/>
                <a:cs typeface="Arial"/>
                <a:sym typeface="Arial"/>
              </a:rPr>
              <a:t>The real-time patch adds a fourth preemption mode called PREEMPT_RT, or Preempt Real Time.</a:t>
            </a:r>
          </a:p>
          <a:p>
            <a:pPr lvl="1" indent="-342900">
              <a:spcBef>
                <a:spcPts val="640"/>
              </a:spcBef>
              <a:buClr>
                <a:schemeClr val="dk1"/>
              </a:buClr>
              <a:buSzPct val="126666"/>
              <a:buFont typeface="Arial"/>
              <a:buChar char="•"/>
            </a:pPr>
            <a:r>
              <a:rPr lang="x-none" sz="2100" b="0" i="0" u="none" strike="noStrike" cap="none" baseline="0" dirty="0">
                <a:solidFill>
                  <a:schemeClr val="dk1"/>
                </a:solidFill>
                <a:latin typeface="Arial"/>
                <a:ea typeface="Arial"/>
                <a:cs typeface="Arial"/>
                <a:sym typeface="Arial"/>
              </a:rPr>
              <a:t>Features from the real-time patch are added, including replacing spinlocks with preemptable mutexes. </a:t>
            </a:r>
            <a:endParaRPr lang="en-US" sz="2100" b="0" i="0" u="none" strike="noStrike" cap="none" baseline="0" dirty="0">
              <a:solidFill>
                <a:schemeClr val="dk1"/>
              </a:solidFill>
              <a:latin typeface="Arial"/>
              <a:ea typeface="Arial"/>
              <a:cs typeface="Arial"/>
              <a:sym typeface="Arial"/>
            </a:endParaRPr>
          </a:p>
          <a:p>
            <a:pPr lvl="2" indent="-342900">
              <a:spcBef>
                <a:spcPts val="640"/>
              </a:spcBef>
              <a:buClr>
                <a:schemeClr val="dk1"/>
              </a:buClr>
              <a:buSzPct val="126666"/>
              <a:buFont typeface="Arial"/>
              <a:buChar char="•"/>
            </a:pPr>
            <a:r>
              <a:rPr lang="x-none" sz="1700" b="0" i="0" u="none" strike="noStrike" cap="none" baseline="0" dirty="0">
                <a:solidFill>
                  <a:schemeClr val="dk1"/>
                </a:solidFill>
                <a:latin typeface="Arial"/>
                <a:ea typeface="Arial"/>
                <a:cs typeface="Arial"/>
                <a:sym typeface="Arial"/>
              </a:rPr>
              <a:t>This enables involuntary preemption everywhere within the kernel except for areas protected by preempt_disable(). </a:t>
            </a:r>
            <a:endParaRPr lang="en-US" sz="1700" b="0" i="0" u="none" strike="noStrike" cap="none" baseline="0" dirty="0">
              <a:solidFill>
                <a:schemeClr val="dk1"/>
              </a:solidFill>
              <a:latin typeface="Arial"/>
              <a:ea typeface="Arial"/>
              <a:cs typeface="Arial"/>
              <a:sym typeface="Arial"/>
            </a:endParaRPr>
          </a:p>
          <a:p>
            <a:pPr lvl="2" indent="-342900">
              <a:spcBef>
                <a:spcPts val="640"/>
              </a:spcBef>
              <a:buClr>
                <a:schemeClr val="dk1"/>
              </a:buClr>
              <a:buSzPct val="126666"/>
              <a:buFont typeface="Arial"/>
              <a:buChar char="•"/>
            </a:pPr>
            <a:r>
              <a:rPr lang="x-none" sz="1700" b="0" i="0" u="none" strike="noStrike" cap="none" baseline="0" dirty="0">
                <a:solidFill>
                  <a:schemeClr val="dk1"/>
                </a:solidFill>
                <a:latin typeface="Arial"/>
                <a:ea typeface="Arial"/>
                <a:cs typeface="Arial"/>
                <a:sym typeface="Arial"/>
              </a:rPr>
              <a:t>This mode significantly smoothes out the variation in latency (jitter) and allows a low and predictable latency for time-critical real-time applications.</a:t>
            </a:r>
            <a:endParaRPr lang="en-US" dirty="0">
              <a:sym typeface="Arial"/>
            </a:endParaRPr>
          </a:p>
          <a:p>
            <a:pPr lvl="1" indent="-342900">
              <a:spcBef>
                <a:spcPts val="640"/>
              </a:spcBef>
              <a:buClr>
                <a:schemeClr val="dk1"/>
              </a:buClr>
              <a:buSzPct val="126666"/>
              <a:buFont typeface="Arial"/>
              <a:buChar char="•"/>
            </a:pPr>
            <a:r>
              <a:rPr lang="en-US" sz="2100" b="0" i="0" u="none" strike="noStrike" cap="none" baseline="0" dirty="0">
                <a:solidFill>
                  <a:schemeClr val="dk1"/>
                </a:solidFill>
                <a:latin typeface="Arial"/>
                <a:ea typeface="Arial"/>
                <a:cs typeface="Arial"/>
                <a:sym typeface="Arial"/>
              </a:rPr>
              <a:t>The</a:t>
            </a:r>
            <a:r>
              <a:rPr lang="en-US" sz="2100" b="0" i="0" u="none" strike="noStrike" cap="none" dirty="0">
                <a:solidFill>
                  <a:schemeClr val="dk1"/>
                </a:solidFill>
                <a:latin typeface="Arial"/>
                <a:ea typeface="Arial"/>
                <a:cs typeface="Arial"/>
                <a:sym typeface="Arial"/>
              </a:rPr>
              <a:t> problem is…</a:t>
            </a:r>
          </a:p>
          <a:p>
            <a:pPr lvl="2" indent="-342900">
              <a:spcBef>
                <a:spcPts val="640"/>
              </a:spcBef>
              <a:buClr>
                <a:schemeClr val="dk1"/>
              </a:buClr>
              <a:buSzPct val="126666"/>
              <a:buFont typeface="Arial"/>
              <a:buChar char="•"/>
            </a:pPr>
            <a:r>
              <a:rPr lang="en-US" sz="1700" baseline="0" dirty="0">
                <a:solidFill>
                  <a:schemeClr val="dk1"/>
                </a:solidFill>
                <a:latin typeface="Arial"/>
                <a:ea typeface="Arial"/>
                <a:cs typeface="Arial"/>
                <a:sym typeface="Arial"/>
              </a:rPr>
              <a:t>Not</a:t>
            </a:r>
            <a:r>
              <a:rPr lang="en-US" sz="1700" dirty="0">
                <a:solidFill>
                  <a:schemeClr val="dk1"/>
                </a:solidFill>
                <a:latin typeface="Arial"/>
                <a:ea typeface="Arial"/>
                <a:cs typeface="Arial"/>
                <a:sym typeface="Arial"/>
              </a:rPr>
              <a:t> all devices can handle being interrupted.</a:t>
            </a:r>
          </a:p>
          <a:p>
            <a:pPr lvl="2" indent="-342900">
              <a:spcBef>
                <a:spcPts val="640"/>
              </a:spcBef>
              <a:buClr>
                <a:schemeClr val="dk1"/>
              </a:buClr>
              <a:buSzPct val="126666"/>
              <a:buFont typeface="Arial"/>
              <a:buChar char="•"/>
            </a:pPr>
            <a:r>
              <a:rPr lang="en-US" sz="1700" b="0" i="0" u="none" strike="noStrike" cap="none" baseline="0" dirty="0">
                <a:solidFill>
                  <a:schemeClr val="dk1"/>
                </a:solidFill>
                <a:latin typeface="Arial"/>
                <a:ea typeface="Arial"/>
                <a:cs typeface="Arial"/>
                <a:sym typeface="Arial"/>
              </a:rPr>
              <a:t>This</a:t>
            </a:r>
            <a:r>
              <a:rPr lang="en-US" sz="1700" b="0" i="0" u="none" strike="noStrike" cap="none" dirty="0">
                <a:solidFill>
                  <a:schemeClr val="dk1"/>
                </a:solidFill>
                <a:latin typeface="Arial"/>
                <a:ea typeface="Arial"/>
                <a:cs typeface="Arial"/>
                <a:sym typeface="Arial"/>
              </a:rPr>
              <a:t> means that with the RT patch in play you might get random crashes.</a:t>
            </a:r>
            <a:endParaRPr lang="x-none" sz="1300" b="0" i="0" u="none" strike="noStrike" cap="none" baseline="0" dirty="0">
              <a:solidFill>
                <a:schemeClr val="dk1"/>
              </a:solidFill>
              <a:latin typeface="Arial"/>
              <a:ea typeface="Arial"/>
              <a:cs typeface="Arial"/>
              <a:sym typeface="Arial"/>
            </a:endParaRPr>
          </a:p>
          <a:p>
            <a:endParaRPr lang="en-US" dirty="0"/>
          </a:p>
        </p:txBody>
      </p:sp>
      <p:sp>
        <p:nvSpPr>
          <p:cNvPr id="5" name="Title 4"/>
          <p:cNvSpPr>
            <a:spLocks noGrp="1"/>
          </p:cNvSpPr>
          <p:nvPr>
            <p:ph type="title"/>
          </p:nvPr>
        </p:nvSpPr>
        <p:spPr/>
        <p:txBody>
          <a:bodyPr/>
          <a:lstStyle/>
          <a:p>
            <a:r>
              <a:rPr lang="en-US" dirty="0"/>
              <a:t>Features</a:t>
            </a:r>
          </a:p>
        </p:txBody>
      </p:sp>
      <p:sp>
        <p:nvSpPr>
          <p:cNvPr id="6" name="TextBox 5"/>
          <p:cNvSpPr txBox="1"/>
          <p:nvPr/>
        </p:nvSpPr>
        <p:spPr>
          <a:xfrm>
            <a:off x="0" y="0"/>
            <a:ext cx="2591287" cy="338554"/>
          </a:xfrm>
          <a:prstGeom prst="rect">
            <a:avLst/>
          </a:prstGeom>
          <a:noFill/>
          <a:ln>
            <a:solidFill>
              <a:srgbClr val="FF0000"/>
            </a:solidFill>
          </a:ln>
        </p:spPr>
        <p:txBody>
          <a:bodyPr wrap="none" rtlCol="0">
            <a:spAutoFit/>
          </a:bodyPr>
          <a:lstStyle/>
          <a:p>
            <a:r>
              <a:rPr lang="en-US" sz="1600" dirty="0">
                <a:solidFill>
                  <a:srgbClr val="FF0000"/>
                </a:solidFill>
              </a:rPr>
              <a:t>Embedded Linux—real time?</a:t>
            </a:r>
          </a:p>
        </p:txBody>
      </p:sp>
    </p:spTree>
    <p:extLst>
      <p:ext uri="{BB962C8B-B14F-4D97-AF65-F5344CB8AC3E}">
        <p14:creationId xmlns:p14="http://schemas.microsoft.com/office/powerpoint/2010/main" val="2391044036"/>
      </p:ext>
    </p:extLst>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There are lots of other attempts and discussions about a real-time Linux</a:t>
            </a:r>
          </a:p>
        </p:txBody>
      </p:sp>
      <p:sp>
        <p:nvSpPr>
          <p:cNvPr id="3" name="Content Placeholder 2"/>
          <p:cNvSpPr>
            <a:spLocks noGrp="1"/>
          </p:cNvSpPr>
          <p:nvPr>
            <p:ph idx="1"/>
          </p:nvPr>
        </p:nvSpPr>
        <p:spPr/>
        <p:txBody>
          <a:bodyPr>
            <a:normAutofit fontScale="85000" lnSpcReduction="20000"/>
          </a:bodyPr>
          <a:lstStyle/>
          <a:p>
            <a:r>
              <a:rPr lang="en-US" dirty="0" err="1"/>
              <a:t>RTLinux</a:t>
            </a:r>
            <a:endParaRPr lang="en-US" dirty="0"/>
          </a:p>
          <a:p>
            <a:pPr lvl="1"/>
            <a:r>
              <a:rPr lang="en-US" dirty="0"/>
              <a:t>Wind River had something up and running for years.</a:t>
            </a:r>
          </a:p>
          <a:p>
            <a:pPr lvl="2"/>
            <a:r>
              <a:rPr lang="en-US" dirty="0"/>
              <a:t>Ended support in 2011.</a:t>
            </a:r>
          </a:p>
          <a:p>
            <a:pPr lvl="2"/>
            <a:r>
              <a:rPr lang="en-US" dirty="0"/>
              <a:t>Seems fairly restrictive.</a:t>
            </a:r>
          </a:p>
          <a:p>
            <a:r>
              <a:rPr lang="en-US" dirty="0"/>
              <a:t>Real Time Linux Foundation, Inc.</a:t>
            </a:r>
          </a:p>
          <a:p>
            <a:pPr lvl="1"/>
            <a:r>
              <a:rPr lang="en-US" dirty="0"/>
              <a:t>Holding workshops on this for 13 years.</a:t>
            </a:r>
          </a:p>
          <a:p>
            <a:r>
              <a:rPr lang="en-US" dirty="0">
                <a:hlinkClick r:id="rId3"/>
              </a:rPr>
              <a:t>http://lwn.net/Articles/397422/</a:t>
            </a:r>
            <a:endParaRPr lang="en-US" dirty="0"/>
          </a:p>
          <a:p>
            <a:pPr lvl="1"/>
            <a:r>
              <a:rPr lang="en-US" dirty="0"/>
              <a:t>Nice overview of some of the issues</a:t>
            </a:r>
          </a:p>
          <a:p>
            <a:r>
              <a:rPr lang="en-US" dirty="0"/>
              <a:t>Zephyr is an RTOS that is developed as part of the Linux Foundation.</a:t>
            </a:r>
          </a:p>
          <a:p>
            <a:pPr lvl="1"/>
            <a:r>
              <a:rPr lang="en-US" dirty="0"/>
              <a:t>Looks like a traditional RTOS.  </a:t>
            </a:r>
          </a:p>
          <a:p>
            <a:pPr lvl="1"/>
            <a:r>
              <a:rPr lang="en-US" dirty="0"/>
              <a:t>Much more stuff (closer to a traditional OS)</a:t>
            </a:r>
          </a:p>
          <a:p>
            <a:endParaRPr lang="en-US" dirty="0"/>
          </a:p>
          <a:p>
            <a:endParaRPr lang="en-US" dirty="0"/>
          </a:p>
        </p:txBody>
      </p:sp>
      <p:sp>
        <p:nvSpPr>
          <p:cNvPr id="4" name="TextBox 3"/>
          <p:cNvSpPr txBox="1"/>
          <p:nvPr/>
        </p:nvSpPr>
        <p:spPr>
          <a:xfrm>
            <a:off x="0" y="0"/>
            <a:ext cx="2591287" cy="338554"/>
          </a:xfrm>
          <a:prstGeom prst="rect">
            <a:avLst/>
          </a:prstGeom>
          <a:noFill/>
          <a:ln>
            <a:solidFill>
              <a:srgbClr val="FF0000"/>
            </a:solidFill>
          </a:ln>
        </p:spPr>
        <p:txBody>
          <a:bodyPr wrap="none" rtlCol="0">
            <a:spAutoFit/>
          </a:bodyPr>
          <a:lstStyle/>
          <a:p>
            <a:r>
              <a:rPr lang="en-US" sz="1600" dirty="0">
                <a:solidFill>
                  <a:srgbClr val="FF0000"/>
                </a:solidFill>
              </a:rPr>
              <a:t>Embedded Linux—real time?</a:t>
            </a:r>
          </a:p>
        </p:txBody>
      </p:sp>
    </p:spTree>
    <p:extLst>
      <p:ext uri="{BB962C8B-B14F-4D97-AF65-F5344CB8AC3E}">
        <p14:creationId xmlns:p14="http://schemas.microsoft.com/office/powerpoint/2010/main" val="8790779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for IoT</a:t>
            </a:r>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n-US" dirty="0"/>
              <a:t>A stripped down version of Windows with a focus on IoT issues.</a:t>
            </a:r>
          </a:p>
          <a:p>
            <a:pPr lvl="1"/>
            <a:r>
              <a:rPr lang="en-US" dirty="0"/>
              <a:t>Appears to be fairly popular.</a:t>
            </a:r>
          </a:p>
          <a:p>
            <a:pPr lvl="1"/>
            <a:r>
              <a:rPr lang="en-US" dirty="0"/>
              <a:t>Latest version appears to require 4 GB of RAM and 64 GB of storage.</a:t>
            </a:r>
          </a:p>
          <a:p>
            <a:pPr lvl="2"/>
            <a:r>
              <a:rPr lang="en-US" dirty="0"/>
              <a:t>Stripped-down version </a:t>
            </a:r>
            <a:r>
              <a:rPr lang="en-US" i="1" dirty="0"/>
              <a:t>may</a:t>
            </a:r>
            <a:r>
              <a:rPr lang="en-US" dirty="0"/>
              <a:t> get to 256MB RAM?  It’s a bit unclear what you can really get to, but 4 GB is the official number.</a:t>
            </a:r>
          </a:p>
          <a:p>
            <a:r>
              <a:rPr lang="en-US" dirty="0"/>
              <a:t>Multiple versions all supported by Visual Studio.</a:t>
            </a:r>
          </a:p>
          <a:p>
            <a:pPr lvl="1"/>
            <a:r>
              <a:rPr lang="en-US" dirty="0"/>
              <a:t>Reasonable choice for things that are plugged in.</a:t>
            </a:r>
          </a:p>
          <a:p>
            <a:pPr lvl="1"/>
            <a:r>
              <a:rPr lang="en-US" dirty="0"/>
              <a:t>Remember, the best engineering solution isn’t always the best solution</a:t>
            </a:r>
          </a:p>
          <a:p>
            <a:pPr lvl="2"/>
            <a:r>
              <a:rPr lang="en-US" dirty="0"/>
              <a:t>What I mean is that the “best” solutions require a lot of engineering time and therefore $$$$. </a:t>
            </a:r>
          </a:p>
          <a:p>
            <a:pPr lvl="2"/>
            <a:r>
              <a:rPr lang="en-US" dirty="0"/>
              <a:t>Might be best to use this (programmers familiar with the environment, lots of stuff done for you) to reduce total cost even if the parts are more expensive.</a:t>
            </a:r>
          </a:p>
          <a:p>
            <a:pPr lvl="2"/>
            <a:endParaRPr lang="en-US" dirty="0"/>
          </a:p>
        </p:txBody>
      </p:sp>
    </p:spTree>
    <p:extLst>
      <p:ext uri="{BB962C8B-B14F-4D97-AF65-F5344CB8AC3E}">
        <p14:creationId xmlns:p14="http://schemas.microsoft.com/office/powerpoint/2010/main" val="11261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8" end="8"/>
                                            </p:txEl>
                                          </p:spTgt>
                                        </p:tgtEl>
                                        <p:attrNameLst>
                                          <p:attrName>style.visibility</p:attrName>
                                        </p:attrNameLst>
                                      </p:cBhvr>
                                      <p:to>
                                        <p:strVal val="visible"/>
                                      </p:to>
                                    </p:set>
                                    <p:animEffect transition="in" filter="fade">
                                      <p:cBhvr>
                                        <p:cTn id="1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EECS 473</a:t>
            </a:r>
            <a:br>
              <a:rPr lang="en-US" dirty="0"/>
            </a:br>
            <a:r>
              <a:rPr lang="en-US" dirty="0"/>
              <a:t>Advanced Embedded Systems</a:t>
            </a:r>
          </a:p>
        </p:txBody>
      </p:sp>
      <p:sp>
        <p:nvSpPr>
          <p:cNvPr id="3" name="Subtitle 2"/>
          <p:cNvSpPr>
            <a:spLocks noGrp="1"/>
          </p:cNvSpPr>
          <p:nvPr>
            <p:ph type="subTitle" idx="1"/>
          </p:nvPr>
        </p:nvSpPr>
        <p:spPr/>
        <p:txBody>
          <a:bodyPr/>
          <a:lstStyle/>
          <a:p>
            <a:r>
              <a:rPr lang="en-US" dirty="0"/>
              <a:t>Linux device drivers and</a:t>
            </a:r>
          </a:p>
          <a:p>
            <a:r>
              <a:rPr lang="en-US" dirty="0"/>
              <a:t>loadable kernel modules</a:t>
            </a:r>
          </a:p>
        </p:txBody>
      </p:sp>
      <p:pic>
        <p:nvPicPr>
          <p:cNvPr id="4" name="Picture 2" descr="http://www.eecs.umich.edu/hub/html/pics/bar.png"/>
          <p:cNvPicPr>
            <a:picLocks noChangeAspect="1" noChangeArrowheads="1"/>
          </p:cNvPicPr>
          <p:nvPr/>
        </p:nvPicPr>
        <p:blipFill>
          <a:blip r:embed="rId3" cstate="print"/>
          <a:srcRect/>
          <a:stretch>
            <a:fillRect/>
          </a:stretch>
        </p:blipFill>
        <p:spPr bwMode="auto">
          <a:xfrm>
            <a:off x="0" y="0"/>
            <a:ext cx="9144000" cy="1156771"/>
          </a:xfrm>
          <a:prstGeom prst="rect">
            <a:avLst/>
          </a:prstGeom>
          <a:noFill/>
        </p:spPr>
      </p:pic>
      <p:pic>
        <p:nvPicPr>
          <p:cNvPr id="5" name="Picture 2"/>
          <p:cNvPicPr>
            <a:picLocks noChangeAspect="1" noChangeArrowheads="1"/>
          </p:cNvPicPr>
          <p:nvPr/>
        </p:nvPicPr>
        <p:blipFill>
          <a:blip r:embed="rId4" cstate="print"/>
          <a:srcRect/>
          <a:stretch>
            <a:fillRect/>
          </a:stretch>
        </p:blipFill>
        <p:spPr bwMode="auto">
          <a:xfrm>
            <a:off x="0" y="5995979"/>
            <a:ext cx="1371600" cy="862021"/>
          </a:xfrm>
          <a:prstGeom prst="rect">
            <a:avLst/>
          </a:prstGeom>
          <a:noFill/>
          <a:ln w="9525">
            <a:noFill/>
            <a:miter lim="800000"/>
            <a:headEnd/>
            <a:tailEnd/>
          </a:ln>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5914" y="4419600"/>
            <a:ext cx="1888086" cy="230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28082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Linux Device Drivers</a:t>
            </a:r>
          </a:p>
        </p:txBody>
      </p:sp>
      <p:sp>
        <p:nvSpPr>
          <p:cNvPr id="3" name="Content Placeholder 2"/>
          <p:cNvSpPr>
            <a:spLocks noGrp="1"/>
          </p:cNvSpPr>
          <p:nvPr>
            <p:ph idx="1"/>
          </p:nvPr>
        </p:nvSpPr>
        <p:spPr/>
        <p:txBody>
          <a:bodyPr/>
          <a:lstStyle/>
          <a:p>
            <a:r>
              <a:rPr lang="en-US" dirty="0"/>
              <a:t>Overview</a:t>
            </a:r>
          </a:p>
          <a:p>
            <a:pPr lvl="1"/>
            <a:r>
              <a:rPr lang="en-US" dirty="0"/>
              <a:t>What is a device driver?</a:t>
            </a:r>
          </a:p>
          <a:p>
            <a:pPr lvl="2"/>
            <a:r>
              <a:rPr lang="en-US" dirty="0"/>
              <a:t>Linux devices</a:t>
            </a:r>
          </a:p>
          <a:p>
            <a:pPr lvl="1"/>
            <a:r>
              <a:rPr lang="en-US" dirty="0"/>
              <a:t>User space vs. Kernel space</a:t>
            </a:r>
          </a:p>
          <a:p>
            <a:r>
              <a:rPr lang="en-US" dirty="0"/>
              <a:t>Modules and talking to the kernel</a:t>
            </a:r>
          </a:p>
          <a:p>
            <a:pPr lvl="1"/>
            <a:r>
              <a:rPr lang="en-US" dirty="0"/>
              <a:t>Background</a:t>
            </a:r>
          </a:p>
          <a:p>
            <a:pPr lvl="1"/>
            <a:r>
              <a:rPr lang="en-US" dirty="0"/>
              <a:t>Example</a:t>
            </a:r>
          </a:p>
          <a:p>
            <a:pPr lvl="1"/>
            <a:r>
              <a:rPr lang="en-US" dirty="0"/>
              <a:t>Some </a:t>
            </a:r>
            <a:r>
              <a:rPr lang="en-US" dirty="0" err="1"/>
              <a:t>thinky</a:t>
            </a:r>
            <a:r>
              <a:rPr lang="en-US" dirty="0"/>
              <a:t> stuff</a:t>
            </a:r>
          </a:p>
          <a:p>
            <a:pPr lvl="1"/>
            <a:endParaRPr lang="en-US" dirty="0"/>
          </a:p>
          <a:p>
            <a:pPr lvl="1"/>
            <a:endParaRPr lang="en-US" dirty="0"/>
          </a:p>
          <a:p>
            <a:endParaRPr lang="en-US" dirty="0"/>
          </a:p>
          <a:p>
            <a:endParaRPr lang="en-US" dirty="0"/>
          </a:p>
        </p:txBody>
      </p:sp>
      <p:sp>
        <p:nvSpPr>
          <p:cNvPr id="4" name="TextBox 3"/>
          <p:cNvSpPr txBox="1"/>
          <p:nvPr/>
        </p:nvSpPr>
        <p:spPr>
          <a:xfrm>
            <a:off x="182880" y="6030057"/>
            <a:ext cx="5666936" cy="830997"/>
          </a:xfrm>
          <a:prstGeom prst="rect">
            <a:avLst/>
          </a:prstGeom>
          <a:noFill/>
        </p:spPr>
        <p:txBody>
          <a:bodyPr wrap="none" rtlCol="0">
            <a:spAutoFit/>
          </a:bodyPr>
          <a:lstStyle/>
          <a:p>
            <a:r>
              <a:rPr lang="en-US" sz="1600" dirty="0">
                <a:solidFill>
                  <a:srgbClr val="FF0000"/>
                </a:solidFill>
              </a:rPr>
              <a:t>A fair bit of this presentation, including some figures, comes from </a:t>
            </a:r>
          </a:p>
          <a:p>
            <a:r>
              <a:rPr lang="en-US" sz="1600" dirty="0">
                <a:solidFill>
                  <a:srgbClr val="FF0000"/>
                </a:solidFill>
                <a:hlinkClick r:id="rId3"/>
              </a:rPr>
              <a:t>http://www.freesoftwaremagazine.com/articles/drivers_linux#</a:t>
            </a:r>
            <a:r>
              <a:rPr lang="en-US" sz="1600" dirty="0">
                <a:solidFill>
                  <a:srgbClr val="FF0000"/>
                </a:solidFill>
              </a:rPr>
              <a:t> </a:t>
            </a:r>
          </a:p>
          <a:p>
            <a:r>
              <a:rPr lang="en-US" sz="1600" dirty="0">
                <a:solidFill>
                  <a:srgbClr val="FF0000"/>
                </a:solidFill>
              </a:rPr>
              <a:t>Other sources noted at the end of the presentation.</a:t>
            </a:r>
          </a:p>
        </p:txBody>
      </p:sp>
    </p:spTree>
    <p:extLst>
      <p:ext uri="{BB962C8B-B14F-4D97-AF65-F5344CB8AC3E}">
        <p14:creationId xmlns:p14="http://schemas.microsoft.com/office/powerpoint/2010/main" val="11237070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Linux Device Drivers</a:t>
            </a:r>
          </a:p>
        </p:txBody>
      </p:sp>
      <p:sp>
        <p:nvSpPr>
          <p:cNvPr id="3" name="Content Placeholder 2"/>
          <p:cNvSpPr>
            <a:spLocks noGrp="1"/>
          </p:cNvSpPr>
          <p:nvPr>
            <p:ph idx="1"/>
          </p:nvPr>
        </p:nvSpPr>
        <p:spPr/>
        <p:txBody>
          <a:bodyPr/>
          <a:lstStyle/>
          <a:p>
            <a:r>
              <a:rPr lang="en-US" dirty="0">
                <a:solidFill>
                  <a:srgbClr val="FF0000"/>
                </a:solidFill>
              </a:rPr>
              <a:t>Overview</a:t>
            </a:r>
          </a:p>
          <a:p>
            <a:pPr lvl="1"/>
            <a:r>
              <a:rPr lang="en-US" dirty="0">
                <a:solidFill>
                  <a:srgbClr val="FF0000"/>
                </a:solidFill>
              </a:rPr>
              <a:t>What is a device driver?</a:t>
            </a:r>
          </a:p>
          <a:p>
            <a:pPr lvl="2"/>
            <a:r>
              <a:rPr lang="en-US" dirty="0">
                <a:solidFill>
                  <a:srgbClr val="FF0000"/>
                </a:solidFill>
              </a:rPr>
              <a:t>Linux devices</a:t>
            </a:r>
          </a:p>
          <a:p>
            <a:pPr lvl="1"/>
            <a:r>
              <a:rPr lang="en-US" dirty="0">
                <a:solidFill>
                  <a:srgbClr val="FF0000"/>
                </a:solidFill>
              </a:rPr>
              <a:t>User space vs. Kernel space</a:t>
            </a:r>
          </a:p>
          <a:p>
            <a:r>
              <a:rPr lang="en-US" dirty="0"/>
              <a:t>Modules and talking to the kernel</a:t>
            </a:r>
          </a:p>
          <a:p>
            <a:pPr lvl="1"/>
            <a:r>
              <a:rPr lang="en-US" dirty="0"/>
              <a:t>Background</a:t>
            </a:r>
          </a:p>
          <a:p>
            <a:pPr lvl="1"/>
            <a:r>
              <a:rPr lang="en-US" dirty="0"/>
              <a:t>Example</a:t>
            </a:r>
          </a:p>
          <a:p>
            <a:pPr lvl="1"/>
            <a:r>
              <a:rPr lang="en-US" dirty="0"/>
              <a:t>Some </a:t>
            </a:r>
            <a:r>
              <a:rPr lang="en-US" dirty="0" err="1"/>
              <a:t>thinky</a:t>
            </a:r>
            <a:r>
              <a:rPr lang="en-US" dirty="0"/>
              <a:t> stuff</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3897250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Linux (common usage of the word)</a:t>
            </a:r>
          </a:p>
        </p:txBody>
      </p:sp>
      <p:sp>
        <p:nvSpPr>
          <p:cNvPr id="3" name="Content Placeholder 2"/>
          <p:cNvSpPr>
            <a:spLocks noGrp="1"/>
          </p:cNvSpPr>
          <p:nvPr>
            <p:ph idx="1"/>
          </p:nvPr>
        </p:nvSpPr>
        <p:spPr/>
        <p:txBody>
          <a:bodyPr>
            <a:normAutofit fontScale="85000" lnSpcReduction="20000"/>
          </a:bodyPr>
          <a:lstStyle/>
          <a:p>
            <a:r>
              <a:rPr lang="en-US" dirty="0"/>
              <a:t>A POSIX-compliant and widely deployed desktop/server operating system licensed under the GPL</a:t>
            </a:r>
          </a:p>
          <a:p>
            <a:pPr lvl="1"/>
            <a:r>
              <a:rPr lang="en-US" dirty="0"/>
              <a:t>POSIX</a:t>
            </a:r>
          </a:p>
          <a:p>
            <a:pPr lvl="2"/>
            <a:r>
              <a:rPr lang="en-US" dirty="0"/>
              <a:t>Unix-like environment (shell, standard programs like </a:t>
            </a:r>
            <a:r>
              <a:rPr lang="en-US" dirty="0" err="1"/>
              <a:t>awk</a:t>
            </a:r>
            <a:r>
              <a:rPr lang="en-US" dirty="0"/>
              <a:t> etc.)</a:t>
            </a:r>
          </a:p>
          <a:p>
            <a:pPr lvl="1"/>
            <a:r>
              <a:rPr lang="en-US" dirty="0"/>
              <a:t>Desktop OS</a:t>
            </a:r>
          </a:p>
          <a:p>
            <a:pPr lvl="2"/>
            <a:r>
              <a:rPr lang="en-US" dirty="0"/>
              <a:t>Designed for users and servers</a:t>
            </a:r>
          </a:p>
          <a:p>
            <a:pPr lvl="2"/>
            <a:r>
              <a:rPr lang="en-US" dirty="0"/>
              <a:t>Not designed for embedded systems</a:t>
            </a:r>
          </a:p>
          <a:p>
            <a:pPr lvl="1"/>
            <a:r>
              <a:rPr lang="en-US" dirty="0"/>
              <a:t>GPL</a:t>
            </a:r>
          </a:p>
          <a:p>
            <a:pPr lvl="2"/>
            <a:r>
              <a:rPr lang="en-US" dirty="0"/>
              <a:t>GNU Public License.  May mean you need to make source code available to others.</a:t>
            </a:r>
          </a:p>
          <a:p>
            <a:pPr lvl="3"/>
            <a:r>
              <a:rPr lang="en-US" dirty="0"/>
              <a:t>First “</a:t>
            </a:r>
            <a:r>
              <a:rPr lang="en-US" dirty="0" err="1"/>
              <a:t>copyleft</a:t>
            </a:r>
            <a:r>
              <a:rPr lang="en-US" dirty="0"/>
              <a:t>” license.</a:t>
            </a:r>
          </a:p>
          <a:p>
            <a:pPr lvl="2"/>
            <a:r>
              <a:rPr lang="en-US" dirty="0"/>
              <a:t>Linux is licensed under GPL-2, not GPL-3.</a:t>
            </a:r>
          </a:p>
        </p:txBody>
      </p:sp>
      <p:pic>
        <p:nvPicPr>
          <p:cNvPr id="30722" name="Picture 2" descr="Small letter c turned 180 degrees, surrounded by a single line forming a circle."/>
          <p:cNvPicPr>
            <a:picLocks noChangeAspect="1" noChangeArrowheads="1"/>
          </p:cNvPicPr>
          <p:nvPr/>
        </p:nvPicPr>
        <p:blipFill>
          <a:blip r:embed="rId3" cstate="print"/>
          <a:srcRect/>
          <a:stretch>
            <a:fillRect/>
          </a:stretch>
        </p:blipFill>
        <p:spPr bwMode="auto">
          <a:xfrm>
            <a:off x="7772400" y="5486400"/>
            <a:ext cx="1028701" cy="1028701"/>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Device driver</a:t>
            </a:r>
            <a:br>
              <a:rPr lang="en-US" dirty="0"/>
            </a:br>
            <a:r>
              <a:rPr lang="en-US" sz="3100" dirty="0"/>
              <a:t>(Thanks Wikipedia!)</a:t>
            </a:r>
            <a:endParaRPr lang="en-US" dirty="0"/>
          </a:p>
        </p:txBody>
      </p:sp>
      <p:sp>
        <p:nvSpPr>
          <p:cNvPr id="3" name="Content Placeholder 2"/>
          <p:cNvSpPr>
            <a:spLocks noGrp="1"/>
          </p:cNvSpPr>
          <p:nvPr>
            <p:ph idx="1"/>
          </p:nvPr>
        </p:nvSpPr>
        <p:spPr/>
        <p:txBody>
          <a:bodyPr>
            <a:normAutofit lnSpcReduction="10000"/>
          </a:bodyPr>
          <a:lstStyle/>
          <a:p>
            <a:r>
              <a:rPr lang="en-US" dirty="0"/>
              <a:t>A device driver is a computer program allowing higher-level computer programs to interact with a hardware device.</a:t>
            </a:r>
          </a:p>
          <a:p>
            <a:pPr lvl="1"/>
            <a:r>
              <a:rPr lang="en-US" dirty="0"/>
              <a:t>A driver typically communicates with the device through the computer bus or communications subsystem to which the hardware connects. </a:t>
            </a:r>
          </a:p>
          <a:p>
            <a:pPr lvl="1"/>
            <a:r>
              <a:rPr lang="en-US" dirty="0"/>
              <a:t>When a calling program invokes a routine in the driver, the driver issues commands to the device.</a:t>
            </a:r>
          </a:p>
          <a:p>
            <a:pPr lvl="1"/>
            <a:r>
              <a:rPr lang="en-US" dirty="0"/>
              <a:t>Drivers are hardware-dependent and operating-system-specific. </a:t>
            </a:r>
          </a:p>
        </p:txBody>
      </p:sp>
      <p:sp>
        <p:nvSpPr>
          <p:cNvPr id="7" name="TextBox 6"/>
          <p:cNvSpPr txBox="1"/>
          <p:nvPr/>
        </p:nvSpPr>
        <p:spPr>
          <a:xfrm>
            <a:off x="-6251" y="11668"/>
            <a:ext cx="1073051" cy="369332"/>
          </a:xfrm>
          <a:prstGeom prst="rect">
            <a:avLst/>
          </a:prstGeom>
          <a:noFill/>
          <a:ln>
            <a:solidFill>
              <a:srgbClr val="FF0000"/>
            </a:solidFill>
          </a:ln>
        </p:spPr>
        <p:txBody>
          <a:bodyPr wrap="none" rtlCol="0">
            <a:spAutoFit/>
          </a:bodyPr>
          <a:lstStyle/>
          <a:p>
            <a:r>
              <a:rPr lang="en-US" dirty="0">
                <a:solidFill>
                  <a:srgbClr val="FF0000"/>
                </a:solidFill>
              </a:rPr>
              <a:t>Overview</a:t>
            </a:r>
          </a:p>
        </p:txBody>
      </p:sp>
    </p:spTree>
    <p:extLst>
      <p:ext uri="{BB962C8B-B14F-4D97-AF65-F5344CB8AC3E}">
        <p14:creationId xmlns:p14="http://schemas.microsoft.com/office/powerpoint/2010/main" val="195051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Devices in Linux (1/2)</a:t>
            </a:r>
          </a:p>
        </p:txBody>
      </p:sp>
      <p:sp>
        <p:nvSpPr>
          <p:cNvPr id="3" name="Content Placeholder 2"/>
          <p:cNvSpPr>
            <a:spLocks noGrp="1"/>
          </p:cNvSpPr>
          <p:nvPr>
            <p:ph sz="half" idx="1"/>
          </p:nvPr>
        </p:nvSpPr>
        <p:spPr>
          <a:xfrm>
            <a:off x="457200" y="1600200"/>
            <a:ext cx="4038600" cy="4267199"/>
          </a:xfrm>
        </p:spPr>
        <p:txBody>
          <a:bodyPr>
            <a:normAutofit fontScale="85000" lnSpcReduction="10000"/>
          </a:bodyPr>
          <a:lstStyle/>
          <a:p>
            <a:r>
              <a:rPr lang="en-US" dirty="0"/>
              <a:t>There are special files called “device files” in Linux.</a:t>
            </a:r>
          </a:p>
          <a:p>
            <a:pPr lvl="1"/>
            <a:r>
              <a:rPr lang="en-US" dirty="0"/>
              <a:t>A user can interact with it much like a normal file.</a:t>
            </a:r>
          </a:p>
          <a:p>
            <a:pPr lvl="1"/>
            <a:r>
              <a:rPr lang="en-US" dirty="0"/>
              <a:t>But they </a:t>
            </a:r>
            <a:r>
              <a:rPr lang="en-US" i="1" dirty="0"/>
              <a:t>generally</a:t>
            </a:r>
            <a:r>
              <a:rPr lang="en-US" dirty="0"/>
              <a:t> provide access to a physical device.</a:t>
            </a:r>
          </a:p>
          <a:p>
            <a:pPr lvl="1"/>
            <a:r>
              <a:rPr lang="en-US" dirty="0"/>
              <a:t>They are generally found in /dev and /sys</a:t>
            </a:r>
          </a:p>
          <a:p>
            <a:pPr lvl="2"/>
            <a:r>
              <a:rPr lang="en-US" dirty="0"/>
              <a:t>/dev/</a:t>
            </a:r>
            <a:r>
              <a:rPr lang="en-US" dirty="0" err="1"/>
              <a:t>fb</a:t>
            </a:r>
            <a:r>
              <a:rPr lang="en-US" dirty="0"/>
              <a:t> is the frame buffer</a:t>
            </a:r>
          </a:p>
          <a:p>
            <a:pPr lvl="2"/>
            <a:r>
              <a:rPr lang="en-US" dirty="0"/>
              <a:t>/dev/ttyS0 is one of the serial ports</a:t>
            </a:r>
          </a:p>
          <a:p>
            <a:pPr lvl="1"/>
            <a:endParaRPr lang="en-US" dirty="0"/>
          </a:p>
          <a:p>
            <a:endParaRPr lang="en-US" dirty="0"/>
          </a:p>
        </p:txBody>
      </p:sp>
      <p:sp>
        <p:nvSpPr>
          <p:cNvPr id="4" name="Content Placeholder 3"/>
          <p:cNvSpPr>
            <a:spLocks noGrp="1"/>
          </p:cNvSpPr>
          <p:nvPr>
            <p:ph sz="half" idx="2"/>
          </p:nvPr>
        </p:nvSpPr>
        <p:spPr>
          <a:xfrm>
            <a:off x="4648200" y="1600200"/>
            <a:ext cx="4038600" cy="4114799"/>
          </a:xfrm>
        </p:spPr>
        <p:txBody>
          <a:bodyPr>
            <a:normAutofit fontScale="85000" lnSpcReduction="10000"/>
          </a:bodyPr>
          <a:lstStyle/>
          <a:p>
            <a:r>
              <a:rPr lang="en-US" dirty="0"/>
              <a:t>Not all devices files correspond to physical devices.</a:t>
            </a:r>
          </a:p>
          <a:p>
            <a:pPr lvl="1"/>
            <a:r>
              <a:rPr lang="en-US" dirty="0"/>
              <a:t>Pseudo-devices. </a:t>
            </a:r>
          </a:p>
          <a:p>
            <a:pPr lvl="2"/>
            <a:r>
              <a:rPr lang="en-US" dirty="0"/>
              <a:t>Provide various functions to the programmer</a:t>
            </a:r>
          </a:p>
          <a:p>
            <a:pPr lvl="2"/>
            <a:r>
              <a:rPr lang="en-US" dirty="0"/>
              <a:t>/dev/null</a:t>
            </a:r>
          </a:p>
          <a:p>
            <a:pPr lvl="3"/>
            <a:r>
              <a:rPr lang="en-US" dirty="0"/>
              <a:t> Accepts and discards all input; produces no output.</a:t>
            </a:r>
          </a:p>
          <a:p>
            <a:pPr lvl="2"/>
            <a:r>
              <a:rPr lang="en-US" dirty="0"/>
              <a:t>/dev/zero </a:t>
            </a:r>
          </a:p>
          <a:p>
            <a:pPr lvl="3"/>
            <a:r>
              <a:rPr lang="en-US" dirty="0"/>
              <a:t>Produces a continuous stream of NULL (zero value) bytes.</a:t>
            </a:r>
          </a:p>
          <a:p>
            <a:pPr lvl="2"/>
            <a:r>
              <a:rPr lang="en-US" dirty="0"/>
              <a:t>etc.</a:t>
            </a:r>
          </a:p>
        </p:txBody>
      </p:sp>
      <p:sp>
        <p:nvSpPr>
          <p:cNvPr id="5" name="TextBox 4"/>
          <p:cNvSpPr txBox="1"/>
          <p:nvPr/>
        </p:nvSpPr>
        <p:spPr>
          <a:xfrm>
            <a:off x="457200" y="6172200"/>
            <a:ext cx="7491153" cy="369332"/>
          </a:xfrm>
          <a:prstGeom prst="rect">
            <a:avLst/>
          </a:prstGeom>
          <a:noFill/>
        </p:spPr>
        <p:txBody>
          <a:bodyPr wrap="none" rtlCol="0">
            <a:spAutoFit/>
          </a:bodyPr>
          <a:lstStyle/>
          <a:p>
            <a:r>
              <a:rPr lang="en-US" dirty="0" err="1">
                <a:latin typeface="Courier New" pitchFamily="49" charset="0"/>
                <a:cs typeface="Courier New" pitchFamily="49" charset="0"/>
              </a:rPr>
              <a:t>crw-rw</a:t>
            </a:r>
            <a:r>
              <a:rPr lang="en-US" dirty="0">
                <a:latin typeface="Courier New" pitchFamily="49" charset="0"/>
                <a:cs typeface="Courier New" pitchFamily="49" charset="0"/>
              </a:rPr>
              <a:t>---- 1 root </a:t>
            </a:r>
            <a:r>
              <a:rPr lang="en-US" dirty="0" err="1">
                <a:latin typeface="Courier New" pitchFamily="49" charset="0"/>
                <a:cs typeface="Courier New" pitchFamily="49" charset="0"/>
              </a:rPr>
              <a:t>dialout</a:t>
            </a:r>
            <a:r>
              <a:rPr lang="en-US" dirty="0">
                <a:latin typeface="Courier New" pitchFamily="49" charset="0"/>
                <a:cs typeface="Courier New" pitchFamily="49" charset="0"/>
              </a:rPr>
              <a:t>   4,  64 Jun 20 13:01 ttyS0</a:t>
            </a:r>
          </a:p>
        </p:txBody>
      </p:sp>
      <p:sp>
        <p:nvSpPr>
          <p:cNvPr id="6" name="TextBox 5"/>
          <p:cNvSpPr txBox="1"/>
          <p:nvPr/>
        </p:nvSpPr>
        <p:spPr>
          <a:xfrm>
            <a:off x="-6251" y="11668"/>
            <a:ext cx="1073051" cy="369332"/>
          </a:xfrm>
          <a:prstGeom prst="rect">
            <a:avLst/>
          </a:prstGeom>
          <a:noFill/>
          <a:ln>
            <a:solidFill>
              <a:srgbClr val="FF0000"/>
            </a:solidFill>
          </a:ln>
        </p:spPr>
        <p:txBody>
          <a:bodyPr wrap="none" rtlCol="0">
            <a:spAutoFit/>
          </a:bodyPr>
          <a:lstStyle/>
          <a:p>
            <a:r>
              <a:rPr lang="en-US" dirty="0">
                <a:solidFill>
                  <a:srgbClr val="FF0000"/>
                </a:solidFill>
              </a:rPr>
              <a:t>Overview</a:t>
            </a:r>
          </a:p>
        </p:txBody>
      </p:sp>
    </p:spTree>
    <p:extLst>
      <p:ext uri="{BB962C8B-B14F-4D97-AF65-F5344CB8AC3E}">
        <p14:creationId xmlns:p14="http://schemas.microsoft.com/office/powerpoint/2010/main" val="91093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anim calcmode="lin" valueType="num">
                                      <p:cBhvr>
                                        <p:cTn id="3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1000"/>
                                        <p:tgtEl>
                                          <p:spTgt spid="4">
                                            <p:txEl>
                                              <p:pRg st="6" end="6"/>
                                            </p:txEl>
                                          </p:spTgt>
                                        </p:tgtEl>
                                      </p:cBhvr>
                                    </p:animEffect>
                                    <p:anim calcmode="lin" valueType="num">
                                      <p:cBhvr>
                                        <p:cTn id="3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1000"/>
                                        <p:tgtEl>
                                          <p:spTgt spid="4">
                                            <p:txEl>
                                              <p:pRg st="7" end="7"/>
                                            </p:txEl>
                                          </p:spTgt>
                                        </p:tgtEl>
                                      </p:cBhvr>
                                    </p:animEffect>
                                    <p:anim calcmode="lin" valueType="num">
                                      <p:cBhvr>
                                        <p:cTn id="43"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Effect transition="in" filter="barn(inVertical)">
                                      <p:cBhvr>
                                        <p:cTn id="4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Devices in Linux (2/2)</a:t>
            </a:r>
          </a:p>
        </p:txBody>
      </p:sp>
      <p:sp>
        <p:nvSpPr>
          <p:cNvPr id="5" name="Content Placeholder 4"/>
          <p:cNvSpPr>
            <a:spLocks noGrp="1"/>
          </p:cNvSpPr>
          <p:nvPr>
            <p:ph idx="1"/>
          </p:nvPr>
        </p:nvSpPr>
        <p:spPr/>
        <p:txBody>
          <a:bodyPr>
            <a:normAutofit fontScale="92500" lnSpcReduction="10000"/>
          </a:bodyPr>
          <a:lstStyle/>
          <a:p>
            <a:r>
              <a:rPr lang="en-US" dirty="0"/>
              <a:t>Pretty clearly you need a way to connect the device file to the actual device</a:t>
            </a:r>
          </a:p>
          <a:p>
            <a:pPr lvl="1"/>
            <a:r>
              <a:rPr lang="en-US" dirty="0"/>
              <a:t>Or pseudo device for that matter</a:t>
            </a:r>
          </a:p>
          <a:p>
            <a:r>
              <a:rPr lang="en-US" dirty="0"/>
              <a:t>We want to be able to “fake” this by writing functions that handle the file I/O.</a:t>
            </a:r>
          </a:p>
          <a:p>
            <a:pPr lvl="1"/>
            <a:r>
              <a:rPr lang="en-US" dirty="0"/>
              <a:t>So we need to associate functions with all the things we can do with a file.</a:t>
            </a:r>
          </a:p>
          <a:p>
            <a:pPr lvl="2"/>
            <a:r>
              <a:rPr lang="en-US" dirty="0"/>
              <a:t>Open, close.  </a:t>
            </a:r>
          </a:p>
          <a:p>
            <a:pPr lvl="2"/>
            <a:r>
              <a:rPr lang="en-US" dirty="0"/>
              <a:t>Read, write.</a:t>
            </a:r>
          </a:p>
          <a:p>
            <a:r>
              <a:rPr lang="en-US" dirty="0"/>
              <a:t>Today we’ll talk about all that…</a:t>
            </a:r>
          </a:p>
          <a:p>
            <a:pPr lvl="2">
              <a:buNone/>
            </a:pPr>
            <a:endParaRPr lang="en-US" dirty="0"/>
          </a:p>
        </p:txBody>
      </p:sp>
      <p:sp>
        <p:nvSpPr>
          <p:cNvPr id="6" name="TextBox 5"/>
          <p:cNvSpPr txBox="1"/>
          <p:nvPr/>
        </p:nvSpPr>
        <p:spPr>
          <a:xfrm>
            <a:off x="-6251" y="11668"/>
            <a:ext cx="1073051" cy="369332"/>
          </a:xfrm>
          <a:prstGeom prst="rect">
            <a:avLst/>
          </a:prstGeom>
          <a:noFill/>
          <a:ln>
            <a:solidFill>
              <a:srgbClr val="FF0000"/>
            </a:solidFill>
          </a:ln>
        </p:spPr>
        <p:txBody>
          <a:bodyPr wrap="none" rtlCol="0">
            <a:spAutoFit/>
          </a:bodyPr>
          <a:lstStyle/>
          <a:p>
            <a:r>
              <a:rPr lang="en-US" dirty="0">
                <a:solidFill>
                  <a:srgbClr val="FF0000"/>
                </a:solidFill>
              </a:rPr>
              <a:t>Overview</a:t>
            </a:r>
          </a:p>
        </p:txBody>
      </p:sp>
    </p:spTree>
    <p:extLst>
      <p:ext uri="{BB962C8B-B14F-4D97-AF65-F5344CB8AC3E}">
        <p14:creationId xmlns:p14="http://schemas.microsoft.com/office/powerpoint/2010/main" val="32651362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Kernel vs. User space</a:t>
            </a:r>
          </a:p>
        </p:txBody>
      </p:sp>
      <p:sp>
        <p:nvSpPr>
          <p:cNvPr id="4" name="Content Placeholder 3"/>
          <p:cNvSpPr>
            <a:spLocks noGrp="1"/>
          </p:cNvSpPr>
          <p:nvPr>
            <p:ph sz="half" idx="1"/>
          </p:nvPr>
        </p:nvSpPr>
        <p:spPr/>
        <p:txBody>
          <a:bodyPr>
            <a:normAutofit fontScale="85000" lnSpcReduction="20000"/>
          </a:bodyPr>
          <a:lstStyle/>
          <a:p>
            <a:r>
              <a:rPr lang="en-US" dirty="0"/>
              <a:t>User Space</a:t>
            </a:r>
          </a:p>
          <a:p>
            <a:pPr lvl="1"/>
            <a:r>
              <a:rPr lang="en-US" dirty="0"/>
              <a:t>End-user programs.  They use the kernel to interface to the hardware.</a:t>
            </a:r>
          </a:p>
          <a:p>
            <a:r>
              <a:rPr lang="en-US" dirty="0"/>
              <a:t>Kernel Space</a:t>
            </a:r>
          </a:p>
          <a:p>
            <a:pPr lvl="1"/>
            <a:r>
              <a:rPr lang="en-US" dirty="0"/>
              <a:t>Provides a standard (and hopefully multi-user secure) method of using and sharing the hardware.</a:t>
            </a:r>
          </a:p>
          <a:p>
            <a:pPr lvl="2"/>
            <a:r>
              <a:rPr lang="en-US" dirty="0"/>
              <a:t>Private function member might be a good analogy. </a:t>
            </a:r>
          </a:p>
          <a:p>
            <a:pPr lvl="1"/>
            <a:r>
              <a:rPr lang="en-US" dirty="0"/>
              <a:t>A lot of things are different here.</a:t>
            </a:r>
          </a:p>
          <a:p>
            <a:pPr lvl="2"/>
            <a:r>
              <a:rPr lang="en-US" dirty="0"/>
              <a:t>Many calls to the kernel can’t be made from the kernel.</a:t>
            </a:r>
          </a:p>
          <a:p>
            <a:pPr lvl="3"/>
            <a:r>
              <a:rPr lang="en-US" dirty="0"/>
              <a:t>E.g. </a:t>
            </a:r>
            <a:r>
              <a:rPr lang="en-US" dirty="0" err="1"/>
              <a:t>malloc</a:t>
            </a:r>
            <a:r>
              <a:rPr lang="en-US" dirty="0"/>
              <a:t>.</a:t>
            </a:r>
          </a:p>
        </p:txBody>
      </p:sp>
      <p:sp>
        <p:nvSpPr>
          <p:cNvPr id="7" name="TextBox 6"/>
          <p:cNvSpPr txBox="1"/>
          <p:nvPr/>
        </p:nvSpPr>
        <p:spPr>
          <a:xfrm>
            <a:off x="-6251" y="11668"/>
            <a:ext cx="1073051" cy="369332"/>
          </a:xfrm>
          <a:prstGeom prst="rect">
            <a:avLst/>
          </a:prstGeom>
          <a:noFill/>
          <a:ln>
            <a:solidFill>
              <a:srgbClr val="FF0000"/>
            </a:solidFill>
          </a:ln>
        </p:spPr>
        <p:txBody>
          <a:bodyPr wrap="none" rtlCol="0">
            <a:spAutoFit/>
          </a:bodyPr>
          <a:lstStyle/>
          <a:p>
            <a:r>
              <a:rPr lang="en-US" dirty="0">
                <a:solidFill>
                  <a:srgbClr val="FF0000"/>
                </a:solidFill>
              </a:rPr>
              <a:t>Overview</a:t>
            </a:r>
          </a:p>
        </p:txBody>
      </p:sp>
      <p:pic>
        <p:nvPicPr>
          <p:cNvPr id="3" name="Picture 2">
            <a:extLst>
              <a:ext uri="{FF2B5EF4-FFF2-40B4-BE49-F238E27FC236}">
                <a16:creationId xmlns:a16="http://schemas.microsoft.com/office/drawing/2014/main" id="{279887C1-1A4F-441F-A564-F0E055F7415C}"/>
              </a:ext>
            </a:extLst>
          </p:cNvPr>
          <p:cNvPicPr>
            <a:picLocks noChangeAspect="1"/>
          </p:cNvPicPr>
          <p:nvPr/>
        </p:nvPicPr>
        <p:blipFill>
          <a:blip r:embed="rId3"/>
          <a:stretch>
            <a:fillRect/>
          </a:stretch>
        </p:blipFill>
        <p:spPr>
          <a:xfrm>
            <a:off x="5181600" y="1477963"/>
            <a:ext cx="3076575" cy="4648200"/>
          </a:xfrm>
          <a:prstGeom prst="rect">
            <a:avLst/>
          </a:prstGeom>
        </p:spPr>
      </p:pic>
    </p:spTree>
    <p:extLst>
      <p:ext uri="{BB962C8B-B14F-4D97-AF65-F5344CB8AC3E}">
        <p14:creationId xmlns:p14="http://schemas.microsoft.com/office/powerpoint/2010/main" val="218411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fade">
                                      <p:cBhvr>
                                        <p:cTn id="10" dur="500"/>
                                        <p:tgtEl>
                                          <p:spTgt spid="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fade">
                                      <p:cBhvr>
                                        <p:cTn id="18" dur="500"/>
                                        <p:tgtEl>
                                          <p:spTgt spid="4">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500"/>
                                        <p:tgtEl>
                                          <p:spTgt spid="4">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fade">
                                      <p:cBhvr>
                                        <p:cTn id="2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Linux Device Drivers…</a:t>
            </a:r>
          </a:p>
        </p:txBody>
      </p:sp>
      <p:sp>
        <p:nvSpPr>
          <p:cNvPr id="3" name="Content Placeholder 2"/>
          <p:cNvSpPr>
            <a:spLocks noGrp="1"/>
          </p:cNvSpPr>
          <p:nvPr>
            <p:ph idx="1"/>
          </p:nvPr>
        </p:nvSpPr>
        <p:spPr/>
        <p:txBody>
          <a:bodyPr/>
          <a:lstStyle/>
          <a:p>
            <a:r>
              <a:rPr lang="en-US" dirty="0"/>
              <a:t>Overview</a:t>
            </a:r>
          </a:p>
          <a:p>
            <a:pPr lvl="1"/>
            <a:r>
              <a:rPr lang="en-US" dirty="0"/>
              <a:t>What is a device driver?</a:t>
            </a:r>
          </a:p>
          <a:p>
            <a:pPr lvl="2"/>
            <a:r>
              <a:rPr lang="en-US" dirty="0"/>
              <a:t>Linux devices</a:t>
            </a:r>
          </a:p>
          <a:p>
            <a:pPr lvl="1"/>
            <a:r>
              <a:rPr lang="en-US" dirty="0"/>
              <a:t>User space vs. Kernel space</a:t>
            </a:r>
          </a:p>
          <a:p>
            <a:r>
              <a:rPr lang="en-US" dirty="0">
                <a:solidFill>
                  <a:srgbClr val="FF0000"/>
                </a:solidFill>
              </a:rPr>
              <a:t>Modules and talking to the kernel</a:t>
            </a:r>
          </a:p>
          <a:p>
            <a:pPr lvl="1"/>
            <a:r>
              <a:rPr lang="en-US" dirty="0">
                <a:solidFill>
                  <a:srgbClr val="FF0000"/>
                </a:solidFill>
              </a:rPr>
              <a:t>Background</a:t>
            </a:r>
          </a:p>
          <a:p>
            <a:pPr lvl="1"/>
            <a:r>
              <a:rPr lang="en-US" dirty="0"/>
              <a:t>Example</a:t>
            </a:r>
          </a:p>
          <a:p>
            <a:pPr lvl="1"/>
            <a:r>
              <a:rPr lang="en-US" dirty="0"/>
              <a:t>Some </a:t>
            </a:r>
            <a:r>
              <a:rPr lang="en-US" dirty="0" err="1"/>
              <a:t>thinky</a:t>
            </a:r>
            <a:r>
              <a:rPr lang="en-US" dirty="0"/>
              <a:t> stuff</a:t>
            </a:r>
          </a:p>
        </p:txBody>
      </p:sp>
    </p:spTree>
    <p:extLst>
      <p:ext uri="{BB962C8B-B14F-4D97-AF65-F5344CB8AC3E}">
        <p14:creationId xmlns:p14="http://schemas.microsoft.com/office/powerpoint/2010/main" val="29168046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Kernel and Kernel Modules</a:t>
            </a:r>
          </a:p>
        </p:txBody>
      </p:sp>
      <p:sp>
        <p:nvSpPr>
          <p:cNvPr id="3" name="Content Placeholder 2"/>
          <p:cNvSpPr>
            <a:spLocks noGrp="1"/>
          </p:cNvSpPr>
          <p:nvPr>
            <p:ph idx="1"/>
          </p:nvPr>
        </p:nvSpPr>
        <p:spPr/>
        <p:txBody>
          <a:bodyPr/>
          <a:lstStyle/>
          <a:p>
            <a:r>
              <a:rPr lang="en-US" dirty="0"/>
              <a:t>Often, if you want to add something to the kernel you need to rebuild the kernel and reboot.</a:t>
            </a:r>
          </a:p>
          <a:p>
            <a:pPr lvl="1"/>
            <a:r>
              <a:rPr lang="en-US" dirty="0"/>
              <a:t>A “loadable kernel module” (LKM) is an object file that extends the base kernel.</a:t>
            </a:r>
          </a:p>
          <a:p>
            <a:pPr lvl="1"/>
            <a:r>
              <a:rPr lang="en-US" dirty="0"/>
              <a:t>Exist in most </a:t>
            </a:r>
            <a:r>
              <a:rPr lang="en-US" dirty="0" err="1"/>
              <a:t>OSes</a:t>
            </a:r>
            <a:endParaRPr lang="en-US" dirty="0"/>
          </a:p>
          <a:p>
            <a:pPr lvl="2"/>
            <a:r>
              <a:rPr lang="en-US" dirty="0"/>
              <a:t>Including Windows, FreeBSD, Mac OS X, etc.</a:t>
            </a:r>
          </a:p>
          <a:p>
            <a:pPr lvl="1"/>
            <a:r>
              <a:rPr lang="en-US" dirty="0"/>
              <a:t>Modules get added and removed as needed</a:t>
            </a:r>
          </a:p>
          <a:p>
            <a:pPr lvl="2"/>
            <a:r>
              <a:rPr lang="en-US" dirty="0"/>
              <a:t>To save memory, add functionality, etc. </a:t>
            </a:r>
          </a:p>
        </p:txBody>
      </p:sp>
      <p:sp>
        <p:nvSpPr>
          <p:cNvPr id="5" name="TextBox 4"/>
          <p:cNvSpPr txBox="1"/>
          <p:nvPr/>
        </p:nvSpPr>
        <p:spPr>
          <a:xfrm>
            <a:off x="-6251" y="11668"/>
            <a:ext cx="1005403" cy="369332"/>
          </a:xfrm>
          <a:prstGeom prst="rect">
            <a:avLst/>
          </a:prstGeom>
          <a:noFill/>
          <a:ln>
            <a:solidFill>
              <a:srgbClr val="FF0000"/>
            </a:solidFill>
          </a:ln>
        </p:spPr>
        <p:txBody>
          <a:bodyPr wrap="none" rtlCol="0">
            <a:spAutoFit/>
          </a:bodyPr>
          <a:lstStyle/>
          <a:p>
            <a:r>
              <a:rPr lang="en-US" dirty="0">
                <a:solidFill>
                  <a:srgbClr val="FF0000"/>
                </a:solidFill>
              </a:rPr>
              <a:t>Modules</a:t>
            </a:r>
          </a:p>
        </p:txBody>
      </p:sp>
    </p:spTree>
    <p:extLst>
      <p:ext uri="{BB962C8B-B14F-4D97-AF65-F5344CB8AC3E}">
        <p14:creationId xmlns:p14="http://schemas.microsoft.com/office/powerpoint/2010/main" val="27342335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Linux Kernel Modules</a:t>
            </a:r>
          </a:p>
        </p:txBody>
      </p:sp>
      <p:sp>
        <p:nvSpPr>
          <p:cNvPr id="3" name="Content Placeholder 2"/>
          <p:cNvSpPr>
            <a:spLocks noGrp="1"/>
          </p:cNvSpPr>
          <p:nvPr>
            <p:ph idx="1"/>
          </p:nvPr>
        </p:nvSpPr>
        <p:spPr/>
        <p:txBody>
          <a:bodyPr>
            <a:normAutofit fontScale="92500"/>
          </a:bodyPr>
          <a:lstStyle/>
          <a:p>
            <a:r>
              <a:rPr lang="en-US" dirty="0"/>
              <a:t>In general must be licensed under a free license.</a:t>
            </a:r>
          </a:p>
          <a:p>
            <a:pPr lvl="1"/>
            <a:r>
              <a:rPr lang="en-US" dirty="0"/>
              <a:t>Doing otherwise will taint the whole kernel.  </a:t>
            </a:r>
          </a:p>
          <a:p>
            <a:pPr lvl="2"/>
            <a:r>
              <a:rPr lang="en-US" dirty="0"/>
              <a:t>A tainted kernel sees little support.</a:t>
            </a:r>
          </a:p>
          <a:p>
            <a:pPr lvl="2"/>
            <a:r>
              <a:rPr lang="en-US" dirty="0"/>
              <a:t>Might be a copyright problem if you redistribute.</a:t>
            </a:r>
          </a:p>
          <a:p>
            <a:r>
              <a:rPr lang="en-US" dirty="0"/>
              <a:t>The Linux kernel changes pretty rapidly, including APIs etc.</a:t>
            </a:r>
          </a:p>
          <a:p>
            <a:pPr lvl="1"/>
            <a:r>
              <a:rPr lang="en-US" dirty="0"/>
              <a:t>This can make it a real chore to keep LKMs up to date.</a:t>
            </a:r>
          </a:p>
          <a:p>
            <a:pPr lvl="1"/>
            <a:r>
              <a:rPr lang="en-US" dirty="0"/>
              <a:t>Also makes a tutorial a bit of a pain.</a:t>
            </a:r>
          </a:p>
          <a:p>
            <a:pPr lvl="2"/>
            <a:r>
              <a:rPr lang="en-US" dirty="0"/>
              <a:t>Though honestly it seems fairly stable over the last 5 years.</a:t>
            </a:r>
          </a:p>
        </p:txBody>
      </p:sp>
      <p:sp>
        <p:nvSpPr>
          <p:cNvPr id="4" name="TextBox 3"/>
          <p:cNvSpPr txBox="1"/>
          <p:nvPr/>
        </p:nvSpPr>
        <p:spPr>
          <a:xfrm>
            <a:off x="-6251" y="11668"/>
            <a:ext cx="1005403" cy="369332"/>
          </a:xfrm>
          <a:prstGeom prst="rect">
            <a:avLst/>
          </a:prstGeom>
          <a:noFill/>
          <a:ln>
            <a:solidFill>
              <a:srgbClr val="FF0000"/>
            </a:solidFill>
          </a:ln>
        </p:spPr>
        <p:txBody>
          <a:bodyPr wrap="none" rtlCol="0">
            <a:spAutoFit/>
          </a:bodyPr>
          <a:lstStyle/>
          <a:p>
            <a:r>
              <a:rPr lang="en-US" dirty="0">
                <a:solidFill>
                  <a:srgbClr val="FF0000"/>
                </a:solidFill>
              </a:rPr>
              <a:t>Modules</a:t>
            </a:r>
          </a:p>
        </p:txBody>
      </p:sp>
    </p:spTree>
    <p:extLst>
      <p:ext uri="{BB962C8B-B14F-4D97-AF65-F5344CB8AC3E}">
        <p14:creationId xmlns:p14="http://schemas.microsoft.com/office/powerpoint/2010/main" val="73289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wipe(down)">
                                      <p:cBhvr>
                                        <p:cTn id="10" dur="500"/>
                                        <p:tgtEl>
                                          <p:spTgt spid="3">
                                            <p:txEl>
                                              <p:pRg st="5" end="5"/>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wipe(down)">
                                      <p:cBhvr>
                                        <p:cTn id="13" dur="500"/>
                                        <p:tgtEl>
                                          <p:spTgt spid="3">
                                            <p:txEl>
                                              <p:pRg st="6" end="6"/>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wipe(down)">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module</a:t>
            </a:r>
          </a:p>
        </p:txBody>
      </p:sp>
      <p:sp>
        <p:nvSpPr>
          <p:cNvPr id="3" name="Content Placeholder 2"/>
          <p:cNvSpPr>
            <a:spLocks noGrp="1"/>
          </p:cNvSpPr>
          <p:nvPr>
            <p:ph idx="1"/>
          </p:nvPr>
        </p:nvSpPr>
        <p:spPr/>
        <p:txBody>
          <a:bodyPr>
            <a:normAutofit fontScale="85000" lnSpcReduction="20000"/>
          </a:bodyPr>
          <a:lstStyle/>
          <a:p>
            <a:r>
              <a:rPr lang="en-US" dirty="0"/>
              <a:t>All modules need to define functions that are to be run when: </a:t>
            </a:r>
          </a:p>
          <a:p>
            <a:pPr lvl="1"/>
            <a:r>
              <a:rPr lang="en-US" dirty="0"/>
              <a:t>The module is loaded into the kernel</a:t>
            </a:r>
          </a:p>
          <a:p>
            <a:pPr lvl="1"/>
            <a:r>
              <a:rPr lang="en-US" dirty="0"/>
              <a:t>The module is removed from the kernel</a:t>
            </a:r>
          </a:p>
          <a:p>
            <a:r>
              <a:rPr lang="en-US" dirty="0"/>
              <a:t>We just write C code (see next slide)</a:t>
            </a:r>
          </a:p>
          <a:p>
            <a:r>
              <a:rPr lang="en-US" dirty="0"/>
              <a:t>We need to compile it as a kernel module.</a:t>
            </a:r>
          </a:p>
          <a:p>
            <a:pPr lvl="1"/>
            <a:r>
              <a:rPr lang="en-US" dirty="0"/>
              <a:t>We invoke the kernel’s </a:t>
            </a:r>
            <a:r>
              <a:rPr lang="en-US" dirty="0" err="1"/>
              <a:t>makefile</a:t>
            </a:r>
            <a:r>
              <a:rPr lang="en-US" dirty="0"/>
              <a:t>.</a:t>
            </a:r>
          </a:p>
          <a:p>
            <a:pPr lvl="1"/>
            <a:r>
              <a:rPr lang="en-US" sz="2100" dirty="0" err="1">
                <a:latin typeface="Courier New" pitchFamily="49" charset="0"/>
                <a:cs typeface="Courier New" pitchFamily="49" charset="0"/>
              </a:rPr>
              <a:t>sudo</a:t>
            </a:r>
            <a:r>
              <a:rPr lang="en-US" sz="2100" dirty="0">
                <a:latin typeface="Courier New" pitchFamily="49" charset="0"/>
                <a:cs typeface="Courier New" pitchFamily="49" charset="0"/>
              </a:rPr>
              <a:t> make –C /lib/modules/xxx/build M=$PWD modules</a:t>
            </a:r>
          </a:p>
          <a:p>
            <a:pPr lvl="2"/>
            <a:r>
              <a:rPr lang="en-US" dirty="0">
                <a:cs typeface="Courier New" pitchFamily="49" charset="0"/>
              </a:rPr>
              <a:t>This makes (as root) using the </a:t>
            </a:r>
            <a:r>
              <a:rPr lang="en-US" dirty="0" err="1">
                <a:cs typeface="Courier New" pitchFamily="49" charset="0"/>
              </a:rPr>
              <a:t>makefile</a:t>
            </a:r>
            <a:r>
              <a:rPr lang="en-US" dirty="0">
                <a:cs typeface="Courier New" pitchFamily="49" charset="0"/>
              </a:rPr>
              <a:t> in the path specified. </a:t>
            </a:r>
          </a:p>
          <a:p>
            <a:pPr lvl="2"/>
            <a:r>
              <a:rPr lang="en-US" dirty="0">
                <a:cs typeface="Courier New" pitchFamily="49" charset="0"/>
              </a:rPr>
              <a:t>I think it makes all C files in the directory you started in</a:t>
            </a:r>
          </a:p>
          <a:p>
            <a:pPr lvl="2"/>
            <a:r>
              <a:rPr lang="en-US" dirty="0">
                <a:cs typeface="Courier New" pitchFamily="49" charset="0"/>
              </a:rPr>
              <a:t>Creates .</a:t>
            </a:r>
            <a:r>
              <a:rPr lang="en-US" dirty="0" err="1">
                <a:cs typeface="Courier New" pitchFamily="49" charset="0"/>
              </a:rPr>
              <a:t>ko</a:t>
            </a:r>
            <a:r>
              <a:rPr lang="en-US" dirty="0">
                <a:cs typeface="Courier New" pitchFamily="49" charset="0"/>
              </a:rPr>
              <a:t> (rather than .o) file</a:t>
            </a:r>
          </a:p>
          <a:p>
            <a:pPr lvl="2"/>
            <a:r>
              <a:rPr lang="en-US" dirty="0">
                <a:cs typeface="Courier New" pitchFamily="49" charset="0"/>
              </a:rPr>
              <a:t>Xxx is some kernel version/directory</a:t>
            </a:r>
          </a:p>
        </p:txBody>
      </p:sp>
      <p:sp>
        <p:nvSpPr>
          <p:cNvPr id="4" name="TextBox 3"/>
          <p:cNvSpPr txBox="1"/>
          <p:nvPr/>
        </p:nvSpPr>
        <p:spPr>
          <a:xfrm>
            <a:off x="-6251" y="11668"/>
            <a:ext cx="1005403" cy="369332"/>
          </a:xfrm>
          <a:prstGeom prst="rect">
            <a:avLst/>
          </a:prstGeom>
          <a:noFill/>
          <a:ln>
            <a:solidFill>
              <a:srgbClr val="FF0000"/>
            </a:solidFill>
          </a:ln>
        </p:spPr>
        <p:txBody>
          <a:bodyPr wrap="none" rtlCol="0">
            <a:spAutoFit/>
          </a:bodyPr>
          <a:lstStyle/>
          <a:p>
            <a:r>
              <a:rPr lang="en-US" dirty="0">
                <a:solidFill>
                  <a:srgbClr val="FF0000"/>
                </a:solidFill>
              </a:rPr>
              <a:t>Modules</a:t>
            </a:r>
          </a:p>
        </p:txBody>
      </p:sp>
    </p:spTree>
    <p:extLst>
      <p:ext uri="{BB962C8B-B14F-4D97-AF65-F5344CB8AC3E}">
        <p14:creationId xmlns:p14="http://schemas.microsoft.com/office/powerpoint/2010/main" val="33851980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module</a:t>
            </a:r>
          </a:p>
        </p:txBody>
      </p:sp>
      <p:sp>
        <p:nvSpPr>
          <p:cNvPr id="3" name="Content Placeholder 2"/>
          <p:cNvSpPr>
            <a:spLocks noGrp="1"/>
          </p:cNvSpPr>
          <p:nvPr>
            <p:ph sz="half" idx="1"/>
          </p:nvPr>
        </p:nvSpPr>
        <p:spPr>
          <a:xfrm>
            <a:off x="457200" y="1600200"/>
            <a:ext cx="4648200" cy="4525963"/>
          </a:xfrm>
        </p:spPr>
        <p:txBody>
          <a:bodyPr>
            <a:normAutofit fontScale="55000" lnSpcReduction="20000"/>
          </a:bodyPr>
          <a:lstStyle/>
          <a:p>
            <a:pPr marL="0" indent="0">
              <a:buNone/>
            </a:pPr>
            <a:r>
              <a:rPr lang="en-US" dirty="0">
                <a:latin typeface="Courier New" pitchFamily="49" charset="0"/>
                <a:cs typeface="Courier New" pitchFamily="49" charset="0"/>
              </a:rPr>
              <a:t>#include &lt;</a:t>
            </a:r>
            <a:r>
              <a:rPr lang="en-US" dirty="0" err="1">
                <a:latin typeface="Courier New" pitchFamily="49" charset="0"/>
                <a:cs typeface="Courier New" pitchFamily="49" charset="0"/>
              </a:rPr>
              <a:t>linux</a:t>
            </a:r>
            <a:r>
              <a:rPr lang="en-US" dirty="0">
                <a:latin typeface="Courier New" pitchFamily="49" charset="0"/>
                <a:cs typeface="Courier New" pitchFamily="49" charset="0"/>
              </a:rPr>
              <a:t>/</a:t>
            </a:r>
            <a:r>
              <a:rPr lang="en-US" dirty="0" err="1">
                <a:latin typeface="Courier New" pitchFamily="49" charset="0"/>
                <a:cs typeface="Courier New" pitchFamily="49" charset="0"/>
              </a:rPr>
              <a:t>init.h</a:t>
            </a:r>
            <a:r>
              <a:rPr lang="en-US" dirty="0">
                <a:latin typeface="Courier New" pitchFamily="49" charset="0"/>
                <a:cs typeface="Courier New" pitchFamily="49" charset="0"/>
              </a:rPr>
              <a:t>&gt;</a:t>
            </a:r>
          </a:p>
          <a:p>
            <a:pPr marL="0" indent="0">
              <a:buNone/>
            </a:pPr>
            <a:r>
              <a:rPr lang="en-US" dirty="0">
                <a:latin typeface="Courier New" pitchFamily="49" charset="0"/>
                <a:cs typeface="Courier New" pitchFamily="49" charset="0"/>
              </a:rPr>
              <a:t>#include &lt;</a:t>
            </a:r>
            <a:r>
              <a:rPr lang="en-US" dirty="0" err="1">
                <a:latin typeface="Courier New" pitchFamily="49" charset="0"/>
                <a:cs typeface="Courier New" pitchFamily="49" charset="0"/>
              </a:rPr>
              <a:t>linux</a:t>
            </a:r>
            <a:r>
              <a:rPr lang="en-US" dirty="0">
                <a:latin typeface="Courier New" pitchFamily="49" charset="0"/>
                <a:cs typeface="Courier New" pitchFamily="49" charset="0"/>
              </a:rPr>
              <a:t>/</a:t>
            </a:r>
            <a:r>
              <a:rPr lang="en-US" dirty="0" err="1">
                <a:latin typeface="Courier New" pitchFamily="49" charset="0"/>
                <a:cs typeface="Courier New" pitchFamily="49" charset="0"/>
              </a:rPr>
              <a:t>module.h</a:t>
            </a:r>
            <a:r>
              <a:rPr lang="en-US" dirty="0">
                <a:latin typeface="Courier New" pitchFamily="49" charset="0"/>
                <a:cs typeface="Courier New" pitchFamily="49" charset="0"/>
              </a:rPr>
              <a:t>&gt;</a:t>
            </a:r>
          </a:p>
          <a:p>
            <a:pPr marL="0" indent="0">
              <a:buNone/>
            </a:pPr>
            <a:r>
              <a:rPr lang="en-US" dirty="0">
                <a:latin typeface="Courier New" pitchFamily="49" charset="0"/>
                <a:cs typeface="Courier New" pitchFamily="49" charset="0"/>
              </a:rPr>
              <a:t>#include &lt;</a:t>
            </a:r>
            <a:r>
              <a:rPr lang="en-US" dirty="0" err="1">
                <a:latin typeface="Courier New" pitchFamily="49" charset="0"/>
                <a:cs typeface="Courier New" pitchFamily="49" charset="0"/>
              </a:rPr>
              <a:t>linux</a:t>
            </a:r>
            <a:r>
              <a:rPr lang="en-US" dirty="0">
                <a:latin typeface="Courier New" pitchFamily="49" charset="0"/>
                <a:cs typeface="Courier New" pitchFamily="49" charset="0"/>
              </a:rPr>
              <a:t>/</a:t>
            </a:r>
            <a:r>
              <a:rPr lang="en-US" dirty="0" err="1">
                <a:latin typeface="Courier New" pitchFamily="49" charset="0"/>
                <a:cs typeface="Courier New" pitchFamily="49" charset="0"/>
              </a:rPr>
              <a:t>kernel.h</a:t>
            </a:r>
            <a:r>
              <a:rPr lang="en-US" dirty="0">
                <a:latin typeface="Courier New" pitchFamily="49" charset="0"/>
                <a:cs typeface="Courier New" pitchFamily="49" charset="0"/>
              </a:rPr>
              <a:t>&gt;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MODULE_LICENSE("Dual BSD/GPL");</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static </a:t>
            </a: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err="1">
                <a:latin typeface="Courier New" pitchFamily="49" charset="0"/>
                <a:cs typeface="Courier New" pitchFamily="49" charset="0"/>
              </a:rPr>
              <a:t>hello_init</a:t>
            </a:r>
            <a:r>
              <a:rPr lang="en-US" dirty="0">
                <a:latin typeface="Courier New" pitchFamily="49" charset="0"/>
                <a:cs typeface="Courier New" pitchFamily="49" charset="0"/>
              </a:rPr>
              <a:t>(void) {</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printk</a:t>
            </a:r>
            <a:r>
              <a:rPr lang="en-US" dirty="0">
                <a:latin typeface="Courier New" pitchFamily="49" charset="0"/>
                <a:cs typeface="Courier New" pitchFamily="49" charset="0"/>
              </a:rPr>
              <a:t>("&lt;1&gt; Hello World!\n");</a:t>
            </a:r>
          </a:p>
          <a:p>
            <a:pPr marL="0" indent="0">
              <a:buNone/>
            </a:pPr>
            <a:r>
              <a:rPr lang="en-US" dirty="0">
                <a:latin typeface="Courier New" pitchFamily="49" charset="0"/>
                <a:cs typeface="Courier New" pitchFamily="49" charset="0"/>
              </a:rPr>
              <a:t>    return 0;</a:t>
            </a:r>
          </a:p>
          <a:p>
            <a:pPr marL="0" indent="0">
              <a:buNone/>
            </a:pP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static void </a:t>
            </a:r>
            <a:r>
              <a:rPr lang="en-US" dirty="0" err="1">
                <a:latin typeface="Courier New" pitchFamily="49" charset="0"/>
                <a:cs typeface="Courier New" pitchFamily="49" charset="0"/>
              </a:rPr>
              <a:t>hello_exit</a:t>
            </a:r>
            <a:r>
              <a:rPr lang="en-US" dirty="0">
                <a:latin typeface="Courier New" pitchFamily="49" charset="0"/>
                <a:cs typeface="Courier New" pitchFamily="49" charset="0"/>
              </a:rPr>
              <a:t>(void) {</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printk</a:t>
            </a:r>
            <a:r>
              <a:rPr lang="en-US" dirty="0">
                <a:latin typeface="Courier New" pitchFamily="49" charset="0"/>
                <a:cs typeface="Courier New" pitchFamily="49" charset="0"/>
              </a:rPr>
              <a:t>("&lt;1&gt; Bye world!\n");</a:t>
            </a:r>
          </a:p>
          <a:p>
            <a:pPr marL="0" indent="0">
              <a:buNone/>
            </a:pP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err="1">
                <a:latin typeface="Courier New" pitchFamily="49" charset="0"/>
                <a:cs typeface="Courier New" pitchFamily="49" charset="0"/>
              </a:rPr>
              <a:t>module_init</a:t>
            </a:r>
            <a:r>
              <a:rPr lang="en-US" dirty="0">
                <a:latin typeface="Courier New" pitchFamily="49" charset="0"/>
                <a:cs typeface="Courier New" pitchFamily="49" charset="0"/>
              </a:rPr>
              <a:t>(</a:t>
            </a:r>
            <a:r>
              <a:rPr lang="en-US" dirty="0" err="1">
                <a:latin typeface="Courier New" pitchFamily="49" charset="0"/>
                <a:cs typeface="Courier New" pitchFamily="49" charset="0"/>
              </a:rPr>
              <a:t>hello_init</a:t>
            </a:r>
            <a:r>
              <a:rPr lang="en-US" dirty="0">
                <a:latin typeface="Courier New" pitchFamily="49" charset="0"/>
                <a:cs typeface="Courier New" pitchFamily="49" charset="0"/>
              </a:rPr>
              <a:t>);</a:t>
            </a:r>
          </a:p>
          <a:p>
            <a:pPr marL="0" indent="0">
              <a:buNone/>
            </a:pPr>
            <a:r>
              <a:rPr lang="en-US" dirty="0" err="1">
                <a:latin typeface="Courier New" pitchFamily="49" charset="0"/>
                <a:cs typeface="Courier New" pitchFamily="49" charset="0"/>
              </a:rPr>
              <a:t>module_exit</a:t>
            </a:r>
            <a:r>
              <a:rPr lang="en-US" dirty="0">
                <a:latin typeface="Courier New" pitchFamily="49" charset="0"/>
                <a:cs typeface="Courier New" pitchFamily="49" charset="0"/>
              </a:rPr>
              <a:t>(</a:t>
            </a:r>
            <a:r>
              <a:rPr lang="en-US" dirty="0" err="1">
                <a:latin typeface="Courier New" pitchFamily="49" charset="0"/>
                <a:cs typeface="Courier New" pitchFamily="49" charset="0"/>
              </a:rPr>
              <a:t>hello_exit</a:t>
            </a:r>
            <a:r>
              <a:rPr lang="en-US" dirty="0">
                <a:latin typeface="Courier New" pitchFamily="49" charset="0"/>
                <a:cs typeface="Courier New" pitchFamily="49" charset="0"/>
              </a:rPr>
              <a:t>);</a:t>
            </a:r>
          </a:p>
          <a:p>
            <a:endParaRPr lang="en-US" dirty="0"/>
          </a:p>
        </p:txBody>
      </p:sp>
      <p:sp>
        <p:nvSpPr>
          <p:cNvPr id="4" name="Content Placeholder 3"/>
          <p:cNvSpPr>
            <a:spLocks noGrp="1"/>
          </p:cNvSpPr>
          <p:nvPr>
            <p:ph sz="half" idx="2"/>
          </p:nvPr>
        </p:nvSpPr>
        <p:spPr>
          <a:xfrm>
            <a:off x="5105400" y="1600200"/>
            <a:ext cx="3581400" cy="5029200"/>
          </a:xfrm>
        </p:spPr>
        <p:txBody>
          <a:bodyPr>
            <a:normAutofit fontScale="55000" lnSpcReduction="20000"/>
          </a:bodyPr>
          <a:lstStyle/>
          <a:p>
            <a:r>
              <a:rPr lang="en-US" sz="3600" dirty="0">
                <a:latin typeface="Courier New" pitchFamily="49" charset="0"/>
                <a:cs typeface="Courier New" pitchFamily="49" charset="0"/>
              </a:rPr>
              <a:t>MODULE_LICENSE</a:t>
            </a:r>
          </a:p>
          <a:p>
            <a:pPr lvl="1"/>
            <a:r>
              <a:rPr lang="en-US" sz="3200" dirty="0">
                <a:cs typeface="Courier New" pitchFamily="49" charset="0"/>
              </a:rPr>
              <a:t>Required. </a:t>
            </a:r>
          </a:p>
          <a:p>
            <a:pPr lvl="1"/>
            <a:r>
              <a:rPr lang="en-US" sz="3200" dirty="0">
                <a:cs typeface="Courier New" pitchFamily="49" charset="0"/>
              </a:rPr>
              <a:t>Short list of allowed licenses.</a:t>
            </a:r>
          </a:p>
          <a:p>
            <a:r>
              <a:rPr lang="en-US" sz="3600" dirty="0" err="1">
                <a:cs typeface="Courier New" pitchFamily="49" charset="0"/>
              </a:rPr>
              <a:t>Printk</a:t>
            </a:r>
            <a:r>
              <a:rPr lang="en-US" sz="3600" dirty="0">
                <a:cs typeface="Courier New" pitchFamily="49" charset="0"/>
              </a:rPr>
              <a:t>()</a:t>
            </a:r>
          </a:p>
          <a:p>
            <a:pPr lvl="1"/>
            <a:r>
              <a:rPr lang="en-US" sz="3200" dirty="0">
                <a:cs typeface="Courier New" pitchFamily="49" charset="0"/>
              </a:rPr>
              <a:t>Kernel print.  </a:t>
            </a:r>
          </a:p>
          <a:p>
            <a:pPr lvl="2"/>
            <a:r>
              <a:rPr lang="en-US" sz="2800" dirty="0">
                <a:cs typeface="Courier New" pitchFamily="49" charset="0"/>
              </a:rPr>
              <a:t>Prints message to console and to log.</a:t>
            </a:r>
          </a:p>
          <a:p>
            <a:pPr lvl="2"/>
            <a:r>
              <a:rPr lang="en-US" sz="2800" dirty="0">
                <a:cs typeface="Courier New" pitchFamily="49" charset="0"/>
              </a:rPr>
              <a:t>&lt;1&gt; indicates high priority message, so it gets logged.</a:t>
            </a:r>
          </a:p>
          <a:p>
            <a:r>
              <a:rPr lang="en-US" sz="3600" dirty="0" err="1">
                <a:cs typeface="Courier New" pitchFamily="49" charset="0"/>
              </a:rPr>
              <a:t>Module_init</a:t>
            </a:r>
            <a:r>
              <a:rPr lang="en-US" sz="3600" dirty="0">
                <a:cs typeface="Courier New" pitchFamily="49" charset="0"/>
              </a:rPr>
              <a:t>()</a:t>
            </a:r>
          </a:p>
          <a:p>
            <a:pPr lvl="1"/>
            <a:r>
              <a:rPr lang="en-US" sz="3200" dirty="0">
                <a:cs typeface="Courier New" pitchFamily="49" charset="0"/>
              </a:rPr>
              <a:t>Tells system what module to call when we first load the module.</a:t>
            </a:r>
            <a:endParaRPr lang="en-US" sz="3600" dirty="0">
              <a:cs typeface="Courier New" pitchFamily="49" charset="0"/>
            </a:endParaRPr>
          </a:p>
          <a:p>
            <a:r>
              <a:rPr lang="en-US" sz="3600" dirty="0" err="1">
                <a:cs typeface="Courier New" pitchFamily="49" charset="0"/>
              </a:rPr>
              <a:t>Module_exit</a:t>
            </a:r>
            <a:r>
              <a:rPr lang="en-US" sz="3600" dirty="0">
                <a:cs typeface="Courier New" pitchFamily="49" charset="0"/>
              </a:rPr>
              <a:t>()</a:t>
            </a:r>
          </a:p>
          <a:p>
            <a:pPr lvl="1"/>
            <a:r>
              <a:rPr lang="en-US" sz="3200" dirty="0">
                <a:cs typeface="Courier New" pitchFamily="49" charset="0"/>
              </a:rPr>
              <a:t>Same but called when module released.</a:t>
            </a:r>
          </a:p>
        </p:txBody>
      </p:sp>
      <p:sp>
        <p:nvSpPr>
          <p:cNvPr id="5" name="TextBox 4"/>
          <p:cNvSpPr txBox="1"/>
          <p:nvPr/>
        </p:nvSpPr>
        <p:spPr>
          <a:xfrm>
            <a:off x="-6251" y="11668"/>
            <a:ext cx="1005403" cy="369332"/>
          </a:xfrm>
          <a:prstGeom prst="rect">
            <a:avLst/>
          </a:prstGeom>
          <a:noFill/>
          <a:ln>
            <a:solidFill>
              <a:srgbClr val="FF0000"/>
            </a:solidFill>
          </a:ln>
        </p:spPr>
        <p:txBody>
          <a:bodyPr wrap="none" rtlCol="0">
            <a:spAutoFit/>
          </a:bodyPr>
          <a:lstStyle/>
          <a:p>
            <a:r>
              <a:rPr lang="en-US" dirty="0">
                <a:solidFill>
                  <a:srgbClr val="FF0000"/>
                </a:solidFill>
              </a:rPr>
              <a:t>Modules</a:t>
            </a:r>
          </a:p>
        </p:txBody>
      </p:sp>
    </p:spTree>
    <p:extLst>
      <p:ext uri="{BB962C8B-B14F-4D97-AF65-F5344CB8AC3E}">
        <p14:creationId xmlns:p14="http://schemas.microsoft.com/office/powerpoint/2010/main" val="24062683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Modules:</a:t>
            </a:r>
            <a:br>
              <a:rPr lang="en-US" dirty="0"/>
            </a:br>
            <a:r>
              <a:rPr lang="en-US" dirty="0"/>
              <a:t>Listing, loading and removing</a:t>
            </a:r>
          </a:p>
        </p:txBody>
      </p:sp>
      <p:sp>
        <p:nvSpPr>
          <p:cNvPr id="5" name="Content Placeholder 4"/>
          <p:cNvSpPr>
            <a:spLocks noGrp="1"/>
          </p:cNvSpPr>
          <p:nvPr>
            <p:ph idx="1"/>
          </p:nvPr>
        </p:nvSpPr>
        <p:spPr/>
        <p:txBody>
          <a:bodyPr/>
          <a:lstStyle/>
          <a:p>
            <a:r>
              <a:rPr lang="en-US" dirty="0"/>
              <a:t>From the command line:</a:t>
            </a:r>
          </a:p>
          <a:p>
            <a:pPr lvl="1"/>
            <a:r>
              <a:rPr lang="en-US" dirty="0" err="1"/>
              <a:t>lsmod</a:t>
            </a:r>
            <a:endParaRPr lang="en-US" dirty="0"/>
          </a:p>
          <a:p>
            <a:pPr lvl="2"/>
            <a:r>
              <a:rPr lang="en-US" dirty="0"/>
              <a:t>List modules.</a:t>
            </a:r>
          </a:p>
          <a:p>
            <a:pPr lvl="1"/>
            <a:r>
              <a:rPr lang="en-US" dirty="0" err="1"/>
              <a:t>insmod</a:t>
            </a:r>
            <a:endParaRPr lang="en-US" dirty="0"/>
          </a:p>
          <a:p>
            <a:pPr lvl="2"/>
            <a:r>
              <a:rPr lang="en-US" dirty="0"/>
              <a:t>Insert module into kernel</a:t>
            </a:r>
          </a:p>
          <a:p>
            <a:pPr lvl="3"/>
            <a:r>
              <a:rPr lang="en-US" dirty="0"/>
              <a:t>Adds to list of available modules</a:t>
            </a:r>
          </a:p>
          <a:p>
            <a:pPr lvl="2"/>
            <a:r>
              <a:rPr lang="en-US" dirty="0"/>
              <a:t>Causes function specified by </a:t>
            </a:r>
            <a:r>
              <a:rPr lang="en-US" dirty="0" err="1"/>
              <a:t>module_init</a:t>
            </a:r>
            <a:r>
              <a:rPr lang="en-US" dirty="0"/>
              <a:t>() to be called.</a:t>
            </a:r>
          </a:p>
          <a:p>
            <a:pPr lvl="1"/>
            <a:r>
              <a:rPr lang="en-US" dirty="0" err="1"/>
              <a:t>rmmod</a:t>
            </a:r>
            <a:endParaRPr lang="en-US" dirty="0"/>
          </a:p>
          <a:p>
            <a:pPr lvl="2"/>
            <a:r>
              <a:rPr lang="en-US" dirty="0"/>
              <a:t>Removes module from kernel</a:t>
            </a:r>
          </a:p>
        </p:txBody>
      </p:sp>
      <p:sp>
        <p:nvSpPr>
          <p:cNvPr id="4" name="TextBox 3"/>
          <p:cNvSpPr txBox="1"/>
          <p:nvPr/>
        </p:nvSpPr>
        <p:spPr>
          <a:xfrm>
            <a:off x="-6251" y="11668"/>
            <a:ext cx="1005403" cy="369332"/>
          </a:xfrm>
          <a:prstGeom prst="rect">
            <a:avLst/>
          </a:prstGeom>
          <a:noFill/>
          <a:ln>
            <a:solidFill>
              <a:srgbClr val="FF0000"/>
            </a:solidFill>
          </a:ln>
        </p:spPr>
        <p:txBody>
          <a:bodyPr wrap="none" rtlCol="0">
            <a:spAutoFit/>
          </a:bodyPr>
          <a:lstStyle/>
          <a:p>
            <a:r>
              <a:rPr lang="en-US" dirty="0">
                <a:solidFill>
                  <a:srgbClr val="FF0000"/>
                </a:solidFill>
              </a:rPr>
              <a:t>Modules</a:t>
            </a:r>
          </a:p>
        </p:txBody>
      </p:sp>
    </p:spTree>
    <p:extLst>
      <p:ext uri="{BB962C8B-B14F-4D97-AF65-F5344CB8AC3E}">
        <p14:creationId xmlns:p14="http://schemas.microsoft.com/office/powerpoint/2010/main" val="941782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GPL in three slides (1/3)</a:t>
            </a:r>
          </a:p>
        </p:txBody>
      </p:sp>
      <p:sp>
        <p:nvSpPr>
          <p:cNvPr id="3" name="Content Placeholder 2"/>
          <p:cNvSpPr>
            <a:spLocks noGrp="1"/>
          </p:cNvSpPr>
          <p:nvPr>
            <p:ph idx="1"/>
          </p:nvPr>
        </p:nvSpPr>
        <p:spPr/>
        <p:txBody>
          <a:bodyPr>
            <a:normAutofit fontScale="85000" lnSpcReduction="20000"/>
          </a:bodyPr>
          <a:lstStyle/>
          <a:p>
            <a:r>
              <a:rPr lang="en-US" dirty="0"/>
              <a:t> A licensee of GPL v2-licensed software can:</a:t>
            </a:r>
          </a:p>
          <a:p>
            <a:pPr lvl="1"/>
            <a:r>
              <a:rPr lang="en-US" dirty="0"/>
              <a:t>copy and distribute the program's unmodified source code</a:t>
            </a:r>
          </a:p>
          <a:p>
            <a:pPr lvl="1"/>
            <a:r>
              <a:rPr lang="en-US" dirty="0"/>
              <a:t>modify the program's source code and distribute the modified source</a:t>
            </a:r>
          </a:p>
          <a:p>
            <a:pPr lvl="1"/>
            <a:r>
              <a:rPr lang="en-US" dirty="0"/>
              <a:t>distribute compiled versions of the program, both modified and unmodified</a:t>
            </a:r>
          </a:p>
          <a:p>
            <a:r>
              <a:rPr lang="en-US" dirty="0"/>
              <a:t>Provided that:</a:t>
            </a:r>
          </a:p>
          <a:p>
            <a:pPr lvl="1"/>
            <a:r>
              <a:rPr lang="en-US" dirty="0"/>
              <a:t>all distributed copies (modified or not) carry a copyright notice and exclusion of warranty</a:t>
            </a:r>
          </a:p>
          <a:p>
            <a:pPr lvl="1"/>
            <a:r>
              <a:rPr lang="en-US" dirty="0"/>
              <a:t>all modified copies are distributed under the GPL v2</a:t>
            </a:r>
          </a:p>
          <a:p>
            <a:pPr lvl="1"/>
            <a:r>
              <a:rPr lang="en-US" dirty="0"/>
              <a:t>all compiled versions of the program are accompanied by the relevant source code, or a viable offer to make the relevant source code available</a:t>
            </a:r>
          </a:p>
          <a:p>
            <a:endParaRPr lang="en-US" dirty="0"/>
          </a:p>
        </p:txBody>
      </p:sp>
      <p:pic>
        <p:nvPicPr>
          <p:cNvPr id="4" name="Picture 2" descr="Small letter c turned 180 degrees, surrounded by a single line forming a circle."/>
          <p:cNvPicPr>
            <a:picLocks noChangeAspect="1" noChangeArrowheads="1"/>
          </p:cNvPicPr>
          <p:nvPr/>
        </p:nvPicPr>
        <p:blipFill>
          <a:blip r:embed="rId3" cstate="print"/>
          <a:srcRect/>
          <a:stretch>
            <a:fillRect/>
          </a:stretch>
        </p:blipFill>
        <p:spPr bwMode="auto">
          <a:xfrm>
            <a:off x="8001000" y="152400"/>
            <a:ext cx="1028701" cy="1028701"/>
          </a:xfrm>
          <a:prstGeom prst="rect">
            <a:avLst/>
          </a:prstGeom>
          <a:noFill/>
        </p:spPr>
      </p:pic>
      <p:sp>
        <p:nvSpPr>
          <p:cNvPr id="5" name="TextBox 4"/>
          <p:cNvSpPr txBox="1"/>
          <p:nvPr/>
        </p:nvSpPr>
        <p:spPr>
          <a:xfrm>
            <a:off x="0" y="0"/>
            <a:ext cx="2200539" cy="338554"/>
          </a:xfrm>
          <a:prstGeom prst="rect">
            <a:avLst/>
          </a:prstGeom>
          <a:noFill/>
          <a:ln>
            <a:solidFill>
              <a:srgbClr val="FF0000"/>
            </a:solidFill>
          </a:ln>
        </p:spPr>
        <p:txBody>
          <a:bodyPr wrap="none" rtlCol="0">
            <a:spAutoFit/>
          </a:bodyPr>
          <a:lstStyle/>
          <a:p>
            <a:r>
              <a:rPr lang="en-US" sz="1600" dirty="0">
                <a:solidFill>
                  <a:srgbClr val="FF0000"/>
                </a:solidFill>
              </a:rPr>
              <a:t>Background: legal issues</a:t>
            </a:r>
          </a:p>
        </p:txBody>
      </p:sp>
      <p:sp>
        <p:nvSpPr>
          <p:cNvPr id="7" name="TextBox 6"/>
          <p:cNvSpPr txBox="1"/>
          <p:nvPr/>
        </p:nvSpPr>
        <p:spPr>
          <a:xfrm>
            <a:off x="228600" y="6553200"/>
            <a:ext cx="5701048" cy="338554"/>
          </a:xfrm>
          <a:prstGeom prst="rect">
            <a:avLst/>
          </a:prstGeom>
          <a:noFill/>
        </p:spPr>
        <p:txBody>
          <a:bodyPr wrap="none" rtlCol="0">
            <a:spAutoFit/>
          </a:bodyPr>
          <a:lstStyle/>
          <a:p>
            <a:r>
              <a:rPr lang="en-US" sz="1600" dirty="0"/>
              <a:t>Largely taken from </a:t>
            </a:r>
            <a:r>
              <a:rPr lang="en-US" sz="1600" dirty="0">
                <a:hlinkClick r:id="rId4"/>
              </a:rPr>
              <a:t>http://www.oss-watch.ac.uk/resources/gpl.xml</a:t>
            </a:r>
            <a:r>
              <a:rPr lang="en-US" sz="1600" dirty="0"/>
              <a:t>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lsmod</a:t>
            </a:r>
            <a:endParaRPr lang="en-US" dirty="0"/>
          </a:p>
        </p:txBody>
      </p:sp>
      <p:sp>
        <p:nvSpPr>
          <p:cNvPr id="3" name="Content Placeholder 2"/>
          <p:cNvSpPr>
            <a:spLocks noGrp="1"/>
          </p:cNvSpPr>
          <p:nvPr>
            <p:ph idx="1"/>
          </p:nvPr>
        </p:nvSpPr>
        <p:spPr/>
        <p:txBody>
          <a:bodyPr>
            <a:normAutofit/>
          </a:bodyPr>
          <a:lstStyle/>
          <a:p>
            <a:pPr marL="0" indent="0">
              <a:buNone/>
            </a:pPr>
            <a:r>
              <a:rPr lang="en-US" sz="2800" b="1" dirty="0">
                <a:latin typeface="Courier New" pitchFamily="49" charset="0"/>
                <a:cs typeface="Courier New" pitchFamily="49" charset="0"/>
              </a:rPr>
              <a:t>Module               Size  Used by</a:t>
            </a:r>
            <a:br>
              <a:rPr lang="en-US" sz="2800" b="1" dirty="0">
                <a:latin typeface="Courier New" pitchFamily="49" charset="0"/>
                <a:cs typeface="Courier New" pitchFamily="49" charset="0"/>
              </a:rPr>
            </a:br>
            <a:r>
              <a:rPr lang="en-US" sz="2800" b="1" dirty="0">
                <a:latin typeface="Courier New" pitchFamily="49" charset="0"/>
                <a:cs typeface="Courier New" pitchFamily="49" charset="0"/>
              </a:rPr>
              <a:t>memory              10888  0</a:t>
            </a:r>
            <a:br>
              <a:rPr lang="en-US" sz="2800" b="1" dirty="0">
                <a:latin typeface="Courier New" pitchFamily="49" charset="0"/>
                <a:cs typeface="Courier New" pitchFamily="49" charset="0"/>
              </a:rPr>
            </a:br>
            <a:r>
              <a:rPr lang="en-US" sz="2800" b="1" dirty="0">
                <a:latin typeface="Courier New" pitchFamily="49" charset="0"/>
                <a:cs typeface="Courier New" pitchFamily="49" charset="0"/>
              </a:rPr>
              <a:t>hello                9600  0</a:t>
            </a:r>
            <a:br>
              <a:rPr lang="en-US" sz="2800" b="1" dirty="0">
                <a:latin typeface="Courier New" pitchFamily="49" charset="0"/>
                <a:cs typeface="Courier New" pitchFamily="49" charset="0"/>
              </a:rPr>
            </a:br>
            <a:r>
              <a:rPr lang="en-US" sz="2800" b="1" dirty="0" err="1">
                <a:latin typeface="Courier New" pitchFamily="49" charset="0"/>
                <a:cs typeface="Courier New" pitchFamily="49" charset="0"/>
              </a:rPr>
              <a:t>binfmt_misc</a:t>
            </a:r>
            <a:r>
              <a:rPr lang="en-US" sz="2800" b="1" dirty="0">
                <a:latin typeface="Courier New" pitchFamily="49" charset="0"/>
                <a:cs typeface="Courier New" pitchFamily="49" charset="0"/>
              </a:rPr>
              <a:t>         18572  1</a:t>
            </a:r>
            <a:br>
              <a:rPr lang="en-US" sz="2800" b="1" dirty="0">
                <a:latin typeface="Courier New" pitchFamily="49" charset="0"/>
                <a:cs typeface="Courier New" pitchFamily="49" charset="0"/>
              </a:rPr>
            </a:br>
            <a:r>
              <a:rPr lang="en-US" sz="2800" b="1" dirty="0">
                <a:latin typeface="Courier New" pitchFamily="49" charset="0"/>
                <a:cs typeface="Courier New" pitchFamily="49" charset="0"/>
              </a:rPr>
              <a:t>bridge              63776  0</a:t>
            </a:r>
            <a:br>
              <a:rPr lang="en-US" sz="2800" b="1" dirty="0">
                <a:latin typeface="Courier New" pitchFamily="49" charset="0"/>
                <a:cs typeface="Courier New" pitchFamily="49" charset="0"/>
              </a:rPr>
            </a:br>
            <a:r>
              <a:rPr lang="en-US" sz="2800" b="1" dirty="0" err="1">
                <a:latin typeface="Courier New" pitchFamily="49" charset="0"/>
                <a:cs typeface="Courier New" pitchFamily="49" charset="0"/>
              </a:rPr>
              <a:t>stp</a:t>
            </a:r>
            <a:r>
              <a:rPr lang="en-US" sz="2800" b="1" dirty="0">
                <a:latin typeface="Courier New" pitchFamily="49" charset="0"/>
                <a:cs typeface="Courier New" pitchFamily="49" charset="0"/>
              </a:rPr>
              <a:t>                 11140  1 bridge</a:t>
            </a:r>
            <a:br>
              <a:rPr lang="en-US" sz="2800" b="1" dirty="0">
                <a:latin typeface="Courier New" pitchFamily="49" charset="0"/>
                <a:cs typeface="Courier New" pitchFamily="49" charset="0"/>
              </a:rPr>
            </a:br>
            <a:r>
              <a:rPr lang="en-US" sz="2800" b="1" dirty="0" err="1">
                <a:latin typeface="Courier New" pitchFamily="49" charset="0"/>
                <a:cs typeface="Courier New" pitchFamily="49" charset="0"/>
              </a:rPr>
              <a:t>bnep</a:t>
            </a:r>
            <a:r>
              <a:rPr lang="en-US" sz="2800" b="1" dirty="0">
                <a:latin typeface="Courier New" pitchFamily="49" charset="0"/>
                <a:cs typeface="Courier New" pitchFamily="49" charset="0"/>
              </a:rPr>
              <a:t>                22912  2</a:t>
            </a:r>
            <a:br>
              <a:rPr lang="en-US" sz="2800" b="1" dirty="0">
                <a:latin typeface="Courier New" pitchFamily="49" charset="0"/>
                <a:cs typeface="Courier New" pitchFamily="49" charset="0"/>
              </a:rPr>
            </a:br>
            <a:r>
              <a:rPr lang="en-US" sz="2800" b="1" dirty="0">
                <a:latin typeface="Courier New" pitchFamily="49" charset="0"/>
                <a:cs typeface="Courier New" pitchFamily="49" charset="0"/>
              </a:rPr>
              <a:t>video               29844  0</a:t>
            </a:r>
          </a:p>
          <a:p>
            <a:pPr marL="0" indent="0">
              <a:buNone/>
            </a:pPr>
            <a:endParaRPr lang="en-US" sz="2800" b="1" dirty="0">
              <a:latin typeface="Courier New" pitchFamily="49" charset="0"/>
              <a:cs typeface="Courier New" pitchFamily="49" charset="0"/>
            </a:endParaRPr>
          </a:p>
        </p:txBody>
      </p:sp>
      <p:sp>
        <p:nvSpPr>
          <p:cNvPr id="4" name="TextBox 3"/>
          <p:cNvSpPr txBox="1"/>
          <p:nvPr/>
        </p:nvSpPr>
        <p:spPr>
          <a:xfrm>
            <a:off x="-6251" y="11668"/>
            <a:ext cx="1005403" cy="369332"/>
          </a:xfrm>
          <a:prstGeom prst="rect">
            <a:avLst/>
          </a:prstGeom>
          <a:noFill/>
          <a:ln>
            <a:solidFill>
              <a:srgbClr val="FF0000"/>
            </a:solidFill>
          </a:ln>
        </p:spPr>
        <p:txBody>
          <a:bodyPr wrap="none" rtlCol="0">
            <a:spAutoFit/>
          </a:bodyPr>
          <a:lstStyle/>
          <a:p>
            <a:r>
              <a:rPr lang="en-US" dirty="0">
                <a:solidFill>
                  <a:srgbClr val="FF0000"/>
                </a:solidFill>
              </a:rPr>
              <a:t>Modules</a:t>
            </a:r>
          </a:p>
        </p:txBody>
      </p:sp>
    </p:spTree>
    <p:extLst>
      <p:ext uri="{BB962C8B-B14F-4D97-AF65-F5344CB8AC3E}">
        <p14:creationId xmlns:p14="http://schemas.microsoft.com/office/powerpoint/2010/main" val="11751272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insmod</a:t>
            </a:r>
            <a:endParaRPr lang="en-US" dirty="0"/>
          </a:p>
        </p:txBody>
      </p:sp>
      <p:sp>
        <p:nvSpPr>
          <p:cNvPr id="3" name="Content Placeholder 2"/>
          <p:cNvSpPr>
            <a:spLocks noGrp="1"/>
          </p:cNvSpPr>
          <p:nvPr>
            <p:ph idx="1"/>
          </p:nvPr>
        </p:nvSpPr>
        <p:spPr/>
        <p:txBody>
          <a:bodyPr/>
          <a:lstStyle/>
          <a:p>
            <a:r>
              <a:rPr lang="en-US" dirty="0"/>
              <a:t>Very (very) simple</a:t>
            </a:r>
          </a:p>
          <a:p>
            <a:pPr lvl="1"/>
            <a:r>
              <a:rPr lang="en-US" b="1" dirty="0" err="1">
                <a:latin typeface="Courier New" pitchFamily="49" charset="0"/>
                <a:cs typeface="Courier New" pitchFamily="49" charset="0"/>
              </a:rPr>
              <a:t>insmod</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xxxxx.ko</a:t>
            </a:r>
            <a:r>
              <a:rPr lang="en-US" b="1" dirty="0">
                <a:latin typeface="Courier New" pitchFamily="49" charset="0"/>
                <a:cs typeface="Courier New" pitchFamily="49" charset="0"/>
              </a:rPr>
              <a:t> </a:t>
            </a:r>
          </a:p>
          <a:p>
            <a:pPr lvl="2"/>
            <a:r>
              <a:rPr lang="en-US" dirty="0"/>
              <a:t>Says to insert the module into the kernel</a:t>
            </a:r>
          </a:p>
          <a:p>
            <a:pPr lvl="2"/>
            <a:endParaRPr lang="en-US" dirty="0"/>
          </a:p>
        </p:txBody>
      </p:sp>
      <p:sp>
        <p:nvSpPr>
          <p:cNvPr id="4" name="TextBox 3"/>
          <p:cNvSpPr txBox="1"/>
          <p:nvPr/>
        </p:nvSpPr>
        <p:spPr>
          <a:xfrm>
            <a:off x="-6251" y="11668"/>
            <a:ext cx="1005403" cy="369332"/>
          </a:xfrm>
          <a:prstGeom prst="rect">
            <a:avLst/>
          </a:prstGeom>
          <a:noFill/>
          <a:ln>
            <a:solidFill>
              <a:srgbClr val="FF0000"/>
            </a:solidFill>
          </a:ln>
        </p:spPr>
        <p:txBody>
          <a:bodyPr wrap="none" rtlCol="0">
            <a:spAutoFit/>
          </a:bodyPr>
          <a:lstStyle/>
          <a:p>
            <a:r>
              <a:rPr lang="en-US" dirty="0">
                <a:solidFill>
                  <a:srgbClr val="FF0000"/>
                </a:solidFill>
              </a:rPr>
              <a:t>Modules</a:t>
            </a:r>
          </a:p>
        </p:txBody>
      </p:sp>
    </p:spTree>
    <p:extLst>
      <p:ext uri="{BB962C8B-B14F-4D97-AF65-F5344CB8AC3E}">
        <p14:creationId xmlns:p14="http://schemas.microsoft.com/office/powerpoint/2010/main" val="25713819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(better) way to load a module</a:t>
            </a:r>
          </a:p>
        </p:txBody>
      </p:sp>
      <p:sp>
        <p:nvSpPr>
          <p:cNvPr id="3" name="Content Placeholder 2"/>
          <p:cNvSpPr>
            <a:spLocks noGrp="1"/>
          </p:cNvSpPr>
          <p:nvPr>
            <p:ph idx="1"/>
          </p:nvPr>
        </p:nvSpPr>
        <p:spPr/>
        <p:txBody>
          <a:bodyPr/>
          <a:lstStyle/>
          <a:p>
            <a:r>
              <a:rPr lang="en-US" b="1" dirty="0" err="1">
                <a:latin typeface="Courier New" pitchFamily="49" charset="0"/>
                <a:cs typeface="Courier New" pitchFamily="49" charset="0"/>
              </a:rPr>
              <a:t>Modprobe</a:t>
            </a:r>
            <a:r>
              <a:rPr lang="en-US" dirty="0"/>
              <a:t> is a smarter version of </a:t>
            </a:r>
            <a:r>
              <a:rPr lang="en-US" dirty="0" err="1"/>
              <a:t>insmod</a:t>
            </a:r>
            <a:r>
              <a:rPr lang="en-US" dirty="0"/>
              <a:t>.</a:t>
            </a:r>
          </a:p>
          <a:p>
            <a:pPr lvl="1"/>
            <a:r>
              <a:rPr lang="en-US" dirty="0"/>
              <a:t>Actually it’s a smarter version of </a:t>
            </a:r>
            <a:r>
              <a:rPr lang="en-US" dirty="0" err="1"/>
              <a:t>insmod</a:t>
            </a:r>
            <a:r>
              <a:rPr lang="en-US" dirty="0"/>
              <a:t>, </a:t>
            </a:r>
            <a:r>
              <a:rPr lang="en-US" dirty="0" err="1"/>
              <a:t>lsmod</a:t>
            </a:r>
            <a:r>
              <a:rPr lang="en-US" dirty="0"/>
              <a:t> and </a:t>
            </a:r>
            <a:r>
              <a:rPr lang="en-US" dirty="0" err="1"/>
              <a:t>rmmod</a:t>
            </a:r>
            <a:r>
              <a:rPr lang="en-US" dirty="0"/>
              <a:t>…</a:t>
            </a:r>
          </a:p>
          <a:p>
            <a:pPr lvl="2"/>
            <a:r>
              <a:rPr lang="en-US" dirty="0"/>
              <a:t>It can use short names/aliases for modules</a:t>
            </a:r>
          </a:p>
          <a:p>
            <a:pPr lvl="2"/>
            <a:r>
              <a:rPr lang="en-US" dirty="0"/>
              <a:t>It will first install any dependent modules</a:t>
            </a:r>
          </a:p>
          <a:p>
            <a:r>
              <a:rPr lang="en-US" dirty="0"/>
              <a:t>We’ll use </a:t>
            </a:r>
            <a:r>
              <a:rPr lang="en-US" dirty="0" err="1"/>
              <a:t>insmod</a:t>
            </a:r>
            <a:r>
              <a:rPr lang="en-US" dirty="0"/>
              <a:t> for the most part</a:t>
            </a:r>
          </a:p>
          <a:p>
            <a:pPr lvl="1"/>
            <a:r>
              <a:rPr lang="en-US" dirty="0"/>
              <a:t>But be aware of </a:t>
            </a:r>
            <a:r>
              <a:rPr lang="en-US" dirty="0" err="1"/>
              <a:t>modprobe</a:t>
            </a:r>
            <a:endParaRPr lang="en-US" dirty="0"/>
          </a:p>
        </p:txBody>
      </p:sp>
      <p:sp>
        <p:nvSpPr>
          <p:cNvPr id="5" name="TextBox 4"/>
          <p:cNvSpPr txBox="1"/>
          <p:nvPr/>
        </p:nvSpPr>
        <p:spPr>
          <a:xfrm>
            <a:off x="-6251" y="11668"/>
            <a:ext cx="1005403" cy="369332"/>
          </a:xfrm>
          <a:prstGeom prst="rect">
            <a:avLst/>
          </a:prstGeom>
          <a:noFill/>
          <a:ln>
            <a:solidFill>
              <a:srgbClr val="FF0000"/>
            </a:solidFill>
          </a:ln>
        </p:spPr>
        <p:txBody>
          <a:bodyPr wrap="none" rtlCol="0">
            <a:spAutoFit/>
          </a:bodyPr>
          <a:lstStyle/>
          <a:p>
            <a:r>
              <a:rPr lang="en-US" dirty="0">
                <a:solidFill>
                  <a:srgbClr val="FF0000"/>
                </a:solidFill>
              </a:rPr>
              <a:t>Modules</a:t>
            </a:r>
          </a:p>
        </p:txBody>
      </p:sp>
    </p:spTree>
    <p:extLst>
      <p:ext uri="{BB962C8B-B14F-4D97-AF65-F5344CB8AC3E}">
        <p14:creationId xmlns:p14="http://schemas.microsoft.com/office/powerpoint/2010/main" val="37406474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a:t>
            </a:r>
          </a:p>
        </p:txBody>
      </p:sp>
      <p:sp>
        <p:nvSpPr>
          <p:cNvPr id="5" name="Content Placeholder 4"/>
          <p:cNvSpPr>
            <a:spLocks noGrp="1"/>
          </p:cNvSpPr>
          <p:nvPr>
            <p:ph sz="half" idx="2"/>
          </p:nvPr>
        </p:nvSpPr>
        <p:spPr/>
        <p:txBody>
          <a:bodyPr/>
          <a:lstStyle/>
          <a:p>
            <a:r>
              <a:rPr lang="en-US" dirty="0"/>
              <a:t>When </a:t>
            </a:r>
            <a:r>
              <a:rPr lang="en-US" dirty="0" err="1"/>
              <a:t>insmod</a:t>
            </a:r>
            <a:r>
              <a:rPr lang="en-US" dirty="0"/>
              <a:t>, log file gets a “Hello World!”</a:t>
            </a:r>
          </a:p>
          <a:p>
            <a:endParaRPr lang="en-US" dirty="0"/>
          </a:p>
          <a:p>
            <a:r>
              <a:rPr lang="en-US" dirty="0"/>
              <a:t>When </a:t>
            </a:r>
            <a:r>
              <a:rPr lang="en-US" dirty="0" err="1"/>
              <a:t>rmmod</a:t>
            </a:r>
            <a:r>
              <a:rPr lang="en-US" dirty="0"/>
              <a:t>, that message prints to log (and console…)</a:t>
            </a:r>
          </a:p>
          <a:p>
            <a:endParaRPr lang="en-US" dirty="0"/>
          </a:p>
          <a:p>
            <a:r>
              <a:rPr lang="en-US" dirty="0"/>
              <a:t>It’s not the name, it’s the </a:t>
            </a:r>
            <a:r>
              <a:rPr lang="en-US" dirty="0" err="1"/>
              <a:t>module_init</a:t>
            </a:r>
            <a:r>
              <a:rPr lang="en-US" dirty="0"/>
              <a:t>().</a:t>
            </a:r>
          </a:p>
        </p:txBody>
      </p:sp>
      <p:sp>
        <p:nvSpPr>
          <p:cNvPr id="6" name="Content Placeholder 2"/>
          <p:cNvSpPr>
            <a:spLocks noGrp="1"/>
          </p:cNvSpPr>
          <p:nvPr>
            <p:ph sz="half" idx="1"/>
          </p:nvPr>
        </p:nvSpPr>
        <p:spPr/>
        <p:txBody>
          <a:bodyPr>
            <a:normAutofit fontScale="55000" lnSpcReduction="20000"/>
          </a:bodyPr>
          <a:lstStyle/>
          <a:p>
            <a:pPr marL="0" indent="0">
              <a:buNone/>
            </a:pPr>
            <a:r>
              <a:rPr lang="en-US" dirty="0">
                <a:latin typeface="Courier New" pitchFamily="49" charset="0"/>
                <a:cs typeface="Courier New" pitchFamily="49" charset="0"/>
              </a:rPr>
              <a:t>#include &lt;</a:t>
            </a:r>
            <a:r>
              <a:rPr lang="en-US" dirty="0" err="1">
                <a:latin typeface="Courier New" pitchFamily="49" charset="0"/>
                <a:cs typeface="Courier New" pitchFamily="49" charset="0"/>
              </a:rPr>
              <a:t>linux</a:t>
            </a:r>
            <a:r>
              <a:rPr lang="en-US" dirty="0">
                <a:latin typeface="Courier New" pitchFamily="49" charset="0"/>
                <a:cs typeface="Courier New" pitchFamily="49" charset="0"/>
              </a:rPr>
              <a:t>/</a:t>
            </a:r>
            <a:r>
              <a:rPr lang="en-US" dirty="0" err="1">
                <a:latin typeface="Courier New" pitchFamily="49" charset="0"/>
                <a:cs typeface="Courier New" pitchFamily="49" charset="0"/>
              </a:rPr>
              <a:t>init.h</a:t>
            </a:r>
            <a:r>
              <a:rPr lang="en-US" dirty="0">
                <a:latin typeface="Courier New" pitchFamily="49" charset="0"/>
                <a:cs typeface="Courier New" pitchFamily="49" charset="0"/>
              </a:rPr>
              <a:t>&gt;</a:t>
            </a:r>
          </a:p>
          <a:p>
            <a:pPr marL="0" indent="0">
              <a:buNone/>
            </a:pPr>
            <a:r>
              <a:rPr lang="en-US" dirty="0">
                <a:latin typeface="Courier New" pitchFamily="49" charset="0"/>
                <a:cs typeface="Courier New" pitchFamily="49" charset="0"/>
              </a:rPr>
              <a:t>#include &lt;</a:t>
            </a:r>
            <a:r>
              <a:rPr lang="en-US" dirty="0" err="1">
                <a:latin typeface="Courier New" pitchFamily="49" charset="0"/>
                <a:cs typeface="Courier New" pitchFamily="49" charset="0"/>
              </a:rPr>
              <a:t>linux</a:t>
            </a:r>
            <a:r>
              <a:rPr lang="en-US" dirty="0">
                <a:latin typeface="Courier New" pitchFamily="49" charset="0"/>
                <a:cs typeface="Courier New" pitchFamily="49" charset="0"/>
              </a:rPr>
              <a:t>/</a:t>
            </a:r>
            <a:r>
              <a:rPr lang="en-US" dirty="0" err="1">
                <a:latin typeface="Courier New" pitchFamily="49" charset="0"/>
                <a:cs typeface="Courier New" pitchFamily="49" charset="0"/>
              </a:rPr>
              <a:t>module.h</a:t>
            </a:r>
            <a:r>
              <a:rPr lang="en-US" dirty="0">
                <a:latin typeface="Courier New" pitchFamily="49" charset="0"/>
                <a:cs typeface="Courier New" pitchFamily="49" charset="0"/>
              </a:rPr>
              <a:t>&gt;</a:t>
            </a:r>
          </a:p>
          <a:p>
            <a:pPr marL="0" indent="0">
              <a:buNone/>
            </a:pPr>
            <a:r>
              <a:rPr lang="en-US" dirty="0">
                <a:latin typeface="Courier New" pitchFamily="49" charset="0"/>
                <a:cs typeface="Courier New" pitchFamily="49" charset="0"/>
              </a:rPr>
              <a:t>#include &lt;</a:t>
            </a:r>
            <a:r>
              <a:rPr lang="en-US" dirty="0" err="1">
                <a:latin typeface="Courier New" pitchFamily="49" charset="0"/>
                <a:cs typeface="Courier New" pitchFamily="49" charset="0"/>
              </a:rPr>
              <a:t>linux</a:t>
            </a:r>
            <a:r>
              <a:rPr lang="en-US" dirty="0">
                <a:latin typeface="Courier New" pitchFamily="49" charset="0"/>
                <a:cs typeface="Courier New" pitchFamily="49" charset="0"/>
              </a:rPr>
              <a:t>/</a:t>
            </a:r>
            <a:r>
              <a:rPr lang="en-US" dirty="0" err="1">
                <a:latin typeface="Courier New" pitchFamily="49" charset="0"/>
                <a:cs typeface="Courier New" pitchFamily="49" charset="0"/>
              </a:rPr>
              <a:t>kernel.h</a:t>
            </a:r>
            <a:r>
              <a:rPr lang="en-US" dirty="0">
                <a:latin typeface="Courier New" pitchFamily="49" charset="0"/>
                <a:cs typeface="Courier New" pitchFamily="49" charset="0"/>
              </a:rPr>
              <a:t>&gt;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MODULE_LICENSE("Dual BSD/GPL");</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static </a:t>
            </a: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err="1">
                <a:latin typeface="Courier New" pitchFamily="49" charset="0"/>
                <a:cs typeface="Courier New" pitchFamily="49" charset="0"/>
              </a:rPr>
              <a:t>hello_init</a:t>
            </a:r>
            <a:r>
              <a:rPr lang="en-US" dirty="0">
                <a:latin typeface="Courier New" pitchFamily="49" charset="0"/>
                <a:cs typeface="Courier New" pitchFamily="49" charset="0"/>
              </a:rPr>
              <a:t>(void) {</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printk</a:t>
            </a:r>
            <a:r>
              <a:rPr lang="en-US" dirty="0">
                <a:latin typeface="Courier New" pitchFamily="49" charset="0"/>
                <a:cs typeface="Courier New" pitchFamily="49" charset="0"/>
              </a:rPr>
              <a:t>("&lt;1&gt; Hello World!\n");</a:t>
            </a:r>
          </a:p>
          <a:p>
            <a:pPr marL="0" indent="0">
              <a:buNone/>
            </a:pPr>
            <a:r>
              <a:rPr lang="en-US" dirty="0">
                <a:latin typeface="Courier New" pitchFamily="49" charset="0"/>
                <a:cs typeface="Courier New" pitchFamily="49" charset="0"/>
              </a:rPr>
              <a:t>    return 0;</a:t>
            </a:r>
          </a:p>
          <a:p>
            <a:pPr marL="0" indent="0">
              <a:buNone/>
            </a:pP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a:latin typeface="Courier New" pitchFamily="49" charset="0"/>
                <a:cs typeface="Courier New" pitchFamily="49" charset="0"/>
              </a:rPr>
              <a:t>static void </a:t>
            </a:r>
            <a:r>
              <a:rPr lang="en-US" dirty="0" err="1">
                <a:latin typeface="Courier New" pitchFamily="49" charset="0"/>
                <a:cs typeface="Courier New" pitchFamily="49" charset="0"/>
              </a:rPr>
              <a:t>hello_exit</a:t>
            </a:r>
            <a:r>
              <a:rPr lang="en-US" dirty="0">
                <a:latin typeface="Courier New" pitchFamily="49" charset="0"/>
                <a:cs typeface="Courier New" pitchFamily="49" charset="0"/>
              </a:rPr>
              <a:t>(void) {</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printk</a:t>
            </a:r>
            <a:r>
              <a:rPr lang="en-US" dirty="0">
                <a:latin typeface="Courier New" pitchFamily="49" charset="0"/>
                <a:cs typeface="Courier New" pitchFamily="49" charset="0"/>
              </a:rPr>
              <a:t>("&lt;1&gt; Bye world!\n");</a:t>
            </a:r>
          </a:p>
          <a:p>
            <a:pPr marL="0" indent="0">
              <a:buNone/>
            </a:pP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a:p>
            <a:pPr marL="0" indent="0">
              <a:buNone/>
            </a:pPr>
            <a:r>
              <a:rPr lang="en-US" dirty="0" err="1">
                <a:latin typeface="Courier New" pitchFamily="49" charset="0"/>
                <a:cs typeface="Courier New" pitchFamily="49" charset="0"/>
              </a:rPr>
              <a:t>module_init</a:t>
            </a:r>
            <a:r>
              <a:rPr lang="en-US" dirty="0">
                <a:latin typeface="Courier New" pitchFamily="49" charset="0"/>
                <a:cs typeface="Courier New" pitchFamily="49" charset="0"/>
              </a:rPr>
              <a:t>(</a:t>
            </a:r>
            <a:r>
              <a:rPr lang="en-US" dirty="0" err="1">
                <a:latin typeface="Courier New" pitchFamily="49" charset="0"/>
                <a:cs typeface="Courier New" pitchFamily="49" charset="0"/>
              </a:rPr>
              <a:t>hello_init</a:t>
            </a:r>
            <a:r>
              <a:rPr lang="en-US" dirty="0">
                <a:latin typeface="Courier New" pitchFamily="49" charset="0"/>
                <a:cs typeface="Courier New" pitchFamily="49" charset="0"/>
              </a:rPr>
              <a:t>);</a:t>
            </a:r>
          </a:p>
          <a:p>
            <a:pPr marL="0" indent="0">
              <a:buNone/>
            </a:pPr>
            <a:r>
              <a:rPr lang="en-US" dirty="0" err="1">
                <a:latin typeface="Courier New" pitchFamily="49" charset="0"/>
                <a:cs typeface="Courier New" pitchFamily="49" charset="0"/>
              </a:rPr>
              <a:t>module_exit</a:t>
            </a:r>
            <a:r>
              <a:rPr lang="en-US" dirty="0">
                <a:latin typeface="Courier New" pitchFamily="49" charset="0"/>
                <a:cs typeface="Courier New" pitchFamily="49" charset="0"/>
              </a:rPr>
              <a:t>(</a:t>
            </a:r>
            <a:r>
              <a:rPr lang="en-US" dirty="0" err="1">
                <a:latin typeface="Courier New" pitchFamily="49" charset="0"/>
                <a:cs typeface="Courier New" pitchFamily="49" charset="0"/>
              </a:rPr>
              <a:t>hello_exit</a:t>
            </a:r>
            <a:r>
              <a:rPr lang="en-US" dirty="0">
                <a:latin typeface="Courier New" pitchFamily="49" charset="0"/>
                <a:cs typeface="Courier New" pitchFamily="49" charset="0"/>
              </a:rPr>
              <a:t>);</a:t>
            </a:r>
          </a:p>
          <a:p>
            <a:endParaRPr lang="en-US" dirty="0"/>
          </a:p>
        </p:txBody>
      </p:sp>
      <p:sp>
        <p:nvSpPr>
          <p:cNvPr id="7" name="TextBox 6"/>
          <p:cNvSpPr txBox="1"/>
          <p:nvPr/>
        </p:nvSpPr>
        <p:spPr>
          <a:xfrm>
            <a:off x="-6251" y="11668"/>
            <a:ext cx="1005403" cy="369332"/>
          </a:xfrm>
          <a:prstGeom prst="rect">
            <a:avLst/>
          </a:prstGeom>
          <a:noFill/>
          <a:ln>
            <a:solidFill>
              <a:srgbClr val="FF0000"/>
            </a:solidFill>
          </a:ln>
        </p:spPr>
        <p:txBody>
          <a:bodyPr wrap="none" rtlCol="0">
            <a:spAutoFit/>
          </a:bodyPr>
          <a:lstStyle/>
          <a:p>
            <a:r>
              <a:rPr lang="en-US" dirty="0">
                <a:solidFill>
                  <a:srgbClr val="FF0000"/>
                </a:solidFill>
              </a:rPr>
              <a:t>Modules</a:t>
            </a:r>
          </a:p>
        </p:txBody>
      </p:sp>
    </p:spTree>
    <p:extLst>
      <p:ext uri="{BB962C8B-B14F-4D97-AF65-F5344CB8AC3E}">
        <p14:creationId xmlns:p14="http://schemas.microsoft.com/office/powerpoint/2010/main" val="32746903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Modules?</a:t>
            </a:r>
          </a:p>
        </p:txBody>
      </p:sp>
      <p:sp>
        <p:nvSpPr>
          <p:cNvPr id="5" name="Content Placeholder 4"/>
          <p:cNvSpPr>
            <a:spLocks noGrp="1"/>
          </p:cNvSpPr>
          <p:nvPr>
            <p:ph idx="1"/>
          </p:nvPr>
        </p:nvSpPr>
        <p:spPr/>
        <p:txBody>
          <a:bodyPr/>
          <a:lstStyle/>
          <a:p>
            <a:r>
              <a:rPr lang="en-US" dirty="0"/>
              <a:t>There are a number of different reasons one might have a module</a:t>
            </a:r>
          </a:p>
          <a:p>
            <a:pPr lvl="1"/>
            <a:r>
              <a:rPr lang="en-US" dirty="0"/>
              <a:t>But the main one is to create a device driver</a:t>
            </a:r>
          </a:p>
          <a:p>
            <a:pPr lvl="1"/>
            <a:r>
              <a:rPr lang="en-US" dirty="0"/>
              <a:t>It’s not realistic for Linux to have a device driver for all possible hardware in memory all at once.</a:t>
            </a:r>
          </a:p>
          <a:p>
            <a:pPr lvl="2"/>
            <a:r>
              <a:rPr lang="en-US" dirty="0"/>
              <a:t>Would be too much code, requiring too much memory.</a:t>
            </a:r>
          </a:p>
          <a:p>
            <a:pPr lvl="1"/>
            <a:r>
              <a:rPr lang="en-US" dirty="0"/>
              <a:t>So we have devices as modules</a:t>
            </a:r>
          </a:p>
          <a:p>
            <a:pPr lvl="2"/>
            <a:r>
              <a:rPr lang="en-US" dirty="0"/>
              <a:t>Loaded as needed.</a:t>
            </a:r>
          </a:p>
        </p:txBody>
      </p:sp>
      <p:sp>
        <p:nvSpPr>
          <p:cNvPr id="4" name="TextBox 3"/>
          <p:cNvSpPr txBox="1"/>
          <p:nvPr/>
        </p:nvSpPr>
        <p:spPr>
          <a:xfrm>
            <a:off x="-6251" y="11668"/>
            <a:ext cx="1005403" cy="369332"/>
          </a:xfrm>
          <a:prstGeom prst="rect">
            <a:avLst/>
          </a:prstGeom>
          <a:noFill/>
          <a:ln>
            <a:solidFill>
              <a:srgbClr val="FF0000"/>
            </a:solidFill>
          </a:ln>
        </p:spPr>
        <p:txBody>
          <a:bodyPr wrap="none" rtlCol="0">
            <a:spAutoFit/>
          </a:bodyPr>
          <a:lstStyle/>
          <a:p>
            <a:r>
              <a:rPr lang="en-US" dirty="0">
                <a:solidFill>
                  <a:srgbClr val="FF0000"/>
                </a:solidFill>
              </a:rPr>
              <a:t>Modules</a:t>
            </a:r>
          </a:p>
        </p:txBody>
      </p:sp>
    </p:spTree>
    <p:extLst>
      <p:ext uri="{BB962C8B-B14F-4D97-AF65-F5344CB8AC3E}">
        <p14:creationId xmlns:p14="http://schemas.microsoft.com/office/powerpoint/2010/main" val="13414972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“device”?</a:t>
            </a:r>
          </a:p>
        </p:txBody>
      </p:sp>
      <p:sp>
        <p:nvSpPr>
          <p:cNvPr id="3" name="Content Placeholder 2"/>
          <p:cNvSpPr>
            <a:spLocks noGrp="1"/>
          </p:cNvSpPr>
          <p:nvPr>
            <p:ph idx="1"/>
          </p:nvPr>
        </p:nvSpPr>
        <p:spPr>
          <a:xfrm>
            <a:off x="152400" y="1600200"/>
            <a:ext cx="8763000" cy="4525963"/>
          </a:xfrm>
        </p:spPr>
        <p:txBody>
          <a:bodyPr>
            <a:normAutofit fontScale="92500" lnSpcReduction="20000"/>
          </a:bodyPr>
          <a:lstStyle/>
          <a:p>
            <a:r>
              <a:rPr lang="en-US" dirty="0"/>
              <a:t>As mentioned in the overview, Linux devices are accessed from user space in exactly the same way files are accessed.</a:t>
            </a:r>
          </a:p>
          <a:p>
            <a:pPr lvl="1"/>
            <a:r>
              <a:rPr lang="en-US" dirty="0"/>
              <a:t>They are generally found in /dev and /sys</a:t>
            </a:r>
          </a:p>
          <a:p>
            <a:r>
              <a:rPr lang="en-US" dirty="0"/>
              <a:t>To link normal files with a kernel module, each device has a “major number”</a:t>
            </a:r>
          </a:p>
          <a:p>
            <a:pPr lvl="1"/>
            <a:r>
              <a:rPr lang="en-US" dirty="0"/>
              <a:t>Each device also has a “minor number” which can be used by the device to distinguish what job it is doing.</a:t>
            </a:r>
          </a:p>
          <a:p>
            <a:pPr lvl="1"/>
            <a:endParaRPr lang="en-US" dirty="0"/>
          </a:p>
          <a:p>
            <a:pPr marL="0" indent="0">
              <a:buNone/>
            </a:pPr>
            <a:r>
              <a:rPr lang="en-US" sz="1900" dirty="0">
                <a:latin typeface="Courier New" pitchFamily="49" charset="0"/>
                <a:cs typeface="Courier New" pitchFamily="49" charset="0"/>
              </a:rPr>
              <a:t>% </a:t>
            </a:r>
            <a:r>
              <a:rPr lang="en-US" sz="1900" dirty="0" err="1">
                <a:latin typeface="Courier New" pitchFamily="49" charset="0"/>
                <a:cs typeface="Courier New" pitchFamily="49" charset="0"/>
              </a:rPr>
              <a:t>ls</a:t>
            </a:r>
            <a:r>
              <a:rPr lang="en-US" sz="1900" dirty="0">
                <a:latin typeface="Courier New" pitchFamily="49" charset="0"/>
                <a:cs typeface="Courier New" pitchFamily="49" charset="0"/>
              </a:rPr>
              <a:t> -l /</a:t>
            </a:r>
            <a:r>
              <a:rPr lang="en-US" sz="1900" dirty="0" err="1">
                <a:latin typeface="Courier New" pitchFamily="49" charset="0"/>
                <a:cs typeface="Courier New" pitchFamily="49" charset="0"/>
              </a:rPr>
              <a:t>dev</a:t>
            </a:r>
            <a:r>
              <a:rPr lang="en-US" sz="1900" dirty="0">
                <a:latin typeface="Courier New" pitchFamily="49" charset="0"/>
                <a:cs typeface="Courier New" pitchFamily="49" charset="0"/>
              </a:rPr>
              <a:t>/fd0 /</a:t>
            </a:r>
            <a:r>
              <a:rPr lang="en-US" sz="1900" dirty="0" err="1">
                <a:latin typeface="Courier New" pitchFamily="49" charset="0"/>
                <a:cs typeface="Courier New" pitchFamily="49" charset="0"/>
              </a:rPr>
              <a:t>dev</a:t>
            </a:r>
            <a:r>
              <a:rPr lang="en-US" sz="1900" dirty="0">
                <a:latin typeface="Courier New" pitchFamily="49" charset="0"/>
                <a:cs typeface="Courier New" pitchFamily="49" charset="0"/>
              </a:rPr>
              <a:t>/fd0u1680</a:t>
            </a:r>
          </a:p>
          <a:p>
            <a:pPr marL="0" indent="0">
              <a:buNone/>
            </a:pPr>
            <a:r>
              <a:rPr lang="en-US" sz="1900" dirty="0" err="1">
                <a:latin typeface="Courier New" pitchFamily="49" charset="0"/>
                <a:cs typeface="Courier New" pitchFamily="49" charset="0"/>
              </a:rPr>
              <a:t>brwxrwxrwx</a:t>
            </a:r>
            <a:r>
              <a:rPr lang="en-US" sz="1900" dirty="0">
                <a:latin typeface="Courier New" pitchFamily="49" charset="0"/>
                <a:cs typeface="Courier New" pitchFamily="49" charset="0"/>
              </a:rPr>
              <a:t>   1 root  floppy   2,  0 Jul  5  2000 /</a:t>
            </a:r>
            <a:r>
              <a:rPr lang="en-US" sz="1900" dirty="0" err="1">
                <a:latin typeface="Courier New" pitchFamily="49" charset="0"/>
                <a:cs typeface="Courier New" pitchFamily="49" charset="0"/>
              </a:rPr>
              <a:t>dev</a:t>
            </a:r>
            <a:r>
              <a:rPr lang="en-US" sz="1900" dirty="0">
                <a:latin typeface="Courier New" pitchFamily="49" charset="0"/>
                <a:cs typeface="Courier New" pitchFamily="49" charset="0"/>
              </a:rPr>
              <a:t>/fd0</a:t>
            </a:r>
          </a:p>
          <a:p>
            <a:pPr marL="0" indent="0">
              <a:buNone/>
            </a:pPr>
            <a:r>
              <a:rPr lang="en-US" sz="1900" dirty="0" err="1">
                <a:latin typeface="Courier New" pitchFamily="49" charset="0"/>
                <a:cs typeface="Courier New" pitchFamily="49" charset="0"/>
              </a:rPr>
              <a:t>brw</a:t>
            </a:r>
            <a:r>
              <a:rPr lang="en-US" sz="1900" dirty="0">
                <a:latin typeface="Courier New" pitchFamily="49" charset="0"/>
                <a:cs typeface="Courier New" pitchFamily="49" charset="0"/>
              </a:rPr>
              <a:t>-</a:t>
            </a:r>
            <a:r>
              <a:rPr lang="en-US" sz="1900" dirty="0" err="1">
                <a:latin typeface="Courier New" pitchFamily="49" charset="0"/>
                <a:cs typeface="Courier New" pitchFamily="49" charset="0"/>
              </a:rPr>
              <a:t>rw</a:t>
            </a:r>
            <a:r>
              <a:rPr lang="en-US" sz="1900" dirty="0">
                <a:latin typeface="Courier New" pitchFamily="49" charset="0"/>
                <a:cs typeface="Courier New" pitchFamily="49" charset="0"/>
              </a:rPr>
              <a:t>----   1 root  floppy   2, 44 Jul  5  2000 /</a:t>
            </a:r>
            <a:r>
              <a:rPr lang="en-US" sz="1900" dirty="0" err="1">
                <a:latin typeface="Courier New" pitchFamily="49" charset="0"/>
                <a:cs typeface="Courier New" pitchFamily="49" charset="0"/>
              </a:rPr>
              <a:t>dev</a:t>
            </a:r>
            <a:r>
              <a:rPr lang="en-US" sz="1900" dirty="0">
                <a:latin typeface="Courier New" pitchFamily="49" charset="0"/>
                <a:cs typeface="Courier New" pitchFamily="49" charset="0"/>
              </a:rPr>
              <a:t>/fd0u1680</a:t>
            </a:r>
          </a:p>
        </p:txBody>
      </p:sp>
      <p:sp>
        <p:nvSpPr>
          <p:cNvPr id="4" name="TextBox 3"/>
          <p:cNvSpPr txBox="1"/>
          <p:nvPr/>
        </p:nvSpPr>
        <p:spPr>
          <a:xfrm>
            <a:off x="152400" y="6260068"/>
            <a:ext cx="8707127" cy="646331"/>
          </a:xfrm>
          <a:prstGeom prst="rect">
            <a:avLst/>
          </a:prstGeom>
          <a:noFill/>
        </p:spPr>
        <p:txBody>
          <a:bodyPr wrap="none" rtlCol="0">
            <a:spAutoFit/>
          </a:bodyPr>
          <a:lstStyle/>
          <a:p>
            <a:r>
              <a:rPr lang="en-US" dirty="0">
                <a:solidFill>
                  <a:srgbClr val="FF0000"/>
                </a:solidFill>
              </a:rPr>
              <a:t>Two floppy devices.  They are actually both the same bit of hardware using the same driver</a:t>
            </a:r>
          </a:p>
          <a:p>
            <a:r>
              <a:rPr lang="en-US" dirty="0">
                <a:solidFill>
                  <a:srgbClr val="FF0000"/>
                </a:solidFill>
              </a:rPr>
              <a:t>(major number is 2), but one is 1.68MB the other 1.44.  </a:t>
            </a:r>
          </a:p>
        </p:txBody>
      </p:sp>
      <p:sp>
        <p:nvSpPr>
          <p:cNvPr id="5" name="TextBox 4"/>
          <p:cNvSpPr txBox="1"/>
          <p:nvPr/>
        </p:nvSpPr>
        <p:spPr>
          <a:xfrm>
            <a:off x="-6251" y="11668"/>
            <a:ext cx="2407967" cy="369332"/>
          </a:xfrm>
          <a:prstGeom prst="rect">
            <a:avLst/>
          </a:prstGeom>
          <a:noFill/>
          <a:ln>
            <a:solidFill>
              <a:srgbClr val="FF0000"/>
            </a:solidFill>
          </a:ln>
        </p:spPr>
        <p:txBody>
          <a:bodyPr wrap="none" rtlCol="0">
            <a:spAutoFit/>
          </a:bodyPr>
          <a:lstStyle/>
          <a:p>
            <a:r>
              <a:rPr lang="en-US" dirty="0">
                <a:solidFill>
                  <a:srgbClr val="FF0000"/>
                </a:solidFill>
              </a:rPr>
              <a:t>Modules: device review</a:t>
            </a:r>
          </a:p>
        </p:txBody>
      </p:sp>
    </p:spTree>
    <p:extLst>
      <p:ext uri="{BB962C8B-B14F-4D97-AF65-F5344CB8AC3E}">
        <p14:creationId xmlns:p14="http://schemas.microsoft.com/office/powerpoint/2010/main" val="39112768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device</a:t>
            </a:r>
          </a:p>
        </p:txBody>
      </p:sp>
      <p:sp>
        <p:nvSpPr>
          <p:cNvPr id="3" name="Content Placeholder 2"/>
          <p:cNvSpPr>
            <a:spLocks noGrp="1"/>
          </p:cNvSpPr>
          <p:nvPr>
            <p:ph idx="1"/>
          </p:nvPr>
        </p:nvSpPr>
        <p:spPr/>
        <p:txBody>
          <a:bodyPr>
            <a:normAutofit lnSpcReduction="10000"/>
          </a:bodyPr>
          <a:lstStyle/>
          <a:p>
            <a:r>
              <a:rPr lang="en-US" b="1" dirty="0" err="1">
                <a:latin typeface="Courier New" pitchFamily="49" charset="0"/>
                <a:cs typeface="Courier New" pitchFamily="49" charset="0"/>
              </a:rPr>
              <a:t>mknod</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dev</a:t>
            </a:r>
            <a:r>
              <a:rPr lang="en-US" b="1" dirty="0">
                <a:latin typeface="Courier New" pitchFamily="49" charset="0"/>
                <a:cs typeface="Courier New" pitchFamily="49" charset="0"/>
              </a:rPr>
              <a:t>/memory c 60 0</a:t>
            </a:r>
          </a:p>
          <a:p>
            <a:pPr lvl="1"/>
            <a:r>
              <a:rPr lang="en-US" dirty="0"/>
              <a:t>Creates a character device named /dev/memory</a:t>
            </a:r>
          </a:p>
          <a:p>
            <a:pPr lvl="1"/>
            <a:r>
              <a:rPr lang="en-US" dirty="0"/>
              <a:t>Major number 60</a:t>
            </a:r>
          </a:p>
          <a:p>
            <a:pPr lvl="1"/>
            <a:r>
              <a:rPr lang="en-US" dirty="0"/>
              <a:t>Minor number 0</a:t>
            </a:r>
          </a:p>
          <a:p>
            <a:r>
              <a:rPr lang="en-US" dirty="0"/>
              <a:t>Minor numbers are passed to the driver to distinguish different hardware with the same driver.</a:t>
            </a:r>
          </a:p>
          <a:p>
            <a:pPr lvl="1"/>
            <a:r>
              <a:rPr lang="en-US" dirty="0"/>
              <a:t>Or, potentially, the same hardware with different parameters (as the floppy example)</a:t>
            </a:r>
          </a:p>
        </p:txBody>
      </p:sp>
      <p:sp>
        <p:nvSpPr>
          <p:cNvPr id="4" name="TextBox 3"/>
          <p:cNvSpPr txBox="1"/>
          <p:nvPr/>
        </p:nvSpPr>
        <p:spPr>
          <a:xfrm>
            <a:off x="-6251" y="11668"/>
            <a:ext cx="1816972" cy="369332"/>
          </a:xfrm>
          <a:prstGeom prst="rect">
            <a:avLst/>
          </a:prstGeom>
          <a:noFill/>
          <a:ln>
            <a:solidFill>
              <a:srgbClr val="FF0000"/>
            </a:solidFill>
          </a:ln>
        </p:spPr>
        <p:txBody>
          <a:bodyPr wrap="none" rtlCol="0">
            <a:spAutoFit/>
          </a:bodyPr>
          <a:lstStyle/>
          <a:p>
            <a:r>
              <a:rPr lang="en-US" dirty="0">
                <a:solidFill>
                  <a:srgbClr val="FF0000"/>
                </a:solidFill>
              </a:rPr>
              <a:t>Modules: devices</a:t>
            </a:r>
          </a:p>
        </p:txBody>
      </p:sp>
    </p:spTree>
    <p:extLst>
      <p:ext uri="{BB962C8B-B14F-4D97-AF65-F5344CB8AC3E}">
        <p14:creationId xmlns:p14="http://schemas.microsoft.com/office/powerpoint/2010/main" val="15498655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Linux Device Drivers</a:t>
            </a:r>
          </a:p>
        </p:txBody>
      </p:sp>
      <p:sp>
        <p:nvSpPr>
          <p:cNvPr id="3" name="Content Placeholder 2"/>
          <p:cNvSpPr>
            <a:spLocks noGrp="1"/>
          </p:cNvSpPr>
          <p:nvPr>
            <p:ph idx="1"/>
          </p:nvPr>
        </p:nvSpPr>
        <p:spPr/>
        <p:txBody>
          <a:bodyPr/>
          <a:lstStyle/>
          <a:p>
            <a:r>
              <a:rPr lang="en-US" dirty="0"/>
              <a:t>Overview</a:t>
            </a:r>
          </a:p>
          <a:p>
            <a:pPr lvl="1"/>
            <a:r>
              <a:rPr lang="en-US" dirty="0"/>
              <a:t>What is a device driver?</a:t>
            </a:r>
          </a:p>
          <a:p>
            <a:pPr lvl="2"/>
            <a:r>
              <a:rPr lang="en-US" dirty="0"/>
              <a:t>Linux devices</a:t>
            </a:r>
          </a:p>
          <a:p>
            <a:pPr lvl="1"/>
            <a:r>
              <a:rPr lang="en-US" dirty="0"/>
              <a:t>User space vs. Kernel space</a:t>
            </a:r>
          </a:p>
          <a:p>
            <a:r>
              <a:rPr lang="en-US" dirty="0">
                <a:solidFill>
                  <a:srgbClr val="FF0000"/>
                </a:solidFill>
              </a:rPr>
              <a:t>Modules and talking to the kernel</a:t>
            </a:r>
          </a:p>
          <a:p>
            <a:pPr lvl="1"/>
            <a:r>
              <a:rPr lang="en-US" dirty="0"/>
              <a:t>Background</a:t>
            </a:r>
          </a:p>
          <a:p>
            <a:pPr lvl="1"/>
            <a:r>
              <a:rPr lang="en-US" dirty="0">
                <a:solidFill>
                  <a:srgbClr val="FF0000"/>
                </a:solidFill>
              </a:rPr>
              <a:t>Example</a:t>
            </a:r>
          </a:p>
          <a:p>
            <a:pPr lvl="1"/>
            <a:r>
              <a:rPr lang="en-US" dirty="0"/>
              <a:t>Some </a:t>
            </a:r>
            <a:r>
              <a:rPr lang="en-US" dirty="0" err="1"/>
              <a:t>thinky</a:t>
            </a:r>
            <a:r>
              <a:rPr lang="en-US" dirty="0"/>
              <a:t> stuff</a:t>
            </a:r>
          </a:p>
        </p:txBody>
      </p:sp>
    </p:spTree>
    <p:extLst>
      <p:ext uri="{BB962C8B-B14F-4D97-AF65-F5344CB8AC3E}">
        <p14:creationId xmlns:p14="http://schemas.microsoft.com/office/powerpoint/2010/main" val="3206588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complete pseudo-device</a:t>
            </a:r>
          </a:p>
        </p:txBody>
      </p:sp>
      <p:sp>
        <p:nvSpPr>
          <p:cNvPr id="3" name="Content Placeholder 2"/>
          <p:cNvSpPr>
            <a:spLocks noGrp="1"/>
          </p:cNvSpPr>
          <p:nvPr>
            <p:ph idx="1"/>
          </p:nvPr>
        </p:nvSpPr>
        <p:spPr/>
        <p:txBody>
          <a:bodyPr>
            <a:normAutofit fontScale="92500" lnSpcReduction="20000"/>
          </a:bodyPr>
          <a:lstStyle/>
          <a:p>
            <a:r>
              <a:rPr lang="en-US" dirty="0"/>
              <a:t>We are going to create a pseudo-device that is just a single byte of memory.</a:t>
            </a:r>
          </a:p>
          <a:p>
            <a:pPr lvl="1"/>
            <a:r>
              <a:rPr lang="en-US" dirty="0"/>
              <a:t>Whatever the last thing you wrote to it, is what will be read.</a:t>
            </a:r>
          </a:p>
          <a:p>
            <a:r>
              <a:rPr lang="en-US" dirty="0"/>
              <a:t>For example</a:t>
            </a:r>
          </a:p>
          <a:p>
            <a:pPr lvl="1"/>
            <a:r>
              <a:rPr lang="en-US" b="1" dirty="0">
                <a:latin typeface="Courier New" panose="02070309020205020404" pitchFamily="49" charset="0"/>
                <a:cs typeface="Courier New" panose="02070309020205020404" pitchFamily="49" charset="0"/>
              </a:rPr>
              <a:t>echo -n </a:t>
            </a:r>
            <a:r>
              <a:rPr lang="en-US" b="1" dirty="0" err="1">
                <a:latin typeface="Courier New" panose="02070309020205020404" pitchFamily="49" charset="0"/>
                <a:cs typeface="Courier New" panose="02070309020205020404" pitchFamily="49" charset="0"/>
              </a:rPr>
              <a:t>abcdef</a:t>
            </a:r>
            <a:r>
              <a:rPr lang="en-US" b="1" dirty="0">
                <a:latin typeface="Courier New" panose="02070309020205020404" pitchFamily="49" charset="0"/>
                <a:cs typeface="Courier New" panose="02070309020205020404" pitchFamily="49" charset="0"/>
              </a:rPr>
              <a:t> &gt;/dev/memory</a:t>
            </a:r>
          </a:p>
          <a:p>
            <a:pPr lvl="1"/>
            <a:r>
              <a:rPr lang="en-US" dirty="0"/>
              <a:t>Followed by </a:t>
            </a:r>
            <a:r>
              <a:rPr lang="en-US" b="1" dirty="0">
                <a:latin typeface="Courier New" panose="02070309020205020404" pitchFamily="49" charset="0"/>
                <a:cs typeface="Courier New" panose="02070309020205020404" pitchFamily="49" charset="0"/>
              </a:rPr>
              <a:t>cat /dev/memory</a:t>
            </a:r>
          </a:p>
          <a:p>
            <a:pPr lvl="2"/>
            <a:r>
              <a:rPr lang="en-US" dirty="0"/>
              <a:t>Prints an “f”.</a:t>
            </a:r>
          </a:p>
          <a:p>
            <a:r>
              <a:rPr lang="en-US" dirty="0"/>
              <a:t>Silly, but not unreasonable.</a:t>
            </a:r>
          </a:p>
          <a:p>
            <a:pPr lvl="1"/>
            <a:r>
              <a:rPr lang="en-US" dirty="0"/>
              <a:t>It’s also printing some stuff to the log.</a:t>
            </a:r>
          </a:p>
          <a:p>
            <a:pPr lvl="2"/>
            <a:r>
              <a:rPr lang="en-US" dirty="0"/>
              <a:t>Not a great idea in a real device, but handy here.</a:t>
            </a:r>
          </a:p>
          <a:p>
            <a:pPr lvl="1"/>
            <a:endParaRPr lang="en-US" dirty="0"/>
          </a:p>
        </p:txBody>
      </p:sp>
      <p:sp>
        <p:nvSpPr>
          <p:cNvPr id="4" name="TextBox 3"/>
          <p:cNvSpPr txBox="1"/>
          <p:nvPr/>
        </p:nvSpPr>
        <p:spPr>
          <a:xfrm>
            <a:off x="228600" y="6477000"/>
            <a:ext cx="8114594" cy="369332"/>
          </a:xfrm>
          <a:prstGeom prst="rect">
            <a:avLst/>
          </a:prstGeom>
          <a:noFill/>
        </p:spPr>
        <p:txBody>
          <a:bodyPr wrap="none" rtlCol="0">
            <a:spAutoFit/>
          </a:bodyPr>
          <a:lstStyle/>
          <a:p>
            <a:r>
              <a:rPr lang="en-US" dirty="0"/>
              <a:t>Almost entirely from </a:t>
            </a:r>
            <a:r>
              <a:rPr lang="en-US" dirty="0">
                <a:hlinkClick r:id="rId3"/>
              </a:rPr>
              <a:t>http://www.freesoftwaremagazine.com/articles/drivers_linux#</a:t>
            </a:r>
            <a:r>
              <a:rPr lang="en-US" dirty="0"/>
              <a:t> </a:t>
            </a:r>
          </a:p>
        </p:txBody>
      </p:sp>
      <p:sp>
        <p:nvSpPr>
          <p:cNvPr id="5" name="TextBox 4"/>
          <p:cNvSpPr txBox="1"/>
          <p:nvPr/>
        </p:nvSpPr>
        <p:spPr>
          <a:xfrm>
            <a:off x="-6251" y="11668"/>
            <a:ext cx="4289059" cy="369332"/>
          </a:xfrm>
          <a:prstGeom prst="rect">
            <a:avLst/>
          </a:prstGeom>
          <a:noFill/>
          <a:ln>
            <a:solidFill>
              <a:srgbClr val="FF0000"/>
            </a:solidFill>
          </a:ln>
        </p:spPr>
        <p:txBody>
          <a:bodyPr wrap="none" rtlCol="0">
            <a:spAutoFit/>
          </a:bodyPr>
          <a:lstStyle/>
          <a:p>
            <a:r>
              <a:rPr lang="en-US" dirty="0">
                <a:solidFill>
                  <a:srgbClr val="FF0000"/>
                </a:solidFill>
              </a:rPr>
              <a:t>Modules: single character memory example</a:t>
            </a:r>
          </a:p>
        </p:txBody>
      </p:sp>
    </p:spTree>
    <p:extLst>
      <p:ext uri="{BB962C8B-B14F-4D97-AF65-F5344CB8AC3E}">
        <p14:creationId xmlns:p14="http://schemas.microsoft.com/office/powerpoint/2010/main" val="1849293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includes</a:t>
            </a:r>
          </a:p>
        </p:txBody>
      </p:sp>
      <p:sp>
        <p:nvSpPr>
          <p:cNvPr id="3" name="Content Placeholder 2"/>
          <p:cNvSpPr>
            <a:spLocks noGrp="1"/>
          </p:cNvSpPr>
          <p:nvPr>
            <p:ph idx="1"/>
          </p:nvPr>
        </p:nvSpPr>
        <p:spPr>
          <a:xfrm>
            <a:off x="152400" y="1600200"/>
            <a:ext cx="8763000" cy="4525963"/>
          </a:xfrm>
        </p:spPr>
        <p:txBody>
          <a:bodyPr>
            <a:normAutofit fontScale="70000" lnSpcReduction="20000"/>
          </a:bodyPr>
          <a:lstStyle/>
          <a:p>
            <a:pPr marL="0" indent="0">
              <a:buNone/>
            </a:pPr>
            <a:br>
              <a:rPr lang="en-US" dirty="0">
                <a:latin typeface="Courier New" pitchFamily="49" charset="0"/>
                <a:cs typeface="Courier New" pitchFamily="49" charset="0"/>
              </a:rPr>
            </a:br>
            <a:r>
              <a:rPr lang="en-US" dirty="0">
                <a:latin typeface="Courier New" pitchFamily="49" charset="0"/>
                <a:cs typeface="Courier New" pitchFamily="49" charset="0"/>
              </a:rPr>
              <a:t>/* Necessary includes for device drivers */</a:t>
            </a:r>
            <a:br>
              <a:rPr lang="en-US" dirty="0">
                <a:latin typeface="Courier New" pitchFamily="49" charset="0"/>
                <a:cs typeface="Courier New" pitchFamily="49" charset="0"/>
              </a:rPr>
            </a:br>
            <a:r>
              <a:rPr lang="en-US" dirty="0">
                <a:latin typeface="Courier New" pitchFamily="49" charset="0"/>
                <a:cs typeface="Courier New" pitchFamily="49" charset="0"/>
              </a:rPr>
              <a:t>#include &lt;</a:t>
            </a:r>
            <a:r>
              <a:rPr lang="en-US" dirty="0" err="1">
                <a:latin typeface="Courier New" pitchFamily="49" charset="0"/>
                <a:cs typeface="Courier New" pitchFamily="49" charset="0"/>
              </a:rPr>
              <a:t>linux</a:t>
            </a:r>
            <a:r>
              <a:rPr lang="en-US" dirty="0">
                <a:latin typeface="Courier New" pitchFamily="49" charset="0"/>
                <a:cs typeface="Courier New" pitchFamily="49" charset="0"/>
              </a:rPr>
              <a:t>/</a:t>
            </a:r>
            <a:r>
              <a:rPr lang="en-US" dirty="0" err="1">
                <a:latin typeface="Courier New" pitchFamily="49" charset="0"/>
                <a:cs typeface="Courier New" pitchFamily="49" charset="0"/>
              </a:rPr>
              <a:t>init.h</a:t>
            </a:r>
            <a:r>
              <a:rPr lang="en-US" dirty="0">
                <a:latin typeface="Courier New" pitchFamily="49" charset="0"/>
                <a:cs typeface="Courier New" pitchFamily="49" charset="0"/>
              </a:rPr>
              <a:t>&gt;</a:t>
            </a:r>
            <a:br>
              <a:rPr lang="en-US" dirty="0">
                <a:latin typeface="Courier New" pitchFamily="49" charset="0"/>
                <a:cs typeface="Courier New" pitchFamily="49" charset="0"/>
              </a:rPr>
            </a:br>
            <a:r>
              <a:rPr lang="en-US" dirty="0">
                <a:latin typeface="Courier New" pitchFamily="49" charset="0"/>
                <a:cs typeface="Courier New" pitchFamily="49" charset="0"/>
              </a:rPr>
              <a:t>#include &lt;</a:t>
            </a:r>
            <a:r>
              <a:rPr lang="en-US" dirty="0" err="1">
                <a:latin typeface="Courier New" pitchFamily="49" charset="0"/>
                <a:cs typeface="Courier New" pitchFamily="49" charset="0"/>
              </a:rPr>
              <a:t>linux</a:t>
            </a:r>
            <a:r>
              <a:rPr lang="en-US" dirty="0">
                <a:latin typeface="Courier New" pitchFamily="49" charset="0"/>
                <a:cs typeface="Courier New" pitchFamily="49" charset="0"/>
              </a:rPr>
              <a:t>/</a:t>
            </a:r>
            <a:r>
              <a:rPr lang="en-US" dirty="0" err="1">
                <a:latin typeface="Courier New" pitchFamily="49" charset="0"/>
                <a:cs typeface="Courier New" pitchFamily="49" charset="0"/>
              </a:rPr>
              <a:t>module.h</a:t>
            </a:r>
            <a:r>
              <a:rPr lang="en-US" dirty="0">
                <a:latin typeface="Courier New" pitchFamily="49" charset="0"/>
                <a:cs typeface="Courier New" pitchFamily="49" charset="0"/>
              </a:rPr>
              <a:t>&gt;</a:t>
            </a:r>
            <a:br>
              <a:rPr lang="en-US" dirty="0">
                <a:latin typeface="Courier New" pitchFamily="49" charset="0"/>
                <a:cs typeface="Courier New" pitchFamily="49" charset="0"/>
              </a:rPr>
            </a:br>
            <a:r>
              <a:rPr lang="en-US" dirty="0">
                <a:latin typeface="Courier New" pitchFamily="49" charset="0"/>
                <a:cs typeface="Courier New" pitchFamily="49" charset="0"/>
              </a:rPr>
              <a:t>#include &lt;</a:t>
            </a:r>
            <a:r>
              <a:rPr lang="en-US" dirty="0" err="1">
                <a:latin typeface="Courier New" pitchFamily="49" charset="0"/>
                <a:cs typeface="Courier New" pitchFamily="49" charset="0"/>
              </a:rPr>
              <a:t>linux</a:t>
            </a:r>
            <a:r>
              <a:rPr lang="en-US" dirty="0">
                <a:latin typeface="Courier New" pitchFamily="49" charset="0"/>
                <a:cs typeface="Courier New" pitchFamily="49" charset="0"/>
              </a:rPr>
              <a:t>/</a:t>
            </a:r>
            <a:r>
              <a:rPr lang="en-US" dirty="0" err="1">
                <a:latin typeface="Courier New" pitchFamily="49" charset="0"/>
                <a:cs typeface="Courier New" pitchFamily="49" charset="0"/>
              </a:rPr>
              <a:t>kernel.h</a:t>
            </a:r>
            <a:r>
              <a:rPr lang="en-US" dirty="0">
                <a:latin typeface="Courier New" pitchFamily="49" charset="0"/>
                <a:cs typeface="Courier New" pitchFamily="49" charset="0"/>
              </a:rPr>
              <a:t>&gt; 	/* </a:t>
            </a:r>
            <a:r>
              <a:rPr lang="en-US" dirty="0" err="1">
                <a:latin typeface="Courier New" pitchFamily="49" charset="0"/>
                <a:cs typeface="Courier New" pitchFamily="49" charset="0"/>
              </a:rPr>
              <a:t>printk</a:t>
            </a:r>
            <a:r>
              <a:rPr lang="en-US" dirty="0">
                <a:latin typeface="Courier New" pitchFamily="49" charset="0"/>
                <a:cs typeface="Courier New" pitchFamily="49" charset="0"/>
              </a:rPr>
              <a:t>() */</a:t>
            </a:r>
            <a:br>
              <a:rPr lang="en-US" dirty="0">
                <a:latin typeface="Courier New" pitchFamily="49" charset="0"/>
                <a:cs typeface="Courier New" pitchFamily="49" charset="0"/>
              </a:rPr>
            </a:br>
            <a:r>
              <a:rPr lang="en-US" dirty="0">
                <a:latin typeface="Courier New" pitchFamily="49" charset="0"/>
                <a:cs typeface="Courier New" pitchFamily="49" charset="0"/>
              </a:rPr>
              <a:t>#include &lt;</a:t>
            </a:r>
            <a:r>
              <a:rPr lang="en-US" dirty="0" err="1">
                <a:latin typeface="Courier New" pitchFamily="49" charset="0"/>
                <a:cs typeface="Courier New" pitchFamily="49" charset="0"/>
              </a:rPr>
              <a:t>linux</a:t>
            </a:r>
            <a:r>
              <a:rPr lang="en-US" dirty="0">
                <a:latin typeface="Courier New" pitchFamily="49" charset="0"/>
                <a:cs typeface="Courier New" pitchFamily="49" charset="0"/>
              </a:rPr>
              <a:t>/</a:t>
            </a:r>
            <a:r>
              <a:rPr lang="en-US" dirty="0" err="1">
                <a:latin typeface="Courier New" pitchFamily="49" charset="0"/>
                <a:cs typeface="Courier New" pitchFamily="49" charset="0"/>
              </a:rPr>
              <a:t>slab.h</a:t>
            </a:r>
            <a:r>
              <a:rPr lang="en-US" dirty="0">
                <a:latin typeface="Courier New" pitchFamily="49" charset="0"/>
                <a:cs typeface="Courier New" pitchFamily="49" charset="0"/>
              </a:rPr>
              <a:t>&gt; 	/* </a:t>
            </a:r>
            <a:r>
              <a:rPr lang="en-US" dirty="0" err="1">
                <a:latin typeface="Courier New" pitchFamily="49" charset="0"/>
                <a:cs typeface="Courier New" pitchFamily="49" charset="0"/>
              </a:rPr>
              <a:t>kmalloc</a:t>
            </a:r>
            <a:r>
              <a:rPr lang="en-US" dirty="0">
                <a:latin typeface="Courier New" pitchFamily="49" charset="0"/>
                <a:cs typeface="Courier New" pitchFamily="49" charset="0"/>
              </a:rPr>
              <a:t>() */</a:t>
            </a:r>
            <a:br>
              <a:rPr lang="en-US" dirty="0">
                <a:latin typeface="Courier New" pitchFamily="49" charset="0"/>
                <a:cs typeface="Courier New" pitchFamily="49" charset="0"/>
              </a:rPr>
            </a:br>
            <a:r>
              <a:rPr lang="en-US" dirty="0">
                <a:latin typeface="Courier New" pitchFamily="49" charset="0"/>
                <a:cs typeface="Courier New" pitchFamily="49" charset="0"/>
              </a:rPr>
              <a:t>#include &lt;</a:t>
            </a:r>
            <a:r>
              <a:rPr lang="en-US" dirty="0" err="1">
                <a:latin typeface="Courier New" pitchFamily="49" charset="0"/>
                <a:cs typeface="Courier New" pitchFamily="49" charset="0"/>
              </a:rPr>
              <a:t>linux</a:t>
            </a:r>
            <a:r>
              <a:rPr lang="en-US" dirty="0">
                <a:latin typeface="Courier New" pitchFamily="49" charset="0"/>
                <a:cs typeface="Courier New" pitchFamily="49" charset="0"/>
              </a:rPr>
              <a:t>/</a:t>
            </a:r>
            <a:r>
              <a:rPr lang="en-US" dirty="0" err="1">
                <a:latin typeface="Courier New" pitchFamily="49" charset="0"/>
                <a:cs typeface="Courier New" pitchFamily="49" charset="0"/>
              </a:rPr>
              <a:t>fs.h</a:t>
            </a:r>
            <a:r>
              <a:rPr lang="en-US" dirty="0">
                <a:latin typeface="Courier New" pitchFamily="49" charset="0"/>
                <a:cs typeface="Courier New" pitchFamily="49" charset="0"/>
              </a:rPr>
              <a:t>&gt; 	/* everything... */</a:t>
            </a:r>
            <a:br>
              <a:rPr lang="en-US" dirty="0">
                <a:latin typeface="Courier New" pitchFamily="49" charset="0"/>
                <a:cs typeface="Courier New" pitchFamily="49" charset="0"/>
              </a:rPr>
            </a:br>
            <a:r>
              <a:rPr lang="en-US" dirty="0">
                <a:latin typeface="Courier New" pitchFamily="49" charset="0"/>
                <a:cs typeface="Courier New" pitchFamily="49" charset="0"/>
              </a:rPr>
              <a:t>#include &lt;</a:t>
            </a:r>
            <a:r>
              <a:rPr lang="en-US" dirty="0" err="1">
                <a:latin typeface="Courier New" pitchFamily="49" charset="0"/>
                <a:cs typeface="Courier New" pitchFamily="49" charset="0"/>
              </a:rPr>
              <a:t>linux</a:t>
            </a:r>
            <a:r>
              <a:rPr lang="en-US" dirty="0">
                <a:latin typeface="Courier New" pitchFamily="49" charset="0"/>
                <a:cs typeface="Courier New" pitchFamily="49" charset="0"/>
              </a:rPr>
              <a:t>/</a:t>
            </a:r>
            <a:r>
              <a:rPr lang="en-US" dirty="0" err="1">
                <a:latin typeface="Courier New" pitchFamily="49" charset="0"/>
                <a:cs typeface="Courier New" pitchFamily="49" charset="0"/>
              </a:rPr>
              <a:t>errno.h</a:t>
            </a:r>
            <a:r>
              <a:rPr lang="en-US" dirty="0">
                <a:latin typeface="Courier New" pitchFamily="49" charset="0"/>
                <a:cs typeface="Courier New" pitchFamily="49" charset="0"/>
              </a:rPr>
              <a:t>&gt; 	/* error codes */</a:t>
            </a:r>
            <a:br>
              <a:rPr lang="en-US" dirty="0">
                <a:latin typeface="Courier New" pitchFamily="49" charset="0"/>
                <a:cs typeface="Courier New" pitchFamily="49" charset="0"/>
              </a:rPr>
            </a:br>
            <a:r>
              <a:rPr lang="en-US" dirty="0">
                <a:latin typeface="Courier New" pitchFamily="49" charset="0"/>
                <a:cs typeface="Courier New" pitchFamily="49" charset="0"/>
              </a:rPr>
              <a:t>#include &lt;</a:t>
            </a:r>
            <a:r>
              <a:rPr lang="en-US" dirty="0" err="1">
                <a:latin typeface="Courier New" pitchFamily="49" charset="0"/>
                <a:cs typeface="Courier New" pitchFamily="49" charset="0"/>
              </a:rPr>
              <a:t>linux</a:t>
            </a:r>
            <a:r>
              <a:rPr lang="en-US" dirty="0">
                <a:latin typeface="Courier New" pitchFamily="49" charset="0"/>
                <a:cs typeface="Courier New" pitchFamily="49" charset="0"/>
              </a:rPr>
              <a:t>/</a:t>
            </a:r>
            <a:r>
              <a:rPr lang="en-US" dirty="0" err="1">
                <a:latin typeface="Courier New" pitchFamily="49" charset="0"/>
                <a:cs typeface="Courier New" pitchFamily="49" charset="0"/>
              </a:rPr>
              <a:t>types.h</a:t>
            </a:r>
            <a:r>
              <a:rPr lang="en-US" dirty="0">
                <a:latin typeface="Courier New" pitchFamily="49" charset="0"/>
                <a:cs typeface="Courier New" pitchFamily="49" charset="0"/>
              </a:rPr>
              <a:t>&gt; 	/* </a:t>
            </a:r>
            <a:r>
              <a:rPr lang="en-US" dirty="0" err="1">
                <a:latin typeface="Courier New" pitchFamily="49" charset="0"/>
                <a:cs typeface="Courier New" pitchFamily="49" charset="0"/>
              </a:rPr>
              <a:t>size_t</a:t>
            </a:r>
            <a:r>
              <a:rPr lang="en-US" dirty="0">
                <a:latin typeface="Courier New" pitchFamily="49" charset="0"/>
                <a:cs typeface="Courier New" pitchFamily="49" charset="0"/>
              </a:rPr>
              <a:t> */</a:t>
            </a:r>
            <a:br>
              <a:rPr lang="en-US" dirty="0">
                <a:latin typeface="Courier New" pitchFamily="49" charset="0"/>
                <a:cs typeface="Courier New" pitchFamily="49" charset="0"/>
              </a:rPr>
            </a:br>
            <a:r>
              <a:rPr lang="en-US" dirty="0">
                <a:latin typeface="Courier New" pitchFamily="49" charset="0"/>
                <a:cs typeface="Courier New" pitchFamily="49" charset="0"/>
              </a:rPr>
              <a:t>#include &lt;</a:t>
            </a:r>
            <a:r>
              <a:rPr lang="en-US" dirty="0" err="1">
                <a:latin typeface="Courier New" pitchFamily="49" charset="0"/>
                <a:cs typeface="Courier New" pitchFamily="49" charset="0"/>
              </a:rPr>
              <a:t>linux</a:t>
            </a:r>
            <a:r>
              <a:rPr lang="en-US" dirty="0">
                <a:latin typeface="Courier New" pitchFamily="49" charset="0"/>
                <a:cs typeface="Courier New" pitchFamily="49" charset="0"/>
              </a:rPr>
              <a:t>/</a:t>
            </a:r>
            <a:r>
              <a:rPr lang="en-US" dirty="0" err="1">
                <a:latin typeface="Courier New" pitchFamily="49" charset="0"/>
                <a:cs typeface="Courier New" pitchFamily="49" charset="0"/>
              </a:rPr>
              <a:t>proc_fs.h</a:t>
            </a:r>
            <a:r>
              <a:rPr lang="en-US" dirty="0">
                <a:latin typeface="Courier New" pitchFamily="49" charset="0"/>
                <a:cs typeface="Courier New" pitchFamily="49" charset="0"/>
              </a:rPr>
              <a:t>&gt;</a:t>
            </a:r>
            <a:br>
              <a:rPr lang="en-US" dirty="0">
                <a:latin typeface="Courier New" pitchFamily="49" charset="0"/>
                <a:cs typeface="Courier New" pitchFamily="49" charset="0"/>
              </a:rPr>
            </a:br>
            <a:r>
              <a:rPr lang="en-US" dirty="0">
                <a:latin typeface="Courier New" pitchFamily="49" charset="0"/>
                <a:cs typeface="Courier New" pitchFamily="49" charset="0"/>
              </a:rPr>
              <a:t>#include &lt;</a:t>
            </a:r>
            <a:r>
              <a:rPr lang="en-US" dirty="0" err="1">
                <a:latin typeface="Courier New" pitchFamily="49" charset="0"/>
                <a:cs typeface="Courier New" pitchFamily="49" charset="0"/>
              </a:rPr>
              <a:t>linux</a:t>
            </a:r>
            <a:r>
              <a:rPr lang="en-US" dirty="0">
                <a:latin typeface="Courier New" pitchFamily="49" charset="0"/>
                <a:cs typeface="Courier New" pitchFamily="49" charset="0"/>
              </a:rPr>
              <a:t>/</a:t>
            </a:r>
            <a:r>
              <a:rPr lang="en-US" dirty="0" err="1">
                <a:latin typeface="Courier New" pitchFamily="49" charset="0"/>
                <a:cs typeface="Courier New" pitchFamily="49" charset="0"/>
              </a:rPr>
              <a:t>fcntl.h</a:t>
            </a:r>
            <a:r>
              <a:rPr lang="en-US" dirty="0">
                <a:latin typeface="Courier New" pitchFamily="49" charset="0"/>
                <a:cs typeface="Courier New" pitchFamily="49" charset="0"/>
              </a:rPr>
              <a:t>&gt; 	/* O_ACCMODE */</a:t>
            </a:r>
            <a:br>
              <a:rPr lang="en-US" dirty="0">
                <a:latin typeface="Courier New" pitchFamily="49" charset="0"/>
                <a:cs typeface="Courier New" pitchFamily="49" charset="0"/>
              </a:rPr>
            </a:br>
            <a:r>
              <a:rPr lang="en-US" dirty="0">
                <a:latin typeface="Courier New" pitchFamily="49" charset="0"/>
                <a:cs typeface="Courier New" pitchFamily="49" charset="0"/>
              </a:rPr>
              <a:t>#include &lt;</a:t>
            </a:r>
            <a:r>
              <a:rPr lang="en-US" dirty="0" err="1">
                <a:latin typeface="Courier New" pitchFamily="49" charset="0"/>
                <a:cs typeface="Courier New" pitchFamily="49" charset="0"/>
              </a:rPr>
              <a:t>asm</a:t>
            </a:r>
            <a:r>
              <a:rPr lang="en-US" dirty="0">
                <a:latin typeface="Courier New" pitchFamily="49" charset="0"/>
                <a:cs typeface="Courier New" pitchFamily="49" charset="0"/>
              </a:rPr>
              <a:t>/</a:t>
            </a:r>
            <a:r>
              <a:rPr lang="en-US" dirty="0" err="1">
                <a:latin typeface="Courier New" pitchFamily="49" charset="0"/>
                <a:cs typeface="Courier New" pitchFamily="49" charset="0"/>
              </a:rPr>
              <a:t>system.h</a:t>
            </a:r>
            <a:r>
              <a:rPr lang="en-US" dirty="0">
                <a:latin typeface="Courier New" pitchFamily="49" charset="0"/>
                <a:cs typeface="Courier New" pitchFamily="49" charset="0"/>
              </a:rPr>
              <a:t>&gt; 	/* cli(), *_flags */</a:t>
            </a:r>
            <a:br>
              <a:rPr lang="en-US" dirty="0">
                <a:latin typeface="Courier New" pitchFamily="49" charset="0"/>
                <a:cs typeface="Courier New" pitchFamily="49" charset="0"/>
              </a:rPr>
            </a:br>
            <a:r>
              <a:rPr lang="en-US" dirty="0">
                <a:latin typeface="Courier New" pitchFamily="49" charset="0"/>
                <a:cs typeface="Courier New" pitchFamily="49" charset="0"/>
              </a:rPr>
              <a:t>#include &lt;</a:t>
            </a:r>
            <a:r>
              <a:rPr lang="en-US" dirty="0" err="1">
                <a:latin typeface="Courier New" pitchFamily="49" charset="0"/>
                <a:cs typeface="Courier New" pitchFamily="49" charset="0"/>
              </a:rPr>
              <a:t>asm</a:t>
            </a:r>
            <a:r>
              <a:rPr lang="en-US" dirty="0">
                <a:latin typeface="Courier New" pitchFamily="49" charset="0"/>
                <a:cs typeface="Courier New" pitchFamily="49" charset="0"/>
              </a:rPr>
              <a:t>/</a:t>
            </a:r>
            <a:r>
              <a:rPr lang="en-US" dirty="0" err="1">
                <a:latin typeface="Courier New" pitchFamily="49" charset="0"/>
                <a:cs typeface="Courier New" pitchFamily="49" charset="0"/>
              </a:rPr>
              <a:t>uaccess.h</a:t>
            </a:r>
            <a:r>
              <a:rPr lang="en-US" dirty="0">
                <a:latin typeface="Courier New" pitchFamily="49" charset="0"/>
                <a:cs typeface="Courier New" pitchFamily="49" charset="0"/>
              </a:rPr>
              <a:t>&gt; 	/* </a:t>
            </a:r>
            <a:r>
              <a:rPr lang="en-US" dirty="0" err="1">
                <a:latin typeface="Courier New" pitchFamily="49" charset="0"/>
                <a:cs typeface="Courier New" pitchFamily="49" charset="0"/>
              </a:rPr>
              <a:t>copy_from</a:t>
            </a:r>
            <a:r>
              <a:rPr lang="en-US" dirty="0">
                <a:latin typeface="Courier New" pitchFamily="49" charset="0"/>
                <a:cs typeface="Courier New" pitchFamily="49" charset="0"/>
              </a:rPr>
              <a:t>/</a:t>
            </a:r>
            <a:r>
              <a:rPr lang="en-US" dirty="0" err="1">
                <a:latin typeface="Courier New" pitchFamily="49" charset="0"/>
                <a:cs typeface="Courier New" pitchFamily="49" charset="0"/>
              </a:rPr>
              <a:t>to_user</a:t>
            </a:r>
            <a:r>
              <a:rPr lang="en-US" dirty="0">
                <a:latin typeface="Courier New" pitchFamily="49" charset="0"/>
                <a:cs typeface="Courier New" pitchFamily="49" charset="0"/>
              </a:rPr>
              <a:t> */</a:t>
            </a:r>
          </a:p>
          <a:p>
            <a:pPr marL="0" indent="0">
              <a:buNone/>
            </a:pPr>
            <a:endParaRPr lang="en-US" dirty="0">
              <a:latin typeface="Courier New" pitchFamily="49" charset="0"/>
              <a:cs typeface="Courier New" pitchFamily="49" charset="0"/>
            </a:endParaRPr>
          </a:p>
        </p:txBody>
      </p:sp>
      <p:sp>
        <p:nvSpPr>
          <p:cNvPr id="5" name="TextBox 4"/>
          <p:cNvSpPr txBox="1"/>
          <p:nvPr/>
        </p:nvSpPr>
        <p:spPr>
          <a:xfrm>
            <a:off x="-6251" y="11668"/>
            <a:ext cx="4289059" cy="369332"/>
          </a:xfrm>
          <a:prstGeom prst="rect">
            <a:avLst/>
          </a:prstGeom>
          <a:noFill/>
          <a:ln>
            <a:solidFill>
              <a:srgbClr val="FF0000"/>
            </a:solidFill>
          </a:ln>
        </p:spPr>
        <p:txBody>
          <a:bodyPr wrap="none" rtlCol="0">
            <a:spAutoFit/>
          </a:bodyPr>
          <a:lstStyle/>
          <a:p>
            <a:r>
              <a:rPr lang="en-US" dirty="0">
                <a:solidFill>
                  <a:srgbClr val="FF0000"/>
                </a:solidFill>
              </a:rPr>
              <a:t>Modules: single character memory example</a:t>
            </a:r>
          </a:p>
        </p:txBody>
      </p:sp>
    </p:spTree>
    <p:extLst>
      <p:ext uri="{BB962C8B-B14F-4D97-AF65-F5344CB8AC3E}">
        <p14:creationId xmlns:p14="http://schemas.microsoft.com/office/powerpoint/2010/main" val="1080411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GPL in three slides (2/3)</a:t>
            </a:r>
          </a:p>
        </p:txBody>
      </p:sp>
      <p:sp>
        <p:nvSpPr>
          <p:cNvPr id="3" name="Content Placeholder 2"/>
          <p:cNvSpPr>
            <a:spLocks noGrp="1"/>
          </p:cNvSpPr>
          <p:nvPr>
            <p:ph idx="1"/>
          </p:nvPr>
        </p:nvSpPr>
        <p:spPr>
          <a:xfrm>
            <a:off x="457200" y="1455739"/>
            <a:ext cx="8229600" cy="5249861"/>
          </a:xfrm>
        </p:spPr>
        <p:txBody>
          <a:bodyPr>
            <a:normAutofit fontScale="70000" lnSpcReduction="20000"/>
          </a:bodyPr>
          <a:lstStyle/>
          <a:p>
            <a:r>
              <a:rPr lang="en-US" dirty="0"/>
              <a:t>Some points</a:t>
            </a:r>
          </a:p>
          <a:p>
            <a:pPr lvl="1"/>
            <a:r>
              <a:rPr lang="en-US" dirty="0"/>
              <a:t>If you don’t redistribute the code, you don’t need to share the source.</a:t>
            </a:r>
          </a:p>
          <a:p>
            <a:pPr lvl="1"/>
            <a:r>
              <a:rPr lang="en-US" dirty="0"/>
              <a:t>You can bundle software with GPL-</a:t>
            </a:r>
            <a:r>
              <a:rPr lang="en-US" dirty="0" err="1"/>
              <a:t>ed</a:t>
            </a:r>
            <a:r>
              <a:rPr lang="en-US" dirty="0"/>
              <a:t> software and not have to license the bundled software.</a:t>
            </a:r>
          </a:p>
          <a:p>
            <a:pPr lvl="2"/>
            <a:r>
              <a:rPr lang="en-US" dirty="0"/>
              <a:t>“Mere aggregations” aren’t impacted. </a:t>
            </a:r>
          </a:p>
          <a:p>
            <a:pPr lvl="1"/>
            <a:r>
              <a:rPr lang="en-US" dirty="0"/>
              <a:t>Loadable Kernel Modules are tricky though</a:t>
            </a:r>
          </a:p>
          <a:p>
            <a:pPr lvl="2"/>
            <a:r>
              <a:rPr lang="en-US" dirty="0"/>
              <a:t>Often we need device drivers for our application (we’ll be writing them later)</a:t>
            </a:r>
          </a:p>
          <a:p>
            <a:pPr lvl="2"/>
            <a:r>
              <a:rPr lang="en-US" dirty="0"/>
              <a:t>But they touch the Linux code in a non-trivial way.</a:t>
            </a:r>
          </a:p>
          <a:p>
            <a:pPr lvl="3"/>
            <a:r>
              <a:rPr lang="en-US" dirty="0"/>
              <a:t>There is some debate about if a LKM is an aggregation or a modification of the original kernel.</a:t>
            </a:r>
          </a:p>
          <a:p>
            <a:pPr lvl="3"/>
            <a:r>
              <a:rPr lang="en-US" dirty="0"/>
              <a:t>In general there are proprietary drivers out there and even open source groups that help support said drivers.</a:t>
            </a:r>
          </a:p>
          <a:p>
            <a:r>
              <a:rPr lang="en-US" dirty="0"/>
              <a:t>General theme:</a:t>
            </a:r>
          </a:p>
          <a:p>
            <a:pPr lvl="1"/>
            <a:r>
              <a:rPr lang="en-US" dirty="0"/>
              <a:t>Be sure you understand the law before you use software licensed under the GPL on a proprietary project.</a:t>
            </a:r>
          </a:p>
          <a:p>
            <a:pPr lvl="2"/>
            <a:r>
              <a:rPr lang="en-US" dirty="0"/>
              <a:t>Using </a:t>
            </a:r>
            <a:r>
              <a:rPr lang="en-US" dirty="0" err="1"/>
              <a:t>gcc</a:t>
            </a:r>
            <a:r>
              <a:rPr lang="en-US" dirty="0"/>
              <a:t> to compile or </a:t>
            </a:r>
            <a:r>
              <a:rPr lang="en-US" dirty="0" err="1"/>
              <a:t>ddd</a:t>
            </a:r>
            <a:r>
              <a:rPr lang="en-US" dirty="0"/>
              <a:t> to debug is fine, but when you are modifying the code of software licensed under the GPL you might be obligated to release your code.</a:t>
            </a:r>
          </a:p>
          <a:p>
            <a:r>
              <a:rPr lang="en-US" dirty="0"/>
              <a:t>Read (or at least scan): </a:t>
            </a:r>
            <a:r>
              <a:rPr lang="en-US" i="1" dirty="0"/>
              <a:t>The Cathedral and the Bazaar </a:t>
            </a:r>
            <a:r>
              <a:rPr lang="en-US" dirty="0"/>
              <a:t>before the midterm.</a:t>
            </a:r>
          </a:p>
        </p:txBody>
      </p:sp>
      <p:pic>
        <p:nvPicPr>
          <p:cNvPr id="4" name="Picture 2" descr="Small letter c turned 180 degrees, surrounded by a single line forming a circle."/>
          <p:cNvPicPr>
            <a:picLocks noChangeAspect="1" noChangeArrowheads="1"/>
          </p:cNvPicPr>
          <p:nvPr/>
        </p:nvPicPr>
        <p:blipFill>
          <a:blip r:embed="rId3" cstate="print"/>
          <a:srcRect/>
          <a:stretch>
            <a:fillRect/>
          </a:stretch>
        </p:blipFill>
        <p:spPr bwMode="auto">
          <a:xfrm>
            <a:off x="8001000" y="152400"/>
            <a:ext cx="1028701" cy="1028701"/>
          </a:xfrm>
          <a:prstGeom prst="rect">
            <a:avLst/>
          </a:prstGeom>
          <a:noFill/>
        </p:spPr>
      </p:pic>
      <p:sp>
        <p:nvSpPr>
          <p:cNvPr id="5" name="TextBox 4"/>
          <p:cNvSpPr txBox="1"/>
          <p:nvPr/>
        </p:nvSpPr>
        <p:spPr>
          <a:xfrm>
            <a:off x="0" y="0"/>
            <a:ext cx="2200539" cy="338554"/>
          </a:xfrm>
          <a:prstGeom prst="rect">
            <a:avLst/>
          </a:prstGeom>
          <a:noFill/>
          <a:ln>
            <a:solidFill>
              <a:srgbClr val="FF0000"/>
            </a:solidFill>
          </a:ln>
        </p:spPr>
        <p:txBody>
          <a:bodyPr wrap="none" rtlCol="0">
            <a:spAutoFit/>
          </a:bodyPr>
          <a:lstStyle/>
          <a:p>
            <a:r>
              <a:rPr lang="en-US" sz="1600" dirty="0">
                <a:solidFill>
                  <a:srgbClr val="FF0000"/>
                </a:solidFill>
              </a:rPr>
              <a:t>Background: legal issues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License and function prototypes</a:t>
            </a:r>
          </a:p>
        </p:txBody>
      </p:sp>
      <p:sp>
        <p:nvSpPr>
          <p:cNvPr id="3" name="Content Placeholder 2"/>
          <p:cNvSpPr>
            <a:spLocks noGrp="1"/>
          </p:cNvSpPr>
          <p:nvPr>
            <p:ph idx="1"/>
          </p:nvPr>
        </p:nvSpPr>
        <p:spPr>
          <a:xfrm>
            <a:off x="76200" y="1600200"/>
            <a:ext cx="8991600" cy="5105400"/>
          </a:xfrm>
        </p:spPr>
        <p:txBody>
          <a:bodyPr>
            <a:normAutofit/>
          </a:bodyPr>
          <a:lstStyle/>
          <a:p>
            <a:pPr marL="0" indent="0">
              <a:buNone/>
            </a:pPr>
            <a:r>
              <a:rPr lang="en-US" sz="1800" dirty="0">
                <a:latin typeface="Courier New" pitchFamily="49" charset="0"/>
                <a:cs typeface="Courier New" pitchFamily="49" charset="0"/>
              </a:rPr>
              <a:t>MODULE_LICENSE("Dual BSD/GPL");</a:t>
            </a:r>
            <a:br>
              <a:rPr lang="en-US" sz="1800" dirty="0">
                <a:latin typeface="Courier New" pitchFamily="49" charset="0"/>
                <a:cs typeface="Courier New" pitchFamily="49" charset="0"/>
              </a:rPr>
            </a:br>
            <a:br>
              <a:rPr lang="en-US" sz="1800" dirty="0">
                <a:latin typeface="Courier New" pitchFamily="49" charset="0"/>
                <a:cs typeface="Courier New" pitchFamily="49" charset="0"/>
              </a:rPr>
            </a:br>
            <a:r>
              <a:rPr lang="en-US" sz="1800" dirty="0">
                <a:latin typeface="Courier New" pitchFamily="49" charset="0"/>
                <a:cs typeface="Courier New" pitchFamily="49" charset="0"/>
              </a:rPr>
              <a:t>int </a:t>
            </a:r>
            <a:r>
              <a:rPr lang="en-US" sz="1800" b="1" dirty="0" err="1">
                <a:latin typeface="Courier New" pitchFamily="49" charset="0"/>
                <a:cs typeface="Courier New" pitchFamily="49" charset="0"/>
              </a:rPr>
              <a:t>memory_open</a:t>
            </a:r>
            <a:r>
              <a:rPr lang="en-US" sz="1800" dirty="0">
                <a:latin typeface="Courier New" pitchFamily="49" charset="0"/>
                <a:cs typeface="Courier New" pitchFamily="49" charset="0"/>
              </a:rPr>
              <a:t>    (struct </a:t>
            </a:r>
            <a:r>
              <a:rPr lang="en-US" sz="1800" dirty="0" err="1">
                <a:latin typeface="Courier New" pitchFamily="49" charset="0"/>
                <a:cs typeface="Courier New" pitchFamily="49" charset="0"/>
              </a:rPr>
              <a:t>inode</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inode</a:t>
            </a:r>
            <a:r>
              <a:rPr lang="en-US" sz="1800" dirty="0">
                <a:latin typeface="Courier New" pitchFamily="49" charset="0"/>
                <a:cs typeface="Courier New" pitchFamily="49" charset="0"/>
              </a:rPr>
              <a:t>, struct file *</a:t>
            </a:r>
            <a:r>
              <a:rPr lang="en-US" sz="1800" dirty="0" err="1">
                <a:latin typeface="Courier New" pitchFamily="49" charset="0"/>
                <a:cs typeface="Courier New" pitchFamily="49" charset="0"/>
              </a:rPr>
              <a:t>filp</a:t>
            </a:r>
            <a:r>
              <a:rPr lang="en-US" sz="1800" dirty="0">
                <a:latin typeface="Courier New" pitchFamily="49" charset="0"/>
                <a:cs typeface="Courier New" pitchFamily="49" charset="0"/>
              </a:rPr>
              <a:t>);</a:t>
            </a:r>
          </a:p>
          <a:p>
            <a:pPr marL="0" indent="0">
              <a:buNone/>
            </a:pPr>
            <a:br>
              <a:rPr lang="en-US" sz="1800" dirty="0">
                <a:latin typeface="Courier New" pitchFamily="49" charset="0"/>
                <a:cs typeface="Courier New" pitchFamily="49" charset="0"/>
              </a:rPr>
            </a:br>
            <a:r>
              <a:rPr lang="en-US" sz="1800" dirty="0" err="1">
                <a:latin typeface="Courier New" pitchFamily="49" charset="0"/>
                <a:cs typeface="Courier New" pitchFamily="49" charset="0"/>
              </a:rPr>
              <a:t>int</a:t>
            </a:r>
            <a:r>
              <a:rPr lang="en-US" sz="1800" dirty="0">
                <a:latin typeface="Courier New" pitchFamily="49" charset="0"/>
                <a:cs typeface="Courier New" pitchFamily="49" charset="0"/>
              </a:rPr>
              <a:t> </a:t>
            </a:r>
            <a:r>
              <a:rPr lang="en-US" sz="1800" b="1" dirty="0" err="1">
                <a:latin typeface="Courier New" pitchFamily="49" charset="0"/>
                <a:cs typeface="Courier New" pitchFamily="49" charset="0"/>
              </a:rPr>
              <a:t>memory_release</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struct</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inode</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inode</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struct</a:t>
            </a:r>
            <a:r>
              <a:rPr lang="en-US" sz="1800" dirty="0">
                <a:latin typeface="Courier New" pitchFamily="49" charset="0"/>
                <a:cs typeface="Courier New" pitchFamily="49" charset="0"/>
              </a:rPr>
              <a:t> file *</a:t>
            </a:r>
            <a:r>
              <a:rPr lang="en-US" sz="1800" dirty="0" err="1">
                <a:latin typeface="Courier New" pitchFamily="49" charset="0"/>
                <a:cs typeface="Courier New" pitchFamily="49" charset="0"/>
              </a:rPr>
              <a:t>filp</a:t>
            </a:r>
            <a:r>
              <a:rPr lang="en-US" sz="1800" dirty="0">
                <a:latin typeface="Courier New" pitchFamily="49" charset="0"/>
                <a:cs typeface="Courier New" pitchFamily="49" charset="0"/>
              </a:rPr>
              <a:t>);</a:t>
            </a:r>
          </a:p>
          <a:p>
            <a:pPr marL="0" indent="0">
              <a:buNone/>
            </a:pPr>
            <a:br>
              <a:rPr lang="en-US" sz="1800" dirty="0">
                <a:latin typeface="Courier New" pitchFamily="49" charset="0"/>
                <a:cs typeface="Courier New" pitchFamily="49" charset="0"/>
              </a:rPr>
            </a:br>
            <a:r>
              <a:rPr lang="en-US" sz="1800" dirty="0" err="1">
                <a:latin typeface="Courier New" pitchFamily="49" charset="0"/>
                <a:cs typeface="Courier New" pitchFamily="49" charset="0"/>
              </a:rPr>
              <a:t>ssize_t</a:t>
            </a:r>
            <a:r>
              <a:rPr lang="en-US" sz="1800" dirty="0">
                <a:latin typeface="Courier New" pitchFamily="49" charset="0"/>
                <a:cs typeface="Courier New" pitchFamily="49" charset="0"/>
              </a:rPr>
              <a:t> </a:t>
            </a:r>
            <a:r>
              <a:rPr lang="en-US" sz="1800" b="1" dirty="0" err="1">
                <a:latin typeface="Courier New" pitchFamily="49" charset="0"/>
                <a:cs typeface="Courier New" pitchFamily="49" charset="0"/>
              </a:rPr>
              <a:t>memory_read</a:t>
            </a:r>
            <a:r>
              <a:rPr lang="en-US" sz="1800" dirty="0">
                <a:latin typeface="Courier New" pitchFamily="49" charset="0"/>
                <a:cs typeface="Courier New" pitchFamily="49" charset="0"/>
              </a:rPr>
              <a:t> (struct file *</a:t>
            </a:r>
            <a:r>
              <a:rPr lang="en-US" sz="1800" dirty="0" err="1">
                <a:latin typeface="Courier New" pitchFamily="49" charset="0"/>
                <a:cs typeface="Courier New" pitchFamily="49" charset="0"/>
              </a:rPr>
              <a:t>filp</a:t>
            </a:r>
            <a:r>
              <a:rPr lang="en-US" sz="1800" dirty="0">
                <a:latin typeface="Courier New" pitchFamily="49" charset="0"/>
                <a:cs typeface="Courier New" pitchFamily="49" charset="0"/>
              </a:rPr>
              <a:t>, char *</a:t>
            </a:r>
            <a:r>
              <a:rPr lang="en-US" sz="1800" dirty="0" err="1">
                <a:latin typeface="Courier New" pitchFamily="49" charset="0"/>
                <a:cs typeface="Courier New" pitchFamily="49" charset="0"/>
              </a:rPr>
              <a:t>buf</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size_t</a:t>
            </a:r>
            <a:r>
              <a:rPr lang="en-US" sz="1800" dirty="0">
                <a:latin typeface="Courier New" pitchFamily="49" charset="0"/>
                <a:cs typeface="Courier New" pitchFamily="49" charset="0"/>
              </a:rPr>
              <a:t> count, </a:t>
            </a:r>
            <a:br>
              <a:rPr lang="en-US" sz="1800" dirty="0">
                <a:latin typeface="Courier New" pitchFamily="49" charset="0"/>
                <a:cs typeface="Courier New" pitchFamily="49" charset="0"/>
              </a:rPr>
            </a:b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loff_t</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f_pos</a:t>
            </a:r>
            <a:r>
              <a:rPr lang="en-US" sz="1800" dirty="0">
                <a:latin typeface="Courier New" pitchFamily="49" charset="0"/>
                <a:cs typeface="Courier New" pitchFamily="49" charset="0"/>
              </a:rPr>
              <a:t>);</a:t>
            </a:r>
          </a:p>
          <a:p>
            <a:pPr marL="0" indent="0">
              <a:buNone/>
            </a:pPr>
            <a:br>
              <a:rPr lang="en-US" sz="1800" dirty="0">
                <a:latin typeface="Courier New" pitchFamily="49" charset="0"/>
                <a:cs typeface="Courier New" pitchFamily="49" charset="0"/>
              </a:rPr>
            </a:br>
            <a:r>
              <a:rPr lang="en-US" sz="1800" dirty="0" err="1">
                <a:latin typeface="Courier New" pitchFamily="49" charset="0"/>
                <a:cs typeface="Courier New" pitchFamily="49" charset="0"/>
              </a:rPr>
              <a:t>ssize_t</a:t>
            </a:r>
            <a:r>
              <a:rPr lang="en-US" sz="1800" dirty="0">
                <a:latin typeface="Courier New" pitchFamily="49" charset="0"/>
                <a:cs typeface="Courier New" pitchFamily="49" charset="0"/>
              </a:rPr>
              <a:t> </a:t>
            </a:r>
            <a:r>
              <a:rPr lang="en-US" sz="1800" b="1" dirty="0" err="1">
                <a:latin typeface="Courier New" pitchFamily="49" charset="0"/>
                <a:cs typeface="Courier New" pitchFamily="49" charset="0"/>
              </a:rPr>
              <a:t>memory_write</a:t>
            </a:r>
            <a:r>
              <a:rPr lang="en-US" sz="1800" dirty="0">
                <a:latin typeface="Courier New" pitchFamily="49" charset="0"/>
                <a:cs typeface="Courier New" pitchFamily="49" charset="0"/>
              </a:rPr>
              <a:t> (struct file *</a:t>
            </a:r>
            <a:r>
              <a:rPr lang="en-US" sz="1800" dirty="0" err="1">
                <a:latin typeface="Courier New" pitchFamily="49" charset="0"/>
                <a:cs typeface="Courier New" pitchFamily="49" charset="0"/>
              </a:rPr>
              <a:t>filp</a:t>
            </a:r>
            <a:r>
              <a:rPr lang="en-US" sz="1800" dirty="0">
                <a:latin typeface="Courier New" pitchFamily="49" charset="0"/>
                <a:cs typeface="Courier New" pitchFamily="49" charset="0"/>
              </a:rPr>
              <a:t>, char *</a:t>
            </a:r>
            <a:r>
              <a:rPr lang="en-US" sz="1800" dirty="0" err="1">
                <a:latin typeface="Courier New" pitchFamily="49" charset="0"/>
                <a:cs typeface="Courier New" pitchFamily="49" charset="0"/>
              </a:rPr>
              <a:t>buf</a:t>
            </a:r>
            <a:r>
              <a:rPr lang="en-US" sz="1800" dirty="0">
                <a:latin typeface="Courier New" pitchFamily="49" charset="0"/>
                <a:cs typeface="Courier New" pitchFamily="49" charset="0"/>
              </a:rPr>
              <a:t>, </a:t>
            </a:r>
            <a:br>
              <a:rPr lang="en-US" sz="1800" dirty="0">
                <a:latin typeface="Courier New" pitchFamily="49" charset="0"/>
                <a:cs typeface="Courier New" pitchFamily="49" charset="0"/>
              </a:rPr>
            </a:b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size_t</a:t>
            </a:r>
            <a:r>
              <a:rPr lang="en-US" sz="1800" dirty="0">
                <a:latin typeface="Courier New" pitchFamily="49" charset="0"/>
                <a:cs typeface="Courier New" pitchFamily="49" charset="0"/>
              </a:rPr>
              <a:t> count , </a:t>
            </a:r>
            <a:r>
              <a:rPr lang="en-US" sz="1800" dirty="0" err="1">
                <a:latin typeface="Courier New" pitchFamily="49" charset="0"/>
                <a:cs typeface="Courier New" pitchFamily="49" charset="0"/>
              </a:rPr>
              <a:t>loff_t</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f_pos</a:t>
            </a:r>
            <a:r>
              <a:rPr lang="en-US" sz="1800" dirty="0">
                <a:latin typeface="Courier New" pitchFamily="49" charset="0"/>
                <a:cs typeface="Courier New" pitchFamily="49" charset="0"/>
              </a:rPr>
              <a:t>);</a:t>
            </a:r>
          </a:p>
          <a:p>
            <a:pPr marL="0" indent="0">
              <a:buNone/>
            </a:pPr>
            <a:br>
              <a:rPr lang="en-US" sz="1800" dirty="0">
                <a:latin typeface="Courier New" pitchFamily="49" charset="0"/>
                <a:cs typeface="Courier New" pitchFamily="49" charset="0"/>
              </a:rPr>
            </a:br>
            <a:r>
              <a:rPr lang="en-US" sz="1800" dirty="0">
                <a:latin typeface="Courier New" pitchFamily="49" charset="0"/>
                <a:cs typeface="Courier New" pitchFamily="49" charset="0"/>
              </a:rPr>
              <a:t>void </a:t>
            </a:r>
            <a:r>
              <a:rPr lang="en-US" sz="1800" b="1" dirty="0" err="1">
                <a:latin typeface="Courier New" pitchFamily="49" charset="0"/>
                <a:cs typeface="Courier New" pitchFamily="49" charset="0"/>
              </a:rPr>
              <a:t>memory_exit</a:t>
            </a:r>
            <a:r>
              <a:rPr lang="en-US" sz="1800" dirty="0">
                <a:latin typeface="Courier New" pitchFamily="49" charset="0"/>
                <a:cs typeface="Courier New" pitchFamily="49" charset="0"/>
              </a:rPr>
              <a:t> (void);</a:t>
            </a:r>
            <a:br>
              <a:rPr lang="en-US" sz="1800" dirty="0">
                <a:latin typeface="Courier New" pitchFamily="49" charset="0"/>
                <a:cs typeface="Courier New" pitchFamily="49" charset="0"/>
              </a:rPr>
            </a:br>
            <a:r>
              <a:rPr lang="en-US" sz="1800" dirty="0" err="1">
                <a:latin typeface="Courier New" pitchFamily="49" charset="0"/>
                <a:cs typeface="Courier New" pitchFamily="49" charset="0"/>
              </a:rPr>
              <a:t>int</a:t>
            </a:r>
            <a:r>
              <a:rPr lang="en-US" sz="1800" dirty="0">
                <a:latin typeface="Courier New" pitchFamily="49" charset="0"/>
                <a:cs typeface="Courier New" pitchFamily="49" charset="0"/>
              </a:rPr>
              <a:t> </a:t>
            </a:r>
            <a:r>
              <a:rPr lang="en-US" sz="1800" b="1" dirty="0" err="1">
                <a:latin typeface="Courier New" pitchFamily="49" charset="0"/>
                <a:cs typeface="Courier New" pitchFamily="49" charset="0"/>
              </a:rPr>
              <a:t>memory_init</a:t>
            </a:r>
            <a:r>
              <a:rPr lang="en-US" sz="1800" dirty="0">
                <a:latin typeface="Courier New" pitchFamily="49" charset="0"/>
                <a:cs typeface="Courier New" pitchFamily="49" charset="0"/>
              </a:rPr>
              <a:t> (void);</a:t>
            </a:r>
          </a:p>
          <a:p>
            <a:pPr marL="0" indent="0">
              <a:buNone/>
            </a:pPr>
            <a:endParaRPr lang="en-US" sz="1800" dirty="0"/>
          </a:p>
        </p:txBody>
      </p:sp>
      <p:sp>
        <p:nvSpPr>
          <p:cNvPr id="5" name="TextBox 4"/>
          <p:cNvSpPr txBox="1"/>
          <p:nvPr/>
        </p:nvSpPr>
        <p:spPr>
          <a:xfrm>
            <a:off x="-6251" y="11668"/>
            <a:ext cx="4289059" cy="369332"/>
          </a:xfrm>
          <a:prstGeom prst="rect">
            <a:avLst/>
          </a:prstGeom>
          <a:noFill/>
          <a:ln>
            <a:solidFill>
              <a:srgbClr val="FF0000"/>
            </a:solidFill>
          </a:ln>
        </p:spPr>
        <p:txBody>
          <a:bodyPr wrap="none" rtlCol="0">
            <a:spAutoFit/>
          </a:bodyPr>
          <a:lstStyle/>
          <a:p>
            <a:r>
              <a:rPr lang="en-US" dirty="0">
                <a:solidFill>
                  <a:srgbClr val="FF0000"/>
                </a:solidFill>
              </a:rPr>
              <a:t>Modules: single character memory example</a:t>
            </a:r>
          </a:p>
        </p:txBody>
      </p:sp>
    </p:spTree>
    <p:extLst>
      <p:ext uri="{BB962C8B-B14F-4D97-AF65-F5344CB8AC3E}">
        <p14:creationId xmlns:p14="http://schemas.microsoft.com/office/powerpoint/2010/main" val="36592723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up the standard interface</a:t>
            </a:r>
          </a:p>
        </p:txBody>
      </p:sp>
      <p:sp>
        <p:nvSpPr>
          <p:cNvPr id="3" name="Content Placeholder 2"/>
          <p:cNvSpPr>
            <a:spLocks noGrp="1"/>
          </p:cNvSpPr>
          <p:nvPr>
            <p:ph sz="half" idx="1"/>
          </p:nvPr>
        </p:nvSpPr>
        <p:spPr>
          <a:xfrm>
            <a:off x="228600" y="1600200"/>
            <a:ext cx="4572000" cy="4525963"/>
          </a:xfrm>
        </p:spPr>
        <p:txBody>
          <a:bodyPr>
            <a:normAutofit/>
          </a:bodyPr>
          <a:lstStyle/>
          <a:p>
            <a:pPr marL="0" indent="0">
              <a:buNone/>
            </a:pPr>
            <a:r>
              <a:rPr lang="en-US" sz="1800" dirty="0">
                <a:latin typeface="Courier New" pitchFamily="49" charset="0"/>
                <a:cs typeface="Courier New" pitchFamily="49" charset="0"/>
              </a:rPr>
              <a:t>struct </a:t>
            </a:r>
            <a:r>
              <a:rPr lang="en-US" sz="1800" dirty="0" err="1">
                <a:latin typeface="Courier New" pitchFamily="49" charset="0"/>
                <a:cs typeface="Courier New" pitchFamily="49" charset="0"/>
              </a:rPr>
              <a:t>file_operations</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memory_fops</a:t>
            </a:r>
            <a:r>
              <a:rPr lang="en-US" sz="1800" dirty="0">
                <a:latin typeface="Courier New" pitchFamily="49" charset="0"/>
                <a:cs typeface="Courier New" pitchFamily="49" charset="0"/>
              </a:rPr>
              <a:t> = {</a:t>
            </a:r>
            <a:br>
              <a:rPr lang="en-US" sz="1800" dirty="0">
                <a:latin typeface="Courier New" pitchFamily="49" charset="0"/>
                <a:cs typeface="Courier New" pitchFamily="49" charset="0"/>
              </a:rPr>
            </a:br>
            <a:r>
              <a:rPr lang="en-US" sz="1800" dirty="0">
                <a:latin typeface="Courier New" pitchFamily="49" charset="0"/>
                <a:cs typeface="Courier New" pitchFamily="49" charset="0"/>
              </a:rPr>
              <a:t>	read:    </a:t>
            </a:r>
            <a:r>
              <a:rPr lang="en-US" sz="1800" dirty="0" err="1">
                <a:latin typeface="Courier New" pitchFamily="49" charset="0"/>
                <a:cs typeface="Courier New" pitchFamily="49" charset="0"/>
              </a:rPr>
              <a:t>memory_read</a:t>
            </a:r>
            <a:r>
              <a:rPr lang="en-US" sz="1800" dirty="0">
                <a:latin typeface="Courier New" pitchFamily="49" charset="0"/>
                <a:cs typeface="Courier New" pitchFamily="49" charset="0"/>
              </a:rPr>
              <a:t>,</a:t>
            </a:r>
            <a:br>
              <a:rPr lang="en-US" sz="1800" dirty="0">
                <a:latin typeface="Courier New" pitchFamily="49" charset="0"/>
                <a:cs typeface="Courier New" pitchFamily="49" charset="0"/>
              </a:rPr>
            </a:br>
            <a:r>
              <a:rPr lang="en-US" sz="1800" dirty="0">
                <a:latin typeface="Courier New" pitchFamily="49" charset="0"/>
                <a:cs typeface="Courier New" pitchFamily="49" charset="0"/>
              </a:rPr>
              <a:t>	write:   </a:t>
            </a:r>
            <a:r>
              <a:rPr lang="en-US" sz="1800" dirty="0" err="1">
                <a:latin typeface="Courier New" pitchFamily="49" charset="0"/>
                <a:cs typeface="Courier New" pitchFamily="49" charset="0"/>
              </a:rPr>
              <a:t>memory_write</a:t>
            </a:r>
            <a:r>
              <a:rPr lang="en-US" sz="1800" dirty="0">
                <a:latin typeface="Courier New" pitchFamily="49" charset="0"/>
                <a:cs typeface="Courier New" pitchFamily="49" charset="0"/>
              </a:rPr>
              <a:t>,</a:t>
            </a:r>
            <a:br>
              <a:rPr lang="en-US" sz="1800" dirty="0">
                <a:latin typeface="Courier New" pitchFamily="49" charset="0"/>
                <a:cs typeface="Courier New" pitchFamily="49" charset="0"/>
              </a:rPr>
            </a:br>
            <a:r>
              <a:rPr lang="en-US" sz="1800" dirty="0">
                <a:latin typeface="Courier New" pitchFamily="49" charset="0"/>
                <a:cs typeface="Courier New" pitchFamily="49" charset="0"/>
              </a:rPr>
              <a:t>	open:    </a:t>
            </a:r>
            <a:r>
              <a:rPr lang="en-US" sz="1800" dirty="0" err="1">
                <a:latin typeface="Courier New" pitchFamily="49" charset="0"/>
                <a:cs typeface="Courier New" pitchFamily="49" charset="0"/>
              </a:rPr>
              <a:t>memory_open</a:t>
            </a:r>
            <a:r>
              <a:rPr lang="en-US" sz="1800" dirty="0">
                <a:latin typeface="Courier New" pitchFamily="49" charset="0"/>
                <a:cs typeface="Courier New" pitchFamily="49" charset="0"/>
              </a:rPr>
              <a:t>,</a:t>
            </a:r>
            <a:br>
              <a:rPr lang="en-US" sz="1800" dirty="0">
                <a:latin typeface="Courier New" pitchFamily="49" charset="0"/>
                <a:cs typeface="Courier New" pitchFamily="49" charset="0"/>
              </a:rPr>
            </a:br>
            <a:r>
              <a:rPr lang="en-US" sz="1800" dirty="0">
                <a:latin typeface="Courier New" pitchFamily="49" charset="0"/>
                <a:cs typeface="Courier New" pitchFamily="49" charset="0"/>
              </a:rPr>
              <a:t>	release: </a:t>
            </a:r>
            <a:r>
              <a:rPr lang="en-US" sz="1800" dirty="0" err="1">
                <a:latin typeface="Courier New" pitchFamily="49" charset="0"/>
                <a:cs typeface="Courier New" pitchFamily="49" charset="0"/>
              </a:rPr>
              <a:t>memory_release</a:t>
            </a:r>
            <a:br>
              <a:rPr lang="en-US" sz="1800" dirty="0">
                <a:latin typeface="Courier New" pitchFamily="49" charset="0"/>
                <a:cs typeface="Courier New" pitchFamily="49" charset="0"/>
              </a:rPr>
            </a:br>
            <a:r>
              <a:rPr lang="en-US" sz="1800" dirty="0">
                <a:latin typeface="Courier New" pitchFamily="49" charset="0"/>
                <a:cs typeface="Courier New" pitchFamily="49" charset="0"/>
              </a:rPr>
              <a:t>};</a:t>
            </a:r>
          </a:p>
          <a:p>
            <a:pPr marL="0" indent="0">
              <a:buNone/>
            </a:pPr>
            <a:r>
              <a:rPr lang="en-US" sz="1800" dirty="0">
                <a:latin typeface="Courier New" pitchFamily="49" charset="0"/>
                <a:cs typeface="Courier New" pitchFamily="49" charset="0"/>
              </a:rPr>
              <a:t>struct </a:t>
            </a:r>
            <a:r>
              <a:rPr lang="en-US" sz="1800" dirty="0" err="1">
                <a:latin typeface="Courier New" pitchFamily="49" charset="0"/>
                <a:cs typeface="Courier New" pitchFamily="49" charset="0"/>
              </a:rPr>
              <a:t>file_operations</a:t>
            </a:r>
            <a:r>
              <a:rPr lang="en-US" sz="1800" dirty="0">
                <a:latin typeface="Courier New" pitchFamily="49" charset="0"/>
                <a:cs typeface="Courier New" pitchFamily="49" charset="0"/>
              </a:rPr>
              <a:t> </a:t>
            </a:r>
          </a:p>
          <a:p>
            <a:pPr marL="0" indent="0">
              <a:buNone/>
            </a:pPr>
            <a:r>
              <a:rPr lang="en-US" sz="1800" dirty="0" err="1">
                <a:latin typeface="Courier New" pitchFamily="49" charset="0"/>
                <a:cs typeface="Courier New" pitchFamily="49" charset="0"/>
              </a:rPr>
              <a:t>memory_fops</a:t>
            </a:r>
            <a:r>
              <a:rPr lang="en-US" sz="1800" dirty="0">
                <a:latin typeface="Courier New" pitchFamily="49" charset="0"/>
                <a:cs typeface="Courier New" pitchFamily="49" charset="0"/>
              </a:rPr>
              <a:t> = {</a:t>
            </a:r>
          </a:p>
          <a:p>
            <a:pPr marL="0" indent="0">
              <a:buNone/>
            </a:pPr>
            <a:r>
              <a:rPr lang="en-US" sz="1800" dirty="0">
                <a:latin typeface="Courier New" pitchFamily="49" charset="0"/>
                <a:cs typeface="Courier New" pitchFamily="49" charset="0"/>
              </a:rPr>
              <a:t>	.read    = </a:t>
            </a:r>
            <a:r>
              <a:rPr lang="en-US" sz="1800" dirty="0" err="1">
                <a:latin typeface="Courier New" pitchFamily="49" charset="0"/>
                <a:cs typeface="Courier New" pitchFamily="49" charset="0"/>
              </a:rPr>
              <a:t>memory_read</a:t>
            </a:r>
            <a:r>
              <a:rPr lang="en-US" sz="1800" dirty="0">
                <a:latin typeface="Courier New" pitchFamily="49" charset="0"/>
                <a:cs typeface="Courier New" pitchFamily="49" charset="0"/>
              </a:rPr>
              <a:t>,</a:t>
            </a:r>
          </a:p>
          <a:p>
            <a:pPr marL="0" indent="0">
              <a:buNone/>
            </a:pPr>
            <a:r>
              <a:rPr lang="en-US" sz="1800" dirty="0">
                <a:latin typeface="Courier New" pitchFamily="49" charset="0"/>
                <a:cs typeface="Courier New" pitchFamily="49" charset="0"/>
              </a:rPr>
              <a:t>	.write   = </a:t>
            </a:r>
            <a:r>
              <a:rPr lang="en-US" sz="1800" dirty="0" err="1">
                <a:latin typeface="Courier New" pitchFamily="49" charset="0"/>
                <a:cs typeface="Courier New" pitchFamily="49" charset="0"/>
              </a:rPr>
              <a:t>memory_write</a:t>
            </a:r>
            <a:r>
              <a:rPr lang="en-US" sz="1800" dirty="0">
                <a:latin typeface="Courier New" pitchFamily="49" charset="0"/>
                <a:cs typeface="Courier New" pitchFamily="49" charset="0"/>
              </a:rPr>
              <a:t>,</a:t>
            </a:r>
          </a:p>
          <a:p>
            <a:pPr marL="0" indent="0">
              <a:buNone/>
            </a:pPr>
            <a:r>
              <a:rPr lang="en-US" sz="1800" dirty="0">
                <a:latin typeface="Courier New" pitchFamily="49" charset="0"/>
                <a:cs typeface="Courier New" pitchFamily="49" charset="0"/>
              </a:rPr>
              <a:t>	.open    = </a:t>
            </a:r>
            <a:r>
              <a:rPr lang="en-US" sz="1800" dirty="0" err="1">
                <a:latin typeface="Courier New" pitchFamily="49" charset="0"/>
                <a:cs typeface="Courier New" pitchFamily="49" charset="0"/>
              </a:rPr>
              <a:t>memory_open</a:t>
            </a:r>
            <a:r>
              <a:rPr lang="en-US" sz="1800" dirty="0">
                <a:latin typeface="Courier New" pitchFamily="49" charset="0"/>
                <a:cs typeface="Courier New" pitchFamily="49" charset="0"/>
              </a:rPr>
              <a:t>,</a:t>
            </a:r>
          </a:p>
          <a:p>
            <a:pPr marL="0" indent="0">
              <a:buNone/>
            </a:pPr>
            <a:r>
              <a:rPr lang="en-US" sz="1800" dirty="0">
                <a:latin typeface="Courier New" pitchFamily="49" charset="0"/>
                <a:cs typeface="Courier New" pitchFamily="49" charset="0"/>
              </a:rPr>
              <a:t>	.release = </a:t>
            </a:r>
            <a:r>
              <a:rPr lang="en-US" sz="1800" dirty="0" err="1">
                <a:latin typeface="Courier New" pitchFamily="49" charset="0"/>
                <a:cs typeface="Courier New" pitchFamily="49" charset="0"/>
              </a:rPr>
              <a:t>memory_release</a:t>
            </a:r>
            <a:endParaRPr lang="en-US" sz="1800" dirty="0">
              <a:latin typeface="Courier New" pitchFamily="49" charset="0"/>
              <a:cs typeface="Courier New" pitchFamily="49" charset="0"/>
            </a:endParaRPr>
          </a:p>
          <a:p>
            <a:pPr marL="0" indent="0">
              <a:buNone/>
            </a:pPr>
            <a:r>
              <a:rPr lang="en-US" sz="1800" dirty="0">
                <a:latin typeface="Courier New" pitchFamily="49" charset="0"/>
                <a:cs typeface="Courier New" pitchFamily="49" charset="0"/>
              </a:rPr>
              <a:t>};</a:t>
            </a:r>
          </a:p>
          <a:p>
            <a:pPr marL="0" indent="0">
              <a:buNone/>
            </a:pPr>
            <a:endParaRPr lang="en-US" sz="1800" dirty="0"/>
          </a:p>
          <a:p>
            <a:pPr marL="0" indent="0">
              <a:buNone/>
            </a:pPr>
            <a:endParaRPr lang="en-US" sz="1800" dirty="0"/>
          </a:p>
        </p:txBody>
      </p:sp>
      <p:sp>
        <p:nvSpPr>
          <p:cNvPr id="4" name="Content Placeholder 3"/>
          <p:cNvSpPr>
            <a:spLocks noGrp="1"/>
          </p:cNvSpPr>
          <p:nvPr>
            <p:ph sz="half" idx="2"/>
          </p:nvPr>
        </p:nvSpPr>
        <p:spPr>
          <a:xfrm>
            <a:off x="4648200" y="1600200"/>
            <a:ext cx="4343400" cy="4983162"/>
          </a:xfrm>
        </p:spPr>
        <p:txBody>
          <a:bodyPr>
            <a:normAutofit/>
          </a:bodyPr>
          <a:lstStyle/>
          <a:p>
            <a:r>
              <a:rPr lang="en-US" dirty="0"/>
              <a:t>This is a weird bit of C syntax.</a:t>
            </a:r>
          </a:p>
          <a:p>
            <a:pPr lvl="1"/>
            <a:r>
              <a:rPr lang="en-US" dirty="0"/>
              <a:t>Initializes </a:t>
            </a:r>
            <a:r>
              <a:rPr lang="en-US" dirty="0" err="1"/>
              <a:t>struct</a:t>
            </a:r>
            <a:r>
              <a:rPr lang="en-US" dirty="0"/>
              <a:t> elements.</a:t>
            </a:r>
          </a:p>
          <a:p>
            <a:pPr lvl="2"/>
            <a:r>
              <a:rPr lang="en-US" dirty="0"/>
              <a:t>So “read” member is now “</a:t>
            </a:r>
            <a:r>
              <a:rPr lang="en-US" dirty="0" err="1"/>
              <a:t>memory_read</a:t>
            </a:r>
            <a:r>
              <a:rPr lang="en-US" dirty="0"/>
              <a:t>” </a:t>
            </a:r>
          </a:p>
          <a:p>
            <a:pPr lvl="1"/>
            <a:r>
              <a:rPr lang="en-US" dirty="0"/>
              <a:t>Technically unsupported these days?</a:t>
            </a:r>
          </a:p>
          <a:p>
            <a:pPr lvl="2"/>
            <a:r>
              <a:rPr lang="en-US" dirty="0" err="1"/>
              <a:t>gcc</a:t>
            </a:r>
            <a:r>
              <a:rPr lang="en-US" dirty="0"/>
              <a:t> supports it though</a:t>
            </a:r>
          </a:p>
          <a:p>
            <a:pPr lvl="1"/>
            <a:r>
              <a:rPr lang="en-US" dirty="0"/>
              <a:t>dot notation is in the C99 standard.</a:t>
            </a:r>
          </a:p>
          <a:p>
            <a:pPr lvl="2"/>
            <a:r>
              <a:rPr lang="en-US" dirty="0"/>
              <a:t>But some kernel code still uses colon.</a:t>
            </a:r>
          </a:p>
          <a:p>
            <a:pPr lvl="1"/>
            <a:endParaRPr lang="en-US" dirty="0"/>
          </a:p>
          <a:p>
            <a:pPr lvl="1"/>
            <a:endParaRPr lang="en-US" dirty="0"/>
          </a:p>
        </p:txBody>
      </p:sp>
      <p:sp>
        <p:nvSpPr>
          <p:cNvPr id="6" name="TextBox 5"/>
          <p:cNvSpPr txBox="1"/>
          <p:nvPr/>
        </p:nvSpPr>
        <p:spPr>
          <a:xfrm>
            <a:off x="-6251" y="11668"/>
            <a:ext cx="4289059" cy="369332"/>
          </a:xfrm>
          <a:prstGeom prst="rect">
            <a:avLst/>
          </a:prstGeom>
          <a:noFill/>
          <a:ln>
            <a:solidFill>
              <a:srgbClr val="FF0000"/>
            </a:solidFill>
          </a:ln>
        </p:spPr>
        <p:txBody>
          <a:bodyPr wrap="none" rtlCol="0">
            <a:spAutoFit/>
          </a:bodyPr>
          <a:lstStyle/>
          <a:p>
            <a:r>
              <a:rPr lang="en-US" dirty="0">
                <a:solidFill>
                  <a:srgbClr val="FF0000"/>
                </a:solidFill>
              </a:rPr>
              <a:t>Modules: single character memory example</a:t>
            </a:r>
          </a:p>
        </p:txBody>
      </p:sp>
    </p:spTree>
    <p:extLst>
      <p:ext uri="{BB962C8B-B14F-4D97-AF65-F5344CB8AC3E}">
        <p14:creationId xmlns:p14="http://schemas.microsoft.com/office/powerpoint/2010/main" val="309959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circle(in)">
                                      <p:cBhvr>
                                        <p:cTn id="13" dur="2000"/>
                                        <p:tgtEl>
                                          <p:spTgt spid="4">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circle(in)">
                                      <p:cBhvr>
                                        <p:cTn id="16" dur="2000"/>
                                        <p:tgtEl>
                                          <p:spTgt spid="4">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circle(in)">
                                      <p:cBhvr>
                                        <p:cTn id="19" dur="20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childTnLst>
                                </p:cTn>
                              </p:par>
                              <p:par>
                                <p:cTn id="36" presetID="2" presetClass="entr" presetSubtype="4" fill="hold" nodeType="with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 calcmode="lin" valueType="num">
                                      <p:cBhvr additive="base">
                                        <p:cTn id="3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5" end="5"/>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additive="base">
                                        <p:cTn id="42"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file_operations</a:t>
            </a:r>
            <a:r>
              <a:rPr lang="en-US" dirty="0"/>
              <a:t> </a:t>
            </a:r>
            <a:r>
              <a:rPr lang="en-US" dirty="0" err="1"/>
              <a:t>struct</a:t>
            </a:r>
            <a:endParaRPr lang="en-US" dirty="0"/>
          </a:p>
        </p:txBody>
      </p:sp>
      <p:sp>
        <p:nvSpPr>
          <p:cNvPr id="3" name="Content Placeholder 2"/>
          <p:cNvSpPr>
            <a:spLocks noGrp="1"/>
          </p:cNvSpPr>
          <p:nvPr>
            <p:ph idx="1"/>
          </p:nvPr>
        </p:nvSpPr>
        <p:spPr>
          <a:xfrm>
            <a:off x="-76200" y="1600200"/>
            <a:ext cx="9144000" cy="5029200"/>
          </a:xfrm>
        </p:spPr>
        <p:txBody>
          <a:bodyPr>
            <a:normAutofit/>
          </a:bodyPr>
          <a:lstStyle/>
          <a:p>
            <a:pPr marL="0" indent="0">
              <a:buNone/>
            </a:pPr>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file_operations</a:t>
            </a:r>
            <a:r>
              <a:rPr lang="en-US" sz="1400" dirty="0">
                <a:latin typeface="Courier New" pitchFamily="49" charset="0"/>
                <a:cs typeface="Courier New" pitchFamily="49" charset="0"/>
              </a:rPr>
              <a:t> {</a:t>
            </a:r>
          </a:p>
          <a:p>
            <a:pPr marL="0" indent="0">
              <a:buNone/>
            </a:pP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ssize_t</a:t>
            </a:r>
            <a:r>
              <a:rPr lang="en-US" sz="1400" dirty="0">
                <a:latin typeface="Courier New" pitchFamily="49" charset="0"/>
                <a:cs typeface="Courier New" pitchFamily="49" charset="0"/>
              </a:rPr>
              <a:t>(*read) (</a:t>
            </a:r>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file *, char __user *, </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loff_t</a:t>
            </a:r>
            <a:r>
              <a:rPr lang="en-US" sz="1400" dirty="0">
                <a:latin typeface="Courier New" pitchFamily="49" charset="0"/>
                <a:cs typeface="Courier New" pitchFamily="49" charset="0"/>
              </a:rPr>
              <a:t> *);</a:t>
            </a:r>
          </a:p>
          <a:p>
            <a:pPr marL="0" indent="0">
              <a:buNone/>
            </a:pP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ssize_t</a:t>
            </a:r>
            <a:r>
              <a:rPr lang="en-US" sz="1400" dirty="0">
                <a:latin typeface="Courier New" pitchFamily="49" charset="0"/>
                <a:cs typeface="Courier New" pitchFamily="49" charset="0"/>
              </a:rPr>
              <a:t>(*write) (</a:t>
            </a:r>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file *, </a:t>
            </a:r>
            <a:r>
              <a:rPr lang="en-US" sz="1400" dirty="0" err="1">
                <a:latin typeface="Courier New" pitchFamily="49" charset="0"/>
                <a:cs typeface="Courier New" pitchFamily="49" charset="0"/>
              </a:rPr>
              <a:t>const</a:t>
            </a:r>
            <a:r>
              <a:rPr lang="en-US" sz="1400" dirty="0">
                <a:latin typeface="Courier New" pitchFamily="49" charset="0"/>
                <a:cs typeface="Courier New" pitchFamily="49" charset="0"/>
              </a:rPr>
              <a:t> char __user *, </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loff_t</a:t>
            </a:r>
            <a:r>
              <a:rPr lang="en-US" sz="1400" dirty="0">
                <a:latin typeface="Courier New" pitchFamily="49" charset="0"/>
                <a:cs typeface="Courier New" pitchFamily="49" charset="0"/>
              </a:rPr>
              <a:t> *);</a:t>
            </a:r>
          </a:p>
          <a:p>
            <a:pPr marL="0" indent="0">
              <a:buNone/>
            </a:pP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ioctl</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inode</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file *, unsigned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unsigned long);</a:t>
            </a:r>
          </a:p>
          <a:p>
            <a:pPr marL="0" indent="0">
              <a:buNone/>
            </a:pP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(*open) (</a:t>
            </a:r>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inode</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file *);</a:t>
            </a:r>
          </a:p>
          <a:p>
            <a:pPr marL="0" indent="0">
              <a:buNone/>
            </a:pP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(*release) (</a:t>
            </a:r>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inode</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file *);</a:t>
            </a:r>
          </a:p>
          <a:p>
            <a:pPr marL="0" indent="0">
              <a:buNone/>
            </a:pP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fsync</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file *, </a:t>
            </a:r>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dentry</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datasync</a:t>
            </a:r>
            <a:r>
              <a:rPr lang="en-US" sz="1400" dirty="0">
                <a:latin typeface="Courier New" pitchFamily="49" charset="0"/>
                <a:cs typeface="Courier New" pitchFamily="49" charset="0"/>
              </a:rPr>
              <a:t>);</a:t>
            </a:r>
          </a:p>
          <a:p>
            <a:pPr marL="0" indent="0">
              <a:buNone/>
            </a:pP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aio_fsync</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kiocb</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datasync</a:t>
            </a:r>
            <a:r>
              <a:rPr lang="en-US" sz="1400" dirty="0">
                <a:latin typeface="Courier New" pitchFamily="49" charset="0"/>
                <a:cs typeface="Courier New" pitchFamily="49" charset="0"/>
              </a:rPr>
              <a:t>);</a:t>
            </a:r>
          </a:p>
          <a:p>
            <a:pPr marL="0" indent="0">
              <a:buNone/>
            </a:pP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fasync</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file *,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a:t>
            </a:r>
          </a:p>
          <a:p>
            <a:pPr marL="0" indent="0">
              <a:buNone/>
            </a:pP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(*lock) (</a:t>
            </a:r>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file *, </a:t>
            </a:r>
            <a:r>
              <a:rPr lang="en-US" sz="1400" dirty="0" err="1">
                <a:latin typeface="Courier New" pitchFamily="49" charset="0"/>
                <a:cs typeface="Courier New" pitchFamily="49" charset="0"/>
              </a:rPr>
              <a:t>int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struct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file_lock</a:t>
            </a:r>
            <a:r>
              <a:rPr lang="en-US" sz="1400" dirty="0">
                <a:latin typeface="Courier New" pitchFamily="49" charset="0"/>
                <a:cs typeface="Courier New" pitchFamily="49" charset="0"/>
              </a:rPr>
              <a:t> *);</a:t>
            </a:r>
          </a:p>
          <a:p>
            <a:pPr marL="0" indent="0">
              <a:buNone/>
            </a:pP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ssize_t</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readv</a:t>
            </a:r>
            <a:r>
              <a:rPr lang="en-US" sz="1400" dirty="0">
                <a:latin typeface="Courier New" pitchFamily="49" charset="0"/>
                <a:cs typeface="Courier New" pitchFamily="49" charset="0"/>
              </a:rPr>
              <a:t>) (struct file *, const struct </a:t>
            </a:r>
            <a:r>
              <a:rPr lang="en-US" sz="1400" dirty="0" err="1">
                <a:latin typeface="Courier New" pitchFamily="49" charset="0"/>
                <a:cs typeface="Courier New" pitchFamily="49" charset="0"/>
              </a:rPr>
              <a:t>iovec</a:t>
            </a:r>
            <a:r>
              <a:rPr lang="en-US" sz="1400" dirty="0">
                <a:latin typeface="Courier New" pitchFamily="49" charset="0"/>
                <a:cs typeface="Courier New" pitchFamily="49" charset="0"/>
              </a:rPr>
              <a:t> *, unsigned long, </a:t>
            </a:r>
            <a:r>
              <a:rPr lang="en-US" sz="1400" dirty="0" err="1">
                <a:latin typeface="Courier New" pitchFamily="49" charset="0"/>
                <a:cs typeface="Courier New" pitchFamily="49" charset="0"/>
              </a:rPr>
              <a:t>loff_t</a:t>
            </a:r>
            <a:r>
              <a:rPr lang="en-US" sz="1400" dirty="0">
                <a:latin typeface="Courier New" pitchFamily="49" charset="0"/>
                <a:cs typeface="Courier New" pitchFamily="49" charset="0"/>
              </a:rPr>
              <a:t> *);</a:t>
            </a:r>
          </a:p>
          <a:p>
            <a:pPr marL="0" indent="0">
              <a:buNone/>
            </a:pP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ssize_t</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writev</a:t>
            </a:r>
            <a:r>
              <a:rPr lang="en-US" sz="1400" dirty="0">
                <a:latin typeface="Courier New" pitchFamily="49" charset="0"/>
                <a:cs typeface="Courier New" pitchFamily="49" charset="0"/>
              </a:rPr>
              <a:t>) (struct file *, const struct </a:t>
            </a:r>
            <a:r>
              <a:rPr lang="en-US" sz="1400" dirty="0" err="1">
                <a:latin typeface="Courier New" pitchFamily="49" charset="0"/>
                <a:cs typeface="Courier New" pitchFamily="49" charset="0"/>
              </a:rPr>
              <a:t>iovec</a:t>
            </a:r>
            <a:r>
              <a:rPr lang="en-US" sz="1400" dirty="0">
                <a:latin typeface="Courier New" pitchFamily="49" charset="0"/>
                <a:cs typeface="Courier New" pitchFamily="49" charset="0"/>
              </a:rPr>
              <a:t> *, unsigned long, </a:t>
            </a:r>
            <a:r>
              <a:rPr lang="en-US" sz="1400" dirty="0" err="1">
                <a:latin typeface="Courier New" pitchFamily="49" charset="0"/>
                <a:cs typeface="Courier New" pitchFamily="49" charset="0"/>
              </a:rPr>
              <a:t>loff_t</a:t>
            </a:r>
            <a:r>
              <a:rPr lang="en-US" sz="1400" dirty="0">
                <a:latin typeface="Courier New" pitchFamily="49" charset="0"/>
                <a:cs typeface="Courier New" pitchFamily="49" charset="0"/>
              </a:rPr>
              <a:t> *);</a:t>
            </a:r>
          </a:p>
          <a:p>
            <a:pPr marL="0" indent="0">
              <a:buNone/>
            </a:pP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ssize_t</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sendfile</a:t>
            </a:r>
            <a:r>
              <a:rPr lang="en-US" sz="1400" dirty="0">
                <a:latin typeface="Courier New" pitchFamily="49" charset="0"/>
                <a:cs typeface="Courier New" pitchFamily="49" charset="0"/>
              </a:rPr>
              <a:t>) (struct file *, </a:t>
            </a:r>
            <a:r>
              <a:rPr lang="en-US" sz="1400" dirty="0" err="1">
                <a:latin typeface="Courier New" pitchFamily="49" charset="0"/>
                <a:cs typeface="Courier New" pitchFamily="49" charset="0"/>
              </a:rPr>
              <a:t>loff_t</a:t>
            </a:r>
            <a:r>
              <a:rPr lang="en-US" sz="1400" dirty="0">
                <a:latin typeface="Courier New" pitchFamily="49" charset="0"/>
                <a:cs typeface="Courier New" pitchFamily="49" charset="0"/>
              </a:rPr>
              <a:t> *, </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read_actor_t</a:t>
            </a:r>
            <a:r>
              <a:rPr lang="en-US" sz="1400" dirty="0">
                <a:latin typeface="Courier New" pitchFamily="49" charset="0"/>
                <a:cs typeface="Courier New" pitchFamily="49" charset="0"/>
              </a:rPr>
              <a:t>, void __user *);</a:t>
            </a:r>
          </a:p>
          <a:p>
            <a:pPr marL="0" indent="0">
              <a:buNone/>
            </a:pP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ssize_t</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sendpage</a:t>
            </a:r>
            <a:r>
              <a:rPr lang="en-US" sz="1400" dirty="0">
                <a:latin typeface="Courier New" pitchFamily="49" charset="0"/>
                <a:cs typeface="Courier New" pitchFamily="49" charset="0"/>
              </a:rPr>
              <a:t>) (struct file *, struct page *, int, </a:t>
            </a:r>
            <a:r>
              <a:rPr lang="en-US" sz="1400" dirty="0" err="1">
                <a:latin typeface="Courier New" pitchFamily="49" charset="0"/>
                <a:cs typeface="Courier New" pitchFamily="49" charset="0"/>
              </a:rPr>
              <a:t>size_t</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loff_t</a:t>
            </a:r>
            <a:r>
              <a:rPr lang="en-US" sz="1400" dirty="0">
                <a:latin typeface="Courier New" pitchFamily="49" charset="0"/>
                <a:cs typeface="Courier New" pitchFamily="49" charset="0"/>
              </a:rPr>
              <a:t> *, int);</a:t>
            </a:r>
          </a:p>
          <a:p>
            <a:pPr marL="0" indent="0">
              <a:buNone/>
            </a:pPr>
            <a:r>
              <a:rPr lang="en-US" sz="1400" dirty="0">
                <a:latin typeface="Courier New" pitchFamily="49" charset="0"/>
                <a:cs typeface="Courier New" pitchFamily="49" charset="0"/>
              </a:rPr>
              <a:t>  </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unsigned long (*</a:t>
            </a:r>
            <a:r>
              <a:rPr lang="en-US" sz="1400" dirty="0" err="1">
                <a:latin typeface="Courier New" pitchFamily="49" charset="0"/>
                <a:cs typeface="Courier New" pitchFamily="49" charset="0"/>
              </a:rPr>
              <a:t>get_unmapped_area</a:t>
            </a:r>
            <a:r>
              <a:rPr lang="en-US" sz="1400" dirty="0">
                <a:latin typeface="Courier New" pitchFamily="49" charset="0"/>
                <a:cs typeface="Courier New" pitchFamily="49" charset="0"/>
              </a:rPr>
              <a:t>) (struct file *, unsigned long, </a:t>
            </a:r>
            <a:br>
              <a:rPr lang="en-US" sz="1400" dirty="0">
                <a:latin typeface="Courier New" pitchFamily="49" charset="0"/>
                <a:cs typeface="Courier New" pitchFamily="49" charset="0"/>
              </a:rPr>
            </a:br>
            <a:r>
              <a:rPr lang="en-US" sz="1400" dirty="0">
                <a:latin typeface="Courier New" pitchFamily="49" charset="0"/>
                <a:cs typeface="Courier New" pitchFamily="49" charset="0"/>
              </a:rPr>
              <a:t>  unsigned </a:t>
            </a:r>
            <a:r>
              <a:rPr lang="en-US" sz="1400" dirty="0" err="1">
                <a:latin typeface="Courier New" pitchFamily="49" charset="0"/>
                <a:cs typeface="Courier New" pitchFamily="49" charset="0"/>
              </a:rPr>
              <a:t>long,unsigned</a:t>
            </a:r>
            <a:r>
              <a:rPr lang="en-US" sz="1400" dirty="0">
                <a:latin typeface="Courier New" pitchFamily="49" charset="0"/>
                <a:cs typeface="Courier New" pitchFamily="49" charset="0"/>
              </a:rPr>
              <a:t> </a:t>
            </a:r>
            <a:r>
              <a:rPr lang="en-US" sz="1400" dirty="0" err="1">
                <a:latin typeface="Courier New" pitchFamily="49" charset="0"/>
                <a:cs typeface="Courier New" pitchFamily="49" charset="0"/>
              </a:rPr>
              <a:t>long,unsigned</a:t>
            </a:r>
            <a:r>
              <a:rPr lang="en-US" sz="1400" dirty="0">
                <a:latin typeface="Courier New" pitchFamily="49" charset="0"/>
                <a:cs typeface="Courier New" pitchFamily="49" charset="0"/>
              </a:rPr>
              <a:t> long);</a:t>
            </a:r>
          </a:p>
          <a:p>
            <a:pPr marL="0" indent="0">
              <a:buNone/>
            </a:pPr>
            <a:r>
              <a:rPr lang="en-US" sz="1400" dirty="0"/>
              <a:t>};</a:t>
            </a:r>
          </a:p>
        </p:txBody>
      </p:sp>
      <p:sp>
        <p:nvSpPr>
          <p:cNvPr id="5" name="TextBox 4"/>
          <p:cNvSpPr txBox="1"/>
          <p:nvPr/>
        </p:nvSpPr>
        <p:spPr>
          <a:xfrm>
            <a:off x="-6251" y="11668"/>
            <a:ext cx="4289059" cy="369332"/>
          </a:xfrm>
          <a:prstGeom prst="rect">
            <a:avLst/>
          </a:prstGeom>
          <a:noFill/>
          <a:ln>
            <a:solidFill>
              <a:srgbClr val="FF0000"/>
            </a:solidFill>
          </a:ln>
        </p:spPr>
        <p:txBody>
          <a:bodyPr wrap="none" rtlCol="0">
            <a:spAutoFit/>
          </a:bodyPr>
          <a:lstStyle/>
          <a:p>
            <a:r>
              <a:rPr lang="en-US" dirty="0">
                <a:solidFill>
                  <a:srgbClr val="FF0000"/>
                </a:solidFill>
              </a:rPr>
              <a:t>Modules: single character memory example</a:t>
            </a:r>
          </a:p>
        </p:txBody>
      </p:sp>
    </p:spTree>
    <p:extLst>
      <p:ext uri="{BB962C8B-B14F-4D97-AF65-F5344CB8AC3E}">
        <p14:creationId xmlns:p14="http://schemas.microsoft.com/office/powerpoint/2010/main" val="38282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1" end="1"/>
                                            </p:txEl>
                                          </p:spTgt>
                                        </p:tgtEl>
                                        <p:attrNameLst>
                                          <p:attrName>r</p:attrName>
                                        </p:attrNameLst>
                                      </p:cBhvr>
                                    </p:animRot>
                                    <p:animRot by="-240000">
                                      <p:cBhvr>
                                        <p:cTn id="7" dur="200" fill="hold">
                                          <p:stCondLst>
                                            <p:cond delay="200"/>
                                          </p:stCondLst>
                                        </p:cTn>
                                        <p:tgtEl>
                                          <p:spTgt spid="3">
                                            <p:txEl>
                                              <p:pRg st="1" end="1"/>
                                            </p:txEl>
                                          </p:spTgt>
                                        </p:tgtEl>
                                        <p:attrNameLst>
                                          <p:attrName>r</p:attrName>
                                        </p:attrNameLst>
                                      </p:cBhvr>
                                    </p:animRot>
                                    <p:animRot by="240000">
                                      <p:cBhvr>
                                        <p:cTn id="8" dur="200" fill="hold">
                                          <p:stCondLst>
                                            <p:cond delay="400"/>
                                          </p:stCondLst>
                                        </p:cTn>
                                        <p:tgtEl>
                                          <p:spTgt spid="3">
                                            <p:txEl>
                                              <p:pRg st="1" end="1"/>
                                            </p:txEl>
                                          </p:spTgt>
                                        </p:tgtEl>
                                        <p:attrNameLst>
                                          <p:attrName>r</p:attrName>
                                        </p:attrNameLst>
                                      </p:cBhvr>
                                    </p:animRot>
                                    <p:animRot by="-240000">
                                      <p:cBhvr>
                                        <p:cTn id="9" dur="200" fill="hold">
                                          <p:stCondLst>
                                            <p:cond delay="600"/>
                                          </p:stCondLst>
                                        </p:cTn>
                                        <p:tgtEl>
                                          <p:spTgt spid="3">
                                            <p:txEl>
                                              <p:pRg st="1" end="1"/>
                                            </p:txEl>
                                          </p:spTgt>
                                        </p:tgtEl>
                                        <p:attrNameLst>
                                          <p:attrName>r</p:attrName>
                                        </p:attrNameLst>
                                      </p:cBhvr>
                                    </p:animRot>
                                    <p:animRot by="120000">
                                      <p:cBhvr>
                                        <p:cTn id="10" dur="200" fill="hold">
                                          <p:stCondLst>
                                            <p:cond delay="800"/>
                                          </p:stCondLst>
                                        </p:cTn>
                                        <p:tgtEl>
                                          <p:spTgt spid="3">
                                            <p:txEl>
                                              <p:pRg st="1" end="1"/>
                                            </p:txEl>
                                          </p:spTgt>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3">
                                            <p:txEl>
                                              <p:pRg st="2" end="2"/>
                                            </p:txEl>
                                          </p:spTgt>
                                        </p:tgtEl>
                                        <p:attrNameLst>
                                          <p:attrName>r</p:attrName>
                                        </p:attrNameLst>
                                      </p:cBhvr>
                                    </p:animRot>
                                    <p:animRot by="-240000">
                                      <p:cBhvr>
                                        <p:cTn id="13" dur="200" fill="hold">
                                          <p:stCondLst>
                                            <p:cond delay="200"/>
                                          </p:stCondLst>
                                        </p:cTn>
                                        <p:tgtEl>
                                          <p:spTgt spid="3">
                                            <p:txEl>
                                              <p:pRg st="2" end="2"/>
                                            </p:txEl>
                                          </p:spTgt>
                                        </p:tgtEl>
                                        <p:attrNameLst>
                                          <p:attrName>r</p:attrName>
                                        </p:attrNameLst>
                                      </p:cBhvr>
                                    </p:animRot>
                                    <p:animRot by="240000">
                                      <p:cBhvr>
                                        <p:cTn id="14" dur="200" fill="hold">
                                          <p:stCondLst>
                                            <p:cond delay="400"/>
                                          </p:stCondLst>
                                        </p:cTn>
                                        <p:tgtEl>
                                          <p:spTgt spid="3">
                                            <p:txEl>
                                              <p:pRg st="2" end="2"/>
                                            </p:txEl>
                                          </p:spTgt>
                                        </p:tgtEl>
                                        <p:attrNameLst>
                                          <p:attrName>r</p:attrName>
                                        </p:attrNameLst>
                                      </p:cBhvr>
                                    </p:animRot>
                                    <p:animRot by="-240000">
                                      <p:cBhvr>
                                        <p:cTn id="15" dur="200" fill="hold">
                                          <p:stCondLst>
                                            <p:cond delay="600"/>
                                          </p:stCondLst>
                                        </p:cTn>
                                        <p:tgtEl>
                                          <p:spTgt spid="3">
                                            <p:txEl>
                                              <p:pRg st="2" end="2"/>
                                            </p:txEl>
                                          </p:spTgt>
                                        </p:tgtEl>
                                        <p:attrNameLst>
                                          <p:attrName>r</p:attrName>
                                        </p:attrNameLst>
                                      </p:cBhvr>
                                    </p:animRot>
                                    <p:animRot by="120000">
                                      <p:cBhvr>
                                        <p:cTn id="16" dur="200" fill="hold">
                                          <p:stCondLst>
                                            <p:cond delay="800"/>
                                          </p:stCondLst>
                                        </p:cTn>
                                        <p:tgtEl>
                                          <p:spTgt spid="3">
                                            <p:txEl>
                                              <p:pRg st="2" end="2"/>
                                            </p:txEl>
                                          </p:spTgt>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3">
                                            <p:txEl>
                                              <p:pRg st="3" end="3"/>
                                            </p:txEl>
                                          </p:spTgt>
                                        </p:tgtEl>
                                        <p:attrNameLst>
                                          <p:attrName>r</p:attrName>
                                        </p:attrNameLst>
                                      </p:cBhvr>
                                    </p:animRot>
                                    <p:animRot by="-240000">
                                      <p:cBhvr>
                                        <p:cTn id="19" dur="200" fill="hold">
                                          <p:stCondLst>
                                            <p:cond delay="200"/>
                                          </p:stCondLst>
                                        </p:cTn>
                                        <p:tgtEl>
                                          <p:spTgt spid="3">
                                            <p:txEl>
                                              <p:pRg st="3" end="3"/>
                                            </p:txEl>
                                          </p:spTgt>
                                        </p:tgtEl>
                                        <p:attrNameLst>
                                          <p:attrName>r</p:attrName>
                                        </p:attrNameLst>
                                      </p:cBhvr>
                                    </p:animRot>
                                    <p:animRot by="240000">
                                      <p:cBhvr>
                                        <p:cTn id="20" dur="200" fill="hold">
                                          <p:stCondLst>
                                            <p:cond delay="400"/>
                                          </p:stCondLst>
                                        </p:cTn>
                                        <p:tgtEl>
                                          <p:spTgt spid="3">
                                            <p:txEl>
                                              <p:pRg st="3" end="3"/>
                                            </p:txEl>
                                          </p:spTgt>
                                        </p:tgtEl>
                                        <p:attrNameLst>
                                          <p:attrName>r</p:attrName>
                                        </p:attrNameLst>
                                      </p:cBhvr>
                                    </p:animRot>
                                    <p:animRot by="-240000">
                                      <p:cBhvr>
                                        <p:cTn id="21" dur="200" fill="hold">
                                          <p:stCondLst>
                                            <p:cond delay="600"/>
                                          </p:stCondLst>
                                        </p:cTn>
                                        <p:tgtEl>
                                          <p:spTgt spid="3">
                                            <p:txEl>
                                              <p:pRg st="3" end="3"/>
                                            </p:txEl>
                                          </p:spTgt>
                                        </p:tgtEl>
                                        <p:attrNameLst>
                                          <p:attrName>r</p:attrName>
                                        </p:attrNameLst>
                                      </p:cBhvr>
                                    </p:animRot>
                                    <p:animRot by="120000">
                                      <p:cBhvr>
                                        <p:cTn id="22" dur="200" fill="hold">
                                          <p:stCondLst>
                                            <p:cond delay="800"/>
                                          </p:stCondLst>
                                        </p:cTn>
                                        <p:tgtEl>
                                          <p:spTgt spid="3">
                                            <p:txEl>
                                              <p:pRg st="3" end="3"/>
                                            </p:txEl>
                                          </p:spTgt>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3">
                                            <p:txEl>
                                              <p:pRg st="4" end="4"/>
                                            </p:txEl>
                                          </p:spTgt>
                                        </p:tgtEl>
                                        <p:attrNameLst>
                                          <p:attrName>r</p:attrName>
                                        </p:attrNameLst>
                                      </p:cBhvr>
                                    </p:animRot>
                                    <p:animRot by="-240000">
                                      <p:cBhvr>
                                        <p:cTn id="25" dur="200" fill="hold">
                                          <p:stCondLst>
                                            <p:cond delay="200"/>
                                          </p:stCondLst>
                                        </p:cTn>
                                        <p:tgtEl>
                                          <p:spTgt spid="3">
                                            <p:txEl>
                                              <p:pRg st="4" end="4"/>
                                            </p:txEl>
                                          </p:spTgt>
                                        </p:tgtEl>
                                        <p:attrNameLst>
                                          <p:attrName>r</p:attrName>
                                        </p:attrNameLst>
                                      </p:cBhvr>
                                    </p:animRot>
                                    <p:animRot by="240000">
                                      <p:cBhvr>
                                        <p:cTn id="26" dur="200" fill="hold">
                                          <p:stCondLst>
                                            <p:cond delay="400"/>
                                          </p:stCondLst>
                                        </p:cTn>
                                        <p:tgtEl>
                                          <p:spTgt spid="3">
                                            <p:txEl>
                                              <p:pRg st="4" end="4"/>
                                            </p:txEl>
                                          </p:spTgt>
                                        </p:tgtEl>
                                        <p:attrNameLst>
                                          <p:attrName>r</p:attrName>
                                        </p:attrNameLst>
                                      </p:cBhvr>
                                    </p:animRot>
                                    <p:animRot by="-240000">
                                      <p:cBhvr>
                                        <p:cTn id="27" dur="200" fill="hold">
                                          <p:stCondLst>
                                            <p:cond delay="600"/>
                                          </p:stCondLst>
                                        </p:cTn>
                                        <p:tgtEl>
                                          <p:spTgt spid="3">
                                            <p:txEl>
                                              <p:pRg st="4" end="4"/>
                                            </p:txEl>
                                          </p:spTgt>
                                        </p:tgtEl>
                                        <p:attrNameLst>
                                          <p:attrName>r</p:attrName>
                                        </p:attrNameLst>
                                      </p:cBhvr>
                                    </p:animRot>
                                    <p:animRot by="120000">
                                      <p:cBhvr>
                                        <p:cTn id="28" dur="200" fill="hold">
                                          <p:stCondLst>
                                            <p:cond delay="800"/>
                                          </p:stCondLst>
                                        </p:cTn>
                                        <p:tgtEl>
                                          <p:spTgt spid="3">
                                            <p:txEl>
                                              <p:pRg st="4" end="4"/>
                                            </p:txEl>
                                          </p:spTgt>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3">
                                            <p:txEl>
                                              <p:pRg st="5" end="5"/>
                                            </p:txEl>
                                          </p:spTgt>
                                        </p:tgtEl>
                                        <p:attrNameLst>
                                          <p:attrName>r</p:attrName>
                                        </p:attrNameLst>
                                      </p:cBhvr>
                                    </p:animRot>
                                    <p:animRot by="-240000">
                                      <p:cBhvr>
                                        <p:cTn id="31" dur="200" fill="hold">
                                          <p:stCondLst>
                                            <p:cond delay="200"/>
                                          </p:stCondLst>
                                        </p:cTn>
                                        <p:tgtEl>
                                          <p:spTgt spid="3">
                                            <p:txEl>
                                              <p:pRg st="5" end="5"/>
                                            </p:txEl>
                                          </p:spTgt>
                                        </p:tgtEl>
                                        <p:attrNameLst>
                                          <p:attrName>r</p:attrName>
                                        </p:attrNameLst>
                                      </p:cBhvr>
                                    </p:animRot>
                                    <p:animRot by="240000">
                                      <p:cBhvr>
                                        <p:cTn id="32" dur="200" fill="hold">
                                          <p:stCondLst>
                                            <p:cond delay="400"/>
                                          </p:stCondLst>
                                        </p:cTn>
                                        <p:tgtEl>
                                          <p:spTgt spid="3">
                                            <p:txEl>
                                              <p:pRg st="5" end="5"/>
                                            </p:txEl>
                                          </p:spTgt>
                                        </p:tgtEl>
                                        <p:attrNameLst>
                                          <p:attrName>r</p:attrName>
                                        </p:attrNameLst>
                                      </p:cBhvr>
                                    </p:animRot>
                                    <p:animRot by="-240000">
                                      <p:cBhvr>
                                        <p:cTn id="33" dur="200" fill="hold">
                                          <p:stCondLst>
                                            <p:cond delay="600"/>
                                          </p:stCondLst>
                                        </p:cTn>
                                        <p:tgtEl>
                                          <p:spTgt spid="3">
                                            <p:txEl>
                                              <p:pRg st="5" end="5"/>
                                            </p:txEl>
                                          </p:spTgt>
                                        </p:tgtEl>
                                        <p:attrNameLst>
                                          <p:attrName>r</p:attrName>
                                        </p:attrNameLst>
                                      </p:cBhvr>
                                    </p:animRot>
                                    <p:animRot by="120000">
                                      <p:cBhvr>
                                        <p:cTn id="34" dur="200" fill="hold">
                                          <p:stCondLst>
                                            <p:cond delay="800"/>
                                          </p:stCondLst>
                                        </p:cTn>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en-US" dirty="0" err="1"/>
              <a:t>file_operations</a:t>
            </a:r>
            <a:r>
              <a:rPr lang="en-US" dirty="0"/>
              <a:t>:</a:t>
            </a:r>
            <a:br>
              <a:rPr lang="en-US" dirty="0"/>
            </a:br>
            <a:r>
              <a:rPr lang="en-US" dirty="0"/>
              <a:t>A few members</a:t>
            </a:r>
          </a:p>
        </p:txBody>
      </p:sp>
      <p:sp>
        <p:nvSpPr>
          <p:cNvPr id="6" name="Content Placeholder 5"/>
          <p:cNvSpPr>
            <a:spLocks noGrp="1"/>
          </p:cNvSpPr>
          <p:nvPr>
            <p:ph idx="1"/>
          </p:nvPr>
        </p:nvSpPr>
        <p:spPr/>
        <p:txBody>
          <a:bodyPr>
            <a:normAutofit/>
          </a:bodyPr>
          <a:lstStyle/>
          <a:p>
            <a:pPr marL="0" indent="0">
              <a:buNone/>
            </a:pPr>
            <a:endParaRPr lang="en-US" sz="1800" dirty="0">
              <a:latin typeface="Courier New" pitchFamily="49" charset="0"/>
              <a:cs typeface="Courier New" pitchFamily="49" charset="0"/>
            </a:endParaRPr>
          </a:p>
          <a:p>
            <a:pPr marL="0" indent="0">
              <a:buNone/>
            </a:pPr>
            <a:r>
              <a:rPr lang="en-US" sz="1800" dirty="0" err="1">
                <a:latin typeface="Courier New" pitchFamily="49" charset="0"/>
                <a:cs typeface="Courier New" pitchFamily="49" charset="0"/>
              </a:rPr>
              <a:t>struct</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file_operations</a:t>
            </a:r>
            <a:r>
              <a:rPr lang="en-US" sz="1800" dirty="0">
                <a:latin typeface="Courier New" pitchFamily="49" charset="0"/>
                <a:cs typeface="Courier New" pitchFamily="49" charset="0"/>
              </a:rPr>
              <a:t> {</a:t>
            </a:r>
          </a:p>
          <a:p>
            <a:pPr marL="0" indent="0">
              <a:buNone/>
            </a:pP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ssize_t</a:t>
            </a:r>
            <a:r>
              <a:rPr lang="en-US" sz="1800" dirty="0">
                <a:latin typeface="Courier New" pitchFamily="49" charset="0"/>
                <a:cs typeface="Courier New" pitchFamily="49" charset="0"/>
              </a:rPr>
              <a:t>(*</a:t>
            </a:r>
            <a:r>
              <a:rPr lang="en-US" sz="1800" b="1" dirty="0">
                <a:latin typeface="Courier New" pitchFamily="49" charset="0"/>
                <a:cs typeface="Courier New" pitchFamily="49" charset="0"/>
              </a:rPr>
              <a:t>read</a:t>
            </a:r>
            <a:r>
              <a:rPr lang="en-US" sz="1800" dirty="0">
                <a:latin typeface="Courier New" pitchFamily="49" charset="0"/>
                <a:cs typeface="Courier New" pitchFamily="49" charset="0"/>
              </a:rPr>
              <a:t>)  (struct file *, char __user *, </a:t>
            </a:r>
            <a:br>
              <a:rPr lang="en-US" sz="1800" dirty="0">
                <a:latin typeface="Courier New" pitchFamily="49" charset="0"/>
                <a:cs typeface="Courier New" pitchFamily="49" charset="0"/>
              </a:rPr>
            </a:b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size_t</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loff_t</a:t>
            </a:r>
            <a:r>
              <a:rPr lang="en-US" sz="1800" dirty="0">
                <a:latin typeface="Courier New" pitchFamily="49" charset="0"/>
                <a:cs typeface="Courier New" pitchFamily="49" charset="0"/>
              </a:rPr>
              <a:t> *);</a:t>
            </a:r>
          </a:p>
          <a:p>
            <a:pPr marL="0" indent="0">
              <a:buNone/>
            </a:pP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ssize_t</a:t>
            </a:r>
            <a:r>
              <a:rPr lang="en-US" sz="1800" dirty="0">
                <a:latin typeface="Courier New" pitchFamily="49" charset="0"/>
                <a:cs typeface="Courier New" pitchFamily="49" charset="0"/>
              </a:rPr>
              <a:t>(*</a:t>
            </a:r>
            <a:r>
              <a:rPr lang="en-US" sz="1800" b="1" dirty="0">
                <a:latin typeface="Courier New" pitchFamily="49" charset="0"/>
                <a:cs typeface="Courier New" pitchFamily="49" charset="0"/>
              </a:rPr>
              <a:t>write</a:t>
            </a:r>
            <a:r>
              <a:rPr lang="en-US" sz="1800" dirty="0">
                <a:latin typeface="Courier New" pitchFamily="49" charset="0"/>
                <a:cs typeface="Courier New" pitchFamily="49" charset="0"/>
              </a:rPr>
              <a:t>) (struct file *, const char __user *,  </a:t>
            </a:r>
            <a:br>
              <a:rPr lang="en-US" sz="1800" dirty="0">
                <a:latin typeface="Courier New" pitchFamily="49" charset="0"/>
                <a:cs typeface="Courier New" pitchFamily="49" charset="0"/>
              </a:rPr>
            </a:b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size_t</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loff_t</a:t>
            </a:r>
            <a:r>
              <a:rPr lang="en-US" sz="1800" dirty="0">
                <a:latin typeface="Courier New" pitchFamily="49" charset="0"/>
                <a:cs typeface="Courier New" pitchFamily="49" charset="0"/>
              </a:rPr>
              <a:t> *);</a:t>
            </a:r>
          </a:p>
          <a:p>
            <a:pPr marL="0" indent="0">
              <a:buNone/>
            </a:pPr>
            <a:r>
              <a:rPr lang="en-US" sz="1800" dirty="0">
                <a:latin typeface="Courier New" pitchFamily="49" charset="0"/>
                <a:cs typeface="Courier New" pitchFamily="49" charset="0"/>
              </a:rPr>
              <a:t>  int (*</a:t>
            </a:r>
            <a:r>
              <a:rPr lang="en-US" sz="1800" b="1" dirty="0" err="1">
                <a:latin typeface="Courier New" pitchFamily="49" charset="0"/>
                <a:cs typeface="Courier New" pitchFamily="49" charset="0"/>
              </a:rPr>
              <a:t>ioctl</a:t>
            </a:r>
            <a:r>
              <a:rPr lang="en-US" sz="1800" dirty="0">
                <a:latin typeface="Courier New" pitchFamily="49" charset="0"/>
                <a:cs typeface="Courier New" pitchFamily="49" charset="0"/>
              </a:rPr>
              <a:t>)    (struct </a:t>
            </a:r>
            <a:r>
              <a:rPr lang="en-US" sz="1800" dirty="0" err="1">
                <a:latin typeface="Courier New" pitchFamily="49" charset="0"/>
                <a:cs typeface="Courier New" pitchFamily="49" charset="0"/>
              </a:rPr>
              <a:t>inode</a:t>
            </a:r>
            <a:r>
              <a:rPr lang="en-US" sz="1800" dirty="0">
                <a:latin typeface="Courier New" pitchFamily="49" charset="0"/>
                <a:cs typeface="Courier New" pitchFamily="49" charset="0"/>
              </a:rPr>
              <a:t> *, struct file *, </a:t>
            </a:r>
            <a:br>
              <a:rPr lang="en-US" sz="1800" dirty="0">
                <a:latin typeface="Courier New" pitchFamily="49" charset="0"/>
                <a:cs typeface="Courier New" pitchFamily="49" charset="0"/>
              </a:rPr>
            </a:br>
            <a:r>
              <a:rPr lang="en-US" sz="1800" dirty="0">
                <a:latin typeface="Courier New" pitchFamily="49" charset="0"/>
                <a:cs typeface="Courier New" pitchFamily="49" charset="0"/>
              </a:rPr>
              <a:t>                   unsigned int, unsigned long);</a:t>
            </a:r>
          </a:p>
          <a:p>
            <a:pPr marL="0" indent="0">
              <a:buNone/>
            </a:pPr>
            <a:r>
              <a:rPr lang="en-US" sz="1800" dirty="0">
                <a:latin typeface="Courier New" pitchFamily="49" charset="0"/>
                <a:cs typeface="Courier New" pitchFamily="49" charset="0"/>
              </a:rPr>
              <a:t>  int (*</a:t>
            </a:r>
            <a:r>
              <a:rPr lang="en-US" sz="1800" b="1" dirty="0">
                <a:latin typeface="Courier New" pitchFamily="49" charset="0"/>
                <a:cs typeface="Courier New" pitchFamily="49" charset="0"/>
              </a:rPr>
              <a:t>open</a:t>
            </a:r>
            <a:r>
              <a:rPr lang="en-US" sz="1800" dirty="0">
                <a:latin typeface="Courier New" pitchFamily="49" charset="0"/>
                <a:cs typeface="Courier New" pitchFamily="49" charset="0"/>
              </a:rPr>
              <a:t>)     (struct </a:t>
            </a:r>
            <a:r>
              <a:rPr lang="en-US" sz="1800" dirty="0" err="1">
                <a:latin typeface="Courier New" pitchFamily="49" charset="0"/>
                <a:cs typeface="Courier New" pitchFamily="49" charset="0"/>
              </a:rPr>
              <a:t>inode</a:t>
            </a:r>
            <a:r>
              <a:rPr lang="en-US" sz="1800" dirty="0">
                <a:latin typeface="Courier New" pitchFamily="49" charset="0"/>
                <a:cs typeface="Courier New" pitchFamily="49" charset="0"/>
              </a:rPr>
              <a:t> *, struct file *);</a:t>
            </a:r>
          </a:p>
          <a:p>
            <a:pPr marL="0" indent="0">
              <a:buNone/>
            </a:pPr>
            <a:r>
              <a:rPr lang="en-US" sz="1800" dirty="0">
                <a:latin typeface="Courier New" pitchFamily="49" charset="0"/>
                <a:cs typeface="Courier New" pitchFamily="49" charset="0"/>
              </a:rPr>
              <a:t>  int (*</a:t>
            </a:r>
            <a:r>
              <a:rPr lang="en-US" sz="1800" b="1" dirty="0">
                <a:latin typeface="Courier New" pitchFamily="49" charset="0"/>
                <a:cs typeface="Courier New" pitchFamily="49" charset="0"/>
              </a:rPr>
              <a:t>release</a:t>
            </a:r>
            <a:r>
              <a:rPr lang="en-US" sz="1800" dirty="0">
                <a:latin typeface="Courier New" pitchFamily="49" charset="0"/>
                <a:cs typeface="Courier New" pitchFamily="49" charset="0"/>
              </a:rPr>
              <a:t>)  (struct </a:t>
            </a:r>
            <a:r>
              <a:rPr lang="en-US" sz="1800" dirty="0" err="1">
                <a:latin typeface="Courier New" pitchFamily="49" charset="0"/>
                <a:cs typeface="Courier New" pitchFamily="49" charset="0"/>
              </a:rPr>
              <a:t>inode</a:t>
            </a:r>
            <a:r>
              <a:rPr lang="en-US" sz="1800" dirty="0">
                <a:latin typeface="Courier New" pitchFamily="49" charset="0"/>
                <a:cs typeface="Courier New" pitchFamily="49" charset="0"/>
              </a:rPr>
              <a:t> *, struct file *);</a:t>
            </a:r>
          </a:p>
          <a:p>
            <a:pPr marL="0" indent="0">
              <a:buNone/>
            </a:pPr>
            <a:r>
              <a:rPr lang="en-US" sz="1800" dirty="0">
                <a:latin typeface="Courier New" pitchFamily="49" charset="0"/>
                <a:cs typeface="Courier New" pitchFamily="49" charset="0"/>
              </a:rPr>
              <a:t>};</a:t>
            </a:r>
          </a:p>
        </p:txBody>
      </p:sp>
      <p:sp>
        <p:nvSpPr>
          <p:cNvPr id="4" name="TextBox 3"/>
          <p:cNvSpPr txBox="1"/>
          <p:nvPr/>
        </p:nvSpPr>
        <p:spPr>
          <a:xfrm>
            <a:off x="-6251" y="11668"/>
            <a:ext cx="4289059" cy="369332"/>
          </a:xfrm>
          <a:prstGeom prst="rect">
            <a:avLst/>
          </a:prstGeom>
          <a:noFill/>
          <a:ln>
            <a:solidFill>
              <a:srgbClr val="FF0000"/>
            </a:solidFill>
          </a:ln>
        </p:spPr>
        <p:txBody>
          <a:bodyPr wrap="none" rtlCol="0">
            <a:spAutoFit/>
          </a:bodyPr>
          <a:lstStyle/>
          <a:p>
            <a:r>
              <a:rPr lang="en-US" dirty="0">
                <a:solidFill>
                  <a:srgbClr val="FF0000"/>
                </a:solidFill>
              </a:rPr>
              <a:t>Modules: single character memory example</a:t>
            </a:r>
          </a:p>
        </p:txBody>
      </p:sp>
    </p:spTree>
    <p:extLst>
      <p:ext uri="{BB962C8B-B14F-4D97-AF65-F5344CB8AC3E}">
        <p14:creationId xmlns:p14="http://schemas.microsoft.com/office/powerpoint/2010/main" val="9784021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Set up </a:t>
            </a:r>
            <a:r>
              <a:rPr lang="en-US" dirty="0" err="1"/>
              <a:t>init</a:t>
            </a:r>
            <a:r>
              <a:rPr lang="en-US" dirty="0"/>
              <a:t> and exit</a:t>
            </a:r>
            <a:br>
              <a:rPr lang="en-US" dirty="0"/>
            </a:br>
            <a:r>
              <a:rPr lang="en-US" dirty="0"/>
              <a:t>Some </a:t>
            </a:r>
            <a:r>
              <a:rPr lang="en-US" dirty="0" err="1"/>
              <a:t>globals</a:t>
            </a:r>
            <a:endParaRPr lang="en-US" dirty="0"/>
          </a:p>
        </p:txBody>
      </p:sp>
      <p:sp>
        <p:nvSpPr>
          <p:cNvPr id="3" name="Content Placeholder 2"/>
          <p:cNvSpPr>
            <a:spLocks noGrp="1"/>
          </p:cNvSpPr>
          <p:nvPr>
            <p:ph idx="1"/>
          </p:nvPr>
        </p:nvSpPr>
        <p:spPr/>
        <p:txBody>
          <a:bodyPr/>
          <a:lstStyle/>
          <a:p>
            <a:pPr marL="0" indent="0">
              <a:buNone/>
            </a:pPr>
            <a:br>
              <a:rPr lang="en-US" dirty="0">
                <a:latin typeface="Courier New" pitchFamily="49" charset="0"/>
                <a:cs typeface="Courier New" pitchFamily="49" charset="0"/>
              </a:rPr>
            </a:br>
            <a:r>
              <a:rPr lang="en-US" dirty="0" err="1">
                <a:latin typeface="Courier New" pitchFamily="49" charset="0"/>
                <a:cs typeface="Courier New" pitchFamily="49" charset="0"/>
              </a:rPr>
              <a:t>module_init</a:t>
            </a:r>
            <a:r>
              <a:rPr lang="en-US" dirty="0">
                <a:latin typeface="Courier New" pitchFamily="49" charset="0"/>
                <a:cs typeface="Courier New" pitchFamily="49" charset="0"/>
              </a:rPr>
              <a:t>(</a:t>
            </a:r>
            <a:r>
              <a:rPr lang="en-US" dirty="0" err="1">
                <a:latin typeface="Courier New" pitchFamily="49" charset="0"/>
                <a:cs typeface="Courier New" pitchFamily="49" charset="0"/>
              </a:rPr>
              <a:t>memory_init</a:t>
            </a:r>
            <a:r>
              <a:rPr lang="en-US" dirty="0">
                <a:latin typeface="Courier New" pitchFamily="49" charset="0"/>
                <a:cs typeface="Courier New" pitchFamily="49" charset="0"/>
              </a:rPr>
              <a:t>);</a:t>
            </a:r>
            <a:br>
              <a:rPr lang="en-US" dirty="0">
                <a:latin typeface="Courier New" pitchFamily="49" charset="0"/>
                <a:cs typeface="Courier New" pitchFamily="49" charset="0"/>
              </a:rPr>
            </a:br>
            <a:r>
              <a:rPr lang="en-US" dirty="0" err="1">
                <a:latin typeface="Courier New" pitchFamily="49" charset="0"/>
                <a:cs typeface="Courier New" pitchFamily="49" charset="0"/>
              </a:rPr>
              <a:t>module_exit</a:t>
            </a:r>
            <a:r>
              <a:rPr lang="en-US" dirty="0">
                <a:latin typeface="Courier New" pitchFamily="49" charset="0"/>
                <a:cs typeface="Courier New" pitchFamily="49" charset="0"/>
              </a:rPr>
              <a:t>(</a:t>
            </a:r>
            <a:r>
              <a:rPr lang="en-US" dirty="0" err="1">
                <a:latin typeface="Courier New" pitchFamily="49" charset="0"/>
                <a:cs typeface="Courier New" pitchFamily="49" charset="0"/>
              </a:rPr>
              <a:t>memory_exit</a:t>
            </a:r>
            <a:r>
              <a:rPr lang="en-US" dirty="0">
                <a:latin typeface="Courier New" pitchFamily="49" charset="0"/>
                <a:cs typeface="Courier New" pitchFamily="49" charset="0"/>
              </a:rPr>
              <a:t>);</a:t>
            </a:r>
            <a:br>
              <a:rPr lang="en-US" dirty="0">
                <a:latin typeface="Courier New" pitchFamily="49" charset="0"/>
                <a:cs typeface="Courier New" pitchFamily="49" charset="0"/>
              </a:rPr>
            </a:br>
            <a:br>
              <a:rPr lang="en-US" dirty="0">
                <a:latin typeface="Courier New" pitchFamily="49" charset="0"/>
                <a:cs typeface="Courier New" pitchFamily="49" charset="0"/>
              </a:rPr>
            </a:br>
            <a:r>
              <a:rPr lang="en-US" dirty="0" err="1">
                <a:latin typeface="Courier New" pitchFamily="49" charset="0"/>
                <a:cs typeface="Courier New" pitchFamily="49" charset="0"/>
              </a:rPr>
              <a:t>int</a:t>
            </a:r>
            <a:r>
              <a:rPr lang="en-US" dirty="0">
                <a:latin typeface="Courier New" pitchFamily="49" charset="0"/>
                <a:cs typeface="Courier New" pitchFamily="49" charset="0"/>
              </a:rPr>
              <a:t> </a:t>
            </a:r>
            <a:r>
              <a:rPr lang="en-US" dirty="0" err="1">
                <a:latin typeface="Courier New" pitchFamily="49" charset="0"/>
                <a:cs typeface="Courier New" pitchFamily="49" charset="0"/>
              </a:rPr>
              <a:t>memory_major</a:t>
            </a:r>
            <a:r>
              <a:rPr lang="en-US" dirty="0">
                <a:latin typeface="Courier New" pitchFamily="49" charset="0"/>
                <a:cs typeface="Courier New" pitchFamily="49" charset="0"/>
              </a:rPr>
              <a:t> = 60;</a:t>
            </a:r>
            <a:br>
              <a:rPr lang="en-US" dirty="0">
                <a:latin typeface="Courier New" pitchFamily="49" charset="0"/>
                <a:cs typeface="Courier New" pitchFamily="49" charset="0"/>
              </a:rPr>
            </a:br>
            <a:r>
              <a:rPr lang="en-US" dirty="0">
                <a:latin typeface="Courier New" pitchFamily="49" charset="0"/>
                <a:cs typeface="Courier New" pitchFamily="49" charset="0"/>
              </a:rPr>
              <a:t>char *</a:t>
            </a:r>
            <a:r>
              <a:rPr lang="en-US" dirty="0" err="1">
                <a:latin typeface="Courier New" pitchFamily="49" charset="0"/>
                <a:cs typeface="Courier New" pitchFamily="49" charset="0"/>
              </a:rPr>
              <a:t>memory_buffer</a:t>
            </a:r>
            <a:r>
              <a:rPr lang="en-US" dirty="0">
                <a:latin typeface="Courier New" pitchFamily="49" charset="0"/>
                <a:cs typeface="Courier New" pitchFamily="49" charset="0"/>
              </a:rPr>
              <a:t>;</a:t>
            </a:r>
          </a:p>
          <a:p>
            <a:pPr marL="0" indent="0">
              <a:buNone/>
            </a:pPr>
            <a:endParaRPr lang="en-US" dirty="0">
              <a:latin typeface="Courier New" pitchFamily="49" charset="0"/>
              <a:cs typeface="Courier New" pitchFamily="49" charset="0"/>
            </a:endParaRPr>
          </a:p>
        </p:txBody>
      </p:sp>
      <p:sp>
        <p:nvSpPr>
          <p:cNvPr id="4" name="TextBox 3"/>
          <p:cNvSpPr txBox="1"/>
          <p:nvPr/>
        </p:nvSpPr>
        <p:spPr>
          <a:xfrm>
            <a:off x="-6251" y="11668"/>
            <a:ext cx="4289059" cy="369332"/>
          </a:xfrm>
          <a:prstGeom prst="rect">
            <a:avLst/>
          </a:prstGeom>
          <a:noFill/>
          <a:ln>
            <a:solidFill>
              <a:srgbClr val="FF0000"/>
            </a:solidFill>
          </a:ln>
        </p:spPr>
        <p:txBody>
          <a:bodyPr wrap="none" rtlCol="0">
            <a:spAutoFit/>
          </a:bodyPr>
          <a:lstStyle/>
          <a:p>
            <a:r>
              <a:rPr lang="en-US" dirty="0">
                <a:solidFill>
                  <a:srgbClr val="FF0000"/>
                </a:solidFill>
              </a:rPr>
              <a:t>Modules: single character memory example</a:t>
            </a:r>
          </a:p>
        </p:txBody>
      </p:sp>
    </p:spTree>
    <p:extLst>
      <p:ext uri="{BB962C8B-B14F-4D97-AF65-F5344CB8AC3E}">
        <p14:creationId xmlns:p14="http://schemas.microsoft.com/office/powerpoint/2010/main" val="10354392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memory_init</a:t>
            </a:r>
            <a:endParaRPr lang="en-US" dirty="0"/>
          </a:p>
        </p:txBody>
      </p:sp>
      <p:sp>
        <p:nvSpPr>
          <p:cNvPr id="3" name="Content Placeholder 2"/>
          <p:cNvSpPr>
            <a:spLocks noGrp="1"/>
          </p:cNvSpPr>
          <p:nvPr>
            <p:ph idx="1"/>
          </p:nvPr>
        </p:nvSpPr>
        <p:spPr/>
        <p:txBody>
          <a:bodyPr>
            <a:normAutofit fontScale="32500" lnSpcReduction="20000"/>
          </a:bodyPr>
          <a:lstStyle/>
          <a:p>
            <a:pPr marL="0" indent="0">
              <a:buNone/>
            </a:pPr>
            <a:r>
              <a:rPr lang="en-US" sz="4300" dirty="0" err="1">
                <a:latin typeface="Courier New" pitchFamily="49" charset="0"/>
                <a:cs typeface="Courier New" pitchFamily="49" charset="0"/>
              </a:rPr>
              <a:t>int</a:t>
            </a:r>
            <a:r>
              <a:rPr lang="en-US" sz="4300" dirty="0">
                <a:latin typeface="Courier New" pitchFamily="49" charset="0"/>
                <a:cs typeface="Courier New" pitchFamily="49" charset="0"/>
              </a:rPr>
              <a:t> </a:t>
            </a:r>
            <a:r>
              <a:rPr lang="en-US" sz="4300" dirty="0" err="1">
                <a:latin typeface="Courier New" pitchFamily="49" charset="0"/>
                <a:cs typeface="Courier New" pitchFamily="49" charset="0"/>
              </a:rPr>
              <a:t>memory_init</a:t>
            </a:r>
            <a:r>
              <a:rPr lang="en-US" sz="4300" dirty="0">
                <a:latin typeface="Courier New" pitchFamily="49" charset="0"/>
                <a:cs typeface="Courier New" pitchFamily="49" charset="0"/>
              </a:rPr>
              <a:t>(void) {</a:t>
            </a:r>
            <a:br>
              <a:rPr lang="en-US" sz="4300" dirty="0">
                <a:latin typeface="Courier New" pitchFamily="49" charset="0"/>
                <a:cs typeface="Courier New" pitchFamily="49" charset="0"/>
              </a:rPr>
            </a:br>
            <a:r>
              <a:rPr lang="en-US" sz="4300" dirty="0" err="1">
                <a:latin typeface="Courier New" pitchFamily="49" charset="0"/>
                <a:cs typeface="Courier New" pitchFamily="49" charset="0"/>
              </a:rPr>
              <a:t>int</a:t>
            </a:r>
            <a:r>
              <a:rPr lang="en-US" sz="4300" dirty="0">
                <a:latin typeface="Courier New" pitchFamily="49" charset="0"/>
                <a:cs typeface="Courier New" pitchFamily="49" charset="0"/>
              </a:rPr>
              <a:t> result;</a:t>
            </a:r>
            <a:br>
              <a:rPr lang="en-US" sz="4300" dirty="0">
                <a:latin typeface="Courier New" pitchFamily="49" charset="0"/>
                <a:cs typeface="Courier New" pitchFamily="49" charset="0"/>
              </a:rPr>
            </a:br>
            <a:r>
              <a:rPr lang="en-US" sz="4300" dirty="0">
                <a:latin typeface="Courier New" pitchFamily="49" charset="0"/>
                <a:cs typeface="Courier New" pitchFamily="49" charset="0"/>
              </a:rPr>
              <a:t>result = </a:t>
            </a:r>
            <a:r>
              <a:rPr lang="en-US" sz="4300" dirty="0" err="1">
                <a:latin typeface="Courier New" pitchFamily="49" charset="0"/>
                <a:cs typeface="Courier New" pitchFamily="49" charset="0"/>
              </a:rPr>
              <a:t>register_chrdev</a:t>
            </a:r>
            <a:r>
              <a:rPr lang="en-US" sz="4300" dirty="0">
                <a:latin typeface="Courier New" pitchFamily="49" charset="0"/>
                <a:cs typeface="Courier New" pitchFamily="49" charset="0"/>
              </a:rPr>
              <a:t>(</a:t>
            </a:r>
            <a:r>
              <a:rPr lang="en-US" sz="4300" dirty="0" err="1">
                <a:latin typeface="Courier New" pitchFamily="49" charset="0"/>
                <a:cs typeface="Courier New" pitchFamily="49" charset="0"/>
              </a:rPr>
              <a:t>memory_major</a:t>
            </a:r>
            <a:r>
              <a:rPr lang="en-US" sz="4300" dirty="0">
                <a:latin typeface="Courier New" pitchFamily="49" charset="0"/>
                <a:cs typeface="Courier New" pitchFamily="49" charset="0"/>
              </a:rPr>
              <a:t>, "memory", &amp;</a:t>
            </a:r>
            <a:r>
              <a:rPr lang="en-US" sz="4300" dirty="0" err="1">
                <a:latin typeface="Courier New" pitchFamily="49" charset="0"/>
                <a:cs typeface="Courier New" pitchFamily="49" charset="0"/>
              </a:rPr>
              <a:t>memory_fops</a:t>
            </a:r>
            <a:r>
              <a:rPr lang="en-US" sz="4300" dirty="0">
                <a:latin typeface="Courier New" pitchFamily="49" charset="0"/>
                <a:cs typeface="Courier New" pitchFamily="49" charset="0"/>
              </a:rPr>
              <a:t>);</a:t>
            </a:r>
            <a:br>
              <a:rPr lang="en-US" sz="4300" dirty="0">
                <a:latin typeface="Courier New" pitchFamily="49" charset="0"/>
                <a:cs typeface="Courier New" pitchFamily="49" charset="0"/>
              </a:rPr>
            </a:br>
            <a:r>
              <a:rPr lang="en-US" sz="4300" dirty="0">
                <a:latin typeface="Courier New" pitchFamily="49" charset="0"/>
                <a:cs typeface="Courier New" pitchFamily="49" charset="0"/>
              </a:rPr>
              <a:t>if (result &lt; 0) {</a:t>
            </a:r>
            <a:br>
              <a:rPr lang="en-US" sz="4300" dirty="0">
                <a:latin typeface="Courier New" pitchFamily="49" charset="0"/>
                <a:cs typeface="Courier New" pitchFamily="49" charset="0"/>
              </a:rPr>
            </a:br>
            <a:r>
              <a:rPr lang="en-US" sz="4300" dirty="0">
                <a:latin typeface="Courier New" pitchFamily="49" charset="0"/>
                <a:cs typeface="Courier New" pitchFamily="49" charset="0"/>
              </a:rPr>
              <a:t>    </a:t>
            </a:r>
            <a:r>
              <a:rPr lang="en-US" sz="4300" dirty="0" err="1">
                <a:latin typeface="Courier New" pitchFamily="49" charset="0"/>
                <a:cs typeface="Courier New" pitchFamily="49" charset="0"/>
              </a:rPr>
              <a:t>printk</a:t>
            </a:r>
            <a:r>
              <a:rPr lang="en-US" sz="4300" dirty="0">
                <a:latin typeface="Courier New" pitchFamily="49" charset="0"/>
                <a:cs typeface="Courier New" pitchFamily="49" charset="0"/>
              </a:rPr>
              <a:t>("&lt;1&gt;memory: cannot obtain major number %d\n",                </a:t>
            </a:r>
          </a:p>
          <a:p>
            <a:pPr marL="0" indent="0">
              <a:buNone/>
            </a:pPr>
            <a:r>
              <a:rPr lang="en-US" sz="4300" dirty="0">
                <a:latin typeface="Courier New" pitchFamily="49" charset="0"/>
                <a:cs typeface="Courier New" pitchFamily="49" charset="0"/>
              </a:rPr>
              <a:t>             </a:t>
            </a:r>
            <a:r>
              <a:rPr lang="en-US" sz="4300" dirty="0" err="1">
                <a:latin typeface="Courier New" pitchFamily="49" charset="0"/>
                <a:cs typeface="Courier New" pitchFamily="49" charset="0"/>
              </a:rPr>
              <a:t>memory_major</a:t>
            </a:r>
            <a:r>
              <a:rPr lang="en-US" sz="4300" dirty="0">
                <a:latin typeface="Courier New" pitchFamily="49" charset="0"/>
                <a:cs typeface="Courier New" pitchFamily="49" charset="0"/>
              </a:rPr>
              <a:t>);</a:t>
            </a:r>
            <a:br>
              <a:rPr lang="en-US" sz="4300" dirty="0">
                <a:latin typeface="Courier New" pitchFamily="49" charset="0"/>
                <a:cs typeface="Courier New" pitchFamily="49" charset="0"/>
              </a:rPr>
            </a:br>
            <a:r>
              <a:rPr lang="en-US" sz="4300" dirty="0">
                <a:latin typeface="Courier New" pitchFamily="49" charset="0"/>
                <a:cs typeface="Courier New" pitchFamily="49" charset="0"/>
              </a:rPr>
              <a:t>    return result;</a:t>
            </a:r>
            <a:br>
              <a:rPr lang="en-US" sz="4300" dirty="0">
                <a:latin typeface="Courier New" pitchFamily="49" charset="0"/>
                <a:cs typeface="Courier New" pitchFamily="49" charset="0"/>
              </a:rPr>
            </a:br>
            <a:r>
              <a:rPr lang="en-US" sz="4300" dirty="0">
                <a:latin typeface="Courier New" pitchFamily="49" charset="0"/>
                <a:cs typeface="Courier New" pitchFamily="49" charset="0"/>
              </a:rPr>
              <a:t>}</a:t>
            </a:r>
            <a:br>
              <a:rPr lang="en-US" sz="4300" dirty="0">
                <a:latin typeface="Courier New" pitchFamily="49" charset="0"/>
                <a:cs typeface="Courier New" pitchFamily="49" charset="0"/>
              </a:rPr>
            </a:br>
            <a:br>
              <a:rPr lang="en-US" sz="4300" dirty="0">
                <a:latin typeface="Courier New" pitchFamily="49" charset="0"/>
                <a:cs typeface="Courier New" pitchFamily="49" charset="0"/>
              </a:rPr>
            </a:br>
            <a:r>
              <a:rPr lang="en-US" sz="4300" dirty="0">
                <a:solidFill>
                  <a:schemeClr val="tx2"/>
                </a:solidFill>
                <a:latin typeface="Courier New" pitchFamily="49" charset="0"/>
                <a:cs typeface="Courier New" pitchFamily="49" charset="0"/>
              </a:rPr>
              <a:t>/* Allocating memory for the buffer */</a:t>
            </a:r>
            <a:br>
              <a:rPr lang="en-US" sz="4300" dirty="0">
                <a:latin typeface="Courier New" pitchFamily="49" charset="0"/>
                <a:cs typeface="Courier New" pitchFamily="49" charset="0"/>
              </a:rPr>
            </a:br>
            <a:r>
              <a:rPr lang="en-US" sz="4300" dirty="0" err="1">
                <a:latin typeface="Courier New" pitchFamily="49" charset="0"/>
                <a:cs typeface="Courier New" pitchFamily="49" charset="0"/>
              </a:rPr>
              <a:t>memory_buffer</a:t>
            </a:r>
            <a:r>
              <a:rPr lang="en-US" sz="4300" dirty="0">
                <a:latin typeface="Courier New" pitchFamily="49" charset="0"/>
                <a:cs typeface="Courier New" pitchFamily="49" charset="0"/>
              </a:rPr>
              <a:t> = </a:t>
            </a:r>
            <a:r>
              <a:rPr lang="en-US" sz="4300" b="1" dirty="0" err="1">
                <a:solidFill>
                  <a:srgbClr val="FF0000"/>
                </a:solidFill>
                <a:latin typeface="Courier New" pitchFamily="49" charset="0"/>
                <a:cs typeface="Courier New" pitchFamily="49" charset="0"/>
              </a:rPr>
              <a:t>kmalloc</a:t>
            </a:r>
            <a:r>
              <a:rPr lang="en-US" sz="4300" dirty="0">
                <a:solidFill>
                  <a:srgbClr val="FF0000"/>
                </a:solidFill>
                <a:latin typeface="Courier New" pitchFamily="49" charset="0"/>
                <a:cs typeface="Courier New" pitchFamily="49" charset="0"/>
              </a:rPr>
              <a:t> </a:t>
            </a:r>
            <a:r>
              <a:rPr lang="en-US" sz="4300" dirty="0">
                <a:latin typeface="Courier New" pitchFamily="49" charset="0"/>
                <a:cs typeface="Courier New" pitchFamily="49" charset="0"/>
              </a:rPr>
              <a:t>(1, GFP_KERNEL);</a:t>
            </a:r>
            <a:br>
              <a:rPr lang="en-US" sz="4300" dirty="0">
                <a:latin typeface="Courier New" pitchFamily="49" charset="0"/>
                <a:cs typeface="Courier New" pitchFamily="49" charset="0"/>
              </a:rPr>
            </a:br>
            <a:r>
              <a:rPr lang="en-US" sz="4300" dirty="0">
                <a:latin typeface="Courier New" pitchFamily="49" charset="0"/>
                <a:cs typeface="Courier New" pitchFamily="49" charset="0"/>
              </a:rPr>
              <a:t>if (!</a:t>
            </a:r>
            <a:r>
              <a:rPr lang="en-US" sz="4300" dirty="0" err="1">
                <a:latin typeface="Courier New" pitchFamily="49" charset="0"/>
                <a:cs typeface="Courier New" pitchFamily="49" charset="0"/>
              </a:rPr>
              <a:t>memory_buffer</a:t>
            </a:r>
            <a:r>
              <a:rPr lang="en-US" sz="4300" dirty="0">
                <a:latin typeface="Courier New" pitchFamily="49" charset="0"/>
                <a:cs typeface="Courier New" pitchFamily="49" charset="0"/>
              </a:rPr>
              <a:t>) {</a:t>
            </a:r>
            <a:br>
              <a:rPr lang="en-US" sz="4300" dirty="0">
                <a:latin typeface="Courier New" pitchFamily="49" charset="0"/>
                <a:cs typeface="Courier New" pitchFamily="49" charset="0"/>
              </a:rPr>
            </a:br>
            <a:r>
              <a:rPr lang="en-US" sz="4300" dirty="0">
                <a:latin typeface="Courier New" pitchFamily="49" charset="0"/>
                <a:cs typeface="Courier New" pitchFamily="49" charset="0"/>
              </a:rPr>
              <a:t>    result = -ENOMEM;</a:t>
            </a:r>
            <a:br>
              <a:rPr lang="en-US" sz="4300" dirty="0">
                <a:latin typeface="Courier New" pitchFamily="49" charset="0"/>
                <a:cs typeface="Courier New" pitchFamily="49" charset="0"/>
              </a:rPr>
            </a:br>
            <a:r>
              <a:rPr lang="en-US" sz="4300" dirty="0">
                <a:latin typeface="Courier New" pitchFamily="49" charset="0"/>
                <a:cs typeface="Courier New" pitchFamily="49" charset="0"/>
              </a:rPr>
              <a:t>    </a:t>
            </a:r>
            <a:r>
              <a:rPr lang="en-US" sz="4300" dirty="0" err="1">
                <a:latin typeface="Courier New" pitchFamily="49" charset="0"/>
                <a:cs typeface="Courier New" pitchFamily="49" charset="0"/>
              </a:rPr>
              <a:t>goto</a:t>
            </a:r>
            <a:r>
              <a:rPr lang="en-US" sz="4300" dirty="0">
                <a:latin typeface="Courier New" pitchFamily="49" charset="0"/>
                <a:cs typeface="Courier New" pitchFamily="49" charset="0"/>
              </a:rPr>
              <a:t> fail;</a:t>
            </a:r>
            <a:br>
              <a:rPr lang="en-US" sz="4300" dirty="0">
                <a:latin typeface="Courier New" pitchFamily="49" charset="0"/>
                <a:cs typeface="Courier New" pitchFamily="49" charset="0"/>
              </a:rPr>
            </a:br>
            <a:r>
              <a:rPr lang="en-US" sz="4300" dirty="0">
                <a:latin typeface="Courier New" pitchFamily="49" charset="0"/>
                <a:cs typeface="Courier New" pitchFamily="49" charset="0"/>
              </a:rPr>
              <a:t>}</a:t>
            </a:r>
            <a:br>
              <a:rPr lang="en-US" sz="4300" dirty="0">
                <a:latin typeface="Courier New" pitchFamily="49" charset="0"/>
                <a:cs typeface="Courier New" pitchFamily="49" charset="0"/>
              </a:rPr>
            </a:br>
            <a:br>
              <a:rPr lang="en-US" sz="4300" dirty="0">
                <a:latin typeface="Courier New" pitchFamily="49" charset="0"/>
                <a:cs typeface="Courier New" pitchFamily="49" charset="0"/>
              </a:rPr>
            </a:br>
            <a:r>
              <a:rPr lang="en-US" sz="4300" dirty="0" err="1">
                <a:latin typeface="Courier New" pitchFamily="49" charset="0"/>
                <a:cs typeface="Courier New" pitchFamily="49" charset="0"/>
              </a:rPr>
              <a:t>memset</a:t>
            </a:r>
            <a:r>
              <a:rPr lang="en-US" sz="4300" dirty="0">
                <a:latin typeface="Courier New" pitchFamily="49" charset="0"/>
                <a:cs typeface="Courier New" pitchFamily="49" charset="0"/>
              </a:rPr>
              <a:t>(</a:t>
            </a:r>
            <a:r>
              <a:rPr lang="en-US" sz="4300" dirty="0" err="1">
                <a:latin typeface="Courier New" pitchFamily="49" charset="0"/>
                <a:cs typeface="Courier New" pitchFamily="49" charset="0"/>
              </a:rPr>
              <a:t>memory_buffer</a:t>
            </a:r>
            <a:r>
              <a:rPr lang="en-US" sz="4300" dirty="0">
                <a:latin typeface="Courier New" pitchFamily="49" charset="0"/>
                <a:cs typeface="Courier New" pitchFamily="49" charset="0"/>
              </a:rPr>
              <a:t>, 0, 1);  </a:t>
            </a:r>
            <a:r>
              <a:rPr lang="en-US" sz="4300" dirty="0">
                <a:solidFill>
                  <a:srgbClr val="0070C0"/>
                </a:solidFill>
                <a:latin typeface="Courier New" pitchFamily="49" charset="0"/>
                <a:cs typeface="Courier New" pitchFamily="49" charset="0"/>
              </a:rPr>
              <a:t>// initialize 1 byte with 0s.</a:t>
            </a:r>
            <a:br>
              <a:rPr lang="en-US" sz="4300" dirty="0">
                <a:solidFill>
                  <a:srgbClr val="0070C0"/>
                </a:solidFill>
                <a:latin typeface="Courier New" pitchFamily="49" charset="0"/>
                <a:cs typeface="Courier New" pitchFamily="49" charset="0"/>
              </a:rPr>
            </a:br>
            <a:r>
              <a:rPr lang="en-US" sz="4300" dirty="0" err="1">
                <a:latin typeface="Courier New" pitchFamily="49" charset="0"/>
                <a:cs typeface="Courier New" pitchFamily="49" charset="0"/>
              </a:rPr>
              <a:t>printk</a:t>
            </a:r>
            <a:r>
              <a:rPr lang="en-US" sz="4300" dirty="0">
                <a:latin typeface="Courier New" pitchFamily="49" charset="0"/>
                <a:cs typeface="Courier New" pitchFamily="49" charset="0"/>
              </a:rPr>
              <a:t>("&lt;1&gt; Inserting memory module\n");</a:t>
            </a:r>
            <a:br>
              <a:rPr lang="en-US" sz="4300" dirty="0">
                <a:latin typeface="Courier New" pitchFamily="49" charset="0"/>
                <a:cs typeface="Courier New" pitchFamily="49" charset="0"/>
              </a:rPr>
            </a:br>
            <a:r>
              <a:rPr lang="en-US" sz="4300" dirty="0">
                <a:latin typeface="Courier New" pitchFamily="49" charset="0"/>
                <a:cs typeface="Courier New" pitchFamily="49" charset="0"/>
              </a:rPr>
              <a:t>return 0;</a:t>
            </a:r>
            <a:br>
              <a:rPr lang="en-US" sz="4300" dirty="0">
                <a:latin typeface="Courier New" pitchFamily="49" charset="0"/>
                <a:cs typeface="Courier New" pitchFamily="49" charset="0"/>
              </a:rPr>
            </a:br>
            <a:br>
              <a:rPr lang="en-US" sz="4300" dirty="0">
                <a:latin typeface="Courier New" pitchFamily="49" charset="0"/>
                <a:cs typeface="Courier New" pitchFamily="49" charset="0"/>
              </a:rPr>
            </a:br>
            <a:r>
              <a:rPr lang="en-US" sz="4300" dirty="0">
                <a:latin typeface="Courier New" pitchFamily="49" charset="0"/>
                <a:cs typeface="Courier New" pitchFamily="49" charset="0"/>
              </a:rPr>
              <a:t>fail:</a:t>
            </a:r>
            <a:br>
              <a:rPr lang="en-US" sz="4300" dirty="0">
                <a:latin typeface="Courier New" pitchFamily="49" charset="0"/>
                <a:cs typeface="Courier New" pitchFamily="49" charset="0"/>
              </a:rPr>
            </a:br>
            <a:r>
              <a:rPr lang="en-US" sz="4300" dirty="0" err="1">
                <a:latin typeface="Courier New" pitchFamily="49" charset="0"/>
                <a:cs typeface="Courier New" pitchFamily="49" charset="0"/>
              </a:rPr>
              <a:t>memory_exit</a:t>
            </a:r>
            <a:r>
              <a:rPr lang="en-US" sz="4300" dirty="0">
                <a:latin typeface="Courier New" pitchFamily="49" charset="0"/>
                <a:cs typeface="Courier New" pitchFamily="49" charset="0"/>
              </a:rPr>
              <a:t>();</a:t>
            </a:r>
            <a:br>
              <a:rPr lang="en-US" sz="4300" dirty="0">
                <a:latin typeface="Courier New" pitchFamily="49" charset="0"/>
                <a:cs typeface="Courier New" pitchFamily="49" charset="0"/>
              </a:rPr>
            </a:br>
            <a:r>
              <a:rPr lang="en-US" sz="4300" dirty="0">
                <a:latin typeface="Courier New" pitchFamily="49" charset="0"/>
                <a:cs typeface="Courier New" pitchFamily="49" charset="0"/>
              </a:rPr>
              <a:t>return result;</a:t>
            </a:r>
            <a:br>
              <a:rPr lang="en-US" sz="4300" dirty="0">
                <a:latin typeface="Courier New" pitchFamily="49" charset="0"/>
                <a:cs typeface="Courier New" pitchFamily="49" charset="0"/>
              </a:rPr>
            </a:br>
            <a:r>
              <a:rPr lang="en-US" sz="4300" dirty="0">
                <a:latin typeface="Courier New" pitchFamily="49" charset="0"/>
                <a:cs typeface="Courier New" pitchFamily="49" charset="0"/>
              </a:rPr>
              <a:t>}</a:t>
            </a:r>
          </a:p>
          <a:p>
            <a:endParaRPr lang="en-US" dirty="0"/>
          </a:p>
        </p:txBody>
      </p:sp>
      <p:sp>
        <p:nvSpPr>
          <p:cNvPr id="4" name="TextBox 3"/>
          <p:cNvSpPr txBox="1"/>
          <p:nvPr/>
        </p:nvSpPr>
        <p:spPr>
          <a:xfrm>
            <a:off x="457199" y="6232309"/>
            <a:ext cx="7585731" cy="646331"/>
          </a:xfrm>
          <a:prstGeom prst="rect">
            <a:avLst/>
          </a:prstGeom>
          <a:noFill/>
        </p:spPr>
        <p:txBody>
          <a:bodyPr wrap="none" rtlCol="0">
            <a:spAutoFit/>
          </a:bodyPr>
          <a:lstStyle/>
          <a:p>
            <a:r>
              <a:rPr lang="en-US" dirty="0" err="1">
                <a:solidFill>
                  <a:srgbClr val="FF0000"/>
                </a:solidFill>
              </a:rPr>
              <a:t>Kmalloc</a:t>
            </a:r>
            <a:r>
              <a:rPr lang="en-US" dirty="0">
                <a:solidFill>
                  <a:srgbClr val="FF0000"/>
                </a:solidFill>
              </a:rPr>
              <a:t> does what you’d expect.  The flag provides rules about where and how</a:t>
            </a:r>
          </a:p>
          <a:p>
            <a:r>
              <a:rPr lang="en-US" dirty="0">
                <a:solidFill>
                  <a:srgbClr val="FF0000"/>
                </a:solidFill>
              </a:rPr>
              <a:t>To get the memory.  See makelinux.com/ldd3/chp-8-sect-1</a:t>
            </a:r>
          </a:p>
        </p:txBody>
      </p:sp>
      <p:sp>
        <p:nvSpPr>
          <p:cNvPr id="5" name="TextBox 4"/>
          <p:cNvSpPr txBox="1"/>
          <p:nvPr/>
        </p:nvSpPr>
        <p:spPr>
          <a:xfrm>
            <a:off x="3630873" y="1247928"/>
            <a:ext cx="1600200" cy="369332"/>
          </a:xfrm>
          <a:prstGeom prst="rect">
            <a:avLst/>
          </a:prstGeom>
          <a:noFill/>
        </p:spPr>
        <p:txBody>
          <a:bodyPr wrap="square" rtlCol="0">
            <a:spAutoFit/>
          </a:bodyPr>
          <a:lstStyle/>
          <a:p>
            <a:r>
              <a:rPr lang="en-US" dirty="0">
                <a:solidFill>
                  <a:srgbClr val="C00000"/>
                </a:solidFill>
              </a:rPr>
              <a:t>60, via global</a:t>
            </a:r>
          </a:p>
        </p:txBody>
      </p:sp>
      <p:cxnSp>
        <p:nvCxnSpPr>
          <p:cNvPr id="7" name="Straight Arrow Connector 6"/>
          <p:cNvCxnSpPr/>
          <p:nvPr/>
        </p:nvCxnSpPr>
        <p:spPr>
          <a:xfrm flipH="1">
            <a:off x="3810000" y="1617260"/>
            <a:ext cx="94397" cy="3639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562600" y="1400328"/>
            <a:ext cx="2895600" cy="646331"/>
          </a:xfrm>
          <a:prstGeom prst="rect">
            <a:avLst/>
          </a:prstGeom>
          <a:noFill/>
        </p:spPr>
        <p:txBody>
          <a:bodyPr wrap="square" rtlCol="0">
            <a:spAutoFit/>
          </a:bodyPr>
          <a:lstStyle/>
          <a:p>
            <a:r>
              <a:rPr lang="en-US" dirty="0">
                <a:solidFill>
                  <a:srgbClr val="C00000"/>
                </a:solidFill>
              </a:rPr>
              <a:t>Device name, need not be the same as in /</a:t>
            </a:r>
            <a:r>
              <a:rPr lang="en-US" dirty="0" err="1">
                <a:solidFill>
                  <a:srgbClr val="C00000"/>
                </a:solidFill>
              </a:rPr>
              <a:t>dev</a:t>
            </a:r>
            <a:endParaRPr lang="en-US" dirty="0">
              <a:solidFill>
                <a:srgbClr val="C00000"/>
              </a:solidFill>
            </a:endParaRPr>
          </a:p>
        </p:txBody>
      </p:sp>
      <p:cxnSp>
        <p:nvCxnSpPr>
          <p:cNvPr id="10" name="Straight Arrow Connector 9"/>
          <p:cNvCxnSpPr/>
          <p:nvPr/>
        </p:nvCxnSpPr>
        <p:spPr>
          <a:xfrm flipH="1">
            <a:off x="5231073" y="1617260"/>
            <a:ext cx="331528" cy="3639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867400" y="2959922"/>
            <a:ext cx="2895600" cy="646331"/>
          </a:xfrm>
          <a:prstGeom prst="rect">
            <a:avLst/>
          </a:prstGeom>
          <a:noFill/>
        </p:spPr>
        <p:txBody>
          <a:bodyPr wrap="square" rtlCol="0">
            <a:spAutoFit/>
          </a:bodyPr>
          <a:lstStyle/>
          <a:p>
            <a:r>
              <a:rPr lang="en-US" dirty="0">
                <a:solidFill>
                  <a:srgbClr val="C00000"/>
                </a:solidFill>
              </a:rPr>
              <a:t>Name of </a:t>
            </a:r>
            <a:r>
              <a:rPr lang="en-US" dirty="0" err="1">
                <a:solidFill>
                  <a:srgbClr val="C00000"/>
                </a:solidFill>
              </a:rPr>
              <a:t>file_operations</a:t>
            </a:r>
            <a:r>
              <a:rPr lang="en-US" dirty="0">
                <a:solidFill>
                  <a:srgbClr val="C00000"/>
                </a:solidFill>
              </a:rPr>
              <a:t> structure.</a:t>
            </a:r>
          </a:p>
        </p:txBody>
      </p:sp>
      <p:cxnSp>
        <p:nvCxnSpPr>
          <p:cNvPr id="15" name="Straight Arrow Connector 14"/>
          <p:cNvCxnSpPr/>
          <p:nvPr/>
        </p:nvCxnSpPr>
        <p:spPr>
          <a:xfrm flipH="1" flipV="1">
            <a:off x="6678872" y="2209800"/>
            <a:ext cx="483928" cy="7501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251" y="11668"/>
            <a:ext cx="4289059" cy="369332"/>
          </a:xfrm>
          <a:prstGeom prst="rect">
            <a:avLst/>
          </a:prstGeom>
          <a:noFill/>
          <a:ln>
            <a:solidFill>
              <a:srgbClr val="FF0000"/>
            </a:solidFill>
          </a:ln>
        </p:spPr>
        <p:txBody>
          <a:bodyPr wrap="none" rtlCol="0">
            <a:spAutoFit/>
          </a:bodyPr>
          <a:lstStyle/>
          <a:p>
            <a:r>
              <a:rPr lang="en-US" dirty="0">
                <a:solidFill>
                  <a:srgbClr val="FF0000"/>
                </a:solidFill>
              </a:rPr>
              <a:t>Modules: single character memory example</a:t>
            </a:r>
          </a:p>
        </p:txBody>
      </p:sp>
    </p:spTree>
    <p:extLst>
      <p:ext uri="{BB962C8B-B14F-4D97-AF65-F5344CB8AC3E}">
        <p14:creationId xmlns:p14="http://schemas.microsoft.com/office/powerpoint/2010/main" val="396891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memory_exit</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a:latin typeface="Courier New" pitchFamily="49" charset="0"/>
                <a:cs typeface="Courier New" pitchFamily="49" charset="0"/>
              </a:rPr>
              <a:t>void </a:t>
            </a:r>
            <a:r>
              <a:rPr lang="en-US" sz="2400" dirty="0" err="1">
                <a:latin typeface="Courier New" pitchFamily="49" charset="0"/>
                <a:cs typeface="Courier New" pitchFamily="49" charset="0"/>
              </a:rPr>
              <a:t>memory_exit</a:t>
            </a:r>
            <a:r>
              <a:rPr lang="en-US" sz="2400" dirty="0">
                <a:latin typeface="Courier New" pitchFamily="49" charset="0"/>
                <a:cs typeface="Courier New" pitchFamily="49" charset="0"/>
              </a:rPr>
              <a:t>(void) {</a:t>
            </a:r>
            <a:br>
              <a:rPr lang="en-US" sz="2400" dirty="0">
                <a:latin typeface="Courier New" pitchFamily="49" charset="0"/>
                <a:cs typeface="Courier New" pitchFamily="49" charset="0"/>
              </a:rPr>
            </a:br>
            <a:br>
              <a:rPr lang="en-US" sz="2400" dirty="0">
                <a:latin typeface="Courier New" pitchFamily="49" charset="0"/>
                <a:cs typeface="Courier New" pitchFamily="49" charset="0"/>
              </a:rPr>
            </a:br>
            <a:r>
              <a:rPr lang="en-US" sz="2400" dirty="0" err="1">
                <a:latin typeface="Courier New" pitchFamily="49" charset="0"/>
                <a:cs typeface="Courier New" pitchFamily="49" charset="0"/>
              </a:rPr>
              <a:t>unregister_chrdev</a:t>
            </a:r>
            <a:r>
              <a:rPr lang="en-US" sz="2400" dirty="0">
                <a:latin typeface="Courier New" pitchFamily="49" charset="0"/>
                <a:cs typeface="Courier New" pitchFamily="49" charset="0"/>
              </a:rPr>
              <a:t>(</a:t>
            </a:r>
            <a:r>
              <a:rPr lang="en-US" sz="2400" dirty="0" err="1">
                <a:latin typeface="Courier New" pitchFamily="49" charset="0"/>
                <a:cs typeface="Courier New" pitchFamily="49" charset="0"/>
              </a:rPr>
              <a:t>memory_major</a:t>
            </a:r>
            <a:r>
              <a:rPr lang="en-US" sz="2400" dirty="0">
                <a:latin typeface="Courier New" pitchFamily="49" charset="0"/>
                <a:cs typeface="Courier New" pitchFamily="49" charset="0"/>
              </a:rPr>
              <a:t>, "memory");</a:t>
            </a:r>
            <a:br>
              <a:rPr lang="en-US" sz="2400" dirty="0">
                <a:latin typeface="Courier New" pitchFamily="49" charset="0"/>
                <a:cs typeface="Courier New" pitchFamily="49" charset="0"/>
              </a:rPr>
            </a:br>
            <a:r>
              <a:rPr lang="en-US" sz="2400" dirty="0">
                <a:latin typeface="Courier New" pitchFamily="49" charset="0"/>
                <a:cs typeface="Courier New" pitchFamily="49" charset="0"/>
              </a:rPr>
              <a:t>if (</a:t>
            </a:r>
            <a:r>
              <a:rPr lang="en-US" sz="2400" dirty="0" err="1">
                <a:latin typeface="Courier New" pitchFamily="49" charset="0"/>
                <a:cs typeface="Courier New" pitchFamily="49" charset="0"/>
              </a:rPr>
              <a:t>memory_buffer</a:t>
            </a:r>
            <a:r>
              <a:rPr lang="en-US" sz="2400" dirty="0">
                <a:latin typeface="Courier New" pitchFamily="49" charset="0"/>
                <a:cs typeface="Courier New" pitchFamily="49" charset="0"/>
              </a:rPr>
              <a:t>) {</a:t>
            </a:r>
            <a:br>
              <a:rPr lang="en-US" sz="2400" dirty="0">
                <a:latin typeface="Courier New" pitchFamily="49" charset="0"/>
                <a:cs typeface="Courier New" pitchFamily="49" charset="0"/>
              </a:rPr>
            </a:b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kfree</a:t>
            </a:r>
            <a:r>
              <a:rPr lang="en-US" sz="2400" dirty="0">
                <a:latin typeface="Courier New" pitchFamily="49" charset="0"/>
                <a:cs typeface="Courier New" pitchFamily="49" charset="0"/>
              </a:rPr>
              <a:t>(</a:t>
            </a:r>
            <a:r>
              <a:rPr lang="en-US" sz="2400" dirty="0" err="1">
                <a:latin typeface="Courier New" pitchFamily="49" charset="0"/>
                <a:cs typeface="Courier New" pitchFamily="49" charset="0"/>
              </a:rPr>
              <a:t>memory_buffer</a:t>
            </a:r>
            <a:r>
              <a:rPr lang="en-US" sz="2400" dirty="0">
                <a:latin typeface="Courier New" pitchFamily="49" charset="0"/>
                <a:cs typeface="Courier New" pitchFamily="49" charset="0"/>
              </a:rPr>
              <a:t>);</a:t>
            </a:r>
            <a:br>
              <a:rPr lang="en-US" sz="2400" dirty="0">
                <a:latin typeface="Courier New" pitchFamily="49" charset="0"/>
                <a:cs typeface="Courier New" pitchFamily="49" charset="0"/>
              </a:rPr>
            </a:br>
            <a:r>
              <a:rPr lang="en-US" sz="2400" dirty="0">
                <a:latin typeface="Courier New" pitchFamily="49" charset="0"/>
                <a:cs typeface="Courier New" pitchFamily="49" charset="0"/>
              </a:rPr>
              <a:t>}</a:t>
            </a:r>
          </a:p>
          <a:p>
            <a:pPr marL="0" indent="0">
              <a:buNone/>
            </a:pPr>
            <a:endParaRPr lang="en-US" sz="2400" dirty="0">
              <a:latin typeface="Courier New" pitchFamily="49" charset="0"/>
              <a:cs typeface="Courier New" pitchFamily="49" charset="0"/>
            </a:endParaRPr>
          </a:p>
        </p:txBody>
      </p:sp>
      <p:sp>
        <p:nvSpPr>
          <p:cNvPr id="4" name="TextBox 3"/>
          <p:cNvSpPr txBox="1"/>
          <p:nvPr/>
        </p:nvSpPr>
        <p:spPr>
          <a:xfrm>
            <a:off x="-6251" y="11668"/>
            <a:ext cx="4289059" cy="369332"/>
          </a:xfrm>
          <a:prstGeom prst="rect">
            <a:avLst/>
          </a:prstGeom>
          <a:noFill/>
          <a:ln>
            <a:solidFill>
              <a:srgbClr val="FF0000"/>
            </a:solidFill>
          </a:ln>
        </p:spPr>
        <p:txBody>
          <a:bodyPr wrap="none" rtlCol="0">
            <a:spAutoFit/>
          </a:bodyPr>
          <a:lstStyle/>
          <a:p>
            <a:r>
              <a:rPr lang="en-US" dirty="0">
                <a:solidFill>
                  <a:srgbClr val="FF0000"/>
                </a:solidFill>
              </a:rPr>
              <a:t>Modules: single character memory example</a:t>
            </a:r>
          </a:p>
        </p:txBody>
      </p:sp>
    </p:spTree>
    <p:extLst>
      <p:ext uri="{BB962C8B-B14F-4D97-AF65-F5344CB8AC3E}">
        <p14:creationId xmlns:p14="http://schemas.microsoft.com/office/powerpoint/2010/main" val="19068544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and release (close)</a:t>
            </a:r>
          </a:p>
        </p:txBody>
      </p:sp>
      <p:sp>
        <p:nvSpPr>
          <p:cNvPr id="3" name="Content Placeholder 2"/>
          <p:cNvSpPr>
            <a:spLocks noGrp="1"/>
          </p:cNvSpPr>
          <p:nvPr>
            <p:ph idx="1"/>
          </p:nvPr>
        </p:nvSpPr>
        <p:spPr/>
        <p:txBody>
          <a:bodyPr>
            <a:normAutofit/>
          </a:bodyPr>
          <a:lstStyle/>
          <a:p>
            <a:pPr marL="0" indent="0">
              <a:buNone/>
            </a:pPr>
            <a:r>
              <a:rPr lang="en-US" sz="2600" dirty="0" err="1">
                <a:latin typeface="Courier New" pitchFamily="49" charset="0"/>
                <a:cs typeface="Courier New" pitchFamily="49" charset="0"/>
              </a:rPr>
              <a:t>int</a:t>
            </a:r>
            <a:r>
              <a:rPr lang="en-US" sz="2600" dirty="0">
                <a:latin typeface="Courier New" pitchFamily="49" charset="0"/>
                <a:cs typeface="Courier New" pitchFamily="49" charset="0"/>
              </a:rPr>
              <a:t> </a:t>
            </a:r>
            <a:r>
              <a:rPr lang="en-US" sz="2600" b="1" dirty="0" err="1">
                <a:latin typeface="Courier New" pitchFamily="49" charset="0"/>
                <a:cs typeface="Courier New" pitchFamily="49" charset="0"/>
              </a:rPr>
              <a:t>memory_open</a:t>
            </a:r>
            <a:r>
              <a:rPr lang="en-US" sz="2600" dirty="0">
                <a:latin typeface="Courier New" pitchFamily="49" charset="0"/>
                <a:cs typeface="Courier New" pitchFamily="49" charset="0"/>
              </a:rPr>
              <a:t> (</a:t>
            </a:r>
            <a:r>
              <a:rPr lang="en-US" sz="2600" dirty="0" err="1">
                <a:latin typeface="Courier New" pitchFamily="49" charset="0"/>
                <a:cs typeface="Courier New" pitchFamily="49" charset="0"/>
              </a:rPr>
              <a:t>struct</a:t>
            </a:r>
            <a:r>
              <a:rPr lang="en-US" sz="2600" dirty="0">
                <a:latin typeface="Courier New" pitchFamily="49" charset="0"/>
                <a:cs typeface="Courier New" pitchFamily="49" charset="0"/>
              </a:rPr>
              <a:t> </a:t>
            </a:r>
            <a:r>
              <a:rPr lang="en-US" sz="2600" dirty="0" err="1">
                <a:latin typeface="Courier New" pitchFamily="49" charset="0"/>
                <a:cs typeface="Courier New" pitchFamily="49" charset="0"/>
              </a:rPr>
              <a:t>inode</a:t>
            </a:r>
            <a:r>
              <a:rPr lang="en-US" sz="2600" dirty="0">
                <a:latin typeface="Courier New" pitchFamily="49" charset="0"/>
                <a:cs typeface="Courier New" pitchFamily="49" charset="0"/>
              </a:rPr>
              <a:t> *</a:t>
            </a:r>
            <a:r>
              <a:rPr lang="en-US" sz="2600" dirty="0" err="1">
                <a:latin typeface="Courier New" pitchFamily="49" charset="0"/>
                <a:cs typeface="Courier New" pitchFamily="49" charset="0"/>
              </a:rPr>
              <a:t>inode</a:t>
            </a:r>
            <a:r>
              <a:rPr lang="en-US" sz="2600" dirty="0">
                <a:latin typeface="Courier New" pitchFamily="49" charset="0"/>
                <a:cs typeface="Courier New" pitchFamily="49" charset="0"/>
              </a:rPr>
              <a:t>, 		</a:t>
            </a:r>
            <a:r>
              <a:rPr lang="en-US" sz="2600" dirty="0" err="1">
                <a:latin typeface="Courier New" pitchFamily="49" charset="0"/>
                <a:cs typeface="Courier New" pitchFamily="49" charset="0"/>
              </a:rPr>
              <a:t>struct</a:t>
            </a:r>
            <a:r>
              <a:rPr lang="en-US" sz="2600" dirty="0">
                <a:latin typeface="Courier New" pitchFamily="49" charset="0"/>
                <a:cs typeface="Courier New" pitchFamily="49" charset="0"/>
              </a:rPr>
              <a:t> file *</a:t>
            </a:r>
            <a:r>
              <a:rPr lang="en-US" sz="2600" dirty="0" err="1">
                <a:latin typeface="Courier New" pitchFamily="49" charset="0"/>
                <a:cs typeface="Courier New" pitchFamily="49" charset="0"/>
              </a:rPr>
              <a:t>filp</a:t>
            </a:r>
            <a:r>
              <a:rPr lang="en-US" sz="2600" dirty="0">
                <a:latin typeface="Courier New" pitchFamily="49" charset="0"/>
                <a:cs typeface="Courier New" pitchFamily="49" charset="0"/>
              </a:rPr>
              <a:t>) {</a:t>
            </a:r>
            <a:br>
              <a:rPr lang="en-US" sz="2600" dirty="0">
                <a:latin typeface="Courier New" pitchFamily="49" charset="0"/>
                <a:cs typeface="Courier New" pitchFamily="49" charset="0"/>
              </a:rPr>
            </a:br>
            <a:r>
              <a:rPr lang="en-US" sz="2600" dirty="0" err="1">
                <a:latin typeface="Courier New" pitchFamily="49" charset="0"/>
                <a:cs typeface="Courier New" pitchFamily="49" charset="0"/>
              </a:rPr>
              <a:t>printk</a:t>
            </a:r>
            <a:r>
              <a:rPr lang="en-US" sz="2600" dirty="0">
                <a:latin typeface="Courier New" pitchFamily="49" charset="0"/>
                <a:cs typeface="Courier New" pitchFamily="49" charset="0"/>
              </a:rPr>
              <a:t>("&lt;1&gt; Minor: %d\n",</a:t>
            </a:r>
            <a:br>
              <a:rPr lang="en-US" sz="2600" dirty="0">
                <a:latin typeface="Courier New" pitchFamily="49" charset="0"/>
                <a:cs typeface="Courier New" pitchFamily="49" charset="0"/>
              </a:rPr>
            </a:br>
            <a:r>
              <a:rPr lang="en-US" sz="2600" dirty="0">
                <a:latin typeface="Courier New" pitchFamily="49" charset="0"/>
                <a:cs typeface="Courier New" pitchFamily="49" charset="0"/>
              </a:rPr>
              <a:t>		MINOR(</a:t>
            </a:r>
            <a:r>
              <a:rPr lang="en-US" sz="2600" dirty="0" err="1">
                <a:latin typeface="Courier New" pitchFamily="49" charset="0"/>
                <a:cs typeface="Courier New" pitchFamily="49" charset="0"/>
              </a:rPr>
              <a:t>inode</a:t>
            </a:r>
            <a:r>
              <a:rPr lang="en-US" sz="2600" dirty="0">
                <a:latin typeface="Courier New" pitchFamily="49" charset="0"/>
                <a:cs typeface="Courier New" pitchFamily="49" charset="0"/>
              </a:rPr>
              <a:t>-&gt;</a:t>
            </a:r>
            <a:r>
              <a:rPr lang="en-US" sz="2600" dirty="0" err="1">
                <a:latin typeface="Courier New" pitchFamily="49" charset="0"/>
                <a:cs typeface="Courier New" pitchFamily="49" charset="0"/>
              </a:rPr>
              <a:t>i_rdev</a:t>
            </a:r>
            <a:r>
              <a:rPr lang="en-US" sz="2600" dirty="0">
                <a:latin typeface="Courier New" pitchFamily="49" charset="0"/>
                <a:cs typeface="Courier New" pitchFamily="49" charset="0"/>
              </a:rPr>
              <a:t>));</a:t>
            </a:r>
            <a:br>
              <a:rPr lang="en-US" sz="2600" dirty="0">
                <a:latin typeface="Courier New" pitchFamily="49" charset="0"/>
                <a:cs typeface="Courier New" pitchFamily="49" charset="0"/>
              </a:rPr>
            </a:br>
            <a:r>
              <a:rPr lang="en-US" sz="2600" dirty="0">
                <a:latin typeface="Courier New" pitchFamily="49" charset="0"/>
                <a:cs typeface="Courier New" pitchFamily="49" charset="0"/>
              </a:rPr>
              <a:t>return 0;</a:t>
            </a:r>
            <a:br>
              <a:rPr lang="en-US" sz="2600" dirty="0">
                <a:latin typeface="Courier New" pitchFamily="49" charset="0"/>
                <a:cs typeface="Courier New" pitchFamily="49" charset="0"/>
              </a:rPr>
            </a:br>
            <a:r>
              <a:rPr lang="en-US" sz="2600" dirty="0">
                <a:latin typeface="Courier New" pitchFamily="49" charset="0"/>
                <a:cs typeface="Courier New" pitchFamily="49" charset="0"/>
              </a:rPr>
              <a:t>}</a:t>
            </a:r>
            <a:br>
              <a:rPr lang="en-US" sz="2600" dirty="0">
                <a:latin typeface="Courier New" pitchFamily="49" charset="0"/>
                <a:cs typeface="Courier New" pitchFamily="49" charset="0"/>
              </a:rPr>
            </a:br>
            <a:br>
              <a:rPr lang="en-US" sz="2600" dirty="0">
                <a:latin typeface="Courier New" pitchFamily="49" charset="0"/>
                <a:cs typeface="Courier New" pitchFamily="49" charset="0"/>
              </a:rPr>
            </a:br>
            <a:r>
              <a:rPr lang="en-US" sz="2600" dirty="0" err="1">
                <a:latin typeface="Courier New" pitchFamily="49" charset="0"/>
                <a:cs typeface="Courier New" pitchFamily="49" charset="0"/>
              </a:rPr>
              <a:t>int</a:t>
            </a:r>
            <a:r>
              <a:rPr lang="en-US" sz="2600" dirty="0">
                <a:latin typeface="Courier New" pitchFamily="49" charset="0"/>
                <a:cs typeface="Courier New" pitchFamily="49" charset="0"/>
              </a:rPr>
              <a:t> </a:t>
            </a:r>
            <a:r>
              <a:rPr lang="en-US" sz="2600" b="1" dirty="0" err="1">
                <a:latin typeface="Courier New" pitchFamily="49" charset="0"/>
                <a:cs typeface="Courier New" pitchFamily="49" charset="0"/>
              </a:rPr>
              <a:t>memory_release</a:t>
            </a:r>
            <a:r>
              <a:rPr lang="en-US" sz="2600" dirty="0">
                <a:latin typeface="Courier New" pitchFamily="49" charset="0"/>
                <a:cs typeface="Courier New" pitchFamily="49" charset="0"/>
              </a:rPr>
              <a:t> (</a:t>
            </a:r>
            <a:r>
              <a:rPr lang="en-US" sz="2600" dirty="0" err="1">
                <a:latin typeface="Courier New" pitchFamily="49" charset="0"/>
                <a:cs typeface="Courier New" pitchFamily="49" charset="0"/>
              </a:rPr>
              <a:t>struct</a:t>
            </a:r>
            <a:r>
              <a:rPr lang="en-US" sz="2600" dirty="0">
                <a:latin typeface="Courier New" pitchFamily="49" charset="0"/>
                <a:cs typeface="Courier New" pitchFamily="49" charset="0"/>
              </a:rPr>
              <a:t> </a:t>
            </a:r>
            <a:r>
              <a:rPr lang="en-US" sz="2600" dirty="0" err="1">
                <a:latin typeface="Courier New" pitchFamily="49" charset="0"/>
                <a:cs typeface="Courier New" pitchFamily="49" charset="0"/>
              </a:rPr>
              <a:t>inode</a:t>
            </a:r>
            <a:r>
              <a:rPr lang="en-US" sz="2600" dirty="0">
                <a:latin typeface="Courier New" pitchFamily="49" charset="0"/>
                <a:cs typeface="Courier New" pitchFamily="49" charset="0"/>
              </a:rPr>
              <a:t> *</a:t>
            </a:r>
            <a:r>
              <a:rPr lang="en-US" sz="2600" dirty="0" err="1">
                <a:latin typeface="Courier New" pitchFamily="49" charset="0"/>
                <a:cs typeface="Courier New" pitchFamily="49" charset="0"/>
              </a:rPr>
              <a:t>inode</a:t>
            </a:r>
            <a:r>
              <a:rPr lang="en-US" sz="2600" dirty="0">
                <a:latin typeface="Courier New" pitchFamily="49" charset="0"/>
                <a:cs typeface="Courier New" pitchFamily="49" charset="0"/>
              </a:rPr>
              <a:t>, 		</a:t>
            </a:r>
            <a:r>
              <a:rPr lang="en-US" sz="2600" dirty="0" err="1">
                <a:latin typeface="Courier New" pitchFamily="49" charset="0"/>
                <a:cs typeface="Courier New" pitchFamily="49" charset="0"/>
              </a:rPr>
              <a:t>struct</a:t>
            </a:r>
            <a:r>
              <a:rPr lang="en-US" sz="2600" dirty="0">
                <a:latin typeface="Courier New" pitchFamily="49" charset="0"/>
                <a:cs typeface="Courier New" pitchFamily="49" charset="0"/>
              </a:rPr>
              <a:t> file *</a:t>
            </a:r>
            <a:r>
              <a:rPr lang="en-US" sz="2600" dirty="0" err="1">
                <a:latin typeface="Courier New" pitchFamily="49" charset="0"/>
                <a:cs typeface="Courier New" pitchFamily="49" charset="0"/>
              </a:rPr>
              <a:t>filp</a:t>
            </a:r>
            <a:r>
              <a:rPr lang="en-US" sz="2600" dirty="0">
                <a:latin typeface="Courier New" pitchFamily="49" charset="0"/>
                <a:cs typeface="Courier New" pitchFamily="49" charset="0"/>
              </a:rPr>
              <a:t>) {</a:t>
            </a:r>
            <a:br>
              <a:rPr lang="en-US" sz="2600" dirty="0">
                <a:latin typeface="Courier New" pitchFamily="49" charset="0"/>
                <a:cs typeface="Courier New" pitchFamily="49" charset="0"/>
              </a:rPr>
            </a:br>
            <a:r>
              <a:rPr lang="en-US" sz="2600" dirty="0">
                <a:latin typeface="Courier New" pitchFamily="49" charset="0"/>
                <a:cs typeface="Courier New" pitchFamily="49" charset="0"/>
              </a:rPr>
              <a:t>return 0;</a:t>
            </a:r>
            <a:br>
              <a:rPr lang="en-US" sz="2600" dirty="0">
                <a:latin typeface="Courier New" pitchFamily="49" charset="0"/>
                <a:cs typeface="Courier New" pitchFamily="49" charset="0"/>
              </a:rPr>
            </a:br>
            <a:r>
              <a:rPr lang="en-US" sz="2600" dirty="0">
                <a:latin typeface="Courier New" pitchFamily="49" charset="0"/>
                <a:cs typeface="Courier New" pitchFamily="49" charset="0"/>
              </a:rPr>
              <a:t>}</a:t>
            </a:r>
          </a:p>
          <a:p>
            <a:endParaRPr lang="en-US" dirty="0"/>
          </a:p>
        </p:txBody>
      </p:sp>
      <p:sp>
        <p:nvSpPr>
          <p:cNvPr id="4" name="TextBox 3"/>
          <p:cNvSpPr txBox="1"/>
          <p:nvPr/>
        </p:nvSpPr>
        <p:spPr>
          <a:xfrm>
            <a:off x="-6251" y="11668"/>
            <a:ext cx="4289059" cy="369332"/>
          </a:xfrm>
          <a:prstGeom prst="rect">
            <a:avLst/>
          </a:prstGeom>
          <a:noFill/>
          <a:ln>
            <a:solidFill>
              <a:srgbClr val="FF0000"/>
            </a:solidFill>
          </a:ln>
        </p:spPr>
        <p:txBody>
          <a:bodyPr wrap="none" rtlCol="0">
            <a:spAutoFit/>
          </a:bodyPr>
          <a:lstStyle/>
          <a:p>
            <a:r>
              <a:rPr lang="en-US" dirty="0">
                <a:solidFill>
                  <a:srgbClr val="FF0000"/>
                </a:solidFill>
              </a:rPr>
              <a:t>Modules: single character memory example</a:t>
            </a:r>
          </a:p>
        </p:txBody>
      </p:sp>
    </p:spTree>
    <p:extLst>
      <p:ext uri="{BB962C8B-B14F-4D97-AF65-F5344CB8AC3E}">
        <p14:creationId xmlns:p14="http://schemas.microsoft.com/office/powerpoint/2010/main" val="247326261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marL="0" indent="0">
              <a:buNone/>
            </a:pPr>
            <a:r>
              <a:rPr lang="en-US" dirty="0" err="1">
                <a:latin typeface="Courier New" pitchFamily="49" charset="0"/>
                <a:cs typeface="Courier New" pitchFamily="49" charset="0"/>
              </a:rPr>
              <a:t>ssize_t</a:t>
            </a:r>
            <a:r>
              <a:rPr lang="en-US" dirty="0">
                <a:latin typeface="Courier New" pitchFamily="49" charset="0"/>
                <a:cs typeface="Courier New" pitchFamily="49" charset="0"/>
              </a:rPr>
              <a:t> </a:t>
            </a:r>
            <a:r>
              <a:rPr lang="en-US" dirty="0" err="1">
                <a:latin typeface="Courier New" pitchFamily="49" charset="0"/>
                <a:cs typeface="Courier New" pitchFamily="49" charset="0"/>
              </a:rPr>
              <a:t>memory_read</a:t>
            </a:r>
            <a:r>
              <a:rPr lang="en-US" dirty="0">
                <a:latin typeface="Courier New" pitchFamily="49" charset="0"/>
                <a:cs typeface="Courier New" pitchFamily="49" charset="0"/>
              </a:rPr>
              <a:t>(</a:t>
            </a:r>
            <a:r>
              <a:rPr lang="en-US" dirty="0" err="1">
                <a:latin typeface="Courier New" pitchFamily="49" charset="0"/>
                <a:cs typeface="Courier New" pitchFamily="49" charset="0"/>
              </a:rPr>
              <a:t>struct</a:t>
            </a:r>
            <a:r>
              <a:rPr lang="en-US" dirty="0">
                <a:latin typeface="Courier New" pitchFamily="49" charset="0"/>
                <a:cs typeface="Courier New" pitchFamily="49" charset="0"/>
              </a:rPr>
              <a:t> file *</a:t>
            </a:r>
            <a:r>
              <a:rPr lang="en-US" dirty="0" err="1">
                <a:latin typeface="Courier New" pitchFamily="49" charset="0"/>
                <a:cs typeface="Courier New" pitchFamily="49" charset="0"/>
              </a:rPr>
              <a:t>filp</a:t>
            </a:r>
            <a:r>
              <a:rPr lang="en-US" dirty="0">
                <a:latin typeface="Courier New" pitchFamily="49" charset="0"/>
                <a:cs typeface="Courier New" pitchFamily="49" charset="0"/>
              </a:rPr>
              <a:t>, char *</a:t>
            </a:r>
            <a:r>
              <a:rPr lang="en-US" dirty="0" err="1">
                <a:latin typeface="Courier New" pitchFamily="49" charset="0"/>
                <a:cs typeface="Courier New" pitchFamily="49" charset="0"/>
              </a:rPr>
              <a:t>buf</a:t>
            </a:r>
            <a:r>
              <a:rPr lang="en-US" dirty="0">
                <a:latin typeface="Courier New" pitchFamily="49" charset="0"/>
                <a:cs typeface="Courier New" pitchFamily="49" charset="0"/>
              </a:rPr>
              <a:t>,</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size_t</a:t>
            </a:r>
            <a:r>
              <a:rPr lang="en-US" dirty="0">
                <a:latin typeface="Courier New" pitchFamily="49" charset="0"/>
                <a:cs typeface="Courier New" pitchFamily="49" charset="0"/>
              </a:rPr>
              <a:t> count, </a:t>
            </a:r>
            <a:r>
              <a:rPr lang="en-US" dirty="0" err="1">
                <a:latin typeface="Courier New" pitchFamily="49" charset="0"/>
                <a:cs typeface="Courier New" pitchFamily="49" charset="0"/>
              </a:rPr>
              <a:t>loff_t</a:t>
            </a:r>
            <a:r>
              <a:rPr lang="en-US" dirty="0">
                <a:latin typeface="Courier New" pitchFamily="49" charset="0"/>
                <a:cs typeface="Courier New" pitchFamily="49" charset="0"/>
              </a:rPr>
              <a:t> *</a:t>
            </a:r>
            <a:r>
              <a:rPr lang="en-US" dirty="0" err="1">
                <a:latin typeface="Courier New" pitchFamily="49" charset="0"/>
                <a:cs typeface="Courier New" pitchFamily="49" charset="0"/>
              </a:rPr>
              <a:t>f_pos</a:t>
            </a:r>
            <a:r>
              <a:rPr lang="en-US" dirty="0">
                <a:latin typeface="Courier New" pitchFamily="49" charset="0"/>
                <a:cs typeface="Courier New" pitchFamily="49" charset="0"/>
              </a:rPr>
              <a:t>) {</a:t>
            </a:r>
          </a:p>
          <a:p>
            <a:pPr marL="0" indent="0">
              <a:buNone/>
            </a:pPr>
            <a:endParaRPr lang="en-US" dirty="0">
              <a:latin typeface="Courier New" pitchFamily="49" charset="0"/>
              <a:cs typeface="Courier New" pitchFamily="49" charset="0"/>
            </a:endParaRPr>
          </a:p>
          <a:p>
            <a:pPr marL="0" indent="0">
              <a:buNone/>
            </a:pPr>
            <a:r>
              <a:rPr lang="en-US" dirty="0">
                <a:solidFill>
                  <a:srgbClr val="00B050"/>
                </a:solidFill>
                <a:latin typeface="Courier New" pitchFamily="49" charset="0"/>
                <a:cs typeface="Courier New" pitchFamily="49" charset="0"/>
              </a:rPr>
              <a:t>	/* </a:t>
            </a:r>
            <a:r>
              <a:rPr lang="en-US" dirty="0" err="1">
                <a:solidFill>
                  <a:srgbClr val="00B050"/>
                </a:solidFill>
                <a:latin typeface="Courier New" pitchFamily="49" charset="0"/>
                <a:cs typeface="Courier New" pitchFamily="49" charset="0"/>
              </a:rPr>
              <a:t>Transfering</a:t>
            </a:r>
            <a:r>
              <a:rPr lang="en-US" dirty="0">
                <a:solidFill>
                  <a:srgbClr val="00B050"/>
                </a:solidFill>
                <a:latin typeface="Courier New" pitchFamily="49" charset="0"/>
                <a:cs typeface="Courier New" pitchFamily="49" charset="0"/>
              </a:rPr>
              <a:t> data to user space */</a:t>
            </a:r>
          </a:p>
          <a:p>
            <a:pPr marL="0" indent="0">
              <a:buNone/>
            </a:pPr>
            <a:r>
              <a:rPr lang="en-US" dirty="0">
                <a:latin typeface="Courier New" pitchFamily="49" charset="0"/>
                <a:cs typeface="Courier New" pitchFamily="49" charset="0"/>
              </a:rPr>
              <a:t>	</a:t>
            </a:r>
            <a:r>
              <a:rPr lang="en-US" b="1" dirty="0" err="1">
                <a:latin typeface="Courier New" pitchFamily="49" charset="0"/>
                <a:cs typeface="Courier New" pitchFamily="49" charset="0"/>
              </a:rPr>
              <a:t>copy_to_user</a:t>
            </a:r>
            <a:r>
              <a:rPr lang="en-US" dirty="0">
                <a:latin typeface="Courier New" pitchFamily="49" charset="0"/>
                <a:cs typeface="Courier New" pitchFamily="49" charset="0"/>
              </a:rPr>
              <a:t> (buf,memory_buffer,1);</a:t>
            </a:r>
          </a:p>
          <a:p>
            <a:pPr marL="0" indent="0">
              <a:buNone/>
            </a:pPr>
            <a:endParaRPr lang="en-US" dirty="0">
              <a:latin typeface="Courier New" pitchFamily="49" charset="0"/>
              <a:cs typeface="Courier New" pitchFamily="49" charset="0"/>
            </a:endParaRPr>
          </a:p>
          <a:p>
            <a:pPr marL="0" indent="0">
              <a:buNone/>
            </a:pPr>
            <a:r>
              <a:rPr lang="en-US" dirty="0">
                <a:solidFill>
                  <a:srgbClr val="00B050"/>
                </a:solidFill>
                <a:latin typeface="Courier New" pitchFamily="49" charset="0"/>
                <a:cs typeface="Courier New" pitchFamily="49" charset="0"/>
              </a:rPr>
              <a:t>	/* Changing reading position as best suits */</a:t>
            </a:r>
          </a:p>
          <a:p>
            <a:pPr marL="0" indent="0">
              <a:buNone/>
            </a:pPr>
            <a:r>
              <a:rPr lang="en-US" dirty="0">
                <a:latin typeface="Courier New" pitchFamily="49" charset="0"/>
                <a:cs typeface="Courier New" pitchFamily="49" charset="0"/>
              </a:rPr>
              <a:t>	if (*</a:t>
            </a:r>
            <a:r>
              <a:rPr lang="en-US" dirty="0" err="1">
                <a:latin typeface="Courier New" pitchFamily="49" charset="0"/>
                <a:cs typeface="Courier New" pitchFamily="49" charset="0"/>
              </a:rPr>
              <a:t>f_pos</a:t>
            </a:r>
            <a:r>
              <a:rPr lang="en-US" dirty="0">
                <a:latin typeface="Courier New" pitchFamily="49" charset="0"/>
                <a:cs typeface="Courier New" pitchFamily="49" charset="0"/>
              </a:rPr>
              <a:t> == 0) {</a:t>
            </a:r>
          </a:p>
          <a:p>
            <a:pPr marL="0" indent="0">
              <a:buNone/>
            </a:pPr>
            <a:r>
              <a:rPr lang="en-US" dirty="0">
                <a:latin typeface="Courier New" pitchFamily="49" charset="0"/>
                <a:cs typeface="Courier New" pitchFamily="49" charset="0"/>
              </a:rPr>
              <a:t>    	   *</a:t>
            </a:r>
            <a:r>
              <a:rPr lang="en-US" dirty="0" err="1">
                <a:latin typeface="Courier New" pitchFamily="49" charset="0"/>
                <a:cs typeface="Courier New" pitchFamily="49" charset="0"/>
              </a:rPr>
              <a:t>f_pos</a:t>
            </a:r>
            <a:r>
              <a:rPr lang="en-US" dirty="0">
                <a:latin typeface="Courier New" pitchFamily="49" charset="0"/>
                <a:cs typeface="Courier New" pitchFamily="49" charset="0"/>
              </a:rPr>
              <a:t>+=1;</a:t>
            </a:r>
          </a:p>
          <a:p>
            <a:pPr marL="0" indent="0">
              <a:buNone/>
            </a:pPr>
            <a:r>
              <a:rPr lang="en-US" dirty="0">
                <a:latin typeface="Courier New" pitchFamily="49" charset="0"/>
                <a:cs typeface="Courier New" pitchFamily="49" charset="0"/>
              </a:rPr>
              <a:t>    	   return 1;</a:t>
            </a:r>
          </a:p>
          <a:p>
            <a:pPr marL="0" indent="0">
              <a:buNone/>
            </a:pPr>
            <a:r>
              <a:rPr lang="en-US" dirty="0">
                <a:latin typeface="Courier New" pitchFamily="49" charset="0"/>
                <a:cs typeface="Courier New" pitchFamily="49" charset="0"/>
              </a:rPr>
              <a:t>	} else {</a:t>
            </a:r>
          </a:p>
          <a:p>
            <a:pPr marL="0" indent="0">
              <a:buNone/>
            </a:pPr>
            <a:r>
              <a:rPr lang="en-US" dirty="0">
                <a:latin typeface="Courier New" pitchFamily="49" charset="0"/>
                <a:cs typeface="Courier New" pitchFamily="49" charset="0"/>
              </a:rPr>
              <a:t>    	   return 0;</a:t>
            </a:r>
          </a:p>
          <a:p>
            <a:pPr marL="0" indent="0">
              <a:buNone/>
            </a:pP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a:t>
            </a:r>
          </a:p>
        </p:txBody>
      </p:sp>
      <p:sp>
        <p:nvSpPr>
          <p:cNvPr id="4" name="TextBox 3"/>
          <p:cNvSpPr txBox="1"/>
          <p:nvPr/>
        </p:nvSpPr>
        <p:spPr>
          <a:xfrm>
            <a:off x="297976" y="6096000"/>
            <a:ext cx="8252516" cy="646331"/>
          </a:xfrm>
          <a:prstGeom prst="rect">
            <a:avLst/>
          </a:prstGeom>
          <a:noFill/>
        </p:spPr>
        <p:txBody>
          <a:bodyPr wrap="none" rtlCol="0">
            <a:spAutoFit/>
          </a:bodyPr>
          <a:lstStyle/>
          <a:p>
            <a:r>
              <a:rPr lang="en-US" dirty="0" err="1">
                <a:solidFill>
                  <a:srgbClr val="FF0000"/>
                </a:solidFill>
              </a:rPr>
              <a:t>copy_to_user</a:t>
            </a:r>
            <a:r>
              <a:rPr lang="en-US" dirty="0">
                <a:solidFill>
                  <a:srgbClr val="FF0000"/>
                </a:solidFill>
              </a:rPr>
              <a:t> copies to a location in </a:t>
            </a:r>
            <a:r>
              <a:rPr lang="en-US" dirty="0" err="1">
                <a:solidFill>
                  <a:srgbClr val="FF0000"/>
                </a:solidFill>
              </a:rPr>
              <a:t>userspace</a:t>
            </a:r>
            <a:r>
              <a:rPr lang="en-US" dirty="0">
                <a:solidFill>
                  <a:srgbClr val="FF0000"/>
                </a:solidFill>
              </a:rPr>
              <a:t> (the first argument) from kernel space </a:t>
            </a:r>
            <a:br>
              <a:rPr lang="en-US" dirty="0">
                <a:solidFill>
                  <a:srgbClr val="FF0000"/>
                </a:solidFill>
              </a:rPr>
            </a:br>
            <a:r>
              <a:rPr lang="en-US" dirty="0">
                <a:solidFill>
                  <a:srgbClr val="FF0000"/>
                </a:solidFill>
              </a:rPr>
              <a:t>(the second argument), a specific number of bytes.  Recall virtual memory… </a:t>
            </a:r>
          </a:p>
        </p:txBody>
      </p:sp>
      <p:sp>
        <p:nvSpPr>
          <p:cNvPr id="5" name="TextBox 4"/>
          <p:cNvSpPr txBox="1"/>
          <p:nvPr/>
        </p:nvSpPr>
        <p:spPr>
          <a:xfrm>
            <a:off x="4876800" y="4191000"/>
            <a:ext cx="2819400" cy="923330"/>
          </a:xfrm>
          <a:prstGeom prst="rect">
            <a:avLst/>
          </a:prstGeom>
          <a:noFill/>
        </p:spPr>
        <p:txBody>
          <a:bodyPr wrap="square" rtlCol="0">
            <a:spAutoFit/>
          </a:bodyPr>
          <a:lstStyle/>
          <a:p>
            <a:r>
              <a:rPr lang="en-US" dirty="0" err="1">
                <a:solidFill>
                  <a:srgbClr val="FF0000"/>
                </a:solidFill>
              </a:rPr>
              <a:t>f_pos</a:t>
            </a:r>
            <a:r>
              <a:rPr lang="en-US" dirty="0">
                <a:solidFill>
                  <a:srgbClr val="FF0000"/>
                </a:solidFill>
              </a:rPr>
              <a:t> is the file position.  </a:t>
            </a:r>
          </a:p>
          <a:p>
            <a:r>
              <a:rPr lang="en-US" dirty="0">
                <a:solidFill>
                  <a:srgbClr val="FF0000"/>
                </a:solidFill>
              </a:rPr>
              <a:t>What do you think happens if you don’t change *</a:t>
            </a:r>
            <a:r>
              <a:rPr lang="en-US" dirty="0" err="1">
                <a:solidFill>
                  <a:srgbClr val="FF0000"/>
                </a:solidFill>
              </a:rPr>
              <a:t>f_pos</a:t>
            </a:r>
            <a:r>
              <a:rPr lang="en-US" dirty="0">
                <a:solidFill>
                  <a:srgbClr val="FF0000"/>
                </a:solidFill>
              </a:rPr>
              <a:t>?  </a:t>
            </a:r>
          </a:p>
        </p:txBody>
      </p:sp>
      <p:sp>
        <p:nvSpPr>
          <p:cNvPr id="6" name="TextBox 5"/>
          <p:cNvSpPr txBox="1"/>
          <p:nvPr/>
        </p:nvSpPr>
        <p:spPr>
          <a:xfrm>
            <a:off x="-6251" y="11668"/>
            <a:ext cx="4289059" cy="369332"/>
          </a:xfrm>
          <a:prstGeom prst="rect">
            <a:avLst/>
          </a:prstGeom>
          <a:noFill/>
          <a:ln>
            <a:solidFill>
              <a:srgbClr val="FF0000"/>
            </a:solidFill>
          </a:ln>
        </p:spPr>
        <p:txBody>
          <a:bodyPr wrap="none" rtlCol="0">
            <a:spAutoFit/>
          </a:bodyPr>
          <a:lstStyle/>
          <a:p>
            <a:r>
              <a:rPr lang="en-US" dirty="0">
                <a:solidFill>
                  <a:srgbClr val="FF0000"/>
                </a:solidFill>
              </a:rPr>
              <a:t>Modules: single character memory example</a:t>
            </a:r>
          </a:p>
        </p:txBody>
      </p:sp>
    </p:spTree>
    <p:extLst>
      <p:ext uri="{BB962C8B-B14F-4D97-AF65-F5344CB8AC3E}">
        <p14:creationId xmlns:p14="http://schemas.microsoft.com/office/powerpoint/2010/main" val="92302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memory_write</a:t>
            </a:r>
            <a:endParaRPr lang="en-US" dirty="0"/>
          </a:p>
        </p:txBody>
      </p:sp>
      <p:sp>
        <p:nvSpPr>
          <p:cNvPr id="3" name="Content Placeholder 2"/>
          <p:cNvSpPr>
            <a:spLocks noGrp="1"/>
          </p:cNvSpPr>
          <p:nvPr>
            <p:ph idx="1"/>
          </p:nvPr>
        </p:nvSpPr>
        <p:spPr/>
        <p:txBody>
          <a:bodyPr>
            <a:noAutofit/>
          </a:bodyPr>
          <a:lstStyle/>
          <a:p>
            <a:pPr marL="0" indent="0">
              <a:buNone/>
            </a:pPr>
            <a:r>
              <a:rPr lang="en-US" sz="2400" dirty="0" err="1">
                <a:latin typeface="Courier New" pitchFamily="49" charset="0"/>
                <a:cs typeface="Courier New" pitchFamily="49" charset="0"/>
              </a:rPr>
              <a:t>ssize_t</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memory_write</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struct</a:t>
            </a:r>
            <a:r>
              <a:rPr lang="en-US" sz="2400" dirty="0">
                <a:latin typeface="Courier New" pitchFamily="49" charset="0"/>
                <a:cs typeface="Courier New" pitchFamily="49" charset="0"/>
              </a:rPr>
              <a:t> file *</a:t>
            </a:r>
            <a:r>
              <a:rPr lang="en-US" sz="2400" dirty="0" err="1">
                <a:latin typeface="Courier New" pitchFamily="49" charset="0"/>
                <a:cs typeface="Courier New" pitchFamily="49" charset="0"/>
              </a:rPr>
              <a:t>filp</a:t>
            </a:r>
            <a:r>
              <a:rPr lang="en-US" sz="2400" dirty="0">
                <a:latin typeface="Courier New" pitchFamily="49" charset="0"/>
                <a:cs typeface="Courier New" pitchFamily="49" charset="0"/>
              </a:rPr>
              <a:t>, </a:t>
            </a:r>
            <a:br>
              <a:rPr lang="en-US" sz="2400" dirty="0">
                <a:latin typeface="Courier New" pitchFamily="49" charset="0"/>
                <a:cs typeface="Courier New" pitchFamily="49" charset="0"/>
              </a:rPr>
            </a:br>
            <a:r>
              <a:rPr lang="en-US" sz="2400" dirty="0">
                <a:latin typeface="Courier New" pitchFamily="49" charset="0"/>
                <a:cs typeface="Courier New" pitchFamily="49" charset="0"/>
              </a:rPr>
              <a:t>	char *</a:t>
            </a:r>
            <a:r>
              <a:rPr lang="en-US" sz="2400" dirty="0" err="1">
                <a:latin typeface="Courier New" pitchFamily="49" charset="0"/>
                <a:cs typeface="Courier New" pitchFamily="49" charset="0"/>
              </a:rPr>
              <a:t>buf</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size_t</a:t>
            </a:r>
            <a:r>
              <a:rPr lang="en-US" sz="2400" dirty="0">
                <a:latin typeface="Courier New" pitchFamily="49" charset="0"/>
                <a:cs typeface="Courier New" pitchFamily="49" charset="0"/>
              </a:rPr>
              <a:t> count, </a:t>
            </a:r>
            <a:r>
              <a:rPr lang="en-US" sz="2400" dirty="0" err="1">
                <a:latin typeface="Courier New" pitchFamily="49" charset="0"/>
                <a:cs typeface="Courier New" pitchFamily="49" charset="0"/>
              </a:rPr>
              <a:t>loff_t</a:t>
            </a: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f_pos</a:t>
            </a:r>
            <a:r>
              <a:rPr lang="en-US" sz="2400" dirty="0">
                <a:latin typeface="Courier New" pitchFamily="49" charset="0"/>
                <a:cs typeface="Courier New" pitchFamily="49" charset="0"/>
              </a:rPr>
              <a:t>) {</a:t>
            </a:r>
            <a:br>
              <a:rPr lang="en-US" sz="2400" dirty="0">
                <a:latin typeface="Courier New" pitchFamily="49" charset="0"/>
                <a:cs typeface="Courier New" pitchFamily="49" charset="0"/>
              </a:rPr>
            </a:br>
            <a:r>
              <a:rPr lang="en-US" sz="2400" dirty="0">
                <a:latin typeface="Courier New" pitchFamily="49" charset="0"/>
                <a:cs typeface="Courier New" pitchFamily="49" charset="0"/>
              </a:rPr>
              <a:t>	char *</a:t>
            </a:r>
            <a:r>
              <a:rPr lang="en-US" sz="2400" dirty="0" err="1">
                <a:latin typeface="Courier New" pitchFamily="49" charset="0"/>
                <a:cs typeface="Courier New" pitchFamily="49" charset="0"/>
              </a:rPr>
              <a:t>tmp</a:t>
            </a:r>
            <a:r>
              <a:rPr lang="en-US" sz="2400" dirty="0">
                <a:latin typeface="Courier New" pitchFamily="49" charset="0"/>
                <a:cs typeface="Courier New" pitchFamily="49" charset="0"/>
              </a:rPr>
              <a:t>;</a:t>
            </a:r>
            <a:br>
              <a:rPr lang="en-US" sz="2400" dirty="0">
                <a:latin typeface="Courier New" pitchFamily="49" charset="0"/>
                <a:cs typeface="Courier New" pitchFamily="49" charset="0"/>
              </a:rPr>
            </a:br>
            <a:br>
              <a:rPr lang="en-US" sz="2400" dirty="0">
                <a:latin typeface="Courier New" pitchFamily="49" charset="0"/>
                <a:cs typeface="Courier New" pitchFamily="49" charset="0"/>
              </a:rPr>
            </a:b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tmp</a:t>
            </a:r>
            <a:r>
              <a:rPr lang="en-US" sz="2400" dirty="0">
                <a:latin typeface="Courier New" pitchFamily="49" charset="0"/>
                <a:cs typeface="Courier New" pitchFamily="49" charset="0"/>
              </a:rPr>
              <a:t>=buf+count-1;</a:t>
            </a:r>
            <a:br>
              <a:rPr lang="en-US" sz="2400" dirty="0">
                <a:latin typeface="Courier New" pitchFamily="49" charset="0"/>
                <a:cs typeface="Courier New" pitchFamily="49" charset="0"/>
              </a:rPr>
            </a:b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copy_from_user</a:t>
            </a:r>
            <a:r>
              <a:rPr lang="en-US" sz="2400" dirty="0">
                <a:latin typeface="Courier New" pitchFamily="49" charset="0"/>
                <a:cs typeface="Courier New" pitchFamily="49" charset="0"/>
              </a:rPr>
              <a:t>(memory_buffer,tmp,1);</a:t>
            </a:r>
            <a:br>
              <a:rPr lang="en-US" sz="2400" dirty="0">
                <a:latin typeface="Courier New" pitchFamily="49" charset="0"/>
                <a:cs typeface="Courier New" pitchFamily="49" charset="0"/>
              </a:rPr>
            </a:br>
            <a:r>
              <a:rPr lang="en-US" sz="2400" dirty="0">
                <a:latin typeface="Courier New" pitchFamily="49" charset="0"/>
                <a:cs typeface="Courier New" pitchFamily="49" charset="0"/>
              </a:rPr>
              <a:t>	return 1;</a:t>
            </a:r>
            <a:br>
              <a:rPr lang="en-US" sz="2400" dirty="0">
                <a:latin typeface="Courier New" pitchFamily="49" charset="0"/>
                <a:cs typeface="Courier New" pitchFamily="49" charset="0"/>
              </a:rPr>
            </a:br>
            <a:r>
              <a:rPr lang="en-US" sz="2400" dirty="0">
                <a:latin typeface="Courier New" pitchFamily="49" charset="0"/>
                <a:cs typeface="Courier New" pitchFamily="49" charset="0"/>
              </a:rPr>
              <a:t>}</a:t>
            </a:r>
          </a:p>
          <a:p>
            <a:pPr marL="0" indent="0">
              <a:buNone/>
            </a:pPr>
            <a:endParaRPr lang="en-US" sz="2400" dirty="0">
              <a:latin typeface="Courier New" pitchFamily="49" charset="0"/>
              <a:cs typeface="Courier New" pitchFamily="49" charset="0"/>
            </a:endParaRPr>
          </a:p>
        </p:txBody>
      </p:sp>
      <p:sp>
        <p:nvSpPr>
          <p:cNvPr id="4" name="TextBox 3"/>
          <p:cNvSpPr txBox="1"/>
          <p:nvPr/>
        </p:nvSpPr>
        <p:spPr>
          <a:xfrm>
            <a:off x="-6251" y="11668"/>
            <a:ext cx="4289059" cy="369332"/>
          </a:xfrm>
          <a:prstGeom prst="rect">
            <a:avLst/>
          </a:prstGeom>
          <a:noFill/>
          <a:ln>
            <a:solidFill>
              <a:srgbClr val="FF0000"/>
            </a:solidFill>
          </a:ln>
        </p:spPr>
        <p:txBody>
          <a:bodyPr wrap="none" rtlCol="0">
            <a:spAutoFit/>
          </a:bodyPr>
          <a:lstStyle/>
          <a:p>
            <a:r>
              <a:rPr lang="en-US" dirty="0">
                <a:solidFill>
                  <a:srgbClr val="FF0000"/>
                </a:solidFill>
              </a:rPr>
              <a:t>Modules: single character memory example</a:t>
            </a:r>
          </a:p>
        </p:txBody>
      </p:sp>
    </p:spTree>
    <p:extLst>
      <p:ext uri="{BB962C8B-B14F-4D97-AF65-F5344CB8AC3E}">
        <p14:creationId xmlns:p14="http://schemas.microsoft.com/office/powerpoint/2010/main" val="3272863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GPL in three slides (3/3)</a:t>
            </a:r>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n-US" dirty="0"/>
              <a:t>GPL v3</a:t>
            </a:r>
          </a:p>
          <a:p>
            <a:pPr lvl="1"/>
            <a:r>
              <a:rPr lang="en-US" dirty="0"/>
              <a:t>Prevents using GPL on hardware that won’t run other code (“</a:t>
            </a:r>
            <a:r>
              <a:rPr lang="en-US" dirty="0" err="1"/>
              <a:t>Tivoization</a:t>
            </a:r>
            <a:r>
              <a:rPr lang="en-US" dirty="0"/>
              <a:t>”)</a:t>
            </a:r>
          </a:p>
          <a:p>
            <a:pPr lvl="2"/>
            <a:r>
              <a:rPr lang="en-US" dirty="0"/>
              <a:t>Though only for consumer hardware (IBM has a business model here?)</a:t>
            </a:r>
          </a:p>
          <a:p>
            <a:pPr lvl="1"/>
            <a:r>
              <a:rPr lang="en-US" dirty="0"/>
              <a:t>Addresses patents</a:t>
            </a:r>
          </a:p>
          <a:p>
            <a:pPr lvl="2"/>
            <a:r>
              <a:rPr lang="en-US" dirty="0"/>
              <a:t>Can’t sue for (software?) patent on code you release.</a:t>
            </a:r>
          </a:p>
          <a:p>
            <a:r>
              <a:rPr lang="en-US" dirty="0"/>
              <a:t>Lesser GPL</a:t>
            </a:r>
          </a:p>
          <a:p>
            <a:pPr lvl="1"/>
            <a:r>
              <a:rPr lang="en-US" dirty="0"/>
              <a:t>Mainly for libraries/APIs.</a:t>
            </a:r>
          </a:p>
          <a:p>
            <a:pPr lvl="1"/>
            <a:r>
              <a:rPr lang="en-US" dirty="0"/>
              <a:t>Makes it clear can use libraries in proprietary code without having to release proprietary code.</a:t>
            </a:r>
          </a:p>
          <a:p>
            <a:pPr lvl="2"/>
            <a:endParaRPr lang="en-US" dirty="0"/>
          </a:p>
        </p:txBody>
      </p:sp>
      <p:pic>
        <p:nvPicPr>
          <p:cNvPr id="4" name="Picture 2" descr="Small letter c turned 180 degrees, surrounded by a single line forming a circle."/>
          <p:cNvPicPr>
            <a:picLocks noChangeAspect="1" noChangeArrowheads="1"/>
          </p:cNvPicPr>
          <p:nvPr/>
        </p:nvPicPr>
        <p:blipFill>
          <a:blip r:embed="rId3" cstate="print"/>
          <a:srcRect/>
          <a:stretch>
            <a:fillRect/>
          </a:stretch>
        </p:blipFill>
        <p:spPr bwMode="auto">
          <a:xfrm>
            <a:off x="8001000" y="152400"/>
            <a:ext cx="1028701" cy="1028701"/>
          </a:xfrm>
          <a:prstGeom prst="rect">
            <a:avLst/>
          </a:prstGeom>
          <a:noFill/>
        </p:spPr>
      </p:pic>
      <p:sp>
        <p:nvSpPr>
          <p:cNvPr id="5" name="TextBox 4"/>
          <p:cNvSpPr txBox="1"/>
          <p:nvPr/>
        </p:nvSpPr>
        <p:spPr>
          <a:xfrm>
            <a:off x="0" y="0"/>
            <a:ext cx="2200539" cy="338554"/>
          </a:xfrm>
          <a:prstGeom prst="rect">
            <a:avLst/>
          </a:prstGeom>
          <a:noFill/>
          <a:ln>
            <a:solidFill>
              <a:srgbClr val="FF0000"/>
            </a:solidFill>
          </a:ln>
        </p:spPr>
        <p:txBody>
          <a:bodyPr wrap="none" rtlCol="0">
            <a:spAutoFit/>
          </a:bodyPr>
          <a:lstStyle/>
          <a:p>
            <a:r>
              <a:rPr lang="en-US" sz="1600" dirty="0">
                <a:solidFill>
                  <a:srgbClr val="FF0000"/>
                </a:solidFill>
              </a:rPr>
              <a:t>Background: legal issues</a:t>
            </a:r>
          </a:p>
        </p:txBody>
      </p:sp>
    </p:spTree>
    <p:extLst>
      <p:ext uri="{BB962C8B-B14F-4D97-AF65-F5344CB8AC3E}">
        <p14:creationId xmlns:p14="http://schemas.microsoft.com/office/powerpoint/2010/main" val="823252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set it up?</a:t>
            </a:r>
          </a:p>
        </p:txBody>
      </p:sp>
      <p:sp>
        <p:nvSpPr>
          <p:cNvPr id="3" name="Content Placeholder 2"/>
          <p:cNvSpPr>
            <a:spLocks noGrp="1"/>
          </p:cNvSpPr>
          <p:nvPr>
            <p:ph idx="1"/>
          </p:nvPr>
        </p:nvSpPr>
        <p:spPr/>
        <p:txBody>
          <a:bodyPr>
            <a:normAutofit lnSpcReduction="10000"/>
          </a:bodyPr>
          <a:lstStyle/>
          <a:p>
            <a:r>
              <a:rPr lang="en-US" dirty="0"/>
              <a:t>Make the module</a:t>
            </a:r>
          </a:p>
          <a:p>
            <a:pPr marL="457200" lvl="1" indent="0">
              <a:buNone/>
            </a:pPr>
            <a:r>
              <a:rPr lang="en-US" dirty="0">
                <a:latin typeface="Courier New" pitchFamily="49" charset="0"/>
                <a:cs typeface="Courier New" pitchFamily="49" charset="0"/>
              </a:rPr>
              <a:t>make -C /lib/modules/2.6.28-16-generic/build M=$PWD modules</a:t>
            </a:r>
          </a:p>
          <a:p>
            <a:r>
              <a:rPr lang="en-US" dirty="0"/>
              <a:t>Insert the module</a:t>
            </a:r>
          </a:p>
          <a:p>
            <a:pPr marL="457200" lvl="1" indent="0">
              <a:buNone/>
            </a:pPr>
            <a:r>
              <a:rPr lang="en-US" dirty="0" err="1">
                <a:latin typeface="Courier New" pitchFamily="49" charset="0"/>
                <a:cs typeface="Courier New" pitchFamily="49" charset="0"/>
              </a:rPr>
              <a:t>insmod</a:t>
            </a:r>
            <a:r>
              <a:rPr lang="en-US" dirty="0">
                <a:latin typeface="Courier New" pitchFamily="49" charset="0"/>
                <a:cs typeface="Courier New" pitchFamily="49" charset="0"/>
              </a:rPr>
              <a:t> </a:t>
            </a:r>
            <a:r>
              <a:rPr lang="en-US" dirty="0" err="1">
                <a:latin typeface="Courier New" pitchFamily="49" charset="0"/>
                <a:cs typeface="Courier New" pitchFamily="49" charset="0"/>
              </a:rPr>
              <a:t>memory.ko</a:t>
            </a:r>
            <a:endParaRPr lang="en-US" dirty="0">
              <a:latin typeface="Courier New" pitchFamily="49" charset="0"/>
              <a:cs typeface="Courier New" pitchFamily="49" charset="0"/>
            </a:endParaRPr>
          </a:p>
          <a:p>
            <a:r>
              <a:rPr lang="en-US" dirty="0"/>
              <a:t>Create the device</a:t>
            </a:r>
          </a:p>
          <a:p>
            <a:pPr marL="457200" lvl="1" indent="0">
              <a:buNone/>
            </a:pPr>
            <a:r>
              <a:rPr lang="en-US" dirty="0" err="1">
                <a:latin typeface="Courier New" pitchFamily="49" charset="0"/>
                <a:cs typeface="Courier New" pitchFamily="49" charset="0"/>
              </a:rPr>
              <a:t>mknod</a:t>
            </a:r>
            <a:r>
              <a:rPr lang="en-US" dirty="0">
                <a:latin typeface="Courier New" pitchFamily="49" charset="0"/>
                <a:cs typeface="Courier New" pitchFamily="49" charset="0"/>
              </a:rPr>
              <a:t> /</a:t>
            </a:r>
            <a:r>
              <a:rPr lang="en-US" dirty="0" err="1">
                <a:latin typeface="Courier New" pitchFamily="49" charset="0"/>
                <a:cs typeface="Courier New" pitchFamily="49" charset="0"/>
              </a:rPr>
              <a:t>dev</a:t>
            </a:r>
            <a:r>
              <a:rPr lang="en-US" dirty="0">
                <a:latin typeface="Courier New" pitchFamily="49" charset="0"/>
                <a:cs typeface="Courier New" pitchFamily="49" charset="0"/>
              </a:rPr>
              <a:t>/memory c 60 0</a:t>
            </a:r>
          </a:p>
          <a:p>
            <a:r>
              <a:rPr lang="en-US" dirty="0"/>
              <a:t>Make the device read/write</a:t>
            </a:r>
          </a:p>
          <a:p>
            <a:pPr marL="457200" lvl="1" indent="0">
              <a:buNone/>
            </a:pPr>
            <a:r>
              <a:rPr lang="en-US" dirty="0" err="1">
                <a:latin typeface="Courier New" pitchFamily="49" charset="0"/>
                <a:cs typeface="Courier New" pitchFamily="49" charset="0"/>
              </a:rPr>
              <a:t>chmod</a:t>
            </a:r>
            <a:r>
              <a:rPr lang="en-US" dirty="0">
                <a:latin typeface="Courier New" pitchFamily="49" charset="0"/>
                <a:cs typeface="Courier New" pitchFamily="49" charset="0"/>
              </a:rPr>
              <a:t> 666 /</a:t>
            </a:r>
            <a:r>
              <a:rPr lang="en-US" dirty="0" err="1">
                <a:latin typeface="Courier New" pitchFamily="49" charset="0"/>
                <a:cs typeface="Courier New" pitchFamily="49" charset="0"/>
              </a:rPr>
              <a:t>dev</a:t>
            </a:r>
            <a:r>
              <a:rPr lang="en-US" dirty="0">
                <a:latin typeface="Courier New" pitchFamily="49" charset="0"/>
                <a:cs typeface="Courier New" pitchFamily="49" charset="0"/>
              </a:rPr>
              <a:t>/memory</a:t>
            </a:r>
          </a:p>
        </p:txBody>
      </p:sp>
      <p:sp>
        <p:nvSpPr>
          <p:cNvPr id="4" name="TextBox 3"/>
          <p:cNvSpPr txBox="1"/>
          <p:nvPr/>
        </p:nvSpPr>
        <p:spPr>
          <a:xfrm>
            <a:off x="-6251" y="11668"/>
            <a:ext cx="4289059" cy="369332"/>
          </a:xfrm>
          <a:prstGeom prst="rect">
            <a:avLst/>
          </a:prstGeom>
          <a:noFill/>
          <a:ln>
            <a:solidFill>
              <a:srgbClr val="FF0000"/>
            </a:solidFill>
          </a:ln>
        </p:spPr>
        <p:txBody>
          <a:bodyPr wrap="none" rtlCol="0">
            <a:spAutoFit/>
          </a:bodyPr>
          <a:lstStyle/>
          <a:p>
            <a:r>
              <a:rPr lang="en-US" dirty="0">
                <a:solidFill>
                  <a:srgbClr val="FF0000"/>
                </a:solidFill>
              </a:rPr>
              <a:t>Modules: single character memory example</a:t>
            </a:r>
          </a:p>
        </p:txBody>
      </p:sp>
    </p:spTree>
    <p:extLst>
      <p:ext uri="{BB962C8B-B14F-4D97-AF65-F5344CB8AC3E}">
        <p14:creationId xmlns:p14="http://schemas.microsoft.com/office/powerpoint/2010/main" val="7251837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did all that do?</a:t>
            </a:r>
          </a:p>
        </p:txBody>
      </p:sp>
      <p:sp>
        <p:nvSpPr>
          <p:cNvPr id="3" name="Content Placeholder 2"/>
          <p:cNvSpPr>
            <a:spLocks noGrp="1"/>
          </p:cNvSpPr>
          <p:nvPr>
            <p:ph idx="1"/>
          </p:nvPr>
        </p:nvSpPr>
        <p:spPr/>
        <p:txBody>
          <a:bodyPr/>
          <a:lstStyle/>
          <a:p>
            <a:r>
              <a:rPr lang="en-US" dirty="0"/>
              <a:t>We created a device that is just a single byte of memory.</a:t>
            </a:r>
          </a:p>
          <a:p>
            <a:pPr lvl="1"/>
            <a:r>
              <a:rPr lang="en-US" dirty="0"/>
              <a:t>Whatever the last thing you wrote to it, is what will be read.</a:t>
            </a:r>
          </a:p>
          <a:p>
            <a:r>
              <a:rPr lang="en-US" dirty="0"/>
              <a:t>For example</a:t>
            </a:r>
          </a:p>
          <a:p>
            <a:pPr lvl="1"/>
            <a:r>
              <a:rPr lang="en-US" dirty="0"/>
              <a:t>$ echo -n </a:t>
            </a:r>
            <a:r>
              <a:rPr lang="en-US" dirty="0" err="1"/>
              <a:t>abcdef</a:t>
            </a:r>
            <a:r>
              <a:rPr lang="en-US" dirty="0"/>
              <a:t> &gt;/</a:t>
            </a:r>
            <a:r>
              <a:rPr lang="en-US" dirty="0" err="1"/>
              <a:t>dev</a:t>
            </a:r>
            <a:r>
              <a:rPr lang="en-US" dirty="0"/>
              <a:t>/memory</a:t>
            </a:r>
          </a:p>
          <a:p>
            <a:pPr lvl="1"/>
            <a:r>
              <a:rPr lang="en-US" dirty="0"/>
              <a:t>Followed by $ cat /</a:t>
            </a:r>
            <a:r>
              <a:rPr lang="en-US" dirty="0" err="1"/>
              <a:t>dev</a:t>
            </a:r>
            <a:r>
              <a:rPr lang="en-US" dirty="0"/>
              <a:t>/memory</a:t>
            </a:r>
          </a:p>
          <a:p>
            <a:pPr lvl="2"/>
            <a:r>
              <a:rPr lang="en-US" dirty="0"/>
              <a:t>Prints an “f”.</a:t>
            </a:r>
          </a:p>
          <a:p>
            <a:endParaRPr lang="en-US" dirty="0"/>
          </a:p>
        </p:txBody>
      </p:sp>
      <p:sp>
        <p:nvSpPr>
          <p:cNvPr id="4" name="TextBox 3"/>
          <p:cNvSpPr txBox="1"/>
          <p:nvPr/>
        </p:nvSpPr>
        <p:spPr>
          <a:xfrm>
            <a:off x="-6251" y="11668"/>
            <a:ext cx="4289059" cy="369332"/>
          </a:xfrm>
          <a:prstGeom prst="rect">
            <a:avLst/>
          </a:prstGeom>
          <a:noFill/>
          <a:ln>
            <a:solidFill>
              <a:srgbClr val="FF0000"/>
            </a:solidFill>
          </a:ln>
        </p:spPr>
        <p:txBody>
          <a:bodyPr wrap="none" rtlCol="0">
            <a:spAutoFit/>
          </a:bodyPr>
          <a:lstStyle/>
          <a:p>
            <a:r>
              <a:rPr lang="en-US" dirty="0">
                <a:solidFill>
                  <a:srgbClr val="FF0000"/>
                </a:solidFill>
              </a:rPr>
              <a:t>Modules: single character memory example</a:t>
            </a:r>
          </a:p>
        </p:txBody>
      </p:sp>
    </p:spTree>
    <p:extLst>
      <p:ext uri="{BB962C8B-B14F-4D97-AF65-F5344CB8AC3E}">
        <p14:creationId xmlns:p14="http://schemas.microsoft.com/office/powerpoint/2010/main" val="20231708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 also</a:t>
            </a:r>
          </a:p>
        </p:txBody>
      </p:sp>
      <p:sp>
        <p:nvSpPr>
          <p:cNvPr id="3" name="Content Placeholder 2"/>
          <p:cNvSpPr>
            <a:spLocks noGrp="1"/>
          </p:cNvSpPr>
          <p:nvPr>
            <p:ph idx="1"/>
          </p:nvPr>
        </p:nvSpPr>
        <p:spPr/>
        <p:txBody>
          <a:bodyPr/>
          <a:lstStyle/>
          <a:p>
            <a:r>
              <a:rPr lang="en-US" dirty="0">
                <a:hlinkClick r:id="rId2"/>
              </a:rPr>
              <a:t>https://www.apriorit.com/dev-blog/195-simple-driver-for-linux-os</a:t>
            </a:r>
            <a:r>
              <a:rPr lang="en-US" dirty="0"/>
              <a:t> looks well done.</a:t>
            </a:r>
          </a:p>
          <a:p>
            <a:pPr lvl="1"/>
            <a:r>
              <a:rPr lang="en-US" dirty="0"/>
              <a:t>For 5.0</a:t>
            </a:r>
          </a:p>
          <a:p>
            <a:pPr lvl="1"/>
            <a:r>
              <a:rPr lang="en-US" dirty="0"/>
              <a:t>I’ve not double-checked it all</a:t>
            </a:r>
          </a:p>
          <a:p>
            <a:endParaRPr lang="en-US" dirty="0"/>
          </a:p>
        </p:txBody>
      </p:sp>
    </p:spTree>
    <p:extLst>
      <p:ext uri="{BB962C8B-B14F-4D97-AF65-F5344CB8AC3E}">
        <p14:creationId xmlns:p14="http://schemas.microsoft.com/office/powerpoint/2010/main" val="2565843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OK, one more</a:t>
            </a:r>
          </a:p>
        </p:txBody>
      </p:sp>
      <p:sp>
        <p:nvSpPr>
          <p:cNvPr id="3" name="Content Placeholder 2"/>
          <p:cNvSpPr>
            <a:spLocks noGrp="1"/>
          </p:cNvSpPr>
          <p:nvPr>
            <p:ph sz="half" idx="1"/>
          </p:nvPr>
        </p:nvSpPr>
        <p:spPr/>
        <p:txBody>
          <a:bodyPr>
            <a:normAutofit fontScale="85000" lnSpcReduction="10000"/>
          </a:bodyPr>
          <a:lstStyle/>
          <a:p>
            <a:r>
              <a:rPr lang="en-US" dirty="0" err="1"/>
              <a:t>gcc</a:t>
            </a:r>
            <a:r>
              <a:rPr lang="en-US" dirty="0"/>
              <a:t> is GPL v3</a:t>
            </a:r>
          </a:p>
          <a:p>
            <a:pPr lvl="1"/>
            <a:r>
              <a:rPr lang="en-US" dirty="0"/>
              <a:t>But has a runtime exception.</a:t>
            </a:r>
          </a:p>
          <a:p>
            <a:pPr lvl="1"/>
            <a:r>
              <a:rPr lang="en-US" dirty="0"/>
              <a:t>When you use GCC to compile a program, GCC may combine portions of certain GCC header files and runtime libraries with the compiled program. The purpose of this Exception is to allow compilation of non-GPL (including proprietary) programs to use, in this way, the header files and runtime libraries covered by this Exception.</a:t>
            </a:r>
          </a:p>
        </p:txBody>
      </p:sp>
      <p:sp>
        <p:nvSpPr>
          <p:cNvPr id="4" name="Content Placeholder 3"/>
          <p:cNvSpPr>
            <a:spLocks noGrp="1"/>
          </p:cNvSpPr>
          <p:nvPr>
            <p:ph sz="half" idx="2"/>
          </p:nvPr>
        </p:nvSpPr>
        <p:spPr/>
        <p:txBody>
          <a:bodyPr>
            <a:normAutofit fontScale="85000" lnSpcReduction="10000"/>
          </a:bodyPr>
          <a:lstStyle/>
          <a:p>
            <a:r>
              <a:rPr lang="en-US" dirty="0"/>
              <a:t>Linux is GPL v2</a:t>
            </a:r>
          </a:p>
          <a:p>
            <a:pPr lvl="1"/>
            <a:r>
              <a:rPr lang="en-US" dirty="0"/>
              <a:t>Fear of limiting DRM and private keys keeps them away from v3.</a:t>
            </a:r>
          </a:p>
          <a:p>
            <a:r>
              <a:rPr lang="en-US" dirty="0"/>
              <a:t>There is a short preamble:</a:t>
            </a:r>
          </a:p>
          <a:p>
            <a:pPr lvl="1"/>
            <a:r>
              <a:rPr lang="en-US" dirty="0"/>
              <a:t>This copyright does *not* cover user programs that use kernel services by normal system calls - this is merely considered normal use of the kernel, and does *not* fall under the heading of "derived work".</a:t>
            </a:r>
          </a:p>
          <a:p>
            <a:endParaRPr lang="en-US" dirty="0"/>
          </a:p>
        </p:txBody>
      </p:sp>
    </p:spTree>
    <p:extLst>
      <p:ext uri="{BB962C8B-B14F-4D97-AF65-F5344CB8AC3E}">
        <p14:creationId xmlns:p14="http://schemas.microsoft.com/office/powerpoint/2010/main" val="99409890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21117</TotalTime>
  <Words>7564</Words>
  <Application>Microsoft Office PowerPoint</Application>
  <PresentationFormat>On-screen Show (4:3)</PresentationFormat>
  <Paragraphs>801</Paragraphs>
  <Slides>82</Slides>
  <Notes>69</Notes>
  <HiddenSlides>5</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82</vt:i4>
      </vt:variant>
    </vt:vector>
  </HeadingPairs>
  <TitlesOfParts>
    <vt:vector size="86" baseType="lpstr">
      <vt:lpstr>Arial</vt:lpstr>
      <vt:lpstr>Calibri</vt:lpstr>
      <vt:lpstr>Courier New</vt:lpstr>
      <vt:lpstr>1_Office Theme</vt:lpstr>
      <vt:lpstr>Finish Licensing &amp; Embedded Linux Lectures 6 and 7</vt:lpstr>
      <vt:lpstr>NOTE:</vt:lpstr>
      <vt:lpstr>Copyright, Copyleft, and Legal Issues</vt:lpstr>
      <vt:lpstr>The basic copyright options</vt:lpstr>
      <vt:lpstr>Linux (common usage of the word)</vt:lpstr>
      <vt:lpstr>GPL in three slides (1/3)</vt:lpstr>
      <vt:lpstr>GPL in three slides (2/3)</vt:lpstr>
      <vt:lpstr>GPL in three slides (3/3)</vt:lpstr>
      <vt:lpstr>OK, one more</vt:lpstr>
      <vt:lpstr>Another common License: Creative Commons</vt:lpstr>
      <vt:lpstr>MIT license</vt:lpstr>
      <vt:lpstr>Fair use</vt:lpstr>
      <vt:lpstr>Start on Linux</vt:lpstr>
      <vt:lpstr>Two main tasks</vt:lpstr>
      <vt:lpstr>Linux Introduction</vt:lpstr>
      <vt:lpstr>Linux</vt:lpstr>
      <vt:lpstr>What is a kernel? (1/2)</vt:lpstr>
      <vt:lpstr>What is a kernel? (2/2)</vt:lpstr>
      <vt:lpstr>PowerPoint Presentation</vt:lpstr>
      <vt:lpstr>Linux kernel history</vt:lpstr>
      <vt:lpstr>What version am I working with?</vt:lpstr>
      <vt:lpstr>How do I download and build the kernel?</vt:lpstr>
      <vt:lpstr>Kernel configuration</vt:lpstr>
      <vt:lpstr>Linux user basics--shell</vt:lpstr>
      <vt:lpstr>Linux user basics—file systems</vt:lpstr>
      <vt:lpstr>FHS:  File System Hierarchy Standard</vt:lpstr>
      <vt:lpstr>A “minimal” file system</vt:lpstr>
      <vt:lpstr>Background: booting</vt:lpstr>
      <vt:lpstr>PowerPoint Presentation</vt:lpstr>
      <vt:lpstr>Handoff from the Kernel</vt:lpstr>
      <vt:lpstr>The init process</vt:lpstr>
      <vt:lpstr>Init (continued)</vt:lpstr>
      <vt:lpstr>Outline</vt:lpstr>
      <vt:lpstr>What makes a Linux install “embedded”?</vt:lpstr>
      <vt:lpstr>Small footprint--Busybox</vt:lpstr>
      <vt:lpstr>Using busybox</vt:lpstr>
      <vt:lpstr>Links done for you</vt:lpstr>
      <vt:lpstr>System initialization</vt:lpstr>
      <vt:lpstr>BusyBox Summary</vt:lpstr>
      <vt:lpstr>Outline</vt:lpstr>
      <vt:lpstr>Flash storage devices</vt:lpstr>
      <vt:lpstr>Outline</vt:lpstr>
      <vt:lpstr>Real-time Kernel Patch</vt:lpstr>
      <vt:lpstr>Features</vt:lpstr>
      <vt:lpstr>There are lots of other attempts and discussions about a real-time Linux</vt:lpstr>
      <vt:lpstr>Windows for IoT</vt:lpstr>
      <vt:lpstr>EECS 473 Advanced Embedded Systems</vt:lpstr>
      <vt:lpstr>Linux Device Drivers</vt:lpstr>
      <vt:lpstr>Linux Device Drivers</vt:lpstr>
      <vt:lpstr>Device driver (Thanks Wikipedia!)</vt:lpstr>
      <vt:lpstr>Devices in Linux (1/2)</vt:lpstr>
      <vt:lpstr>Devices in Linux (2/2)</vt:lpstr>
      <vt:lpstr>Kernel vs. User space</vt:lpstr>
      <vt:lpstr>Linux Device Drivers…</vt:lpstr>
      <vt:lpstr>Kernel and Kernel Modules</vt:lpstr>
      <vt:lpstr>Linux Kernel Modules</vt:lpstr>
      <vt:lpstr>Creating a module</vt:lpstr>
      <vt:lpstr>Simple module</vt:lpstr>
      <vt:lpstr>Modules: Listing, loading and removing</vt:lpstr>
      <vt:lpstr>lsmod</vt:lpstr>
      <vt:lpstr>insmod</vt:lpstr>
      <vt:lpstr>Other (better) way to load a module</vt:lpstr>
      <vt:lpstr>So?</vt:lpstr>
      <vt:lpstr>Modules?</vt:lpstr>
      <vt:lpstr>What is a “device”?</vt:lpstr>
      <vt:lpstr>Creating a device</vt:lpstr>
      <vt:lpstr>Linux Device Drivers</vt:lpstr>
      <vt:lpstr>A complete pseudo-device</vt:lpstr>
      <vt:lpstr>includes</vt:lpstr>
      <vt:lpstr>License and function prototypes</vt:lpstr>
      <vt:lpstr>Setting up the standard interface</vt:lpstr>
      <vt:lpstr>file_operations struct</vt:lpstr>
      <vt:lpstr>file_operations: A few members</vt:lpstr>
      <vt:lpstr>Set up init and exit Some globals</vt:lpstr>
      <vt:lpstr>memory_init</vt:lpstr>
      <vt:lpstr>memory_exit</vt:lpstr>
      <vt:lpstr>Open and release (close)</vt:lpstr>
      <vt:lpstr>PowerPoint Presentation</vt:lpstr>
      <vt:lpstr>memory_write</vt:lpstr>
      <vt:lpstr>How do you set it up?</vt:lpstr>
      <vt:lpstr>What did all that do?</vt:lpstr>
      <vt:lpstr>See also</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Embedded Linux</dc:title>
  <dc:creator>brehob</dc:creator>
  <cp:lastModifiedBy>Brehob, Mark</cp:lastModifiedBy>
  <cp:revision>35</cp:revision>
  <cp:lastPrinted>2018-09-20T14:11:11Z</cp:lastPrinted>
  <dcterms:created xsi:type="dcterms:W3CDTF">2014-09-16T00:26:50Z</dcterms:created>
  <dcterms:modified xsi:type="dcterms:W3CDTF">2023-09-19T14:22:35Z</dcterms:modified>
</cp:coreProperties>
</file>