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.xml" ContentType="application/vnd.openxmlformats-officedocument.drawingml.chart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handoutMasterIdLst>
    <p:handoutMasterId r:id="rId63"/>
  </p:handoutMasterIdLst>
  <p:sldIdLst>
    <p:sldId id="269" r:id="rId3"/>
    <p:sldId id="289" r:id="rId4"/>
    <p:sldId id="290" r:id="rId5"/>
    <p:sldId id="339" r:id="rId6"/>
    <p:sldId id="329" r:id="rId7"/>
    <p:sldId id="29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36" r:id="rId18"/>
    <p:sldId id="337" r:id="rId19"/>
    <p:sldId id="313" r:id="rId20"/>
    <p:sldId id="314" r:id="rId21"/>
    <p:sldId id="315" r:id="rId22"/>
    <p:sldId id="316" r:id="rId23"/>
    <p:sldId id="317" r:id="rId24"/>
    <p:sldId id="318" r:id="rId25"/>
    <p:sldId id="335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32" r:id="rId35"/>
    <p:sldId id="333" r:id="rId36"/>
    <p:sldId id="334" r:id="rId37"/>
    <p:sldId id="328" r:id="rId38"/>
    <p:sldId id="257" r:id="rId39"/>
    <p:sldId id="258" r:id="rId40"/>
    <p:sldId id="274" r:id="rId41"/>
    <p:sldId id="277" r:id="rId42"/>
    <p:sldId id="280" r:id="rId43"/>
    <p:sldId id="281" r:id="rId44"/>
    <p:sldId id="330" r:id="rId45"/>
    <p:sldId id="331" r:id="rId46"/>
    <p:sldId id="260" r:id="rId47"/>
    <p:sldId id="282" r:id="rId48"/>
    <p:sldId id="284" r:id="rId49"/>
    <p:sldId id="338" r:id="rId50"/>
    <p:sldId id="283" r:id="rId51"/>
    <p:sldId id="259" r:id="rId52"/>
    <p:sldId id="262" r:id="rId53"/>
    <p:sldId id="263" r:id="rId54"/>
    <p:sldId id="264" r:id="rId55"/>
    <p:sldId id="287" r:id="rId56"/>
    <p:sldId id="265" r:id="rId57"/>
    <p:sldId id="266" r:id="rId58"/>
    <p:sldId id="267" r:id="rId59"/>
    <p:sldId id="288" r:id="rId60"/>
    <p:sldId id="286" r:id="rId61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95" autoAdjust="0"/>
    <p:restoredTop sz="90690" autoAdjust="0"/>
  </p:normalViewPr>
  <p:slideViewPr>
    <p:cSldViewPr>
      <p:cViewPr varScale="1">
        <p:scale>
          <a:sx n="140" d="100"/>
          <a:sy n="140" d="100"/>
        </p:scale>
        <p:origin x="420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lly\brehob\473\pcb_design\sample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lly\brehob\473\pcb_design\4Ceramic%20Cap%20Decoupling%20vs%20Freq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lly\brehob\473\pcb_design\4Ceramic%20Cap%20Decoupling%20vs%20Freq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2766718340413E-2"/>
          <c:y val="0.14919369525904036"/>
          <c:w val="0.75612513274134185"/>
          <c:h val="0.711694249005962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Sheet1!$B$88</c:f>
              <c:strCache>
                <c:ptCount val="1"/>
                <c:pt idx="0">
                  <c:v>Pure inductor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Sheet1!$B$89:$B$125</c:f>
              <c:numCache>
                <c:formatCode>0.0000</c:formatCode>
                <c:ptCount val="37"/>
                <c:pt idx="1">
                  <c:v>1.2566370614359173E-6</c:v>
                </c:pt>
                <c:pt idx="2">
                  <c:v>2.5132741228718346E-6</c:v>
                </c:pt>
                <c:pt idx="3">
                  <c:v>6.2831853071795867E-6</c:v>
                </c:pt>
                <c:pt idx="4">
                  <c:v>1.2566370614359173E-5</c:v>
                </c:pt>
                <c:pt idx="5">
                  <c:v>2.5132741228718347E-5</c:v>
                </c:pt>
                <c:pt idx="6">
                  <c:v>6.2831853071795856E-5</c:v>
                </c:pt>
                <c:pt idx="7">
                  <c:v>1.2566370614359171E-4</c:v>
                </c:pt>
                <c:pt idx="8">
                  <c:v>2.5132741228718343E-4</c:v>
                </c:pt>
                <c:pt idx="9">
                  <c:v>6.2831853071795862E-4</c:v>
                </c:pt>
                <c:pt idx="10">
                  <c:v>1.2566370614359172E-3</c:v>
                </c:pt>
                <c:pt idx="11">
                  <c:v>2.5132741228718345E-3</c:v>
                </c:pt>
                <c:pt idx="12">
                  <c:v>5.0265482457436689E-3</c:v>
                </c:pt>
                <c:pt idx="13">
                  <c:v>6.2831853071795866E-3</c:v>
                </c:pt>
                <c:pt idx="14">
                  <c:v>7.5398223686155043E-3</c:v>
                </c:pt>
                <c:pt idx="15">
                  <c:v>1.0053096491487338E-2</c:v>
                </c:pt>
                <c:pt idx="16">
                  <c:v>1.2566370614359173E-2</c:v>
                </c:pt>
                <c:pt idx="17">
                  <c:v>1.5079644737231009E-2</c:v>
                </c:pt>
                <c:pt idx="18">
                  <c:v>1.8849555921538759E-2</c:v>
                </c:pt>
                <c:pt idx="19">
                  <c:v>2.5132741228718346E-2</c:v>
                </c:pt>
                <c:pt idx="20">
                  <c:v>3.7699111843077518E-2</c:v>
                </c:pt>
                <c:pt idx="21">
                  <c:v>5.0265482457436693E-2</c:v>
                </c:pt>
                <c:pt idx="22">
                  <c:v>6.2831853071795854E-2</c:v>
                </c:pt>
                <c:pt idx="23">
                  <c:v>7.5398223686155036E-2</c:v>
                </c:pt>
                <c:pt idx="24">
                  <c:v>8.7964594300514218E-2</c:v>
                </c:pt>
                <c:pt idx="25">
                  <c:v>0.10053096491487339</c:v>
                </c:pt>
                <c:pt idx="26">
                  <c:v>0.12566370614359171</c:v>
                </c:pt>
                <c:pt idx="27">
                  <c:v>0.15079644737231007</c:v>
                </c:pt>
                <c:pt idx="28">
                  <c:v>0.18849555921538758</c:v>
                </c:pt>
                <c:pt idx="29">
                  <c:v>0.25132741228718342</c:v>
                </c:pt>
                <c:pt idx="30">
                  <c:v>0.31415926535897931</c:v>
                </c:pt>
                <c:pt idx="31">
                  <c:v>0.37699111843077515</c:v>
                </c:pt>
                <c:pt idx="32">
                  <c:v>0.50265482457436683</c:v>
                </c:pt>
                <c:pt idx="33">
                  <c:v>0.62831853071795862</c:v>
                </c:pt>
                <c:pt idx="34">
                  <c:v>0.7539822368615503</c:v>
                </c:pt>
                <c:pt idx="35">
                  <c:v>1.0053096491487337</c:v>
                </c:pt>
                <c:pt idx="36">
                  <c:v>1.2566370614359172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DD-4DBE-9B1A-26F1A6D3C7AB}"/>
            </c:ext>
          </c:extLst>
        </c:ser>
        <c:ser>
          <c:idx val="4"/>
          <c:order val="1"/>
          <c:tx>
            <c:strRef>
              <c:f>Sheet1!$F$88</c:f>
              <c:strCache>
                <c:ptCount val="1"/>
                <c:pt idx="0">
                  <c:v>Cap/resistor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Sheet1!$F$89:$F$125</c:f>
              <c:numCache>
                <c:formatCode>0.0000</c:formatCode>
                <c:ptCount val="37"/>
                <c:pt idx="1">
                  <c:v>19.894371813477346</c:v>
                </c:pt>
                <c:pt idx="2">
                  <c:v>9.9471917972219934</c:v>
                </c:pt>
                <c:pt idx="3">
                  <c:v>3.9788932122030212</c:v>
                </c:pt>
                <c:pt idx="4">
                  <c:v>1.9894760581692907</c:v>
                </c:pt>
                <c:pt idx="5">
                  <c:v>0.99479693104030265</c:v>
                </c:pt>
                <c:pt idx="6">
                  <c:v>0.3980836588471735</c:v>
                </c:pt>
                <c:pt idx="7">
                  <c:v>0.19933599113127615</c:v>
                </c:pt>
                <c:pt idx="8">
                  <c:v>0.10025416121075499</c:v>
                </c:pt>
                <c:pt idx="9">
                  <c:v>4.1706036666309211E-2</c:v>
                </c:pt>
                <c:pt idx="10">
                  <c:v>2.3495443677506542E-2</c:v>
                </c:pt>
                <c:pt idx="11">
                  <c:v>1.5974869902466205E-2</c:v>
                </c:pt>
                <c:pt idx="12">
                  <c:v>1.3453126666324826E-2</c:v>
                </c:pt>
                <c:pt idx="13">
                  <c:v>1.3117981359344711E-2</c:v>
                </c:pt>
                <c:pt idx="14">
                  <c:v>1.2932287193088643E-2</c:v>
                </c:pt>
                <c:pt idx="15">
                  <c:v>1.2744965840481686E-2</c:v>
                </c:pt>
                <c:pt idx="16">
                  <c:v>1.2657324311876852E-2</c:v>
                </c:pt>
                <c:pt idx="17">
                  <c:v>1.2609461249836614E-2</c:v>
                </c:pt>
                <c:pt idx="18">
                  <c:v>1.2570165007951327E-2</c:v>
                </c:pt>
                <c:pt idx="19">
                  <c:v>1.2539516126390494E-2</c:v>
                </c:pt>
                <c:pt idx="20">
                  <c:v>1.2517578123653993E-2</c:v>
                </c:pt>
                <c:pt idx="21">
                  <c:v>1.2509890733775487E-2</c:v>
                </c:pt>
                <c:pt idx="22">
                  <c:v>1.2506330970730032E-2</c:v>
                </c:pt>
                <c:pt idx="23">
                  <c:v>1.2504396847527084E-2</c:v>
                </c:pt>
                <c:pt idx="24">
                  <c:v>1.2503230487648618E-2</c:v>
                </c:pt>
                <c:pt idx="25">
                  <c:v>1.2502473416998354E-2</c:v>
                </c:pt>
                <c:pt idx="26">
                  <c:v>1.2501583043253375E-2</c:v>
                </c:pt>
                <c:pt idx="27">
                  <c:v>1.2501099356861034E-2</c:v>
                </c:pt>
                <c:pt idx="28">
                  <c:v>1.2500703599528758E-2</c:v>
                </c:pt>
                <c:pt idx="29">
                  <c:v>1.2500395779607943E-2</c:v>
                </c:pt>
                <c:pt idx="30">
                  <c:v>1.2500253300392663E-2</c:v>
                </c:pt>
                <c:pt idx="31">
                  <c:v>1.2500175903595031E-2</c:v>
                </c:pt>
                <c:pt idx="32">
                  <c:v>1.2500098946076789E-2</c:v>
                </c:pt>
                <c:pt idx="33">
                  <c:v>1.2500063325579373E-2</c:v>
                </c:pt>
                <c:pt idx="34">
                  <c:v>1.2500043976130824E-2</c:v>
                </c:pt>
                <c:pt idx="35">
                  <c:v>1.2500024736592626E-2</c:v>
                </c:pt>
                <c:pt idx="36">
                  <c:v>1.250001583142492E-2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4DD-4DBE-9B1A-26F1A6D3C7AB}"/>
            </c:ext>
          </c:extLst>
        </c:ser>
        <c:ser>
          <c:idx val="7"/>
          <c:order val="2"/>
          <c:tx>
            <c:strRef>
              <c:f>Sheet1!$G$88</c:f>
              <c:strCache>
                <c:ptCount val="1"/>
                <c:pt idx="0">
                  <c:v>Pure cap.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Sheet1!$A$90:$A$125</c:f>
              <c:numCache>
                <c:formatCode>0.00E+00</c:formatCode>
                <c:ptCount val="36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200000</c:v>
                </c:pt>
                <c:pt idx="8">
                  <c:v>500000</c:v>
                </c:pt>
                <c:pt idx="9">
                  <c:v>1000000</c:v>
                </c:pt>
                <c:pt idx="10">
                  <c:v>2000000</c:v>
                </c:pt>
                <c:pt idx="11">
                  <c:v>4000000</c:v>
                </c:pt>
                <c:pt idx="12">
                  <c:v>5000000</c:v>
                </c:pt>
                <c:pt idx="13">
                  <c:v>6000000</c:v>
                </c:pt>
                <c:pt idx="14">
                  <c:v>8000000</c:v>
                </c:pt>
                <c:pt idx="15">
                  <c:v>10000000</c:v>
                </c:pt>
                <c:pt idx="16">
                  <c:v>12000000</c:v>
                </c:pt>
                <c:pt idx="17">
                  <c:v>15000000</c:v>
                </c:pt>
                <c:pt idx="18">
                  <c:v>20000000</c:v>
                </c:pt>
                <c:pt idx="19">
                  <c:v>30000000</c:v>
                </c:pt>
                <c:pt idx="20">
                  <c:v>40000000</c:v>
                </c:pt>
                <c:pt idx="21">
                  <c:v>50000000</c:v>
                </c:pt>
                <c:pt idx="22">
                  <c:v>60000000</c:v>
                </c:pt>
                <c:pt idx="23">
                  <c:v>70000000</c:v>
                </c:pt>
                <c:pt idx="24">
                  <c:v>80000000</c:v>
                </c:pt>
                <c:pt idx="25">
                  <c:v>100000000</c:v>
                </c:pt>
                <c:pt idx="26">
                  <c:v>120000000</c:v>
                </c:pt>
                <c:pt idx="27">
                  <c:v>150000000</c:v>
                </c:pt>
                <c:pt idx="28">
                  <c:v>200000000</c:v>
                </c:pt>
                <c:pt idx="29">
                  <c:v>250000000</c:v>
                </c:pt>
                <c:pt idx="30">
                  <c:v>300000000</c:v>
                </c:pt>
                <c:pt idx="31">
                  <c:v>400000000</c:v>
                </c:pt>
                <c:pt idx="32">
                  <c:v>500000000</c:v>
                </c:pt>
                <c:pt idx="33">
                  <c:v>600000000</c:v>
                </c:pt>
                <c:pt idx="34">
                  <c:v>800000000</c:v>
                </c:pt>
                <c:pt idx="35">
                  <c:v>1000000000</c:v>
                </c:pt>
              </c:numCache>
            </c:numRef>
          </c:xVal>
          <c:yVal>
            <c:numRef>
              <c:f>Sheet1!$G$90:$G$125</c:f>
              <c:numCache>
                <c:formatCode>0.0000</c:formatCode>
                <c:ptCount val="36"/>
                <c:pt idx="0">
                  <c:v>0.15915494309189535</c:v>
                </c:pt>
                <c:pt idx="1">
                  <c:v>7.9577471545947673E-2</c:v>
                </c:pt>
                <c:pt idx="2">
                  <c:v>3.1830988618379068E-2</c:v>
                </c:pt>
                <c:pt idx="3">
                  <c:v>1.5915494309189534E-2</c:v>
                </c:pt>
                <c:pt idx="4">
                  <c:v>7.9577471545947669E-3</c:v>
                </c:pt>
                <c:pt idx="5">
                  <c:v>3.1830988618379071E-3</c:v>
                </c:pt>
                <c:pt idx="6">
                  <c:v>1.5915494309189536E-3</c:v>
                </c:pt>
                <c:pt idx="7">
                  <c:v>7.9577471545947678E-4</c:v>
                </c:pt>
                <c:pt idx="8">
                  <c:v>3.183098861837907E-4</c:v>
                </c:pt>
                <c:pt idx="9">
                  <c:v>1.5915494309189535E-4</c:v>
                </c:pt>
                <c:pt idx="10">
                  <c:v>7.9577471545947675E-5</c:v>
                </c:pt>
                <c:pt idx="11">
                  <c:v>3.9788735772973838E-5</c:v>
                </c:pt>
                <c:pt idx="12">
                  <c:v>3.1830988618379067E-5</c:v>
                </c:pt>
                <c:pt idx="13">
                  <c:v>2.6525823848649224E-5</c:v>
                </c:pt>
                <c:pt idx="14">
                  <c:v>1.9894367886486919E-5</c:v>
                </c:pt>
                <c:pt idx="15">
                  <c:v>1.5915494309189534E-5</c:v>
                </c:pt>
                <c:pt idx="16">
                  <c:v>1.3262911924324612E-5</c:v>
                </c:pt>
                <c:pt idx="17">
                  <c:v>1.0610329539459689E-5</c:v>
                </c:pt>
                <c:pt idx="18">
                  <c:v>7.9577471545947669E-6</c:v>
                </c:pt>
                <c:pt idx="19">
                  <c:v>5.3051647697298443E-6</c:v>
                </c:pt>
                <c:pt idx="20">
                  <c:v>3.9788735772973834E-6</c:v>
                </c:pt>
                <c:pt idx="21">
                  <c:v>3.1830988618379071E-6</c:v>
                </c:pt>
                <c:pt idx="22">
                  <c:v>2.6525823848649221E-6</c:v>
                </c:pt>
                <c:pt idx="23">
                  <c:v>2.2736420441699332E-6</c:v>
                </c:pt>
                <c:pt idx="24">
                  <c:v>1.9894367886486917E-6</c:v>
                </c:pt>
                <c:pt idx="25">
                  <c:v>1.5915494309189535E-6</c:v>
                </c:pt>
                <c:pt idx="26">
                  <c:v>1.3262911924324611E-6</c:v>
                </c:pt>
                <c:pt idx="27">
                  <c:v>1.061032953945969E-6</c:v>
                </c:pt>
                <c:pt idx="28">
                  <c:v>7.9577471545947677E-7</c:v>
                </c:pt>
                <c:pt idx="29">
                  <c:v>6.3661977236758129E-7</c:v>
                </c:pt>
                <c:pt idx="30">
                  <c:v>5.3051647697298451E-7</c:v>
                </c:pt>
                <c:pt idx="31">
                  <c:v>3.9788735772973838E-7</c:v>
                </c:pt>
                <c:pt idx="32">
                  <c:v>3.1830988618379064E-7</c:v>
                </c:pt>
                <c:pt idx="33">
                  <c:v>2.6525823848649226E-7</c:v>
                </c:pt>
                <c:pt idx="34">
                  <c:v>1.9894367886486919E-7</c:v>
                </c:pt>
                <c:pt idx="35">
                  <c:v>1.5915494309189532E-7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4DD-4DBE-9B1A-26F1A6D3C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765624"/>
        <c:axId val="542766016"/>
      </c:scatterChart>
      <c:valAx>
        <c:axId val="542765624"/>
        <c:scaling>
          <c:logBase val="10"/>
          <c:orientation val="minMax"/>
          <c:max val="1000000000"/>
          <c:min val="10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43095787560034704"/>
              <c:y val="0.92338794344255348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2766016"/>
        <c:crossesAt val="1.0000000000000005E-3"/>
        <c:crossBetween val="midCat"/>
      </c:valAx>
      <c:valAx>
        <c:axId val="542766016"/>
        <c:scaling>
          <c:logBase val="10"/>
          <c:orientation val="minMax"/>
          <c:max val="1"/>
          <c:min val="1.0000000000000005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Impedance</a:t>
                </a:r>
              </a:p>
            </c:rich>
          </c:tx>
          <c:layout>
            <c:manualLayout>
              <c:xMode val="edge"/>
              <c:yMode val="edge"/>
              <c:x val="1.7817344730920712E-2"/>
              <c:y val="0.4294359072051479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276562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6023855533561"/>
          <c:y val="0.33467784268901885"/>
          <c:w val="0.13748938487787124"/>
          <c:h val="0.340726229785792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Decoupling Impedance vs Frequency</a:t>
            </a:r>
          </a:p>
        </c:rich>
      </c:tx>
      <c:layout>
        <c:manualLayout>
          <c:xMode val="edge"/>
          <c:yMode val="edge"/>
          <c:x val="0.33853025088861288"/>
          <c:y val="3.02419652552109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036854888199526E-2"/>
          <c:y val="0.15994644822623025"/>
          <c:w val="0.75612513274134185"/>
          <c:h val="0.711694249005962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Sheet1!$B$88</c:f>
              <c:strCache>
                <c:ptCount val="1"/>
                <c:pt idx="0">
                  <c:v>Z(pup)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Sheet1!$B$89:$B$125</c:f>
              <c:numCache>
                <c:formatCode>0.0000</c:formatCode>
                <c:ptCount val="37"/>
                <c:pt idx="1">
                  <c:v>4.3993663891673303E-3</c:v>
                </c:pt>
                <c:pt idx="2">
                  <c:v>8.7970278221988444E-3</c:v>
                </c:pt>
                <c:pt idx="3">
                  <c:v>2.1991375938157642E-2</c:v>
                </c:pt>
                <c:pt idx="4">
                  <c:v>4.3982410832212444E-2</c:v>
                </c:pt>
                <c:pt idx="5">
                  <c:v>8.7964651141546987E-2</c:v>
                </c:pt>
                <c:pt idx="6">
                  <c:v>0.21991150848770494</c:v>
                </c:pt>
                <c:pt idx="7">
                  <c:v>0.43982298287078148</c:v>
                </c:pt>
                <c:pt idx="8">
                  <c:v>0.87964594868924773</c:v>
                </c:pt>
                <c:pt idx="9">
                  <c:v>2.1991148597864996</c:v>
                </c:pt>
                <c:pt idx="10">
                  <c:v>4.3982297161625334</c:v>
                </c:pt>
                <c:pt idx="11">
                  <c:v>8.79645943061983</c:v>
                </c:pt>
                <c:pt idx="12">
                  <c:v>17.592918860387037</c:v>
                </c:pt>
                <c:pt idx="13">
                  <c:v>21.991148575355894</c:v>
                </c:pt>
                <c:pt idx="14">
                  <c:v>26.389378290343721</c:v>
                </c:pt>
                <c:pt idx="15">
                  <c:v>35.185837720347784</c:v>
                </c:pt>
                <c:pt idx="16">
                  <c:v>43.982297150370776</c:v>
                </c:pt>
                <c:pt idx="17">
                  <c:v>52.778756580403261</c:v>
                </c:pt>
                <c:pt idx="18">
                  <c:v>65.973445725461389</c:v>
                </c:pt>
                <c:pt idx="19">
                  <c:v>87.964594300571065</c:v>
                </c:pt>
                <c:pt idx="20">
                  <c:v>131.9468914508092</c:v>
                </c:pt>
                <c:pt idx="21">
                  <c:v>175.92918860105678</c:v>
                </c:pt>
                <c:pt idx="22">
                  <c:v>219.91148575130813</c:v>
                </c:pt>
                <c:pt idx="23">
                  <c:v>263.89378290156151</c:v>
                </c:pt>
                <c:pt idx="24">
                  <c:v>307.87608005181596</c:v>
                </c:pt>
                <c:pt idx="25">
                  <c:v>351.85837720207076</c:v>
                </c:pt>
                <c:pt idx="26">
                  <c:v>439.82297150258216</c:v>
                </c:pt>
                <c:pt idx="27">
                  <c:v>527.78756580309448</c:v>
                </c:pt>
                <c:pt idx="28">
                  <c:v>659.73445725386443</c:v>
                </c:pt>
                <c:pt idx="29">
                  <c:v>879.64594300514761</c:v>
                </c:pt>
                <c:pt idx="30">
                  <c:v>1099.5574287564314</c:v>
                </c:pt>
                <c:pt idx="31">
                  <c:v>1319.4689145077168</c:v>
                </c:pt>
                <c:pt idx="32">
                  <c:v>1759.2918860102866</c:v>
                </c:pt>
                <c:pt idx="33">
                  <c:v>2199.1148575128573</c:v>
                </c:pt>
                <c:pt idx="34">
                  <c:v>2638.9378290154277</c:v>
                </c:pt>
                <c:pt idx="35">
                  <c:v>3518.5837720205704</c:v>
                </c:pt>
                <c:pt idx="36">
                  <c:v>4398.2297150257109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4A-4896-B37F-85FC39AB496D}"/>
            </c:ext>
          </c:extLst>
        </c:ser>
        <c:ser>
          <c:idx val="1"/>
          <c:order val="1"/>
          <c:tx>
            <c:strRef>
              <c:f>Sheet1!$C$88</c:f>
              <c:strCache>
                <c:ptCount val="1"/>
                <c:pt idx="0">
                  <c:v>Z(tant)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Sheet1!$C$89:$C$125</c:f>
              <c:numCache>
                <c:formatCode>0.0000</c:formatCode>
                <c:ptCount val="37"/>
                <c:pt idx="1">
                  <c:v>0.16106701511514868</c:v>
                </c:pt>
                <c:pt idx="2">
                  <c:v>8.0988461129069517E-2</c:v>
                </c:pt>
                <c:pt idx="3">
                  <c:v>3.3641714072948942E-2</c:v>
                </c:pt>
                <c:pt idx="4">
                  <c:v>1.8879348003255077E-2</c:v>
                </c:pt>
                <c:pt idx="5">
                  <c:v>1.2751748827061055E-2</c:v>
                </c:pt>
                <c:pt idx="6">
                  <c:v>1.0412316525733691E-2</c:v>
                </c:pt>
                <c:pt idx="7">
                  <c:v>1.0047837703103401E-2</c:v>
                </c:pt>
                <c:pt idx="8">
                  <c:v>1.0010247238304773E-2</c:v>
                </c:pt>
                <c:pt idx="9">
                  <c:v>1.03900327619777E-2</c:v>
                </c:pt>
                <c:pt idx="10">
                  <c:v>1.1725359703978228E-2</c:v>
                </c:pt>
                <c:pt idx="11">
                  <c:v>1.5996872492712703E-2</c:v>
                </c:pt>
                <c:pt idx="12">
                  <c:v>2.7011776967412533E-2</c:v>
                </c:pt>
                <c:pt idx="13">
                  <c:v>3.2938446713117416E-2</c:v>
                </c:pt>
                <c:pt idx="14">
                  <c:v>3.8976961780548255E-2</c:v>
                </c:pt>
                <c:pt idx="15">
                  <c:v>5.1230839623029822E-2</c:v>
                </c:pt>
                <c:pt idx="16">
                  <c:v>6.3606774928945925E-2</c:v>
                </c:pt>
                <c:pt idx="17">
                  <c:v>7.604519782657998E-2</c:v>
                </c:pt>
                <c:pt idx="18">
                  <c:v>9.4766153630001945E-2</c:v>
                </c:pt>
                <c:pt idx="19">
                  <c:v>0.12605295277911688</c:v>
                </c:pt>
                <c:pt idx="20">
                  <c:v>0.18875527984832047</c:v>
                </c:pt>
                <c:pt idx="21">
                  <c:v>0.25152226140265344</c:v>
                </c:pt>
                <c:pt idx="22">
                  <c:v>0.31431516638433377</c:v>
                </c:pt>
                <c:pt idx="23">
                  <c:v>0.37712104579411332</c:v>
                </c:pt>
                <c:pt idx="24">
                  <c:v>0.43993434290198985</c:v>
                </c:pt>
                <c:pt idx="25">
                  <c:v>0.50275227743880591</c:v>
                </c:pt>
                <c:pt idx="26">
                  <c:v>0.62839649572872269</c:v>
                </c:pt>
                <c:pt idx="27">
                  <c:v>0.75404720893490595</c:v>
                </c:pt>
                <c:pt idx="28">
                  <c:v>0.9425297745414577</c:v>
                </c:pt>
                <c:pt idx="29">
                  <c:v>1.2566760457544026</c:v>
                </c:pt>
                <c:pt idx="30">
                  <c:v>1.5708275144237627</c:v>
                </c:pt>
                <c:pt idx="31">
                  <c:v>1.8849815819233986</c:v>
                </c:pt>
                <c:pt idx="32">
                  <c:v>2.5132936152577421</c:v>
                </c:pt>
                <c:pt idx="33">
                  <c:v>3.1416082475202796</c:v>
                </c:pt>
                <c:pt idx="34">
                  <c:v>3.7699241792596752</c:v>
                </c:pt>
                <c:pt idx="35">
                  <c:v>5.0265579919649559</c:v>
                </c:pt>
                <c:pt idx="36">
                  <c:v>6.2831931041593423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4A-4896-B37F-85FC39AB496D}"/>
            </c:ext>
          </c:extLst>
        </c:ser>
        <c:ser>
          <c:idx val="2"/>
          <c:order val="2"/>
          <c:tx>
            <c:strRef>
              <c:f>Sheet1!$D$88</c:f>
              <c:strCache>
                <c:ptCount val="1"/>
                <c:pt idx="0">
                  <c:v>Z(1uF)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Sheet1!$D$89:$D$125</c:f>
              <c:numCache>
                <c:formatCode>0.0000</c:formatCode>
                <c:ptCount val="37"/>
                <c:pt idx="1">
                  <c:v>79.577470760549488</c:v>
                </c:pt>
                <c:pt idx="2">
                  <c:v>39.788734202177764</c:v>
                </c:pt>
                <c:pt idx="3">
                  <c:v>15.915490382202035</c:v>
                </c:pt>
                <c:pt idx="4">
                  <c:v>7.9577393006396431</c:v>
                </c:pt>
                <c:pt idx="5">
                  <c:v>3.9788578695461987</c:v>
                </c:pt>
                <c:pt idx="6">
                  <c:v>1.5915101643246621</c:v>
                </c:pt>
                <c:pt idx="7">
                  <c:v>0.79569620215612036</c:v>
                </c:pt>
                <c:pt idx="8">
                  <c:v>0.39773049026369506</c:v>
                </c:pt>
                <c:pt idx="9">
                  <c:v>0.15876556596795041</c:v>
                </c:pt>
                <c:pt idx="10">
                  <c:v>7.8818843456388329E-2</c:v>
                </c:pt>
                <c:pt idx="11">
                  <c:v>3.8438105039630452E-2</c:v>
                </c:pt>
                <c:pt idx="12">
                  <c:v>1.8659141783785842E-2</c:v>
                </c:pt>
                <c:pt idx="13">
                  <c:v>1.5786247591469897E-2</c:v>
                </c:pt>
                <c:pt idx="14">
                  <c:v>1.500015514411797E-2</c:v>
                </c:pt>
                <c:pt idx="15">
                  <c:v>1.6836189070537404E-2</c:v>
                </c:pt>
                <c:pt idx="16">
                  <c:v>2.0541089441162553E-2</c:v>
                </c:pt>
                <c:pt idx="17">
                  <c:v>2.4806763084267238E-2</c:v>
                </c:pt>
                <c:pt idx="18">
                  <c:v>3.148441929675827E-2</c:v>
                </c:pt>
                <c:pt idx="19">
                  <c:v>4.2723224334752993E-2</c:v>
                </c:pt>
                <c:pt idx="20">
                  <c:v>6.507327972515986E-2</c:v>
                </c:pt>
                <c:pt idx="21">
                  <c:v>8.7273866129501151E-2</c:v>
                </c:pt>
                <c:pt idx="22">
                  <c:v>0.10939743333792397</c:v>
                </c:pt>
                <c:pt idx="23">
                  <c:v>0.13147905236899429</c:v>
                </c:pt>
                <c:pt idx="24">
                  <c:v>0.15353570441122752</c:v>
                </c:pt>
                <c:pt idx="25">
                  <c:v>0.17557639040172876</c:v>
                </c:pt>
                <c:pt idx="26">
                  <c:v>0.2196285382702704</c:v>
                </c:pt>
                <c:pt idx="27">
                  <c:v>0.2636576727807638</c:v>
                </c:pt>
                <c:pt idx="28">
                  <c:v>0.3296781308636389</c:v>
                </c:pt>
                <c:pt idx="29">
                  <c:v>0.4396810259446059</c:v>
                </c:pt>
                <c:pt idx="30">
                  <c:v>0.54966511268639373</c:v>
                </c:pt>
                <c:pt idx="31">
                  <c:v>0.65963976869953389</c:v>
                </c:pt>
                <c:pt idx="32">
                  <c:v>0.87957491132023169</c:v>
                </c:pt>
                <c:pt idx="33">
                  <c:v>1.0995005977550636</c:v>
                </c:pt>
                <c:pt idx="34">
                  <c:v>1.3194215527808555</c:v>
                </c:pt>
                <c:pt idx="35">
                  <c:v>1.7592563628068165</c:v>
                </c:pt>
                <c:pt idx="36">
                  <c:v>2.1990864382434707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64A-4896-B37F-85FC39AB496D}"/>
            </c:ext>
          </c:extLst>
        </c:ser>
        <c:ser>
          <c:idx val="3"/>
          <c:order val="3"/>
          <c:tx>
            <c:strRef>
              <c:f>Sheet1!$E$88</c:f>
              <c:strCache>
                <c:ptCount val="1"/>
                <c:pt idx="0">
                  <c:v>Z(0.1uF)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Sheet1!$E$89:$E$125</c:f>
              <c:numCache>
                <c:formatCode>0.0000</c:formatCode>
                <c:ptCount val="37"/>
                <c:pt idx="1">
                  <c:v>198.94367853500188</c:v>
                </c:pt>
                <c:pt idx="2">
                  <c:v>99.471838772700096</c:v>
                </c:pt>
                <c:pt idx="3">
                  <c:v>39.788734123637731</c:v>
                </c:pt>
                <c:pt idx="4">
                  <c:v>19.894364587814927</c:v>
                </c:pt>
                <c:pt idx="5">
                  <c:v>9.9471773459011619</c:v>
                </c:pt>
                <c:pt idx="6">
                  <c:v>3.9788570839715329</c:v>
                </c:pt>
                <c:pt idx="7">
                  <c:v>1.9894038022104716</c:v>
                </c:pt>
                <c:pt idx="8">
                  <c:v>0.99465242315587299</c:v>
                </c:pt>
                <c:pt idx="9">
                  <c:v>0.39772245970988096</c:v>
                </c:pt>
                <c:pt idx="10">
                  <c:v>0.19861409674639738</c:v>
                </c:pt>
                <c:pt idx="11">
                  <c:v>9.881439725297203E-2</c:v>
                </c:pt>
                <c:pt idx="12">
                  <c:v>4.8435160447782163E-2</c:v>
                </c:pt>
                <c:pt idx="13">
                  <c:v>3.8176499929762298E-2</c:v>
                </c:pt>
                <c:pt idx="14">
                  <c:v>3.1243392645763274E-2</c:v>
                </c:pt>
                <c:pt idx="15">
                  <c:v>2.2391463950400207E-2</c:v>
                </c:pt>
                <c:pt idx="16">
                  <c:v>1.6933472281411552E-2</c:v>
                </c:pt>
                <c:pt idx="17">
                  <c:v>1.3250615811072407E-2</c:v>
                </c:pt>
                <c:pt idx="18">
                  <c:v>9.7272660595311596E-3</c:v>
                </c:pt>
                <c:pt idx="19">
                  <c:v>7.5181718529523361E-3</c:v>
                </c:pt>
                <c:pt idx="20">
                  <c:v>1.0610640758227444E-2</c:v>
                </c:pt>
                <c:pt idx="21">
                  <c:v>1.577315363329088E-2</c:v>
                </c:pt>
                <c:pt idx="22">
                  <c:v>2.0970137875211802E-2</c:v>
                </c:pt>
                <c:pt idx="23">
                  <c:v>2.6061120630793359E-2</c:v>
                </c:pt>
                <c:pt idx="24">
                  <c:v>3.1063662822447262E-2</c:v>
                </c:pt>
                <c:pt idx="25">
                  <c:v>3.6002183100916442E-2</c:v>
                </c:pt>
                <c:pt idx="26">
                  <c:v>4.5753347953796111E-2</c:v>
                </c:pt>
                <c:pt idx="27">
                  <c:v>5.5400815327611271E-2</c:v>
                </c:pt>
                <c:pt idx="28">
                  <c:v>6.9763860819041706E-2</c:v>
                </c:pt>
                <c:pt idx="29">
                  <c:v>9.3554173747965125E-2</c:v>
                </c:pt>
                <c:pt idx="30">
                  <c:v>0.11725405940277578</c:v>
                </c:pt>
                <c:pt idx="31">
                  <c:v>0.14090826332862014</c:v>
                </c:pt>
                <c:pt idx="32">
                  <c:v>0.18814774303746709</c:v>
                </c:pt>
                <c:pt idx="33">
                  <c:v>0.23534109940781087</c:v>
                </c:pt>
                <c:pt idx="34">
                  <c:v>0.28251133709878662</c:v>
                </c:pt>
                <c:pt idx="35">
                  <c:v>0.3768170845612358</c:v>
                </c:pt>
                <c:pt idx="36">
                  <c:v>0.47109965888662869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64A-4896-B37F-85FC39AB496D}"/>
            </c:ext>
          </c:extLst>
        </c:ser>
        <c:ser>
          <c:idx val="4"/>
          <c:order val="4"/>
          <c:tx>
            <c:strRef>
              <c:f>Sheet1!$F$88</c:f>
              <c:strCache>
                <c:ptCount val="1"/>
                <c:pt idx="0">
                  <c:v>Z(0.01uF)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Sheet1!$F$89:$F$125</c:f>
              <c:numCache>
                <c:formatCode>0.0000</c:formatCode>
                <c:ptCount val="37"/>
                <c:pt idx="1">
                  <c:v>1989.4367882878016</c:v>
                </c:pt>
                <c:pt idx="2">
                  <c:v>994.7183936025657</c:v>
                </c:pt>
                <c:pt idx="3">
                  <c:v>397.88735592528587</c:v>
                </c:pt>
                <c:pt idx="4">
                  <c:v>198.94367525596454</c:v>
                </c:pt>
                <c:pt idx="5">
                  <c:v>99.471832214625437</c:v>
                </c:pt>
                <c:pt idx="6">
                  <c:v>39.788717728451829</c:v>
                </c:pt>
                <c:pt idx="7">
                  <c:v>19.894331797447332</c:v>
                </c:pt>
                <c:pt idx="8">
                  <c:v>9.9471117652004306</c:v>
                </c:pt>
                <c:pt idx="9">
                  <c:v>3.9786931328224382</c:v>
                </c:pt>
                <c:pt idx="10">
                  <c:v>1.9890759042181849</c:v>
                </c:pt>
                <c:pt idx="11">
                  <c:v>0.9939966616430258</c:v>
                </c:pt>
                <c:pt idx="12">
                  <c:v>0.49591602202681617</c:v>
                </c:pt>
                <c:pt idx="13">
                  <c:v>0.39608366193946004</c:v>
                </c:pt>
                <c:pt idx="14">
                  <c:v>0.32940876521082568</c:v>
                </c:pt>
                <c:pt idx="15">
                  <c:v>0.24579559567830228</c:v>
                </c:pt>
                <c:pt idx="16">
                  <c:v>0.19534090999369516</c:v>
                </c:pt>
                <c:pt idx="17">
                  <c:v>0.16146640276297031</c:v>
                </c:pt>
                <c:pt idx="18">
                  <c:v>0.12723695846416549</c:v>
                </c:pt>
                <c:pt idx="19">
                  <c:v>9.2305982295725869E-2</c:v>
                </c:pt>
                <c:pt idx="20">
                  <c:v>5.5681905765698383E-2</c:v>
                </c:pt>
                <c:pt idx="21">
                  <c:v>3.583942410314718E-2</c:v>
                </c:pt>
                <c:pt idx="22">
                  <c:v>2.3081105179975289E-2</c:v>
                </c:pt>
                <c:pt idx="23">
                  <c:v>1.4786241984146138E-2</c:v>
                </c:pt>
                <c:pt idx="24">
                  <c:v>1.1288505641463231E-2</c:v>
                </c:pt>
                <c:pt idx="25">
                  <c:v>1.3016849373540392E-2</c:v>
                </c:pt>
                <c:pt idx="26">
                  <c:v>2.2404777643911019E-2</c:v>
                </c:pt>
                <c:pt idx="27">
                  <c:v>3.2551110447390591E-2</c:v>
                </c:pt>
                <c:pt idx="28">
                  <c:v>4.700797942871373E-2</c:v>
                </c:pt>
                <c:pt idx="29">
                  <c:v>6.9509076523009361E-2</c:v>
                </c:pt>
                <c:pt idx="30">
                  <c:v>9.0915751043013943E-2</c:v>
                </c:pt>
                <c:pt idx="31">
                  <c:v>0.11174600618013165</c:v>
                </c:pt>
                <c:pt idx="32">
                  <c:v>0.15252150707301437</c:v>
                </c:pt>
                <c:pt idx="33">
                  <c:v>0.19269934127209537</c:v>
                </c:pt>
                <c:pt idx="34">
                  <c:v>0.23257596889655682</c:v>
                </c:pt>
                <c:pt idx="35">
                  <c:v>0.31187544094585073</c:v>
                </c:pt>
                <c:pt idx="36">
                  <c:v>0.39087157625716096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64A-4896-B37F-85FC39AB496D}"/>
            </c:ext>
          </c:extLst>
        </c:ser>
        <c:ser>
          <c:idx val="5"/>
          <c:order val="5"/>
          <c:tx>
            <c:strRef>
              <c:f>Sheet1!$H$88</c:f>
              <c:strCache>
                <c:ptCount val="1"/>
                <c:pt idx="0">
                  <c:v>Z(pcb)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Sheet1!$H$89:$H$125</c:f>
              <c:numCache>
                <c:formatCode>General</c:formatCode>
                <c:ptCount val="37"/>
                <c:pt idx="1">
                  <c:v>1872.4110951987695</c:v>
                </c:pt>
                <c:pt idx="2" formatCode="0.0000">
                  <c:v>936.20554759938454</c:v>
                </c:pt>
                <c:pt idx="3" formatCode="0.0000">
                  <c:v>374.48221903975377</c:v>
                </c:pt>
                <c:pt idx="4" formatCode="0.0000">
                  <c:v>187.2411095198768</c:v>
                </c:pt>
                <c:pt idx="5" formatCode="0.0000">
                  <c:v>93.620554759938443</c:v>
                </c:pt>
                <c:pt idx="6" formatCode="0.0000">
                  <c:v>37.44822190397538</c:v>
                </c:pt>
                <c:pt idx="7" formatCode="0.0000">
                  <c:v>18.724110951987686</c:v>
                </c:pt>
                <c:pt idx="8" formatCode="0.0000">
                  <c:v>9.3620554759938468</c:v>
                </c:pt>
                <c:pt idx="9" formatCode="0.0000">
                  <c:v>3.7448221903975392</c:v>
                </c:pt>
                <c:pt idx="10" formatCode="0.0000">
                  <c:v>1.8724110951987689</c:v>
                </c:pt>
                <c:pt idx="11" formatCode="0.0000">
                  <c:v>0.9362055475993849</c:v>
                </c:pt>
                <c:pt idx="12" formatCode="0.0000">
                  <c:v>0.46810277379969262</c:v>
                </c:pt>
                <c:pt idx="13" formatCode="0.0000">
                  <c:v>0.37448221903975426</c:v>
                </c:pt>
                <c:pt idx="14" formatCode="0.0000">
                  <c:v>0.31206851586646189</c:v>
                </c:pt>
                <c:pt idx="15" formatCode="0.0000">
                  <c:v>0.23405138689984623</c:v>
                </c:pt>
                <c:pt idx="16" formatCode="0.0000">
                  <c:v>0.18724110951987699</c:v>
                </c:pt>
                <c:pt idx="17" formatCode="0.0000">
                  <c:v>0.15603425793323084</c:v>
                </c:pt>
                <c:pt idx="18" formatCode="0.0000">
                  <c:v>0.12482740634658462</c:v>
                </c:pt>
                <c:pt idx="19" formatCode="0.0000">
                  <c:v>9.362055475993851E-2</c:v>
                </c:pt>
                <c:pt idx="20" formatCode="0.0000">
                  <c:v>6.2413703173292326E-2</c:v>
                </c:pt>
                <c:pt idx="21" formatCode="0.0000">
                  <c:v>4.6810277379969227E-2</c:v>
                </c:pt>
                <c:pt idx="22" formatCode="0.0000">
                  <c:v>3.7448221903975405E-2</c:v>
                </c:pt>
                <c:pt idx="23" formatCode="0.0000">
                  <c:v>3.1206851586646163E-2</c:v>
                </c:pt>
                <c:pt idx="24" formatCode="0.0000">
                  <c:v>2.6748729931410978E-2</c:v>
                </c:pt>
                <c:pt idx="25" formatCode="0.0000">
                  <c:v>2.3405138689984634E-2</c:v>
                </c:pt>
                <c:pt idx="26" formatCode="0.0000">
                  <c:v>1.8724110951987703E-2</c:v>
                </c:pt>
                <c:pt idx="27" formatCode="0.0000">
                  <c:v>1.5603425793323088E-2</c:v>
                </c:pt>
                <c:pt idx="28" formatCode="0.0000">
                  <c:v>1.2482740634658466E-2</c:v>
                </c:pt>
                <c:pt idx="29" formatCode="0.0000">
                  <c:v>9.362055475993853E-3</c:v>
                </c:pt>
                <c:pt idx="30" formatCode="0.0000">
                  <c:v>7.4896443807950831E-3</c:v>
                </c:pt>
                <c:pt idx="31" formatCode="0.0000">
                  <c:v>6.2413703173292328E-3</c:v>
                </c:pt>
                <c:pt idx="32" formatCode="0.0000">
                  <c:v>4.6810277379969239E-3</c:v>
                </c:pt>
                <c:pt idx="33" formatCode="0.0000">
                  <c:v>3.7448221903975398E-3</c:v>
                </c:pt>
                <c:pt idx="34" formatCode="0.0000">
                  <c:v>3.1206851586646164E-3</c:v>
                </c:pt>
                <c:pt idx="35" formatCode="0.0000">
                  <c:v>2.3405138689984641E-3</c:v>
                </c:pt>
                <c:pt idx="36" formatCode="0.0000">
                  <c:v>1.8724110951987699E-3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64A-4896-B37F-85FC39AB496D}"/>
            </c:ext>
          </c:extLst>
        </c:ser>
        <c:ser>
          <c:idx val="6"/>
          <c:order val="6"/>
          <c:tx>
            <c:strRef>
              <c:f>Sheet1!$I$88</c:f>
              <c:strCache>
                <c:ptCount val="1"/>
                <c:pt idx="0">
                  <c:v>ZT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Sheet1!$I$89:$I$125</c:f>
              <c:numCache>
                <c:formatCode>0.0000</c:formatCode>
                <c:ptCount val="37"/>
                <c:pt idx="1">
                  <c:v>4.2820546924842258E-3</c:v>
                </c:pt>
                <c:pt idx="2">
                  <c:v>7.9327568806983606E-3</c:v>
                </c:pt>
                <c:pt idx="3">
                  <c:v>1.3281829125129225E-2</c:v>
                </c:pt>
                <c:pt idx="4">
                  <c:v>1.3176755277738849E-2</c:v>
                </c:pt>
                <c:pt idx="5">
                  <c:v>1.1091064675980467E-2</c:v>
                </c:pt>
                <c:pt idx="6">
                  <c:v>9.8500786861710366E-3</c:v>
                </c:pt>
                <c:pt idx="7">
                  <c:v>9.6462784400446686E-3</c:v>
                </c:pt>
                <c:pt idx="8">
                  <c:v>9.5443519273110799E-3</c:v>
                </c:pt>
                <c:pt idx="9">
                  <c:v>9.4283126512227124E-3</c:v>
                </c:pt>
                <c:pt idx="10">
                  <c:v>9.5845615070316373E-3</c:v>
                </c:pt>
                <c:pt idx="11">
                  <c:v>9.9047569207749604E-3</c:v>
                </c:pt>
                <c:pt idx="12">
                  <c:v>8.6414679100569845E-3</c:v>
                </c:pt>
                <c:pt idx="13">
                  <c:v>7.9709909366722977E-3</c:v>
                </c:pt>
                <c:pt idx="14">
                  <c:v>7.6345062878980475E-3</c:v>
                </c:pt>
                <c:pt idx="15">
                  <c:v>7.5501376284199378E-3</c:v>
                </c:pt>
                <c:pt idx="16">
                  <c:v>7.4310010404106536E-3</c:v>
                </c:pt>
                <c:pt idx="17">
                  <c:v>7.0270626870952008E-3</c:v>
                </c:pt>
                <c:pt idx="18">
                  <c:v>6.1747453374574558E-3</c:v>
                </c:pt>
                <c:pt idx="19">
                  <c:v>5.34349501469711E-3</c:v>
                </c:pt>
                <c:pt idx="20">
                  <c:v>6.6305399000058584E-3</c:v>
                </c:pt>
                <c:pt idx="21">
                  <c:v>7.6512932006746253E-3</c:v>
                </c:pt>
                <c:pt idx="22">
                  <c:v>7.4994255536081078E-3</c:v>
                </c:pt>
                <c:pt idx="23">
                  <c:v>6.5634865075191329E-3</c:v>
                </c:pt>
                <c:pt idx="24">
                  <c:v>5.8204405463813625E-3</c:v>
                </c:pt>
                <c:pt idx="25">
                  <c:v>6.2210429657962585E-3</c:v>
                </c:pt>
                <c:pt idx="26">
                  <c:v>7.4728058365852437E-3</c:v>
                </c:pt>
                <c:pt idx="27">
                  <c:v>7.7890393502038887E-3</c:v>
                </c:pt>
                <c:pt idx="28">
                  <c:v>7.3396978618670708E-3</c:v>
                </c:pt>
                <c:pt idx="29">
                  <c:v>5.572827364120481E-3</c:v>
                </c:pt>
                <c:pt idx="30">
                  <c:v>4.9301161918884973E-3</c:v>
                </c:pt>
                <c:pt idx="31">
                  <c:v>4.9720736178652724E-3</c:v>
                </c:pt>
                <c:pt idx="32">
                  <c:v>4.1927623055290223E-3</c:v>
                </c:pt>
                <c:pt idx="33">
                  <c:v>3.5010365467475582E-3</c:v>
                </c:pt>
                <c:pt idx="34">
                  <c:v>2.9810432575650917E-3</c:v>
                </c:pt>
                <c:pt idx="35">
                  <c:v>2.2820821333542143E-3</c:v>
                </c:pt>
                <c:pt idx="36">
                  <c:v>1.8425888340039371E-3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64A-4896-B37F-85FC39AB496D}"/>
            </c:ext>
          </c:extLst>
        </c:ser>
        <c:ser>
          <c:idx val="7"/>
          <c:order val="7"/>
          <c:tx>
            <c:strRef>
              <c:f>Sheet1!$G$88</c:f>
              <c:strCache>
                <c:ptCount val="1"/>
                <c:pt idx="0">
                  <c:v>Z(LICA)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Sheet1!$A$90:$A$125</c:f>
              <c:numCache>
                <c:formatCode>0.00E+00</c:formatCode>
                <c:ptCount val="36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200000</c:v>
                </c:pt>
                <c:pt idx="8">
                  <c:v>500000</c:v>
                </c:pt>
                <c:pt idx="9">
                  <c:v>1000000</c:v>
                </c:pt>
                <c:pt idx="10">
                  <c:v>2000000</c:v>
                </c:pt>
                <c:pt idx="11">
                  <c:v>4000000</c:v>
                </c:pt>
                <c:pt idx="12">
                  <c:v>5000000</c:v>
                </c:pt>
                <c:pt idx="13">
                  <c:v>6000000</c:v>
                </c:pt>
                <c:pt idx="14">
                  <c:v>8000000</c:v>
                </c:pt>
                <c:pt idx="15">
                  <c:v>10000000</c:v>
                </c:pt>
                <c:pt idx="16">
                  <c:v>12000000</c:v>
                </c:pt>
                <c:pt idx="17">
                  <c:v>15000000</c:v>
                </c:pt>
                <c:pt idx="18">
                  <c:v>20000000</c:v>
                </c:pt>
                <c:pt idx="19">
                  <c:v>30000000</c:v>
                </c:pt>
                <c:pt idx="20">
                  <c:v>40000000</c:v>
                </c:pt>
                <c:pt idx="21">
                  <c:v>50000000</c:v>
                </c:pt>
                <c:pt idx="22">
                  <c:v>60000000</c:v>
                </c:pt>
                <c:pt idx="23">
                  <c:v>70000000</c:v>
                </c:pt>
                <c:pt idx="24">
                  <c:v>80000000</c:v>
                </c:pt>
                <c:pt idx="25">
                  <c:v>100000000</c:v>
                </c:pt>
                <c:pt idx="26">
                  <c:v>120000000</c:v>
                </c:pt>
                <c:pt idx="27">
                  <c:v>150000000</c:v>
                </c:pt>
                <c:pt idx="28">
                  <c:v>200000000</c:v>
                </c:pt>
                <c:pt idx="29">
                  <c:v>250000000</c:v>
                </c:pt>
                <c:pt idx="30">
                  <c:v>300000000</c:v>
                </c:pt>
                <c:pt idx="31">
                  <c:v>400000000</c:v>
                </c:pt>
                <c:pt idx="32">
                  <c:v>500000000</c:v>
                </c:pt>
                <c:pt idx="33">
                  <c:v>600000000</c:v>
                </c:pt>
                <c:pt idx="34">
                  <c:v>800000000</c:v>
                </c:pt>
                <c:pt idx="35">
                  <c:v>1000000000</c:v>
                </c:pt>
              </c:numCache>
            </c:numRef>
          </c:xVal>
          <c:yVal>
            <c:numRef>
              <c:f>Sheet1!$G$90:$G$125</c:f>
              <c:numCache>
                <c:formatCode>0.0000</c:formatCode>
                <c:ptCount val="36"/>
                <c:pt idx="0">
                  <c:v>15915.494308882451</c:v>
                </c:pt>
                <c:pt idx="1">
                  <c:v>7957.7471539805865</c:v>
                </c:pt>
                <c:pt idx="2">
                  <c:v>3183.0988603024534</c:v>
                </c:pt>
                <c:pt idx="3">
                  <c:v>1591.549427848046</c:v>
                </c:pt>
                <c:pt idx="4">
                  <c:v>795.77470931766379</c:v>
                </c:pt>
                <c:pt idx="5">
                  <c:v>318.30987082925697</c:v>
                </c:pt>
                <c:pt idx="6">
                  <c:v>159.15491238282729</c:v>
                </c:pt>
                <c:pt idx="7">
                  <c:v>79.577410127812399</c:v>
                </c:pt>
                <c:pt idx="8">
                  <c:v>31.830835073055368</c:v>
                </c:pt>
                <c:pt idx="9">
                  <c:v>15.91518721864562</c:v>
                </c:pt>
                <c:pt idx="10">
                  <c:v>7.9571329743347405</c:v>
                </c:pt>
                <c:pt idx="11">
                  <c:v>3.9776452234019026</c:v>
                </c:pt>
                <c:pt idx="12">
                  <c:v>3.181563425681607</c:v>
                </c:pt>
                <c:pt idx="13">
                  <c:v>2.650739870593354</c:v>
                </c:pt>
                <c:pt idx="14">
                  <c:v>1.9869801339156963</c:v>
                </c:pt>
                <c:pt idx="15">
                  <c:v>1.5884786623253224</c:v>
                </c:pt>
                <c:pt idx="16">
                  <c:v>1.3226063433063735</c:v>
                </c:pt>
                <c:pt idx="17">
                  <c:v>1.0564270613578641</c:v>
                </c:pt>
                <c:pt idx="18">
                  <c:v>0.78963401407374545</c:v>
                </c:pt>
                <c:pt idx="19">
                  <c:v>0.52130754721127581</c:v>
                </c:pt>
                <c:pt idx="20">
                  <c:v>0.38561284095783233</c:v>
                </c:pt>
                <c:pt idx="21">
                  <c:v>0.30297347037713568</c:v>
                </c:pt>
                <c:pt idx="22">
                  <c:v>0.2468648189665672</c:v>
                </c:pt>
                <c:pt idx="23">
                  <c:v>0.20592011088241424</c:v>
                </c:pt>
                <c:pt idx="24">
                  <c:v>0.1744569919549169</c:v>
                </c:pt>
                <c:pt idx="25">
                  <c:v>0.12861670323365215</c:v>
                </c:pt>
                <c:pt idx="26">
                  <c:v>9.610778483034578E-2</c:v>
                </c:pt>
                <c:pt idx="27">
                  <c:v>6.0856965779097077E-2</c:v>
                </c:pt>
                <c:pt idx="28">
                  <c:v>2.2481453202181007E-2</c:v>
                </c:pt>
                <c:pt idx="29">
                  <c:v>2.1126999227868579E-2</c:v>
                </c:pt>
                <c:pt idx="30">
                  <c:v>4.3842003653787251E-2</c:v>
                </c:pt>
                <c:pt idx="31">
                  <c:v>8.7175171557929823E-2</c:v>
                </c:pt>
                <c:pt idx="32">
                  <c:v>0.12614365952812201</c:v>
                </c:pt>
                <c:pt idx="33">
                  <c:v>0.16266282665308388</c:v>
                </c:pt>
                <c:pt idx="34">
                  <c:v>0.23191863668229606</c:v>
                </c:pt>
                <c:pt idx="35">
                  <c:v>0.29862074102446345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64A-4896-B37F-85FC39AB4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270528"/>
        <c:axId val="634270920"/>
      </c:scatterChart>
      <c:valAx>
        <c:axId val="634270528"/>
        <c:scaling>
          <c:logBase val="10"/>
          <c:orientation val="minMax"/>
          <c:max val="1000000000"/>
          <c:min val="10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43095791807201705"/>
              <c:y val="0.92338800579243785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270920"/>
        <c:crossesAt val="1.0000000000000018E-3"/>
        <c:crossBetween val="midCat"/>
      </c:valAx>
      <c:valAx>
        <c:axId val="634270920"/>
        <c:scaling>
          <c:logBase val="10"/>
          <c:orientation val="minMax"/>
          <c:max val="1"/>
          <c:min val="1.0000000000000018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Impedance</a:t>
                </a:r>
              </a:p>
            </c:rich>
          </c:tx>
          <c:layout>
            <c:manualLayout>
              <c:xMode val="edge"/>
              <c:yMode val="edge"/>
              <c:x val="1.7817381625716475E-2"/>
              <c:y val="0.429435906623994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27052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41473587939279"/>
          <c:y val="0.33467774882433382"/>
          <c:w val="0.10467711705108416"/>
          <c:h val="0.3407261418753763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Decoupling Impedance vs Frequency</a:t>
            </a:r>
          </a:p>
        </c:rich>
      </c:tx>
      <c:layout>
        <c:manualLayout>
          <c:xMode val="edge"/>
          <c:yMode val="edge"/>
          <c:x val="0.33853025088861288"/>
          <c:y val="3.02419652552109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4276671834042E-2"/>
          <c:y val="0.14919369525904036"/>
          <c:w val="0.75612513274134185"/>
          <c:h val="0.711694249005962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Sheet1!$B$88</c:f>
              <c:strCache>
                <c:ptCount val="1"/>
                <c:pt idx="0">
                  <c:v>Z(pup)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Sheet1!$B$89:$B$125</c:f>
              <c:numCache>
                <c:formatCode>0.0000</c:formatCode>
                <c:ptCount val="37"/>
                <c:pt idx="1">
                  <c:v>4.3993663891673338E-3</c:v>
                </c:pt>
                <c:pt idx="2">
                  <c:v>8.7970278221988444E-3</c:v>
                </c:pt>
                <c:pt idx="3">
                  <c:v>2.1991375938157642E-2</c:v>
                </c:pt>
                <c:pt idx="4">
                  <c:v>4.3982410832212479E-2</c:v>
                </c:pt>
                <c:pt idx="5">
                  <c:v>8.7964651141546946E-2</c:v>
                </c:pt>
                <c:pt idx="6">
                  <c:v>0.21991150848770502</c:v>
                </c:pt>
                <c:pt idx="7">
                  <c:v>0.43982298287078175</c:v>
                </c:pt>
                <c:pt idx="8">
                  <c:v>0.87964594868924795</c:v>
                </c:pt>
                <c:pt idx="9">
                  <c:v>2.1991148597865005</c:v>
                </c:pt>
                <c:pt idx="10">
                  <c:v>4.3982297161625334</c:v>
                </c:pt>
                <c:pt idx="11">
                  <c:v>8.79645943061983</c:v>
                </c:pt>
                <c:pt idx="12">
                  <c:v>17.59291886038703</c:v>
                </c:pt>
                <c:pt idx="13">
                  <c:v>21.991148575355883</c:v>
                </c:pt>
                <c:pt idx="14">
                  <c:v>26.389378290343714</c:v>
                </c:pt>
                <c:pt idx="15">
                  <c:v>35.185837720347784</c:v>
                </c:pt>
                <c:pt idx="16">
                  <c:v>43.982297150370776</c:v>
                </c:pt>
                <c:pt idx="17">
                  <c:v>52.778756580403261</c:v>
                </c:pt>
                <c:pt idx="18">
                  <c:v>65.973445725461389</c:v>
                </c:pt>
                <c:pt idx="19">
                  <c:v>87.964594300571065</c:v>
                </c:pt>
                <c:pt idx="20">
                  <c:v>131.9468914508092</c:v>
                </c:pt>
                <c:pt idx="21">
                  <c:v>175.92918860105678</c:v>
                </c:pt>
                <c:pt idx="22">
                  <c:v>219.91148575130808</c:v>
                </c:pt>
                <c:pt idx="23">
                  <c:v>263.89378290156151</c:v>
                </c:pt>
                <c:pt idx="24">
                  <c:v>307.87608005181596</c:v>
                </c:pt>
                <c:pt idx="25">
                  <c:v>351.85837720207059</c:v>
                </c:pt>
                <c:pt idx="26">
                  <c:v>439.82297150258205</c:v>
                </c:pt>
                <c:pt idx="27">
                  <c:v>527.78756580309448</c:v>
                </c:pt>
                <c:pt idx="28">
                  <c:v>659.73445725386455</c:v>
                </c:pt>
                <c:pt idx="29">
                  <c:v>879.64594300514761</c:v>
                </c:pt>
                <c:pt idx="30">
                  <c:v>1099.5574287564307</c:v>
                </c:pt>
                <c:pt idx="31">
                  <c:v>1319.4689145077168</c:v>
                </c:pt>
                <c:pt idx="32">
                  <c:v>1759.2918860102866</c:v>
                </c:pt>
                <c:pt idx="33">
                  <c:v>2199.1148575128573</c:v>
                </c:pt>
                <c:pt idx="34">
                  <c:v>2638.9378290154277</c:v>
                </c:pt>
                <c:pt idx="35">
                  <c:v>3518.5837720205714</c:v>
                </c:pt>
                <c:pt idx="36">
                  <c:v>4398.2297150257109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D8-43CC-B7A4-BE4DD1D73E11}"/>
            </c:ext>
          </c:extLst>
        </c:ser>
        <c:ser>
          <c:idx val="1"/>
          <c:order val="1"/>
          <c:tx>
            <c:strRef>
              <c:f>Sheet1!$C$88</c:f>
              <c:strCache>
                <c:ptCount val="1"/>
                <c:pt idx="0">
                  <c:v>Z(tant)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Sheet1!$C$89:$C$125</c:f>
              <c:numCache>
                <c:formatCode>0.0000</c:formatCode>
                <c:ptCount val="37"/>
                <c:pt idx="1">
                  <c:v>0.16106701511514859</c:v>
                </c:pt>
                <c:pt idx="2">
                  <c:v>8.0988461129069558E-2</c:v>
                </c:pt>
                <c:pt idx="3">
                  <c:v>3.3641714072948942E-2</c:v>
                </c:pt>
                <c:pt idx="4">
                  <c:v>1.887934800325507E-2</c:v>
                </c:pt>
                <c:pt idx="5">
                  <c:v>1.2751748827061055E-2</c:v>
                </c:pt>
                <c:pt idx="6">
                  <c:v>1.0412316525733682E-2</c:v>
                </c:pt>
                <c:pt idx="7">
                  <c:v>1.0047837703103395E-2</c:v>
                </c:pt>
                <c:pt idx="8">
                  <c:v>1.0010247238304772E-2</c:v>
                </c:pt>
                <c:pt idx="9">
                  <c:v>1.03900327619777E-2</c:v>
                </c:pt>
                <c:pt idx="10">
                  <c:v>1.1725359703978236E-2</c:v>
                </c:pt>
                <c:pt idx="11">
                  <c:v>1.599687249271271E-2</c:v>
                </c:pt>
                <c:pt idx="12">
                  <c:v>2.7011776967412544E-2</c:v>
                </c:pt>
                <c:pt idx="13">
                  <c:v>3.2938446713117402E-2</c:v>
                </c:pt>
                <c:pt idx="14">
                  <c:v>3.8976961780548249E-2</c:v>
                </c:pt>
                <c:pt idx="15">
                  <c:v>5.1230839623029815E-2</c:v>
                </c:pt>
                <c:pt idx="16">
                  <c:v>6.3606774928945939E-2</c:v>
                </c:pt>
                <c:pt idx="17">
                  <c:v>7.6045197826579966E-2</c:v>
                </c:pt>
                <c:pt idx="18">
                  <c:v>9.4766153630001945E-2</c:v>
                </c:pt>
                <c:pt idx="19">
                  <c:v>0.12605295277911688</c:v>
                </c:pt>
                <c:pt idx="20">
                  <c:v>0.18875527984832058</c:v>
                </c:pt>
                <c:pt idx="21">
                  <c:v>0.25152226140265366</c:v>
                </c:pt>
                <c:pt idx="22">
                  <c:v>0.31431516638433393</c:v>
                </c:pt>
                <c:pt idx="23">
                  <c:v>0.37712104579411332</c:v>
                </c:pt>
                <c:pt idx="24">
                  <c:v>0.43993434290198985</c:v>
                </c:pt>
                <c:pt idx="25">
                  <c:v>0.50275227743880613</c:v>
                </c:pt>
                <c:pt idx="26">
                  <c:v>0.62839649572872269</c:v>
                </c:pt>
                <c:pt idx="27">
                  <c:v>0.75404720893490595</c:v>
                </c:pt>
                <c:pt idx="28">
                  <c:v>0.9425297745414577</c:v>
                </c:pt>
                <c:pt idx="29">
                  <c:v>1.2566760457544022</c:v>
                </c:pt>
                <c:pt idx="30">
                  <c:v>1.5708275144237631</c:v>
                </c:pt>
                <c:pt idx="31">
                  <c:v>1.884981581923399</c:v>
                </c:pt>
                <c:pt idx="32">
                  <c:v>2.5132936152577421</c:v>
                </c:pt>
                <c:pt idx="33">
                  <c:v>3.1416082475202796</c:v>
                </c:pt>
                <c:pt idx="34">
                  <c:v>3.7699241792596752</c:v>
                </c:pt>
                <c:pt idx="35">
                  <c:v>5.0265579919649559</c:v>
                </c:pt>
                <c:pt idx="36">
                  <c:v>6.2831931041593441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D8-43CC-B7A4-BE4DD1D73E11}"/>
            </c:ext>
          </c:extLst>
        </c:ser>
        <c:ser>
          <c:idx val="2"/>
          <c:order val="2"/>
          <c:tx>
            <c:strRef>
              <c:f>Sheet1!$D$88</c:f>
              <c:strCache>
                <c:ptCount val="1"/>
                <c:pt idx="0">
                  <c:v>Z(1uF)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Sheet1!$D$89:$D$125</c:f>
              <c:numCache>
                <c:formatCode>0.0000</c:formatCode>
                <c:ptCount val="37"/>
                <c:pt idx="1">
                  <c:v>79.577470760549488</c:v>
                </c:pt>
                <c:pt idx="2">
                  <c:v>39.788734202177793</c:v>
                </c:pt>
                <c:pt idx="3">
                  <c:v>15.915490382202039</c:v>
                </c:pt>
                <c:pt idx="4">
                  <c:v>7.9577393006396431</c:v>
                </c:pt>
                <c:pt idx="5">
                  <c:v>3.9788578695461987</c:v>
                </c:pt>
                <c:pt idx="6">
                  <c:v>1.5915101643246621</c:v>
                </c:pt>
                <c:pt idx="7">
                  <c:v>0.7956962021561208</c:v>
                </c:pt>
                <c:pt idx="8">
                  <c:v>0.39773049026369517</c:v>
                </c:pt>
                <c:pt idx="9">
                  <c:v>0.15876556596795041</c:v>
                </c:pt>
                <c:pt idx="10">
                  <c:v>7.8818843456388329E-2</c:v>
                </c:pt>
                <c:pt idx="11">
                  <c:v>3.8438105039630445E-2</c:v>
                </c:pt>
                <c:pt idx="12">
                  <c:v>1.8659141783785842E-2</c:v>
                </c:pt>
                <c:pt idx="13">
                  <c:v>1.5786247591469897E-2</c:v>
                </c:pt>
                <c:pt idx="14">
                  <c:v>1.5000155144117979E-2</c:v>
                </c:pt>
                <c:pt idx="15">
                  <c:v>1.6836189070537407E-2</c:v>
                </c:pt>
                <c:pt idx="16">
                  <c:v>2.0541089441162549E-2</c:v>
                </c:pt>
                <c:pt idx="17">
                  <c:v>2.4806763084267242E-2</c:v>
                </c:pt>
                <c:pt idx="18">
                  <c:v>3.1484419296758263E-2</c:v>
                </c:pt>
                <c:pt idx="19">
                  <c:v>4.2723224334752993E-2</c:v>
                </c:pt>
                <c:pt idx="20">
                  <c:v>6.507327972515986E-2</c:v>
                </c:pt>
                <c:pt idx="21">
                  <c:v>8.7273866129501138E-2</c:v>
                </c:pt>
                <c:pt idx="22">
                  <c:v>0.10939743333792397</c:v>
                </c:pt>
                <c:pt idx="23">
                  <c:v>0.13147905236899429</c:v>
                </c:pt>
                <c:pt idx="24">
                  <c:v>0.15353570441122763</c:v>
                </c:pt>
                <c:pt idx="25">
                  <c:v>0.17557639040172882</c:v>
                </c:pt>
                <c:pt idx="26">
                  <c:v>0.2196285382702704</c:v>
                </c:pt>
                <c:pt idx="27">
                  <c:v>0.2636576727807638</c:v>
                </c:pt>
                <c:pt idx="28">
                  <c:v>0.32967813086363901</c:v>
                </c:pt>
                <c:pt idx="29">
                  <c:v>0.43968102594460612</c:v>
                </c:pt>
                <c:pt idx="30">
                  <c:v>0.54966511268639395</c:v>
                </c:pt>
                <c:pt idx="31">
                  <c:v>0.65963976869953433</c:v>
                </c:pt>
                <c:pt idx="32">
                  <c:v>0.87957491132023169</c:v>
                </c:pt>
                <c:pt idx="33">
                  <c:v>1.0995005977550636</c:v>
                </c:pt>
                <c:pt idx="34">
                  <c:v>1.319421552780855</c:v>
                </c:pt>
                <c:pt idx="35">
                  <c:v>1.7592563628068163</c:v>
                </c:pt>
                <c:pt idx="36">
                  <c:v>2.1990864382434707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4D8-43CC-B7A4-BE4DD1D73E11}"/>
            </c:ext>
          </c:extLst>
        </c:ser>
        <c:ser>
          <c:idx val="3"/>
          <c:order val="3"/>
          <c:tx>
            <c:strRef>
              <c:f>Sheet1!$E$88</c:f>
              <c:strCache>
                <c:ptCount val="1"/>
                <c:pt idx="0">
                  <c:v>Z(0.1uF)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Sheet1!$E$89:$E$125</c:f>
              <c:numCache>
                <c:formatCode>0.0000</c:formatCode>
                <c:ptCount val="37"/>
                <c:pt idx="1">
                  <c:v>198.94367853500182</c:v>
                </c:pt>
                <c:pt idx="2">
                  <c:v>99.471838772700039</c:v>
                </c:pt>
                <c:pt idx="3">
                  <c:v>39.788734123637731</c:v>
                </c:pt>
                <c:pt idx="4">
                  <c:v>19.89436458781493</c:v>
                </c:pt>
                <c:pt idx="5">
                  <c:v>9.9471773459011619</c:v>
                </c:pt>
                <c:pt idx="6">
                  <c:v>3.9788570839715329</c:v>
                </c:pt>
                <c:pt idx="7">
                  <c:v>1.9894038022104719</c:v>
                </c:pt>
                <c:pt idx="8">
                  <c:v>0.99465242315587321</c:v>
                </c:pt>
                <c:pt idx="9">
                  <c:v>0.39772245970988118</c:v>
                </c:pt>
                <c:pt idx="10">
                  <c:v>0.19861409674639743</c:v>
                </c:pt>
                <c:pt idx="11">
                  <c:v>9.8814397252972072E-2</c:v>
                </c:pt>
                <c:pt idx="12">
                  <c:v>4.8435160447782157E-2</c:v>
                </c:pt>
                <c:pt idx="13">
                  <c:v>3.8176499929762298E-2</c:v>
                </c:pt>
                <c:pt idx="14">
                  <c:v>3.1243392645763302E-2</c:v>
                </c:pt>
                <c:pt idx="15">
                  <c:v>2.2391463950400203E-2</c:v>
                </c:pt>
                <c:pt idx="16">
                  <c:v>1.6933472281411559E-2</c:v>
                </c:pt>
                <c:pt idx="17">
                  <c:v>1.3250615811072407E-2</c:v>
                </c:pt>
                <c:pt idx="18">
                  <c:v>9.7272660595311596E-3</c:v>
                </c:pt>
                <c:pt idx="19">
                  <c:v>7.5181718529523369E-3</c:v>
                </c:pt>
                <c:pt idx="20">
                  <c:v>1.0610640758227444E-2</c:v>
                </c:pt>
                <c:pt idx="21">
                  <c:v>1.577315363329088E-2</c:v>
                </c:pt>
                <c:pt idx="22">
                  <c:v>2.0970137875211809E-2</c:v>
                </c:pt>
                <c:pt idx="23">
                  <c:v>2.6061120630793362E-2</c:v>
                </c:pt>
                <c:pt idx="24">
                  <c:v>3.1063662822447251E-2</c:v>
                </c:pt>
                <c:pt idx="25">
                  <c:v>3.6002183100916435E-2</c:v>
                </c:pt>
                <c:pt idx="26">
                  <c:v>4.5753347953796139E-2</c:v>
                </c:pt>
                <c:pt idx="27">
                  <c:v>5.5400815327611277E-2</c:v>
                </c:pt>
                <c:pt idx="28">
                  <c:v>6.9763860819041762E-2</c:v>
                </c:pt>
                <c:pt idx="29">
                  <c:v>9.3554173747965194E-2</c:v>
                </c:pt>
                <c:pt idx="30">
                  <c:v>0.11725405940277578</c:v>
                </c:pt>
                <c:pt idx="31">
                  <c:v>0.14090826332862019</c:v>
                </c:pt>
                <c:pt idx="32">
                  <c:v>0.18814774303746723</c:v>
                </c:pt>
                <c:pt idx="33">
                  <c:v>0.23534109940781095</c:v>
                </c:pt>
                <c:pt idx="34">
                  <c:v>0.28251133709878662</c:v>
                </c:pt>
                <c:pt idx="35">
                  <c:v>0.3768170845612358</c:v>
                </c:pt>
                <c:pt idx="36">
                  <c:v>0.47109965888662869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4D8-43CC-B7A4-BE4DD1D73E11}"/>
            </c:ext>
          </c:extLst>
        </c:ser>
        <c:ser>
          <c:idx val="4"/>
          <c:order val="4"/>
          <c:tx>
            <c:strRef>
              <c:f>Sheet1!$F$88</c:f>
              <c:strCache>
                <c:ptCount val="1"/>
                <c:pt idx="0">
                  <c:v>Z(0.01uF)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Sheet1!$F$89:$F$125</c:f>
              <c:numCache>
                <c:formatCode>0.0000</c:formatCode>
                <c:ptCount val="37"/>
                <c:pt idx="1">
                  <c:v>1989.4367882878016</c:v>
                </c:pt>
                <c:pt idx="2">
                  <c:v>994.71839360256592</c:v>
                </c:pt>
                <c:pt idx="3">
                  <c:v>397.88735592528565</c:v>
                </c:pt>
                <c:pt idx="4">
                  <c:v>198.94367525596448</c:v>
                </c:pt>
                <c:pt idx="5">
                  <c:v>99.471832214625394</c:v>
                </c:pt>
                <c:pt idx="6">
                  <c:v>39.788717728451857</c:v>
                </c:pt>
                <c:pt idx="7">
                  <c:v>19.894331797447332</c:v>
                </c:pt>
                <c:pt idx="8">
                  <c:v>9.9471117652004235</c:v>
                </c:pt>
                <c:pt idx="9">
                  <c:v>3.9786931328224382</c:v>
                </c:pt>
                <c:pt idx="10">
                  <c:v>1.9890759042181858</c:v>
                </c:pt>
                <c:pt idx="11">
                  <c:v>0.9939966616430258</c:v>
                </c:pt>
                <c:pt idx="12">
                  <c:v>0.49591602202681634</c:v>
                </c:pt>
                <c:pt idx="13">
                  <c:v>0.39608366193946049</c:v>
                </c:pt>
                <c:pt idx="14">
                  <c:v>0.32940876521082602</c:v>
                </c:pt>
                <c:pt idx="15">
                  <c:v>0.24579559567830234</c:v>
                </c:pt>
                <c:pt idx="16">
                  <c:v>0.19534090999369513</c:v>
                </c:pt>
                <c:pt idx="17">
                  <c:v>0.16146640276297042</c:v>
                </c:pt>
                <c:pt idx="18">
                  <c:v>0.12723695846416549</c:v>
                </c:pt>
                <c:pt idx="19">
                  <c:v>9.2305982295725869E-2</c:v>
                </c:pt>
                <c:pt idx="20">
                  <c:v>5.5681905765698377E-2</c:v>
                </c:pt>
                <c:pt idx="21">
                  <c:v>3.5839424103147166E-2</c:v>
                </c:pt>
                <c:pt idx="22">
                  <c:v>2.30811051799753E-2</c:v>
                </c:pt>
                <c:pt idx="23">
                  <c:v>1.4786241984146138E-2</c:v>
                </c:pt>
                <c:pt idx="24">
                  <c:v>1.1288505641463244E-2</c:v>
                </c:pt>
                <c:pt idx="25">
                  <c:v>1.301684937354039E-2</c:v>
                </c:pt>
                <c:pt idx="26">
                  <c:v>2.2404777643911033E-2</c:v>
                </c:pt>
                <c:pt idx="27">
                  <c:v>3.2551110447390598E-2</c:v>
                </c:pt>
                <c:pt idx="28">
                  <c:v>4.7007979428713757E-2</c:v>
                </c:pt>
                <c:pt idx="29">
                  <c:v>6.9509076523009361E-2</c:v>
                </c:pt>
                <c:pt idx="30">
                  <c:v>9.0915751043013943E-2</c:v>
                </c:pt>
                <c:pt idx="31">
                  <c:v>0.11174600618013167</c:v>
                </c:pt>
                <c:pt idx="32">
                  <c:v>0.15252150707301437</c:v>
                </c:pt>
                <c:pt idx="33">
                  <c:v>0.19269934127209543</c:v>
                </c:pt>
                <c:pt idx="34">
                  <c:v>0.23257596889655682</c:v>
                </c:pt>
                <c:pt idx="35">
                  <c:v>0.31187544094585101</c:v>
                </c:pt>
                <c:pt idx="36">
                  <c:v>0.39087157625716118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4D8-43CC-B7A4-BE4DD1D73E11}"/>
            </c:ext>
          </c:extLst>
        </c:ser>
        <c:ser>
          <c:idx val="5"/>
          <c:order val="5"/>
          <c:tx>
            <c:strRef>
              <c:f>Sheet1!$H$88</c:f>
              <c:strCache>
                <c:ptCount val="1"/>
                <c:pt idx="0">
                  <c:v>Z(pcb)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Sheet1!$H$89:$H$125</c:f>
              <c:numCache>
                <c:formatCode>General</c:formatCode>
                <c:ptCount val="37"/>
                <c:pt idx="1">
                  <c:v>187241109519.87689</c:v>
                </c:pt>
                <c:pt idx="2" formatCode="0.0000">
                  <c:v>93620554759.93837</c:v>
                </c:pt>
                <c:pt idx="3" formatCode="0.0000">
                  <c:v>37448221903.975365</c:v>
                </c:pt>
                <c:pt idx="4" formatCode="0.0000">
                  <c:v>18724110951.987709</c:v>
                </c:pt>
                <c:pt idx="5" formatCode="0.0000">
                  <c:v>9362055475.993845</c:v>
                </c:pt>
                <c:pt idx="6" formatCode="0.0000">
                  <c:v>3744822190.3975406</c:v>
                </c:pt>
                <c:pt idx="7" formatCode="0.0000">
                  <c:v>1872411095.1987689</c:v>
                </c:pt>
                <c:pt idx="8" formatCode="0.0000">
                  <c:v>936205547.59938455</c:v>
                </c:pt>
                <c:pt idx="9" formatCode="0.0000">
                  <c:v>374482219.03975379</c:v>
                </c:pt>
                <c:pt idx="10" formatCode="0.0000">
                  <c:v>187241109.5198769</c:v>
                </c:pt>
                <c:pt idx="11" formatCode="0.0000">
                  <c:v>93620554.759938464</c:v>
                </c:pt>
                <c:pt idx="12" formatCode="0.0000">
                  <c:v>46810277.379969232</c:v>
                </c:pt>
                <c:pt idx="13" formatCode="0.0000">
                  <c:v>37448221.903975338</c:v>
                </c:pt>
                <c:pt idx="14" formatCode="0.0000">
                  <c:v>31206851.586646147</c:v>
                </c:pt>
                <c:pt idx="15" formatCode="0.0000">
                  <c:v>23405138.68998462</c:v>
                </c:pt>
                <c:pt idx="16" formatCode="0.0000">
                  <c:v>18724110.951987676</c:v>
                </c:pt>
                <c:pt idx="17" formatCode="0.0000">
                  <c:v>15603425.793323074</c:v>
                </c:pt>
                <c:pt idx="18" formatCode="0.0000">
                  <c:v>12482740.634658469</c:v>
                </c:pt>
                <c:pt idx="19" formatCode="0.0000">
                  <c:v>9362055.4759938437</c:v>
                </c:pt>
                <c:pt idx="20" formatCode="0.0000">
                  <c:v>6241370.3173292344</c:v>
                </c:pt>
                <c:pt idx="21" formatCode="0.0000">
                  <c:v>4681027.7379969219</c:v>
                </c:pt>
                <c:pt idx="22" formatCode="0.0000">
                  <c:v>3744822.1903975378</c:v>
                </c:pt>
                <c:pt idx="23" formatCode="0.0000">
                  <c:v>3120685.1586646116</c:v>
                </c:pt>
                <c:pt idx="24" formatCode="0.0000">
                  <c:v>2674872.9931410942</c:v>
                </c:pt>
                <c:pt idx="25" formatCode="0.0000">
                  <c:v>2340513.8689984609</c:v>
                </c:pt>
                <c:pt idx="26" formatCode="0.0000">
                  <c:v>1872411.0951987691</c:v>
                </c:pt>
                <c:pt idx="27" formatCode="0.0000">
                  <c:v>1560342.5793323074</c:v>
                </c:pt>
                <c:pt idx="28" formatCode="0.0000">
                  <c:v>1248274.0634658472</c:v>
                </c:pt>
                <c:pt idx="29" formatCode="0.0000">
                  <c:v>936205.54759938398</c:v>
                </c:pt>
                <c:pt idx="30" formatCode="0.0000">
                  <c:v>748964.43807950756</c:v>
                </c:pt>
                <c:pt idx="31" formatCode="0.0000">
                  <c:v>624137.03173292358</c:v>
                </c:pt>
                <c:pt idx="32" formatCode="0.0000">
                  <c:v>468102.77379969216</c:v>
                </c:pt>
                <c:pt idx="33" formatCode="0.0000">
                  <c:v>374482.21903975413</c:v>
                </c:pt>
                <c:pt idx="34" formatCode="0.0000">
                  <c:v>312068.5158664615</c:v>
                </c:pt>
                <c:pt idx="35" formatCode="0.0000">
                  <c:v>234051.38689984597</c:v>
                </c:pt>
                <c:pt idx="36" formatCode="0.0000">
                  <c:v>187241.10951987674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4D8-43CC-B7A4-BE4DD1D73E11}"/>
            </c:ext>
          </c:extLst>
        </c:ser>
        <c:ser>
          <c:idx val="6"/>
          <c:order val="6"/>
          <c:tx>
            <c:strRef>
              <c:f>Sheet1!$I$88</c:f>
              <c:strCache>
                <c:ptCount val="1"/>
                <c:pt idx="0">
                  <c:v>ZT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Sheet1!$A$89:$A$125</c:f>
              <c:numCache>
                <c:formatCode>0.00E+00</c:formatCode>
                <c:ptCount val="37"/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10000</c:v>
                </c:pt>
                <c:pt idx="5">
                  <c:v>20000</c:v>
                </c:pt>
                <c:pt idx="6">
                  <c:v>50000</c:v>
                </c:pt>
                <c:pt idx="7">
                  <c:v>100000</c:v>
                </c:pt>
                <c:pt idx="8">
                  <c:v>200000</c:v>
                </c:pt>
                <c:pt idx="9">
                  <c:v>500000</c:v>
                </c:pt>
                <c:pt idx="10">
                  <c:v>1000000</c:v>
                </c:pt>
                <c:pt idx="11">
                  <c:v>2000000</c:v>
                </c:pt>
                <c:pt idx="12">
                  <c:v>4000000</c:v>
                </c:pt>
                <c:pt idx="13">
                  <c:v>5000000</c:v>
                </c:pt>
                <c:pt idx="14">
                  <c:v>6000000</c:v>
                </c:pt>
                <c:pt idx="15">
                  <c:v>8000000</c:v>
                </c:pt>
                <c:pt idx="16">
                  <c:v>10000000</c:v>
                </c:pt>
                <c:pt idx="17">
                  <c:v>12000000</c:v>
                </c:pt>
                <c:pt idx="18">
                  <c:v>15000000</c:v>
                </c:pt>
                <c:pt idx="19">
                  <c:v>20000000</c:v>
                </c:pt>
                <c:pt idx="20">
                  <c:v>30000000</c:v>
                </c:pt>
                <c:pt idx="21">
                  <c:v>40000000</c:v>
                </c:pt>
                <c:pt idx="22">
                  <c:v>50000000</c:v>
                </c:pt>
                <c:pt idx="23">
                  <c:v>60000000</c:v>
                </c:pt>
                <c:pt idx="24">
                  <c:v>70000000</c:v>
                </c:pt>
                <c:pt idx="25">
                  <c:v>80000000</c:v>
                </c:pt>
                <c:pt idx="26">
                  <c:v>100000000</c:v>
                </c:pt>
                <c:pt idx="27">
                  <c:v>120000000</c:v>
                </c:pt>
                <c:pt idx="28">
                  <c:v>150000000</c:v>
                </c:pt>
                <c:pt idx="29">
                  <c:v>200000000</c:v>
                </c:pt>
                <c:pt idx="30">
                  <c:v>250000000</c:v>
                </c:pt>
                <c:pt idx="31">
                  <c:v>300000000</c:v>
                </c:pt>
                <c:pt idx="32">
                  <c:v>400000000</c:v>
                </c:pt>
                <c:pt idx="33">
                  <c:v>500000000</c:v>
                </c:pt>
                <c:pt idx="34">
                  <c:v>600000000</c:v>
                </c:pt>
                <c:pt idx="35">
                  <c:v>800000000</c:v>
                </c:pt>
                <c:pt idx="36">
                  <c:v>1000000000</c:v>
                </c:pt>
              </c:numCache>
            </c:numRef>
          </c:xVal>
          <c:yVal>
            <c:numRef>
              <c:f>Sheet1!$I$89:$I$125</c:f>
              <c:numCache>
                <c:formatCode>0.0000</c:formatCode>
                <c:ptCount val="37"/>
                <c:pt idx="1">
                  <c:v>4.2820644852237582E-3</c:v>
                </c:pt>
                <c:pt idx="2">
                  <c:v>7.9328240979504704E-3</c:v>
                </c:pt>
                <c:pt idx="3">
                  <c:v>1.3282300210887272E-2</c:v>
                </c:pt>
                <c:pt idx="4">
                  <c:v>1.3177682633370817E-2</c:v>
                </c:pt>
                <c:pt idx="5">
                  <c:v>1.1092378770833281E-2</c:v>
                </c:pt>
                <c:pt idx="6">
                  <c:v>9.8526702531763263E-3</c:v>
                </c:pt>
                <c:pt idx="7">
                  <c:v>9.6512505666021247E-3</c:v>
                </c:pt>
                <c:pt idx="8">
                  <c:v>9.554092055025689E-3</c:v>
                </c:pt>
                <c:pt idx="9">
                  <c:v>9.4521101626679309E-3</c:v>
                </c:pt>
                <c:pt idx="10">
                  <c:v>9.6338757167539167E-3</c:v>
                </c:pt>
                <c:pt idx="11">
                  <c:v>1.0010666588191107E-2</c:v>
                </c:pt>
                <c:pt idx="12">
                  <c:v>8.8039951259999347E-3</c:v>
                </c:pt>
                <c:pt idx="13">
                  <c:v>8.1443463238787556E-3</c:v>
                </c:pt>
                <c:pt idx="14">
                  <c:v>7.8259621825373139E-3</c:v>
                </c:pt>
                <c:pt idx="15">
                  <c:v>7.8018120796752794E-3</c:v>
                </c:pt>
                <c:pt idx="16">
                  <c:v>7.7381015496897024E-3</c:v>
                </c:pt>
                <c:pt idx="17">
                  <c:v>7.3584534592637278E-3</c:v>
                </c:pt>
                <c:pt idx="18">
                  <c:v>6.4960822485479143E-3</c:v>
                </c:pt>
                <c:pt idx="19">
                  <c:v>5.6669418847183914E-3</c:v>
                </c:pt>
                <c:pt idx="20">
                  <c:v>7.4186640631747529E-3</c:v>
                </c:pt>
                <c:pt idx="21">
                  <c:v>9.1462831287799293E-3</c:v>
                </c:pt>
                <c:pt idx="22">
                  <c:v>9.3773435264341998E-3</c:v>
                </c:pt>
                <c:pt idx="23">
                  <c:v>8.3115981980505273E-3</c:v>
                </c:pt>
                <c:pt idx="24">
                  <c:v>7.4391838224180688E-3</c:v>
                </c:pt>
                <c:pt idx="25">
                  <c:v>8.4732054116027789E-3</c:v>
                </c:pt>
                <c:pt idx="26">
                  <c:v>1.2436036819054612E-2</c:v>
                </c:pt>
                <c:pt idx="27">
                  <c:v>1.5552813669431561E-2</c:v>
                </c:pt>
                <c:pt idx="28">
                  <c:v>1.7814268223401087E-2</c:v>
                </c:pt>
                <c:pt idx="29">
                  <c:v>1.3768798455347441E-2</c:v>
                </c:pt>
                <c:pt idx="30">
                  <c:v>1.4426415181533737E-2</c:v>
                </c:pt>
                <c:pt idx="31">
                  <c:v>2.4448619059375318E-2</c:v>
                </c:pt>
                <c:pt idx="32">
                  <c:v>4.0196240939023631E-2</c:v>
                </c:pt>
                <c:pt idx="33">
                  <c:v>5.377985869268135E-2</c:v>
                </c:pt>
                <c:pt idx="34">
                  <c:v>6.6619656363955448E-2</c:v>
                </c:pt>
                <c:pt idx="35">
                  <c:v>9.1409963068323538E-2</c:v>
                </c:pt>
                <c:pt idx="36">
                  <c:v>0.11568813050364855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4D8-43CC-B7A4-BE4DD1D73E11}"/>
            </c:ext>
          </c:extLst>
        </c:ser>
        <c:ser>
          <c:idx val="7"/>
          <c:order val="7"/>
          <c:tx>
            <c:strRef>
              <c:f>Sheet1!$G$88</c:f>
              <c:strCache>
                <c:ptCount val="1"/>
                <c:pt idx="0">
                  <c:v>Z(LICA)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Sheet1!$A$90:$A$125</c:f>
              <c:numCache>
                <c:formatCode>0.00E+00</c:formatCode>
                <c:ptCount val="36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200000</c:v>
                </c:pt>
                <c:pt idx="8">
                  <c:v>500000</c:v>
                </c:pt>
                <c:pt idx="9">
                  <c:v>1000000</c:v>
                </c:pt>
                <c:pt idx="10">
                  <c:v>2000000</c:v>
                </c:pt>
                <c:pt idx="11">
                  <c:v>4000000</c:v>
                </c:pt>
                <c:pt idx="12">
                  <c:v>5000000</c:v>
                </c:pt>
                <c:pt idx="13">
                  <c:v>6000000</c:v>
                </c:pt>
                <c:pt idx="14">
                  <c:v>8000000</c:v>
                </c:pt>
                <c:pt idx="15">
                  <c:v>10000000</c:v>
                </c:pt>
                <c:pt idx="16">
                  <c:v>12000000</c:v>
                </c:pt>
                <c:pt idx="17">
                  <c:v>15000000</c:v>
                </c:pt>
                <c:pt idx="18">
                  <c:v>20000000</c:v>
                </c:pt>
                <c:pt idx="19">
                  <c:v>30000000</c:v>
                </c:pt>
                <c:pt idx="20">
                  <c:v>40000000</c:v>
                </c:pt>
                <c:pt idx="21">
                  <c:v>50000000</c:v>
                </c:pt>
                <c:pt idx="22">
                  <c:v>60000000</c:v>
                </c:pt>
                <c:pt idx="23">
                  <c:v>70000000</c:v>
                </c:pt>
                <c:pt idx="24">
                  <c:v>80000000</c:v>
                </c:pt>
                <c:pt idx="25">
                  <c:v>100000000</c:v>
                </c:pt>
                <c:pt idx="26">
                  <c:v>120000000</c:v>
                </c:pt>
                <c:pt idx="27">
                  <c:v>150000000</c:v>
                </c:pt>
                <c:pt idx="28">
                  <c:v>200000000</c:v>
                </c:pt>
                <c:pt idx="29">
                  <c:v>250000000</c:v>
                </c:pt>
                <c:pt idx="30">
                  <c:v>300000000</c:v>
                </c:pt>
                <c:pt idx="31">
                  <c:v>400000000</c:v>
                </c:pt>
                <c:pt idx="32">
                  <c:v>500000000</c:v>
                </c:pt>
                <c:pt idx="33">
                  <c:v>600000000</c:v>
                </c:pt>
                <c:pt idx="34">
                  <c:v>800000000</c:v>
                </c:pt>
                <c:pt idx="35">
                  <c:v>1000000000</c:v>
                </c:pt>
              </c:numCache>
            </c:numRef>
          </c:xVal>
          <c:yVal>
            <c:numRef>
              <c:f>Sheet1!$G$90:$G$125</c:f>
              <c:numCache>
                <c:formatCode>0.0000</c:formatCode>
                <c:ptCount val="36"/>
                <c:pt idx="0">
                  <c:v>15915.494308882455</c:v>
                </c:pt>
                <c:pt idx="1">
                  <c:v>7957.7471539805865</c:v>
                </c:pt>
                <c:pt idx="2">
                  <c:v>3183.0988603024534</c:v>
                </c:pt>
                <c:pt idx="3">
                  <c:v>1591.5494278480458</c:v>
                </c:pt>
                <c:pt idx="4">
                  <c:v>795.77470931766425</c:v>
                </c:pt>
                <c:pt idx="5">
                  <c:v>318.30987082925714</c:v>
                </c:pt>
                <c:pt idx="6">
                  <c:v>159.15491238282729</c:v>
                </c:pt>
                <c:pt idx="7">
                  <c:v>79.577410127812399</c:v>
                </c:pt>
                <c:pt idx="8">
                  <c:v>31.830835073055368</c:v>
                </c:pt>
                <c:pt idx="9">
                  <c:v>15.915187218645627</c:v>
                </c:pt>
                <c:pt idx="10">
                  <c:v>7.9571329743347405</c:v>
                </c:pt>
                <c:pt idx="11">
                  <c:v>3.9776452234019017</c:v>
                </c:pt>
                <c:pt idx="12">
                  <c:v>3.181563425681607</c:v>
                </c:pt>
                <c:pt idx="13">
                  <c:v>2.6507398705933549</c:v>
                </c:pt>
                <c:pt idx="14">
                  <c:v>1.9869801339156969</c:v>
                </c:pt>
                <c:pt idx="15">
                  <c:v>1.5884786623253224</c:v>
                </c:pt>
                <c:pt idx="16">
                  <c:v>1.3226063433063735</c:v>
                </c:pt>
                <c:pt idx="17">
                  <c:v>1.0564270613578641</c:v>
                </c:pt>
                <c:pt idx="18">
                  <c:v>0.78963401407374578</c:v>
                </c:pt>
                <c:pt idx="19">
                  <c:v>0.52130754721127559</c:v>
                </c:pt>
                <c:pt idx="20">
                  <c:v>0.38561284095783255</c:v>
                </c:pt>
                <c:pt idx="21">
                  <c:v>0.30297347037713585</c:v>
                </c:pt>
                <c:pt idx="22">
                  <c:v>0.2468648189665672</c:v>
                </c:pt>
                <c:pt idx="23">
                  <c:v>0.20592011088241433</c:v>
                </c:pt>
                <c:pt idx="24">
                  <c:v>0.1744569919549169</c:v>
                </c:pt>
                <c:pt idx="25">
                  <c:v>0.1286167032336521</c:v>
                </c:pt>
                <c:pt idx="26">
                  <c:v>9.6107784830345683E-2</c:v>
                </c:pt>
                <c:pt idx="27">
                  <c:v>6.0856965779097077E-2</c:v>
                </c:pt>
                <c:pt idx="28">
                  <c:v>2.2481453202181007E-2</c:v>
                </c:pt>
                <c:pt idx="29">
                  <c:v>2.1126999227868579E-2</c:v>
                </c:pt>
                <c:pt idx="30">
                  <c:v>4.384200365378723E-2</c:v>
                </c:pt>
                <c:pt idx="31">
                  <c:v>8.7175171557929823E-2</c:v>
                </c:pt>
                <c:pt idx="32">
                  <c:v>0.12614365952812201</c:v>
                </c:pt>
                <c:pt idx="33">
                  <c:v>0.16266282665308379</c:v>
                </c:pt>
                <c:pt idx="34">
                  <c:v>0.2319186366822962</c:v>
                </c:pt>
                <c:pt idx="35">
                  <c:v>0.29862074102446368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4D8-43CC-B7A4-BE4DD1D73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271704"/>
        <c:axId val="543024296"/>
      </c:scatterChart>
      <c:valAx>
        <c:axId val="634271704"/>
        <c:scaling>
          <c:logBase val="10"/>
          <c:orientation val="minMax"/>
          <c:max val="1000000000"/>
          <c:min val="100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43095791807201717"/>
              <c:y val="0.92338800579243741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3024296"/>
        <c:crossesAt val="1.0000000000000024E-3"/>
        <c:crossBetween val="midCat"/>
      </c:valAx>
      <c:valAx>
        <c:axId val="543024296"/>
        <c:scaling>
          <c:logBase val="10"/>
          <c:orientation val="minMax"/>
          <c:max val="1"/>
          <c:min val="1.0000000000000024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Impedance</a:t>
                </a:r>
              </a:p>
            </c:rich>
          </c:tx>
          <c:layout>
            <c:manualLayout>
              <c:xMode val="edge"/>
              <c:yMode val="edge"/>
              <c:x val="1.7817381625716451E-2"/>
              <c:y val="0.429435906623994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27170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41473587939257"/>
          <c:y val="0.33467774882433382"/>
          <c:w val="0.10467711705108416"/>
          <c:h val="0.340726141875375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7C25-7263-404F-9512-B3573CBA8F7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DF00-F1B0-487F-870B-1F8EF20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3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33943" cy="351155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2"/>
            <a:ext cx="4033943" cy="351155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r">
              <a:defRPr sz="1200"/>
            </a:lvl1pPr>
          </a:lstStyle>
          <a:p>
            <a:fld id="{0EBBD5B9-0151-4221-BC1C-9A7DEFED808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50" rIns="93299" bIns="466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299" tIns="46650" rIns="93299" bIns="46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8"/>
            <a:ext cx="4033943" cy="351155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8"/>
            <a:ext cx="4033943" cy="351155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r">
              <a:defRPr sz="1200"/>
            </a:lvl1pPr>
          </a:lstStyle>
          <a:p>
            <a:fld id="{476BC9BD-3E8D-4735-B65F-56576F88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2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C0219DE8-7305-4BE6-AD7C-1E6ACA564638}" type="slidenum">
              <a:rPr lang="en-US">
                <a:solidFill>
                  <a:srgbClr val="000000"/>
                </a:solidFill>
                <a:latin typeface="Arial" charset="0"/>
              </a:rPr>
              <a:pPr defTabSz="931390"/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B5D3DA01-FA6C-48CA-9226-056D070170CA}" type="slidenum">
              <a:rPr lang="en-US">
                <a:latin typeface="Arial" charset="0"/>
              </a:rPr>
              <a:pPr defTabSz="931390"/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7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A0AB902B-C8AD-4A05-B952-0140D13D48E4}" type="slidenum">
              <a:rPr lang="en-US">
                <a:latin typeface="Arial" charset="0"/>
              </a:rPr>
              <a:pPr defTabSz="931390"/>
              <a:t>15</a:t>
            </a:fld>
            <a:endParaRPr lang="en-US" dirty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5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A91974BB-2DB6-4685-8117-F586CFAE5EF0}" type="slidenum">
              <a:rPr lang="en-US">
                <a:latin typeface="Arial" charset="0"/>
              </a:rPr>
              <a:pPr defTabSz="931390"/>
              <a:t>18</a:t>
            </a:fld>
            <a:endParaRPr lang="en-US" dirty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39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2B2F1F19-795E-4DB5-A06A-8A901A6B1C29}" type="slidenum">
              <a:rPr lang="en-US">
                <a:latin typeface="Arial" charset="0"/>
              </a:rPr>
              <a:pPr defTabSz="931390"/>
              <a:t>19</a:t>
            </a:fld>
            <a:endParaRPr lang="en-US" dirty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0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F4C5E351-F99B-4B8C-882A-40FF0A839E8E}" type="slidenum">
              <a:rPr lang="en-US">
                <a:latin typeface="Arial" charset="0"/>
              </a:rPr>
              <a:pPr defTabSz="931390"/>
              <a:t>20</a:t>
            </a:fld>
            <a:endParaRPr lang="en-US" dirty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3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8ED5D1EF-2CA2-4CAA-9EB6-B27072A58B07}" type="slidenum">
              <a:rPr lang="en-US">
                <a:latin typeface="Arial" charset="0"/>
              </a:rPr>
              <a:pPr defTabSz="931390"/>
              <a:t>21</a:t>
            </a:fld>
            <a:endParaRPr lang="en-US" dirty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59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134FFEF0-D51E-42C7-ABCE-F2E867D7CD18}" type="slidenum">
              <a:rPr lang="en-US">
                <a:latin typeface="Arial" charset="0"/>
              </a:rPr>
              <a:pPr defTabSz="931390"/>
              <a:t>22</a:t>
            </a:fld>
            <a:endParaRPr lang="en-US" dirty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43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BD0B5904-6FD2-4679-AEEA-00FBDE92BAD8}" type="slidenum">
              <a:rPr lang="en-US">
                <a:latin typeface="Arial" charset="0"/>
              </a:rPr>
              <a:pPr defTabSz="931390"/>
              <a:t>23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2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A1E758BB-46FC-4E7E-9DBD-AA759BEADE47}" type="slidenum">
              <a:rPr lang="en-US">
                <a:latin typeface="Arial" charset="0"/>
              </a:rPr>
              <a:pPr defTabSz="931390"/>
              <a:t>25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6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EB6313C1-C735-4967-9F62-9D93F8977BA7}" type="slidenum">
              <a:rPr lang="en-US">
                <a:latin typeface="Arial" charset="0"/>
              </a:rPr>
              <a:pPr defTabSz="931390"/>
              <a:t>26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26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6109AE37-A547-485A-A8C9-5598E233680C}" type="slidenum">
              <a:rPr lang="en-US">
                <a:latin typeface="Arial" charset="0"/>
              </a:rPr>
              <a:pPr defTabSz="931390"/>
              <a:t>27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43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A27F48DD-CE69-4707-B7B2-ED53B03BBAA4}" type="slidenum">
              <a:rPr lang="en-US">
                <a:latin typeface="Arial" charset="0"/>
              </a:rPr>
              <a:pPr defTabSz="931390"/>
              <a:t>28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71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3F63937E-E1FF-466B-B024-4134BCBF9204}" type="slidenum">
              <a:rPr lang="en-US">
                <a:solidFill>
                  <a:srgbClr val="000000"/>
                </a:solidFill>
                <a:latin typeface="Arial" charset="0"/>
              </a:rPr>
              <a:pPr defTabSz="931390"/>
              <a:t>30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41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5CC4978B-B6DE-43E4-AB77-4BFA90884EA4}" type="slidenum">
              <a:rPr lang="en-US">
                <a:solidFill>
                  <a:srgbClr val="000000"/>
                </a:solidFill>
                <a:latin typeface="Arial" charset="0"/>
              </a:rPr>
              <a:pPr defTabSz="931390"/>
              <a:t>31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54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3D666A2B-35D8-449D-A6B3-2AA211FED496}" type="slidenum">
              <a:rPr lang="en-US">
                <a:solidFill>
                  <a:srgbClr val="000000"/>
                </a:solidFill>
                <a:latin typeface="Arial" charset="0"/>
              </a:rPr>
              <a:pPr defTabSz="931390"/>
              <a:t>32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28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yet set to ground plane.  Just metal.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7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</a:t>
            </a:r>
            <a:r>
              <a:rPr lang="en-US" baseline="0" dirty="0"/>
              <a:t> polygon GND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17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80B03012-BE42-4E23-A2A9-31FF52820A73}" type="slidenum">
              <a:rPr lang="en-US">
                <a:latin typeface="Arial" charset="0"/>
              </a:rPr>
              <a:pPr defTabSz="931390"/>
              <a:t>36</a:t>
            </a:fld>
            <a:endParaRPr lang="en-US" dirty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98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1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4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2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A99A-E09F-4767-9092-390874A848B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929E0-87FA-4671-970C-5B665BB38958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6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20075-2087-4A4B-AAE8-2BB78E798548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3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34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59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3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23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6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8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5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5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4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56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814F-EDE3-40DC-9612-219911FFF55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5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4A2CEFD1-2C67-45AE-9029-B882E1F09EDC}" type="slidenum">
              <a:rPr lang="en-US">
                <a:latin typeface="Arial" charset="0"/>
              </a:rPr>
              <a:pPr defTabSz="931390"/>
              <a:t>7</a:t>
            </a:fld>
            <a:endParaRPr lang="en-US" dirty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489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DA3F4CFA-95A4-4DB1-8AE1-40E0552EA197}" type="slidenum">
              <a:rPr lang="en-US">
                <a:latin typeface="Arial" charset="0"/>
              </a:rPr>
              <a:pPr defTabSz="931390"/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4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05500285-D949-40A5-BBFC-C8BCD280F6B6}" type="slidenum">
              <a:rPr lang="en-US">
                <a:solidFill>
                  <a:srgbClr val="000000"/>
                </a:solidFill>
                <a:latin typeface="Arial" charset="0"/>
              </a:rPr>
              <a:pPr defTabSz="931390"/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ACCFB1CF-9F4C-4E18-9E24-5AABD4FAADEA}" type="slidenum">
              <a:rPr lang="en-US">
                <a:latin typeface="Arial" charset="0"/>
              </a:rPr>
              <a:pPr defTabSz="931390"/>
              <a:t>10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0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390"/>
            <a:fld id="{CBEA4116-445E-4677-9143-732E1F21A525}" type="slidenum">
              <a:rPr lang="en-US">
                <a:latin typeface="Arial" charset="0"/>
              </a:rPr>
              <a:pPr defTabSz="931390"/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EECS 498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apitalpcb.com/ckfinder/userfiles/images/PCB2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9216"/>
            <a:ext cx="1905000" cy="19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afruit.com/images/1200x900/1619-0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2026756" cy="15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8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7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32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51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12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6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44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1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16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691E-7436-48FB-A400-D80445B9B73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CF6A-DCCD-4978-9B39-98DB6F0DF3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lternatezone.com/electronics/files/PCBDesignTutorialRevA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oldengategraphics.com/pcgloss.ht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lectronics.howstuffworks.com/capacitor1.ht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sec.freeuk.com/imped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cbdesign007.com/pages/columns.cgi?artcatid=0&amp;clmid=65&amp;artid=85396&amp;pg=3&amp;_pf_=1" TargetMode="External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hyperlink" Target="http://www.musicfromouterspace.com/analogsynth/SINGLEBUSSKEYBOARD2007/SINGLEBUSSKEYBOARD2007.php" TargetMode="External"/><Relationship Id="rId4" Type="http://schemas.openxmlformats.org/officeDocument/2006/relationships/hyperlink" Target="http://www.linkwitzlab.com/Pluto/supplies-subw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8077200" cy="1752600"/>
          </a:xfrm>
        </p:spPr>
        <p:txBody>
          <a:bodyPr>
            <a:normAutofit/>
          </a:bodyPr>
          <a:lstStyle/>
          <a:p>
            <a:r>
              <a:rPr lang="en-US" b="1" dirty="0"/>
              <a:t>Lecture 8:</a:t>
            </a:r>
          </a:p>
          <a:p>
            <a:r>
              <a:rPr lang="en-US" dirty="0"/>
              <a:t>Projects, PCBs and Power integrity</a:t>
            </a:r>
          </a:p>
        </p:txBody>
      </p:sp>
    </p:spTree>
    <p:extLst>
      <p:ext uri="{BB962C8B-B14F-4D97-AF65-F5344CB8AC3E}">
        <p14:creationId xmlns:p14="http://schemas.microsoft.com/office/powerpoint/2010/main" val="423823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Sometimes you need to connect two traces on two different layers.</a:t>
            </a:r>
          </a:p>
          <a:p>
            <a:pPr lvl="1" eaLnBrk="1" hangingPunct="1"/>
            <a:r>
              <a:rPr lang="en-US"/>
              <a:t>To do this we use a via.</a:t>
            </a:r>
          </a:p>
          <a:p>
            <a:pPr lvl="1" eaLnBrk="1" hangingPunct="1"/>
            <a:r>
              <a:rPr lang="en-US"/>
              <a:t>It is just a a plated through hole</a:t>
            </a:r>
          </a:p>
          <a:p>
            <a:pPr lvl="2" eaLnBrk="1" hangingPunct="1"/>
            <a:r>
              <a:rPr lang="en-US"/>
              <a:t>Generally smaller than a through hole for a part.</a:t>
            </a:r>
          </a:p>
          <a:p>
            <a:pPr lvl="2"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</p:spTree>
    <p:extLst>
      <p:ext uri="{BB962C8B-B14F-4D97-AF65-F5344CB8AC3E}">
        <p14:creationId xmlns:p14="http://schemas.microsoft.com/office/powerpoint/2010/main" val="165456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Clearances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There will be space between the traces, plated holes and each other.  </a:t>
            </a:r>
          </a:p>
          <a:p>
            <a:pPr lvl="1" eaLnBrk="1" hangingPunct="1"/>
            <a:r>
              <a:rPr lang="en-US" dirty="0"/>
              <a:t>You need to meet the requirement of the manufacturer.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</p:spTree>
    <p:extLst>
      <p:ext uri="{BB962C8B-B14F-4D97-AF65-F5344CB8AC3E}">
        <p14:creationId xmlns:p14="http://schemas.microsoft.com/office/powerpoint/2010/main" val="108319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layered construction of a PCB: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/>
              <a:t>A six layer board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  <p:pic>
        <p:nvPicPr>
          <p:cNvPr id="63490" name="Picture 2" descr="http://wiki.altium.com/download/attachments/12126812/LayerStackManagerDlg.png?version=1&amp;modificationDate=1250148294746"/>
          <p:cNvPicPr>
            <a:picLocks noChangeAspect="1" noChangeArrowheads="1"/>
          </p:cNvPicPr>
          <p:nvPr/>
        </p:nvPicPr>
        <p:blipFill>
          <a:blip r:embed="rId3" cstate="print"/>
          <a:srcRect l="5430" t="10492" r="17800" b="21311"/>
          <a:stretch>
            <a:fillRect/>
          </a:stretch>
        </p:blipFill>
        <p:spPr bwMode="auto">
          <a:xfrm>
            <a:off x="99646" y="2057400"/>
            <a:ext cx="8968154" cy="35164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from altium.com</a:t>
            </a:r>
          </a:p>
        </p:txBody>
      </p:sp>
    </p:spTree>
    <p:extLst>
      <p:ext uri="{BB962C8B-B14F-4D97-AF65-F5344CB8AC3E}">
        <p14:creationId xmlns:p14="http://schemas.microsoft.com/office/powerpoint/2010/main" val="262747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I design a PCB?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schematic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parts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Route interconnect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files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</a:t>
            </a:r>
          </a:p>
        </p:txBody>
      </p:sp>
    </p:spTree>
    <p:extLst>
      <p:ext uri="{BB962C8B-B14F-4D97-AF65-F5344CB8AC3E}">
        <p14:creationId xmlns:p14="http://schemas.microsoft.com/office/powerpoint/2010/main" val="397294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 1: Create schematic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first thing you want is something that looks like a textbook circuit diagram.  It just shows the devices and how they are connected.  </a:t>
            </a:r>
          </a:p>
          <a:p>
            <a:pPr lvl="1" eaLnBrk="1" hangingPunct="1"/>
            <a:r>
              <a:rPr lang="en-US"/>
              <a:t>Sometimes you will worry about pinouts here (say when working with a microprocessor maybe) </a:t>
            </a:r>
          </a:p>
          <a:p>
            <a:pPr lvl="1" eaLnBrk="1" hangingPunct="1"/>
            <a:r>
              <a:rPr lang="en-US"/>
              <a:t>But usually you don’t</a:t>
            </a:r>
          </a:p>
          <a:p>
            <a:pPr eaLnBrk="1" hangingPunct="1"/>
            <a:r>
              <a:rPr lang="en-US" b="1"/>
              <a:t>No notion of layout</a:t>
            </a:r>
            <a:r>
              <a:rPr lang="en-US"/>
              <a:t> belongs here!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schematic</a:t>
            </a:r>
          </a:p>
        </p:txBody>
      </p:sp>
    </p:spTree>
    <p:extLst>
      <p:ext uri="{BB962C8B-B14F-4D97-AF65-F5344CB8AC3E}">
        <p14:creationId xmlns:p14="http://schemas.microsoft.com/office/powerpoint/2010/main" val="13095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610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 schematic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schematic</a:t>
            </a:r>
          </a:p>
        </p:txBody>
      </p:sp>
    </p:spTree>
    <p:extLst>
      <p:ext uri="{BB962C8B-B14F-4D97-AF65-F5344CB8AC3E}">
        <p14:creationId xmlns:p14="http://schemas.microsoft.com/office/powerpoint/2010/main" val="74288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schematic</a:t>
            </a:r>
          </a:p>
        </p:txBody>
      </p:sp>
      <p:pic>
        <p:nvPicPr>
          <p:cNvPr id="1028" name="Picture 4" descr="Schematic from previous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3400"/>
            <a:ext cx="8458200" cy="63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6477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https://learn.sparkfun.com/tutorials/using-eagle-board-layout/all</a:t>
            </a:r>
          </a:p>
        </p:txBody>
      </p:sp>
    </p:spTree>
    <p:extLst>
      <p:ext uri="{BB962C8B-B14F-4D97-AF65-F5344CB8AC3E}">
        <p14:creationId xmlns:p14="http://schemas.microsoft.com/office/powerpoint/2010/main" val="142974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One more</a:t>
            </a:r>
          </a:p>
        </p:txBody>
      </p:sp>
      <p:pic>
        <p:nvPicPr>
          <p:cNvPr id="2050" name="Picture 2" descr="https://www.pcbcart.com/Uploads/Editor/2016-08-06/57a55893580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2272"/>
            <a:ext cx="7315200" cy="62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242" y="6604084"/>
            <a:ext cx="4267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https://www.pcbcart.com/article/content/EAGLE-PCB-design-tutorial.html</a:t>
            </a:r>
          </a:p>
        </p:txBody>
      </p:sp>
    </p:spTree>
    <p:extLst>
      <p:ext uri="{BB962C8B-B14F-4D97-AF65-F5344CB8AC3E}">
        <p14:creationId xmlns:p14="http://schemas.microsoft.com/office/powerpoint/2010/main" val="288984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 schematic?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 general it is drawn to be </a:t>
            </a:r>
            <a:r>
              <a:rPr lang="en-US" i="1"/>
              <a:t>readable</a:t>
            </a:r>
            <a:r>
              <a:rPr lang="en-US"/>
              <a:t>.  </a:t>
            </a:r>
          </a:p>
          <a:p>
            <a:pPr lvl="1" eaLnBrk="1" hangingPunct="1"/>
            <a:r>
              <a:rPr lang="en-US"/>
              <a:t>This is probably what your sketch on paper would look like.</a:t>
            </a:r>
          </a:p>
          <a:p>
            <a:pPr lvl="1" eaLnBrk="1" hangingPunct="1"/>
            <a:r>
              <a:rPr lang="en-US"/>
              <a:t>You can find and fix bugs more easily here than the PCB layout.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schematic</a:t>
            </a:r>
          </a:p>
        </p:txBody>
      </p:sp>
    </p:spTree>
    <p:extLst>
      <p:ext uri="{BB962C8B-B14F-4D97-AF65-F5344CB8AC3E}">
        <p14:creationId xmlns:p14="http://schemas.microsoft.com/office/powerpoint/2010/main" val="177614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 2: Place parts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You need to place the patterns on the board.</a:t>
            </a:r>
          </a:p>
          <a:p>
            <a:pPr lvl="1" eaLnBrk="1" hangingPunct="1"/>
            <a:r>
              <a:rPr lang="en-US" sz="2400"/>
              <a:t>You need to not overlap them to that the components can actually fit on the board.</a:t>
            </a:r>
          </a:p>
          <a:p>
            <a:pPr lvl="1" eaLnBrk="1" hangingPunct="1"/>
            <a:r>
              <a:rPr lang="en-US" sz="2400"/>
              <a:t>You want to leave room for the traces to connect everything.</a:t>
            </a:r>
          </a:p>
          <a:p>
            <a:pPr eaLnBrk="1" hangingPunct="1"/>
            <a:r>
              <a:rPr lang="en-US" sz="2800"/>
              <a:t>This is </a:t>
            </a:r>
            <a:r>
              <a:rPr lang="en-US" sz="2800" i="1" u="sng"/>
              <a:t>very</a:t>
            </a:r>
            <a:r>
              <a:rPr lang="en-US" sz="2800"/>
              <a:t> much an art form.</a:t>
            </a:r>
          </a:p>
          <a:p>
            <a:pPr lvl="1" eaLnBrk="1" hangingPunct="1"/>
            <a:r>
              <a:rPr lang="en-US" sz="2400"/>
              <a:t>In fact you will find people who rant about “sloppy” or “unprofessional” placements.</a:t>
            </a:r>
          </a:p>
          <a:p>
            <a:pPr eaLnBrk="1" hangingPunct="1"/>
            <a:r>
              <a:rPr lang="en-US" sz="2800"/>
              <a:t>Some tools will do this for you.  No one seems to like them.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124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placement</a:t>
            </a:r>
          </a:p>
        </p:txBody>
      </p:sp>
    </p:spTree>
    <p:extLst>
      <p:ext uri="{BB962C8B-B14F-4D97-AF65-F5344CB8AC3E}">
        <p14:creationId xmlns:p14="http://schemas.microsoft.com/office/powerpoint/2010/main" val="225308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will be having regular project status reports at the start of many classes starting Thursday</a:t>
            </a:r>
          </a:p>
          <a:p>
            <a:pPr lvl="1"/>
            <a:r>
              <a:rPr lang="en-US" dirty="0"/>
              <a:t>Half the groups will go each day.</a:t>
            </a:r>
          </a:p>
          <a:p>
            <a:pPr lvl="1"/>
            <a:r>
              <a:rPr lang="en-US" dirty="0"/>
              <a:t>Normally 60-90 seconds.</a:t>
            </a:r>
          </a:p>
          <a:p>
            <a:pPr lvl="1"/>
            <a:r>
              <a:rPr lang="en-US" dirty="0"/>
              <a:t>The purpose is to hear what others are doing, understand their issues, and maybe be able to provide help/ideas/part suggestions.</a:t>
            </a:r>
          </a:p>
          <a:p>
            <a:pPr lvl="1"/>
            <a:r>
              <a:rPr lang="en-US" dirty="0"/>
              <a:t>There will be about 4 of these total, each slightly different.</a:t>
            </a:r>
          </a:p>
          <a:p>
            <a:endParaRPr lang="en-US" dirty="0"/>
          </a:p>
          <a:p>
            <a:r>
              <a:rPr lang="en-US" dirty="0"/>
              <a:t>This Thursday and next Tuesday the topic will be “elevator pitch”</a:t>
            </a:r>
          </a:p>
          <a:p>
            <a:pPr lvl="1"/>
            <a:r>
              <a:rPr lang="en-US" dirty="0"/>
              <a:t>You’ll have ~2 minutes (longer than normal) to explain your idea. </a:t>
            </a:r>
          </a:p>
          <a:p>
            <a:pPr lvl="2"/>
            <a:r>
              <a:rPr lang="en-US" dirty="0"/>
              <a:t>Should include a bit of the why and the how.  </a:t>
            </a:r>
          </a:p>
          <a:p>
            <a:pPr lvl="2"/>
            <a:r>
              <a:rPr lang="en-US" dirty="0"/>
              <a:t>Think of it as if you are trying to get a VC to fund your new start up.</a:t>
            </a:r>
          </a:p>
          <a:p>
            <a:pPr lvl="3"/>
            <a:r>
              <a:rPr lang="en-US" dirty="0"/>
              <a:t>Thursday: </a:t>
            </a:r>
            <a:r>
              <a:rPr lang="en-US" b="1" dirty="0"/>
              <a:t>GROUP 1: Infineon, Braille Notes, Lap-trigger, Robotics , Smart Handle, Maize Toss, Scoreboard.</a:t>
            </a:r>
            <a:endParaRPr lang="en-US" dirty="0"/>
          </a:p>
          <a:p>
            <a:pPr lvl="3"/>
            <a:r>
              <a:rPr lang="en-US" dirty="0"/>
              <a:t>Tuesday: </a:t>
            </a:r>
            <a:r>
              <a:rPr lang="en-US" b="1" dirty="0"/>
              <a:t>GROUP 2: Robot Arm, TGFKARW, Key Oracle, </a:t>
            </a:r>
            <a:r>
              <a:rPr lang="en-US" b="1" dirty="0" err="1"/>
              <a:t>Canbats</a:t>
            </a:r>
            <a:r>
              <a:rPr lang="en-US" b="1" dirty="0"/>
              <a:t>, Transcriber Glasses, Chess, Solar Cell.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Once you know what it is you want to build, you need to figure out how to lay it out on the board.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You need to know how big each piece is, and where the holes need to be placed.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Each device has a pattern which shows exactly that.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You will occasionally need to create a pattern.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2901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3124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placement</a:t>
            </a:r>
          </a:p>
        </p:txBody>
      </p:sp>
    </p:spTree>
    <p:extLst>
      <p:ext uri="{BB962C8B-B14F-4D97-AF65-F5344CB8AC3E}">
        <p14:creationId xmlns:p14="http://schemas.microsoft.com/office/powerpoint/2010/main" val="83149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 3: Route interconnect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/>
              <a:t>A route is a connection between devices.</a:t>
            </a:r>
          </a:p>
          <a:p>
            <a:pPr lvl="1" eaLnBrk="1" hangingPunct="1"/>
            <a:r>
              <a:rPr lang="en-US" dirty="0"/>
              <a:t>It may consist of multiple traces</a:t>
            </a:r>
          </a:p>
          <a:p>
            <a:pPr eaLnBrk="1" hangingPunct="1"/>
            <a:r>
              <a:rPr lang="en-US" dirty="0"/>
              <a:t>There are design rules which include:</a:t>
            </a:r>
          </a:p>
          <a:p>
            <a:pPr lvl="1" eaLnBrk="1" hangingPunct="1"/>
            <a:r>
              <a:rPr lang="en-US" dirty="0"/>
              <a:t>Minimum trace width</a:t>
            </a:r>
          </a:p>
          <a:p>
            <a:pPr lvl="1" eaLnBrk="1" hangingPunct="1"/>
            <a:r>
              <a:rPr lang="en-US" dirty="0"/>
              <a:t>Minimum spacing between traces and holes</a:t>
            </a:r>
          </a:p>
          <a:p>
            <a:pPr lvl="1" eaLnBrk="1" hangingPunct="1"/>
            <a:r>
              <a:rPr lang="en-US" dirty="0"/>
              <a:t>Minimum spacing between holes and holes.</a:t>
            </a:r>
          </a:p>
          <a:p>
            <a:pPr eaLnBrk="1" hangingPunct="1"/>
            <a:r>
              <a:rPr lang="en-US" dirty="0"/>
              <a:t>These rules will vary by manufacturer.  </a:t>
            </a:r>
          </a:p>
          <a:p>
            <a:pPr lvl="1" eaLnBrk="1" hangingPunct="1"/>
            <a:r>
              <a:rPr lang="en-US" dirty="0"/>
              <a:t>Even better, </a:t>
            </a:r>
            <a:r>
              <a:rPr lang="en-US" i="1" u="sng" dirty="0"/>
              <a:t>units</a:t>
            </a:r>
            <a:r>
              <a:rPr lang="en-US" dirty="0"/>
              <a:t> will vary by manufacturer!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Time for a brief aside…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routing</a:t>
            </a:r>
          </a:p>
        </p:txBody>
      </p:sp>
    </p:spTree>
    <p:extLst>
      <p:ext uri="{BB962C8B-B14F-4D97-AF65-F5344CB8AC3E}">
        <p14:creationId xmlns:p14="http://schemas.microsoft.com/office/powerpoint/2010/main" val="5966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of measure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PCB land uses some interesting terminology.</a:t>
            </a:r>
          </a:p>
          <a:p>
            <a:pPr lvl="1" eaLnBrk="1" hangingPunct="1"/>
            <a:r>
              <a:rPr lang="en-US" dirty="0"/>
              <a:t>A “thou” is a thousandth of an inch.</a:t>
            </a:r>
          </a:p>
          <a:p>
            <a:pPr lvl="1" eaLnBrk="1" hangingPunct="1"/>
            <a:r>
              <a:rPr lang="en-US" dirty="0"/>
              <a:t>A “mm” is a millimeter</a:t>
            </a:r>
          </a:p>
          <a:p>
            <a:pPr lvl="1" eaLnBrk="1" hangingPunct="1"/>
            <a:r>
              <a:rPr lang="en-US" dirty="0"/>
              <a:t>A “mil” is a thousandth of an inch.</a:t>
            </a:r>
          </a:p>
          <a:p>
            <a:pPr lvl="2" eaLnBrk="1" hangingPunct="1"/>
            <a:r>
              <a:rPr lang="en-US" dirty="0"/>
              <a:t>Thou is generally preferred over mil to avoid confusion, but most tools/vendors use mil.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an aside</a:t>
            </a:r>
          </a:p>
        </p:txBody>
      </p:sp>
    </p:spTree>
    <p:extLst>
      <p:ext uri="{BB962C8B-B14F-4D97-AF65-F5344CB8AC3E}">
        <p14:creationId xmlns:p14="http://schemas.microsoft.com/office/powerpoint/2010/main" val="9639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Trace width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In general most PCB manufactures seem to have trace-width minimums of 6-10 </a:t>
            </a:r>
            <a:r>
              <a:rPr lang="en-US" sz="2800" dirty="0" err="1"/>
              <a:t>thous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Most are willing to go smaller for a price.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rule of thumb is to use a 50 thou minimum for power/ground and 25 for everything else.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This is  to drop the resistance of the traces.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general you are worried about heat dissipation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There are lots of guidelines for width/power but in general you are looking 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10cm trace needs to be 10 thou wide if it will carry 1 amp.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5 amps at 10cm would require 110 thou.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an aside</a:t>
            </a:r>
          </a:p>
        </p:txBody>
      </p:sp>
    </p:spTree>
    <p:extLst>
      <p:ext uri="{BB962C8B-B14F-4D97-AF65-F5344CB8AC3E}">
        <p14:creationId xmlns:p14="http://schemas.microsoft.com/office/powerpoint/2010/main" val="296613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want wide traces?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narrow and long trace might create a fairly high resistance.</a:t>
            </a:r>
          </a:p>
          <a:p>
            <a:pPr lvl="1"/>
            <a:r>
              <a:rPr lang="en-US" dirty="0"/>
              <a:t>6 thou, 4 cm long, standard thickness trace at 50 degrees C is about 0.14 Ohms.  </a:t>
            </a:r>
          </a:p>
          <a:p>
            <a:pPr lvl="2"/>
            <a:r>
              <a:rPr lang="en-US" dirty="0"/>
              <a:t>Not a lot, but at 1 Amp, you’re dropping 140mW on the wire and 0.14V.</a:t>
            </a:r>
          </a:p>
          <a:p>
            <a:pPr lvl="3"/>
            <a:r>
              <a:rPr lang="en-US" dirty="0"/>
              <a:t>Note: general recommendation lowest width for 1 Amp at 4cm is about 12 thou.  </a:t>
            </a:r>
          </a:p>
          <a:p>
            <a:pPr lvl="4"/>
            <a:r>
              <a:rPr lang="en-US" dirty="0"/>
              <a:t>That drops 70mW and 0.07V.</a:t>
            </a:r>
          </a:p>
        </p:txBody>
      </p:sp>
    </p:spTree>
    <p:extLst>
      <p:ext uri="{BB962C8B-B14F-4D97-AF65-F5344CB8AC3E}">
        <p14:creationId xmlns:p14="http://schemas.microsoft.com/office/powerpoint/2010/main" val="231442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Trace width continued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problem</a:t>
            </a:r>
            <a:r>
              <a:rPr lang="en-US" dirty="0"/>
              <a:t> with wide traces is that they are hard to route.</a:t>
            </a:r>
          </a:p>
          <a:p>
            <a:pPr lvl="1" eaLnBrk="1" hangingPunct="1"/>
            <a:r>
              <a:rPr lang="en-US" dirty="0"/>
              <a:t>In particular you might wish to go between pins of a device.</a:t>
            </a:r>
          </a:p>
          <a:p>
            <a:pPr eaLnBrk="1" hangingPunct="1"/>
            <a:r>
              <a:rPr lang="en-US" dirty="0"/>
              <a:t>One solution is to be wide normally and “neck down” when you have to.</a:t>
            </a:r>
          </a:p>
          <a:p>
            <a:pPr lvl="1" eaLnBrk="1" hangingPunct="1"/>
            <a:r>
              <a:rPr lang="en-US" dirty="0"/>
              <a:t>This is more reasonable than you think.</a:t>
            </a:r>
          </a:p>
          <a:p>
            <a:pPr lvl="2" eaLnBrk="1" hangingPunct="1"/>
            <a:r>
              <a:rPr lang="en-US" dirty="0"/>
              <a:t>Think resistors in series.</a:t>
            </a:r>
          </a:p>
          <a:p>
            <a:pPr lvl="2" eaLnBrk="1" hangingPunct="1"/>
            <a:r>
              <a:rPr lang="en-US" dirty="0"/>
              <a:t>But be careful of creating a “fuse” for high-current wires.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634037"/>
            <a:ext cx="1752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an aside</a:t>
            </a:r>
          </a:p>
        </p:txBody>
      </p:sp>
    </p:spTree>
    <p:extLst>
      <p:ext uri="{BB962C8B-B14F-4D97-AF65-F5344CB8AC3E}">
        <p14:creationId xmlns:p14="http://schemas.microsoft.com/office/powerpoint/2010/main" val="212004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Rat’s nest.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rat’s nest shows the placement of the devices </a:t>
            </a:r>
            <a:r>
              <a:rPr lang="en-US" b="1" dirty="0"/>
              <a:t>and</a:t>
            </a:r>
            <a:r>
              <a:rPr lang="en-US" dirty="0"/>
              <a:t> the connections but not the routing </a:t>
            </a:r>
          </a:p>
          <a:p>
            <a:pPr lvl="1"/>
            <a:r>
              <a:rPr lang="en-US" dirty="0"/>
              <a:t>Automatically generated for you.</a:t>
            </a:r>
          </a:p>
          <a:p>
            <a:pPr lvl="2"/>
            <a:r>
              <a:rPr lang="en-US" dirty="0"/>
              <a:t>Sometimes before placement, sometimes after</a:t>
            </a:r>
          </a:p>
          <a:p>
            <a:pPr lvl="3"/>
            <a:r>
              <a:rPr lang="en-US" dirty="0"/>
              <a:t>Varies by tool.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143000"/>
            <a:ext cx="39592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routing</a:t>
            </a:r>
          </a:p>
        </p:txBody>
      </p:sp>
    </p:spTree>
    <p:extLst>
      <p:ext uri="{BB962C8B-B14F-4D97-AF65-F5344CB8AC3E}">
        <p14:creationId xmlns:p14="http://schemas.microsoft.com/office/powerpoint/2010/main" val="232732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Routing for real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You can use an </a:t>
            </a:r>
            <a:r>
              <a:rPr lang="en-US" dirty="0" err="1"/>
              <a:t>autorouter</a:t>
            </a:r>
            <a:r>
              <a:rPr lang="en-US" dirty="0"/>
              <a:t> to route your traces</a:t>
            </a:r>
          </a:p>
          <a:p>
            <a:pPr lvl="1" eaLnBrk="1" hangingPunct="1"/>
            <a:r>
              <a:rPr lang="en-US" dirty="0"/>
              <a:t>Some people hate these as the design will be “ugly”</a:t>
            </a:r>
          </a:p>
          <a:p>
            <a:pPr lvl="1" eaLnBrk="1" hangingPunct="1"/>
            <a:r>
              <a:rPr lang="en-US" dirty="0"/>
              <a:t>Saves a lot of time.</a:t>
            </a:r>
          </a:p>
          <a:p>
            <a:pPr lvl="1" eaLnBrk="1" hangingPunct="1"/>
            <a:r>
              <a:rPr lang="en-US" dirty="0"/>
              <a:t>Oddly, not as good as a person can do.</a:t>
            </a:r>
          </a:p>
          <a:p>
            <a:pPr lvl="2" eaLnBrk="1" hangingPunct="1"/>
            <a:r>
              <a:rPr lang="en-US" dirty="0"/>
              <a:t>But much faster.</a:t>
            </a:r>
          </a:p>
          <a:p>
            <a:r>
              <a:rPr lang="en-US" dirty="0"/>
              <a:t>Still generally need to do some (or all) of the routing by hand</a:t>
            </a:r>
          </a:p>
          <a:p>
            <a:pPr lvl="1"/>
            <a:r>
              <a:rPr lang="en-US" dirty="0"/>
              <a:t>Very tedious...</a:t>
            </a:r>
          </a:p>
          <a:p>
            <a:pPr lvl="2" eaLnBrk="1" hangingPunct="1"/>
            <a:endParaRPr lang="en-US" dirty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8655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routing</a:t>
            </a:r>
          </a:p>
        </p:txBody>
      </p:sp>
    </p:spTree>
    <p:extLst>
      <p:ext uri="{BB962C8B-B14F-4D97-AF65-F5344CB8AC3E}">
        <p14:creationId xmlns:p14="http://schemas.microsoft.com/office/powerpoint/2010/main" val="320799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Routing quality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7" y="1692276"/>
            <a:ext cx="721042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routing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621166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http://alternatezone.com/electronics/files/PCBDesignTutorialRevA.pdf</a:t>
            </a:r>
          </a:p>
        </p:txBody>
      </p:sp>
    </p:spTree>
    <p:extLst>
      <p:ext uri="{BB962C8B-B14F-4D97-AF65-F5344CB8AC3E}">
        <p14:creationId xmlns:p14="http://schemas.microsoft.com/office/powerpoint/2010/main" val="495419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Generate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the design is done, a set of files are generated.</a:t>
            </a:r>
          </a:p>
          <a:p>
            <a:pPr lvl="1"/>
            <a:r>
              <a:rPr lang="en-US" dirty="0"/>
              <a:t>Each file describes something different  (e.g.)</a:t>
            </a:r>
          </a:p>
          <a:p>
            <a:pPr lvl="2"/>
            <a:r>
              <a:rPr lang="en-US" dirty="0"/>
              <a:t>Copper on a given layer</a:t>
            </a:r>
          </a:p>
          <a:p>
            <a:pPr lvl="2"/>
            <a:r>
              <a:rPr lang="en-US" dirty="0"/>
              <a:t>Silkscreen</a:t>
            </a:r>
          </a:p>
          <a:p>
            <a:pPr lvl="2"/>
            <a:r>
              <a:rPr lang="en-US" dirty="0"/>
              <a:t>Solder mask</a:t>
            </a:r>
          </a:p>
          <a:p>
            <a:pPr lvl="1"/>
            <a:r>
              <a:rPr lang="en-US" dirty="0"/>
              <a:t>Most files are in “Gerber” format</a:t>
            </a:r>
          </a:p>
          <a:p>
            <a:pPr lvl="2"/>
            <a:r>
              <a:rPr lang="en-US" dirty="0"/>
              <a:t>Human-readable (barely) ASCII format</a:t>
            </a:r>
          </a:p>
          <a:p>
            <a:pPr lvl="2"/>
            <a:r>
              <a:rPr lang="en-US" dirty="0"/>
              <a:t>Has commands like </a:t>
            </a:r>
            <a:r>
              <a:rPr lang="en-US" i="1" dirty="0"/>
              <a:t>draw</a:t>
            </a:r>
            <a:r>
              <a:rPr lang="en-US" dirty="0"/>
              <a:t> and </a:t>
            </a:r>
            <a:r>
              <a:rPr lang="en-US" i="1" dirty="0"/>
              <a:t>fill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Drill files are a different format called </a:t>
            </a:r>
            <a:r>
              <a:rPr lang="en-US" dirty="0" err="1"/>
              <a:t>Excellon</a:t>
            </a:r>
            <a:endParaRPr lang="en-US" dirty="0"/>
          </a:p>
          <a:p>
            <a:pPr lvl="2"/>
            <a:r>
              <a:rPr lang="en-US" dirty="0"/>
              <a:t>Also human-readable (barely) ASCII with locations and diameters for the holes.</a:t>
            </a:r>
          </a:p>
          <a:p>
            <a:r>
              <a:rPr lang="en-US" dirty="0"/>
              <a:t>Generally you zip all these files up and ship them as a single file to the PCB manufacturer.</a:t>
            </a:r>
          </a:p>
          <a:p>
            <a:pPr lvl="1"/>
            <a:r>
              <a:rPr lang="en-US" dirty="0"/>
              <a:t>Often a good idea to include the design file(s) too.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3429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design steps: generate files</a:t>
            </a:r>
          </a:p>
        </p:txBody>
      </p:sp>
    </p:spTree>
    <p:extLst>
      <p:ext uri="{BB962C8B-B14F-4D97-AF65-F5344CB8AC3E}">
        <p14:creationId xmlns:p14="http://schemas.microsoft.com/office/powerpoint/2010/main" val="402610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due project-wise?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Final proposal</a:t>
            </a:r>
          </a:p>
          <a:p>
            <a:pPr lvl="1"/>
            <a:r>
              <a:rPr lang="en-US" dirty="0"/>
              <a:t>Submit proposal on this Thursday.</a:t>
            </a:r>
          </a:p>
          <a:p>
            <a:pPr lvl="2"/>
            <a:r>
              <a:rPr lang="en-US" dirty="0"/>
              <a:t>We </a:t>
            </a:r>
            <a:r>
              <a:rPr lang="en-US" i="1" dirty="0"/>
              <a:t>should</a:t>
            </a:r>
            <a:r>
              <a:rPr lang="en-US" dirty="0"/>
              <a:t> have feedback by Wednesday night to all groups.</a:t>
            </a:r>
          </a:p>
          <a:p>
            <a:pPr lvl="2"/>
            <a:r>
              <a:rPr lang="en-US" u="sng" dirty="0"/>
              <a:t>Be really really sure you’ve cleaned up your objectively demonstrable deliverables.</a:t>
            </a:r>
          </a:p>
          <a:p>
            <a:r>
              <a:rPr lang="en-US" dirty="0"/>
              <a:t>Written MS1 due on </a:t>
            </a:r>
            <a:r>
              <a:rPr lang="en-US" b="1" dirty="0"/>
              <a:t>Friday 10/13*</a:t>
            </a:r>
            <a:endParaRPr lang="en-US" dirty="0"/>
          </a:p>
          <a:p>
            <a:pPr lvl="1"/>
            <a:r>
              <a:rPr lang="en-US" dirty="0"/>
              <a:t>Need show objectively demonstrable parts to one of the GSIs.</a:t>
            </a:r>
          </a:p>
          <a:p>
            <a:pPr lvl="2"/>
            <a:r>
              <a:rPr lang="en-US" dirty="0"/>
              <a:t>The parts in bold in Appendix B.</a:t>
            </a:r>
          </a:p>
          <a:p>
            <a:pPr lvl="2"/>
            <a:r>
              <a:rPr lang="en-US" dirty="0"/>
              <a:t>Need to happen by Wednesday 10/18 in the afternoon</a:t>
            </a:r>
          </a:p>
          <a:p>
            <a:pPr lvl="3"/>
            <a:r>
              <a:rPr lang="en-US" dirty="0"/>
              <a:t>Note: Exam is that night.</a:t>
            </a:r>
          </a:p>
          <a:p>
            <a:pPr lvl="1"/>
            <a:r>
              <a:rPr lang="en-US" dirty="0"/>
              <a:t>These shouldn’t take more than an hour to write up.</a:t>
            </a:r>
          </a:p>
          <a:p>
            <a:pPr lvl="2"/>
            <a:r>
              <a:rPr lang="en-US" i="1" dirty="0"/>
              <a:t>There will is a template on the website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987C-F58D-491A-9061-9FCA809FE2B3}"/>
              </a:ext>
            </a:extLst>
          </p:cNvPr>
          <p:cNvSpPr txBox="1"/>
          <p:nvPr/>
        </p:nvSpPr>
        <p:spPr>
          <a:xfrm>
            <a:off x="1066800" y="6398696"/>
            <a:ext cx="622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*Date is a day later than stated in the project handout/schedule.</a:t>
            </a:r>
          </a:p>
        </p:txBody>
      </p:sp>
    </p:spTree>
    <p:extLst>
      <p:ext uri="{BB962C8B-B14F-4D97-AF65-F5344CB8AC3E}">
        <p14:creationId xmlns:p14="http://schemas.microsoft.com/office/powerpoint/2010/main" val="21554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CE74B-E656-4E2A-AAC9-415C98D1B75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schematic captures the logical circuit design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696913"/>
            <a:ext cx="80073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closing example</a:t>
            </a:r>
          </a:p>
        </p:txBody>
      </p:sp>
    </p:spTree>
    <p:extLst>
      <p:ext uri="{BB962C8B-B14F-4D97-AF65-F5344CB8AC3E}">
        <p14:creationId xmlns:p14="http://schemas.microsoft.com/office/powerpoint/2010/main" val="11722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6FF98-31D6-4ABA-A4AF-40992E075C9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Floorplanning</a:t>
            </a:r>
            <a:r>
              <a:rPr lang="en-US" sz="2800" dirty="0">
                <a:solidFill>
                  <a:schemeClr val="tx1"/>
                </a:solidFill>
              </a:rPr>
              <a:t> captures the desired part locations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846932"/>
            <a:ext cx="7794625" cy="58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closing example</a:t>
            </a:r>
          </a:p>
        </p:txBody>
      </p:sp>
    </p:spTree>
    <p:extLst>
      <p:ext uri="{BB962C8B-B14F-4D97-AF65-F5344CB8AC3E}">
        <p14:creationId xmlns:p14="http://schemas.microsoft.com/office/powerpoint/2010/main" val="3601331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CAA7-4C37-485B-B5A3-F78B62D12B6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auto-router places tracks on the board, saving time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846932"/>
            <a:ext cx="7794625" cy="58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closing example</a:t>
            </a:r>
          </a:p>
        </p:txBody>
      </p:sp>
    </p:spTree>
    <p:extLst>
      <p:ext uri="{BB962C8B-B14F-4D97-AF65-F5344CB8AC3E}">
        <p14:creationId xmlns:p14="http://schemas.microsoft.com/office/powerpoint/2010/main" val="283937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Metal plane no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296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9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Changed name of plane to GND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8610600" cy="50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6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 “</a:t>
            </a:r>
            <a:r>
              <a:rPr lang="en-US" dirty="0" err="1"/>
              <a:t>ratsnest</a:t>
            </a:r>
            <a:r>
              <a:rPr lang="en-US" dirty="0"/>
              <a:t>”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343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Much material taken from others: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hlinkClick r:id="rId3"/>
              </a:rPr>
              <a:t>http://alternatezone.com/electronics/files/PCBDesignTutorialRevA.pdf</a:t>
            </a:r>
            <a:endParaRPr lang="en-US" sz="2800" dirty="0"/>
          </a:p>
          <a:p>
            <a:pPr lvl="1" eaLnBrk="1" hangingPunct="1"/>
            <a:r>
              <a:rPr lang="en-US" sz="2400" b="1" dirty="0"/>
              <a:t>Very</a:t>
            </a:r>
            <a:r>
              <a:rPr lang="en-US" sz="2400" dirty="0"/>
              <a:t> nice tutorial/overview</a:t>
            </a:r>
          </a:p>
          <a:p>
            <a:pPr lvl="1" eaLnBrk="1" hangingPunct="1"/>
            <a:r>
              <a:rPr lang="en-US" sz="2400" dirty="0"/>
              <a:t>Seems to have strong viewpoint</a:t>
            </a:r>
            <a:endParaRPr lang="en-US" sz="2400" b="1" dirty="0"/>
          </a:p>
          <a:p>
            <a:pPr eaLnBrk="1" hangingPunct="1"/>
            <a:r>
              <a:rPr lang="en-US" sz="2800" dirty="0">
                <a:hlinkClick r:id="rId4"/>
              </a:rPr>
              <a:t>http://www.goldengategraphics.com/pcgloss.htm</a:t>
            </a:r>
            <a:endParaRPr lang="en-US" sz="2800" dirty="0"/>
          </a:p>
          <a:p>
            <a:pPr lvl="1" eaLnBrk="1" hangingPunct="1"/>
            <a:r>
              <a:rPr lang="en-US" sz="2400" dirty="0"/>
              <a:t>Some definitions taken verbatim.</a:t>
            </a:r>
          </a:p>
          <a:p>
            <a:pPr eaLnBrk="1" hangingPunct="1"/>
            <a:r>
              <a:rPr lang="en-US" sz="2800" dirty="0"/>
              <a:t>Dr. Prabal Dutta </a:t>
            </a:r>
          </a:p>
          <a:p>
            <a:pPr eaLnBrk="1" hangingPunct="1"/>
            <a:r>
              <a:rPr lang="en-US" sz="2800" dirty="0"/>
              <a:t>Wikipedia</a:t>
            </a:r>
          </a:p>
          <a:p>
            <a:pPr eaLnBrk="1" hangingPunct="1"/>
            <a:r>
              <a:rPr lang="en-US" sz="2800" dirty="0"/>
              <a:t>And others where noted.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828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–references</a:t>
            </a:r>
          </a:p>
        </p:txBody>
      </p:sp>
    </p:spTree>
    <p:extLst>
      <p:ext uri="{BB962C8B-B14F-4D97-AF65-F5344CB8AC3E}">
        <p14:creationId xmlns:p14="http://schemas.microsoft.com/office/powerpoint/2010/main" val="2945695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electrical issues related to the building of PCBs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High-speed PCB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a lot of electrical issues to deal with when working with high-speed PCBs.</a:t>
            </a:r>
          </a:p>
          <a:p>
            <a:pPr lvl="1"/>
            <a:r>
              <a:rPr lang="en-US" b="1" dirty="0"/>
              <a:t>Supplying power, storing energy and dissipating heat</a:t>
            </a:r>
          </a:p>
          <a:p>
            <a:pPr lvl="2"/>
            <a:r>
              <a:rPr lang="en-US" dirty="0"/>
              <a:t>Power supplies, batteries, and heat sinks.</a:t>
            </a:r>
          </a:p>
          <a:p>
            <a:pPr lvl="1"/>
            <a:r>
              <a:rPr lang="en-US" b="1" dirty="0"/>
              <a:t>Power Integrity (PI)</a:t>
            </a:r>
          </a:p>
          <a:p>
            <a:pPr lvl="2"/>
            <a:r>
              <a:rPr lang="en-US" dirty="0"/>
              <a:t>We need to be sure that we keep the power and ground at approximately constant values.</a:t>
            </a:r>
          </a:p>
          <a:p>
            <a:pPr lvl="1"/>
            <a:r>
              <a:rPr lang="en-US" b="1" dirty="0"/>
              <a:t>Signal Integrity (SI)</a:t>
            </a:r>
          </a:p>
          <a:p>
            <a:pPr lvl="2"/>
            <a:r>
              <a:rPr lang="en-US" dirty="0"/>
              <a:t>We need to make sure data on the wires gets there.</a:t>
            </a:r>
          </a:p>
          <a:p>
            <a:pPr lvl="1"/>
            <a:r>
              <a:rPr lang="en-US" b="1" dirty="0"/>
              <a:t>Electro-magnetic interference/compatibility (EMI/EMC)</a:t>
            </a:r>
          </a:p>
          <a:p>
            <a:pPr lvl="2"/>
            <a:r>
              <a:rPr lang="en-US" dirty="0"/>
              <a:t>We need to watch out for generating radio-frequency noise</a:t>
            </a:r>
          </a:p>
          <a:p>
            <a:pPr lvl="3"/>
            <a:r>
              <a:rPr lang="en-US" dirty="0"/>
              <a:t>The FCC is a bit picky about this.</a:t>
            </a:r>
          </a:p>
          <a:p>
            <a:pPr lvl="2"/>
            <a:r>
              <a:rPr lang="en-US" dirty="0"/>
              <a:t>We don’t want RF noise to interfere with us.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31234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EE issues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Understanding power and energy</a:t>
            </a:r>
          </a:p>
          <a:p>
            <a:pPr lvl="1"/>
            <a:r>
              <a:rPr lang="en-US" dirty="0"/>
              <a:t>Current limits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EECS 215 “review/introduction”</a:t>
            </a:r>
          </a:p>
          <a:p>
            <a:pPr lvl="1"/>
            <a:r>
              <a:rPr lang="en-US" dirty="0"/>
              <a:t>On capacitors, inductors, resistors and impedance</a:t>
            </a:r>
          </a:p>
          <a:p>
            <a:pPr lvl="1"/>
            <a:endParaRPr lang="en-US" dirty="0"/>
          </a:p>
          <a:p>
            <a:r>
              <a:rPr lang="en-US" dirty="0"/>
              <a:t>Power integrity (PI)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16F7-2A5C-404B-906F-86FC5C95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AFE2C-6379-4BF9-9751-02A57983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Homework 1 coming out this week.</a:t>
            </a:r>
          </a:p>
          <a:p>
            <a:pPr lvl="1"/>
            <a:r>
              <a:rPr lang="en-US" dirty="0"/>
              <a:t>Due Wednesday 10/11</a:t>
            </a:r>
          </a:p>
          <a:p>
            <a:pPr lvl="1"/>
            <a:r>
              <a:rPr lang="en-US" dirty="0"/>
              <a:t>It will be a good review for the exam.</a:t>
            </a:r>
          </a:p>
          <a:p>
            <a:pPr lvl="1"/>
            <a:r>
              <a:rPr lang="en-US" dirty="0"/>
              <a:t>Won’t be graded before the midterm.</a:t>
            </a:r>
          </a:p>
          <a:p>
            <a:endParaRPr lang="en-US" dirty="0"/>
          </a:p>
          <a:p>
            <a:r>
              <a:rPr lang="en-US" dirty="0"/>
              <a:t>Midterm Wednesday 10/18 6-8pm</a:t>
            </a:r>
          </a:p>
          <a:p>
            <a:pPr lvl="1"/>
            <a:r>
              <a:rPr lang="en-US" dirty="0"/>
              <a:t>Expect 60-65% of grade to be short answer-type, the rest to be a design problem.</a:t>
            </a:r>
          </a:p>
          <a:p>
            <a:pPr lvl="2"/>
            <a:r>
              <a:rPr lang="en-US" dirty="0"/>
              <a:t>Generally people spend a bit more than 50% of the time on the design problem.</a:t>
            </a:r>
          </a:p>
          <a:p>
            <a:pPr lvl="1"/>
            <a:r>
              <a:rPr lang="en-US" dirty="0"/>
              <a:t>Old midterms posted.</a:t>
            </a:r>
          </a:p>
          <a:p>
            <a:pPr lvl="2"/>
            <a:r>
              <a:rPr lang="en-US" dirty="0"/>
              <a:t>Format largely the same.  </a:t>
            </a:r>
          </a:p>
          <a:p>
            <a:pPr lvl="3"/>
            <a:r>
              <a:rPr lang="en-US" dirty="0"/>
              <a:t>You may notice some problems are often quite similar</a:t>
            </a:r>
          </a:p>
          <a:p>
            <a:endParaRPr lang="en-US" dirty="0"/>
          </a:p>
          <a:p>
            <a:r>
              <a:rPr lang="en-US" dirty="0"/>
              <a:t>After the midterm the next non-project thing due is HW2 on 12/5!</a:t>
            </a:r>
          </a:p>
          <a:p>
            <a:pPr lvl="1"/>
            <a:r>
              <a:rPr lang="en-US" dirty="0"/>
              <a:t>So after the midterm it’s all project other than lectures.</a:t>
            </a:r>
          </a:p>
        </p:txBody>
      </p:sp>
    </p:spTree>
    <p:extLst>
      <p:ext uri="{BB962C8B-B14F-4D97-AF65-F5344CB8AC3E}">
        <p14:creationId xmlns:p14="http://schemas.microsoft.com/office/powerpoint/2010/main" val="19388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Power!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Electric power </a:t>
            </a:r>
            <a:r>
              <a:rPr lang="en-US" dirty="0"/>
              <a:t>is the </a:t>
            </a:r>
            <a:r>
              <a:rPr lang="en-US" i="1" dirty="0"/>
              <a:t>rate</a:t>
            </a:r>
            <a:r>
              <a:rPr lang="en-US" dirty="0"/>
              <a:t> at which electric </a:t>
            </a:r>
            <a:r>
              <a:rPr lang="en-US" u="sng" dirty="0"/>
              <a:t>energy</a:t>
            </a:r>
            <a:r>
              <a:rPr lang="en-US" dirty="0"/>
              <a:t> is transferred by an electric circuit. The SI unit of power is the Watt. (Wikipedia)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Power (as opposed to energy), in-and-of itself </a:t>
            </a:r>
            <a:r>
              <a:rPr lang="en-US" i="1" dirty="0"/>
              <a:t>is</a:t>
            </a:r>
            <a:r>
              <a:rPr lang="en-US" dirty="0"/>
              <a:t> important in embedded system design.</a:t>
            </a:r>
          </a:p>
          <a:p>
            <a:pPr lvl="1"/>
            <a:r>
              <a:rPr lang="en-US" dirty="0"/>
              <a:t>For example there may be a limit on power draw from a given set of batteries.</a:t>
            </a:r>
          </a:p>
          <a:p>
            <a:pPr lvl="2"/>
            <a:r>
              <a:rPr lang="en-US" dirty="0"/>
              <a:t>That is, they can’t supply energy at more than a given rate. 	</a:t>
            </a:r>
          </a:p>
          <a:p>
            <a:pPr lvl="1"/>
            <a:r>
              <a:rPr lang="en-US" dirty="0"/>
              <a:t>Melting issues are power issues</a:t>
            </a:r>
          </a:p>
          <a:p>
            <a:pPr lvl="2"/>
            <a:r>
              <a:rPr lang="en-US" dirty="0"/>
              <a:t>Admittedly over time.</a:t>
            </a:r>
          </a:p>
        </p:txBody>
      </p:sp>
      <p:pic>
        <p:nvPicPr>
          <p:cNvPr id="2050" name="Picture 2" descr="\mathrm{W = \frac{J}{s} = \frac{N\cdot m}{s} = \frac{kg\cdot m^2}{s^3}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3704782" cy="71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vs. Energy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Power</a:t>
            </a:r>
            <a:r>
              <a:rPr lang="en-US" dirty="0"/>
              <a:t> consumption in </a:t>
            </a:r>
            <a:r>
              <a:rPr lang="en-US" dirty="0">
                <a:solidFill>
                  <a:srgbClr val="CC0000"/>
                </a:solidFill>
              </a:rPr>
              <a:t>Watts</a:t>
            </a:r>
          </a:p>
          <a:p>
            <a:pPr lvl="1"/>
            <a:r>
              <a:rPr lang="en-US" dirty="0"/>
              <a:t>Determines battery life in hours</a:t>
            </a:r>
          </a:p>
          <a:p>
            <a:pPr lvl="1"/>
            <a:r>
              <a:rPr lang="en-US" dirty="0"/>
              <a:t>Sets packaging limits</a:t>
            </a:r>
          </a:p>
          <a:p>
            <a:r>
              <a:rPr lang="en-US" dirty="0">
                <a:solidFill>
                  <a:srgbClr val="CC0000"/>
                </a:solidFill>
              </a:rPr>
              <a:t>Energy</a:t>
            </a:r>
            <a:r>
              <a:rPr lang="en-US" dirty="0"/>
              <a:t> efficiency in </a:t>
            </a:r>
            <a:r>
              <a:rPr lang="en-US" dirty="0">
                <a:solidFill>
                  <a:srgbClr val="CC0000"/>
                </a:solidFill>
              </a:rPr>
              <a:t>Joules</a:t>
            </a:r>
          </a:p>
          <a:p>
            <a:pPr lvl="1"/>
            <a:r>
              <a:rPr lang="en-US" dirty="0"/>
              <a:t>Rate at </a:t>
            </a:r>
            <a:r>
              <a:rPr lang="en-US"/>
              <a:t>which power is </a:t>
            </a:r>
            <a:r>
              <a:rPr lang="en-US" dirty="0"/>
              <a:t>consumed over time</a:t>
            </a:r>
          </a:p>
          <a:p>
            <a:pPr lvl="1"/>
            <a:r>
              <a:rPr lang="en-US" dirty="0"/>
              <a:t>Energy = power * delay (Joules = Watts * seconds)</a:t>
            </a:r>
          </a:p>
          <a:p>
            <a:pPr lvl="1"/>
            <a:r>
              <a:rPr lang="en-US" dirty="0"/>
              <a:t>Lower energy number means less power to perform a computation at same frequency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31289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Understanding Power and Energy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vs. Energy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3056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31289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Understanding Power and Energy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most of you won’t be doing high-power work, sometimes you do have high-power motors, boards, or other things.</a:t>
            </a:r>
          </a:p>
          <a:p>
            <a:pPr lvl="1"/>
            <a:r>
              <a:rPr lang="en-US" dirty="0"/>
              <a:t>If you push too much current through a trace, it can melt.  </a:t>
            </a:r>
          </a:p>
          <a:p>
            <a:pPr lvl="2"/>
            <a:r>
              <a:rPr lang="en-US" dirty="0"/>
              <a:t>Need to worry about “thermal runaway”</a:t>
            </a:r>
          </a:p>
          <a:p>
            <a:pPr lvl="1"/>
            <a:r>
              <a:rPr lang="en-US" dirty="0"/>
              <a:t>There are lots of formulas, but let’s do a chart version.</a:t>
            </a:r>
          </a:p>
          <a:p>
            <a:pPr lvl="2"/>
            <a:r>
              <a:rPr lang="en-US" dirty="0"/>
              <a:t>Assumes max temp you can deal with is 105 degrees 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1289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Understanding Power and Energy</a:t>
            </a:r>
          </a:p>
        </p:txBody>
      </p:sp>
    </p:spTree>
    <p:extLst>
      <p:ext uri="{BB962C8B-B14F-4D97-AF65-F5344CB8AC3E}">
        <p14:creationId xmlns:p14="http://schemas.microsoft.com/office/powerpoint/2010/main" val="3294868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4267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Minimum Trace width for a given current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#1</a:t>
            </a:r>
          </a:p>
          <a:p>
            <a:pPr lvl="1"/>
            <a:r>
              <a:rPr lang="en-US" dirty="0"/>
              <a:t>Say you have 1 amp current and you don’t want to see a rise of more than 30 degrees C.</a:t>
            </a:r>
          </a:p>
          <a:p>
            <a:pPr lvl="1"/>
            <a:r>
              <a:rPr lang="en-US" dirty="0"/>
              <a:t>Your wire has a thickness of 0.0007 inches (fairly standard)</a:t>
            </a:r>
          </a:p>
          <a:p>
            <a:pPr lvl="1"/>
            <a:r>
              <a:rPr lang="en-US" dirty="0"/>
              <a:t>So you need a width of around 40 thou.</a:t>
            </a:r>
          </a:p>
          <a:p>
            <a:r>
              <a:rPr lang="en-US" dirty="0"/>
              <a:t>What is Example #2?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alt tex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613185" cy="61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331289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Understanding Power and Energy</a:t>
            </a:r>
          </a:p>
        </p:txBody>
      </p:sp>
    </p:spTree>
    <p:extLst>
      <p:ext uri="{BB962C8B-B14F-4D97-AF65-F5344CB8AC3E}">
        <p14:creationId xmlns:p14="http://schemas.microsoft.com/office/powerpoint/2010/main" val="3195981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2828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issue #1: </a:t>
            </a:r>
            <a:br>
              <a:rPr lang="en-US" dirty="0"/>
            </a:br>
            <a:r>
              <a:rPr lang="en-US" b="1" dirty="0"/>
              <a:t>Inductance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An inductor “</a:t>
            </a:r>
            <a:r>
              <a:rPr lang="en-US" b="1" dirty="0"/>
              <a:t>resists the change in the flow of electrons”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The light bulb is a resistor</a:t>
            </a:r>
            <a:r>
              <a:rPr lang="en-US" sz="2400" b="1" dirty="0"/>
              <a:t>.</a:t>
            </a:r>
            <a:r>
              <a:rPr lang="en-US" sz="2400" dirty="0"/>
              <a:t> The wire in the coil has much lower resistance (it's just wire)</a:t>
            </a:r>
          </a:p>
          <a:p>
            <a:pPr lvl="1"/>
            <a:r>
              <a:rPr lang="en-US" sz="2000" dirty="0"/>
              <a:t>so what you would expect when you turn on the switch is for the bulb to glow very dimly. </a:t>
            </a:r>
          </a:p>
          <a:p>
            <a:r>
              <a:rPr lang="en-US" sz="2400" dirty="0"/>
              <a:t>What happens instead is that when you close the switch, the bulb burns brightly and then gets dimmer. </a:t>
            </a:r>
          </a:p>
          <a:p>
            <a:pPr lvl="1"/>
            <a:r>
              <a:rPr lang="en-US" sz="2000" dirty="0"/>
              <a:t>And when you open the switch, the bulb burns very brightly and then quickly goes out.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477000"/>
            <a:ext cx="351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http://electronics.howstuffworks.com/inductor1.htm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081613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EECS 215/Physics 240 “review”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issue #2: </a:t>
            </a:r>
            <a:br>
              <a:rPr lang="en-US" dirty="0"/>
            </a:br>
            <a:r>
              <a:rPr lang="en-US" b="1" dirty="0"/>
              <a:t>Capacitance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capacitor resists the change of voltage</a:t>
            </a:r>
          </a:p>
          <a:p>
            <a:pPr lvl="1"/>
            <a:r>
              <a:rPr lang="en-US" dirty="0"/>
              <a:t>When you first connect the battery, bulb lights up and then dims</a:t>
            </a:r>
          </a:p>
          <a:p>
            <a:pPr lvl="1"/>
            <a:r>
              <a:rPr lang="en-US" dirty="0"/>
              <a:t>If you then remove the battery and replace with a wire the bulb will light again and then go out.</a:t>
            </a:r>
          </a:p>
        </p:txBody>
      </p:sp>
      <p:pic>
        <p:nvPicPr>
          <p:cNvPr id="2050" name="Picture 2" descr="http://static.ddmcdn.com/gif/capacitor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810000" cy="29337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6550223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http://electronics.howstuffworks.com/capacitor1.htm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081613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EECS 215/Physics 240 “review”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issue #3: </a:t>
            </a:r>
            <a:br>
              <a:rPr lang="en-US" dirty="0"/>
            </a:br>
            <a:r>
              <a:rPr lang="en-US" b="1" dirty="0"/>
              <a:t>Impendence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Impedance (symbol Z) is a measure of the overall opposition of a circuit to current, in other words: how much the circuit </a:t>
            </a:r>
            <a:r>
              <a:rPr lang="en-US" b="1" dirty="0"/>
              <a:t>impedes</a:t>
            </a:r>
            <a:r>
              <a:rPr lang="en-US" dirty="0"/>
              <a:t> the flow of current. </a:t>
            </a:r>
          </a:p>
          <a:p>
            <a:pPr lvl="1"/>
            <a:r>
              <a:rPr lang="en-US" dirty="0"/>
              <a:t>It is like resistance, but it also takes into account the effects of capacitance and inductance. I</a:t>
            </a:r>
          </a:p>
          <a:p>
            <a:pPr lvl="1"/>
            <a:r>
              <a:rPr lang="en-US" dirty="0"/>
              <a:t>Impedance is measured in ohms.</a:t>
            </a:r>
          </a:p>
          <a:p>
            <a:pPr lvl="1"/>
            <a:r>
              <a:rPr lang="en-US" dirty="0"/>
              <a:t>Impedance is more complex than resistance because the effects of capacitance and inductance vary with the frequency of the current passing through the circuit and this means </a:t>
            </a:r>
            <a:r>
              <a:rPr lang="en-US" b="1" dirty="0"/>
              <a:t>impedance varies with frequency</a:t>
            </a:r>
            <a:r>
              <a:rPr lang="en-US" dirty="0"/>
              <a:t>! </a:t>
            </a:r>
          </a:p>
          <a:p>
            <a:pPr lvl="2"/>
            <a:r>
              <a:rPr lang="en-US" dirty="0"/>
              <a:t>The effect of resistance is constant regardless of frequency.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19446"/>
            <a:ext cx="3683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http://www.kpsec.freeuk.com/imped.htm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81613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EECS 215/Physics 240 “review”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vs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Say you have a sine wave being driven over a device.</a:t>
            </a:r>
          </a:p>
          <a:p>
            <a:pPr lvl="1"/>
            <a:r>
              <a:rPr lang="en-US" dirty="0"/>
              <a:t>How does the impedance of each device vary with frequency?</a:t>
            </a:r>
          </a:p>
          <a:p>
            <a:r>
              <a:rPr lang="en-US" dirty="0"/>
              <a:t>Resistors have an impedance that is independent of frequency</a:t>
            </a:r>
          </a:p>
          <a:p>
            <a:r>
              <a:rPr lang="en-US" dirty="0"/>
              <a:t>Capacitors have a lower impedance as frequency goes up.</a:t>
            </a:r>
          </a:p>
          <a:p>
            <a:r>
              <a:rPr lang="en-US" dirty="0"/>
              <a:t>Inductors have a higher impedance as frequency goes up.</a:t>
            </a:r>
          </a:p>
        </p:txBody>
      </p:sp>
    </p:spTree>
    <p:extLst>
      <p:ext uri="{BB962C8B-B14F-4D97-AF65-F5344CB8AC3E}">
        <p14:creationId xmlns:p14="http://schemas.microsoft.com/office/powerpoint/2010/main" val="29059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524000"/>
          <a:ext cx="891063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 at impedance</a:t>
            </a:r>
            <a:br>
              <a:rPr lang="en-US" dirty="0"/>
            </a:br>
            <a:r>
              <a:rPr lang="en-US" sz="2700" dirty="0"/>
              <a:t>(with capacitors, inductors and resistors vs. frequency)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218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Notice the log scales!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081613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EECS 215/Physics 240 “review”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 this point, you may start ordering things</a:t>
            </a:r>
          </a:p>
          <a:p>
            <a:pPr lvl="1"/>
            <a:r>
              <a:rPr lang="en-US" dirty="0"/>
              <a:t>Be aware that the budget is strict: $200/member.</a:t>
            </a:r>
          </a:p>
          <a:p>
            <a:pPr lvl="2"/>
            <a:r>
              <a:rPr lang="en-US" dirty="0"/>
              <a:t>Should not be buying things “off budget”.</a:t>
            </a:r>
          </a:p>
          <a:p>
            <a:pPr lvl="3"/>
            <a:r>
              <a:rPr lang="en-US" dirty="0"/>
              <a:t>Staying on budget is part of the project.</a:t>
            </a:r>
          </a:p>
          <a:p>
            <a:pPr lvl="1"/>
            <a:r>
              <a:rPr lang="en-US" dirty="0"/>
              <a:t>Should probably only be ordering dev boards, sensors, etc.</a:t>
            </a:r>
          </a:p>
          <a:p>
            <a:r>
              <a:rPr lang="en-US" dirty="0"/>
              <a:t>Two ways to order:</a:t>
            </a:r>
          </a:p>
          <a:p>
            <a:pPr lvl="1"/>
            <a:r>
              <a:rPr lang="en-US" dirty="0"/>
              <a:t>Preferred: Order on your own, get reimbursed.</a:t>
            </a:r>
          </a:p>
          <a:p>
            <a:pPr lvl="2"/>
            <a:r>
              <a:rPr lang="en-US" dirty="0"/>
              <a:t>Faster and more reliable.  </a:t>
            </a:r>
          </a:p>
          <a:p>
            <a:pPr lvl="2"/>
            <a:r>
              <a:rPr lang="en-US" dirty="0"/>
              <a:t>Front your own money, if you lose receipts or order something really strange, could be a pain.</a:t>
            </a:r>
          </a:p>
          <a:p>
            <a:pPr lvl="2"/>
            <a:r>
              <a:rPr lang="en-US" dirty="0"/>
              <a:t>Talk with Cameron first.  Use the sheet.</a:t>
            </a:r>
          </a:p>
          <a:p>
            <a:pPr lvl="1"/>
            <a:r>
              <a:rPr lang="en-US" dirty="0"/>
              <a:t>Order through the department</a:t>
            </a:r>
          </a:p>
          <a:p>
            <a:pPr lvl="2"/>
            <a:r>
              <a:rPr lang="en-US" dirty="0"/>
              <a:t>Slower, but don’t need to front your own money.</a:t>
            </a:r>
          </a:p>
          <a:p>
            <a:pPr lvl="2"/>
            <a:r>
              <a:rPr lang="en-US" dirty="0"/>
              <a:t>See me if this is your plan.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In order to get digital electronics to work correctly, they need a minimum voltage differential. </a:t>
            </a:r>
          </a:p>
          <a:p>
            <a:pPr lvl="1"/>
            <a:r>
              <a:rPr lang="en-US" sz="2400" dirty="0"/>
              <a:t>If we get below that, the devices might </a:t>
            </a:r>
          </a:p>
          <a:p>
            <a:pPr lvl="2"/>
            <a:r>
              <a:rPr lang="en-US" sz="2000" dirty="0"/>
              <a:t>Be slow (and thus not meet setup times)</a:t>
            </a:r>
          </a:p>
          <a:p>
            <a:pPr lvl="2"/>
            <a:r>
              <a:rPr lang="en-US" sz="2000" dirty="0"/>
              <a:t>Lose state</a:t>
            </a:r>
          </a:p>
          <a:p>
            <a:pPr lvl="2"/>
            <a:r>
              <a:rPr lang="en-US" sz="2000" dirty="0"/>
              <a:t>Reset or halt</a:t>
            </a:r>
          </a:p>
          <a:p>
            <a:pPr lvl="2"/>
            <a:r>
              <a:rPr lang="en-US" sz="2000" dirty="0"/>
              <a:t>Just plain not work.</a:t>
            </a:r>
          </a:p>
          <a:p>
            <a:r>
              <a:rPr lang="en-US" sz="2800" dirty="0"/>
              <a:t>Even a very (very) short “power droop” can cause the chip to die.</a:t>
            </a:r>
          </a:p>
          <a:p>
            <a:pPr lvl="1"/>
            <a:r>
              <a:rPr lang="en-US" sz="2400" dirty="0"/>
              <a:t>In my experience, this is a really common problem. </a:t>
            </a:r>
          </a:p>
          <a:p>
            <a:r>
              <a:rPr lang="en-US" dirty="0"/>
              <a:t>Keeping power/ground constant and noise/droop free is “</a:t>
            </a:r>
            <a:r>
              <a:rPr lang="en-US" b="1" dirty="0"/>
              <a:t>Power Integrity</a:t>
            </a:r>
            <a:r>
              <a:rPr lang="en-US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need the </a:t>
            </a:r>
            <a:r>
              <a:rPr lang="en-US" dirty="0" err="1"/>
              <a:t>Vcc</a:t>
            </a:r>
            <a:r>
              <a:rPr lang="en-US" dirty="0"/>
              <a:t>/Ground differential to be fairly constant.</a:t>
            </a:r>
          </a:p>
          <a:p>
            <a:pPr lvl="1"/>
            <a:r>
              <a:rPr lang="en-US" dirty="0"/>
              <a:t>But rapid changes in the amount of current needed will cause the voltage to spike or droop due to inductance.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basically want a “no-pass” filter.</a:t>
            </a:r>
          </a:p>
          <a:p>
            <a:pPr lvl="1"/>
            <a:r>
              <a:rPr lang="en-US" dirty="0"/>
              <a:t>That is we don’t want to see </a:t>
            </a:r>
            <a:r>
              <a:rPr lang="en-US" i="1" u="sng" dirty="0"/>
              <a:t>any</a:t>
            </a:r>
            <a:r>
              <a:rPr lang="en-US" dirty="0"/>
              <a:t> signal on the </a:t>
            </a:r>
            <a:r>
              <a:rPr lang="en-US" dirty="0" err="1"/>
              <a:t>Vcc</a:t>
            </a:r>
            <a:r>
              <a:rPr lang="en-US" dirty="0"/>
              <a:t>/Ground lines.</a:t>
            </a:r>
          </a:p>
          <a:p>
            <a:pPr lvl="1"/>
            <a:r>
              <a:rPr lang="en-US" dirty="0"/>
              <a:t>The obvious thing?</a:t>
            </a:r>
          </a:p>
          <a:p>
            <a:pPr lvl="2"/>
            <a:r>
              <a:rPr lang="en-US" dirty="0"/>
              <a:t>“Add a capacitor” </a:t>
            </a:r>
          </a:p>
          <a:p>
            <a:pPr lvl="3"/>
            <a:r>
              <a:rPr lang="en-US" dirty="0"/>
              <a:t>That should keep the voltage constant, right?</a:t>
            </a:r>
          </a:p>
          <a:p>
            <a:pPr lvl="2"/>
            <a:r>
              <a:rPr lang="en-US" dirty="0"/>
              <a:t>The problem is we need to worry about a lot of frequencies AND capacitors aren’t ideal.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Even fairly slow devices these days are </a:t>
            </a:r>
            <a:r>
              <a:rPr lang="en-US" i="1" u="sng" dirty="0"/>
              <a:t>capable</a:t>
            </a:r>
            <a:r>
              <a:rPr lang="en-US" dirty="0"/>
              <a:t> of switching at very high frequencies.</a:t>
            </a:r>
          </a:p>
          <a:p>
            <a:pPr lvl="1"/>
            <a:r>
              <a:rPr lang="en-US" dirty="0"/>
              <a:t>Basically we get drivers that have rise and fall times capable of going 1GHz or so.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means we generally have to worry about frequencies from DC all the way to 1GHz.</a:t>
            </a:r>
          </a:p>
          <a:p>
            <a:pPr lvl="1"/>
            <a:r>
              <a:rPr lang="en-US" dirty="0"/>
              <a:t>Because our chip may be varying its draw at rates up to that fast.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Non-ideal devices.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8001000" cy="2011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ESR is Effective Series Resistance</a:t>
            </a:r>
          </a:p>
          <a:p>
            <a:r>
              <a:rPr lang="en-US" dirty="0"/>
              <a:t>ESL is Effective Series Inductance</a:t>
            </a:r>
          </a:p>
          <a:p>
            <a:r>
              <a:rPr lang="en-US" dirty="0" err="1"/>
              <a:t>Ceff</a:t>
            </a:r>
            <a:r>
              <a:rPr lang="en-US" dirty="0"/>
              <a:t> is the effective capacitance.</a:t>
            </a:r>
          </a:p>
          <a:p>
            <a:pPr lvl="1"/>
            <a:r>
              <a:rPr lang="en-US" dirty="0"/>
              <a:t>How does quantity effect these values?</a:t>
            </a:r>
          </a:p>
          <a:p>
            <a:r>
              <a:rPr lang="en-US" dirty="0"/>
              <a:t>Obviously impendence will be varying by frequency.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8739610" cy="24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209800"/>
            <a:ext cx="891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can add to ESR/ESL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 bad solder job can make ESR/ESL worse.</a:t>
            </a:r>
          </a:p>
          <a:p>
            <a:r>
              <a:rPr lang="en-US" dirty="0"/>
              <a:t>Packaging has an impact</a:t>
            </a:r>
          </a:p>
          <a:p>
            <a:pPr lvl="1"/>
            <a:r>
              <a:rPr lang="en-US" dirty="0"/>
              <a:t>wires have inductance so surface-mount packages preferred</a:t>
            </a:r>
          </a:p>
          <a:p>
            <a:r>
              <a:rPr lang="en-US" dirty="0"/>
              <a:t>Pads can have an impact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Given the previous table..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3362" y="1066800"/>
          <a:ext cx="86772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648514"/>
            <a:ext cx="4243810" cy="12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Removing the PCB…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33362" y="1066800"/>
          <a:ext cx="86772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PCB 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447800"/>
            <a:ext cx="80613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>But wait…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1910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VRM</a:t>
            </a:r>
          </a:p>
          <a:p>
            <a:pPr lvl="1"/>
            <a:r>
              <a:rPr lang="en-US" dirty="0"/>
              <a:t>Voltage regulator module</a:t>
            </a:r>
          </a:p>
          <a:p>
            <a:r>
              <a:rPr lang="en-US" dirty="0"/>
              <a:t>bulk bypass (tantalum) and decoupling capacitors (ceramic).</a:t>
            </a:r>
          </a:p>
          <a:p>
            <a:pPr lvl="1"/>
            <a:r>
              <a:rPr lang="en-US" dirty="0"/>
              <a:t>These capacitors supply instantaneous current (at different frequencies) to the drivers until the VRM can respond. </a:t>
            </a:r>
          </a:p>
          <a:p>
            <a:pPr lvl="1"/>
            <a:endParaRPr lang="en-US" dirty="0"/>
          </a:p>
          <a:p>
            <a:r>
              <a:rPr lang="en-US" dirty="0"/>
              <a:t>However sets of different capacitors cause problems!</a:t>
            </a:r>
          </a:p>
        </p:txBody>
      </p:sp>
      <p:pic>
        <p:nvPicPr>
          <p:cNvPr id="5" name="Picture 2" descr="http://www.pcbdesign007.com/articlefiles/85396-barry%20pdn%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196" y="838200"/>
            <a:ext cx="4645804" cy="2819400"/>
          </a:xfrm>
          <a:prstGeom prst="rect">
            <a:avLst/>
          </a:prstGeom>
          <a:noFill/>
        </p:spPr>
      </p:pic>
      <p:pic>
        <p:nvPicPr>
          <p:cNvPr id="87042" name="Picture 2" descr="http://www.pcbdesign007.com/articlefiles/85396-barry%20pdn%203.jpg"/>
          <p:cNvPicPr>
            <a:picLocks noChangeAspect="1" noChangeArrowheads="1"/>
          </p:cNvPicPr>
          <p:nvPr/>
        </p:nvPicPr>
        <p:blipFill>
          <a:blip r:embed="rId4" cstate="print"/>
          <a:srcRect l="1710" t="5252" r="5983" b="6768"/>
          <a:stretch>
            <a:fillRect/>
          </a:stretch>
        </p:blipFill>
        <p:spPr bwMode="auto">
          <a:xfrm>
            <a:off x="4607169" y="3581400"/>
            <a:ext cx="4536831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00800"/>
            <a:ext cx="396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http://www.pcbdesign007.com/pages/columns.cgi?</a:t>
            </a:r>
            <a:br>
              <a:rPr lang="en-US" sz="1400" dirty="0">
                <a:hlinkClick r:id="rId5"/>
              </a:rPr>
            </a:br>
            <a:r>
              <a:rPr lang="en-US" sz="1400" dirty="0" err="1">
                <a:hlinkClick r:id="rId5"/>
              </a:rPr>
              <a:t>artcatid</a:t>
            </a:r>
            <a:r>
              <a:rPr lang="en-US" sz="1400" dirty="0">
                <a:hlinkClick r:id="rId5"/>
              </a:rPr>
              <a:t>=0&amp;clmid=65&amp;artid=85396&amp;pg=3&amp;_pf_=1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Integrity (PI)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 integrity is about keeping the </a:t>
            </a:r>
            <a:r>
              <a:rPr lang="en-US" dirty="0" err="1"/>
              <a:t>Vcc</a:t>
            </a:r>
            <a:r>
              <a:rPr lang="en-US" dirty="0"/>
              <a:t>/ground difference constant.</a:t>
            </a:r>
          </a:p>
          <a:p>
            <a:pPr lvl="1"/>
            <a:r>
              <a:rPr lang="en-US" dirty="0"/>
              <a:t>This is hard because the devices that sink power do so in “pulses” due to their own clocks</a:t>
            </a:r>
          </a:p>
          <a:p>
            <a:pPr lvl="1"/>
            <a:r>
              <a:rPr lang="en-US" dirty="0"/>
              <a:t>Need caps to keep value constant</a:t>
            </a:r>
          </a:p>
          <a:p>
            <a:pPr lvl="2"/>
            <a:r>
              <a:rPr lang="en-US" dirty="0"/>
              <a:t>But parasitic ESR/ESL cause problems</a:t>
            </a:r>
          </a:p>
          <a:p>
            <a:pPr lvl="2"/>
            <a:r>
              <a:rPr lang="en-US" dirty="0"/>
              <a:t>So lots of them==good</a:t>
            </a:r>
          </a:p>
          <a:p>
            <a:pPr lvl="3"/>
            <a:r>
              <a:rPr lang="en-US" dirty="0"/>
              <a:t>Reduce ESR/ESL</a:t>
            </a:r>
          </a:p>
          <a:p>
            <a:pPr lvl="3"/>
            <a:r>
              <a:rPr lang="en-US" dirty="0"/>
              <a:t>Increase capacitance. </a:t>
            </a:r>
          </a:p>
          <a:p>
            <a:pPr lvl="1"/>
            <a:r>
              <a:rPr lang="en-US" dirty="0"/>
              <a:t>But anti-resonance can cause problems!</a:t>
            </a:r>
          </a:p>
          <a:p>
            <a:pPr lvl="2"/>
            <a:r>
              <a:rPr lang="en-US" dirty="0"/>
              <a:t>Need Spice or other tools to model.</a:t>
            </a:r>
          </a:p>
          <a:p>
            <a:pPr lvl="3"/>
            <a:r>
              <a:rPr lang="en-US" dirty="0"/>
              <a:t>Will do a bit of this next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215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Integrity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PCBs</a:t>
            </a:r>
          </a:p>
          <a:p>
            <a:pPr lvl="1"/>
            <a:r>
              <a:rPr lang="en-US" dirty="0"/>
              <a:t>Terminology and concepts</a:t>
            </a:r>
          </a:p>
          <a:p>
            <a:endParaRPr lang="en-US" dirty="0"/>
          </a:p>
          <a:p>
            <a:r>
              <a:rPr lang="en-US" dirty="0"/>
              <a:t>Do a review of basic circuits</a:t>
            </a:r>
          </a:p>
          <a:p>
            <a:pPr lvl="1"/>
            <a:r>
              <a:rPr lang="en-US" dirty="0"/>
              <a:t>Physics 240/EECS 215</a:t>
            </a:r>
          </a:p>
          <a:p>
            <a:endParaRPr lang="en-US" dirty="0"/>
          </a:p>
          <a:p>
            <a:r>
              <a:rPr lang="en-US" dirty="0"/>
              <a:t>Discuss power integrity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So you want to make a </a:t>
            </a:r>
            <a:br>
              <a:rPr lang="en-US" sz="4000" dirty="0"/>
            </a:br>
            <a:r>
              <a:rPr lang="en-US" sz="4000" dirty="0"/>
              <a:t>Printed Circuit Board…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At the end of the day a PCB is just a set of wires that connect components.  </a:t>
            </a:r>
          </a:p>
          <a:p>
            <a:pPr lvl="1" eaLnBrk="1" hangingPunct="1"/>
            <a:r>
              <a:rPr lang="en-US" sz="2000" dirty="0"/>
              <a:t>But there are some issues</a:t>
            </a:r>
          </a:p>
          <a:p>
            <a:pPr lvl="2" eaLnBrk="1" hangingPunct="1"/>
            <a:r>
              <a:rPr lang="en-US" sz="1800" dirty="0"/>
              <a:t>The wires have restricted dimensionality</a:t>
            </a:r>
          </a:p>
          <a:p>
            <a:pPr lvl="2" eaLnBrk="1" hangingPunct="1"/>
            <a:r>
              <a:rPr lang="en-US" sz="1800" dirty="0"/>
              <a:t>The wires are very thin</a:t>
            </a:r>
          </a:p>
          <a:p>
            <a:pPr lvl="3" eaLnBrk="1" hangingPunct="1"/>
            <a:r>
              <a:rPr lang="en-US" sz="1600" dirty="0"/>
              <a:t>So high resistance (as conductors go)</a:t>
            </a:r>
          </a:p>
          <a:p>
            <a:pPr lvl="2" eaLnBrk="1" hangingPunct="1"/>
            <a:r>
              <a:rPr lang="en-US" sz="1800" dirty="0"/>
              <a:t>The board needs to include holes (or pads) for the devices.</a:t>
            </a:r>
          </a:p>
          <a:p>
            <a:pPr lvl="2" eaLnBrk="1" hangingPunct="1"/>
            <a:r>
              <a:rPr lang="en-US" sz="1800" dirty="0"/>
              <a:t>You can’t easily change things once you build it.</a:t>
            </a: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371600"/>
            <a:ext cx="2895600" cy="2692400"/>
          </a:xfrm>
          <a:noFill/>
        </p:spPr>
      </p:pic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76200" y="6396038"/>
            <a:ext cx="4948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hlinkClick r:id="rId4"/>
              </a:rPr>
              <a:t>http://www.linkwitzlab.com/Pluto/supplies-subw.htm</a:t>
            </a:r>
            <a:r>
              <a:rPr lang="en-US" sz="700"/>
              <a:t>,</a:t>
            </a:r>
          </a:p>
          <a:p>
            <a:r>
              <a:rPr lang="en-US" sz="700">
                <a:hlinkClick r:id="rId5"/>
              </a:rPr>
              <a:t>http://www.musicfromouterspace.com/analogsynth/SINGLEBUSSKEYBOARD2007/SINGLEBUSSKEYBOARD2007.php</a:t>
            </a:r>
            <a:endParaRPr lang="en-US" sz="700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14800"/>
            <a:ext cx="37861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</p:spTree>
    <p:extLst>
      <p:ext uri="{BB962C8B-B14F-4D97-AF65-F5344CB8AC3E}">
        <p14:creationId xmlns:p14="http://schemas.microsoft.com/office/powerpoint/2010/main" val="152981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 Terminology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The wires you are laying out are called “traces” or “tracks”</a:t>
            </a:r>
          </a:p>
          <a:p>
            <a:pPr eaLnBrk="1" hangingPunct="1"/>
            <a:r>
              <a:rPr lang="en-US" sz="2400" dirty="0"/>
              <a:t>Inside of a given “layer” traces which cross are electrically connected.</a:t>
            </a:r>
          </a:p>
          <a:p>
            <a:pPr lvl="1" eaLnBrk="1" hangingPunct="1"/>
            <a:r>
              <a:rPr lang="en-US" sz="2000" dirty="0"/>
              <a:t>If you have traces on both sides of the board, you are said to have two layers.</a:t>
            </a:r>
          </a:p>
          <a:p>
            <a:pPr eaLnBrk="1" hangingPunct="1"/>
            <a:r>
              <a:rPr lang="en-US" sz="2400" dirty="0"/>
              <a:t>Through-hole:</a:t>
            </a:r>
            <a:r>
              <a:rPr lang="en-US" sz="2400" b="1" dirty="0"/>
              <a:t> </a:t>
            </a:r>
            <a:r>
              <a:rPr lang="en-US" sz="2400" dirty="0"/>
              <a:t>Having holes in the PCB designed to have pins put through the hole</a:t>
            </a:r>
          </a:p>
          <a:p>
            <a:pPr lvl="1" eaLnBrk="1" hangingPunct="1"/>
            <a:r>
              <a:rPr lang="en-US" sz="2000" dirty="0"/>
              <a:t>Contrast with surface mount where device goes on top.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038600" cy="2686050"/>
          </a:xfrm>
          <a:noFill/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 r="9091" b="37210"/>
          <a:stretch>
            <a:fillRect/>
          </a:stretch>
        </p:blipFill>
        <p:spPr bwMode="auto">
          <a:xfrm>
            <a:off x="4876800" y="46482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</p:spTree>
    <p:extLst>
      <p:ext uri="{BB962C8B-B14F-4D97-AF65-F5344CB8AC3E}">
        <p14:creationId xmlns:p14="http://schemas.microsoft.com/office/powerpoint/2010/main" val="331227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D4186-5B5B-4A6B-80A3-8AA55F5278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Parts of a PCB</a:t>
            </a:r>
          </a:p>
        </p:txBody>
      </p:sp>
      <p:pic>
        <p:nvPicPr>
          <p:cNvPr id="17412" name="Picture 3" descr="http://www.sparkfun.com/tutorial/BeginningEmbedded/9-EaglePCBs/EP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225"/>
            <a:ext cx="44513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sparkfun.com/tutorial/BeginningEmbedded/9-EaglePCBs/EP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1377950"/>
            <a:ext cx="3802063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5"/>
          <p:cNvSpPr>
            <a:spLocks noChangeShapeType="1"/>
          </p:cNvSpPr>
          <p:nvPr/>
        </p:nvSpPr>
        <p:spPr bwMode="auto">
          <a:xfrm flipH="1" flipV="1">
            <a:off x="928688" y="4567238"/>
            <a:ext cx="684212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 flipV="1">
            <a:off x="1042988" y="4037013"/>
            <a:ext cx="569912" cy="220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 flipV="1">
            <a:off x="1228725" y="3513138"/>
            <a:ext cx="384175" cy="272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1612900" y="3505200"/>
            <a:ext cx="1206500" cy="273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612900" y="1377950"/>
            <a:ext cx="227013" cy="189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1612900" y="1377950"/>
            <a:ext cx="985838" cy="174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V="1">
            <a:off x="5634038" y="4037013"/>
            <a:ext cx="531812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 flipV="1">
            <a:off x="2819400" y="3505200"/>
            <a:ext cx="1143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H="1">
            <a:off x="2598738" y="1600200"/>
            <a:ext cx="449262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024739" y="6296025"/>
            <a:ext cx="11144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Drill holes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3780052" y="6084888"/>
            <a:ext cx="467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Via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4972050" y="6035675"/>
            <a:ext cx="127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Bottom side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590800" y="1066800"/>
            <a:ext cx="1100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Silkscreen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(white)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08038" y="773113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Copper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(pads &amp; traces)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08038" y="1901825"/>
            <a:ext cx="23495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93663" y="1320800"/>
            <a:ext cx="1216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Soldermask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(green)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PCBs – basic terminology</a:t>
            </a:r>
          </a:p>
        </p:txBody>
      </p:sp>
    </p:spTree>
    <p:extLst>
      <p:ext uri="{BB962C8B-B14F-4D97-AF65-F5344CB8AC3E}">
        <p14:creationId xmlns:p14="http://schemas.microsoft.com/office/powerpoint/2010/main" val="428233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3403</Words>
  <Application>Microsoft Office PowerPoint</Application>
  <PresentationFormat>On-screen Show (4:3)</PresentationFormat>
  <Paragraphs>459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Trebuchet MS</vt:lpstr>
      <vt:lpstr>Office Theme</vt:lpstr>
      <vt:lpstr>1_Office Theme</vt:lpstr>
      <vt:lpstr>EECS 473 Advanced Embedded Systems</vt:lpstr>
      <vt:lpstr>Project status updates</vt:lpstr>
      <vt:lpstr>What’s due project-wise?</vt:lpstr>
      <vt:lpstr>Other things upcoming</vt:lpstr>
      <vt:lpstr>Ordering</vt:lpstr>
      <vt:lpstr>Now…</vt:lpstr>
      <vt:lpstr>So you want to make a  Printed Circuit Board…</vt:lpstr>
      <vt:lpstr>Basic Terminology</vt:lpstr>
      <vt:lpstr>Parts of a PCB</vt:lpstr>
      <vt:lpstr>Vias</vt:lpstr>
      <vt:lpstr>Clearances</vt:lpstr>
      <vt:lpstr>The layered construction of a PCB:  A six layer board</vt:lpstr>
      <vt:lpstr>So, how do I design a PCB?</vt:lpstr>
      <vt:lpstr>Step 1: Create schematic</vt:lpstr>
      <vt:lpstr>Example schematic</vt:lpstr>
      <vt:lpstr>Another schematic</vt:lpstr>
      <vt:lpstr>One more</vt:lpstr>
      <vt:lpstr>Why a schematic?</vt:lpstr>
      <vt:lpstr>Step 2: Place parts</vt:lpstr>
      <vt:lpstr>Patterns</vt:lpstr>
      <vt:lpstr>Step 3: Route interconnect</vt:lpstr>
      <vt:lpstr>Issues of measure</vt:lpstr>
      <vt:lpstr>Trace width</vt:lpstr>
      <vt:lpstr>Why do you want wide traces?</vt:lpstr>
      <vt:lpstr>Trace width continued</vt:lpstr>
      <vt:lpstr>Rat’s nest.</vt:lpstr>
      <vt:lpstr>Routing for real</vt:lpstr>
      <vt:lpstr>Routing quality</vt:lpstr>
      <vt:lpstr>Step 4: Generate files</vt:lpstr>
      <vt:lpstr>The schematic captures the logical circuit design</vt:lpstr>
      <vt:lpstr>Floorplanning captures the desired part locations</vt:lpstr>
      <vt:lpstr>The auto-router places tracks on the board, saving time</vt:lpstr>
      <vt:lpstr>Example: Metal plane no name</vt:lpstr>
      <vt:lpstr>Changed name of plane to GND</vt:lpstr>
      <vt:lpstr>Ran “ratsnest” command</vt:lpstr>
      <vt:lpstr>Much material taken from others:</vt:lpstr>
      <vt:lpstr>Some electrical issues related to the building of PCBs</vt:lpstr>
      <vt:lpstr>High-speed PCB design issues</vt:lpstr>
      <vt:lpstr>Outline </vt:lpstr>
      <vt:lpstr>Power!</vt:lpstr>
      <vt:lpstr>Power vs. Energy</vt:lpstr>
      <vt:lpstr>Power vs. Energy</vt:lpstr>
      <vt:lpstr>Current limits</vt:lpstr>
      <vt:lpstr>Minimum Trace width for a given current</vt:lpstr>
      <vt:lpstr>Background issue #1:  Inductance</vt:lpstr>
      <vt:lpstr>Background issue #2:  Capacitance</vt:lpstr>
      <vt:lpstr>Background issue #3:  Impendence</vt:lpstr>
      <vt:lpstr>Impedance vs frequency</vt:lpstr>
      <vt:lpstr>A look at impedance (with capacitors, inductors and resistors vs. frequency)</vt:lpstr>
      <vt:lpstr>Power Integrity</vt:lpstr>
      <vt:lpstr>So?</vt:lpstr>
      <vt:lpstr>Lots of frequencies</vt:lpstr>
      <vt:lpstr>Non-ideal devices.</vt:lpstr>
      <vt:lpstr>Other things can add to ESR/ESL</vt:lpstr>
      <vt:lpstr>Given the previous table..</vt:lpstr>
      <vt:lpstr>Removing the PCB…</vt:lpstr>
      <vt:lpstr>What is the PCB part?</vt:lpstr>
      <vt:lpstr>But wait…</vt:lpstr>
      <vt:lpstr>Power Integrity (PI) summary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Advanced Embedded Systems</dc:title>
  <dc:creator>brehob</dc:creator>
  <cp:lastModifiedBy>Brehob, Mark</cp:lastModifiedBy>
  <cp:revision>59</cp:revision>
  <cp:lastPrinted>2017-10-03T13:10:09Z</cp:lastPrinted>
  <dcterms:created xsi:type="dcterms:W3CDTF">2012-10-17T16:03:56Z</dcterms:created>
  <dcterms:modified xsi:type="dcterms:W3CDTF">2023-09-26T14:22:33Z</dcterms:modified>
</cp:coreProperties>
</file>