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</p:sldMasterIdLst>
  <p:notesMasterIdLst>
    <p:notesMasterId r:id="rId62"/>
  </p:notesMasterIdLst>
  <p:sldIdLst>
    <p:sldId id="262" r:id="rId4"/>
    <p:sldId id="309" r:id="rId5"/>
    <p:sldId id="330" r:id="rId6"/>
    <p:sldId id="257" r:id="rId7"/>
    <p:sldId id="315" r:id="rId8"/>
    <p:sldId id="316" r:id="rId9"/>
    <p:sldId id="317" r:id="rId10"/>
    <p:sldId id="335" r:id="rId11"/>
    <p:sldId id="307" r:id="rId12"/>
    <p:sldId id="261" r:id="rId13"/>
    <p:sldId id="319" r:id="rId14"/>
    <p:sldId id="320" r:id="rId15"/>
    <p:sldId id="321" r:id="rId16"/>
    <p:sldId id="323" r:id="rId17"/>
    <p:sldId id="324" r:id="rId18"/>
    <p:sldId id="322" r:id="rId19"/>
    <p:sldId id="325" r:id="rId20"/>
    <p:sldId id="326" r:id="rId21"/>
    <p:sldId id="328" r:id="rId22"/>
    <p:sldId id="329" r:id="rId23"/>
    <p:sldId id="293" r:id="rId24"/>
    <p:sldId id="264" r:id="rId25"/>
    <p:sldId id="263" r:id="rId26"/>
    <p:sldId id="265" r:id="rId27"/>
    <p:sldId id="269" r:id="rId28"/>
    <p:sldId id="267" r:id="rId29"/>
    <p:sldId id="268" r:id="rId30"/>
    <p:sldId id="270" r:id="rId31"/>
    <p:sldId id="272" r:id="rId32"/>
    <p:sldId id="332" r:id="rId33"/>
    <p:sldId id="273" r:id="rId34"/>
    <p:sldId id="274" r:id="rId35"/>
    <p:sldId id="275" r:id="rId36"/>
    <p:sldId id="276" r:id="rId37"/>
    <p:sldId id="278" r:id="rId38"/>
    <p:sldId id="281" r:id="rId39"/>
    <p:sldId id="282" r:id="rId40"/>
    <p:sldId id="279" r:id="rId41"/>
    <p:sldId id="283" r:id="rId42"/>
    <p:sldId id="284" r:id="rId43"/>
    <p:sldId id="285" r:id="rId44"/>
    <p:sldId id="286" r:id="rId45"/>
    <p:sldId id="287" r:id="rId46"/>
    <p:sldId id="288" r:id="rId47"/>
    <p:sldId id="289" r:id="rId48"/>
    <p:sldId id="291" r:id="rId49"/>
    <p:sldId id="294" r:id="rId50"/>
    <p:sldId id="295" r:id="rId51"/>
    <p:sldId id="296" r:id="rId52"/>
    <p:sldId id="297" r:id="rId53"/>
    <p:sldId id="298" r:id="rId54"/>
    <p:sldId id="299" r:id="rId55"/>
    <p:sldId id="300" r:id="rId56"/>
    <p:sldId id="302" r:id="rId57"/>
    <p:sldId id="277" r:id="rId58"/>
    <p:sldId id="313" r:id="rId59"/>
    <p:sldId id="292" r:id="rId60"/>
    <p:sldId id="327" r:id="rId61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42909A1E-E9F7-41B7-800C-316ED1433322}">
          <p14:sldIdLst>
            <p14:sldId id="262"/>
            <p14:sldId id="309"/>
            <p14:sldId id="330"/>
            <p14:sldId id="257"/>
            <p14:sldId id="315"/>
            <p14:sldId id="316"/>
            <p14:sldId id="317"/>
            <p14:sldId id="335"/>
            <p14:sldId id="307"/>
            <p14:sldId id="261"/>
            <p14:sldId id="319"/>
            <p14:sldId id="320"/>
            <p14:sldId id="321"/>
            <p14:sldId id="323"/>
            <p14:sldId id="324"/>
            <p14:sldId id="322"/>
            <p14:sldId id="325"/>
            <p14:sldId id="326"/>
            <p14:sldId id="328"/>
            <p14:sldId id="329"/>
            <p14:sldId id="293"/>
            <p14:sldId id="264"/>
            <p14:sldId id="263"/>
            <p14:sldId id="265"/>
            <p14:sldId id="269"/>
            <p14:sldId id="267"/>
            <p14:sldId id="268"/>
            <p14:sldId id="270"/>
            <p14:sldId id="272"/>
            <p14:sldId id="332"/>
            <p14:sldId id="273"/>
            <p14:sldId id="274"/>
            <p14:sldId id="275"/>
            <p14:sldId id="276"/>
            <p14:sldId id="278"/>
            <p14:sldId id="281"/>
            <p14:sldId id="282"/>
            <p14:sldId id="279"/>
            <p14:sldId id="283"/>
            <p14:sldId id="284"/>
            <p14:sldId id="285"/>
            <p14:sldId id="286"/>
            <p14:sldId id="287"/>
            <p14:sldId id="288"/>
            <p14:sldId id="289"/>
            <p14:sldId id="291"/>
            <p14:sldId id="294"/>
            <p14:sldId id="295"/>
            <p14:sldId id="296"/>
            <p14:sldId id="297"/>
            <p14:sldId id="298"/>
            <p14:sldId id="299"/>
            <p14:sldId id="300"/>
            <p14:sldId id="302"/>
            <p14:sldId id="277"/>
            <p14:sldId id="313"/>
            <p14:sldId id="292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20" autoAdjust="0"/>
    <p:restoredTop sz="89737" autoAdjust="0"/>
  </p:normalViewPr>
  <p:slideViewPr>
    <p:cSldViewPr>
      <p:cViewPr varScale="1">
        <p:scale>
          <a:sx n="108" d="100"/>
          <a:sy n="108" d="100"/>
        </p:scale>
        <p:origin x="120" y="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14" d="100"/>
          <a:sy n="114" d="100"/>
        </p:scale>
        <p:origin x="6840" y="1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presProps" Target="pres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tableStyles" Target="tableStyles.xml"/><Relationship Id="rId5" Type="http://schemas.openxmlformats.org/officeDocument/2006/relationships/slide" Target="slides/slide2.xml"/><Relationship Id="rId61" Type="http://schemas.openxmlformats.org/officeDocument/2006/relationships/slide" Target="slides/slide58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9" Type="http://schemas.openxmlformats.org/officeDocument/2006/relationships/slide" Target="slides/slide3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0FB98D0B-2D38-4E15-B8B7-21E771ED032A}" type="datetimeFigureOut">
              <a:rPr lang="en-US" smtClean="0"/>
              <a:t>10/24/2023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74E4296B-EFE8-4FF7-831B-70B6DB94E0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135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1F64A-5ABC-4089-B4D8-D035D4D3A05D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573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  <a:prstGeom prst="rect">
            <a:avLst/>
          </a:prstGeom>
        </p:spPr>
        <p:txBody>
          <a:bodyPr lIns="96645" tIns="96645" rIns="96645" bIns="9664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45848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>
            <a:spLocks noGrp="1"/>
          </p:cNvSpPr>
          <p:nvPr>
            <p:ph type="body" idx="1"/>
          </p:nvPr>
        </p:nvSpPr>
        <p:spPr>
          <a:xfrm>
            <a:off x="731521" y="4560570"/>
            <a:ext cx="5852159" cy="379844"/>
          </a:xfrm>
          <a:prstGeom prst="rect">
            <a:avLst/>
          </a:prstGeom>
        </p:spPr>
        <p:txBody>
          <a:bodyPr lIns="96645" tIns="96645" rIns="96645" bIns="96645" anchor="t" anchorCtr="0">
            <a:sp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361815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80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82345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16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https://www.nhk.or.jp/strl/publica/bt/en/le0014.pdf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1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6151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4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45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4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35547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45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44345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511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430299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830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830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23830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64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6938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368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59301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182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8650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058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http://www.embedded.com/print/4017668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42669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66634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004282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49770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7984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F860C99-AC17-4C86-8113-0A40CA3A447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950951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F075491-EE86-43C8-B1D1-92002D2F183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4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http://www.link-labs.com/complete-list-iot-network-protocols/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02003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BC3C7FB-313A-49F7-9EBC-A9104DEB2075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628845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3F1C303-B09F-4538-B128-96A72A37AFE0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319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20dB=100.</a:t>
            </a:r>
            <a:r>
              <a:rPr lang="en-US" baseline="0" dirty="0"/>
              <a:t>  4*log2(101)=26.63kbits/sec</a:t>
            </a:r>
            <a:endParaRPr lang="en-US" dirty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42C863-D3B4-48F1-8A93-509E83C8698B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573853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50k=1MHz*log2(1+N).</a:t>
            </a:r>
            <a:r>
              <a:rPr lang="en-US" baseline="0" dirty="0"/>
              <a:t>  N=0.035.  Or -14.5dB.  More noise than power by about a factor of 30!</a:t>
            </a:r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87787-5310-4AA1-8F41-C3351B004497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23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3154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5329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95406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980268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6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1172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97800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Last figure from </a:t>
            </a:r>
            <a:r>
              <a:rPr lang="en-US" sz="1200" dirty="0" err="1">
                <a:solidFill>
                  <a:srgbClr val="FF0000"/>
                </a:solidFill>
              </a:rPr>
              <a:t>From</a:t>
            </a:r>
            <a:r>
              <a:rPr lang="en-US" sz="1200" dirty="0">
                <a:solidFill>
                  <a:srgbClr val="FF0000"/>
                </a:solidFill>
              </a:rPr>
              <a:t>: </a:t>
            </a:r>
            <a:r>
              <a:rPr lang="en-US" sz="1200" b="1" i="1" dirty="0">
                <a:solidFill>
                  <a:srgbClr val="FF0000"/>
                </a:solidFill>
              </a:rPr>
              <a:t>ZigBee Wireless Networks and Transceivers </a:t>
            </a:r>
            <a:r>
              <a:rPr lang="en-US" sz="1200" dirty="0">
                <a:solidFill>
                  <a:srgbClr val="FF0000"/>
                </a:solidFill>
              </a:rPr>
              <a:t>by </a:t>
            </a:r>
            <a:r>
              <a:rPr lang="en-US" sz="1200" dirty="0" err="1">
                <a:solidFill>
                  <a:srgbClr val="FF0000"/>
                </a:solidFill>
              </a:rPr>
              <a:t>Shahin</a:t>
            </a:r>
            <a:r>
              <a:rPr lang="en-US" sz="1200" dirty="0">
                <a:solidFill>
                  <a:srgbClr val="FF0000"/>
                </a:solidFill>
              </a:rPr>
              <a:t> </a:t>
            </a:r>
            <a:r>
              <a:rPr lang="en-US" sz="1200" dirty="0" err="1">
                <a:solidFill>
                  <a:srgbClr val="FF0000"/>
                </a:solidFill>
              </a:rPr>
              <a:t>Farahani</a:t>
            </a:r>
            <a:endParaRPr lang="en-US" sz="12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349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book.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188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P69-71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E4296B-EFE8-4FF7-831B-70B6DB94E09D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413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F5B69-C71E-41E9-BECA-DC71EF1663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790173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705EFF-C95E-45B6-8119-C0F6117D83A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4227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56C995-39BF-4177-B163-00AC6788F27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374890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x" type="tx">
  <p:cSld name="tx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rtl="0">
              <a:spcBef>
                <a:spcPts val="0"/>
              </a:spcBef>
              <a:buSzPct val="100000"/>
              <a:buFont typeface="Arial"/>
              <a:buNone/>
              <a:defRPr sz="3600" b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57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defRPr/>
            </a:lvl1pPr>
            <a:lvl2pPr marL="742950" indent="-285750" rtl="0">
              <a:defRPr/>
            </a:lvl2pPr>
            <a:lvl3pPr marL="1143000" indent="-228600" rtl="0">
              <a:defRPr/>
            </a:lvl3pPr>
            <a:lvl4pPr marL="1600200" indent="-228600" rtl="0">
              <a:defRPr/>
            </a:lvl4pPr>
            <a:lvl5pPr rtl="0">
              <a:defRPr sz="1800"/>
            </a:lvl5pPr>
            <a:lvl6pPr rtl="0">
              <a:defRPr sz="1800"/>
            </a:lvl6pPr>
            <a:lvl7pPr rtl="0">
              <a:defRPr sz="1800"/>
            </a:lvl7pPr>
            <a:lvl8pPr rtl="0">
              <a:defRPr sz="1800"/>
            </a:lvl8pPr>
            <a:lvl9pPr rtl="0">
              <a:defRPr sz="1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140951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EECS 498</a:t>
            </a:r>
            <a:br>
              <a:rPr lang="en-US" dirty="0"/>
            </a:br>
            <a:r>
              <a:rPr lang="en-US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Dr. Mark </a:t>
            </a:r>
            <a:r>
              <a:rPr lang="en-US" dirty="0" err="1">
                <a:solidFill>
                  <a:prstClr val="black">
                    <a:tint val="75000"/>
                  </a:prstClr>
                </a:solidFill>
              </a:rPr>
              <a:t>Brehob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 descr="http://www.eecs.umich.edu/hub/html/pics/bar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1156771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995979"/>
            <a:ext cx="1371600" cy="862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447527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14998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1774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84445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34624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629696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77804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2C56A5-D007-4903-BEE8-A953F28133CD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6177804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234337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962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08643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0"/>
            <a:ext cx="848717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51621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586067-D70B-4013-914B-DEAEF9F660BC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460318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67FF-682B-4ED9-AEEE-FF2AC5F82177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459FB-8532-4C64-89C2-3B9B52E8006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31551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79317-31D6-44C2-8F61-1745D1DFE07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F97CE-2335-4988-8457-6BCD4BE61496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1082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B90A7-883B-4C9D-B8F2-A9380BDC5F64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3E924-3264-4C2E-A2CC-C4DBB434FF3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6586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EDCE1-C324-474F-A219-BFBDEBF004B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5D34C2-6A4D-4B82-9291-DD7DC7E9C53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930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F3F6-BCF3-4101-B718-A49A6E9E18C2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BD065-1D39-42A0-B260-218A96F83717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54704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249EE5-A7C0-46F7-9989-A6C90A61C2E9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3056137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ED4CDD-BC59-4F2F-8A09-9E8D9095F31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EBC9B-C2E6-4ED0-8CEF-5674634DEDCC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4403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0D75E-3950-4021-9B5A-3F042169E8CF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E35E61-9270-41AE-9A53-05A33990AF5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9080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65354-D027-45F1-B2F8-F395067DE1EE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98462-A640-4466-BEA0-D6A6B8C5C08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0842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4C4BD8-46AC-4A0B-A4CF-1E857EE930D1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CCAA6E-7E69-4048-AB61-D4063036EA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2970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098CAB-0D89-4600-8C49-1A2E9131EE20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B51AF-83BA-4732-81CF-005D40CEF4E3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19463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A7E20-098F-46EC-9FAA-E9C555306DA8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80DCE-2C18-4F52-AE24-80D24031342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66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E40569-A5AF-45FC-88F7-EF28E49D8416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07855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ABE0F1-7651-4D1A-B135-A3BCFBD90A11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17021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F370E-6BED-4B8F-ACF7-788341D98C3B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284104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20CD48-3F23-45A6-B58D-A9784DF82D1C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04830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C83672-282D-411A-9226-33AAF029C00E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648556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3349C6-CAC3-45E0-8A00-5235D7D72C28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34078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31200DD-42C8-4C53-A4FA-F47272510ADA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85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8F9F17D-4815-442D-AC87-43FAC6E0655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10/24/2023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78741D06-CA20-4C91-8857-3A97C612D8E2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5722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09B9D5F-1BF3-47F6-9672-99B42EB508B3}" type="datetimeFigureOut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10/24/2023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75ACBF-0E80-4AA6-A37B-2E832F72C5A1}" type="slidenum">
              <a:rPr lang="en-US">
                <a:solidFill>
                  <a:prstClr val="black">
                    <a:tint val="75000"/>
                  </a:prstClr>
                </a:solidFill>
                <a:cs typeface="+mn-cs"/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432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emf"/><Relationship Id="rId5" Type="http://schemas.openxmlformats.org/officeDocument/2006/relationships/image" Target="../media/image13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k.or.jp/strl/publica/bt/en/le0014.pdf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://www.ccs.neu.edu/home/jnl22/oldsite/cshonor/jeff.html" TargetMode="External"/><Relationship Id="rId4" Type="http://schemas.openxmlformats.org/officeDocument/2006/relationships/hyperlink" Target="http://en.wikipedia.org/wiki/Data_compression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Block_code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mming(7,4)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.wikipedia.org/wiki/Convolutional_code" TargetMode="Externa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i.com/white-paper/4805/en/" TargetMode="External"/><Relationship Id="rId4" Type="http://schemas.openxmlformats.org/officeDocument/2006/relationships/image" Target="../media/image2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ele.uri.edu/Courses/ele436/labs/ASKnFSK.pdf" TargetMode="Externa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hyperlink" Target="http://www.ele.uri.edu/Courses/ele436/labs/ASKnFSK.pdf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people.seas.harvard.edu/~jones/cscie129/papers/modulation_1.pdf" TargetMode="External"/><Relationship Id="rId4" Type="http://schemas.openxmlformats.org/officeDocument/2006/relationships/image" Target="../media/image2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Modulation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engineering.mq.edu.au/~cl/files_pdf/elec321/lect_mask.pdf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eecs.yorku.ca/course_archive/2010-11/F/3213/CSE3213_07_ShiftKeying_F2010.pdf" TargetMode="Externa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anford.edu/class/ee104/shannonpaper.pdf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8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jacobsschool.ucsd.edu/news/news_releases/release.sfe?id=550" TargetMode="External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people.seas.harvard.edu/~jones/cscie129/papers/modulation_1.pdf" TargetMode="External"/><Relationship Id="rId5" Type="http://schemas.openxmlformats.org/officeDocument/2006/relationships/hyperlink" Target="http://people.seas.harvard.edu/~jones/es151/prop_models/propagation.html" TargetMode="External"/><Relationship Id="rId4" Type="http://schemas.openxmlformats.org/officeDocument/2006/relationships/hyperlink" Target="http://www.cs.cmu.edu/~prs/wirelessS12/Midterm12-solutions.pdf" TargetMode="External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cs.yorku.ca/course_archive/2010-11/F/3213/CSE3213_07_ShiftKeying_F2010.pdf" TargetMode="External"/><Relationship Id="rId3" Type="http://schemas.openxmlformats.org/officeDocument/2006/relationships/hyperlink" Target="http://www.cs.cmu.edu/~prs/wirelessS12/Midterm12-solutions.pdf" TargetMode="External"/><Relationship Id="rId7" Type="http://schemas.openxmlformats.org/officeDocument/2006/relationships/hyperlink" Target="http://engineering.mq.edu.au/~cl/files_pdf/elec321/lect_mask.pdf" TargetMode="External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hk.or.jp/strl/publica/bt/en/le0014.pdf" TargetMode="External"/><Relationship Id="rId5" Type="http://schemas.openxmlformats.org/officeDocument/2006/relationships/hyperlink" Target="http://www.ece.umd.edu/class/enee623.S2006/ch2-5_feb06.pdf" TargetMode="External"/><Relationship Id="rId4" Type="http://schemas.openxmlformats.org/officeDocument/2006/relationships/hyperlink" Target="https://fetweb.ju.edu.jo/staff/ee/mhawa/421/Digital%20Modulation.pdf" TargetMode="Externa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86000"/>
            <a:ext cx="7772400" cy="1470025"/>
          </a:xfrm>
        </p:spPr>
        <p:txBody>
          <a:bodyPr/>
          <a:lstStyle/>
          <a:p>
            <a:r>
              <a:rPr lang="en-US" b="1" dirty="0"/>
              <a:t>EECS 473</a:t>
            </a:r>
            <a:br>
              <a:rPr lang="en-US" b="1" dirty="0"/>
            </a:br>
            <a:r>
              <a:rPr lang="en-US" b="1" dirty="0"/>
              <a:t>Advanced Embedded Systems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886200"/>
            <a:ext cx="8077200" cy="1752600"/>
          </a:xfrm>
        </p:spPr>
        <p:txBody>
          <a:bodyPr>
            <a:normAutofit/>
          </a:bodyPr>
          <a:lstStyle/>
          <a:p>
            <a:r>
              <a:rPr lang="en-US" dirty="0"/>
              <a:t>Lecture 13</a:t>
            </a:r>
          </a:p>
          <a:p>
            <a:r>
              <a:rPr lang="en-US" dirty="0"/>
              <a:t>Start on Wireless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11" r="17237" b="12292"/>
          <a:stretch/>
        </p:blipFill>
        <p:spPr bwMode="auto">
          <a:xfrm>
            <a:off x="1780903" y="5004707"/>
            <a:ext cx="1580606" cy="181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0" t="9202" r="10052" b="8012"/>
          <a:stretch/>
        </p:blipFill>
        <p:spPr bwMode="auto">
          <a:xfrm>
            <a:off x="5963193" y="5238204"/>
            <a:ext cx="3200401" cy="161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 descr="http://develcoproducts.com/files/billeder/Develco%20Products/ZigBee%20ikoner/zigbee_Z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07" y="1295400"/>
            <a:ext cx="1414462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1" name="Picture 9" descr="http://upload.wikimedia.org/wikipedia/en/thumb/2/20/Bluetooth_Smart_Logo.svg/1280px-Bluetooth_Smart_Logo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019175"/>
            <a:ext cx="44958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3" name="Picture 11" descr="http://upload.wikimedia.org/wikipedia/commons/thumb/3/32/Wi-Fi_Logo.svg/2000px-Wi-Fi_Logo.svg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682932"/>
            <a:ext cx="1296443" cy="831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7" name="Picture 15" descr="http://www.ti.com/ww/en/mcu/wireless-networks-with-FRAM/images/wireless-FRAM-simpliciTI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991586"/>
            <a:ext cx="20955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http://errorcorrectingcodes.files.wordpress.com/2010/01/commodel.jpg?w=4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399" y="5476602"/>
            <a:ext cx="200526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8806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533400"/>
            <a:ext cx="7772400" cy="1143000"/>
          </a:xfrm>
        </p:spPr>
        <p:txBody>
          <a:bodyPr/>
          <a:lstStyle/>
          <a:p>
            <a:r>
              <a:rPr lang="en-US" altLang="en-US" sz="4000" b="1" dirty="0"/>
              <a:t>Outcomes:</a:t>
            </a:r>
            <a:r>
              <a:rPr lang="en-US" altLang="en-US" sz="4000" dirty="0"/>
              <a:t> Things you should be able to answer after these lectures.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7724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Why might I choose the (lower bandwidth) 915MHz frequency over the 2.4GHz?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Related: Why are those the only bands I can pick?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Related: Why can shortwave radio in China reach the US?  Why are their so many Cubs fans? (actually related)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I compute “open space” radio distances?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How do I convert “open space” radio distances in a specification to indoor distances?</a:t>
            </a:r>
          </a:p>
          <a:p>
            <a:pPr lvl="1">
              <a:lnSpc>
                <a:spcPct val="90000"/>
              </a:lnSpc>
            </a:pPr>
            <a:endParaRPr lang="en-US" altLang="en-US" sz="20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How do I deal with a dropped packet?</a:t>
            </a:r>
          </a:p>
          <a:p>
            <a:pPr>
              <a:lnSpc>
                <a:spcPct val="90000"/>
              </a:lnSpc>
            </a:pPr>
            <a:endParaRPr lang="en-US" altLang="en-US" sz="2400" dirty="0"/>
          </a:p>
          <a:p>
            <a:pPr>
              <a:lnSpc>
                <a:spcPct val="90000"/>
              </a:lnSpc>
            </a:pPr>
            <a:r>
              <a:rPr lang="en-US" altLang="en-US" sz="2400" dirty="0"/>
              <a:t>How much data can I hope to move over this channel?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Zigbee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/>
          <a:lstStyle/>
          <a:p>
            <a:r>
              <a:rPr lang="en-US" sz="2400" dirty="0"/>
              <a:t>ZigBee is an IEEE 802.15.4-based protocol </a:t>
            </a:r>
          </a:p>
          <a:p>
            <a:pPr lvl="1"/>
            <a:r>
              <a:rPr lang="en-US" sz="1800" dirty="0"/>
              <a:t>used to create personal area networks with small, low-power digital radios.</a:t>
            </a:r>
          </a:p>
          <a:p>
            <a:r>
              <a:rPr lang="en-US" sz="2400" dirty="0"/>
              <a:t>Simpler and less expensive than Bluetooth or Wi-Fi. </a:t>
            </a:r>
          </a:p>
          <a:p>
            <a:r>
              <a:rPr lang="en-US" sz="2400" dirty="0"/>
              <a:t>Used for wireless light switches, electrical meters with in-home-displays, etc.</a:t>
            </a:r>
          </a:p>
          <a:p>
            <a:r>
              <a:rPr lang="en-US" sz="2400" dirty="0"/>
              <a:t>Transmission distances to 10–100 meters line-of-sight</a:t>
            </a:r>
          </a:p>
          <a:p>
            <a:pPr lvl="1"/>
            <a:r>
              <a:rPr lang="en-US" sz="1800" dirty="0" err="1"/>
              <a:t>Zigbee</a:t>
            </a:r>
            <a:r>
              <a:rPr lang="en-US" sz="1800" dirty="0"/>
              <a:t> Pro can hit a mile</a:t>
            </a:r>
          </a:p>
          <a:p>
            <a:r>
              <a:rPr lang="en-US" sz="2400" dirty="0"/>
              <a:t>Secure networking </a:t>
            </a:r>
          </a:p>
          <a:p>
            <a:pPr lvl="1"/>
            <a:r>
              <a:rPr lang="en-US" sz="1800" dirty="0"/>
              <a:t>(ZigBee networks are secured by 128 bit symmetric encryption keys.) </a:t>
            </a:r>
          </a:p>
          <a:p>
            <a:r>
              <a:rPr lang="en-US" sz="2400" dirty="0"/>
              <a:t>ZigBee has a defined rate of 250 </a:t>
            </a:r>
            <a:r>
              <a:rPr lang="en-US" sz="2400" dirty="0" err="1"/>
              <a:t>kbit</a:t>
            </a:r>
            <a:r>
              <a:rPr lang="en-US" sz="2400" dirty="0"/>
              <a:t>/s, best suited for intermittent data transmissions from a sensor or input device.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--basics</a:t>
            </a:r>
          </a:p>
        </p:txBody>
      </p:sp>
    </p:spTree>
    <p:extLst>
      <p:ext uri="{BB962C8B-B14F-4D97-AF65-F5344CB8AC3E}">
        <p14:creationId xmlns:p14="http://schemas.microsoft.com/office/powerpoint/2010/main" val="3118101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At the end of the day all wireless is just sending bits over the air.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Two issues:</a:t>
            </a:r>
          </a:p>
          <a:p>
            <a:pPr lvl="1"/>
            <a:r>
              <a:rPr lang="en-US" dirty="0"/>
              <a:t>How you send those bits (physical layer)</a:t>
            </a:r>
          </a:p>
          <a:p>
            <a:pPr lvl="1"/>
            <a:r>
              <a:rPr lang="en-US" dirty="0"/>
              <a:t>How you use those bits (everything else)</a:t>
            </a:r>
          </a:p>
          <a:p>
            <a:r>
              <a:rPr lang="en-US" dirty="0"/>
              <a:t>We’ll discuss both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b="20000"/>
          <a:stretch/>
        </p:blipFill>
        <p:spPr bwMode="auto">
          <a:xfrm>
            <a:off x="685800" y="4724400"/>
            <a:ext cx="423318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  <p:pic>
        <p:nvPicPr>
          <p:cNvPr id="1026" name="Picture 2" descr="Image result for osi mode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1911" r="6317" b="4481"/>
          <a:stretch/>
        </p:blipFill>
        <p:spPr bwMode="auto">
          <a:xfrm>
            <a:off x="5410200" y="2004059"/>
            <a:ext cx="3429000" cy="4421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2904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 minimize overhead, </a:t>
            </a:r>
            <a:r>
              <a:rPr lang="en-US" dirty="0" err="1"/>
              <a:t>Zigbee</a:t>
            </a:r>
            <a:r>
              <a:rPr lang="en-US" dirty="0"/>
              <a:t> skips some layers </a:t>
            </a:r>
          </a:p>
        </p:txBody>
      </p:sp>
      <p:pic>
        <p:nvPicPr>
          <p:cNvPr id="7" name="Picture 4" descr="Image result for zigbee osi model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8" r="16694"/>
          <a:stretch/>
        </p:blipFill>
        <p:spPr bwMode="auto">
          <a:xfrm>
            <a:off x="4876800" y="2438401"/>
            <a:ext cx="313452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Image result for osi model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5" t="1911" r="6317" b="4481"/>
          <a:stretch/>
        </p:blipFill>
        <p:spPr bwMode="auto">
          <a:xfrm>
            <a:off x="838200" y="1975169"/>
            <a:ext cx="3352800" cy="432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b="20000"/>
          <a:stretch/>
        </p:blipFill>
        <p:spPr bwMode="auto">
          <a:xfrm>
            <a:off x="4495800" y="4648201"/>
            <a:ext cx="423318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2940" y="4671061"/>
            <a:ext cx="434038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859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4959" r="821"/>
          <a:stretch/>
        </p:blipFill>
        <p:spPr>
          <a:xfrm>
            <a:off x="228600" y="228600"/>
            <a:ext cx="8686800" cy="582493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81000" y="6400800"/>
            <a:ext cx="61032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From: </a:t>
            </a:r>
            <a:r>
              <a:rPr lang="en-US" sz="1600" b="1" i="1" dirty="0">
                <a:solidFill>
                  <a:srgbClr val="FF0000"/>
                </a:solidFill>
              </a:rPr>
              <a:t>ZigBee Wireless Networks and Transceivers </a:t>
            </a:r>
            <a:r>
              <a:rPr lang="en-US" sz="1600" dirty="0">
                <a:solidFill>
                  <a:srgbClr val="FF0000"/>
                </a:solidFill>
              </a:rPr>
              <a:t>by </a:t>
            </a:r>
            <a:r>
              <a:rPr lang="en-US" sz="1600" dirty="0" err="1">
                <a:solidFill>
                  <a:srgbClr val="FF0000"/>
                </a:solidFill>
              </a:rPr>
              <a:t>Shahin</a:t>
            </a:r>
            <a:r>
              <a:rPr lang="en-US" sz="1600" dirty="0">
                <a:solidFill>
                  <a:srgbClr val="FF0000"/>
                </a:solidFill>
              </a:rPr>
              <a:t> </a:t>
            </a:r>
            <a:r>
              <a:rPr lang="en-US" sz="1600" dirty="0" err="1">
                <a:solidFill>
                  <a:srgbClr val="FF0000"/>
                </a:solidFill>
              </a:rPr>
              <a:t>Farahani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</p:spTree>
    <p:extLst>
      <p:ext uri="{BB962C8B-B14F-4D97-AF65-F5344CB8AC3E}">
        <p14:creationId xmlns:p14="http://schemas.microsoft.com/office/powerpoint/2010/main" val="38863818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16" b="20000"/>
          <a:stretch/>
        </p:blipFill>
        <p:spPr bwMode="auto">
          <a:xfrm>
            <a:off x="4038600" y="3962400"/>
            <a:ext cx="4938712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/>
              <a:t>OSI basic idea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3420" y="1295400"/>
            <a:ext cx="7772400" cy="4114800"/>
          </a:xfrm>
        </p:spPr>
        <p:txBody>
          <a:bodyPr/>
          <a:lstStyle/>
          <a:p>
            <a:r>
              <a:rPr lang="en-US" sz="2800" dirty="0"/>
              <a:t>Each layer adds some header information to address a specific problem.</a:t>
            </a:r>
          </a:p>
          <a:p>
            <a:pPr lvl="1"/>
            <a:r>
              <a:rPr lang="en-US" sz="2400" dirty="0"/>
              <a:t>What task on the target is this message related to?</a:t>
            </a:r>
          </a:p>
          <a:p>
            <a:pPr lvl="2"/>
            <a:r>
              <a:rPr lang="en-US" sz="2000" dirty="0"/>
              <a:t>A given sensing unit might have a lot of sensors for example.</a:t>
            </a:r>
          </a:p>
          <a:p>
            <a:pPr lvl="1"/>
            <a:r>
              <a:rPr lang="en-US" sz="2400" dirty="0"/>
              <a:t>What if we have a longer message</a:t>
            </a:r>
            <a:br>
              <a:rPr lang="en-US" sz="2400" dirty="0"/>
            </a:br>
            <a:r>
              <a:rPr lang="en-US" sz="2400" dirty="0"/>
              <a:t>than one frame?</a:t>
            </a:r>
          </a:p>
          <a:p>
            <a:pPr lvl="2"/>
            <a:r>
              <a:rPr lang="en-US" sz="2000" dirty="0"/>
              <a:t>What if one of those</a:t>
            </a:r>
            <a:br>
              <a:rPr lang="en-US" sz="2000" dirty="0"/>
            </a:br>
            <a:r>
              <a:rPr lang="en-US" sz="2000" dirty="0"/>
              <a:t>frames gets dropped?</a:t>
            </a:r>
          </a:p>
          <a:p>
            <a:r>
              <a:rPr lang="en-US" sz="2800" dirty="0"/>
              <a:t>Example on next pages:</a:t>
            </a:r>
          </a:p>
          <a:p>
            <a:pPr lvl="1"/>
            <a:r>
              <a:rPr lang="en-US" sz="2400" dirty="0"/>
              <a:t>Data link to Physical</a:t>
            </a:r>
            <a:r>
              <a:rPr lang="en-US" sz="2000" dirty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</p:spTree>
    <p:extLst>
      <p:ext uri="{BB962C8B-B14F-4D97-AF65-F5344CB8AC3E}">
        <p14:creationId xmlns:p14="http://schemas.microsoft.com/office/powerpoint/2010/main" val="2704734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429000"/>
            <a:ext cx="7315200" cy="3279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 dirty="0"/>
              <a:t>MAC (data link)  layer (802.15.4)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822960"/>
            <a:ext cx="3810000" cy="2448350"/>
          </a:xfrm>
        </p:spPr>
        <p:txBody>
          <a:bodyPr/>
          <a:lstStyle/>
          <a:p>
            <a:r>
              <a:rPr lang="en-US" dirty="0"/>
              <a:t>Frame control basics:</a:t>
            </a:r>
          </a:p>
          <a:p>
            <a:pPr lvl="1"/>
            <a:r>
              <a:rPr lang="en-US" dirty="0"/>
              <a:t>What type of frame?</a:t>
            </a:r>
          </a:p>
          <a:p>
            <a:pPr lvl="1"/>
            <a:r>
              <a:rPr lang="en-US" dirty="0"/>
              <a:t>Security enabled?</a:t>
            </a:r>
          </a:p>
          <a:p>
            <a:pPr lvl="1"/>
            <a:r>
              <a:rPr lang="en-US" dirty="0"/>
              <a:t>Need to </a:t>
            </a:r>
            <a:r>
              <a:rPr lang="en-US" dirty="0" err="1"/>
              <a:t>Ack</a:t>
            </a:r>
            <a:r>
              <a:rPr lang="en-US" dirty="0"/>
              <a:t>?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419600" y="822960"/>
            <a:ext cx="4495800" cy="4114800"/>
          </a:xfrm>
        </p:spPr>
        <p:txBody>
          <a:bodyPr/>
          <a:lstStyle/>
          <a:p>
            <a:r>
              <a:rPr lang="en-US" dirty="0"/>
              <a:t>Frame control—frame size</a:t>
            </a:r>
          </a:p>
          <a:p>
            <a:pPr lvl="1"/>
            <a:r>
              <a:rPr lang="en-US" dirty="0"/>
              <a:t>Sender/receiver on same PAN?</a:t>
            </a:r>
          </a:p>
          <a:p>
            <a:pPr lvl="1"/>
            <a:r>
              <a:rPr lang="en-US" dirty="0"/>
              <a:t>Address size for source and destination (16 or 64 bit)</a:t>
            </a:r>
          </a:p>
          <a:p>
            <a:pPr lvl="1"/>
            <a:r>
              <a:rPr lang="en-US" dirty="0"/>
              <a:t>Which standard? (Frame version)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  <p:sp>
        <p:nvSpPr>
          <p:cNvPr id="10" name="Oval 9"/>
          <p:cNvSpPr/>
          <p:nvPr/>
        </p:nvSpPr>
        <p:spPr>
          <a:xfrm>
            <a:off x="1066800" y="4038600"/>
            <a:ext cx="1524000" cy="83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99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 uiExpand="1" build="p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r>
              <a:rPr lang="en-US" sz="4000" dirty="0"/>
              <a:t>MAC layer (802.15.4)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3276600"/>
          </a:xfrm>
        </p:spPr>
        <p:txBody>
          <a:bodyPr/>
          <a:lstStyle/>
          <a:p>
            <a:r>
              <a:rPr lang="en-US" dirty="0"/>
              <a:t>Sequence number</a:t>
            </a:r>
          </a:p>
          <a:p>
            <a:pPr lvl="1"/>
            <a:r>
              <a:rPr lang="en-US" dirty="0"/>
              <a:t>Used to reassemble packets that came out of order.</a:t>
            </a:r>
          </a:p>
          <a:p>
            <a:pPr lvl="1"/>
            <a:r>
              <a:rPr lang="en-US" dirty="0"/>
              <a:t>Or detect a resent packet</a:t>
            </a:r>
          </a:p>
          <a:p>
            <a:r>
              <a:rPr lang="en-US" dirty="0"/>
              <a:t>PAN IDs and addresses are just what you’d think.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371600"/>
            <a:ext cx="4114800" cy="3352800"/>
          </a:xfrm>
        </p:spPr>
        <p:txBody>
          <a:bodyPr/>
          <a:lstStyle/>
          <a:p>
            <a:r>
              <a:rPr lang="en-US" dirty="0"/>
              <a:t>Auxiliary Security header specifies encryption schemes</a:t>
            </a:r>
          </a:p>
          <a:p>
            <a:r>
              <a:rPr lang="en-US" dirty="0"/>
              <a:t>FCS (Frame check sequence)</a:t>
            </a:r>
          </a:p>
          <a:p>
            <a:pPr lvl="1"/>
            <a:r>
              <a:rPr lang="en-US" dirty="0"/>
              <a:t>CRC for detecting errors.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b="58172"/>
          <a:stretch/>
        </p:blipFill>
        <p:spPr>
          <a:xfrm>
            <a:off x="1066800" y="5257800"/>
            <a:ext cx="7315200" cy="1371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11668"/>
            <a:ext cx="16209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—basics</a:t>
            </a:r>
          </a:p>
        </p:txBody>
      </p:sp>
    </p:spTree>
    <p:extLst>
      <p:ext uri="{BB962C8B-B14F-4D97-AF65-F5344CB8AC3E}">
        <p14:creationId xmlns:p14="http://schemas.microsoft.com/office/powerpoint/2010/main" val="28342063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7772400" cy="685800"/>
          </a:xfrm>
        </p:spPr>
        <p:txBody>
          <a:bodyPr/>
          <a:lstStyle/>
          <a:p>
            <a:r>
              <a:rPr lang="en-US" dirty="0"/>
              <a:t>Physical layer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914400"/>
            <a:ext cx="7923826" cy="4876801"/>
          </a:xfrm>
          <a:prstGeom prst="rect">
            <a:avLst/>
          </a:prstGeom>
        </p:spPr>
      </p:pic>
      <p:sp>
        <p:nvSpPr>
          <p:cNvPr id="7" name="Oval 6"/>
          <p:cNvSpPr/>
          <p:nvPr/>
        </p:nvSpPr>
        <p:spPr>
          <a:xfrm>
            <a:off x="3352800" y="1295400"/>
            <a:ext cx="1524000" cy="4648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28600" y="6248400"/>
            <a:ext cx="84423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a lot about the physical layer to understand.  We’ll do some on Tuesday.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1668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err="1">
                <a:solidFill>
                  <a:srgbClr val="FF0000"/>
                </a:solidFill>
              </a:rPr>
              <a:t>Zigbee</a:t>
            </a:r>
            <a:r>
              <a:rPr lang="en-US" sz="1800" dirty="0">
                <a:solidFill>
                  <a:srgbClr val="FF0000"/>
                </a:solidFill>
              </a:rPr>
              <a:t>—PHY layer</a:t>
            </a:r>
          </a:p>
        </p:txBody>
      </p:sp>
    </p:spTree>
    <p:extLst>
      <p:ext uri="{BB962C8B-B14F-4D97-AF65-F5344CB8AC3E}">
        <p14:creationId xmlns:p14="http://schemas.microsoft.com/office/powerpoint/2010/main" val="2492560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2.22222E-6 L 0.11597 0.04004 C 0.14028 0.04907 0.17639 0.05393 0.21458 0.05393 C 0.25764 0.05393 0.29236 0.04907 0.31667 0.04004 L 0.43333 2.22222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667" y="26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/>
        </p:nvSpPr>
        <p:spPr>
          <a:xfrm>
            <a:off x="-1" y="504526"/>
            <a:ext cx="9144002" cy="584894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sp>
        <p:nvSpPr>
          <p:cNvPr id="220" name="Shape 220"/>
          <p:cNvSpPr/>
          <p:nvPr/>
        </p:nvSpPr>
        <p:spPr>
          <a:xfrm flipH="1">
            <a:off x="7033737" y="3503220"/>
            <a:ext cx="1843800" cy="739199"/>
          </a:xfrm>
          <a:prstGeom prst="rect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5" name="TextBox 4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  <p:sp>
        <p:nvSpPr>
          <p:cNvPr id="6" name="Shape 227"/>
          <p:cNvSpPr txBox="1"/>
          <p:nvPr/>
        </p:nvSpPr>
        <p:spPr>
          <a:xfrm>
            <a:off x="228600" y="6336298"/>
            <a:ext cx="80772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1200" dirty="0"/>
              <a:t>Image taken from: en.wikipedia.org/wiki/File:United_States_Frequency_Allocations_Chart_2003_-_The_Radio_Spectrum.jpg</a:t>
            </a:r>
          </a:p>
        </p:txBody>
      </p:sp>
    </p:spTree>
    <p:extLst>
      <p:ext uri="{BB962C8B-B14F-4D97-AF65-F5344CB8AC3E}">
        <p14:creationId xmlns:p14="http://schemas.microsoft.com/office/powerpoint/2010/main" val="278661326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Feedback and Upcoming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Quick survey</a:t>
            </a:r>
          </a:p>
          <a:p>
            <a:pPr lvl="1"/>
            <a:r>
              <a:rPr lang="en-US" dirty="0"/>
              <a:t>Who has gotten their PCB out?</a:t>
            </a:r>
          </a:p>
          <a:p>
            <a:pPr lvl="1"/>
            <a:endParaRPr lang="en-US" dirty="0"/>
          </a:p>
          <a:p>
            <a:r>
              <a:rPr lang="en-US" dirty="0"/>
              <a:t>PCBs</a:t>
            </a:r>
          </a:p>
          <a:p>
            <a:pPr lvl="1"/>
            <a:r>
              <a:rPr lang="en-US" dirty="0"/>
              <a:t>All are to be out by 10/31.</a:t>
            </a:r>
          </a:p>
          <a:p>
            <a:pPr lvl="1"/>
            <a:r>
              <a:rPr lang="en-US" dirty="0"/>
              <a:t>Strongly suggest you get them reviewed</a:t>
            </a:r>
          </a:p>
          <a:p>
            <a:endParaRPr lang="en-US" dirty="0"/>
          </a:p>
          <a:p>
            <a:r>
              <a:rPr lang="en-US" dirty="0"/>
              <a:t>MS2 </a:t>
            </a:r>
          </a:p>
          <a:p>
            <a:pPr lvl="1"/>
            <a:r>
              <a:rPr lang="en-US" dirty="0"/>
              <a:t>Report due on Tuesday 11/7</a:t>
            </a:r>
          </a:p>
          <a:p>
            <a:pPr lvl="1"/>
            <a:r>
              <a:rPr lang="en-US" dirty="0"/>
              <a:t>Check-offs due by Wednesday 11/8 @6pm</a:t>
            </a:r>
          </a:p>
          <a:p>
            <a:pPr lvl="1"/>
            <a:r>
              <a:rPr lang="en-US" dirty="0"/>
              <a:t>MS2 meetings start on Thursday 11/9</a:t>
            </a:r>
          </a:p>
        </p:txBody>
      </p:sp>
    </p:spTree>
    <p:extLst>
      <p:ext uri="{BB962C8B-B14F-4D97-AF65-F5344CB8AC3E}">
        <p14:creationId xmlns:p14="http://schemas.microsoft.com/office/powerpoint/2010/main" val="3623830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>
            <a:spAutoFit/>
          </a:bodyPr>
          <a:lstStyle/>
          <a:p>
            <a:pPr>
              <a:buNone/>
            </a:pPr>
            <a:r>
              <a:rPr lang="en" sz="3000"/>
              <a:t>United States Partial Frequency Spectrum</a:t>
            </a:r>
          </a:p>
        </p:txBody>
      </p:sp>
      <p:sp>
        <p:nvSpPr>
          <p:cNvPr id="226" name="Shape 226"/>
          <p:cNvSpPr/>
          <p:nvPr/>
        </p:nvSpPr>
        <p:spPr>
          <a:xfrm>
            <a:off x="344451" y="1602812"/>
            <a:ext cx="8297697" cy="2742603"/>
          </a:xfrm>
          <a:prstGeom prst="rect">
            <a:avLst/>
          </a:prstGeom>
          <a:blipFill>
            <a:blip r:embed="rId3"/>
            <a:stretch>
              <a:fillRect/>
            </a:stretch>
          </a:blipFill>
        </p:spPr>
      </p:sp>
      <p:sp>
        <p:nvSpPr>
          <p:cNvPr id="227" name="Shape 227"/>
          <p:cNvSpPr txBox="1"/>
          <p:nvPr/>
        </p:nvSpPr>
        <p:spPr>
          <a:xfrm>
            <a:off x="228600" y="6180922"/>
            <a:ext cx="80772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lvl="0" rtl="0">
              <a:buNone/>
            </a:pPr>
            <a:r>
              <a:rPr lang="en" sz="1200" dirty="0"/>
              <a:t>Image taken from: en.wikipedia.org/wiki/File:United_States_Frequency_Allocations_Chart_2003_-_The_Radio_Spectrum.jpg</a:t>
            </a:r>
          </a:p>
        </p:txBody>
      </p:sp>
      <p:sp>
        <p:nvSpPr>
          <p:cNvPr id="228" name="Shape 228"/>
          <p:cNvSpPr/>
          <p:nvPr/>
        </p:nvSpPr>
        <p:spPr>
          <a:xfrm>
            <a:off x="6624850" y="1620307"/>
            <a:ext cx="408899" cy="2674499"/>
          </a:xfrm>
          <a:prstGeom prst="rect">
            <a:avLst/>
          </a:prstGeom>
          <a:noFill/>
          <a:ln w="76200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spAutoFit/>
          </a:bodyPr>
          <a:lstStyle/>
          <a:p>
            <a:endParaRPr/>
          </a:p>
        </p:txBody>
      </p:sp>
      <p:sp>
        <p:nvSpPr>
          <p:cNvPr id="6" name="TextBox 5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1272146929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Message, Medium, </a:t>
            </a:r>
            <a:br>
              <a:rPr lang="en-US" altLang="en-US" dirty="0"/>
            </a:br>
            <a:r>
              <a:rPr lang="en-US" altLang="en-US" dirty="0"/>
              <a:t>and Power &amp; noise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Message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Source encoding, Channel encoding, Modulation, and</a:t>
            </a:r>
            <a:br>
              <a:rPr lang="en-US" altLang="en-US" sz="2000" dirty="0"/>
            </a:br>
            <a:r>
              <a:rPr lang="en-US" altLang="en-US" sz="2000" dirty="0"/>
              <a:t>Protocol and packets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Medium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Shannon’s limit, Nyquist sampling, Path loss, Multi-channel, loss models, Slow and fast fading.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Signal power &amp; noise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Receive and send power, Antennas, Expected noise floors.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Putting it together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Modulation (again), MIMO</a:t>
            </a:r>
            <a:endParaRPr lang="en-US" altLang="en-US" sz="2000" dirty="0">
              <a:solidFill>
                <a:srgbClr val="FF5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414564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 starting with the </a:t>
            </a:r>
            <a:r>
              <a:rPr lang="en-US" b="1" dirty="0">
                <a:solidFill>
                  <a:srgbClr val="FF0000"/>
                </a:solidFill>
              </a:rPr>
              <a:t>message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We are trying to send data from one point to the next over some channel.</a:t>
            </a:r>
          </a:p>
          <a:p>
            <a:pPr lvl="1"/>
            <a:r>
              <a:rPr lang="en-US" sz="2400" dirty="0"/>
              <a:t>What should we do to get that message ready to go?</a:t>
            </a:r>
          </a:p>
          <a:p>
            <a:pPr lvl="1"/>
            <a:r>
              <a:rPr lang="en-US" sz="2400" dirty="0"/>
              <a:t>The basic steps are</a:t>
            </a:r>
          </a:p>
          <a:p>
            <a:pPr lvl="2"/>
            <a:r>
              <a:rPr lang="en-US" sz="2000" dirty="0"/>
              <a:t>Convert it to binary (if needed)</a:t>
            </a:r>
          </a:p>
          <a:p>
            <a:pPr lvl="2"/>
            <a:r>
              <a:rPr lang="en-US" sz="2000" dirty="0"/>
              <a:t>Compress as much as we can </a:t>
            </a:r>
          </a:p>
          <a:p>
            <a:pPr lvl="3"/>
            <a:r>
              <a:rPr lang="en-US" sz="1800" dirty="0"/>
              <a:t>to make the message as small as we can</a:t>
            </a:r>
          </a:p>
          <a:p>
            <a:pPr lvl="2"/>
            <a:r>
              <a:rPr lang="en-US" sz="2000" dirty="0"/>
              <a:t>Add error correction</a:t>
            </a:r>
          </a:p>
          <a:p>
            <a:pPr lvl="3"/>
            <a:r>
              <a:rPr lang="en-US" sz="1800" dirty="0"/>
              <a:t>To reduce errors</a:t>
            </a:r>
          </a:p>
          <a:p>
            <a:pPr lvl="3"/>
            <a:r>
              <a:rPr lang="en-US" sz="1800" dirty="0"/>
              <a:t>But, unexpectedly, also to speed up communication over the channel.</a:t>
            </a:r>
          </a:p>
          <a:p>
            <a:pPr lvl="1"/>
            <a:r>
              <a:rPr lang="en-US" sz="2600" dirty="0"/>
              <a:t>The receiver will need to undo all that work.</a:t>
            </a:r>
          </a:p>
          <a:p>
            <a:pPr lvl="3"/>
            <a:endParaRPr lang="en-US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2950207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Communicating a Message (1/3)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76800" y="1524000"/>
            <a:ext cx="4114800" cy="4495800"/>
          </a:xfrm>
        </p:spPr>
        <p:txBody>
          <a:bodyPr/>
          <a:lstStyle/>
          <a:p>
            <a:r>
              <a:rPr lang="en-US" sz="2400" dirty="0"/>
              <a:t>Source</a:t>
            </a:r>
          </a:p>
          <a:p>
            <a:pPr lvl="1"/>
            <a:r>
              <a:rPr lang="en-US" sz="2000" dirty="0"/>
              <a:t>The message we want to send.  </a:t>
            </a:r>
          </a:p>
          <a:p>
            <a:pPr lvl="1"/>
            <a:r>
              <a:rPr lang="en-US" sz="2000" dirty="0"/>
              <a:t>We’ll assume it’s in binary already.</a:t>
            </a:r>
            <a:br>
              <a:rPr lang="en-US" sz="2000" dirty="0"/>
            </a:br>
            <a:endParaRPr lang="en-US" sz="2000" dirty="0"/>
          </a:p>
          <a:p>
            <a:r>
              <a:rPr lang="en-US" sz="2400" dirty="0"/>
              <a:t>Source encoding</a:t>
            </a:r>
          </a:p>
          <a:p>
            <a:pPr lvl="1"/>
            <a:r>
              <a:rPr lang="en-US" sz="2000" dirty="0"/>
              <a:t>Compression; remove redundancies.</a:t>
            </a:r>
          </a:p>
          <a:p>
            <a:pPr lvl="1"/>
            <a:r>
              <a:rPr lang="en-US" sz="2000" dirty="0"/>
              <a:t>Could be </a:t>
            </a:r>
            <a:r>
              <a:rPr lang="en-US" sz="2000" dirty="0" err="1"/>
              <a:t>lossy</a:t>
            </a:r>
            <a:r>
              <a:rPr lang="en-US" sz="2000" dirty="0"/>
              <a:t> (e.g. jpeg)</a:t>
            </a:r>
          </a:p>
          <a:p>
            <a:pPr lvl="1"/>
            <a:r>
              <a:rPr lang="en-US" sz="2000" dirty="0"/>
              <a:t>Called source encoding because depends on source type (think jpeg vs mp3)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76201" y="1828800"/>
            <a:ext cx="4876800" cy="2661245"/>
            <a:chOff x="871394" y="838200"/>
            <a:chExt cx="5191091" cy="2779931"/>
          </a:xfrm>
        </p:grpSpPr>
        <p:sp>
          <p:nvSpPr>
            <p:cNvPr id="9" name="TextBox 8"/>
            <p:cNvSpPr txBox="1"/>
            <p:nvPr/>
          </p:nvSpPr>
          <p:spPr>
            <a:xfrm>
              <a:off x="914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438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2400" y="8382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6800" y="19050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Channel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871394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431988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995915" y="29718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De-</a:t>
              </a:r>
            </a:p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16" name="Right Arrow 15"/>
            <p:cNvSpPr/>
            <p:nvPr/>
          </p:nvSpPr>
          <p:spPr>
            <a:xfrm>
              <a:off x="1865394" y="1066800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>
              <a:off x="3389394" y="1056932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Bent Arrow 17"/>
            <p:cNvSpPr/>
            <p:nvPr/>
          </p:nvSpPr>
          <p:spPr>
            <a:xfrm rot="5400000">
              <a:off x="5018984" y="1272650"/>
              <a:ext cx="762000" cy="493931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9" name="Bent Arrow 18"/>
            <p:cNvSpPr/>
            <p:nvPr/>
          </p:nvSpPr>
          <p:spPr>
            <a:xfrm rot="10800000">
              <a:off x="5196535" y="2545081"/>
              <a:ext cx="366065" cy="883917"/>
            </a:xfrm>
            <a:prstGeom prst="bentArrow">
              <a:avLst>
                <a:gd name="adj1" fmla="val 34107"/>
                <a:gd name="adj2" fmla="val 30854"/>
                <a:gd name="adj3" fmla="val 25000"/>
                <a:gd name="adj4" fmla="val 437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0" name="Right Arrow 19"/>
            <p:cNvSpPr/>
            <p:nvPr/>
          </p:nvSpPr>
          <p:spPr>
            <a:xfrm flipH="1">
              <a:off x="3424237" y="3177540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flipH="1">
              <a:off x="1860631" y="3180665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70827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Communicating a Message (2/3)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371600"/>
            <a:ext cx="4038600" cy="4114800"/>
          </a:xfrm>
        </p:spPr>
        <p:txBody>
          <a:bodyPr/>
          <a:lstStyle/>
          <a:p>
            <a:r>
              <a:rPr lang="en-US" sz="2800" dirty="0"/>
              <a:t>Channel encoder</a:t>
            </a:r>
          </a:p>
          <a:p>
            <a:pPr lvl="1"/>
            <a:r>
              <a:rPr lang="en-US" sz="2400" dirty="0"/>
              <a:t>Add error correction.</a:t>
            </a:r>
          </a:p>
          <a:p>
            <a:pPr lvl="1"/>
            <a:r>
              <a:rPr lang="en-US" sz="2400" dirty="0"/>
              <a:t>Called channel encoder, because error correction choices depend on channel.</a:t>
            </a:r>
          </a:p>
          <a:p>
            <a:r>
              <a:rPr lang="en-US" sz="2800" dirty="0"/>
              <a:t>Modulator</a:t>
            </a:r>
          </a:p>
          <a:p>
            <a:pPr lvl="1"/>
            <a:r>
              <a:rPr lang="en-US" sz="2400" dirty="0"/>
              <a:t>Convert to analog.</a:t>
            </a:r>
          </a:p>
          <a:p>
            <a:pPr lvl="2"/>
            <a:r>
              <a:rPr lang="en-US" sz="2000" dirty="0"/>
              <a:t>Figure out how to move to carrier frequency.</a:t>
            </a:r>
          </a:p>
          <a:p>
            <a:pPr lvl="2"/>
            <a:r>
              <a:rPr lang="en-US" sz="2000" dirty="0"/>
              <a:t>Lots of options including:</a:t>
            </a:r>
          </a:p>
          <a:p>
            <a:pPr lvl="3"/>
            <a:r>
              <a:rPr lang="en-US" sz="1600" dirty="0"/>
              <a:t>Frequency modulation</a:t>
            </a:r>
          </a:p>
          <a:p>
            <a:pPr lvl="3"/>
            <a:r>
              <a:rPr lang="en-US" sz="1600" dirty="0"/>
              <a:t>Amplitude modulation</a:t>
            </a:r>
          </a:p>
          <a:p>
            <a:pPr lvl="3"/>
            <a:r>
              <a:rPr lang="en-US" sz="1600" dirty="0"/>
              <a:t>Phase modulation</a:t>
            </a:r>
          </a:p>
          <a:p>
            <a:pPr lvl="3"/>
            <a:endParaRPr lang="en-US" sz="1600" dirty="0"/>
          </a:p>
        </p:txBody>
      </p:sp>
      <p:grpSp>
        <p:nvGrpSpPr>
          <p:cNvPr id="19" name="Group 18"/>
          <p:cNvGrpSpPr/>
          <p:nvPr/>
        </p:nvGrpSpPr>
        <p:grpSpPr>
          <a:xfrm>
            <a:off x="76201" y="1828800"/>
            <a:ext cx="4876800" cy="2661245"/>
            <a:chOff x="871394" y="838200"/>
            <a:chExt cx="5191091" cy="2779931"/>
          </a:xfrm>
        </p:grpSpPr>
        <p:sp>
          <p:nvSpPr>
            <p:cNvPr id="20" name="TextBox 19"/>
            <p:cNvSpPr txBox="1"/>
            <p:nvPr/>
          </p:nvSpPr>
          <p:spPr>
            <a:xfrm>
              <a:off x="914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8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8382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6800" y="19050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Channel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394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1988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5915" y="29718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De-</a:t>
              </a:r>
            </a:p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865394" y="1066800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389394" y="1056932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Bent Arrow 28"/>
            <p:cNvSpPr/>
            <p:nvPr/>
          </p:nvSpPr>
          <p:spPr>
            <a:xfrm rot="5400000">
              <a:off x="5018984" y="1272650"/>
              <a:ext cx="762000" cy="493931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ent Arrow 29"/>
            <p:cNvSpPr/>
            <p:nvPr/>
          </p:nvSpPr>
          <p:spPr>
            <a:xfrm rot="10800000">
              <a:off x="5196535" y="2545081"/>
              <a:ext cx="366065" cy="883917"/>
            </a:xfrm>
            <a:prstGeom prst="bentArrow">
              <a:avLst>
                <a:gd name="adj1" fmla="val 34107"/>
                <a:gd name="adj2" fmla="val 30854"/>
                <a:gd name="adj3" fmla="val 25000"/>
                <a:gd name="adj4" fmla="val 437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flipH="1">
              <a:off x="3424237" y="3177540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flipH="1">
              <a:off x="1860631" y="3180665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222" name="TextBox 9221"/>
          <p:cNvSpPr txBox="1"/>
          <p:nvPr/>
        </p:nvSpPr>
        <p:spPr>
          <a:xfrm>
            <a:off x="116603" y="5943600"/>
            <a:ext cx="316785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Note: some </a:t>
            </a:r>
            <a:r>
              <a:rPr lang="en-US" sz="1600" dirty="0">
                <a:hlinkClick r:id="rId3"/>
              </a:rPr>
              <a:t>sources</a:t>
            </a:r>
            <a:r>
              <a:rPr lang="en-US" sz="1600" dirty="0"/>
              <a:t> consider</a:t>
            </a:r>
            <a:br>
              <a:rPr lang="en-US" sz="1600" dirty="0"/>
            </a:br>
            <a:r>
              <a:rPr lang="en-US" sz="1600" dirty="0"/>
              <a:t>modulation to be part of the channel</a:t>
            </a:r>
          </a:p>
          <a:p>
            <a:r>
              <a:rPr lang="en-US" sz="1600" dirty="0"/>
              <a:t>encoder.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1692543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dirty="0"/>
              <a:t>Communicating a Message (3/3)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105400" y="1371600"/>
            <a:ext cx="4038600" cy="4114800"/>
          </a:xfrm>
        </p:spPr>
        <p:txBody>
          <a:bodyPr/>
          <a:lstStyle/>
          <a:p>
            <a:r>
              <a:rPr lang="en-US" dirty="0"/>
              <a:t>Channel</a:t>
            </a:r>
          </a:p>
          <a:p>
            <a:pPr lvl="1"/>
            <a:r>
              <a:rPr lang="en-US" dirty="0"/>
              <a:t>The medium over which our encoded message is sent.</a:t>
            </a:r>
          </a:p>
          <a:p>
            <a:pPr lvl="1"/>
            <a:r>
              <a:rPr lang="en-US" dirty="0"/>
              <a:t>For the type of wireless communication we are doing, we are talking about using radio frequencies (RF) to connect two points not connected by a conductor. </a:t>
            </a:r>
          </a:p>
          <a:p>
            <a:pPr lvl="1"/>
            <a:r>
              <a:rPr lang="en-US" b="1" dirty="0" err="1">
                <a:solidFill>
                  <a:srgbClr val="FF0000"/>
                </a:solidFill>
              </a:rPr>
              <a:t>Lossy</a:t>
            </a:r>
            <a:r>
              <a:rPr lang="en-US" dirty="0"/>
              <a:t>.</a:t>
            </a:r>
          </a:p>
        </p:txBody>
      </p:sp>
      <p:sp>
        <p:nvSpPr>
          <p:cNvPr id="9219" name="Content Placeholder 9218"/>
          <p:cNvSpPr>
            <a:spLocks noGrp="1"/>
          </p:cNvSpPr>
          <p:nvPr>
            <p:ph sz="half" idx="2"/>
          </p:nvPr>
        </p:nvSpPr>
        <p:spPr>
          <a:xfrm>
            <a:off x="457200" y="4724400"/>
            <a:ext cx="4419600" cy="1915324"/>
          </a:xfrm>
        </p:spPr>
        <p:txBody>
          <a:bodyPr/>
          <a:lstStyle/>
          <a:p>
            <a:r>
              <a:rPr lang="en-US" dirty="0"/>
              <a:t>Then the receiver undoes all that (demodulation and the two decoders)</a:t>
            </a:r>
          </a:p>
          <a:p>
            <a:pPr lvl="1"/>
            <a:r>
              <a:rPr lang="en-US" dirty="0"/>
              <a:t>Often more work than sending!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76201" y="1828800"/>
            <a:ext cx="4876800" cy="2661245"/>
            <a:chOff x="871394" y="838200"/>
            <a:chExt cx="5191091" cy="2779931"/>
          </a:xfrm>
        </p:grpSpPr>
        <p:sp>
          <p:nvSpPr>
            <p:cNvPr id="20" name="TextBox 19"/>
            <p:cNvSpPr txBox="1"/>
            <p:nvPr/>
          </p:nvSpPr>
          <p:spPr>
            <a:xfrm>
              <a:off x="914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38400" y="838200"/>
              <a:ext cx="95410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Encoder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62400" y="8382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4876800" y="19050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Channel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871394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Source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431988" y="2971800"/>
              <a:ext cx="966932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dirty="0"/>
                <a:t>Channel</a:t>
              </a:r>
            </a:p>
            <a:p>
              <a:pPr algn="ctr"/>
              <a:r>
                <a:rPr lang="en-US" sz="1800" dirty="0"/>
                <a:t>Decoder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995915" y="2971800"/>
              <a:ext cx="1185685" cy="64008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800" dirty="0"/>
                <a:t>De-</a:t>
              </a:r>
            </a:p>
            <a:p>
              <a:pPr algn="ctr"/>
              <a:r>
                <a:rPr lang="en-US" sz="1800" dirty="0"/>
                <a:t>modulator</a:t>
              </a:r>
            </a:p>
          </p:txBody>
        </p:sp>
        <p:sp>
          <p:nvSpPr>
            <p:cNvPr id="27" name="Right Arrow 26"/>
            <p:cNvSpPr/>
            <p:nvPr/>
          </p:nvSpPr>
          <p:spPr>
            <a:xfrm>
              <a:off x="1865394" y="1066800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ight Arrow 27"/>
            <p:cNvSpPr/>
            <p:nvPr/>
          </p:nvSpPr>
          <p:spPr>
            <a:xfrm>
              <a:off x="3389394" y="1056932"/>
              <a:ext cx="557068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Bent Arrow 28"/>
            <p:cNvSpPr/>
            <p:nvPr/>
          </p:nvSpPr>
          <p:spPr>
            <a:xfrm rot="5400000">
              <a:off x="5018984" y="1272650"/>
              <a:ext cx="762000" cy="493931"/>
            </a:xfrm>
            <a:prstGeom prst="ben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Bent Arrow 29"/>
            <p:cNvSpPr/>
            <p:nvPr/>
          </p:nvSpPr>
          <p:spPr>
            <a:xfrm rot="10800000">
              <a:off x="5196535" y="2545081"/>
              <a:ext cx="366065" cy="883917"/>
            </a:xfrm>
            <a:prstGeom prst="bentArrow">
              <a:avLst>
                <a:gd name="adj1" fmla="val 34107"/>
                <a:gd name="adj2" fmla="val 30854"/>
                <a:gd name="adj3" fmla="val 25000"/>
                <a:gd name="adj4" fmla="val 4375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Right Arrow 30"/>
            <p:cNvSpPr/>
            <p:nvPr/>
          </p:nvSpPr>
          <p:spPr>
            <a:xfrm flipH="1">
              <a:off x="3424237" y="3177540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Right Arrow 31"/>
            <p:cNvSpPr/>
            <p:nvPr/>
          </p:nvSpPr>
          <p:spPr>
            <a:xfrm flipH="1">
              <a:off x="1860631" y="3180665"/>
              <a:ext cx="566915" cy="228600"/>
            </a:xfrm>
            <a:prstGeom prst="rightArrow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0" y="11668"/>
            <a:ext cx="115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PHY layer</a:t>
            </a:r>
          </a:p>
        </p:txBody>
      </p:sp>
    </p:spTree>
    <p:extLst>
      <p:ext uri="{BB962C8B-B14F-4D97-AF65-F5344CB8AC3E}">
        <p14:creationId xmlns:p14="http://schemas.microsoft.com/office/powerpoint/2010/main" val="254799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5181600" cy="1143000"/>
          </a:xfrm>
        </p:spPr>
        <p:txBody>
          <a:bodyPr/>
          <a:lstStyle/>
          <a:p>
            <a:r>
              <a:rPr lang="en-US" dirty="0"/>
              <a:t>Source encoding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Pretty much traditional CS techniques for compression</a:t>
            </a:r>
          </a:p>
          <a:p>
            <a:pPr lvl="1"/>
            <a:r>
              <a:rPr lang="en-US" dirty="0"/>
              <a:t>Very much dependent on nature of source</a:t>
            </a:r>
          </a:p>
          <a:p>
            <a:pPr lvl="2"/>
            <a:r>
              <a:rPr lang="en-US" dirty="0"/>
              <a:t>We use different techniques for different things.</a:t>
            </a:r>
          </a:p>
          <a:p>
            <a:pPr lvl="2"/>
            <a:r>
              <a:rPr lang="en-US" dirty="0"/>
              <a:t>Huffman encoding is the basic solution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Goal here is to remove redundancy to make the message as small (in bits) as possible.</a:t>
            </a:r>
          </a:p>
          <a:p>
            <a:pPr lvl="1"/>
            <a:r>
              <a:rPr lang="en-US" dirty="0"/>
              <a:t>Can accept loss in some cases (images, streaming audio, etc.)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" y="129360"/>
            <a:ext cx="3087688" cy="1699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90500" y="6096000"/>
            <a:ext cx="63627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For more information: </a:t>
            </a:r>
            <a:r>
              <a:rPr lang="en-US" sz="1600" dirty="0">
                <a:hlinkClick r:id="rId4"/>
              </a:rPr>
              <a:t>http://en.wikipedia.org/wiki/Data_compression</a:t>
            </a:r>
            <a:r>
              <a:rPr lang="en-US" sz="1600" dirty="0"/>
              <a:t>,</a:t>
            </a:r>
            <a:br>
              <a:rPr lang="en-US" sz="1600" dirty="0"/>
            </a:br>
            <a:r>
              <a:rPr lang="en-US" sz="1600" dirty="0">
                <a:hlinkClick r:id="rId5"/>
              </a:rPr>
              <a:t>http://www.ccs.neu.edu/home/jnl22/oldsite/cshonor/jeff.html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547546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5638800" cy="1143000"/>
          </a:xfrm>
        </p:spPr>
        <p:txBody>
          <a:bodyPr/>
          <a:lstStyle/>
          <a:p>
            <a:r>
              <a:rPr lang="en-US" dirty="0"/>
              <a:t>Channel encoding (1/3)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Error correction and detection</a:t>
            </a:r>
          </a:p>
          <a:p>
            <a:pPr lvl="1"/>
            <a:r>
              <a:rPr lang="en-US" dirty="0"/>
              <a:t>We are adding bits back into the message (after compression) to reduce errors that occur in the channel.</a:t>
            </a:r>
          </a:p>
          <a:p>
            <a:pPr lvl="1"/>
            <a:r>
              <a:rPr lang="en-US" dirty="0"/>
              <a:t>The number of bits added and how we add them depends on characteristics of the channel.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Idea:</a:t>
            </a:r>
          </a:p>
          <a:p>
            <a:pPr lvl="1"/>
            <a:r>
              <a:rPr lang="en-US" dirty="0"/>
              <a:t>Extra bits add redundancy.</a:t>
            </a:r>
          </a:p>
          <a:p>
            <a:pPr lvl="1"/>
            <a:r>
              <a:rPr lang="en-US" dirty="0"/>
              <a:t>If a bit (or bits) go bad, we can either repair them or at least detect them.</a:t>
            </a:r>
          </a:p>
          <a:p>
            <a:pPr lvl="1"/>
            <a:r>
              <a:rPr lang="en-US" dirty="0"/>
              <a:t>If detect an error, we can ask for a resend.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0234"/>
            <a:ext cx="3086100" cy="169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3116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5638800" cy="1143000"/>
          </a:xfrm>
        </p:spPr>
        <p:txBody>
          <a:bodyPr/>
          <a:lstStyle/>
          <a:p>
            <a:r>
              <a:rPr lang="en-US" dirty="0"/>
              <a:t>Channel encoding (2/3)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Block codes</a:t>
            </a:r>
          </a:p>
          <a:p>
            <a:pPr lvl="1"/>
            <a:r>
              <a:rPr lang="en-US" sz="2000" dirty="0"/>
              <a:t>In this case we are working with fixed block sizes.</a:t>
            </a:r>
          </a:p>
          <a:p>
            <a:pPr lvl="1"/>
            <a:r>
              <a:rPr lang="en-US" sz="2000" dirty="0"/>
              <a:t>We take a group of N bits, add X bits to the group.</a:t>
            </a:r>
          </a:p>
          <a:p>
            <a:pPr lvl="1"/>
            <a:r>
              <a:rPr lang="en-US" sz="2000" dirty="0"/>
              <a:t>Some schemes promise correction of up to Y bits of error (including added bits)</a:t>
            </a:r>
          </a:p>
          <a:p>
            <a:pPr lvl="1"/>
            <a:r>
              <a:rPr lang="en-US" sz="2000" dirty="0"/>
              <a:t>Others detect Z bits of error.  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Specific coding schemes</a:t>
            </a:r>
          </a:p>
          <a:p>
            <a:pPr lvl="1"/>
            <a:r>
              <a:rPr lang="en-US" sz="2000" dirty="0"/>
              <a:t>Add one bit to each block (parity)</a:t>
            </a:r>
          </a:p>
          <a:p>
            <a:pPr lvl="2"/>
            <a:r>
              <a:rPr lang="en-US" sz="1800" dirty="0"/>
              <a:t>Can </a:t>
            </a:r>
            <a:r>
              <a:rPr lang="en-US" sz="1800" b="1" i="1" u="sng" dirty="0"/>
              <a:t>detect</a:t>
            </a:r>
            <a:r>
              <a:rPr lang="en-US" sz="1800" dirty="0"/>
              <a:t> any one bit error.</a:t>
            </a:r>
          </a:p>
          <a:p>
            <a:pPr lvl="1"/>
            <a:r>
              <a:rPr lang="en-US" sz="2000" dirty="0"/>
              <a:t>Take N bits, add ~log</a:t>
            </a:r>
            <a:r>
              <a:rPr lang="en-US" sz="2000" baseline="-25000" dirty="0"/>
              <a:t>2</a:t>
            </a:r>
            <a:r>
              <a:rPr lang="en-US" sz="2000" dirty="0"/>
              <a:t>(N) bits (for large N)</a:t>
            </a:r>
          </a:p>
          <a:p>
            <a:pPr lvl="2"/>
            <a:r>
              <a:rPr lang="en-US" sz="1800" dirty="0"/>
              <a:t>Can </a:t>
            </a:r>
            <a:r>
              <a:rPr lang="en-US" sz="1800" b="1" i="1" u="sng" dirty="0"/>
              <a:t>correct</a:t>
            </a:r>
            <a:r>
              <a:rPr lang="en-US" sz="1800" dirty="0"/>
              <a:t> any one bit error.</a:t>
            </a:r>
          </a:p>
          <a:p>
            <a:pPr lvl="1"/>
            <a:r>
              <a:rPr lang="en-US" sz="2000" dirty="0"/>
              <a:t>Both of the above can be done using Hamming codes.</a:t>
            </a:r>
          </a:p>
          <a:p>
            <a:pPr lvl="2"/>
            <a:r>
              <a:rPr lang="en-US" sz="1600" dirty="0"/>
              <a:t>Also Reed-Solomon codes and others.</a:t>
            </a:r>
          </a:p>
          <a:p>
            <a:pPr lvl="2"/>
            <a:endParaRPr lang="en-US" sz="16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0234"/>
            <a:ext cx="3086100" cy="169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19446"/>
            <a:ext cx="52736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http://en.wikipedia.org/wiki/Block_code</a:t>
            </a:r>
            <a:r>
              <a:rPr lang="en-US" sz="1600" dirty="0"/>
              <a:t>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528402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Example block code: </a:t>
            </a:r>
            <a:br>
              <a:rPr lang="en-US" sz="3200" dirty="0"/>
            </a:br>
            <a:r>
              <a:rPr lang="en-US" sz="3200" dirty="0">
                <a:hlinkClick r:id="rId3"/>
              </a:rPr>
              <a:t>Hamming(7,4)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76400"/>
            <a:ext cx="4343400" cy="4114800"/>
          </a:xfrm>
        </p:spPr>
        <p:txBody>
          <a:bodyPr/>
          <a:lstStyle/>
          <a:p>
            <a:r>
              <a:rPr lang="en-US" sz="2400" dirty="0"/>
              <a:t>Hamming(7,4)-code.</a:t>
            </a:r>
          </a:p>
          <a:p>
            <a:pPr lvl="1"/>
            <a:r>
              <a:rPr lang="en-US" sz="2000" dirty="0"/>
              <a:t>Take 4 data elements (d</a:t>
            </a:r>
            <a:r>
              <a:rPr lang="en-US" sz="2000" baseline="-25000" dirty="0"/>
              <a:t>1</a:t>
            </a:r>
            <a:r>
              <a:rPr lang="en-US" sz="2000" dirty="0"/>
              <a:t> to d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Add 3 parity bits (p</a:t>
            </a:r>
            <a:r>
              <a:rPr lang="en-US" sz="2000" baseline="-25000" dirty="0"/>
              <a:t>1 </a:t>
            </a:r>
            <a:r>
              <a:rPr lang="en-US" sz="2000" dirty="0"/>
              <a:t>to p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1</a:t>
            </a:r>
            <a:r>
              <a:rPr lang="en-US" sz="1600" dirty="0"/>
              <a:t>=P(d</a:t>
            </a:r>
            <a:r>
              <a:rPr lang="en-US" sz="1600" baseline="-25000" dirty="0"/>
              <a:t>1</a:t>
            </a:r>
            <a:r>
              <a:rPr lang="en-US" sz="1600" dirty="0"/>
              <a:t>, d</a:t>
            </a:r>
            <a:r>
              <a:rPr lang="en-US" sz="1600" baseline="-25000" dirty="0"/>
              <a:t>2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2</a:t>
            </a:r>
            <a:r>
              <a:rPr lang="en-US" sz="1600" dirty="0"/>
              <a:t>=P(d</a:t>
            </a:r>
            <a:r>
              <a:rPr lang="en-US" sz="1600" baseline="-25000" dirty="0"/>
              <a:t>1</a:t>
            </a:r>
            <a:r>
              <a:rPr lang="en-US" sz="1600" dirty="0"/>
              <a:t>, d</a:t>
            </a:r>
            <a:r>
              <a:rPr lang="en-US" sz="1600" baseline="-25000" dirty="0"/>
              <a:t>3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3</a:t>
            </a:r>
            <a:r>
              <a:rPr lang="en-US" sz="1600" dirty="0"/>
              <a:t>=P(d</a:t>
            </a:r>
            <a:r>
              <a:rPr lang="en-US" sz="1600" baseline="-25000" dirty="0"/>
              <a:t>2</a:t>
            </a:r>
            <a:r>
              <a:rPr lang="en-US" sz="1600" dirty="0"/>
              <a:t>, d</a:t>
            </a:r>
            <a:r>
              <a:rPr lang="en-US" sz="1600" baseline="-25000" dirty="0"/>
              <a:t>3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  <a:endParaRPr lang="en-US" sz="1100" dirty="0"/>
          </a:p>
          <a:p>
            <a:pPr lvl="1"/>
            <a:r>
              <a:rPr lang="en-US" sz="2000" dirty="0"/>
              <a:t>If any one bit goes bad (p or d) can figure out which one.</a:t>
            </a:r>
          </a:p>
          <a:p>
            <a:pPr lvl="2"/>
            <a:r>
              <a:rPr lang="en-US" sz="1600" dirty="0"/>
              <a:t>Just check which parity bits are wrong.  That will tell you which bit went wrong.</a:t>
            </a:r>
          </a:p>
          <a:p>
            <a:pPr lvl="2"/>
            <a:r>
              <a:rPr lang="en-US" sz="1600" dirty="0"/>
              <a:t>If more than one went wrong, scheme fails.</a:t>
            </a:r>
          </a:p>
          <a:p>
            <a:r>
              <a:rPr lang="en-US" sz="2400" dirty="0"/>
              <a:t>Much more efficient on larger blocks.</a:t>
            </a:r>
          </a:p>
          <a:p>
            <a:pPr lvl="1"/>
            <a:r>
              <a:rPr lang="en-US" sz="2000" dirty="0"/>
              <a:t>E.g. (136,128) code exists.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/>
              <a:t>Example:</a:t>
            </a:r>
          </a:p>
          <a:p>
            <a:pPr lvl="1"/>
            <a:r>
              <a:rPr lang="en-US" sz="2000" dirty="0"/>
              <a:t>Say</a:t>
            </a:r>
          </a:p>
          <a:p>
            <a:pPr lvl="2"/>
            <a:r>
              <a:rPr lang="en-US" sz="1800" dirty="0"/>
              <a:t>d[1:4]=4’b0011</a:t>
            </a:r>
          </a:p>
          <a:p>
            <a:pPr lvl="1"/>
            <a:r>
              <a:rPr lang="en-US" sz="2000" dirty="0"/>
              <a:t>Then:</a:t>
            </a:r>
          </a:p>
          <a:p>
            <a:pPr lvl="2"/>
            <a:r>
              <a:rPr lang="en-US" sz="1800" dirty="0"/>
              <a:t>p</a:t>
            </a:r>
            <a:r>
              <a:rPr lang="en-US" sz="1800" baseline="-25000" dirty="0"/>
              <a:t>1</a:t>
            </a:r>
            <a:r>
              <a:rPr lang="en-US" sz="1800" dirty="0"/>
              <a:t>=P(0,0,1)=1</a:t>
            </a:r>
          </a:p>
          <a:p>
            <a:pPr lvl="2"/>
            <a:r>
              <a:rPr lang="en-US" sz="1800" dirty="0"/>
              <a:t>p</a:t>
            </a:r>
            <a:r>
              <a:rPr lang="en-US" sz="1800" baseline="-25000" dirty="0"/>
              <a:t>2</a:t>
            </a:r>
            <a:r>
              <a:rPr lang="en-US" sz="1800" dirty="0"/>
              <a:t>=P(0,1,1)=0</a:t>
            </a:r>
          </a:p>
          <a:p>
            <a:pPr lvl="2"/>
            <a:r>
              <a:rPr lang="en-US" sz="1800" dirty="0"/>
              <a:t>p</a:t>
            </a:r>
            <a:r>
              <a:rPr lang="en-US" sz="1800" baseline="-25000" dirty="0"/>
              <a:t>3</a:t>
            </a:r>
            <a:r>
              <a:rPr lang="en-US" sz="1800" dirty="0"/>
              <a:t>=P(0,1,1)=0</a:t>
            </a:r>
          </a:p>
          <a:p>
            <a:pPr lvl="1"/>
            <a:r>
              <a:rPr lang="en-US" sz="2000" dirty="0"/>
              <a:t>If d</a:t>
            </a:r>
            <a:r>
              <a:rPr lang="en-US" sz="2000" baseline="-25000" dirty="0"/>
              <a:t>2</a:t>
            </a:r>
            <a:r>
              <a:rPr lang="en-US" sz="2000" dirty="0"/>
              <a:t> goes bad (is 1)</a:t>
            </a:r>
          </a:p>
          <a:p>
            <a:pPr lvl="2"/>
            <a:r>
              <a:rPr lang="en-US" sz="1800" dirty="0"/>
              <a:t>Then received p</a:t>
            </a:r>
            <a:r>
              <a:rPr lang="en-US" sz="1800" baseline="-25000" dirty="0"/>
              <a:t>1</a:t>
            </a:r>
            <a:r>
              <a:rPr lang="en-US" sz="1800" dirty="0"/>
              <a:t> and p</a:t>
            </a:r>
            <a:r>
              <a:rPr lang="en-US" sz="1800" baseline="-25000" dirty="0"/>
              <a:t>3</a:t>
            </a:r>
            <a:r>
              <a:rPr lang="en-US" sz="1800" dirty="0"/>
              <a:t> are wrong.</a:t>
            </a:r>
          </a:p>
          <a:p>
            <a:pPr lvl="2"/>
            <a:r>
              <a:rPr lang="en-US" sz="1800" dirty="0"/>
              <a:t>Only d</a:t>
            </a:r>
            <a:r>
              <a:rPr lang="en-US" sz="1800" baseline="-25000" dirty="0"/>
              <a:t>3</a:t>
            </a:r>
            <a:r>
              <a:rPr lang="en-US" sz="1800" dirty="0"/>
              <a:t> covered by both (and only both)</a:t>
            </a:r>
          </a:p>
          <a:p>
            <a:pPr lvl="3"/>
            <a:r>
              <a:rPr lang="en-US" sz="1600" b="1" i="1" dirty="0"/>
              <a:t>So d</a:t>
            </a:r>
            <a:r>
              <a:rPr lang="en-US" sz="1600" b="1" i="1" baseline="-25000" dirty="0"/>
              <a:t>3</a:t>
            </a:r>
            <a:r>
              <a:rPr lang="en-US" sz="1600" b="1" i="1" dirty="0"/>
              <a:t> is the one that flipped</a:t>
            </a:r>
            <a:r>
              <a:rPr lang="en-US" sz="1600" dirty="0"/>
              <a:t>.</a:t>
            </a:r>
          </a:p>
          <a:p>
            <a:pPr lvl="1"/>
            <a:endParaRPr lang="en-US" sz="2000" dirty="0"/>
          </a:p>
        </p:txBody>
      </p:sp>
      <p:pic>
        <p:nvPicPr>
          <p:cNvPr id="12290" name="Picture 2" descr="http://upload.wikimedia.org/wikipedia/commons/thumb/b/b0/Hamming%287%2C4%29.svg/350px-Hamming%287%2C4%29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1752600" cy="16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073305" y="4346"/>
            <a:ext cx="20706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accent1">
                    <a:lumMod val="75000"/>
                  </a:schemeClr>
                </a:solidFill>
              </a:rPr>
              <a:t>Figure from Wikipedia</a:t>
            </a:r>
          </a:p>
        </p:txBody>
      </p:sp>
    </p:spTree>
    <p:extLst>
      <p:ext uri="{BB962C8B-B14F-4D97-AF65-F5344CB8AC3E}">
        <p14:creationId xmlns:p14="http://schemas.microsoft.com/office/powerpoint/2010/main" val="152685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Team status updates for Thursday</a:t>
            </a:r>
            <a:br>
              <a:rPr lang="en-US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Largest roadblock</a:t>
            </a:r>
          </a:p>
          <a:p>
            <a:endParaRPr lang="en-US" dirty="0"/>
          </a:p>
          <a:p>
            <a:r>
              <a:rPr lang="en-US" dirty="0"/>
              <a:t>Thing you are most pleased with </a:t>
            </a:r>
            <a:r>
              <a:rPr lang="en-US" dirty="0" err="1"/>
              <a:t>wrt</a:t>
            </a:r>
            <a:r>
              <a:rPr lang="en-US" dirty="0"/>
              <a:t> your project.</a:t>
            </a:r>
          </a:p>
          <a:p>
            <a:pPr lvl="1"/>
            <a:endParaRPr lang="en-US" dirty="0"/>
          </a:p>
          <a:p>
            <a:pPr marL="9144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09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In-Class Example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114800" cy="4114800"/>
          </a:xfrm>
        </p:spPr>
        <p:txBody>
          <a:bodyPr/>
          <a:lstStyle/>
          <a:p>
            <a:r>
              <a:rPr lang="en-US" dirty="0"/>
              <a:t>If we get: 1000101</a:t>
            </a:r>
          </a:p>
          <a:p>
            <a:pPr lvl="1"/>
            <a:r>
              <a:rPr lang="en-US" dirty="0"/>
              <a:t>What was the data?</a:t>
            </a:r>
          </a:p>
          <a:p>
            <a:endParaRPr lang="en-US" dirty="0"/>
          </a:p>
          <a:p>
            <a:r>
              <a:rPr lang="en-US" dirty="0"/>
              <a:t>If we get: 1111111</a:t>
            </a:r>
          </a:p>
          <a:p>
            <a:pPr lvl="1"/>
            <a:r>
              <a:rPr lang="en-US" dirty="0"/>
              <a:t>What was the data?</a:t>
            </a:r>
          </a:p>
          <a:p>
            <a:pPr lvl="1"/>
            <a:endParaRPr lang="en-US" dirty="0"/>
          </a:p>
          <a:p>
            <a:r>
              <a:rPr lang="en-US" dirty="0"/>
              <a:t>If we get: 0100100</a:t>
            </a:r>
          </a:p>
          <a:p>
            <a:pPr lvl="1"/>
            <a:r>
              <a:rPr lang="en-US" dirty="0"/>
              <a:t>What was the data?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981200"/>
            <a:ext cx="4114800" cy="4114800"/>
          </a:xfrm>
        </p:spPr>
        <p:txBody>
          <a:bodyPr/>
          <a:lstStyle/>
          <a:p>
            <a:r>
              <a:rPr lang="en-US" sz="2400" dirty="0"/>
              <a:t>Hamming(7,4)-code.</a:t>
            </a:r>
          </a:p>
          <a:p>
            <a:pPr lvl="1"/>
            <a:r>
              <a:rPr lang="en-US" sz="2000" dirty="0"/>
              <a:t>Take 4 data elements (d</a:t>
            </a:r>
            <a:r>
              <a:rPr lang="en-US" sz="2000" baseline="-25000" dirty="0"/>
              <a:t>1</a:t>
            </a:r>
            <a:r>
              <a:rPr lang="en-US" sz="2000" dirty="0"/>
              <a:t> to d</a:t>
            </a:r>
            <a:r>
              <a:rPr lang="en-US" sz="2000" baseline="-25000" dirty="0"/>
              <a:t>4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Add 3 parity bits (p</a:t>
            </a:r>
            <a:r>
              <a:rPr lang="en-US" sz="2000" baseline="-25000" dirty="0"/>
              <a:t>1 </a:t>
            </a:r>
            <a:r>
              <a:rPr lang="en-US" sz="2000" dirty="0"/>
              <a:t>to p</a:t>
            </a:r>
            <a:r>
              <a:rPr lang="en-US" sz="2000" baseline="-25000" dirty="0"/>
              <a:t>3</a:t>
            </a:r>
            <a:r>
              <a:rPr lang="en-US" sz="20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1</a:t>
            </a:r>
            <a:r>
              <a:rPr lang="en-US" sz="1600" dirty="0"/>
              <a:t>=P(d</a:t>
            </a:r>
            <a:r>
              <a:rPr lang="en-US" sz="1600" baseline="-25000" dirty="0"/>
              <a:t>1</a:t>
            </a:r>
            <a:r>
              <a:rPr lang="en-US" sz="1600" dirty="0"/>
              <a:t>, d</a:t>
            </a:r>
            <a:r>
              <a:rPr lang="en-US" sz="1600" baseline="-25000" dirty="0"/>
              <a:t>2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2</a:t>
            </a:r>
            <a:r>
              <a:rPr lang="en-US" sz="1600" dirty="0"/>
              <a:t>=P(d</a:t>
            </a:r>
            <a:r>
              <a:rPr lang="en-US" sz="1600" baseline="-25000" dirty="0"/>
              <a:t>1</a:t>
            </a:r>
            <a:r>
              <a:rPr lang="en-US" sz="1600" dirty="0"/>
              <a:t>, d</a:t>
            </a:r>
            <a:r>
              <a:rPr lang="en-US" sz="1600" baseline="-25000" dirty="0"/>
              <a:t>3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</a:p>
          <a:p>
            <a:pPr lvl="2"/>
            <a:r>
              <a:rPr lang="en-US" sz="1600" dirty="0"/>
              <a:t>p</a:t>
            </a:r>
            <a:r>
              <a:rPr lang="en-US" sz="1600" baseline="-25000" dirty="0"/>
              <a:t>3</a:t>
            </a:r>
            <a:r>
              <a:rPr lang="en-US" sz="1600" dirty="0"/>
              <a:t>=P(d</a:t>
            </a:r>
            <a:r>
              <a:rPr lang="en-US" sz="1600" baseline="-25000" dirty="0"/>
              <a:t>2</a:t>
            </a:r>
            <a:r>
              <a:rPr lang="en-US" sz="1600" dirty="0"/>
              <a:t>, d</a:t>
            </a:r>
            <a:r>
              <a:rPr lang="en-US" sz="1600" baseline="-25000" dirty="0"/>
              <a:t>3</a:t>
            </a:r>
            <a:r>
              <a:rPr lang="en-US" sz="1600" dirty="0"/>
              <a:t>, d</a:t>
            </a:r>
            <a:r>
              <a:rPr lang="en-US" sz="1600" baseline="-25000" dirty="0"/>
              <a:t>4</a:t>
            </a:r>
            <a:r>
              <a:rPr lang="en-US" sz="1600" dirty="0"/>
              <a:t>)</a:t>
            </a:r>
            <a:endParaRPr lang="en-US" sz="1100" dirty="0"/>
          </a:p>
        </p:txBody>
      </p:sp>
      <p:pic>
        <p:nvPicPr>
          <p:cNvPr id="6" name="Picture 2" descr="http://upload.wikimedia.org/wikipedia/commons/thumb/b/b0/Hamming%287%2C4%29.svg/350px-Hamming%287%2C4%29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"/>
            <a:ext cx="1752600" cy="1627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31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5638800" cy="1143000"/>
          </a:xfrm>
        </p:spPr>
        <p:txBody>
          <a:bodyPr/>
          <a:lstStyle/>
          <a:p>
            <a:r>
              <a:rPr lang="en-US" dirty="0"/>
              <a:t>Channel encoding (3/3)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/>
              <a:t>Convolution codes</a:t>
            </a:r>
          </a:p>
          <a:p>
            <a:pPr lvl="1"/>
            <a:r>
              <a:rPr lang="en-US" sz="1600" dirty="0"/>
              <a:t>Work on a sliding window rather than a fixed block.</a:t>
            </a:r>
          </a:p>
          <a:p>
            <a:pPr lvl="1"/>
            <a:r>
              <a:rPr lang="en-US" sz="1600" dirty="0"/>
              <a:t>Often send one or even two parity bits per data bit.</a:t>
            </a:r>
          </a:p>
          <a:p>
            <a:r>
              <a:rPr lang="en-US" sz="2400" dirty="0"/>
              <a:t>Can be good for finding close solutions even if wrong.</a:t>
            </a:r>
          </a:p>
          <a:p>
            <a:pPr lvl="1"/>
            <a:r>
              <a:rPr lang="en-US" sz="2000" dirty="0"/>
              <a:t>Viterbi codes are a very common type of  </a:t>
            </a:r>
          </a:p>
          <a:p>
            <a:pPr marL="457200" lvl="1" indent="0">
              <a:buNone/>
            </a:pPr>
            <a:endParaRPr lang="en-US" sz="2000" dirty="0"/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52600"/>
            <a:ext cx="4267200" cy="4114800"/>
          </a:xfrm>
        </p:spPr>
        <p:txBody>
          <a:bodyPr/>
          <a:lstStyle/>
          <a:p>
            <a:r>
              <a:rPr lang="en-US" sz="2400" dirty="0"/>
              <a:t>Turbo codes are a type of convolution code that can provide near-ideal error correction</a:t>
            </a:r>
          </a:p>
          <a:p>
            <a:pPr lvl="1"/>
            <a:r>
              <a:rPr lang="en-US" sz="2000" dirty="0"/>
              <a:t>That’s different than perfect, just nearly as good as possible.</a:t>
            </a:r>
          </a:p>
          <a:p>
            <a:pPr lvl="1"/>
            <a:r>
              <a:rPr lang="en-US" sz="2000" dirty="0"/>
              <a:t>Approaches Shannon’s limit, which we’ll cover shortly.</a:t>
            </a:r>
          </a:p>
          <a:p>
            <a:r>
              <a:rPr lang="en-US" sz="2400" dirty="0"/>
              <a:t>Low-density parity-check (LDPC) codes are block codes with similar properties.</a:t>
            </a:r>
          </a:p>
          <a:p>
            <a:pPr lvl="1"/>
            <a:endParaRPr lang="en-US" sz="2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0234"/>
            <a:ext cx="3086100" cy="1698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6519446"/>
            <a:ext cx="59084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See </a:t>
            </a:r>
            <a:r>
              <a:rPr lang="en-US" sz="1600" dirty="0">
                <a:hlinkClick r:id="rId4"/>
              </a:rPr>
              <a:t>http://en.wikipedia.org/wiki/Convolutional_code</a:t>
            </a:r>
            <a:r>
              <a:rPr lang="en-US" sz="1600" dirty="0"/>
              <a:t> for more details.</a:t>
            </a:r>
          </a:p>
        </p:txBody>
      </p:sp>
    </p:spTree>
    <p:extLst>
      <p:ext uri="{BB962C8B-B14F-4D97-AF65-F5344CB8AC3E}">
        <p14:creationId xmlns:p14="http://schemas.microsoft.com/office/powerpoint/2010/main" val="4189881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5105400" cy="1143000"/>
          </a:xfrm>
        </p:spPr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sz="2800" dirty="0"/>
              <a:t>We take an input signal and move it to a carrier frequency (f</a:t>
            </a:r>
            <a:r>
              <a:rPr lang="en-US" sz="2800" baseline="-25000" dirty="0"/>
              <a:t>c</a:t>
            </a:r>
            <a:r>
              <a:rPr lang="en-US" sz="2800" dirty="0"/>
              <a:t>) in a number of way.</a:t>
            </a:r>
          </a:p>
          <a:p>
            <a:pPr lvl="1"/>
            <a:r>
              <a:rPr lang="en-US" sz="2400" dirty="0"/>
              <a:t>We can vary the amplitude of the signal</a:t>
            </a:r>
          </a:p>
          <a:p>
            <a:pPr lvl="1"/>
            <a:r>
              <a:rPr lang="en-US" sz="2400" dirty="0"/>
              <a:t>We can vary the frequency of the signal.</a:t>
            </a:r>
          </a:p>
          <a:p>
            <a:pPr lvl="1"/>
            <a:r>
              <a:rPr lang="en-US" sz="2400" dirty="0"/>
              <a:t>We can vary the phase of the signal.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 descr="http://www.ni.com/cms/images/devzone/tut/dhall_analog_mod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3208"/>
            <a:ext cx="4324350" cy="3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078913" y="6550223"/>
            <a:ext cx="406508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Figure from </a:t>
            </a:r>
            <a:r>
              <a:rPr lang="en-US" sz="1400" dirty="0">
                <a:hlinkClick r:id="rId5"/>
              </a:rPr>
              <a:t>http://www.ni.com/white-paper/4805/en/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4485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76600" y="609600"/>
            <a:ext cx="5181600" cy="1143000"/>
          </a:xfrm>
        </p:spPr>
        <p:txBody>
          <a:bodyPr/>
          <a:lstStyle/>
          <a:p>
            <a:r>
              <a:rPr lang="en-US" dirty="0"/>
              <a:t>Terms: “keying”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dirty="0"/>
              <a:t>Keying is a family of modulations where we allow only a predetermined set of values.</a:t>
            </a:r>
          </a:p>
          <a:p>
            <a:pPr lvl="1"/>
            <a:r>
              <a:rPr lang="en-US" dirty="0"/>
              <a:t>Here, frequency and phase only have two values, so those two examples are “keying”</a:t>
            </a:r>
          </a:p>
          <a:p>
            <a:pPr lvl="2"/>
            <a:r>
              <a:rPr lang="en-US" dirty="0"/>
              <a:t>Note phase and frequency could be continuous rather than discrete. 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 descr="http://www.ni.com/cms/images/devzone/tut/dhall_analog_modulatio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13208"/>
            <a:ext cx="4324350" cy="304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5461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7600" y="137160"/>
            <a:ext cx="4800600" cy="1615440"/>
          </a:xfrm>
        </p:spPr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Amplitude-Shift Keying (ASK)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Changes amplitude of the transmitted signal based on the data being sent</a:t>
            </a:r>
          </a:p>
          <a:p>
            <a:r>
              <a:rPr lang="en-US" sz="2800" dirty="0"/>
              <a:t>Assigns specific amplitudes for 1's and 0's</a:t>
            </a:r>
          </a:p>
          <a:p>
            <a:r>
              <a:rPr lang="en-US" sz="2800" dirty="0"/>
              <a:t>On-off Keying (OOK) is a simple form of ASK</a:t>
            </a:r>
          </a:p>
        </p:txBody>
      </p:sp>
      <p:sp>
        <p:nvSpPr>
          <p:cNvPr id="7" name="Shape 185"/>
          <p:cNvSpPr/>
          <p:nvPr/>
        </p:nvSpPr>
        <p:spPr>
          <a:xfrm>
            <a:off x="1036064" y="4207876"/>
            <a:ext cx="7071869" cy="2192924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86"/>
          <p:cNvSpPr txBox="1"/>
          <p:nvPr/>
        </p:nvSpPr>
        <p:spPr>
          <a:xfrm>
            <a:off x="1301550" y="6410500"/>
            <a:ext cx="65408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Figure from 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5"/>
                <a:rtl val="0"/>
              </a:rPr>
              <a:t>http://www.ele.uri.edu/Courses/ele436/labs/ASKnFSK.pdf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262459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7600" y="137160"/>
            <a:ext cx="4800600" cy="1615440"/>
          </a:xfrm>
        </p:spPr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Frequency Shift Keying (FSK)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Changes frequency of the transmitted signal based on the data being sent</a:t>
            </a:r>
          </a:p>
          <a:p>
            <a:r>
              <a:rPr lang="en-US" dirty="0"/>
              <a:t>Assigns specific frequencies for 1's and 0's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86"/>
          <p:cNvSpPr txBox="1"/>
          <p:nvPr/>
        </p:nvSpPr>
        <p:spPr>
          <a:xfrm>
            <a:off x="1301550" y="6410500"/>
            <a:ext cx="65408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Figure from 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hlinkClick r:id="rId4"/>
                <a:rtl val="0"/>
              </a:rPr>
              <a:t>http://www.ele.uri.edu/Courses/ele436/labs/ASKnFSK.pdf</a:t>
            </a: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 </a:t>
            </a:r>
          </a:p>
        </p:txBody>
      </p:sp>
      <p:sp>
        <p:nvSpPr>
          <p:cNvPr id="13" name="Shape 193"/>
          <p:cNvSpPr/>
          <p:nvPr/>
        </p:nvSpPr>
        <p:spPr>
          <a:xfrm>
            <a:off x="1301550" y="3886200"/>
            <a:ext cx="6592534" cy="232413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98002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038600"/>
            <a:ext cx="6505575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3657600" y="137160"/>
            <a:ext cx="4800600" cy="1615440"/>
          </a:xfrm>
        </p:spPr>
        <p:txBody>
          <a:bodyPr/>
          <a:lstStyle/>
          <a:p>
            <a:r>
              <a:rPr lang="en-US" dirty="0"/>
              <a:t>Example:</a:t>
            </a:r>
            <a:br>
              <a:rPr lang="en-US" dirty="0"/>
            </a:br>
            <a:r>
              <a:rPr lang="en-US" dirty="0"/>
              <a:t>Phase Shift Keying (PSK)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9600" y="1981200"/>
            <a:ext cx="7924800" cy="4114800"/>
          </a:xfrm>
        </p:spPr>
        <p:txBody>
          <a:bodyPr/>
          <a:lstStyle/>
          <a:p>
            <a:r>
              <a:rPr lang="en-US" sz="2800" dirty="0"/>
              <a:t>Changes phase of the transmitted signal based on the data being sent</a:t>
            </a:r>
          </a:p>
          <a:p>
            <a:r>
              <a:rPr lang="en-US" sz="2800" dirty="0"/>
              <a:t>Send a 0 with 0</a:t>
            </a:r>
            <a:r>
              <a:rPr lang="en-US" sz="2800" dirty="0">
                <a:sym typeface="Symbol"/>
              </a:rPr>
              <a:t> phase, 1 with 180 phase</a:t>
            </a:r>
          </a:p>
          <a:p>
            <a:r>
              <a:rPr lang="en-US" sz="2800" dirty="0">
                <a:sym typeface="Symbol"/>
              </a:rPr>
              <a:t>This case called Binary Phase Shift Keying (BPSK)</a:t>
            </a:r>
            <a:endParaRPr lang="en-US" sz="2800" dirty="0"/>
          </a:p>
          <a:p>
            <a:endParaRPr lang="en-US" sz="28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Shape 186"/>
          <p:cNvSpPr txBox="1"/>
          <p:nvPr/>
        </p:nvSpPr>
        <p:spPr>
          <a:xfrm>
            <a:off x="1301550" y="6410500"/>
            <a:ext cx="65408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Figure from </a:t>
            </a:r>
            <a:r>
              <a:rPr lang="en-US" sz="1400" dirty="0">
                <a:hlinkClick r:id="rId5"/>
              </a:rPr>
              <a:t>http://people.seas.harvard.edu/~jones/cscie129/papers/modulation_1.pdf</a:t>
            </a:r>
            <a:r>
              <a:rPr lang="en-US" sz="1400" dirty="0"/>
              <a:t> </a:t>
            </a:r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9461870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1295400"/>
          </a:xfrm>
        </p:spPr>
        <p:txBody>
          <a:bodyPr/>
          <a:lstStyle/>
          <a:p>
            <a:r>
              <a:rPr lang="en-US" dirty="0"/>
              <a:t>And we can have modulation of a continuous signal</a:t>
            </a:r>
          </a:p>
        </p:txBody>
      </p:sp>
      <p:pic>
        <p:nvPicPr>
          <p:cNvPr id="19460" name="Picture 4" descr="http://upload.wikimedia.org/wikipedia/commons/a/a4/Amfm3-en-de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652932" cy="4416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86"/>
          <p:cNvSpPr txBox="1"/>
          <p:nvPr/>
        </p:nvSpPr>
        <p:spPr>
          <a:xfrm>
            <a:off x="1301550" y="6410500"/>
            <a:ext cx="6540899" cy="400079"/>
          </a:xfrm>
          <a:prstGeom prst="rect">
            <a:avLst/>
          </a:prstGeom>
          <a:noFill/>
        </p:spPr>
        <p:txBody>
          <a:bodyPr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4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Figure from </a:t>
            </a:r>
            <a:r>
              <a:rPr lang="en-US" sz="1400" dirty="0">
                <a:hlinkClick r:id="rId4"/>
              </a:rPr>
              <a:t>http://en.wikipedia.org/wiki/Modulation</a:t>
            </a:r>
            <a:r>
              <a:rPr lang="en-US" sz="1400" dirty="0"/>
              <a:t> </a:t>
            </a:r>
            <a:endParaRPr lang="en" sz="14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5278497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r>
              <a:rPr lang="en-US" dirty="0"/>
              <a:t>Back to Keying—M-</a:t>
            </a:r>
            <a:r>
              <a:rPr lang="en-US" dirty="0" err="1"/>
              <a:t>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71600"/>
            <a:ext cx="4191000" cy="4724400"/>
          </a:xfrm>
        </p:spPr>
        <p:txBody>
          <a:bodyPr/>
          <a:lstStyle/>
          <a:p>
            <a:r>
              <a:rPr lang="en-US" dirty="0"/>
              <a:t>It’s possible to do more than binary keying.</a:t>
            </a:r>
          </a:p>
          <a:p>
            <a:pPr lvl="1"/>
            <a:r>
              <a:rPr lang="en-US" dirty="0"/>
              <a:t>Could use “M-</a:t>
            </a:r>
            <a:r>
              <a:rPr lang="en-US" dirty="0" err="1"/>
              <a:t>ary</a:t>
            </a:r>
            <a:r>
              <a:rPr lang="en-US" dirty="0"/>
              <a:t>” symbols</a:t>
            </a:r>
          </a:p>
          <a:p>
            <a:pPr lvl="2"/>
            <a:r>
              <a:rPr lang="en-US" dirty="0"/>
              <a:t>Basically have an alphabet of M symbols.</a:t>
            </a:r>
          </a:p>
          <a:p>
            <a:pPr lvl="1"/>
            <a:r>
              <a:rPr lang="en-US" dirty="0"/>
              <a:t>For ASK this would involve 4 levels of amplitude.</a:t>
            </a:r>
          </a:p>
          <a:p>
            <a:pPr lvl="2"/>
            <a:r>
              <a:rPr lang="en-US" dirty="0"/>
              <a:t>Though generally it uses 2 amplitudes, but has “negative valued” amplitudes.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398434" cy="416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86"/>
          <p:cNvSpPr txBox="1"/>
          <p:nvPr/>
        </p:nvSpPr>
        <p:spPr>
          <a:xfrm>
            <a:off x="228600" y="6410500"/>
            <a:ext cx="87630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2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Figure from </a:t>
            </a:r>
            <a:r>
              <a:rPr lang="en-US" sz="1200" dirty="0">
                <a:hlinkClick r:id="rId4"/>
              </a:rPr>
              <a:t>http://engineering.mq.edu.au/~cl/files_pdf/elec321/lect_mask.pdf</a:t>
            </a:r>
            <a:r>
              <a:rPr lang="en-US" sz="1200" dirty="0"/>
              <a:t>  </a:t>
            </a:r>
            <a:endParaRPr lang="en" sz="12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22661263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066800"/>
          </a:xfrm>
        </p:spPr>
        <p:txBody>
          <a:bodyPr/>
          <a:lstStyle/>
          <a:p>
            <a:r>
              <a:rPr lang="en-US" dirty="0"/>
              <a:t>Key “constellations”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199" y="1752600"/>
            <a:ext cx="4191001" cy="3970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33922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55" y="3962399"/>
            <a:ext cx="3755591" cy="1371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hape 186"/>
          <p:cNvSpPr txBox="1"/>
          <p:nvPr/>
        </p:nvSpPr>
        <p:spPr>
          <a:xfrm>
            <a:off x="228600" y="6410500"/>
            <a:ext cx="87630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200" kern="0" dirty="0">
                <a:solidFill>
                  <a:srgbClr val="000000"/>
                </a:solidFill>
                <a:latin typeface="Arial"/>
                <a:cs typeface="Arial"/>
                <a:sym typeface="Arial"/>
                <a:rtl val="0"/>
              </a:rPr>
              <a:t>New figures from </a:t>
            </a:r>
            <a:r>
              <a:rPr lang="en-US" sz="1200" dirty="0">
                <a:hlinkClick r:id="rId6"/>
              </a:rPr>
              <a:t>http://www.eecs.yorku.ca/course_archive/2010-11/F/3213/CSE3213_07_ShiftKeying_F2010.pdf</a:t>
            </a:r>
            <a:r>
              <a:rPr lang="en-US" sz="1200" dirty="0"/>
              <a:t> </a:t>
            </a:r>
            <a:endParaRPr lang="en" sz="1200" kern="0" dirty="0">
              <a:solidFill>
                <a:srgbClr val="000000"/>
              </a:solidFill>
              <a:latin typeface="Arial"/>
              <a:cs typeface="Arial"/>
              <a:sym typeface="Arial"/>
              <a:rtl val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35945" y="5726622"/>
            <a:ext cx="4071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Draw the 4-ASK constellation. </a:t>
            </a:r>
          </a:p>
        </p:txBody>
      </p:sp>
    </p:spTree>
    <p:extLst>
      <p:ext uri="{BB962C8B-B14F-4D97-AF65-F5344CB8AC3E}">
        <p14:creationId xmlns:p14="http://schemas.microsoft.com/office/powerpoint/2010/main" val="265241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Wireless communications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2800" dirty="0"/>
              <a:t>Next 2.5 lectures are going to cover wireless communication</a:t>
            </a:r>
          </a:p>
          <a:p>
            <a:pPr lvl="1"/>
            <a:r>
              <a:rPr lang="en-US" altLang="en-US" sz="2400" dirty="0"/>
              <a:t>Both theory and practice.</a:t>
            </a:r>
          </a:p>
          <a:p>
            <a:pPr marL="457200" lvl="1" indent="0">
              <a:buNone/>
            </a:pPr>
            <a:endParaRPr lang="en-US" altLang="en-US" sz="1600" dirty="0"/>
          </a:p>
          <a:p>
            <a:r>
              <a:rPr lang="en-US" altLang="en-US" sz="2800" dirty="0"/>
              <a:t>If you’ve had a communication systems class, there will be some overlap</a:t>
            </a:r>
          </a:p>
          <a:p>
            <a:pPr lvl="1"/>
            <a:r>
              <a:rPr lang="en-US" altLang="en-US" sz="2400" dirty="0"/>
              <a:t>And we will be focusing on digital where we can</a:t>
            </a:r>
          </a:p>
          <a:p>
            <a:pPr lvl="2"/>
            <a:r>
              <a:rPr lang="en-US" altLang="en-US" sz="2000" dirty="0"/>
              <a:t>Though that’s still a lot of analog.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constellations </a:t>
            </a:r>
          </a:p>
        </p:txBody>
      </p:sp>
      <p:pic>
        <p:nvPicPr>
          <p:cNvPr id="25602" name="Picture 2" descr="https://upload.wikimedia.org/wikipedia/commons/thumb/1/11/8PSK_Gray_Coded.svg/626px-8PSK_Gray_Coded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057400"/>
            <a:ext cx="2702253" cy="2801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66800" y="4906961"/>
            <a:ext cx="10070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8-PSK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3276601" y="1784927"/>
            <a:ext cx="2514600" cy="3583699"/>
            <a:chOff x="3962400" y="1752600"/>
            <a:chExt cx="3209925" cy="4216189"/>
          </a:xfrm>
        </p:grpSpPr>
        <p:pic>
          <p:nvPicPr>
            <p:cNvPr id="25604" name="Picture 4" descr="https://upload.wikimedia.org/wikipedia/commons/thumb/1/1e/16QAM_Gray_Coded.svg/641px-16QAM_Gray_Coded.svg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752600"/>
              <a:ext cx="3209925" cy="338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4041142" y="5137792"/>
              <a:ext cx="30524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16-QAM</a:t>
              </a:r>
            </a:p>
            <a:p>
              <a:pPr algn="ctr"/>
              <a:r>
                <a:rPr lang="en-US" dirty="0"/>
                <a:t>(Quadrature amplitude)</a:t>
              </a:r>
            </a:p>
          </p:txBody>
        </p:sp>
      </p:grpSp>
      <p:sp>
        <p:nvSpPr>
          <p:cNvPr id="10" name="Shape 186"/>
          <p:cNvSpPr txBox="1"/>
          <p:nvPr/>
        </p:nvSpPr>
        <p:spPr>
          <a:xfrm>
            <a:off x="228600" y="6410500"/>
            <a:ext cx="87630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20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Figures from </a:t>
            </a:r>
            <a:r>
              <a:rPr lang="en-US" sz="1200" dirty="0">
                <a:latin typeface="+mn-lt"/>
              </a:rPr>
              <a:t>Wikipedia</a:t>
            </a:r>
            <a:endParaRPr lang="en" sz="1200" kern="0" dirty="0">
              <a:solidFill>
                <a:srgbClr val="000000"/>
              </a:solidFill>
              <a:latin typeface="+mn-lt"/>
              <a:cs typeface="Arial"/>
              <a:sym typeface="Arial"/>
              <a:rtl val="0"/>
            </a:endParaRPr>
          </a:p>
        </p:txBody>
      </p:sp>
      <p:pic>
        <p:nvPicPr>
          <p:cNvPr id="25606" name="Picture 6" descr="https://upload.wikimedia.org/wikipedia/commons/thumb/8/8f/QPSK_Gray_Coded.svg/200px-QPSK_Gray_Coded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916016"/>
            <a:ext cx="2514600" cy="2615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81488" y="4641653"/>
            <a:ext cx="1718739" cy="15081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4-PSK</a:t>
            </a:r>
          </a:p>
          <a:p>
            <a:pPr algn="ctr"/>
            <a:r>
              <a:rPr lang="en-US" dirty="0"/>
              <a:t>QPSK</a:t>
            </a:r>
          </a:p>
          <a:p>
            <a:pPr algn="ctr"/>
            <a:r>
              <a:rPr lang="en-US" dirty="0"/>
              <a:t>4-QAM</a:t>
            </a:r>
          </a:p>
          <a:p>
            <a:pPr algn="ctr"/>
            <a:r>
              <a:rPr lang="en-US" sz="2000" dirty="0"/>
              <a:t>(lots of names)</a:t>
            </a:r>
            <a:endParaRPr lang="en-US" dirty="0"/>
          </a:p>
        </p:txBody>
      </p:sp>
      <p:sp>
        <p:nvSpPr>
          <p:cNvPr id="13" name="Shape 186"/>
          <p:cNvSpPr txBox="1"/>
          <p:nvPr/>
        </p:nvSpPr>
        <p:spPr>
          <a:xfrm>
            <a:off x="6692900" y="6149758"/>
            <a:ext cx="23622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QPSK=</a:t>
            </a:r>
            <a:r>
              <a:rPr lang="en-US" sz="1200" kern="0" dirty="0" err="1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quadriphase</a:t>
            </a:r>
            <a:r>
              <a:rPr lang="en-US" sz="120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 PSK.  Really.</a:t>
            </a:r>
            <a:endParaRPr lang="en" sz="1200" kern="0" dirty="0">
              <a:solidFill>
                <a:srgbClr val="000000"/>
              </a:solidFill>
              <a:latin typeface="+mn-lt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95488089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QAM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Can be thought of as varying phase and amplitude for each symbol.</a:t>
            </a:r>
          </a:p>
          <a:p>
            <a:pPr lvl="1"/>
            <a:r>
              <a:rPr lang="en-US" dirty="0"/>
              <a:t>Can also be thought of as mixing two signals 90 degrees out of phase.</a:t>
            </a:r>
          </a:p>
          <a:p>
            <a:pPr lvl="2"/>
            <a:r>
              <a:rPr lang="en-US" dirty="0"/>
              <a:t>I and Q.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066800" y="1828800"/>
            <a:ext cx="3209925" cy="4216189"/>
            <a:chOff x="3962400" y="1752600"/>
            <a:chExt cx="3209925" cy="4216189"/>
          </a:xfrm>
        </p:grpSpPr>
        <p:pic>
          <p:nvPicPr>
            <p:cNvPr id="10" name="Picture 4" descr="https://upload.wikimedia.org/wikipedia/commons/thumb/1/1e/16QAM_Gray_Coded.svg/641px-16QAM_Gray_Coded.svg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62400" y="1752600"/>
              <a:ext cx="3209925" cy="33851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4041142" y="5137792"/>
              <a:ext cx="3052439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/>
                <a:t>16-QAM</a:t>
              </a:r>
            </a:p>
            <a:p>
              <a:pPr algn="ctr"/>
              <a:r>
                <a:rPr lang="en-US" dirty="0"/>
                <a:t>(Quadrature amplitude)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199345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upload.wikimedia.org/wikipedia/commons/9/90/QAM16_Demonstration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066800"/>
            <a:ext cx="6408420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hape 186"/>
          <p:cNvSpPr txBox="1"/>
          <p:nvPr/>
        </p:nvSpPr>
        <p:spPr>
          <a:xfrm>
            <a:off x="228600" y="6410500"/>
            <a:ext cx="8763000" cy="369302"/>
          </a:xfrm>
          <a:prstGeom prst="rect">
            <a:avLst/>
          </a:prstGeom>
          <a:noFill/>
        </p:spPr>
        <p:txBody>
          <a:bodyPr wrap="square" lIns="91425" tIns="91425" rIns="91425" bIns="91425" anchor="t" anchorCtr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" sz="1200" kern="0" dirty="0">
                <a:solidFill>
                  <a:srgbClr val="000000"/>
                </a:solidFill>
                <a:latin typeface="+mn-lt"/>
                <a:cs typeface="Arial"/>
                <a:sym typeface="Arial"/>
                <a:rtl val="0"/>
              </a:rPr>
              <a:t>Animation from </a:t>
            </a:r>
            <a:r>
              <a:rPr lang="en-US" sz="1200" dirty="0">
                <a:latin typeface="+mn-lt"/>
              </a:rPr>
              <a:t>Wikipedia</a:t>
            </a:r>
            <a:endParaRPr lang="en" sz="1200" kern="0" dirty="0">
              <a:solidFill>
                <a:srgbClr val="000000"/>
              </a:solidFill>
              <a:latin typeface="+mn-lt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15151717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So, who cares?</a:t>
            </a:r>
            <a:br>
              <a:rPr lang="en-US" dirty="0"/>
            </a:br>
            <a:r>
              <a:rPr lang="en-US" dirty="0"/>
              <a:t>Noise immunity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791200" y="1981200"/>
            <a:ext cx="3200400" cy="4876800"/>
          </a:xfrm>
        </p:spPr>
        <p:txBody>
          <a:bodyPr/>
          <a:lstStyle/>
          <a:p>
            <a:r>
              <a:rPr lang="en-US" sz="2600" dirty="0"/>
              <a:t>Looking at signal-to-noise ratio needed to maintain a low bit error rate.</a:t>
            </a:r>
          </a:p>
          <a:p>
            <a:pPr lvl="1"/>
            <a:r>
              <a:rPr lang="en-US" sz="2400" dirty="0"/>
              <a:t>Notice BPSK and QPSK are least noise-sensitive.</a:t>
            </a:r>
          </a:p>
          <a:p>
            <a:pPr lvl="1"/>
            <a:r>
              <a:rPr lang="en-US" sz="2400" dirty="0"/>
              <a:t>And as “M” goes up, we get more noise sensitive.</a:t>
            </a:r>
          </a:p>
          <a:p>
            <a:pPr lvl="2"/>
            <a:r>
              <a:rPr lang="en-US" sz="1800" dirty="0"/>
              <a:t>Easier to confuse symbols!</a:t>
            </a:r>
          </a:p>
        </p:txBody>
      </p:sp>
      <p:sp>
        <p:nvSpPr>
          <p:cNvPr id="3" name="Rectangle 2"/>
          <p:cNvSpPr/>
          <p:nvPr/>
        </p:nvSpPr>
        <p:spPr>
          <a:xfrm>
            <a:off x="328127" y="63246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https://en.wikipedia.org/wiki/Eb/N0</a:t>
            </a:r>
          </a:p>
        </p:txBody>
      </p:sp>
      <p:pic>
        <p:nvPicPr>
          <p:cNvPr id="6" name="Picture 2" descr="undefined">
            <a:extLst>
              <a:ext uri="{FF2B5EF4-FFF2-40B4-BE49-F238E27FC236}">
                <a16:creationId xmlns:a16="http://schemas.microsoft.com/office/drawing/2014/main" id="{5676A008-F3EB-4D1B-95C4-1F54A2FD1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510" y="1933311"/>
            <a:ext cx="5573712" cy="4389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5111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But also need to consider bandwidth requirements</a:t>
            </a: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057400"/>
            <a:ext cx="8779099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4800" y="5638800"/>
            <a:ext cx="5618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Note: 10dB=10x, 20dB=100x, 30dB=1000x</a:t>
            </a:r>
          </a:p>
        </p:txBody>
      </p:sp>
    </p:spTree>
    <p:extLst>
      <p:ext uri="{BB962C8B-B14F-4D97-AF65-F5344CB8AC3E}">
        <p14:creationId xmlns:p14="http://schemas.microsoft.com/office/powerpoint/2010/main" val="73787627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609600"/>
            <a:ext cx="5105400" cy="1143000"/>
          </a:xfrm>
        </p:spPr>
        <p:txBody>
          <a:bodyPr/>
          <a:lstStyle/>
          <a:p>
            <a:r>
              <a:rPr lang="en-US" dirty="0"/>
              <a:t>Modulation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 we have a lot of modulation choices.</a:t>
            </a:r>
          </a:p>
          <a:p>
            <a:pPr lvl="1"/>
            <a:r>
              <a:rPr lang="en-US" dirty="0"/>
              <a:t>Could view it all as FSK and everything else.</a:t>
            </a:r>
          </a:p>
          <a:p>
            <a:pPr lvl="1"/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" y="137160"/>
            <a:ext cx="3079148" cy="1694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27393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7201" y="609600"/>
            <a:ext cx="4571999" cy="1143000"/>
          </a:xfrm>
        </p:spPr>
        <p:txBody>
          <a:bodyPr/>
          <a:lstStyle/>
          <a:p>
            <a:r>
              <a:rPr lang="en-US" dirty="0"/>
              <a:t>Wireless messages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7924800" cy="3505200"/>
          </a:xfrm>
        </p:spPr>
        <p:txBody>
          <a:bodyPr/>
          <a:lstStyle/>
          <a:p>
            <a:r>
              <a:rPr lang="en-US" dirty="0"/>
              <a:t>Sending a message</a:t>
            </a:r>
          </a:p>
          <a:p>
            <a:pPr lvl="1"/>
            <a:r>
              <a:rPr lang="en-US" dirty="0"/>
              <a:t>We first compress the source (source encoding)</a:t>
            </a:r>
          </a:p>
          <a:p>
            <a:pPr lvl="1"/>
            <a:r>
              <a:rPr lang="en-US" dirty="0"/>
              <a:t>Then add error correction (channel encoding)</a:t>
            </a:r>
          </a:p>
          <a:p>
            <a:pPr lvl="1"/>
            <a:r>
              <a:rPr lang="en-US" dirty="0"/>
              <a:t>Then modulate the signal</a:t>
            </a:r>
          </a:p>
          <a:p>
            <a:r>
              <a:rPr lang="en-US" dirty="0"/>
              <a:t>Each of these steps is fairly complex</a:t>
            </a:r>
          </a:p>
          <a:p>
            <a:pPr lvl="1"/>
            <a:r>
              <a:rPr lang="en-US" dirty="0"/>
              <a:t>We spent more time on modulation, because our </a:t>
            </a:r>
            <a:r>
              <a:rPr lang="en-US" dirty="0" err="1"/>
              <a:t>prereq</a:t>
            </a:r>
            <a:r>
              <a:rPr lang="en-US" dirty="0"/>
              <a:t>. classes don’t cover it.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199" y="0"/>
            <a:ext cx="4343400" cy="245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57196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Shannon’s limit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First question about the medium:</a:t>
            </a:r>
          </a:p>
          <a:p>
            <a:pPr lvl="1"/>
            <a:r>
              <a:rPr lang="en-US" dirty="0"/>
              <a:t>How fast can we hope to send data?</a:t>
            </a:r>
          </a:p>
          <a:p>
            <a:r>
              <a:rPr lang="en-US" dirty="0"/>
              <a:t>Answered by Claude Shannon (given some reasonable assumptions)</a:t>
            </a:r>
          </a:p>
          <a:p>
            <a:pPr lvl="1"/>
            <a:r>
              <a:rPr lang="en-US" dirty="0"/>
              <a:t>Assuming we have only Gaussian noise, provides a bound on the rate of </a:t>
            </a:r>
            <a:r>
              <a:rPr lang="en-US" i="1" dirty="0"/>
              <a:t>information</a:t>
            </a:r>
            <a:r>
              <a:rPr lang="en-US" dirty="0"/>
              <a:t> that can be reliably moved over a channel.</a:t>
            </a:r>
          </a:p>
          <a:p>
            <a:pPr lvl="2"/>
            <a:r>
              <a:rPr lang="en-US" dirty="0"/>
              <a:t>That includes error correction and whatever other games you care to play.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60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0"/>
            <a:ext cx="9029700" cy="672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152400"/>
            <a:ext cx="34290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dirty="0">
                <a:solidFill>
                  <a:prstClr val="white"/>
                </a:solidFill>
              </a:rPr>
              <a:t>Taken from a slide by Dr. Stark</a:t>
            </a:r>
          </a:p>
        </p:txBody>
      </p:sp>
    </p:spTree>
    <p:extLst>
      <p:ext uri="{BB962C8B-B14F-4D97-AF65-F5344CB8AC3E}">
        <p14:creationId xmlns:p14="http://schemas.microsoft.com/office/powerpoint/2010/main" val="19875687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Shannon–Hartley theorem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We’ll use a different version of this called the Shannon-Hartley theorem.</a:t>
            </a:r>
            <a:br>
              <a:rPr lang="en-US" dirty="0"/>
            </a:br>
            <a:br>
              <a:rPr lang="en-US" dirty="0"/>
            </a:br>
            <a:br>
              <a:rPr lang="en-US" dirty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</a:t>
            </a:r>
            <a:r>
              <a:rPr lang="en-US" dirty="0"/>
              <a:t> is the channel capacity in bits per second;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</a:t>
            </a:r>
            <a:r>
              <a:rPr lang="en-US" dirty="0"/>
              <a:t> is the bandwidth of the channel in hertz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</a:t>
            </a:r>
            <a:r>
              <a:rPr lang="en-US" dirty="0"/>
              <a:t> is the total received signal power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</a:t>
            </a:r>
            <a:r>
              <a:rPr lang="en-US" dirty="0"/>
              <a:t> is the total noise,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590800"/>
            <a:ext cx="2697163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81000" y="6248400"/>
            <a:ext cx="2016125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Adapted from Wikipedia.</a:t>
            </a:r>
          </a:p>
        </p:txBody>
      </p:sp>
    </p:spTree>
    <p:extLst>
      <p:ext uri="{BB962C8B-B14F-4D97-AF65-F5344CB8AC3E}">
        <p14:creationId xmlns:p14="http://schemas.microsoft.com/office/powerpoint/2010/main" val="281072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Wireless and embedded?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3810000" cy="4114800"/>
          </a:xfrm>
        </p:spPr>
        <p:txBody>
          <a:bodyPr/>
          <a:lstStyle/>
          <a:p>
            <a:r>
              <a:rPr lang="en-US" dirty="0"/>
              <a:t>As should be obvious, modern embedded systems are tied closely to wireless communication.</a:t>
            </a:r>
          </a:p>
          <a:p>
            <a:pPr lvl="1"/>
            <a:r>
              <a:rPr lang="en-US" dirty="0"/>
              <a:t>Think about your projects.</a:t>
            </a:r>
          </a:p>
          <a:p>
            <a:r>
              <a:rPr lang="en-US" dirty="0"/>
              <a:t>Applications include the home…</a:t>
            </a:r>
          </a:p>
          <a:p>
            <a:pPr lvl="1"/>
            <a:endParaRPr lang="en-US" dirty="0"/>
          </a:p>
        </p:txBody>
      </p:sp>
      <p:pic>
        <p:nvPicPr>
          <p:cNvPr id="1026" name="Picture 2" descr="http://uxmag.com/sites/default/files/uploads/itzkovitch-internet-of-things/internet-of-things-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310" y="1447800"/>
            <a:ext cx="4251690" cy="225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community.cadence.com/CSSharedFiles/blogs/ip/IoT-Home-PPT-Slide--edited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54"/>
          <a:stretch/>
        </p:blipFill>
        <p:spPr bwMode="auto">
          <a:xfrm>
            <a:off x="4648201" y="3701196"/>
            <a:ext cx="4495800" cy="308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  <p:extLst>
      <p:ext uri="{BB962C8B-B14F-4D97-AF65-F5344CB8AC3E}">
        <p14:creationId xmlns:p14="http://schemas.microsoft.com/office/powerpoint/2010/main" val="30757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Comments (1/2)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This is a </a:t>
            </a:r>
            <a:r>
              <a:rPr lang="en-US" i="1" dirty="0"/>
              <a:t>limit</a:t>
            </a:r>
            <a:r>
              <a:rPr lang="en-US" dirty="0"/>
              <a:t>.  It says that you can, in </a:t>
            </a:r>
            <a:r>
              <a:rPr lang="en-US" i="1" dirty="0"/>
              <a:t>theory</a:t>
            </a:r>
            <a:r>
              <a:rPr lang="en-US" dirty="0"/>
              <a:t>, communicate that much </a:t>
            </a:r>
            <a:r>
              <a:rPr lang="en-US" b="1" i="1" dirty="0"/>
              <a:t>data</a:t>
            </a:r>
            <a:r>
              <a:rPr lang="en-US" dirty="0"/>
              <a:t> with an arbitrarily tight bound on error.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Not that  you won’t get errors at that data rate.  Rather that it’s possible you can find an error correction scheme that can fix things up.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Such schemes may </a:t>
            </a:r>
            <a:r>
              <a:rPr lang="en-US" i="1" dirty="0"/>
              <a:t>require</a:t>
            </a:r>
            <a:r>
              <a:rPr lang="en-US" dirty="0"/>
              <a:t> really </a:t>
            </a:r>
            <a:r>
              <a:rPr lang="en-US" u="sng" dirty="0"/>
              <a:t>really</a:t>
            </a:r>
            <a:r>
              <a:rPr lang="en-US" dirty="0"/>
              <a:t> long block sizes and so may be computationally intractable.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There are a number of proofs. 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IEEE reprinted the original paper in 1998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>
                <a:hlinkClick r:id="rId3"/>
              </a:rPr>
              <a:t>http://www.stanford.edu/class/ee104/shannonpaper.pdf</a:t>
            </a:r>
            <a:r>
              <a:rPr lang="en-US" dirty="0"/>
              <a:t> 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More than we are going to do.</a:t>
            </a:r>
          </a:p>
          <a:p>
            <a:pPr lvl="2" eaLnBrk="1" fontAlgn="auto" hangingPunct="1">
              <a:spcAft>
                <a:spcPts val="0"/>
              </a:spcAft>
              <a:defRPr/>
            </a:pPr>
            <a:r>
              <a:rPr lang="en-US" dirty="0"/>
              <a:t>Let’s just be sure we can A) understand it and B) use it.</a:t>
            </a:r>
          </a:p>
        </p:txBody>
      </p:sp>
    </p:spTree>
    <p:extLst>
      <p:ext uri="{BB962C8B-B14F-4D97-AF65-F5344CB8AC3E}">
        <p14:creationId xmlns:p14="http://schemas.microsoft.com/office/powerpoint/2010/main" val="327919785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Comments (2/2)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What are the assumptions made in the proof?</a:t>
            </a:r>
          </a:p>
          <a:p>
            <a:pPr lvl="1" eaLnBrk="1" hangingPunct="1"/>
            <a:r>
              <a:rPr lang="en-US" sz="2400" dirty="0"/>
              <a:t>All noise is Gaussian in distribution.</a:t>
            </a:r>
          </a:p>
          <a:p>
            <a:pPr lvl="2" eaLnBrk="1" hangingPunct="1"/>
            <a:r>
              <a:rPr lang="en-US" sz="2000" dirty="0"/>
              <a:t>This not only makes the math easier, it means that because the addition of Gaussians is a Gaussian, all noise sources can be modeled as a single source.</a:t>
            </a:r>
          </a:p>
          <a:p>
            <a:pPr lvl="2" eaLnBrk="1" hangingPunct="1"/>
            <a:r>
              <a:rPr lang="en-US" sz="2000" dirty="0"/>
              <a:t>Also note, this includes our inability to distinguish different voltages.</a:t>
            </a:r>
          </a:p>
          <a:p>
            <a:pPr lvl="3" eaLnBrk="1" hangingPunct="1"/>
            <a:r>
              <a:rPr lang="en-US" sz="1800" dirty="0"/>
              <a:t>Effectively quantization noise and also treated as a Gaussian (though it </a:t>
            </a:r>
            <a:r>
              <a:rPr lang="en-US" sz="1800" dirty="0" err="1"/>
              <a:t>ain’t</a:t>
            </a:r>
            <a:r>
              <a:rPr lang="en-US" sz="1800" dirty="0"/>
              <a:t>) </a:t>
            </a:r>
          </a:p>
          <a:p>
            <a:pPr eaLnBrk="1" hangingPunct="1"/>
            <a:r>
              <a:rPr lang="en-US" sz="2800" dirty="0"/>
              <a:t>Can people actually do this?</a:t>
            </a:r>
          </a:p>
          <a:p>
            <a:pPr lvl="1" eaLnBrk="1" hangingPunct="1"/>
            <a:r>
              <a:rPr lang="en-US" sz="2400" dirty="0"/>
              <a:t>They can get really close. </a:t>
            </a:r>
          </a:p>
          <a:p>
            <a:pPr lvl="2" eaLnBrk="1" hangingPunct="1"/>
            <a:r>
              <a:rPr lang="en-US" sz="2000" dirty="0"/>
              <a:t>Turbo codes, </a:t>
            </a:r>
          </a:p>
          <a:p>
            <a:pPr lvl="2" eaLnBrk="1" hangingPunct="1"/>
            <a:r>
              <a:rPr lang="en-US" sz="2000" dirty="0"/>
              <a:t>Low density parity check codes.</a:t>
            </a:r>
          </a:p>
        </p:txBody>
      </p:sp>
    </p:spTree>
    <p:extLst>
      <p:ext uri="{BB962C8B-B14F-4D97-AF65-F5344CB8AC3E}">
        <p14:creationId xmlns:p14="http://schemas.microsoft.com/office/powerpoint/2010/main" val="33670884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(1/2)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dirty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</a:t>
            </a:r>
            <a:r>
              <a:rPr lang="en-US" dirty="0"/>
              <a:t> is the channel capacity in bits per second;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</a:t>
            </a:r>
            <a:r>
              <a:rPr lang="en-US" dirty="0"/>
              <a:t> is the bandwidth of the channel in Hertz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</a:t>
            </a:r>
            <a:r>
              <a:rPr lang="en-US" dirty="0"/>
              <a:t> is the total received signal power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</a:t>
            </a:r>
            <a:r>
              <a:rPr lang="en-US" dirty="0"/>
              <a:t> is the total noise,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the SNR is 20 dB, and the bandwidth available is 4 kHz what is the channel capacity?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Part 1: convert dB to a ratio (it’s power so it’s base 10)</a:t>
            </a:r>
          </a:p>
          <a:p>
            <a:pPr lvl="1" eaLnBrk="1" fontAlgn="auto" hangingPunct="1">
              <a:spcAft>
                <a:spcPts val="0"/>
              </a:spcAft>
              <a:defRPr/>
            </a:pPr>
            <a:r>
              <a:rPr lang="en-US" dirty="0"/>
              <a:t>Part 2: Plug and chug.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en-US" dirty="0"/>
          </a:p>
        </p:txBody>
      </p:sp>
      <p:pic>
        <p:nvPicPr>
          <p:cNvPr id="1843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2438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248400"/>
            <a:ext cx="2016125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Adapted from Wikipedia.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D3F678-140D-4DCB-8812-B7E0EF142420}"/>
              </a:ext>
            </a:extLst>
          </p:cNvPr>
          <p:cNvSpPr txBox="1"/>
          <p:nvPr/>
        </p:nvSpPr>
        <p:spPr>
          <a:xfrm>
            <a:off x="4876800" y="4648200"/>
            <a:ext cx="23759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/>
              <a:t>db</a:t>
            </a:r>
            <a:r>
              <a:rPr lang="en-US" b="1" dirty="0"/>
              <a:t> = 10 log P</a:t>
            </a:r>
            <a:r>
              <a:rPr lang="en-US" b="1" baseline="-25000" dirty="0"/>
              <a:t>1</a:t>
            </a:r>
            <a:r>
              <a:rPr lang="en-US" b="1" dirty="0"/>
              <a:t>/P</a:t>
            </a:r>
            <a:r>
              <a:rPr lang="en-US" b="1" baseline="-25000" dirty="0"/>
              <a:t>0</a:t>
            </a:r>
          </a:p>
          <a:p>
            <a:r>
              <a:rPr lang="en-US" b="1" dirty="0"/>
              <a:t>P</a:t>
            </a:r>
            <a:r>
              <a:rPr lang="en-US" b="1" baseline="-25000" dirty="0"/>
              <a:t>1</a:t>
            </a:r>
            <a:r>
              <a:rPr lang="en-US" b="1" dirty="0"/>
              <a:t>=10</a:t>
            </a:r>
            <a:r>
              <a:rPr lang="en-US" b="1" baseline="30000" dirty="0"/>
              <a:t>db/10 </a:t>
            </a:r>
            <a:r>
              <a:rPr lang="en-US" b="1" dirty="0"/>
              <a:t>*P</a:t>
            </a:r>
            <a:r>
              <a:rPr lang="en-US" b="1" baseline="-25000" dirty="0"/>
              <a:t>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838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/>
              <a:t>Examples (2/2)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br>
              <a:rPr lang="en-US" dirty="0"/>
            </a:b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C</a:t>
            </a:r>
            <a:r>
              <a:rPr lang="en-US" dirty="0"/>
              <a:t> is the channel capacity in bits per second;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B</a:t>
            </a:r>
            <a:r>
              <a:rPr lang="en-US" dirty="0"/>
              <a:t> is the bandwidth of the channel in Hertz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S</a:t>
            </a:r>
            <a:r>
              <a:rPr lang="en-US" dirty="0"/>
              <a:t> is the total received signal power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/>
              <a:t>N</a:t>
            </a:r>
            <a:r>
              <a:rPr lang="en-US" dirty="0"/>
              <a:t> is the total noise, measured in Watts or Volts</a:t>
            </a:r>
            <a:r>
              <a:rPr lang="en-US" baseline="30000" dirty="0"/>
              <a:t>2</a:t>
            </a:r>
            <a:endParaRPr lang="en-US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If you wish to transmit </a:t>
            </a:r>
            <a:r>
              <a:rPr lang="en-US"/>
              <a:t>at 50,000 bits/s</a:t>
            </a:r>
            <a:r>
              <a:rPr lang="en-US" dirty="0"/>
              <a:t>, and a bandwidth of 1 MHz is available, what S/R ration can you accept?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1946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752600"/>
            <a:ext cx="2438400" cy="62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1000" y="6248400"/>
            <a:ext cx="2016125" cy="30797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/>
              <a:t>Adapted from Wikipedia.</a:t>
            </a:r>
          </a:p>
        </p:txBody>
      </p:sp>
    </p:spTree>
    <p:extLst>
      <p:ext uri="{BB962C8B-B14F-4D97-AF65-F5344CB8AC3E}">
        <p14:creationId xmlns:p14="http://schemas.microsoft.com/office/powerpoint/2010/main" val="133306796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 of Shannon’s limit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Provides an upper-bound on </a:t>
            </a:r>
            <a:r>
              <a:rPr lang="en-US" i="1" dirty="0"/>
              <a:t>information</a:t>
            </a:r>
            <a:r>
              <a:rPr lang="en-US" dirty="0"/>
              <a:t> over a channel</a:t>
            </a:r>
          </a:p>
          <a:p>
            <a:pPr lvl="1"/>
            <a:r>
              <a:rPr lang="en-US" dirty="0"/>
              <a:t>Makes assumptions about the nature of the noise.</a:t>
            </a:r>
          </a:p>
          <a:p>
            <a:r>
              <a:rPr lang="en-US" dirty="0"/>
              <a:t>To approach this bound, need to use channel encoding and modulation.</a:t>
            </a:r>
          </a:p>
          <a:p>
            <a:pPr lvl="1"/>
            <a:r>
              <a:rPr lang="en-US" dirty="0"/>
              <a:t>Some schemes (Turbo codes, Low density parity check codes) can get very close.</a:t>
            </a:r>
          </a:p>
        </p:txBody>
      </p:sp>
    </p:spTree>
    <p:extLst>
      <p:ext uri="{BB962C8B-B14F-4D97-AF65-F5344CB8AC3E}">
        <p14:creationId xmlns:p14="http://schemas.microsoft.com/office/powerpoint/2010/main" val="2819153342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Acknowledgments and 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A </a:t>
            </a:r>
            <a:r>
              <a:rPr lang="en-US" dirty="0">
                <a:hlinkClick r:id="rId3"/>
              </a:rPr>
              <a:t>9 hour talk </a:t>
            </a:r>
            <a:r>
              <a:rPr lang="en-US" dirty="0"/>
              <a:t>by David </a:t>
            </a:r>
            <a:r>
              <a:rPr lang="en-US" dirty="0" err="1"/>
              <a:t>Tse</a:t>
            </a:r>
            <a:r>
              <a:rPr lang="en-US" dirty="0"/>
              <a:t> has been extremely useful and is a basis for me actually understanding anything (though I’m by no means through it all)</a:t>
            </a:r>
          </a:p>
          <a:p>
            <a:r>
              <a:rPr lang="en-US" dirty="0"/>
              <a:t>A talk given by Mike Denko, Alex </a:t>
            </a:r>
            <a:r>
              <a:rPr lang="en-US" dirty="0" err="1"/>
              <a:t>Motalleb</a:t>
            </a:r>
            <a:r>
              <a:rPr lang="en-US" dirty="0"/>
              <a:t>, and Tony Qian two years ago for this class proved useful and I took a number of slides from their talk.</a:t>
            </a:r>
          </a:p>
          <a:p>
            <a:r>
              <a:rPr lang="en-US" dirty="0"/>
              <a:t>An hour long talk with </a:t>
            </a:r>
            <a:r>
              <a:rPr lang="en-US" dirty="0" err="1"/>
              <a:t>Prabal</a:t>
            </a:r>
            <a:r>
              <a:rPr lang="en-US" dirty="0"/>
              <a:t> Dutta formed the basis for the coverage of this talk.</a:t>
            </a:r>
          </a:p>
          <a:p>
            <a:r>
              <a:rPr lang="en-US" dirty="0"/>
              <a:t>Some other sources:</a:t>
            </a:r>
          </a:p>
          <a:p>
            <a:pPr lvl="1"/>
            <a:r>
              <a:rPr lang="en-US" dirty="0">
                <a:hlinkClick r:id="rId4"/>
              </a:rPr>
              <a:t>http://www.cs.cmu.edu/~prs/wirelessS12/Midterm12-solutions.pdf</a:t>
            </a:r>
            <a:r>
              <a:rPr lang="en-US" dirty="0"/>
              <a:t>  -- A nice set of questions that get at some useful calculations.</a:t>
            </a:r>
          </a:p>
          <a:p>
            <a:pPr lvl="1"/>
            <a:r>
              <a:rPr lang="en-US" dirty="0">
                <a:hlinkClick r:id="rId5"/>
              </a:rPr>
              <a:t>http://people.seas.harvard.edu/~jones/es151/prop_models/propagation.html</a:t>
            </a:r>
            <a:r>
              <a:rPr lang="en-US" dirty="0"/>
              <a:t>  all the path loss/propagation models in one place</a:t>
            </a:r>
          </a:p>
          <a:p>
            <a:pPr lvl="1"/>
            <a:r>
              <a:rPr lang="en-US" dirty="0">
                <a:hlinkClick r:id="rId6"/>
              </a:rPr>
              <a:t>http://people.seas.harvard.edu/~jones/cscie129/papers/modulation_1.pdf</a:t>
            </a:r>
            <a:r>
              <a:rPr lang="en-US" dirty="0"/>
              <a:t> very nice modulation overview.</a:t>
            </a:r>
          </a:p>
          <a:p>
            <a:pPr lvl="1"/>
            <a:endParaRPr lang="en-US" dirty="0"/>
          </a:p>
          <a:p>
            <a:r>
              <a:rPr lang="en-US" dirty="0"/>
              <a:t>I’m grateful for the above sources.  All mistakes are my own.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994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sources/references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382000" cy="41148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General</a:t>
            </a:r>
          </a:p>
          <a:p>
            <a:r>
              <a:rPr lang="en-US" sz="2000" dirty="0">
                <a:hlinkClick r:id="rId3"/>
              </a:rPr>
              <a:t>http://www.cs.cmu.edu/~prs/wirelessS12/Midterm12-solutions.pdf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Modulation</a:t>
            </a:r>
          </a:p>
          <a:p>
            <a:r>
              <a:rPr lang="en-US" sz="2000" dirty="0">
                <a:hlinkClick r:id="rId4"/>
              </a:rPr>
              <a:t>https://fetweb.ju.edu.jo/staff/ee/mhawa/421/Digital%20Modulation.pdf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5"/>
              </a:rPr>
              <a:t>http://www.ece.umd.edu/class/enee623.S2006/ch2-5_feb06.pdf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6"/>
              </a:rPr>
              <a:t>https://www.nhk.or.jp/strl/publica/bt/en/le0014.pdf</a:t>
            </a:r>
            <a:r>
              <a:rPr lang="en-US" sz="2000" dirty="0"/>
              <a:t> </a:t>
            </a:r>
          </a:p>
          <a:p>
            <a:r>
              <a:rPr lang="en-US" sz="2000" dirty="0">
                <a:hlinkClick r:id="rId7"/>
              </a:rPr>
              <a:t>http://engineering.mq.edu.au/~cl/files_pdf/elec321/lect_mask.pdf</a:t>
            </a:r>
            <a:r>
              <a:rPr lang="en-US" sz="2000" dirty="0"/>
              <a:t> (ASK)</a:t>
            </a:r>
          </a:p>
          <a:p>
            <a:r>
              <a:rPr lang="en-US" sz="2000" dirty="0">
                <a:hlinkClick r:id="rId8"/>
              </a:rPr>
              <a:t>http://www.eecs.yorku.ca/course_archive/2010-11/F/3213/CSE3213_07_ShiftKeying_F2010.pdf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8716074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Message, Medium, </a:t>
            </a:r>
            <a:br>
              <a:rPr lang="en-US" altLang="en-US" dirty="0"/>
            </a:br>
            <a:r>
              <a:rPr lang="en-US" altLang="en-US" dirty="0"/>
              <a:t>and Power &amp; noise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b="1" dirty="0"/>
              <a:t>Message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Source encoding, Channel encoding, Modulation, and</a:t>
            </a:r>
            <a:br>
              <a:rPr lang="en-US" altLang="en-US" sz="2000" dirty="0"/>
            </a:br>
            <a:r>
              <a:rPr lang="en-US" altLang="en-US" sz="2000" dirty="0"/>
              <a:t>Protocol and packets 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Medium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Shannon’s limit, Nyquist sampling, Path loss, Multi-channel, loss models, Slow and fast fading.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Signal power &amp; noise power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Receive and send power, Antennas, Expected noise floors.</a:t>
            </a:r>
          </a:p>
          <a:p>
            <a:pPr>
              <a:lnSpc>
                <a:spcPct val="90000"/>
              </a:lnSpc>
            </a:pPr>
            <a:r>
              <a:rPr lang="en-US" altLang="en-US" sz="2400" b="1" dirty="0"/>
              <a:t>Putting it together</a:t>
            </a:r>
          </a:p>
          <a:p>
            <a:pPr lvl="1">
              <a:lnSpc>
                <a:spcPct val="90000"/>
              </a:lnSpc>
            </a:pPr>
            <a:r>
              <a:rPr lang="en-US" altLang="en-US" sz="2000" dirty="0"/>
              <a:t>Modulation (again), MIMO</a:t>
            </a:r>
            <a:endParaRPr lang="en-US" altLang="en-US" sz="2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79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5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571500"/>
            <a:ext cx="6638163" cy="499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5867400"/>
            <a:ext cx="51315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</a:rPr>
              <a:t>Chart assumes BER of 1E-6 is acceptable. </a:t>
            </a:r>
            <a:br>
              <a:rPr lang="en-US" sz="1600" dirty="0">
                <a:solidFill>
                  <a:srgbClr val="0070C0"/>
                </a:solidFill>
              </a:rPr>
            </a:br>
            <a:r>
              <a:rPr lang="en-US" sz="1600" dirty="0">
                <a:solidFill>
                  <a:srgbClr val="0070C0"/>
                </a:solidFill>
              </a:rPr>
              <a:t>As implied by use of BER, this assumes no error correction.</a:t>
            </a:r>
          </a:p>
        </p:txBody>
      </p:sp>
    </p:spTree>
    <p:extLst>
      <p:ext uri="{BB962C8B-B14F-4D97-AF65-F5344CB8AC3E}">
        <p14:creationId xmlns:p14="http://schemas.microsoft.com/office/powerpoint/2010/main" val="2687454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066800"/>
          </a:xfrm>
        </p:spPr>
        <p:txBody>
          <a:bodyPr/>
          <a:lstStyle/>
          <a:p>
            <a:r>
              <a:rPr lang="en-US" dirty="0"/>
              <a:t>But certainly reach much farther</a:t>
            </a:r>
          </a:p>
        </p:txBody>
      </p:sp>
      <p:pic>
        <p:nvPicPr>
          <p:cNvPr id="2050" name="Picture 2" descr="http://www.libelium.com/wp-content/themes/libelium/images/content/applications/libelium_smart_world_infographic_b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655" y="1034143"/>
            <a:ext cx="8140689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  <p:extLst>
      <p:ext uri="{BB962C8B-B14F-4D97-AF65-F5344CB8AC3E}">
        <p14:creationId xmlns:p14="http://schemas.microsoft.com/office/powerpoint/2010/main" val="2630136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86800" cy="1143000"/>
          </a:xfrm>
        </p:spPr>
        <p:txBody>
          <a:bodyPr/>
          <a:lstStyle/>
          <a:p>
            <a:r>
              <a:rPr lang="en-US" sz="4000" dirty="0"/>
              <a:t>Lots of peer-to-peer wireless protocols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76400"/>
            <a:ext cx="8077200" cy="4419600"/>
          </a:xfrm>
        </p:spPr>
        <p:txBody>
          <a:bodyPr/>
          <a:lstStyle/>
          <a:p>
            <a:r>
              <a:rPr lang="en-US" sz="1600" b="1" dirty="0"/>
              <a:t>Wi-Fi</a:t>
            </a:r>
            <a:r>
              <a:rPr lang="en-US" sz="1600" dirty="0"/>
              <a:t> high-speed data with ranges of about 20-40 meters.  Fairly high power consumption.  If you want to get on the Internet, this is usually the way to go.</a:t>
            </a:r>
            <a:endParaRPr lang="en-US" sz="1600" b="1" dirty="0"/>
          </a:p>
          <a:p>
            <a:r>
              <a:rPr lang="en-US" sz="1600" b="1" dirty="0"/>
              <a:t>Bluetooth</a:t>
            </a:r>
            <a:r>
              <a:rPr lang="en-US" sz="1600" dirty="0"/>
              <a:t> is a global 2.4 GHz personal area network for short-range wireless communication.  Device-to-device file transfers, wireless speakers, and wireless headsets are common users.  Range can get quite long with 5.0 (~200 meters)</a:t>
            </a:r>
          </a:p>
          <a:p>
            <a:pPr lvl="1"/>
            <a:r>
              <a:rPr lang="en-US" sz="1200" b="1" dirty="0"/>
              <a:t>BLE</a:t>
            </a:r>
            <a:r>
              <a:rPr lang="en-US" sz="1200" dirty="0"/>
              <a:t> is a version of Bluetooth designed for lower-powered devices that use less data. To conserve power, BLE remains in sleep mode except when a connection is initiated. This makes it ideal for wearable fitness trackers and health monitors.</a:t>
            </a:r>
          </a:p>
          <a:p>
            <a:r>
              <a:rPr lang="en-US" sz="1600" b="1" dirty="0"/>
              <a:t>ZigBee</a:t>
            </a:r>
            <a:r>
              <a:rPr lang="en-US" sz="1600" dirty="0"/>
              <a:t> is (mostly) a 2.4 GHz mesh local area network (LAN) protocol built on 802.15.4. It was designed for building automation and still sees a lot of use there.</a:t>
            </a:r>
          </a:p>
          <a:p>
            <a:r>
              <a:rPr lang="en-US" sz="1600" b="1" dirty="0"/>
              <a:t>RFID</a:t>
            </a:r>
            <a:r>
              <a:rPr lang="en-US" sz="1600" dirty="0"/>
              <a:t> Allows passive (unpowered) devices to communicate.</a:t>
            </a:r>
          </a:p>
          <a:p>
            <a:pPr lvl="1"/>
            <a:r>
              <a:rPr lang="en-US" sz="1200" b="1" dirty="0"/>
              <a:t>NFC</a:t>
            </a:r>
            <a:r>
              <a:rPr lang="en-US" sz="1200" dirty="0"/>
              <a:t> a protocol used for very close communication. If you wave your phone to pay for groceries, you’re likely using NFC.  Closely related to RFID.</a:t>
            </a:r>
          </a:p>
          <a:p>
            <a:r>
              <a:rPr lang="en-US" sz="1600" b="1" dirty="0" err="1"/>
              <a:t>LoRaWAN</a:t>
            </a:r>
            <a:r>
              <a:rPr lang="en-US" sz="1600" dirty="0"/>
              <a:t> is a long-range (1-15km), low-power, low-data rate (~1-50kbits/sec) protocol.</a:t>
            </a:r>
          </a:p>
          <a:p>
            <a:r>
              <a:rPr lang="en-US" sz="1600" b="1" dirty="0"/>
              <a:t>Z-Wave</a:t>
            </a:r>
            <a:r>
              <a:rPr lang="en-US" sz="1600" b="1" i="1" dirty="0"/>
              <a:t> </a:t>
            </a:r>
            <a:r>
              <a:rPr lang="en-US" sz="1600" dirty="0"/>
              <a:t>is a priority protocol design for home automation.  &lt;30 meter range.  Has some nice dev kits.  Very low power.</a:t>
            </a:r>
          </a:p>
          <a:p>
            <a:r>
              <a:rPr lang="en-US" sz="1600" b="1" dirty="0" err="1"/>
              <a:t>SigFox</a:t>
            </a:r>
            <a:r>
              <a:rPr lang="en-US" sz="1600" b="1" dirty="0"/>
              <a:t>, </a:t>
            </a:r>
            <a:r>
              <a:rPr lang="en-US" sz="1600" b="1" dirty="0" err="1"/>
              <a:t>Ingenu</a:t>
            </a:r>
            <a:r>
              <a:rPr lang="en-US" sz="1600" b="1" dirty="0"/>
              <a:t>, Weightless-(N, P, W), ANT, </a:t>
            </a:r>
            <a:r>
              <a:rPr lang="en-US" sz="1600" b="1" dirty="0" err="1"/>
              <a:t>DigiMesh</a:t>
            </a:r>
            <a:r>
              <a:rPr lang="en-US" sz="1600" b="1" dirty="0"/>
              <a:t>,  </a:t>
            </a:r>
            <a:r>
              <a:rPr lang="en-US" sz="1600" b="1" dirty="0" err="1"/>
              <a:t>MiWi</a:t>
            </a:r>
            <a:r>
              <a:rPr lang="en-US" sz="1600" b="1" dirty="0"/>
              <a:t>, </a:t>
            </a:r>
            <a:r>
              <a:rPr lang="en-US" sz="1600" b="1" dirty="0" err="1"/>
              <a:t>EnOcean</a:t>
            </a:r>
            <a:r>
              <a:rPr lang="en-US" sz="1600" b="1" dirty="0"/>
              <a:t>, Dash7, </a:t>
            </a:r>
            <a:r>
              <a:rPr lang="en-US" sz="1600" b="1" dirty="0" err="1"/>
              <a:t>WirelessHART</a:t>
            </a:r>
            <a:r>
              <a:rPr lang="en-US" sz="1600" b="1" dirty="0"/>
              <a:t>.  </a:t>
            </a:r>
            <a:r>
              <a:rPr lang="en-US" sz="1600" dirty="0"/>
              <a:t>Probably a lot more.</a:t>
            </a:r>
          </a:p>
          <a:p>
            <a:endParaRPr lang="en-US" sz="1600" b="1" dirty="0"/>
          </a:p>
          <a:p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>
            <a:off x="228600" y="6400800"/>
            <a:ext cx="7918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0000"/>
                </a:solidFill>
              </a:rPr>
              <a:t>Mostly from https://iotdesignpro.com/articles/different-types-of-wireless-communication-protocols-for-iot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  <p:extLst>
      <p:ext uri="{BB962C8B-B14F-4D97-AF65-F5344CB8AC3E}">
        <p14:creationId xmlns:p14="http://schemas.microsoft.com/office/powerpoint/2010/main" val="3901425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2423E7-636F-4FA3-9449-DE9CF8B80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Cellular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A820F6-25FD-4220-BA10-F4429993BD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r>
              <a:rPr lang="en-US" sz="2800" dirty="0"/>
              <a:t>Rather than peer-to-peer, we can go through cell phone towers or even satellites. </a:t>
            </a:r>
          </a:p>
          <a:p>
            <a:pPr lvl="1"/>
            <a:r>
              <a:rPr lang="en-US" sz="2400" dirty="0"/>
              <a:t>If you want to go </a:t>
            </a:r>
            <a:r>
              <a:rPr lang="en-US" sz="2400" i="1" dirty="0"/>
              <a:t>*far*</a:t>
            </a:r>
            <a:r>
              <a:rPr lang="en-US" sz="2400" dirty="0"/>
              <a:t> the only other real option is shortwave radio (limited to about 300 baud)</a:t>
            </a:r>
          </a:p>
          <a:p>
            <a:r>
              <a:rPr lang="en-US" sz="2800" dirty="0"/>
              <a:t>This used to be very expensive, but for small amounts of data, it may be viable.</a:t>
            </a:r>
          </a:p>
          <a:p>
            <a:pPr lvl="1"/>
            <a:r>
              <a:rPr lang="en-US" sz="2400" dirty="0"/>
              <a:t>For example, </a:t>
            </a:r>
            <a:r>
              <a:rPr lang="en-US" sz="2400" dirty="0" err="1"/>
              <a:t>TruPhone</a:t>
            </a:r>
            <a:r>
              <a:rPr lang="en-US" sz="2400" dirty="0"/>
              <a:t> will give you 125MB to use for 5 years for $19.00.</a:t>
            </a:r>
          </a:p>
          <a:p>
            <a:pPr lvl="1"/>
            <a:r>
              <a:rPr lang="en-US" sz="2400" dirty="0"/>
              <a:t>There are some variations out there (e.g. Cat-M1, G4 )</a:t>
            </a:r>
          </a:p>
          <a:p>
            <a:pPr lvl="2"/>
            <a:r>
              <a:rPr lang="en-US" sz="1800" dirty="0"/>
              <a:t>Tradeoffs aren’t hugely clear.</a:t>
            </a:r>
          </a:p>
        </p:txBody>
      </p:sp>
    </p:spTree>
    <p:extLst>
      <p:ext uri="{BB962C8B-B14F-4D97-AF65-F5344CB8AC3E}">
        <p14:creationId xmlns:p14="http://schemas.microsoft.com/office/powerpoint/2010/main" val="3702460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and half Lectures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Start at the high-level</a:t>
            </a:r>
          </a:p>
          <a:p>
            <a:pPr lvl="1"/>
            <a:r>
              <a:rPr lang="en-US" dirty="0"/>
              <a:t>Overview by example: </a:t>
            </a:r>
            <a:r>
              <a:rPr lang="en-US" dirty="0" err="1"/>
              <a:t>Zigbee</a:t>
            </a:r>
            <a:r>
              <a:rPr lang="en-US" dirty="0"/>
              <a:t>/802.15.4</a:t>
            </a:r>
          </a:p>
          <a:p>
            <a:pPr lvl="2"/>
            <a:r>
              <a:rPr lang="en-US" dirty="0"/>
              <a:t>OSI model</a:t>
            </a:r>
          </a:p>
          <a:p>
            <a:pPr lvl="3"/>
            <a:r>
              <a:rPr lang="en-US" dirty="0"/>
              <a:t>MAC layer</a:t>
            </a:r>
          </a:p>
          <a:p>
            <a:r>
              <a:rPr lang="en-US" dirty="0"/>
              <a:t>Go to low-level</a:t>
            </a:r>
          </a:p>
          <a:p>
            <a:pPr lvl="1"/>
            <a:r>
              <a:rPr lang="en-US" dirty="0"/>
              <a:t>Source &amp; channel encoding</a:t>
            </a:r>
          </a:p>
          <a:p>
            <a:pPr lvl="1"/>
            <a:r>
              <a:rPr lang="en-US" dirty="0"/>
              <a:t>Multi-path issues</a:t>
            </a:r>
          </a:p>
          <a:p>
            <a:pPr lvl="1"/>
            <a:r>
              <a:rPr lang="en-US" dirty="0"/>
              <a:t>Modulation</a:t>
            </a:r>
          </a:p>
          <a:p>
            <a:pPr lvl="1"/>
            <a:r>
              <a:rPr lang="en-US" dirty="0"/>
              <a:t>Range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0" y="11668"/>
            <a:ext cx="33842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>
                <a:solidFill>
                  <a:srgbClr val="FF0000"/>
                </a:solidFill>
              </a:rPr>
              <a:t>Introduction to embedded wireless</a:t>
            </a:r>
          </a:p>
        </p:txBody>
      </p:sp>
    </p:spTree>
    <p:extLst>
      <p:ext uri="{BB962C8B-B14F-4D97-AF65-F5344CB8AC3E}">
        <p14:creationId xmlns:p14="http://schemas.microsoft.com/office/powerpoint/2010/main" val="2904790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24479</TotalTime>
  <Words>4045</Words>
  <Application>Microsoft Office PowerPoint</Application>
  <PresentationFormat>On-screen Show (4:3)</PresentationFormat>
  <Paragraphs>516</Paragraphs>
  <Slides>58</Slides>
  <Notes>48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58</vt:i4>
      </vt:variant>
    </vt:vector>
  </HeadingPairs>
  <TitlesOfParts>
    <vt:vector size="65" baseType="lpstr">
      <vt:lpstr>Arial</vt:lpstr>
      <vt:lpstr>Calibri</vt:lpstr>
      <vt:lpstr>Symbol</vt:lpstr>
      <vt:lpstr>Times New Roman</vt:lpstr>
      <vt:lpstr>Default Design</vt:lpstr>
      <vt:lpstr>1_Office Theme</vt:lpstr>
      <vt:lpstr>Office Theme</vt:lpstr>
      <vt:lpstr>EECS 473 Advanced Embedded Systems</vt:lpstr>
      <vt:lpstr>Feedback and Upcoming</vt:lpstr>
      <vt:lpstr>Team status updates for Thursday </vt:lpstr>
      <vt:lpstr>Wireless communications</vt:lpstr>
      <vt:lpstr>Wireless and embedded?</vt:lpstr>
      <vt:lpstr>But certainly reach much farther</vt:lpstr>
      <vt:lpstr>Lots of peer-to-peer wireless protocols</vt:lpstr>
      <vt:lpstr>Cellular</vt:lpstr>
      <vt:lpstr>Two and half Lectures</vt:lpstr>
      <vt:lpstr>Outcomes: Things you should be able to answer after these lectures.</vt:lpstr>
      <vt:lpstr>Zigbee</vt:lpstr>
      <vt:lpstr>At the end of the day all wireless is just sending bits over the air.</vt:lpstr>
      <vt:lpstr>To minimize overhead, Zigbee skips some layers </vt:lpstr>
      <vt:lpstr>PowerPoint Presentation</vt:lpstr>
      <vt:lpstr>OSI basic idea</vt:lpstr>
      <vt:lpstr>MAC (data link)  layer (802.15.4)</vt:lpstr>
      <vt:lpstr>MAC layer (802.15.4)</vt:lpstr>
      <vt:lpstr>Physical layer</vt:lpstr>
      <vt:lpstr>PowerPoint Presentation</vt:lpstr>
      <vt:lpstr>United States Partial Frequency Spectrum</vt:lpstr>
      <vt:lpstr>Message, Medium,  and Power &amp; noise</vt:lpstr>
      <vt:lpstr>So starting with the message</vt:lpstr>
      <vt:lpstr>Communicating a Message (1/3)</vt:lpstr>
      <vt:lpstr>Communicating a Message (2/3)</vt:lpstr>
      <vt:lpstr>Communicating a Message (3/3)</vt:lpstr>
      <vt:lpstr>Source encoding</vt:lpstr>
      <vt:lpstr>Channel encoding (1/3)</vt:lpstr>
      <vt:lpstr>Channel encoding (2/3)</vt:lpstr>
      <vt:lpstr>Example block code:  Hamming(7,4)</vt:lpstr>
      <vt:lpstr>In-Class Example</vt:lpstr>
      <vt:lpstr>Channel encoding (3/3)</vt:lpstr>
      <vt:lpstr>Modulation</vt:lpstr>
      <vt:lpstr>Terms: “keying”</vt:lpstr>
      <vt:lpstr>Example: Amplitude-Shift Keying (ASK)</vt:lpstr>
      <vt:lpstr>Example: Frequency Shift Keying (FSK)</vt:lpstr>
      <vt:lpstr>Example: Phase Shift Keying (PSK)</vt:lpstr>
      <vt:lpstr>And we can have modulation of a continuous signal</vt:lpstr>
      <vt:lpstr>Back to Keying—M-ary</vt:lpstr>
      <vt:lpstr>Key “constellations”</vt:lpstr>
      <vt:lpstr>Some constellations </vt:lpstr>
      <vt:lpstr>QAM</vt:lpstr>
      <vt:lpstr>PowerPoint Presentation</vt:lpstr>
      <vt:lpstr>So, who cares? Noise immunity</vt:lpstr>
      <vt:lpstr>But also need to consider bandwidth requirements</vt:lpstr>
      <vt:lpstr>Modulation</vt:lpstr>
      <vt:lpstr>Wireless messages</vt:lpstr>
      <vt:lpstr>Shannon’s limit</vt:lpstr>
      <vt:lpstr>PowerPoint Presentation</vt:lpstr>
      <vt:lpstr>Shannon–Hartley theorem</vt:lpstr>
      <vt:lpstr>Comments (1/2)</vt:lpstr>
      <vt:lpstr>Comments (2/2)</vt:lpstr>
      <vt:lpstr>Examples (1/2)</vt:lpstr>
      <vt:lpstr>Examples (2/2)</vt:lpstr>
      <vt:lpstr>Summary of Shannon’s limit</vt:lpstr>
      <vt:lpstr>Acknowledgments and sources</vt:lpstr>
      <vt:lpstr>Additional sources/references  </vt:lpstr>
      <vt:lpstr>Message, Medium,  and Power &amp; noise</vt:lpstr>
      <vt:lpstr>PowerPoint Presentation</vt:lpstr>
    </vt:vector>
  </TitlesOfParts>
  <Company>self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Katrina</dc:creator>
  <cp:lastModifiedBy>Brehob, Mark</cp:lastModifiedBy>
  <cp:revision>95</cp:revision>
  <cp:lastPrinted>2019-10-29T14:11:33Z</cp:lastPrinted>
  <dcterms:created xsi:type="dcterms:W3CDTF">2014-11-02T14:39:03Z</dcterms:created>
  <dcterms:modified xsi:type="dcterms:W3CDTF">2023-10-24T14:20:32Z</dcterms:modified>
</cp:coreProperties>
</file>