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9"/>
  </p:notesMasterIdLst>
  <p:sldIdLst>
    <p:sldId id="269" r:id="rId3"/>
    <p:sldId id="287" r:id="rId4"/>
    <p:sldId id="355" r:id="rId5"/>
    <p:sldId id="337" r:id="rId6"/>
    <p:sldId id="338" r:id="rId7"/>
    <p:sldId id="339" r:id="rId8"/>
    <p:sldId id="351" r:id="rId9"/>
    <p:sldId id="352" r:id="rId10"/>
    <p:sldId id="353" r:id="rId11"/>
    <p:sldId id="343" r:id="rId12"/>
    <p:sldId id="354" r:id="rId13"/>
    <p:sldId id="340" r:id="rId14"/>
    <p:sldId id="341" r:id="rId15"/>
    <p:sldId id="342" r:id="rId16"/>
    <p:sldId id="349" r:id="rId17"/>
    <p:sldId id="350" r:id="rId18"/>
    <p:sldId id="318" r:id="rId19"/>
    <p:sldId id="320" r:id="rId20"/>
    <p:sldId id="321" r:id="rId21"/>
    <p:sldId id="293" r:id="rId22"/>
    <p:sldId id="294" r:id="rId23"/>
    <p:sldId id="295" r:id="rId24"/>
    <p:sldId id="297" r:id="rId25"/>
    <p:sldId id="326" r:id="rId26"/>
    <p:sldId id="322" r:id="rId27"/>
    <p:sldId id="324" r:id="rId28"/>
    <p:sldId id="298" r:id="rId29"/>
    <p:sldId id="332" r:id="rId30"/>
    <p:sldId id="325" r:id="rId31"/>
    <p:sldId id="305" r:id="rId32"/>
    <p:sldId id="334" r:id="rId33"/>
    <p:sldId id="335" r:id="rId34"/>
    <p:sldId id="307" r:id="rId35"/>
    <p:sldId id="308" r:id="rId36"/>
    <p:sldId id="309" r:id="rId37"/>
    <p:sldId id="336"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8" autoAdjust="0"/>
    <p:restoredTop sz="86872" autoAdjust="0"/>
  </p:normalViewPr>
  <p:slideViewPr>
    <p:cSldViewPr>
      <p:cViewPr varScale="1">
        <p:scale>
          <a:sx n="125" d="100"/>
          <a:sy n="125" d="100"/>
        </p:scale>
        <p:origin x="90"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a:lvl1pPr>
          </a:lstStyle>
          <a:p>
            <a:fld id="{0EBBD5B9-0151-4221-BC1C-9A7DEFED8086}" type="datetimeFigureOut">
              <a:rPr lang="en-US" smtClean="0"/>
              <a:t>10/31/2023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6" tIns="48328" rIns="96656"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6" tIns="48328" rIns="96656" bIns="48328" rtlCol="0" anchor="b"/>
          <a:lstStyle>
            <a:lvl1pPr algn="r">
              <a:defRPr sz="1200"/>
            </a:lvl1pPr>
          </a:lstStyle>
          <a:p>
            <a:fld id="{476BC9BD-3E8D-4735-B65F-56576F88EF71}" type="slidenum">
              <a:rPr lang="en-US" smtClean="0"/>
              <a:t>‹#›</a:t>
            </a:fld>
            <a:endParaRPr lang="en-US"/>
          </a:p>
        </p:txBody>
      </p:sp>
    </p:spTree>
    <p:extLst>
      <p:ext uri="{BB962C8B-B14F-4D97-AF65-F5344CB8AC3E}">
        <p14:creationId xmlns:p14="http://schemas.microsoft.com/office/powerpoint/2010/main" val="9973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Clear-channel_station" TargetMode="External"/><Relationship Id="rId7" Type="http://schemas.openxmlformats.org/officeDocument/2006/relationships/hyperlink" Target="https://en.wikipedia.org/wiki/Canada"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Windsor,_Ontario" TargetMode="External"/><Relationship Id="rId5" Type="http://schemas.openxmlformats.org/officeDocument/2006/relationships/hyperlink" Target="https://en.wikipedia.org/wiki/Watt" TargetMode="External"/><Relationship Id="rId4" Type="http://schemas.openxmlformats.org/officeDocument/2006/relationships/hyperlink" Target="https://en.wikipedia.org/wiki/List_of_North_American_broadcast_station_class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86658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AAE827-550F-4AD6-B4C0-052657E3C6A2}" type="slidenum">
              <a:rPr lang="en-US" smtClean="0"/>
              <a:t>12</a:t>
            </a:fld>
            <a:endParaRPr lang="en-US"/>
          </a:p>
        </p:txBody>
      </p:sp>
    </p:spTree>
    <p:extLst>
      <p:ext uri="{BB962C8B-B14F-4D97-AF65-F5344CB8AC3E}">
        <p14:creationId xmlns:p14="http://schemas.microsoft.com/office/powerpoint/2010/main" val="3713808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AAE827-550F-4AD6-B4C0-052657E3C6A2}" type="slidenum">
              <a:rPr lang="en-US" smtClean="0"/>
              <a:t>13</a:t>
            </a:fld>
            <a:endParaRPr lang="en-US"/>
          </a:p>
        </p:txBody>
      </p:sp>
    </p:spTree>
    <p:extLst>
      <p:ext uri="{BB962C8B-B14F-4D97-AF65-F5344CB8AC3E}">
        <p14:creationId xmlns:p14="http://schemas.microsoft.com/office/powerpoint/2010/main" val="2891555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AE827-550F-4AD6-B4C0-052657E3C6A2}" type="slidenum">
              <a:rPr lang="en-US" smtClean="0"/>
              <a:t>14</a:t>
            </a:fld>
            <a:endParaRPr lang="en-US"/>
          </a:p>
        </p:txBody>
      </p:sp>
    </p:spTree>
    <p:extLst>
      <p:ext uri="{BB962C8B-B14F-4D97-AF65-F5344CB8AC3E}">
        <p14:creationId xmlns:p14="http://schemas.microsoft.com/office/powerpoint/2010/main" val="209557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15</a:t>
            </a:fld>
            <a:endParaRPr lang="en-US"/>
          </a:p>
        </p:txBody>
      </p:sp>
    </p:spTree>
    <p:extLst>
      <p:ext uri="{BB962C8B-B14F-4D97-AF65-F5344CB8AC3E}">
        <p14:creationId xmlns:p14="http://schemas.microsoft.com/office/powerpoint/2010/main" val="1150439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16</a:t>
            </a:fld>
            <a:endParaRPr lang="en-US"/>
          </a:p>
        </p:txBody>
      </p:sp>
    </p:spTree>
    <p:extLst>
      <p:ext uri="{BB962C8B-B14F-4D97-AF65-F5344CB8AC3E}">
        <p14:creationId xmlns:p14="http://schemas.microsoft.com/office/powerpoint/2010/main" val="2841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17</a:t>
            </a:fld>
            <a:endParaRPr lang="en-US"/>
          </a:p>
        </p:txBody>
      </p:sp>
    </p:spTree>
    <p:extLst>
      <p:ext uri="{BB962C8B-B14F-4D97-AF65-F5344CB8AC3E}">
        <p14:creationId xmlns:p14="http://schemas.microsoft.com/office/powerpoint/2010/main" val="685802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18</a:t>
            </a:fld>
            <a:endParaRPr lang="en-US"/>
          </a:p>
        </p:txBody>
      </p:sp>
    </p:spTree>
    <p:extLst>
      <p:ext uri="{BB962C8B-B14F-4D97-AF65-F5344CB8AC3E}">
        <p14:creationId xmlns:p14="http://schemas.microsoft.com/office/powerpoint/2010/main" val="231851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19</a:t>
            </a:fld>
            <a:endParaRPr lang="en-US"/>
          </a:p>
        </p:txBody>
      </p:sp>
    </p:spTree>
    <p:extLst>
      <p:ext uri="{BB962C8B-B14F-4D97-AF65-F5344CB8AC3E}">
        <p14:creationId xmlns:p14="http://schemas.microsoft.com/office/powerpoint/2010/main" val="2961569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20</a:t>
            </a:fld>
            <a:endParaRPr lang="en-US"/>
          </a:p>
        </p:txBody>
      </p:sp>
    </p:spTree>
    <p:extLst>
      <p:ext uri="{BB962C8B-B14F-4D97-AF65-F5344CB8AC3E}">
        <p14:creationId xmlns:p14="http://schemas.microsoft.com/office/powerpoint/2010/main" val="2309041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21</a:t>
            </a:fld>
            <a:endParaRPr lang="en-US"/>
          </a:p>
        </p:txBody>
      </p:sp>
    </p:spTree>
    <p:extLst>
      <p:ext uri="{BB962C8B-B14F-4D97-AF65-F5344CB8AC3E}">
        <p14:creationId xmlns:p14="http://schemas.microsoft.com/office/powerpoint/2010/main" val="108045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http://www.embedded.com/print/4017668</a:t>
            </a:r>
          </a:p>
        </p:txBody>
      </p:sp>
      <p:sp>
        <p:nvSpPr>
          <p:cNvPr id="4" name="Slide Number Placeholder 3"/>
          <p:cNvSpPr>
            <a:spLocks noGrp="1"/>
          </p:cNvSpPr>
          <p:nvPr>
            <p:ph type="sldNum" sz="quarter" idx="10"/>
          </p:nvPr>
        </p:nvSpPr>
        <p:spPr/>
        <p:txBody>
          <a:bodyPr/>
          <a:lstStyle/>
          <a:p>
            <a:fld id="{74E4296B-EFE8-4FF7-831B-70B6DB94E09D}" type="slidenum">
              <a:rPr lang="en-US" smtClean="0"/>
              <a:t>2</a:t>
            </a:fld>
            <a:endParaRPr lang="en-US"/>
          </a:p>
        </p:txBody>
      </p:sp>
    </p:spTree>
    <p:extLst>
      <p:ext uri="{BB962C8B-B14F-4D97-AF65-F5344CB8AC3E}">
        <p14:creationId xmlns:p14="http://schemas.microsoft.com/office/powerpoint/2010/main" val="3158426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22</a:t>
            </a:fld>
            <a:endParaRPr lang="en-US"/>
          </a:p>
        </p:txBody>
      </p:sp>
    </p:spTree>
    <p:extLst>
      <p:ext uri="{BB962C8B-B14F-4D97-AF65-F5344CB8AC3E}">
        <p14:creationId xmlns:p14="http://schemas.microsoft.com/office/powerpoint/2010/main" val="3661254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23</a:t>
            </a:fld>
            <a:endParaRPr lang="en-US"/>
          </a:p>
        </p:txBody>
      </p:sp>
    </p:spTree>
    <p:extLst>
      <p:ext uri="{BB962C8B-B14F-4D97-AF65-F5344CB8AC3E}">
        <p14:creationId xmlns:p14="http://schemas.microsoft.com/office/powerpoint/2010/main" val="3177919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83679-F41A-4751-BB8B-963499BD21CF}" type="slidenum">
              <a:rPr lang="en-US" altLang="en-US" smtClean="0"/>
              <a:pPr/>
              <a:t>24</a:t>
            </a:fld>
            <a:endParaRPr lang="en-US" altLang="en-US"/>
          </a:p>
        </p:txBody>
      </p:sp>
    </p:spTree>
    <p:extLst>
      <p:ext uri="{BB962C8B-B14F-4D97-AF65-F5344CB8AC3E}">
        <p14:creationId xmlns:p14="http://schemas.microsoft.com/office/powerpoint/2010/main" val="968802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83679-F41A-4751-BB8B-963499BD21CF}" type="slidenum">
              <a:rPr lang="en-US" altLang="en-US" smtClean="0"/>
              <a:pPr/>
              <a:t>25</a:t>
            </a:fld>
            <a:endParaRPr lang="en-US" altLang="en-US"/>
          </a:p>
        </p:txBody>
      </p:sp>
    </p:spTree>
    <p:extLst>
      <p:ext uri="{BB962C8B-B14F-4D97-AF65-F5344CB8AC3E}">
        <p14:creationId xmlns:p14="http://schemas.microsoft.com/office/powerpoint/2010/main" val="2630493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83679-F41A-4751-BB8B-963499BD21CF}" type="slidenum">
              <a:rPr lang="en-US" altLang="en-US" smtClean="0"/>
              <a:pPr/>
              <a:t>26</a:t>
            </a:fld>
            <a:endParaRPr lang="en-US" altLang="en-US"/>
          </a:p>
        </p:txBody>
      </p:sp>
    </p:spTree>
    <p:extLst>
      <p:ext uri="{BB962C8B-B14F-4D97-AF65-F5344CB8AC3E}">
        <p14:creationId xmlns:p14="http://schemas.microsoft.com/office/powerpoint/2010/main" val="2176428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27</a:t>
            </a:fld>
            <a:endParaRPr lang="en-US"/>
          </a:p>
        </p:txBody>
      </p:sp>
    </p:spTree>
    <p:extLst>
      <p:ext uri="{BB962C8B-B14F-4D97-AF65-F5344CB8AC3E}">
        <p14:creationId xmlns:p14="http://schemas.microsoft.com/office/powerpoint/2010/main" val="2034464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28</a:t>
            </a:fld>
            <a:endParaRPr lang="en-US"/>
          </a:p>
        </p:txBody>
      </p:sp>
    </p:spTree>
    <p:extLst>
      <p:ext uri="{BB962C8B-B14F-4D97-AF65-F5344CB8AC3E}">
        <p14:creationId xmlns:p14="http://schemas.microsoft.com/office/powerpoint/2010/main" val="1601820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29</a:t>
            </a:fld>
            <a:endParaRPr lang="en-US"/>
          </a:p>
        </p:txBody>
      </p:sp>
    </p:spTree>
    <p:extLst>
      <p:ext uri="{BB962C8B-B14F-4D97-AF65-F5344CB8AC3E}">
        <p14:creationId xmlns:p14="http://schemas.microsoft.com/office/powerpoint/2010/main" val="1616555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30</a:t>
            </a:fld>
            <a:endParaRPr lang="en-US"/>
          </a:p>
        </p:txBody>
      </p:sp>
    </p:spTree>
    <p:extLst>
      <p:ext uri="{BB962C8B-B14F-4D97-AF65-F5344CB8AC3E}">
        <p14:creationId xmlns:p14="http://schemas.microsoft.com/office/powerpoint/2010/main" val="1351206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7D1F6-3C19-4B63-ACC5-1913B9353CBD}" type="slidenum">
              <a:rPr lang="en-US" altLang="en-US">
                <a:solidFill>
                  <a:prstClr val="black"/>
                </a:solidFill>
              </a:rPr>
              <a:pPr/>
              <a:t>31</a:t>
            </a:fld>
            <a:endParaRPr lang="en-US" altLang="en-US">
              <a:solidFill>
                <a:prstClr val="black"/>
              </a:solidFill>
            </a:endParaRPr>
          </a:p>
        </p:txBody>
      </p:sp>
    </p:spTree>
    <p:extLst>
      <p:ext uri="{BB962C8B-B14F-4D97-AF65-F5344CB8AC3E}">
        <p14:creationId xmlns:p14="http://schemas.microsoft.com/office/powerpoint/2010/main" val="173686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F569-C8B7-4B81-8579-0841A3BC238F}" type="slidenum">
              <a:rPr lang="en-US" smtClean="0"/>
              <a:t>4</a:t>
            </a:fld>
            <a:endParaRPr lang="en-US"/>
          </a:p>
        </p:txBody>
      </p:sp>
    </p:spTree>
    <p:extLst>
      <p:ext uri="{BB962C8B-B14F-4D97-AF65-F5344CB8AC3E}">
        <p14:creationId xmlns:p14="http://schemas.microsoft.com/office/powerpoint/2010/main" val="2592241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7D1F6-3C19-4B63-ACC5-1913B9353CBD}" type="slidenum">
              <a:rPr lang="en-US" altLang="en-US">
                <a:solidFill>
                  <a:prstClr val="black"/>
                </a:solidFill>
              </a:rPr>
              <a:pPr/>
              <a:t>32</a:t>
            </a:fld>
            <a:endParaRPr lang="en-US" altLang="en-US">
              <a:solidFill>
                <a:prstClr val="black"/>
              </a:solidFill>
            </a:endParaRPr>
          </a:p>
        </p:txBody>
      </p:sp>
    </p:spTree>
    <p:extLst>
      <p:ext uri="{BB962C8B-B14F-4D97-AF65-F5344CB8AC3E}">
        <p14:creationId xmlns:p14="http://schemas.microsoft.com/office/powerpoint/2010/main" val="22315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33</a:t>
            </a:fld>
            <a:endParaRPr lang="en-US"/>
          </a:p>
        </p:txBody>
      </p:sp>
    </p:spTree>
    <p:extLst>
      <p:ext uri="{BB962C8B-B14F-4D97-AF65-F5344CB8AC3E}">
        <p14:creationId xmlns:p14="http://schemas.microsoft.com/office/powerpoint/2010/main" val="3314172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34</a:t>
            </a:fld>
            <a:endParaRPr lang="en-US"/>
          </a:p>
        </p:txBody>
      </p:sp>
    </p:spTree>
    <p:extLst>
      <p:ext uri="{BB962C8B-B14F-4D97-AF65-F5344CB8AC3E}">
        <p14:creationId xmlns:p14="http://schemas.microsoft.com/office/powerpoint/2010/main" val="3851027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AE827-550F-4AD6-B4C0-052657E3C6A2}" type="slidenum">
              <a:rPr lang="en-US" smtClean="0"/>
              <a:t>35</a:t>
            </a:fld>
            <a:endParaRPr lang="en-US"/>
          </a:p>
        </p:txBody>
      </p:sp>
    </p:spTree>
    <p:extLst>
      <p:ext uri="{BB962C8B-B14F-4D97-AF65-F5344CB8AC3E}">
        <p14:creationId xmlns:p14="http://schemas.microsoft.com/office/powerpoint/2010/main" val="1449196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BC9BD-3E8D-4735-B65F-56576F88EF71}" type="slidenum">
              <a:rPr lang="en-US" smtClean="0"/>
              <a:t>36</a:t>
            </a:fld>
            <a:endParaRPr lang="en-US"/>
          </a:p>
        </p:txBody>
      </p:sp>
    </p:spTree>
    <p:extLst>
      <p:ext uri="{BB962C8B-B14F-4D97-AF65-F5344CB8AC3E}">
        <p14:creationId xmlns:p14="http://schemas.microsoft.com/office/powerpoint/2010/main" val="139809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F569-C8B7-4B81-8579-0841A3BC238F}" type="slidenum">
              <a:rPr lang="en-US" smtClean="0"/>
              <a:t>5</a:t>
            </a:fld>
            <a:endParaRPr lang="en-US"/>
          </a:p>
        </p:txBody>
      </p:sp>
    </p:spTree>
    <p:extLst>
      <p:ext uri="{BB962C8B-B14F-4D97-AF65-F5344CB8AC3E}">
        <p14:creationId xmlns:p14="http://schemas.microsoft.com/office/powerpoint/2010/main" val="1792991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F569-C8B7-4B81-8579-0841A3BC238F}" type="slidenum">
              <a:rPr lang="en-US" smtClean="0"/>
              <a:t>6</a:t>
            </a:fld>
            <a:endParaRPr lang="en-US"/>
          </a:p>
        </p:txBody>
      </p:sp>
    </p:spTree>
    <p:extLst>
      <p:ext uri="{BB962C8B-B14F-4D97-AF65-F5344CB8AC3E}">
        <p14:creationId xmlns:p14="http://schemas.microsoft.com/office/powerpoint/2010/main" val="420308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F569-C8B7-4B81-8579-0841A3BC238F}" type="slidenum">
              <a:rPr lang="en-US" smtClean="0"/>
              <a:t>7</a:t>
            </a:fld>
            <a:endParaRPr lang="en-US"/>
          </a:p>
        </p:txBody>
      </p:sp>
    </p:spTree>
    <p:extLst>
      <p:ext uri="{BB962C8B-B14F-4D97-AF65-F5344CB8AC3E}">
        <p14:creationId xmlns:p14="http://schemas.microsoft.com/office/powerpoint/2010/main" val="1220857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F569-C8B7-4B81-8579-0841A3BC238F}" type="slidenum">
              <a:rPr lang="en-US" smtClean="0"/>
              <a:t>8</a:t>
            </a:fld>
            <a:endParaRPr lang="en-US"/>
          </a:p>
        </p:txBody>
      </p:sp>
    </p:spTree>
    <p:extLst>
      <p:ext uri="{BB962C8B-B14F-4D97-AF65-F5344CB8AC3E}">
        <p14:creationId xmlns:p14="http://schemas.microsoft.com/office/powerpoint/2010/main" val="316054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720 KHz</a:t>
            </a:r>
          </a:p>
          <a:p>
            <a:r>
              <a:rPr lang="en-US" sz="1200" b="0" i="0" kern="1200" dirty="0">
                <a:solidFill>
                  <a:schemeClr val="tx1"/>
                </a:solidFill>
                <a:effectLst/>
                <a:latin typeface="+mn-lt"/>
                <a:ea typeface="+mn-ea"/>
                <a:cs typeface="+mn-cs"/>
              </a:rPr>
              <a:t>WGN is a </a:t>
            </a:r>
            <a:r>
              <a:rPr lang="en-US" sz="1200" b="0" i="0" u="none" strike="noStrike" kern="1200" dirty="0">
                <a:solidFill>
                  <a:schemeClr val="tx1"/>
                </a:solidFill>
                <a:effectLst/>
                <a:latin typeface="+mn-lt"/>
                <a:ea typeface="+mn-ea"/>
                <a:cs typeface="+mn-cs"/>
                <a:hlinkClick r:id="rId3" tooltip="Clear-channel station"/>
              </a:rPr>
              <a:t>clear channel</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List of North American broadcast station classes"/>
              </a:rPr>
              <a:t>Class A</a:t>
            </a:r>
            <a:r>
              <a:rPr lang="en-US" sz="1200" b="0" i="0" kern="1200" dirty="0">
                <a:solidFill>
                  <a:schemeClr val="tx1"/>
                </a:solidFill>
                <a:effectLst/>
                <a:latin typeface="+mn-lt"/>
                <a:ea typeface="+mn-ea"/>
                <a:cs typeface="+mn-cs"/>
              </a:rPr>
              <a:t> station operating with the maximum AM Radio power of 50,000 </a:t>
            </a:r>
            <a:r>
              <a:rPr lang="en-US" sz="1200" b="0" i="0" u="none" strike="noStrike" kern="1200" dirty="0">
                <a:solidFill>
                  <a:schemeClr val="tx1"/>
                </a:solidFill>
                <a:effectLst/>
                <a:latin typeface="+mn-lt"/>
                <a:ea typeface="+mn-ea"/>
                <a:cs typeface="+mn-cs"/>
                <a:hlinkClick r:id="rId5" tooltip="Watt"/>
              </a:rPr>
              <a:t>watts</a:t>
            </a:r>
            <a:r>
              <a:rPr lang="en-US" sz="1200" b="0" i="0" kern="1200" dirty="0">
                <a:solidFill>
                  <a:schemeClr val="tx1"/>
                </a:solidFill>
                <a:effectLst/>
                <a:latin typeface="+mn-lt"/>
                <a:ea typeface="+mn-ea"/>
                <a:cs typeface="+mn-cs"/>
              </a:rPr>
              <a:t>, using a non-directional antenna. During daytime hours, it can be heard as far as </a:t>
            </a:r>
            <a:r>
              <a:rPr lang="en-US" sz="1200" b="0" i="0" u="none" strike="noStrike" kern="1200" dirty="0">
                <a:solidFill>
                  <a:schemeClr val="tx1"/>
                </a:solidFill>
                <a:effectLst/>
                <a:latin typeface="+mn-lt"/>
                <a:ea typeface="+mn-ea"/>
                <a:cs typeface="+mn-cs"/>
                <a:hlinkClick r:id="rId6" tooltip="Windsor, Ontario"/>
              </a:rPr>
              <a:t>Windsor, Ontario</a:t>
            </a:r>
            <a:r>
              <a:rPr lang="en-US" sz="1200" b="0" i="0" kern="1200" dirty="0">
                <a:solidFill>
                  <a:schemeClr val="tx1"/>
                </a:solidFill>
                <a:effectLst/>
                <a:latin typeface="+mn-lt"/>
                <a:ea typeface="+mn-ea"/>
                <a:cs typeface="+mn-cs"/>
              </a:rPr>
              <a:t>, around 250 miles away, and during the nighttime hours, is often audible over much of the central United States and </a:t>
            </a:r>
            <a:r>
              <a:rPr lang="en-US" sz="1200" b="0" i="0" u="none" strike="noStrike" kern="1200" dirty="0">
                <a:solidFill>
                  <a:schemeClr val="tx1"/>
                </a:solidFill>
                <a:effectLst/>
                <a:latin typeface="+mn-lt"/>
                <a:ea typeface="+mn-ea"/>
                <a:cs typeface="+mn-cs"/>
                <a:hlinkClick r:id="rId7" tooltip="Canada"/>
              </a:rPr>
              <a:t>Canada</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50,000W</a:t>
            </a:r>
            <a:r>
              <a:rPr lang="en-US" sz="1200" b="0" i="0" kern="1200" baseline="0" dirty="0">
                <a:solidFill>
                  <a:schemeClr val="tx1"/>
                </a:solidFill>
                <a:effectLst/>
                <a:latin typeface="+mn-lt"/>
                <a:ea typeface="+mn-ea"/>
                <a:cs typeface="+mn-cs"/>
              </a:rPr>
              <a:t> is 76.9897dBm</a:t>
            </a:r>
            <a:endParaRPr lang="en-US" dirty="0"/>
          </a:p>
        </p:txBody>
      </p:sp>
      <p:sp>
        <p:nvSpPr>
          <p:cNvPr id="4" name="Slide Number Placeholder 3"/>
          <p:cNvSpPr>
            <a:spLocks noGrp="1"/>
          </p:cNvSpPr>
          <p:nvPr>
            <p:ph type="sldNum" sz="quarter" idx="10"/>
          </p:nvPr>
        </p:nvSpPr>
        <p:spPr/>
        <p:txBody>
          <a:bodyPr/>
          <a:lstStyle/>
          <a:p>
            <a:fld id="{EB65F569-C8B7-4B81-8579-0841A3BC238F}" type="slidenum">
              <a:rPr lang="en-US" smtClean="0"/>
              <a:t>9</a:t>
            </a:fld>
            <a:endParaRPr lang="en-US"/>
          </a:p>
        </p:txBody>
      </p:sp>
    </p:spTree>
    <p:extLst>
      <p:ext uri="{BB962C8B-B14F-4D97-AF65-F5344CB8AC3E}">
        <p14:creationId xmlns:p14="http://schemas.microsoft.com/office/powerpoint/2010/main" val="3794965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F569-C8B7-4B81-8579-0841A3BC238F}" type="slidenum">
              <a:rPr lang="en-US" smtClean="0"/>
              <a:t>10</a:t>
            </a:fld>
            <a:endParaRPr lang="en-US"/>
          </a:p>
        </p:txBody>
      </p:sp>
    </p:spTree>
    <p:extLst>
      <p:ext uri="{BB962C8B-B14F-4D97-AF65-F5344CB8AC3E}">
        <p14:creationId xmlns:p14="http://schemas.microsoft.com/office/powerpoint/2010/main" val="3371194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a:t>EECS 498</a:t>
            </a:r>
            <a:br>
              <a:rPr lang="en-US" dirty="0"/>
            </a:br>
            <a:r>
              <a:rPr lang="en-US" dirty="0"/>
              <a:t>Advanced Embedded Systems</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8F9F17D-4815-442D-AC87-43FAC6E06551}" type="datetimeFigureOut">
              <a:rPr lang="en-US" smtClean="0">
                <a:solidFill>
                  <a:prstClr val="black">
                    <a:tint val="75000"/>
                  </a:prstClr>
                </a:solidFill>
              </a:rPr>
              <a:pPr/>
              <a:t>10/31/2023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Dr. Mark </a:t>
            </a:r>
            <a:r>
              <a:rPr lang="en-US" dirty="0" err="1">
                <a:solidFill>
                  <a:prstClr val="black">
                    <a:tint val="75000"/>
                  </a:prstClr>
                </a:solidFill>
              </a:rPr>
              <a:t>Brehob</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7" name="Picture 2" descr="http://www.eecs.umich.edu/hub/html/pics/bar.png"/>
          <p:cNvPicPr>
            <a:picLocks noChangeAspect="1" noChangeArrowheads="1"/>
          </p:cNvPicPr>
          <p:nvPr userDrawn="1"/>
        </p:nvPicPr>
        <p:blipFill>
          <a:blip r:embed="rId2" cstate="print"/>
          <a:srcRect/>
          <a:stretch>
            <a:fillRect/>
          </a:stretch>
        </p:blipFill>
        <p:spPr bwMode="auto">
          <a:xfrm>
            <a:off x="0" y="0"/>
            <a:ext cx="9144000" cy="1156771"/>
          </a:xfrm>
          <a:prstGeom prst="rect">
            <a:avLst/>
          </a:prstGeom>
          <a:noFill/>
        </p:spPr>
      </p:pic>
      <p:pic>
        <p:nvPicPr>
          <p:cNvPr id="8" name="Picture 2"/>
          <p:cNvPicPr>
            <a:picLocks noChangeAspect="1" noChangeArrowheads="1"/>
          </p:cNvPicPr>
          <p:nvPr userDrawn="1"/>
        </p:nvPicPr>
        <p:blipFill>
          <a:blip r:embed="rId3" cstate="print"/>
          <a:srcRect/>
          <a:stretch>
            <a:fillRect/>
          </a:stretch>
        </p:blipFill>
        <p:spPr bwMode="auto">
          <a:xfrm>
            <a:off x="0" y="5995979"/>
            <a:ext cx="1371600" cy="862021"/>
          </a:xfrm>
          <a:prstGeom prst="rect">
            <a:avLst/>
          </a:prstGeom>
          <a:noFill/>
          <a:ln w="9525">
            <a:noFill/>
            <a:miter lim="800000"/>
            <a:headEnd/>
            <a:tailEnd/>
          </a:ln>
        </p:spPr>
      </p:pic>
    </p:spTree>
    <p:extLst>
      <p:ext uri="{BB962C8B-B14F-4D97-AF65-F5344CB8AC3E}">
        <p14:creationId xmlns:p14="http://schemas.microsoft.com/office/powerpoint/2010/main" val="400338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9F17D-4815-442D-AC87-43FAC6E06551}" type="datetimeFigureOut">
              <a:rPr lang="en-US" smtClean="0">
                <a:solidFill>
                  <a:prstClr val="black">
                    <a:tint val="75000"/>
                  </a:prstClr>
                </a:solidFill>
              </a:rPr>
              <a:pPr/>
              <a:t>10/31/2023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114821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9F17D-4815-442D-AC87-43FAC6E06551}" type="datetimeFigureOut">
              <a:rPr lang="en-US" smtClean="0">
                <a:solidFill>
                  <a:prstClr val="black">
                    <a:tint val="75000"/>
                  </a:prstClr>
                </a:solidFill>
              </a:rPr>
              <a:pPr/>
              <a:t>10/31/2023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189333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8B9032-B5CC-4C3D-909B-C6FFF5B464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859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18BA176-773D-4439-9144-E837BF59B4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036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5B8743B-5C41-49AF-BADC-49EDF38CD7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3379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6F4BD4C-271B-46D8-97AB-A1945995D8B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282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A9569E2-53C0-48CC-9ED0-7FB58D48A8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8502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145097E-17DC-452F-914C-A0917E3AE2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4668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2C2C656-B6E6-460A-B6C9-81F5776D1E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3991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6D7DC7D-351D-4DAD-8D8F-D9FAC5545A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152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9F17D-4815-442D-AC87-43FAC6E06551}" type="datetimeFigureOut">
              <a:rPr lang="en-US" smtClean="0">
                <a:solidFill>
                  <a:prstClr val="black">
                    <a:tint val="75000"/>
                  </a:prstClr>
                </a:solidFill>
              </a:rPr>
              <a:pPr/>
              <a:t>10/31/2023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3419074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6297A5-E06E-461C-AB6D-2F15DED427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0990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925A1DE-22F8-4929-9332-F1EEF5E634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5485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9CE7EA0-2425-4DC1-8095-8CE0AB9EE1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9809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A942288-6F38-473F-8EF8-7DEA65F9F0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8733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452D09FE-756C-470F-A93B-4F0F4E74FB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506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7BE734D-CCEB-436F-829B-8BB7CF1C74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937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F9F17D-4815-442D-AC87-43FAC6E06551}" type="datetimeFigureOut">
              <a:rPr lang="en-US" smtClean="0">
                <a:solidFill>
                  <a:prstClr val="black">
                    <a:tint val="75000"/>
                  </a:prstClr>
                </a:solidFill>
              </a:rPr>
              <a:pPr/>
              <a:t>10/31/2023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59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F9F17D-4815-442D-AC87-43FAC6E06551}" type="datetimeFigureOut">
              <a:rPr lang="en-US" smtClean="0">
                <a:solidFill>
                  <a:prstClr val="black">
                    <a:tint val="75000"/>
                  </a:prstClr>
                </a:solidFill>
              </a:rPr>
              <a:pPr/>
              <a:t>10/31/2023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8"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414432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F9F17D-4815-442D-AC87-43FAC6E06551}" type="datetimeFigureOut">
              <a:rPr lang="en-US" smtClean="0">
                <a:solidFill>
                  <a:prstClr val="black">
                    <a:tint val="75000"/>
                  </a:prstClr>
                </a:solidFill>
              </a:rPr>
              <a:pPr/>
              <a:t>10/31/2023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10"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97651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F9F17D-4815-442D-AC87-43FAC6E06551}" type="datetimeFigureOut">
              <a:rPr lang="en-US" smtClean="0">
                <a:solidFill>
                  <a:prstClr val="black">
                    <a:tint val="75000"/>
                  </a:prstClr>
                </a:solidFill>
              </a:rPr>
              <a:pPr/>
              <a:t>10/31/2023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125012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9F17D-4815-442D-AC87-43FAC6E06551}" type="datetimeFigureOut">
              <a:rPr lang="en-US" smtClean="0">
                <a:solidFill>
                  <a:prstClr val="black">
                    <a:tint val="75000"/>
                  </a:prstClr>
                </a:solidFill>
              </a:rPr>
              <a:pPr/>
              <a:t>10/31/2023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5"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368646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F9F17D-4815-442D-AC87-43FAC6E06551}" type="datetimeFigureOut">
              <a:rPr lang="en-US" smtClean="0">
                <a:solidFill>
                  <a:prstClr val="black">
                    <a:tint val="75000"/>
                  </a:prstClr>
                </a:solidFill>
              </a:rPr>
              <a:pPr/>
              <a:t>10/31/2023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8"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105344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F9F17D-4815-442D-AC87-43FAC6E06551}" type="datetimeFigureOut">
              <a:rPr lang="en-US" smtClean="0">
                <a:solidFill>
                  <a:prstClr val="black">
                    <a:tint val="75000"/>
                  </a:prstClr>
                </a:solidFill>
              </a:rPr>
              <a:pPr/>
              <a:t>10/31/2023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pic>
        <p:nvPicPr>
          <p:cNvPr id="8" name="Picture 2"/>
          <p:cNvPicPr>
            <a:picLocks noChangeAspect="1" noChangeArrowheads="1"/>
          </p:cNvPicPr>
          <p:nvPr userDrawn="1"/>
        </p:nvPicPr>
        <p:blipFill>
          <a:blip r:embed="rId2" cstate="print"/>
          <a:srcRect/>
          <a:stretch>
            <a:fillRect/>
          </a:stretch>
        </p:blipFill>
        <p:spPr bwMode="auto">
          <a:xfrm>
            <a:off x="8305800" y="0"/>
            <a:ext cx="848717" cy="533400"/>
          </a:xfrm>
          <a:prstGeom prst="rect">
            <a:avLst/>
          </a:prstGeom>
          <a:noFill/>
          <a:ln w="9525">
            <a:noFill/>
            <a:miter lim="800000"/>
            <a:headEnd/>
            <a:tailEnd/>
          </a:ln>
        </p:spPr>
      </p:pic>
    </p:spTree>
    <p:extLst>
      <p:ext uri="{BB962C8B-B14F-4D97-AF65-F5344CB8AC3E}">
        <p14:creationId xmlns:p14="http://schemas.microsoft.com/office/powerpoint/2010/main" val="279781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9F17D-4815-442D-AC87-43FAC6E06551}" type="datetimeFigureOut">
              <a:rPr lang="en-US" smtClean="0">
                <a:solidFill>
                  <a:prstClr val="black">
                    <a:tint val="75000"/>
                  </a:prstClr>
                </a:solidFill>
              </a:rPr>
              <a:pPr/>
              <a:t>10/31/2023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41D06-CA20-4C91-8857-3A97C612D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05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D15CE0E2-A676-43BD-AEE4-E42ED12BCE2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6812371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sers.ece.utexas.edu/~kwasinski/EE462LS14.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antenna-theory.com/m/definitions/vswr.ph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electronics-lab.com/blog/wp-content/uploads/2007/10/p1000255.JPG" TargetMode="External"/><Relationship Id="rId5" Type="http://schemas.openxmlformats.org/officeDocument/2006/relationships/hyperlink" Target="http://itpedia.nyu.edu/wiki/File:V_reg_7805.jpg"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analog.com/media/en/technical-documentation/application-notes/an170f.pdf"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ti.com/lit/an/snva020b/snva020b.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xp.com/documents/application_note/APPCHP2.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ycprojects.wordpress.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5.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en.wikipedia.org/wiki/Boost_converter" TargetMode="External"/><Relationship Id="rId3" Type="http://schemas.openxmlformats.org/officeDocument/2006/relationships/notesSlide" Target="../notesSlides/notesSlide28.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280.png"/><Relationship Id="rId10" Type="http://schemas.openxmlformats.org/officeDocument/2006/relationships/image" Target="../media/image29.wmf"/><Relationship Id="rId4" Type="http://schemas.openxmlformats.org/officeDocument/2006/relationships/image" Target="../media/image30.png"/><Relationship Id="rId9"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en.wikipedia.org/wiki/Buck%E2%80%93boost_converter" TargetMode="External"/><Relationship Id="rId5" Type="http://schemas.openxmlformats.org/officeDocument/2006/relationships/image" Target="../media/image3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hyperlink" Target="http://educypedia.karadimov.info/library/APPCHP2.pdf" TargetMode="External"/><Relationship Id="rId7" Type="http://schemas.openxmlformats.org/officeDocument/2006/relationships/image" Target="../media/image32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ti.com/lit/an/slva057/slva057.pdf" TargetMode="External"/><Relationship Id="rId4" Type="http://schemas.openxmlformats.org/officeDocument/2006/relationships/hyperlink" Target="https://web.archive.org/web/20120306171808/http:/ecee.colorado.edu/copec/book/slides/Ch5slide.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mouser.com/datasheet/2/268/mic2168a-1890980.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educypedia.karadimov.info/library/HB206-D.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www.allied-automation.com/wp-content/uploads/2019/03/industrial-wireless-guidebook.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EECS 473</a:t>
            </a:r>
            <a:br>
              <a:rPr lang="en-US" dirty="0"/>
            </a:br>
            <a:r>
              <a:rPr lang="en-US" dirty="0"/>
              <a:t>Advanced Embedded Systems</a:t>
            </a:r>
          </a:p>
        </p:txBody>
      </p:sp>
      <p:sp>
        <p:nvSpPr>
          <p:cNvPr id="3" name="Subtitle 2"/>
          <p:cNvSpPr>
            <a:spLocks noGrp="1"/>
          </p:cNvSpPr>
          <p:nvPr>
            <p:ph type="subTitle" idx="1"/>
          </p:nvPr>
        </p:nvSpPr>
        <p:spPr>
          <a:xfrm>
            <a:off x="609600" y="3886200"/>
            <a:ext cx="8077200" cy="1752600"/>
          </a:xfrm>
        </p:spPr>
        <p:txBody>
          <a:bodyPr>
            <a:normAutofit/>
          </a:bodyPr>
          <a:lstStyle/>
          <a:p>
            <a:r>
              <a:rPr lang="en-US" dirty="0"/>
              <a:t>Lecture 15:</a:t>
            </a:r>
          </a:p>
          <a:p>
            <a:r>
              <a:rPr lang="en-US" dirty="0"/>
              <a:t>Antennas and switching regulators</a:t>
            </a:r>
          </a:p>
        </p:txBody>
      </p:sp>
      <p:sp>
        <p:nvSpPr>
          <p:cNvPr id="4" name="TextBox 3"/>
          <p:cNvSpPr txBox="1"/>
          <p:nvPr/>
        </p:nvSpPr>
        <p:spPr>
          <a:xfrm>
            <a:off x="1627014" y="6172200"/>
            <a:ext cx="7216592" cy="646331"/>
          </a:xfrm>
          <a:prstGeom prst="rect">
            <a:avLst/>
          </a:prstGeom>
          <a:noFill/>
        </p:spPr>
        <p:txBody>
          <a:bodyPr wrap="none" rtlCol="0">
            <a:spAutoFit/>
          </a:bodyPr>
          <a:lstStyle/>
          <a:p>
            <a:pPr algn="ctr"/>
            <a:r>
              <a:rPr lang="en-US" dirty="0"/>
              <a:t>A number of slides taken from UT-Austin’s EE462L power electronics class.</a:t>
            </a:r>
          </a:p>
          <a:p>
            <a:pPr algn="ctr"/>
            <a:r>
              <a:rPr lang="en-US" dirty="0">
                <a:hlinkClick r:id="rId3"/>
              </a:rPr>
              <a:t>http://users.ece.utexas.edu/~kwasinski/EE462LS14.html</a:t>
            </a:r>
            <a:r>
              <a:rPr lang="en-US" dirty="0"/>
              <a:t> -- very useful!</a:t>
            </a:r>
          </a:p>
        </p:txBody>
      </p:sp>
    </p:spTree>
    <p:extLst>
      <p:ext uri="{BB962C8B-B14F-4D97-AF65-F5344CB8AC3E}">
        <p14:creationId xmlns:p14="http://schemas.microsoft.com/office/powerpoint/2010/main" val="423823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Looking at a real antenna</a:t>
            </a:r>
            <a:br>
              <a:rPr lang="en-US" dirty="0"/>
            </a:br>
            <a:r>
              <a:rPr lang="en-US" dirty="0"/>
              <a:t>(ANT-WSB-ANF-09)</a:t>
            </a:r>
          </a:p>
        </p:txBody>
      </p:sp>
      <p:sp>
        <p:nvSpPr>
          <p:cNvPr id="4" name="Content Placeholder 3"/>
          <p:cNvSpPr>
            <a:spLocks noGrp="1"/>
          </p:cNvSpPr>
          <p:nvPr>
            <p:ph sz="half" idx="2"/>
          </p:nvPr>
        </p:nvSpPr>
        <p:spPr/>
        <p:txBody>
          <a:bodyPr/>
          <a:lstStyle/>
          <a:p>
            <a:r>
              <a:rPr lang="en-US" dirty="0"/>
              <a:t>9dBi</a:t>
            </a:r>
          </a:p>
          <a:p>
            <a:pPr lvl="1"/>
            <a:r>
              <a:rPr lang="en-US" dirty="0"/>
              <a:t>Gets there by radiating in a toroid</a:t>
            </a:r>
          </a:p>
          <a:p>
            <a:pPr lvl="2"/>
            <a:r>
              <a:rPr lang="en-US" dirty="0"/>
              <a:t>Spread evenly along the ground (half power beam width is 360</a:t>
            </a:r>
            <a:r>
              <a:rPr lang="en-US" dirty="0">
                <a:sym typeface="Symbol"/>
              </a:rPr>
              <a:t>)</a:t>
            </a:r>
          </a:p>
          <a:p>
            <a:pPr lvl="2"/>
            <a:r>
              <a:rPr lang="en-US" dirty="0">
                <a:sym typeface="Symbol"/>
              </a:rPr>
              <a:t>Doesn’t go up or down at all.</a:t>
            </a:r>
          </a:p>
          <a:p>
            <a:pPr lvl="3"/>
            <a:r>
              <a:rPr lang="en-US" dirty="0">
                <a:sym typeface="Symbol"/>
              </a:rPr>
              <a:t>Half power beam width is at 10</a:t>
            </a:r>
          </a:p>
          <a:p>
            <a:pPr lvl="3"/>
            <a:endParaRPr lang="en-US" dirty="0"/>
          </a:p>
        </p:txBody>
      </p:sp>
      <p:pic>
        <p:nvPicPr>
          <p:cNvPr id="7172"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3156358"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7C0B33F1-8A80-4F42-92ED-FACE9C7CDA8D}"/>
              </a:ext>
            </a:extLst>
          </p:cNvPr>
          <p:cNvSpPr txBox="1"/>
          <p:nvPr/>
        </p:nvSpPr>
        <p:spPr>
          <a:xfrm>
            <a:off x="685800" y="6019800"/>
            <a:ext cx="5944384" cy="646331"/>
          </a:xfrm>
          <a:prstGeom prst="rect">
            <a:avLst/>
          </a:prstGeom>
          <a:noFill/>
        </p:spPr>
        <p:txBody>
          <a:bodyPr wrap="none" rtlCol="0">
            <a:spAutoFit/>
          </a:bodyPr>
          <a:lstStyle/>
          <a:p>
            <a:r>
              <a:rPr lang="en-US" dirty="0"/>
              <a:t>HPBW: Half power beam width—where you get ½ power.</a:t>
            </a:r>
          </a:p>
          <a:p>
            <a:r>
              <a:rPr lang="en-US" dirty="0">
                <a:hlinkClick r:id="rId4"/>
              </a:rPr>
              <a:t>VSWR</a:t>
            </a:r>
            <a:r>
              <a:rPr lang="en-US" dirty="0"/>
              <a:t> (viz-</a:t>
            </a:r>
            <a:r>
              <a:rPr lang="en-US" dirty="0" err="1"/>
              <a:t>wer</a:t>
            </a:r>
            <a:r>
              <a:rPr lang="en-US" dirty="0"/>
              <a:t>): impedance matching stuff, not covered by us.</a:t>
            </a:r>
          </a:p>
        </p:txBody>
      </p:sp>
    </p:spTree>
    <p:extLst>
      <p:ext uri="{BB962C8B-B14F-4D97-AF65-F5344CB8AC3E}">
        <p14:creationId xmlns:p14="http://schemas.microsoft.com/office/powerpoint/2010/main" val="105380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8BF881-6894-4B73-8995-5FAE13B7DA5B}"/>
              </a:ext>
            </a:extLst>
          </p:cNvPr>
          <p:cNvSpPr>
            <a:spLocks noGrp="1"/>
          </p:cNvSpPr>
          <p:nvPr>
            <p:ph type="ctrTitle"/>
          </p:nvPr>
        </p:nvSpPr>
        <p:spPr/>
        <p:txBody>
          <a:bodyPr/>
          <a:lstStyle/>
          <a:p>
            <a:r>
              <a:rPr lang="en-US" dirty="0"/>
              <a:t>Switching regulators</a:t>
            </a:r>
          </a:p>
        </p:txBody>
      </p:sp>
      <p:sp>
        <p:nvSpPr>
          <p:cNvPr id="6" name="Subtitle 5">
            <a:extLst>
              <a:ext uri="{FF2B5EF4-FFF2-40B4-BE49-F238E27FC236}">
                <a16:creationId xmlns:a16="http://schemas.microsoft.com/office/drawing/2014/main" id="{5026DFFB-2F1F-4721-A02B-41BC10E82F6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6229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DC converters?</a:t>
            </a:r>
          </a:p>
        </p:txBody>
      </p:sp>
      <p:sp>
        <p:nvSpPr>
          <p:cNvPr id="5" name="Content Placeholder 4"/>
          <p:cNvSpPr>
            <a:spLocks noGrp="1"/>
          </p:cNvSpPr>
          <p:nvPr>
            <p:ph idx="1"/>
          </p:nvPr>
        </p:nvSpPr>
        <p:spPr/>
        <p:txBody>
          <a:bodyPr>
            <a:normAutofit/>
          </a:bodyPr>
          <a:lstStyle/>
          <a:p>
            <a:endParaRPr lang="en-US" sz="2800" dirty="0"/>
          </a:p>
          <a:p>
            <a:r>
              <a:rPr lang="en-US" sz="2800" dirty="0"/>
              <a:t>DC converters convert one </a:t>
            </a:r>
            <a:br>
              <a:rPr lang="en-US" sz="2800" dirty="0"/>
            </a:br>
            <a:r>
              <a:rPr lang="en-US" sz="2800" dirty="0"/>
              <a:t>DC voltage level to another.</a:t>
            </a:r>
          </a:p>
          <a:p>
            <a:pPr lvl="1"/>
            <a:r>
              <a:rPr lang="en-US" sz="2400" dirty="0"/>
              <a:t>Very commonly on PCBs</a:t>
            </a:r>
          </a:p>
          <a:p>
            <a:pPr lvl="2"/>
            <a:r>
              <a:rPr lang="en-US" sz="2000" dirty="0"/>
              <a:t>Often have USB or battery power</a:t>
            </a:r>
          </a:p>
          <a:p>
            <a:pPr lvl="2"/>
            <a:r>
              <a:rPr lang="en-US" sz="2000" dirty="0"/>
              <a:t>But might need 1.8V, 3.3V, 5V, 12V and -12V all on the same board.</a:t>
            </a:r>
          </a:p>
          <a:p>
            <a:pPr lvl="1"/>
            <a:r>
              <a:rPr lang="en-US" sz="2400" dirty="0"/>
              <a:t>On-PCB converters allow us to do that</a:t>
            </a:r>
          </a:p>
        </p:txBody>
      </p:sp>
      <p:pic>
        <p:nvPicPr>
          <p:cNvPr id="2050" name="Picture 2" descr="http://www.electronics-lab.com/blog/wp-content/uploads/2007/10/p1000255.JPG"/>
          <p:cNvPicPr>
            <a:picLocks noChangeAspect="1" noChangeArrowheads="1"/>
          </p:cNvPicPr>
          <p:nvPr/>
        </p:nvPicPr>
        <p:blipFill>
          <a:blip r:embed="rId3" cstate="print"/>
          <a:srcRect/>
          <a:stretch>
            <a:fillRect/>
          </a:stretch>
        </p:blipFill>
        <p:spPr bwMode="auto">
          <a:xfrm>
            <a:off x="5486400" y="1447800"/>
            <a:ext cx="2921001" cy="2190751"/>
          </a:xfrm>
          <a:prstGeom prst="rect">
            <a:avLst/>
          </a:prstGeom>
          <a:noFill/>
        </p:spPr>
      </p:pic>
      <p:pic>
        <p:nvPicPr>
          <p:cNvPr id="2052" name="Picture 4" descr="https://encrypted-tbn0.gstatic.com/images?q=tbn:ANd9GcQmrMr1CHK9GGb1MWrAuwtVhM_19iWJgJpxJ8_SaozHVG781urv-Q"/>
          <p:cNvPicPr>
            <a:picLocks noChangeAspect="1" noChangeArrowheads="1"/>
          </p:cNvPicPr>
          <p:nvPr/>
        </p:nvPicPr>
        <p:blipFill>
          <a:blip r:embed="rId4" cstate="print"/>
          <a:srcRect/>
          <a:stretch>
            <a:fillRect/>
          </a:stretch>
        </p:blipFill>
        <p:spPr bwMode="auto">
          <a:xfrm>
            <a:off x="7027307" y="4179756"/>
            <a:ext cx="1838325" cy="2286001"/>
          </a:xfrm>
          <a:prstGeom prst="rect">
            <a:avLst/>
          </a:prstGeom>
          <a:noFill/>
        </p:spPr>
      </p:pic>
      <p:sp>
        <p:nvSpPr>
          <p:cNvPr id="8" name="TextBox 7"/>
          <p:cNvSpPr txBox="1"/>
          <p:nvPr/>
        </p:nvSpPr>
        <p:spPr>
          <a:xfrm>
            <a:off x="304800" y="6477000"/>
            <a:ext cx="8973932" cy="246221"/>
          </a:xfrm>
          <a:prstGeom prst="rect">
            <a:avLst/>
          </a:prstGeom>
          <a:noFill/>
        </p:spPr>
        <p:txBody>
          <a:bodyPr wrap="none" rtlCol="0">
            <a:spAutoFit/>
          </a:bodyPr>
          <a:lstStyle/>
          <a:p>
            <a:r>
              <a:rPr lang="en-US" sz="1000" dirty="0">
                <a:hlinkClick r:id="rId5"/>
              </a:rPr>
              <a:t>Images from http://itpedia.nyu.edu/wiki/File:V_reg_7805.jpg</a:t>
            </a:r>
            <a:r>
              <a:rPr lang="en-US" sz="1000" dirty="0"/>
              <a:t>, </a:t>
            </a:r>
            <a:r>
              <a:rPr lang="en-US" sz="1000" dirty="0">
                <a:hlinkClick r:id="rId6"/>
              </a:rPr>
              <a:t>http://www.electronics-lab.com/blog/wp-content/uploads/2007/10/p1000255.JPG</a:t>
            </a:r>
            <a:r>
              <a:rPr lang="en-US" sz="1000" dirty="0"/>
              <a:t> both now dead links...</a:t>
            </a:r>
          </a:p>
        </p:txBody>
      </p:sp>
    </p:spTree>
    <p:extLst>
      <p:ext uri="{BB962C8B-B14F-4D97-AF65-F5344CB8AC3E}">
        <p14:creationId xmlns:p14="http://schemas.microsoft.com/office/powerpoint/2010/main" val="90615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Different types of DC converters </a:t>
            </a:r>
          </a:p>
        </p:txBody>
      </p:sp>
      <p:sp>
        <p:nvSpPr>
          <p:cNvPr id="5" name="Text Placeholder 4"/>
          <p:cNvSpPr>
            <a:spLocks noGrp="1"/>
          </p:cNvSpPr>
          <p:nvPr>
            <p:ph type="body" idx="1"/>
          </p:nvPr>
        </p:nvSpPr>
        <p:spPr/>
        <p:txBody>
          <a:bodyPr/>
          <a:lstStyle/>
          <a:p>
            <a:r>
              <a:rPr lang="en-US" sz="2800" dirty="0"/>
              <a:t>Linear converters</a:t>
            </a:r>
          </a:p>
        </p:txBody>
      </p:sp>
      <p:sp>
        <p:nvSpPr>
          <p:cNvPr id="7" name="Text Placeholder 6"/>
          <p:cNvSpPr>
            <a:spLocks noGrp="1"/>
          </p:cNvSpPr>
          <p:nvPr>
            <p:ph type="body" sz="half" idx="3"/>
          </p:nvPr>
        </p:nvSpPr>
        <p:spPr/>
        <p:txBody>
          <a:bodyPr/>
          <a:lstStyle/>
          <a:p>
            <a:r>
              <a:rPr lang="en-US" sz="2800" dirty="0"/>
              <a:t>Switching converters</a:t>
            </a:r>
          </a:p>
        </p:txBody>
      </p:sp>
      <p:sp>
        <p:nvSpPr>
          <p:cNvPr id="6" name="Content Placeholder 5"/>
          <p:cNvSpPr>
            <a:spLocks noGrp="1"/>
          </p:cNvSpPr>
          <p:nvPr>
            <p:ph sz="half" idx="2"/>
          </p:nvPr>
        </p:nvSpPr>
        <p:spPr/>
        <p:txBody>
          <a:bodyPr>
            <a:normAutofit/>
          </a:bodyPr>
          <a:lstStyle/>
          <a:p>
            <a:r>
              <a:rPr lang="en-US" sz="2400" dirty="0"/>
              <a:t>Simpler to design</a:t>
            </a:r>
          </a:p>
          <a:p>
            <a:r>
              <a:rPr lang="en-US" sz="2400" dirty="0"/>
              <a:t>Low-noise output for noise-sensitive applications</a:t>
            </a:r>
          </a:p>
          <a:p>
            <a:r>
              <a:rPr lang="en-US" sz="2400" dirty="0"/>
              <a:t>Can only drop voltage</a:t>
            </a:r>
          </a:p>
          <a:p>
            <a:pPr lvl="1"/>
            <a:r>
              <a:rPr lang="en-US" sz="2200" dirty="0"/>
              <a:t>And in fact </a:t>
            </a:r>
            <a:r>
              <a:rPr lang="en-US" sz="2200" b="1" i="1" dirty="0"/>
              <a:t>must</a:t>
            </a:r>
            <a:r>
              <a:rPr lang="en-US" sz="2200" dirty="0"/>
              <a:t> drop it by some minimum amount</a:t>
            </a:r>
          </a:p>
          <a:p>
            <a:pPr lvl="1"/>
            <a:r>
              <a:rPr lang="en-US" sz="2200" dirty="0"/>
              <a:t>The larger the voltage drop the less power efficient the converter is </a:t>
            </a:r>
          </a:p>
          <a:p>
            <a:endParaRPr lang="en-US" sz="2400" dirty="0"/>
          </a:p>
        </p:txBody>
      </p:sp>
      <p:sp>
        <p:nvSpPr>
          <p:cNvPr id="8" name="Content Placeholder 7"/>
          <p:cNvSpPr>
            <a:spLocks noGrp="1"/>
          </p:cNvSpPr>
          <p:nvPr>
            <p:ph sz="half" idx="4"/>
          </p:nvPr>
        </p:nvSpPr>
        <p:spPr/>
        <p:txBody>
          <a:bodyPr>
            <a:normAutofit lnSpcReduction="10000"/>
          </a:bodyPr>
          <a:lstStyle/>
          <a:p>
            <a:r>
              <a:rPr lang="en-US" dirty="0"/>
              <a:t>Can be significantly more complex to design</a:t>
            </a:r>
          </a:p>
          <a:p>
            <a:pPr lvl="1"/>
            <a:r>
              <a:rPr lang="en-US" dirty="0"/>
              <a:t>Worth avoiding for this class unless you have to do it.</a:t>
            </a:r>
          </a:p>
          <a:p>
            <a:r>
              <a:rPr lang="en-US" dirty="0"/>
              <a:t>Can drop voltage or increase voltage</a:t>
            </a:r>
          </a:p>
          <a:p>
            <a:pPr lvl="1"/>
            <a:r>
              <a:rPr lang="en-US" dirty="0"/>
              <a:t>“buck” and “boost” respectively</a:t>
            </a:r>
          </a:p>
          <a:p>
            <a:r>
              <a:rPr lang="en-US" dirty="0"/>
              <a:t>Generally very power efficient</a:t>
            </a:r>
          </a:p>
          <a:p>
            <a:pPr lvl="1"/>
            <a:r>
              <a:rPr lang="en-US" dirty="0"/>
              <a:t>75% to 98% is normal</a:t>
            </a:r>
          </a:p>
          <a:p>
            <a:pPr lvl="1"/>
            <a:endParaRPr lang="en-US" dirty="0"/>
          </a:p>
        </p:txBody>
      </p:sp>
    </p:spTree>
    <p:extLst>
      <p:ext uri="{BB962C8B-B14F-4D97-AF65-F5344CB8AC3E}">
        <p14:creationId xmlns:p14="http://schemas.microsoft.com/office/powerpoint/2010/main" val="194467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Characteristics of DC Converters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914400" y="1447800"/>
                <a:ext cx="7772400" cy="4876800"/>
              </a:xfrm>
            </p:spPr>
            <p:txBody>
              <a:bodyPr>
                <a:noAutofit/>
              </a:bodyPr>
              <a:lstStyle/>
              <a:p>
                <a:r>
                  <a:rPr lang="en-US" sz="2000" dirty="0"/>
                  <a:t>To better understand how to pick a converter we will go over the following characteristics seen in all DC converters</a:t>
                </a:r>
              </a:p>
              <a:p>
                <a:pPr lvl="1"/>
                <a:r>
                  <a:rPr lang="en-US" sz="2400" dirty="0"/>
                  <a:t>Power wasted (as heat)</a:t>
                </a:r>
                <a:endParaRPr lang="en-US" sz="2000" dirty="0"/>
              </a:p>
              <a:p>
                <a:pPr lvl="1"/>
                <a:r>
                  <a:rPr lang="en-US" sz="2400" dirty="0"/>
                  <a:t>Quiescent current,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𝐼</m:t>
                        </m:r>
                      </m:e>
                      <m:sub>
                        <m:r>
                          <a:rPr lang="en-US" sz="2400" b="0" i="1" smtClean="0">
                            <a:latin typeface="Cambria Math"/>
                          </a:rPr>
                          <m:t>𝑄</m:t>
                        </m:r>
                      </m:sub>
                    </m:sSub>
                  </m:oMath>
                </a14:m>
                <a:endParaRPr lang="en-US" sz="2400" dirty="0"/>
              </a:p>
              <a:p>
                <a:pPr lvl="2"/>
                <a:r>
                  <a:rPr lang="en-US" sz="2000" dirty="0"/>
                  <a:t>The leakage current that occurs regardless of operation.</a:t>
                </a:r>
              </a:p>
              <a:p>
                <a:pPr lvl="1"/>
                <a:r>
                  <a:rPr lang="en-US" sz="2400" dirty="0"/>
                  <a:t>Power supply rejection ratio (PSRR)</a:t>
                </a:r>
              </a:p>
              <a:p>
                <a:pPr lvl="2"/>
                <a:r>
                  <a:rPr lang="en-US" sz="2000" dirty="0"/>
                  <a:t>The ability to reject output noise at different frequency</a:t>
                </a:r>
              </a:p>
              <a:p>
                <a:pPr lvl="1"/>
                <a:r>
                  <a:rPr lang="en-US" sz="2400" dirty="0"/>
                  <a:t>External capacitors and equivalent series resistance(ESR)</a:t>
                </a:r>
              </a:p>
              <a:p>
                <a:pPr lvl="2"/>
                <a:r>
                  <a:rPr lang="en-US" sz="2000" dirty="0"/>
                  <a:t>Output noise filter that helps keeping the signal clean</a:t>
                </a:r>
              </a:p>
              <a:p>
                <a:r>
                  <a:rPr lang="en-US" sz="2000" dirty="0"/>
                  <a:t>These characteristics are what people generally look for when selecting converters, but they’re not by any means the only characteristics that matter.</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914400" y="1447800"/>
                <a:ext cx="7772400" cy="4876800"/>
              </a:xfrm>
              <a:blipFill rotWithShape="1">
                <a:blip r:embed="rId3"/>
                <a:stretch>
                  <a:fillRect l="-627" t="-625" b="-3125"/>
                </a:stretch>
              </a:blipFill>
            </p:spPr>
            <p:txBody>
              <a:bodyPr/>
              <a:lstStyle/>
              <a:p>
                <a:r>
                  <a:rPr lang="en-US">
                    <a:noFill/>
                  </a:rPr>
                  <a:t> </a:t>
                </a:r>
              </a:p>
            </p:txBody>
          </p:sp>
        </mc:Fallback>
      </mc:AlternateContent>
    </p:spTree>
    <p:extLst>
      <p:ext uri="{BB962C8B-B14F-4D97-AF65-F5344CB8AC3E}">
        <p14:creationId xmlns:p14="http://schemas.microsoft.com/office/powerpoint/2010/main" val="1605970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look at the options</a:t>
            </a:r>
          </a:p>
        </p:txBody>
      </p:sp>
      <p:sp>
        <p:nvSpPr>
          <p:cNvPr id="3" name="Content Placeholder 2"/>
          <p:cNvSpPr>
            <a:spLocks noGrp="1"/>
          </p:cNvSpPr>
          <p:nvPr>
            <p:ph idx="1"/>
          </p:nvPr>
        </p:nvSpPr>
        <p:spPr/>
        <p:txBody>
          <a:bodyPr/>
          <a:lstStyle/>
          <a:p>
            <a:r>
              <a:rPr lang="en-US" dirty="0"/>
              <a:t>Linear converter</a:t>
            </a:r>
          </a:p>
          <a:p>
            <a:pPr lvl="1"/>
            <a:r>
              <a:rPr lang="en-US" dirty="0"/>
              <a:t>LDO</a:t>
            </a:r>
          </a:p>
          <a:p>
            <a:r>
              <a:rPr lang="en-US" dirty="0"/>
              <a:t>Switching converter</a:t>
            </a:r>
          </a:p>
          <a:p>
            <a:pPr lvl="1"/>
            <a:r>
              <a:rPr lang="en-US" dirty="0"/>
              <a:t>Buck</a:t>
            </a:r>
          </a:p>
          <a:p>
            <a:pPr lvl="1"/>
            <a:r>
              <a:rPr lang="en-US" dirty="0"/>
              <a:t>Boost</a:t>
            </a:r>
          </a:p>
          <a:p>
            <a:pPr lvl="1"/>
            <a:r>
              <a:rPr lang="en-US" dirty="0"/>
              <a:t>Buck-Boost</a:t>
            </a:r>
          </a:p>
          <a:p>
            <a:pPr lvl="1"/>
            <a:endParaRPr lang="en-US" dirty="0"/>
          </a:p>
        </p:txBody>
      </p:sp>
    </p:spTree>
    <p:extLst>
      <p:ext uri="{BB962C8B-B14F-4D97-AF65-F5344CB8AC3E}">
        <p14:creationId xmlns:p14="http://schemas.microsoft.com/office/powerpoint/2010/main" val="307353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5" y="1924050"/>
            <a:ext cx="267652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quot;No&quot; Symbol 3"/>
          <p:cNvSpPr/>
          <p:nvPr/>
        </p:nvSpPr>
        <p:spPr>
          <a:xfrm>
            <a:off x="6172200" y="1676400"/>
            <a:ext cx="3124200" cy="2895600"/>
          </a:xfrm>
          <a:prstGeom prst="noSmoking">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a:t>Linear converter</a:t>
            </a:r>
          </a:p>
        </p:txBody>
      </p:sp>
      <p:sp>
        <p:nvSpPr>
          <p:cNvPr id="3" name="Content Placeholder 2"/>
          <p:cNvSpPr>
            <a:spLocks noGrp="1"/>
          </p:cNvSpPr>
          <p:nvPr>
            <p:ph idx="1"/>
          </p:nvPr>
        </p:nvSpPr>
        <p:spPr/>
        <p:txBody>
          <a:bodyPr>
            <a:normAutofit fontScale="92500" lnSpcReduction="20000"/>
          </a:bodyPr>
          <a:lstStyle/>
          <a:p>
            <a:r>
              <a:rPr lang="en-US" dirty="0"/>
              <a:t>One can think of a linear converter </a:t>
            </a:r>
            <a:br>
              <a:rPr lang="en-US" dirty="0"/>
            </a:br>
            <a:r>
              <a:rPr lang="en-US" dirty="0"/>
              <a:t>as a “smart” voltage divider.</a:t>
            </a:r>
          </a:p>
          <a:p>
            <a:pPr lvl="1"/>
            <a:r>
              <a:rPr lang="en-US" dirty="0"/>
              <a:t>If we were using a very small </a:t>
            </a:r>
            <a:br>
              <a:rPr lang="en-US" dirty="0"/>
            </a:br>
            <a:r>
              <a:rPr lang="en-US" dirty="0"/>
              <a:t>amount of current, that </a:t>
            </a:r>
            <a:br>
              <a:rPr lang="en-US" dirty="0"/>
            </a:br>
            <a:r>
              <a:rPr lang="en-US" dirty="0"/>
              <a:t>would work.</a:t>
            </a:r>
          </a:p>
          <a:p>
            <a:pPr lvl="1"/>
            <a:r>
              <a:rPr lang="en-US" dirty="0"/>
              <a:t>But hugely wasteful.</a:t>
            </a:r>
          </a:p>
          <a:p>
            <a:r>
              <a:rPr lang="en-US" dirty="0"/>
              <a:t>Instead, we want the top</a:t>
            </a:r>
            <a:br>
              <a:rPr lang="en-US" dirty="0"/>
            </a:br>
            <a:r>
              <a:rPr lang="en-US" dirty="0"/>
              <a:t>resistor to vary with the </a:t>
            </a:r>
            <a:br>
              <a:rPr lang="en-US" dirty="0"/>
            </a:br>
            <a:r>
              <a:rPr lang="en-US" dirty="0"/>
              <a:t>load.</a:t>
            </a:r>
          </a:p>
          <a:p>
            <a:pPr lvl="1"/>
            <a:r>
              <a:rPr lang="en-US" dirty="0"/>
              <a:t>As load draws more current,</a:t>
            </a:r>
            <a:br>
              <a:rPr lang="en-US" dirty="0"/>
            </a:br>
            <a:r>
              <a:rPr lang="en-US" dirty="0"/>
              <a:t>R1 drops resistance to keep</a:t>
            </a:r>
            <a:br>
              <a:rPr lang="en-US" dirty="0"/>
            </a:br>
            <a:r>
              <a:rPr lang="en-US" dirty="0"/>
              <a:t>voltage constant.</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419600"/>
            <a:ext cx="3733800" cy="221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604084"/>
            <a:ext cx="9164688" cy="253916"/>
          </a:xfrm>
          <a:prstGeom prst="rect">
            <a:avLst/>
          </a:prstGeom>
          <a:noFill/>
        </p:spPr>
        <p:txBody>
          <a:bodyPr wrap="none" rtlCol="0">
            <a:spAutoFit/>
          </a:bodyPr>
          <a:lstStyle/>
          <a:p>
            <a:r>
              <a:rPr lang="en-US" sz="1050" dirty="0"/>
              <a:t>Figures on this slide and the next taken from </a:t>
            </a:r>
            <a:r>
              <a:rPr lang="en-US" sz="1050" dirty="0">
                <a:hlinkClick r:id="rId5"/>
              </a:rPr>
              <a:t>https://www.analog.com/media/en/technical-documentation/application-notes/an170f.pdf</a:t>
            </a:r>
            <a:r>
              <a:rPr lang="en-US" sz="1050" dirty="0"/>
              <a:t>, which is a great app-note.</a:t>
            </a:r>
            <a:endParaRPr lang="en-US" sz="1050" b="1" dirty="0"/>
          </a:p>
        </p:txBody>
      </p:sp>
    </p:spTree>
    <p:extLst>
      <p:ext uri="{BB962C8B-B14F-4D97-AF65-F5344CB8AC3E}">
        <p14:creationId xmlns:p14="http://schemas.microsoft.com/office/powerpoint/2010/main" val="280108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additive="base">
                                        <p:cTn id="12" dur="500" fill="hold"/>
                                        <p:tgtEl>
                                          <p:spTgt spid="3076"/>
                                        </p:tgtEl>
                                        <p:attrNameLst>
                                          <p:attrName>ppt_x</p:attrName>
                                        </p:attrNameLst>
                                      </p:cBhvr>
                                      <p:tavLst>
                                        <p:tav tm="0">
                                          <p:val>
                                            <p:strVal val="#ppt_x"/>
                                          </p:val>
                                        </p:tav>
                                        <p:tav tm="100000">
                                          <p:val>
                                            <p:strVal val="#ppt_x"/>
                                          </p:val>
                                        </p:tav>
                                      </p:tavLst>
                                    </p:anim>
                                    <p:anim calcmode="lin" valueType="num">
                                      <p:cBhvr additive="base">
                                        <p:cTn id="13" dur="500" fill="hold"/>
                                        <p:tgtEl>
                                          <p:spTgt spid="307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Voltage converters/regulators:</a:t>
            </a:r>
            <a:br>
              <a:rPr lang="en-US" dirty="0"/>
            </a:br>
            <a:r>
              <a:rPr lang="en-US" dirty="0"/>
              <a:t>Review Linear</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a:t>Drops voltage</a:t>
            </a:r>
          </a:p>
          <a:p>
            <a:pPr lvl="1"/>
            <a:r>
              <a:rPr lang="en-US" dirty="0"/>
              <a:t>Heat waste &gt; (Vin-</a:t>
            </a:r>
            <a:r>
              <a:rPr lang="en-US" dirty="0" err="1"/>
              <a:t>Vout</a:t>
            </a:r>
            <a:r>
              <a:rPr lang="en-US" dirty="0"/>
              <a:t>)/Vin</a:t>
            </a:r>
          </a:p>
          <a:p>
            <a:pPr lvl="2"/>
            <a:r>
              <a:rPr lang="en-US" dirty="0"/>
              <a:t>That’s a lot if we are dropping much voltage</a:t>
            </a:r>
          </a:p>
          <a:p>
            <a:pPr lvl="1"/>
            <a:r>
              <a:rPr lang="en-US" dirty="0"/>
              <a:t>Has minimum drop</a:t>
            </a:r>
          </a:p>
          <a:p>
            <a:pPr lvl="1"/>
            <a:r>
              <a:rPr lang="en-US" dirty="0"/>
              <a:t>Uses current even if no load (quiescent current)</a:t>
            </a:r>
          </a:p>
          <a:p>
            <a:pPr lvl="1"/>
            <a:r>
              <a:rPr lang="en-US" dirty="0"/>
              <a:t>Often needs an output (and maybe input) cap.</a:t>
            </a:r>
            <a:br>
              <a:rPr lang="en-US" dirty="0"/>
            </a:br>
            <a:endParaRPr lang="en-US" dirty="0"/>
          </a:p>
          <a:p>
            <a:r>
              <a:rPr lang="en-US" dirty="0"/>
              <a:t>LDO – low dropout is main variation.  </a:t>
            </a:r>
          </a:p>
          <a:p>
            <a:pPr lvl="1"/>
            <a:r>
              <a:rPr lang="en-US" dirty="0"/>
              <a:t>Minimum drop is often very small (though can vary by current draw…)</a:t>
            </a:r>
          </a:p>
          <a:p>
            <a:pPr lvl="1"/>
            <a:r>
              <a:rPr lang="en-US" dirty="0"/>
              <a:t>Generally needs larger caps.  </a:t>
            </a:r>
          </a:p>
          <a:p>
            <a:pPr lvl="1"/>
            <a:r>
              <a:rPr lang="en-US" dirty="0"/>
              <a:t>Can have larger quiescent current </a:t>
            </a:r>
          </a:p>
          <a:p>
            <a:pPr lvl="2"/>
            <a:r>
              <a:rPr lang="en-US" dirty="0"/>
              <a:t>Depends on if “resistor” is BJT or FET, FET more common these days.</a:t>
            </a:r>
          </a:p>
        </p:txBody>
      </p:sp>
    </p:spTree>
    <p:extLst>
      <p:ext uri="{BB962C8B-B14F-4D97-AF65-F5344CB8AC3E}">
        <p14:creationId xmlns:p14="http://schemas.microsoft.com/office/powerpoint/2010/main" val="265291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a:xfrm>
            <a:off x="3886200" y="1600200"/>
            <a:ext cx="5105400" cy="4953000"/>
          </a:xfrm>
        </p:spPr>
        <p:txBody>
          <a:bodyPr>
            <a:normAutofit fontScale="92500" lnSpcReduction="20000"/>
          </a:bodyPr>
          <a:lstStyle/>
          <a:p>
            <a:r>
              <a:rPr lang="en-US" dirty="0"/>
              <a:t>The opamp adjusts the effective resistance of the transistor to control the voltage.</a:t>
            </a:r>
          </a:p>
          <a:p>
            <a:pPr lvl="1"/>
            <a:r>
              <a:rPr lang="en-US" dirty="0"/>
              <a:t>Clearly we’ve got a control loop and there is delay in that loop.</a:t>
            </a:r>
          </a:p>
          <a:p>
            <a:pPr lvl="2"/>
            <a:r>
              <a:rPr lang="en-US" dirty="0"/>
              <a:t>That means that if the load (or source…) is varying at a certain frequencies, we could get positive feedback.</a:t>
            </a:r>
          </a:p>
          <a:p>
            <a:pPr lvl="2"/>
            <a:r>
              <a:rPr lang="en-US" dirty="0"/>
              <a:t>The output (and sometimes input) cap can filter out those frequencies.</a:t>
            </a:r>
          </a:p>
        </p:txBody>
      </p:sp>
      <p:pic>
        <p:nvPicPr>
          <p:cNvPr id="1026" name="Picture 2" descr="http://www.circuitstoday.com/wp-content/uploads/2011/06/LDO-regulator-schemat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3657600" cy="25111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2057400"/>
            <a:ext cx="2350643" cy="738664"/>
          </a:xfrm>
          <a:prstGeom prst="rect">
            <a:avLst/>
          </a:prstGeom>
          <a:noFill/>
        </p:spPr>
        <p:txBody>
          <a:bodyPr wrap="none" rtlCol="0">
            <a:spAutoFit/>
          </a:bodyPr>
          <a:lstStyle/>
          <a:p>
            <a:r>
              <a:rPr lang="en-US" sz="2400" b="1" dirty="0"/>
              <a:t>An MOSFET LDO.</a:t>
            </a:r>
          </a:p>
          <a:p>
            <a:endParaRPr lang="en-US" dirty="0"/>
          </a:p>
        </p:txBody>
      </p:sp>
      <p:sp>
        <p:nvSpPr>
          <p:cNvPr id="5" name="TextBox 4"/>
          <p:cNvSpPr txBox="1"/>
          <p:nvPr/>
        </p:nvSpPr>
        <p:spPr>
          <a:xfrm>
            <a:off x="533400" y="6477000"/>
            <a:ext cx="8514447" cy="276999"/>
          </a:xfrm>
          <a:prstGeom prst="rect">
            <a:avLst/>
          </a:prstGeom>
          <a:noFill/>
        </p:spPr>
        <p:txBody>
          <a:bodyPr wrap="none" rtlCol="0">
            <a:spAutoFit/>
          </a:bodyPr>
          <a:lstStyle/>
          <a:p>
            <a:r>
              <a:rPr lang="en-US" sz="1200" dirty="0">
                <a:hlinkClick r:id="rId4"/>
              </a:rPr>
              <a:t>http://www.ti.com/lit/an/snva020b/snva020b.pdf</a:t>
            </a:r>
            <a:r>
              <a:rPr lang="en-US" sz="1200" dirty="0"/>
              <a:t> provides a very nice, detailed overview with Bode plots etc., though it is a bit dated.</a:t>
            </a:r>
          </a:p>
        </p:txBody>
      </p:sp>
    </p:spTree>
    <p:extLst>
      <p:ext uri="{BB962C8B-B14F-4D97-AF65-F5344CB8AC3E}">
        <p14:creationId xmlns:p14="http://schemas.microsoft.com/office/powerpoint/2010/main" val="1540689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stability a real issue for </a:t>
            </a:r>
            <a:br>
              <a:rPr lang="en-US" dirty="0"/>
            </a:br>
            <a:r>
              <a:rPr lang="en-US" dirty="0"/>
              <a:t>linear regulators?</a:t>
            </a:r>
          </a:p>
        </p:txBody>
      </p:sp>
      <p:sp>
        <p:nvSpPr>
          <p:cNvPr id="3" name="Content Placeholder 2"/>
          <p:cNvSpPr>
            <a:spLocks noGrp="1"/>
          </p:cNvSpPr>
          <p:nvPr>
            <p:ph idx="1"/>
          </p:nvPr>
        </p:nvSpPr>
        <p:spPr/>
        <p:txBody>
          <a:bodyPr>
            <a:normAutofit fontScale="92500" lnSpcReduction="20000"/>
          </a:bodyPr>
          <a:lstStyle/>
          <a:p>
            <a:r>
              <a:rPr lang="en-US" dirty="0"/>
              <a:t>Well yes.  </a:t>
            </a:r>
          </a:p>
          <a:p>
            <a:pPr lvl="1"/>
            <a:r>
              <a:rPr lang="en-US" dirty="0"/>
              <a:t>But these days, the requirements are pretty lax.</a:t>
            </a:r>
          </a:p>
          <a:p>
            <a:pPr lvl="2"/>
            <a:r>
              <a:rPr lang="en-US" dirty="0"/>
              <a:t>The LT3007 wants a 2.2</a:t>
            </a:r>
            <a:r>
              <a:rPr lang="el-GR" dirty="0"/>
              <a:t>μ</a:t>
            </a:r>
            <a:r>
              <a:rPr lang="en-US" dirty="0"/>
              <a:t>F ceramic cap at the output and maybe a ~1</a:t>
            </a:r>
            <a:r>
              <a:rPr lang="el-GR" dirty="0"/>
              <a:t> μ</a:t>
            </a:r>
            <a:r>
              <a:rPr lang="en-US" dirty="0"/>
              <a:t>F input cap.</a:t>
            </a:r>
          </a:p>
          <a:p>
            <a:pPr lvl="3"/>
            <a:r>
              <a:rPr lang="en-US" dirty="0"/>
              <a:t>Needs moderately low ESR.  </a:t>
            </a:r>
          </a:p>
          <a:p>
            <a:pPr lvl="3"/>
            <a:r>
              <a:rPr lang="en-US" dirty="0"/>
              <a:t>Data sheet expresses concerns about cheap ceramic caps.</a:t>
            </a:r>
          </a:p>
          <a:p>
            <a:pPr lvl="1"/>
            <a:r>
              <a:rPr lang="en-US" dirty="0"/>
              <a:t>Older linear regulators had a lot more restrictions</a:t>
            </a:r>
          </a:p>
          <a:p>
            <a:pPr lvl="2"/>
            <a:r>
              <a:rPr lang="en-US" dirty="0"/>
              <a:t>Often required some additional ESR, but not too much.</a:t>
            </a:r>
          </a:p>
          <a:p>
            <a:r>
              <a:rPr lang="en-US" dirty="0"/>
              <a:t>Older and cheaper devices might have some pretty significant (and sometimes costly) needs.</a:t>
            </a:r>
          </a:p>
          <a:p>
            <a:pPr lvl="1"/>
            <a:r>
              <a:rPr lang="en-US" dirty="0"/>
              <a:t>Just be aware that in the early 2000s this was a pretty big issue. </a:t>
            </a:r>
          </a:p>
        </p:txBody>
      </p:sp>
    </p:spTree>
    <p:extLst>
      <p:ext uri="{BB962C8B-B14F-4D97-AF65-F5344CB8AC3E}">
        <p14:creationId xmlns:p14="http://schemas.microsoft.com/office/powerpoint/2010/main" val="390169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who cares?</a:t>
            </a:r>
            <a:br>
              <a:rPr lang="en-US" dirty="0"/>
            </a:br>
            <a:r>
              <a:rPr lang="en-US" dirty="0"/>
              <a:t>Noise immunity</a:t>
            </a:r>
          </a:p>
        </p:txBody>
      </p:sp>
      <p:sp>
        <p:nvSpPr>
          <p:cNvPr id="4" name="Content Placeholder 3"/>
          <p:cNvSpPr>
            <a:spLocks noGrp="1"/>
          </p:cNvSpPr>
          <p:nvPr>
            <p:ph idx="1"/>
          </p:nvPr>
        </p:nvSpPr>
        <p:spPr>
          <a:xfrm>
            <a:off x="5791200" y="1981200"/>
            <a:ext cx="3200400" cy="4876800"/>
          </a:xfrm>
        </p:spPr>
        <p:txBody>
          <a:bodyPr/>
          <a:lstStyle/>
          <a:p>
            <a:r>
              <a:rPr lang="en-US" sz="2600" dirty="0"/>
              <a:t>Looking at signal-to-noise ratio needed to maintain a low bit error rate.</a:t>
            </a:r>
          </a:p>
          <a:p>
            <a:pPr lvl="1"/>
            <a:r>
              <a:rPr lang="en-US" sz="2400" dirty="0"/>
              <a:t>Notice BPSK and QPSK have lower error rates.</a:t>
            </a:r>
          </a:p>
          <a:p>
            <a:pPr lvl="1"/>
            <a:r>
              <a:rPr lang="en-US" sz="2400" dirty="0"/>
              <a:t>And as “M” goes up, we get higher error rates.</a:t>
            </a:r>
          </a:p>
          <a:p>
            <a:pPr lvl="2"/>
            <a:r>
              <a:rPr lang="en-US" sz="1800" dirty="0"/>
              <a:t>Easier to confuse symbols!</a:t>
            </a:r>
          </a:p>
        </p:txBody>
      </p:sp>
      <p:sp>
        <p:nvSpPr>
          <p:cNvPr id="3" name="Rectangle 2"/>
          <p:cNvSpPr/>
          <p:nvPr/>
        </p:nvSpPr>
        <p:spPr>
          <a:xfrm>
            <a:off x="328127" y="6324600"/>
            <a:ext cx="4572000" cy="307777"/>
          </a:xfrm>
          <a:prstGeom prst="rect">
            <a:avLst/>
          </a:prstGeom>
        </p:spPr>
        <p:txBody>
          <a:bodyPr>
            <a:spAutoFit/>
          </a:bodyPr>
          <a:lstStyle/>
          <a:p>
            <a:r>
              <a:rPr lang="en-US" sz="1400" dirty="0">
                <a:solidFill>
                  <a:srgbClr val="FF0000"/>
                </a:solidFill>
              </a:rPr>
              <a:t>https://en.wikipedia.org/wiki/Eb/N0</a:t>
            </a:r>
          </a:p>
        </p:txBody>
      </p:sp>
      <p:pic>
        <p:nvPicPr>
          <p:cNvPr id="6" name="Picture 2" descr="undefined">
            <a:extLst>
              <a:ext uri="{FF2B5EF4-FFF2-40B4-BE49-F238E27FC236}">
                <a16:creationId xmlns:a16="http://schemas.microsoft.com/office/drawing/2014/main" id="{5676A008-F3EB-4D1B-95C4-1F54A2FD1F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510" y="1933311"/>
            <a:ext cx="5573712" cy="438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65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p:spPr>
        <p:txBody>
          <a:bodyPr>
            <a:normAutofit/>
          </a:bodyPr>
          <a:lstStyle/>
          <a:p>
            <a:pPr algn="l"/>
            <a:r>
              <a:rPr lang="en-US" sz="3600" dirty="0"/>
              <a:t>Switching Converters</a:t>
            </a:r>
          </a:p>
        </p:txBody>
      </p:sp>
      <p:sp>
        <p:nvSpPr>
          <p:cNvPr id="3" name="Content Placeholder 2"/>
          <p:cNvSpPr>
            <a:spLocks noGrp="1"/>
          </p:cNvSpPr>
          <p:nvPr>
            <p:ph sz="quarter" idx="1"/>
          </p:nvPr>
        </p:nvSpPr>
        <p:spPr>
          <a:xfrm>
            <a:off x="609600" y="1219200"/>
            <a:ext cx="8001000" cy="914400"/>
          </a:xfrm>
        </p:spPr>
        <p:txBody>
          <a:bodyPr>
            <a:noAutofit/>
          </a:bodyPr>
          <a:lstStyle/>
          <a:p>
            <a:r>
              <a:rPr lang="en-US" sz="2400" dirty="0"/>
              <a:t>Once you leave the realms of linear converters it gets more complex.</a:t>
            </a:r>
            <a:endParaRPr lang="en-US" sz="2000" dirty="0"/>
          </a:p>
          <a:p>
            <a:pPr lvl="1"/>
            <a:r>
              <a:rPr lang="en-US" sz="2400" dirty="0"/>
              <a:t>Introducing common switching converters!</a:t>
            </a:r>
          </a:p>
          <a:p>
            <a:pPr lvl="2"/>
            <a:r>
              <a:rPr lang="en-US" sz="2000" dirty="0"/>
              <a:t>All include a diode, transistor, inductor and a capacitor</a:t>
            </a:r>
          </a:p>
          <a:p>
            <a:pPr lvl="1"/>
            <a:endParaRPr lang="en-US" dirty="0"/>
          </a:p>
          <a:p>
            <a:pPr lvl="1"/>
            <a:endParaRPr lang="en-US" dirty="0"/>
          </a:p>
          <a:p>
            <a:pPr lvl="1"/>
            <a:endParaRPr lang="en-US" dirty="0"/>
          </a:p>
          <a:p>
            <a:pPr lvl="1"/>
            <a:endParaRPr lang="en-US" dirty="0"/>
          </a:p>
          <a:p>
            <a:pPr lvl="1"/>
            <a:endParaRPr lang="en-US" dirty="0"/>
          </a:p>
        </p:txBody>
      </p:sp>
      <p:sp>
        <p:nvSpPr>
          <p:cNvPr id="17" name="TextBox 16"/>
          <p:cNvSpPr txBox="1"/>
          <p:nvPr/>
        </p:nvSpPr>
        <p:spPr>
          <a:xfrm>
            <a:off x="2057400" y="6504801"/>
            <a:ext cx="5334000" cy="276999"/>
          </a:xfrm>
          <a:prstGeom prst="rect">
            <a:avLst/>
          </a:prstGeom>
          <a:noFill/>
        </p:spPr>
        <p:txBody>
          <a:bodyPr wrap="square" rtlCol="0">
            <a:spAutoFit/>
          </a:bodyPr>
          <a:lstStyle/>
          <a:p>
            <a:r>
              <a:rPr lang="en-US" sz="1200" dirty="0"/>
              <a:t>Table from </a:t>
            </a:r>
            <a:r>
              <a:rPr lang="en-US" sz="1100" dirty="0">
                <a:hlinkClick r:id="rId3"/>
              </a:rPr>
              <a:t>http://www.nxp.com/documents/application_note/APPCHP2.pdf</a:t>
            </a: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1295318559"/>
              </p:ext>
            </p:extLst>
          </p:nvPr>
        </p:nvGraphicFramePr>
        <p:xfrm>
          <a:off x="457200" y="2895599"/>
          <a:ext cx="8077200" cy="360920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515602">
                <a:tc>
                  <a:txBody>
                    <a:bodyPr/>
                    <a:lstStyle/>
                    <a:p>
                      <a:pPr algn="ctr"/>
                      <a:r>
                        <a:rPr lang="en-US" dirty="0"/>
                        <a:t>Converters</a:t>
                      </a:r>
                    </a:p>
                  </a:txBody>
                  <a:tcPr anchor="ctr"/>
                </a:tc>
                <a:tc>
                  <a:txBody>
                    <a:bodyPr/>
                    <a:lstStyle/>
                    <a:p>
                      <a:pPr algn="ctr"/>
                      <a:r>
                        <a:rPr lang="en-US" dirty="0"/>
                        <a:t>General Topology</a:t>
                      </a:r>
                    </a:p>
                  </a:txBody>
                  <a:tcPr anchor="ctr"/>
                </a:tc>
                <a:tc>
                  <a:txBody>
                    <a:bodyPr/>
                    <a:lstStyle/>
                    <a:p>
                      <a:pPr algn="ctr"/>
                      <a:r>
                        <a:rPr lang="en-US" dirty="0"/>
                        <a:t>Application</a:t>
                      </a:r>
                    </a:p>
                  </a:txBody>
                  <a:tcPr anchor="ctr"/>
                </a:tc>
                <a:extLst>
                  <a:ext uri="{0D108BD9-81ED-4DB2-BD59-A6C34878D82A}">
                    <a16:rowId xmlns:a16="http://schemas.microsoft.com/office/drawing/2014/main" val="10000"/>
                  </a:ext>
                </a:extLst>
              </a:tr>
              <a:tr h="1031200">
                <a:tc>
                  <a:txBody>
                    <a:bodyPr/>
                    <a:lstStyle/>
                    <a:p>
                      <a:pPr algn="ctr"/>
                      <a:r>
                        <a:rPr lang="en-US" dirty="0"/>
                        <a:t>Buck</a:t>
                      </a:r>
                    </a:p>
                  </a:txBody>
                  <a:tcPr anchor="ctr"/>
                </a:tc>
                <a:tc>
                  <a:txBody>
                    <a:bodyPr/>
                    <a:lstStyle/>
                    <a:p>
                      <a:pPr algn="ctr"/>
                      <a:endParaRPr lang="en-US" dirty="0"/>
                    </a:p>
                  </a:txBody>
                  <a:tcPr anchor="ctr"/>
                </a:tc>
                <a:tc>
                  <a:txBody>
                    <a:bodyPr/>
                    <a:lstStyle/>
                    <a:p>
                      <a:pPr algn="ctr"/>
                      <a:r>
                        <a:rPr lang="en-US" dirty="0"/>
                        <a:t>Drop voltage</a:t>
                      </a:r>
                    </a:p>
                  </a:txBody>
                  <a:tcPr anchor="ctr"/>
                </a:tc>
                <a:extLst>
                  <a:ext uri="{0D108BD9-81ED-4DB2-BD59-A6C34878D82A}">
                    <a16:rowId xmlns:a16="http://schemas.microsoft.com/office/drawing/2014/main" val="10001"/>
                  </a:ext>
                </a:extLst>
              </a:tr>
              <a:tr h="1031200">
                <a:tc>
                  <a:txBody>
                    <a:bodyPr/>
                    <a:lstStyle/>
                    <a:p>
                      <a:pPr algn="ctr"/>
                      <a:r>
                        <a:rPr lang="en-US" dirty="0"/>
                        <a:t>Boost</a:t>
                      </a:r>
                    </a:p>
                  </a:txBody>
                  <a:tcPr anchor="ctr"/>
                </a:tc>
                <a:tc>
                  <a:txBody>
                    <a:bodyPr/>
                    <a:lstStyle/>
                    <a:p>
                      <a:pPr algn="ctr"/>
                      <a:endParaRPr lang="en-US" dirty="0"/>
                    </a:p>
                  </a:txBody>
                  <a:tcPr anchor="ctr"/>
                </a:tc>
                <a:tc>
                  <a:txBody>
                    <a:bodyPr/>
                    <a:lstStyle/>
                    <a:p>
                      <a:pPr algn="ctr"/>
                      <a:r>
                        <a:rPr lang="en-US" dirty="0"/>
                        <a:t>Increase</a:t>
                      </a:r>
                      <a:r>
                        <a:rPr lang="en-US" baseline="0" dirty="0"/>
                        <a:t> voltage</a:t>
                      </a:r>
                      <a:endParaRPr lang="en-US" dirty="0"/>
                    </a:p>
                  </a:txBody>
                  <a:tcPr anchor="ctr"/>
                </a:tc>
                <a:extLst>
                  <a:ext uri="{0D108BD9-81ED-4DB2-BD59-A6C34878D82A}">
                    <a16:rowId xmlns:a16="http://schemas.microsoft.com/office/drawing/2014/main" val="10002"/>
                  </a:ext>
                </a:extLst>
              </a:tr>
              <a:tr h="1031200">
                <a:tc>
                  <a:txBody>
                    <a:bodyPr/>
                    <a:lstStyle/>
                    <a:p>
                      <a:pPr algn="ctr"/>
                      <a:r>
                        <a:rPr lang="en-US" dirty="0"/>
                        <a:t>Buck-boost(inverting)</a:t>
                      </a:r>
                    </a:p>
                  </a:txBody>
                  <a:tcPr anchor="ctr"/>
                </a:tc>
                <a:tc>
                  <a:txBody>
                    <a:bodyPr/>
                    <a:lstStyle/>
                    <a:p>
                      <a:pPr algn="ctr"/>
                      <a:endParaRPr lang="en-US" dirty="0"/>
                    </a:p>
                  </a:txBody>
                  <a:tcPr anchor="ctr"/>
                </a:tc>
                <a:tc>
                  <a:txBody>
                    <a:bodyPr/>
                    <a:lstStyle/>
                    <a:p>
                      <a:pPr algn="ctr"/>
                      <a:r>
                        <a:rPr lang="en-US" dirty="0"/>
                        <a:t>Increase or decrease voltage</a:t>
                      </a:r>
                      <a:r>
                        <a:rPr lang="en-US" baseline="0" dirty="0"/>
                        <a:t> and inverse polarity</a:t>
                      </a:r>
                      <a:endParaRPr lang="en-US" dirty="0"/>
                    </a:p>
                  </a:txBody>
                  <a:tcPr anchor="ctr"/>
                </a:tc>
                <a:extLst>
                  <a:ext uri="{0D108BD9-81ED-4DB2-BD59-A6C34878D82A}">
                    <a16:rowId xmlns:a16="http://schemas.microsoft.com/office/drawing/2014/main" val="10003"/>
                  </a:ext>
                </a:extLst>
              </a:tr>
            </a:tbl>
          </a:graphicData>
        </a:graphic>
      </p:graphicFrame>
      <p:pic>
        <p:nvPicPr>
          <p:cNvPr id="819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6339" y="4419599"/>
            <a:ext cx="2899002" cy="107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0163" y="3428999"/>
            <a:ext cx="2895178" cy="101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0163" y="5467349"/>
            <a:ext cx="3015977" cy="101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3352800"/>
            <a:ext cx="8610600" cy="214098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57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28599" y="1447800"/>
            <a:ext cx="8807521" cy="4876800"/>
          </a:xfrm>
        </p:spPr>
        <p:txBody>
          <a:bodyPr>
            <a:noAutofit/>
          </a:bodyPr>
          <a:lstStyle/>
          <a:p>
            <a:r>
              <a:rPr lang="en-US" sz="2400" dirty="0"/>
              <a:t>Common switching converters</a:t>
            </a:r>
          </a:p>
          <a:p>
            <a:pPr lvl="1"/>
            <a:r>
              <a:rPr lang="en-US" sz="2400" dirty="0"/>
              <a:t>Converters now include a </a:t>
            </a:r>
            <a:br>
              <a:rPr lang="en-US" sz="2400" dirty="0"/>
            </a:br>
            <a:r>
              <a:rPr lang="en-US" sz="2400" dirty="0"/>
              <a:t>transistor and diode used for</a:t>
            </a:r>
            <a:br>
              <a:rPr lang="en-US" sz="2400" dirty="0"/>
            </a:br>
            <a:r>
              <a:rPr lang="en-US" sz="2400" dirty="0"/>
              <a:t>switching and an inductor as </a:t>
            </a:r>
            <a:br>
              <a:rPr lang="en-US" sz="2400" dirty="0"/>
            </a:br>
            <a:r>
              <a:rPr lang="en-US" sz="2400" dirty="0"/>
              <a:t>energy storage.</a:t>
            </a:r>
          </a:p>
          <a:p>
            <a:pPr lvl="2"/>
            <a:r>
              <a:rPr lang="en-US" sz="2000" dirty="0"/>
              <a:t>In general, a switching </a:t>
            </a:r>
            <a:br>
              <a:rPr lang="en-US" sz="2000" dirty="0"/>
            </a:br>
            <a:r>
              <a:rPr lang="en-US" sz="2000" dirty="0"/>
              <a:t>converters works by </a:t>
            </a:r>
            <a:br>
              <a:rPr lang="en-US" sz="2000" dirty="0"/>
            </a:br>
            <a:r>
              <a:rPr lang="en-US" sz="2000" dirty="0"/>
              <a:t>controlling the frequency</a:t>
            </a:r>
            <a:br>
              <a:rPr lang="en-US" sz="2000" dirty="0"/>
            </a:br>
            <a:r>
              <a:rPr lang="en-US" sz="2000" dirty="0"/>
              <a:t>and duty cycle that the</a:t>
            </a:r>
            <a:br>
              <a:rPr lang="en-US" sz="2000" dirty="0"/>
            </a:br>
            <a:r>
              <a:rPr lang="en-US" sz="2000" dirty="0"/>
              <a:t>transistor is operating at</a:t>
            </a:r>
          </a:p>
          <a:p>
            <a:pPr lvl="1"/>
            <a:r>
              <a:rPr lang="en-US" sz="2400" dirty="0"/>
              <a:t>Similar to linear converters, most of the work is already done.</a:t>
            </a:r>
          </a:p>
          <a:p>
            <a:pPr lvl="1"/>
            <a:r>
              <a:rPr lang="en-US" sz="2400" dirty="0"/>
              <a:t>Only have to pick IC with the right parameter and follow the datasheets given for appropriate inductors and capacitors.</a:t>
            </a:r>
          </a:p>
        </p:txBody>
      </p:sp>
      <p:sp>
        <p:nvSpPr>
          <p:cNvPr id="2" name="Title 1"/>
          <p:cNvSpPr>
            <a:spLocks noGrp="1"/>
          </p:cNvSpPr>
          <p:nvPr>
            <p:ph type="title"/>
          </p:nvPr>
        </p:nvSpPr>
        <p:spPr>
          <a:xfrm>
            <a:off x="914400" y="304800"/>
            <a:ext cx="7772400" cy="838200"/>
          </a:xfrm>
        </p:spPr>
        <p:txBody>
          <a:bodyPr>
            <a:normAutofit/>
          </a:bodyPr>
          <a:lstStyle/>
          <a:p>
            <a:r>
              <a:rPr lang="en-US" sz="3600" dirty="0"/>
              <a:t>Functionality – Switching Converters</a:t>
            </a:r>
          </a:p>
        </p:txBody>
      </p:sp>
      <p:pic>
        <p:nvPicPr>
          <p:cNvPr id="4102" name="Picture 6" descr="http://farm8.staticflickr.com/7239/6887482728_49b212d81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456" y="1402080"/>
            <a:ext cx="3795621" cy="2514600"/>
          </a:xfrm>
          <a:prstGeom prst="rect">
            <a:avLst/>
          </a:prstGeom>
          <a:noFill/>
          <a:extLst>
            <a:ext uri="{909E8E84-426E-40DD-AFC4-6F175D3DCCD1}">
              <a14:hiddenFill xmlns:a14="http://schemas.microsoft.com/office/drawing/2010/main">
                <a:solidFill>
                  <a:srgbClr val="FFFFFF"/>
                </a:solidFill>
              </a14:hiddenFill>
            </a:ext>
          </a:extLst>
        </p:spPr>
      </p:pic>
      <p:sp>
        <p:nvSpPr>
          <p:cNvPr id="10" name="Up Arrow 9"/>
          <p:cNvSpPr/>
          <p:nvPr/>
        </p:nvSpPr>
        <p:spPr>
          <a:xfrm>
            <a:off x="7344880" y="3352800"/>
            <a:ext cx="304800" cy="6997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58439" y="4052582"/>
            <a:ext cx="2772881" cy="523220"/>
          </a:xfrm>
          <a:prstGeom prst="rect">
            <a:avLst/>
          </a:prstGeom>
          <a:noFill/>
        </p:spPr>
        <p:txBody>
          <a:bodyPr wrap="square" rtlCol="0">
            <a:spAutoFit/>
          </a:bodyPr>
          <a:lstStyle/>
          <a:p>
            <a:r>
              <a:rPr lang="en-US" sz="1400" b="1" dirty="0"/>
              <a:t>Size of inductor in relation to the </a:t>
            </a:r>
            <a:br>
              <a:rPr lang="en-US" sz="1400" b="1" dirty="0"/>
            </a:br>
            <a:r>
              <a:rPr lang="en-US" sz="1400" b="1" dirty="0"/>
              <a:t>rest of the component</a:t>
            </a:r>
          </a:p>
        </p:txBody>
      </p:sp>
      <p:sp>
        <p:nvSpPr>
          <p:cNvPr id="12" name="TextBox 11"/>
          <p:cNvSpPr txBox="1"/>
          <p:nvPr/>
        </p:nvSpPr>
        <p:spPr>
          <a:xfrm>
            <a:off x="4800600" y="6477000"/>
            <a:ext cx="4064477" cy="261610"/>
          </a:xfrm>
          <a:prstGeom prst="rect">
            <a:avLst/>
          </a:prstGeom>
          <a:noFill/>
        </p:spPr>
        <p:txBody>
          <a:bodyPr wrap="square" rtlCol="0">
            <a:spAutoFit/>
          </a:bodyPr>
          <a:lstStyle/>
          <a:p>
            <a:r>
              <a:rPr lang="en-US" sz="1100" dirty="0"/>
              <a:t>Example switching regulator from </a:t>
            </a:r>
            <a:r>
              <a:rPr lang="en-US" sz="1100" dirty="0">
                <a:hlinkClick r:id="rId4"/>
              </a:rPr>
              <a:t>http://ycprojects.wordpress.com/</a:t>
            </a:r>
            <a:r>
              <a:rPr lang="en-US" sz="1100" dirty="0"/>
              <a:t> </a:t>
            </a:r>
          </a:p>
        </p:txBody>
      </p:sp>
    </p:spTree>
    <p:extLst>
      <p:ext uri="{BB962C8B-B14F-4D97-AF65-F5344CB8AC3E}">
        <p14:creationId xmlns:p14="http://schemas.microsoft.com/office/powerpoint/2010/main" val="886670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normAutofit fontScale="92500" lnSpcReduction="20000"/>
              </a:bodyPr>
              <a:lstStyle/>
              <a:p>
                <a:r>
                  <a:rPr lang="en-US" sz="2800" dirty="0"/>
                  <a:t>Common switching converters</a:t>
                </a:r>
              </a:p>
              <a:p>
                <a:pPr lvl="1"/>
                <a:r>
                  <a:rPr lang="en-US" dirty="0"/>
                  <a:t>Aside from the noble goal of making circuit analysis more complex (</a:t>
                </a:r>
                <a:r>
                  <a:rPr lang="en-US" dirty="0">
                    <a:sym typeface="Wingdings" pitchFamily="2" charset="2"/>
                  </a:rPr>
                  <a:t>)</a:t>
                </a:r>
                <a:r>
                  <a:rPr lang="en-US" dirty="0"/>
                  <a:t> both the inductor and capacitor play important roles in switching converters.</a:t>
                </a:r>
              </a:p>
              <a:p>
                <a:pPr lvl="2"/>
                <a:r>
                  <a:rPr lang="en-US" dirty="0"/>
                  <a:t>Capacitor</a:t>
                </a:r>
              </a:p>
              <a:p>
                <a:pPr lvl="3"/>
                <a:r>
                  <a:rPr lang="en-US" dirty="0"/>
                  <a:t>Used to store energy due to the voltage applied thus maintaining a constant voltage </a:t>
                </a:r>
              </a:p>
              <a:p>
                <a:pPr lvl="3"/>
                <a:r>
                  <a:rPr lang="en-US" dirty="0"/>
                  <a:t>Generally selected to limit </a:t>
                </a:r>
                <a14:m>
                  <m:oMath xmlns:m="http://schemas.openxmlformats.org/officeDocument/2006/math">
                    <m:sSub>
                      <m:sSubPr>
                        <m:ctrlPr>
                          <a:rPr lang="en-US" i="1">
                            <a:latin typeface="Cambria Math" panose="02040503050406030204" pitchFamily="18" charset="0"/>
                          </a:rPr>
                        </m:ctrlPr>
                      </m:sSubPr>
                      <m:e>
                        <m:r>
                          <a:rPr lang="en-US" i="1">
                            <a:latin typeface="Cambria Math"/>
                          </a:rPr>
                          <m:t>𝑉</m:t>
                        </m:r>
                      </m:e>
                      <m:sub>
                        <m:r>
                          <a:rPr lang="en-US" i="1">
                            <a:latin typeface="Cambria Math"/>
                          </a:rPr>
                          <m:t>𝑜</m:t>
                        </m:r>
                      </m:sub>
                    </m:sSub>
                  </m:oMath>
                </a14:m>
                <a:r>
                  <a:rPr lang="en-US" dirty="0"/>
                  <a:t> ripple to the correct specification</a:t>
                </a:r>
              </a:p>
              <a:p>
                <a:pPr lvl="2"/>
                <a:r>
                  <a:rPr lang="en-US" dirty="0"/>
                  <a:t>Inductors</a:t>
                </a:r>
              </a:p>
              <a:p>
                <a:pPr lvl="3"/>
                <a:r>
                  <a:rPr lang="en-US" dirty="0"/>
                  <a:t>Similar to the capacitor, but an inductor is used to store energy due to current flow. This in turn maintains a constant current or is used to limit the rate of change of current flow. </a:t>
                </a:r>
              </a:p>
              <a:p>
                <a:pPr lvl="3"/>
                <a:r>
                  <a:rPr lang="en-US" dirty="0"/>
                  <a:t>This will also determine the peak to peak current in the circuit which affects the transistor, diode and the “mode” the converter will operate at.</a:t>
                </a:r>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1">
                <a:blip r:embed="rId3"/>
                <a:stretch>
                  <a:fillRect l="-1111" t="-2695" r="-963" b="-270"/>
                </a:stretch>
              </a:blipFill>
            </p:spPr>
            <p:txBody>
              <a:bodyPr/>
              <a:lstStyle/>
              <a:p>
                <a:r>
                  <a:rPr lang="en-US">
                    <a:noFill/>
                  </a:rPr>
                  <a:t> </a:t>
                </a:r>
              </a:p>
            </p:txBody>
          </p:sp>
        </mc:Fallback>
      </mc:AlternateContent>
      <p:sp>
        <p:nvSpPr>
          <p:cNvPr id="2" name="Title 1"/>
          <p:cNvSpPr>
            <a:spLocks noGrp="1"/>
          </p:cNvSpPr>
          <p:nvPr>
            <p:ph type="title"/>
          </p:nvPr>
        </p:nvSpPr>
        <p:spPr>
          <a:xfrm>
            <a:off x="914400" y="304800"/>
            <a:ext cx="7772400" cy="838200"/>
          </a:xfrm>
        </p:spPr>
        <p:txBody>
          <a:bodyPr>
            <a:normAutofit/>
          </a:bodyPr>
          <a:lstStyle/>
          <a:p>
            <a:r>
              <a:rPr lang="en-US" sz="3600" dirty="0"/>
              <a:t>Functionality – Switching Converters</a:t>
            </a:r>
          </a:p>
        </p:txBody>
      </p:sp>
    </p:spTree>
    <p:extLst>
      <p:ext uri="{BB962C8B-B14F-4D97-AF65-F5344CB8AC3E}">
        <p14:creationId xmlns:p14="http://schemas.microsoft.com/office/powerpoint/2010/main" val="179382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685800" y="1066800"/>
                <a:ext cx="7772400" cy="5410200"/>
              </a:xfrm>
            </p:spPr>
            <p:txBody>
              <a:bodyPr>
                <a:noAutofit/>
              </a:bodyPr>
              <a:lstStyle/>
              <a:p>
                <a:r>
                  <a:rPr lang="en-US" sz="2000" dirty="0"/>
                  <a:t>Common switching converters</a:t>
                </a:r>
              </a:p>
              <a:p>
                <a:pPr lvl="1"/>
                <a:r>
                  <a:rPr lang="en-US" sz="2000" dirty="0"/>
                  <a:t>Let’s start with the buck converter</a:t>
                </a:r>
              </a:p>
              <a:p>
                <a:pPr marL="320040" lvl="1" indent="0">
                  <a:buNone/>
                </a:pPr>
                <a:endParaRPr lang="en-US" sz="2000" dirty="0"/>
              </a:p>
              <a:p>
                <a:pPr lvl="1"/>
                <a:endParaRPr lang="en-US" sz="2000" dirty="0"/>
              </a:p>
              <a:p>
                <a:pPr lvl="2"/>
                <a:endParaRPr lang="en-US" sz="1800" dirty="0"/>
              </a:p>
              <a:p>
                <a:pPr marL="594360" lvl="2" indent="0">
                  <a:buNone/>
                </a:pPr>
                <a:endParaRPr lang="en-US" sz="1800" dirty="0"/>
              </a:p>
              <a:p>
                <a:pPr lvl="2"/>
                <a:endParaRPr lang="en-US" sz="1800" dirty="0"/>
              </a:p>
              <a:p>
                <a:pPr lvl="2"/>
                <a:endParaRPr lang="en-US" sz="1800" dirty="0"/>
              </a:p>
              <a:p>
                <a:pPr lvl="2"/>
                <a:endParaRPr lang="en-US" sz="1800" dirty="0"/>
              </a:p>
              <a:p>
                <a:pPr lvl="2"/>
                <a:endParaRPr lang="en-US" sz="1800" dirty="0"/>
              </a:p>
              <a:p>
                <a:pPr lvl="2"/>
                <a:endParaRPr lang="en-US" sz="2000" dirty="0"/>
              </a:p>
              <a:p>
                <a:pPr lvl="2"/>
                <a:r>
                  <a:rPr lang="en-US" sz="2000" dirty="0"/>
                  <a:t>Note the drive circuit, this is what the IC is </a:t>
                </a:r>
              </a:p>
              <a:p>
                <a:pPr lvl="2"/>
                <a:r>
                  <a:rPr lang="en-US" sz="2000" dirty="0"/>
                  <a:t>For simplicity’s sake let’s disregard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𝑅</m:t>
                        </m:r>
                      </m:e>
                      <m:sub>
                        <m:r>
                          <a:rPr lang="en-US" sz="2000" i="1">
                            <a:latin typeface="Cambria Math"/>
                          </a:rPr>
                          <m:t>𝐿</m:t>
                        </m:r>
                      </m:sub>
                    </m:sSub>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𝑅</m:t>
                        </m:r>
                      </m:e>
                      <m:sub>
                        <m:r>
                          <a:rPr lang="en-US" sz="2000" i="1">
                            <a:latin typeface="Cambria Math"/>
                          </a:rPr>
                          <m:t>𝐶</m:t>
                        </m:r>
                      </m:sub>
                    </m:sSub>
                  </m:oMath>
                </a14:m>
                <a:r>
                  <a:rPr lang="en-US" sz="2000" dirty="0"/>
                  <a:t>, the internal resistance of the inductor and capacitor</a:t>
                </a:r>
              </a:p>
              <a:p>
                <a:pPr lvl="2"/>
                <a:r>
                  <a:rPr lang="en-US" sz="2000" dirty="0"/>
                  <a:t>It looks pretty complex, so let’s try to understand why we need each component!</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685800" y="1066800"/>
                <a:ext cx="7772400" cy="5410200"/>
              </a:xfrm>
              <a:blipFill rotWithShape="1">
                <a:blip r:embed="rId3"/>
                <a:stretch>
                  <a:fillRect l="-706" t="-563" b="-4392"/>
                </a:stretch>
              </a:blipFill>
            </p:spPr>
            <p:txBody>
              <a:bodyPr/>
              <a:lstStyle/>
              <a:p>
                <a:r>
                  <a:rPr lang="en-US">
                    <a:noFill/>
                  </a:rPr>
                  <a:t> </a:t>
                </a:r>
              </a:p>
            </p:txBody>
          </p:sp>
        </mc:Fallback>
      </mc:AlternateContent>
      <p:sp>
        <p:nvSpPr>
          <p:cNvPr id="2" name="Title 1"/>
          <p:cNvSpPr>
            <a:spLocks noGrp="1"/>
          </p:cNvSpPr>
          <p:nvPr>
            <p:ph type="title"/>
          </p:nvPr>
        </p:nvSpPr>
        <p:spPr>
          <a:xfrm>
            <a:off x="914400" y="304800"/>
            <a:ext cx="7772400" cy="838200"/>
          </a:xfrm>
        </p:spPr>
        <p:txBody>
          <a:bodyPr>
            <a:normAutofit/>
          </a:bodyPr>
          <a:lstStyle/>
          <a:p>
            <a:r>
              <a:rPr lang="en-US" sz="3600" dirty="0"/>
              <a:t>Functionality – Buck</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2867" y="2057400"/>
            <a:ext cx="5866133" cy="260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857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2286000" y="304800"/>
            <a:ext cx="4478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a:solidFill>
                  <a:schemeClr val="tx2"/>
                </a:solidFill>
              </a:rPr>
              <a:t>Capacitors and Inductors</a:t>
            </a:r>
            <a:endParaRPr lang="es-ES" altLang="en-US" sz="2800" b="1">
              <a:solidFill>
                <a:schemeClr val="tx2"/>
              </a:solidFill>
            </a:endParaRPr>
          </a:p>
        </p:txBody>
      </p:sp>
      <p:sp>
        <p:nvSpPr>
          <p:cNvPr id="11268" name="Rectangle 3"/>
          <p:cNvSpPr>
            <a:spLocks noChangeArrowheads="1"/>
          </p:cNvSpPr>
          <p:nvPr/>
        </p:nvSpPr>
        <p:spPr bwMode="auto">
          <a:xfrm>
            <a:off x="228600" y="1066800"/>
            <a:ext cx="1833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a:t>In capacitors:</a:t>
            </a:r>
            <a:endParaRPr lang="es-ES" altLang="en-US" sz="2000" b="1"/>
          </a:p>
        </p:txBody>
      </p:sp>
      <p:graphicFrame>
        <p:nvGraphicFramePr>
          <p:cNvPr id="75780" name="Object 4"/>
          <p:cNvGraphicFramePr>
            <a:graphicFrameLocks noChangeAspect="1"/>
          </p:cNvGraphicFramePr>
          <p:nvPr/>
        </p:nvGraphicFramePr>
        <p:xfrm>
          <a:off x="2209800" y="990600"/>
          <a:ext cx="1282700" cy="558800"/>
        </p:xfrm>
        <a:graphic>
          <a:graphicData uri="http://schemas.openxmlformats.org/presentationml/2006/ole">
            <mc:AlternateContent xmlns:mc="http://schemas.openxmlformats.org/markup-compatibility/2006">
              <mc:Choice xmlns:v="urn:schemas-microsoft-com:vml" Requires="v">
                <p:oleObj spid="_x0000_s2108" name="Equation" r:id="rId4" imgW="1282700" imgH="558800" progId="Equation.3">
                  <p:embed/>
                </p:oleObj>
              </mc:Choice>
              <mc:Fallback>
                <p:oleObj name="Equation" r:id="rId4" imgW="1282700" imgH="55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990600"/>
                        <a:ext cx="12827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5"/>
          <p:cNvSpPr>
            <a:spLocks noChangeArrowheads="1"/>
          </p:cNvSpPr>
          <p:nvPr/>
        </p:nvSpPr>
        <p:spPr bwMode="auto">
          <a:xfrm>
            <a:off x="204788" y="1828800"/>
            <a:ext cx="893921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a:solidFill>
                  <a:schemeClr val="accent1"/>
                </a:solidFill>
              </a:rPr>
              <a:t>Capacitors tend to keep the voltage constant (voltage “inertia”). An ideal</a:t>
            </a:r>
          </a:p>
          <a:p>
            <a:pPr eaLnBrk="1" hangingPunct="1"/>
            <a:r>
              <a:rPr lang="en-US" altLang="en-US" sz="2000" b="1" dirty="0">
                <a:solidFill>
                  <a:schemeClr val="accent1"/>
                </a:solidFill>
              </a:rPr>
              <a:t>capacitor with infinite capacitance acts as a constant voltage source.</a:t>
            </a:r>
          </a:p>
          <a:p>
            <a:pPr eaLnBrk="1" hangingPunct="1"/>
            <a:r>
              <a:rPr lang="en-US" altLang="en-US" sz="2000" b="1" dirty="0">
                <a:solidFill>
                  <a:schemeClr val="accent1"/>
                </a:solidFill>
              </a:rPr>
              <a:t>Thus, a capacitor cannot be connected in parallel with a voltage source</a:t>
            </a:r>
          </a:p>
          <a:p>
            <a:pPr eaLnBrk="1" hangingPunct="1"/>
            <a:r>
              <a:rPr lang="en-US" altLang="en-US" sz="2000" b="1" dirty="0">
                <a:solidFill>
                  <a:schemeClr val="accent1"/>
                </a:solidFill>
              </a:rPr>
              <a:t>or a switch (otherwise KVL would be violated, i.e. there will be a</a:t>
            </a:r>
          </a:p>
          <a:p>
            <a:pPr eaLnBrk="1" hangingPunct="1"/>
            <a:r>
              <a:rPr lang="en-US" altLang="en-US" sz="2000" b="1" dirty="0">
                <a:solidFill>
                  <a:schemeClr val="accent1"/>
                </a:solidFill>
              </a:rPr>
              <a:t>short-circuit)</a:t>
            </a:r>
            <a:endParaRPr lang="es-ES" altLang="en-US" sz="2000" b="1" dirty="0">
              <a:solidFill>
                <a:schemeClr val="accent1"/>
              </a:solidFill>
            </a:endParaRPr>
          </a:p>
        </p:txBody>
      </p:sp>
      <p:sp>
        <p:nvSpPr>
          <p:cNvPr id="11271" name="Rectangle 6"/>
          <p:cNvSpPr>
            <a:spLocks noChangeArrowheads="1"/>
          </p:cNvSpPr>
          <p:nvPr/>
        </p:nvSpPr>
        <p:spPr bwMode="auto">
          <a:xfrm>
            <a:off x="3681413" y="1066800"/>
            <a:ext cx="5462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a:t>The voltage cannot change instantaneously</a:t>
            </a:r>
            <a:endParaRPr lang="es-ES" altLang="en-US" sz="2000" b="1"/>
          </a:p>
        </p:txBody>
      </p:sp>
      <p:sp>
        <p:nvSpPr>
          <p:cNvPr id="11272" name="Rectangle 7"/>
          <p:cNvSpPr>
            <a:spLocks noChangeArrowheads="1"/>
          </p:cNvSpPr>
          <p:nvPr/>
        </p:nvSpPr>
        <p:spPr bwMode="auto">
          <a:xfrm>
            <a:off x="228600" y="3657600"/>
            <a:ext cx="172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a:t>In inductors:</a:t>
            </a:r>
            <a:endParaRPr lang="es-ES" altLang="en-US" sz="2000" b="1"/>
          </a:p>
        </p:txBody>
      </p:sp>
      <p:sp>
        <p:nvSpPr>
          <p:cNvPr id="11273" name="Rectangle 9"/>
          <p:cNvSpPr>
            <a:spLocks noChangeArrowheads="1"/>
          </p:cNvSpPr>
          <p:nvPr/>
        </p:nvSpPr>
        <p:spPr bwMode="auto">
          <a:xfrm>
            <a:off x="204788" y="4419600"/>
            <a:ext cx="87550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a:solidFill>
                  <a:schemeClr val="accent1"/>
                </a:solidFill>
              </a:rPr>
              <a:t>Inductors tend to keep the current constant (current “inertia”). An ideal</a:t>
            </a:r>
          </a:p>
          <a:p>
            <a:pPr eaLnBrk="1" hangingPunct="1"/>
            <a:r>
              <a:rPr lang="en-US" altLang="en-US" sz="2000" b="1" dirty="0">
                <a:solidFill>
                  <a:schemeClr val="accent1"/>
                </a:solidFill>
              </a:rPr>
              <a:t>inductor with infinite inductance acts as a constant current source.</a:t>
            </a:r>
          </a:p>
          <a:p>
            <a:pPr eaLnBrk="1" hangingPunct="1"/>
            <a:r>
              <a:rPr lang="en-US" altLang="en-US" sz="2000" b="1" dirty="0">
                <a:solidFill>
                  <a:schemeClr val="accent1"/>
                </a:solidFill>
              </a:rPr>
              <a:t>Thus, an inductor cannot be connected in series with a current source</a:t>
            </a:r>
          </a:p>
          <a:p>
            <a:pPr eaLnBrk="1" hangingPunct="1"/>
            <a:r>
              <a:rPr lang="en-US" altLang="en-US" sz="2000" b="1" dirty="0">
                <a:solidFill>
                  <a:schemeClr val="accent1"/>
                </a:solidFill>
              </a:rPr>
              <a:t>or a switch (otherwise KCL would be violated)</a:t>
            </a:r>
            <a:endParaRPr lang="es-ES" altLang="en-US" sz="2000" b="1" dirty="0">
              <a:solidFill>
                <a:schemeClr val="accent1"/>
              </a:solidFill>
            </a:endParaRPr>
          </a:p>
        </p:txBody>
      </p:sp>
      <p:sp>
        <p:nvSpPr>
          <p:cNvPr id="11274" name="Rectangle 10"/>
          <p:cNvSpPr>
            <a:spLocks noChangeArrowheads="1"/>
          </p:cNvSpPr>
          <p:nvPr/>
        </p:nvSpPr>
        <p:spPr bwMode="auto">
          <a:xfrm>
            <a:off x="3505200" y="3657600"/>
            <a:ext cx="544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a:t>The current cannot change instantaneously</a:t>
            </a:r>
            <a:endParaRPr lang="es-ES" altLang="en-US" sz="2000" b="1"/>
          </a:p>
        </p:txBody>
      </p:sp>
      <p:graphicFrame>
        <p:nvGraphicFramePr>
          <p:cNvPr id="75787" name="Object 11"/>
          <p:cNvGraphicFramePr>
            <a:graphicFrameLocks noChangeAspect="1"/>
          </p:cNvGraphicFramePr>
          <p:nvPr/>
        </p:nvGraphicFramePr>
        <p:xfrm>
          <a:off x="1981200" y="3581400"/>
          <a:ext cx="1257300" cy="558800"/>
        </p:xfrm>
        <a:graphic>
          <a:graphicData uri="http://schemas.openxmlformats.org/presentationml/2006/ole">
            <mc:AlternateContent xmlns:mc="http://schemas.openxmlformats.org/markup-compatibility/2006">
              <mc:Choice xmlns:v="urn:schemas-microsoft-com:vml" Requires="v">
                <p:oleObj spid="_x0000_s2109" name="Equation" r:id="rId6" imgW="1257300" imgH="558800" progId="Equation.3">
                  <p:embed/>
                </p:oleObj>
              </mc:Choice>
              <mc:Fallback>
                <p:oleObj name="Equation" r:id="rId6" imgW="1257300" imgH="558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3581400"/>
                        <a:ext cx="12573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18157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578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75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8777C77-08F8-4561-A24F-7ED175DB89FF}" type="slidenum">
              <a:rPr lang="en-US" altLang="en-US"/>
              <a:pPr/>
              <a:t>25</a:t>
            </a:fld>
            <a:endParaRPr lang="en-US" altLang="en-US"/>
          </a:p>
        </p:txBody>
      </p:sp>
      <p:sp>
        <p:nvSpPr>
          <p:cNvPr id="6147" name="Rectangle 2"/>
          <p:cNvSpPr>
            <a:spLocks noGrp="1" noChangeArrowheads="1"/>
          </p:cNvSpPr>
          <p:nvPr>
            <p:ph type="title"/>
          </p:nvPr>
        </p:nvSpPr>
        <p:spPr>
          <a:xfrm>
            <a:off x="457200" y="304800"/>
            <a:ext cx="8229600" cy="1143000"/>
          </a:xfrm>
        </p:spPr>
        <p:txBody>
          <a:bodyPr/>
          <a:lstStyle/>
          <a:p>
            <a:pPr eaLnBrk="1" hangingPunct="1"/>
            <a:r>
              <a:rPr lang="en-US" altLang="en-US" sz="2800" b="1" dirty="0"/>
              <a:t>Switching – </a:t>
            </a:r>
            <a:r>
              <a:rPr lang="en-US" altLang="en-US" sz="2800" b="1" i="1" u="sng" dirty="0"/>
              <a:t>lossless</a:t>
            </a:r>
            <a:r>
              <a:rPr lang="en-US" altLang="en-US" sz="2800" b="1" dirty="0"/>
              <a:t> conversion of 39V to average 13V</a:t>
            </a:r>
          </a:p>
        </p:txBody>
      </p:sp>
      <p:sp>
        <p:nvSpPr>
          <p:cNvPr id="10243" name="Rectangle 3"/>
          <p:cNvSpPr>
            <a:spLocks noChangeArrowheads="1"/>
          </p:cNvSpPr>
          <p:nvPr/>
        </p:nvSpPr>
        <p:spPr bwMode="auto">
          <a:xfrm>
            <a:off x="615950" y="4964113"/>
            <a:ext cx="78073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763">
              <a:spcBef>
                <a:spcPct val="20000"/>
              </a:spcBef>
              <a:buChar char="•"/>
              <a:defRPr sz="3200">
                <a:solidFill>
                  <a:schemeClr val="tx1"/>
                </a:solidFill>
                <a:latin typeface="Arial" pitchFamily="34" charset="0"/>
              </a:defRPr>
            </a:lvl1pPr>
            <a:lvl2pPr marL="747713"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r>
              <a:rPr lang="en-US" altLang="en-US" sz="2000" b="1" dirty="0"/>
              <a:t>If the duty cycle D of the switch is 0.33, then the average voltage to the expensive car stereo is 39 </a:t>
            </a:r>
            <a:r>
              <a:rPr lang="en-US" altLang="en-US" sz="2000" b="1" dirty="0">
                <a:cs typeface="Arial" pitchFamily="34" charset="0"/>
              </a:rPr>
              <a:t>●</a:t>
            </a:r>
            <a:r>
              <a:rPr lang="en-US" altLang="en-US" sz="2000" b="1" dirty="0"/>
              <a:t> 0.33 = 13Vdc.  This is </a:t>
            </a:r>
            <a:r>
              <a:rPr lang="en-US" altLang="en-US" sz="2000" b="1" i="1" dirty="0"/>
              <a:t>lossless</a:t>
            </a:r>
            <a:r>
              <a:rPr lang="en-US" altLang="en-US" sz="2000" b="1" dirty="0"/>
              <a:t> conversion, but will it work?</a:t>
            </a:r>
          </a:p>
        </p:txBody>
      </p:sp>
      <p:grpSp>
        <p:nvGrpSpPr>
          <p:cNvPr id="10244" name="Group 4"/>
          <p:cNvGrpSpPr>
            <a:grpSpLocks/>
          </p:cNvGrpSpPr>
          <p:nvPr/>
        </p:nvGrpSpPr>
        <p:grpSpPr bwMode="auto">
          <a:xfrm>
            <a:off x="423863" y="1814513"/>
            <a:ext cx="3379787" cy="1230312"/>
            <a:chOff x="509" y="1628"/>
            <a:chExt cx="2129" cy="775"/>
          </a:xfrm>
        </p:grpSpPr>
        <p:sp>
          <p:nvSpPr>
            <p:cNvPr id="6189" name="Text Box 5"/>
            <p:cNvSpPr txBox="1">
              <a:spLocks noChangeArrowheads="1"/>
            </p:cNvSpPr>
            <p:nvPr/>
          </p:nvSpPr>
          <p:spPr bwMode="auto">
            <a:xfrm>
              <a:off x="2058" y="1992"/>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R</a:t>
              </a:r>
              <a:r>
                <a:rPr lang="en-US" altLang="en-US" sz="1400" b="1"/>
                <a:t>stereo</a:t>
              </a:r>
              <a:endParaRPr lang="en-US" altLang="en-US" sz="1400" b="1" baseline="-25000"/>
            </a:p>
          </p:txBody>
        </p:sp>
        <p:sp>
          <p:nvSpPr>
            <p:cNvPr id="6190" name="Oval 6"/>
            <p:cNvSpPr>
              <a:spLocks noChangeArrowheads="1"/>
            </p:cNvSpPr>
            <p:nvPr/>
          </p:nvSpPr>
          <p:spPr bwMode="auto">
            <a:xfrm>
              <a:off x="1116" y="1970"/>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6191" name="Line 7"/>
            <p:cNvSpPr>
              <a:spLocks noChangeShapeType="1"/>
            </p:cNvSpPr>
            <p:nvPr/>
          </p:nvSpPr>
          <p:spPr bwMode="auto">
            <a:xfrm flipV="1">
              <a:off x="1259" y="182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2" name="Line 8"/>
            <p:cNvSpPr>
              <a:spLocks noChangeShapeType="1"/>
            </p:cNvSpPr>
            <p:nvPr/>
          </p:nvSpPr>
          <p:spPr bwMode="auto">
            <a:xfrm flipV="1">
              <a:off x="1259" y="225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3" name="Line 9"/>
            <p:cNvSpPr>
              <a:spLocks noChangeShapeType="1"/>
            </p:cNvSpPr>
            <p:nvPr/>
          </p:nvSpPr>
          <p:spPr bwMode="auto">
            <a:xfrm>
              <a:off x="1259" y="1822"/>
              <a:ext cx="2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4" name="Line 10"/>
            <p:cNvSpPr>
              <a:spLocks noChangeShapeType="1"/>
            </p:cNvSpPr>
            <p:nvPr/>
          </p:nvSpPr>
          <p:spPr bwMode="auto">
            <a:xfrm>
              <a:off x="1767" y="1822"/>
              <a:ext cx="2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5" name="Line 11"/>
            <p:cNvSpPr>
              <a:spLocks noChangeShapeType="1"/>
            </p:cNvSpPr>
            <p:nvPr/>
          </p:nvSpPr>
          <p:spPr bwMode="auto">
            <a:xfrm>
              <a:off x="1259" y="2403"/>
              <a:ext cx="7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96" name="Group 12"/>
            <p:cNvGrpSpPr>
              <a:grpSpLocks/>
            </p:cNvGrpSpPr>
            <p:nvPr/>
          </p:nvGrpSpPr>
          <p:grpSpPr bwMode="auto">
            <a:xfrm rot="5537435" flipH="1">
              <a:off x="1911" y="2062"/>
              <a:ext cx="242" cy="100"/>
              <a:chOff x="2420" y="1628"/>
              <a:chExt cx="242" cy="100"/>
            </a:xfrm>
          </p:grpSpPr>
          <p:sp>
            <p:nvSpPr>
              <p:cNvPr id="6202" name="Line 13"/>
              <p:cNvSpPr>
                <a:spLocks noChangeShapeType="1"/>
              </p:cNvSpPr>
              <p:nvPr/>
            </p:nvSpPr>
            <p:spPr bwMode="auto">
              <a:xfrm flipH="1" flipV="1">
                <a:off x="2448"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3" name="Line 14"/>
              <p:cNvSpPr>
                <a:spLocks noChangeShapeType="1"/>
              </p:cNvSpPr>
              <p:nvPr/>
            </p:nvSpPr>
            <p:spPr bwMode="auto">
              <a:xfrm flipV="1">
                <a:off x="2496"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4" name="Line 15"/>
              <p:cNvSpPr>
                <a:spLocks noChangeShapeType="1"/>
              </p:cNvSpPr>
              <p:nvPr/>
            </p:nvSpPr>
            <p:spPr bwMode="auto">
              <a:xfrm flipH="1" flipV="1">
                <a:off x="2544"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5" name="Line 16"/>
              <p:cNvSpPr>
                <a:spLocks noChangeShapeType="1"/>
              </p:cNvSpPr>
              <p:nvPr/>
            </p:nvSpPr>
            <p:spPr bwMode="auto">
              <a:xfrm flipV="1">
                <a:off x="2592"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6" name="Line 17"/>
              <p:cNvSpPr>
                <a:spLocks noChangeShapeType="1"/>
              </p:cNvSpPr>
              <p:nvPr/>
            </p:nvSpPr>
            <p:spPr bwMode="auto">
              <a:xfrm>
                <a:off x="2638" y="1628"/>
                <a:ext cx="2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7" name="Line 18"/>
              <p:cNvSpPr>
                <a:spLocks noChangeShapeType="1"/>
              </p:cNvSpPr>
              <p:nvPr/>
            </p:nvSpPr>
            <p:spPr bwMode="auto">
              <a:xfrm flipH="1">
                <a:off x="2420" y="1628"/>
                <a:ext cx="2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97" name="Line 19"/>
            <p:cNvSpPr>
              <a:spLocks noChangeShapeType="1"/>
            </p:cNvSpPr>
            <p:nvPr/>
          </p:nvSpPr>
          <p:spPr bwMode="auto">
            <a:xfrm flipV="1">
              <a:off x="2033" y="1822"/>
              <a:ext cx="0" cy="1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8" name="Line 20"/>
            <p:cNvSpPr>
              <a:spLocks noChangeShapeType="1"/>
            </p:cNvSpPr>
            <p:nvPr/>
          </p:nvSpPr>
          <p:spPr bwMode="auto">
            <a:xfrm flipV="1">
              <a:off x="2033" y="2234"/>
              <a:ext cx="0" cy="1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9" name="Text Box 21"/>
            <p:cNvSpPr txBox="1">
              <a:spLocks noChangeArrowheads="1"/>
            </p:cNvSpPr>
            <p:nvPr/>
          </p:nvSpPr>
          <p:spPr bwMode="auto">
            <a:xfrm>
              <a:off x="509" y="1822"/>
              <a:ext cx="629"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b="1"/>
                <a:t>+</a:t>
              </a:r>
            </a:p>
            <a:p>
              <a:pPr algn="r" eaLnBrk="1" hangingPunct="1"/>
              <a:r>
                <a:rPr lang="en-US" altLang="en-US" b="1"/>
                <a:t>39Vdc</a:t>
              </a:r>
            </a:p>
            <a:p>
              <a:pPr algn="r" eaLnBrk="1" hangingPunct="1"/>
              <a:r>
                <a:rPr lang="en-US" altLang="en-US" b="1">
                  <a:cs typeface="Arial" pitchFamily="34" charset="0"/>
                </a:rPr>
                <a:t>–</a:t>
              </a:r>
            </a:p>
          </p:txBody>
        </p:sp>
        <p:sp>
          <p:nvSpPr>
            <p:cNvPr id="6200" name="Line 22"/>
            <p:cNvSpPr>
              <a:spLocks noChangeShapeType="1"/>
            </p:cNvSpPr>
            <p:nvPr/>
          </p:nvSpPr>
          <p:spPr bwMode="auto">
            <a:xfrm flipV="1">
              <a:off x="1525" y="1676"/>
              <a:ext cx="193" cy="1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1" name="Line 23"/>
            <p:cNvSpPr>
              <a:spLocks noChangeShapeType="1"/>
            </p:cNvSpPr>
            <p:nvPr/>
          </p:nvSpPr>
          <p:spPr bwMode="auto">
            <a:xfrm>
              <a:off x="1549" y="1628"/>
              <a:ext cx="145" cy="21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64" name="Group 24"/>
          <p:cNvGrpSpPr>
            <a:grpSpLocks/>
          </p:cNvGrpSpPr>
          <p:nvPr/>
        </p:nvGrpSpPr>
        <p:grpSpPr bwMode="auto">
          <a:xfrm>
            <a:off x="423863" y="3006725"/>
            <a:ext cx="3802062" cy="1925638"/>
            <a:chOff x="267" y="2548"/>
            <a:chExt cx="2395" cy="1213"/>
          </a:xfrm>
        </p:grpSpPr>
        <p:sp>
          <p:nvSpPr>
            <p:cNvPr id="6187" name="Text Box 25"/>
            <p:cNvSpPr txBox="1">
              <a:spLocks noChangeArrowheads="1"/>
            </p:cNvSpPr>
            <p:nvPr/>
          </p:nvSpPr>
          <p:spPr bwMode="auto">
            <a:xfrm>
              <a:off x="267" y="2548"/>
              <a:ext cx="2395" cy="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sz="1200" b="1"/>
            </a:p>
            <a:p>
              <a:pPr algn="ctr" eaLnBrk="1" hangingPunct="1">
                <a:spcBef>
                  <a:spcPct val="50000"/>
                </a:spcBef>
              </a:pPr>
              <a:r>
                <a:rPr lang="en-US" altLang="en-US" b="1"/>
                <a:t>Switch state, Stereo voltage</a:t>
              </a:r>
            </a:p>
            <a:p>
              <a:pPr algn="ctr" eaLnBrk="1" hangingPunct="1">
                <a:spcBef>
                  <a:spcPct val="50000"/>
                </a:spcBef>
              </a:pPr>
              <a:r>
                <a:rPr lang="en-US" altLang="en-US" b="1"/>
                <a:t>Closed, 39Vdc</a:t>
              </a:r>
            </a:p>
            <a:p>
              <a:pPr algn="ctr" eaLnBrk="1" hangingPunct="1">
                <a:spcBef>
                  <a:spcPct val="50000"/>
                </a:spcBef>
              </a:pPr>
              <a:r>
                <a:rPr lang="en-US" altLang="en-US" b="1"/>
                <a:t>Open, 0Vdc</a:t>
              </a:r>
            </a:p>
            <a:p>
              <a:pPr eaLnBrk="1" hangingPunct="1">
                <a:spcBef>
                  <a:spcPct val="50000"/>
                </a:spcBef>
              </a:pPr>
              <a:endParaRPr lang="en-US" altLang="en-US" b="1"/>
            </a:p>
          </p:txBody>
        </p:sp>
        <p:sp>
          <p:nvSpPr>
            <p:cNvPr id="6188" name="Rectangle 26"/>
            <p:cNvSpPr>
              <a:spLocks noChangeArrowheads="1"/>
            </p:cNvSpPr>
            <p:nvPr/>
          </p:nvSpPr>
          <p:spPr bwMode="auto">
            <a:xfrm>
              <a:off x="412" y="2716"/>
              <a:ext cx="2129" cy="8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grpSp>
        <p:nvGrpSpPr>
          <p:cNvPr id="10267" name="Group 27"/>
          <p:cNvGrpSpPr>
            <a:grpSpLocks/>
          </p:cNvGrpSpPr>
          <p:nvPr/>
        </p:nvGrpSpPr>
        <p:grpSpPr bwMode="auto">
          <a:xfrm>
            <a:off x="4149725" y="1277938"/>
            <a:ext cx="4684713" cy="2787650"/>
            <a:chOff x="2614" y="1603"/>
            <a:chExt cx="2951" cy="1756"/>
          </a:xfrm>
        </p:grpSpPr>
        <p:sp>
          <p:nvSpPr>
            <p:cNvPr id="6157" name="Text Box 28"/>
            <p:cNvSpPr txBox="1">
              <a:spLocks noChangeArrowheads="1"/>
            </p:cNvSpPr>
            <p:nvPr/>
          </p:nvSpPr>
          <p:spPr bwMode="auto">
            <a:xfrm>
              <a:off x="4598" y="1821"/>
              <a:ext cx="9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Switch open</a:t>
              </a:r>
            </a:p>
          </p:txBody>
        </p:sp>
        <p:sp>
          <p:nvSpPr>
            <p:cNvPr id="6158" name="Line 29"/>
            <p:cNvSpPr>
              <a:spLocks noChangeShapeType="1"/>
            </p:cNvSpPr>
            <p:nvPr/>
          </p:nvSpPr>
          <p:spPr bwMode="auto">
            <a:xfrm>
              <a:off x="3170" y="2038"/>
              <a:ext cx="0" cy="6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9" name="Line 30"/>
            <p:cNvSpPr>
              <a:spLocks noChangeShapeType="1"/>
            </p:cNvSpPr>
            <p:nvPr/>
          </p:nvSpPr>
          <p:spPr bwMode="auto">
            <a:xfrm>
              <a:off x="3170" y="2716"/>
              <a:ext cx="21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Text Box 31"/>
            <p:cNvSpPr txBox="1">
              <a:spLocks noChangeArrowheads="1"/>
            </p:cNvSpPr>
            <p:nvPr/>
          </p:nvSpPr>
          <p:spPr bwMode="auto">
            <a:xfrm>
              <a:off x="2614" y="1603"/>
              <a:ext cx="65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b="1"/>
                <a:t>Stereo voltage</a:t>
              </a:r>
            </a:p>
          </p:txBody>
        </p:sp>
        <p:sp>
          <p:nvSpPr>
            <p:cNvPr id="6161" name="Text Box 32"/>
            <p:cNvSpPr txBox="1">
              <a:spLocks noChangeArrowheads="1"/>
            </p:cNvSpPr>
            <p:nvPr/>
          </p:nvSpPr>
          <p:spPr bwMode="auto">
            <a:xfrm>
              <a:off x="2855" y="2038"/>
              <a:ext cx="315" cy="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altLang="en-US" b="1"/>
                <a:t>39</a:t>
              </a:r>
            </a:p>
            <a:p>
              <a:pPr algn="r" eaLnBrk="1" hangingPunct="1">
                <a:spcBef>
                  <a:spcPct val="50000"/>
                </a:spcBef>
              </a:pPr>
              <a:endParaRPr lang="en-US" altLang="en-US" b="1"/>
            </a:p>
            <a:p>
              <a:pPr algn="r" eaLnBrk="1" hangingPunct="1">
                <a:spcBef>
                  <a:spcPct val="50000"/>
                </a:spcBef>
              </a:pPr>
              <a:r>
                <a:rPr lang="en-US" altLang="en-US" b="1"/>
                <a:t>0</a:t>
              </a:r>
            </a:p>
          </p:txBody>
        </p:sp>
        <p:grpSp>
          <p:nvGrpSpPr>
            <p:cNvPr id="6162" name="Group 33"/>
            <p:cNvGrpSpPr>
              <a:grpSpLocks/>
            </p:cNvGrpSpPr>
            <p:nvPr/>
          </p:nvGrpSpPr>
          <p:grpSpPr bwMode="auto">
            <a:xfrm>
              <a:off x="3340" y="2135"/>
              <a:ext cx="266" cy="581"/>
              <a:chOff x="3340" y="2135"/>
              <a:chExt cx="266" cy="581"/>
            </a:xfrm>
          </p:grpSpPr>
          <p:sp>
            <p:nvSpPr>
              <p:cNvPr id="6184" name="Line 34"/>
              <p:cNvSpPr>
                <a:spLocks noChangeShapeType="1"/>
              </p:cNvSpPr>
              <p:nvPr/>
            </p:nvSpPr>
            <p:spPr bwMode="auto">
              <a:xfrm>
                <a:off x="3340" y="2135"/>
                <a:ext cx="26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 name="Line 35"/>
              <p:cNvSpPr>
                <a:spLocks noChangeShapeType="1"/>
              </p:cNvSpPr>
              <p:nvPr/>
            </p:nvSpPr>
            <p:spPr bwMode="auto">
              <a:xfrm>
                <a:off x="3340" y="2135"/>
                <a:ext cx="0" cy="5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6" name="Line 36"/>
              <p:cNvSpPr>
                <a:spLocks noChangeShapeType="1"/>
              </p:cNvSpPr>
              <p:nvPr/>
            </p:nvSpPr>
            <p:spPr bwMode="auto">
              <a:xfrm>
                <a:off x="3606" y="2135"/>
                <a:ext cx="0" cy="5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63" name="Group 37"/>
            <p:cNvGrpSpPr>
              <a:grpSpLocks/>
            </p:cNvGrpSpPr>
            <p:nvPr/>
          </p:nvGrpSpPr>
          <p:grpSpPr bwMode="auto">
            <a:xfrm>
              <a:off x="4138" y="2135"/>
              <a:ext cx="266" cy="581"/>
              <a:chOff x="4138" y="2135"/>
              <a:chExt cx="266" cy="581"/>
            </a:xfrm>
          </p:grpSpPr>
          <p:sp>
            <p:nvSpPr>
              <p:cNvPr id="6181" name="Line 38"/>
              <p:cNvSpPr>
                <a:spLocks noChangeShapeType="1"/>
              </p:cNvSpPr>
              <p:nvPr/>
            </p:nvSpPr>
            <p:spPr bwMode="auto">
              <a:xfrm>
                <a:off x="4138" y="2135"/>
                <a:ext cx="26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2" name="Line 39"/>
              <p:cNvSpPr>
                <a:spLocks noChangeShapeType="1"/>
              </p:cNvSpPr>
              <p:nvPr/>
            </p:nvSpPr>
            <p:spPr bwMode="auto">
              <a:xfrm>
                <a:off x="4138" y="2135"/>
                <a:ext cx="0" cy="5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3" name="Line 40"/>
              <p:cNvSpPr>
                <a:spLocks noChangeShapeType="1"/>
              </p:cNvSpPr>
              <p:nvPr/>
            </p:nvSpPr>
            <p:spPr bwMode="auto">
              <a:xfrm>
                <a:off x="4404" y="2135"/>
                <a:ext cx="0" cy="5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64" name="Group 41"/>
            <p:cNvGrpSpPr>
              <a:grpSpLocks/>
            </p:cNvGrpSpPr>
            <p:nvPr/>
          </p:nvGrpSpPr>
          <p:grpSpPr bwMode="auto">
            <a:xfrm>
              <a:off x="4936" y="2135"/>
              <a:ext cx="266" cy="581"/>
              <a:chOff x="4936" y="2135"/>
              <a:chExt cx="266" cy="581"/>
            </a:xfrm>
          </p:grpSpPr>
          <p:sp>
            <p:nvSpPr>
              <p:cNvPr id="6178" name="Line 42"/>
              <p:cNvSpPr>
                <a:spLocks noChangeShapeType="1"/>
              </p:cNvSpPr>
              <p:nvPr/>
            </p:nvSpPr>
            <p:spPr bwMode="auto">
              <a:xfrm>
                <a:off x="4936" y="2135"/>
                <a:ext cx="26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9" name="Line 43"/>
              <p:cNvSpPr>
                <a:spLocks noChangeShapeType="1"/>
              </p:cNvSpPr>
              <p:nvPr/>
            </p:nvSpPr>
            <p:spPr bwMode="auto">
              <a:xfrm>
                <a:off x="4936" y="2135"/>
                <a:ext cx="0" cy="5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0" name="Line 44"/>
              <p:cNvSpPr>
                <a:spLocks noChangeShapeType="1"/>
              </p:cNvSpPr>
              <p:nvPr/>
            </p:nvSpPr>
            <p:spPr bwMode="auto">
              <a:xfrm>
                <a:off x="5202" y="2135"/>
                <a:ext cx="0" cy="5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65" name="Line 45"/>
            <p:cNvSpPr>
              <a:spLocks noChangeShapeType="1"/>
            </p:cNvSpPr>
            <p:nvPr/>
          </p:nvSpPr>
          <p:spPr bwMode="auto">
            <a:xfrm>
              <a:off x="4186" y="1821"/>
              <a:ext cx="72" cy="2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6" name="Text Box 46"/>
            <p:cNvSpPr txBox="1">
              <a:spLocks noChangeArrowheads="1"/>
            </p:cNvSpPr>
            <p:nvPr/>
          </p:nvSpPr>
          <p:spPr bwMode="auto">
            <a:xfrm>
              <a:off x="3485" y="1627"/>
              <a:ext cx="10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Switch closed</a:t>
              </a:r>
            </a:p>
          </p:txBody>
        </p:sp>
        <p:sp>
          <p:nvSpPr>
            <p:cNvPr id="6167" name="Line 47"/>
            <p:cNvSpPr>
              <a:spLocks noChangeShapeType="1"/>
            </p:cNvSpPr>
            <p:nvPr/>
          </p:nvSpPr>
          <p:spPr bwMode="auto">
            <a:xfrm flipH="1">
              <a:off x="4574" y="2014"/>
              <a:ext cx="219" cy="67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8" name="Line 48"/>
            <p:cNvSpPr>
              <a:spLocks noChangeShapeType="1"/>
            </p:cNvSpPr>
            <p:nvPr/>
          </p:nvSpPr>
          <p:spPr bwMode="auto">
            <a:xfrm>
              <a:off x="3340" y="2837"/>
              <a:ext cx="26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9" name="Line 49"/>
            <p:cNvSpPr>
              <a:spLocks noChangeShapeType="1"/>
            </p:cNvSpPr>
            <p:nvPr/>
          </p:nvSpPr>
          <p:spPr bwMode="auto">
            <a:xfrm>
              <a:off x="3340" y="3152"/>
              <a:ext cx="77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0" name="Text Box 50"/>
            <p:cNvSpPr txBox="1">
              <a:spLocks noChangeArrowheads="1"/>
            </p:cNvSpPr>
            <p:nvPr/>
          </p:nvSpPr>
          <p:spPr bwMode="auto">
            <a:xfrm>
              <a:off x="3316" y="2848"/>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DT</a:t>
              </a:r>
            </a:p>
          </p:txBody>
        </p:sp>
        <p:sp>
          <p:nvSpPr>
            <p:cNvPr id="6171" name="Text Box 51"/>
            <p:cNvSpPr txBox="1">
              <a:spLocks noChangeArrowheads="1"/>
            </p:cNvSpPr>
            <p:nvPr/>
          </p:nvSpPr>
          <p:spPr bwMode="auto">
            <a:xfrm>
              <a:off x="3582" y="3128"/>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T</a:t>
              </a:r>
            </a:p>
          </p:txBody>
        </p:sp>
        <p:sp>
          <p:nvSpPr>
            <p:cNvPr id="6172" name="Line 52"/>
            <p:cNvSpPr>
              <a:spLocks noChangeShapeType="1"/>
            </p:cNvSpPr>
            <p:nvPr/>
          </p:nvSpPr>
          <p:spPr bwMode="auto">
            <a:xfrm>
              <a:off x="4138" y="2765"/>
              <a:ext cx="0" cy="50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3" name="Line 53"/>
            <p:cNvSpPr>
              <a:spLocks noChangeShapeType="1"/>
            </p:cNvSpPr>
            <p:nvPr/>
          </p:nvSpPr>
          <p:spPr bwMode="auto">
            <a:xfrm>
              <a:off x="3340" y="2765"/>
              <a:ext cx="0" cy="50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 name="Line 54"/>
            <p:cNvSpPr>
              <a:spLocks noChangeShapeType="1"/>
            </p:cNvSpPr>
            <p:nvPr/>
          </p:nvSpPr>
          <p:spPr bwMode="auto">
            <a:xfrm>
              <a:off x="3606" y="2716"/>
              <a:ext cx="5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 name="Line 55"/>
            <p:cNvSpPr>
              <a:spLocks noChangeShapeType="1"/>
            </p:cNvSpPr>
            <p:nvPr/>
          </p:nvSpPr>
          <p:spPr bwMode="auto">
            <a:xfrm>
              <a:off x="4404" y="2716"/>
              <a:ext cx="5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6" name="Line 56"/>
            <p:cNvSpPr>
              <a:spLocks noChangeShapeType="1"/>
            </p:cNvSpPr>
            <p:nvPr/>
          </p:nvSpPr>
          <p:spPr bwMode="auto">
            <a:xfrm>
              <a:off x="5202" y="2716"/>
              <a:ext cx="2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7" name="Line 57"/>
            <p:cNvSpPr>
              <a:spLocks noChangeShapeType="1"/>
            </p:cNvSpPr>
            <p:nvPr/>
          </p:nvSpPr>
          <p:spPr bwMode="auto">
            <a:xfrm>
              <a:off x="3170" y="2716"/>
              <a:ext cx="17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53" name="Rectangle 59"/>
          <p:cNvSpPr>
            <a:spLocks noChangeArrowheads="1"/>
          </p:cNvSpPr>
          <p:nvPr/>
        </p:nvSpPr>
        <p:spPr bwMode="auto">
          <a:xfrm>
            <a:off x="6121400" y="1238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s-ES" altLang="en-US" sz="1400" b="1">
              <a:solidFill>
                <a:srgbClr val="00FF00"/>
              </a:solidFill>
            </a:endParaRPr>
          </a:p>
        </p:txBody>
      </p:sp>
    </p:spTree>
    <p:extLst>
      <p:ext uri="{BB962C8B-B14F-4D97-AF65-F5344CB8AC3E}">
        <p14:creationId xmlns:p14="http://schemas.microsoft.com/office/powerpoint/2010/main" val="500526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45FE77A-48C7-4BA1-B8F1-0A1600B29787}" type="slidenum">
              <a:rPr lang="en-US" altLang="en-US"/>
              <a:pPr/>
              <a:t>26</a:t>
            </a:fld>
            <a:endParaRPr lang="en-US" altLang="en-US"/>
          </a:p>
        </p:txBody>
      </p:sp>
      <p:sp>
        <p:nvSpPr>
          <p:cNvPr id="7171" name="Rectangle 2"/>
          <p:cNvSpPr>
            <a:spLocks noGrp="1" noChangeArrowheads="1"/>
          </p:cNvSpPr>
          <p:nvPr>
            <p:ph type="title"/>
          </p:nvPr>
        </p:nvSpPr>
        <p:spPr>
          <a:xfrm>
            <a:off x="457200" y="228600"/>
            <a:ext cx="8229600" cy="846138"/>
          </a:xfrm>
        </p:spPr>
        <p:txBody>
          <a:bodyPr/>
          <a:lstStyle/>
          <a:p>
            <a:pPr eaLnBrk="1" hangingPunct="1"/>
            <a:r>
              <a:rPr lang="en-US" altLang="en-US" sz="2800" b="1"/>
              <a:t>Convert 39Vdc to 13Vdc, cont.</a:t>
            </a:r>
          </a:p>
        </p:txBody>
      </p:sp>
      <p:sp>
        <p:nvSpPr>
          <p:cNvPr id="11267" name="Text Box 3"/>
          <p:cNvSpPr txBox="1">
            <a:spLocks noChangeArrowheads="1"/>
          </p:cNvSpPr>
          <p:nvPr/>
        </p:nvSpPr>
        <p:spPr bwMode="auto">
          <a:xfrm>
            <a:off x="3881438" y="981075"/>
            <a:ext cx="4800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1600" b="1" dirty="0"/>
              <a:t>Try adding a large C in parallel with the load to control ripple.  But if the C has 13Vdc, then when the switch closes, the source current spikes to a huge value and </a:t>
            </a:r>
            <a:r>
              <a:rPr lang="en-US" altLang="en-US" sz="1600" b="1" dirty="0">
                <a:solidFill>
                  <a:srgbClr val="FF0000"/>
                </a:solidFill>
              </a:rPr>
              <a:t>burns out the switch</a:t>
            </a:r>
            <a:r>
              <a:rPr lang="en-US" altLang="en-US" sz="1600" b="1" dirty="0"/>
              <a:t>.</a:t>
            </a:r>
          </a:p>
        </p:txBody>
      </p:sp>
      <p:grpSp>
        <p:nvGrpSpPr>
          <p:cNvPr id="11268" name="Group 4"/>
          <p:cNvGrpSpPr>
            <a:grpSpLocks/>
          </p:cNvGrpSpPr>
          <p:nvPr/>
        </p:nvGrpSpPr>
        <p:grpSpPr bwMode="auto">
          <a:xfrm>
            <a:off x="77788" y="873125"/>
            <a:ext cx="3648075" cy="1230313"/>
            <a:chOff x="170" y="805"/>
            <a:chExt cx="2298" cy="775"/>
          </a:xfrm>
        </p:grpSpPr>
        <p:sp>
          <p:nvSpPr>
            <p:cNvPr id="7251" name="Text Box 5"/>
            <p:cNvSpPr txBox="1">
              <a:spLocks noChangeArrowheads="1"/>
            </p:cNvSpPr>
            <p:nvPr/>
          </p:nvSpPr>
          <p:spPr bwMode="auto">
            <a:xfrm>
              <a:off x="1888" y="1169"/>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R</a:t>
              </a:r>
              <a:r>
                <a:rPr lang="en-US" altLang="en-US" sz="1400" b="1"/>
                <a:t>stereo</a:t>
              </a:r>
              <a:endParaRPr lang="en-US" altLang="en-US" sz="1400" b="1" baseline="-25000"/>
            </a:p>
          </p:txBody>
        </p:sp>
        <p:sp>
          <p:nvSpPr>
            <p:cNvPr id="7252" name="Oval 6"/>
            <p:cNvSpPr>
              <a:spLocks noChangeArrowheads="1"/>
            </p:cNvSpPr>
            <p:nvPr/>
          </p:nvSpPr>
          <p:spPr bwMode="auto">
            <a:xfrm>
              <a:off x="777" y="1147"/>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253" name="Line 7"/>
            <p:cNvSpPr>
              <a:spLocks noChangeShapeType="1"/>
            </p:cNvSpPr>
            <p:nvPr/>
          </p:nvSpPr>
          <p:spPr bwMode="auto">
            <a:xfrm flipV="1">
              <a:off x="920" y="1003"/>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4" name="Line 8"/>
            <p:cNvSpPr>
              <a:spLocks noChangeShapeType="1"/>
            </p:cNvSpPr>
            <p:nvPr/>
          </p:nvSpPr>
          <p:spPr bwMode="auto">
            <a:xfrm flipV="1">
              <a:off x="920" y="1435"/>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5" name="Line 9"/>
            <p:cNvSpPr>
              <a:spLocks noChangeShapeType="1"/>
            </p:cNvSpPr>
            <p:nvPr/>
          </p:nvSpPr>
          <p:spPr bwMode="auto">
            <a:xfrm>
              <a:off x="920" y="999"/>
              <a:ext cx="2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6" name="Line 10"/>
            <p:cNvSpPr>
              <a:spLocks noChangeShapeType="1"/>
            </p:cNvSpPr>
            <p:nvPr/>
          </p:nvSpPr>
          <p:spPr bwMode="auto">
            <a:xfrm>
              <a:off x="1428" y="999"/>
              <a:ext cx="4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7" name="Line 11"/>
            <p:cNvSpPr>
              <a:spLocks noChangeShapeType="1"/>
            </p:cNvSpPr>
            <p:nvPr/>
          </p:nvSpPr>
          <p:spPr bwMode="auto">
            <a:xfrm flipV="1">
              <a:off x="920" y="1579"/>
              <a:ext cx="9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58" name="Group 12"/>
            <p:cNvGrpSpPr>
              <a:grpSpLocks/>
            </p:cNvGrpSpPr>
            <p:nvPr/>
          </p:nvGrpSpPr>
          <p:grpSpPr bwMode="auto">
            <a:xfrm rot="5537435" flipH="1">
              <a:off x="1742" y="1239"/>
              <a:ext cx="242" cy="100"/>
              <a:chOff x="2420" y="1628"/>
              <a:chExt cx="242" cy="100"/>
            </a:xfrm>
          </p:grpSpPr>
          <p:sp>
            <p:nvSpPr>
              <p:cNvPr id="7269" name="Line 13"/>
              <p:cNvSpPr>
                <a:spLocks noChangeShapeType="1"/>
              </p:cNvSpPr>
              <p:nvPr/>
            </p:nvSpPr>
            <p:spPr bwMode="auto">
              <a:xfrm flipH="1" flipV="1">
                <a:off x="2448"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0" name="Line 14"/>
              <p:cNvSpPr>
                <a:spLocks noChangeShapeType="1"/>
              </p:cNvSpPr>
              <p:nvPr/>
            </p:nvSpPr>
            <p:spPr bwMode="auto">
              <a:xfrm flipV="1">
                <a:off x="2496"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 name="Line 15"/>
              <p:cNvSpPr>
                <a:spLocks noChangeShapeType="1"/>
              </p:cNvSpPr>
              <p:nvPr/>
            </p:nvSpPr>
            <p:spPr bwMode="auto">
              <a:xfrm flipH="1" flipV="1">
                <a:off x="2544"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 name="Line 16"/>
              <p:cNvSpPr>
                <a:spLocks noChangeShapeType="1"/>
              </p:cNvSpPr>
              <p:nvPr/>
            </p:nvSpPr>
            <p:spPr bwMode="auto">
              <a:xfrm flipV="1">
                <a:off x="2592"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 name="Line 17"/>
              <p:cNvSpPr>
                <a:spLocks noChangeShapeType="1"/>
              </p:cNvSpPr>
              <p:nvPr/>
            </p:nvSpPr>
            <p:spPr bwMode="auto">
              <a:xfrm>
                <a:off x="2638" y="1628"/>
                <a:ext cx="2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 name="Line 18"/>
              <p:cNvSpPr>
                <a:spLocks noChangeShapeType="1"/>
              </p:cNvSpPr>
              <p:nvPr/>
            </p:nvSpPr>
            <p:spPr bwMode="auto">
              <a:xfrm flipH="1">
                <a:off x="2420" y="1628"/>
                <a:ext cx="2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59" name="Line 19"/>
            <p:cNvSpPr>
              <a:spLocks noChangeShapeType="1"/>
            </p:cNvSpPr>
            <p:nvPr/>
          </p:nvSpPr>
          <p:spPr bwMode="auto">
            <a:xfrm flipV="1">
              <a:off x="1864" y="999"/>
              <a:ext cx="0" cy="1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0" name="Line 20"/>
            <p:cNvSpPr>
              <a:spLocks noChangeShapeType="1"/>
            </p:cNvSpPr>
            <p:nvPr/>
          </p:nvSpPr>
          <p:spPr bwMode="auto">
            <a:xfrm flipV="1">
              <a:off x="1864" y="1411"/>
              <a:ext cx="0" cy="1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1" name="Text Box 21"/>
            <p:cNvSpPr txBox="1">
              <a:spLocks noChangeArrowheads="1"/>
            </p:cNvSpPr>
            <p:nvPr/>
          </p:nvSpPr>
          <p:spPr bwMode="auto">
            <a:xfrm>
              <a:off x="170" y="999"/>
              <a:ext cx="629"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b="1"/>
                <a:t>+</a:t>
              </a:r>
            </a:p>
            <a:p>
              <a:pPr algn="r" eaLnBrk="1" hangingPunct="1"/>
              <a:r>
                <a:rPr lang="en-US" altLang="en-US" b="1"/>
                <a:t>39Vdc</a:t>
              </a:r>
            </a:p>
            <a:p>
              <a:pPr algn="r" eaLnBrk="1" hangingPunct="1"/>
              <a:r>
                <a:rPr lang="en-US" altLang="en-US" b="1">
                  <a:cs typeface="Arial" pitchFamily="34" charset="0"/>
                </a:rPr>
                <a:t>–</a:t>
              </a:r>
            </a:p>
          </p:txBody>
        </p:sp>
        <p:sp>
          <p:nvSpPr>
            <p:cNvPr id="7262" name="Line 22"/>
            <p:cNvSpPr>
              <a:spLocks noChangeShapeType="1"/>
            </p:cNvSpPr>
            <p:nvPr/>
          </p:nvSpPr>
          <p:spPr bwMode="auto">
            <a:xfrm flipV="1">
              <a:off x="1186" y="853"/>
              <a:ext cx="193" cy="1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3" name="Line 23"/>
            <p:cNvSpPr>
              <a:spLocks noChangeShapeType="1"/>
            </p:cNvSpPr>
            <p:nvPr/>
          </p:nvSpPr>
          <p:spPr bwMode="auto">
            <a:xfrm>
              <a:off x="1210" y="805"/>
              <a:ext cx="145" cy="21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4" name="Line 24"/>
            <p:cNvSpPr>
              <a:spLocks noChangeShapeType="1"/>
            </p:cNvSpPr>
            <p:nvPr/>
          </p:nvSpPr>
          <p:spPr bwMode="auto">
            <a:xfrm>
              <a:off x="1502" y="1265"/>
              <a:ext cx="21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5" name="Line 25"/>
            <p:cNvSpPr>
              <a:spLocks noChangeShapeType="1"/>
            </p:cNvSpPr>
            <p:nvPr/>
          </p:nvSpPr>
          <p:spPr bwMode="auto">
            <a:xfrm>
              <a:off x="1502" y="1337"/>
              <a:ext cx="21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6" name="Line 26"/>
            <p:cNvSpPr>
              <a:spLocks noChangeShapeType="1"/>
            </p:cNvSpPr>
            <p:nvPr/>
          </p:nvSpPr>
          <p:spPr bwMode="auto">
            <a:xfrm flipV="1">
              <a:off x="1598" y="999"/>
              <a:ext cx="0" cy="2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7" name="Line 27"/>
            <p:cNvSpPr>
              <a:spLocks noChangeShapeType="1"/>
            </p:cNvSpPr>
            <p:nvPr/>
          </p:nvSpPr>
          <p:spPr bwMode="auto">
            <a:xfrm flipV="1">
              <a:off x="1598" y="1337"/>
              <a:ext cx="0" cy="2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8" name="Text Box 28"/>
            <p:cNvSpPr txBox="1">
              <a:spLocks noChangeArrowheads="1"/>
            </p:cNvSpPr>
            <p:nvPr/>
          </p:nvSpPr>
          <p:spPr bwMode="auto">
            <a:xfrm>
              <a:off x="1283" y="1179"/>
              <a:ext cx="2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C</a:t>
              </a:r>
              <a:endParaRPr lang="en-US" altLang="en-US" sz="1400" b="1" baseline="-25000"/>
            </a:p>
          </p:txBody>
        </p:sp>
      </p:grpSp>
      <p:sp>
        <p:nvSpPr>
          <p:cNvPr id="11293" name="Text Box 29"/>
          <p:cNvSpPr txBox="1">
            <a:spLocks noChangeArrowheads="1"/>
          </p:cNvSpPr>
          <p:nvPr/>
        </p:nvSpPr>
        <p:spPr bwMode="auto">
          <a:xfrm>
            <a:off x="4608513" y="2565400"/>
            <a:ext cx="4186237"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1600" b="1" dirty="0"/>
              <a:t>Try adding an L to prevent the huge current spike.  But now, if the L has current when the switch attempts to open, the inductor’s current momentum and resulting </a:t>
            </a:r>
            <a:r>
              <a:rPr lang="en-US" altLang="en-US" sz="1600" b="1" dirty="0" err="1"/>
              <a:t>Ldi</a:t>
            </a:r>
            <a:r>
              <a:rPr lang="en-US" altLang="en-US" sz="1600" b="1" dirty="0"/>
              <a:t>/</a:t>
            </a:r>
            <a:r>
              <a:rPr lang="en-US" altLang="en-US" sz="1600" b="1" dirty="0" err="1"/>
              <a:t>dt</a:t>
            </a:r>
            <a:r>
              <a:rPr lang="en-US" altLang="en-US" sz="1600" b="1" dirty="0"/>
              <a:t> </a:t>
            </a:r>
            <a:r>
              <a:rPr lang="en-US" altLang="en-US" sz="1600" b="1" dirty="0">
                <a:solidFill>
                  <a:srgbClr val="FF0000"/>
                </a:solidFill>
              </a:rPr>
              <a:t>burns out the switch</a:t>
            </a:r>
            <a:r>
              <a:rPr lang="en-US" altLang="en-US" sz="1600" b="1" dirty="0"/>
              <a:t>.</a:t>
            </a:r>
          </a:p>
        </p:txBody>
      </p:sp>
      <p:sp>
        <p:nvSpPr>
          <p:cNvPr id="11294" name="Text Box 30"/>
          <p:cNvSpPr txBox="1">
            <a:spLocks noChangeArrowheads="1"/>
          </p:cNvSpPr>
          <p:nvPr/>
        </p:nvSpPr>
        <p:spPr bwMode="auto">
          <a:xfrm>
            <a:off x="4572000" y="4508500"/>
            <a:ext cx="4186238"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1600" b="1" dirty="0"/>
              <a:t>By adding a “free wheeling” diode, the switch can open and the inductor current can continue to flow.  With high-frequency switching, the load voltage ripple can be reduced to a small value.</a:t>
            </a:r>
          </a:p>
        </p:txBody>
      </p:sp>
      <p:grpSp>
        <p:nvGrpSpPr>
          <p:cNvPr id="11295" name="Group 31"/>
          <p:cNvGrpSpPr>
            <a:grpSpLocks/>
          </p:cNvGrpSpPr>
          <p:nvPr/>
        </p:nvGrpSpPr>
        <p:grpSpPr bwMode="auto">
          <a:xfrm>
            <a:off x="193675" y="2408238"/>
            <a:ext cx="4340225" cy="1422400"/>
            <a:chOff x="122" y="1517"/>
            <a:chExt cx="2734" cy="896"/>
          </a:xfrm>
        </p:grpSpPr>
        <p:sp>
          <p:nvSpPr>
            <p:cNvPr id="7219" name="Text Box 32"/>
            <p:cNvSpPr txBox="1">
              <a:spLocks noChangeArrowheads="1"/>
            </p:cNvSpPr>
            <p:nvPr/>
          </p:nvSpPr>
          <p:spPr bwMode="auto">
            <a:xfrm>
              <a:off x="2276" y="2002"/>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R</a:t>
              </a:r>
              <a:r>
                <a:rPr lang="en-US" altLang="en-US" sz="1400" b="1"/>
                <a:t>stereo</a:t>
              </a:r>
              <a:endParaRPr lang="en-US" altLang="en-US" sz="1400" b="1" baseline="-25000"/>
            </a:p>
          </p:txBody>
        </p:sp>
        <p:sp>
          <p:nvSpPr>
            <p:cNvPr id="7220" name="Oval 33"/>
            <p:cNvSpPr>
              <a:spLocks noChangeArrowheads="1"/>
            </p:cNvSpPr>
            <p:nvPr/>
          </p:nvSpPr>
          <p:spPr bwMode="auto">
            <a:xfrm>
              <a:off x="656" y="1980"/>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221" name="Line 34"/>
            <p:cNvSpPr>
              <a:spLocks noChangeShapeType="1"/>
            </p:cNvSpPr>
            <p:nvPr/>
          </p:nvSpPr>
          <p:spPr bwMode="auto">
            <a:xfrm flipV="1">
              <a:off x="799" y="18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2" name="Line 35"/>
            <p:cNvSpPr>
              <a:spLocks noChangeShapeType="1"/>
            </p:cNvSpPr>
            <p:nvPr/>
          </p:nvSpPr>
          <p:spPr bwMode="auto">
            <a:xfrm flipV="1">
              <a:off x="799" y="226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3" name="Line 36"/>
            <p:cNvSpPr>
              <a:spLocks noChangeShapeType="1"/>
            </p:cNvSpPr>
            <p:nvPr/>
          </p:nvSpPr>
          <p:spPr bwMode="auto">
            <a:xfrm>
              <a:off x="799" y="1832"/>
              <a:ext cx="2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4" name="Line 37"/>
            <p:cNvSpPr>
              <a:spLocks noChangeShapeType="1"/>
            </p:cNvSpPr>
            <p:nvPr/>
          </p:nvSpPr>
          <p:spPr bwMode="auto">
            <a:xfrm>
              <a:off x="1743" y="1832"/>
              <a:ext cx="5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5" name="Line 38"/>
            <p:cNvSpPr>
              <a:spLocks noChangeShapeType="1"/>
            </p:cNvSpPr>
            <p:nvPr/>
          </p:nvSpPr>
          <p:spPr bwMode="auto">
            <a:xfrm flipV="1">
              <a:off x="799" y="2412"/>
              <a:ext cx="14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26" name="Group 39"/>
            <p:cNvGrpSpPr>
              <a:grpSpLocks/>
            </p:cNvGrpSpPr>
            <p:nvPr/>
          </p:nvGrpSpPr>
          <p:grpSpPr bwMode="auto">
            <a:xfrm rot="5537435" flipH="1">
              <a:off x="2130" y="2072"/>
              <a:ext cx="242" cy="100"/>
              <a:chOff x="2420" y="1628"/>
              <a:chExt cx="242" cy="100"/>
            </a:xfrm>
          </p:grpSpPr>
          <p:sp>
            <p:nvSpPr>
              <p:cNvPr id="7245" name="Line 40"/>
              <p:cNvSpPr>
                <a:spLocks noChangeShapeType="1"/>
              </p:cNvSpPr>
              <p:nvPr/>
            </p:nvSpPr>
            <p:spPr bwMode="auto">
              <a:xfrm flipH="1" flipV="1">
                <a:off x="2448"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6" name="Line 41"/>
              <p:cNvSpPr>
                <a:spLocks noChangeShapeType="1"/>
              </p:cNvSpPr>
              <p:nvPr/>
            </p:nvSpPr>
            <p:spPr bwMode="auto">
              <a:xfrm flipV="1">
                <a:off x="2496"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7" name="Line 42"/>
              <p:cNvSpPr>
                <a:spLocks noChangeShapeType="1"/>
              </p:cNvSpPr>
              <p:nvPr/>
            </p:nvSpPr>
            <p:spPr bwMode="auto">
              <a:xfrm flipH="1" flipV="1">
                <a:off x="2544"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8" name="Line 43"/>
              <p:cNvSpPr>
                <a:spLocks noChangeShapeType="1"/>
              </p:cNvSpPr>
              <p:nvPr/>
            </p:nvSpPr>
            <p:spPr bwMode="auto">
              <a:xfrm flipV="1">
                <a:off x="2592"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9" name="Line 44"/>
              <p:cNvSpPr>
                <a:spLocks noChangeShapeType="1"/>
              </p:cNvSpPr>
              <p:nvPr/>
            </p:nvSpPr>
            <p:spPr bwMode="auto">
              <a:xfrm>
                <a:off x="2638" y="1628"/>
                <a:ext cx="2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0" name="Line 45"/>
              <p:cNvSpPr>
                <a:spLocks noChangeShapeType="1"/>
              </p:cNvSpPr>
              <p:nvPr/>
            </p:nvSpPr>
            <p:spPr bwMode="auto">
              <a:xfrm flipH="1">
                <a:off x="2420" y="1628"/>
                <a:ext cx="2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27" name="Line 46"/>
            <p:cNvSpPr>
              <a:spLocks noChangeShapeType="1"/>
            </p:cNvSpPr>
            <p:nvPr/>
          </p:nvSpPr>
          <p:spPr bwMode="auto">
            <a:xfrm flipV="1">
              <a:off x="2252" y="1832"/>
              <a:ext cx="0" cy="1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8" name="Line 47"/>
            <p:cNvSpPr>
              <a:spLocks noChangeShapeType="1"/>
            </p:cNvSpPr>
            <p:nvPr/>
          </p:nvSpPr>
          <p:spPr bwMode="auto">
            <a:xfrm flipV="1">
              <a:off x="2252" y="2244"/>
              <a:ext cx="0" cy="1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9" name="Text Box 48"/>
            <p:cNvSpPr txBox="1">
              <a:spLocks noChangeArrowheads="1"/>
            </p:cNvSpPr>
            <p:nvPr/>
          </p:nvSpPr>
          <p:spPr bwMode="auto">
            <a:xfrm>
              <a:off x="122" y="1832"/>
              <a:ext cx="55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b="1"/>
                <a:t>+</a:t>
              </a:r>
            </a:p>
            <a:p>
              <a:pPr algn="r" eaLnBrk="1" hangingPunct="1"/>
              <a:r>
                <a:rPr lang="en-US" altLang="en-US" b="1"/>
                <a:t>39Vdc</a:t>
              </a:r>
            </a:p>
            <a:p>
              <a:pPr algn="r" eaLnBrk="1" hangingPunct="1"/>
              <a:r>
                <a:rPr lang="en-US" altLang="en-US" b="1">
                  <a:cs typeface="Arial" pitchFamily="34" charset="0"/>
                </a:rPr>
                <a:t>–</a:t>
              </a:r>
            </a:p>
          </p:txBody>
        </p:sp>
        <p:sp>
          <p:nvSpPr>
            <p:cNvPr id="7230" name="Line 49"/>
            <p:cNvSpPr>
              <a:spLocks noChangeShapeType="1"/>
            </p:cNvSpPr>
            <p:nvPr/>
          </p:nvSpPr>
          <p:spPr bwMode="auto">
            <a:xfrm flipV="1">
              <a:off x="1065" y="1686"/>
              <a:ext cx="193" cy="1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1" name="Line 50"/>
            <p:cNvSpPr>
              <a:spLocks noChangeShapeType="1"/>
            </p:cNvSpPr>
            <p:nvPr/>
          </p:nvSpPr>
          <p:spPr bwMode="auto">
            <a:xfrm>
              <a:off x="1089" y="1638"/>
              <a:ext cx="145" cy="21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2" name="Line 51"/>
            <p:cNvSpPr>
              <a:spLocks noChangeShapeType="1"/>
            </p:cNvSpPr>
            <p:nvPr/>
          </p:nvSpPr>
          <p:spPr bwMode="auto">
            <a:xfrm>
              <a:off x="1890" y="2098"/>
              <a:ext cx="21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3" name="Line 52"/>
            <p:cNvSpPr>
              <a:spLocks noChangeShapeType="1"/>
            </p:cNvSpPr>
            <p:nvPr/>
          </p:nvSpPr>
          <p:spPr bwMode="auto">
            <a:xfrm>
              <a:off x="1890" y="2170"/>
              <a:ext cx="21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4" name="Line 53"/>
            <p:cNvSpPr>
              <a:spLocks noChangeShapeType="1"/>
            </p:cNvSpPr>
            <p:nvPr/>
          </p:nvSpPr>
          <p:spPr bwMode="auto">
            <a:xfrm flipV="1">
              <a:off x="1986" y="1832"/>
              <a:ext cx="0" cy="2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5" name="Line 54"/>
            <p:cNvSpPr>
              <a:spLocks noChangeShapeType="1"/>
            </p:cNvSpPr>
            <p:nvPr/>
          </p:nvSpPr>
          <p:spPr bwMode="auto">
            <a:xfrm flipV="1">
              <a:off x="1986" y="2170"/>
              <a:ext cx="0" cy="2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36" name="Group 55"/>
            <p:cNvGrpSpPr>
              <a:grpSpLocks/>
            </p:cNvGrpSpPr>
            <p:nvPr/>
          </p:nvGrpSpPr>
          <p:grpSpPr bwMode="auto">
            <a:xfrm>
              <a:off x="1501" y="1735"/>
              <a:ext cx="242" cy="218"/>
              <a:chOff x="1598" y="3273"/>
              <a:chExt cx="242" cy="218"/>
            </a:xfrm>
          </p:grpSpPr>
          <p:sp>
            <p:nvSpPr>
              <p:cNvPr id="7241" name="Oval 56"/>
              <p:cNvSpPr>
                <a:spLocks noChangeArrowheads="1"/>
              </p:cNvSpPr>
              <p:nvPr/>
            </p:nvSpPr>
            <p:spPr bwMode="auto">
              <a:xfrm>
                <a:off x="1743" y="3273"/>
                <a:ext cx="97" cy="21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242" name="Oval 57"/>
              <p:cNvSpPr>
                <a:spLocks noChangeArrowheads="1"/>
              </p:cNvSpPr>
              <p:nvPr/>
            </p:nvSpPr>
            <p:spPr bwMode="auto">
              <a:xfrm>
                <a:off x="1695" y="3273"/>
                <a:ext cx="97" cy="21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243" name="Oval 58"/>
              <p:cNvSpPr>
                <a:spLocks noChangeArrowheads="1"/>
              </p:cNvSpPr>
              <p:nvPr/>
            </p:nvSpPr>
            <p:spPr bwMode="auto">
              <a:xfrm>
                <a:off x="1646" y="3273"/>
                <a:ext cx="97" cy="21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244" name="Oval 59"/>
              <p:cNvSpPr>
                <a:spLocks noChangeArrowheads="1"/>
              </p:cNvSpPr>
              <p:nvPr/>
            </p:nvSpPr>
            <p:spPr bwMode="auto">
              <a:xfrm>
                <a:off x="1598" y="3273"/>
                <a:ext cx="97" cy="21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7237" name="Text Box 60"/>
            <p:cNvSpPr txBox="1">
              <a:spLocks noChangeArrowheads="1"/>
            </p:cNvSpPr>
            <p:nvPr/>
          </p:nvSpPr>
          <p:spPr bwMode="auto">
            <a:xfrm>
              <a:off x="1670" y="2012"/>
              <a:ext cx="2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C</a:t>
              </a:r>
              <a:endParaRPr lang="en-US" altLang="en-US" sz="1400" b="1" baseline="-25000"/>
            </a:p>
          </p:txBody>
        </p:sp>
        <p:sp>
          <p:nvSpPr>
            <p:cNvPr id="7238" name="Text Box 61"/>
            <p:cNvSpPr txBox="1">
              <a:spLocks noChangeArrowheads="1"/>
            </p:cNvSpPr>
            <p:nvPr/>
          </p:nvSpPr>
          <p:spPr bwMode="auto">
            <a:xfrm>
              <a:off x="1525" y="1517"/>
              <a:ext cx="2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L</a:t>
              </a:r>
              <a:endParaRPr lang="en-US" altLang="en-US" sz="1400" b="1" baseline="-25000"/>
            </a:p>
          </p:txBody>
        </p:sp>
        <p:sp>
          <p:nvSpPr>
            <p:cNvPr id="7239" name="Line 62"/>
            <p:cNvSpPr>
              <a:spLocks noChangeShapeType="1"/>
            </p:cNvSpPr>
            <p:nvPr/>
          </p:nvSpPr>
          <p:spPr bwMode="auto">
            <a:xfrm>
              <a:off x="1283" y="1832"/>
              <a:ext cx="2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0" name="Line 63"/>
            <p:cNvSpPr>
              <a:spLocks noChangeShapeType="1"/>
            </p:cNvSpPr>
            <p:nvPr/>
          </p:nvSpPr>
          <p:spPr bwMode="auto">
            <a:xfrm>
              <a:off x="1791" y="1797"/>
              <a:ext cx="16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28" name="Group 64"/>
          <p:cNvGrpSpPr>
            <a:grpSpLocks/>
          </p:cNvGrpSpPr>
          <p:nvPr/>
        </p:nvGrpSpPr>
        <p:grpSpPr bwMode="auto">
          <a:xfrm>
            <a:off x="193675" y="4233863"/>
            <a:ext cx="4340225" cy="1844675"/>
            <a:chOff x="122" y="2667"/>
            <a:chExt cx="2734" cy="1162"/>
          </a:xfrm>
        </p:grpSpPr>
        <p:sp>
          <p:nvSpPr>
            <p:cNvPr id="7181" name="Text Box 65"/>
            <p:cNvSpPr txBox="1">
              <a:spLocks noChangeArrowheads="1"/>
            </p:cNvSpPr>
            <p:nvPr/>
          </p:nvSpPr>
          <p:spPr bwMode="auto">
            <a:xfrm>
              <a:off x="2276" y="3152"/>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R</a:t>
              </a:r>
              <a:r>
                <a:rPr lang="en-US" altLang="en-US" sz="1400" b="1"/>
                <a:t>stereo</a:t>
              </a:r>
              <a:endParaRPr lang="en-US" altLang="en-US" sz="1400" b="1" baseline="-25000"/>
            </a:p>
          </p:txBody>
        </p:sp>
        <p:sp>
          <p:nvSpPr>
            <p:cNvPr id="7182" name="Oval 66"/>
            <p:cNvSpPr>
              <a:spLocks noChangeArrowheads="1"/>
            </p:cNvSpPr>
            <p:nvPr/>
          </p:nvSpPr>
          <p:spPr bwMode="auto">
            <a:xfrm>
              <a:off x="656" y="3130"/>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183" name="Line 67"/>
            <p:cNvSpPr>
              <a:spLocks noChangeShapeType="1"/>
            </p:cNvSpPr>
            <p:nvPr/>
          </p:nvSpPr>
          <p:spPr bwMode="auto">
            <a:xfrm flipV="1">
              <a:off x="799" y="298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Line 68"/>
            <p:cNvSpPr>
              <a:spLocks noChangeShapeType="1"/>
            </p:cNvSpPr>
            <p:nvPr/>
          </p:nvSpPr>
          <p:spPr bwMode="auto">
            <a:xfrm flipV="1">
              <a:off x="799" y="341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Line 69"/>
            <p:cNvSpPr>
              <a:spLocks noChangeShapeType="1"/>
            </p:cNvSpPr>
            <p:nvPr/>
          </p:nvSpPr>
          <p:spPr bwMode="auto">
            <a:xfrm>
              <a:off x="799" y="2982"/>
              <a:ext cx="2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Line 70"/>
            <p:cNvSpPr>
              <a:spLocks noChangeShapeType="1"/>
            </p:cNvSpPr>
            <p:nvPr/>
          </p:nvSpPr>
          <p:spPr bwMode="auto">
            <a:xfrm>
              <a:off x="1743" y="2982"/>
              <a:ext cx="5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Line 71"/>
            <p:cNvSpPr>
              <a:spLocks noChangeShapeType="1"/>
            </p:cNvSpPr>
            <p:nvPr/>
          </p:nvSpPr>
          <p:spPr bwMode="auto">
            <a:xfrm flipV="1">
              <a:off x="799" y="3562"/>
              <a:ext cx="14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88" name="Group 72"/>
            <p:cNvGrpSpPr>
              <a:grpSpLocks/>
            </p:cNvGrpSpPr>
            <p:nvPr/>
          </p:nvGrpSpPr>
          <p:grpSpPr bwMode="auto">
            <a:xfrm rot="5537435" flipH="1">
              <a:off x="2130" y="3222"/>
              <a:ext cx="242" cy="100"/>
              <a:chOff x="2420" y="1628"/>
              <a:chExt cx="242" cy="100"/>
            </a:xfrm>
          </p:grpSpPr>
          <p:sp>
            <p:nvSpPr>
              <p:cNvPr id="7213" name="Line 73"/>
              <p:cNvSpPr>
                <a:spLocks noChangeShapeType="1"/>
              </p:cNvSpPr>
              <p:nvPr/>
            </p:nvSpPr>
            <p:spPr bwMode="auto">
              <a:xfrm flipH="1" flipV="1">
                <a:off x="2448"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4" name="Line 74"/>
              <p:cNvSpPr>
                <a:spLocks noChangeShapeType="1"/>
              </p:cNvSpPr>
              <p:nvPr/>
            </p:nvSpPr>
            <p:spPr bwMode="auto">
              <a:xfrm flipV="1">
                <a:off x="2496"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5" name="Line 75"/>
              <p:cNvSpPr>
                <a:spLocks noChangeShapeType="1"/>
              </p:cNvSpPr>
              <p:nvPr/>
            </p:nvSpPr>
            <p:spPr bwMode="auto">
              <a:xfrm flipH="1" flipV="1">
                <a:off x="2544"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6" name="Line 76"/>
              <p:cNvSpPr>
                <a:spLocks noChangeShapeType="1"/>
              </p:cNvSpPr>
              <p:nvPr/>
            </p:nvSpPr>
            <p:spPr bwMode="auto">
              <a:xfrm flipV="1">
                <a:off x="2592" y="1632"/>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7" name="Line 77"/>
              <p:cNvSpPr>
                <a:spLocks noChangeShapeType="1"/>
              </p:cNvSpPr>
              <p:nvPr/>
            </p:nvSpPr>
            <p:spPr bwMode="auto">
              <a:xfrm>
                <a:off x="2638" y="1628"/>
                <a:ext cx="2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8" name="Line 78"/>
              <p:cNvSpPr>
                <a:spLocks noChangeShapeType="1"/>
              </p:cNvSpPr>
              <p:nvPr/>
            </p:nvSpPr>
            <p:spPr bwMode="auto">
              <a:xfrm flipH="1">
                <a:off x="2420" y="1628"/>
                <a:ext cx="2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89" name="Line 79"/>
            <p:cNvSpPr>
              <a:spLocks noChangeShapeType="1"/>
            </p:cNvSpPr>
            <p:nvPr/>
          </p:nvSpPr>
          <p:spPr bwMode="auto">
            <a:xfrm flipV="1">
              <a:off x="2252" y="2982"/>
              <a:ext cx="0" cy="1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Line 80"/>
            <p:cNvSpPr>
              <a:spLocks noChangeShapeType="1"/>
            </p:cNvSpPr>
            <p:nvPr/>
          </p:nvSpPr>
          <p:spPr bwMode="auto">
            <a:xfrm flipV="1">
              <a:off x="2252" y="3394"/>
              <a:ext cx="0" cy="1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Text Box 81"/>
            <p:cNvSpPr txBox="1">
              <a:spLocks noChangeArrowheads="1"/>
            </p:cNvSpPr>
            <p:nvPr/>
          </p:nvSpPr>
          <p:spPr bwMode="auto">
            <a:xfrm>
              <a:off x="122" y="2982"/>
              <a:ext cx="55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b="1"/>
                <a:t>+</a:t>
              </a:r>
            </a:p>
            <a:p>
              <a:pPr algn="r" eaLnBrk="1" hangingPunct="1"/>
              <a:r>
                <a:rPr lang="en-US" altLang="en-US" b="1"/>
                <a:t>39Vdc</a:t>
              </a:r>
            </a:p>
            <a:p>
              <a:pPr algn="r" eaLnBrk="1" hangingPunct="1"/>
              <a:r>
                <a:rPr lang="en-US" altLang="en-US" b="1">
                  <a:cs typeface="Arial" pitchFamily="34" charset="0"/>
                </a:rPr>
                <a:t>–</a:t>
              </a:r>
            </a:p>
          </p:txBody>
        </p:sp>
        <p:sp>
          <p:nvSpPr>
            <p:cNvPr id="7192" name="Line 82"/>
            <p:cNvSpPr>
              <a:spLocks noChangeShapeType="1"/>
            </p:cNvSpPr>
            <p:nvPr/>
          </p:nvSpPr>
          <p:spPr bwMode="auto">
            <a:xfrm flipV="1">
              <a:off x="1065" y="2836"/>
              <a:ext cx="193" cy="1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3" name="Line 83"/>
            <p:cNvSpPr>
              <a:spLocks noChangeShapeType="1"/>
            </p:cNvSpPr>
            <p:nvPr/>
          </p:nvSpPr>
          <p:spPr bwMode="auto">
            <a:xfrm>
              <a:off x="1089" y="2788"/>
              <a:ext cx="145" cy="21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Line 84"/>
            <p:cNvSpPr>
              <a:spLocks noChangeShapeType="1"/>
            </p:cNvSpPr>
            <p:nvPr/>
          </p:nvSpPr>
          <p:spPr bwMode="auto">
            <a:xfrm>
              <a:off x="1890" y="3248"/>
              <a:ext cx="21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85"/>
            <p:cNvSpPr>
              <a:spLocks noChangeShapeType="1"/>
            </p:cNvSpPr>
            <p:nvPr/>
          </p:nvSpPr>
          <p:spPr bwMode="auto">
            <a:xfrm>
              <a:off x="1890" y="3320"/>
              <a:ext cx="21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6" name="Line 86"/>
            <p:cNvSpPr>
              <a:spLocks noChangeShapeType="1"/>
            </p:cNvSpPr>
            <p:nvPr/>
          </p:nvSpPr>
          <p:spPr bwMode="auto">
            <a:xfrm flipV="1">
              <a:off x="1986" y="2982"/>
              <a:ext cx="0" cy="2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Line 87"/>
            <p:cNvSpPr>
              <a:spLocks noChangeShapeType="1"/>
            </p:cNvSpPr>
            <p:nvPr/>
          </p:nvSpPr>
          <p:spPr bwMode="auto">
            <a:xfrm flipV="1">
              <a:off x="1986" y="3320"/>
              <a:ext cx="0" cy="2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98" name="Group 88"/>
            <p:cNvGrpSpPr>
              <a:grpSpLocks/>
            </p:cNvGrpSpPr>
            <p:nvPr/>
          </p:nvGrpSpPr>
          <p:grpSpPr bwMode="auto">
            <a:xfrm>
              <a:off x="1501" y="2885"/>
              <a:ext cx="242" cy="218"/>
              <a:chOff x="1598" y="3273"/>
              <a:chExt cx="242" cy="218"/>
            </a:xfrm>
          </p:grpSpPr>
          <p:sp>
            <p:nvSpPr>
              <p:cNvPr id="7209" name="Oval 89"/>
              <p:cNvSpPr>
                <a:spLocks noChangeArrowheads="1"/>
              </p:cNvSpPr>
              <p:nvPr/>
            </p:nvSpPr>
            <p:spPr bwMode="auto">
              <a:xfrm>
                <a:off x="1743" y="3273"/>
                <a:ext cx="97" cy="21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210" name="Oval 90"/>
              <p:cNvSpPr>
                <a:spLocks noChangeArrowheads="1"/>
              </p:cNvSpPr>
              <p:nvPr/>
            </p:nvSpPr>
            <p:spPr bwMode="auto">
              <a:xfrm>
                <a:off x="1695" y="3273"/>
                <a:ext cx="97" cy="21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211" name="Oval 91"/>
              <p:cNvSpPr>
                <a:spLocks noChangeArrowheads="1"/>
              </p:cNvSpPr>
              <p:nvPr/>
            </p:nvSpPr>
            <p:spPr bwMode="auto">
              <a:xfrm>
                <a:off x="1646" y="3273"/>
                <a:ext cx="97" cy="21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212" name="Oval 92"/>
              <p:cNvSpPr>
                <a:spLocks noChangeArrowheads="1"/>
              </p:cNvSpPr>
              <p:nvPr/>
            </p:nvSpPr>
            <p:spPr bwMode="auto">
              <a:xfrm>
                <a:off x="1598" y="3273"/>
                <a:ext cx="97" cy="21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7199" name="Text Box 93"/>
            <p:cNvSpPr txBox="1">
              <a:spLocks noChangeArrowheads="1"/>
            </p:cNvSpPr>
            <p:nvPr/>
          </p:nvSpPr>
          <p:spPr bwMode="auto">
            <a:xfrm>
              <a:off x="1670" y="3162"/>
              <a:ext cx="2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C</a:t>
              </a:r>
              <a:endParaRPr lang="en-US" altLang="en-US" sz="1400" b="1" baseline="-25000"/>
            </a:p>
          </p:txBody>
        </p:sp>
        <p:sp>
          <p:nvSpPr>
            <p:cNvPr id="7200" name="Text Box 94"/>
            <p:cNvSpPr txBox="1">
              <a:spLocks noChangeArrowheads="1"/>
            </p:cNvSpPr>
            <p:nvPr/>
          </p:nvSpPr>
          <p:spPr bwMode="auto">
            <a:xfrm>
              <a:off x="1525" y="2667"/>
              <a:ext cx="2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t>L</a:t>
              </a:r>
              <a:endParaRPr lang="en-US" altLang="en-US" sz="1400" b="1" baseline="-25000"/>
            </a:p>
          </p:txBody>
        </p:sp>
        <p:sp>
          <p:nvSpPr>
            <p:cNvPr id="7201" name="Line 95"/>
            <p:cNvSpPr>
              <a:spLocks noChangeShapeType="1"/>
            </p:cNvSpPr>
            <p:nvPr/>
          </p:nvSpPr>
          <p:spPr bwMode="auto">
            <a:xfrm>
              <a:off x="1283" y="2982"/>
              <a:ext cx="2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2" name="AutoShape 96"/>
            <p:cNvSpPr>
              <a:spLocks noChangeArrowheads="1"/>
            </p:cNvSpPr>
            <p:nvPr/>
          </p:nvSpPr>
          <p:spPr bwMode="auto">
            <a:xfrm>
              <a:off x="1307" y="3224"/>
              <a:ext cx="145" cy="96"/>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203" name="Line 97"/>
            <p:cNvSpPr>
              <a:spLocks noChangeShapeType="1"/>
            </p:cNvSpPr>
            <p:nvPr/>
          </p:nvSpPr>
          <p:spPr bwMode="auto">
            <a:xfrm>
              <a:off x="1307" y="3224"/>
              <a:ext cx="1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4" name="Line 98"/>
            <p:cNvSpPr>
              <a:spLocks noChangeShapeType="1"/>
            </p:cNvSpPr>
            <p:nvPr/>
          </p:nvSpPr>
          <p:spPr bwMode="auto">
            <a:xfrm flipV="1">
              <a:off x="1380" y="2982"/>
              <a:ext cx="0" cy="2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5" name="Line 99"/>
            <p:cNvSpPr>
              <a:spLocks noChangeShapeType="1"/>
            </p:cNvSpPr>
            <p:nvPr/>
          </p:nvSpPr>
          <p:spPr bwMode="auto">
            <a:xfrm flipV="1">
              <a:off x="1380" y="3321"/>
              <a:ext cx="0" cy="2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6" name="Text Box 100"/>
            <p:cNvSpPr txBox="1">
              <a:spLocks noChangeArrowheads="1"/>
            </p:cNvSpPr>
            <p:nvPr/>
          </p:nvSpPr>
          <p:spPr bwMode="auto">
            <a:xfrm>
              <a:off x="558" y="3598"/>
              <a:ext cx="20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b="1"/>
                <a:t>A DC-DC Buck Converter</a:t>
              </a:r>
            </a:p>
          </p:txBody>
        </p:sp>
        <p:sp>
          <p:nvSpPr>
            <p:cNvPr id="7207" name="Line 101"/>
            <p:cNvSpPr>
              <a:spLocks noChangeShapeType="1"/>
            </p:cNvSpPr>
            <p:nvPr/>
          </p:nvSpPr>
          <p:spPr bwMode="auto">
            <a:xfrm>
              <a:off x="1791" y="2934"/>
              <a:ext cx="16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8" name="Line 102"/>
            <p:cNvSpPr>
              <a:spLocks noChangeShapeType="1"/>
            </p:cNvSpPr>
            <p:nvPr/>
          </p:nvSpPr>
          <p:spPr bwMode="auto">
            <a:xfrm flipH="1" flipV="1">
              <a:off x="1259" y="3176"/>
              <a:ext cx="1" cy="1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367" name="Rectangle 103"/>
          <p:cNvSpPr>
            <a:spLocks noChangeArrowheads="1"/>
          </p:cNvSpPr>
          <p:nvPr/>
        </p:nvSpPr>
        <p:spPr bwMode="auto">
          <a:xfrm>
            <a:off x="1614488" y="4273550"/>
            <a:ext cx="1804987" cy="146050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368" name="Text Box 104"/>
          <p:cNvSpPr txBox="1">
            <a:spLocks noChangeArrowheads="1"/>
          </p:cNvSpPr>
          <p:nvPr/>
        </p:nvSpPr>
        <p:spPr bwMode="auto">
          <a:xfrm>
            <a:off x="2036763" y="3967163"/>
            <a:ext cx="1112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solidFill>
                  <a:srgbClr val="FF0000"/>
                </a:solidFill>
              </a:rPr>
              <a:t>lossless</a:t>
            </a:r>
          </a:p>
        </p:txBody>
      </p:sp>
    </p:spTree>
    <p:extLst>
      <p:ext uri="{BB962C8B-B14F-4D97-AF65-F5344CB8AC3E}">
        <p14:creationId xmlns:p14="http://schemas.microsoft.com/office/powerpoint/2010/main" val="2151112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3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9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93" grpId="0"/>
      <p:bldP spid="11294" grpId="0"/>
      <p:bldP spid="11367" grpId="0" animBg="1"/>
      <p:bldP spid="113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0" y="1524000"/>
                <a:ext cx="7772400" cy="5257800"/>
              </a:xfrm>
            </p:spPr>
            <p:txBody>
              <a:bodyPr>
                <a:normAutofit fontScale="92500" lnSpcReduction="10000"/>
              </a:bodyPr>
              <a:lstStyle/>
              <a:p>
                <a:r>
                  <a:rPr lang="en-US" sz="3000" dirty="0"/>
                  <a:t>Common switching converters - buck</a:t>
                </a:r>
              </a:p>
              <a:p>
                <a:pPr lvl="1"/>
                <a:r>
                  <a:rPr lang="en-US" dirty="0"/>
                  <a:t>During operation, the buck</a:t>
                </a:r>
                <a:br>
                  <a:rPr lang="en-US" dirty="0"/>
                </a:br>
                <a:r>
                  <a:rPr lang="en-US" dirty="0"/>
                  <a:t> converter functions differently</a:t>
                </a:r>
                <a:br>
                  <a:rPr lang="en-US" dirty="0"/>
                </a:br>
                <a:r>
                  <a:rPr lang="en-US" dirty="0"/>
                  <a:t> depending on the switch</a:t>
                </a:r>
              </a:p>
              <a:p>
                <a:pPr lvl="2"/>
                <a:r>
                  <a:rPr lang="en-US" sz="2400" dirty="0"/>
                  <a:t>On state</a:t>
                </a:r>
              </a:p>
              <a:p>
                <a:pPr lvl="3"/>
                <a:r>
                  <a:rPr lang="en-US" dirty="0"/>
                  <a:t>Current flows through the transistor </a:t>
                </a:r>
                <a:br>
                  <a:rPr lang="en-US" dirty="0"/>
                </a:br>
                <a:r>
                  <a:rPr lang="en-US" dirty="0"/>
                  <a:t>but reverse bias prevents current </a:t>
                </a:r>
                <a:br>
                  <a:rPr lang="en-US" dirty="0"/>
                </a:br>
                <a:r>
                  <a:rPr lang="en-US" dirty="0"/>
                  <a:t>flow through the diode</a:t>
                </a:r>
              </a:p>
              <a:p>
                <a:pPr lvl="3"/>
                <a:r>
                  <a:rPr lang="en-US" dirty="0"/>
                  <a:t>Inductor begins to charge and a </a:t>
                </a:r>
                <a:br>
                  <a:rPr lang="en-US" dirty="0"/>
                </a:br>
                <a:r>
                  <a:rPr lang="en-US" dirty="0"/>
                  <a:t>smaller current becomes </a:t>
                </a:r>
                <a14:m>
                  <m:oMath xmlns:m="http://schemas.openxmlformats.org/officeDocument/2006/math">
                    <m:sSub>
                      <m:sSubPr>
                        <m:ctrlPr>
                          <a:rPr lang="en-US" i="1">
                            <a:latin typeface="Cambria Math" panose="02040503050406030204" pitchFamily="18" charset="0"/>
                          </a:rPr>
                        </m:ctrlPr>
                      </m:sSubPr>
                      <m:e>
                        <m:r>
                          <a:rPr lang="en-US" i="1">
                            <a:latin typeface="Cambria Math"/>
                          </a:rPr>
                          <m:t>𝐼</m:t>
                        </m:r>
                      </m:e>
                      <m:sub>
                        <m:r>
                          <a:rPr lang="en-US" i="1">
                            <a:latin typeface="Cambria Math"/>
                          </a:rPr>
                          <m:t>𝑙𝑜𝑎𝑑</m:t>
                        </m:r>
                      </m:sub>
                    </m:sSub>
                  </m:oMath>
                </a14:m>
                <a:endParaRPr lang="en-US" dirty="0"/>
              </a:p>
              <a:p>
                <a:pPr lvl="2"/>
                <a:r>
                  <a:rPr lang="en-US" sz="2400" dirty="0"/>
                  <a:t>Off state</a:t>
                </a:r>
              </a:p>
              <a:p>
                <a:pPr lvl="3"/>
                <a:r>
                  <a:rPr lang="en-US" dirty="0"/>
                  <a:t>Switch opens and the inductor </a:t>
                </a:r>
                <a:br>
                  <a:rPr lang="en-US" dirty="0"/>
                </a:br>
                <a:r>
                  <a:rPr lang="en-US" dirty="0"/>
                  <a:t>starts discharging as the only power source</a:t>
                </a:r>
              </a:p>
              <a:p>
                <a:pPr lvl="2"/>
                <a:r>
                  <a:rPr lang="en-US" dirty="0"/>
                  <a:t>This on-off state will determine the “mode” the converter operate in</a:t>
                </a:r>
              </a:p>
              <a:p>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0" y="1524000"/>
                <a:ext cx="7772400" cy="5257800"/>
              </a:xfrm>
              <a:blipFill rotWithShape="1">
                <a:blip r:embed="rId3"/>
                <a:stretch>
                  <a:fillRect l="-1333" t="-1854"/>
                </a:stretch>
              </a:blipFill>
            </p:spPr>
            <p:txBody>
              <a:bodyPr/>
              <a:lstStyle/>
              <a:p>
                <a:r>
                  <a:rPr lang="en-US">
                    <a:noFill/>
                  </a:rPr>
                  <a:t> </a:t>
                </a:r>
              </a:p>
            </p:txBody>
          </p:sp>
        </mc:Fallback>
      </mc:AlternateContent>
      <p:sp>
        <p:nvSpPr>
          <p:cNvPr id="2" name="Title 1"/>
          <p:cNvSpPr>
            <a:spLocks noGrp="1"/>
          </p:cNvSpPr>
          <p:nvPr>
            <p:ph type="title"/>
          </p:nvPr>
        </p:nvSpPr>
        <p:spPr>
          <a:xfrm>
            <a:off x="914400" y="304800"/>
            <a:ext cx="7772400" cy="838200"/>
          </a:xfrm>
        </p:spPr>
        <p:txBody>
          <a:bodyPr>
            <a:normAutofit/>
          </a:bodyPr>
          <a:lstStyle/>
          <a:p>
            <a:r>
              <a:rPr lang="en-US" sz="3600" dirty="0"/>
              <a:t>Functionality – Buck</a:t>
            </a:r>
          </a:p>
        </p:txBody>
      </p:sp>
      <p:pic>
        <p:nvPicPr>
          <p:cNvPr id="3074" name="Picture 2" descr="http://upload.wikimedia.org/wikipedia/commons/thumb/5/52/Buck_operating.svg/320px-Buck_operating.svg.png"/>
          <p:cNvPicPr>
            <a:picLocks noChangeAspect="1" noChangeArrowheads="1"/>
          </p:cNvPicPr>
          <p:nvPr/>
        </p:nvPicPr>
        <p:blipFill rotWithShape="1">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1543" t="9416" r="11060" b="50000"/>
          <a:stretch/>
        </p:blipFill>
        <p:spPr bwMode="auto">
          <a:xfrm>
            <a:off x="5023262" y="1928812"/>
            <a:ext cx="370371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commons/thumb/5/52/Buck_operating.svg/320px-Buck_operating.svg.png"/>
          <p:cNvPicPr>
            <a:picLocks noChangeAspect="1" noChangeArrowheads="1"/>
          </p:cNvPicPr>
          <p:nvPr/>
        </p:nvPicPr>
        <p:blipFill rotWithShape="1">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2042" t="58599" r="10563"/>
          <a:stretch/>
        </p:blipFill>
        <p:spPr bwMode="auto">
          <a:xfrm>
            <a:off x="5118919" y="4114800"/>
            <a:ext cx="3630561"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3124200"/>
            <a:ext cx="1219200" cy="307777"/>
          </a:xfrm>
          <a:prstGeom prst="rect">
            <a:avLst/>
          </a:prstGeom>
          <a:noFill/>
        </p:spPr>
        <p:txBody>
          <a:bodyPr wrap="square" rtlCol="0">
            <a:spAutoFit/>
          </a:bodyPr>
          <a:lstStyle/>
          <a:p>
            <a:r>
              <a:rPr lang="en-US" sz="1400" dirty="0"/>
              <a:t>Buck: switch on</a:t>
            </a:r>
          </a:p>
        </p:txBody>
      </p:sp>
      <p:sp>
        <p:nvSpPr>
          <p:cNvPr id="11" name="TextBox 10"/>
          <p:cNvSpPr txBox="1"/>
          <p:nvPr/>
        </p:nvSpPr>
        <p:spPr>
          <a:xfrm>
            <a:off x="6400800" y="5421868"/>
            <a:ext cx="1524000" cy="307777"/>
          </a:xfrm>
          <a:prstGeom prst="rect">
            <a:avLst/>
          </a:prstGeom>
          <a:noFill/>
        </p:spPr>
        <p:txBody>
          <a:bodyPr wrap="square" rtlCol="0">
            <a:spAutoFit/>
          </a:bodyPr>
          <a:lstStyle/>
          <a:p>
            <a:r>
              <a:rPr lang="en-US" sz="1400" dirty="0"/>
              <a:t>Buck: switch off</a:t>
            </a:r>
          </a:p>
        </p:txBody>
      </p:sp>
      <p:sp>
        <p:nvSpPr>
          <p:cNvPr id="14" name="Right Arrow 13"/>
          <p:cNvSpPr/>
          <p:nvPr/>
        </p:nvSpPr>
        <p:spPr>
          <a:xfrm>
            <a:off x="7543800" y="40386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998060" y="22098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43400" y="6444734"/>
            <a:ext cx="1872179" cy="307777"/>
          </a:xfrm>
          <a:prstGeom prst="rect">
            <a:avLst/>
          </a:prstGeom>
          <a:noFill/>
        </p:spPr>
        <p:txBody>
          <a:bodyPr wrap="none" rtlCol="0">
            <a:spAutoFit/>
          </a:bodyPr>
          <a:lstStyle/>
          <a:p>
            <a:r>
              <a:rPr lang="en-US" sz="1400" dirty="0">
                <a:solidFill>
                  <a:schemeClr val="accent1"/>
                </a:solidFill>
              </a:rPr>
              <a:t>Figures from Wikipedia</a:t>
            </a:r>
          </a:p>
        </p:txBody>
      </p:sp>
    </p:spTree>
    <p:extLst>
      <p:ext uri="{BB962C8B-B14F-4D97-AF65-F5344CB8AC3E}">
        <p14:creationId xmlns:p14="http://schemas.microsoft.com/office/powerpoint/2010/main" val="4285616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p:spPr>
        <p:txBody>
          <a:bodyPr>
            <a:normAutofit/>
          </a:bodyPr>
          <a:lstStyle/>
          <a:p>
            <a:r>
              <a:rPr lang="en-US" sz="3600" dirty="0"/>
              <a:t>Functionality – Switching Converters</a:t>
            </a:r>
          </a:p>
        </p:txBody>
      </p:sp>
      <p:sp>
        <p:nvSpPr>
          <p:cNvPr id="6" name="Content Placeholder 5"/>
          <p:cNvSpPr>
            <a:spLocks noGrp="1"/>
          </p:cNvSpPr>
          <p:nvPr>
            <p:ph sz="quarter" idx="1"/>
          </p:nvPr>
        </p:nvSpPr>
        <p:spPr>
          <a:xfrm>
            <a:off x="533400" y="1447800"/>
            <a:ext cx="7848600" cy="5181600"/>
          </a:xfrm>
        </p:spPr>
        <p:txBody>
          <a:bodyPr>
            <a:normAutofit fontScale="92500"/>
          </a:bodyPr>
          <a:lstStyle/>
          <a:p>
            <a:r>
              <a:rPr lang="en-US" dirty="0"/>
              <a:t>The duty cycle of the switching will determine the mode each converter operate at various loads</a:t>
            </a:r>
          </a:p>
          <a:p>
            <a:pPr lvl="1"/>
            <a:r>
              <a:rPr lang="en-US" dirty="0"/>
              <a:t>Continuous Mode</a:t>
            </a:r>
          </a:p>
          <a:p>
            <a:pPr lvl="2"/>
            <a:r>
              <a:rPr lang="en-US" dirty="0"/>
              <a:t>The inductor current will never fall to zero when the switch is off</a:t>
            </a:r>
          </a:p>
          <a:p>
            <a:pPr lvl="1"/>
            <a:r>
              <a:rPr lang="en-US" dirty="0"/>
              <a:t>Discontinuous Mode</a:t>
            </a:r>
          </a:p>
          <a:p>
            <a:pPr lvl="2"/>
            <a:r>
              <a:rPr lang="en-US" dirty="0"/>
              <a:t>Inductor current will reach zero before the end of the full duty cycle</a:t>
            </a:r>
          </a:p>
          <a:p>
            <a:pPr lvl="1"/>
            <a:r>
              <a:rPr lang="en-US" dirty="0"/>
              <a:t>Each mode has its advantages and disadvantages depending on the switching converters. </a:t>
            </a:r>
          </a:p>
          <a:p>
            <a:pPr lvl="2"/>
            <a:r>
              <a:rPr lang="en-US" dirty="0"/>
              <a:t>In generally it’s how they change the frequency response.</a:t>
            </a:r>
          </a:p>
          <a:p>
            <a:pPr lvl="2"/>
            <a:endParaRPr lang="en-US" dirty="0"/>
          </a:p>
          <a:p>
            <a:pPr marL="594360" lvl="2" indent="0">
              <a:buNone/>
            </a:pPr>
            <a:endParaRPr lang="en-US" dirty="0"/>
          </a:p>
          <a:p>
            <a:pPr lvl="2"/>
            <a:endParaRPr lang="en-US" dirty="0"/>
          </a:p>
          <a:p>
            <a:endParaRPr lang="en-US" dirty="0"/>
          </a:p>
        </p:txBody>
      </p:sp>
    </p:spTree>
    <p:extLst>
      <p:ext uri="{BB962C8B-B14F-4D97-AF65-F5344CB8AC3E}">
        <p14:creationId xmlns:p14="http://schemas.microsoft.com/office/powerpoint/2010/main" val="3853361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Net effect—avoiding </a:t>
            </a:r>
            <a:br>
              <a:rPr lang="en-US" dirty="0"/>
            </a:br>
            <a:r>
              <a:rPr lang="en-US" dirty="0"/>
              <a:t>discontinuous mode</a:t>
            </a:r>
          </a:p>
        </p:txBody>
      </p:sp>
      <p:sp>
        <p:nvSpPr>
          <p:cNvPr id="5" name="Content Placeholder 4"/>
          <p:cNvSpPr>
            <a:spLocks noGrp="1"/>
          </p:cNvSpPr>
          <p:nvPr>
            <p:ph idx="1"/>
          </p:nvPr>
        </p:nvSpPr>
        <p:spPr/>
        <p:txBody>
          <a:bodyPr/>
          <a:lstStyle/>
          <a:p>
            <a:r>
              <a:rPr lang="en-US" dirty="0"/>
              <a:t>Lower load current, lower inductance and lower switching frequency move us toward discontinuous mode. </a:t>
            </a:r>
          </a:p>
          <a:p>
            <a:endParaRPr lang="en-US" dirty="0"/>
          </a:p>
        </p:txBody>
      </p:sp>
      <p:grpSp>
        <p:nvGrpSpPr>
          <p:cNvPr id="23" name="Group 22"/>
          <p:cNvGrpSpPr/>
          <p:nvPr/>
        </p:nvGrpSpPr>
        <p:grpSpPr>
          <a:xfrm>
            <a:off x="3581400" y="3192780"/>
            <a:ext cx="5443537" cy="3505200"/>
            <a:chOff x="2743200" y="3200400"/>
            <a:chExt cx="5443537" cy="350520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00400"/>
              <a:ext cx="5443537" cy="333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p:cNvCxnSpPr/>
            <p:nvPr/>
          </p:nvCxnSpPr>
          <p:spPr>
            <a:xfrm flipH="1" flipV="1">
              <a:off x="5464968" y="5334000"/>
              <a:ext cx="1240632" cy="1371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89560" y="3433762"/>
            <a:ext cx="2909194" cy="3447098"/>
          </a:xfrm>
          <a:prstGeom prst="rect">
            <a:avLst/>
          </a:prstGeom>
          <a:noFill/>
        </p:spPr>
        <p:txBody>
          <a:bodyPr wrap="none" rtlCol="0">
            <a:spAutoFit/>
          </a:bodyPr>
          <a:lstStyle/>
          <a:p>
            <a:r>
              <a:rPr lang="en-US" sz="2000" dirty="0"/>
              <a:t>There are pros and cons</a:t>
            </a:r>
          </a:p>
          <a:p>
            <a:r>
              <a:rPr lang="en-US" sz="2000" dirty="0"/>
              <a:t>to both modes, but one</a:t>
            </a:r>
          </a:p>
          <a:p>
            <a:r>
              <a:rPr lang="en-US" sz="2000" dirty="0"/>
              <a:t>real issue is that switching</a:t>
            </a:r>
          </a:p>
          <a:p>
            <a:r>
              <a:rPr lang="en-US" sz="2000" dirty="0"/>
              <a:t>between them can cause </a:t>
            </a:r>
            <a:br>
              <a:rPr lang="en-US" sz="2000" dirty="0"/>
            </a:br>
            <a:r>
              <a:rPr lang="en-US" sz="2000" dirty="0"/>
              <a:t>ringing on the inductor’s </a:t>
            </a:r>
            <a:br>
              <a:rPr lang="en-US" sz="2000" dirty="0"/>
            </a:br>
            <a:r>
              <a:rPr lang="en-US" sz="2000" dirty="0"/>
              <a:t>output.</a:t>
            </a:r>
          </a:p>
          <a:p>
            <a:r>
              <a:rPr lang="en-US" sz="2000" dirty="0"/>
              <a:t>(See UT slides for why, </a:t>
            </a:r>
            <a:br>
              <a:rPr lang="en-US" sz="2000" dirty="0"/>
            </a:br>
            <a:r>
              <a:rPr lang="en-US" sz="2000" dirty="0"/>
              <a:t>has to do with parasitic</a:t>
            </a:r>
          </a:p>
          <a:p>
            <a:r>
              <a:rPr lang="en-US" sz="2000" dirty="0"/>
              <a:t>cap in transistor and </a:t>
            </a:r>
            <a:br>
              <a:rPr lang="en-US" sz="2000" dirty="0"/>
            </a:br>
            <a:r>
              <a:rPr lang="en-US" sz="2000" dirty="0"/>
              <a:t>diode.)</a:t>
            </a:r>
          </a:p>
          <a:p>
            <a:endParaRPr lang="en-US" sz="2000" dirty="0"/>
          </a:p>
        </p:txBody>
      </p:sp>
    </p:spTree>
    <p:extLst>
      <p:ext uri="{BB962C8B-B14F-4D97-AF65-F5344CB8AC3E}">
        <p14:creationId xmlns:p14="http://schemas.microsoft.com/office/powerpoint/2010/main" val="154887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7CF3-D205-49D6-9BF1-C5675C8414B4}"/>
              </a:ext>
            </a:extLst>
          </p:cNvPr>
          <p:cNvSpPr>
            <a:spLocks noGrp="1"/>
          </p:cNvSpPr>
          <p:nvPr>
            <p:ph type="title"/>
          </p:nvPr>
        </p:nvSpPr>
        <p:spPr/>
        <p:txBody>
          <a:bodyPr/>
          <a:lstStyle/>
          <a:p>
            <a:r>
              <a:rPr lang="en-US" dirty="0"/>
              <a:t>Project updates</a:t>
            </a:r>
          </a:p>
        </p:txBody>
      </p:sp>
      <p:sp>
        <p:nvSpPr>
          <p:cNvPr id="3" name="Content Placeholder 2">
            <a:extLst>
              <a:ext uri="{FF2B5EF4-FFF2-40B4-BE49-F238E27FC236}">
                <a16:creationId xmlns:a16="http://schemas.microsoft.com/office/drawing/2014/main" id="{D919988B-3CF6-42D9-A25C-A1E9433F57A0}"/>
              </a:ext>
            </a:extLst>
          </p:cNvPr>
          <p:cNvSpPr>
            <a:spLocks noGrp="1"/>
          </p:cNvSpPr>
          <p:nvPr>
            <p:ph idx="1"/>
          </p:nvPr>
        </p:nvSpPr>
        <p:spPr/>
        <p:txBody>
          <a:bodyPr>
            <a:normAutofit lnSpcReduction="10000"/>
          </a:bodyPr>
          <a:lstStyle/>
          <a:p>
            <a:r>
              <a:rPr lang="en-US" b="1" dirty="0"/>
              <a:t>Largest roadblock</a:t>
            </a:r>
            <a:r>
              <a:rPr lang="en-US" dirty="0"/>
              <a:t>; </a:t>
            </a:r>
            <a:r>
              <a:rPr lang="en-US" u="sng" dirty="0"/>
              <a:t>Thing you are most pleased with </a:t>
            </a:r>
            <a:r>
              <a:rPr lang="en-US" u="sng" dirty="0" err="1"/>
              <a:t>wrt</a:t>
            </a:r>
            <a:r>
              <a:rPr lang="en-US" u="sng" dirty="0"/>
              <a:t> your project</a:t>
            </a:r>
            <a:r>
              <a:rPr lang="en-US" dirty="0"/>
              <a:t>.</a:t>
            </a:r>
          </a:p>
          <a:p>
            <a:pPr lvl="1"/>
            <a:r>
              <a:rPr lang="en-US" dirty="0"/>
              <a:t>Robot Arm</a:t>
            </a:r>
          </a:p>
          <a:p>
            <a:pPr lvl="1"/>
            <a:r>
              <a:rPr lang="en-US" dirty="0"/>
              <a:t>FLEX Lift</a:t>
            </a:r>
          </a:p>
          <a:p>
            <a:pPr lvl="1"/>
            <a:r>
              <a:rPr lang="en-US" dirty="0"/>
              <a:t>Key Oracle</a:t>
            </a:r>
          </a:p>
          <a:p>
            <a:pPr lvl="1"/>
            <a:r>
              <a:rPr lang="en-US" dirty="0" err="1"/>
              <a:t>Canbats</a:t>
            </a:r>
            <a:endParaRPr lang="en-US" dirty="0"/>
          </a:p>
          <a:p>
            <a:pPr lvl="1"/>
            <a:r>
              <a:rPr lang="en-US" dirty="0"/>
              <a:t>Transcriber Glasses</a:t>
            </a:r>
          </a:p>
          <a:p>
            <a:pPr lvl="1"/>
            <a:r>
              <a:rPr lang="en-US" dirty="0"/>
              <a:t>Chess</a:t>
            </a:r>
          </a:p>
          <a:p>
            <a:pPr lvl="1"/>
            <a:r>
              <a:rPr lang="en-US" dirty="0"/>
              <a:t>Solar Cell</a:t>
            </a:r>
          </a:p>
        </p:txBody>
      </p:sp>
    </p:spTree>
    <p:extLst>
      <p:ext uri="{BB962C8B-B14F-4D97-AF65-F5344CB8AC3E}">
        <p14:creationId xmlns:p14="http://schemas.microsoft.com/office/powerpoint/2010/main" val="49879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736" y="3509430"/>
            <a:ext cx="359092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Content Placeholder 7"/>
              <p:cNvSpPr>
                <a:spLocks noGrp="1"/>
              </p:cNvSpPr>
              <p:nvPr>
                <p:ph sz="quarter" idx="1"/>
              </p:nvPr>
            </p:nvSpPr>
            <p:spPr>
              <a:xfrm>
                <a:off x="0" y="1295400"/>
                <a:ext cx="7772400" cy="5257800"/>
              </a:xfrm>
            </p:spPr>
            <p:txBody>
              <a:bodyPr>
                <a:normAutofit/>
              </a:bodyPr>
              <a:lstStyle/>
              <a:p>
                <a:r>
                  <a:rPr lang="en-US" sz="2400" dirty="0"/>
                  <a:t>On state</a:t>
                </a:r>
              </a:p>
              <a:p>
                <a:pPr lvl="1"/>
                <a:r>
                  <a:rPr lang="en-US" sz="2000" dirty="0"/>
                  <a:t>Current flows through the</a:t>
                </a:r>
                <a:br>
                  <a:rPr lang="en-US" sz="2000" dirty="0"/>
                </a:br>
                <a:r>
                  <a:rPr lang="en-US" sz="2000" dirty="0"/>
                  <a:t>transistor(least resistance)</a:t>
                </a:r>
                <a:br>
                  <a:rPr lang="en-US" sz="2000" dirty="0"/>
                </a:br>
                <a:r>
                  <a:rPr lang="en-US" sz="2000" dirty="0"/>
                  <a:t>making the diode reverse bias </a:t>
                </a:r>
                <a:br>
                  <a:rPr lang="en-US" sz="2000" dirty="0"/>
                </a:br>
                <a:r>
                  <a:rPr lang="en-US" sz="2000" dirty="0"/>
                  <a:t>and no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𝐼</m:t>
                        </m:r>
                      </m:e>
                      <m:sub>
                        <m:r>
                          <a:rPr lang="en-US" sz="2000" i="1">
                            <a:latin typeface="Cambria Math"/>
                          </a:rPr>
                          <m:t>𝐷</m:t>
                        </m:r>
                      </m:sub>
                    </m:sSub>
                  </m:oMath>
                </a14:m>
                <a:endParaRPr lang="en-US" sz="2000" dirty="0"/>
              </a:p>
              <a:p>
                <a:pPr lvl="1"/>
                <a:r>
                  <a:rPr lang="en-US" sz="2000" dirty="0"/>
                  <a:t>Inductor is charged in the process</a:t>
                </a:r>
              </a:p>
              <a:p>
                <a:r>
                  <a:rPr lang="en-US" sz="2400" dirty="0"/>
                  <a:t>Off state</a:t>
                </a:r>
              </a:p>
              <a:p>
                <a:pPr lvl="1"/>
                <a:r>
                  <a:rPr lang="en-US" sz="2000" dirty="0"/>
                  <a:t>The energy discharged by the </a:t>
                </a:r>
                <a:br>
                  <a:rPr lang="en-US" sz="2000" dirty="0"/>
                </a:br>
                <a:r>
                  <a:rPr lang="en-US" sz="2000" dirty="0"/>
                  <a:t>inductor is superimposed to the</a:t>
                </a:r>
                <a:br>
                  <a:rPr lang="en-US" sz="2000" dirty="0"/>
                </a:br>
                <a:r>
                  <a:rPr lang="en-US" sz="2000" dirty="0"/>
                  <a:t> input, generating a higher output</a:t>
                </a:r>
              </a:p>
            </p:txBody>
          </p:sp>
        </mc:Choice>
        <mc:Fallback xmlns="">
          <p:sp>
            <p:nvSpPr>
              <p:cNvPr id="8" name="Content Placeholder 7"/>
              <p:cNvSpPr>
                <a:spLocks noGrp="1" noRot="1" noChangeAspect="1" noMove="1" noResize="1" noEditPoints="1" noAdjustHandles="1" noChangeArrowheads="1" noChangeShapeType="1" noTextEdit="1"/>
              </p:cNvSpPr>
              <p:nvPr>
                <p:ph sz="quarter" idx="1"/>
              </p:nvPr>
            </p:nvSpPr>
            <p:spPr>
              <a:xfrm>
                <a:off x="0" y="1295400"/>
                <a:ext cx="7772400" cy="5257800"/>
              </a:xfrm>
              <a:blipFill rotWithShape="1">
                <a:blip r:embed="rId5"/>
                <a:stretch>
                  <a:fillRect l="-1020" t="-928"/>
                </a:stretch>
              </a:blipFill>
            </p:spPr>
            <p:txBody>
              <a:bodyPr/>
              <a:lstStyle/>
              <a:p>
                <a:r>
                  <a:rPr lang="en-US">
                    <a:noFill/>
                  </a:rPr>
                  <a:t> </a:t>
                </a:r>
              </a:p>
            </p:txBody>
          </p:sp>
        </mc:Fallback>
      </mc:AlternateContent>
      <p:sp>
        <p:nvSpPr>
          <p:cNvPr id="2" name="Title 1"/>
          <p:cNvSpPr>
            <a:spLocks noGrp="1"/>
          </p:cNvSpPr>
          <p:nvPr>
            <p:ph type="title"/>
          </p:nvPr>
        </p:nvSpPr>
        <p:spPr>
          <a:xfrm>
            <a:off x="914400" y="304800"/>
            <a:ext cx="7772400" cy="838200"/>
          </a:xfrm>
        </p:spPr>
        <p:txBody>
          <a:bodyPr>
            <a:normAutofit fontScale="90000"/>
          </a:bodyPr>
          <a:lstStyle/>
          <a:p>
            <a:r>
              <a:rPr lang="en-US" sz="3600" dirty="0"/>
              <a:t>Functionality – Boost</a:t>
            </a:r>
            <a:br>
              <a:rPr lang="en-US" sz="3600" dirty="0"/>
            </a:br>
            <a:r>
              <a:rPr lang="en-US" sz="3600" dirty="0"/>
              <a:t>(Doing this much more quickly)</a:t>
            </a:r>
          </a:p>
        </p:txBody>
      </p:sp>
      <p:pic>
        <p:nvPicPr>
          <p:cNvPr id="7170"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199" y="1798013"/>
            <a:ext cx="3810000" cy="141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http://upload.wikimedia.org/wikipedia/commons/thumb/0/09/Boost_operating.svg/500px-Boost_operating.svg.png"/>
          <p:cNvPicPr>
            <a:picLocks noChangeAspect="1" noChangeArrowheads="1"/>
          </p:cNvPicPr>
          <p:nvPr/>
        </p:nvPicPr>
        <p:blipFill rotWithShape="1">
          <a:blip r:embed="rId7">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800" t="55048" b="10476"/>
          <a:stretch/>
        </p:blipFill>
        <p:spPr bwMode="auto">
          <a:xfrm>
            <a:off x="5149644" y="5162079"/>
            <a:ext cx="3619500" cy="1376322"/>
          </a:xfrm>
          <a:prstGeom prst="rect">
            <a:avLst/>
          </a:prstGeom>
          <a:noFill/>
          <a:extLst>
            <a:ext uri="{909E8E84-426E-40DD-AFC4-6F175D3DCCD1}">
              <a14:hiddenFill xmlns:a14="http://schemas.microsoft.com/office/drawing/2010/main">
                <a:solidFill>
                  <a:srgbClr val="FFFFFF"/>
                </a:solidFill>
              </a14:hiddenFill>
            </a:ext>
          </a:extLst>
        </p:spPr>
      </p:pic>
      <p:sp>
        <p:nvSpPr>
          <p:cNvPr id="4" name="Bent Arrow 3"/>
          <p:cNvSpPr/>
          <p:nvPr/>
        </p:nvSpPr>
        <p:spPr>
          <a:xfrm rot="5400000">
            <a:off x="6313828" y="3750583"/>
            <a:ext cx="453294" cy="431755"/>
          </a:xfrm>
          <a:prstGeom prst="bentArrow">
            <a:avLst>
              <a:gd name="adj1" fmla="val 25000"/>
              <a:gd name="adj2" fmla="val 2418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10"/>
          <p:cNvSpPr/>
          <p:nvPr/>
        </p:nvSpPr>
        <p:spPr>
          <a:xfrm>
            <a:off x="5333999" y="5090659"/>
            <a:ext cx="368277" cy="219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Right Arrow 11"/>
          <p:cNvSpPr/>
          <p:nvPr/>
        </p:nvSpPr>
        <p:spPr>
          <a:xfrm>
            <a:off x="6477000" y="5090659"/>
            <a:ext cx="425643" cy="219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333998" y="3399913"/>
            <a:ext cx="368277" cy="219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24597" y="3104639"/>
            <a:ext cx="1447800" cy="261610"/>
          </a:xfrm>
          <a:prstGeom prst="rect">
            <a:avLst/>
          </a:prstGeom>
          <a:noFill/>
        </p:spPr>
        <p:txBody>
          <a:bodyPr wrap="square" rtlCol="0">
            <a:spAutoFit/>
          </a:bodyPr>
          <a:lstStyle/>
          <a:p>
            <a:r>
              <a:rPr lang="en-US" sz="1100" dirty="0"/>
              <a:t>Generic boost schematic</a:t>
            </a:r>
          </a:p>
        </p:txBody>
      </p:sp>
      <p:sp>
        <p:nvSpPr>
          <p:cNvPr id="15" name="TextBox 14"/>
          <p:cNvSpPr txBox="1"/>
          <p:nvPr/>
        </p:nvSpPr>
        <p:spPr>
          <a:xfrm>
            <a:off x="6476999" y="4748029"/>
            <a:ext cx="1066799" cy="261610"/>
          </a:xfrm>
          <a:prstGeom prst="rect">
            <a:avLst/>
          </a:prstGeom>
          <a:noFill/>
        </p:spPr>
        <p:txBody>
          <a:bodyPr wrap="square" rtlCol="0">
            <a:spAutoFit/>
          </a:bodyPr>
          <a:lstStyle/>
          <a:p>
            <a:r>
              <a:rPr lang="en-US" sz="1100" dirty="0"/>
              <a:t>Boost: on state</a:t>
            </a:r>
          </a:p>
        </p:txBody>
      </p:sp>
      <p:sp>
        <p:nvSpPr>
          <p:cNvPr id="16" name="TextBox 15"/>
          <p:cNvSpPr txBox="1"/>
          <p:nvPr/>
        </p:nvSpPr>
        <p:spPr>
          <a:xfrm>
            <a:off x="6096000" y="6443990"/>
            <a:ext cx="1066799" cy="261610"/>
          </a:xfrm>
          <a:prstGeom prst="rect">
            <a:avLst/>
          </a:prstGeom>
          <a:noFill/>
        </p:spPr>
        <p:txBody>
          <a:bodyPr wrap="square" rtlCol="0">
            <a:spAutoFit/>
          </a:bodyPr>
          <a:lstStyle/>
          <a:p>
            <a:r>
              <a:rPr lang="en-US" sz="1100" dirty="0"/>
              <a:t>Boost: off state</a:t>
            </a:r>
          </a:p>
        </p:txBody>
      </p:sp>
      <p:sp>
        <p:nvSpPr>
          <p:cNvPr id="3" name="TextBox 2"/>
          <p:cNvSpPr txBox="1"/>
          <p:nvPr/>
        </p:nvSpPr>
        <p:spPr>
          <a:xfrm>
            <a:off x="838200" y="6443246"/>
            <a:ext cx="5040932" cy="338554"/>
          </a:xfrm>
          <a:prstGeom prst="rect">
            <a:avLst/>
          </a:prstGeom>
          <a:noFill/>
        </p:spPr>
        <p:txBody>
          <a:bodyPr wrap="none" rtlCol="0">
            <a:spAutoFit/>
          </a:bodyPr>
          <a:lstStyle/>
          <a:p>
            <a:r>
              <a:rPr lang="en-US" sz="1600" dirty="0"/>
              <a:t>Schematics from </a:t>
            </a:r>
            <a:r>
              <a:rPr lang="en-US" sz="1600" dirty="0">
                <a:hlinkClick r:id="rId8"/>
              </a:rPr>
              <a:t>http://en.wikipedia.org/wiki/Boost_converter</a:t>
            </a:r>
            <a:endParaRPr lang="en-US" sz="1600" dirty="0"/>
          </a:p>
        </p:txBody>
      </p:sp>
      <p:sp>
        <p:nvSpPr>
          <p:cNvPr id="5" name="Curved Left Arrow 4"/>
          <p:cNvSpPr/>
          <p:nvPr/>
        </p:nvSpPr>
        <p:spPr>
          <a:xfrm>
            <a:off x="8267700" y="3853214"/>
            <a:ext cx="228600" cy="6797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Left Arrow 18"/>
          <p:cNvSpPr/>
          <p:nvPr/>
        </p:nvSpPr>
        <p:spPr>
          <a:xfrm flipH="1" flipV="1">
            <a:off x="8001000" y="3864672"/>
            <a:ext cx="228600" cy="66832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72002326"/>
              </p:ext>
            </p:extLst>
          </p:nvPr>
        </p:nvGraphicFramePr>
        <p:xfrm>
          <a:off x="457200" y="5302073"/>
          <a:ext cx="1728787" cy="865188"/>
        </p:xfrm>
        <a:graphic>
          <a:graphicData uri="http://schemas.openxmlformats.org/presentationml/2006/ole">
            <mc:AlternateContent xmlns:mc="http://schemas.openxmlformats.org/markup-compatibility/2006">
              <mc:Choice xmlns:v="urn:schemas-microsoft-com:vml" Requires="v">
                <p:oleObj spid="_x0000_s5154" name="Equation" r:id="rId9" imgW="787058" imgH="393529" progId="Equation.3">
                  <p:embed/>
                </p:oleObj>
              </mc:Choice>
              <mc:Fallback>
                <p:oleObj name="Equation" r:id="rId9" imgW="787058" imgH="393529"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5302073"/>
                        <a:ext cx="1728787"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8530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E2C8F50-D28C-4338-8189-54F398DFA0B6}" type="slidenum">
              <a:rPr lang="en-US" altLang="en-US">
                <a:solidFill>
                  <a:srgbClr val="000000"/>
                </a:solidFill>
              </a:rPr>
              <a:pPr/>
              <a:t>31</a:t>
            </a:fld>
            <a:endParaRPr lang="en-US" altLang="en-US">
              <a:solidFill>
                <a:srgbClr val="000000"/>
              </a:solidFill>
            </a:endParaRPr>
          </a:p>
        </p:txBody>
      </p:sp>
      <p:sp>
        <p:nvSpPr>
          <p:cNvPr id="4099" name="Line 11"/>
          <p:cNvSpPr>
            <a:spLocks noChangeShapeType="1"/>
          </p:cNvSpPr>
          <p:nvPr/>
        </p:nvSpPr>
        <p:spPr bwMode="auto">
          <a:xfrm>
            <a:off x="6010275" y="1625600"/>
            <a:ext cx="4794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00" name="Freeform 12"/>
          <p:cNvSpPr>
            <a:spLocks/>
          </p:cNvSpPr>
          <p:nvPr/>
        </p:nvSpPr>
        <p:spPr bwMode="auto">
          <a:xfrm>
            <a:off x="6010275" y="1695450"/>
            <a:ext cx="493713" cy="217488"/>
          </a:xfrm>
          <a:custGeom>
            <a:avLst/>
            <a:gdLst>
              <a:gd name="T0" fmla="*/ 222250 w 311"/>
              <a:gd name="T1" fmla="*/ 0 h 137"/>
              <a:gd name="T2" fmla="*/ 174625 w 311"/>
              <a:gd name="T3" fmla="*/ 4763 h 137"/>
              <a:gd name="T4" fmla="*/ 139700 w 311"/>
              <a:gd name="T5" fmla="*/ 9525 h 137"/>
              <a:gd name="T6" fmla="*/ 119063 w 311"/>
              <a:gd name="T7" fmla="*/ 14288 h 137"/>
              <a:gd name="T8" fmla="*/ 100013 w 311"/>
              <a:gd name="T9" fmla="*/ 20638 h 137"/>
              <a:gd name="T10" fmla="*/ 80963 w 311"/>
              <a:gd name="T11" fmla="*/ 26988 h 137"/>
              <a:gd name="T12" fmla="*/ 65088 w 311"/>
              <a:gd name="T13" fmla="*/ 34925 h 137"/>
              <a:gd name="T14" fmla="*/ 49213 w 311"/>
              <a:gd name="T15" fmla="*/ 42863 h 137"/>
              <a:gd name="T16" fmla="*/ 36513 w 311"/>
              <a:gd name="T17" fmla="*/ 52388 h 137"/>
              <a:gd name="T18" fmla="*/ 25400 w 311"/>
              <a:gd name="T19" fmla="*/ 60325 h 137"/>
              <a:gd name="T20" fmla="*/ 15875 w 311"/>
              <a:gd name="T21" fmla="*/ 71438 h 137"/>
              <a:gd name="T22" fmla="*/ 9525 w 311"/>
              <a:gd name="T23" fmla="*/ 80963 h 137"/>
              <a:gd name="T24" fmla="*/ 3175 w 311"/>
              <a:gd name="T25" fmla="*/ 92075 h 137"/>
              <a:gd name="T26" fmla="*/ 0 w 311"/>
              <a:gd name="T27" fmla="*/ 103188 h 137"/>
              <a:gd name="T28" fmla="*/ 0 w 311"/>
              <a:gd name="T29" fmla="*/ 114300 h 137"/>
              <a:gd name="T30" fmla="*/ 3175 w 311"/>
              <a:gd name="T31" fmla="*/ 125413 h 137"/>
              <a:gd name="T32" fmla="*/ 9525 w 311"/>
              <a:gd name="T33" fmla="*/ 134938 h 137"/>
              <a:gd name="T34" fmla="*/ 15875 w 311"/>
              <a:gd name="T35" fmla="*/ 146050 h 137"/>
              <a:gd name="T36" fmla="*/ 25400 w 311"/>
              <a:gd name="T37" fmla="*/ 155575 h 137"/>
              <a:gd name="T38" fmla="*/ 36513 w 311"/>
              <a:gd name="T39" fmla="*/ 165100 h 137"/>
              <a:gd name="T40" fmla="*/ 49213 w 311"/>
              <a:gd name="T41" fmla="*/ 174625 h 137"/>
              <a:gd name="T42" fmla="*/ 65088 w 311"/>
              <a:gd name="T43" fmla="*/ 182563 h 137"/>
              <a:gd name="T44" fmla="*/ 80963 w 311"/>
              <a:gd name="T45" fmla="*/ 188913 h 137"/>
              <a:gd name="T46" fmla="*/ 100013 w 311"/>
              <a:gd name="T47" fmla="*/ 196850 h 137"/>
              <a:gd name="T48" fmla="*/ 119063 w 311"/>
              <a:gd name="T49" fmla="*/ 201613 h 137"/>
              <a:gd name="T50" fmla="*/ 139700 w 311"/>
              <a:gd name="T51" fmla="*/ 206375 h 137"/>
              <a:gd name="T52" fmla="*/ 174625 w 311"/>
              <a:gd name="T53" fmla="*/ 212725 h 137"/>
              <a:gd name="T54" fmla="*/ 222250 w 311"/>
              <a:gd name="T55" fmla="*/ 217488 h 137"/>
              <a:gd name="T56" fmla="*/ 271463 w 311"/>
              <a:gd name="T57" fmla="*/ 217488 h 137"/>
              <a:gd name="T58" fmla="*/ 320675 w 311"/>
              <a:gd name="T59" fmla="*/ 212725 h 137"/>
              <a:gd name="T60" fmla="*/ 354013 w 311"/>
              <a:gd name="T61" fmla="*/ 206375 h 137"/>
              <a:gd name="T62" fmla="*/ 374650 w 311"/>
              <a:gd name="T63" fmla="*/ 201613 h 137"/>
              <a:gd name="T64" fmla="*/ 395288 w 311"/>
              <a:gd name="T65" fmla="*/ 196850 h 137"/>
              <a:gd name="T66" fmla="*/ 412750 w 311"/>
              <a:gd name="T67" fmla="*/ 188913 h 137"/>
              <a:gd name="T68" fmla="*/ 428625 w 311"/>
              <a:gd name="T69" fmla="*/ 182563 h 137"/>
              <a:gd name="T70" fmla="*/ 444500 w 311"/>
              <a:gd name="T71" fmla="*/ 174625 h 137"/>
              <a:gd name="T72" fmla="*/ 458788 w 311"/>
              <a:gd name="T73" fmla="*/ 165100 h 137"/>
              <a:gd name="T74" fmla="*/ 469900 w 311"/>
              <a:gd name="T75" fmla="*/ 155575 h 137"/>
              <a:gd name="T76" fmla="*/ 477838 w 311"/>
              <a:gd name="T77" fmla="*/ 146050 h 137"/>
              <a:gd name="T78" fmla="*/ 485775 w 311"/>
              <a:gd name="T79" fmla="*/ 134938 h 137"/>
              <a:gd name="T80" fmla="*/ 492125 w 311"/>
              <a:gd name="T81" fmla="*/ 125413 h 137"/>
              <a:gd name="T82" fmla="*/ 493713 w 311"/>
              <a:gd name="T83" fmla="*/ 114300 h 137"/>
              <a:gd name="T84" fmla="*/ 493713 w 311"/>
              <a:gd name="T85" fmla="*/ 103188 h 137"/>
              <a:gd name="T86" fmla="*/ 492125 w 311"/>
              <a:gd name="T87" fmla="*/ 92075 h 137"/>
              <a:gd name="T88" fmla="*/ 485775 w 311"/>
              <a:gd name="T89" fmla="*/ 80963 h 137"/>
              <a:gd name="T90" fmla="*/ 477838 w 311"/>
              <a:gd name="T91" fmla="*/ 71438 h 137"/>
              <a:gd name="T92" fmla="*/ 469900 w 311"/>
              <a:gd name="T93" fmla="*/ 60325 h 137"/>
              <a:gd name="T94" fmla="*/ 458788 w 311"/>
              <a:gd name="T95" fmla="*/ 52388 h 137"/>
              <a:gd name="T96" fmla="*/ 444500 w 311"/>
              <a:gd name="T97" fmla="*/ 42863 h 137"/>
              <a:gd name="T98" fmla="*/ 428625 w 311"/>
              <a:gd name="T99" fmla="*/ 34925 h 137"/>
              <a:gd name="T100" fmla="*/ 412750 w 311"/>
              <a:gd name="T101" fmla="*/ 26988 h 137"/>
              <a:gd name="T102" fmla="*/ 395288 w 311"/>
              <a:gd name="T103" fmla="*/ 20638 h 137"/>
              <a:gd name="T104" fmla="*/ 374650 w 311"/>
              <a:gd name="T105" fmla="*/ 14288 h 137"/>
              <a:gd name="T106" fmla="*/ 354013 w 311"/>
              <a:gd name="T107" fmla="*/ 9525 h 137"/>
              <a:gd name="T108" fmla="*/ 320675 w 311"/>
              <a:gd name="T109" fmla="*/ 4763 h 137"/>
              <a:gd name="T110" fmla="*/ 271463 w 311"/>
              <a:gd name="T111" fmla="*/ 0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1" h="137">
                <a:moveTo>
                  <a:pt x="156" y="0"/>
                </a:moveTo>
                <a:lnTo>
                  <a:pt x="140" y="0"/>
                </a:lnTo>
                <a:lnTo>
                  <a:pt x="125" y="0"/>
                </a:lnTo>
                <a:lnTo>
                  <a:pt x="110" y="3"/>
                </a:lnTo>
                <a:lnTo>
                  <a:pt x="95" y="5"/>
                </a:lnTo>
                <a:lnTo>
                  <a:pt x="88" y="6"/>
                </a:lnTo>
                <a:lnTo>
                  <a:pt x="82" y="8"/>
                </a:lnTo>
                <a:lnTo>
                  <a:pt x="75" y="9"/>
                </a:lnTo>
                <a:lnTo>
                  <a:pt x="69" y="11"/>
                </a:lnTo>
                <a:lnTo>
                  <a:pt x="63" y="13"/>
                </a:lnTo>
                <a:lnTo>
                  <a:pt x="57" y="15"/>
                </a:lnTo>
                <a:lnTo>
                  <a:pt x="51" y="17"/>
                </a:lnTo>
                <a:lnTo>
                  <a:pt x="46" y="20"/>
                </a:lnTo>
                <a:lnTo>
                  <a:pt x="41" y="22"/>
                </a:lnTo>
                <a:lnTo>
                  <a:pt x="36" y="25"/>
                </a:lnTo>
                <a:lnTo>
                  <a:pt x="31" y="27"/>
                </a:lnTo>
                <a:lnTo>
                  <a:pt x="27" y="30"/>
                </a:lnTo>
                <a:lnTo>
                  <a:pt x="23" y="33"/>
                </a:lnTo>
                <a:lnTo>
                  <a:pt x="19" y="35"/>
                </a:lnTo>
                <a:lnTo>
                  <a:pt x="16" y="38"/>
                </a:lnTo>
                <a:lnTo>
                  <a:pt x="13" y="42"/>
                </a:lnTo>
                <a:lnTo>
                  <a:pt x="10" y="45"/>
                </a:lnTo>
                <a:lnTo>
                  <a:pt x="7" y="48"/>
                </a:lnTo>
                <a:lnTo>
                  <a:pt x="6" y="51"/>
                </a:lnTo>
                <a:lnTo>
                  <a:pt x="3" y="54"/>
                </a:lnTo>
                <a:lnTo>
                  <a:pt x="2" y="58"/>
                </a:lnTo>
                <a:lnTo>
                  <a:pt x="1" y="61"/>
                </a:lnTo>
                <a:lnTo>
                  <a:pt x="0" y="65"/>
                </a:lnTo>
                <a:lnTo>
                  <a:pt x="0" y="68"/>
                </a:lnTo>
                <a:lnTo>
                  <a:pt x="0" y="72"/>
                </a:lnTo>
                <a:lnTo>
                  <a:pt x="1" y="75"/>
                </a:lnTo>
                <a:lnTo>
                  <a:pt x="2" y="79"/>
                </a:lnTo>
                <a:lnTo>
                  <a:pt x="3" y="82"/>
                </a:lnTo>
                <a:lnTo>
                  <a:pt x="6" y="85"/>
                </a:lnTo>
                <a:lnTo>
                  <a:pt x="7" y="89"/>
                </a:lnTo>
                <a:lnTo>
                  <a:pt x="10" y="92"/>
                </a:lnTo>
                <a:lnTo>
                  <a:pt x="13" y="95"/>
                </a:lnTo>
                <a:lnTo>
                  <a:pt x="16" y="98"/>
                </a:lnTo>
                <a:lnTo>
                  <a:pt x="19" y="101"/>
                </a:lnTo>
                <a:lnTo>
                  <a:pt x="23" y="104"/>
                </a:lnTo>
                <a:lnTo>
                  <a:pt x="27" y="107"/>
                </a:lnTo>
                <a:lnTo>
                  <a:pt x="31" y="110"/>
                </a:lnTo>
                <a:lnTo>
                  <a:pt x="36" y="112"/>
                </a:lnTo>
                <a:lnTo>
                  <a:pt x="41" y="115"/>
                </a:lnTo>
                <a:lnTo>
                  <a:pt x="46" y="117"/>
                </a:lnTo>
                <a:lnTo>
                  <a:pt x="51" y="119"/>
                </a:lnTo>
                <a:lnTo>
                  <a:pt x="57" y="122"/>
                </a:lnTo>
                <a:lnTo>
                  <a:pt x="63" y="124"/>
                </a:lnTo>
                <a:lnTo>
                  <a:pt x="69" y="125"/>
                </a:lnTo>
                <a:lnTo>
                  <a:pt x="75" y="127"/>
                </a:lnTo>
                <a:lnTo>
                  <a:pt x="82" y="129"/>
                </a:lnTo>
                <a:lnTo>
                  <a:pt x="88" y="130"/>
                </a:lnTo>
                <a:lnTo>
                  <a:pt x="95" y="132"/>
                </a:lnTo>
                <a:lnTo>
                  <a:pt x="110" y="134"/>
                </a:lnTo>
                <a:lnTo>
                  <a:pt x="125" y="136"/>
                </a:lnTo>
                <a:lnTo>
                  <a:pt x="140" y="137"/>
                </a:lnTo>
                <a:lnTo>
                  <a:pt x="156" y="137"/>
                </a:lnTo>
                <a:lnTo>
                  <a:pt x="171" y="137"/>
                </a:lnTo>
                <a:lnTo>
                  <a:pt x="187" y="136"/>
                </a:lnTo>
                <a:lnTo>
                  <a:pt x="202" y="134"/>
                </a:lnTo>
                <a:lnTo>
                  <a:pt x="216" y="132"/>
                </a:lnTo>
                <a:lnTo>
                  <a:pt x="223" y="130"/>
                </a:lnTo>
                <a:lnTo>
                  <a:pt x="230" y="129"/>
                </a:lnTo>
                <a:lnTo>
                  <a:pt x="236" y="127"/>
                </a:lnTo>
                <a:lnTo>
                  <a:pt x="242" y="125"/>
                </a:lnTo>
                <a:lnTo>
                  <a:pt x="249" y="124"/>
                </a:lnTo>
                <a:lnTo>
                  <a:pt x="255" y="122"/>
                </a:lnTo>
                <a:lnTo>
                  <a:pt x="260" y="119"/>
                </a:lnTo>
                <a:lnTo>
                  <a:pt x="266" y="117"/>
                </a:lnTo>
                <a:lnTo>
                  <a:pt x="270" y="115"/>
                </a:lnTo>
                <a:lnTo>
                  <a:pt x="276" y="112"/>
                </a:lnTo>
                <a:lnTo>
                  <a:pt x="280" y="110"/>
                </a:lnTo>
                <a:lnTo>
                  <a:pt x="284" y="107"/>
                </a:lnTo>
                <a:lnTo>
                  <a:pt x="289" y="104"/>
                </a:lnTo>
                <a:lnTo>
                  <a:pt x="293" y="101"/>
                </a:lnTo>
                <a:lnTo>
                  <a:pt x="296" y="98"/>
                </a:lnTo>
                <a:lnTo>
                  <a:pt x="299" y="95"/>
                </a:lnTo>
                <a:lnTo>
                  <a:pt x="301" y="92"/>
                </a:lnTo>
                <a:lnTo>
                  <a:pt x="304" y="89"/>
                </a:lnTo>
                <a:lnTo>
                  <a:pt x="306" y="85"/>
                </a:lnTo>
                <a:lnTo>
                  <a:pt x="308" y="82"/>
                </a:lnTo>
                <a:lnTo>
                  <a:pt x="310" y="79"/>
                </a:lnTo>
                <a:lnTo>
                  <a:pt x="310" y="75"/>
                </a:lnTo>
                <a:lnTo>
                  <a:pt x="311" y="72"/>
                </a:lnTo>
                <a:lnTo>
                  <a:pt x="311" y="68"/>
                </a:lnTo>
                <a:lnTo>
                  <a:pt x="311" y="65"/>
                </a:lnTo>
                <a:lnTo>
                  <a:pt x="310" y="61"/>
                </a:lnTo>
                <a:lnTo>
                  <a:pt x="310" y="58"/>
                </a:lnTo>
                <a:lnTo>
                  <a:pt x="308" y="54"/>
                </a:lnTo>
                <a:lnTo>
                  <a:pt x="306" y="51"/>
                </a:lnTo>
                <a:lnTo>
                  <a:pt x="304" y="48"/>
                </a:lnTo>
                <a:lnTo>
                  <a:pt x="301" y="45"/>
                </a:lnTo>
                <a:lnTo>
                  <a:pt x="299" y="42"/>
                </a:lnTo>
                <a:lnTo>
                  <a:pt x="296" y="38"/>
                </a:lnTo>
                <a:lnTo>
                  <a:pt x="293" y="35"/>
                </a:lnTo>
                <a:lnTo>
                  <a:pt x="289" y="33"/>
                </a:lnTo>
                <a:lnTo>
                  <a:pt x="284" y="30"/>
                </a:lnTo>
                <a:lnTo>
                  <a:pt x="280" y="27"/>
                </a:lnTo>
                <a:lnTo>
                  <a:pt x="276" y="25"/>
                </a:lnTo>
                <a:lnTo>
                  <a:pt x="270" y="22"/>
                </a:lnTo>
                <a:lnTo>
                  <a:pt x="266" y="20"/>
                </a:lnTo>
                <a:lnTo>
                  <a:pt x="260" y="17"/>
                </a:lnTo>
                <a:lnTo>
                  <a:pt x="255" y="15"/>
                </a:lnTo>
                <a:lnTo>
                  <a:pt x="249" y="13"/>
                </a:lnTo>
                <a:lnTo>
                  <a:pt x="242" y="11"/>
                </a:lnTo>
                <a:lnTo>
                  <a:pt x="236" y="9"/>
                </a:lnTo>
                <a:lnTo>
                  <a:pt x="230" y="8"/>
                </a:lnTo>
                <a:lnTo>
                  <a:pt x="223" y="6"/>
                </a:lnTo>
                <a:lnTo>
                  <a:pt x="216" y="5"/>
                </a:lnTo>
                <a:lnTo>
                  <a:pt x="202" y="3"/>
                </a:lnTo>
                <a:lnTo>
                  <a:pt x="187" y="0"/>
                </a:lnTo>
                <a:lnTo>
                  <a:pt x="171" y="0"/>
                </a:ln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4101" name="Freeform 13"/>
          <p:cNvSpPr>
            <a:spLocks/>
          </p:cNvSpPr>
          <p:nvPr/>
        </p:nvSpPr>
        <p:spPr bwMode="auto">
          <a:xfrm>
            <a:off x="6010275" y="1695450"/>
            <a:ext cx="493713" cy="217488"/>
          </a:xfrm>
          <a:custGeom>
            <a:avLst/>
            <a:gdLst>
              <a:gd name="T0" fmla="*/ 222250 w 311"/>
              <a:gd name="T1" fmla="*/ 0 h 137"/>
              <a:gd name="T2" fmla="*/ 174625 w 311"/>
              <a:gd name="T3" fmla="*/ 4763 h 137"/>
              <a:gd name="T4" fmla="*/ 139700 w 311"/>
              <a:gd name="T5" fmla="*/ 9525 h 137"/>
              <a:gd name="T6" fmla="*/ 119063 w 311"/>
              <a:gd name="T7" fmla="*/ 14288 h 137"/>
              <a:gd name="T8" fmla="*/ 100013 w 311"/>
              <a:gd name="T9" fmla="*/ 20638 h 137"/>
              <a:gd name="T10" fmla="*/ 80963 w 311"/>
              <a:gd name="T11" fmla="*/ 26988 h 137"/>
              <a:gd name="T12" fmla="*/ 65088 w 311"/>
              <a:gd name="T13" fmla="*/ 34925 h 137"/>
              <a:gd name="T14" fmla="*/ 49213 w 311"/>
              <a:gd name="T15" fmla="*/ 42863 h 137"/>
              <a:gd name="T16" fmla="*/ 36513 w 311"/>
              <a:gd name="T17" fmla="*/ 52388 h 137"/>
              <a:gd name="T18" fmla="*/ 25400 w 311"/>
              <a:gd name="T19" fmla="*/ 60325 h 137"/>
              <a:gd name="T20" fmla="*/ 15875 w 311"/>
              <a:gd name="T21" fmla="*/ 71438 h 137"/>
              <a:gd name="T22" fmla="*/ 9525 w 311"/>
              <a:gd name="T23" fmla="*/ 80963 h 137"/>
              <a:gd name="T24" fmla="*/ 3175 w 311"/>
              <a:gd name="T25" fmla="*/ 92075 h 137"/>
              <a:gd name="T26" fmla="*/ 0 w 311"/>
              <a:gd name="T27" fmla="*/ 103188 h 137"/>
              <a:gd name="T28" fmla="*/ 0 w 311"/>
              <a:gd name="T29" fmla="*/ 114300 h 137"/>
              <a:gd name="T30" fmla="*/ 3175 w 311"/>
              <a:gd name="T31" fmla="*/ 125413 h 137"/>
              <a:gd name="T32" fmla="*/ 9525 w 311"/>
              <a:gd name="T33" fmla="*/ 134938 h 137"/>
              <a:gd name="T34" fmla="*/ 15875 w 311"/>
              <a:gd name="T35" fmla="*/ 146050 h 137"/>
              <a:gd name="T36" fmla="*/ 25400 w 311"/>
              <a:gd name="T37" fmla="*/ 155575 h 137"/>
              <a:gd name="T38" fmla="*/ 36513 w 311"/>
              <a:gd name="T39" fmla="*/ 165100 h 137"/>
              <a:gd name="T40" fmla="*/ 49213 w 311"/>
              <a:gd name="T41" fmla="*/ 174625 h 137"/>
              <a:gd name="T42" fmla="*/ 65088 w 311"/>
              <a:gd name="T43" fmla="*/ 182563 h 137"/>
              <a:gd name="T44" fmla="*/ 80963 w 311"/>
              <a:gd name="T45" fmla="*/ 188913 h 137"/>
              <a:gd name="T46" fmla="*/ 100013 w 311"/>
              <a:gd name="T47" fmla="*/ 196850 h 137"/>
              <a:gd name="T48" fmla="*/ 119063 w 311"/>
              <a:gd name="T49" fmla="*/ 201613 h 137"/>
              <a:gd name="T50" fmla="*/ 139700 w 311"/>
              <a:gd name="T51" fmla="*/ 206375 h 137"/>
              <a:gd name="T52" fmla="*/ 174625 w 311"/>
              <a:gd name="T53" fmla="*/ 212725 h 137"/>
              <a:gd name="T54" fmla="*/ 222250 w 311"/>
              <a:gd name="T55" fmla="*/ 217488 h 137"/>
              <a:gd name="T56" fmla="*/ 271463 w 311"/>
              <a:gd name="T57" fmla="*/ 217488 h 137"/>
              <a:gd name="T58" fmla="*/ 320675 w 311"/>
              <a:gd name="T59" fmla="*/ 212725 h 137"/>
              <a:gd name="T60" fmla="*/ 354013 w 311"/>
              <a:gd name="T61" fmla="*/ 206375 h 137"/>
              <a:gd name="T62" fmla="*/ 374650 w 311"/>
              <a:gd name="T63" fmla="*/ 201613 h 137"/>
              <a:gd name="T64" fmla="*/ 395288 w 311"/>
              <a:gd name="T65" fmla="*/ 196850 h 137"/>
              <a:gd name="T66" fmla="*/ 412750 w 311"/>
              <a:gd name="T67" fmla="*/ 188913 h 137"/>
              <a:gd name="T68" fmla="*/ 428625 w 311"/>
              <a:gd name="T69" fmla="*/ 182563 h 137"/>
              <a:gd name="T70" fmla="*/ 444500 w 311"/>
              <a:gd name="T71" fmla="*/ 174625 h 137"/>
              <a:gd name="T72" fmla="*/ 458788 w 311"/>
              <a:gd name="T73" fmla="*/ 165100 h 137"/>
              <a:gd name="T74" fmla="*/ 469900 w 311"/>
              <a:gd name="T75" fmla="*/ 155575 h 137"/>
              <a:gd name="T76" fmla="*/ 477838 w 311"/>
              <a:gd name="T77" fmla="*/ 146050 h 137"/>
              <a:gd name="T78" fmla="*/ 485775 w 311"/>
              <a:gd name="T79" fmla="*/ 134938 h 137"/>
              <a:gd name="T80" fmla="*/ 492125 w 311"/>
              <a:gd name="T81" fmla="*/ 125413 h 137"/>
              <a:gd name="T82" fmla="*/ 493713 w 311"/>
              <a:gd name="T83" fmla="*/ 114300 h 137"/>
              <a:gd name="T84" fmla="*/ 493713 w 311"/>
              <a:gd name="T85" fmla="*/ 103188 h 137"/>
              <a:gd name="T86" fmla="*/ 492125 w 311"/>
              <a:gd name="T87" fmla="*/ 92075 h 137"/>
              <a:gd name="T88" fmla="*/ 485775 w 311"/>
              <a:gd name="T89" fmla="*/ 80963 h 137"/>
              <a:gd name="T90" fmla="*/ 477838 w 311"/>
              <a:gd name="T91" fmla="*/ 71438 h 137"/>
              <a:gd name="T92" fmla="*/ 469900 w 311"/>
              <a:gd name="T93" fmla="*/ 60325 h 137"/>
              <a:gd name="T94" fmla="*/ 458788 w 311"/>
              <a:gd name="T95" fmla="*/ 52388 h 137"/>
              <a:gd name="T96" fmla="*/ 444500 w 311"/>
              <a:gd name="T97" fmla="*/ 42863 h 137"/>
              <a:gd name="T98" fmla="*/ 428625 w 311"/>
              <a:gd name="T99" fmla="*/ 34925 h 137"/>
              <a:gd name="T100" fmla="*/ 412750 w 311"/>
              <a:gd name="T101" fmla="*/ 26988 h 137"/>
              <a:gd name="T102" fmla="*/ 395288 w 311"/>
              <a:gd name="T103" fmla="*/ 20638 h 137"/>
              <a:gd name="T104" fmla="*/ 374650 w 311"/>
              <a:gd name="T105" fmla="*/ 14288 h 137"/>
              <a:gd name="T106" fmla="*/ 354013 w 311"/>
              <a:gd name="T107" fmla="*/ 9525 h 137"/>
              <a:gd name="T108" fmla="*/ 320675 w 311"/>
              <a:gd name="T109" fmla="*/ 4763 h 137"/>
              <a:gd name="T110" fmla="*/ 271463 w 311"/>
              <a:gd name="T111" fmla="*/ 0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1" h="137">
                <a:moveTo>
                  <a:pt x="156" y="0"/>
                </a:moveTo>
                <a:lnTo>
                  <a:pt x="140" y="0"/>
                </a:lnTo>
                <a:lnTo>
                  <a:pt x="125" y="0"/>
                </a:lnTo>
                <a:lnTo>
                  <a:pt x="110" y="3"/>
                </a:lnTo>
                <a:lnTo>
                  <a:pt x="95" y="5"/>
                </a:lnTo>
                <a:lnTo>
                  <a:pt x="88" y="6"/>
                </a:lnTo>
                <a:lnTo>
                  <a:pt x="82" y="8"/>
                </a:lnTo>
                <a:lnTo>
                  <a:pt x="75" y="9"/>
                </a:lnTo>
                <a:lnTo>
                  <a:pt x="69" y="11"/>
                </a:lnTo>
                <a:lnTo>
                  <a:pt x="63" y="13"/>
                </a:lnTo>
                <a:lnTo>
                  <a:pt x="57" y="15"/>
                </a:lnTo>
                <a:lnTo>
                  <a:pt x="51" y="17"/>
                </a:lnTo>
                <a:lnTo>
                  <a:pt x="46" y="20"/>
                </a:lnTo>
                <a:lnTo>
                  <a:pt x="41" y="22"/>
                </a:lnTo>
                <a:lnTo>
                  <a:pt x="36" y="25"/>
                </a:lnTo>
                <a:lnTo>
                  <a:pt x="31" y="27"/>
                </a:lnTo>
                <a:lnTo>
                  <a:pt x="27" y="30"/>
                </a:lnTo>
                <a:lnTo>
                  <a:pt x="23" y="33"/>
                </a:lnTo>
                <a:lnTo>
                  <a:pt x="19" y="35"/>
                </a:lnTo>
                <a:lnTo>
                  <a:pt x="16" y="38"/>
                </a:lnTo>
                <a:lnTo>
                  <a:pt x="13" y="42"/>
                </a:lnTo>
                <a:lnTo>
                  <a:pt x="10" y="45"/>
                </a:lnTo>
                <a:lnTo>
                  <a:pt x="7" y="48"/>
                </a:lnTo>
                <a:lnTo>
                  <a:pt x="6" y="51"/>
                </a:lnTo>
                <a:lnTo>
                  <a:pt x="3" y="54"/>
                </a:lnTo>
                <a:lnTo>
                  <a:pt x="2" y="58"/>
                </a:lnTo>
                <a:lnTo>
                  <a:pt x="1" y="61"/>
                </a:lnTo>
                <a:lnTo>
                  <a:pt x="0" y="65"/>
                </a:lnTo>
                <a:lnTo>
                  <a:pt x="0" y="68"/>
                </a:lnTo>
                <a:lnTo>
                  <a:pt x="0" y="72"/>
                </a:lnTo>
                <a:lnTo>
                  <a:pt x="1" y="75"/>
                </a:lnTo>
                <a:lnTo>
                  <a:pt x="2" y="79"/>
                </a:lnTo>
                <a:lnTo>
                  <a:pt x="3" y="82"/>
                </a:lnTo>
                <a:lnTo>
                  <a:pt x="6" y="85"/>
                </a:lnTo>
                <a:lnTo>
                  <a:pt x="7" y="89"/>
                </a:lnTo>
                <a:lnTo>
                  <a:pt x="10" y="92"/>
                </a:lnTo>
                <a:lnTo>
                  <a:pt x="13" y="95"/>
                </a:lnTo>
                <a:lnTo>
                  <a:pt x="16" y="98"/>
                </a:lnTo>
                <a:lnTo>
                  <a:pt x="19" y="101"/>
                </a:lnTo>
                <a:lnTo>
                  <a:pt x="23" y="104"/>
                </a:lnTo>
                <a:lnTo>
                  <a:pt x="27" y="107"/>
                </a:lnTo>
                <a:lnTo>
                  <a:pt x="31" y="110"/>
                </a:lnTo>
                <a:lnTo>
                  <a:pt x="36" y="112"/>
                </a:lnTo>
                <a:lnTo>
                  <a:pt x="41" y="115"/>
                </a:lnTo>
                <a:lnTo>
                  <a:pt x="46" y="117"/>
                </a:lnTo>
                <a:lnTo>
                  <a:pt x="51" y="119"/>
                </a:lnTo>
                <a:lnTo>
                  <a:pt x="57" y="122"/>
                </a:lnTo>
                <a:lnTo>
                  <a:pt x="63" y="124"/>
                </a:lnTo>
                <a:lnTo>
                  <a:pt x="69" y="125"/>
                </a:lnTo>
                <a:lnTo>
                  <a:pt x="75" y="127"/>
                </a:lnTo>
                <a:lnTo>
                  <a:pt x="82" y="129"/>
                </a:lnTo>
                <a:lnTo>
                  <a:pt x="88" y="130"/>
                </a:lnTo>
                <a:lnTo>
                  <a:pt x="95" y="132"/>
                </a:lnTo>
                <a:lnTo>
                  <a:pt x="110" y="134"/>
                </a:lnTo>
                <a:lnTo>
                  <a:pt x="125" y="136"/>
                </a:lnTo>
                <a:lnTo>
                  <a:pt x="140" y="137"/>
                </a:lnTo>
                <a:lnTo>
                  <a:pt x="156" y="137"/>
                </a:lnTo>
                <a:lnTo>
                  <a:pt x="171" y="137"/>
                </a:lnTo>
                <a:lnTo>
                  <a:pt x="187" y="136"/>
                </a:lnTo>
                <a:lnTo>
                  <a:pt x="202" y="134"/>
                </a:lnTo>
                <a:lnTo>
                  <a:pt x="216" y="132"/>
                </a:lnTo>
                <a:lnTo>
                  <a:pt x="223" y="130"/>
                </a:lnTo>
                <a:lnTo>
                  <a:pt x="230" y="129"/>
                </a:lnTo>
                <a:lnTo>
                  <a:pt x="236" y="127"/>
                </a:lnTo>
                <a:lnTo>
                  <a:pt x="242" y="125"/>
                </a:lnTo>
                <a:lnTo>
                  <a:pt x="249" y="124"/>
                </a:lnTo>
                <a:lnTo>
                  <a:pt x="255" y="122"/>
                </a:lnTo>
                <a:lnTo>
                  <a:pt x="260" y="119"/>
                </a:lnTo>
                <a:lnTo>
                  <a:pt x="266" y="117"/>
                </a:lnTo>
                <a:lnTo>
                  <a:pt x="270" y="115"/>
                </a:lnTo>
                <a:lnTo>
                  <a:pt x="276" y="112"/>
                </a:lnTo>
                <a:lnTo>
                  <a:pt x="280" y="110"/>
                </a:lnTo>
                <a:lnTo>
                  <a:pt x="284" y="107"/>
                </a:lnTo>
                <a:lnTo>
                  <a:pt x="289" y="104"/>
                </a:lnTo>
                <a:lnTo>
                  <a:pt x="293" y="101"/>
                </a:lnTo>
                <a:lnTo>
                  <a:pt x="296" y="98"/>
                </a:lnTo>
                <a:lnTo>
                  <a:pt x="299" y="95"/>
                </a:lnTo>
                <a:lnTo>
                  <a:pt x="301" y="92"/>
                </a:lnTo>
                <a:lnTo>
                  <a:pt x="304" y="89"/>
                </a:lnTo>
                <a:lnTo>
                  <a:pt x="306" y="85"/>
                </a:lnTo>
                <a:lnTo>
                  <a:pt x="308" y="82"/>
                </a:lnTo>
                <a:lnTo>
                  <a:pt x="310" y="79"/>
                </a:lnTo>
                <a:lnTo>
                  <a:pt x="310" y="75"/>
                </a:lnTo>
                <a:lnTo>
                  <a:pt x="311" y="72"/>
                </a:lnTo>
                <a:lnTo>
                  <a:pt x="311" y="68"/>
                </a:lnTo>
                <a:lnTo>
                  <a:pt x="311" y="65"/>
                </a:lnTo>
                <a:lnTo>
                  <a:pt x="310" y="61"/>
                </a:lnTo>
                <a:lnTo>
                  <a:pt x="310" y="58"/>
                </a:lnTo>
                <a:lnTo>
                  <a:pt x="308" y="54"/>
                </a:lnTo>
                <a:lnTo>
                  <a:pt x="306" y="51"/>
                </a:lnTo>
                <a:lnTo>
                  <a:pt x="304" y="48"/>
                </a:lnTo>
                <a:lnTo>
                  <a:pt x="301" y="45"/>
                </a:lnTo>
                <a:lnTo>
                  <a:pt x="299" y="42"/>
                </a:lnTo>
                <a:lnTo>
                  <a:pt x="296" y="38"/>
                </a:lnTo>
                <a:lnTo>
                  <a:pt x="293" y="35"/>
                </a:lnTo>
                <a:lnTo>
                  <a:pt x="289" y="33"/>
                </a:lnTo>
                <a:lnTo>
                  <a:pt x="284" y="30"/>
                </a:lnTo>
                <a:lnTo>
                  <a:pt x="280" y="27"/>
                </a:lnTo>
                <a:lnTo>
                  <a:pt x="276" y="25"/>
                </a:lnTo>
                <a:lnTo>
                  <a:pt x="270" y="22"/>
                </a:lnTo>
                <a:lnTo>
                  <a:pt x="266" y="20"/>
                </a:lnTo>
                <a:lnTo>
                  <a:pt x="260" y="17"/>
                </a:lnTo>
                <a:lnTo>
                  <a:pt x="255" y="15"/>
                </a:lnTo>
                <a:lnTo>
                  <a:pt x="249" y="13"/>
                </a:lnTo>
                <a:lnTo>
                  <a:pt x="242" y="11"/>
                </a:lnTo>
                <a:lnTo>
                  <a:pt x="236" y="9"/>
                </a:lnTo>
                <a:lnTo>
                  <a:pt x="230" y="8"/>
                </a:lnTo>
                <a:lnTo>
                  <a:pt x="223" y="6"/>
                </a:lnTo>
                <a:lnTo>
                  <a:pt x="216" y="5"/>
                </a:lnTo>
                <a:lnTo>
                  <a:pt x="202" y="3"/>
                </a:lnTo>
                <a:lnTo>
                  <a:pt x="187" y="0"/>
                </a:lnTo>
                <a:lnTo>
                  <a:pt x="171" y="0"/>
                </a:lnTo>
                <a:lnTo>
                  <a:pt x="156" y="0"/>
                </a:lnTo>
              </a:path>
            </a:pathLst>
          </a:custGeom>
          <a:solidFill>
            <a:srgbClr val="FFFFCC"/>
          </a:solidFill>
          <a:ln w="1587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102" name="Rectangle 14"/>
          <p:cNvSpPr>
            <a:spLocks noChangeArrowheads="1"/>
          </p:cNvSpPr>
          <p:nvPr/>
        </p:nvSpPr>
        <p:spPr bwMode="auto">
          <a:xfrm>
            <a:off x="5873750" y="1803400"/>
            <a:ext cx="685800" cy="138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4103" name="Line 15"/>
          <p:cNvSpPr>
            <a:spLocks noChangeShapeType="1"/>
          </p:cNvSpPr>
          <p:nvPr/>
        </p:nvSpPr>
        <p:spPr bwMode="auto">
          <a:xfrm>
            <a:off x="5761038" y="1371600"/>
            <a:ext cx="11334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04" name="Line 16"/>
          <p:cNvSpPr>
            <a:spLocks noChangeShapeType="1"/>
          </p:cNvSpPr>
          <p:nvPr/>
        </p:nvSpPr>
        <p:spPr bwMode="auto">
          <a:xfrm flipV="1">
            <a:off x="6243638" y="1711325"/>
            <a:ext cx="1587" cy="423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05" name="Line 17"/>
          <p:cNvSpPr>
            <a:spLocks noChangeShapeType="1"/>
          </p:cNvSpPr>
          <p:nvPr/>
        </p:nvSpPr>
        <p:spPr bwMode="auto">
          <a:xfrm flipV="1">
            <a:off x="6243638" y="1371600"/>
            <a:ext cx="1587" cy="2540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06" name="Line 18"/>
          <p:cNvSpPr>
            <a:spLocks noChangeShapeType="1"/>
          </p:cNvSpPr>
          <p:nvPr/>
        </p:nvSpPr>
        <p:spPr bwMode="auto">
          <a:xfrm>
            <a:off x="3519488" y="1755775"/>
            <a:ext cx="4810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07" name="Line 19"/>
          <p:cNvSpPr>
            <a:spLocks noChangeShapeType="1"/>
          </p:cNvSpPr>
          <p:nvPr/>
        </p:nvSpPr>
        <p:spPr bwMode="auto">
          <a:xfrm>
            <a:off x="3603625" y="1812925"/>
            <a:ext cx="28416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08" name="Line 20"/>
          <p:cNvSpPr>
            <a:spLocks noChangeShapeType="1"/>
          </p:cNvSpPr>
          <p:nvPr/>
        </p:nvSpPr>
        <p:spPr bwMode="auto">
          <a:xfrm flipV="1">
            <a:off x="3746500" y="1812925"/>
            <a:ext cx="1588" cy="3397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09" name="Line 21"/>
          <p:cNvSpPr>
            <a:spLocks noChangeShapeType="1"/>
          </p:cNvSpPr>
          <p:nvPr/>
        </p:nvSpPr>
        <p:spPr bwMode="auto">
          <a:xfrm flipV="1">
            <a:off x="3746500" y="1387475"/>
            <a:ext cx="1588" cy="3683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10" name="Rectangle 22"/>
          <p:cNvSpPr>
            <a:spLocks noChangeArrowheads="1"/>
          </p:cNvSpPr>
          <p:nvPr/>
        </p:nvSpPr>
        <p:spPr bwMode="auto">
          <a:xfrm>
            <a:off x="2949575" y="1633538"/>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V</a:t>
            </a:r>
            <a:endParaRPr lang="en-US" altLang="en-US">
              <a:solidFill>
                <a:srgbClr val="000000"/>
              </a:solidFill>
            </a:endParaRPr>
          </a:p>
        </p:txBody>
      </p:sp>
      <p:sp>
        <p:nvSpPr>
          <p:cNvPr id="4111" name="Rectangle 23"/>
          <p:cNvSpPr>
            <a:spLocks noChangeArrowheads="1"/>
          </p:cNvSpPr>
          <p:nvPr/>
        </p:nvSpPr>
        <p:spPr bwMode="auto">
          <a:xfrm>
            <a:off x="3119438" y="1727200"/>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in</a:t>
            </a:r>
            <a:endParaRPr lang="en-US" altLang="en-US">
              <a:solidFill>
                <a:srgbClr val="000000"/>
              </a:solidFill>
            </a:endParaRPr>
          </a:p>
        </p:txBody>
      </p:sp>
      <p:sp>
        <p:nvSpPr>
          <p:cNvPr id="4112" name="Rectangle 24"/>
          <p:cNvSpPr>
            <a:spLocks noChangeArrowheads="1"/>
          </p:cNvSpPr>
          <p:nvPr/>
        </p:nvSpPr>
        <p:spPr bwMode="auto">
          <a:xfrm>
            <a:off x="3271838" y="16335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113" name="Rectangle 25"/>
          <p:cNvSpPr>
            <a:spLocks noChangeArrowheads="1"/>
          </p:cNvSpPr>
          <p:nvPr/>
        </p:nvSpPr>
        <p:spPr bwMode="auto">
          <a:xfrm>
            <a:off x="7112000" y="1333500"/>
            <a:ext cx="1365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a:t>
            </a:r>
            <a:endParaRPr lang="en-US" altLang="en-US">
              <a:solidFill>
                <a:srgbClr val="000000"/>
              </a:solidFill>
            </a:endParaRPr>
          </a:p>
        </p:txBody>
      </p:sp>
      <p:sp>
        <p:nvSpPr>
          <p:cNvPr id="4114" name="Rectangle 26"/>
          <p:cNvSpPr>
            <a:spLocks noChangeArrowheads="1"/>
          </p:cNvSpPr>
          <p:nvPr/>
        </p:nvSpPr>
        <p:spPr bwMode="auto">
          <a:xfrm>
            <a:off x="7245350" y="1333500"/>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115" name="Rectangle 27"/>
          <p:cNvSpPr>
            <a:spLocks noChangeArrowheads="1"/>
          </p:cNvSpPr>
          <p:nvPr/>
        </p:nvSpPr>
        <p:spPr bwMode="auto">
          <a:xfrm>
            <a:off x="6967538" y="1603375"/>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V</a:t>
            </a:r>
            <a:endParaRPr lang="en-US" altLang="en-US">
              <a:solidFill>
                <a:srgbClr val="000000"/>
              </a:solidFill>
            </a:endParaRPr>
          </a:p>
        </p:txBody>
      </p:sp>
      <p:sp>
        <p:nvSpPr>
          <p:cNvPr id="4116" name="Rectangle 28"/>
          <p:cNvSpPr>
            <a:spLocks noChangeArrowheads="1"/>
          </p:cNvSpPr>
          <p:nvPr/>
        </p:nvSpPr>
        <p:spPr bwMode="auto">
          <a:xfrm>
            <a:off x="7137400" y="1697038"/>
            <a:ext cx="2428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out</a:t>
            </a:r>
            <a:endParaRPr lang="en-US" altLang="en-US">
              <a:solidFill>
                <a:srgbClr val="000000"/>
              </a:solidFill>
            </a:endParaRPr>
          </a:p>
        </p:txBody>
      </p:sp>
      <p:sp>
        <p:nvSpPr>
          <p:cNvPr id="4117" name="Rectangle 29"/>
          <p:cNvSpPr>
            <a:spLocks noChangeArrowheads="1"/>
          </p:cNvSpPr>
          <p:nvPr/>
        </p:nvSpPr>
        <p:spPr bwMode="auto">
          <a:xfrm>
            <a:off x="7119938" y="1924050"/>
            <a:ext cx="1206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a:t>
            </a:r>
            <a:endParaRPr lang="en-US" altLang="en-US">
              <a:solidFill>
                <a:srgbClr val="000000"/>
              </a:solidFill>
            </a:endParaRPr>
          </a:p>
        </p:txBody>
      </p:sp>
      <p:sp>
        <p:nvSpPr>
          <p:cNvPr id="4118" name="Rectangle 30"/>
          <p:cNvSpPr>
            <a:spLocks noChangeArrowheads="1"/>
          </p:cNvSpPr>
          <p:nvPr/>
        </p:nvSpPr>
        <p:spPr bwMode="auto">
          <a:xfrm>
            <a:off x="7237413" y="1865313"/>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119" name="Rectangle 36"/>
          <p:cNvSpPr>
            <a:spLocks noChangeArrowheads="1"/>
          </p:cNvSpPr>
          <p:nvPr/>
        </p:nvSpPr>
        <p:spPr bwMode="auto">
          <a:xfrm>
            <a:off x="5788025" y="1674813"/>
            <a:ext cx="160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C</a:t>
            </a:r>
            <a:endParaRPr lang="en-US" altLang="en-US">
              <a:solidFill>
                <a:srgbClr val="000000"/>
              </a:solidFill>
            </a:endParaRPr>
          </a:p>
        </p:txBody>
      </p:sp>
      <p:sp>
        <p:nvSpPr>
          <p:cNvPr id="4120" name="Rectangle 37"/>
          <p:cNvSpPr>
            <a:spLocks noChangeArrowheads="1"/>
          </p:cNvSpPr>
          <p:nvPr/>
        </p:nvSpPr>
        <p:spPr bwMode="auto">
          <a:xfrm>
            <a:off x="5943600" y="1674813"/>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121" name="Rectangle 38"/>
          <p:cNvSpPr>
            <a:spLocks noChangeArrowheads="1"/>
          </p:cNvSpPr>
          <p:nvPr/>
        </p:nvSpPr>
        <p:spPr bwMode="auto">
          <a:xfrm>
            <a:off x="6497638" y="1787525"/>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i</a:t>
            </a:r>
            <a:endParaRPr lang="en-US" altLang="en-US">
              <a:solidFill>
                <a:srgbClr val="000000"/>
              </a:solidFill>
            </a:endParaRPr>
          </a:p>
        </p:txBody>
      </p:sp>
      <p:sp>
        <p:nvSpPr>
          <p:cNvPr id="4122" name="Rectangle 39"/>
          <p:cNvSpPr>
            <a:spLocks noChangeArrowheads="1"/>
          </p:cNvSpPr>
          <p:nvPr/>
        </p:nvSpPr>
        <p:spPr bwMode="auto">
          <a:xfrm>
            <a:off x="6562725" y="1881188"/>
            <a:ext cx="127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C</a:t>
            </a:r>
            <a:endParaRPr lang="en-US" altLang="en-US">
              <a:solidFill>
                <a:srgbClr val="000000"/>
              </a:solidFill>
            </a:endParaRPr>
          </a:p>
        </p:txBody>
      </p:sp>
      <p:sp>
        <p:nvSpPr>
          <p:cNvPr id="4123" name="Rectangle 40"/>
          <p:cNvSpPr>
            <a:spLocks noChangeArrowheads="1"/>
          </p:cNvSpPr>
          <p:nvPr/>
        </p:nvSpPr>
        <p:spPr bwMode="auto">
          <a:xfrm>
            <a:off x="6692900" y="1787525"/>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124" name="Freeform 41"/>
          <p:cNvSpPr>
            <a:spLocks noEditPoints="1"/>
          </p:cNvSpPr>
          <p:nvPr/>
        </p:nvSpPr>
        <p:spPr bwMode="auto">
          <a:xfrm>
            <a:off x="6289675" y="1758950"/>
            <a:ext cx="76200" cy="320675"/>
          </a:xfrm>
          <a:custGeom>
            <a:avLst/>
            <a:gdLst>
              <a:gd name="T0" fmla="*/ 47625 w 48"/>
              <a:gd name="T1" fmla="*/ 7938 h 202"/>
              <a:gd name="T2" fmla="*/ 47625 w 48"/>
              <a:gd name="T3" fmla="*/ 261938 h 202"/>
              <a:gd name="T4" fmla="*/ 47625 w 48"/>
              <a:gd name="T5" fmla="*/ 263525 h 202"/>
              <a:gd name="T6" fmla="*/ 47625 w 48"/>
              <a:gd name="T7" fmla="*/ 265113 h 202"/>
              <a:gd name="T8" fmla="*/ 46038 w 48"/>
              <a:gd name="T9" fmla="*/ 268288 h 202"/>
              <a:gd name="T10" fmla="*/ 46038 w 48"/>
              <a:gd name="T11" fmla="*/ 268288 h 202"/>
              <a:gd name="T12" fmla="*/ 44450 w 48"/>
              <a:gd name="T13" fmla="*/ 269875 h 202"/>
              <a:gd name="T14" fmla="*/ 41275 w 48"/>
              <a:gd name="T15" fmla="*/ 271463 h 202"/>
              <a:gd name="T16" fmla="*/ 41275 w 48"/>
              <a:gd name="T17" fmla="*/ 271463 h 202"/>
              <a:gd name="T18" fmla="*/ 38100 w 48"/>
              <a:gd name="T19" fmla="*/ 271463 h 202"/>
              <a:gd name="T20" fmla="*/ 36513 w 48"/>
              <a:gd name="T21" fmla="*/ 271463 h 202"/>
              <a:gd name="T22" fmla="*/ 34925 w 48"/>
              <a:gd name="T23" fmla="*/ 271463 h 202"/>
              <a:gd name="T24" fmla="*/ 31750 w 48"/>
              <a:gd name="T25" fmla="*/ 269875 h 202"/>
              <a:gd name="T26" fmla="*/ 31750 w 48"/>
              <a:gd name="T27" fmla="*/ 268288 h 202"/>
              <a:gd name="T28" fmla="*/ 30163 w 48"/>
              <a:gd name="T29" fmla="*/ 268288 h 202"/>
              <a:gd name="T30" fmla="*/ 28575 w 48"/>
              <a:gd name="T31" fmla="*/ 265113 h 202"/>
              <a:gd name="T32" fmla="*/ 28575 w 48"/>
              <a:gd name="T33" fmla="*/ 263525 h 202"/>
              <a:gd name="T34" fmla="*/ 28575 w 48"/>
              <a:gd name="T35" fmla="*/ 261938 h 202"/>
              <a:gd name="T36" fmla="*/ 28575 w 48"/>
              <a:gd name="T37" fmla="*/ 7938 h 202"/>
              <a:gd name="T38" fmla="*/ 28575 w 48"/>
              <a:gd name="T39" fmla="*/ 6350 h 202"/>
              <a:gd name="T40" fmla="*/ 28575 w 48"/>
              <a:gd name="T41" fmla="*/ 4763 h 202"/>
              <a:gd name="T42" fmla="*/ 30163 w 48"/>
              <a:gd name="T43" fmla="*/ 3175 h 202"/>
              <a:gd name="T44" fmla="*/ 31750 w 48"/>
              <a:gd name="T45" fmla="*/ 1588 h 202"/>
              <a:gd name="T46" fmla="*/ 31750 w 48"/>
              <a:gd name="T47" fmla="*/ 0 h 202"/>
              <a:gd name="T48" fmla="*/ 34925 w 48"/>
              <a:gd name="T49" fmla="*/ 0 h 202"/>
              <a:gd name="T50" fmla="*/ 36513 w 48"/>
              <a:gd name="T51" fmla="*/ 0 h 202"/>
              <a:gd name="T52" fmla="*/ 38100 w 48"/>
              <a:gd name="T53" fmla="*/ 0 h 202"/>
              <a:gd name="T54" fmla="*/ 41275 w 48"/>
              <a:gd name="T55" fmla="*/ 0 h 202"/>
              <a:gd name="T56" fmla="*/ 41275 w 48"/>
              <a:gd name="T57" fmla="*/ 0 h 202"/>
              <a:gd name="T58" fmla="*/ 44450 w 48"/>
              <a:gd name="T59" fmla="*/ 0 h 202"/>
              <a:gd name="T60" fmla="*/ 46038 w 48"/>
              <a:gd name="T61" fmla="*/ 1588 h 202"/>
              <a:gd name="T62" fmla="*/ 46038 w 48"/>
              <a:gd name="T63" fmla="*/ 3175 h 202"/>
              <a:gd name="T64" fmla="*/ 47625 w 48"/>
              <a:gd name="T65" fmla="*/ 4763 h 202"/>
              <a:gd name="T66" fmla="*/ 47625 w 48"/>
              <a:gd name="T67" fmla="*/ 6350 h 202"/>
              <a:gd name="T68" fmla="*/ 47625 w 48"/>
              <a:gd name="T69" fmla="*/ 7938 h 202"/>
              <a:gd name="T70" fmla="*/ 47625 w 48"/>
              <a:gd name="T71" fmla="*/ 7938 h 202"/>
              <a:gd name="T72" fmla="*/ 76200 w 48"/>
              <a:gd name="T73" fmla="*/ 241300 h 202"/>
              <a:gd name="T74" fmla="*/ 38100 w 48"/>
              <a:gd name="T75" fmla="*/ 320675 h 202"/>
              <a:gd name="T76" fmla="*/ 0 w 48"/>
              <a:gd name="T77" fmla="*/ 241300 h 202"/>
              <a:gd name="T78" fmla="*/ 76200 w 48"/>
              <a:gd name="T79" fmla="*/ 241300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202">
                <a:moveTo>
                  <a:pt x="30" y="5"/>
                </a:moveTo>
                <a:lnTo>
                  <a:pt x="30" y="165"/>
                </a:lnTo>
                <a:lnTo>
                  <a:pt x="30" y="166"/>
                </a:lnTo>
                <a:lnTo>
                  <a:pt x="30" y="167"/>
                </a:lnTo>
                <a:lnTo>
                  <a:pt x="29" y="169"/>
                </a:lnTo>
                <a:lnTo>
                  <a:pt x="28" y="170"/>
                </a:lnTo>
                <a:lnTo>
                  <a:pt x="26" y="171"/>
                </a:lnTo>
                <a:lnTo>
                  <a:pt x="24" y="171"/>
                </a:lnTo>
                <a:lnTo>
                  <a:pt x="23" y="171"/>
                </a:lnTo>
                <a:lnTo>
                  <a:pt x="22" y="171"/>
                </a:lnTo>
                <a:lnTo>
                  <a:pt x="20" y="170"/>
                </a:lnTo>
                <a:lnTo>
                  <a:pt x="20" y="169"/>
                </a:lnTo>
                <a:lnTo>
                  <a:pt x="19" y="169"/>
                </a:lnTo>
                <a:lnTo>
                  <a:pt x="18" y="167"/>
                </a:lnTo>
                <a:lnTo>
                  <a:pt x="18" y="166"/>
                </a:lnTo>
                <a:lnTo>
                  <a:pt x="18" y="165"/>
                </a:lnTo>
                <a:lnTo>
                  <a:pt x="18" y="5"/>
                </a:lnTo>
                <a:lnTo>
                  <a:pt x="18" y="4"/>
                </a:lnTo>
                <a:lnTo>
                  <a:pt x="18" y="3"/>
                </a:lnTo>
                <a:lnTo>
                  <a:pt x="19" y="2"/>
                </a:lnTo>
                <a:lnTo>
                  <a:pt x="20" y="1"/>
                </a:lnTo>
                <a:lnTo>
                  <a:pt x="20" y="0"/>
                </a:lnTo>
                <a:lnTo>
                  <a:pt x="22" y="0"/>
                </a:lnTo>
                <a:lnTo>
                  <a:pt x="23" y="0"/>
                </a:lnTo>
                <a:lnTo>
                  <a:pt x="24" y="0"/>
                </a:lnTo>
                <a:lnTo>
                  <a:pt x="26" y="0"/>
                </a:lnTo>
                <a:lnTo>
                  <a:pt x="28" y="0"/>
                </a:lnTo>
                <a:lnTo>
                  <a:pt x="29" y="1"/>
                </a:lnTo>
                <a:lnTo>
                  <a:pt x="29" y="2"/>
                </a:lnTo>
                <a:lnTo>
                  <a:pt x="30" y="3"/>
                </a:lnTo>
                <a:lnTo>
                  <a:pt x="30" y="4"/>
                </a:lnTo>
                <a:lnTo>
                  <a:pt x="30" y="5"/>
                </a:lnTo>
                <a:close/>
                <a:moveTo>
                  <a:pt x="48" y="152"/>
                </a:moveTo>
                <a:lnTo>
                  <a:pt x="24" y="202"/>
                </a:lnTo>
                <a:lnTo>
                  <a:pt x="0" y="152"/>
                </a:lnTo>
                <a:lnTo>
                  <a:pt x="48" y="152"/>
                </a:lnTo>
                <a:close/>
              </a:path>
            </a:pathLst>
          </a:custGeom>
          <a:solidFill>
            <a:srgbClr val="000000"/>
          </a:solidFill>
          <a:ln w="1588">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125" name="Rectangle 42"/>
          <p:cNvSpPr>
            <a:spLocks noChangeArrowheads="1"/>
          </p:cNvSpPr>
          <p:nvPr/>
        </p:nvSpPr>
        <p:spPr bwMode="auto">
          <a:xfrm>
            <a:off x="6497638" y="784225"/>
            <a:ext cx="809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I</a:t>
            </a:r>
            <a:endParaRPr lang="en-US" altLang="en-US">
              <a:solidFill>
                <a:srgbClr val="000000"/>
              </a:solidFill>
            </a:endParaRPr>
          </a:p>
        </p:txBody>
      </p:sp>
      <p:sp>
        <p:nvSpPr>
          <p:cNvPr id="4126" name="Rectangle 43"/>
          <p:cNvSpPr>
            <a:spLocks noChangeArrowheads="1"/>
          </p:cNvSpPr>
          <p:nvPr/>
        </p:nvSpPr>
        <p:spPr bwMode="auto">
          <a:xfrm>
            <a:off x="6575425" y="877888"/>
            <a:ext cx="2428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out</a:t>
            </a:r>
            <a:endParaRPr lang="en-US" altLang="en-US">
              <a:solidFill>
                <a:srgbClr val="000000"/>
              </a:solidFill>
            </a:endParaRPr>
          </a:p>
        </p:txBody>
      </p:sp>
      <p:sp>
        <p:nvSpPr>
          <p:cNvPr id="4127" name="Rectangle 44"/>
          <p:cNvSpPr>
            <a:spLocks noChangeArrowheads="1"/>
          </p:cNvSpPr>
          <p:nvPr/>
        </p:nvSpPr>
        <p:spPr bwMode="auto">
          <a:xfrm>
            <a:off x="6826250" y="784225"/>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128" name="Freeform 45"/>
          <p:cNvSpPr>
            <a:spLocks noEditPoints="1"/>
          </p:cNvSpPr>
          <p:nvPr/>
        </p:nvSpPr>
        <p:spPr bwMode="auto">
          <a:xfrm>
            <a:off x="6375400" y="1120775"/>
            <a:ext cx="549275" cy="79375"/>
          </a:xfrm>
          <a:custGeom>
            <a:avLst/>
            <a:gdLst>
              <a:gd name="T0" fmla="*/ 9525 w 346"/>
              <a:gd name="T1" fmla="*/ 30163 h 50"/>
              <a:gd name="T2" fmla="*/ 490538 w 346"/>
              <a:gd name="T3" fmla="*/ 30163 h 50"/>
              <a:gd name="T4" fmla="*/ 492125 w 346"/>
              <a:gd name="T5" fmla="*/ 30163 h 50"/>
              <a:gd name="T6" fmla="*/ 493713 w 346"/>
              <a:gd name="T7" fmla="*/ 31750 h 50"/>
              <a:gd name="T8" fmla="*/ 495300 w 346"/>
              <a:gd name="T9" fmla="*/ 31750 h 50"/>
              <a:gd name="T10" fmla="*/ 496888 w 346"/>
              <a:gd name="T11" fmla="*/ 33338 h 50"/>
              <a:gd name="T12" fmla="*/ 496888 w 346"/>
              <a:gd name="T13" fmla="*/ 34925 h 50"/>
              <a:gd name="T14" fmla="*/ 498475 w 346"/>
              <a:gd name="T15" fmla="*/ 36513 h 50"/>
              <a:gd name="T16" fmla="*/ 500063 w 346"/>
              <a:gd name="T17" fmla="*/ 38100 h 50"/>
              <a:gd name="T18" fmla="*/ 500063 w 346"/>
              <a:gd name="T19" fmla="*/ 41275 h 50"/>
              <a:gd name="T20" fmla="*/ 500063 w 346"/>
              <a:gd name="T21" fmla="*/ 41275 h 50"/>
              <a:gd name="T22" fmla="*/ 498475 w 346"/>
              <a:gd name="T23" fmla="*/ 44450 h 50"/>
              <a:gd name="T24" fmla="*/ 496888 w 346"/>
              <a:gd name="T25" fmla="*/ 46038 h 50"/>
              <a:gd name="T26" fmla="*/ 496888 w 346"/>
              <a:gd name="T27" fmla="*/ 46038 h 50"/>
              <a:gd name="T28" fmla="*/ 495300 w 346"/>
              <a:gd name="T29" fmla="*/ 47625 h 50"/>
              <a:gd name="T30" fmla="*/ 493713 w 346"/>
              <a:gd name="T31" fmla="*/ 49213 h 50"/>
              <a:gd name="T32" fmla="*/ 492125 w 346"/>
              <a:gd name="T33" fmla="*/ 49213 h 50"/>
              <a:gd name="T34" fmla="*/ 490538 w 346"/>
              <a:gd name="T35" fmla="*/ 49213 h 50"/>
              <a:gd name="T36" fmla="*/ 9525 w 346"/>
              <a:gd name="T37" fmla="*/ 49213 h 50"/>
              <a:gd name="T38" fmla="*/ 7938 w 346"/>
              <a:gd name="T39" fmla="*/ 49213 h 50"/>
              <a:gd name="T40" fmla="*/ 4763 w 346"/>
              <a:gd name="T41" fmla="*/ 49213 h 50"/>
              <a:gd name="T42" fmla="*/ 4763 w 346"/>
              <a:gd name="T43" fmla="*/ 47625 h 50"/>
              <a:gd name="T44" fmla="*/ 1588 w 346"/>
              <a:gd name="T45" fmla="*/ 46038 h 50"/>
              <a:gd name="T46" fmla="*/ 0 w 346"/>
              <a:gd name="T47" fmla="*/ 46038 h 50"/>
              <a:gd name="T48" fmla="*/ 0 w 346"/>
              <a:gd name="T49" fmla="*/ 44450 h 50"/>
              <a:gd name="T50" fmla="*/ 0 w 346"/>
              <a:gd name="T51" fmla="*/ 41275 h 50"/>
              <a:gd name="T52" fmla="*/ 0 w 346"/>
              <a:gd name="T53" fmla="*/ 41275 h 50"/>
              <a:gd name="T54" fmla="*/ 0 w 346"/>
              <a:gd name="T55" fmla="*/ 38100 h 50"/>
              <a:gd name="T56" fmla="*/ 0 w 346"/>
              <a:gd name="T57" fmla="*/ 36513 h 50"/>
              <a:gd name="T58" fmla="*/ 0 w 346"/>
              <a:gd name="T59" fmla="*/ 34925 h 50"/>
              <a:gd name="T60" fmla="*/ 1588 w 346"/>
              <a:gd name="T61" fmla="*/ 33338 h 50"/>
              <a:gd name="T62" fmla="*/ 4763 w 346"/>
              <a:gd name="T63" fmla="*/ 31750 h 50"/>
              <a:gd name="T64" fmla="*/ 4763 w 346"/>
              <a:gd name="T65" fmla="*/ 31750 h 50"/>
              <a:gd name="T66" fmla="*/ 7938 w 346"/>
              <a:gd name="T67" fmla="*/ 30163 h 50"/>
              <a:gd name="T68" fmla="*/ 9525 w 346"/>
              <a:gd name="T69" fmla="*/ 30163 h 50"/>
              <a:gd name="T70" fmla="*/ 9525 w 346"/>
              <a:gd name="T71" fmla="*/ 30163 h 50"/>
              <a:gd name="T72" fmla="*/ 469900 w 346"/>
              <a:gd name="T73" fmla="*/ 0 h 50"/>
              <a:gd name="T74" fmla="*/ 549275 w 346"/>
              <a:gd name="T75" fmla="*/ 41275 h 50"/>
              <a:gd name="T76" fmla="*/ 469900 w 346"/>
              <a:gd name="T77" fmla="*/ 79375 h 50"/>
              <a:gd name="T78" fmla="*/ 469900 w 346"/>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50">
                <a:moveTo>
                  <a:pt x="6" y="19"/>
                </a:moveTo>
                <a:lnTo>
                  <a:pt x="309" y="19"/>
                </a:lnTo>
                <a:lnTo>
                  <a:pt x="310" y="19"/>
                </a:lnTo>
                <a:lnTo>
                  <a:pt x="311" y="20"/>
                </a:lnTo>
                <a:lnTo>
                  <a:pt x="312" y="20"/>
                </a:lnTo>
                <a:lnTo>
                  <a:pt x="313" y="21"/>
                </a:lnTo>
                <a:lnTo>
                  <a:pt x="313" y="22"/>
                </a:lnTo>
                <a:lnTo>
                  <a:pt x="314" y="23"/>
                </a:lnTo>
                <a:lnTo>
                  <a:pt x="315" y="24"/>
                </a:lnTo>
                <a:lnTo>
                  <a:pt x="315" y="26"/>
                </a:lnTo>
                <a:lnTo>
                  <a:pt x="314" y="28"/>
                </a:lnTo>
                <a:lnTo>
                  <a:pt x="313" y="29"/>
                </a:lnTo>
                <a:lnTo>
                  <a:pt x="312" y="30"/>
                </a:lnTo>
                <a:lnTo>
                  <a:pt x="311" y="31"/>
                </a:lnTo>
                <a:lnTo>
                  <a:pt x="310" y="31"/>
                </a:lnTo>
                <a:lnTo>
                  <a:pt x="309" y="31"/>
                </a:lnTo>
                <a:lnTo>
                  <a:pt x="6" y="31"/>
                </a:lnTo>
                <a:lnTo>
                  <a:pt x="5" y="31"/>
                </a:lnTo>
                <a:lnTo>
                  <a:pt x="3" y="31"/>
                </a:lnTo>
                <a:lnTo>
                  <a:pt x="3" y="30"/>
                </a:lnTo>
                <a:lnTo>
                  <a:pt x="1" y="29"/>
                </a:lnTo>
                <a:lnTo>
                  <a:pt x="0" y="29"/>
                </a:lnTo>
                <a:lnTo>
                  <a:pt x="0" y="28"/>
                </a:lnTo>
                <a:lnTo>
                  <a:pt x="0" y="26"/>
                </a:lnTo>
                <a:lnTo>
                  <a:pt x="0" y="24"/>
                </a:lnTo>
                <a:lnTo>
                  <a:pt x="0" y="23"/>
                </a:lnTo>
                <a:lnTo>
                  <a:pt x="0" y="22"/>
                </a:lnTo>
                <a:lnTo>
                  <a:pt x="1" y="21"/>
                </a:lnTo>
                <a:lnTo>
                  <a:pt x="3" y="20"/>
                </a:lnTo>
                <a:lnTo>
                  <a:pt x="5" y="19"/>
                </a:lnTo>
                <a:lnTo>
                  <a:pt x="6" y="19"/>
                </a:lnTo>
                <a:close/>
                <a:moveTo>
                  <a:pt x="296" y="0"/>
                </a:moveTo>
                <a:lnTo>
                  <a:pt x="346" y="26"/>
                </a:lnTo>
                <a:lnTo>
                  <a:pt x="296" y="50"/>
                </a:lnTo>
                <a:lnTo>
                  <a:pt x="296" y="0"/>
                </a:lnTo>
                <a:close/>
              </a:path>
            </a:pathLst>
          </a:custGeom>
          <a:solidFill>
            <a:srgbClr val="000000"/>
          </a:solidFill>
          <a:ln w="1588">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129" name="Line 46"/>
          <p:cNvSpPr>
            <a:spLocks noChangeShapeType="1"/>
          </p:cNvSpPr>
          <p:nvPr/>
        </p:nvSpPr>
        <p:spPr bwMode="auto">
          <a:xfrm>
            <a:off x="4576763" y="1389063"/>
            <a:ext cx="7556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30" name="Line 47"/>
          <p:cNvSpPr>
            <a:spLocks noChangeShapeType="1"/>
          </p:cNvSpPr>
          <p:nvPr/>
        </p:nvSpPr>
        <p:spPr bwMode="auto">
          <a:xfrm>
            <a:off x="3746500" y="2152650"/>
            <a:ext cx="3178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31" name="Freeform 48"/>
          <p:cNvSpPr>
            <a:spLocks noEditPoints="1"/>
          </p:cNvSpPr>
          <p:nvPr/>
        </p:nvSpPr>
        <p:spPr bwMode="auto">
          <a:xfrm>
            <a:off x="3744913" y="1244600"/>
            <a:ext cx="549275" cy="77788"/>
          </a:xfrm>
          <a:custGeom>
            <a:avLst/>
            <a:gdLst>
              <a:gd name="T0" fmla="*/ 11113 w 346"/>
              <a:gd name="T1" fmla="*/ 28575 h 49"/>
              <a:gd name="T2" fmla="*/ 490538 w 346"/>
              <a:gd name="T3" fmla="*/ 28575 h 49"/>
              <a:gd name="T4" fmla="*/ 493713 w 346"/>
              <a:gd name="T5" fmla="*/ 28575 h 49"/>
              <a:gd name="T6" fmla="*/ 495300 w 346"/>
              <a:gd name="T7" fmla="*/ 30163 h 49"/>
              <a:gd name="T8" fmla="*/ 496888 w 346"/>
              <a:gd name="T9" fmla="*/ 31750 h 49"/>
              <a:gd name="T10" fmla="*/ 498475 w 346"/>
              <a:gd name="T11" fmla="*/ 33338 h 49"/>
              <a:gd name="T12" fmla="*/ 498475 w 346"/>
              <a:gd name="T13" fmla="*/ 33338 h 49"/>
              <a:gd name="T14" fmla="*/ 500063 w 346"/>
              <a:gd name="T15" fmla="*/ 34925 h 49"/>
              <a:gd name="T16" fmla="*/ 500063 w 346"/>
              <a:gd name="T17" fmla="*/ 36513 h 49"/>
              <a:gd name="T18" fmla="*/ 500063 w 346"/>
              <a:gd name="T19" fmla="*/ 39688 h 49"/>
              <a:gd name="T20" fmla="*/ 500063 w 346"/>
              <a:gd name="T21" fmla="*/ 41275 h 49"/>
              <a:gd name="T22" fmla="*/ 500063 w 346"/>
              <a:gd name="T23" fmla="*/ 42863 h 49"/>
              <a:gd name="T24" fmla="*/ 498475 w 346"/>
              <a:gd name="T25" fmla="*/ 44450 h 49"/>
              <a:gd name="T26" fmla="*/ 498475 w 346"/>
              <a:gd name="T27" fmla="*/ 46038 h 49"/>
              <a:gd name="T28" fmla="*/ 496888 w 346"/>
              <a:gd name="T29" fmla="*/ 46038 h 49"/>
              <a:gd name="T30" fmla="*/ 495300 w 346"/>
              <a:gd name="T31" fmla="*/ 47625 h 49"/>
              <a:gd name="T32" fmla="*/ 493713 w 346"/>
              <a:gd name="T33" fmla="*/ 49213 h 49"/>
              <a:gd name="T34" fmla="*/ 490538 w 346"/>
              <a:gd name="T35" fmla="*/ 49213 h 49"/>
              <a:gd name="T36" fmla="*/ 11113 w 346"/>
              <a:gd name="T37" fmla="*/ 49213 h 49"/>
              <a:gd name="T38" fmla="*/ 7938 w 346"/>
              <a:gd name="T39" fmla="*/ 49213 h 49"/>
              <a:gd name="T40" fmla="*/ 6350 w 346"/>
              <a:gd name="T41" fmla="*/ 47625 h 49"/>
              <a:gd name="T42" fmla="*/ 4763 w 346"/>
              <a:gd name="T43" fmla="*/ 46038 h 49"/>
              <a:gd name="T44" fmla="*/ 3175 w 346"/>
              <a:gd name="T45" fmla="*/ 46038 h 49"/>
              <a:gd name="T46" fmla="*/ 3175 w 346"/>
              <a:gd name="T47" fmla="*/ 44450 h 49"/>
              <a:gd name="T48" fmla="*/ 1588 w 346"/>
              <a:gd name="T49" fmla="*/ 42863 h 49"/>
              <a:gd name="T50" fmla="*/ 1588 w 346"/>
              <a:gd name="T51" fmla="*/ 41275 h 49"/>
              <a:gd name="T52" fmla="*/ 0 w 346"/>
              <a:gd name="T53" fmla="*/ 39688 h 49"/>
              <a:gd name="T54" fmla="*/ 1588 w 346"/>
              <a:gd name="T55" fmla="*/ 36513 h 49"/>
              <a:gd name="T56" fmla="*/ 1588 w 346"/>
              <a:gd name="T57" fmla="*/ 34925 h 49"/>
              <a:gd name="T58" fmla="*/ 3175 w 346"/>
              <a:gd name="T59" fmla="*/ 33338 h 49"/>
              <a:gd name="T60" fmla="*/ 3175 w 346"/>
              <a:gd name="T61" fmla="*/ 33338 h 49"/>
              <a:gd name="T62" fmla="*/ 4763 w 346"/>
              <a:gd name="T63" fmla="*/ 31750 h 49"/>
              <a:gd name="T64" fmla="*/ 6350 w 346"/>
              <a:gd name="T65" fmla="*/ 30163 h 49"/>
              <a:gd name="T66" fmla="*/ 7938 w 346"/>
              <a:gd name="T67" fmla="*/ 28575 h 49"/>
              <a:gd name="T68" fmla="*/ 11113 w 346"/>
              <a:gd name="T69" fmla="*/ 28575 h 49"/>
              <a:gd name="T70" fmla="*/ 11113 w 346"/>
              <a:gd name="T71" fmla="*/ 28575 h 49"/>
              <a:gd name="T72" fmla="*/ 471488 w 346"/>
              <a:gd name="T73" fmla="*/ 0 h 49"/>
              <a:gd name="T74" fmla="*/ 549275 w 346"/>
              <a:gd name="T75" fmla="*/ 39688 h 49"/>
              <a:gd name="T76" fmla="*/ 471488 w 346"/>
              <a:gd name="T77" fmla="*/ 77788 h 49"/>
              <a:gd name="T78" fmla="*/ 471488 w 346"/>
              <a:gd name="T79" fmla="*/ 0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49">
                <a:moveTo>
                  <a:pt x="7" y="18"/>
                </a:moveTo>
                <a:lnTo>
                  <a:pt x="309" y="18"/>
                </a:lnTo>
                <a:lnTo>
                  <a:pt x="311" y="18"/>
                </a:lnTo>
                <a:lnTo>
                  <a:pt x="312" y="19"/>
                </a:lnTo>
                <a:lnTo>
                  <a:pt x="313" y="20"/>
                </a:lnTo>
                <a:lnTo>
                  <a:pt x="314" y="21"/>
                </a:lnTo>
                <a:lnTo>
                  <a:pt x="315" y="22"/>
                </a:lnTo>
                <a:lnTo>
                  <a:pt x="315" y="23"/>
                </a:lnTo>
                <a:lnTo>
                  <a:pt x="315" y="25"/>
                </a:lnTo>
                <a:lnTo>
                  <a:pt x="315" y="26"/>
                </a:lnTo>
                <a:lnTo>
                  <a:pt x="315" y="27"/>
                </a:lnTo>
                <a:lnTo>
                  <a:pt x="314" y="28"/>
                </a:lnTo>
                <a:lnTo>
                  <a:pt x="314" y="29"/>
                </a:lnTo>
                <a:lnTo>
                  <a:pt x="313" y="29"/>
                </a:lnTo>
                <a:lnTo>
                  <a:pt x="312" y="30"/>
                </a:lnTo>
                <a:lnTo>
                  <a:pt x="311" y="31"/>
                </a:lnTo>
                <a:lnTo>
                  <a:pt x="309" y="31"/>
                </a:lnTo>
                <a:lnTo>
                  <a:pt x="7" y="31"/>
                </a:lnTo>
                <a:lnTo>
                  <a:pt x="5" y="31"/>
                </a:lnTo>
                <a:lnTo>
                  <a:pt x="4" y="30"/>
                </a:lnTo>
                <a:lnTo>
                  <a:pt x="3" y="29"/>
                </a:lnTo>
                <a:lnTo>
                  <a:pt x="2" y="29"/>
                </a:lnTo>
                <a:lnTo>
                  <a:pt x="2" y="28"/>
                </a:lnTo>
                <a:lnTo>
                  <a:pt x="1" y="27"/>
                </a:lnTo>
                <a:lnTo>
                  <a:pt x="1" y="26"/>
                </a:lnTo>
                <a:lnTo>
                  <a:pt x="0" y="25"/>
                </a:lnTo>
                <a:lnTo>
                  <a:pt x="1" y="23"/>
                </a:lnTo>
                <a:lnTo>
                  <a:pt x="1" y="22"/>
                </a:lnTo>
                <a:lnTo>
                  <a:pt x="2" y="21"/>
                </a:lnTo>
                <a:lnTo>
                  <a:pt x="3" y="20"/>
                </a:lnTo>
                <a:lnTo>
                  <a:pt x="4" y="19"/>
                </a:lnTo>
                <a:lnTo>
                  <a:pt x="5" y="18"/>
                </a:lnTo>
                <a:lnTo>
                  <a:pt x="7" y="18"/>
                </a:lnTo>
                <a:close/>
                <a:moveTo>
                  <a:pt x="297" y="0"/>
                </a:moveTo>
                <a:lnTo>
                  <a:pt x="346" y="25"/>
                </a:lnTo>
                <a:lnTo>
                  <a:pt x="297" y="49"/>
                </a:lnTo>
                <a:lnTo>
                  <a:pt x="297" y="0"/>
                </a:lnTo>
                <a:close/>
              </a:path>
            </a:pathLst>
          </a:custGeom>
          <a:solidFill>
            <a:srgbClr val="000000"/>
          </a:solidFill>
          <a:ln w="1588">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132" name="Rectangle 49"/>
          <p:cNvSpPr>
            <a:spLocks noChangeArrowheads="1"/>
          </p:cNvSpPr>
          <p:nvPr/>
        </p:nvSpPr>
        <p:spPr bwMode="auto">
          <a:xfrm>
            <a:off x="3886200" y="920750"/>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i</a:t>
            </a:r>
            <a:endParaRPr lang="en-US" altLang="en-US">
              <a:solidFill>
                <a:srgbClr val="000000"/>
              </a:solidFill>
            </a:endParaRPr>
          </a:p>
        </p:txBody>
      </p:sp>
      <p:sp>
        <p:nvSpPr>
          <p:cNvPr id="4133" name="Rectangle 50"/>
          <p:cNvSpPr>
            <a:spLocks noChangeArrowheads="1"/>
          </p:cNvSpPr>
          <p:nvPr/>
        </p:nvSpPr>
        <p:spPr bwMode="auto">
          <a:xfrm>
            <a:off x="3952875" y="1014413"/>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in</a:t>
            </a:r>
            <a:endParaRPr lang="en-US" altLang="en-US">
              <a:solidFill>
                <a:srgbClr val="000000"/>
              </a:solidFill>
            </a:endParaRPr>
          </a:p>
        </p:txBody>
      </p:sp>
      <p:sp>
        <p:nvSpPr>
          <p:cNvPr id="4134" name="Rectangle 51"/>
          <p:cNvSpPr>
            <a:spLocks noChangeArrowheads="1"/>
          </p:cNvSpPr>
          <p:nvPr/>
        </p:nvSpPr>
        <p:spPr bwMode="auto">
          <a:xfrm>
            <a:off x="898525" y="1011238"/>
            <a:ext cx="2449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2400" b="1">
                <a:solidFill>
                  <a:srgbClr val="000000"/>
                </a:solidFill>
              </a:rPr>
              <a:t>Buck converter </a:t>
            </a:r>
          </a:p>
        </p:txBody>
      </p:sp>
      <p:grpSp>
        <p:nvGrpSpPr>
          <p:cNvPr id="55485" name="Group 189"/>
          <p:cNvGrpSpPr>
            <a:grpSpLocks/>
          </p:cNvGrpSpPr>
          <p:nvPr/>
        </p:nvGrpSpPr>
        <p:grpSpPr bwMode="auto">
          <a:xfrm>
            <a:off x="5248275" y="476250"/>
            <a:ext cx="665163" cy="1270000"/>
            <a:chOff x="2762" y="680"/>
            <a:chExt cx="419" cy="800"/>
          </a:xfrm>
        </p:grpSpPr>
        <p:sp>
          <p:nvSpPr>
            <p:cNvPr id="4213" name="Freeform 3"/>
            <p:cNvSpPr>
              <a:spLocks/>
            </p:cNvSpPr>
            <p:nvPr/>
          </p:nvSpPr>
          <p:spPr bwMode="auto">
            <a:xfrm>
              <a:off x="2819" y="1154"/>
              <a:ext cx="89" cy="192"/>
            </a:xfrm>
            <a:custGeom>
              <a:avLst/>
              <a:gdLst>
                <a:gd name="T0" fmla="*/ 42 w 89"/>
                <a:gd name="T1" fmla="*/ 0 h 192"/>
                <a:gd name="T2" fmla="*/ 38 w 89"/>
                <a:gd name="T3" fmla="*/ 1 h 192"/>
                <a:gd name="T4" fmla="*/ 34 w 89"/>
                <a:gd name="T5" fmla="*/ 3 h 192"/>
                <a:gd name="T6" fmla="*/ 30 w 89"/>
                <a:gd name="T7" fmla="*/ 6 h 192"/>
                <a:gd name="T8" fmla="*/ 25 w 89"/>
                <a:gd name="T9" fmla="*/ 10 h 192"/>
                <a:gd name="T10" fmla="*/ 22 w 89"/>
                <a:gd name="T11" fmla="*/ 14 h 192"/>
                <a:gd name="T12" fmla="*/ 17 w 89"/>
                <a:gd name="T13" fmla="*/ 22 h 192"/>
                <a:gd name="T14" fmla="*/ 11 w 89"/>
                <a:gd name="T15" fmla="*/ 35 h 192"/>
                <a:gd name="T16" fmla="*/ 6 w 89"/>
                <a:gd name="T17" fmla="*/ 51 h 192"/>
                <a:gd name="T18" fmla="*/ 2 w 89"/>
                <a:gd name="T19" fmla="*/ 68 h 192"/>
                <a:gd name="T20" fmla="*/ 1 w 89"/>
                <a:gd name="T21" fmla="*/ 86 h 192"/>
                <a:gd name="T22" fmla="*/ 1 w 89"/>
                <a:gd name="T23" fmla="*/ 106 h 192"/>
                <a:gd name="T24" fmla="*/ 2 w 89"/>
                <a:gd name="T25" fmla="*/ 125 h 192"/>
                <a:gd name="T26" fmla="*/ 6 w 89"/>
                <a:gd name="T27" fmla="*/ 142 h 192"/>
                <a:gd name="T28" fmla="*/ 11 w 89"/>
                <a:gd name="T29" fmla="*/ 157 h 192"/>
                <a:gd name="T30" fmla="*/ 17 w 89"/>
                <a:gd name="T31" fmla="*/ 170 h 192"/>
                <a:gd name="T32" fmla="*/ 22 w 89"/>
                <a:gd name="T33" fmla="*/ 178 h 192"/>
                <a:gd name="T34" fmla="*/ 25 w 89"/>
                <a:gd name="T35" fmla="*/ 182 h 192"/>
                <a:gd name="T36" fmla="*/ 30 w 89"/>
                <a:gd name="T37" fmla="*/ 186 h 192"/>
                <a:gd name="T38" fmla="*/ 34 w 89"/>
                <a:gd name="T39" fmla="*/ 189 h 192"/>
                <a:gd name="T40" fmla="*/ 38 w 89"/>
                <a:gd name="T41" fmla="*/ 191 h 192"/>
                <a:gd name="T42" fmla="*/ 42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8 w 89"/>
                <a:gd name="T55" fmla="*/ 178 h 192"/>
                <a:gd name="T56" fmla="*/ 73 w 89"/>
                <a:gd name="T57" fmla="*/ 170 h 192"/>
                <a:gd name="T58" fmla="*/ 79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9 w 89"/>
                <a:gd name="T73" fmla="*/ 35 h 192"/>
                <a:gd name="T74" fmla="*/ 73 w 89"/>
                <a:gd name="T75" fmla="*/ 22 h 192"/>
                <a:gd name="T76" fmla="*/ 68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4214" name="Freeform 4"/>
            <p:cNvSpPr>
              <a:spLocks/>
            </p:cNvSpPr>
            <p:nvPr/>
          </p:nvSpPr>
          <p:spPr bwMode="auto">
            <a:xfrm>
              <a:off x="2819" y="1154"/>
              <a:ext cx="89" cy="192"/>
            </a:xfrm>
            <a:custGeom>
              <a:avLst/>
              <a:gdLst>
                <a:gd name="T0" fmla="*/ 42 w 89"/>
                <a:gd name="T1" fmla="*/ 0 h 192"/>
                <a:gd name="T2" fmla="*/ 38 w 89"/>
                <a:gd name="T3" fmla="*/ 1 h 192"/>
                <a:gd name="T4" fmla="*/ 34 w 89"/>
                <a:gd name="T5" fmla="*/ 3 h 192"/>
                <a:gd name="T6" fmla="*/ 30 w 89"/>
                <a:gd name="T7" fmla="*/ 6 h 192"/>
                <a:gd name="T8" fmla="*/ 25 w 89"/>
                <a:gd name="T9" fmla="*/ 10 h 192"/>
                <a:gd name="T10" fmla="*/ 22 w 89"/>
                <a:gd name="T11" fmla="*/ 14 h 192"/>
                <a:gd name="T12" fmla="*/ 17 w 89"/>
                <a:gd name="T13" fmla="*/ 22 h 192"/>
                <a:gd name="T14" fmla="*/ 11 w 89"/>
                <a:gd name="T15" fmla="*/ 35 h 192"/>
                <a:gd name="T16" fmla="*/ 6 w 89"/>
                <a:gd name="T17" fmla="*/ 51 h 192"/>
                <a:gd name="T18" fmla="*/ 2 w 89"/>
                <a:gd name="T19" fmla="*/ 68 h 192"/>
                <a:gd name="T20" fmla="*/ 1 w 89"/>
                <a:gd name="T21" fmla="*/ 86 h 192"/>
                <a:gd name="T22" fmla="*/ 1 w 89"/>
                <a:gd name="T23" fmla="*/ 106 h 192"/>
                <a:gd name="T24" fmla="*/ 2 w 89"/>
                <a:gd name="T25" fmla="*/ 125 h 192"/>
                <a:gd name="T26" fmla="*/ 6 w 89"/>
                <a:gd name="T27" fmla="*/ 142 h 192"/>
                <a:gd name="T28" fmla="*/ 11 w 89"/>
                <a:gd name="T29" fmla="*/ 157 h 192"/>
                <a:gd name="T30" fmla="*/ 17 w 89"/>
                <a:gd name="T31" fmla="*/ 170 h 192"/>
                <a:gd name="T32" fmla="*/ 22 w 89"/>
                <a:gd name="T33" fmla="*/ 178 h 192"/>
                <a:gd name="T34" fmla="*/ 25 w 89"/>
                <a:gd name="T35" fmla="*/ 182 h 192"/>
                <a:gd name="T36" fmla="*/ 30 w 89"/>
                <a:gd name="T37" fmla="*/ 186 h 192"/>
                <a:gd name="T38" fmla="*/ 34 w 89"/>
                <a:gd name="T39" fmla="*/ 189 h 192"/>
                <a:gd name="T40" fmla="*/ 38 w 89"/>
                <a:gd name="T41" fmla="*/ 191 h 192"/>
                <a:gd name="T42" fmla="*/ 42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8 w 89"/>
                <a:gd name="T55" fmla="*/ 178 h 192"/>
                <a:gd name="T56" fmla="*/ 73 w 89"/>
                <a:gd name="T57" fmla="*/ 170 h 192"/>
                <a:gd name="T58" fmla="*/ 79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9 w 89"/>
                <a:gd name="T73" fmla="*/ 35 h 192"/>
                <a:gd name="T74" fmla="*/ 73 w 89"/>
                <a:gd name="T75" fmla="*/ 22 h 192"/>
                <a:gd name="T76" fmla="*/ 68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path>
              </a:pathLst>
            </a:custGeom>
            <a:solidFill>
              <a:srgbClr val="FFFFCC"/>
            </a:solidFill>
            <a:ln w="1587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215" name="Freeform 5"/>
            <p:cNvSpPr>
              <a:spLocks/>
            </p:cNvSpPr>
            <p:nvPr/>
          </p:nvSpPr>
          <p:spPr bwMode="auto">
            <a:xfrm>
              <a:off x="2908" y="1154"/>
              <a:ext cx="89" cy="192"/>
            </a:xfrm>
            <a:custGeom>
              <a:avLst/>
              <a:gdLst>
                <a:gd name="T0" fmla="*/ 41 w 89"/>
                <a:gd name="T1" fmla="*/ 0 h 192"/>
                <a:gd name="T2" fmla="*/ 37 w 89"/>
                <a:gd name="T3" fmla="*/ 1 h 192"/>
                <a:gd name="T4" fmla="*/ 33 w 89"/>
                <a:gd name="T5" fmla="*/ 3 h 192"/>
                <a:gd name="T6" fmla="*/ 29 w 89"/>
                <a:gd name="T7" fmla="*/ 6 h 192"/>
                <a:gd name="T8" fmla="*/ 25 w 89"/>
                <a:gd name="T9" fmla="*/ 10 h 192"/>
                <a:gd name="T10" fmla="*/ 21 w 89"/>
                <a:gd name="T11" fmla="*/ 14 h 192"/>
                <a:gd name="T12" fmla="*/ 16 w 89"/>
                <a:gd name="T13" fmla="*/ 22 h 192"/>
                <a:gd name="T14" fmla="*/ 10 w 89"/>
                <a:gd name="T15" fmla="*/ 35 h 192"/>
                <a:gd name="T16" fmla="*/ 5 w 89"/>
                <a:gd name="T17" fmla="*/ 51 h 192"/>
                <a:gd name="T18" fmla="*/ 2 w 89"/>
                <a:gd name="T19" fmla="*/ 68 h 192"/>
                <a:gd name="T20" fmla="*/ 0 w 89"/>
                <a:gd name="T21" fmla="*/ 86 h 192"/>
                <a:gd name="T22" fmla="*/ 0 w 89"/>
                <a:gd name="T23" fmla="*/ 106 h 192"/>
                <a:gd name="T24" fmla="*/ 2 w 89"/>
                <a:gd name="T25" fmla="*/ 125 h 192"/>
                <a:gd name="T26" fmla="*/ 5 w 89"/>
                <a:gd name="T27" fmla="*/ 142 h 192"/>
                <a:gd name="T28" fmla="*/ 10 w 89"/>
                <a:gd name="T29" fmla="*/ 157 h 192"/>
                <a:gd name="T30" fmla="*/ 16 w 89"/>
                <a:gd name="T31" fmla="*/ 170 h 192"/>
                <a:gd name="T32" fmla="*/ 21 w 89"/>
                <a:gd name="T33" fmla="*/ 178 h 192"/>
                <a:gd name="T34" fmla="*/ 25 w 89"/>
                <a:gd name="T35" fmla="*/ 182 h 192"/>
                <a:gd name="T36" fmla="*/ 29 w 89"/>
                <a:gd name="T37" fmla="*/ 186 h 192"/>
                <a:gd name="T38" fmla="*/ 33 w 89"/>
                <a:gd name="T39" fmla="*/ 189 h 192"/>
                <a:gd name="T40" fmla="*/ 37 w 89"/>
                <a:gd name="T41" fmla="*/ 191 h 192"/>
                <a:gd name="T42" fmla="*/ 41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7 w 89"/>
                <a:gd name="T55" fmla="*/ 178 h 192"/>
                <a:gd name="T56" fmla="*/ 73 w 89"/>
                <a:gd name="T57" fmla="*/ 170 h 192"/>
                <a:gd name="T58" fmla="*/ 78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8 w 89"/>
                <a:gd name="T73" fmla="*/ 35 h 192"/>
                <a:gd name="T74" fmla="*/ 73 w 89"/>
                <a:gd name="T75" fmla="*/ 22 h 192"/>
                <a:gd name="T76" fmla="*/ 67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4216" name="Freeform 6"/>
            <p:cNvSpPr>
              <a:spLocks/>
            </p:cNvSpPr>
            <p:nvPr/>
          </p:nvSpPr>
          <p:spPr bwMode="auto">
            <a:xfrm>
              <a:off x="2908" y="1154"/>
              <a:ext cx="89" cy="192"/>
            </a:xfrm>
            <a:custGeom>
              <a:avLst/>
              <a:gdLst>
                <a:gd name="T0" fmla="*/ 41 w 89"/>
                <a:gd name="T1" fmla="*/ 0 h 192"/>
                <a:gd name="T2" fmla="*/ 37 w 89"/>
                <a:gd name="T3" fmla="*/ 1 h 192"/>
                <a:gd name="T4" fmla="*/ 33 w 89"/>
                <a:gd name="T5" fmla="*/ 3 h 192"/>
                <a:gd name="T6" fmla="*/ 29 w 89"/>
                <a:gd name="T7" fmla="*/ 6 h 192"/>
                <a:gd name="T8" fmla="*/ 25 w 89"/>
                <a:gd name="T9" fmla="*/ 10 h 192"/>
                <a:gd name="T10" fmla="*/ 21 w 89"/>
                <a:gd name="T11" fmla="*/ 14 h 192"/>
                <a:gd name="T12" fmla="*/ 16 w 89"/>
                <a:gd name="T13" fmla="*/ 22 h 192"/>
                <a:gd name="T14" fmla="*/ 10 w 89"/>
                <a:gd name="T15" fmla="*/ 35 h 192"/>
                <a:gd name="T16" fmla="*/ 5 w 89"/>
                <a:gd name="T17" fmla="*/ 51 h 192"/>
                <a:gd name="T18" fmla="*/ 2 w 89"/>
                <a:gd name="T19" fmla="*/ 68 h 192"/>
                <a:gd name="T20" fmla="*/ 0 w 89"/>
                <a:gd name="T21" fmla="*/ 86 h 192"/>
                <a:gd name="T22" fmla="*/ 0 w 89"/>
                <a:gd name="T23" fmla="*/ 106 h 192"/>
                <a:gd name="T24" fmla="*/ 2 w 89"/>
                <a:gd name="T25" fmla="*/ 125 h 192"/>
                <a:gd name="T26" fmla="*/ 5 w 89"/>
                <a:gd name="T27" fmla="*/ 142 h 192"/>
                <a:gd name="T28" fmla="*/ 10 w 89"/>
                <a:gd name="T29" fmla="*/ 157 h 192"/>
                <a:gd name="T30" fmla="*/ 16 w 89"/>
                <a:gd name="T31" fmla="*/ 170 h 192"/>
                <a:gd name="T32" fmla="*/ 21 w 89"/>
                <a:gd name="T33" fmla="*/ 178 h 192"/>
                <a:gd name="T34" fmla="*/ 25 w 89"/>
                <a:gd name="T35" fmla="*/ 182 h 192"/>
                <a:gd name="T36" fmla="*/ 29 w 89"/>
                <a:gd name="T37" fmla="*/ 186 h 192"/>
                <a:gd name="T38" fmla="*/ 33 w 89"/>
                <a:gd name="T39" fmla="*/ 189 h 192"/>
                <a:gd name="T40" fmla="*/ 37 w 89"/>
                <a:gd name="T41" fmla="*/ 191 h 192"/>
                <a:gd name="T42" fmla="*/ 41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7 w 89"/>
                <a:gd name="T55" fmla="*/ 178 h 192"/>
                <a:gd name="T56" fmla="*/ 73 w 89"/>
                <a:gd name="T57" fmla="*/ 170 h 192"/>
                <a:gd name="T58" fmla="*/ 78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8 w 89"/>
                <a:gd name="T73" fmla="*/ 35 h 192"/>
                <a:gd name="T74" fmla="*/ 73 w 89"/>
                <a:gd name="T75" fmla="*/ 22 h 192"/>
                <a:gd name="T76" fmla="*/ 67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217" name="Freeform 7"/>
            <p:cNvSpPr>
              <a:spLocks/>
            </p:cNvSpPr>
            <p:nvPr/>
          </p:nvSpPr>
          <p:spPr bwMode="auto">
            <a:xfrm>
              <a:off x="2997" y="1154"/>
              <a:ext cx="88" cy="192"/>
            </a:xfrm>
            <a:custGeom>
              <a:avLst/>
              <a:gdLst>
                <a:gd name="T0" fmla="*/ 41 w 88"/>
                <a:gd name="T1" fmla="*/ 0 h 192"/>
                <a:gd name="T2" fmla="*/ 37 w 88"/>
                <a:gd name="T3" fmla="*/ 1 h 192"/>
                <a:gd name="T4" fmla="*/ 32 w 88"/>
                <a:gd name="T5" fmla="*/ 3 h 192"/>
                <a:gd name="T6" fmla="*/ 29 w 88"/>
                <a:gd name="T7" fmla="*/ 6 h 192"/>
                <a:gd name="T8" fmla="*/ 24 w 88"/>
                <a:gd name="T9" fmla="*/ 10 h 192"/>
                <a:gd name="T10" fmla="*/ 21 w 88"/>
                <a:gd name="T11" fmla="*/ 14 h 192"/>
                <a:gd name="T12" fmla="*/ 15 w 88"/>
                <a:gd name="T13" fmla="*/ 22 h 192"/>
                <a:gd name="T14" fmla="*/ 9 w 88"/>
                <a:gd name="T15" fmla="*/ 35 h 192"/>
                <a:gd name="T16" fmla="*/ 5 w 88"/>
                <a:gd name="T17" fmla="*/ 51 h 192"/>
                <a:gd name="T18" fmla="*/ 1 w 88"/>
                <a:gd name="T19" fmla="*/ 68 h 192"/>
                <a:gd name="T20" fmla="*/ 0 w 88"/>
                <a:gd name="T21" fmla="*/ 86 h 192"/>
                <a:gd name="T22" fmla="*/ 0 w 88"/>
                <a:gd name="T23" fmla="*/ 106 h 192"/>
                <a:gd name="T24" fmla="*/ 1 w 88"/>
                <a:gd name="T25" fmla="*/ 125 h 192"/>
                <a:gd name="T26" fmla="*/ 5 w 88"/>
                <a:gd name="T27" fmla="*/ 142 h 192"/>
                <a:gd name="T28" fmla="*/ 9 w 88"/>
                <a:gd name="T29" fmla="*/ 157 h 192"/>
                <a:gd name="T30" fmla="*/ 15 w 88"/>
                <a:gd name="T31" fmla="*/ 170 h 192"/>
                <a:gd name="T32" fmla="*/ 21 w 88"/>
                <a:gd name="T33" fmla="*/ 178 h 192"/>
                <a:gd name="T34" fmla="*/ 24 w 88"/>
                <a:gd name="T35" fmla="*/ 182 h 192"/>
                <a:gd name="T36" fmla="*/ 29 w 88"/>
                <a:gd name="T37" fmla="*/ 186 h 192"/>
                <a:gd name="T38" fmla="*/ 32 w 88"/>
                <a:gd name="T39" fmla="*/ 189 h 192"/>
                <a:gd name="T40" fmla="*/ 37 w 88"/>
                <a:gd name="T41" fmla="*/ 191 h 192"/>
                <a:gd name="T42" fmla="*/ 41 w 88"/>
                <a:gd name="T43" fmla="*/ 192 h 192"/>
                <a:gd name="T44" fmla="*/ 46 w 88"/>
                <a:gd name="T45" fmla="*/ 192 h 192"/>
                <a:gd name="T46" fmla="*/ 50 w 88"/>
                <a:gd name="T47" fmla="*/ 191 h 192"/>
                <a:gd name="T48" fmla="*/ 55 w 88"/>
                <a:gd name="T49" fmla="*/ 189 h 192"/>
                <a:gd name="T50" fmla="*/ 59 w 88"/>
                <a:gd name="T51" fmla="*/ 186 h 192"/>
                <a:gd name="T52" fmla="*/ 63 w 88"/>
                <a:gd name="T53" fmla="*/ 182 h 192"/>
                <a:gd name="T54" fmla="*/ 66 w 88"/>
                <a:gd name="T55" fmla="*/ 178 h 192"/>
                <a:gd name="T56" fmla="*/ 72 w 88"/>
                <a:gd name="T57" fmla="*/ 170 h 192"/>
                <a:gd name="T58" fmla="*/ 77 w 88"/>
                <a:gd name="T59" fmla="*/ 157 h 192"/>
                <a:gd name="T60" fmla="*/ 83 w 88"/>
                <a:gd name="T61" fmla="*/ 142 h 192"/>
                <a:gd name="T62" fmla="*/ 86 w 88"/>
                <a:gd name="T63" fmla="*/ 125 h 192"/>
                <a:gd name="T64" fmla="*/ 87 w 88"/>
                <a:gd name="T65" fmla="*/ 106 h 192"/>
                <a:gd name="T66" fmla="*/ 87 w 88"/>
                <a:gd name="T67" fmla="*/ 86 h 192"/>
                <a:gd name="T68" fmla="*/ 86 w 88"/>
                <a:gd name="T69" fmla="*/ 68 h 192"/>
                <a:gd name="T70" fmla="*/ 83 w 88"/>
                <a:gd name="T71" fmla="*/ 51 h 192"/>
                <a:gd name="T72" fmla="*/ 77 w 88"/>
                <a:gd name="T73" fmla="*/ 35 h 192"/>
                <a:gd name="T74" fmla="*/ 72 w 88"/>
                <a:gd name="T75" fmla="*/ 22 h 192"/>
                <a:gd name="T76" fmla="*/ 66 w 88"/>
                <a:gd name="T77" fmla="*/ 14 h 192"/>
                <a:gd name="T78" fmla="*/ 63 w 88"/>
                <a:gd name="T79" fmla="*/ 10 h 192"/>
                <a:gd name="T80" fmla="*/ 59 w 88"/>
                <a:gd name="T81" fmla="*/ 6 h 192"/>
                <a:gd name="T82" fmla="*/ 55 w 88"/>
                <a:gd name="T83" fmla="*/ 3 h 192"/>
                <a:gd name="T84" fmla="*/ 50 w 88"/>
                <a:gd name="T85" fmla="*/ 1 h 192"/>
                <a:gd name="T86" fmla="*/ 46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4218" name="Freeform 8"/>
            <p:cNvSpPr>
              <a:spLocks/>
            </p:cNvSpPr>
            <p:nvPr/>
          </p:nvSpPr>
          <p:spPr bwMode="auto">
            <a:xfrm>
              <a:off x="2997" y="1154"/>
              <a:ext cx="88" cy="192"/>
            </a:xfrm>
            <a:custGeom>
              <a:avLst/>
              <a:gdLst>
                <a:gd name="T0" fmla="*/ 41 w 88"/>
                <a:gd name="T1" fmla="*/ 0 h 192"/>
                <a:gd name="T2" fmla="*/ 37 w 88"/>
                <a:gd name="T3" fmla="*/ 1 h 192"/>
                <a:gd name="T4" fmla="*/ 32 w 88"/>
                <a:gd name="T5" fmla="*/ 3 h 192"/>
                <a:gd name="T6" fmla="*/ 29 w 88"/>
                <a:gd name="T7" fmla="*/ 6 h 192"/>
                <a:gd name="T8" fmla="*/ 24 w 88"/>
                <a:gd name="T9" fmla="*/ 10 h 192"/>
                <a:gd name="T10" fmla="*/ 21 w 88"/>
                <a:gd name="T11" fmla="*/ 14 h 192"/>
                <a:gd name="T12" fmla="*/ 15 w 88"/>
                <a:gd name="T13" fmla="*/ 22 h 192"/>
                <a:gd name="T14" fmla="*/ 9 w 88"/>
                <a:gd name="T15" fmla="*/ 35 h 192"/>
                <a:gd name="T16" fmla="*/ 5 w 88"/>
                <a:gd name="T17" fmla="*/ 51 h 192"/>
                <a:gd name="T18" fmla="*/ 1 w 88"/>
                <a:gd name="T19" fmla="*/ 68 h 192"/>
                <a:gd name="T20" fmla="*/ 0 w 88"/>
                <a:gd name="T21" fmla="*/ 86 h 192"/>
                <a:gd name="T22" fmla="*/ 0 w 88"/>
                <a:gd name="T23" fmla="*/ 106 h 192"/>
                <a:gd name="T24" fmla="*/ 1 w 88"/>
                <a:gd name="T25" fmla="*/ 125 h 192"/>
                <a:gd name="T26" fmla="*/ 5 w 88"/>
                <a:gd name="T27" fmla="*/ 142 h 192"/>
                <a:gd name="T28" fmla="*/ 9 w 88"/>
                <a:gd name="T29" fmla="*/ 157 h 192"/>
                <a:gd name="T30" fmla="*/ 15 w 88"/>
                <a:gd name="T31" fmla="*/ 170 h 192"/>
                <a:gd name="T32" fmla="*/ 21 w 88"/>
                <a:gd name="T33" fmla="*/ 178 h 192"/>
                <a:gd name="T34" fmla="*/ 24 w 88"/>
                <a:gd name="T35" fmla="*/ 182 h 192"/>
                <a:gd name="T36" fmla="*/ 29 w 88"/>
                <a:gd name="T37" fmla="*/ 186 h 192"/>
                <a:gd name="T38" fmla="*/ 32 w 88"/>
                <a:gd name="T39" fmla="*/ 189 h 192"/>
                <a:gd name="T40" fmla="*/ 37 w 88"/>
                <a:gd name="T41" fmla="*/ 191 h 192"/>
                <a:gd name="T42" fmla="*/ 41 w 88"/>
                <a:gd name="T43" fmla="*/ 192 h 192"/>
                <a:gd name="T44" fmla="*/ 46 w 88"/>
                <a:gd name="T45" fmla="*/ 192 h 192"/>
                <a:gd name="T46" fmla="*/ 50 w 88"/>
                <a:gd name="T47" fmla="*/ 191 h 192"/>
                <a:gd name="T48" fmla="*/ 55 w 88"/>
                <a:gd name="T49" fmla="*/ 189 h 192"/>
                <a:gd name="T50" fmla="*/ 59 w 88"/>
                <a:gd name="T51" fmla="*/ 186 h 192"/>
                <a:gd name="T52" fmla="*/ 63 w 88"/>
                <a:gd name="T53" fmla="*/ 182 h 192"/>
                <a:gd name="T54" fmla="*/ 66 w 88"/>
                <a:gd name="T55" fmla="*/ 178 h 192"/>
                <a:gd name="T56" fmla="*/ 72 w 88"/>
                <a:gd name="T57" fmla="*/ 170 h 192"/>
                <a:gd name="T58" fmla="*/ 77 w 88"/>
                <a:gd name="T59" fmla="*/ 157 h 192"/>
                <a:gd name="T60" fmla="*/ 83 w 88"/>
                <a:gd name="T61" fmla="*/ 142 h 192"/>
                <a:gd name="T62" fmla="*/ 86 w 88"/>
                <a:gd name="T63" fmla="*/ 125 h 192"/>
                <a:gd name="T64" fmla="*/ 87 w 88"/>
                <a:gd name="T65" fmla="*/ 106 h 192"/>
                <a:gd name="T66" fmla="*/ 87 w 88"/>
                <a:gd name="T67" fmla="*/ 86 h 192"/>
                <a:gd name="T68" fmla="*/ 86 w 88"/>
                <a:gd name="T69" fmla="*/ 68 h 192"/>
                <a:gd name="T70" fmla="*/ 83 w 88"/>
                <a:gd name="T71" fmla="*/ 51 h 192"/>
                <a:gd name="T72" fmla="*/ 77 w 88"/>
                <a:gd name="T73" fmla="*/ 35 h 192"/>
                <a:gd name="T74" fmla="*/ 72 w 88"/>
                <a:gd name="T75" fmla="*/ 22 h 192"/>
                <a:gd name="T76" fmla="*/ 66 w 88"/>
                <a:gd name="T77" fmla="*/ 14 h 192"/>
                <a:gd name="T78" fmla="*/ 63 w 88"/>
                <a:gd name="T79" fmla="*/ 10 h 192"/>
                <a:gd name="T80" fmla="*/ 59 w 88"/>
                <a:gd name="T81" fmla="*/ 6 h 192"/>
                <a:gd name="T82" fmla="*/ 55 w 88"/>
                <a:gd name="T83" fmla="*/ 3 h 192"/>
                <a:gd name="T84" fmla="*/ 50 w 88"/>
                <a:gd name="T85" fmla="*/ 1 h 192"/>
                <a:gd name="T86" fmla="*/ 46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path>
              </a:pathLst>
            </a:custGeom>
            <a:solidFill>
              <a:srgbClr val="FFFFCC"/>
            </a:solidFill>
            <a:ln w="1587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219" name="Rectangle 9"/>
            <p:cNvSpPr>
              <a:spLocks noChangeArrowheads="1"/>
            </p:cNvSpPr>
            <p:nvPr/>
          </p:nvSpPr>
          <p:spPr bwMode="auto">
            <a:xfrm>
              <a:off x="2819" y="1250"/>
              <a:ext cx="284" cy="19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4220" name="Rectangle 10"/>
            <p:cNvSpPr>
              <a:spLocks noChangeArrowheads="1"/>
            </p:cNvSpPr>
            <p:nvPr/>
          </p:nvSpPr>
          <p:spPr bwMode="auto">
            <a:xfrm>
              <a:off x="2908" y="1298"/>
              <a:ext cx="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221" name="Freeform 31"/>
            <p:cNvSpPr>
              <a:spLocks noEditPoints="1"/>
            </p:cNvSpPr>
            <p:nvPr/>
          </p:nvSpPr>
          <p:spPr bwMode="auto">
            <a:xfrm>
              <a:off x="2775" y="1076"/>
              <a:ext cx="345" cy="50"/>
            </a:xfrm>
            <a:custGeom>
              <a:avLst/>
              <a:gdLst>
                <a:gd name="T0" fmla="*/ 6 w 345"/>
                <a:gd name="T1" fmla="*/ 19 h 50"/>
                <a:gd name="T2" fmla="*/ 308 w 345"/>
                <a:gd name="T3" fmla="*/ 19 h 50"/>
                <a:gd name="T4" fmla="*/ 310 w 345"/>
                <a:gd name="T5" fmla="*/ 19 h 50"/>
                <a:gd name="T6" fmla="*/ 311 w 345"/>
                <a:gd name="T7" fmla="*/ 19 h 50"/>
                <a:gd name="T8" fmla="*/ 312 w 345"/>
                <a:gd name="T9" fmla="*/ 19 h 50"/>
                <a:gd name="T10" fmla="*/ 313 w 345"/>
                <a:gd name="T11" fmla="*/ 20 h 50"/>
                <a:gd name="T12" fmla="*/ 314 w 345"/>
                <a:gd name="T13" fmla="*/ 22 h 50"/>
                <a:gd name="T14" fmla="*/ 314 w 345"/>
                <a:gd name="T15" fmla="*/ 22 h 50"/>
                <a:gd name="T16" fmla="*/ 314 w 345"/>
                <a:gd name="T17" fmla="*/ 24 h 50"/>
                <a:gd name="T18" fmla="*/ 314 w 345"/>
                <a:gd name="T19" fmla="*/ 25 h 50"/>
                <a:gd name="T20" fmla="*/ 314 w 345"/>
                <a:gd name="T21" fmla="*/ 26 h 50"/>
                <a:gd name="T22" fmla="*/ 314 w 345"/>
                <a:gd name="T23" fmla="*/ 27 h 50"/>
                <a:gd name="T24" fmla="*/ 314 w 345"/>
                <a:gd name="T25" fmla="*/ 28 h 50"/>
                <a:gd name="T26" fmla="*/ 313 w 345"/>
                <a:gd name="T27" fmla="*/ 29 h 50"/>
                <a:gd name="T28" fmla="*/ 312 w 345"/>
                <a:gd name="T29" fmla="*/ 30 h 50"/>
                <a:gd name="T30" fmla="*/ 311 w 345"/>
                <a:gd name="T31" fmla="*/ 30 h 50"/>
                <a:gd name="T32" fmla="*/ 310 w 345"/>
                <a:gd name="T33" fmla="*/ 31 h 50"/>
                <a:gd name="T34" fmla="*/ 308 w 345"/>
                <a:gd name="T35" fmla="*/ 31 h 50"/>
                <a:gd name="T36" fmla="*/ 6 w 345"/>
                <a:gd name="T37" fmla="*/ 31 h 50"/>
                <a:gd name="T38" fmla="*/ 4 w 345"/>
                <a:gd name="T39" fmla="*/ 31 h 50"/>
                <a:gd name="T40" fmla="*/ 4 w 345"/>
                <a:gd name="T41" fmla="*/ 30 h 50"/>
                <a:gd name="T42" fmla="*/ 2 w 345"/>
                <a:gd name="T43" fmla="*/ 30 h 50"/>
                <a:gd name="T44" fmla="*/ 1 w 345"/>
                <a:gd name="T45" fmla="*/ 29 h 50"/>
                <a:gd name="T46" fmla="*/ 1 w 345"/>
                <a:gd name="T47" fmla="*/ 28 h 50"/>
                <a:gd name="T48" fmla="*/ 0 w 345"/>
                <a:gd name="T49" fmla="*/ 27 h 50"/>
                <a:gd name="T50" fmla="*/ 0 w 345"/>
                <a:gd name="T51" fmla="*/ 26 h 50"/>
                <a:gd name="T52" fmla="*/ 0 w 345"/>
                <a:gd name="T53" fmla="*/ 25 h 50"/>
                <a:gd name="T54" fmla="*/ 0 w 345"/>
                <a:gd name="T55" fmla="*/ 24 h 50"/>
                <a:gd name="T56" fmla="*/ 0 w 345"/>
                <a:gd name="T57" fmla="*/ 22 h 50"/>
                <a:gd name="T58" fmla="*/ 1 w 345"/>
                <a:gd name="T59" fmla="*/ 22 h 50"/>
                <a:gd name="T60" fmla="*/ 1 w 345"/>
                <a:gd name="T61" fmla="*/ 20 h 50"/>
                <a:gd name="T62" fmla="*/ 2 w 345"/>
                <a:gd name="T63" fmla="*/ 19 h 50"/>
                <a:gd name="T64" fmla="*/ 4 w 345"/>
                <a:gd name="T65" fmla="*/ 19 h 50"/>
                <a:gd name="T66" fmla="*/ 4 w 345"/>
                <a:gd name="T67" fmla="*/ 19 h 50"/>
                <a:gd name="T68" fmla="*/ 6 w 345"/>
                <a:gd name="T69" fmla="*/ 19 h 50"/>
                <a:gd name="T70" fmla="*/ 6 w 345"/>
                <a:gd name="T71" fmla="*/ 19 h 50"/>
                <a:gd name="T72" fmla="*/ 296 w 345"/>
                <a:gd name="T73" fmla="*/ 0 h 50"/>
                <a:gd name="T74" fmla="*/ 345 w 345"/>
                <a:gd name="T75" fmla="*/ 25 h 50"/>
                <a:gd name="T76" fmla="*/ 296 w 345"/>
                <a:gd name="T77" fmla="*/ 50 h 50"/>
                <a:gd name="T78" fmla="*/ 296 w 345"/>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5" h="50">
                  <a:moveTo>
                    <a:pt x="6" y="19"/>
                  </a:moveTo>
                  <a:lnTo>
                    <a:pt x="308" y="19"/>
                  </a:lnTo>
                  <a:lnTo>
                    <a:pt x="310" y="19"/>
                  </a:lnTo>
                  <a:lnTo>
                    <a:pt x="311" y="19"/>
                  </a:lnTo>
                  <a:lnTo>
                    <a:pt x="312" y="19"/>
                  </a:lnTo>
                  <a:lnTo>
                    <a:pt x="313" y="20"/>
                  </a:lnTo>
                  <a:lnTo>
                    <a:pt x="314" y="22"/>
                  </a:lnTo>
                  <a:lnTo>
                    <a:pt x="314" y="24"/>
                  </a:lnTo>
                  <a:lnTo>
                    <a:pt x="314" y="25"/>
                  </a:lnTo>
                  <a:lnTo>
                    <a:pt x="314" y="26"/>
                  </a:lnTo>
                  <a:lnTo>
                    <a:pt x="314" y="27"/>
                  </a:lnTo>
                  <a:lnTo>
                    <a:pt x="314" y="28"/>
                  </a:lnTo>
                  <a:lnTo>
                    <a:pt x="313" y="29"/>
                  </a:lnTo>
                  <a:lnTo>
                    <a:pt x="312" y="30"/>
                  </a:lnTo>
                  <a:lnTo>
                    <a:pt x="311" y="30"/>
                  </a:lnTo>
                  <a:lnTo>
                    <a:pt x="310" y="31"/>
                  </a:lnTo>
                  <a:lnTo>
                    <a:pt x="308" y="31"/>
                  </a:lnTo>
                  <a:lnTo>
                    <a:pt x="6" y="31"/>
                  </a:lnTo>
                  <a:lnTo>
                    <a:pt x="4" y="31"/>
                  </a:lnTo>
                  <a:lnTo>
                    <a:pt x="4" y="30"/>
                  </a:lnTo>
                  <a:lnTo>
                    <a:pt x="2" y="30"/>
                  </a:lnTo>
                  <a:lnTo>
                    <a:pt x="1" y="29"/>
                  </a:lnTo>
                  <a:lnTo>
                    <a:pt x="1" y="28"/>
                  </a:lnTo>
                  <a:lnTo>
                    <a:pt x="0" y="27"/>
                  </a:lnTo>
                  <a:lnTo>
                    <a:pt x="0" y="26"/>
                  </a:lnTo>
                  <a:lnTo>
                    <a:pt x="0" y="25"/>
                  </a:lnTo>
                  <a:lnTo>
                    <a:pt x="0" y="24"/>
                  </a:lnTo>
                  <a:lnTo>
                    <a:pt x="0" y="22"/>
                  </a:lnTo>
                  <a:lnTo>
                    <a:pt x="1" y="22"/>
                  </a:lnTo>
                  <a:lnTo>
                    <a:pt x="1" y="20"/>
                  </a:lnTo>
                  <a:lnTo>
                    <a:pt x="2" y="19"/>
                  </a:lnTo>
                  <a:lnTo>
                    <a:pt x="4" y="19"/>
                  </a:lnTo>
                  <a:lnTo>
                    <a:pt x="6" y="19"/>
                  </a:lnTo>
                  <a:close/>
                  <a:moveTo>
                    <a:pt x="296" y="0"/>
                  </a:moveTo>
                  <a:lnTo>
                    <a:pt x="345" y="25"/>
                  </a:lnTo>
                  <a:lnTo>
                    <a:pt x="296" y="50"/>
                  </a:lnTo>
                  <a:lnTo>
                    <a:pt x="296" y="0"/>
                  </a:lnTo>
                  <a:close/>
                </a:path>
              </a:pathLst>
            </a:custGeom>
            <a:solidFill>
              <a:srgbClr val="000000"/>
            </a:solidFill>
            <a:ln w="1588">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222" name="Rectangle 32"/>
            <p:cNvSpPr>
              <a:spLocks noChangeArrowheads="1"/>
            </p:cNvSpPr>
            <p:nvPr/>
          </p:nvSpPr>
          <p:spPr bwMode="auto">
            <a:xfrm>
              <a:off x="2887" y="874"/>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i</a:t>
              </a:r>
              <a:endParaRPr lang="en-US" altLang="en-US">
                <a:solidFill>
                  <a:srgbClr val="000000"/>
                </a:solidFill>
              </a:endParaRPr>
            </a:p>
          </p:txBody>
        </p:sp>
        <p:sp>
          <p:nvSpPr>
            <p:cNvPr id="4223" name="Rectangle 33"/>
            <p:cNvSpPr>
              <a:spLocks noChangeArrowheads="1"/>
            </p:cNvSpPr>
            <p:nvPr/>
          </p:nvSpPr>
          <p:spPr bwMode="auto">
            <a:xfrm>
              <a:off x="2929" y="933"/>
              <a:ext cx="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L</a:t>
              </a:r>
              <a:endParaRPr lang="en-US" altLang="en-US">
                <a:solidFill>
                  <a:srgbClr val="000000"/>
                </a:solidFill>
              </a:endParaRPr>
            </a:p>
          </p:txBody>
        </p:sp>
        <p:sp>
          <p:nvSpPr>
            <p:cNvPr id="4224" name="Rectangle 34"/>
            <p:cNvSpPr>
              <a:spLocks noChangeArrowheads="1"/>
            </p:cNvSpPr>
            <p:nvPr/>
          </p:nvSpPr>
          <p:spPr bwMode="auto">
            <a:xfrm>
              <a:off x="3004" y="874"/>
              <a:ext cx="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225" name="Rectangle 35"/>
            <p:cNvSpPr>
              <a:spLocks noChangeArrowheads="1"/>
            </p:cNvSpPr>
            <p:nvPr/>
          </p:nvSpPr>
          <p:spPr bwMode="auto">
            <a:xfrm>
              <a:off x="2870" y="1257"/>
              <a:ext cx="9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L</a:t>
              </a:r>
              <a:endParaRPr lang="en-US" altLang="en-US">
                <a:solidFill>
                  <a:srgbClr val="000000"/>
                </a:solidFill>
              </a:endParaRPr>
            </a:p>
          </p:txBody>
        </p:sp>
        <p:sp>
          <p:nvSpPr>
            <p:cNvPr id="4226" name="Rectangle 52"/>
            <p:cNvSpPr>
              <a:spLocks noChangeArrowheads="1"/>
            </p:cNvSpPr>
            <p:nvPr/>
          </p:nvSpPr>
          <p:spPr bwMode="auto">
            <a:xfrm>
              <a:off x="2762" y="680"/>
              <a:ext cx="20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v</a:t>
              </a:r>
              <a:endParaRPr lang="en-US" altLang="en-US">
                <a:solidFill>
                  <a:srgbClr val="000000"/>
                </a:solidFill>
              </a:endParaRPr>
            </a:p>
          </p:txBody>
        </p:sp>
        <p:sp>
          <p:nvSpPr>
            <p:cNvPr id="4227" name="Rectangle 53"/>
            <p:cNvSpPr>
              <a:spLocks noChangeArrowheads="1"/>
            </p:cNvSpPr>
            <p:nvPr/>
          </p:nvSpPr>
          <p:spPr bwMode="auto">
            <a:xfrm>
              <a:off x="2957" y="739"/>
              <a:ext cx="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L</a:t>
              </a:r>
              <a:endParaRPr lang="en-US" altLang="en-US">
                <a:solidFill>
                  <a:srgbClr val="000000"/>
                </a:solidFill>
              </a:endParaRPr>
            </a:p>
          </p:txBody>
        </p:sp>
        <p:sp>
          <p:nvSpPr>
            <p:cNvPr id="4228" name="Rectangle 54"/>
            <p:cNvSpPr>
              <a:spLocks noChangeArrowheads="1"/>
            </p:cNvSpPr>
            <p:nvPr/>
          </p:nvSpPr>
          <p:spPr bwMode="auto">
            <a:xfrm>
              <a:off x="3032" y="680"/>
              <a:ext cx="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229" name="Rectangle 55"/>
            <p:cNvSpPr>
              <a:spLocks noChangeArrowheads="1"/>
            </p:cNvSpPr>
            <p:nvPr/>
          </p:nvSpPr>
          <p:spPr bwMode="auto">
            <a:xfrm>
              <a:off x="3069" y="680"/>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a:t>
              </a:r>
              <a:endParaRPr lang="en-US" altLang="en-US">
                <a:solidFill>
                  <a:srgbClr val="000000"/>
                </a:solidFill>
              </a:endParaRPr>
            </a:p>
          </p:txBody>
        </p:sp>
        <p:sp>
          <p:nvSpPr>
            <p:cNvPr id="4230" name="Rectangle 56"/>
            <p:cNvSpPr>
              <a:spLocks noChangeArrowheads="1"/>
            </p:cNvSpPr>
            <p:nvPr/>
          </p:nvSpPr>
          <p:spPr bwMode="auto">
            <a:xfrm>
              <a:off x="3143" y="680"/>
              <a:ext cx="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grpSp>
      <p:sp>
        <p:nvSpPr>
          <p:cNvPr id="4136" name="Line 57"/>
          <p:cNvSpPr>
            <a:spLocks noChangeShapeType="1"/>
          </p:cNvSpPr>
          <p:nvPr/>
        </p:nvSpPr>
        <p:spPr bwMode="auto">
          <a:xfrm>
            <a:off x="4864100" y="1389063"/>
            <a:ext cx="0" cy="3063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4137" name="Line 59"/>
          <p:cNvSpPr>
            <a:spLocks noChangeShapeType="1"/>
          </p:cNvSpPr>
          <p:nvPr/>
        </p:nvSpPr>
        <p:spPr bwMode="auto">
          <a:xfrm>
            <a:off x="4864100" y="187642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grpSp>
        <p:nvGrpSpPr>
          <p:cNvPr id="55486" name="Group 190"/>
          <p:cNvGrpSpPr>
            <a:grpSpLocks/>
          </p:cNvGrpSpPr>
          <p:nvPr/>
        </p:nvGrpSpPr>
        <p:grpSpPr bwMode="auto">
          <a:xfrm>
            <a:off x="4721225" y="1695450"/>
            <a:ext cx="254000" cy="180975"/>
            <a:chOff x="2430" y="1448"/>
            <a:chExt cx="160" cy="114"/>
          </a:xfrm>
        </p:grpSpPr>
        <p:sp>
          <p:nvSpPr>
            <p:cNvPr id="4211" name="AutoShape 58"/>
            <p:cNvSpPr>
              <a:spLocks noChangeArrowheads="1"/>
            </p:cNvSpPr>
            <p:nvPr/>
          </p:nvSpPr>
          <p:spPr bwMode="auto">
            <a:xfrm>
              <a:off x="2452" y="1448"/>
              <a:ext cx="136" cy="114"/>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4212" name="Line 60"/>
            <p:cNvSpPr>
              <a:spLocks noChangeShapeType="1"/>
            </p:cNvSpPr>
            <p:nvPr/>
          </p:nvSpPr>
          <p:spPr bwMode="auto">
            <a:xfrm flipH="1">
              <a:off x="2430" y="1448"/>
              <a:ext cx="16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grpSp>
      <p:sp>
        <p:nvSpPr>
          <p:cNvPr id="4139" name="Line 111"/>
          <p:cNvSpPr>
            <a:spLocks noChangeShapeType="1"/>
          </p:cNvSpPr>
          <p:nvPr/>
        </p:nvSpPr>
        <p:spPr bwMode="auto">
          <a:xfrm>
            <a:off x="3748088" y="1389063"/>
            <a:ext cx="6127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grpSp>
        <p:nvGrpSpPr>
          <p:cNvPr id="55484" name="Group 188"/>
          <p:cNvGrpSpPr>
            <a:grpSpLocks/>
          </p:cNvGrpSpPr>
          <p:nvPr/>
        </p:nvGrpSpPr>
        <p:grpSpPr bwMode="auto">
          <a:xfrm>
            <a:off x="4356100" y="1136650"/>
            <a:ext cx="185738" cy="288925"/>
            <a:chOff x="2200" y="1096"/>
            <a:chExt cx="117" cy="182"/>
          </a:xfrm>
        </p:grpSpPr>
        <p:sp>
          <p:nvSpPr>
            <p:cNvPr id="4209" name="Line 112"/>
            <p:cNvSpPr>
              <a:spLocks noChangeShapeType="1"/>
            </p:cNvSpPr>
            <p:nvPr/>
          </p:nvSpPr>
          <p:spPr bwMode="auto">
            <a:xfrm flipV="1">
              <a:off x="2203" y="1119"/>
              <a:ext cx="114" cy="1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210" name="Line 119"/>
            <p:cNvSpPr>
              <a:spLocks noChangeShapeType="1"/>
            </p:cNvSpPr>
            <p:nvPr/>
          </p:nvSpPr>
          <p:spPr bwMode="auto">
            <a:xfrm>
              <a:off x="2200" y="1096"/>
              <a:ext cx="114" cy="18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grpSp>
      <p:sp>
        <p:nvSpPr>
          <p:cNvPr id="4141" name="Rectangle 123"/>
          <p:cNvSpPr>
            <a:spLocks noChangeArrowheads="1"/>
          </p:cNvSpPr>
          <p:nvPr/>
        </p:nvSpPr>
        <p:spPr bwMode="auto">
          <a:xfrm>
            <a:off x="898525" y="4221163"/>
            <a:ext cx="2628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2400" b="1">
                <a:solidFill>
                  <a:srgbClr val="000000"/>
                </a:solidFill>
              </a:rPr>
              <a:t>Boost converter </a:t>
            </a:r>
          </a:p>
        </p:txBody>
      </p:sp>
      <p:sp>
        <p:nvSpPr>
          <p:cNvPr id="4142" name="Line 132"/>
          <p:cNvSpPr>
            <a:spLocks noChangeShapeType="1"/>
          </p:cNvSpPr>
          <p:nvPr/>
        </p:nvSpPr>
        <p:spPr bwMode="auto">
          <a:xfrm>
            <a:off x="5973763" y="4902200"/>
            <a:ext cx="4794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43" name="Freeform 133"/>
          <p:cNvSpPr>
            <a:spLocks/>
          </p:cNvSpPr>
          <p:nvPr/>
        </p:nvSpPr>
        <p:spPr bwMode="auto">
          <a:xfrm>
            <a:off x="5973763" y="4972050"/>
            <a:ext cx="493712" cy="217488"/>
          </a:xfrm>
          <a:custGeom>
            <a:avLst/>
            <a:gdLst>
              <a:gd name="T0" fmla="*/ 222250 w 311"/>
              <a:gd name="T1" fmla="*/ 0 h 137"/>
              <a:gd name="T2" fmla="*/ 174625 w 311"/>
              <a:gd name="T3" fmla="*/ 4763 h 137"/>
              <a:gd name="T4" fmla="*/ 139700 w 311"/>
              <a:gd name="T5" fmla="*/ 9525 h 137"/>
              <a:gd name="T6" fmla="*/ 119062 w 311"/>
              <a:gd name="T7" fmla="*/ 14288 h 137"/>
              <a:gd name="T8" fmla="*/ 100012 w 311"/>
              <a:gd name="T9" fmla="*/ 20638 h 137"/>
              <a:gd name="T10" fmla="*/ 80962 w 311"/>
              <a:gd name="T11" fmla="*/ 26988 h 137"/>
              <a:gd name="T12" fmla="*/ 65087 w 311"/>
              <a:gd name="T13" fmla="*/ 34925 h 137"/>
              <a:gd name="T14" fmla="*/ 49212 w 311"/>
              <a:gd name="T15" fmla="*/ 42863 h 137"/>
              <a:gd name="T16" fmla="*/ 36512 w 311"/>
              <a:gd name="T17" fmla="*/ 52388 h 137"/>
              <a:gd name="T18" fmla="*/ 25400 w 311"/>
              <a:gd name="T19" fmla="*/ 60325 h 137"/>
              <a:gd name="T20" fmla="*/ 15875 w 311"/>
              <a:gd name="T21" fmla="*/ 71438 h 137"/>
              <a:gd name="T22" fmla="*/ 9525 w 311"/>
              <a:gd name="T23" fmla="*/ 80963 h 137"/>
              <a:gd name="T24" fmla="*/ 3175 w 311"/>
              <a:gd name="T25" fmla="*/ 92075 h 137"/>
              <a:gd name="T26" fmla="*/ 0 w 311"/>
              <a:gd name="T27" fmla="*/ 103188 h 137"/>
              <a:gd name="T28" fmla="*/ 0 w 311"/>
              <a:gd name="T29" fmla="*/ 114300 h 137"/>
              <a:gd name="T30" fmla="*/ 3175 w 311"/>
              <a:gd name="T31" fmla="*/ 125413 h 137"/>
              <a:gd name="T32" fmla="*/ 9525 w 311"/>
              <a:gd name="T33" fmla="*/ 134938 h 137"/>
              <a:gd name="T34" fmla="*/ 15875 w 311"/>
              <a:gd name="T35" fmla="*/ 146050 h 137"/>
              <a:gd name="T36" fmla="*/ 25400 w 311"/>
              <a:gd name="T37" fmla="*/ 155575 h 137"/>
              <a:gd name="T38" fmla="*/ 36512 w 311"/>
              <a:gd name="T39" fmla="*/ 165100 h 137"/>
              <a:gd name="T40" fmla="*/ 49212 w 311"/>
              <a:gd name="T41" fmla="*/ 174625 h 137"/>
              <a:gd name="T42" fmla="*/ 65087 w 311"/>
              <a:gd name="T43" fmla="*/ 182563 h 137"/>
              <a:gd name="T44" fmla="*/ 80962 w 311"/>
              <a:gd name="T45" fmla="*/ 188913 h 137"/>
              <a:gd name="T46" fmla="*/ 100012 w 311"/>
              <a:gd name="T47" fmla="*/ 196850 h 137"/>
              <a:gd name="T48" fmla="*/ 119062 w 311"/>
              <a:gd name="T49" fmla="*/ 201613 h 137"/>
              <a:gd name="T50" fmla="*/ 139700 w 311"/>
              <a:gd name="T51" fmla="*/ 206375 h 137"/>
              <a:gd name="T52" fmla="*/ 174625 w 311"/>
              <a:gd name="T53" fmla="*/ 212725 h 137"/>
              <a:gd name="T54" fmla="*/ 222250 w 311"/>
              <a:gd name="T55" fmla="*/ 217488 h 137"/>
              <a:gd name="T56" fmla="*/ 271462 w 311"/>
              <a:gd name="T57" fmla="*/ 217488 h 137"/>
              <a:gd name="T58" fmla="*/ 320675 w 311"/>
              <a:gd name="T59" fmla="*/ 212725 h 137"/>
              <a:gd name="T60" fmla="*/ 354012 w 311"/>
              <a:gd name="T61" fmla="*/ 206375 h 137"/>
              <a:gd name="T62" fmla="*/ 374650 w 311"/>
              <a:gd name="T63" fmla="*/ 201613 h 137"/>
              <a:gd name="T64" fmla="*/ 395287 w 311"/>
              <a:gd name="T65" fmla="*/ 196850 h 137"/>
              <a:gd name="T66" fmla="*/ 412750 w 311"/>
              <a:gd name="T67" fmla="*/ 188913 h 137"/>
              <a:gd name="T68" fmla="*/ 428625 w 311"/>
              <a:gd name="T69" fmla="*/ 182563 h 137"/>
              <a:gd name="T70" fmla="*/ 444500 w 311"/>
              <a:gd name="T71" fmla="*/ 174625 h 137"/>
              <a:gd name="T72" fmla="*/ 458787 w 311"/>
              <a:gd name="T73" fmla="*/ 165100 h 137"/>
              <a:gd name="T74" fmla="*/ 469900 w 311"/>
              <a:gd name="T75" fmla="*/ 155575 h 137"/>
              <a:gd name="T76" fmla="*/ 477837 w 311"/>
              <a:gd name="T77" fmla="*/ 146050 h 137"/>
              <a:gd name="T78" fmla="*/ 485775 w 311"/>
              <a:gd name="T79" fmla="*/ 134938 h 137"/>
              <a:gd name="T80" fmla="*/ 492125 w 311"/>
              <a:gd name="T81" fmla="*/ 125413 h 137"/>
              <a:gd name="T82" fmla="*/ 493712 w 311"/>
              <a:gd name="T83" fmla="*/ 114300 h 137"/>
              <a:gd name="T84" fmla="*/ 493712 w 311"/>
              <a:gd name="T85" fmla="*/ 103188 h 137"/>
              <a:gd name="T86" fmla="*/ 492125 w 311"/>
              <a:gd name="T87" fmla="*/ 92075 h 137"/>
              <a:gd name="T88" fmla="*/ 485775 w 311"/>
              <a:gd name="T89" fmla="*/ 80963 h 137"/>
              <a:gd name="T90" fmla="*/ 477837 w 311"/>
              <a:gd name="T91" fmla="*/ 71438 h 137"/>
              <a:gd name="T92" fmla="*/ 469900 w 311"/>
              <a:gd name="T93" fmla="*/ 60325 h 137"/>
              <a:gd name="T94" fmla="*/ 458787 w 311"/>
              <a:gd name="T95" fmla="*/ 52388 h 137"/>
              <a:gd name="T96" fmla="*/ 444500 w 311"/>
              <a:gd name="T97" fmla="*/ 42863 h 137"/>
              <a:gd name="T98" fmla="*/ 428625 w 311"/>
              <a:gd name="T99" fmla="*/ 34925 h 137"/>
              <a:gd name="T100" fmla="*/ 412750 w 311"/>
              <a:gd name="T101" fmla="*/ 26988 h 137"/>
              <a:gd name="T102" fmla="*/ 395287 w 311"/>
              <a:gd name="T103" fmla="*/ 20638 h 137"/>
              <a:gd name="T104" fmla="*/ 374650 w 311"/>
              <a:gd name="T105" fmla="*/ 14288 h 137"/>
              <a:gd name="T106" fmla="*/ 354012 w 311"/>
              <a:gd name="T107" fmla="*/ 9525 h 137"/>
              <a:gd name="T108" fmla="*/ 320675 w 311"/>
              <a:gd name="T109" fmla="*/ 4763 h 137"/>
              <a:gd name="T110" fmla="*/ 271462 w 311"/>
              <a:gd name="T111" fmla="*/ 0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1" h="137">
                <a:moveTo>
                  <a:pt x="156" y="0"/>
                </a:moveTo>
                <a:lnTo>
                  <a:pt x="140" y="0"/>
                </a:lnTo>
                <a:lnTo>
                  <a:pt x="125" y="0"/>
                </a:lnTo>
                <a:lnTo>
                  <a:pt x="110" y="3"/>
                </a:lnTo>
                <a:lnTo>
                  <a:pt x="95" y="5"/>
                </a:lnTo>
                <a:lnTo>
                  <a:pt x="88" y="6"/>
                </a:lnTo>
                <a:lnTo>
                  <a:pt x="82" y="8"/>
                </a:lnTo>
                <a:lnTo>
                  <a:pt x="75" y="9"/>
                </a:lnTo>
                <a:lnTo>
                  <a:pt x="69" y="11"/>
                </a:lnTo>
                <a:lnTo>
                  <a:pt x="63" y="13"/>
                </a:lnTo>
                <a:lnTo>
                  <a:pt x="57" y="15"/>
                </a:lnTo>
                <a:lnTo>
                  <a:pt x="51" y="17"/>
                </a:lnTo>
                <a:lnTo>
                  <a:pt x="46" y="20"/>
                </a:lnTo>
                <a:lnTo>
                  <a:pt x="41" y="22"/>
                </a:lnTo>
                <a:lnTo>
                  <a:pt x="36" y="25"/>
                </a:lnTo>
                <a:lnTo>
                  <a:pt x="31" y="27"/>
                </a:lnTo>
                <a:lnTo>
                  <a:pt x="27" y="30"/>
                </a:lnTo>
                <a:lnTo>
                  <a:pt x="23" y="33"/>
                </a:lnTo>
                <a:lnTo>
                  <a:pt x="19" y="35"/>
                </a:lnTo>
                <a:lnTo>
                  <a:pt x="16" y="38"/>
                </a:lnTo>
                <a:lnTo>
                  <a:pt x="13" y="42"/>
                </a:lnTo>
                <a:lnTo>
                  <a:pt x="10" y="45"/>
                </a:lnTo>
                <a:lnTo>
                  <a:pt x="7" y="48"/>
                </a:lnTo>
                <a:lnTo>
                  <a:pt x="6" y="51"/>
                </a:lnTo>
                <a:lnTo>
                  <a:pt x="3" y="54"/>
                </a:lnTo>
                <a:lnTo>
                  <a:pt x="2" y="58"/>
                </a:lnTo>
                <a:lnTo>
                  <a:pt x="1" y="61"/>
                </a:lnTo>
                <a:lnTo>
                  <a:pt x="0" y="65"/>
                </a:lnTo>
                <a:lnTo>
                  <a:pt x="0" y="68"/>
                </a:lnTo>
                <a:lnTo>
                  <a:pt x="0" y="72"/>
                </a:lnTo>
                <a:lnTo>
                  <a:pt x="1" y="75"/>
                </a:lnTo>
                <a:lnTo>
                  <a:pt x="2" y="79"/>
                </a:lnTo>
                <a:lnTo>
                  <a:pt x="3" y="82"/>
                </a:lnTo>
                <a:lnTo>
                  <a:pt x="6" y="85"/>
                </a:lnTo>
                <a:lnTo>
                  <a:pt x="7" y="89"/>
                </a:lnTo>
                <a:lnTo>
                  <a:pt x="10" y="92"/>
                </a:lnTo>
                <a:lnTo>
                  <a:pt x="13" y="95"/>
                </a:lnTo>
                <a:lnTo>
                  <a:pt x="16" y="98"/>
                </a:lnTo>
                <a:lnTo>
                  <a:pt x="19" y="101"/>
                </a:lnTo>
                <a:lnTo>
                  <a:pt x="23" y="104"/>
                </a:lnTo>
                <a:lnTo>
                  <a:pt x="27" y="107"/>
                </a:lnTo>
                <a:lnTo>
                  <a:pt x="31" y="110"/>
                </a:lnTo>
                <a:lnTo>
                  <a:pt x="36" y="112"/>
                </a:lnTo>
                <a:lnTo>
                  <a:pt x="41" y="115"/>
                </a:lnTo>
                <a:lnTo>
                  <a:pt x="46" y="117"/>
                </a:lnTo>
                <a:lnTo>
                  <a:pt x="51" y="119"/>
                </a:lnTo>
                <a:lnTo>
                  <a:pt x="57" y="122"/>
                </a:lnTo>
                <a:lnTo>
                  <a:pt x="63" y="124"/>
                </a:lnTo>
                <a:lnTo>
                  <a:pt x="69" y="125"/>
                </a:lnTo>
                <a:lnTo>
                  <a:pt x="75" y="127"/>
                </a:lnTo>
                <a:lnTo>
                  <a:pt x="82" y="129"/>
                </a:lnTo>
                <a:lnTo>
                  <a:pt x="88" y="130"/>
                </a:lnTo>
                <a:lnTo>
                  <a:pt x="95" y="132"/>
                </a:lnTo>
                <a:lnTo>
                  <a:pt x="110" y="134"/>
                </a:lnTo>
                <a:lnTo>
                  <a:pt x="125" y="136"/>
                </a:lnTo>
                <a:lnTo>
                  <a:pt x="140" y="137"/>
                </a:lnTo>
                <a:lnTo>
                  <a:pt x="156" y="137"/>
                </a:lnTo>
                <a:lnTo>
                  <a:pt x="171" y="137"/>
                </a:lnTo>
                <a:lnTo>
                  <a:pt x="187" y="136"/>
                </a:lnTo>
                <a:lnTo>
                  <a:pt x="202" y="134"/>
                </a:lnTo>
                <a:lnTo>
                  <a:pt x="216" y="132"/>
                </a:lnTo>
                <a:lnTo>
                  <a:pt x="223" y="130"/>
                </a:lnTo>
                <a:lnTo>
                  <a:pt x="230" y="129"/>
                </a:lnTo>
                <a:lnTo>
                  <a:pt x="236" y="127"/>
                </a:lnTo>
                <a:lnTo>
                  <a:pt x="242" y="125"/>
                </a:lnTo>
                <a:lnTo>
                  <a:pt x="249" y="124"/>
                </a:lnTo>
                <a:lnTo>
                  <a:pt x="255" y="122"/>
                </a:lnTo>
                <a:lnTo>
                  <a:pt x="260" y="119"/>
                </a:lnTo>
                <a:lnTo>
                  <a:pt x="266" y="117"/>
                </a:lnTo>
                <a:lnTo>
                  <a:pt x="270" y="115"/>
                </a:lnTo>
                <a:lnTo>
                  <a:pt x="276" y="112"/>
                </a:lnTo>
                <a:lnTo>
                  <a:pt x="280" y="110"/>
                </a:lnTo>
                <a:lnTo>
                  <a:pt x="284" y="107"/>
                </a:lnTo>
                <a:lnTo>
                  <a:pt x="289" y="104"/>
                </a:lnTo>
                <a:lnTo>
                  <a:pt x="293" y="101"/>
                </a:lnTo>
                <a:lnTo>
                  <a:pt x="296" y="98"/>
                </a:lnTo>
                <a:lnTo>
                  <a:pt x="299" y="95"/>
                </a:lnTo>
                <a:lnTo>
                  <a:pt x="301" y="92"/>
                </a:lnTo>
                <a:lnTo>
                  <a:pt x="304" y="89"/>
                </a:lnTo>
                <a:lnTo>
                  <a:pt x="306" y="85"/>
                </a:lnTo>
                <a:lnTo>
                  <a:pt x="308" y="82"/>
                </a:lnTo>
                <a:lnTo>
                  <a:pt x="310" y="79"/>
                </a:lnTo>
                <a:lnTo>
                  <a:pt x="310" y="75"/>
                </a:lnTo>
                <a:lnTo>
                  <a:pt x="311" y="72"/>
                </a:lnTo>
                <a:lnTo>
                  <a:pt x="311" y="68"/>
                </a:lnTo>
                <a:lnTo>
                  <a:pt x="311" y="65"/>
                </a:lnTo>
                <a:lnTo>
                  <a:pt x="310" y="61"/>
                </a:lnTo>
                <a:lnTo>
                  <a:pt x="310" y="58"/>
                </a:lnTo>
                <a:lnTo>
                  <a:pt x="308" y="54"/>
                </a:lnTo>
                <a:lnTo>
                  <a:pt x="306" y="51"/>
                </a:lnTo>
                <a:lnTo>
                  <a:pt x="304" y="48"/>
                </a:lnTo>
                <a:lnTo>
                  <a:pt x="301" y="45"/>
                </a:lnTo>
                <a:lnTo>
                  <a:pt x="299" y="42"/>
                </a:lnTo>
                <a:lnTo>
                  <a:pt x="296" y="38"/>
                </a:lnTo>
                <a:lnTo>
                  <a:pt x="293" y="35"/>
                </a:lnTo>
                <a:lnTo>
                  <a:pt x="289" y="33"/>
                </a:lnTo>
                <a:lnTo>
                  <a:pt x="284" y="30"/>
                </a:lnTo>
                <a:lnTo>
                  <a:pt x="280" y="27"/>
                </a:lnTo>
                <a:lnTo>
                  <a:pt x="276" y="25"/>
                </a:lnTo>
                <a:lnTo>
                  <a:pt x="270" y="22"/>
                </a:lnTo>
                <a:lnTo>
                  <a:pt x="266" y="20"/>
                </a:lnTo>
                <a:lnTo>
                  <a:pt x="260" y="17"/>
                </a:lnTo>
                <a:lnTo>
                  <a:pt x="255" y="15"/>
                </a:lnTo>
                <a:lnTo>
                  <a:pt x="249" y="13"/>
                </a:lnTo>
                <a:lnTo>
                  <a:pt x="242" y="11"/>
                </a:lnTo>
                <a:lnTo>
                  <a:pt x="236" y="9"/>
                </a:lnTo>
                <a:lnTo>
                  <a:pt x="230" y="8"/>
                </a:lnTo>
                <a:lnTo>
                  <a:pt x="223" y="6"/>
                </a:lnTo>
                <a:lnTo>
                  <a:pt x="216" y="5"/>
                </a:lnTo>
                <a:lnTo>
                  <a:pt x="202" y="3"/>
                </a:lnTo>
                <a:lnTo>
                  <a:pt x="187" y="0"/>
                </a:lnTo>
                <a:lnTo>
                  <a:pt x="171" y="0"/>
                </a:ln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4144" name="Freeform 134"/>
          <p:cNvSpPr>
            <a:spLocks/>
          </p:cNvSpPr>
          <p:nvPr/>
        </p:nvSpPr>
        <p:spPr bwMode="auto">
          <a:xfrm>
            <a:off x="5973763" y="4972050"/>
            <a:ext cx="493712" cy="217488"/>
          </a:xfrm>
          <a:custGeom>
            <a:avLst/>
            <a:gdLst>
              <a:gd name="T0" fmla="*/ 222250 w 311"/>
              <a:gd name="T1" fmla="*/ 0 h 137"/>
              <a:gd name="T2" fmla="*/ 174625 w 311"/>
              <a:gd name="T3" fmla="*/ 4763 h 137"/>
              <a:gd name="T4" fmla="*/ 139700 w 311"/>
              <a:gd name="T5" fmla="*/ 9525 h 137"/>
              <a:gd name="T6" fmla="*/ 119062 w 311"/>
              <a:gd name="T7" fmla="*/ 14288 h 137"/>
              <a:gd name="T8" fmla="*/ 100012 w 311"/>
              <a:gd name="T9" fmla="*/ 20638 h 137"/>
              <a:gd name="T10" fmla="*/ 80962 w 311"/>
              <a:gd name="T11" fmla="*/ 26988 h 137"/>
              <a:gd name="T12" fmla="*/ 65087 w 311"/>
              <a:gd name="T13" fmla="*/ 34925 h 137"/>
              <a:gd name="T14" fmla="*/ 49212 w 311"/>
              <a:gd name="T15" fmla="*/ 42863 h 137"/>
              <a:gd name="T16" fmla="*/ 36512 w 311"/>
              <a:gd name="T17" fmla="*/ 52388 h 137"/>
              <a:gd name="T18" fmla="*/ 25400 w 311"/>
              <a:gd name="T19" fmla="*/ 60325 h 137"/>
              <a:gd name="T20" fmla="*/ 15875 w 311"/>
              <a:gd name="T21" fmla="*/ 71438 h 137"/>
              <a:gd name="T22" fmla="*/ 9525 w 311"/>
              <a:gd name="T23" fmla="*/ 80963 h 137"/>
              <a:gd name="T24" fmla="*/ 3175 w 311"/>
              <a:gd name="T25" fmla="*/ 92075 h 137"/>
              <a:gd name="T26" fmla="*/ 0 w 311"/>
              <a:gd name="T27" fmla="*/ 103188 h 137"/>
              <a:gd name="T28" fmla="*/ 0 w 311"/>
              <a:gd name="T29" fmla="*/ 114300 h 137"/>
              <a:gd name="T30" fmla="*/ 3175 w 311"/>
              <a:gd name="T31" fmla="*/ 125413 h 137"/>
              <a:gd name="T32" fmla="*/ 9525 w 311"/>
              <a:gd name="T33" fmla="*/ 134938 h 137"/>
              <a:gd name="T34" fmla="*/ 15875 w 311"/>
              <a:gd name="T35" fmla="*/ 146050 h 137"/>
              <a:gd name="T36" fmla="*/ 25400 w 311"/>
              <a:gd name="T37" fmla="*/ 155575 h 137"/>
              <a:gd name="T38" fmla="*/ 36512 w 311"/>
              <a:gd name="T39" fmla="*/ 165100 h 137"/>
              <a:gd name="T40" fmla="*/ 49212 w 311"/>
              <a:gd name="T41" fmla="*/ 174625 h 137"/>
              <a:gd name="T42" fmla="*/ 65087 w 311"/>
              <a:gd name="T43" fmla="*/ 182563 h 137"/>
              <a:gd name="T44" fmla="*/ 80962 w 311"/>
              <a:gd name="T45" fmla="*/ 188913 h 137"/>
              <a:gd name="T46" fmla="*/ 100012 w 311"/>
              <a:gd name="T47" fmla="*/ 196850 h 137"/>
              <a:gd name="T48" fmla="*/ 119062 w 311"/>
              <a:gd name="T49" fmla="*/ 201613 h 137"/>
              <a:gd name="T50" fmla="*/ 139700 w 311"/>
              <a:gd name="T51" fmla="*/ 206375 h 137"/>
              <a:gd name="T52" fmla="*/ 174625 w 311"/>
              <a:gd name="T53" fmla="*/ 212725 h 137"/>
              <a:gd name="T54" fmla="*/ 222250 w 311"/>
              <a:gd name="T55" fmla="*/ 217488 h 137"/>
              <a:gd name="T56" fmla="*/ 271462 w 311"/>
              <a:gd name="T57" fmla="*/ 217488 h 137"/>
              <a:gd name="T58" fmla="*/ 320675 w 311"/>
              <a:gd name="T59" fmla="*/ 212725 h 137"/>
              <a:gd name="T60" fmla="*/ 354012 w 311"/>
              <a:gd name="T61" fmla="*/ 206375 h 137"/>
              <a:gd name="T62" fmla="*/ 374650 w 311"/>
              <a:gd name="T63" fmla="*/ 201613 h 137"/>
              <a:gd name="T64" fmla="*/ 395287 w 311"/>
              <a:gd name="T65" fmla="*/ 196850 h 137"/>
              <a:gd name="T66" fmla="*/ 412750 w 311"/>
              <a:gd name="T67" fmla="*/ 188913 h 137"/>
              <a:gd name="T68" fmla="*/ 428625 w 311"/>
              <a:gd name="T69" fmla="*/ 182563 h 137"/>
              <a:gd name="T70" fmla="*/ 444500 w 311"/>
              <a:gd name="T71" fmla="*/ 174625 h 137"/>
              <a:gd name="T72" fmla="*/ 458787 w 311"/>
              <a:gd name="T73" fmla="*/ 165100 h 137"/>
              <a:gd name="T74" fmla="*/ 469900 w 311"/>
              <a:gd name="T75" fmla="*/ 155575 h 137"/>
              <a:gd name="T76" fmla="*/ 477837 w 311"/>
              <a:gd name="T77" fmla="*/ 146050 h 137"/>
              <a:gd name="T78" fmla="*/ 485775 w 311"/>
              <a:gd name="T79" fmla="*/ 134938 h 137"/>
              <a:gd name="T80" fmla="*/ 492125 w 311"/>
              <a:gd name="T81" fmla="*/ 125413 h 137"/>
              <a:gd name="T82" fmla="*/ 493712 w 311"/>
              <a:gd name="T83" fmla="*/ 114300 h 137"/>
              <a:gd name="T84" fmla="*/ 493712 w 311"/>
              <a:gd name="T85" fmla="*/ 103188 h 137"/>
              <a:gd name="T86" fmla="*/ 492125 w 311"/>
              <a:gd name="T87" fmla="*/ 92075 h 137"/>
              <a:gd name="T88" fmla="*/ 485775 w 311"/>
              <a:gd name="T89" fmla="*/ 80963 h 137"/>
              <a:gd name="T90" fmla="*/ 477837 w 311"/>
              <a:gd name="T91" fmla="*/ 71438 h 137"/>
              <a:gd name="T92" fmla="*/ 469900 w 311"/>
              <a:gd name="T93" fmla="*/ 60325 h 137"/>
              <a:gd name="T94" fmla="*/ 458787 w 311"/>
              <a:gd name="T95" fmla="*/ 52388 h 137"/>
              <a:gd name="T96" fmla="*/ 444500 w 311"/>
              <a:gd name="T97" fmla="*/ 42863 h 137"/>
              <a:gd name="T98" fmla="*/ 428625 w 311"/>
              <a:gd name="T99" fmla="*/ 34925 h 137"/>
              <a:gd name="T100" fmla="*/ 412750 w 311"/>
              <a:gd name="T101" fmla="*/ 26988 h 137"/>
              <a:gd name="T102" fmla="*/ 395287 w 311"/>
              <a:gd name="T103" fmla="*/ 20638 h 137"/>
              <a:gd name="T104" fmla="*/ 374650 w 311"/>
              <a:gd name="T105" fmla="*/ 14288 h 137"/>
              <a:gd name="T106" fmla="*/ 354012 w 311"/>
              <a:gd name="T107" fmla="*/ 9525 h 137"/>
              <a:gd name="T108" fmla="*/ 320675 w 311"/>
              <a:gd name="T109" fmla="*/ 4763 h 137"/>
              <a:gd name="T110" fmla="*/ 271462 w 311"/>
              <a:gd name="T111" fmla="*/ 0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1" h="137">
                <a:moveTo>
                  <a:pt x="156" y="0"/>
                </a:moveTo>
                <a:lnTo>
                  <a:pt x="140" y="0"/>
                </a:lnTo>
                <a:lnTo>
                  <a:pt x="125" y="0"/>
                </a:lnTo>
                <a:lnTo>
                  <a:pt x="110" y="3"/>
                </a:lnTo>
                <a:lnTo>
                  <a:pt x="95" y="5"/>
                </a:lnTo>
                <a:lnTo>
                  <a:pt x="88" y="6"/>
                </a:lnTo>
                <a:lnTo>
                  <a:pt x="82" y="8"/>
                </a:lnTo>
                <a:lnTo>
                  <a:pt x="75" y="9"/>
                </a:lnTo>
                <a:lnTo>
                  <a:pt x="69" y="11"/>
                </a:lnTo>
                <a:lnTo>
                  <a:pt x="63" y="13"/>
                </a:lnTo>
                <a:lnTo>
                  <a:pt x="57" y="15"/>
                </a:lnTo>
                <a:lnTo>
                  <a:pt x="51" y="17"/>
                </a:lnTo>
                <a:lnTo>
                  <a:pt x="46" y="20"/>
                </a:lnTo>
                <a:lnTo>
                  <a:pt x="41" y="22"/>
                </a:lnTo>
                <a:lnTo>
                  <a:pt x="36" y="25"/>
                </a:lnTo>
                <a:lnTo>
                  <a:pt x="31" y="27"/>
                </a:lnTo>
                <a:lnTo>
                  <a:pt x="27" y="30"/>
                </a:lnTo>
                <a:lnTo>
                  <a:pt x="23" y="33"/>
                </a:lnTo>
                <a:lnTo>
                  <a:pt x="19" y="35"/>
                </a:lnTo>
                <a:lnTo>
                  <a:pt x="16" y="38"/>
                </a:lnTo>
                <a:lnTo>
                  <a:pt x="13" y="42"/>
                </a:lnTo>
                <a:lnTo>
                  <a:pt x="10" y="45"/>
                </a:lnTo>
                <a:lnTo>
                  <a:pt x="7" y="48"/>
                </a:lnTo>
                <a:lnTo>
                  <a:pt x="6" y="51"/>
                </a:lnTo>
                <a:lnTo>
                  <a:pt x="3" y="54"/>
                </a:lnTo>
                <a:lnTo>
                  <a:pt x="2" y="58"/>
                </a:lnTo>
                <a:lnTo>
                  <a:pt x="1" y="61"/>
                </a:lnTo>
                <a:lnTo>
                  <a:pt x="0" y="65"/>
                </a:lnTo>
                <a:lnTo>
                  <a:pt x="0" y="68"/>
                </a:lnTo>
                <a:lnTo>
                  <a:pt x="0" y="72"/>
                </a:lnTo>
                <a:lnTo>
                  <a:pt x="1" y="75"/>
                </a:lnTo>
                <a:lnTo>
                  <a:pt x="2" y="79"/>
                </a:lnTo>
                <a:lnTo>
                  <a:pt x="3" y="82"/>
                </a:lnTo>
                <a:lnTo>
                  <a:pt x="6" y="85"/>
                </a:lnTo>
                <a:lnTo>
                  <a:pt x="7" y="89"/>
                </a:lnTo>
                <a:lnTo>
                  <a:pt x="10" y="92"/>
                </a:lnTo>
                <a:lnTo>
                  <a:pt x="13" y="95"/>
                </a:lnTo>
                <a:lnTo>
                  <a:pt x="16" y="98"/>
                </a:lnTo>
                <a:lnTo>
                  <a:pt x="19" y="101"/>
                </a:lnTo>
                <a:lnTo>
                  <a:pt x="23" y="104"/>
                </a:lnTo>
                <a:lnTo>
                  <a:pt x="27" y="107"/>
                </a:lnTo>
                <a:lnTo>
                  <a:pt x="31" y="110"/>
                </a:lnTo>
                <a:lnTo>
                  <a:pt x="36" y="112"/>
                </a:lnTo>
                <a:lnTo>
                  <a:pt x="41" y="115"/>
                </a:lnTo>
                <a:lnTo>
                  <a:pt x="46" y="117"/>
                </a:lnTo>
                <a:lnTo>
                  <a:pt x="51" y="119"/>
                </a:lnTo>
                <a:lnTo>
                  <a:pt x="57" y="122"/>
                </a:lnTo>
                <a:lnTo>
                  <a:pt x="63" y="124"/>
                </a:lnTo>
                <a:lnTo>
                  <a:pt x="69" y="125"/>
                </a:lnTo>
                <a:lnTo>
                  <a:pt x="75" y="127"/>
                </a:lnTo>
                <a:lnTo>
                  <a:pt x="82" y="129"/>
                </a:lnTo>
                <a:lnTo>
                  <a:pt x="88" y="130"/>
                </a:lnTo>
                <a:lnTo>
                  <a:pt x="95" y="132"/>
                </a:lnTo>
                <a:lnTo>
                  <a:pt x="110" y="134"/>
                </a:lnTo>
                <a:lnTo>
                  <a:pt x="125" y="136"/>
                </a:lnTo>
                <a:lnTo>
                  <a:pt x="140" y="137"/>
                </a:lnTo>
                <a:lnTo>
                  <a:pt x="156" y="137"/>
                </a:lnTo>
                <a:lnTo>
                  <a:pt x="171" y="137"/>
                </a:lnTo>
                <a:lnTo>
                  <a:pt x="187" y="136"/>
                </a:lnTo>
                <a:lnTo>
                  <a:pt x="202" y="134"/>
                </a:lnTo>
                <a:lnTo>
                  <a:pt x="216" y="132"/>
                </a:lnTo>
                <a:lnTo>
                  <a:pt x="223" y="130"/>
                </a:lnTo>
                <a:lnTo>
                  <a:pt x="230" y="129"/>
                </a:lnTo>
                <a:lnTo>
                  <a:pt x="236" y="127"/>
                </a:lnTo>
                <a:lnTo>
                  <a:pt x="242" y="125"/>
                </a:lnTo>
                <a:lnTo>
                  <a:pt x="249" y="124"/>
                </a:lnTo>
                <a:lnTo>
                  <a:pt x="255" y="122"/>
                </a:lnTo>
                <a:lnTo>
                  <a:pt x="260" y="119"/>
                </a:lnTo>
                <a:lnTo>
                  <a:pt x="266" y="117"/>
                </a:lnTo>
                <a:lnTo>
                  <a:pt x="270" y="115"/>
                </a:lnTo>
                <a:lnTo>
                  <a:pt x="276" y="112"/>
                </a:lnTo>
                <a:lnTo>
                  <a:pt x="280" y="110"/>
                </a:lnTo>
                <a:lnTo>
                  <a:pt x="284" y="107"/>
                </a:lnTo>
                <a:lnTo>
                  <a:pt x="289" y="104"/>
                </a:lnTo>
                <a:lnTo>
                  <a:pt x="293" y="101"/>
                </a:lnTo>
                <a:lnTo>
                  <a:pt x="296" y="98"/>
                </a:lnTo>
                <a:lnTo>
                  <a:pt x="299" y="95"/>
                </a:lnTo>
                <a:lnTo>
                  <a:pt x="301" y="92"/>
                </a:lnTo>
                <a:lnTo>
                  <a:pt x="304" y="89"/>
                </a:lnTo>
                <a:lnTo>
                  <a:pt x="306" y="85"/>
                </a:lnTo>
                <a:lnTo>
                  <a:pt x="308" y="82"/>
                </a:lnTo>
                <a:lnTo>
                  <a:pt x="310" y="79"/>
                </a:lnTo>
                <a:lnTo>
                  <a:pt x="310" y="75"/>
                </a:lnTo>
                <a:lnTo>
                  <a:pt x="311" y="72"/>
                </a:lnTo>
                <a:lnTo>
                  <a:pt x="311" y="68"/>
                </a:lnTo>
                <a:lnTo>
                  <a:pt x="311" y="65"/>
                </a:lnTo>
                <a:lnTo>
                  <a:pt x="310" y="61"/>
                </a:lnTo>
                <a:lnTo>
                  <a:pt x="310" y="58"/>
                </a:lnTo>
                <a:lnTo>
                  <a:pt x="308" y="54"/>
                </a:lnTo>
                <a:lnTo>
                  <a:pt x="306" y="51"/>
                </a:lnTo>
                <a:lnTo>
                  <a:pt x="304" y="48"/>
                </a:lnTo>
                <a:lnTo>
                  <a:pt x="301" y="45"/>
                </a:lnTo>
                <a:lnTo>
                  <a:pt x="299" y="42"/>
                </a:lnTo>
                <a:lnTo>
                  <a:pt x="296" y="38"/>
                </a:lnTo>
                <a:lnTo>
                  <a:pt x="293" y="35"/>
                </a:lnTo>
                <a:lnTo>
                  <a:pt x="289" y="33"/>
                </a:lnTo>
                <a:lnTo>
                  <a:pt x="284" y="30"/>
                </a:lnTo>
                <a:lnTo>
                  <a:pt x="280" y="27"/>
                </a:lnTo>
                <a:lnTo>
                  <a:pt x="276" y="25"/>
                </a:lnTo>
                <a:lnTo>
                  <a:pt x="270" y="22"/>
                </a:lnTo>
                <a:lnTo>
                  <a:pt x="266" y="20"/>
                </a:lnTo>
                <a:lnTo>
                  <a:pt x="260" y="17"/>
                </a:lnTo>
                <a:lnTo>
                  <a:pt x="255" y="15"/>
                </a:lnTo>
                <a:lnTo>
                  <a:pt x="249" y="13"/>
                </a:lnTo>
                <a:lnTo>
                  <a:pt x="242" y="11"/>
                </a:lnTo>
                <a:lnTo>
                  <a:pt x="236" y="9"/>
                </a:lnTo>
                <a:lnTo>
                  <a:pt x="230" y="8"/>
                </a:lnTo>
                <a:lnTo>
                  <a:pt x="223" y="6"/>
                </a:lnTo>
                <a:lnTo>
                  <a:pt x="216" y="5"/>
                </a:lnTo>
                <a:lnTo>
                  <a:pt x="202" y="3"/>
                </a:lnTo>
                <a:lnTo>
                  <a:pt x="187" y="0"/>
                </a:lnTo>
                <a:lnTo>
                  <a:pt x="171" y="0"/>
                </a:lnTo>
                <a:lnTo>
                  <a:pt x="156" y="0"/>
                </a:lnTo>
              </a:path>
            </a:pathLst>
          </a:custGeom>
          <a:solidFill>
            <a:srgbClr val="FFFFCC"/>
          </a:solidFill>
          <a:ln w="1587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145" name="Rectangle 135"/>
          <p:cNvSpPr>
            <a:spLocks noChangeArrowheads="1"/>
          </p:cNvSpPr>
          <p:nvPr/>
        </p:nvSpPr>
        <p:spPr bwMode="auto">
          <a:xfrm>
            <a:off x="5837238" y="5080000"/>
            <a:ext cx="685800" cy="138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4146" name="Line 136"/>
          <p:cNvSpPr>
            <a:spLocks noChangeShapeType="1"/>
          </p:cNvSpPr>
          <p:nvPr/>
        </p:nvSpPr>
        <p:spPr bwMode="auto">
          <a:xfrm>
            <a:off x="5724525" y="4659313"/>
            <a:ext cx="11334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47" name="Line 137"/>
          <p:cNvSpPr>
            <a:spLocks noChangeShapeType="1"/>
          </p:cNvSpPr>
          <p:nvPr/>
        </p:nvSpPr>
        <p:spPr bwMode="auto">
          <a:xfrm flipV="1">
            <a:off x="6207125" y="4987925"/>
            <a:ext cx="1588" cy="4238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48" name="Line 138"/>
          <p:cNvSpPr>
            <a:spLocks noChangeShapeType="1"/>
          </p:cNvSpPr>
          <p:nvPr/>
        </p:nvSpPr>
        <p:spPr bwMode="auto">
          <a:xfrm flipV="1">
            <a:off x="6207125" y="4648200"/>
            <a:ext cx="1588" cy="2540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49" name="Line 139"/>
          <p:cNvSpPr>
            <a:spLocks noChangeShapeType="1"/>
          </p:cNvSpPr>
          <p:nvPr/>
        </p:nvSpPr>
        <p:spPr bwMode="auto">
          <a:xfrm>
            <a:off x="3522663" y="5032375"/>
            <a:ext cx="4810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50" name="Line 140"/>
          <p:cNvSpPr>
            <a:spLocks noChangeShapeType="1"/>
          </p:cNvSpPr>
          <p:nvPr/>
        </p:nvSpPr>
        <p:spPr bwMode="auto">
          <a:xfrm>
            <a:off x="3606800" y="5089525"/>
            <a:ext cx="28416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51" name="Line 141"/>
          <p:cNvSpPr>
            <a:spLocks noChangeShapeType="1"/>
          </p:cNvSpPr>
          <p:nvPr/>
        </p:nvSpPr>
        <p:spPr bwMode="auto">
          <a:xfrm flipV="1">
            <a:off x="3749675" y="5089525"/>
            <a:ext cx="1588" cy="3397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52" name="Line 142"/>
          <p:cNvSpPr>
            <a:spLocks noChangeShapeType="1"/>
          </p:cNvSpPr>
          <p:nvPr/>
        </p:nvSpPr>
        <p:spPr bwMode="auto">
          <a:xfrm flipV="1">
            <a:off x="3749675" y="4664075"/>
            <a:ext cx="1588" cy="3683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53" name="Rectangle 143"/>
          <p:cNvSpPr>
            <a:spLocks noChangeArrowheads="1"/>
          </p:cNvSpPr>
          <p:nvPr/>
        </p:nvSpPr>
        <p:spPr bwMode="auto">
          <a:xfrm>
            <a:off x="2952750" y="4910138"/>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V</a:t>
            </a:r>
            <a:endParaRPr lang="en-US" altLang="en-US">
              <a:solidFill>
                <a:srgbClr val="000000"/>
              </a:solidFill>
            </a:endParaRPr>
          </a:p>
        </p:txBody>
      </p:sp>
      <p:sp>
        <p:nvSpPr>
          <p:cNvPr id="4154" name="Rectangle 144"/>
          <p:cNvSpPr>
            <a:spLocks noChangeArrowheads="1"/>
          </p:cNvSpPr>
          <p:nvPr/>
        </p:nvSpPr>
        <p:spPr bwMode="auto">
          <a:xfrm>
            <a:off x="3122613" y="5003800"/>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in</a:t>
            </a:r>
            <a:endParaRPr lang="en-US" altLang="en-US">
              <a:solidFill>
                <a:srgbClr val="000000"/>
              </a:solidFill>
            </a:endParaRPr>
          </a:p>
        </p:txBody>
      </p:sp>
      <p:sp>
        <p:nvSpPr>
          <p:cNvPr id="4155" name="Rectangle 145"/>
          <p:cNvSpPr>
            <a:spLocks noChangeArrowheads="1"/>
          </p:cNvSpPr>
          <p:nvPr/>
        </p:nvSpPr>
        <p:spPr bwMode="auto">
          <a:xfrm>
            <a:off x="4354513" y="49101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156" name="Rectangle 146"/>
          <p:cNvSpPr>
            <a:spLocks noChangeArrowheads="1"/>
          </p:cNvSpPr>
          <p:nvPr/>
        </p:nvSpPr>
        <p:spPr bwMode="auto">
          <a:xfrm>
            <a:off x="7075488" y="4610100"/>
            <a:ext cx="1365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a:t>
            </a:r>
            <a:endParaRPr lang="en-US" altLang="en-US">
              <a:solidFill>
                <a:srgbClr val="000000"/>
              </a:solidFill>
            </a:endParaRPr>
          </a:p>
        </p:txBody>
      </p:sp>
      <p:sp>
        <p:nvSpPr>
          <p:cNvPr id="4157" name="Rectangle 147"/>
          <p:cNvSpPr>
            <a:spLocks noChangeArrowheads="1"/>
          </p:cNvSpPr>
          <p:nvPr/>
        </p:nvSpPr>
        <p:spPr bwMode="auto">
          <a:xfrm>
            <a:off x="7208838" y="4610100"/>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158" name="Rectangle 148"/>
          <p:cNvSpPr>
            <a:spLocks noChangeArrowheads="1"/>
          </p:cNvSpPr>
          <p:nvPr/>
        </p:nvSpPr>
        <p:spPr bwMode="auto">
          <a:xfrm>
            <a:off x="6931025" y="4879975"/>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V</a:t>
            </a:r>
            <a:endParaRPr lang="en-US" altLang="en-US">
              <a:solidFill>
                <a:srgbClr val="000000"/>
              </a:solidFill>
            </a:endParaRPr>
          </a:p>
        </p:txBody>
      </p:sp>
      <p:sp>
        <p:nvSpPr>
          <p:cNvPr id="4159" name="Rectangle 149"/>
          <p:cNvSpPr>
            <a:spLocks noChangeArrowheads="1"/>
          </p:cNvSpPr>
          <p:nvPr/>
        </p:nvSpPr>
        <p:spPr bwMode="auto">
          <a:xfrm>
            <a:off x="7100888" y="4973638"/>
            <a:ext cx="242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out</a:t>
            </a:r>
            <a:endParaRPr lang="en-US" altLang="en-US">
              <a:solidFill>
                <a:srgbClr val="000000"/>
              </a:solidFill>
            </a:endParaRPr>
          </a:p>
        </p:txBody>
      </p:sp>
      <p:sp>
        <p:nvSpPr>
          <p:cNvPr id="4160" name="Rectangle 150"/>
          <p:cNvSpPr>
            <a:spLocks noChangeArrowheads="1"/>
          </p:cNvSpPr>
          <p:nvPr/>
        </p:nvSpPr>
        <p:spPr bwMode="auto">
          <a:xfrm>
            <a:off x="7083425" y="5200650"/>
            <a:ext cx="1206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a:t>
            </a:r>
            <a:endParaRPr lang="en-US" altLang="en-US">
              <a:solidFill>
                <a:srgbClr val="000000"/>
              </a:solidFill>
            </a:endParaRPr>
          </a:p>
        </p:txBody>
      </p:sp>
      <p:sp>
        <p:nvSpPr>
          <p:cNvPr id="4161" name="Rectangle 151"/>
          <p:cNvSpPr>
            <a:spLocks noChangeArrowheads="1"/>
          </p:cNvSpPr>
          <p:nvPr/>
        </p:nvSpPr>
        <p:spPr bwMode="auto">
          <a:xfrm>
            <a:off x="7200900" y="5141913"/>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162" name="Rectangle 157"/>
          <p:cNvSpPr>
            <a:spLocks noChangeArrowheads="1"/>
          </p:cNvSpPr>
          <p:nvPr/>
        </p:nvSpPr>
        <p:spPr bwMode="auto">
          <a:xfrm>
            <a:off x="5751513" y="4951413"/>
            <a:ext cx="1603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C</a:t>
            </a:r>
            <a:endParaRPr lang="en-US" altLang="en-US">
              <a:solidFill>
                <a:srgbClr val="000000"/>
              </a:solidFill>
            </a:endParaRPr>
          </a:p>
        </p:txBody>
      </p:sp>
      <p:sp>
        <p:nvSpPr>
          <p:cNvPr id="4163" name="Rectangle 158"/>
          <p:cNvSpPr>
            <a:spLocks noChangeArrowheads="1"/>
          </p:cNvSpPr>
          <p:nvPr/>
        </p:nvSpPr>
        <p:spPr bwMode="auto">
          <a:xfrm>
            <a:off x="5907088" y="4951413"/>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164" name="Rectangle 159"/>
          <p:cNvSpPr>
            <a:spLocks noChangeArrowheads="1"/>
          </p:cNvSpPr>
          <p:nvPr/>
        </p:nvSpPr>
        <p:spPr bwMode="auto">
          <a:xfrm>
            <a:off x="6461125" y="5064125"/>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i</a:t>
            </a:r>
            <a:endParaRPr lang="en-US" altLang="en-US">
              <a:solidFill>
                <a:srgbClr val="000000"/>
              </a:solidFill>
            </a:endParaRPr>
          </a:p>
        </p:txBody>
      </p:sp>
      <p:sp>
        <p:nvSpPr>
          <p:cNvPr id="4165" name="Rectangle 160"/>
          <p:cNvSpPr>
            <a:spLocks noChangeArrowheads="1"/>
          </p:cNvSpPr>
          <p:nvPr/>
        </p:nvSpPr>
        <p:spPr bwMode="auto">
          <a:xfrm>
            <a:off x="6526213" y="5157788"/>
            <a:ext cx="127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C</a:t>
            </a:r>
            <a:endParaRPr lang="en-US" altLang="en-US">
              <a:solidFill>
                <a:srgbClr val="000000"/>
              </a:solidFill>
            </a:endParaRPr>
          </a:p>
        </p:txBody>
      </p:sp>
      <p:sp>
        <p:nvSpPr>
          <p:cNvPr id="4166" name="Rectangle 161"/>
          <p:cNvSpPr>
            <a:spLocks noChangeArrowheads="1"/>
          </p:cNvSpPr>
          <p:nvPr/>
        </p:nvSpPr>
        <p:spPr bwMode="auto">
          <a:xfrm>
            <a:off x="6656388" y="5064125"/>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167" name="Freeform 162"/>
          <p:cNvSpPr>
            <a:spLocks noEditPoints="1"/>
          </p:cNvSpPr>
          <p:nvPr/>
        </p:nvSpPr>
        <p:spPr bwMode="auto">
          <a:xfrm>
            <a:off x="6253163" y="5035550"/>
            <a:ext cx="76200" cy="320675"/>
          </a:xfrm>
          <a:custGeom>
            <a:avLst/>
            <a:gdLst>
              <a:gd name="T0" fmla="*/ 47625 w 48"/>
              <a:gd name="T1" fmla="*/ 7938 h 202"/>
              <a:gd name="T2" fmla="*/ 47625 w 48"/>
              <a:gd name="T3" fmla="*/ 261938 h 202"/>
              <a:gd name="T4" fmla="*/ 47625 w 48"/>
              <a:gd name="T5" fmla="*/ 263525 h 202"/>
              <a:gd name="T6" fmla="*/ 47625 w 48"/>
              <a:gd name="T7" fmla="*/ 265113 h 202"/>
              <a:gd name="T8" fmla="*/ 46038 w 48"/>
              <a:gd name="T9" fmla="*/ 268288 h 202"/>
              <a:gd name="T10" fmla="*/ 46038 w 48"/>
              <a:gd name="T11" fmla="*/ 268288 h 202"/>
              <a:gd name="T12" fmla="*/ 44450 w 48"/>
              <a:gd name="T13" fmla="*/ 269875 h 202"/>
              <a:gd name="T14" fmla="*/ 41275 w 48"/>
              <a:gd name="T15" fmla="*/ 271463 h 202"/>
              <a:gd name="T16" fmla="*/ 41275 w 48"/>
              <a:gd name="T17" fmla="*/ 271463 h 202"/>
              <a:gd name="T18" fmla="*/ 38100 w 48"/>
              <a:gd name="T19" fmla="*/ 271463 h 202"/>
              <a:gd name="T20" fmla="*/ 36513 w 48"/>
              <a:gd name="T21" fmla="*/ 271463 h 202"/>
              <a:gd name="T22" fmla="*/ 34925 w 48"/>
              <a:gd name="T23" fmla="*/ 271463 h 202"/>
              <a:gd name="T24" fmla="*/ 31750 w 48"/>
              <a:gd name="T25" fmla="*/ 269875 h 202"/>
              <a:gd name="T26" fmla="*/ 31750 w 48"/>
              <a:gd name="T27" fmla="*/ 268288 h 202"/>
              <a:gd name="T28" fmla="*/ 30163 w 48"/>
              <a:gd name="T29" fmla="*/ 268288 h 202"/>
              <a:gd name="T30" fmla="*/ 28575 w 48"/>
              <a:gd name="T31" fmla="*/ 265113 h 202"/>
              <a:gd name="T32" fmla="*/ 28575 w 48"/>
              <a:gd name="T33" fmla="*/ 263525 h 202"/>
              <a:gd name="T34" fmla="*/ 28575 w 48"/>
              <a:gd name="T35" fmla="*/ 261938 h 202"/>
              <a:gd name="T36" fmla="*/ 28575 w 48"/>
              <a:gd name="T37" fmla="*/ 7938 h 202"/>
              <a:gd name="T38" fmla="*/ 28575 w 48"/>
              <a:gd name="T39" fmla="*/ 6350 h 202"/>
              <a:gd name="T40" fmla="*/ 28575 w 48"/>
              <a:gd name="T41" fmla="*/ 4763 h 202"/>
              <a:gd name="T42" fmla="*/ 30163 w 48"/>
              <a:gd name="T43" fmla="*/ 3175 h 202"/>
              <a:gd name="T44" fmla="*/ 31750 w 48"/>
              <a:gd name="T45" fmla="*/ 1588 h 202"/>
              <a:gd name="T46" fmla="*/ 31750 w 48"/>
              <a:gd name="T47" fmla="*/ 0 h 202"/>
              <a:gd name="T48" fmla="*/ 34925 w 48"/>
              <a:gd name="T49" fmla="*/ 0 h 202"/>
              <a:gd name="T50" fmla="*/ 36513 w 48"/>
              <a:gd name="T51" fmla="*/ 0 h 202"/>
              <a:gd name="T52" fmla="*/ 38100 w 48"/>
              <a:gd name="T53" fmla="*/ 0 h 202"/>
              <a:gd name="T54" fmla="*/ 41275 w 48"/>
              <a:gd name="T55" fmla="*/ 0 h 202"/>
              <a:gd name="T56" fmla="*/ 41275 w 48"/>
              <a:gd name="T57" fmla="*/ 0 h 202"/>
              <a:gd name="T58" fmla="*/ 44450 w 48"/>
              <a:gd name="T59" fmla="*/ 0 h 202"/>
              <a:gd name="T60" fmla="*/ 46038 w 48"/>
              <a:gd name="T61" fmla="*/ 1588 h 202"/>
              <a:gd name="T62" fmla="*/ 46038 w 48"/>
              <a:gd name="T63" fmla="*/ 3175 h 202"/>
              <a:gd name="T64" fmla="*/ 47625 w 48"/>
              <a:gd name="T65" fmla="*/ 4763 h 202"/>
              <a:gd name="T66" fmla="*/ 47625 w 48"/>
              <a:gd name="T67" fmla="*/ 6350 h 202"/>
              <a:gd name="T68" fmla="*/ 47625 w 48"/>
              <a:gd name="T69" fmla="*/ 7938 h 202"/>
              <a:gd name="T70" fmla="*/ 47625 w 48"/>
              <a:gd name="T71" fmla="*/ 7938 h 202"/>
              <a:gd name="T72" fmla="*/ 76200 w 48"/>
              <a:gd name="T73" fmla="*/ 241300 h 202"/>
              <a:gd name="T74" fmla="*/ 38100 w 48"/>
              <a:gd name="T75" fmla="*/ 320675 h 202"/>
              <a:gd name="T76" fmla="*/ 0 w 48"/>
              <a:gd name="T77" fmla="*/ 241300 h 202"/>
              <a:gd name="T78" fmla="*/ 76200 w 48"/>
              <a:gd name="T79" fmla="*/ 241300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202">
                <a:moveTo>
                  <a:pt x="30" y="5"/>
                </a:moveTo>
                <a:lnTo>
                  <a:pt x="30" y="165"/>
                </a:lnTo>
                <a:lnTo>
                  <a:pt x="30" y="166"/>
                </a:lnTo>
                <a:lnTo>
                  <a:pt x="30" y="167"/>
                </a:lnTo>
                <a:lnTo>
                  <a:pt x="29" y="169"/>
                </a:lnTo>
                <a:lnTo>
                  <a:pt x="28" y="170"/>
                </a:lnTo>
                <a:lnTo>
                  <a:pt x="26" y="171"/>
                </a:lnTo>
                <a:lnTo>
                  <a:pt x="24" y="171"/>
                </a:lnTo>
                <a:lnTo>
                  <a:pt x="23" y="171"/>
                </a:lnTo>
                <a:lnTo>
                  <a:pt x="22" y="171"/>
                </a:lnTo>
                <a:lnTo>
                  <a:pt x="20" y="170"/>
                </a:lnTo>
                <a:lnTo>
                  <a:pt x="20" y="169"/>
                </a:lnTo>
                <a:lnTo>
                  <a:pt x="19" y="169"/>
                </a:lnTo>
                <a:lnTo>
                  <a:pt x="18" y="167"/>
                </a:lnTo>
                <a:lnTo>
                  <a:pt x="18" y="166"/>
                </a:lnTo>
                <a:lnTo>
                  <a:pt x="18" y="165"/>
                </a:lnTo>
                <a:lnTo>
                  <a:pt x="18" y="5"/>
                </a:lnTo>
                <a:lnTo>
                  <a:pt x="18" y="4"/>
                </a:lnTo>
                <a:lnTo>
                  <a:pt x="18" y="3"/>
                </a:lnTo>
                <a:lnTo>
                  <a:pt x="19" y="2"/>
                </a:lnTo>
                <a:lnTo>
                  <a:pt x="20" y="1"/>
                </a:lnTo>
                <a:lnTo>
                  <a:pt x="20" y="0"/>
                </a:lnTo>
                <a:lnTo>
                  <a:pt x="22" y="0"/>
                </a:lnTo>
                <a:lnTo>
                  <a:pt x="23" y="0"/>
                </a:lnTo>
                <a:lnTo>
                  <a:pt x="24" y="0"/>
                </a:lnTo>
                <a:lnTo>
                  <a:pt x="26" y="0"/>
                </a:lnTo>
                <a:lnTo>
                  <a:pt x="28" y="0"/>
                </a:lnTo>
                <a:lnTo>
                  <a:pt x="29" y="1"/>
                </a:lnTo>
                <a:lnTo>
                  <a:pt x="29" y="2"/>
                </a:lnTo>
                <a:lnTo>
                  <a:pt x="30" y="3"/>
                </a:lnTo>
                <a:lnTo>
                  <a:pt x="30" y="4"/>
                </a:lnTo>
                <a:lnTo>
                  <a:pt x="30" y="5"/>
                </a:lnTo>
                <a:close/>
                <a:moveTo>
                  <a:pt x="48" y="152"/>
                </a:moveTo>
                <a:lnTo>
                  <a:pt x="24" y="202"/>
                </a:lnTo>
                <a:lnTo>
                  <a:pt x="0" y="152"/>
                </a:lnTo>
                <a:lnTo>
                  <a:pt x="48" y="152"/>
                </a:lnTo>
                <a:close/>
              </a:path>
            </a:pathLst>
          </a:custGeom>
          <a:solidFill>
            <a:srgbClr val="000000"/>
          </a:solidFill>
          <a:ln w="1588">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168" name="Rectangle 163"/>
          <p:cNvSpPr>
            <a:spLocks noChangeArrowheads="1"/>
          </p:cNvSpPr>
          <p:nvPr/>
        </p:nvSpPr>
        <p:spPr bwMode="auto">
          <a:xfrm>
            <a:off x="6461125" y="4060825"/>
            <a:ext cx="809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I</a:t>
            </a:r>
            <a:endParaRPr lang="en-US" altLang="en-US">
              <a:solidFill>
                <a:srgbClr val="000000"/>
              </a:solidFill>
            </a:endParaRPr>
          </a:p>
        </p:txBody>
      </p:sp>
      <p:sp>
        <p:nvSpPr>
          <p:cNvPr id="4169" name="Rectangle 164"/>
          <p:cNvSpPr>
            <a:spLocks noChangeArrowheads="1"/>
          </p:cNvSpPr>
          <p:nvPr/>
        </p:nvSpPr>
        <p:spPr bwMode="auto">
          <a:xfrm>
            <a:off x="6538913" y="4154488"/>
            <a:ext cx="242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out</a:t>
            </a:r>
            <a:endParaRPr lang="en-US" altLang="en-US">
              <a:solidFill>
                <a:srgbClr val="000000"/>
              </a:solidFill>
            </a:endParaRPr>
          </a:p>
        </p:txBody>
      </p:sp>
      <p:sp>
        <p:nvSpPr>
          <p:cNvPr id="4170" name="Rectangle 165"/>
          <p:cNvSpPr>
            <a:spLocks noChangeArrowheads="1"/>
          </p:cNvSpPr>
          <p:nvPr/>
        </p:nvSpPr>
        <p:spPr bwMode="auto">
          <a:xfrm>
            <a:off x="6789738" y="4060825"/>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171" name="Freeform 166"/>
          <p:cNvSpPr>
            <a:spLocks noEditPoints="1"/>
          </p:cNvSpPr>
          <p:nvPr/>
        </p:nvSpPr>
        <p:spPr bwMode="auto">
          <a:xfrm>
            <a:off x="6338888" y="4397375"/>
            <a:ext cx="549275" cy="79375"/>
          </a:xfrm>
          <a:custGeom>
            <a:avLst/>
            <a:gdLst>
              <a:gd name="T0" fmla="*/ 9525 w 346"/>
              <a:gd name="T1" fmla="*/ 30163 h 50"/>
              <a:gd name="T2" fmla="*/ 490538 w 346"/>
              <a:gd name="T3" fmla="*/ 30163 h 50"/>
              <a:gd name="T4" fmla="*/ 492125 w 346"/>
              <a:gd name="T5" fmla="*/ 30163 h 50"/>
              <a:gd name="T6" fmla="*/ 493713 w 346"/>
              <a:gd name="T7" fmla="*/ 31750 h 50"/>
              <a:gd name="T8" fmla="*/ 495300 w 346"/>
              <a:gd name="T9" fmla="*/ 31750 h 50"/>
              <a:gd name="T10" fmla="*/ 496888 w 346"/>
              <a:gd name="T11" fmla="*/ 33338 h 50"/>
              <a:gd name="T12" fmla="*/ 496888 w 346"/>
              <a:gd name="T13" fmla="*/ 34925 h 50"/>
              <a:gd name="T14" fmla="*/ 498475 w 346"/>
              <a:gd name="T15" fmla="*/ 36513 h 50"/>
              <a:gd name="T16" fmla="*/ 500063 w 346"/>
              <a:gd name="T17" fmla="*/ 38100 h 50"/>
              <a:gd name="T18" fmla="*/ 500063 w 346"/>
              <a:gd name="T19" fmla="*/ 41275 h 50"/>
              <a:gd name="T20" fmla="*/ 500063 w 346"/>
              <a:gd name="T21" fmla="*/ 41275 h 50"/>
              <a:gd name="T22" fmla="*/ 498475 w 346"/>
              <a:gd name="T23" fmla="*/ 44450 h 50"/>
              <a:gd name="T24" fmla="*/ 496888 w 346"/>
              <a:gd name="T25" fmla="*/ 46038 h 50"/>
              <a:gd name="T26" fmla="*/ 496888 w 346"/>
              <a:gd name="T27" fmla="*/ 46038 h 50"/>
              <a:gd name="T28" fmla="*/ 495300 w 346"/>
              <a:gd name="T29" fmla="*/ 47625 h 50"/>
              <a:gd name="T30" fmla="*/ 493713 w 346"/>
              <a:gd name="T31" fmla="*/ 49213 h 50"/>
              <a:gd name="T32" fmla="*/ 492125 w 346"/>
              <a:gd name="T33" fmla="*/ 49213 h 50"/>
              <a:gd name="T34" fmla="*/ 490538 w 346"/>
              <a:gd name="T35" fmla="*/ 49213 h 50"/>
              <a:gd name="T36" fmla="*/ 9525 w 346"/>
              <a:gd name="T37" fmla="*/ 49213 h 50"/>
              <a:gd name="T38" fmla="*/ 7938 w 346"/>
              <a:gd name="T39" fmla="*/ 49213 h 50"/>
              <a:gd name="T40" fmla="*/ 4763 w 346"/>
              <a:gd name="T41" fmla="*/ 49213 h 50"/>
              <a:gd name="T42" fmla="*/ 4763 w 346"/>
              <a:gd name="T43" fmla="*/ 47625 h 50"/>
              <a:gd name="T44" fmla="*/ 1588 w 346"/>
              <a:gd name="T45" fmla="*/ 46038 h 50"/>
              <a:gd name="T46" fmla="*/ 0 w 346"/>
              <a:gd name="T47" fmla="*/ 46038 h 50"/>
              <a:gd name="T48" fmla="*/ 0 w 346"/>
              <a:gd name="T49" fmla="*/ 44450 h 50"/>
              <a:gd name="T50" fmla="*/ 0 w 346"/>
              <a:gd name="T51" fmla="*/ 41275 h 50"/>
              <a:gd name="T52" fmla="*/ 0 w 346"/>
              <a:gd name="T53" fmla="*/ 41275 h 50"/>
              <a:gd name="T54" fmla="*/ 0 w 346"/>
              <a:gd name="T55" fmla="*/ 38100 h 50"/>
              <a:gd name="T56" fmla="*/ 0 w 346"/>
              <a:gd name="T57" fmla="*/ 36513 h 50"/>
              <a:gd name="T58" fmla="*/ 0 w 346"/>
              <a:gd name="T59" fmla="*/ 34925 h 50"/>
              <a:gd name="T60" fmla="*/ 1588 w 346"/>
              <a:gd name="T61" fmla="*/ 33338 h 50"/>
              <a:gd name="T62" fmla="*/ 4763 w 346"/>
              <a:gd name="T63" fmla="*/ 31750 h 50"/>
              <a:gd name="T64" fmla="*/ 4763 w 346"/>
              <a:gd name="T65" fmla="*/ 31750 h 50"/>
              <a:gd name="T66" fmla="*/ 7938 w 346"/>
              <a:gd name="T67" fmla="*/ 30163 h 50"/>
              <a:gd name="T68" fmla="*/ 9525 w 346"/>
              <a:gd name="T69" fmla="*/ 30163 h 50"/>
              <a:gd name="T70" fmla="*/ 9525 w 346"/>
              <a:gd name="T71" fmla="*/ 30163 h 50"/>
              <a:gd name="T72" fmla="*/ 469900 w 346"/>
              <a:gd name="T73" fmla="*/ 0 h 50"/>
              <a:gd name="T74" fmla="*/ 549275 w 346"/>
              <a:gd name="T75" fmla="*/ 41275 h 50"/>
              <a:gd name="T76" fmla="*/ 469900 w 346"/>
              <a:gd name="T77" fmla="*/ 79375 h 50"/>
              <a:gd name="T78" fmla="*/ 469900 w 346"/>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50">
                <a:moveTo>
                  <a:pt x="6" y="19"/>
                </a:moveTo>
                <a:lnTo>
                  <a:pt x="309" y="19"/>
                </a:lnTo>
                <a:lnTo>
                  <a:pt x="310" y="19"/>
                </a:lnTo>
                <a:lnTo>
                  <a:pt x="311" y="20"/>
                </a:lnTo>
                <a:lnTo>
                  <a:pt x="312" y="20"/>
                </a:lnTo>
                <a:lnTo>
                  <a:pt x="313" y="21"/>
                </a:lnTo>
                <a:lnTo>
                  <a:pt x="313" y="22"/>
                </a:lnTo>
                <a:lnTo>
                  <a:pt x="314" y="23"/>
                </a:lnTo>
                <a:lnTo>
                  <a:pt x="315" y="24"/>
                </a:lnTo>
                <a:lnTo>
                  <a:pt x="315" y="26"/>
                </a:lnTo>
                <a:lnTo>
                  <a:pt x="314" y="28"/>
                </a:lnTo>
                <a:lnTo>
                  <a:pt x="313" y="29"/>
                </a:lnTo>
                <a:lnTo>
                  <a:pt x="312" y="30"/>
                </a:lnTo>
                <a:lnTo>
                  <a:pt x="311" y="31"/>
                </a:lnTo>
                <a:lnTo>
                  <a:pt x="310" y="31"/>
                </a:lnTo>
                <a:lnTo>
                  <a:pt x="309" y="31"/>
                </a:lnTo>
                <a:lnTo>
                  <a:pt x="6" y="31"/>
                </a:lnTo>
                <a:lnTo>
                  <a:pt x="5" y="31"/>
                </a:lnTo>
                <a:lnTo>
                  <a:pt x="3" y="31"/>
                </a:lnTo>
                <a:lnTo>
                  <a:pt x="3" y="30"/>
                </a:lnTo>
                <a:lnTo>
                  <a:pt x="1" y="29"/>
                </a:lnTo>
                <a:lnTo>
                  <a:pt x="0" y="29"/>
                </a:lnTo>
                <a:lnTo>
                  <a:pt x="0" y="28"/>
                </a:lnTo>
                <a:lnTo>
                  <a:pt x="0" y="26"/>
                </a:lnTo>
                <a:lnTo>
                  <a:pt x="0" y="24"/>
                </a:lnTo>
                <a:lnTo>
                  <a:pt x="0" y="23"/>
                </a:lnTo>
                <a:lnTo>
                  <a:pt x="0" y="22"/>
                </a:lnTo>
                <a:lnTo>
                  <a:pt x="1" y="21"/>
                </a:lnTo>
                <a:lnTo>
                  <a:pt x="3" y="20"/>
                </a:lnTo>
                <a:lnTo>
                  <a:pt x="5" y="19"/>
                </a:lnTo>
                <a:lnTo>
                  <a:pt x="6" y="19"/>
                </a:lnTo>
                <a:close/>
                <a:moveTo>
                  <a:pt x="296" y="0"/>
                </a:moveTo>
                <a:lnTo>
                  <a:pt x="346" y="26"/>
                </a:lnTo>
                <a:lnTo>
                  <a:pt x="296" y="50"/>
                </a:lnTo>
                <a:lnTo>
                  <a:pt x="296" y="0"/>
                </a:lnTo>
                <a:close/>
              </a:path>
            </a:pathLst>
          </a:custGeom>
          <a:solidFill>
            <a:srgbClr val="000000"/>
          </a:solidFill>
          <a:ln w="1588">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172" name="Line 167"/>
          <p:cNvSpPr>
            <a:spLocks noChangeShapeType="1"/>
          </p:cNvSpPr>
          <p:nvPr/>
        </p:nvSpPr>
        <p:spPr bwMode="auto">
          <a:xfrm>
            <a:off x="4751388" y="4652963"/>
            <a:ext cx="793750" cy="127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73" name="Line 168"/>
          <p:cNvSpPr>
            <a:spLocks noChangeShapeType="1"/>
          </p:cNvSpPr>
          <p:nvPr/>
        </p:nvSpPr>
        <p:spPr bwMode="auto">
          <a:xfrm>
            <a:off x="3744913" y="5429250"/>
            <a:ext cx="3178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74" name="Freeform 169"/>
          <p:cNvSpPr>
            <a:spLocks noEditPoints="1"/>
          </p:cNvSpPr>
          <p:nvPr/>
        </p:nvSpPr>
        <p:spPr bwMode="auto">
          <a:xfrm>
            <a:off x="3840163" y="4570413"/>
            <a:ext cx="336550" cy="55562"/>
          </a:xfrm>
          <a:custGeom>
            <a:avLst/>
            <a:gdLst>
              <a:gd name="T0" fmla="*/ 6809 w 346"/>
              <a:gd name="T1" fmla="*/ 20411 h 49"/>
              <a:gd name="T2" fmla="*/ 300561 w 346"/>
              <a:gd name="T3" fmla="*/ 20411 h 49"/>
              <a:gd name="T4" fmla="*/ 302506 w 346"/>
              <a:gd name="T5" fmla="*/ 20411 h 49"/>
              <a:gd name="T6" fmla="*/ 303479 w 346"/>
              <a:gd name="T7" fmla="*/ 21544 h 49"/>
              <a:gd name="T8" fmla="*/ 304451 w 346"/>
              <a:gd name="T9" fmla="*/ 22678 h 49"/>
              <a:gd name="T10" fmla="*/ 305424 w 346"/>
              <a:gd name="T11" fmla="*/ 23812 h 49"/>
              <a:gd name="T12" fmla="*/ 305424 w 346"/>
              <a:gd name="T13" fmla="*/ 23812 h 49"/>
              <a:gd name="T14" fmla="*/ 306397 w 346"/>
              <a:gd name="T15" fmla="*/ 24946 h 49"/>
              <a:gd name="T16" fmla="*/ 306397 w 346"/>
              <a:gd name="T17" fmla="*/ 26080 h 49"/>
              <a:gd name="T18" fmla="*/ 306397 w 346"/>
              <a:gd name="T19" fmla="*/ 28348 h 49"/>
              <a:gd name="T20" fmla="*/ 306397 w 346"/>
              <a:gd name="T21" fmla="*/ 29482 h 49"/>
              <a:gd name="T22" fmla="*/ 306397 w 346"/>
              <a:gd name="T23" fmla="*/ 30616 h 49"/>
              <a:gd name="T24" fmla="*/ 305424 w 346"/>
              <a:gd name="T25" fmla="*/ 31750 h 49"/>
              <a:gd name="T26" fmla="*/ 305424 w 346"/>
              <a:gd name="T27" fmla="*/ 32884 h 49"/>
              <a:gd name="T28" fmla="*/ 304451 w 346"/>
              <a:gd name="T29" fmla="*/ 32884 h 49"/>
              <a:gd name="T30" fmla="*/ 303479 w 346"/>
              <a:gd name="T31" fmla="*/ 34018 h 49"/>
              <a:gd name="T32" fmla="*/ 302506 w 346"/>
              <a:gd name="T33" fmla="*/ 35151 h 49"/>
              <a:gd name="T34" fmla="*/ 300561 w 346"/>
              <a:gd name="T35" fmla="*/ 35151 h 49"/>
              <a:gd name="T36" fmla="*/ 6809 w 346"/>
              <a:gd name="T37" fmla="*/ 35151 h 49"/>
              <a:gd name="T38" fmla="*/ 4863 w 346"/>
              <a:gd name="T39" fmla="*/ 35151 h 49"/>
              <a:gd name="T40" fmla="*/ 3891 w 346"/>
              <a:gd name="T41" fmla="*/ 34018 h 49"/>
              <a:gd name="T42" fmla="*/ 2918 w 346"/>
              <a:gd name="T43" fmla="*/ 32884 h 49"/>
              <a:gd name="T44" fmla="*/ 1945 w 346"/>
              <a:gd name="T45" fmla="*/ 32884 h 49"/>
              <a:gd name="T46" fmla="*/ 1945 w 346"/>
              <a:gd name="T47" fmla="*/ 31750 h 49"/>
              <a:gd name="T48" fmla="*/ 973 w 346"/>
              <a:gd name="T49" fmla="*/ 30616 h 49"/>
              <a:gd name="T50" fmla="*/ 973 w 346"/>
              <a:gd name="T51" fmla="*/ 29482 h 49"/>
              <a:gd name="T52" fmla="*/ 0 w 346"/>
              <a:gd name="T53" fmla="*/ 28348 h 49"/>
              <a:gd name="T54" fmla="*/ 973 w 346"/>
              <a:gd name="T55" fmla="*/ 26080 h 49"/>
              <a:gd name="T56" fmla="*/ 973 w 346"/>
              <a:gd name="T57" fmla="*/ 24946 h 49"/>
              <a:gd name="T58" fmla="*/ 1945 w 346"/>
              <a:gd name="T59" fmla="*/ 23812 h 49"/>
              <a:gd name="T60" fmla="*/ 1945 w 346"/>
              <a:gd name="T61" fmla="*/ 23812 h 49"/>
              <a:gd name="T62" fmla="*/ 2918 w 346"/>
              <a:gd name="T63" fmla="*/ 22678 h 49"/>
              <a:gd name="T64" fmla="*/ 3891 w 346"/>
              <a:gd name="T65" fmla="*/ 21544 h 49"/>
              <a:gd name="T66" fmla="*/ 4863 w 346"/>
              <a:gd name="T67" fmla="*/ 20411 h 49"/>
              <a:gd name="T68" fmla="*/ 6809 w 346"/>
              <a:gd name="T69" fmla="*/ 20411 h 49"/>
              <a:gd name="T70" fmla="*/ 6809 w 346"/>
              <a:gd name="T71" fmla="*/ 20411 h 49"/>
              <a:gd name="T72" fmla="*/ 288888 w 346"/>
              <a:gd name="T73" fmla="*/ 0 h 49"/>
              <a:gd name="T74" fmla="*/ 336550 w 346"/>
              <a:gd name="T75" fmla="*/ 28348 h 49"/>
              <a:gd name="T76" fmla="*/ 288888 w 346"/>
              <a:gd name="T77" fmla="*/ 55562 h 49"/>
              <a:gd name="T78" fmla="*/ 288888 w 346"/>
              <a:gd name="T79" fmla="*/ 0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49">
                <a:moveTo>
                  <a:pt x="7" y="18"/>
                </a:moveTo>
                <a:lnTo>
                  <a:pt x="309" y="18"/>
                </a:lnTo>
                <a:lnTo>
                  <a:pt x="311" y="18"/>
                </a:lnTo>
                <a:lnTo>
                  <a:pt x="312" y="19"/>
                </a:lnTo>
                <a:lnTo>
                  <a:pt x="313" y="20"/>
                </a:lnTo>
                <a:lnTo>
                  <a:pt x="314" y="21"/>
                </a:lnTo>
                <a:lnTo>
                  <a:pt x="315" y="22"/>
                </a:lnTo>
                <a:lnTo>
                  <a:pt x="315" y="23"/>
                </a:lnTo>
                <a:lnTo>
                  <a:pt x="315" y="25"/>
                </a:lnTo>
                <a:lnTo>
                  <a:pt x="315" y="26"/>
                </a:lnTo>
                <a:lnTo>
                  <a:pt x="315" y="27"/>
                </a:lnTo>
                <a:lnTo>
                  <a:pt x="314" y="28"/>
                </a:lnTo>
                <a:lnTo>
                  <a:pt x="314" y="29"/>
                </a:lnTo>
                <a:lnTo>
                  <a:pt x="313" y="29"/>
                </a:lnTo>
                <a:lnTo>
                  <a:pt x="312" y="30"/>
                </a:lnTo>
                <a:lnTo>
                  <a:pt x="311" y="31"/>
                </a:lnTo>
                <a:lnTo>
                  <a:pt x="309" y="31"/>
                </a:lnTo>
                <a:lnTo>
                  <a:pt x="7" y="31"/>
                </a:lnTo>
                <a:lnTo>
                  <a:pt x="5" y="31"/>
                </a:lnTo>
                <a:lnTo>
                  <a:pt x="4" y="30"/>
                </a:lnTo>
                <a:lnTo>
                  <a:pt x="3" y="29"/>
                </a:lnTo>
                <a:lnTo>
                  <a:pt x="2" y="29"/>
                </a:lnTo>
                <a:lnTo>
                  <a:pt x="2" y="28"/>
                </a:lnTo>
                <a:lnTo>
                  <a:pt x="1" y="27"/>
                </a:lnTo>
                <a:lnTo>
                  <a:pt x="1" y="26"/>
                </a:lnTo>
                <a:lnTo>
                  <a:pt x="0" y="25"/>
                </a:lnTo>
                <a:lnTo>
                  <a:pt x="1" y="23"/>
                </a:lnTo>
                <a:lnTo>
                  <a:pt x="1" y="22"/>
                </a:lnTo>
                <a:lnTo>
                  <a:pt x="2" y="21"/>
                </a:lnTo>
                <a:lnTo>
                  <a:pt x="3" y="20"/>
                </a:lnTo>
                <a:lnTo>
                  <a:pt x="4" y="19"/>
                </a:lnTo>
                <a:lnTo>
                  <a:pt x="5" y="18"/>
                </a:lnTo>
                <a:lnTo>
                  <a:pt x="7" y="18"/>
                </a:lnTo>
                <a:close/>
                <a:moveTo>
                  <a:pt x="297" y="0"/>
                </a:moveTo>
                <a:lnTo>
                  <a:pt x="346" y="25"/>
                </a:lnTo>
                <a:lnTo>
                  <a:pt x="297" y="49"/>
                </a:lnTo>
                <a:lnTo>
                  <a:pt x="297" y="0"/>
                </a:lnTo>
                <a:close/>
              </a:path>
            </a:pathLst>
          </a:custGeom>
          <a:solidFill>
            <a:srgbClr val="000000"/>
          </a:solidFill>
          <a:ln w="1588">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175" name="Rectangle 170"/>
          <p:cNvSpPr>
            <a:spLocks noChangeArrowheads="1"/>
          </p:cNvSpPr>
          <p:nvPr/>
        </p:nvSpPr>
        <p:spPr bwMode="auto">
          <a:xfrm>
            <a:off x="3894138" y="4210050"/>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i</a:t>
            </a:r>
            <a:endParaRPr lang="en-US" altLang="en-US">
              <a:solidFill>
                <a:srgbClr val="000000"/>
              </a:solidFill>
            </a:endParaRPr>
          </a:p>
        </p:txBody>
      </p:sp>
      <p:sp>
        <p:nvSpPr>
          <p:cNvPr id="4176" name="Rectangle 171"/>
          <p:cNvSpPr>
            <a:spLocks noChangeArrowheads="1"/>
          </p:cNvSpPr>
          <p:nvPr/>
        </p:nvSpPr>
        <p:spPr bwMode="auto">
          <a:xfrm>
            <a:off x="3956050" y="4318000"/>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in</a:t>
            </a:r>
            <a:endParaRPr lang="en-US" altLang="en-US">
              <a:solidFill>
                <a:srgbClr val="000000"/>
              </a:solidFill>
            </a:endParaRPr>
          </a:p>
        </p:txBody>
      </p:sp>
      <p:grpSp>
        <p:nvGrpSpPr>
          <p:cNvPr id="55482" name="Group 186"/>
          <p:cNvGrpSpPr>
            <a:grpSpLocks/>
          </p:cNvGrpSpPr>
          <p:nvPr/>
        </p:nvGrpSpPr>
        <p:grpSpPr bwMode="auto">
          <a:xfrm>
            <a:off x="4267200" y="3752850"/>
            <a:ext cx="665163" cy="1270000"/>
            <a:chOff x="2144" y="2449"/>
            <a:chExt cx="419" cy="800"/>
          </a:xfrm>
        </p:grpSpPr>
        <p:sp>
          <p:nvSpPr>
            <p:cNvPr id="4190" name="Freeform 124"/>
            <p:cNvSpPr>
              <a:spLocks/>
            </p:cNvSpPr>
            <p:nvPr/>
          </p:nvSpPr>
          <p:spPr bwMode="auto">
            <a:xfrm>
              <a:off x="2201" y="2923"/>
              <a:ext cx="89" cy="192"/>
            </a:xfrm>
            <a:custGeom>
              <a:avLst/>
              <a:gdLst>
                <a:gd name="T0" fmla="*/ 42 w 89"/>
                <a:gd name="T1" fmla="*/ 0 h 192"/>
                <a:gd name="T2" fmla="*/ 38 w 89"/>
                <a:gd name="T3" fmla="*/ 1 h 192"/>
                <a:gd name="T4" fmla="*/ 34 w 89"/>
                <a:gd name="T5" fmla="*/ 3 h 192"/>
                <a:gd name="T6" fmla="*/ 30 w 89"/>
                <a:gd name="T7" fmla="*/ 6 h 192"/>
                <a:gd name="T8" fmla="*/ 25 w 89"/>
                <a:gd name="T9" fmla="*/ 10 h 192"/>
                <a:gd name="T10" fmla="*/ 22 w 89"/>
                <a:gd name="T11" fmla="*/ 14 h 192"/>
                <a:gd name="T12" fmla="*/ 17 w 89"/>
                <a:gd name="T13" fmla="*/ 22 h 192"/>
                <a:gd name="T14" fmla="*/ 11 w 89"/>
                <a:gd name="T15" fmla="*/ 35 h 192"/>
                <a:gd name="T16" fmla="*/ 6 w 89"/>
                <a:gd name="T17" fmla="*/ 51 h 192"/>
                <a:gd name="T18" fmla="*/ 2 w 89"/>
                <a:gd name="T19" fmla="*/ 68 h 192"/>
                <a:gd name="T20" fmla="*/ 1 w 89"/>
                <a:gd name="T21" fmla="*/ 86 h 192"/>
                <a:gd name="T22" fmla="*/ 1 w 89"/>
                <a:gd name="T23" fmla="*/ 106 h 192"/>
                <a:gd name="T24" fmla="*/ 2 w 89"/>
                <a:gd name="T25" fmla="*/ 125 h 192"/>
                <a:gd name="T26" fmla="*/ 6 w 89"/>
                <a:gd name="T27" fmla="*/ 142 h 192"/>
                <a:gd name="T28" fmla="*/ 11 w 89"/>
                <a:gd name="T29" fmla="*/ 157 h 192"/>
                <a:gd name="T30" fmla="*/ 17 w 89"/>
                <a:gd name="T31" fmla="*/ 170 h 192"/>
                <a:gd name="T32" fmla="*/ 22 w 89"/>
                <a:gd name="T33" fmla="*/ 178 h 192"/>
                <a:gd name="T34" fmla="*/ 25 w 89"/>
                <a:gd name="T35" fmla="*/ 182 h 192"/>
                <a:gd name="T36" fmla="*/ 30 w 89"/>
                <a:gd name="T37" fmla="*/ 186 h 192"/>
                <a:gd name="T38" fmla="*/ 34 w 89"/>
                <a:gd name="T39" fmla="*/ 189 h 192"/>
                <a:gd name="T40" fmla="*/ 38 w 89"/>
                <a:gd name="T41" fmla="*/ 191 h 192"/>
                <a:gd name="T42" fmla="*/ 42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8 w 89"/>
                <a:gd name="T55" fmla="*/ 178 h 192"/>
                <a:gd name="T56" fmla="*/ 73 w 89"/>
                <a:gd name="T57" fmla="*/ 170 h 192"/>
                <a:gd name="T58" fmla="*/ 79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9 w 89"/>
                <a:gd name="T73" fmla="*/ 35 h 192"/>
                <a:gd name="T74" fmla="*/ 73 w 89"/>
                <a:gd name="T75" fmla="*/ 22 h 192"/>
                <a:gd name="T76" fmla="*/ 68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4191" name="Freeform 125"/>
            <p:cNvSpPr>
              <a:spLocks/>
            </p:cNvSpPr>
            <p:nvPr/>
          </p:nvSpPr>
          <p:spPr bwMode="auto">
            <a:xfrm>
              <a:off x="2201" y="2923"/>
              <a:ext cx="89" cy="192"/>
            </a:xfrm>
            <a:custGeom>
              <a:avLst/>
              <a:gdLst>
                <a:gd name="T0" fmla="*/ 42 w 89"/>
                <a:gd name="T1" fmla="*/ 0 h 192"/>
                <a:gd name="T2" fmla="*/ 38 w 89"/>
                <a:gd name="T3" fmla="*/ 1 h 192"/>
                <a:gd name="T4" fmla="*/ 34 w 89"/>
                <a:gd name="T5" fmla="*/ 3 h 192"/>
                <a:gd name="T6" fmla="*/ 30 w 89"/>
                <a:gd name="T7" fmla="*/ 6 h 192"/>
                <a:gd name="T8" fmla="*/ 25 w 89"/>
                <a:gd name="T9" fmla="*/ 10 h 192"/>
                <a:gd name="T10" fmla="*/ 22 w 89"/>
                <a:gd name="T11" fmla="*/ 14 h 192"/>
                <a:gd name="T12" fmla="*/ 17 w 89"/>
                <a:gd name="T13" fmla="*/ 22 h 192"/>
                <a:gd name="T14" fmla="*/ 11 w 89"/>
                <a:gd name="T15" fmla="*/ 35 h 192"/>
                <a:gd name="T16" fmla="*/ 6 w 89"/>
                <a:gd name="T17" fmla="*/ 51 h 192"/>
                <a:gd name="T18" fmla="*/ 2 w 89"/>
                <a:gd name="T19" fmla="*/ 68 h 192"/>
                <a:gd name="T20" fmla="*/ 1 w 89"/>
                <a:gd name="T21" fmla="*/ 86 h 192"/>
                <a:gd name="T22" fmla="*/ 1 w 89"/>
                <a:gd name="T23" fmla="*/ 106 h 192"/>
                <a:gd name="T24" fmla="*/ 2 w 89"/>
                <a:gd name="T25" fmla="*/ 125 h 192"/>
                <a:gd name="T26" fmla="*/ 6 w 89"/>
                <a:gd name="T27" fmla="*/ 142 h 192"/>
                <a:gd name="T28" fmla="*/ 11 w 89"/>
                <a:gd name="T29" fmla="*/ 157 h 192"/>
                <a:gd name="T30" fmla="*/ 17 w 89"/>
                <a:gd name="T31" fmla="*/ 170 h 192"/>
                <a:gd name="T32" fmla="*/ 22 w 89"/>
                <a:gd name="T33" fmla="*/ 178 h 192"/>
                <a:gd name="T34" fmla="*/ 25 w 89"/>
                <a:gd name="T35" fmla="*/ 182 h 192"/>
                <a:gd name="T36" fmla="*/ 30 w 89"/>
                <a:gd name="T37" fmla="*/ 186 h 192"/>
                <a:gd name="T38" fmla="*/ 34 w 89"/>
                <a:gd name="T39" fmla="*/ 189 h 192"/>
                <a:gd name="T40" fmla="*/ 38 w 89"/>
                <a:gd name="T41" fmla="*/ 191 h 192"/>
                <a:gd name="T42" fmla="*/ 42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8 w 89"/>
                <a:gd name="T55" fmla="*/ 178 h 192"/>
                <a:gd name="T56" fmla="*/ 73 w 89"/>
                <a:gd name="T57" fmla="*/ 170 h 192"/>
                <a:gd name="T58" fmla="*/ 79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9 w 89"/>
                <a:gd name="T73" fmla="*/ 35 h 192"/>
                <a:gd name="T74" fmla="*/ 73 w 89"/>
                <a:gd name="T75" fmla="*/ 22 h 192"/>
                <a:gd name="T76" fmla="*/ 68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path>
              </a:pathLst>
            </a:custGeom>
            <a:solidFill>
              <a:srgbClr val="FFFFCC"/>
            </a:solidFill>
            <a:ln w="1587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192" name="Freeform 126"/>
            <p:cNvSpPr>
              <a:spLocks/>
            </p:cNvSpPr>
            <p:nvPr/>
          </p:nvSpPr>
          <p:spPr bwMode="auto">
            <a:xfrm>
              <a:off x="2290" y="2923"/>
              <a:ext cx="89" cy="192"/>
            </a:xfrm>
            <a:custGeom>
              <a:avLst/>
              <a:gdLst>
                <a:gd name="T0" fmla="*/ 41 w 89"/>
                <a:gd name="T1" fmla="*/ 0 h 192"/>
                <a:gd name="T2" fmla="*/ 37 w 89"/>
                <a:gd name="T3" fmla="*/ 1 h 192"/>
                <a:gd name="T4" fmla="*/ 33 w 89"/>
                <a:gd name="T5" fmla="*/ 3 h 192"/>
                <a:gd name="T6" fmla="*/ 29 w 89"/>
                <a:gd name="T7" fmla="*/ 6 h 192"/>
                <a:gd name="T8" fmla="*/ 25 w 89"/>
                <a:gd name="T9" fmla="*/ 10 h 192"/>
                <a:gd name="T10" fmla="*/ 21 w 89"/>
                <a:gd name="T11" fmla="*/ 14 h 192"/>
                <a:gd name="T12" fmla="*/ 16 w 89"/>
                <a:gd name="T13" fmla="*/ 22 h 192"/>
                <a:gd name="T14" fmla="*/ 10 w 89"/>
                <a:gd name="T15" fmla="*/ 35 h 192"/>
                <a:gd name="T16" fmla="*/ 5 w 89"/>
                <a:gd name="T17" fmla="*/ 51 h 192"/>
                <a:gd name="T18" fmla="*/ 2 w 89"/>
                <a:gd name="T19" fmla="*/ 68 h 192"/>
                <a:gd name="T20" fmla="*/ 0 w 89"/>
                <a:gd name="T21" fmla="*/ 86 h 192"/>
                <a:gd name="T22" fmla="*/ 0 w 89"/>
                <a:gd name="T23" fmla="*/ 106 h 192"/>
                <a:gd name="T24" fmla="*/ 2 w 89"/>
                <a:gd name="T25" fmla="*/ 125 h 192"/>
                <a:gd name="T26" fmla="*/ 5 w 89"/>
                <a:gd name="T27" fmla="*/ 142 h 192"/>
                <a:gd name="T28" fmla="*/ 10 w 89"/>
                <a:gd name="T29" fmla="*/ 157 h 192"/>
                <a:gd name="T30" fmla="*/ 16 w 89"/>
                <a:gd name="T31" fmla="*/ 170 h 192"/>
                <a:gd name="T32" fmla="*/ 21 w 89"/>
                <a:gd name="T33" fmla="*/ 178 h 192"/>
                <a:gd name="T34" fmla="*/ 25 w 89"/>
                <a:gd name="T35" fmla="*/ 182 h 192"/>
                <a:gd name="T36" fmla="*/ 29 w 89"/>
                <a:gd name="T37" fmla="*/ 186 h 192"/>
                <a:gd name="T38" fmla="*/ 33 w 89"/>
                <a:gd name="T39" fmla="*/ 189 h 192"/>
                <a:gd name="T40" fmla="*/ 37 w 89"/>
                <a:gd name="T41" fmla="*/ 191 h 192"/>
                <a:gd name="T42" fmla="*/ 41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7 w 89"/>
                <a:gd name="T55" fmla="*/ 178 h 192"/>
                <a:gd name="T56" fmla="*/ 73 w 89"/>
                <a:gd name="T57" fmla="*/ 170 h 192"/>
                <a:gd name="T58" fmla="*/ 78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8 w 89"/>
                <a:gd name="T73" fmla="*/ 35 h 192"/>
                <a:gd name="T74" fmla="*/ 73 w 89"/>
                <a:gd name="T75" fmla="*/ 22 h 192"/>
                <a:gd name="T76" fmla="*/ 67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4193" name="Freeform 127"/>
            <p:cNvSpPr>
              <a:spLocks/>
            </p:cNvSpPr>
            <p:nvPr/>
          </p:nvSpPr>
          <p:spPr bwMode="auto">
            <a:xfrm>
              <a:off x="2290" y="2923"/>
              <a:ext cx="89" cy="192"/>
            </a:xfrm>
            <a:custGeom>
              <a:avLst/>
              <a:gdLst>
                <a:gd name="T0" fmla="*/ 41 w 89"/>
                <a:gd name="T1" fmla="*/ 0 h 192"/>
                <a:gd name="T2" fmla="*/ 37 w 89"/>
                <a:gd name="T3" fmla="*/ 1 h 192"/>
                <a:gd name="T4" fmla="*/ 33 w 89"/>
                <a:gd name="T5" fmla="*/ 3 h 192"/>
                <a:gd name="T6" fmla="*/ 29 w 89"/>
                <a:gd name="T7" fmla="*/ 6 h 192"/>
                <a:gd name="T8" fmla="*/ 25 w 89"/>
                <a:gd name="T9" fmla="*/ 10 h 192"/>
                <a:gd name="T10" fmla="*/ 21 w 89"/>
                <a:gd name="T11" fmla="*/ 14 h 192"/>
                <a:gd name="T12" fmla="*/ 16 w 89"/>
                <a:gd name="T13" fmla="*/ 22 h 192"/>
                <a:gd name="T14" fmla="*/ 10 w 89"/>
                <a:gd name="T15" fmla="*/ 35 h 192"/>
                <a:gd name="T16" fmla="*/ 5 w 89"/>
                <a:gd name="T17" fmla="*/ 51 h 192"/>
                <a:gd name="T18" fmla="*/ 2 w 89"/>
                <a:gd name="T19" fmla="*/ 68 h 192"/>
                <a:gd name="T20" fmla="*/ 0 w 89"/>
                <a:gd name="T21" fmla="*/ 86 h 192"/>
                <a:gd name="T22" fmla="*/ 0 w 89"/>
                <a:gd name="T23" fmla="*/ 106 h 192"/>
                <a:gd name="T24" fmla="*/ 2 w 89"/>
                <a:gd name="T25" fmla="*/ 125 h 192"/>
                <a:gd name="T26" fmla="*/ 5 w 89"/>
                <a:gd name="T27" fmla="*/ 142 h 192"/>
                <a:gd name="T28" fmla="*/ 10 w 89"/>
                <a:gd name="T29" fmla="*/ 157 h 192"/>
                <a:gd name="T30" fmla="*/ 16 w 89"/>
                <a:gd name="T31" fmla="*/ 170 h 192"/>
                <a:gd name="T32" fmla="*/ 21 w 89"/>
                <a:gd name="T33" fmla="*/ 178 h 192"/>
                <a:gd name="T34" fmla="*/ 25 w 89"/>
                <a:gd name="T35" fmla="*/ 182 h 192"/>
                <a:gd name="T36" fmla="*/ 29 w 89"/>
                <a:gd name="T37" fmla="*/ 186 h 192"/>
                <a:gd name="T38" fmla="*/ 33 w 89"/>
                <a:gd name="T39" fmla="*/ 189 h 192"/>
                <a:gd name="T40" fmla="*/ 37 w 89"/>
                <a:gd name="T41" fmla="*/ 191 h 192"/>
                <a:gd name="T42" fmla="*/ 41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7 w 89"/>
                <a:gd name="T55" fmla="*/ 178 h 192"/>
                <a:gd name="T56" fmla="*/ 73 w 89"/>
                <a:gd name="T57" fmla="*/ 170 h 192"/>
                <a:gd name="T58" fmla="*/ 78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8 w 89"/>
                <a:gd name="T73" fmla="*/ 35 h 192"/>
                <a:gd name="T74" fmla="*/ 73 w 89"/>
                <a:gd name="T75" fmla="*/ 22 h 192"/>
                <a:gd name="T76" fmla="*/ 67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94" name="Freeform 128"/>
            <p:cNvSpPr>
              <a:spLocks/>
            </p:cNvSpPr>
            <p:nvPr/>
          </p:nvSpPr>
          <p:spPr bwMode="auto">
            <a:xfrm>
              <a:off x="2379" y="2923"/>
              <a:ext cx="88" cy="192"/>
            </a:xfrm>
            <a:custGeom>
              <a:avLst/>
              <a:gdLst>
                <a:gd name="T0" fmla="*/ 41 w 88"/>
                <a:gd name="T1" fmla="*/ 0 h 192"/>
                <a:gd name="T2" fmla="*/ 37 w 88"/>
                <a:gd name="T3" fmla="*/ 1 h 192"/>
                <a:gd name="T4" fmla="*/ 32 w 88"/>
                <a:gd name="T5" fmla="*/ 3 h 192"/>
                <a:gd name="T6" fmla="*/ 29 w 88"/>
                <a:gd name="T7" fmla="*/ 6 h 192"/>
                <a:gd name="T8" fmla="*/ 24 w 88"/>
                <a:gd name="T9" fmla="*/ 10 h 192"/>
                <a:gd name="T10" fmla="*/ 21 w 88"/>
                <a:gd name="T11" fmla="*/ 14 h 192"/>
                <a:gd name="T12" fmla="*/ 15 w 88"/>
                <a:gd name="T13" fmla="*/ 22 h 192"/>
                <a:gd name="T14" fmla="*/ 9 w 88"/>
                <a:gd name="T15" fmla="*/ 35 h 192"/>
                <a:gd name="T16" fmla="*/ 5 w 88"/>
                <a:gd name="T17" fmla="*/ 51 h 192"/>
                <a:gd name="T18" fmla="*/ 1 w 88"/>
                <a:gd name="T19" fmla="*/ 68 h 192"/>
                <a:gd name="T20" fmla="*/ 0 w 88"/>
                <a:gd name="T21" fmla="*/ 86 h 192"/>
                <a:gd name="T22" fmla="*/ 0 w 88"/>
                <a:gd name="T23" fmla="*/ 106 h 192"/>
                <a:gd name="T24" fmla="*/ 1 w 88"/>
                <a:gd name="T25" fmla="*/ 125 h 192"/>
                <a:gd name="T26" fmla="*/ 5 w 88"/>
                <a:gd name="T27" fmla="*/ 142 h 192"/>
                <a:gd name="T28" fmla="*/ 9 w 88"/>
                <a:gd name="T29" fmla="*/ 157 h 192"/>
                <a:gd name="T30" fmla="*/ 15 w 88"/>
                <a:gd name="T31" fmla="*/ 170 h 192"/>
                <a:gd name="T32" fmla="*/ 21 w 88"/>
                <a:gd name="T33" fmla="*/ 178 h 192"/>
                <a:gd name="T34" fmla="*/ 24 w 88"/>
                <a:gd name="T35" fmla="*/ 182 h 192"/>
                <a:gd name="T36" fmla="*/ 29 w 88"/>
                <a:gd name="T37" fmla="*/ 186 h 192"/>
                <a:gd name="T38" fmla="*/ 32 w 88"/>
                <a:gd name="T39" fmla="*/ 189 h 192"/>
                <a:gd name="T40" fmla="*/ 37 w 88"/>
                <a:gd name="T41" fmla="*/ 191 h 192"/>
                <a:gd name="T42" fmla="*/ 41 w 88"/>
                <a:gd name="T43" fmla="*/ 192 h 192"/>
                <a:gd name="T44" fmla="*/ 46 w 88"/>
                <a:gd name="T45" fmla="*/ 192 h 192"/>
                <a:gd name="T46" fmla="*/ 50 w 88"/>
                <a:gd name="T47" fmla="*/ 191 h 192"/>
                <a:gd name="T48" fmla="*/ 55 w 88"/>
                <a:gd name="T49" fmla="*/ 189 h 192"/>
                <a:gd name="T50" fmla="*/ 59 w 88"/>
                <a:gd name="T51" fmla="*/ 186 h 192"/>
                <a:gd name="T52" fmla="*/ 63 w 88"/>
                <a:gd name="T53" fmla="*/ 182 h 192"/>
                <a:gd name="T54" fmla="*/ 66 w 88"/>
                <a:gd name="T55" fmla="*/ 178 h 192"/>
                <a:gd name="T56" fmla="*/ 72 w 88"/>
                <a:gd name="T57" fmla="*/ 170 h 192"/>
                <a:gd name="T58" fmla="*/ 77 w 88"/>
                <a:gd name="T59" fmla="*/ 157 h 192"/>
                <a:gd name="T60" fmla="*/ 83 w 88"/>
                <a:gd name="T61" fmla="*/ 142 h 192"/>
                <a:gd name="T62" fmla="*/ 86 w 88"/>
                <a:gd name="T63" fmla="*/ 125 h 192"/>
                <a:gd name="T64" fmla="*/ 87 w 88"/>
                <a:gd name="T65" fmla="*/ 106 h 192"/>
                <a:gd name="T66" fmla="*/ 87 w 88"/>
                <a:gd name="T67" fmla="*/ 86 h 192"/>
                <a:gd name="T68" fmla="*/ 86 w 88"/>
                <a:gd name="T69" fmla="*/ 68 h 192"/>
                <a:gd name="T70" fmla="*/ 83 w 88"/>
                <a:gd name="T71" fmla="*/ 51 h 192"/>
                <a:gd name="T72" fmla="*/ 77 w 88"/>
                <a:gd name="T73" fmla="*/ 35 h 192"/>
                <a:gd name="T74" fmla="*/ 72 w 88"/>
                <a:gd name="T75" fmla="*/ 22 h 192"/>
                <a:gd name="T76" fmla="*/ 66 w 88"/>
                <a:gd name="T77" fmla="*/ 14 h 192"/>
                <a:gd name="T78" fmla="*/ 63 w 88"/>
                <a:gd name="T79" fmla="*/ 10 h 192"/>
                <a:gd name="T80" fmla="*/ 59 w 88"/>
                <a:gd name="T81" fmla="*/ 6 h 192"/>
                <a:gd name="T82" fmla="*/ 55 w 88"/>
                <a:gd name="T83" fmla="*/ 3 h 192"/>
                <a:gd name="T84" fmla="*/ 50 w 88"/>
                <a:gd name="T85" fmla="*/ 1 h 192"/>
                <a:gd name="T86" fmla="*/ 46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4195" name="Freeform 129"/>
            <p:cNvSpPr>
              <a:spLocks/>
            </p:cNvSpPr>
            <p:nvPr/>
          </p:nvSpPr>
          <p:spPr bwMode="auto">
            <a:xfrm>
              <a:off x="2379" y="2923"/>
              <a:ext cx="88" cy="192"/>
            </a:xfrm>
            <a:custGeom>
              <a:avLst/>
              <a:gdLst>
                <a:gd name="T0" fmla="*/ 41 w 88"/>
                <a:gd name="T1" fmla="*/ 0 h 192"/>
                <a:gd name="T2" fmla="*/ 37 w 88"/>
                <a:gd name="T3" fmla="*/ 1 h 192"/>
                <a:gd name="T4" fmla="*/ 32 w 88"/>
                <a:gd name="T5" fmla="*/ 3 h 192"/>
                <a:gd name="T6" fmla="*/ 29 w 88"/>
                <a:gd name="T7" fmla="*/ 6 h 192"/>
                <a:gd name="T8" fmla="*/ 24 w 88"/>
                <a:gd name="T9" fmla="*/ 10 h 192"/>
                <a:gd name="T10" fmla="*/ 21 w 88"/>
                <a:gd name="T11" fmla="*/ 14 h 192"/>
                <a:gd name="T12" fmla="*/ 15 w 88"/>
                <a:gd name="T13" fmla="*/ 22 h 192"/>
                <a:gd name="T14" fmla="*/ 9 w 88"/>
                <a:gd name="T15" fmla="*/ 35 h 192"/>
                <a:gd name="T16" fmla="*/ 5 w 88"/>
                <a:gd name="T17" fmla="*/ 51 h 192"/>
                <a:gd name="T18" fmla="*/ 1 w 88"/>
                <a:gd name="T19" fmla="*/ 68 h 192"/>
                <a:gd name="T20" fmla="*/ 0 w 88"/>
                <a:gd name="T21" fmla="*/ 86 h 192"/>
                <a:gd name="T22" fmla="*/ 0 w 88"/>
                <a:gd name="T23" fmla="*/ 106 h 192"/>
                <a:gd name="T24" fmla="*/ 1 w 88"/>
                <a:gd name="T25" fmla="*/ 125 h 192"/>
                <a:gd name="T26" fmla="*/ 5 w 88"/>
                <a:gd name="T27" fmla="*/ 142 h 192"/>
                <a:gd name="T28" fmla="*/ 9 w 88"/>
                <a:gd name="T29" fmla="*/ 157 h 192"/>
                <a:gd name="T30" fmla="*/ 15 w 88"/>
                <a:gd name="T31" fmla="*/ 170 h 192"/>
                <a:gd name="T32" fmla="*/ 21 w 88"/>
                <a:gd name="T33" fmla="*/ 178 h 192"/>
                <a:gd name="T34" fmla="*/ 24 w 88"/>
                <a:gd name="T35" fmla="*/ 182 h 192"/>
                <a:gd name="T36" fmla="*/ 29 w 88"/>
                <a:gd name="T37" fmla="*/ 186 h 192"/>
                <a:gd name="T38" fmla="*/ 32 w 88"/>
                <a:gd name="T39" fmla="*/ 189 h 192"/>
                <a:gd name="T40" fmla="*/ 37 w 88"/>
                <a:gd name="T41" fmla="*/ 191 h 192"/>
                <a:gd name="T42" fmla="*/ 41 w 88"/>
                <a:gd name="T43" fmla="*/ 192 h 192"/>
                <a:gd name="T44" fmla="*/ 46 w 88"/>
                <a:gd name="T45" fmla="*/ 192 h 192"/>
                <a:gd name="T46" fmla="*/ 50 w 88"/>
                <a:gd name="T47" fmla="*/ 191 h 192"/>
                <a:gd name="T48" fmla="*/ 55 w 88"/>
                <a:gd name="T49" fmla="*/ 189 h 192"/>
                <a:gd name="T50" fmla="*/ 59 w 88"/>
                <a:gd name="T51" fmla="*/ 186 h 192"/>
                <a:gd name="T52" fmla="*/ 63 w 88"/>
                <a:gd name="T53" fmla="*/ 182 h 192"/>
                <a:gd name="T54" fmla="*/ 66 w 88"/>
                <a:gd name="T55" fmla="*/ 178 h 192"/>
                <a:gd name="T56" fmla="*/ 72 w 88"/>
                <a:gd name="T57" fmla="*/ 170 h 192"/>
                <a:gd name="T58" fmla="*/ 77 w 88"/>
                <a:gd name="T59" fmla="*/ 157 h 192"/>
                <a:gd name="T60" fmla="*/ 83 w 88"/>
                <a:gd name="T61" fmla="*/ 142 h 192"/>
                <a:gd name="T62" fmla="*/ 86 w 88"/>
                <a:gd name="T63" fmla="*/ 125 h 192"/>
                <a:gd name="T64" fmla="*/ 87 w 88"/>
                <a:gd name="T65" fmla="*/ 106 h 192"/>
                <a:gd name="T66" fmla="*/ 87 w 88"/>
                <a:gd name="T67" fmla="*/ 86 h 192"/>
                <a:gd name="T68" fmla="*/ 86 w 88"/>
                <a:gd name="T69" fmla="*/ 68 h 192"/>
                <a:gd name="T70" fmla="*/ 83 w 88"/>
                <a:gd name="T71" fmla="*/ 51 h 192"/>
                <a:gd name="T72" fmla="*/ 77 w 88"/>
                <a:gd name="T73" fmla="*/ 35 h 192"/>
                <a:gd name="T74" fmla="*/ 72 w 88"/>
                <a:gd name="T75" fmla="*/ 22 h 192"/>
                <a:gd name="T76" fmla="*/ 66 w 88"/>
                <a:gd name="T77" fmla="*/ 14 h 192"/>
                <a:gd name="T78" fmla="*/ 63 w 88"/>
                <a:gd name="T79" fmla="*/ 10 h 192"/>
                <a:gd name="T80" fmla="*/ 59 w 88"/>
                <a:gd name="T81" fmla="*/ 6 h 192"/>
                <a:gd name="T82" fmla="*/ 55 w 88"/>
                <a:gd name="T83" fmla="*/ 3 h 192"/>
                <a:gd name="T84" fmla="*/ 50 w 88"/>
                <a:gd name="T85" fmla="*/ 1 h 192"/>
                <a:gd name="T86" fmla="*/ 46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path>
              </a:pathLst>
            </a:custGeom>
            <a:solidFill>
              <a:srgbClr val="FFFFCC"/>
            </a:solidFill>
            <a:ln w="1587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196" name="Rectangle 130"/>
            <p:cNvSpPr>
              <a:spLocks noChangeArrowheads="1"/>
            </p:cNvSpPr>
            <p:nvPr/>
          </p:nvSpPr>
          <p:spPr bwMode="auto">
            <a:xfrm>
              <a:off x="2201" y="3019"/>
              <a:ext cx="284" cy="19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4197" name="Rectangle 131"/>
            <p:cNvSpPr>
              <a:spLocks noChangeArrowheads="1"/>
            </p:cNvSpPr>
            <p:nvPr/>
          </p:nvSpPr>
          <p:spPr bwMode="auto">
            <a:xfrm>
              <a:off x="2290" y="3067"/>
              <a:ext cx="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198" name="Freeform 152"/>
            <p:cNvSpPr>
              <a:spLocks noEditPoints="1"/>
            </p:cNvSpPr>
            <p:nvPr/>
          </p:nvSpPr>
          <p:spPr bwMode="auto">
            <a:xfrm>
              <a:off x="2157" y="2845"/>
              <a:ext cx="345" cy="50"/>
            </a:xfrm>
            <a:custGeom>
              <a:avLst/>
              <a:gdLst>
                <a:gd name="T0" fmla="*/ 6 w 345"/>
                <a:gd name="T1" fmla="*/ 19 h 50"/>
                <a:gd name="T2" fmla="*/ 308 w 345"/>
                <a:gd name="T3" fmla="*/ 19 h 50"/>
                <a:gd name="T4" fmla="*/ 310 w 345"/>
                <a:gd name="T5" fmla="*/ 19 h 50"/>
                <a:gd name="T6" fmla="*/ 311 w 345"/>
                <a:gd name="T7" fmla="*/ 19 h 50"/>
                <a:gd name="T8" fmla="*/ 312 w 345"/>
                <a:gd name="T9" fmla="*/ 19 h 50"/>
                <a:gd name="T10" fmla="*/ 313 w 345"/>
                <a:gd name="T11" fmla="*/ 20 h 50"/>
                <a:gd name="T12" fmla="*/ 314 w 345"/>
                <a:gd name="T13" fmla="*/ 22 h 50"/>
                <a:gd name="T14" fmla="*/ 314 w 345"/>
                <a:gd name="T15" fmla="*/ 22 h 50"/>
                <a:gd name="T16" fmla="*/ 314 w 345"/>
                <a:gd name="T17" fmla="*/ 24 h 50"/>
                <a:gd name="T18" fmla="*/ 314 w 345"/>
                <a:gd name="T19" fmla="*/ 25 h 50"/>
                <a:gd name="T20" fmla="*/ 314 w 345"/>
                <a:gd name="T21" fmla="*/ 26 h 50"/>
                <a:gd name="T22" fmla="*/ 314 w 345"/>
                <a:gd name="T23" fmla="*/ 27 h 50"/>
                <a:gd name="T24" fmla="*/ 314 w 345"/>
                <a:gd name="T25" fmla="*/ 28 h 50"/>
                <a:gd name="T26" fmla="*/ 313 w 345"/>
                <a:gd name="T27" fmla="*/ 29 h 50"/>
                <a:gd name="T28" fmla="*/ 312 w 345"/>
                <a:gd name="T29" fmla="*/ 30 h 50"/>
                <a:gd name="T30" fmla="*/ 311 w 345"/>
                <a:gd name="T31" fmla="*/ 30 h 50"/>
                <a:gd name="T32" fmla="*/ 310 w 345"/>
                <a:gd name="T33" fmla="*/ 31 h 50"/>
                <a:gd name="T34" fmla="*/ 308 w 345"/>
                <a:gd name="T35" fmla="*/ 31 h 50"/>
                <a:gd name="T36" fmla="*/ 6 w 345"/>
                <a:gd name="T37" fmla="*/ 31 h 50"/>
                <a:gd name="T38" fmla="*/ 4 w 345"/>
                <a:gd name="T39" fmla="*/ 31 h 50"/>
                <a:gd name="T40" fmla="*/ 4 w 345"/>
                <a:gd name="T41" fmla="*/ 30 h 50"/>
                <a:gd name="T42" fmla="*/ 2 w 345"/>
                <a:gd name="T43" fmla="*/ 30 h 50"/>
                <a:gd name="T44" fmla="*/ 1 w 345"/>
                <a:gd name="T45" fmla="*/ 29 h 50"/>
                <a:gd name="T46" fmla="*/ 1 w 345"/>
                <a:gd name="T47" fmla="*/ 28 h 50"/>
                <a:gd name="T48" fmla="*/ 0 w 345"/>
                <a:gd name="T49" fmla="*/ 27 h 50"/>
                <a:gd name="T50" fmla="*/ 0 w 345"/>
                <a:gd name="T51" fmla="*/ 26 h 50"/>
                <a:gd name="T52" fmla="*/ 0 w 345"/>
                <a:gd name="T53" fmla="*/ 25 h 50"/>
                <a:gd name="T54" fmla="*/ 0 w 345"/>
                <a:gd name="T55" fmla="*/ 24 h 50"/>
                <a:gd name="T56" fmla="*/ 0 w 345"/>
                <a:gd name="T57" fmla="*/ 22 h 50"/>
                <a:gd name="T58" fmla="*/ 1 w 345"/>
                <a:gd name="T59" fmla="*/ 22 h 50"/>
                <a:gd name="T60" fmla="*/ 1 w 345"/>
                <a:gd name="T61" fmla="*/ 20 h 50"/>
                <a:gd name="T62" fmla="*/ 2 w 345"/>
                <a:gd name="T63" fmla="*/ 19 h 50"/>
                <a:gd name="T64" fmla="*/ 4 w 345"/>
                <a:gd name="T65" fmla="*/ 19 h 50"/>
                <a:gd name="T66" fmla="*/ 4 w 345"/>
                <a:gd name="T67" fmla="*/ 19 h 50"/>
                <a:gd name="T68" fmla="*/ 6 w 345"/>
                <a:gd name="T69" fmla="*/ 19 h 50"/>
                <a:gd name="T70" fmla="*/ 6 w 345"/>
                <a:gd name="T71" fmla="*/ 19 h 50"/>
                <a:gd name="T72" fmla="*/ 296 w 345"/>
                <a:gd name="T73" fmla="*/ 0 h 50"/>
                <a:gd name="T74" fmla="*/ 345 w 345"/>
                <a:gd name="T75" fmla="*/ 25 h 50"/>
                <a:gd name="T76" fmla="*/ 296 w 345"/>
                <a:gd name="T77" fmla="*/ 50 h 50"/>
                <a:gd name="T78" fmla="*/ 296 w 345"/>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5" h="50">
                  <a:moveTo>
                    <a:pt x="6" y="19"/>
                  </a:moveTo>
                  <a:lnTo>
                    <a:pt x="308" y="19"/>
                  </a:lnTo>
                  <a:lnTo>
                    <a:pt x="310" y="19"/>
                  </a:lnTo>
                  <a:lnTo>
                    <a:pt x="311" y="19"/>
                  </a:lnTo>
                  <a:lnTo>
                    <a:pt x="312" y="19"/>
                  </a:lnTo>
                  <a:lnTo>
                    <a:pt x="313" y="20"/>
                  </a:lnTo>
                  <a:lnTo>
                    <a:pt x="314" y="22"/>
                  </a:lnTo>
                  <a:lnTo>
                    <a:pt x="314" y="24"/>
                  </a:lnTo>
                  <a:lnTo>
                    <a:pt x="314" y="25"/>
                  </a:lnTo>
                  <a:lnTo>
                    <a:pt x="314" y="26"/>
                  </a:lnTo>
                  <a:lnTo>
                    <a:pt x="314" y="27"/>
                  </a:lnTo>
                  <a:lnTo>
                    <a:pt x="314" y="28"/>
                  </a:lnTo>
                  <a:lnTo>
                    <a:pt x="313" y="29"/>
                  </a:lnTo>
                  <a:lnTo>
                    <a:pt x="312" y="30"/>
                  </a:lnTo>
                  <a:lnTo>
                    <a:pt x="311" y="30"/>
                  </a:lnTo>
                  <a:lnTo>
                    <a:pt x="310" y="31"/>
                  </a:lnTo>
                  <a:lnTo>
                    <a:pt x="308" y="31"/>
                  </a:lnTo>
                  <a:lnTo>
                    <a:pt x="6" y="31"/>
                  </a:lnTo>
                  <a:lnTo>
                    <a:pt x="4" y="31"/>
                  </a:lnTo>
                  <a:lnTo>
                    <a:pt x="4" y="30"/>
                  </a:lnTo>
                  <a:lnTo>
                    <a:pt x="2" y="30"/>
                  </a:lnTo>
                  <a:lnTo>
                    <a:pt x="1" y="29"/>
                  </a:lnTo>
                  <a:lnTo>
                    <a:pt x="1" y="28"/>
                  </a:lnTo>
                  <a:lnTo>
                    <a:pt x="0" y="27"/>
                  </a:lnTo>
                  <a:lnTo>
                    <a:pt x="0" y="26"/>
                  </a:lnTo>
                  <a:lnTo>
                    <a:pt x="0" y="25"/>
                  </a:lnTo>
                  <a:lnTo>
                    <a:pt x="0" y="24"/>
                  </a:lnTo>
                  <a:lnTo>
                    <a:pt x="0" y="22"/>
                  </a:lnTo>
                  <a:lnTo>
                    <a:pt x="1" y="22"/>
                  </a:lnTo>
                  <a:lnTo>
                    <a:pt x="1" y="20"/>
                  </a:lnTo>
                  <a:lnTo>
                    <a:pt x="2" y="19"/>
                  </a:lnTo>
                  <a:lnTo>
                    <a:pt x="4" y="19"/>
                  </a:lnTo>
                  <a:lnTo>
                    <a:pt x="6" y="19"/>
                  </a:lnTo>
                  <a:close/>
                  <a:moveTo>
                    <a:pt x="296" y="0"/>
                  </a:moveTo>
                  <a:lnTo>
                    <a:pt x="345" y="25"/>
                  </a:lnTo>
                  <a:lnTo>
                    <a:pt x="296" y="50"/>
                  </a:lnTo>
                  <a:lnTo>
                    <a:pt x="296" y="0"/>
                  </a:lnTo>
                  <a:close/>
                </a:path>
              </a:pathLst>
            </a:custGeom>
            <a:solidFill>
              <a:srgbClr val="000000"/>
            </a:solidFill>
            <a:ln w="1588">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4199" name="Rectangle 153"/>
            <p:cNvSpPr>
              <a:spLocks noChangeArrowheads="1"/>
            </p:cNvSpPr>
            <p:nvPr/>
          </p:nvSpPr>
          <p:spPr bwMode="auto">
            <a:xfrm>
              <a:off x="2269" y="2643"/>
              <a:ext cx="4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i</a:t>
              </a:r>
              <a:endParaRPr lang="en-US" altLang="en-US">
                <a:solidFill>
                  <a:srgbClr val="000000"/>
                </a:solidFill>
              </a:endParaRPr>
            </a:p>
          </p:txBody>
        </p:sp>
        <p:sp>
          <p:nvSpPr>
            <p:cNvPr id="4200" name="Rectangle 154"/>
            <p:cNvSpPr>
              <a:spLocks noChangeArrowheads="1"/>
            </p:cNvSpPr>
            <p:nvPr/>
          </p:nvSpPr>
          <p:spPr bwMode="auto">
            <a:xfrm>
              <a:off x="2311" y="2702"/>
              <a:ext cx="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L</a:t>
              </a:r>
              <a:endParaRPr lang="en-US" altLang="en-US">
                <a:solidFill>
                  <a:srgbClr val="000000"/>
                </a:solidFill>
              </a:endParaRPr>
            </a:p>
          </p:txBody>
        </p:sp>
        <p:sp>
          <p:nvSpPr>
            <p:cNvPr id="4201" name="Rectangle 155"/>
            <p:cNvSpPr>
              <a:spLocks noChangeArrowheads="1"/>
            </p:cNvSpPr>
            <p:nvPr/>
          </p:nvSpPr>
          <p:spPr bwMode="auto">
            <a:xfrm>
              <a:off x="2386" y="2643"/>
              <a:ext cx="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202" name="Rectangle 156"/>
            <p:cNvSpPr>
              <a:spLocks noChangeArrowheads="1"/>
            </p:cNvSpPr>
            <p:nvPr/>
          </p:nvSpPr>
          <p:spPr bwMode="auto">
            <a:xfrm>
              <a:off x="2246" y="3021"/>
              <a:ext cx="9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L</a:t>
              </a:r>
              <a:endParaRPr lang="en-US" altLang="en-US">
                <a:solidFill>
                  <a:srgbClr val="000000"/>
                </a:solidFill>
              </a:endParaRPr>
            </a:p>
          </p:txBody>
        </p:sp>
        <p:grpSp>
          <p:nvGrpSpPr>
            <p:cNvPr id="4203" name="Group 184"/>
            <p:cNvGrpSpPr>
              <a:grpSpLocks/>
            </p:cNvGrpSpPr>
            <p:nvPr/>
          </p:nvGrpSpPr>
          <p:grpSpPr bwMode="auto">
            <a:xfrm>
              <a:off x="2144" y="2449"/>
              <a:ext cx="419" cy="203"/>
              <a:chOff x="2763" y="2404"/>
              <a:chExt cx="419" cy="203"/>
            </a:xfrm>
          </p:grpSpPr>
          <p:sp>
            <p:nvSpPr>
              <p:cNvPr id="4204" name="Rectangle 172"/>
              <p:cNvSpPr>
                <a:spLocks noChangeArrowheads="1"/>
              </p:cNvSpPr>
              <p:nvPr/>
            </p:nvSpPr>
            <p:spPr bwMode="auto">
              <a:xfrm>
                <a:off x="2763" y="2404"/>
                <a:ext cx="20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v</a:t>
                </a:r>
                <a:endParaRPr lang="en-US" altLang="en-US">
                  <a:solidFill>
                    <a:srgbClr val="000000"/>
                  </a:solidFill>
                </a:endParaRPr>
              </a:p>
            </p:txBody>
          </p:sp>
          <p:sp>
            <p:nvSpPr>
              <p:cNvPr id="4205" name="Rectangle 173"/>
              <p:cNvSpPr>
                <a:spLocks noChangeArrowheads="1"/>
              </p:cNvSpPr>
              <p:nvPr/>
            </p:nvSpPr>
            <p:spPr bwMode="auto">
              <a:xfrm>
                <a:off x="2958" y="2463"/>
                <a:ext cx="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L</a:t>
                </a:r>
                <a:endParaRPr lang="en-US" altLang="en-US">
                  <a:solidFill>
                    <a:srgbClr val="000000"/>
                  </a:solidFill>
                </a:endParaRPr>
              </a:p>
            </p:txBody>
          </p:sp>
          <p:sp>
            <p:nvSpPr>
              <p:cNvPr id="4206" name="Rectangle 174"/>
              <p:cNvSpPr>
                <a:spLocks noChangeArrowheads="1"/>
              </p:cNvSpPr>
              <p:nvPr/>
            </p:nvSpPr>
            <p:spPr bwMode="auto">
              <a:xfrm>
                <a:off x="3033" y="2404"/>
                <a:ext cx="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4207" name="Rectangle 175"/>
              <p:cNvSpPr>
                <a:spLocks noChangeArrowheads="1"/>
              </p:cNvSpPr>
              <p:nvPr/>
            </p:nvSpPr>
            <p:spPr bwMode="auto">
              <a:xfrm>
                <a:off x="3070" y="2404"/>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a:t>
                </a:r>
                <a:endParaRPr lang="en-US" altLang="en-US">
                  <a:solidFill>
                    <a:srgbClr val="000000"/>
                  </a:solidFill>
                </a:endParaRPr>
              </a:p>
            </p:txBody>
          </p:sp>
          <p:sp>
            <p:nvSpPr>
              <p:cNvPr id="4208" name="Rectangle 176"/>
              <p:cNvSpPr>
                <a:spLocks noChangeArrowheads="1"/>
              </p:cNvSpPr>
              <p:nvPr/>
            </p:nvSpPr>
            <p:spPr bwMode="auto">
              <a:xfrm>
                <a:off x="3144" y="2404"/>
                <a:ext cx="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grpSp>
      </p:grpSp>
      <p:sp>
        <p:nvSpPr>
          <p:cNvPr id="4178" name="Line 177"/>
          <p:cNvSpPr>
            <a:spLocks noChangeShapeType="1"/>
          </p:cNvSpPr>
          <p:nvPr/>
        </p:nvSpPr>
        <p:spPr bwMode="auto">
          <a:xfrm flipH="1">
            <a:off x="5075238" y="4665663"/>
            <a:ext cx="1587" cy="284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4179" name="Line 179"/>
          <p:cNvSpPr>
            <a:spLocks noChangeShapeType="1"/>
          </p:cNvSpPr>
          <p:nvPr/>
        </p:nvSpPr>
        <p:spPr bwMode="auto">
          <a:xfrm>
            <a:off x="5076825" y="5202238"/>
            <a:ext cx="0" cy="238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grpSp>
        <p:nvGrpSpPr>
          <p:cNvPr id="55481" name="Group 185"/>
          <p:cNvGrpSpPr>
            <a:grpSpLocks/>
          </p:cNvGrpSpPr>
          <p:nvPr/>
        </p:nvGrpSpPr>
        <p:grpSpPr bwMode="auto">
          <a:xfrm>
            <a:off x="5545138" y="4518025"/>
            <a:ext cx="180975" cy="288925"/>
            <a:chOff x="2949" y="2931"/>
            <a:chExt cx="114" cy="182"/>
          </a:xfrm>
        </p:grpSpPr>
        <p:sp>
          <p:nvSpPr>
            <p:cNvPr id="4188" name="AutoShape 178"/>
            <p:cNvSpPr>
              <a:spLocks noChangeArrowheads="1"/>
            </p:cNvSpPr>
            <p:nvPr/>
          </p:nvSpPr>
          <p:spPr bwMode="auto">
            <a:xfrm rot="5400000">
              <a:off x="2938" y="2965"/>
              <a:ext cx="136" cy="114"/>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4189" name="Line 180"/>
            <p:cNvSpPr>
              <a:spLocks noChangeShapeType="1"/>
            </p:cNvSpPr>
            <p:nvPr/>
          </p:nvSpPr>
          <p:spPr bwMode="auto">
            <a:xfrm rot="5400000" flipH="1">
              <a:off x="2972" y="3022"/>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grpSp>
      <p:sp>
        <p:nvSpPr>
          <p:cNvPr id="4181" name="Line 181"/>
          <p:cNvSpPr>
            <a:spLocks noChangeShapeType="1"/>
          </p:cNvSpPr>
          <p:nvPr/>
        </p:nvSpPr>
        <p:spPr bwMode="auto">
          <a:xfrm>
            <a:off x="3744913" y="4665663"/>
            <a:ext cx="6127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grpSp>
        <p:nvGrpSpPr>
          <p:cNvPr id="55483" name="Group 187"/>
          <p:cNvGrpSpPr>
            <a:grpSpLocks/>
          </p:cNvGrpSpPr>
          <p:nvPr/>
        </p:nvGrpSpPr>
        <p:grpSpPr bwMode="auto">
          <a:xfrm>
            <a:off x="5040313" y="4949825"/>
            <a:ext cx="288925" cy="180975"/>
            <a:chOff x="2631" y="3202"/>
            <a:chExt cx="182" cy="114"/>
          </a:xfrm>
        </p:grpSpPr>
        <p:sp>
          <p:nvSpPr>
            <p:cNvPr id="4186" name="Line 182"/>
            <p:cNvSpPr>
              <a:spLocks noChangeShapeType="1"/>
            </p:cNvSpPr>
            <p:nvPr/>
          </p:nvSpPr>
          <p:spPr bwMode="auto">
            <a:xfrm rot="5400000" flipV="1">
              <a:off x="2668" y="3191"/>
              <a:ext cx="114" cy="1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4187" name="Line 183"/>
            <p:cNvSpPr>
              <a:spLocks noChangeShapeType="1"/>
            </p:cNvSpPr>
            <p:nvPr/>
          </p:nvSpPr>
          <p:spPr bwMode="auto">
            <a:xfrm rot="5400000">
              <a:off x="2665" y="3168"/>
              <a:ext cx="114" cy="18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grpSp>
      <p:sp>
        <p:nvSpPr>
          <p:cNvPr id="55487" name="Line 191"/>
          <p:cNvSpPr>
            <a:spLocks noChangeShapeType="1"/>
          </p:cNvSpPr>
          <p:nvPr/>
        </p:nvSpPr>
        <p:spPr bwMode="auto">
          <a:xfrm flipH="1">
            <a:off x="4572000" y="1412875"/>
            <a:ext cx="971550" cy="316865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55488" name="Line 192"/>
          <p:cNvSpPr>
            <a:spLocks noChangeShapeType="1"/>
          </p:cNvSpPr>
          <p:nvPr/>
        </p:nvSpPr>
        <p:spPr bwMode="auto">
          <a:xfrm>
            <a:off x="4392613" y="1449388"/>
            <a:ext cx="647700" cy="356393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55489" name="Line 193"/>
          <p:cNvSpPr>
            <a:spLocks noChangeShapeType="1"/>
          </p:cNvSpPr>
          <p:nvPr/>
        </p:nvSpPr>
        <p:spPr bwMode="auto">
          <a:xfrm>
            <a:off x="4967288" y="1952625"/>
            <a:ext cx="649287" cy="2700338"/>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445169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487"/>
                                        </p:tgtEl>
                                        <p:attrNameLst>
                                          <p:attrName>style.visibility</p:attrName>
                                        </p:attrNameLst>
                                      </p:cBhvr>
                                      <p:to>
                                        <p:strVal val="visible"/>
                                      </p:to>
                                    </p:set>
                                  </p:childTnLst>
                                </p:cTn>
                              </p:par>
                              <p:par>
                                <p:cTn id="7" presetID="10" presetClass="entr" presetSubtype="0" fill="hold" nodeType="withEffect">
                                  <p:stCondLst>
                                    <p:cond delay="1000"/>
                                  </p:stCondLst>
                                  <p:childTnLst>
                                    <p:set>
                                      <p:cBhvr>
                                        <p:cTn id="8" dur="1" fill="hold">
                                          <p:stCondLst>
                                            <p:cond delay="0"/>
                                          </p:stCondLst>
                                        </p:cTn>
                                        <p:tgtEl>
                                          <p:spTgt spid="55482"/>
                                        </p:tgtEl>
                                        <p:attrNameLst>
                                          <p:attrName>style.visibility</p:attrName>
                                        </p:attrNameLst>
                                      </p:cBhvr>
                                      <p:to>
                                        <p:strVal val="visible"/>
                                      </p:to>
                                    </p:set>
                                    <p:animEffect transition="in" filter="fade">
                                      <p:cBhvr>
                                        <p:cTn id="9" dur="2000"/>
                                        <p:tgtEl>
                                          <p:spTgt spid="55482"/>
                                        </p:tgtEl>
                                      </p:cBhvr>
                                    </p:animEffect>
                                  </p:childTnLst>
                                </p:cTn>
                              </p:par>
                              <p:par>
                                <p:cTn id="10" presetID="10" presetClass="exit" presetSubtype="0" fill="hold" nodeType="withEffect">
                                  <p:stCondLst>
                                    <p:cond delay="0"/>
                                  </p:stCondLst>
                                  <p:childTnLst>
                                    <p:animEffect transition="out" filter="fade">
                                      <p:cBhvr>
                                        <p:cTn id="11" dur="2000"/>
                                        <p:tgtEl>
                                          <p:spTgt spid="55485"/>
                                        </p:tgtEl>
                                      </p:cBhvr>
                                    </p:animEffect>
                                    <p:set>
                                      <p:cBhvr>
                                        <p:cTn id="12" dur="1" fill="hold">
                                          <p:stCondLst>
                                            <p:cond delay="1999"/>
                                          </p:stCondLst>
                                        </p:cTn>
                                        <p:tgtEl>
                                          <p:spTgt spid="55485"/>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2000"/>
                                        <p:tgtEl>
                                          <p:spTgt spid="55487"/>
                                        </p:tgtEl>
                                      </p:cBhvr>
                                    </p:animEffect>
                                    <p:set>
                                      <p:cBhvr>
                                        <p:cTn id="15" dur="1" fill="hold">
                                          <p:stCondLst>
                                            <p:cond delay="1999"/>
                                          </p:stCondLst>
                                        </p:cTn>
                                        <p:tgtEl>
                                          <p:spTgt spid="55487"/>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5488"/>
                                        </p:tgtEl>
                                        <p:attrNameLst>
                                          <p:attrName>style.visibility</p:attrName>
                                        </p:attrNameLst>
                                      </p:cBhvr>
                                      <p:to>
                                        <p:strVal val="visible"/>
                                      </p:to>
                                    </p:set>
                                  </p:childTnLst>
                                </p:cTn>
                              </p:par>
                              <p:par>
                                <p:cTn id="20" presetID="10" presetClass="entr" presetSubtype="0" fill="hold" nodeType="withEffect">
                                  <p:stCondLst>
                                    <p:cond delay="1000"/>
                                  </p:stCondLst>
                                  <p:childTnLst>
                                    <p:set>
                                      <p:cBhvr>
                                        <p:cTn id="21" dur="1" fill="hold">
                                          <p:stCondLst>
                                            <p:cond delay="0"/>
                                          </p:stCondLst>
                                        </p:cTn>
                                        <p:tgtEl>
                                          <p:spTgt spid="55483"/>
                                        </p:tgtEl>
                                        <p:attrNameLst>
                                          <p:attrName>style.visibility</p:attrName>
                                        </p:attrNameLst>
                                      </p:cBhvr>
                                      <p:to>
                                        <p:strVal val="visible"/>
                                      </p:to>
                                    </p:set>
                                    <p:animEffect transition="in" filter="fade">
                                      <p:cBhvr>
                                        <p:cTn id="22" dur="2000"/>
                                        <p:tgtEl>
                                          <p:spTgt spid="55483"/>
                                        </p:tgtEl>
                                      </p:cBhvr>
                                    </p:animEffect>
                                  </p:childTnLst>
                                </p:cTn>
                              </p:par>
                              <p:par>
                                <p:cTn id="23" presetID="10" presetClass="exit" presetSubtype="0" fill="hold" nodeType="withEffect">
                                  <p:stCondLst>
                                    <p:cond delay="0"/>
                                  </p:stCondLst>
                                  <p:childTnLst>
                                    <p:animEffect transition="out" filter="fade">
                                      <p:cBhvr>
                                        <p:cTn id="24" dur="2000"/>
                                        <p:tgtEl>
                                          <p:spTgt spid="55484"/>
                                        </p:tgtEl>
                                      </p:cBhvr>
                                    </p:animEffect>
                                    <p:set>
                                      <p:cBhvr>
                                        <p:cTn id="25" dur="1" fill="hold">
                                          <p:stCondLst>
                                            <p:cond delay="1999"/>
                                          </p:stCondLst>
                                        </p:cTn>
                                        <p:tgtEl>
                                          <p:spTgt spid="5548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55488"/>
                                        </p:tgtEl>
                                      </p:cBhvr>
                                    </p:animEffect>
                                    <p:set>
                                      <p:cBhvr>
                                        <p:cTn id="28" dur="1" fill="hold">
                                          <p:stCondLst>
                                            <p:cond delay="1999"/>
                                          </p:stCondLst>
                                        </p:cTn>
                                        <p:tgtEl>
                                          <p:spTgt spid="5548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489"/>
                                        </p:tgtEl>
                                        <p:attrNameLst>
                                          <p:attrName>style.visibility</p:attrName>
                                        </p:attrNameLst>
                                      </p:cBhvr>
                                      <p:to>
                                        <p:strVal val="visible"/>
                                      </p:to>
                                    </p:set>
                                  </p:childTnLst>
                                </p:cTn>
                              </p:par>
                              <p:par>
                                <p:cTn id="33" presetID="10" presetClass="entr" presetSubtype="0" fill="hold" nodeType="withEffect">
                                  <p:stCondLst>
                                    <p:cond delay="1000"/>
                                  </p:stCondLst>
                                  <p:childTnLst>
                                    <p:set>
                                      <p:cBhvr>
                                        <p:cTn id="34" dur="1" fill="hold">
                                          <p:stCondLst>
                                            <p:cond delay="0"/>
                                          </p:stCondLst>
                                        </p:cTn>
                                        <p:tgtEl>
                                          <p:spTgt spid="55481"/>
                                        </p:tgtEl>
                                        <p:attrNameLst>
                                          <p:attrName>style.visibility</p:attrName>
                                        </p:attrNameLst>
                                      </p:cBhvr>
                                      <p:to>
                                        <p:strVal val="visible"/>
                                      </p:to>
                                    </p:set>
                                    <p:animEffect transition="in" filter="fade">
                                      <p:cBhvr>
                                        <p:cTn id="35" dur="2000"/>
                                        <p:tgtEl>
                                          <p:spTgt spid="55481"/>
                                        </p:tgtEl>
                                      </p:cBhvr>
                                    </p:animEffect>
                                  </p:childTnLst>
                                </p:cTn>
                              </p:par>
                              <p:par>
                                <p:cTn id="36" presetID="10" presetClass="exit" presetSubtype="0" fill="hold" nodeType="withEffect">
                                  <p:stCondLst>
                                    <p:cond delay="0"/>
                                  </p:stCondLst>
                                  <p:childTnLst>
                                    <p:animEffect transition="out" filter="fade">
                                      <p:cBhvr>
                                        <p:cTn id="37" dur="2000"/>
                                        <p:tgtEl>
                                          <p:spTgt spid="55486"/>
                                        </p:tgtEl>
                                      </p:cBhvr>
                                    </p:animEffect>
                                    <p:set>
                                      <p:cBhvr>
                                        <p:cTn id="38" dur="1" fill="hold">
                                          <p:stCondLst>
                                            <p:cond delay="1999"/>
                                          </p:stCondLst>
                                        </p:cTn>
                                        <p:tgtEl>
                                          <p:spTgt spid="5548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55489"/>
                                        </p:tgtEl>
                                      </p:cBhvr>
                                    </p:animEffect>
                                    <p:set>
                                      <p:cBhvr>
                                        <p:cTn id="41" dur="1" fill="hold">
                                          <p:stCondLst>
                                            <p:cond delay="1999"/>
                                          </p:stCondLst>
                                        </p:cTn>
                                        <p:tgtEl>
                                          <p:spTgt spid="554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87" grpId="0" animBg="1"/>
      <p:bldP spid="55487" grpId="1" animBg="1"/>
      <p:bldP spid="55488" grpId="0" animBg="1"/>
      <p:bldP spid="55488" grpId="1" animBg="1"/>
      <p:bldP spid="55489" grpId="0" animBg="1"/>
      <p:bldP spid="55489"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09A0B7A-8D2C-4503-B896-CABCF14B8EB5}" type="slidenum">
              <a:rPr lang="en-US" altLang="en-US">
                <a:solidFill>
                  <a:srgbClr val="000000"/>
                </a:solidFill>
              </a:rPr>
              <a:pPr/>
              <a:t>32</a:t>
            </a:fld>
            <a:endParaRPr lang="en-US" altLang="en-US">
              <a:solidFill>
                <a:srgbClr val="000000"/>
              </a:solidFill>
            </a:endParaRPr>
          </a:p>
        </p:txBody>
      </p:sp>
      <p:sp>
        <p:nvSpPr>
          <p:cNvPr id="5123" name="AutoShape 69"/>
          <p:cNvSpPr>
            <a:spLocks noChangeAspect="1" noChangeArrowheads="1" noTextEdit="1"/>
          </p:cNvSpPr>
          <p:nvPr/>
        </p:nvSpPr>
        <p:spPr bwMode="auto">
          <a:xfrm>
            <a:off x="1908175" y="728663"/>
            <a:ext cx="485298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5124" name="Rectangle 123"/>
          <p:cNvSpPr>
            <a:spLocks noChangeArrowheads="1"/>
          </p:cNvSpPr>
          <p:nvPr/>
        </p:nvSpPr>
        <p:spPr bwMode="auto">
          <a:xfrm>
            <a:off x="358775" y="296863"/>
            <a:ext cx="83899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n-US" sz="2800" b="1">
                <a:solidFill>
                  <a:srgbClr val="000000"/>
                </a:solidFill>
              </a:rPr>
              <a:t>Boost converter </a:t>
            </a:r>
          </a:p>
        </p:txBody>
      </p:sp>
      <p:sp>
        <p:nvSpPr>
          <p:cNvPr id="5125" name="Rectangle 198"/>
          <p:cNvSpPr>
            <a:spLocks noChangeArrowheads="1"/>
          </p:cNvSpPr>
          <p:nvPr/>
        </p:nvSpPr>
        <p:spPr bwMode="auto">
          <a:xfrm>
            <a:off x="323850" y="2924175"/>
            <a:ext cx="8497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n-US" sz="2000" b="1">
                <a:solidFill>
                  <a:srgbClr val="000000"/>
                </a:solidFill>
              </a:rPr>
              <a:t>This is a much more unforgiving circuit than the buck converter</a:t>
            </a:r>
          </a:p>
        </p:txBody>
      </p:sp>
      <p:sp>
        <p:nvSpPr>
          <p:cNvPr id="5126" name="Line 214"/>
          <p:cNvSpPr>
            <a:spLocks noChangeShapeType="1"/>
          </p:cNvSpPr>
          <p:nvPr/>
        </p:nvSpPr>
        <p:spPr bwMode="auto">
          <a:xfrm>
            <a:off x="5289550" y="194151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5127" name="Freeform 215"/>
          <p:cNvSpPr>
            <a:spLocks/>
          </p:cNvSpPr>
          <p:nvPr/>
        </p:nvSpPr>
        <p:spPr bwMode="auto">
          <a:xfrm>
            <a:off x="5289550" y="2011363"/>
            <a:ext cx="493713" cy="217487"/>
          </a:xfrm>
          <a:custGeom>
            <a:avLst/>
            <a:gdLst>
              <a:gd name="T0" fmla="*/ 222250 w 311"/>
              <a:gd name="T1" fmla="*/ 0 h 137"/>
              <a:gd name="T2" fmla="*/ 174625 w 311"/>
              <a:gd name="T3" fmla="*/ 4762 h 137"/>
              <a:gd name="T4" fmla="*/ 139700 w 311"/>
              <a:gd name="T5" fmla="*/ 9525 h 137"/>
              <a:gd name="T6" fmla="*/ 119063 w 311"/>
              <a:gd name="T7" fmla="*/ 14287 h 137"/>
              <a:gd name="T8" fmla="*/ 100013 w 311"/>
              <a:gd name="T9" fmla="*/ 20637 h 137"/>
              <a:gd name="T10" fmla="*/ 80963 w 311"/>
              <a:gd name="T11" fmla="*/ 26987 h 137"/>
              <a:gd name="T12" fmla="*/ 65088 w 311"/>
              <a:gd name="T13" fmla="*/ 34925 h 137"/>
              <a:gd name="T14" fmla="*/ 49213 w 311"/>
              <a:gd name="T15" fmla="*/ 42862 h 137"/>
              <a:gd name="T16" fmla="*/ 36513 w 311"/>
              <a:gd name="T17" fmla="*/ 52387 h 137"/>
              <a:gd name="T18" fmla="*/ 25400 w 311"/>
              <a:gd name="T19" fmla="*/ 60325 h 137"/>
              <a:gd name="T20" fmla="*/ 15875 w 311"/>
              <a:gd name="T21" fmla="*/ 71437 h 137"/>
              <a:gd name="T22" fmla="*/ 9525 w 311"/>
              <a:gd name="T23" fmla="*/ 80962 h 137"/>
              <a:gd name="T24" fmla="*/ 3175 w 311"/>
              <a:gd name="T25" fmla="*/ 92075 h 137"/>
              <a:gd name="T26" fmla="*/ 0 w 311"/>
              <a:gd name="T27" fmla="*/ 103187 h 137"/>
              <a:gd name="T28" fmla="*/ 0 w 311"/>
              <a:gd name="T29" fmla="*/ 114300 h 137"/>
              <a:gd name="T30" fmla="*/ 3175 w 311"/>
              <a:gd name="T31" fmla="*/ 125412 h 137"/>
              <a:gd name="T32" fmla="*/ 9525 w 311"/>
              <a:gd name="T33" fmla="*/ 134937 h 137"/>
              <a:gd name="T34" fmla="*/ 15875 w 311"/>
              <a:gd name="T35" fmla="*/ 146050 h 137"/>
              <a:gd name="T36" fmla="*/ 25400 w 311"/>
              <a:gd name="T37" fmla="*/ 155575 h 137"/>
              <a:gd name="T38" fmla="*/ 36513 w 311"/>
              <a:gd name="T39" fmla="*/ 165100 h 137"/>
              <a:gd name="T40" fmla="*/ 49213 w 311"/>
              <a:gd name="T41" fmla="*/ 174625 h 137"/>
              <a:gd name="T42" fmla="*/ 65088 w 311"/>
              <a:gd name="T43" fmla="*/ 182562 h 137"/>
              <a:gd name="T44" fmla="*/ 80963 w 311"/>
              <a:gd name="T45" fmla="*/ 188912 h 137"/>
              <a:gd name="T46" fmla="*/ 100013 w 311"/>
              <a:gd name="T47" fmla="*/ 196850 h 137"/>
              <a:gd name="T48" fmla="*/ 119063 w 311"/>
              <a:gd name="T49" fmla="*/ 201612 h 137"/>
              <a:gd name="T50" fmla="*/ 139700 w 311"/>
              <a:gd name="T51" fmla="*/ 206375 h 137"/>
              <a:gd name="T52" fmla="*/ 174625 w 311"/>
              <a:gd name="T53" fmla="*/ 212725 h 137"/>
              <a:gd name="T54" fmla="*/ 222250 w 311"/>
              <a:gd name="T55" fmla="*/ 217487 h 137"/>
              <a:gd name="T56" fmla="*/ 271463 w 311"/>
              <a:gd name="T57" fmla="*/ 217487 h 137"/>
              <a:gd name="T58" fmla="*/ 320675 w 311"/>
              <a:gd name="T59" fmla="*/ 212725 h 137"/>
              <a:gd name="T60" fmla="*/ 354013 w 311"/>
              <a:gd name="T61" fmla="*/ 206375 h 137"/>
              <a:gd name="T62" fmla="*/ 374650 w 311"/>
              <a:gd name="T63" fmla="*/ 201612 h 137"/>
              <a:gd name="T64" fmla="*/ 395288 w 311"/>
              <a:gd name="T65" fmla="*/ 196850 h 137"/>
              <a:gd name="T66" fmla="*/ 412750 w 311"/>
              <a:gd name="T67" fmla="*/ 188912 h 137"/>
              <a:gd name="T68" fmla="*/ 428625 w 311"/>
              <a:gd name="T69" fmla="*/ 182562 h 137"/>
              <a:gd name="T70" fmla="*/ 444500 w 311"/>
              <a:gd name="T71" fmla="*/ 174625 h 137"/>
              <a:gd name="T72" fmla="*/ 458788 w 311"/>
              <a:gd name="T73" fmla="*/ 165100 h 137"/>
              <a:gd name="T74" fmla="*/ 469900 w 311"/>
              <a:gd name="T75" fmla="*/ 155575 h 137"/>
              <a:gd name="T76" fmla="*/ 477838 w 311"/>
              <a:gd name="T77" fmla="*/ 146050 h 137"/>
              <a:gd name="T78" fmla="*/ 485775 w 311"/>
              <a:gd name="T79" fmla="*/ 134937 h 137"/>
              <a:gd name="T80" fmla="*/ 492125 w 311"/>
              <a:gd name="T81" fmla="*/ 125412 h 137"/>
              <a:gd name="T82" fmla="*/ 493713 w 311"/>
              <a:gd name="T83" fmla="*/ 114300 h 137"/>
              <a:gd name="T84" fmla="*/ 493713 w 311"/>
              <a:gd name="T85" fmla="*/ 103187 h 137"/>
              <a:gd name="T86" fmla="*/ 492125 w 311"/>
              <a:gd name="T87" fmla="*/ 92075 h 137"/>
              <a:gd name="T88" fmla="*/ 485775 w 311"/>
              <a:gd name="T89" fmla="*/ 80962 h 137"/>
              <a:gd name="T90" fmla="*/ 477838 w 311"/>
              <a:gd name="T91" fmla="*/ 71437 h 137"/>
              <a:gd name="T92" fmla="*/ 469900 w 311"/>
              <a:gd name="T93" fmla="*/ 60325 h 137"/>
              <a:gd name="T94" fmla="*/ 458788 w 311"/>
              <a:gd name="T95" fmla="*/ 52387 h 137"/>
              <a:gd name="T96" fmla="*/ 444500 w 311"/>
              <a:gd name="T97" fmla="*/ 42862 h 137"/>
              <a:gd name="T98" fmla="*/ 428625 w 311"/>
              <a:gd name="T99" fmla="*/ 34925 h 137"/>
              <a:gd name="T100" fmla="*/ 412750 w 311"/>
              <a:gd name="T101" fmla="*/ 26987 h 137"/>
              <a:gd name="T102" fmla="*/ 395288 w 311"/>
              <a:gd name="T103" fmla="*/ 20637 h 137"/>
              <a:gd name="T104" fmla="*/ 374650 w 311"/>
              <a:gd name="T105" fmla="*/ 14287 h 137"/>
              <a:gd name="T106" fmla="*/ 354013 w 311"/>
              <a:gd name="T107" fmla="*/ 9525 h 137"/>
              <a:gd name="T108" fmla="*/ 320675 w 311"/>
              <a:gd name="T109" fmla="*/ 4762 h 137"/>
              <a:gd name="T110" fmla="*/ 271463 w 311"/>
              <a:gd name="T111" fmla="*/ 0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1" h="137">
                <a:moveTo>
                  <a:pt x="156" y="0"/>
                </a:moveTo>
                <a:lnTo>
                  <a:pt x="140" y="0"/>
                </a:lnTo>
                <a:lnTo>
                  <a:pt x="125" y="0"/>
                </a:lnTo>
                <a:lnTo>
                  <a:pt x="110" y="3"/>
                </a:lnTo>
                <a:lnTo>
                  <a:pt x="95" y="5"/>
                </a:lnTo>
                <a:lnTo>
                  <a:pt x="88" y="6"/>
                </a:lnTo>
                <a:lnTo>
                  <a:pt x="82" y="8"/>
                </a:lnTo>
                <a:lnTo>
                  <a:pt x="75" y="9"/>
                </a:lnTo>
                <a:lnTo>
                  <a:pt x="69" y="11"/>
                </a:lnTo>
                <a:lnTo>
                  <a:pt x="63" y="13"/>
                </a:lnTo>
                <a:lnTo>
                  <a:pt x="57" y="15"/>
                </a:lnTo>
                <a:lnTo>
                  <a:pt x="51" y="17"/>
                </a:lnTo>
                <a:lnTo>
                  <a:pt x="46" y="20"/>
                </a:lnTo>
                <a:lnTo>
                  <a:pt x="41" y="22"/>
                </a:lnTo>
                <a:lnTo>
                  <a:pt x="36" y="25"/>
                </a:lnTo>
                <a:lnTo>
                  <a:pt x="31" y="27"/>
                </a:lnTo>
                <a:lnTo>
                  <a:pt x="27" y="30"/>
                </a:lnTo>
                <a:lnTo>
                  <a:pt x="23" y="33"/>
                </a:lnTo>
                <a:lnTo>
                  <a:pt x="19" y="35"/>
                </a:lnTo>
                <a:lnTo>
                  <a:pt x="16" y="38"/>
                </a:lnTo>
                <a:lnTo>
                  <a:pt x="13" y="42"/>
                </a:lnTo>
                <a:lnTo>
                  <a:pt x="10" y="45"/>
                </a:lnTo>
                <a:lnTo>
                  <a:pt x="7" y="48"/>
                </a:lnTo>
                <a:lnTo>
                  <a:pt x="6" y="51"/>
                </a:lnTo>
                <a:lnTo>
                  <a:pt x="3" y="54"/>
                </a:lnTo>
                <a:lnTo>
                  <a:pt x="2" y="58"/>
                </a:lnTo>
                <a:lnTo>
                  <a:pt x="1" y="61"/>
                </a:lnTo>
                <a:lnTo>
                  <a:pt x="0" y="65"/>
                </a:lnTo>
                <a:lnTo>
                  <a:pt x="0" y="68"/>
                </a:lnTo>
                <a:lnTo>
                  <a:pt x="0" y="72"/>
                </a:lnTo>
                <a:lnTo>
                  <a:pt x="1" y="75"/>
                </a:lnTo>
                <a:lnTo>
                  <a:pt x="2" y="79"/>
                </a:lnTo>
                <a:lnTo>
                  <a:pt x="3" y="82"/>
                </a:lnTo>
                <a:lnTo>
                  <a:pt x="6" y="85"/>
                </a:lnTo>
                <a:lnTo>
                  <a:pt x="7" y="89"/>
                </a:lnTo>
                <a:lnTo>
                  <a:pt x="10" y="92"/>
                </a:lnTo>
                <a:lnTo>
                  <a:pt x="13" y="95"/>
                </a:lnTo>
                <a:lnTo>
                  <a:pt x="16" y="98"/>
                </a:lnTo>
                <a:lnTo>
                  <a:pt x="19" y="101"/>
                </a:lnTo>
                <a:lnTo>
                  <a:pt x="23" y="104"/>
                </a:lnTo>
                <a:lnTo>
                  <a:pt x="27" y="107"/>
                </a:lnTo>
                <a:lnTo>
                  <a:pt x="31" y="110"/>
                </a:lnTo>
                <a:lnTo>
                  <a:pt x="36" y="112"/>
                </a:lnTo>
                <a:lnTo>
                  <a:pt x="41" y="115"/>
                </a:lnTo>
                <a:lnTo>
                  <a:pt x="46" y="117"/>
                </a:lnTo>
                <a:lnTo>
                  <a:pt x="51" y="119"/>
                </a:lnTo>
                <a:lnTo>
                  <a:pt x="57" y="122"/>
                </a:lnTo>
                <a:lnTo>
                  <a:pt x="63" y="124"/>
                </a:lnTo>
                <a:lnTo>
                  <a:pt x="69" y="125"/>
                </a:lnTo>
                <a:lnTo>
                  <a:pt x="75" y="127"/>
                </a:lnTo>
                <a:lnTo>
                  <a:pt x="82" y="129"/>
                </a:lnTo>
                <a:lnTo>
                  <a:pt x="88" y="130"/>
                </a:lnTo>
                <a:lnTo>
                  <a:pt x="95" y="132"/>
                </a:lnTo>
                <a:lnTo>
                  <a:pt x="110" y="134"/>
                </a:lnTo>
                <a:lnTo>
                  <a:pt x="125" y="136"/>
                </a:lnTo>
                <a:lnTo>
                  <a:pt x="140" y="137"/>
                </a:lnTo>
                <a:lnTo>
                  <a:pt x="156" y="137"/>
                </a:lnTo>
                <a:lnTo>
                  <a:pt x="171" y="137"/>
                </a:lnTo>
                <a:lnTo>
                  <a:pt x="187" y="136"/>
                </a:lnTo>
                <a:lnTo>
                  <a:pt x="202" y="134"/>
                </a:lnTo>
                <a:lnTo>
                  <a:pt x="216" y="132"/>
                </a:lnTo>
                <a:lnTo>
                  <a:pt x="223" y="130"/>
                </a:lnTo>
                <a:lnTo>
                  <a:pt x="230" y="129"/>
                </a:lnTo>
                <a:lnTo>
                  <a:pt x="236" y="127"/>
                </a:lnTo>
                <a:lnTo>
                  <a:pt x="242" y="125"/>
                </a:lnTo>
                <a:lnTo>
                  <a:pt x="249" y="124"/>
                </a:lnTo>
                <a:lnTo>
                  <a:pt x="255" y="122"/>
                </a:lnTo>
                <a:lnTo>
                  <a:pt x="260" y="119"/>
                </a:lnTo>
                <a:lnTo>
                  <a:pt x="266" y="117"/>
                </a:lnTo>
                <a:lnTo>
                  <a:pt x="270" y="115"/>
                </a:lnTo>
                <a:lnTo>
                  <a:pt x="276" y="112"/>
                </a:lnTo>
                <a:lnTo>
                  <a:pt x="280" y="110"/>
                </a:lnTo>
                <a:lnTo>
                  <a:pt x="284" y="107"/>
                </a:lnTo>
                <a:lnTo>
                  <a:pt x="289" y="104"/>
                </a:lnTo>
                <a:lnTo>
                  <a:pt x="293" y="101"/>
                </a:lnTo>
                <a:lnTo>
                  <a:pt x="296" y="98"/>
                </a:lnTo>
                <a:lnTo>
                  <a:pt x="299" y="95"/>
                </a:lnTo>
                <a:lnTo>
                  <a:pt x="301" y="92"/>
                </a:lnTo>
                <a:lnTo>
                  <a:pt x="304" y="89"/>
                </a:lnTo>
                <a:lnTo>
                  <a:pt x="306" y="85"/>
                </a:lnTo>
                <a:lnTo>
                  <a:pt x="308" y="82"/>
                </a:lnTo>
                <a:lnTo>
                  <a:pt x="310" y="79"/>
                </a:lnTo>
                <a:lnTo>
                  <a:pt x="310" y="75"/>
                </a:lnTo>
                <a:lnTo>
                  <a:pt x="311" y="72"/>
                </a:lnTo>
                <a:lnTo>
                  <a:pt x="311" y="68"/>
                </a:lnTo>
                <a:lnTo>
                  <a:pt x="311" y="65"/>
                </a:lnTo>
                <a:lnTo>
                  <a:pt x="310" y="61"/>
                </a:lnTo>
                <a:lnTo>
                  <a:pt x="310" y="58"/>
                </a:lnTo>
                <a:lnTo>
                  <a:pt x="308" y="54"/>
                </a:lnTo>
                <a:lnTo>
                  <a:pt x="306" y="51"/>
                </a:lnTo>
                <a:lnTo>
                  <a:pt x="304" y="48"/>
                </a:lnTo>
                <a:lnTo>
                  <a:pt x="301" y="45"/>
                </a:lnTo>
                <a:lnTo>
                  <a:pt x="299" y="42"/>
                </a:lnTo>
                <a:lnTo>
                  <a:pt x="296" y="38"/>
                </a:lnTo>
                <a:lnTo>
                  <a:pt x="293" y="35"/>
                </a:lnTo>
                <a:lnTo>
                  <a:pt x="289" y="33"/>
                </a:lnTo>
                <a:lnTo>
                  <a:pt x="284" y="30"/>
                </a:lnTo>
                <a:lnTo>
                  <a:pt x="280" y="27"/>
                </a:lnTo>
                <a:lnTo>
                  <a:pt x="276" y="25"/>
                </a:lnTo>
                <a:lnTo>
                  <a:pt x="270" y="22"/>
                </a:lnTo>
                <a:lnTo>
                  <a:pt x="266" y="20"/>
                </a:lnTo>
                <a:lnTo>
                  <a:pt x="260" y="17"/>
                </a:lnTo>
                <a:lnTo>
                  <a:pt x="255" y="15"/>
                </a:lnTo>
                <a:lnTo>
                  <a:pt x="249" y="13"/>
                </a:lnTo>
                <a:lnTo>
                  <a:pt x="242" y="11"/>
                </a:lnTo>
                <a:lnTo>
                  <a:pt x="236" y="9"/>
                </a:lnTo>
                <a:lnTo>
                  <a:pt x="230" y="8"/>
                </a:lnTo>
                <a:lnTo>
                  <a:pt x="223" y="6"/>
                </a:lnTo>
                <a:lnTo>
                  <a:pt x="216" y="5"/>
                </a:lnTo>
                <a:lnTo>
                  <a:pt x="202" y="3"/>
                </a:lnTo>
                <a:lnTo>
                  <a:pt x="187" y="0"/>
                </a:lnTo>
                <a:lnTo>
                  <a:pt x="171" y="0"/>
                </a:ln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5128" name="Freeform 216"/>
          <p:cNvSpPr>
            <a:spLocks/>
          </p:cNvSpPr>
          <p:nvPr/>
        </p:nvSpPr>
        <p:spPr bwMode="auto">
          <a:xfrm>
            <a:off x="5289550" y="2011363"/>
            <a:ext cx="493713" cy="217487"/>
          </a:xfrm>
          <a:custGeom>
            <a:avLst/>
            <a:gdLst>
              <a:gd name="T0" fmla="*/ 222250 w 311"/>
              <a:gd name="T1" fmla="*/ 0 h 137"/>
              <a:gd name="T2" fmla="*/ 174625 w 311"/>
              <a:gd name="T3" fmla="*/ 4762 h 137"/>
              <a:gd name="T4" fmla="*/ 139700 w 311"/>
              <a:gd name="T5" fmla="*/ 9525 h 137"/>
              <a:gd name="T6" fmla="*/ 119063 w 311"/>
              <a:gd name="T7" fmla="*/ 14287 h 137"/>
              <a:gd name="T8" fmla="*/ 100013 w 311"/>
              <a:gd name="T9" fmla="*/ 20637 h 137"/>
              <a:gd name="T10" fmla="*/ 80963 w 311"/>
              <a:gd name="T11" fmla="*/ 26987 h 137"/>
              <a:gd name="T12" fmla="*/ 65088 w 311"/>
              <a:gd name="T13" fmla="*/ 34925 h 137"/>
              <a:gd name="T14" fmla="*/ 49213 w 311"/>
              <a:gd name="T15" fmla="*/ 42862 h 137"/>
              <a:gd name="T16" fmla="*/ 36513 w 311"/>
              <a:gd name="T17" fmla="*/ 52387 h 137"/>
              <a:gd name="T18" fmla="*/ 25400 w 311"/>
              <a:gd name="T19" fmla="*/ 60325 h 137"/>
              <a:gd name="T20" fmla="*/ 15875 w 311"/>
              <a:gd name="T21" fmla="*/ 71437 h 137"/>
              <a:gd name="T22" fmla="*/ 9525 w 311"/>
              <a:gd name="T23" fmla="*/ 80962 h 137"/>
              <a:gd name="T24" fmla="*/ 3175 w 311"/>
              <a:gd name="T25" fmla="*/ 92075 h 137"/>
              <a:gd name="T26" fmla="*/ 0 w 311"/>
              <a:gd name="T27" fmla="*/ 103187 h 137"/>
              <a:gd name="T28" fmla="*/ 0 w 311"/>
              <a:gd name="T29" fmla="*/ 114300 h 137"/>
              <a:gd name="T30" fmla="*/ 3175 w 311"/>
              <a:gd name="T31" fmla="*/ 125412 h 137"/>
              <a:gd name="T32" fmla="*/ 9525 w 311"/>
              <a:gd name="T33" fmla="*/ 134937 h 137"/>
              <a:gd name="T34" fmla="*/ 15875 w 311"/>
              <a:gd name="T35" fmla="*/ 146050 h 137"/>
              <a:gd name="T36" fmla="*/ 25400 w 311"/>
              <a:gd name="T37" fmla="*/ 155575 h 137"/>
              <a:gd name="T38" fmla="*/ 36513 w 311"/>
              <a:gd name="T39" fmla="*/ 165100 h 137"/>
              <a:gd name="T40" fmla="*/ 49213 w 311"/>
              <a:gd name="T41" fmla="*/ 174625 h 137"/>
              <a:gd name="T42" fmla="*/ 65088 w 311"/>
              <a:gd name="T43" fmla="*/ 182562 h 137"/>
              <a:gd name="T44" fmla="*/ 80963 w 311"/>
              <a:gd name="T45" fmla="*/ 188912 h 137"/>
              <a:gd name="T46" fmla="*/ 100013 w 311"/>
              <a:gd name="T47" fmla="*/ 196850 h 137"/>
              <a:gd name="T48" fmla="*/ 119063 w 311"/>
              <a:gd name="T49" fmla="*/ 201612 h 137"/>
              <a:gd name="T50" fmla="*/ 139700 w 311"/>
              <a:gd name="T51" fmla="*/ 206375 h 137"/>
              <a:gd name="T52" fmla="*/ 174625 w 311"/>
              <a:gd name="T53" fmla="*/ 212725 h 137"/>
              <a:gd name="T54" fmla="*/ 222250 w 311"/>
              <a:gd name="T55" fmla="*/ 217487 h 137"/>
              <a:gd name="T56" fmla="*/ 271463 w 311"/>
              <a:gd name="T57" fmla="*/ 217487 h 137"/>
              <a:gd name="T58" fmla="*/ 320675 w 311"/>
              <a:gd name="T59" fmla="*/ 212725 h 137"/>
              <a:gd name="T60" fmla="*/ 354013 w 311"/>
              <a:gd name="T61" fmla="*/ 206375 h 137"/>
              <a:gd name="T62" fmla="*/ 374650 w 311"/>
              <a:gd name="T63" fmla="*/ 201612 h 137"/>
              <a:gd name="T64" fmla="*/ 395288 w 311"/>
              <a:gd name="T65" fmla="*/ 196850 h 137"/>
              <a:gd name="T66" fmla="*/ 412750 w 311"/>
              <a:gd name="T67" fmla="*/ 188912 h 137"/>
              <a:gd name="T68" fmla="*/ 428625 w 311"/>
              <a:gd name="T69" fmla="*/ 182562 h 137"/>
              <a:gd name="T70" fmla="*/ 444500 w 311"/>
              <a:gd name="T71" fmla="*/ 174625 h 137"/>
              <a:gd name="T72" fmla="*/ 458788 w 311"/>
              <a:gd name="T73" fmla="*/ 165100 h 137"/>
              <a:gd name="T74" fmla="*/ 469900 w 311"/>
              <a:gd name="T75" fmla="*/ 155575 h 137"/>
              <a:gd name="T76" fmla="*/ 477838 w 311"/>
              <a:gd name="T77" fmla="*/ 146050 h 137"/>
              <a:gd name="T78" fmla="*/ 485775 w 311"/>
              <a:gd name="T79" fmla="*/ 134937 h 137"/>
              <a:gd name="T80" fmla="*/ 492125 w 311"/>
              <a:gd name="T81" fmla="*/ 125412 h 137"/>
              <a:gd name="T82" fmla="*/ 493713 w 311"/>
              <a:gd name="T83" fmla="*/ 114300 h 137"/>
              <a:gd name="T84" fmla="*/ 493713 w 311"/>
              <a:gd name="T85" fmla="*/ 103187 h 137"/>
              <a:gd name="T86" fmla="*/ 492125 w 311"/>
              <a:gd name="T87" fmla="*/ 92075 h 137"/>
              <a:gd name="T88" fmla="*/ 485775 w 311"/>
              <a:gd name="T89" fmla="*/ 80962 h 137"/>
              <a:gd name="T90" fmla="*/ 477838 w 311"/>
              <a:gd name="T91" fmla="*/ 71437 h 137"/>
              <a:gd name="T92" fmla="*/ 469900 w 311"/>
              <a:gd name="T93" fmla="*/ 60325 h 137"/>
              <a:gd name="T94" fmla="*/ 458788 w 311"/>
              <a:gd name="T95" fmla="*/ 52387 h 137"/>
              <a:gd name="T96" fmla="*/ 444500 w 311"/>
              <a:gd name="T97" fmla="*/ 42862 h 137"/>
              <a:gd name="T98" fmla="*/ 428625 w 311"/>
              <a:gd name="T99" fmla="*/ 34925 h 137"/>
              <a:gd name="T100" fmla="*/ 412750 w 311"/>
              <a:gd name="T101" fmla="*/ 26987 h 137"/>
              <a:gd name="T102" fmla="*/ 395288 w 311"/>
              <a:gd name="T103" fmla="*/ 20637 h 137"/>
              <a:gd name="T104" fmla="*/ 374650 w 311"/>
              <a:gd name="T105" fmla="*/ 14287 h 137"/>
              <a:gd name="T106" fmla="*/ 354013 w 311"/>
              <a:gd name="T107" fmla="*/ 9525 h 137"/>
              <a:gd name="T108" fmla="*/ 320675 w 311"/>
              <a:gd name="T109" fmla="*/ 4762 h 137"/>
              <a:gd name="T110" fmla="*/ 271463 w 311"/>
              <a:gd name="T111" fmla="*/ 0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1" h="137">
                <a:moveTo>
                  <a:pt x="156" y="0"/>
                </a:moveTo>
                <a:lnTo>
                  <a:pt x="140" y="0"/>
                </a:lnTo>
                <a:lnTo>
                  <a:pt x="125" y="0"/>
                </a:lnTo>
                <a:lnTo>
                  <a:pt x="110" y="3"/>
                </a:lnTo>
                <a:lnTo>
                  <a:pt x="95" y="5"/>
                </a:lnTo>
                <a:lnTo>
                  <a:pt x="88" y="6"/>
                </a:lnTo>
                <a:lnTo>
                  <a:pt x="82" y="8"/>
                </a:lnTo>
                <a:lnTo>
                  <a:pt x="75" y="9"/>
                </a:lnTo>
                <a:lnTo>
                  <a:pt x="69" y="11"/>
                </a:lnTo>
                <a:lnTo>
                  <a:pt x="63" y="13"/>
                </a:lnTo>
                <a:lnTo>
                  <a:pt x="57" y="15"/>
                </a:lnTo>
                <a:lnTo>
                  <a:pt x="51" y="17"/>
                </a:lnTo>
                <a:lnTo>
                  <a:pt x="46" y="20"/>
                </a:lnTo>
                <a:lnTo>
                  <a:pt x="41" y="22"/>
                </a:lnTo>
                <a:lnTo>
                  <a:pt x="36" y="25"/>
                </a:lnTo>
                <a:lnTo>
                  <a:pt x="31" y="27"/>
                </a:lnTo>
                <a:lnTo>
                  <a:pt x="27" y="30"/>
                </a:lnTo>
                <a:lnTo>
                  <a:pt x="23" y="33"/>
                </a:lnTo>
                <a:lnTo>
                  <a:pt x="19" y="35"/>
                </a:lnTo>
                <a:lnTo>
                  <a:pt x="16" y="38"/>
                </a:lnTo>
                <a:lnTo>
                  <a:pt x="13" y="42"/>
                </a:lnTo>
                <a:lnTo>
                  <a:pt x="10" y="45"/>
                </a:lnTo>
                <a:lnTo>
                  <a:pt x="7" y="48"/>
                </a:lnTo>
                <a:lnTo>
                  <a:pt x="6" y="51"/>
                </a:lnTo>
                <a:lnTo>
                  <a:pt x="3" y="54"/>
                </a:lnTo>
                <a:lnTo>
                  <a:pt x="2" y="58"/>
                </a:lnTo>
                <a:lnTo>
                  <a:pt x="1" y="61"/>
                </a:lnTo>
                <a:lnTo>
                  <a:pt x="0" y="65"/>
                </a:lnTo>
                <a:lnTo>
                  <a:pt x="0" y="68"/>
                </a:lnTo>
                <a:lnTo>
                  <a:pt x="0" y="72"/>
                </a:lnTo>
                <a:lnTo>
                  <a:pt x="1" y="75"/>
                </a:lnTo>
                <a:lnTo>
                  <a:pt x="2" y="79"/>
                </a:lnTo>
                <a:lnTo>
                  <a:pt x="3" y="82"/>
                </a:lnTo>
                <a:lnTo>
                  <a:pt x="6" y="85"/>
                </a:lnTo>
                <a:lnTo>
                  <a:pt x="7" y="89"/>
                </a:lnTo>
                <a:lnTo>
                  <a:pt x="10" y="92"/>
                </a:lnTo>
                <a:lnTo>
                  <a:pt x="13" y="95"/>
                </a:lnTo>
                <a:lnTo>
                  <a:pt x="16" y="98"/>
                </a:lnTo>
                <a:lnTo>
                  <a:pt x="19" y="101"/>
                </a:lnTo>
                <a:lnTo>
                  <a:pt x="23" y="104"/>
                </a:lnTo>
                <a:lnTo>
                  <a:pt x="27" y="107"/>
                </a:lnTo>
                <a:lnTo>
                  <a:pt x="31" y="110"/>
                </a:lnTo>
                <a:lnTo>
                  <a:pt x="36" y="112"/>
                </a:lnTo>
                <a:lnTo>
                  <a:pt x="41" y="115"/>
                </a:lnTo>
                <a:lnTo>
                  <a:pt x="46" y="117"/>
                </a:lnTo>
                <a:lnTo>
                  <a:pt x="51" y="119"/>
                </a:lnTo>
                <a:lnTo>
                  <a:pt x="57" y="122"/>
                </a:lnTo>
                <a:lnTo>
                  <a:pt x="63" y="124"/>
                </a:lnTo>
                <a:lnTo>
                  <a:pt x="69" y="125"/>
                </a:lnTo>
                <a:lnTo>
                  <a:pt x="75" y="127"/>
                </a:lnTo>
                <a:lnTo>
                  <a:pt x="82" y="129"/>
                </a:lnTo>
                <a:lnTo>
                  <a:pt x="88" y="130"/>
                </a:lnTo>
                <a:lnTo>
                  <a:pt x="95" y="132"/>
                </a:lnTo>
                <a:lnTo>
                  <a:pt x="110" y="134"/>
                </a:lnTo>
                <a:lnTo>
                  <a:pt x="125" y="136"/>
                </a:lnTo>
                <a:lnTo>
                  <a:pt x="140" y="137"/>
                </a:lnTo>
                <a:lnTo>
                  <a:pt x="156" y="137"/>
                </a:lnTo>
                <a:lnTo>
                  <a:pt x="171" y="137"/>
                </a:lnTo>
                <a:lnTo>
                  <a:pt x="187" y="136"/>
                </a:lnTo>
                <a:lnTo>
                  <a:pt x="202" y="134"/>
                </a:lnTo>
                <a:lnTo>
                  <a:pt x="216" y="132"/>
                </a:lnTo>
                <a:lnTo>
                  <a:pt x="223" y="130"/>
                </a:lnTo>
                <a:lnTo>
                  <a:pt x="230" y="129"/>
                </a:lnTo>
                <a:lnTo>
                  <a:pt x="236" y="127"/>
                </a:lnTo>
                <a:lnTo>
                  <a:pt x="242" y="125"/>
                </a:lnTo>
                <a:lnTo>
                  <a:pt x="249" y="124"/>
                </a:lnTo>
                <a:lnTo>
                  <a:pt x="255" y="122"/>
                </a:lnTo>
                <a:lnTo>
                  <a:pt x="260" y="119"/>
                </a:lnTo>
                <a:lnTo>
                  <a:pt x="266" y="117"/>
                </a:lnTo>
                <a:lnTo>
                  <a:pt x="270" y="115"/>
                </a:lnTo>
                <a:lnTo>
                  <a:pt x="276" y="112"/>
                </a:lnTo>
                <a:lnTo>
                  <a:pt x="280" y="110"/>
                </a:lnTo>
                <a:lnTo>
                  <a:pt x="284" y="107"/>
                </a:lnTo>
                <a:lnTo>
                  <a:pt x="289" y="104"/>
                </a:lnTo>
                <a:lnTo>
                  <a:pt x="293" y="101"/>
                </a:lnTo>
                <a:lnTo>
                  <a:pt x="296" y="98"/>
                </a:lnTo>
                <a:lnTo>
                  <a:pt x="299" y="95"/>
                </a:lnTo>
                <a:lnTo>
                  <a:pt x="301" y="92"/>
                </a:lnTo>
                <a:lnTo>
                  <a:pt x="304" y="89"/>
                </a:lnTo>
                <a:lnTo>
                  <a:pt x="306" y="85"/>
                </a:lnTo>
                <a:lnTo>
                  <a:pt x="308" y="82"/>
                </a:lnTo>
                <a:lnTo>
                  <a:pt x="310" y="79"/>
                </a:lnTo>
                <a:lnTo>
                  <a:pt x="310" y="75"/>
                </a:lnTo>
                <a:lnTo>
                  <a:pt x="311" y="72"/>
                </a:lnTo>
                <a:lnTo>
                  <a:pt x="311" y="68"/>
                </a:lnTo>
                <a:lnTo>
                  <a:pt x="311" y="65"/>
                </a:lnTo>
                <a:lnTo>
                  <a:pt x="310" y="61"/>
                </a:lnTo>
                <a:lnTo>
                  <a:pt x="310" y="58"/>
                </a:lnTo>
                <a:lnTo>
                  <a:pt x="308" y="54"/>
                </a:lnTo>
                <a:lnTo>
                  <a:pt x="306" y="51"/>
                </a:lnTo>
                <a:lnTo>
                  <a:pt x="304" y="48"/>
                </a:lnTo>
                <a:lnTo>
                  <a:pt x="301" y="45"/>
                </a:lnTo>
                <a:lnTo>
                  <a:pt x="299" y="42"/>
                </a:lnTo>
                <a:lnTo>
                  <a:pt x="296" y="38"/>
                </a:lnTo>
                <a:lnTo>
                  <a:pt x="293" y="35"/>
                </a:lnTo>
                <a:lnTo>
                  <a:pt x="289" y="33"/>
                </a:lnTo>
                <a:lnTo>
                  <a:pt x="284" y="30"/>
                </a:lnTo>
                <a:lnTo>
                  <a:pt x="280" y="27"/>
                </a:lnTo>
                <a:lnTo>
                  <a:pt x="276" y="25"/>
                </a:lnTo>
                <a:lnTo>
                  <a:pt x="270" y="22"/>
                </a:lnTo>
                <a:lnTo>
                  <a:pt x="266" y="20"/>
                </a:lnTo>
                <a:lnTo>
                  <a:pt x="260" y="17"/>
                </a:lnTo>
                <a:lnTo>
                  <a:pt x="255" y="15"/>
                </a:lnTo>
                <a:lnTo>
                  <a:pt x="249" y="13"/>
                </a:lnTo>
                <a:lnTo>
                  <a:pt x="242" y="11"/>
                </a:lnTo>
                <a:lnTo>
                  <a:pt x="236" y="9"/>
                </a:lnTo>
                <a:lnTo>
                  <a:pt x="230" y="8"/>
                </a:lnTo>
                <a:lnTo>
                  <a:pt x="223" y="6"/>
                </a:lnTo>
                <a:lnTo>
                  <a:pt x="216" y="5"/>
                </a:lnTo>
                <a:lnTo>
                  <a:pt x="202" y="3"/>
                </a:lnTo>
                <a:lnTo>
                  <a:pt x="187" y="0"/>
                </a:lnTo>
                <a:lnTo>
                  <a:pt x="171" y="0"/>
                </a:lnTo>
                <a:lnTo>
                  <a:pt x="156" y="0"/>
                </a:lnTo>
              </a:path>
            </a:pathLst>
          </a:custGeom>
          <a:solidFill>
            <a:srgbClr val="FFFFCC"/>
          </a:solidFill>
          <a:ln w="1587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5129" name="Rectangle 217"/>
          <p:cNvSpPr>
            <a:spLocks noChangeArrowheads="1"/>
          </p:cNvSpPr>
          <p:nvPr/>
        </p:nvSpPr>
        <p:spPr bwMode="auto">
          <a:xfrm>
            <a:off x="5153025" y="2119313"/>
            <a:ext cx="685800" cy="1381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5130" name="Line 218"/>
          <p:cNvSpPr>
            <a:spLocks noChangeShapeType="1"/>
          </p:cNvSpPr>
          <p:nvPr/>
        </p:nvSpPr>
        <p:spPr bwMode="auto">
          <a:xfrm>
            <a:off x="5040313" y="1698625"/>
            <a:ext cx="11334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5131" name="Line 219"/>
          <p:cNvSpPr>
            <a:spLocks noChangeShapeType="1"/>
          </p:cNvSpPr>
          <p:nvPr/>
        </p:nvSpPr>
        <p:spPr bwMode="auto">
          <a:xfrm flipV="1">
            <a:off x="5522913" y="2027238"/>
            <a:ext cx="1587" cy="4238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5132" name="Line 220"/>
          <p:cNvSpPr>
            <a:spLocks noChangeShapeType="1"/>
          </p:cNvSpPr>
          <p:nvPr/>
        </p:nvSpPr>
        <p:spPr bwMode="auto">
          <a:xfrm flipV="1">
            <a:off x="5522913" y="1687513"/>
            <a:ext cx="1587" cy="2540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5133" name="Line 221"/>
          <p:cNvSpPr>
            <a:spLocks noChangeShapeType="1"/>
          </p:cNvSpPr>
          <p:nvPr/>
        </p:nvSpPr>
        <p:spPr bwMode="auto">
          <a:xfrm>
            <a:off x="2838450" y="2071688"/>
            <a:ext cx="481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5134" name="Line 222"/>
          <p:cNvSpPr>
            <a:spLocks noChangeShapeType="1"/>
          </p:cNvSpPr>
          <p:nvPr/>
        </p:nvSpPr>
        <p:spPr bwMode="auto">
          <a:xfrm>
            <a:off x="2922588" y="2128838"/>
            <a:ext cx="2841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5135" name="Line 223"/>
          <p:cNvSpPr>
            <a:spLocks noChangeShapeType="1"/>
          </p:cNvSpPr>
          <p:nvPr/>
        </p:nvSpPr>
        <p:spPr bwMode="auto">
          <a:xfrm flipV="1">
            <a:off x="3065463" y="2128838"/>
            <a:ext cx="1587" cy="3397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5136" name="Line 224"/>
          <p:cNvSpPr>
            <a:spLocks noChangeShapeType="1"/>
          </p:cNvSpPr>
          <p:nvPr/>
        </p:nvSpPr>
        <p:spPr bwMode="auto">
          <a:xfrm flipV="1">
            <a:off x="3065463" y="1703388"/>
            <a:ext cx="1587" cy="3683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5137" name="Rectangle 225"/>
          <p:cNvSpPr>
            <a:spLocks noChangeArrowheads="1"/>
          </p:cNvSpPr>
          <p:nvPr/>
        </p:nvSpPr>
        <p:spPr bwMode="auto">
          <a:xfrm>
            <a:off x="2268538" y="1949450"/>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V</a:t>
            </a:r>
            <a:endParaRPr lang="en-US" altLang="en-US">
              <a:solidFill>
                <a:srgbClr val="000000"/>
              </a:solidFill>
            </a:endParaRPr>
          </a:p>
        </p:txBody>
      </p:sp>
      <p:sp>
        <p:nvSpPr>
          <p:cNvPr id="5138" name="Rectangle 226"/>
          <p:cNvSpPr>
            <a:spLocks noChangeArrowheads="1"/>
          </p:cNvSpPr>
          <p:nvPr/>
        </p:nvSpPr>
        <p:spPr bwMode="auto">
          <a:xfrm>
            <a:off x="2438400" y="2043113"/>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in</a:t>
            </a:r>
            <a:endParaRPr lang="en-US" altLang="en-US">
              <a:solidFill>
                <a:srgbClr val="000000"/>
              </a:solidFill>
            </a:endParaRPr>
          </a:p>
        </p:txBody>
      </p:sp>
      <p:sp>
        <p:nvSpPr>
          <p:cNvPr id="5139" name="Rectangle 227"/>
          <p:cNvSpPr>
            <a:spLocks noChangeArrowheads="1"/>
          </p:cNvSpPr>
          <p:nvPr/>
        </p:nvSpPr>
        <p:spPr bwMode="auto">
          <a:xfrm>
            <a:off x="3670300" y="1949450"/>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5140" name="Rectangle 228"/>
          <p:cNvSpPr>
            <a:spLocks noChangeArrowheads="1"/>
          </p:cNvSpPr>
          <p:nvPr/>
        </p:nvSpPr>
        <p:spPr bwMode="auto">
          <a:xfrm>
            <a:off x="6391275" y="1649413"/>
            <a:ext cx="1365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a:t>
            </a:r>
            <a:endParaRPr lang="en-US" altLang="en-US">
              <a:solidFill>
                <a:srgbClr val="000000"/>
              </a:solidFill>
            </a:endParaRPr>
          </a:p>
        </p:txBody>
      </p:sp>
      <p:sp>
        <p:nvSpPr>
          <p:cNvPr id="5141" name="Rectangle 229"/>
          <p:cNvSpPr>
            <a:spLocks noChangeArrowheads="1"/>
          </p:cNvSpPr>
          <p:nvPr/>
        </p:nvSpPr>
        <p:spPr bwMode="auto">
          <a:xfrm>
            <a:off x="6524625" y="1649413"/>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5142" name="Rectangle 230"/>
          <p:cNvSpPr>
            <a:spLocks noChangeArrowheads="1"/>
          </p:cNvSpPr>
          <p:nvPr/>
        </p:nvSpPr>
        <p:spPr bwMode="auto">
          <a:xfrm>
            <a:off x="6246813" y="1919288"/>
            <a:ext cx="174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V</a:t>
            </a:r>
            <a:endParaRPr lang="en-US" altLang="en-US">
              <a:solidFill>
                <a:srgbClr val="000000"/>
              </a:solidFill>
            </a:endParaRPr>
          </a:p>
        </p:txBody>
      </p:sp>
      <p:sp>
        <p:nvSpPr>
          <p:cNvPr id="5143" name="Rectangle 231"/>
          <p:cNvSpPr>
            <a:spLocks noChangeArrowheads="1"/>
          </p:cNvSpPr>
          <p:nvPr/>
        </p:nvSpPr>
        <p:spPr bwMode="auto">
          <a:xfrm>
            <a:off x="6416675" y="2012950"/>
            <a:ext cx="2428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out</a:t>
            </a:r>
            <a:endParaRPr lang="en-US" altLang="en-US">
              <a:solidFill>
                <a:srgbClr val="000000"/>
              </a:solidFill>
            </a:endParaRPr>
          </a:p>
        </p:txBody>
      </p:sp>
      <p:sp>
        <p:nvSpPr>
          <p:cNvPr id="5144" name="Rectangle 232"/>
          <p:cNvSpPr>
            <a:spLocks noChangeArrowheads="1"/>
          </p:cNvSpPr>
          <p:nvPr/>
        </p:nvSpPr>
        <p:spPr bwMode="auto">
          <a:xfrm>
            <a:off x="6399213" y="2239963"/>
            <a:ext cx="1206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a:t>
            </a:r>
            <a:endParaRPr lang="en-US" altLang="en-US">
              <a:solidFill>
                <a:srgbClr val="000000"/>
              </a:solidFill>
            </a:endParaRPr>
          </a:p>
        </p:txBody>
      </p:sp>
      <p:sp>
        <p:nvSpPr>
          <p:cNvPr id="5145" name="Rectangle 233"/>
          <p:cNvSpPr>
            <a:spLocks noChangeArrowheads="1"/>
          </p:cNvSpPr>
          <p:nvPr/>
        </p:nvSpPr>
        <p:spPr bwMode="auto">
          <a:xfrm>
            <a:off x="6516688" y="2181225"/>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5146" name="Rectangle 234"/>
          <p:cNvSpPr>
            <a:spLocks noChangeArrowheads="1"/>
          </p:cNvSpPr>
          <p:nvPr/>
        </p:nvSpPr>
        <p:spPr bwMode="auto">
          <a:xfrm>
            <a:off x="5067300" y="1990725"/>
            <a:ext cx="160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C</a:t>
            </a:r>
            <a:endParaRPr lang="en-US" altLang="en-US">
              <a:solidFill>
                <a:srgbClr val="000000"/>
              </a:solidFill>
            </a:endParaRPr>
          </a:p>
        </p:txBody>
      </p:sp>
      <p:sp>
        <p:nvSpPr>
          <p:cNvPr id="5147" name="Rectangle 235"/>
          <p:cNvSpPr>
            <a:spLocks noChangeArrowheads="1"/>
          </p:cNvSpPr>
          <p:nvPr/>
        </p:nvSpPr>
        <p:spPr bwMode="auto">
          <a:xfrm>
            <a:off x="5222875" y="1990725"/>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5148" name="Rectangle 236"/>
          <p:cNvSpPr>
            <a:spLocks noChangeArrowheads="1"/>
          </p:cNvSpPr>
          <p:nvPr/>
        </p:nvSpPr>
        <p:spPr bwMode="auto">
          <a:xfrm>
            <a:off x="5776913" y="2103438"/>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i</a:t>
            </a:r>
            <a:endParaRPr lang="en-US" altLang="en-US">
              <a:solidFill>
                <a:srgbClr val="000000"/>
              </a:solidFill>
            </a:endParaRPr>
          </a:p>
        </p:txBody>
      </p:sp>
      <p:sp>
        <p:nvSpPr>
          <p:cNvPr id="5149" name="Rectangle 237"/>
          <p:cNvSpPr>
            <a:spLocks noChangeArrowheads="1"/>
          </p:cNvSpPr>
          <p:nvPr/>
        </p:nvSpPr>
        <p:spPr bwMode="auto">
          <a:xfrm>
            <a:off x="5842000" y="2197100"/>
            <a:ext cx="127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C</a:t>
            </a:r>
            <a:endParaRPr lang="en-US" altLang="en-US">
              <a:solidFill>
                <a:srgbClr val="000000"/>
              </a:solidFill>
            </a:endParaRPr>
          </a:p>
        </p:txBody>
      </p:sp>
      <p:sp>
        <p:nvSpPr>
          <p:cNvPr id="5150" name="Rectangle 238"/>
          <p:cNvSpPr>
            <a:spLocks noChangeArrowheads="1"/>
          </p:cNvSpPr>
          <p:nvPr/>
        </p:nvSpPr>
        <p:spPr bwMode="auto">
          <a:xfrm>
            <a:off x="5972175" y="21034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5151" name="Freeform 239"/>
          <p:cNvSpPr>
            <a:spLocks noEditPoints="1"/>
          </p:cNvSpPr>
          <p:nvPr/>
        </p:nvSpPr>
        <p:spPr bwMode="auto">
          <a:xfrm>
            <a:off x="5568950" y="2074863"/>
            <a:ext cx="76200" cy="320675"/>
          </a:xfrm>
          <a:custGeom>
            <a:avLst/>
            <a:gdLst>
              <a:gd name="T0" fmla="*/ 47625 w 48"/>
              <a:gd name="T1" fmla="*/ 7938 h 202"/>
              <a:gd name="T2" fmla="*/ 47625 w 48"/>
              <a:gd name="T3" fmla="*/ 261938 h 202"/>
              <a:gd name="T4" fmla="*/ 47625 w 48"/>
              <a:gd name="T5" fmla="*/ 263525 h 202"/>
              <a:gd name="T6" fmla="*/ 47625 w 48"/>
              <a:gd name="T7" fmla="*/ 265113 h 202"/>
              <a:gd name="T8" fmla="*/ 46038 w 48"/>
              <a:gd name="T9" fmla="*/ 268288 h 202"/>
              <a:gd name="T10" fmla="*/ 46038 w 48"/>
              <a:gd name="T11" fmla="*/ 268288 h 202"/>
              <a:gd name="T12" fmla="*/ 44450 w 48"/>
              <a:gd name="T13" fmla="*/ 269875 h 202"/>
              <a:gd name="T14" fmla="*/ 41275 w 48"/>
              <a:gd name="T15" fmla="*/ 271463 h 202"/>
              <a:gd name="T16" fmla="*/ 41275 w 48"/>
              <a:gd name="T17" fmla="*/ 271463 h 202"/>
              <a:gd name="T18" fmla="*/ 38100 w 48"/>
              <a:gd name="T19" fmla="*/ 271463 h 202"/>
              <a:gd name="T20" fmla="*/ 36513 w 48"/>
              <a:gd name="T21" fmla="*/ 271463 h 202"/>
              <a:gd name="T22" fmla="*/ 34925 w 48"/>
              <a:gd name="T23" fmla="*/ 271463 h 202"/>
              <a:gd name="T24" fmla="*/ 31750 w 48"/>
              <a:gd name="T25" fmla="*/ 269875 h 202"/>
              <a:gd name="T26" fmla="*/ 31750 w 48"/>
              <a:gd name="T27" fmla="*/ 268288 h 202"/>
              <a:gd name="T28" fmla="*/ 30163 w 48"/>
              <a:gd name="T29" fmla="*/ 268288 h 202"/>
              <a:gd name="T30" fmla="*/ 28575 w 48"/>
              <a:gd name="T31" fmla="*/ 265113 h 202"/>
              <a:gd name="T32" fmla="*/ 28575 w 48"/>
              <a:gd name="T33" fmla="*/ 263525 h 202"/>
              <a:gd name="T34" fmla="*/ 28575 w 48"/>
              <a:gd name="T35" fmla="*/ 261938 h 202"/>
              <a:gd name="T36" fmla="*/ 28575 w 48"/>
              <a:gd name="T37" fmla="*/ 7938 h 202"/>
              <a:gd name="T38" fmla="*/ 28575 w 48"/>
              <a:gd name="T39" fmla="*/ 6350 h 202"/>
              <a:gd name="T40" fmla="*/ 28575 w 48"/>
              <a:gd name="T41" fmla="*/ 4763 h 202"/>
              <a:gd name="T42" fmla="*/ 30163 w 48"/>
              <a:gd name="T43" fmla="*/ 3175 h 202"/>
              <a:gd name="T44" fmla="*/ 31750 w 48"/>
              <a:gd name="T45" fmla="*/ 1588 h 202"/>
              <a:gd name="T46" fmla="*/ 31750 w 48"/>
              <a:gd name="T47" fmla="*/ 0 h 202"/>
              <a:gd name="T48" fmla="*/ 34925 w 48"/>
              <a:gd name="T49" fmla="*/ 0 h 202"/>
              <a:gd name="T50" fmla="*/ 36513 w 48"/>
              <a:gd name="T51" fmla="*/ 0 h 202"/>
              <a:gd name="T52" fmla="*/ 38100 w 48"/>
              <a:gd name="T53" fmla="*/ 0 h 202"/>
              <a:gd name="T54" fmla="*/ 41275 w 48"/>
              <a:gd name="T55" fmla="*/ 0 h 202"/>
              <a:gd name="T56" fmla="*/ 41275 w 48"/>
              <a:gd name="T57" fmla="*/ 0 h 202"/>
              <a:gd name="T58" fmla="*/ 44450 w 48"/>
              <a:gd name="T59" fmla="*/ 0 h 202"/>
              <a:gd name="T60" fmla="*/ 46038 w 48"/>
              <a:gd name="T61" fmla="*/ 1588 h 202"/>
              <a:gd name="T62" fmla="*/ 46038 w 48"/>
              <a:gd name="T63" fmla="*/ 3175 h 202"/>
              <a:gd name="T64" fmla="*/ 47625 w 48"/>
              <a:gd name="T65" fmla="*/ 4763 h 202"/>
              <a:gd name="T66" fmla="*/ 47625 w 48"/>
              <a:gd name="T67" fmla="*/ 6350 h 202"/>
              <a:gd name="T68" fmla="*/ 47625 w 48"/>
              <a:gd name="T69" fmla="*/ 7938 h 202"/>
              <a:gd name="T70" fmla="*/ 47625 w 48"/>
              <a:gd name="T71" fmla="*/ 7938 h 202"/>
              <a:gd name="T72" fmla="*/ 76200 w 48"/>
              <a:gd name="T73" fmla="*/ 241300 h 202"/>
              <a:gd name="T74" fmla="*/ 38100 w 48"/>
              <a:gd name="T75" fmla="*/ 320675 h 202"/>
              <a:gd name="T76" fmla="*/ 0 w 48"/>
              <a:gd name="T77" fmla="*/ 241300 h 202"/>
              <a:gd name="T78" fmla="*/ 76200 w 48"/>
              <a:gd name="T79" fmla="*/ 241300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202">
                <a:moveTo>
                  <a:pt x="30" y="5"/>
                </a:moveTo>
                <a:lnTo>
                  <a:pt x="30" y="165"/>
                </a:lnTo>
                <a:lnTo>
                  <a:pt x="30" y="166"/>
                </a:lnTo>
                <a:lnTo>
                  <a:pt x="30" y="167"/>
                </a:lnTo>
                <a:lnTo>
                  <a:pt x="29" y="169"/>
                </a:lnTo>
                <a:lnTo>
                  <a:pt x="28" y="170"/>
                </a:lnTo>
                <a:lnTo>
                  <a:pt x="26" y="171"/>
                </a:lnTo>
                <a:lnTo>
                  <a:pt x="24" y="171"/>
                </a:lnTo>
                <a:lnTo>
                  <a:pt x="23" y="171"/>
                </a:lnTo>
                <a:lnTo>
                  <a:pt x="22" y="171"/>
                </a:lnTo>
                <a:lnTo>
                  <a:pt x="20" y="170"/>
                </a:lnTo>
                <a:lnTo>
                  <a:pt x="20" y="169"/>
                </a:lnTo>
                <a:lnTo>
                  <a:pt x="19" y="169"/>
                </a:lnTo>
                <a:lnTo>
                  <a:pt x="18" y="167"/>
                </a:lnTo>
                <a:lnTo>
                  <a:pt x="18" y="166"/>
                </a:lnTo>
                <a:lnTo>
                  <a:pt x="18" y="165"/>
                </a:lnTo>
                <a:lnTo>
                  <a:pt x="18" y="5"/>
                </a:lnTo>
                <a:lnTo>
                  <a:pt x="18" y="4"/>
                </a:lnTo>
                <a:lnTo>
                  <a:pt x="18" y="3"/>
                </a:lnTo>
                <a:lnTo>
                  <a:pt x="19" y="2"/>
                </a:lnTo>
                <a:lnTo>
                  <a:pt x="20" y="1"/>
                </a:lnTo>
                <a:lnTo>
                  <a:pt x="20" y="0"/>
                </a:lnTo>
                <a:lnTo>
                  <a:pt x="22" y="0"/>
                </a:lnTo>
                <a:lnTo>
                  <a:pt x="23" y="0"/>
                </a:lnTo>
                <a:lnTo>
                  <a:pt x="24" y="0"/>
                </a:lnTo>
                <a:lnTo>
                  <a:pt x="26" y="0"/>
                </a:lnTo>
                <a:lnTo>
                  <a:pt x="28" y="0"/>
                </a:lnTo>
                <a:lnTo>
                  <a:pt x="29" y="1"/>
                </a:lnTo>
                <a:lnTo>
                  <a:pt x="29" y="2"/>
                </a:lnTo>
                <a:lnTo>
                  <a:pt x="30" y="3"/>
                </a:lnTo>
                <a:lnTo>
                  <a:pt x="30" y="4"/>
                </a:lnTo>
                <a:lnTo>
                  <a:pt x="30" y="5"/>
                </a:lnTo>
                <a:close/>
                <a:moveTo>
                  <a:pt x="48" y="152"/>
                </a:moveTo>
                <a:lnTo>
                  <a:pt x="24" y="202"/>
                </a:lnTo>
                <a:lnTo>
                  <a:pt x="0" y="152"/>
                </a:lnTo>
                <a:lnTo>
                  <a:pt x="48" y="152"/>
                </a:lnTo>
                <a:close/>
              </a:path>
            </a:pathLst>
          </a:custGeom>
          <a:solidFill>
            <a:srgbClr val="000000"/>
          </a:solidFill>
          <a:ln w="1588">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5152" name="Rectangle 240"/>
          <p:cNvSpPr>
            <a:spLocks noChangeArrowheads="1"/>
          </p:cNvSpPr>
          <p:nvPr/>
        </p:nvSpPr>
        <p:spPr bwMode="auto">
          <a:xfrm>
            <a:off x="5776913" y="1100138"/>
            <a:ext cx="809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I</a:t>
            </a:r>
            <a:endParaRPr lang="en-US" altLang="en-US">
              <a:solidFill>
                <a:srgbClr val="000000"/>
              </a:solidFill>
            </a:endParaRPr>
          </a:p>
        </p:txBody>
      </p:sp>
      <p:sp>
        <p:nvSpPr>
          <p:cNvPr id="5153" name="Rectangle 241"/>
          <p:cNvSpPr>
            <a:spLocks noChangeArrowheads="1"/>
          </p:cNvSpPr>
          <p:nvPr/>
        </p:nvSpPr>
        <p:spPr bwMode="auto">
          <a:xfrm>
            <a:off x="5854700" y="1193800"/>
            <a:ext cx="2428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out</a:t>
            </a:r>
            <a:endParaRPr lang="en-US" altLang="en-US">
              <a:solidFill>
                <a:srgbClr val="000000"/>
              </a:solidFill>
            </a:endParaRPr>
          </a:p>
        </p:txBody>
      </p:sp>
      <p:sp>
        <p:nvSpPr>
          <p:cNvPr id="5154" name="Rectangle 242"/>
          <p:cNvSpPr>
            <a:spLocks noChangeArrowheads="1"/>
          </p:cNvSpPr>
          <p:nvPr/>
        </p:nvSpPr>
        <p:spPr bwMode="auto">
          <a:xfrm>
            <a:off x="6105525" y="11001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5155" name="Freeform 243"/>
          <p:cNvSpPr>
            <a:spLocks noEditPoints="1"/>
          </p:cNvSpPr>
          <p:nvPr/>
        </p:nvSpPr>
        <p:spPr bwMode="auto">
          <a:xfrm>
            <a:off x="5654675" y="1436688"/>
            <a:ext cx="549275" cy="79375"/>
          </a:xfrm>
          <a:custGeom>
            <a:avLst/>
            <a:gdLst>
              <a:gd name="T0" fmla="*/ 9525 w 346"/>
              <a:gd name="T1" fmla="*/ 30163 h 50"/>
              <a:gd name="T2" fmla="*/ 490538 w 346"/>
              <a:gd name="T3" fmla="*/ 30163 h 50"/>
              <a:gd name="T4" fmla="*/ 492125 w 346"/>
              <a:gd name="T5" fmla="*/ 30163 h 50"/>
              <a:gd name="T6" fmla="*/ 493713 w 346"/>
              <a:gd name="T7" fmla="*/ 31750 h 50"/>
              <a:gd name="T8" fmla="*/ 495300 w 346"/>
              <a:gd name="T9" fmla="*/ 31750 h 50"/>
              <a:gd name="T10" fmla="*/ 496888 w 346"/>
              <a:gd name="T11" fmla="*/ 33338 h 50"/>
              <a:gd name="T12" fmla="*/ 496888 w 346"/>
              <a:gd name="T13" fmla="*/ 34925 h 50"/>
              <a:gd name="T14" fmla="*/ 498475 w 346"/>
              <a:gd name="T15" fmla="*/ 36513 h 50"/>
              <a:gd name="T16" fmla="*/ 500063 w 346"/>
              <a:gd name="T17" fmla="*/ 38100 h 50"/>
              <a:gd name="T18" fmla="*/ 500063 w 346"/>
              <a:gd name="T19" fmla="*/ 41275 h 50"/>
              <a:gd name="T20" fmla="*/ 500063 w 346"/>
              <a:gd name="T21" fmla="*/ 41275 h 50"/>
              <a:gd name="T22" fmla="*/ 498475 w 346"/>
              <a:gd name="T23" fmla="*/ 44450 h 50"/>
              <a:gd name="T24" fmla="*/ 496888 w 346"/>
              <a:gd name="T25" fmla="*/ 46038 h 50"/>
              <a:gd name="T26" fmla="*/ 496888 w 346"/>
              <a:gd name="T27" fmla="*/ 46038 h 50"/>
              <a:gd name="T28" fmla="*/ 495300 w 346"/>
              <a:gd name="T29" fmla="*/ 47625 h 50"/>
              <a:gd name="T30" fmla="*/ 493713 w 346"/>
              <a:gd name="T31" fmla="*/ 49213 h 50"/>
              <a:gd name="T32" fmla="*/ 492125 w 346"/>
              <a:gd name="T33" fmla="*/ 49213 h 50"/>
              <a:gd name="T34" fmla="*/ 490538 w 346"/>
              <a:gd name="T35" fmla="*/ 49213 h 50"/>
              <a:gd name="T36" fmla="*/ 9525 w 346"/>
              <a:gd name="T37" fmla="*/ 49213 h 50"/>
              <a:gd name="T38" fmla="*/ 7938 w 346"/>
              <a:gd name="T39" fmla="*/ 49213 h 50"/>
              <a:gd name="T40" fmla="*/ 4763 w 346"/>
              <a:gd name="T41" fmla="*/ 49213 h 50"/>
              <a:gd name="T42" fmla="*/ 4763 w 346"/>
              <a:gd name="T43" fmla="*/ 47625 h 50"/>
              <a:gd name="T44" fmla="*/ 1588 w 346"/>
              <a:gd name="T45" fmla="*/ 46038 h 50"/>
              <a:gd name="T46" fmla="*/ 0 w 346"/>
              <a:gd name="T47" fmla="*/ 46038 h 50"/>
              <a:gd name="T48" fmla="*/ 0 w 346"/>
              <a:gd name="T49" fmla="*/ 44450 h 50"/>
              <a:gd name="T50" fmla="*/ 0 w 346"/>
              <a:gd name="T51" fmla="*/ 41275 h 50"/>
              <a:gd name="T52" fmla="*/ 0 w 346"/>
              <a:gd name="T53" fmla="*/ 41275 h 50"/>
              <a:gd name="T54" fmla="*/ 0 w 346"/>
              <a:gd name="T55" fmla="*/ 38100 h 50"/>
              <a:gd name="T56" fmla="*/ 0 w 346"/>
              <a:gd name="T57" fmla="*/ 36513 h 50"/>
              <a:gd name="T58" fmla="*/ 0 w 346"/>
              <a:gd name="T59" fmla="*/ 34925 h 50"/>
              <a:gd name="T60" fmla="*/ 1588 w 346"/>
              <a:gd name="T61" fmla="*/ 33338 h 50"/>
              <a:gd name="T62" fmla="*/ 4763 w 346"/>
              <a:gd name="T63" fmla="*/ 31750 h 50"/>
              <a:gd name="T64" fmla="*/ 4763 w 346"/>
              <a:gd name="T65" fmla="*/ 31750 h 50"/>
              <a:gd name="T66" fmla="*/ 7938 w 346"/>
              <a:gd name="T67" fmla="*/ 30163 h 50"/>
              <a:gd name="T68" fmla="*/ 9525 w 346"/>
              <a:gd name="T69" fmla="*/ 30163 h 50"/>
              <a:gd name="T70" fmla="*/ 9525 w 346"/>
              <a:gd name="T71" fmla="*/ 30163 h 50"/>
              <a:gd name="T72" fmla="*/ 469900 w 346"/>
              <a:gd name="T73" fmla="*/ 0 h 50"/>
              <a:gd name="T74" fmla="*/ 549275 w 346"/>
              <a:gd name="T75" fmla="*/ 41275 h 50"/>
              <a:gd name="T76" fmla="*/ 469900 w 346"/>
              <a:gd name="T77" fmla="*/ 79375 h 50"/>
              <a:gd name="T78" fmla="*/ 469900 w 346"/>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50">
                <a:moveTo>
                  <a:pt x="6" y="19"/>
                </a:moveTo>
                <a:lnTo>
                  <a:pt x="309" y="19"/>
                </a:lnTo>
                <a:lnTo>
                  <a:pt x="310" y="19"/>
                </a:lnTo>
                <a:lnTo>
                  <a:pt x="311" y="20"/>
                </a:lnTo>
                <a:lnTo>
                  <a:pt x="312" y="20"/>
                </a:lnTo>
                <a:lnTo>
                  <a:pt x="313" y="21"/>
                </a:lnTo>
                <a:lnTo>
                  <a:pt x="313" y="22"/>
                </a:lnTo>
                <a:lnTo>
                  <a:pt x="314" y="23"/>
                </a:lnTo>
                <a:lnTo>
                  <a:pt x="315" y="24"/>
                </a:lnTo>
                <a:lnTo>
                  <a:pt x="315" y="26"/>
                </a:lnTo>
                <a:lnTo>
                  <a:pt x="314" y="28"/>
                </a:lnTo>
                <a:lnTo>
                  <a:pt x="313" y="29"/>
                </a:lnTo>
                <a:lnTo>
                  <a:pt x="312" y="30"/>
                </a:lnTo>
                <a:lnTo>
                  <a:pt x="311" y="31"/>
                </a:lnTo>
                <a:lnTo>
                  <a:pt x="310" y="31"/>
                </a:lnTo>
                <a:lnTo>
                  <a:pt x="309" y="31"/>
                </a:lnTo>
                <a:lnTo>
                  <a:pt x="6" y="31"/>
                </a:lnTo>
                <a:lnTo>
                  <a:pt x="5" y="31"/>
                </a:lnTo>
                <a:lnTo>
                  <a:pt x="3" y="31"/>
                </a:lnTo>
                <a:lnTo>
                  <a:pt x="3" y="30"/>
                </a:lnTo>
                <a:lnTo>
                  <a:pt x="1" y="29"/>
                </a:lnTo>
                <a:lnTo>
                  <a:pt x="0" y="29"/>
                </a:lnTo>
                <a:lnTo>
                  <a:pt x="0" y="28"/>
                </a:lnTo>
                <a:lnTo>
                  <a:pt x="0" y="26"/>
                </a:lnTo>
                <a:lnTo>
                  <a:pt x="0" y="24"/>
                </a:lnTo>
                <a:lnTo>
                  <a:pt x="0" y="23"/>
                </a:lnTo>
                <a:lnTo>
                  <a:pt x="0" y="22"/>
                </a:lnTo>
                <a:lnTo>
                  <a:pt x="1" y="21"/>
                </a:lnTo>
                <a:lnTo>
                  <a:pt x="3" y="20"/>
                </a:lnTo>
                <a:lnTo>
                  <a:pt x="5" y="19"/>
                </a:lnTo>
                <a:lnTo>
                  <a:pt x="6" y="19"/>
                </a:lnTo>
                <a:close/>
                <a:moveTo>
                  <a:pt x="296" y="0"/>
                </a:moveTo>
                <a:lnTo>
                  <a:pt x="346" y="26"/>
                </a:lnTo>
                <a:lnTo>
                  <a:pt x="296" y="50"/>
                </a:lnTo>
                <a:lnTo>
                  <a:pt x="296" y="0"/>
                </a:lnTo>
                <a:close/>
              </a:path>
            </a:pathLst>
          </a:custGeom>
          <a:solidFill>
            <a:srgbClr val="000000"/>
          </a:solidFill>
          <a:ln w="1588">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5156" name="Line 244"/>
          <p:cNvSpPr>
            <a:spLocks noChangeShapeType="1"/>
          </p:cNvSpPr>
          <p:nvPr/>
        </p:nvSpPr>
        <p:spPr bwMode="auto">
          <a:xfrm>
            <a:off x="4067175" y="1698625"/>
            <a:ext cx="7921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5157" name="Line 245"/>
          <p:cNvSpPr>
            <a:spLocks noChangeShapeType="1"/>
          </p:cNvSpPr>
          <p:nvPr/>
        </p:nvSpPr>
        <p:spPr bwMode="auto">
          <a:xfrm>
            <a:off x="3060700" y="2468563"/>
            <a:ext cx="31781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5158" name="Freeform 246"/>
          <p:cNvSpPr>
            <a:spLocks noEditPoints="1"/>
          </p:cNvSpPr>
          <p:nvPr/>
        </p:nvSpPr>
        <p:spPr bwMode="auto">
          <a:xfrm>
            <a:off x="3155950" y="1609725"/>
            <a:ext cx="336550" cy="55563"/>
          </a:xfrm>
          <a:custGeom>
            <a:avLst/>
            <a:gdLst>
              <a:gd name="T0" fmla="*/ 6809 w 346"/>
              <a:gd name="T1" fmla="*/ 20411 h 49"/>
              <a:gd name="T2" fmla="*/ 300561 w 346"/>
              <a:gd name="T3" fmla="*/ 20411 h 49"/>
              <a:gd name="T4" fmla="*/ 302506 w 346"/>
              <a:gd name="T5" fmla="*/ 20411 h 49"/>
              <a:gd name="T6" fmla="*/ 303479 w 346"/>
              <a:gd name="T7" fmla="*/ 21545 h 49"/>
              <a:gd name="T8" fmla="*/ 304451 w 346"/>
              <a:gd name="T9" fmla="*/ 22679 h 49"/>
              <a:gd name="T10" fmla="*/ 305424 w 346"/>
              <a:gd name="T11" fmla="*/ 23813 h 49"/>
              <a:gd name="T12" fmla="*/ 305424 w 346"/>
              <a:gd name="T13" fmla="*/ 23813 h 49"/>
              <a:gd name="T14" fmla="*/ 306397 w 346"/>
              <a:gd name="T15" fmla="*/ 24947 h 49"/>
              <a:gd name="T16" fmla="*/ 306397 w 346"/>
              <a:gd name="T17" fmla="*/ 26081 h 49"/>
              <a:gd name="T18" fmla="*/ 306397 w 346"/>
              <a:gd name="T19" fmla="*/ 28348 h 49"/>
              <a:gd name="T20" fmla="*/ 306397 w 346"/>
              <a:gd name="T21" fmla="*/ 29482 h 49"/>
              <a:gd name="T22" fmla="*/ 306397 w 346"/>
              <a:gd name="T23" fmla="*/ 30616 h 49"/>
              <a:gd name="T24" fmla="*/ 305424 w 346"/>
              <a:gd name="T25" fmla="*/ 31750 h 49"/>
              <a:gd name="T26" fmla="*/ 305424 w 346"/>
              <a:gd name="T27" fmla="*/ 32884 h 49"/>
              <a:gd name="T28" fmla="*/ 304451 w 346"/>
              <a:gd name="T29" fmla="*/ 32884 h 49"/>
              <a:gd name="T30" fmla="*/ 303479 w 346"/>
              <a:gd name="T31" fmla="*/ 34018 h 49"/>
              <a:gd name="T32" fmla="*/ 302506 w 346"/>
              <a:gd name="T33" fmla="*/ 35152 h 49"/>
              <a:gd name="T34" fmla="*/ 300561 w 346"/>
              <a:gd name="T35" fmla="*/ 35152 h 49"/>
              <a:gd name="T36" fmla="*/ 6809 w 346"/>
              <a:gd name="T37" fmla="*/ 35152 h 49"/>
              <a:gd name="T38" fmla="*/ 4863 w 346"/>
              <a:gd name="T39" fmla="*/ 35152 h 49"/>
              <a:gd name="T40" fmla="*/ 3891 w 346"/>
              <a:gd name="T41" fmla="*/ 34018 h 49"/>
              <a:gd name="T42" fmla="*/ 2918 w 346"/>
              <a:gd name="T43" fmla="*/ 32884 h 49"/>
              <a:gd name="T44" fmla="*/ 1945 w 346"/>
              <a:gd name="T45" fmla="*/ 32884 h 49"/>
              <a:gd name="T46" fmla="*/ 1945 w 346"/>
              <a:gd name="T47" fmla="*/ 31750 h 49"/>
              <a:gd name="T48" fmla="*/ 973 w 346"/>
              <a:gd name="T49" fmla="*/ 30616 h 49"/>
              <a:gd name="T50" fmla="*/ 973 w 346"/>
              <a:gd name="T51" fmla="*/ 29482 h 49"/>
              <a:gd name="T52" fmla="*/ 0 w 346"/>
              <a:gd name="T53" fmla="*/ 28348 h 49"/>
              <a:gd name="T54" fmla="*/ 973 w 346"/>
              <a:gd name="T55" fmla="*/ 26081 h 49"/>
              <a:gd name="T56" fmla="*/ 973 w 346"/>
              <a:gd name="T57" fmla="*/ 24947 h 49"/>
              <a:gd name="T58" fmla="*/ 1945 w 346"/>
              <a:gd name="T59" fmla="*/ 23813 h 49"/>
              <a:gd name="T60" fmla="*/ 1945 w 346"/>
              <a:gd name="T61" fmla="*/ 23813 h 49"/>
              <a:gd name="T62" fmla="*/ 2918 w 346"/>
              <a:gd name="T63" fmla="*/ 22679 h 49"/>
              <a:gd name="T64" fmla="*/ 3891 w 346"/>
              <a:gd name="T65" fmla="*/ 21545 h 49"/>
              <a:gd name="T66" fmla="*/ 4863 w 346"/>
              <a:gd name="T67" fmla="*/ 20411 h 49"/>
              <a:gd name="T68" fmla="*/ 6809 w 346"/>
              <a:gd name="T69" fmla="*/ 20411 h 49"/>
              <a:gd name="T70" fmla="*/ 6809 w 346"/>
              <a:gd name="T71" fmla="*/ 20411 h 49"/>
              <a:gd name="T72" fmla="*/ 288888 w 346"/>
              <a:gd name="T73" fmla="*/ 0 h 49"/>
              <a:gd name="T74" fmla="*/ 336550 w 346"/>
              <a:gd name="T75" fmla="*/ 28348 h 49"/>
              <a:gd name="T76" fmla="*/ 288888 w 346"/>
              <a:gd name="T77" fmla="*/ 55563 h 49"/>
              <a:gd name="T78" fmla="*/ 288888 w 346"/>
              <a:gd name="T79" fmla="*/ 0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49">
                <a:moveTo>
                  <a:pt x="7" y="18"/>
                </a:moveTo>
                <a:lnTo>
                  <a:pt x="309" y="18"/>
                </a:lnTo>
                <a:lnTo>
                  <a:pt x="311" y="18"/>
                </a:lnTo>
                <a:lnTo>
                  <a:pt x="312" y="19"/>
                </a:lnTo>
                <a:lnTo>
                  <a:pt x="313" y="20"/>
                </a:lnTo>
                <a:lnTo>
                  <a:pt x="314" y="21"/>
                </a:lnTo>
                <a:lnTo>
                  <a:pt x="315" y="22"/>
                </a:lnTo>
                <a:lnTo>
                  <a:pt x="315" y="23"/>
                </a:lnTo>
                <a:lnTo>
                  <a:pt x="315" y="25"/>
                </a:lnTo>
                <a:lnTo>
                  <a:pt x="315" y="26"/>
                </a:lnTo>
                <a:lnTo>
                  <a:pt x="315" y="27"/>
                </a:lnTo>
                <a:lnTo>
                  <a:pt x="314" y="28"/>
                </a:lnTo>
                <a:lnTo>
                  <a:pt x="314" y="29"/>
                </a:lnTo>
                <a:lnTo>
                  <a:pt x="313" y="29"/>
                </a:lnTo>
                <a:lnTo>
                  <a:pt x="312" y="30"/>
                </a:lnTo>
                <a:lnTo>
                  <a:pt x="311" y="31"/>
                </a:lnTo>
                <a:lnTo>
                  <a:pt x="309" y="31"/>
                </a:lnTo>
                <a:lnTo>
                  <a:pt x="7" y="31"/>
                </a:lnTo>
                <a:lnTo>
                  <a:pt x="5" y="31"/>
                </a:lnTo>
                <a:lnTo>
                  <a:pt x="4" y="30"/>
                </a:lnTo>
                <a:lnTo>
                  <a:pt x="3" y="29"/>
                </a:lnTo>
                <a:lnTo>
                  <a:pt x="2" y="29"/>
                </a:lnTo>
                <a:lnTo>
                  <a:pt x="2" y="28"/>
                </a:lnTo>
                <a:lnTo>
                  <a:pt x="1" y="27"/>
                </a:lnTo>
                <a:lnTo>
                  <a:pt x="1" y="26"/>
                </a:lnTo>
                <a:lnTo>
                  <a:pt x="0" y="25"/>
                </a:lnTo>
                <a:lnTo>
                  <a:pt x="1" y="23"/>
                </a:lnTo>
                <a:lnTo>
                  <a:pt x="1" y="22"/>
                </a:lnTo>
                <a:lnTo>
                  <a:pt x="2" y="21"/>
                </a:lnTo>
                <a:lnTo>
                  <a:pt x="3" y="20"/>
                </a:lnTo>
                <a:lnTo>
                  <a:pt x="4" y="19"/>
                </a:lnTo>
                <a:lnTo>
                  <a:pt x="5" y="18"/>
                </a:lnTo>
                <a:lnTo>
                  <a:pt x="7" y="18"/>
                </a:lnTo>
                <a:close/>
                <a:moveTo>
                  <a:pt x="297" y="0"/>
                </a:moveTo>
                <a:lnTo>
                  <a:pt x="346" y="25"/>
                </a:lnTo>
                <a:lnTo>
                  <a:pt x="297" y="49"/>
                </a:lnTo>
                <a:lnTo>
                  <a:pt x="297" y="0"/>
                </a:lnTo>
                <a:close/>
              </a:path>
            </a:pathLst>
          </a:custGeom>
          <a:solidFill>
            <a:srgbClr val="000000"/>
          </a:solidFill>
          <a:ln w="1588">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5159" name="Rectangle 247"/>
          <p:cNvSpPr>
            <a:spLocks noChangeArrowheads="1"/>
          </p:cNvSpPr>
          <p:nvPr/>
        </p:nvSpPr>
        <p:spPr bwMode="auto">
          <a:xfrm>
            <a:off x="3209925" y="1249363"/>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i</a:t>
            </a:r>
            <a:endParaRPr lang="en-US" altLang="en-US">
              <a:solidFill>
                <a:srgbClr val="000000"/>
              </a:solidFill>
            </a:endParaRPr>
          </a:p>
        </p:txBody>
      </p:sp>
      <p:sp>
        <p:nvSpPr>
          <p:cNvPr id="5160" name="Rectangle 248"/>
          <p:cNvSpPr>
            <a:spLocks noChangeArrowheads="1"/>
          </p:cNvSpPr>
          <p:nvPr/>
        </p:nvSpPr>
        <p:spPr bwMode="auto">
          <a:xfrm>
            <a:off x="3271838" y="1357313"/>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in</a:t>
            </a:r>
            <a:endParaRPr lang="en-US" altLang="en-US">
              <a:solidFill>
                <a:srgbClr val="000000"/>
              </a:solidFill>
            </a:endParaRPr>
          </a:p>
        </p:txBody>
      </p:sp>
      <p:sp>
        <p:nvSpPr>
          <p:cNvPr id="5161" name="Freeform 250"/>
          <p:cNvSpPr>
            <a:spLocks/>
          </p:cNvSpPr>
          <p:nvPr/>
        </p:nvSpPr>
        <p:spPr bwMode="auto">
          <a:xfrm>
            <a:off x="3673475" y="1544638"/>
            <a:ext cx="141288" cy="304800"/>
          </a:xfrm>
          <a:custGeom>
            <a:avLst/>
            <a:gdLst>
              <a:gd name="T0" fmla="*/ 66675 w 89"/>
              <a:gd name="T1" fmla="*/ 0 h 192"/>
              <a:gd name="T2" fmla="*/ 60325 w 89"/>
              <a:gd name="T3" fmla="*/ 1588 h 192"/>
              <a:gd name="T4" fmla="*/ 53975 w 89"/>
              <a:gd name="T5" fmla="*/ 4763 h 192"/>
              <a:gd name="T6" fmla="*/ 47625 w 89"/>
              <a:gd name="T7" fmla="*/ 9525 h 192"/>
              <a:gd name="T8" fmla="*/ 39688 w 89"/>
              <a:gd name="T9" fmla="*/ 15875 h 192"/>
              <a:gd name="T10" fmla="*/ 34925 w 89"/>
              <a:gd name="T11" fmla="*/ 22225 h 192"/>
              <a:gd name="T12" fmla="*/ 26988 w 89"/>
              <a:gd name="T13" fmla="*/ 34925 h 192"/>
              <a:gd name="T14" fmla="*/ 17463 w 89"/>
              <a:gd name="T15" fmla="*/ 55563 h 192"/>
              <a:gd name="T16" fmla="*/ 9525 w 89"/>
              <a:gd name="T17" fmla="*/ 80963 h 192"/>
              <a:gd name="T18" fmla="*/ 3175 w 89"/>
              <a:gd name="T19" fmla="*/ 107950 h 192"/>
              <a:gd name="T20" fmla="*/ 1588 w 89"/>
              <a:gd name="T21" fmla="*/ 136525 h 192"/>
              <a:gd name="T22" fmla="*/ 1588 w 89"/>
              <a:gd name="T23" fmla="*/ 168275 h 192"/>
              <a:gd name="T24" fmla="*/ 3175 w 89"/>
              <a:gd name="T25" fmla="*/ 198438 h 192"/>
              <a:gd name="T26" fmla="*/ 9525 w 89"/>
              <a:gd name="T27" fmla="*/ 225425 h 192"/>
              <a:gd name="T28" fmla="*/ 17463 w 89"/>
              <a:gd name="T29" fmla="*/ 249238 h 192"/>
              <a:gd name="T30" fmla="*/ 26988 w 89"/>
              <a:gd name="T31" fmla="*/ 269875 h 192"/>
              <a:gd name="T32" fmla="*/ 34925 w 89"/>
              <a:gd name="T33" fmla="*/ 282575 h 192"/>
              <a:gd name="T34" fmla="*/ 39688 w 89"/>
              <a:gd name="T35" fmla="*/ 288925 h 192"/>
              <a:gd name="T36" fmla="*/ 47625 w 89"/>
              <a:gd name="T37" fmla="*/ 295275 h 192"/>
              <a:gd name="T38" fmla="*/ 53975 w 89"/>
              <a:gd name="T39" fmla="*/ 300038 h 192"/>
              <a:gd name="T40" fmla="*/ 60325 w 89"/>
              <a:gd name="T41" fmla="*/ 303213 h 192"/>
              <a:gd name="T42" fmla="*/ 66675 w 89"/>
              <a:gd name="T43" fmla="*/ 304800 h 192"/>
              <a:gd name="T44" fmla="*/ 74613 w 89"/>
              <a:gd name="T45" fmla="*/ 304800 h 192"/>
              <a:gd name="T46" fmla="*/ 80963 w 89"/>
              <a:gd name="T47" fmla="*/ 303213 h 192"/>
              <a:gd name="T48" fmla="*/ 88900 w 89"/>
              <a:gd name="T49" fmla="*/ 300038 h 192"/>
              <a:gd name="T50" fmla="*/ 93663 w 89"/>
              <a:gd name="T51" fmla="*/ 295275 h 192"/>
              <a:gd name="T52" fmla="*/ 101600 w 89"/>
              <a:gd name="T53" fmla="*/ 288925 h 192"/>
              <a:gd name="T54" fmla="*/ 107950 w 89"/>
              <a:gd name="T55" fmla="*/ 282575 h 192"/>
              <a:gd name="T56" fmla="*/ 115888 w 89"/>
              <a:gd name="T57" fmla="*/ 269875 h 192"/>
              <a:gd name="T58" fmla="*/ 125413 w 89"/>
              <a:gd name="T59" fmla="*/ 249238 h 192"/>
              <a:gd name="T60" fmla="*/ 131763 w 89"/>
              <a:gd name="T61" fmla="*/ 225425 h 192"/>
              <a:gd name="T62" fmla="*/ 138113 w 89"/>
              <a:gd name="T63" fmla="*/ 198438 h 192"/>
              <a:gd name="T64" fmla="*/ 139700 w 89"/>
              <a:gd name="T65" fmla="*/ 168275 h 192"/>
              <a:gd name="T66" fmla="*/ 139700 w 89"/>
              <a:gd name="T67" fmla="*/ 136525 h 192"/>
              <a:gd name="T68" fmla="*/ 138113 w 89"/>
              <a:gd name="T69" fmla="*/ 107950 h 192"/>
              <a:gd name="T70" fmla="*/ 131763 w 89"/>
              <a:gd name="T71" fmla="*/ 80963 h 192"/>
              <a:gd name="T72" fmla="*/ 125413 w 89"/>
              <a:gd name="T73" fmla="*/ 55563 h 192"/>
              <a:gd name="T74" fmla="*/ 115888 w 89"/>
              <a:gd name="T75" fmla="*/ 34925 h 192"/>
              <a:gd name="T76" fmla="*/ 107950 w 89"/>
              <a:gd name="T77" fmla="*/ 22225 h 192"/>
              <a:gd name="T78" fmla="*/ 101600 w 89"/>
              <a:gd name="T79" fmla="*/ 15875 h 192"/>
              <a:gd name="T80" fmla="*/ 93663 w 89"/>
              <a:gd name="T81" fmla="*/ 9525 h 192"/>
              <a:gd name="T82" fmla="*/ 88900 w 89"/>
              <a:gd name="T83" fmla="*/ 4763 h 192"/>
              <a:gd name="T84" fmla="*/ 80963 w 89"/>
              <a:gd name="T85" fmla="*/ 1588 h 192"/>
              <a:gd name="T86" fmla="*/ 74613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5162" name="Freeform 251"/>
          <p:cNvSpPr>
            <a:spLocks/>
          </p:cNvSpPr>
          <p:nvPr/>
        </p:nvSpPr>
        <p:spPr bwMode="auto">
          <a:xfrm>
            <a:off x="3673475" y="1544638"/>
            <a:ext cx="141288" cy="304800"/>
          </a:xfrm>
          <a:custGeom>
            <a:avLst/>
            <a:gdLst>
              <a:gd name="T0" fmla="*/ 66675 w 89"/>
              <a:gd name="T1" fmla="*/ 0 h 192"/>
              <a:gd name="T2" fmla="*/ 60325 w 89"/>
              <a:gd name="T3" fmla="*/ 1588 h 192"/>
              <a:gd name="T4" fmla="*/ 53975 w 89"/>
              <a:gd name="T5" fmla="*/ 4763 h 192"/>
              <a:gd name="T6" fmla="*/ 47625 w 89"/>
              <a:gd name="T7" fmla="*/ 9525 h 192"/>
              <a:gd name="T8" fmla="*/ 39688 w 89"/>
              <a:gd name="T9" fmla="*/ 15875 h 192"/>
              <a:gd name="T10" fmla="*/ 34925 w 89"/>
              <a:gd name="T11" fmla="*/ 22225 h 192"/>
              <a:gd name="T12" fmla="*/ 26988 w 89"/>
              <a:gd name="T13" fmla="*/ 34925 h 192"/>
              <a:gd name="T14" fmla="*/ 17463 w 89"/>
              <a:gd name="T15" fmla="*/ 55563 h 192"/>
              <a:gd name="T16" fmla="*/ 9525 w 89"/>
              <a:gd name="T17" fmla="*/ 80963 h 192"/>
              <a:gd name="T18" fmla="*/ 3175 w 89"/>
              <a:gd name="T19" fmla="*/ 107950 h 192"/>
              <a:gd name="T20" fmla="*/ 1588 w 89"/>
              <a:gd name="T21" fmla="*/ 136525 h 192"/>
              <a:gd name="T22" fmla="*/ 1588 w 89"/>
              <a:gd name="T23" fmla="*/ 168275 h 192"/>
              <a:gd name="T24" fmla="*/ 3175 w 89"/>
              <a:gd name="T25" fmla="*/ 198438 h 192"/>
              <a:gd name="T26" fmla="*/ 9525 w 89"/>
              <a:gd name="T27" fmla="*/ 225425 h 192"/>
              <a:gd name="T28" fmla="*/ 17463 w 89"/>
              <a:gd name="T29" fmla="*/ 249238 h 192"/>
              <a:gd name="T30" fmla="*/ 26988 w 89"/>
              <a:gd name="T31" fmla="*/ 269875 h 192"/>
              <a:gd name="T32" fmla="*/ 34925 w 89"/>
              <a:gd name="T33" fmla="*/ 282575 h 192"/>
              <a:gd name="T34" fmla="*/ 39688 w 89"/>
              <a:gd name="T35" fmla="*/ 288925 h 192"/>
              <a:gd name="T36" fmla="*/ 47625 w 89"/>
              <a:gd name="T37" fmla="*/ 295275 h 192"/>
              <a:gd name="T38" fmla="*/ 53975 w 89"/>
              <a:gd name="T39" fmla="*/ 300038 h 192"/>
              <a:gd name="T40" fmla="*/ 60325 w 89"/>
              <a:gd name="T41" fmla="*/ 303213 h 192"/>
              <a:gd name="T42" fmla="*/ 66675 w 89"/>
              <a:gd name="T43" fmla="*/ 304800 h 192"/>
              <a:gd name="T44" fmla="*/ 74613 w 89"/>
              <a:gd name="T45" fmla="*/ 304800 h 192"/>
              <a:gd name="T46" fmla="*/ 80963 w 89"/>
              <a:gd name="T47" fmla="*/ 303213 h 192"/>
              <a:gd name="T48" fmla="*/ 88900 w 89"/>
              <a:gd name="T49" fmla="*/ 300038 h 192"/>
              <a:gd name="T50" fmla="*/ 93663 w 89"/>
              <a:gd name="T51" fmla="*/ 295275 h 192"/>
              <a:gd name="T52" fmla="*/ 101600 w 89"/>
              <a:gd name="T53" fmla="*/ 288925 h 192"/>
              <a:gd name="T54" fmla="*/ 107950 w 89"/>
              <a:gd name="T55" fmla="*/ 282575 h 192"/>
              <a:gd name="T56" fmla="*/ 115888 w 89"/>
              <a:gd name="T57" fmla="*/ 269875 h 192"/>
              <a:gd name="T58" fmla="*/ 125413 w 89"/>
              <a:gd name="T59" fmla="*/ 249238 h 192"/>
              <a:gd name="T60" fmla="*/ 131763 w 89"/>
              <a:gd name="T61" fmla="*/ 225425 h 192"/>
              <a:gd name="T62" fmla="*/ 138113 w 89"/>
              <a:gd name="T63" fmla="*/ 198438 h 192"/>
              <a:gd name="T64" fmla="*/ 139700 w 89"/>
              <a:gd name="T65" fmla="*/ 168275 h 192"/>
              <a:gd name="T66" fmla="*/ 139700 w 89"/>
              <a:gd name="T67" fmla="*/ 136525 h 192"/>
              <a:gd name="T68" fmla="*/ 138113 w 89"/>
              <a:gd name="T69" fmla="*/ 107950 h 192"/>
              <a:gd name="T70" fmla="*/ 131763 w 89"/>
              <a:gd name="T71" fmla="*/ 80963 h 192"/>
              <a:gd name="T72" fmla="*/ 125413 w 89"/>
              <a:gd name="T73" fmla="*/ 55563 h 192"/>
              <a:gd name="T74" fmla="*/ 115888 w 89"/>
              <a:gd name="T75" fmla="*/ 34925 h 192"/>
              <a:gd name="T76" fmla="*/ 107950 w 89"/>
              <a:gd name="T77" fmla="*/ 22225 h 192"/>
              <a:gd name="T78" fmla="*/ 101600 w 89"/>
              <a:gd name="T79" fmla="*/ 15875 h 192"/>
              <a:gd name="T80" fmla="*/ 93663 w 89"/>
              <a:gd name="T81" fmla="*/ 9525 h 192"/>
              <a:gd name="T82" fmla="*/ 88900 w 89"/>
              <a:gd name="T83" fmla="*/ 4763 h 192"/>
              <a:gd name="T84" fmla="*/ 80963 w 89"/>
              <a:gd name="T85" fmla="*/ 1588 h 192"/>
              <a:gd name="T86" fmla="*/ 74613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path>
            </a:pathLst>
          </a:custGeom>
          <a:solidFill>
            <a:srgbClr val="FFFFCC"/>
          </a:solidFill>
          <a:ln w="1587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5163" name="Freeform 252"/>
          <p:cNvSpPr>
            <a:spLocks/>
          </p:cNvSpPr>
          <p:nvPr/>
        </p:nvSpPr>
        <p:spPr bwMode="auto">
          <a:xfrm>
            <a:off x="3814763" y="1544638"/>
            <a:ext cx="141287" cy="304800"/>
          </a:xfrm>
          <a:custGeom>
            <a:avLst/>
            <a:gdLst>
              <a:gd name="T0" fmla="*/ 65087 w 89"/>
              <a:gd name="T1" fmla="*/ 0 h 192"/>
              <a:gd name="T2" fmla="*/ 58737 w 89"/>
              <a:gd name="T3" fmla="*/ 1588 h 192"/>
              <a:gd name="T4" fmla="*/ 52387 w 89"/>
              <a:gd name="T5" fmla="*/ 4763 h 192"/>
              <a:gd name="T6" fmla="*/ 46037 w 89"/>
              <a:gd name="T7" fmla="*/ 9525 h 192"/>
              <a:gd name="T8" fmla="*/ 39687 w 89"/>
              <a:gd name="T9" fmla="*/ 15875 h 192"/>
              <a:gd name="T10" fmla="*/ 33337 w 89"/>
              <a:gd name="T11" fmla="*/ 22225 h 192"/>
              <a:gd name="T12" fmla="*/ 25400 w 89"/>
              <a:gd name="T13" fmla="*/ 34925 h 192"/>
              <a:gd name="T14" fmla="*/ 15875 w 89"/>
              <a:gd name="T15" fmla="*/ 55563 h 192"/>
              <a:gd name="T16" fmla="*/ 7937 w 89"/>
              <a:gd name="T17" fmla="*/ 80963 h 192"/>
              <a:gd name="T18" fmla="*/ 3175 w 89"/>
              <a:gd name="T19" fmla="*/ 107950 h 192"/>
              <a:gd name="T20" fmla="*/ 0 w 89"/>
              <a:gd name="T21" fmla="*/ 136525 h 192"/>
              <a:gd name="T22" fmla="*/ 0 w 89"/>
              <a:gd name="T23" fmla="*/ 168275 h 192"/>
              <a:gd name="T24" fmla="*/ 3175 w 89"/>
              <a:gd name="T25" fmla="*/ 198438 h 192"/>
              <a:gd name="T26" fmla="*/ 7937 w 89"/>
              <a:gd name="T27" fmla="*/ 225425 h 192"/>
              <a:gd name="T28" fmla="*/ 15875 w 89"/>
              <a:gd name="T29" fmla="*/ 249238 h 192"/>
              <a:gd name="T30" fmla="*/ 25400 w 89"/>
              <a:gd name="T31" fmla="*/ 269875 h 192"/>
              <a:gd name="T32" fmla="*/ 33337 w 89"/>
              <a:gd name="T33" fmla="*/ 282575 h 192"/>
              <a:gd name="T34" fmla="*/ 39687 w 89"/>
              <a:gd name="T35" fmla="*/ 288925 h 192"/>
              <a:gd name="T36" fmla="*/ 46037 w 89"/>
              <a:gd name="T37" fmla="*/ 295275 h 192"/>
              <a:gd name="T38" fmla="*/ 52387 w 89"/>
              <a:gd name="T39" fmla="*/ 300038 h 192"/>
              <a:gd name="T40" fmla="*/ 58737 w 89"/>
              <a:gd name="T41" fmla="*/ 303213 h 192"/>
              <a:gd name="T42" fmla="*/ 65087 w 89"/>
              <a:gd name="T43" fmla="*/ 304800 h 192"/>
              <a:gd name="T44" fmla="*/ 74612 w 89"/>
              <a:gd name="T45" fmla="*/ 304800 h 192"/>
              <a:gd name="T46" fmla="*/ 80962 w 89"/>
              <a:gd name="T47" fmla="*/ 303213 h 192"/>
              <a:gd name="T48" fmla="*/ 88900 w 89"/>
              <a:gd name="T49" fmla="*/ 300038 h 192"/>
              <a:gd name="T50" fmla="*/ 93662 w 89"/>
              <a:gd name="T51" fmla="*/ 295275 h 192"/>
              <a:gd name="T52" fmla="*/ 101600 w 89"/>
              <a:gd name="T53" fmla="*/ 288925 h 192"/>
              <a:gd name="T54" fmla="*/ 106362 w 89"/>
              <a:gd name="T55" fmla="*/ 282575 h 192"/>
              <a:gd name="T56" fmla="*/ 115887 w 89"/>
              <a:gd name="T57" fmla="*/ 269875 h 192"/>
              <a:gd name="T58" fmla="*/ 123825 w 89"/>
              <a:gd name="T59" fmla="*/ 249238 h 192"/>
              <a:gd name="T60" fmla="*/ 131762 w 89"/>
              <a:gd name="T61" fmla="*/ 225425 h 192"/>
              <a:gd name="T62" fmla="*/ 138112 w 89"/>
              <a:gd name="T63" fmla="*/ 198438 h 192"/>
              <a:gd name="T64" fmla="*/ 139700 w 89"/>
              <a:gd name="T65" fmla="*/ 168275 h 192"/>
              <a:gd name="T66" fmla="*/ 139700 w 89"/>
              <a:gd name="T67" fmla="*/ 136525 h 192"/>
              <a:gd name="T68" fmla="*/ 138112 w 89"/>
              <a:gd name="T69" fmla="*/ 107950 h 192"/>
              <a:gd name="T70" fmla="*/ 131762 w 89"/>
              <a:gd name="T71" fmla="*/ 80963 h 192"/>
              <a:gd name="T72" fmla="*/ 123825 w 89"/>
              <a:gd name="T73" fmla="*/ 55563 h 192"/>
              <a:gd name="T74" fmla="*/ 115887 w 89"/>
              <a:gd name="T75" fmla="*/ 34925 h 192"/>
              <a:gd name="T76" fmla="*/ 106362 w 89"/>
              <a:gd name="T77" fmla="*/ 22225 h 192"/>
              <a:gd name="T78" fmla="*/ 101600 w 89"/>
              <a:gd name="T79" fmla="*/ 15875 h 192"/>
              <a:gd name="T80" fmla="*/ 93662 w 89"/>
              <a:gd name="T81" fmla="*/ 9525 h 192"/>
              <a:gd name="T82" fmla="*/ 88900 w 89"/>
              <a:gd name="T83" fmla="*/ 4763 h 192"/>
              <a:gd name="T84" fmla="*/ 80962 w 89"/>
              <a:gd name="T85" fmla="*/ 1588 h 192"/>
              <a:gd name="T86" fmla="*/ 74612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5164" name="Freeform 253"/>
          <p:cNvSpPr>
            <a:spLocks/>
          </p:cNvSpPr>
          <p:nvPr/>
        </p:nvSpPr>
        <p:spPr bwMode="auto">
          <a:xfrm>
            <a:off x="3814763" y="1544638"/>
            <a:ext cx="141287" cy="304800"/>
          </a:xfrm>
          <a:custGeom>
            <a:avLst/>
            <a:gdLst>
              <a:gd name="T0" fmla="*/ 65087 w 89"/>
              <a:gd name="T1" fmla="*/ 0 h 192"/>
              <a:gd name="T2" fmla="*/ 58737 w 89"/>
              <a:gd name="T3" fmla="*/ 1588 h 192"/>
              <a:gd name="T4" fmla="*/ 52387 w 89"/>
              <a:gd name="T5" fmla="*/ 4763 h 192"/>
              <a:gd name="T6" fmla="*/ 46037 w 89"/>
              <a:gd name="T7" fmla="*/ 9525 h 192"/>
              <a:gd name="T8" fmla="*/ 39687 w 89"/>
              <a:gd name="T9" fmla="*/ 15875 h 192"/>
              <a:gd name="T10" fmla="*/ 33337 w 89"/>
              <a:gd name="T11" fmla="*/ 22225 h 192"/>
              <a:gd name="T12" fmla="*/ 25400 w 89"/>
              <a:gd name="T13" fmla="*/ 34925 h 192"/>
              <a:gd name="T14" fmla="*/ 15875 w 89"/>
              <a:gd name="T15" fmla="*/ 55563 h 192"/>
              <a:gd name="T16" fmla="*/ 7937 w 89"/>
              <a:gd name="T17" fmla="*/ 80963 h 192"/>
              <a:gd name="T18" fmla="*/ 3175 w 89"/>
              <a:gd name="T19" fmla="*/ 107950 h 192"/>
              <a:gd name="T20" fmla="*/ 0 w 89"/>
              <a:gd name="T21" fmla="*/ 136525 h 192"/>
              <a:gd name="T22" fmla="*/ 0 w 89"/>
              <a:gd name="T23" fmla="*/ 168275 h 192"/>
              <a:gd name="T24" fmla="*/ 3175 w 89"/>
              <a:gd name="T25" fmla="*/ 198438 h 192"/>
              <a:gd name="T26" fmla="*/ 7937 w 89"/>
              <a:gd name="T27" fmla="*/ 225425 h 192"/>
              <a:gd name="T28" fmla="*/ 15875 w 89"/>
              <a:gd name="T29" fmla="*/ 249238 h 192"/>
              <a:gd name="T30" fmla="*/ 25400 w 89"/>
              <a:gd name="T31" fmla="*/ 269875 h 192"/>
              <a:gd name="T32" fmla="*/ 33337 w 89"/>
              <a:gd name="T33" fmla="*/ 282575 h 192"/>
              <a:gd name="T34" fmla="*/ 39687 w 89"/>
              <a:gd name="T35" fmla="*/ 288925 h 192"/>
              <a:gd name="T36" fmla="*/ 46037 w 89"/>
              <a:gd name="T37" fmla="*/ 295275 h 192"/>
              <a:gd name="T38" fmla="*/ 52387 w 89"/>
              <a:gd name="T39" fmla="*/ 300038 h 192"/>
              <a:gd name="T40" fmla="*/ 58737 w 89"/>
              <a:gd name="T41" fmla="*/ 303213 h 192"/>
              <a:gd name="T42" fmla="*/ 65087 w 89"/>
              <a:gd name="T43" fmla="*/ 304800 h 192"/>
              <a:gd name="T44" fmla="*/ 74612 w 89"/>
              <a:gd name="T45" fmla="*/ 304800 h 192"/>
              <a:gd name="T46" fmla="*/ 80962 w 89"/>
              <a:gd name="T47" fmla="*/ 303213 h 192"/>
              <a:gd name="T48" fmla="*/ 88900 w 89"/>
              <a:gd name="T49" fmla="*/ 300038 h 192"/>
              <a:gd name="T50" fmla="*/ 93662 w 89"/>
              <a:gd name="T51" fmla="*/ 295275 h 192"/>
              <a:gd name="T52" fmla="*/ 101600 w 89"/>
              <a:gd name="T53" fmla="*/ 288925 h 192"/>
              <a:gd name="T54" fmla="*/ 106362 w 89"/>
              <a:gd name="T55" fmla="*/ 282575 h 192"/>
              <a:gd name="T56" fmla="*/ 115887 w 89"/>
              <a:gd name="T57" fmla="*/ 269875 h 192"/>
              <a:gd name="T58" fmla="*/ 123825 w 89"/>
              <a:gd name="T59" fmla="*/ 249238 h 192"/>
              <a:gd name="T60" fmla="*/ 131762 w 89"/>
              <a:gd name="T61" fmla="*/ 225425 h 192"/>
              <a:gd name="T62" fmla="*/ 138112 w 89"/>
              <a:gd name="T63" fmla="*/ 198438 h 192"/>
              <a:gd name="T64" fmla="*/ 139700 w 89"/>
              <a:gd name="T65" fmla="*/ 168275 h 192"/>
              <a:gd name="T66" fmla="*/ 139700 w 89"/>
              <a:gd name="T67" fmla="*/ 136525 h 192"/>
              <a:gd name="T68" fmla="*/ 138112 w 89"/>
              <a:gd name="T69" fmla="*/ 107950 h 192"/>
              <a:gd name="T70" fmla="*/ 131762 w 89"/>
              <a:gd name="T71" fmla="*/ 80963 h 192"/>
              <a:gd name="T72" fmla="*/ 123825 w 89"/>
              <a:gd name="T73" fmla="*/ 55563 h 192"/>
              <a:gd name="T74" fmla="*/ 115887 w 89"/>
              <a:gd name="T75" fmla="*/ 34925 h 192"/>
              <a:gd name="T76" fmla="*/ 106362 w 89"/>
              <a:gd name="T77" fmla="*/ 22225 h 192"/>
              <a:gd name="T78" fmla="*/ 101600 w 89"/>
              <a:gd name="T79" fmla="*/ 15875 h 192"/>
              <a:gd name="T80" fmla="*/ 93662 w 89"/>
              <a:gd name="T81" fmla="*/ 9525 h 192"/>
              <a:gd name="T82" fmla="*/ 88900 w 89"/>
              <a:gd name="T83" fmla="*/ 4763 h 192"/>
              <a:gd name="T84" fmla="*/ 80962 w 89"/>
              <a:gd name="T85" fmla="*/ 1588 h 192"/>
              <a:gd name="T86" fmla="*/ 74612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5165" name="Freeform 254"/>
          <p:cNvSpPr>
            <a:spLocks/>
          </p:cNvSpPr>
          <p:nvPr/>
        </p:nvSpPr>
        <p:spPr bwMode="auto">
          <a:xfrm>
            <a:off x="3956050" y="1544638"/>
            <a:ext cx="139700" cy="304800"/>
          </a:xfrm>
          <a:custGeom>
            <a:avLst/>
            <a:gdLst>
              <a:gd name="T0" fmla="*/ 65088 w 88"/>
              <a:gd name="T1" fmla="*/ 0 h 192"/>
              <a:gd name="T2" fmla="*/ 58738 w 88"/>
              <a:gd name="T3" fmla="*/ 1588 h 192"/>
              <a:gd name="T4" fmla="*/ 50800 w 88"/>
              <a:gd name="T5" fmla="*/ 4763 h 192"/>
              <a:gd name="T6" fmla="*/ 46038 w 88"/>
              <a:gd name="T7" fmla="*/ 9525 h 192"/>
              <a:gd name="T8" fmla="*/ 38100 w 88"/>
              <a:gd name="T9" fmla="*/ 15875 h 192"/>
              <a:gd name="T10" fmla="*/ 33338 w 88"/>
              <a:gd name="T11" fmla="*/ 22225 h 192"/>
              <a:gd name="T12" fmla="*/ 23813 w 88"/>
              <a:gd name="T13" fmla="*/ 34925 h 192"/>
              <a:gd name="T14" fmla="*/ 14288 w 88"/>
              <a:gd name="T15" fmla="*/ 55563 h 192"/>
              <a:gd name="T16" fmla="*/ 7938 w 88"/>
              <a:gd name="T17" fmla="*/ 80963 h 192"/>
              <a:gd name="T18" fmla="*/ 1588 w 88"/>
              <a:gd name="T19" fmla="*/ 107950 h 192"/>
              <a:gd name="T20" fmla="*/ 0 w 88"/>
              <a:gd name="T21" fmla="*/ 136525 h 192"/>
              <a:gd name="T22" fmla="*/ 0 w 88"/>
              <a:gd name="T23" fmla="*/ 168275 h 192"/>
              <a:gd name="T24" fmla="*/ 1588 w 88"/>
              <a:gd name="T25" fmla="*/ 198438 h 192"/>
              <a:gd name="T26" fmla="*/ 7938 w 88"/>
              <a:gd name="T27" fmla="*/ 225425 h 192"/>
              <a:gd name="T28" fmla="*/ 14288 w 88"/>
              <a:gd name="T29" fmla="*/ 249238 h 192"/>
              <a:gd name="T30" fmla="*/ 23813 w 88"/>
              <a:gd name="T31" fmla="*/ 269875 h 192"/>
              <a:gd name="T32" fmla="*/ 33338 w 88"/>
              <a:gd name="T33" fmla="*/ 282575 h 192"/>
              <a:gd name="T34" fmla="*/ 38100 w 88"/>
              <a:gd name="T35" fmla="*/ 288925 h 192"/>
              <a:gd name="T36" fmla="*/ 46038 w 88"/>
              <a:gd name="T37" fmla="*/ 295275 h 192"/>
              <a:gd name="T38" fmla="*/ 50800 w 88"/>
              <a:gd name="T39" fmla="*/ 300038 h 192"/>
              <a:gd name="T40" fmla="*/ 58738 w 88"/>
              <a:gd name="T41" fmla="*/ 303213 h 192"/>
              <a:gd name="T42" fmla="*/ 65088 w 88"/>
              <a:gd name="T43" fmla="*/ 304800 h 192"/>
              <a:gd name="T44" fmla="*/ 73025 w 88"/>
              <a:gd name="T45" fmla="*/ 304800 h 192"/>
              <a:gd name="T46" fmla="*/ 79375 w 88"/>
              <a:gd name="T47" fmla="*/ 303213 h 192"/>
              <a:gd name="T48" fmla="*/ 87313 w 88"/>
              <a:gd name="T49" fmla="*/ 300038 h 192"/>
              <a:gd name="T50" fmla="*/ 93663 w 88"/>
              <a:gd name="T51" fmla="*/ 295275 h 192"/>
              <a:gd name="T52" fmla="*/ 100013 w 88"/>
              <a:gd name="T53" fmla="*/ 288925 h 192"/>
              <a:gd name="T54" fmla="*/ 104775 w 88"/>
              <a:gd name="T55" fmla="*/ 282575 h 192"/>
              <a:gd name="T56" fmla="*/ 114300 w 88"/>
              <a:gd name="T57" fmla="*/ 269875 h 192"/>
              <a:gd name="T58" fmla="*/ 122238 w 88"/>
              <a:gd name="T59" fmla="*/ 249238 h 192"/>
              <a:gd name="T60" fmla="*/ 131763 w 88"/>
              <a:gd name="T61" fmla="*/ 225425 h 192"/>
              <a:gd name="T62" fmla="*/ 136525 w 88"/>
              <a:gd name="T63" fmla="*/ 198438 h 192"/>
              <a:gd name="T64" fmla="*/ 138113 w 88"/>
              <a:gd name="T65" fmla="*/ 168275 h 192"/>
              <a:gd name="T66" fmla="*/ 138113 w 88"/>
              <a:gd name="T67" fmla="*/ 136525 h 192"/>
              <a:gd name="T68" fmla="*/ 136525 w 88"/>
              <a:gd name="T69" fmla="*/ 107950 h 192"/>
              <a:gd name="T70" fmla="*/ 131763 w 88"/>
              <a:gd name="T71" fmla="*/ 80963 h 192"/>
              <a:gd name="T72" fmla="*/ 122238 w 88"/>
              <a:gd name="T73" fmla="*/ 55563 h 192"/>
              <a:gd name="T74" fmla="*/ 114300 w 88"/>
              <a:gd name="T75" fmla="*/ 34925 h 192"/>
              <a:gd name="T76" fmla="*/ 104775 w 88"/>
              <a:gd name="T77" fmla="*/ 22225 h 192"/>
              <a:gd name="T78" fmla="*/ 100013 w 88"/>
              <a:gd name="T79" fmla="*/ 15875 h 192"/>
              <a:gd name="T80" fmla="*/ 93663 w 88"/>
              <a:gd name="T81" fmla="*/ 9525 h 192"/>
              <a:gd name="T82" fmla="*/ 87313 w 88"/>
              <a:gd name="T83" fmla="*/ 4763 h 192"/>
              <a:gd name="T84" fmla="*/ 79375 w 88"/>
              <a:gd name="T85" fmla="*/ 1588 h 192"/>
              <a:gd name="T86" fmla="*/ 73025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5166" name="Freeform 255"/>
          <p:cNvSpPr>
            <a:spLocks/>
          </p:cNvSpPr>
          <p:nvPr/>
        </p:nvSpPr>
        <p:spPr bwMode="auto">
          <a:xfrm>
            <a:off x="3956050" y="1544638"/>
            <a:ext cx="147638" cy="304800"/>
          </a:xfrm>
          <a:custGeom>
            <a:avLst/>
            <a:gdLst>
              <a:gd name="T0" fmla="*/ 68786 w 88"/>
              <a:gd name="T1" fmla="*/ 0 h 192"/>
              <a:gd name="T2" fmla="*/ 62075 w 88"/>
              <a:gd name="T3" fmla="*/ 1588 h 192"/>
              <a:gd name="T4" fmla="*/ 53687 w 88"/>
              <a:gd name="T5" fmla="*/ 4763 h 192"/>
              <a:gd name="T6" fmla="*/ 48653 w 88"/>
              <a:gd name="T7" fmla="*/ 9525 h 192"/>
              <a:gd name="T8" fmla="*/ 40265 w 88"/>
              <a:gd name="T9" fmla="*/ 15875 h 192"/>
              <a:gd name="T10" fmla="*/ 35232 w 88"/>
              <a:gd name="T11" fmla="*/ 22225 h 192"/>
              <a:gd name="T12" fmla="*/ 25166 w 88"/>
              <a:gd name="T13" fmla="*/ 34925 h 192"/>
              <a:gd name="T14" fmla="*/ 15099 w 88"/>
              <a:gd name="T15" fmla="*/ 55563 h 192"/>
              <a:gd name="T16" fmla="*/ 8389 w 88"/>
              <a:gd name="T17" fmla="*/ 80963 h 192"/>
              <a:gd name="T18" fmla="*/ 1678 w 88"/>
              <a:gd name="T19" fmla="*/ 107950 h 192"/>
              <a:gd name="T20" fmla="*/ 0 w 88"/>
              <a:gd name="T21" fmla="*/ 136525 h 192"/>
              <a:gd name="T22" fmla="*/ 0 w 88"/>
              <a:gd name="T23" fmla="*/ 168275 h 192"/>
              <a:gd name="T24" fmla="*/ 1678 w 88"/>
              <a:gd name="T25" fmla="*/ 198438 h 192"/>
              <a:gd name="T26" fmla="*/ 8389 w 88"/>
              <a:gd name="T27" fmla="*/ 225425 h 192"/>
              <a:gd name="T28" fmla="*/ 15099 w 88"/>
              <a:gd name="T29" fmla="*/ 249238 h 192"/>
              <a:gd name="T30" fmla="*/ 25166 w 88"/>
              <a:gd name="T31" fmla="*/ 269875 h 192"/>
              <a:gd name="T32" fmla="*/ 35232 w 88"/>
              <a:gd name="T33" fmla="*/ 282575 h 192"/>
              <a:gd name="T34" fmla="*/ 40265 w 88"/>
              <a:gd name="T35" fmla="*/ 288925 h 192"/>
              <a:gd name="T36" fmla="*/ 48653 w 88"/>
              <a:gd name="T37" fmla="*/ 295275 h 192"/>
              <a:gd name="T38" fmla="*/ 53687 w 88"/>
              <a:gd name="T39" fmla="*/ 300038 h 192"/>
              <a:gd name="T40" fmla="*/ 62075 w 88"/>
              <a:gd name="T41" fmla="*/ 303213 h 192"/>
              <a:gd name="T42" fmla="*/ 68786 w 88"/>
              <a:gd name="T43" fmla="*/ 304800 h 192"/>
              <a:gd name="T44" fmla="*/ 77174 w 88"/>
              <a:gd name="T45" fmla="*/ 304800 h 192"/>
              <a:gd name="T46" fmla="*/ 83885 w 88"/>
              <a:gd name="T47" fmla="*/ 303213 h 192"/>
              <a:gd name="T48" fmla="*/ 92274 w 88"/>
              <a:gd name="T49" fmla="*/ 300038 h 192"/>
              <a:gd name="T50" fmla="*/ 98985 w 88"/>
              <a:gd name="T51" fmla="*/ 295275 h 192"/>
              <a:gd name="T52" fmla="*/ 105695 w 88"/>
              <a:gd name="T53" fmla="*/ 288925 h 192"/>
              <a:gd name="T54" fmla="*/ 110729 w 88"/>
              <a:gd name="T55" fmla="*/ 282575 h 192"/>
              <a:gd name="T56" fmla="*/ 120795 w 88"/>
              <a:gd name="T57" fmla="*/ 269875 h 192"/>
              <a:gd name="T58" fmla="*/ 129183 w 88"/>
              <a:gd name="T59" fmla="*/ 249238 h 192"/>
              <a:gd name="T60" fmla="*/ 139249 w 88"/>
              <a:gd name="T61" fmla="*/ 225425 h 192"/>
              <a:gd name="T62" fmla="*/ 144283 w 88"/>
              <a:gd name="T63" fmla="*/ 198438 h 192"/>
              <a:gd name="T64" fmla="*/ 145960 w 88"/>
              <a:gd name="T65" fmla="*/ 168275 h 192"/>
              <a:gd name="T66" fmla="*/ 145960 w 88"/>
              <a:gd name="T67" fmla="*/ 136525 h 192"/>
              <a:gd name="T68" fmla="*/ 144283 w 88"/>
              <a:gd name="T69" fmla="*/ 107950 h 192"/>
              <a:gd name="T70" fmla="*/ 139249 w 88"/>
              <a:gd name="T71" fmla="*/ 80963 h 192"/>
              <a:gd name="T72" fmla="*/ 129183 w 88"/>
              <a:gd name="T73" fmla="*/ 55563 h 192"/>
              <a:gd name="T74" fmla="*/ 120795 w 88"/>
              <a:gd name="T75" fmla="*/ 34925 h 192"/>
              <a:gd name="T76" fmla="*/ 110729 w 88"/>
              <a:gd name="T77" fmla="*/ 22225 h 192"/>
              <a:gd name="T78" fmla="*/ 105695 w 88"/>
              <a:gd name="T79" fmla="*/ 15875 h 192"/>
              <a:gd name="T80" fmla="*/ 98985 w 88"/>
              <a:gd name="T81" fmla="*/ 9525 h 192"/>
              <a:gd name="T82" fmla="*/ 92274 w 88"/>
              <a:gd name="T83" fmla="*/ 4763 h 192"/>
              <a:gd name="T84" fmla="*/ 83885 w 88"/>
              <a:gd name="T85" fmla="*/ 1588 h 192"/>
              <a:gd name="T86" fmla="*/ 77174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path>
            </a:pathLst>
          </a:custGeom>
          <a:solidFill>
            <a:srgbClr val="FFFFCC"/>
          </a:solidFill>
          <a:ln w="1587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5167" name="Rectangle 256"/>
          <p:cNvSpPr>
            <a:spLocks noChangeArrowheads="1"/>
          </p:cNvSpPr>
          <p:nvPr/>
        </p:nvSpPr>
        <p:spPr bwMode="auto">
          <a:xfrm>
            <a:off x="3673475" y="1697038"/>
            <a:ext cx="450850" cy="3032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5168" name="Rectangle 257"/>
          <p:cNvSpPr>
            <a:spLocks noChangeArrowheads="1"/>
          </p:cNvSpPr>
          <p:nvPr/>
        </p:nvSpPr>
        <p:spPr bwMode="auto">
          <a:xfrm>
            <a:off x="3814763" y="17732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5169" name="Freeform 258"/>
          <p:cNvSpPr>
            <a:spLocks noEditPoints="1"/>
          </p:cNvSpPr>
          <p:nvPr/>
        </p:nvSpPr>
        <p:spPr bwMode="auto">
          <a:xfrm>
            <a:off x="3603625" y="1420813"/>
            <a:ext cx="547688" cy="79375"/>
          </a:xfrm>
          <a:custGeom>
            <a:avLst/>
            <a:gdLst>
              <a:gd name="T0" fmla="*/ 9525 w 345"/>
              <a:gd name="T1" fmla="*/ 30163 h 50"/>
              <a:gd name="T2" fmla="*/ 488950 w 345"/>
              <a:gd name="T3" fmla="*/ 30163 h 50"/>
              <a:gd name="T4" fmla="*/ 492125 w 345"/>
              <a:gd name="T5" fmla="*/ 30163 h 50"/>
              <a:gd name="T6" fmla="*/ 493713 w 345"/>
              <a:gd name="T7" fmla="*/ 30163 h 50"/>
              <a:gd name="T8" fmla="*/ 495300 w 345"/>
              <a:gd name="T9" fmla="*/ 30163 h 50"/>
              <a:gd name="T10" fmla="*/ 496888 w 345"/>
              <a:gd name="T11" fmla="*/ 31750 h 50"/>
              <a:gd name="T12" fmla="*/ 498475 w 345"/>
              <a:gd name="T13" fmla="*/ 34925 h 50"/>
              <a:gd name="T14" fmla="*/ 498475 w 345"/>
              <a:gd name="T15" fmla="*/ 34925 h 50"/>
              <a:gd name="T16" fmla="*/ 498475 w 345"/>
              <a:gd name="T17" fmla="*/ 38100 h 50"/>
              <a:gd name="T18" fmla="*/ 498475 w 345"/>
              <a:gd name="T19" fmla="*/ 39688 h 50"/>
              <a:gd name="T20" fmla="*/ 498475 w 345"/>
              <a:gd name="T21" fmla="*/ 41275 h 50"/>
              <a:gd name="T22" fmla="*/ 498475 w 345"/>
              <a:gd name="T23" fmla="*/ 42863 h 50"/>
              <a:gd name="T24" fmla="*/ 498475 w 345"/>
              <a:gd name="T25" fmla="*/ 44450 h 50"/>
              <a:gd name="T26" fmla="*/ 496888 w 345"/>
              <a:gd name="T27" fmla="*/ 46038 h 50"/>
              <a:gd name="T28" fmla="*/ 495300 w 345"/>
              <a:gd name="T29" fmla="*/ 47625 h 50"/>
              <a:gd name="T30" fmla="*/ 493713 w 345"/>
              <a:gd name="T31" fmla="*/ 47625 h 50"/>
              <a:gd name="T32" fmla="*/ 492125 w 345"/>
              <a:gd name="T33" fmla="*/ 49213 h 50"/>
              <a:gd name="T34" fmla="*/ 488950 w 345"/>
              <a:gd name="T35" fmla="*/ 49213 h 50"/>
              <a:gd name="T36" fmla="*/ 9525 w 345"/>
              <a:gd name="T37" fmla="*/ 49213 h 50"/>
              <a:gd name="T38" fmla="*/ 6350 w 345"/>
              <a:gd name="T39" fmla="*/ 49213 h 50"/>
              <a:gd name="T40" fmla="*/ 6350 w 345"/>
              <a:gd name="T41" fmla="*/ 47625 h 50"/>
              <a:gd name="T42" fmla="*/ 3175 w 345"/>
              <a:gd name="T43" fmla="*/ 47625 h 50"/>
              <a:gd name="T44" fmla="*/ 1588 w 345"/>
              <a:gd name="T45" fmla="*/ 46038 h 50"/>
              <a:gd name="T46" fmla="*/ 1588 w 345"/>
              <a:gd name="T47" fmla="*/ 44450 h 50"/>
              <a:gd name="T48" fmla="*/ 0 w 345"/>
              <a:gd name="T49" fmla="*/ 42863 h 50"/>
              <a:gd name="T50" fmla="*/ 0 w 345"/>
              <a:gd name="T51" fmla="*/ 41275 h 50"/>
              <a:gd name="T52" fmla="*/ 0 w 345"/>
              <a:gd name="T53" fmla="*/ 39688 h 50"/>
              <a:gd name="T54" fmla="*/ 0 w 345"/>
              <a:gd name="T55" fmla="*/ 38100 h 50"/>
              <a:gd name="T56" fmla="*/ 0 w 345"/>
              <a:gd name="T57" fmla="*/ 34925 h 50"/>
              <a:gd name="T58" fmla="*/ 1588 w 345"/>
              <a:gd name="T59" fmla="*/ 34925 h 50"/>
              <a:gd name="T60" fmla="*/ 1588 w 345"/>
              <a:gd name="T61" fmla="*/ 31750 h 50"/>
              <a:gd name="T62" fmla="*/ 3175 w 345"/>
              <a:gd name="T63" fmla="*/ 30163 h 50"/>
              <a:gd name="T64" fmla="*/ 6350 w 345"/>
              <a:gd name="T65" fmla="*/ 30163 h 50"/>
              <a:gd name="T66" fmla="*/ 6350 w 345"/>
              <a:gd name="T67" fmla="*/ 30163 h 50"/>
              <a:gd name="T68" fmla="*/ 9525 w 345"/>
              <a:gd name="T69" fmla="*/ 30163 h 50"/>
              <a:gd name="T70" fmla="*/ 9525 w 345"/>
              <a:gd name="T71" fmla="*/ 30163 h 50"/>
              <a:gd name="T72" fmla="*/ 469900 w 345"/>
              <a:gd name="T73" fmla="*/ 0 h 50"/>
              <a:gd name="T74" fmla="*/ 547688 w 345"/>
              <a:gd name="T75" fmla="*/ 39688 h 50"/>
              <a:gd name="T76" fmla="*/ 469900 w 345"/>
              <a:gd name="T77" fmla="*/ 79375 h 50"/>
              <a:gd name="T78" fmla="*/ 469900 w 345"/>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5" h="50">
                <a:moveTo>
                  <a:pt x="6" y="19"/>
                </a:moveTo>
                <a:lnTo>
                  <a:pt x="308" y="19"/>
                </a:lnTo>
                <a:lnTo>
                  <a:pt x="310" y="19"/>
                </a:lnTo>
                <a:lnTo>
                  <a:pt x="311" y="19"/>
                </a:lnTo>
                <a:lnTo>
                  <a:pt x="312" y="19"/>
                </a:lnTo>
                <a:lnTo>
                  <a:pt x="313" y="20"/>
                </a:lnTo>
                <a:lnTo>
                  <a:pt x="314" y="22"/>
                </a:lnTo>
                <a:lnTo>
                  <a:pt x="314" y="24"/>
                </a:lnTo>
                <a:lnTo>
                  <a:pt x="314" y="25"/>
                </a:lnTo>
                <a:lnTo>
                  <a:pt x="314" y="26"/>
                </a:lnTo>
                <a:lnTo>
                  <a:pt x="314" y="27"/>
                </a:lnTo>
                <a:lnTo>
                  <a:pt x="314" y="28"/>
                </a:lnTo>
                <a:lnTo>
                  <a:pt x="313" y="29"/>
                </a:lnTo>
                <a:lnTo>
                  <a:pt x="312" y="30"/>
                </a:lnTo>
                <a:lnTo>
                  <a:pt x="311" y="30"/>
                </a:lnTo>
                <a:lnTo>
                  <a:pt x="310" y="31"/>
                </a:lnTo>
                <a:lnTo>
                  <a:pt x="308" y="31"/>
                </a:lnTo>
                <a:lnTo>
                  <a:pt x="6" y="31"/>
                </a:lnTo>
                <a:lnTo>
                  <a:pt x="4" y="31"/>
                </a:lnTo>
                <a:lnTo>
                  <a:pt x="4" y="30"/>
                </a:lnTo>
                <a:lnTo>
                  <a:pt x="2" y="30"/>
                </a:lnTo>
                <a:lnTo>
                  <a:pt x="1" y="29"/>
                </a:lnTo>
                <a:lnTo>
                  <a:pt x="1" y="28"/>
                </a:lnTo>
                <a:lnTo>
                  <a:pt x="0" y="27"/>
                </a:lnTo>
                <a:lnTo>
                  <a:pt x="0" y="26"/>
                </a:lnTo>
                <a:lnTo>
                  <a:pt x="0" y="25"/>
                </a:lnTo>
                <a:lnTo>
                  <a:pt x="0" y="24"/>
                </a:lnTo>
                <a:lnTo>
                  <a:pt x="0" y="22"/>
                </a:lnTo>
                <a:lnTo>
                  <a:pt x="1" y="22"/>
                </a:lnTo>
                <a:lnTo>
                  <a:pt x="1" y="20"/>
                </a:lnTo>
                <a:lnTo>
                  <a:pt x="2" y="19"/>
                </a:lnTo>
                <a:lnTo>
                  <a:pt x="4" y="19"/>
                </a:lnTo>
                <a:lnTo>
                  <a:pt x="6" y="19"/>
                </a:lnTo>
                <a:close/>
                <a:moveTo>
                  <a:pt x="296" y="0"/>
                </a:moveTo>
                <a:lnTo>
                  <a:pt x="345" y="25"/>
                </a:lnTo>
                <a:lnTo>
                  <a:pt x="296" y="50"/>
                </a:lnTo>
                <a:lnTo>
                  <a:pt x="296" y="0"/>
                </a:lnTo>
                <a:close/>
              </a:path>
            </a:pathLst>
          </a:custGeom>
          <a:solidFill>
            <a:srgbClr val="000000"/>
          </a:solidFill>
          <a:ln w="1588">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5170" name="Rectangle 259"/>
          <p:cNvSpPr>
            <a:spLocks noChangeArrowheads="1"/>
          </p:cNvSpPr>
          <p:nvPr/>
        </p:nvSpPr>
        <p:spPr bwMode="auto">
          <a:xfrm>
            <a:off x="3781425" y="1100138"/>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i</a:t>
            </a:r>
            <a:endParaRPr lang="en-US" altLang="en-US">
              <a:solidFill>
                <a:srgbClr val="000000"/>
              </a:solidFill>
            </a:endParaRPr>
          </a:p>
        </p:txBody>
      </p:sp>
      <p:sp>
        <p:nvSpPr>
          <p:cNvPr id="5171" name="Rectangle 260"/>
          <p:cNvSpPr>
            <a:spLocks noChangeArrowheads="1"/>
          </p:cNvSpPr>
          <p:nvPr/>
        </p:nvSpPr>
        <p:spPr bwMode="auto">
          <a:xfrm>
            <a:off x="3848100" y="1193800"/>
            <a:ext cx="1158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L</a:t>
            </a:r>
            <a:endParaRPr lang="en-US" altLang="en-US">
              <a:solidFill>
                <a:srgbClr val="000000"/>
              </a:solidFill>
            </a:endParaRPr>
          </a:p>
        </p:txBody>
      </p:sp>
      <p:sp>
        <p:nvSpPr>
          <p:cNvPr id="5172" name="Rectangle 261"/>
          <p:cNvSpPr>
            <a:spLocks noChangeArrowheads="1"/>
          </p:cNvSpPr>
          <p:nvPr/>
        </p:nvSpPr>
        <p:spPr bwMode="auto">
          <a:xfrm>
            <a:off x="3967163" y="1100138"/>
            <a:ext cx="60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5173" name="Rectangle 262"/>
          <p:cNvSpPr>
            <a:spLocks noChangeArrowheads="1"/>
          </p:cNvSpPr>
          <p:nvPr/>
        </p:nvSpPr>
        <p:spPr bwMode="auto">
          <a:xfrm>
            <a:off x="3744913" y="1700213"/>
            <a:ext cx="1476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L</a:t>
            </a:r>
            <a:endParaRPr lang="en-US" altLang="en-US">
              <a:solidFill>
                <a:srgbClr val="000000"/>
              </a:solidFill>
            </a:endParaRPr>
          </a:p>
        </p:txBody>
      </p:sp>
      <p:grpSp>
        <p:nvGrpSpPr>
          <p:cNvPr id="5174" name="Group 263"/>
          <p:cNvGrpSpPr>
            <a:grpSpLocks/>
          </p:cNvGrpSpPr>
          <p:nvPr/>
        </p:nvGrpSpPr>
        <p:grpSpPr bwMode="auto">
          <a:xfrm>
            <a:off x="3582988" y="792163"/>
            <a:ext cx="665162" cy="322262"/>
            <a:chOff x="2763" y="2404"/>
            <a:chExt cx="419" cy="203"/>
          </a:xfrm>
        </p:grpSpPr>
        <p:sp>
          <p:nvSpPr>
            <p:cNvPr id="5191" name="Rectangle 264"/>
            <p:cNvSpPr>
              <a:spLocks noChangeArrowheads="1"/>
            </p:cNvSpPr>
            <p:nvPr/>
          </p:nvSpPr>
          <p:spPr bwMode="auto">
            <a:xfrm>
              <a:off x="2763" y="2404"/>
              <a:ext cx="20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v</a:t>
              </a:r>
              <a:endParaRPr lang="en-US" altLang="en-US">
                <a:solidFill>
                  <a:srgbClr val="000000"/>
                </a:solidFill>
              </a:endParaRPr>
            </a:p>
          </p:txBody>
        </p:sp>
        <p:sp>
          <p:nvSpPr>
            <p:cNvPr id="5192" name="Rectangle 265"/>
            <p:cNvSpPr>
              <a:spLocks noChangeArrowheads="1"/>
            </p:cNvSpPr>
            <p:nvPr/>
          </p:nvSpPr>
          <p:spPr bwMode="auto">
            <a:xfrm>
              <a:off x="2958" y="2463"/>
              <a:ext cx="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L</a:t>
              </a:r>
              <a:endParaRPr lang="en-US" altLang="en-US">
                <a:solidFill>
                  <a:srgbClr val="000000"/>
                </a:solidFill>
              </a:endParaRPr>
            </a:p>
          </p:txBody>
        </p:sp>
        <p:sp>
          <p:nvSpPr>
            <p:cNvPr id="5193" name="Rectangle 266"/>
            <p:cNvSpPr>
              <a:spLocks noChangeArrowheads="1"/>
            </p:cNvSpPr>
            <p:nvPr/>
          </p:nvSpPr>
          <p:spPr bwMode="auto">
            <a:xfrm>
              <a:off x="3033" y="2404"/>
              <a:ext cx="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sp>
          <p:nvSpPr>
            <p:cNvPr id="5194" name="Rectangle 267"/>
            <p:cNvSpPr>
              <a:spLocks noChangeArrowheads="1"/>
            </p:cNvSpPr>
            <p:nvPr/>
          </p:nvSpPr>
          <p:spPr bwMode="auto">
            <a:xfrm>
              <a:off x="3070" y="2404"/>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a:t>
              </a:r>
              <a:endParaRPr lang="en-US" altLang="en-US">
                <a:solidFill>
                  <a:srgbClr val="000000"/>
                </a:solidFill>
              </a:endParaRPr>
            </a:p>
          </p:txBody>
        </p:sp>
        <p:sp>
          <p:nvSpPr>
            <p:cNvPr id="5195" name="Rectangle 268"/>
            <p:cNvSpPr>
              <a:spLocks noChangeArrowheads="1"/>
            </p:cNvSpPr>
            <p:nvPr/>
          </p:nvSpPr>
          <p:spPr bwMode="auto">
            <a:xfrm>
              <a:off x="3144" y="2404"/>
              <a:ext cx="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 </a:t>
              </a:r>
              <a:endParaRPr lang="en-US" altLang="en-US">
                <a:solidFill>
                  <a:srgbClr val="000000"/>
                </a:solidFill>
              </a:endParaRPr>
            </a:p>
          </p:txBody>
        </p:sp>
      </p:grpSp>
      <p:sp>
        <p:nvSpPr>
          <p:cNvPr id="5175" name="Line 269"/>
          <p:cNvSpPr>
            <a:spLocks noChangeShapeType="1"/>
          </p:cNvSpPr>
          <p:nvPr/>
        </p:nvSpPr>
        <p:spPr bwMode="auto">
          <a:xfrm flipH="1">
            <a:off x="4391025" y="1704975"/>
            <a:ext cx="1588" cy="284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5176" name="Line 270"/>
          <p:cNvSpPr>
            <a:spLocks noChangeShapeType="1"/>
          </p:cNvSpPr>
          <p:nvPr/>
        </p:nvSpPr>
        <p:spPr bwMode="auto">
          <a:xfrm>
            <a:off x="4392613" y="2241550"/>
            <a:ext cx="0" cy="238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grpSp>
        <p:nvGrpSpPr>
          <p:cNvPr id="5177" name="Group 271"/>
          <p:cNvGrpSpPr>
            <a:grpSpLocks/>
          </p:cNvGrpSpPr>
          <p:nvPr/>
        </p:nvGrpSpPr>
        <p:grpSpPr bwMode="auto">
          <a:xfrm>
            <a:off x="4860925" y="1557338"/>
            <a:ext cx="180975" cy="288925"/>
            <a:chOff x="2949" y="2931"/>
            <a:chExt cx="114" cy="182"/>
          </a:xfrm>
        </p:grpSpPr>
        <p:sp>
          <p:nvSpPr>
            <p:cNvPr id="5189" name="AutoShape 272"/>
            <p:cNvSpPr>
              <a:spLocks noChangeArrowheads="1"/>
            </p:cNvSpPr>
            <p:nvPr/>
          </p:nvSpPr>
          <p:spPr bwMode="auto">
            <a:xfrm rot="5400000">
              <a:off x="2938" y="2965"/>
              <a:ext cx="136" cy="114"/>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sp>
          <p:nvSpPr>
            <p:cNvPr id="5190" name="Line 273"/>
            <p:cNvSpPr>
              <a:spLocks noChangeShapeType="1"/>
            </p:cNvSpPr>
            <p:nvPr/>
          </p:nvSpPr>
          <p:spPr bwMode="auto">
            <a:xfrm rot="5400000" flipH="1">
              <a:off x="2972" y="3022"/>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grpSp>
      <p:sp>
        <p:nvSpPr>
          <p:cNvPr id="5178" name="Line 274"/>
          <p:cNvSpPr>
            <a:spLocks noChangeShapeType="1"/>
          </p:cNvSpPr>
          <p:nvPr/>
        </p:nvSpPr>
        <p:spPr bwMode="auto">
          <a:xfrm>
            <a:off x="3060700" y="1704975"/>
            <a:ext cx="6127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grpSp>
        <p:nvGrpSpPr>
          <p:cNvPr id="5179" name="Group 275"/>
          <p:cNvGrpSpPr>
            <a:grpSpLocks/>
          </p:cNvGrpSpPr>
          <p:nvPr/>
        </p:nvGrpSpPr>
        <p:grpSpPr bwMode="auto">
          <a:xfrm>
            <a:off x="4356100" y="1989138"/>
            <a:ext cx="288925" cy="180975"/>
            <a:chOff x="2631" y="3202"/>
            <a:chExt cx="182" cy="114"/>
          </a:xfrm>
        </p:grpSpPr>
        <p:sp>
          <p:nvSpPr>
            <p:cNvPr id="5187" name="Line 276"/>
            <p:cNvSpPr>
              <a:spLocks noChangeShapeType="1"/>
            </p:cNvSpPr>
            <p:nvPr/>
          </p:nvSpPr>
          <p:spPr bwMode="auto">
            <a:xfrm rot="5400000" flipV="1">
              <a:off x="2668" y="3191"/>
              <a:ext cx="114" cy="1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5188" name="Line 277"/>
            <p:cNvSpPr>
              <a:spLocks noChangeShapeType="1"/>
            </p:cNvSpPr>
            <p:nvPr/>
          </p:nvSpPr>
          <p:spPr bwMode="auto">
            <a:xfrm rot="5400000">
              <a:off x="2665" y="3168"/>
              <a:ext cx="114" cy="18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grpSp>
      <p:sp>
        <p:nvSpPr>
          <p:cNvPr id="5180" name="Rectangle 347"/>
          <p:cNvSpPr>
            <a:spLocks noChangeArrowheads="1"/>
          </p:cNvSpPr>
          <p:nvPr/>
        </p:nvSpPr>
        <p:spPr bwMode="auto">
          <a:xfrm>
            <a:off x="4867275" y="1111250"/>
            <a:ext cx="66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900">
                <a:solidFill>
                  <a:srgbClr val="000000"/>
                </a:solidFill>
                <a:latin typeface="Times New Roman" pitchFamily="18" charset="0"/>
              </a:rPr>
              <a:t>i</a:t>
            </a:r>
            <a:endParaRPr lang="en-US" altLang="en-US">
              <a:solidFill>
                <a:srgbClr val="000000"/>
              </a:solidFill>
            </a:endParaRPr>
          </a:p>
        </p:txBody>
      </p:sp>
      <p:sp>
        <p:nvSpPr>
          <p:cNvPr id="5181" name="Rectangle 348"/>
          <p:cNvSpPr>
            <a:spLocks noChangeArrowheads="1"/>
          </p:cNvSpPr>
          <p:nvPr/>
        </p:nvSpPr>
        <p:spPr bwMode="auto">
          <a:xfrm>
            <a:off x="4938713" y="1219200"/>
            <a:ext cx="1381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1500">
                <a:solidFill>
                  <a:srgbClr val="000000"/>
                </a:solidFill>
                <a:latin typeface="Times New Roman" pitchFamily="18" charset="0"/>
              </a:rPr>
              <a:t>D</a:t>
            </a:r>
            <a:endParaRPr lang="en-US" altLang="en-US">
              <a:solidFill>
                <a:srgbClr val="000000"/>
              </a:solidFill>
            </a:endParaRPr>
          </a:p>
        </p:txBody>
      </p:sp>
      <p:sp>
        <p:nvSpPr>
          <p:cNvPr id="5182" name="Freeform 349"/>
          <p:cNvSpPr>
            <a:spLocks noEditPoints="1"/>
          </p:cNvSpPr>
          <p:nvPr/>
        </p:nvSpPr>
        <p:spPr bwMode="auto">
          <a:xfrm>
            <a:off x="4687888" y="1441450"/>
            <a:ext cx="549275" cy="79375"/>
          </a:xfrm>
          <a:custGeom>
            <a:avLst/>
            <a:gdLst>
              <a:gd name="T0" fmla="*/ 9525 w 346"/>
              <a:gd name="T1" fmla="*/ 30163 h 50"/>
              <a:gd name="T2" fmla="*/ 490538 w 346"/>
              <a:gd name="T3" fmla="*/ 30163 h 50"/>
              <a:gd name="T4" fmla="*/ 492125 w 346"/>
              <a:gd name="T5" fmla="*/ 30163 h 50"/>
              <a:gd name="T6" fmla="*/ 493713 w 346"/>
              <a:gd name="T7" fmla="*/ 31750 h 50"/>
              <a:gd name="T8" fmla="*/ 495300 w 346"/>
              <a:gd name="T9" fmla="*/ 31750 h 50"/>
              <a:gd name="T10" fmla="*/ 496888 w 346"/>
              <a:gd name="T11" fmla="*/ 33338 h 50"/>
              <a:gd name="T12" fmla="*/ 496888 w 346"/>
              <a:gd name="T13" fmla="*/ 34925 h 50"/>
              <a:gd name="T14" fmla="*/ 498475 w 346"/>
              <a:gd name="T15" fmla="*/ 36513 h 50"/>
              <a:gd name="T16" fmla="*/ 500063 w 346"/>
              <a:gd name="T17" fmla="*/ 38100 h 50"/>
              <a:gd name="T18" fmla="*/ 500063 w 346"/>
              <a:gd name="T19" fmla="*/ 41275 h 50"/>
              <a:gd name="T20" fmla="*/ 500063 w 346"/>
              <a:gd name="T21" fmla="*/ 41275 h 50"/>
              <a:gd name="T22" fmla="*/ 498475 w 346"/>
              <a:gd name="T23" fmla="*/ 44450 h 50"/>
              <a:gd name="T24" fmla="*/ 496888 w 346"/>
              <a:gd name="T25" fmla="*/ 46038 h 50"/>
              <a:gd name="T26" fmla="*/ 496888 w 346"/>
              <a:gd name="T27" fmla="*/ 46038 h 50"/>
              <a:gd name="T28" fmla="*/ 495300 w 346"/>
              <a:gd name="T29" fmla="*/ 47625 h 50"/>
              <a:gd name="T30" fmla="*/ 493713 w 346"/>
              <a:gd name="T31" fmla="*/ 49213 h 50"/>
              <a:gd name="T32" fmla="*/ 492125 w 346"/>
              <a:gd name="T33" fmla="*/ 49213 h 50"/>
              <a:gd name="T34" fmla="*/ 490538 w 346"/>
              <a:gd name="T35" fmla="*/ 49213 h 50"/>
              <a:gd name="T36" fmla="*/ 9525 w 346"/>
              <a:gd name="T37" fmla="*/ 49213 h 50"/>
              <a:gd name="T38" fmla="*/ 7938 w 346"/>
              <a:gd name="T39" fmla="*/ 49213 h 50"/>
              <a:gd name="T40" fmla="*/ 4763 w 346"/>
              <a:gd name="T41" fmla="*/ 49213 h 50"/>
              <a:gd name="T42" fmla="*/ 4763 w 346"/>
              <a:gd name="T43" fmla="*/ 47625 h 50"/>
              <a:gd name="T44" fmla="*/ 1588 w 346"/>
              <a:gd name="T45" fmla="*/ 46038 h 50"/>
              <a:gd name="T46" fmla="*/ 0 w 346"/>
              <a:gd name="T47" fmla="*/ 46038 h 50"/>
              <a:gd name="T48" fmla="*/ 0 w 346"/>
              <a:gd name="T49" fmla="*/ 44450 h 50"/>
              <a:gd name="T50" fmla="*/ 0 w 346"/>
              <a:gd name="T51" fmla="*/ 41275 h 50"/>
              <a:gd name="T52" fmla="*/ 0 w 346"/>
              <a:gd name="T53" fmla="*/ 41275 h 50"/>
              <a:gd name="T54" fmla="*/ 0 w 346"/>
              <a:gd name="T55" fmla="*/ 38100 h 50"/>
              <a:gd name="T56" fmla="*/ 0 w 346"/>
              <a:gd name="T57" fmla="*/ 36513 h 50"/>
              <a:gd name="T58" fmla="*/ 0 w 346"/>
              <a:gd name="T59" fmla="*/ 34925 h 50"/>
              <a:gd name="T60" fmla="*/ 1588 w 346"/>
              <a:gd name="T61" fmla="*/ 33338 h 50"/>
              <a:gd name="T62" fmla="*/ 4763 w 346"/>
              <a:gd name="T63" fmla="*/ 31750 h 50"/>
              <a:gd name="T64" fmla="*/ 4763 w 346"/>
              <a:gd name="T65" fmla="*/ 31750 h 50"/>
              <a:gd name="T66" fmla="*/ 7938 w 346"/>
              <a:gd name="T67" fmla="*/ 30163 h 50"/>
              <a:gd name="T68" fmla="*/ 9525 w 346"/>
              <a:gd name="T69" fmla="*/ 30163 h 50"/>
              <a:gd name="T70" fmla="*/ 9525 w 346"/>
              <a:gd name="T71" fmla="*/ 30163 h 50"/>
              <a:gd name="T72" fmla="*/ 469900 w 346"/>
              <a:gd name="T73" fmla="*/ 0 h 50"/>
              <a:gd name="T74" fmla="*/ 549275 w 346"/>
              <a:gd name="T75" fmla="*/ 41275 h 50"/>
              <a:gd name="T76" fmla="*/ 469900 w 346"/>
              <a:gd name="T77" fmla="*/ 79375 h 50"/>
              <a:gd name="T78" fmla="*/ 469900 w 346"/>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50">
                <a:moveTo>
                  <a:pt x="6" y="19"/>
                </a:moveTo>
                <a:lnTo>
                  <a:pt x="309" y="19"/>
                </a:lnTo>
                <a:lnTo>
                  <a:pt x="310" y="19"/>
                </a:lnTo>
                <a:lnTo>
                  <a:pt x="311" y="20"/>
                </a:lnTo>
                <a:lnTo>
                  <a:pt x="312" y="20"/>
                </a:lnTo>
                <a:lnTo>
                  <a:pt x="313" y="21"/>
                </a:lnTo>
                <a:lnTo>
                  <a:pt x="313" y="22"/>
                </a:lnTo>
                <a:lnTo>
                  <a:pt x="314" y="23"/>
                </a:lnTo>
                <a:lnTo>
                  <a:pt x="315" y="24"/>
                </a:lnTo>
                <a:lnTo>
                  <a:pt x="315" y="26"/>
                </a:lnTo>
                <a:lnTo>
                  <a:pt x="314" y="28"/>
                </a:lnTo>
                <a:lnTo>
                  <a:pt x="313" y="29"/>
                </a:lnTo>
                <a:lnTo>
                  <a:pt x="312" y="30"/>
                </a:lnTo>
                <a:lnTo>
                  <a:pt x="311" y="31"/>
                </a:lnTo>
                <a:lnTo>
                  <a:pt x="310" y="31"/>
                </a:lnTo>
                <a:lnTo>
                  <a:pt x="309" y="31"/>
                </a:lnTo>
                <a:lnTo>
                  <a:pt x="6" y="31"/>
                </a:lnTo>
                <a:lnTo>
                  <a:pt x="5" y="31"/>
                </a:lnTo>
                <a:lnTo>
                  <a:pt x="3" y="31"/>
                </a:lnTo>
                <a:lnTo>
                  <a:pt x="3" y="30"/>
                </a:lnTo>
                <a:lnTo>
                  <a:pt x="1" y="29"/>
                </a:lnTo>
                <a:lnTo>
                  <a:pt x="0" y="29"/>
                </a:lnTo>
                <a:lnTo>
                  <a:pt x="0" y="28"/>
                </a:lnTo>
                <a:lnTo>
                  <a:pt x="0" y="26"/>
                </a:lnTo>
                <a:lnTo>
                  <a:pt x="0" y="24"/>
                </a:lnTo>
                <a:lnTo>
                  <a:pt x="0" y="23"/>
                </a:lnTo>
                <a:lnTo>
                  <a:pt x="0" y="22"/>
                </a:lnTo>
                <a:lnTo>
                  <a:pt x="1" y="21"/>
                </a:lnTo>
                <a:lnTo>
                  <a:pt x="3" y="20"/>
                </a:lnTo>
                <a:lnTo>
                  <a:pt x="5" y="19"/>
                </a:lnTo>
                <a:lnTo>
                  <a:pt x="6" y="19"/>
                </a:lnTo>
                <a:close/>
                <a:moveTo>
                  <a:pt x="296" y="0"/>
                </a:moveTo>
                <a:lnTo>
                  <a:pt x="346" y="26"/>
                </a:lnTo>
                <a:lnTo>
                  <a:pt x="296" y="50"/>
                </a:lnTo>
                <a:lnTo>
                  <a:pt x="296" y="0"/>
                </a:lnTo>
                <a:close/>
              </a:path>
            </a:pathLst>
          </a:custGeom>
          <a:solidFill>
            <a:srgbClr val="000000"/>
          </a:solidFill>
          <a:ln w="1588">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endParaRPr>
          </a:p>
        </p:txBody>
      </p:sp>
      <p:sp>
        <p:nvSpPr>
          <p:cNvPr id="2398" name="Text Box 350"/>
          <p:cNvSpPr txBox="1">
            <a:spLocks noChangeArrowheads="1"/>
          </p:cNvSpPr>
          <p:nvPr/>
        </p:nvSpPr>
        <p:spPr bwMode="auto">
          <a:xfrm>
            <a:off x="755650" y="3625850"/>
            <a:ext cx="756126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8275" indent="-1682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buFontTx/>
              <a:buChar char="•"/>
            </a:pPr>
            <a:r>
              <a:rPr lang="en-US" altLang="en-US" sz="2000" dirty="0">
                <a:solidFill>
                  <a:srgbClr val="000000"/>
                </a:solidFill>
              </a:rPr>
              <a:t>If the MOSFET gate driver sticks in the “on” position, then there is a short circuit through the MOSFET – </a:t>
            </a:r>
            <a:r>
              <a:rPr lang="en-US" altLang="en-US" sz="2000" dirty="0">
                <a:solidFill>
                  <a:srgbClr val="FF0000"/>
                </a:solidFill>
              </a:rPr>
              <a:t>blow MOSFET!</a:t>
            </a:r>
          </a:p>
          <a:p>
            <a:pPr fontAlgn="base">
              <a:spcBef>
                <a:spcPct val="50000"/>
              </a:spcBef>
              <a:spcAft>
                <a:spcPct val="0"/>
              </a:spcAft>
              <a:buFontTx/>
              <a:buChar char="•"/>
            </a:pPr>
            <a:r>
              <a:rPr lang="en-US" altLang="en-US" sz="2000" dirty="0">
                <a:solidFill>
                  <a:srgbClr val="000000"/>
                </a:solidFill>
              </a:rPr>
              <a:t>If the load is disconnected during operation, so that </a:t>
            </a:r>
            <a:r>
              <a:rPr lang="en-US" altLang="en-US" sz="2000" dirty="0" err="1">
                <a:solidFill>
                  <a:srgbClr val="000000"/>
                </a:solidFill>
              </a:rPr>
              <a:t>I</a:t>
            </a:r>
            <a:r>
              <a:rPr lang="en-US" altLang="en-US" sz="2000" baseline="-25000" dirty="0" err="1">
                <a:solidFill>
                  <a:srgbClr val="000000"/>
                </a:solidFill>
              </a:rPr>
              <a:t>out</a:t>
            </a:r>
            <a:r>
              <a:rPr lang="en-US" altLang="en-US" sz="2000" dirty="0">
                <a:solidFill>
                  <a:srgbClr val="000000"/>
                </a:solidFill>
              </a:rPr>
              <a:t> = 0, then L continues to push power to the right and very quickly charges C up to a high value (</a:t>
            </a:r>
            <a:r>
              <a:rPr lang="en-US" altLang="en-US" sz="2000" dirty="0">
                <a:solidFill>
                  <a:srgbClr val="000000"/>
                </a:solidFill>
                <a:sym typeface="Symbol" pitchFamily="18" charset="2"/>
              </a:rPr>
              <a:t></a:t>
            </a:r>
            <a:r>
              <a:rPr lang="en-US" altLang="en-US" sz="2000" dirty="0">
                <a:solidFill>
                  <a:srgbClr val="000000"/>
                </a:solidFill>
              </a:rPr>
              <a:t>250V) – </a:t>
            </a:r>
            <a:r>
              <a:rPr lang="en-US" altLang="en-US" sz="2000" dirty="0">
                <a:solidFill>
                  <a:srgbClr val="FF0000"/>
                </a:solidFill>
              </a:rPr>
              <a:t>blow diode and MOSFET!</a:t>
            </a:r>
          </a:p>
          <a:p>
            <a:pPr fontAlgn="base">
              <a:spcBef>
                <a:spcPct val="50000"/>
              </a:spcBef>
              <a:spcAft>
                <a:spcPct val="0"/>
              </a:spcAft>
              <a:buFontTx/>
              <a:buChar char="•"/>
            </a:pPr>
            <a:r>
              <a:rPr lang="en-US" altLang="en-US" sz="2000" dirty="0">
                <a:solidFill>
                  <a:srgbClr val="FF0000"/>
                </a:solidFill>
              </a:rPr>
              <a:t>Before applying power be sure that a load is solidly connected</a:t>
            </a:r>
          </a:p>
        </p:txBody>
      </p:sp>
      <p:grpSp>
        <p:nvGrpSpPr>
          <p:cNvPr id="5184" name="Group 351"/>
          <p:cNvGrpSpPr>
            <a:grpSpLocks/>
          </p:cNvGrpSpPr>
          <p:nvPr/>
        </p:nvGrpSpPr>
        <p:grpSpPr bwMode="auto">
          <a:xfrm>
            <a:off x="8305800" y="0"/>
            <a:ext cx="609600" cy="701675"/>
            <a:chOff x="144" y="1731"/>
            <a:chExt cx="384" cy="442"/>
          </a:xfrm>
        </p:grpSpPr>
        <p:sp>
          <p:nvSpPr>
            <p:cNvPr id="5185" name="Rectangle 352"/>
            <p:cNvSpPr>
              <a:spLocks noChangeArrowheads="1"/>
            </p:cNvSpPr>
            <p:nvPr/>
          </p:nvSpPr>
          <p:spPr bwMode="auto">
            <a:xfrm>
              <a:off x="240" y="1731"/>
              <a:ext cx="22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z="4000" b="1">
                  <a:solidFill>
                    <a:srgbClr val="FF0000"/>
                  </a:solidFill>
                </a:rPr>
                <a:t>!</a:t>
              </a:r>
              <a:endParaRPr lang="es-ES" altLang="en-US" sz="4000" b="1">
                <a:solidFill>
                  <a:srgbClr val="FF0000"/>
                </a:solidFill>
              </a:endParaRPr>
            </a:p>
          </p:txBody>
        </p:sp>
        <p:sp>
          <p:nvSpPr>
            <p:cNvPr id="5186" name="Oval 353"/>
            <p:cNvSpPr>
              <a:spLocks noChangeArrowheads="1"/>
            </p:cNvSpPr>
            <p:nvPr/>
          </p:nvSpPr>
          <p:spPr bwMode="auto">
            <a:xfrm>
              <a:off x="144" y="1776"/>
              <a:ext cx="384" cy="384"/>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n-US">
                <a:solidFill>
                  <a:srgbClr val="000000"/>
                </a:solidFill>
              </a:endParaRPr>
            </a:p>
          </p:txBody>
        </p:sp>
      </p:grpSp>
    </p:spTree>
    <p:extLst>
      <p:ext uri="{BB962C8B-B14F-4D97-AF65-F5344CB8AC3E}">
        <p14:creationId xmlns:p14="http://schemas.microsoft.com/office/powerpoint/2010/main" val="2753360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76200" y="1295400"/>
                <a:ext cx="7772400" cy="5257800"/>
              </a:xfrm>
            </p:spPr>
            <p:txBody>
              <a:bodyPr>
                <a:normAutofit fontScale="92500" lnSpcReduction="10000"/>
              </a:bodyPr>
              <a:lstStyle/>
              <a:p>
                <a:r>
                  <a:rPr lang="en-US" sz="2800" dirty="0"/>
                  <a:t>Common switching converters</a:t>
                </a:r>
              </a:p>
              <a:p>
                <a:pPr lvl="1"/>
                <a:r>
                  <a:rPr lang="en-US" dirty="0"/>
                  <a:t>Buck-boost(inverting)</a:t>
                </a:r>
              </a:p>
              <a:p>
                <a:pPr lvl="2"/>
                <a:r>
                  <a:rPr lang="en-US" dirty="0"/>
                  <a:t>The baby of buck and boost…</a:t>
                </a:r>
              </a:p>
              <a:p>
                <a:pPr lvl="2"/>
                <a:r>
                  <a:rPr lang="en-US" dirty="0"/>
                  <a:t>On state</a:t>
                </a:r>
              </a:p>
              <a:p>
                <a:pPr lvl="3"/>
                <a:r>
                  <a:rPr lang="en-US" sz="1800" dirty="0"/>
                  <a:t>Diode is reverse biased  and the </a:t>
                </a:r>
                <a:br>
                  <a:rPr lang="en-US" sz="1800" dirty="0"/>
                </a:br>
                <a:r>
                  <a:rPr lang="en-US" sz="1800" dirty="0"/>
                  <a:t>inductor is charged but input and </a:t>
                </a:r>
                <a:br>
                  <a:rPr lang="en-US" sz="1800" dirty="0"/>
                </a:br>
                <a:r>
                  <a:rPr lang="en-US" sz="1800" dirty="0"/>
                  <a:t>output is isolated from each other</a:t>
                </a:r>
              </a:p>
              <a:p>
                <a:pPr lvl="4"/>
                <a:r>
                  <a:rPr lang="en-US" sz="1800" dirty="0"/>
                  <a:t>Creates more stress on the diode!</a:t>
                </a:r>
              </a:p>
              <a:p>
                <a:pPr lvl="3"/>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𝑉</m:t>
                        </m:r>
                      </m:e>
                      <m:sub>
                        <m:r>
                          <a:rPr lang="en-US" sz="1800" i="1">
                            <a:latin typeface="Cambria Math"/>
                          </a:rPr>
                          <m:t>𝑜</m:t>
                        </m:r>
                      </m:sub>
                    </m:sSub>
                  </m:oMath>
                </a14:m>
                <a:r>
                  <a:rPr lang="en-US" sz="1800" dirty="0"/>
                  <a:t> is now the charged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𝑉</m:t>
                        </m:r>
                      </m:e>
                      <m:sub>
                        <m:r>
                          <a:rPr lang="en-US" sz="1800" i="1">
                            <a:latin typeface="Cambria Math"/>
                          </a:rPr>
                          <m:t>𝑐</m:t>
                        </m:r>
                      </m:sub>
                    </m:sSub>
                  </m:oMath>
                </a14:m>
                <a:r>
                  <a:rPr lang="en-US" sz="1800" dirty="0"/>
                  <a:t> from off </a:t>
                </a:r>
                <a:br>
                  <a:rPr lang="en-US" sz="1800" dirty="0"/>
                </a:br>
                <a:r>
                  <a:rPr lang="en-US" sz="1800" dirty="0"/>
                  <a:t>state but different polarity</a:t>
                </a:r>
              </a:p>
              <a:p>
                <a:pPr lvl="2"/>
                <a:r>
                  <a:rPr lang="en-US" dirty="0"/>
                  <a:t>Off state</a:t>
                </a:r>
              </a:p>
              <a:p>
                <a:pPr lvl="3"/>
                <a:r>
                  <a:rPr lang="en-US" sz="1800" dirty="0"/>
                  <a:t>Inductor voltage reverses, passing </a:t>
                </a:r>
                <a:br>
                  <a:rPr lang="en-US" sz="1800" dirty="0"/>
                </a:br>
                <a:r>
                  <a:rPr lang="en-US" sz="1800" dirty="0"/>
                  <a:t>energy to the capacitor and load </a:t>
                </a:r>
                <a:br>
                  <a:rPr lang="en-US" sz="1800" dirty="0"/>
                </a:br>
                <a:r>
                  <a:rPr lang="en-US" sz="1800" dirty="0"/>
                  <a:t>through forward biased diode</a:t>
                </a:r>
              </a:p>
              <a:p>
                <a:pPr lvl="2"/>
                <a:r>
                  <a:rPr lang="en-US" sz="1800" dirty="0"/>
                  <a:t>Due to the characteristics of boost, </a:t>
                </a:r>
                <a:br>
                  <a:rPr lang="en-US" sz="1800" dirty="0"/>
                </a:br>
                <a:r>
                  <a:rPr lang="en-US" sz="1800" dirty="0"/>
                  <a:t>buck-boost suffers the same problem. </a:t>
                </a:r>
                <a:br>
                  <a:rPr lang="en-US" sz="1800" dirty="0"/>
                </a:br>
                <a:r>
                  <a:rPr lang="en-US" sz="1800" dirty="0"/>
                  <a:t>Therefore a discontinuous mode is favored</a:t>
                </a:r>
              </a:p>
              <a:p>
                <a:pPr lvl="1"/>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76200" y="1295400"/>
                <a:ext cx="7772400" cy="5257800"/>
              </a:xfrm>
              <a:blipFill rotWithShape="1">
                <a:blip r:embed="rId3"/>
                <a:stretch>
                  <a:fillRect l="-1176" t="-1740"/>
                </a:stretch>
              </a:blipFill>
            </p:spPr>
            <p:txBody>
              <a:bodyPr/>
              <a:lstStyle/>
              <a:p>
                <a:r>
                  <a:rPr lang="en-US">
                    <a:noFill/>
                  </a:rPr>
                  <a:t> </a:t>
                </a:r>
              </a:p>
            </p:txBody>
          </p:sp>
        </mc:Fallback>
      </mc:AlternateContent>
      <p:sp>
        <p:nvSpPr>
          <p:cNvPr id="2" name="Title 1"/>
          <p:cNvSpPr>
            <a:spLocks noGrp="1"/>
          </p:cNvSpPr>
          <p:nvPr>
            <p:ph type="title"/>
          </p:nvPr>
        </p:nvSpPr>
        <p:spPr>
          <a:xfrm>
            <a:off x="914400" y="304800"/>
            <a:ext cx="7772400" cy="838200"/>
          </a:xfrm>
        </p:spPr>
        <p:txBody>
          <a:bodyPr>
            <a:normAutofit/>
          </a:bodyPr>
          <a:lstStyle/>
          <a:p>
            <a:r>
              <a:rPr lang="en-US" sz="3600" dirty="0"/>
              <a:t>Functionality – Switching Converters</a:t>
            </a:r>
          </a:p>
        </p:txBody>
      </p:sp>
      <p:pic>
        <p:nvPicPr>
          <p:cNvPr id="14"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8140" y="1828800"/>
            <a:ext cx="406197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upload.wikimedia.org/wikipedia/commons/thumb/8/82/Buckboost_operating.svg/240px-Buckboost_operating.svg.png"/>
          <p:cNvPicPr>
            <a:picLocks noChangeAspect="1" noChangeArrowheads="1"/>
          </p:cNvPicPr>
          <p:nvPr/>
        </p:nvPicPr>
        <p:blipFill rotWithShape="1">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3720" t="12917" b="50000"/>
          <a:stretch/>
        </p:blipFill>
        <p:spPr bwMode="auto">
          <a:xfrm>
            <a:off x="5114250" y="3324225"/>
            <a:ext cx="3648750" cy="14053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8/82/Buckboost_operating.svg/240px-Buckboost_operating.svg.png"/>
          <p:cNvPicPr>
            <a:picLocks noChangeAspect="1" noChangeArrowheads="1"/>
          </p:cNvPicPr>
          <p:nvPr/>
        </p:nvPicPr>
        <p:blipFill rotWithShape="1">
          <a:blip r:embed="rId5">
            <a:extLst>
              <a:ext uri="{28A0092B-C50C-407E-A947-70E740481C1C}">
                <a14:useLocalDpi xmlns:a14="http://schemas.microsoft.com/office/drawing/2010/main" val="0"/>
              </a:ext>
            </a:extLst>
          </a:blip>
          <a:srcRect l="1860" t="58333" r="-1444" b="3333"/>
          <a:stretch/>
        </p:blipFill>
        <p:spPr bwMode="auto">
          <a:xfrm>
            <a:off x="5029200" y="4943475"/>
            <a:ext cx="3612665" cy="13906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943598" y="3124200"/>
            <a:ext cx="1752602" cy="261610"/>
          </a:xfrm>
          <a:prstGeom prst="rect">
            <a:avLst/>
          </a:prstGeom>
          <a:noFill/>
        </p:spPr>
        <p:txBody>
          <a:bodyPr wrap="square" rtlCol="0">
            <a:spAutoFit/>
          </a:bodyPr>
          <a:lstStyle/>
          <a:p>
            <a:r>
              <a:rPr lang="en-US" sz="1100" dirty="0"/>
              <a:t>Generic buck- boost schematic</a:t>
            </a:r>
          </a:p>
        </p:txBody>
      </p:sp>
      <p:sp>
        <p:nvSpPr>
          <p:cNvPr id="17" name="TextBox 16"/>
          <p:cNvSpPr txBox="1"/>
          <p:nvPr/>
        </p:nvSpPr>
        <p:spPr>
          <a:xfrm>
            <a:off x="6248401" y="4648200"/>
            <a:ext cx="1371599" cy="261610"/>
          </a:xfrm>
          <a:prstGeom prst="rect">
            <a:avLst/>
          </a:prstGeom>
          <a:noFill/>
        </p:spPr>
        <p:txBody>
          <a:bodyPr wrap="square" rtlCol="0">
            <a:spAutoFit/>
          </a:bodyPr>
          <a:lstStyle/>
          <a:p>
            <a:r>
              <a:rPr lang="en-US" sz="1100" dirty="0"/>
              <a:t>Buck-boost: on state</a:t>
            </a:r>
          </a:p>
        </p:txBody>
      </p:sp>
      <p:sp>
        <p:nvSpPr>
          <p:cNvPr id="18" name="TextBox 17"/>
          <p:cNvSpPr txBox="1"/>
          <p:nvPr/>
        </p:nvSpPr>
        <p:spPr>
          <a:xfrm>
            <a:off x="6248401" y="6172200"/>
            <a:ext cx="1371599" cy="261610"/>
          </a:xfrm>
          <a:prstGeom prst="rect">
            <a:avLst/>
          </a:prstGeom>
          <a:noFill/>
        </p:spPr>
        <p:txBody>
          <a:bodyPr wrap="square" rtlCol="0">
            <a:spAutoFit/>
          </a:bodyPr>
          <a:lstStyle/>
          <a:p>
            <a:r>
              <a:rPr lang="en-US" sz="1100" dirty="0"/>
              <a:t>Buck-boost: off state</a:t>
            </a:r>
          </a:p>
        </p:txBody>
      </p:sp>
      <p:sp>
        <p:nvSpPr>
          <p:cNvPr id="3" name="TextBox 2"/>
          <p:cNvSpPr txBox="1"/>
          <p:nvPr/>
        </p:nvSpPr>
        <p:spPr>
          <a:xfrm>
            <a:off x="1502661" y="6397823"/>
            <a:ext cx="5660139" cy="307777"/>
          </a:xfrm>
          <a:prstGeom prst="rect">
            <a:avLst/>
          </a:prstGeom>
          <a:noFill/>
        </p:spPr>
        <p:txBody>
          <a:bodyPr wrap="none" rtlCol="0">
            <a:spAutoFit/>
          </a:bodyPr>
          <a:lstStyle/>
          <a:p>
            <a:r>
              <a:rPr lang="en-US" sz="1400" dirty="0"/>
              <a:t>Schematics from </a:t>
            </a:r>
            <a:r>
              <a:rPr lang="en-US" sz="1400" dirty="0">
                <a:hlinkClick r:id="rId6"/>
              </a:rPr>
              <a:t>http://en.wikipedia.org/wiki/Buck%E2%80%93boost_converter</a:t>
            </a:r>
            <a:endParaRPr lang="en-US" sz="1400" dirty="0"/>
          </a:p>
        </p:txBody>
      </p:sp>
    </p:spTree>
    <p:extLst>
      <p:ext uri="{BB962C8B-B14F-4D97-AF65-F5344CB8AC3E}">
        <p14:creationId xmlns:p14="http://schemas.microsoft.com/office/powerpoint/2010/main" val="2556727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914400" y="1295400"/>
            <a:ext cx="7772400" cy="5105400"/>
          </a:xfrm>
        </p:spPr>
        <p:txBody>
          <a:bodyPr/>
          <a:lstStyle/>
          <a:p>
            <a:r>
              <a:rPr lang="en-US" sz="2000" dirty="0"/>
              <a:t>To give you a better idea of how duty cycle affect the output of each converter in continuous mode refer to the table below</a:t>
            </a:r>
          </a:p>
          <a:p>
            <a:endParaRPr lang="en-US" sz="2000" dirty="0"/>
          </a:p>
          <a:p>
            <a:endParaRPr lang="en-US" sz="2000" dirty="0"/>
          </a:p>
          <a:p>
            <a:endParaRPr lang="en-US" sz="2000" dirty="0"/>
          </a:p>
          <a:p>
            <a:endParaRPr lang="en-US" sz="2000" dirty="0"/>
          </a:p>
          <a:p>
            <a:endParaRPr lang="en-US" sz="2000" dirty="0"/>
          </a:p>
          <a:p>
            <a:pPr marL="457200" lvl="1" indent="0">
              <a:buNone/>
            </a:pPr>
            <a:endParaRPr lang="en-US" sz="1800" dirty="0"/>
          </a:p>
          <a:p>
            <a:pPr lvl="1"/>
            <a:r>
              <a:rPr lang="en-US" sz="1800" dirty="0"/>
              <a:t>In discontinuous mode these equations are no longer true, but we will not discuss them here and they can also be found online</a:t>
            </a:r>
          </a:p>
          <a:p>
            <a:pPr lvl="1"/>
            <a:r>
              <a:rPr lang="en-US" sz="1800" dirty="0"/>
              <a:t>More information on switching converters can be found at </a:t>
            </a:r>
            <a:r>
              <a:rPr lang="en-US" sz="1400" dirty="0">
                <a:hlinkClick r:id="rId3"/>
              </a:rPr>
              <a:t>http://educypedia.karadimov.info/library/APPCHP2.pdf</a:t>
            </a:r>
            <a:r>
              <a:rPr lang="en-US" sz="1400" dirty="0"/>
              <a:t> </a:t>
            </a:r>
            <a:br>
              <a:rPr lang="en-US" sz="1400" dirty="0"/>
            </a:br>
            <a:r>
              <a:rPr lang="en-US" sz="1400" dirty="0">
                <a:hlinkClick r:id="rId4"/>
              </a:rPr>
              <a:t>https://web.archive.org/web/20120306171808/http://ecee.colorado.edu/copec/book/slides/Ch5slide.pdf</a:t>
            </a:r>
            <a:r>
              <a:rPr lang="en-US" sz="1400" dirty="0"/>
              <a:t> </a:t>
            </a:r>
            <a:br>
              <a:rPr lang="en-US" sz="1400" dirty="0"/>
            </a:br>
            <a:r>
              <a:rPr lang="en-US" sz="1400" dirty="0">
                <a:hlinkClick r:id="rId5"/>
              </a:rPr>
              <a:t>http://www.ti.com/lit/an/slva057/slva057.pdf</a:t>
            </a:r>
            <a:endParaRPr lang="en-US" sz="3200" dirty="0"/>
          </a:p>
          <a:p>
            <a:pPr marL="0" indent="0">
              <a:buNone/>
            </a:pPr>
            <a:endParaRPr lang="en-US" sz="2000" dirty="0"/>
          </a:p>
          <a:p>
            <a:pPr lvl="1"/>
            <a:endParaRPr lang="en-US" sz="1600" dirty="0"/>
          </a:p>
          <a:p>
            <a:pPr lvl="1"/>
            <a:endParaRPr lang="en-US" sz="2800" dirty="0"/>
          </a:p>
          <a:p>
            <a:pPr lvl="1"/>
            <a:endParaRPr lang="en-US" sz="2800" dirty="0"/>
          </a:p>
          <a:p>
            <a:pPr lvl="1"/>
            <a:endParaRPr lang="en-US" sz="2800" dirty="0"/>
          </a:p>
          <a:p>
            <a:pPr lvl="1"/>
            <a:endParaRPr lang="en-US" sz="2800" dirty="0"/>
          </a:p>
          <a:p>
            <a:endParaRPr lang="en-US" dirty="0"/>
          </a:p>
        </p:txBody>
      </p:sp>
      <p:sp>
        <p:nvSpPr>
          <p:cNvPr id="2" name="Title 1"/>
          <p:cNvSpPr>
            <a:spLocks noGrp="1"/>
          </p:cNvSpPr>
          <p:nvPr>
            <p:ph type="title"/>
          </p:nvPr>
        </p:nvSpPr>
        <p:spPr>
          <a:xfrm>
            <a:off x="914400" y="304800"/>
            <a:ext cx="7772400" cy="838200"/>
          </a:xfrm>
        </p:spPr>
        <p:txBody>
          <a:bodyPr>
            <a:normAutofit/>
          </a:bodyPr>
          <a:lstStyle/>
          <a:p>
            <a:r>
              <a:rPr lang="en-US" sz="3600" dirty="0"/>
              <a:t>Functionality – Switching Converters</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841563882"/>
                  </p:ext>
                </p:extLst>
              </p:nvPr>
            </p:nvGraphicFramePr>
            <p:xfrm>
              <a:off x="762000" y="1981200"/>
              <a:ext cx="7772400" cy="164592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228601">
                    <a:tc>
                      <a:txBody>
                        <a:bodyPr/>
                        <a:lstStyle/>
                        <a:p>
                          <a:pPr algn="ctr"/>
                          <a:r>
                            <a:rPr lang="en-US" dirty="0"/>
                            <a:t>Converters</a:t>
                          </a:r>
                        </a:p>
                      </a:txBody>
                      <a:tcPr anchor="ctr"/>
                    </a:tc>
                    <a:tc>
                      <a:txBody>
                        <a:bodyPr/>
                        <a:lstStyle/>
                        <a:p>
                          <a:pPr algn="ctr"/>
                          <a:r>
                            <a:rPr lang="en-US" dirty="0"/>
                            <a:t>Duty</a:t>
                          </a:r>
                          <a:r>
                            <a:rPr lang="en-US" baseline="0" dirty="0"/>
                            <a:t> cycle impact on output Voltage</a:t>
                          </a:r>
                          <a:endParaRPr lang="en-US" dirty="0"/>
                        </a:p>
                      </a:txBody>
                      <a:tcPr anchor="ctr"/>
                    </a:tc>
                    <a:extLst>
                      <a:ext uri="{0D108BD9-81ED-4DB2-BD59-A6C34878D82A}">
                        <a16:rowId xmlns:a16="http://schemas.microsoft.com/office/drawing/2014/main" val="10000"/>
                      </a:ext>
                    </a:extLst>
                  </a:tr>
                  <a:tr h="243841">
                    <a:tc>
                      <a:txBody>
                        <a:bodyPr/>
                        <a:lstStyle/>
                        <a:p>
                          <a:pPr algn="ctr"/>
                          <a:r>
                            <a:rPr lang="en-US" dirty="0"/>
                            <a:t>Buck</a:t>
                          </a:r>
                        </a:p>
                      </a:txBody>
                      <a:tcPr anchor="ctr"/>
                    </a:tc>
                    <a:tc>
                      <a:txBody>
                        <a:bodyPr/>
                        <a:lstStyle/>
                        <a:p>
                          <a:pPr algn="ctr"/>
                          <a:r>
                            <a:rPr lang="en-US" sz="1400" b="0" dirty="0" err="1"/>
                            <a:t>Vout</a:t>
                          </a:r>
                          <a:r>
                            <a:rPr lang="en-US" sz="1400" b="0" dirty="0"/>
                            <a:t>=Vin*D</a:t>
                          </a:r>
                          <a:endParaRPr lang="en-US" sz="1600" dirty="0"/>
                        </a:p>
                      </a:txBody>
                      <a:tcPr anchor="ctr"/>
                    </a:tc>
                    <a:extLst>
                      <a:ext uri="{0D108BD9-81ED-4DB2-BD59-A6C34878D82A}">
                        <a16:rowId xmlns:a16="http://schemas.microsoft.com/office/drawing/2014/main" val="10001"/>
                      </a:ext>
                    </a:extLst>
                  </a:tr>
                  <a:tr h="457200">
                    <a:tc>
                      <a:txBody>
                        <a:bodyPr/>
                        <a:lstStyle/>
                        <a:p>
                          <a:pPr algn="ctr"/>
                          <a:r>
                            <a:rPr lang="en-US" dirty="0"/>
                            <a:t>Boost</a:t>
                          </a:r>
                        </a:p>
                      </a:txBody>
                      <a:tcPr anchor="ctr"/>
                    </a:tc>
                    <a:tc>
                      <a:txBody>
                        <a:bodyPr/>
                        <a:lstStyle/>
                        <a:p>
                          <a:pPr algn="ctr"/>
                          <a:r>
                            <a:rPr lang="en-US" sz="1400" b="0" i="0" dirty="0">
                              <a:latin typeface="+mn-lt"/>
                            </a:rPr>
                            <a:t>Vout=</a:t>
                          </a:r>
                          <a14:m>
                            <m:oMath xmlns:m="http://schemas.openxmlformats.org/officeDocument/2006/math">
                              <m:f>
                                <m:fPr>
                                  <m:ctrlPr>
                                    <a:rPr lang="en-US" sz="1400" b="0" i="1" dirty="0" smtClean="0">
                                      <a:latin typeface="Cambria Math" panose="02040503050406030204" pitchFamily="18" charset="0"/>
                                    </a:rPr>
                                  </m:ctrlPr>
                                </m:fPr>
                                <m:num>
                                  <m:r>
                                    <a:rPr lang="en-US" sz="1400" b="0" i="1" dirty="0" smtClean="0">
                                      <a:latin typeface="Cambria Math" panose="02040503050406030204" pitchFamily="18" charset="0"/>
                                    </a:rPr>
                                    <m:t>𝑉𝑖𝑛</m:t>
                                  </m:r>
                                </m:num>
                                <m:den>
                                  <m:r>
                                    <a:rPr lang="en-US" sz="1400" b="0" i="1" dirty="0" smtClean="0">
                                      <a:latin typeface="Cambria Math"/>
                                    </a:rPr>
                                    <m:t>1−</m:t>
                                  </m:r>
                                  <m:r>
                                    <a:rPr lang="en-US" sz="1400" b="0" i="1" dirty="0" smtClean="0">
                                      <a:latin typeface="Cambria Math"/>
                                    </a:rPr>
                                    <m:t>𝐷</m:t>
                                  </m:r>
                                </m:den>
                              </m:f>
                            </m:oMath>
                          </a14:m>
                          <a:endParaRPr lang="en-US" sz="1400" dirty="0"/>
                        </a:p>
                      </a:txBody>
                      <a:tcPr anchor="ctr"/>
                    </a:tc>
                    <a:extLst>
                      <a:ext uri="{0D108BD9-81ED-4DB2-BD59-A6C34878D82A}">
                        <a16:rowId xmlns:a16="http://schemas.microsoft.com/office/drawing/2014/main" val="10002"/>
                      </a:ext>
                    </a:extLst>
                  </a:tr>
                  <a:tr h="457200">
                    <a:tc>
                      <a:txBody>
                        <a:bodyPr/>
                        <a:lstStyle/>
                        <a:p>
                          <a:pPr algn="ctr"/>
                          <a:r>
                            <a:rPr lang="en-US" dirty="0"/>
                            <a:t>Buck-boost(inverting)</a:t>
                          </a:r>
                        </a:p>
                      </a:txBody>
                      <a:tcPr anchor="ctr"/>
                    </a:tc>
                    <a:tc>
                      <a:txBody>
                        <a:bodyPr/>
                        <a:lstStyle/>
                        <a:p>
                          <a:pPr algn="ctr"/>
                          <a:r>
                            <a:rPr lang="en-US" sz="1400" b="0" dirty="0"/>
                            <a:t>Vout=</a:t>
                          </a:r>
                          <a14:m>
                            <m:oMath xmlns:m="http://schemas.openxmlformats.org/officeDocument/2006/math">
                              <m:f>
                                <m:fPr>
                                  <m:ctrlPr>
                                    <a:rPr lang="en-US" sz="1400" b="0" i="1" dirty="0" smtClean="0">
                                      <a:latin typeface="Cambria Math" panose="02040503050406030204" pitchFamily="18" charset="0"/>
                                    </a:rPr>
                                  </m:ctrlPr>
                                </m:fPr>
                                <m:num>
                                  <m:r>
                                    <a:rPr lang="en-US" sz="1400" b="0" i="1" dirty="0" smtClean="0">
                                      <a:latin typeface="Cambria Math" panose="02040503050406030204" pitchFamily="18" charset="0"/>
                                    </a:rPr>
                                    <m:t>𝑉𝑖𝑛</m:t>
                                  </m:r>
                                  <m:r>
                                    <a:rPr lang="en-US" sz="1400" b="0" i="1" dirty="0" smtClean="0">
                                      <a:latin typeface="Cambria Math" panose="02040503050406030204" pitchFamily="18" charset="0"/>
                                    </a:rPr>
                                    <m:t>∗</m:t>
                                  </m:r>
                                  <m:r>
                                    <a:rPr lang="en-US" sz="1400" b="0" i="1" dirty="0" smtClean="0">
                                      <a:latin typeface="Cambria Math"/>
                                    </a:rPr>
                                    <m:t>𝐷</m:t>
                                  </m:r>
                                </m:num>
                                <m:den>
                                  <m:r>
                                    <a:rPr lang="en-US" sz="1400" b="0" i="1" dirty="0" smtClean="0">
                                      <a:latin typeface="Cambria Math" panose="02040503050406030204" pitchFamily="18" charset="0"/>
                                    </a:rPr>
                                    <m:t>𝐷</m:t>
                                  </m:r>
                                  <m:r>
                                    <a:rPr lang="en-US" sz="1400" b="0" i="1" dirty="0" smtClean="0">
                                      <a:latin typeface="Cambria Math" panose="02040503050406030204" pitchFamily="18" charset="0"/>
                                    </a:rPr>
                                    <m:t>−1</m:t>
                                  </m:r>
                                </m:den>
                              </m:f>
                            </m:oMath>
                          </a14:m>
                          <a:endParaRPr lang="en-US"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841563882"/>
                  </p:ext>
                </p:extLst>
              </p:nvPr>
            </p:nvGraphicFramePr>
            <p:xfrm>
              <a:off x="762000" y="1981200"/>
              <a:ext cx="7772400" cy="1645920"/>
            </p:xfrm>
            <a:graphic>
              <a:graphicData uri="http://schemas.openxmlformats.org/drawingml/2006/table">
                <a:tbl>
                  <a:tblPr firstRow="1" bandRow="1">
                    <a:tableStyleId>{5C22544A-7EE6-4342-B048-85BDC9FD1C3A}</a:tableStyleId>
                  </a:tblPr>
                  <a:tblGrid>
                    <a:gridCol w="3886200"/>
                    <a:gridCol w="3886200"/>
                  </a:tblGrid>
                  <a:tr h="365760">
                    <a:tc>
                      <a:txBody>
                        <a:bodyPr/>
                        <a:lstStyle/>
                        <a:p>
                          <a:pPr algn="ctr"/>
                          <a:r>
                            <a:rPr lang="en-US" dirty="0" smtClean="0"/>
                            <a:t>Converters</a:t>
                          </a:r>
                        </a:p>
                      </a:txBody>
                      <a:tcPr anchor="ctr"/>
                    </a:tc>
                    <a:tc>
                      <a:txBody>
                        <a:bodyPr/>
                        <a:lstStyle/>
                        <a:p>
                          <a:pPr algn="ctr"/>
                          <a:r>
                            <a:rPr lang="en-US" dirty="0" smtClean="0"/>
                            <a:t>Duty</a:t>
                          </a:r>
                          <a:r>
                            <a:rPr lang="en-US" baseline="0" dirty="0" smtClean="0"/>
                            <a:t> </a:t>
                          </a:r>
                          <a:r>
                            <a:rPr lang="en-US" baseline="0" dirty="0" smtClean="0"/>
                            <a:t>cycle impact on output Voltage</a:t>
                          </a:r>
                          <a:endParaRPr lang="en-US" dirty="0"/>
                        </a:p>
                      </a:txBody>
                      <a:tcPr anchor="ctr"/>
                    </a:tc>
                  </a:tr>
                  <a:tr h="365760">
                    <a:tc>
                      <a:txBody>
                        <a:bodyPr/>
                        <a:lstStyle/>
                        <a:p>
                          <a:pPr algn="ctr"/>
                          <a:r>
                            <a:rPr lang="en-US" dirty="0" smtClean="0"/>
                            <a:t>Buck</a:t>
                          </a:r>
                          <a:endParaRPr lang="en-US" dirty="0"/>
                        </a:p>
                      </a:txBody>
                      <a:tcPr anchor="ctr"/>
                    </a:tc>
                    <a:tc>
                      <a:txBody>
                        <a:bodyPr/>
                        <a:lstStyle/>
                        <a:p>
                          <a:pPr algn="ctr"/>
                          <a:r>
                            <a:rPr lang="en-US" sz="1400" b="0" dirty="0" err="1" smtClean="0"/>
                            <a:t>Vout</a:t>
                          </a:r>
                          <a:r>
                            <a:rPr lang="en-US" sz="1400" b="0" dirty="0" smtClean="0"/>
                            <a:t>=Vin*D</a:t>
                          </a:r>
                          <a:endParaRPr lang="en-US" sz="1600" dirty="0"/>
                        </a:p>
                      </a:txBody>
                      <a:tcPr anchor="ctr"/>
                    </a:tc>
                  </a:tr>
                  <a:tr h="457200">
                    <a:tc>
                      <a:txBody>
                        <a:bodyPr/>
                        <a:lstStyle/>
                        <a:p>
                          <a:pPr algn="ctr"/>
                          <a:r>
                            <a:rPr lang="en-US" dirty="0" smtClean="0"/>
                            <a:t>Boost</a:t>
                          </a:r>
                          <a:endParaRPr lang="en-US" dirty="0"/>
                        </a:p>
                      </a:txBody>
                      <a:tcPr anchor="ctr"/>
                    </a:tc>
                    <a:tc>
                      <a:txBody>
                        <a:bodyPr/>
                        <a:lstStyle/>
                        <a:p>
                          <a:endParaRPr lang="en-US"/>
                        </a:p>
                      </a:txBody>
                      <a:tcPr anchor="ctr">
                        <a:blipFill rotWithShape="0">
                          <a:blip r:embed="rId7"/>
                          <a:stretch>
                            <a:fillRect l="-100471" t="-166667" r="-785" b="-110667"/>
                          </a:stretch>
                        </a:blipFill>
                      </a:tcPr>
                    </a:tc>
                  </a:tr>
                  <a:tr h="457200">
                    <a:tc>
                      <a:txBody>
                        <a:bodyPr/>
                        <a:lstStyle/>
                        <a:p>
                          <a:pPr algn="ctr"/>
                          <a:r>
                            <a:rPr lang="en-US" dirty="0" smtClean="0"/>
                            <a:t>Buck-boost(inverting)</a:t>
                          </a:r>
                          <a:endParaRPr lang="en-US" dirty="0"/>
                        </a:p>
                      </a:txBody>
                      <a:tcPr anchor="ctr"/>
                    </a:tc>
                    <a:tc>
                      <a:txBody>
                        <a:bodyPr/>
                        <a:lstStyle/>
                        <a:p>
                          <a:endParaRPr lang="en-US"/>
                        </a:p>
                      </a:txBody>
                      <a:tcPr anchor="ctr">
                        <a:blipFill rotWithShape="0">
                          <a:blip r:embed="rId7"/>
                          <a:stretch>
                            <a:fillRect l="-100471" t="-266667" r="-785" b="-10667"/>
                          </a:stretch>
                        </a:blipFill>
                      </a:tcPr>
                    </a:tc>
                  </a:tr>
                </a:tbl>
              </a:graphicData>
            </a:graphic>
          </p:graphicFrame>
        </mc:Fallback>
      </mc:AlternateContent>
    </p:spTree>
    <p:extLst>
      <p:ext uri="{BB962C8B-B14F-4D97-AF65-F5344CB8AC3E}">
        <p14:creationId xmlns:p14="http://schemas.microsoft.com/office/powerpoint/2010/main" val="4291123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38200"/>
          </a:xfrm>
        </p:spPr>
        <p:txBody>
          <a:bodyPr>
            <a:normAutofit/>
          </a:bodyPr>
          <a:lstStyle/>
          <a:p>
            <a:r>
              <a:rPr lang="en-US" sz="3600" dirty="0"/>
              <a:t>Picking converters</a:t>
            </a:r>
          </a:p>
        </p:txBody>
      </p:sp>
      <p:sp>
        <p:nvSpPr>
          <p:cNvPr id="9" name="Content Placeholder 2"/>
          <p:cNvSpPr txBox="1">
            <a:spLocks/>
          </p:cNvSpPr>
          <p:nvPr/>
        </p:nvSpPr>
        <p:spPr>
          <a:xfrm>
            <a:off x="914400" y="5181600"/>
            <a:ext cx="8001000" cy="9144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1"/>
            <a:endParaRPr lang="en-US" sz="2000" dirty="0"/>
          </a:p>
          <a:p>
            <a:pPr lvl="1"/>
            <a:endParaRPr lang="en-US" sz="3200" dirty="0"/>
          </a:p>
          <a:p>
            <a:pPr lvl="1"/>
            <a:endParaRPr lang="en-US" sz="3200" dirty="0"/>
          </a:p>
        </p:txBody>
      </p:sp>
      <p:sp>
        <p:nvSpPr>
          <p:cNvPr id="4" name="Content Placeholder 3"/>
          <p:cNvSpPr>
            <a:spLocks noGrp="1"/>
          </p:cNvSpPr>
          <p:nvPr>
            <p:ph sz="quarter" idx="1"/>
          </p:nvPr>
        </p:nvSpPr>
        <p:spPr>
          <a:xfrm>
            <a:off x="914400" y="1447800"/>
            <a:ext cx="7772400" cy="5029200"/>
          </a:xfrm>
        </p:spPr>
        <p:txBody>
          <a:bodyPr>
            <a:normAutofit fontScale="92500"/>
          </a:bodyPr>
          <a:lstStyle/>
          <a:p>
            <a:r>
              <a:rPr lang="en-US" sz="2400" dirty="0"/>
              <a:t>Hopefully at this point you can start to see how much more complicated a switching converter is relative to a linear converter</a:t>
            </a:r>
          </a:p>
          <a:p>
            <a:pPr lvl="1"/>
            <a:r>
              <a:rPr lang="en-US" sz="2000" dirty="0"/>
              <a:t>Every change made to the capacitor, inductor, transistor or diode will have an significant effect in not only the efficiency of each converter but also the life and way they operate</a:t>
            </a:r>
          </a:p>
          <a:p>
            <a:pPr lvl="1"/>
            <a:r>
              <a:rPr lang="en-US" sz="2000" dirty="0"/>
              <a:t>Fortunately it won’t be the end of the world if you decide to use switching converters</a:t>
            </a:r>
          </a:p>
          <a:p>
            <a:pPr lvl="2"/>
            <a:r>
              <a:rPr lang="en-US" dirty="0"/>
              <a:t>Using </a:t>
            </a:r>
            <a:r>
              <a:rPr lang="en-US" dirty="0">
                <a:hlinkClick r:id="rId3"/>
              </a:rPr>
              <a:t>mic2168a</a:t>
            </a:r>
            <a:r>
              <a:rPr lang="en-US" dirty="0"/>
              <a:t>, a controller for buck converter, as example. We can see not only do they provide information on the controller but also the external components needed for proper functionality (9pages!).</a:t>
            </a:r>
          </a:p>
          <a:p>
            <a:pPr lvl="1"/>
            <a:r>
              <a:rPr lang="en-US" sz="2000" dirty="0"/>
              <a:t>ON semiconductor also provide a detailed, though dated, </a:t>
            </a:r>
            <a:r>
              <a:rPr lang="en-US" sz="2000" dirty="0">
                <a:hlinkClick r:id="rId4"/>
              </a:rPr>
              <a:t>published paper</a:t>
            </a:r>
            <a:r>
              <a:rPr lang="en-US" sz="2000" dirty="0"/>
              <a:t> on both linear and switching regulator, covering the theory and design consideration needed.</a:t>
            </a:r>
          </a:p>
        </p:txBody>
      </p:sp>
    </p:spTree>
    <p:extLst>
      <p:ext uri="{BB962C8B-B14F-4D97-AF65-F5344CB8AC3E}">
        <p14:creationId xmlns:p14="http://schemas.microsoft.com/office/powerpoint/2010/main" val="3513760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of switchers</a:t>
            </a:r>
          </a:p>
        </p:txBody>
      </p:sp>
      <p:sp>
        <p:nvSpPr>
          <p:cNvPr id="3" name="Content Placeholder 2"/>
          <p:cNvSpPr>
            <a:spLocks noGrp="1"/>
          </p:cNvSpPr>
          <p:nvPr>
            <p:ph idx="1"/>
          </p:nvPr>
        </p:nvSpPr>
        <p:spPr/>
        <p:txBody>
          <a:bodyPr/>
          <a:lstStyle/>
          <a:p>
            <a:r>
              <a:rPr lang="en-US" dirty="0"/>
              <a:t>It’s going to vary a lot.</a:t>
            </a:r>
          </a:p>
          <a:p>
            <a:pPr lvl="1"/>
            <a:r>
              <a:rPr lang="en-US" dirty="0"/>
              <a:t>Depends on the converter,</a:t>
            </a:r>
            <a:br>
              <a:rPr lang="en-US" dirty="0"/>
            </a:br>
            <a:r>
              <a:rPr lang="en-US" dirty="0"/>
              <a:t>the output current, etc.</a:t>
            </a:r>
          </a:p>
          <a:p>
            <a:pPr lvl="1"/>
            <a:r>
              <a:rPr lang="en-US" dirty="0"/>
              <a:t>Graph on the right is of a </a:t>
            </a:r>
            <a:br>
              <a:rPr lang="en-US" dirty="0"/>
            </a:br>
            <a:r>
              <a:rPr lang="en-US" dirty="0"/>
              <a:t>TPS5420 under reasonable</a:t>
            </a:r>
            <a:br>
              <a:rPr lang="en-US" dirty="0"/>
            </a:br>
            <a:r>
              <a:rPr lang="en-US" dirty="0"/>
              <a:t>conditions.</a:t>
            </a:r>
          </a:p>
          <a:p>
            <a:pPr lvl="2"/>
            <a:r>
              <a:rPr lang="en-US" dirty="0"/>
              <a:t>Typically has only 18</a:t>
            </a:r>
            <a:r>
              <a:rPr lang="el-GR" dirty="0"/>
              <a:t>μ</a:t>
            </a:r>
            <a:r>
              <a:rPr lang="en-US" dirty="0"/>
              <a:t>A current when</a:t>
            </a:r>
            <a:br>
              <a:rPr lang="en-US" dirty="0"/>
            </a:br>
            <a:r>
              <a:rPr lang="en-US" dirty="0"/>
              <a:t>you shut it down (needs a control pin)</a:t>
            </a:r>
          </a:p>
          <a:p>
            <a:pPr lvl="1"/>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524000"/>
            <a:ext cx="2681287" cy="277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784747" y="4267200"/>
            <a:ext cx="998991" cy="369332"/>
          </a:xfrm>
          <a:prstGeom prst="rect">
            <a:avLst/>
          </a:prstGeom>
        </p:spPr>
        <p:txBody>
          <a:bodyPr wrap="none">
            <a:spAutoFit/>
          </a:bodyPr>
          <a:lstStyle/>
          <a:p>
            <a:r>
              <a:rPr lang="en-US" b="1" dirty="0"/>
              <a:t>TPS5420</a:t>
            </a:r>
            <a:endParaRPr lang="en-US" dirty="0"/>
          </a:p>
        </p:txBody>
      </p:sp>
    </p:spTree>
    <p:extLst>
      <p:ext uri="{BB962C8B-B14F-4D97-AF65-F5344CB8AC3E}">
        <p14:creationId xmlns:p14="http://schemas.microsoft.com/office/powerpoint/2010/main" val="4185646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 to… </a:t>
            </a:r>
            <a:br>
              <a:rPr lang="en-US" dirty="0"/>
            </a:br>
            <a:r>
              <a:rPr lang="en-US" dirty="0"/>
              <a:t>Antennas and transmission power</a:t>
            </a:r>
          </a:p>
        </p:txBody>
      </p:sp>
      <p:sp>
        <p:nvSpPr>
          <p:cNvPr id="4" name="Content Placeholder 3"/>
          <p:cNvSpPr>
            <a:spLocks noGrp="1"/>
          </p:cNvSpPr>
          <p:nvPr>
            <p:ph sz="half" idx="1"/>
          </p:nvPr>
        </p:nvSpPr>
        <p:spPr/>
        <p:txBody>
          <a:bodyPr>
            <a:normAutofit fontScale="92500"/>
          </a:bodyPr>
          <a:lstStyle/>
          <a:p>
            <a:r>
              <a:rPr lang="en-US" dirty="0"/>
              <a:t>Antennas receive power differently depending on where the power is coming from.</a:t>
            </a:r>
          </a:p>
          <a:p>
            <a:pPr lvl="1"/>
            <a:r>
              <a:rPr lang="en-US" dirty="0"/>
              <a:t>An isotropic antenna is one that receives power equally well from all directions.</a:t>
            </a:r>
          </a:p>
          <a:p>
            <a:pPr lvl="2"/>
            <a:r>
              <a:rPr lang="en-US" dirty="0"/>
              <a:t>These don’t exist.</a:t>
            </a:r>
          </a:p>
          <a:p>
            <a:pPr marL="0" indent="0">
              <a:buNone/>
            </a:pPr>
            <a:endParaRPr lang="en-US" dirty="0"/>
          </a:p>
        </p:txBody>
      </p:sp>
      <p:sp>
        <p:nvSpPr>
          <p:cNvPr id="5" name="Content Placeholder 4"/>
          <p:cNvSpPr>
            <a:spLocks noGrp="1"/>
          </p:cNvSpPr>
          <p:nvPr>
            <p:ph sz="half" idx="2"/>
          </p:nvPr>
        </p:nvSpPr>
        <p:spPr/>
        <p:txBody>
          <a:bodyPr>
            <a:normAutofit fontScale="92500"/>
          </a:bodyPr>
          <a:lstStyle/>
          <a:p>
            <a:r>
              <a:rPr lang="en-US" dirty="0"/>
              <a:t>Real antennas focus their “effort” more in some directions than others.</a:t>
            </a:r>
          </a:p>
          <a:p>
            <a:pPr lvl="1"/>
            <a:r>
              <a:rPr lang="en-US" dirty="0"/>
              <a:t>A narrow antenna, like a dish, will be focused in a very narrow range (radiation angle)  </a:t>
            </a:r>
          </a:p>
          <a:p>
            <a:pPr lvl="1"/>
            <a:r>
              <a:rPr lang="en-US" dirty="0"/>
              <a:t>Others, like a traditional dipole (the most common antenna) tend to have less narrow of a range.</a:t>
            </a:r>
          </a:p>
        </p:txBody>
      </p:sp>
    </p:spTree>
    <p:extLst>
      <p:ext uri="{BB962C8B-B14F-4D97-AF65-F5344CB8AC3E}">
        <p14:creationId xmlns:p14="http://schemas.microsoft.com/office/powerpoint/2010/main" val="89521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Antennas</a:t>
            </a:r>
          </a:p>
        </p:txBody>
      </p:sp>
      <p:sp>
        <p:nvSpPr>
          <p:cNvPr id="3" name="Content Placeholder 2"/>
          <p:cNvSpPr>
            <a:spLocks noGrp="1"/>
          </p:cNvSpPr>
          <p:nvPr>
            <p:ph sz="half" idx="1"/>
          </p:nvPr>
        </p:nvSpPr>
        <p:spPr/>
        <p:txBody>
          <a:bodyPr/>
          <a:lstStyle/>
          <a:p>
            <a:r>
              <a:rPr lang="en-US" dirty="0"/>
              <a:t>Nothing is free here.</a:t>
            </a:r>
          </a:p>
          <a:p>
            <a:pPr lvl="1"/>
            <a:r>
              <a:rPr lang="en-US" dirty="0"/>
              <a:t>If you have a narrow beam, you get some great gain in that beam but get loss in the other directions.</a:t>
            </a:r>
          </a:p>
          <a:p>
            <a:pPr lvl="2"/>
            <a:r>
              <a:rPr lang="en-US" dirty="0"/>
              <a:t>This can be good.</a:t>
            </a:r>
          </a:p>
          <a:p>
            <a:pPr lvl="2"/>
            <a:r>
              <a:rPr lang="en-US" dirty="0"/>
              <a:t>Think about body-area networks or Bluetooth headphones</a:t>
            </a:r>
          </a:p>
          <a:p>
            <a:pPr lvl="1"/>
            <a:endParaRPr lang="en-US" dirty="0"/>
          </a:p>
        </p:txBody>
      </p:sp>
      <p:pic>
        <p:nvPicPr>
          <p:cNvPr id="5122" name="Picture 2" descr="three dimensional radiation patt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2400"/>
            <a:ext cx="3057525" cy="27894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antenna-theory.com/antennas/reflectors/dish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642" y="3429000"/>
            <a:ext cx="4152900" cy="3095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0" y="2941881"/>
            <a:ext cx="2052293" cy="307777"/>
          </a:xfrm>
          <a:prstGeom prst="rect">
            <a:avLst/>
          </a:prstGeom>
          <a:noFill/>
        </p:spPr>
        <p:txBody>
          <a:bodyPr wrap="none" rtlCol="0">
            <a:spAutoFit/>
          </a:bodyPr>
          <a:lstStyle/>
          <a:p>
            <a:r>
              <a:rPr lang="en-US" sz="1400" dirty="0">
                <a:solidFill>
                  <a:schemeClr val="accent1">
                    <a:lumMod val="75000"/>
                  </a:schemeClr>
                </a:solidFill>
              </a:rPr>
              <a:t>Toroidal radiation pattern</a:t>
            </a:r>
          </a:p>
        </p:txBody>
      </p:sp>
      <p:sp>
        <p:nvSpPr>
          <p:cNvPr id="8" name="TextBox 7"/>
          <p:cNvSpPr txBox="1"/>
          <p:nvPr/>
        </p:nvSpPr>
        <p:spPr>
          <a:xfrm>
            <a:off x="6522415" y="6324600"/>
            <a:ext cx="2428229" cy="307777"/>
          </a:xfrm>
          <a:prstGeom prst="rect">
            <a:avLst/>
          </a:prstGeom>
          <a:noFill/>
        </p:spPr>
        <p:txBody>
          <a:bodyPr wrap="none" rtlCol="0">
            <a:spAutoFit/>
          </a:bodyPr>
          <a:lstStyle/>
          <a:p>
            <a:r>
              <a:rPr lang="en-US" sz="1400" dirty="0">
                <a:solidFill>
                  <a:schemeClr val="accent1">
                    <a:lumMod val="75000"/>
                  </a:schemeClr>
                </a:solidFill>
              </a:rPr>
              <a:t>Dish antenna radiation pattern</a:t>
            </a:r>
          </a:p>
        </p:txBody>
      </p:sp>
      <p:sp>
        <p:nvSpPr>
          <p:cNvPr id="9" name="TextBox 8"/>
          <p:cNvSpPr txBox="1"/>
          <p:nvPr/>
        </p:nvSpPr>
        <p:spPr>
          <a:xfrm>
            <a:off x="76200" y="6476999"/>
            <a:ext cx="4216667" cy="307777"/>
          </a:xfrm>
          <a:prstGeom prst="rect">
            <a:avLst/>
          </a:prstGeom>
          <a:noFill/>
        </p:spPr>
        <p:txBody>
          <a:bodyPr wrap="none" rtlCol="0">
            <a:spAutoFit/>
          </a:bodyPr>
          <a:lstStyle/>
          <a:p>
            <a:r>
              <a:rPr lang="en-US" sz="1400" dirty="0">
                <a:solidFill>
                  <a:schemeClr val="accent1">
                    <a:lumMod val="75000"/>
                  </a:schemeClr>
                </a:solidFill>
              </a:rPr>
              <a:t>Figures from antenna-theory.com (if you couldn’t tell…)</a:t>
            </a:r>
          </a:p>
        </p:txBody>
      </p:sp>
    </p:spTree>
    <p:extLst>
      <p:ext uri="{BB962C8B-B14F-4D97-AF65-F5344CB8AC3E}">
        <p14:creationId xmlns:p14="http://schemas.microsoft.com/office/powerpoint/2010/main" val="1472527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 power</a:t>
            </a:r>
          </a:p>
        </p:txBody>
      </p:sp>
      <p:sp>
        <p:nvSpPr>
          <p:cNvPr id="3" name="Content Placeholder 2"/>
          <p:cNvSpPr>
            <a:spLocks noGrp="1"/>
          </p:cNvSpPr>
          <p:nvPr>
            <p:ph sz="half" idx="1"/>
          </p:nvPr>
        </p:nvSpPr>
        <p:spPr/>
        <p:txBody>
          <a:bodyPr>
            <a:normAutofit/>
          </a:bodyPr>
          <a:lstStyle/>
          <a:p>
            <a:r>
              <a:rPr lang="en-US" sz="2400" dirty="0"/>
              <a:t>Radio signals are generally measured in Watts</a:t>
            </a:r>
          </a:p>
          <a:p>
            <a:pPr lvl="1"/>
            <a:r>
              <a:rPr lang="en-US" sz="2000" dirty="0"/>
              <a:t>However embedded systems generally measure power in </a:t>
            </a:r>
            <a:r>
              <a:rPr lang="en-US" sz="2000" dirty="0" err="1"/>
              <a:t>mW</a:t>
            </a:r>
            <a:endParaRPr lang="en-US" sz="2000" dirty="0"/>
          </a:p>
          <a:p>
            <a:pPr lvl="2"/>
            <a:r>
              <a:rPr lang="en-US" sz="1800" dirty="0"/>
              <a:t>Typically 30-100mW for </a:t>
            </a:r>
            <a:r>
              <a:rPr lang="en-US" sz="1800" dirty="0" err="1"/>
              <a:t>WiFi</a:t>
            </a:r>
            <a:endParaRPr lang="en-US" sz="1800" dirty="0"/>
          </a:p>
          <a:p>
            <a:pPr lvl="1"/>
            <a:r>
              <a:rPr lang="en-US" sz="2000" dirty="0"/>
              <a:t>It is often easiest to deal with power on a log scale.</a:t>
            </a:r>
          </a:p>
          <a:p>
            <a:pPr lvl="2"/>
            <a:r>
              <a:rPr lang="en-US" sz="1800" dirty="0"/>
              <a:t>So we use “</a:t>
            </a:r>
            <a:r>
              <a:rPr lang="en-US" sz="1800" dirty="0" err="1"/>
              <a:t>dBm</a:t>
            </a:r>
            <a:r>
              <a:rPr lang="en-US" sz="1800" dirty="0"/>
              <a:t>” where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49" y="4724400"/>
            <a:ext cx="2639683"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ape 186"/>
          <p:cNvSpPr txBox="1"/>
          <p:nvPr/>
        </p:nvSpPr>
        <p:spPr>
          <a:xfrm>
            <a:off x="228600" y="6410500"/>
            <a:ext cx="8763000" cy="553968"/>
          </a:xfrm>
          <a:prstGeom prst="rect">
            <a:avLst/>
          </a:prstGeom>
          <a:noFill/>
        </p:spPr>
        <p:txBody>
          <a:bodyPr wrap="square" lIns="91425" tIns="91425" rIns="91425" bIns="91425" anchor="t" anchorCtr="0">
            <a:spAutoFit/>
          </a:bodyPr>
          <a:lstStyle/>
          <a:p>
            <a:r>
              <a:rPr lang="en-US" sz="1200" dirty="0"/>
              <a:t> Much of this (including graphics) from </a:t>
            </a:r>
            <a:r>
              <a:rPr lang="en-US" sz="1200" dirty="0">
                <a:hlinkClick r:id="rId4"/>
              </a:rPr>
              <a:t>https://www.allied-automation.com/wp-content/uploads/2019/03/industrial-wireless-guidebook.pdf</a:t>
            </a:r>
            <a:r>
              <a:rPr lang="en-US" sz="1200" dirty="0"/>
              <a:t> </a:t>
            </a:r>
          </a:p>
        </p:txBody>
      </p:sp>
      <p:pic>
        <p:nvPicPr>
          <p:cNvPr id="3075" name="Picture 3"/>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10100" y="1776460"/>
            <a:ext cx="4038600" cy="2956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00600" y="5040868"/>
            <a:ext cx="4091376" cy="369332"/>
          </a:xfrm>
          <a:prstGeom prst="rect">
            <a:avLst/>
          </a:prstGeom>
          <a:noFill/>
        </p:spPr>
        <p:txBody>
          <a:bodyPr wrap="none" rtlCol="0">
            <a:spAutoFit/>
          </a:bodyPr>
          <a:lstStyle/>
          <a:p>
            <a:r>
              <a:rPr lang="en-US" dirty="0" err="1"/>
              <a:t>dBm</a:t>
            </a:r>
            <a:r>
              <a:rPr lang="en-US" dirty="0"/>
              <a:t> is basically just dB but scaled to </a:t>
            </a:r>
            <a:r>
              <a:rPr lang="en-US" dirty="0" err="1"/>
              <a:t>mW</a:t>
            </a:r>
            <a:r>
              <a:rPr lang="en-US" dirty="0"/>
              <a:t>.</a:t>
            </a:r>
          </a:p>
        </p:txBody>
      </p:sp>
    </p:spTree>
    <p:extLst>
      <p:ext uri="{BB962C8B-B14F-4D97-AF65-F5344CB8AC3E}">
        <p14:creationId xmlns:p14="http://schemas.microsoft.com/office/powerpoint/2010/main" val="391499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dB, </a:t>
            </a:r>
            <a:r>
              <a:rPr lang="en-US" dirty="0" err="1"/>
              <a:t>dBm</a:t>
            </a:r>
            <a:r>
              <a:rPr lang="en-US" dirty="0"/>
              <a:t>, </a:t>
            </a:r>
            <a:r>
              <a:rPr lang="en-US" dirty="0" err="1"/>
              <a:t>dBi</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dB itself is a unit-less value</a:t>
            </a:r>
          </a:p>
          <a:p>
            <a:pPr lvl="1"/>
            <a:r>
              <a:rPr lang="en-US" dirty="0"/>
              <a:t>Generally a ratio between two things</a:t>
            </a:r>
          </a:p>
          <a:p>
            <a:pPr lvl="1"/>
            <a:r>
              <a:rPr lang="en-US" dirty="0"/>
              <a:t>On a log scale.</a:t>
            </a:r>
          </a:p>
          <a:p>
            <a:r>
              <a:rPr lang="en-US" dirty="0" err="1"/>
              <a:t>dBm</a:t>
            </a:r>
            <a:r>
              <a:rPr lang="en-US" dirty="0"/>
              <a:t> a single value where the “ratio” is to 1mW.  </a:t>
            </a:r>
          </a:p>
          <a:p>
            <a:pPr lvl="1"/>
            <a:r>
              <a:rPr lang="en-US" dirty="0"/>
              <a:t>So 20dB means a 100 to 1 ratio</a:t>
            </a:r>
          </a:p>
          <a:p>
            <a:pPr lvl="1"/>
            <a:r>
              <a:rPr lang="en-US" dirty="0"/>
              <a:t>20dBm means 100mW (100 times 1mW)</a:t>
            </a:r>
          </a:p>
          <a:p>
            <a:pPr lvl="1"/>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We’ll also see </a:t>
            </a:r>
            <a:r>
              <a:rPr lang="en-US" dirty="0" err="1"/>
              <a:t>dBi</a:t>
            </a:r>
            <a:r>
              <a:rPr lang="en-US" dirty="0"/>
              <a:t> when looking at antennas.</a:t>
            </a:r>
          </a:p>
          <a:p>
            <a:pPr lvl="1"/>
            <a:r>
              <a:rPr lang="en-US" dirty="0"/>
              <a:t>That’s the power ratio of an antenna to an isotropic antenna (that completely non-directional antenna)</a:t>
            </a:r>
          </a:p>
          <a:p>
            <a:pPr lvl="1"/>
            <a:r>
              <a:rPr lang="en-US" dirty="0"/>
              <a:t>You might see </a:t>
            </a:r>
            <a:r>
              <a:rPr lang="en-US" dirty="0" err="1"/>
              <a:t>dBd</a:t>
            </a:r>
            <a:r>
              <a:rPr lang="en-US" dirty="0"/>
              <a:t>, which is compared to a lossless dipole antenna.  It’s 2.15dB lower than </a:t>
            </a:r>
            <a:r>
              <a:rPr lang="en-US" dirty="0" err="1"/>
              <a:t>dBi</a:t>
            </a:r>
            <a:r>
              <a:rPr lang="en-US" dirty="0"/>
              <a:t>.</a:t>
            </a:r>
          </a:p>
          <a:p>
            <a:pPr lvl="2"/>
            <a:r>
              <a:rPr lang="en-US" dirty="0"/>
              <a:t>Vendors generally use </a:t>
            </a:r>
            <a:r>
              <a:rPr lang="en-US" dirty="0" err="1"/>
              <a:t>dBi</a:t>
            </a:r>
            <a:r>
              <a:rPr lang="en-US" dirty="0"/>
              <a:t> (‘cause it’s bigger) and thus so will we.</a:t>
            </a:r>
          </a:p>
          <a:p>
            <a:pPr marL="457200" lvl="1" indent="0">
              <a:buNone/>
            </a:pPr>
            <a:endParaRPr lang="en-US" dirty="0"/>
          </a:p>
        </p:txBody>
      </p:sp>
    </p:spTree>
    <p:extLst>
      <p:ext uri="{BB962C8B-B14F-4D97-AF65-F5344CB8AC3E}">
        <p14:creationId xmlns:p14="http://schemas.microsoft.com/office/powerpoint/2010/main" val="2006244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received vs. power sent.</a:t>
            </a:r>
          </a:p>
        </p:txBody>
      </p:sp>
      <p:sp>
        <p:nvSpPr>
          <p:cNvPr id="3" name="Content Placeholder 2"/>
          <p:cNvSpPr>
            <a:spLocks noGrp="1"/>
          </p:cNvSpPr>
          <p:nvPr>
            <p:ph sz="half" idx="1"/>
          </p:nvPr>
        </p:nvSpPr>
        <p:spPr>
          <a:xfrm>
            <a:off x="457200" y="1600200"/>
            <a:ext cx="4038600" cy="4876800"/>
          </a:xfrm>
        </p:spPr>
        <p:txBody>
          <a:bodyPr>
            <a:normAutofit fontScale="77500" lnSpcReduction="20000"/>
          </a:bodyPr>
          <a:lstStyle/>
          <a:p>
            <a:r>
              <a:rPr lang="en-US" dirty="0"/>
              <a:t>The </a:t>
            </a:r>
            <a:r>
              <a:rPr lang="en-US" dirty="0" err="1"/>
              <a:t>Friis</a:t>
            </a:r>
            <a:r>
              <a:rPr lang="en-US" dirty="0"/>
              <a:t> Transmission Formula  tells us how much power we’ll receive.  It is:</a:t>
            </a:r>
          </a:p>
          <a:p>
            <a:pPr marL="0" indent="0">
              <a:buNone/>
            </a:pPr>
            <a:endParaRPr lang="en-US" dirty="0"/>
          </a:p>
          <a:p>
            <a:pPr marL="0" indent="0">
              <a:buNone/>
            </a:pPr>
            <a:endParaRPr lang="en-US" dirty="0"/>
          </a:p>
          <a:p>
            <a:pPr marL="0" indent="0">
              <a:buNone/>
            </a:pPr>
            <a:br>
              <a:rPr lang="en-US" dirty="0"/>
            </a:br>
            <a:r>
              <a:rPr lang="en-US" dirty="0"/>
              <a:t>Where:</a:t>
            </a:r>
          </a:p>
          <a:p>
            <a:pPr lvl="1"/>
            <a:r>
              <a:rPr lang="en-US" b="1" dirty="0"/>
              <a:t>P</a:t>
            </a:r>
            <a:r>
              <a:rPr lang="en-US" b="1" baseline="-25000" dirty="0"/>
              <a:t>t</a:t>
            </a:r>
            <a:r>
              <a:rPr lang="en-US" b="1" dirty="0"/>
              <a:t> </a:t>
            </a:r>
            <a:r>
              <a:rPr lang="en-US" dirty="0"/>
              <a:t>is the radiated power</a:t>
            </a:r>
          </a:p>
          <a:p>
            <a:pPr lvl="1"/>
            <a:r>
              <a:rPr lang="en-US" b="1" dirty="0" err="1"/>
              <a:t>P</a:t>
            </a:r>
            <a:r>
              <a:rPr lang="en-US" b="1" baseline="-25000" dirty="0" err="1"/>
              <a:t>r</a:t>
            </a:r>
            <a:r>
              <a:rPr lang="en-US" dirty="0"/>
              <a:t> is the received power</a:t>
            </a:r>
          </a:p>
          <a:p>
            <a:pPr lvl="1"/>
            <a:r>
              <a:rPr lang="en-US" b="1" dirty="0"/>
              <a:t>G</a:t>
            </a:r>
            <a:r>
              <a:rPr lang="en-US" b="1" baseline="-25000" dirty="0"/>
              <a:t>t</a:t>
            </a:r>
            <a:r>
              <a:rPr lang="en-US" dirty="0"/>
              <a:t> is the gain of the transmitting antenna</a:t>
            </a:r>
          </a:p>
          <a:p>
            <a:pPr lvl="1"/>
            <a:r>
              <a:rPr lang="en-US" b="1" dirty="0"/>
              <a:t>G</a:t>
            </a:r>
            <a:r>
              <a:rPr lang="en-US" b="1" baseline="-25000" dirty="0"/>
              <a:t>r</a:t>
            </a:r>
            <a:r>
              <a:rPr lang="en-US" dirty="0"/>
              <a:t> is the gain of the receiving antenna</a:t>
            </a:r>
          </a:p>
          <a:p>
            <a:pPr lvl="1"/>
            <a:r>
              <a:rPr lang="en-US" b="1" dirty="0"/>
              <a:t>λ</a:t>
            </a:r>
            <a:r>
              <a:rPr lang="en-US" dirty="0"/>
              <a:t> is the wavelength</a:t>
            </a:r>
          </a:p>
          <a:p>
            <a:pPr lvl="1"/>
            <a:r>
              <a:rPr lang="en-US" b="1" dirty="0"/>
              <a:t>R</a:t>
            </a:r>
            <a:r>
              <a:rPr lang="en-US" dirty="0"/>
              <a:t> is the distance between antennas  </a:t>
            </a:r>
          </a:p>
        </p:txBody>
      </p:sp>
      <p:sp>
        <p:nvSpPr>
          <p:cNvPr id="4" name="Content Placeholder 3"/>
          <p:cNvSpPr>
            <a:spLocks noGrp="1"/>
          </p:cNvSpPr>
          <p:nvPr>
            <p:ph sz="half" idx="2"/>
          </p:nvPr>
        </p:nvSpPr>
        <p:spPr/>
        <p:txBody>
          <a:bodyPr>
            <a:normAutofit fontScale="77500" lnSpcReduction="20000"/>
          </a:bodyPr>
          <a:lstStyle/>
          <a:p>
            <a:r>
              <a:rPr lang="en-US" dirty="0"/>
              <a:t>However, many of those terms aren’t easily available from real spec. sheets.  </a:t>
            </a:r>
          </a:p>
          <a:p>
            <a:r>
              <a:rPr lang="en-US" dirty="0"/>
              <a:t>Instead we do some algebra and unit changes and get the following equation for range in km:</a:t>
            </a:r>
          </a:p>
          <a:p>
            <a:endParaRPr lang="en-US" dirty="0"/>
          </a:p>
          <a:p>
            <a:endParaRPr lang="en-US" dirty="0"/>
          </a:p>
          <a:p>
            <a:endParaRPr lang="en-US" dirty="0"/>
          </a:p>
          <a:p>
            <a:r>
              <a:rPr lang="en-US" dirty="0"/>
              <a:t>Where </a:t>
            </a:r>
            <a:r>
              <a:rPr lang="en-US" i="1" dirty="0"/>
              <a:t>f</a:t>
            </a:r>
            <a:r>
              <a:rPr lang="en-US" dirty="0"/>
              <a:t> is the frequency in MHz, </a:t>
            </a:r>
            <a:r>
              <a:rPr lang="en-US" dirty="0" err="1"/>
              <a:t>p</a:t>
            </a:r>
            <a:r>
              <a:rPr lang="en-US" baseline="-25000" dirty="0" err="1"/>
              <a:t>t</a:t>
            </a:r>
            <a:r>
              <a:rPr lang="en-US" dirty="0"/>
              <a:t> and </a:t>
            </a:r>
            <a:r>
              <a:rPr lang="en-US" dirty="0" err="1"/>
              <a:t>p</a:t>
            </a:r>
            <a:r>
              <a:rPr lang="en-US" baseline="-25000" dirty="0" err="1"/>
              <a:t>r</a:t>
            </a:r>
            <a:r>
              <a:rPr lang="en-US" dirty="0"/>
              <a:t> are in dBm and </a:t>
            </a:r>
            <a:r>
              <a:rPr lang="en-US" dirty="0" err="1"/>
              <a:t>g</a:t>
            </a:r>
            <a:r>
              <a:rPr lang="en-US" baseline="-25000" dirty="0" err="1"/>
              <a:t>t</a:t>
            </a:r>
            <a:r>
              <a:rPr lang="en-US" dirty="0"/>
              <a:t> and g</a:t>
            </a:r>
            <a:r>
              <a:rPr lang="en-US" baseline="-25000" dirty="0"/>
              <a:t>r</a:t>
            </a:r>
            <a:r>
              <a:rPr lang="en-US" dirty="0"/>
              <a:t> are in </a:t>
            </a:r>
            <a:r>
              <a:rPr lang="en-US" dirty="0" err="1"/>
              <a:t>dBi</a:t>
            </a:r>
            <a:r>
              <a:rPr lang="en-US" dirty="0"/>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438400"/>
            <a:ext cx="23050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567112"/>
            <a:ext cx="2740796"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858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099"/>
                                        </p:tgtEl>
                                        <p:attrNameLst>
                                          <p:attrName>style.visibility</p:attrName>
                                        </p:attrNameLst>
                                      </p:cBhvr>
                                      <p:to>
                                        <p:strVal val="visible"/>
                                      </p:to>
                                    </p:set>
                                    <p:animEffect transition="in" filter="fade">
                                      <p:cBhvr>
                                        <p:cTn id="45" dur="1000"/>
                                        <p:tgtEl>
                                          <p:spTgt spid="4099"/>
                                        </p:tgtEl>
                                      </p:cBhvr>
                                    </p:animEffect>
                                    <p:anim calcmode="lin" valueType="num">
                                      <p:cBhvr>
                                        <p:cTn id="46" dur="1000" fill="hold"/>
                                        <p:tgtEl>
                                          <p:spTgt spid="4099"/>
                                        </p:tgtEl>
                                        <p:attrNameLst>
                                          <p:attrName>ppt_x</p:attrName>
                                        </p:attrNameLst>
                                      </p:cBhvr>
                                      <p:tavLst>
                                        <p:tav tm="0">
                                          <p:val>
                                            <p:strVal val="#ppt_x"/>
                                          </p:val>
                                        </p:tav>
                                        <p:tav tm="100000">
                                          <p:val>
                                            <p:strVal val="#ppt_x"/>
                                          </p:val>
                                        </p:tav>
                                      </p:tavLst>
                                    </p:anim>
                                    <p:anim calcmode="lin" valueType="num">
                                      <p:cBhvr>
                                        <p:cTn id="47" dur="1000" fill="hold"/>
                                        <p:tgtEl>
                                          <p:spTgt spid="409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1000"/>
                                        <p:tgtEl>
                                          <p:spTgt spid="4">
                                            <p:txEl>
                                              <p:pRg st="5" end="5"/>
                                            </p:txEl>
                                          </p:spTgt>
                                        </p:tgtEl>
                                      </p:cBhvr>
                                    </p:animEffect>
                                    <p:anim calcmode="lin" valueType="num">
                                      <p:cBhvr>
                                        <p:cTn id="5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descr="http://www.moxa.com/newsletter/connection/2008/03/images/feature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592763"/>
            <a:ext cx="3733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half" idx="1"/>
          </p:nvPr>
        </p:nvSpPr>
        <p:spPr/>
        <p:txBody>
          <a:bodyPr>
            <a:normAutofit fontScale="92500" lnSpcReduction="10000"/>
          </a:bodyPr>
          <a:lstStyle/>
          <a:p>
            <a:r>
              <a:rPr lang="en-US" dirty="0"/>
              <a:t>You are running an IEEE 802.11b network and you are currently using wireless devices with the following specifications:</a:t>
            </a:r>
          </a:p>
          <a:p>
            <a:pPr lvl="1"/>
            <a:r>
              <a:rPr lang="en-US" dirty="0" err="1"/>
              <a:t>Tx</a:t>
            </a:r>
            <a:r>
              <a:rPr lang="en-US" dirty="0"/>
              <a:t> power: 18 </a:t>
            </a:r>
            <a:r>
              <a:rPr lang="en-US" dirty="0" err="1"/>
              <a:t>dBm</a:t>
            </a:r>
            <a:r>
              <a:rPr lang="en-US" dirty="0"/>
              <a:t> @ 11 Mbps</a:t>
            </a:r>
          </a:p>
          <a:p>
            <a:pPr lvl="1"/>
            <a:r>
              <a:rPr lang="en-US" dirty="0"/>
              <a:t>Rx sensitivity: -81dBm @ 11 Mbps</a:t>
            </a:r>
          </a:p>
          <a:p>
            <a:pPr lvl="1"/>
            <a:r>
              <a:rPr lang="en-US" dirty="0"/>
              <a:t>Antenna gain: 2 </a:t>
            </a:r>
            <a:r>
              <a:rPr lang="en-US" dirty="0" err="1"/>
              <a:t>dBi</a:t>
            </a:r>
            <a:r>
              <a:rPr lang="en-US" dirty="0"/>
              <a:t> (both)</a:t>
            </a:r>
          </a:p>
          <a:p>
            <a:pPr lvl="1"/>
            <a:r>
              <a:rPr lang="en-US" dirty="0"/>
              <a:t>802.11b is at 2.4GHz.</a:t>
            </a:r>
          </a:p>
        </p:txBody>
      </p:sp>
      <p:sp>
        <p:nvSpPr>
          <p:cNvPr id="4" name="Content Placeholder 3"/>
          <p:cNvSpPr>
            <a:spLocks noGrp="1"/>
          </p:cNvSpPr>
          <p:nvPr>
            <p:ph sz="half" idx="2"/>
          </p:nvPr>
        </p:nvSpPr>
        <p:spPr/>
        <p:txBody>
          <a:bodyPr>
            <a:normAutofit fontScale="92500" lnSpcReduction="10000"/>
          </a:bodyPr>
          <a:lstStyle/>
          <a:p>
            <a:r>
              <a:rPr lang="en-US" dirty="0"/>
              <a:t>Notes: </a:t>
            </a:r>
          </a:p>
          <a:p>
            <a:pPr lvl="1"/>
            <a:r>
              <a:rPr lang="en-US" dirty="0"/>
              <a:t>We are looking at 63mW of broadcast power.</a:t>
            </a:r>
          </a:p>
          <a:p>
            <a:pPr lvl="1"/>
            <a:r>
              <a:rPr lang="en-US" dirty="0"/>
              <a:t>If we had dish antennas pointed at each other with a gain of 25dBi, we’d have (18+50+81)/20=275km!</a:t>
            </a:r>
          </a:p>
          <a:p>
            <a:pPr lvl="1"/>
            <a:r>
              <a:rPr lang="en-US" dirty="0"/>
              <a:t>Note that this assumes an unobstructed line-of-sight signal with no significant interference.  </a:t>
            </a:r>
          </a:p>
          <a:p>
            <a:pPr lvl="2"/>
            <a:r>
              <a:rPr lang="en-US" dirty="0"/>
              <a:t>Sometimes realistic, often not.</a:t>
            </a:r>
          </a:p>
        </p:txBody>
      </p:sp>
      <p:pic>
        <p:nvPicPr>
          <p:cNvPr id="2052" name="Picture 4" descr="Image result for cub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1325" y="5903328"/>
            <a:ext cx="762000" cy="7620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3325" y="5986540"/>
            <a:ext cx="1590675" cy="5955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97129" y="6099663"/>
            <a:ext cx="1641796" cy="369332"/>
          </a:xfrm>
          <a:prstGeom prst="rect">
            <a:avLst/>
          </a:prstGeom>
          <a:noFill/>
        </p:spPr>
        <p:txBody>
          <a:bodyPr wrap="none" rtlCol="0">
            <a:spAutoFit/>
          </a:bodyPr>
          <a:lstStyle/>
          <a:p>
            <a:r>
              <a:rPr lang="en-US" dirty="0"/>
              <a:t>50kW@720KHz</a:t>
            </a:r>
          </a:p>
        </p:txBody>
      </p:sp>
    </p:spTree>
    <p:extLst>
      <p:ext uri="{BB962C8B-B14F-4D97-AF65-F5344CB8AC3E}">
        <p14:creationId xmlns:p14="http://schemas.microsoft.com/office/powerpoint/2010/main" val="21844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wipe(down)">
                                      <p:cBhvr>
                                        <p:cTn id="23" dur="580">
                                          <p:stCondLst>
                                            <p:cond delay="0"/>
                                          </p:stCondLst>
                                        </p:cTn>
                                        <p:tgtEl>
                                          <p:spTgt spid="2054"/>
                                        </p:tgtEl>
                                      </p:cBhvr>
                                    </p:animEffect>
                                    <p:anim calcmode="lin" valueType="num">
                                      <p:cBhvr>
                                        <p:cTn id="24"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29" dur="26">
                                          <p:stCondLst>
                                            <p:cond delay="650"/>
                                          </p:stCondLst>
                                        </p:cTn>
                                        <p:tgtEl>
                                          <p:spTgt spid="2054"/>
                                        </p:tgtEl>
                                      </p:cBhvr>
                                      <p:to x="100000" y="60000"/>
                                    </p:animScale>
                                    <p:animScale>
                                      <p:cBhvr>
                                        <p:cTn id="30" dur="166" decel="50000">
                                          <p:stCondLst>
                                            <p:cond delay="676"/>
                                          </p:stCondLst>
                                        </p:cTn>
                                        <p:tgtEl>
                                          <p:spTgt spid="2054"/>
                                        </p:tgtEl>
                                      </p:cBhvr>
                                      <p:to x="100000" y="100000"/>
                                    </p:animScale>
                                    <p:animScale>
                                      <p:cBhvr>
                                        <p:cTn id="31" dur="26">
                                          <p:stCondLst>
                                            <p:cond delay="1312"/>
                                          </p:stCondLst>
                                        </p:cTn>
                                        <p:tgtEl>
                                          <p:spTgt spid="2054"/>
                                        </p:tgtEl>
                                      </p:cBhvr>
                                      <p:to x="100000" y="80000"/>
                                    </p:animScale>
                                    <p:animScale>
                                      <p:cBhvr>
                                        <p:cTn id="32" dur="166" decel="50000">
                                          <p:stCondLst>
                                            <p:cond delay="1338"/>
                                          </p:stCondLst>
                                        </p:cTn>
                                        <p:tgtEl>
                                          <p:spTgt spid="2054"/>
                                        </p:tgtEl>
                                      </p:cBhvr>
                                      <p:to x="100000" y="100000"/>
                                    </p:animScale>
                                    <p:animScale>
                                      <p:cBhvr>
                                        <p:cTn id="33" dur="26">
                                          <p:stCondLst>
                                            <p:cond delay="1642"/>
                                          </p:stCondLst>
                                        </p:cTn>
                                        <p:tgtEl>
                                          <p:spTgt spid="2054"/>
                                        </p:tgtEl>
                                      </p:cBhvr>
                                      <p:to x="100000" y="90000"/>
                                    </p:animScale>
                                    <p:animScale>
                                      <p:cBhvr>
                                        <p:cTn id="34" dur="166" decel="50000">
                                          <p:stCondLst>
                                            <p:cond delay="1668"/>
                                          </p:stCondLst>
                                        </p:cTn>
                                        <p:tgtEl>
                                          <p:spTgt spid="2054"/>
                                        </p:tgtEl>
                                      </p:cBhvr>
                                      <p:to x="100000" y="100000"/>
                                    </p:animScale>
                                    <p:animScale>
                                      <p:cBhvr>
                                        <p:cTn id="35" dur="26">
                                          <p:stCondLst>
                                            <p:cond delay="1808"/>
                                          </p:stCondLst>
                                        </p:cTn>
                                        <p:tgtEl>
                                          <p:spTgt spid="2054"/>
                                        </p:tgtEl>
                                      </p:cBhvr>
                                      <p:to x="100000" y="95000"/>
                                    </p:animScale>
                                    <p:animScale>
                                      <p:cBhvr>
                                        <p:cTn id="36" dur="166" decel="50000">
                                          <p:stCondLst>
                                            <p:cond delay="1834"/>
                                          </p:stCondLst>
                                        </p:cTn>
                                        <p:tgtEl>
                                          <p:spTgt spid="205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498L08F12</Template>
  <TotalTime>7163</TotalTime>
  <Words>3300</Words>
  <Application>Microsoft Office PowerPoint</Application>
  <PresentationFormat>On-screen Show (4:3)</PresentationFormat>
  <Paragraphs>503</Paragraphs>
  <Slides>36</Slides>
  <Notes>34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6" baseType="lpstr">
      <vt:lpstr>Arial</vt:lpstr>
      <vt:lpstr>Calibri</vt:lpstr>
      <vt:lpstr>Cambria Math</vt:lpstr>
      <vt:lpstr>Symbol</vt:lpstr>
      <vt:lpstr>Times New Roman</vt:lpstr>
      <vt:lpstr>Wingdings</vt:lpstr>
      <vt:lpstr>Wingdings 2</vt:lpstr>
      <vt:lpstr>1_Office Theme</vt:lpstr>
      <vt:lpstr>Default Design</vt:lpstr>
      <vt:lpstr>Equation</vt:lpstr>
      <vt:lpstr>EECS 473 Advanced Embedded Systems</vt:lpstr>
      <vt:lpstr>So, who cares? Noise immunity</vt:lpstr>
      <vt:lpstr>Project updates</vt:lpstr>
      <vt:lpstr>On to…  Antennas and transmission power</vt:lpstr>
      <vt:lpstr>Antennas</vt:lpstr>
      <vt:lpstr>Radio power</vt:lpstr>
      <vt:lpstr>Aside: dB, dBm, dBi</vt:lpstr>
      <vt:lpstr>Power received vs. power sent.</vt:lpstr>
      <vt:lpstr>Example</vt:lpstr>
      <vt:lpstr>Looking at a real antenna (ANT-WSB-ANF-09)</vt:lpstr>
      <vt:lpstr>Switching regulators</vt:lpstr>
      <vt:lpstr>What are DC converters?</vt:lpstr>
      <vt:lpstr>Different types of DC converters </vt:lpstr>
      <vt:lpstr>Characteristics of DC Converters</vt:lpstr>
      <vt:lpstr>Quick look at the options</vt:lpstr>
      <vt:lpstr>Linear converter</vt:lpstr>
      <vt:lpstr>Voltage converters/regulators: Review Linear</vt:lpstr>
      <vt:lpstr>Stability</vt:lpstr>
      <vt:lpstr>Is stability a real issue for  linear regulators?</vt:lpstr>
      <vt:lpstr>Switching Converters</vt:lpstr>
      <vt:lpstr>Functionality – Switching Converters</vt:lpstr>
      <vt:lpstr>Functionality – Switching Converters</vt:lpstr>
      <vt:lpstr>Functionality – Buck</vt:lpstr>
      <vt:lpstr>PowerPoint Presentation</vt:lpstr>
      <vt:lpstr>Switching – lossless conversion of 39V to average 13V</vt:lpstr>
      <vt:lpstr>Convert 39Vdc to 13Vdc, cont.</vt:lpstr>
      <vt:lpstr>Functionality – Buck</vt:lpstr>
      <vt:lpstr>Functionality – Switching Converters</vt:lpstr>
      <vt:lpstr>Net effect—avoiding  discontinuous mode</vt:lpstr>
      <vt:lpstr>Functionality – Boost (Doing this much more quickly)</vt:lpstr>
      <vt:lpstr>PowerPoint Presentation</vt:lpstr>
      <vt:lpstr>PowerPoint Presentation</vt:lpstr>
      <vt:lpstr>Functionality – Switching Converters</vt:lpstr>
      <vt:lpstr>Functionality – Switching Converters</vt:lpstr>
      <vt:lpstr>Picking converters</vt:lpstr>
      <vt:lpstr>Efficiency of switchers</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498 Advanced Embedded Systems</dc:title>
  <dc:creator>brehob</dc:creator>
  <cp:lastModifiedBy>Brehob, Mark</cp:lastModifiedBy>
  <cp:revision>58</cp:revision>
  <cp:lastPrinted>2018-11-06T15:06:56Z</cp:lastPrinted>
  <dcterms:created xsi:type="dcterms:W3CDTF">2012-11-05T14:07:40Z</dcterms:created>
  <dcterms:modified xsi:type="dcterms:W3CDTF">2023-10-31T14:24:08Z</dcterms:modified>
</cp:coreProperties>
</file>