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79" r:id="rId3"/>
    <p:sldId id="281" r:id="rId4"/>
    <p:sldId id="283" r:id="rId5"/>
    <p:sldId id="257" r:id="rId6"/>
    <p:sldId id="263" r:id="rId7"/>
    <p:sldId id="264" r:id="rId8"/>
    <p:sldId id="265" r:id="rId9"/>
    <p:sldId id="266" r:id="rId10"/>
    <p:sldId id="267" r:id="rId11"/>
    <p:sldId id="277" r:id="rId12"/>
    <p:sldId id="278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2" r:id="rId2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460" autoAdjust="0"/>
  </p:normalViewPr>
  <p:slideViewPr>
    <p:cSldViewPr>
      <p:cViewPr varScale="1">
        <p:scale>
          <a:sx n="122" d="100"/>
          <a:sy n="122" d="100"/>
        </p:scale>
        <p:origin x="47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C0D9CA4-B5B6-4230-95A9-F0B2556C7D7C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BE103E3-42BB-4219-A145-FD53544E1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863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478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158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38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Text too small for the most part. Not</a:t>
            </a:r>
            <a:r>
              <a:rPr lang="en-US" baseline="0" dirty="0"/>
              <a:t> clear what the students have done.  Pictures and flow work fairly well.  If this was a poster to be hung up, it isn’t horrible (other than not clear what the students did…) as it does a reasonable job of drawing in the observer and has a lot of detail.</a:t>
            </a:r>
          </a:p>
          <a:p>
            <a:endParaRPr lang="en-US" baseline="0" dirty="0"/>
          </a:p>
          <a:p>
            <a:r>
              <a:rPr lang="en-US" baseline="0" dirty="0"/>
              <a:t>But as a poster for an expo, not so great.  Pictures in the middle would be great for talking about.  But text is killer.  And did I mention I’ve no idea what the students did (at least until I read about ½ of this first).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18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No.</a:t>
            </a:r>
            <a:r>
              <a:rPr lang="en-US" baseline="0" dirty="0"/>
              <a:t>  Just no.  Good use of the CC license I guess.  Data is there and can be talked at.  But that’s about it.  Too much junk, too long of lines,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07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Mostly</a:t>
            </a:r>
            <a:r>
              <a:rPr lang="en-US" baseline="0" dirty="0"/>
              <a:t> good.  Clear flow, good picture.  I’d have dropped the team picture in an expo, but not unreasonable.  Costs are basically unreadable.  And the subject headings are in too small of a font for no good reason (hard to read from a distance).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126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bad.  Nice</a:t>
            </a:r>
            <a:r>
              <a:rPr lang="en-US" baseline="0" dirty="0"/>
              <a:t> looking.  Box on right is good for talking to.  Not sure image on bottom left has value, but eh.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695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Format-wise,</a:t>
            </a:r>
            <a:r>
              <a:rPr lang="en-US" baseline="0" dirty="0"/>
              <a:t> I like this.  Not sure it’s great for talking to.  Bullets are inconsistently spaced which annoys me.  Text is readable.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81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71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E103E3-42BB-4219-A145-FD53544E15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4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956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96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72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90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54ACF-74F0-42E5-BFB9-260FA944A2F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5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36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590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1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5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35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8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7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9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33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70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18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1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4947A-ACA8-4A14-9903-F7A3DE73313B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A166-32FA-42CF-86DC-E3041C5EDA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2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ecs.umich.edu/hub/html/pics/b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EECS 473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/>
              <a:t>Expo</a:t>
            </a:r>
          </a:p>
        </p:txBody>
      </p:sp>
    </p:spTree>
    <p:extLst>
      <p:ext uri="{BB962C8B-B14F-4D97-AF65-F5344CB8AC3E}">
        <p14:creationId xmlns:p14="http://schemas.microsoft.com/office/powerpoint/2010/main" val="3550559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Narrative clarity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should be clear what images and text go together.</a:t>
            </a:r>
          </a:p>
          <a:p>
            <a:pPr lvl="1"/>
            <a:r>
              <a:rPr lang="en-US" dirty="0"/>
              <a:t>If there is an ordering things should be read in, that should be clear.</a:t>
            </a:r>
          </a:p>
        </p:txBody>
      </p:sp>
    </p:spTree>
    <p:extLst>
      <p:ext uri="{BB962C8B-B14F-4D97-AF65-F5344CB8AC3E}">
        <p14:creationId xmlns:p14="http://schemas.microsoft.com/office/powerpoint/2010/main" val="55831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-128"/>
              </a:rPr>
              <a:t>Viewing Sequences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ＭＳ Ｐゴシック" charset="-128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771650" y="2362200"/>
            <a:ext cx="5988050" cy="3092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917700" y="2482850"/>
            <a:ext cx="5302250" cy="2730500"/>
            <a:chOff x="1208" y="1564"/>
            <a:chExt cx="3340" cy="1720"/>
          </a:xfrm>
        </p:grpSpPr>
        <p:sp>
          <p:nvSpPr>
            <p:cNvPr id="27692" name="Rectangle 5"/>
            <p:cNvSpPr>
              <a:spLocks noChangeArrowheads="1"/>
            </p:cNvSpPr>
            <p:nvPr/>
          </p:nvSpPr>
          <p:spPr bwMode="auto">
            <a:xfrm>
              <a:off x="1220" y="1564"/>
              <a:ext cx="2440" cy="1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Rectangle 6"/>
            <p:cNvSpPr>
              <a:spLocks noChangeArrowheads="1"/>
            </p:cNvSpPr>
            <p:nvPr/>
          </p:nvSpPr>
          <p:spPr bwMode="auto">
            <a:xfrm>
              <a:off x="1208" y="2008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4" name="Rectangle 7"/>
            <p:cNvSpPr>
              <a:spLocks noChangeArrowheads="1"/>
            </p:cNvSpPr>
            <p:nvPr/>
          </p:nvSpPr>
          <p:spPr bwMode="auto">
            <a:xfrm>
              <a:off x="1220" y="2788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5" name="Rectangle 8"/>
            <p:cNvSpPr>
              <a:spLocks noChangeArrowheads="1"/>
            </p:cNvSpPr>
            <p:nvPr/>
          </p:nvSpPr>
          <p:spPr bwMode="auto">
            <a:xfrm>
              <a:off x="1208" y="1864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6" name="Rectangle 9"/>
            <p:cNvSpPr>
              <a:spLocks noChangeArrowheads="1"/>
            </p:cNvSpPr>
            <p:nvPr/>
          </p:nvSpPr>
          <p:spPr bwMode="auto">
            <a:xfrm>
              <a:off x="1220" y="2644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7" name="Rectangle 10"/>
            <p:cNvSpPr>
              <a:spLocks noChangeArrowheads="1"/>
            </p:cNvSpPr>
            <p:nvPr/>
          </p:nvSpPr>
          <p:spPr bwMode="auto">
            <a:xfrm>
              <a:off x="1904" y="1876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8" name="Rectangle 11"/>
            <p:cNvSpPr>
              <a:spLocks noChangeArrowheads="1"/>
            </p:cNvSpPr>
            <p:nvPr/>
          </p:nvSpPr>
          <p:spPr bwMode="auto">
            <a:xfrm>
              <a:off x="3308" y="2632"/>
              <a:ext cx="508" cy="6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9" name="Rectangle 12"/>
            <p:cNvSpPr>
              <a:spLocks noChangeArrowheads="1"/>
            </p:cNvSpPr>
            <p:nvPr/>
          </p:nvSpPr>
          <p:spPr bwMode="auto">
            <a:xfrm>
              <a:off x="4028" y="2608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0" name="Rectangle 13"/>
            <p:cNvSpPr>
              <a:spLocks noChangeArrowheads="1"/>
            </p:cNvSpPr>
            <p:nvPr/>
          </p:nvSpPr>
          <p:spPr bwMode="auto">
            <a:xfrm>
              <a:off x="2588" y="2032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1" name="Rectangle 14"/>
            <p:cNvSpPr>
              <a:spLocks noChangeArrowheads="1"/>
            </p:cNvSpPr>
            <p:nvPr/>
          </p:nvSpPr>
          <p:spPr bwMode="auto">
            <a:xfrm>
              <a:off x="2588" y="1888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2" name="Rectangle 15"/>
            <p:cNvSpPr>
              <a:spLocks noChangeArrowheads="1"/>
            </p:cNvSpPr>
            <p:nvPr/>
          </p:nvSpPr>
          <p:spPr bwMode="auto">
            <a:xfrm>
              <a:off x="3296" y="2044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3" name="Rectangle 16"/>
            <p:cNvSpPr>
              <a:spLocks noChangeArrowheads="1"/>
            </p:cNvSpPr>
            <p:nvPr/>
          </p:nvSpPr>
          <p:spPr bwMode="auto">
            <a:xfrm>
              <a:off x="3296" y="1900"/>
              <a:ext cx="520" cy="1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4" name="Rectangle 17"/>
            <p:cNvSpPr>
              <a:spLocks noChangeArrowheads="1"/>
            </p:cNvSpPr>
            <p:nvPr/>
          </p:nvSpPr>
          <p:spPr bwMode="auto">
            <a:xfrm>
              <a:off x="1904" y="2416"/>
              <a:ext cx="520" cy="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5" name="Rectangle 18"/>
            <p:cNvSpPr>
              <a:spLocks noChangeArrowheads="1"/>
            </p:cNvSpPr>
            <p:nvPr/>
          </p:nvSpPr>
          <p:spPr bwMode="auto">
            <a:xfrm>
              <a:off x="4028" y="2776"/>
              <a:ext cx="520" cy="49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6" name="Rectangle 19"/>
            <p:cNvSpPr>
              <a:spLocks noChangeArrowheads="1"/>
            </p:cNvSpPr>
            <p:nvPr/>
          </p:nvSpPr>
          <p:spPr bwMode="auto">
            <a:xfrm>
              <a:off x="2600" y="2704"/>
              <a:ext cx="196" cy="5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7" name="Rectangle 20"/>
            <p:cNvSpPr>
              <a:spLocks noChangeArrowheads="1"/>
            </p:cNvSpPr>
            <p:nvPr/>
          </p:nvSpPr>
          <p:spPr bwMode="auto">
            <a:xfrm>
              <a:off x="1904" y="2884"/>
              <a:ext cx="520" cy="3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8" name="Rectangle 21"/>
            <p:cNvSpPr>
              <a:spLocks noChangeArrowheads="1"/>
            </p:cNvSpPr>
            <p:nvPr/>
          </p:nvSpPr>
          <p:spPr bwMode="auto">
            <a:xfrm>
              <a:off x="1904" y="2044"/>
              <a:ext cx="520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09" name="AutoShape 22"/>
            <p:cNvSpPr>
              <a:spLocks noChangeArrowheads="1"/>
            </p:cNvSpPr>
            <p:nvPr/>
          </p:nvSpPr>
          <p:spPr bwMode="auto">
            <a:xfrm>
              <a:off x="1976" y="2500"/>
              <a:ext cx="376" cy="184"/>
            </a:xfrm>
            <a:prstGeom prst="roundRect">
              <a:avLst>
                <a:gd name="adj" fmla="val 12495"/>
              </a:avLst>
            </a:prstGeom>
            <a:solidFill>
              <a:schemeClr val="bg1"/>
            </a:soli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0" name="Line 23"/>
            <p:cNvSpPr>
              <a:spLocks noChangeShapeType="1"/>
            </p:cNvSpPr>
            <p:nvPr/>
          </p:nvSpPr>
          <p:spPr bwMode="auto">
            <a:xfrm flipV="1">
              <a:off x="2000" y="2964"/>
              <a:ext cx="376" cy="19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1" name="Rectangle 24"/>
            <p:cNvSpPr>
              <a:spLocks noChangeArrowheads="1"/>
            </p:cNvSpPr>
            <p:nvPr/>
          </p:nvSpPr>
          <p:spPr bwMode="auto">
            <a:xfrm>
              <a:off x="2924" y="2704"/>
              <a:ext cx="196" cy="5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712" name="Rectangle 25"/>
            <p:cNvSpPr>
              <a:spLocks noChangeArrowheads="1"/>
            </p:cNvSpPr>
            <p:nvPr/>
          </p:nvSpPr>
          <p:spPr bwMode="auto">
            <a:xfrm>
              <a:off x="4016" y="1900"/>
              <a:ext cx="520" cy="6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6470650" y="3149600"/>
            <a:ext cx="628650" cy="749300"/>
            <a:chOff x="6470650" y="3149600"/>
            <a:chExt cx="628650" cy="749300"/>
          </a:xfrm>
        </p:grpSpPr>
        <p:sp>
          <p:nvSpPr>
            <p:cNvPr id="27689" name="Oval 27"/>
            <p:cNvSpPr>
              <a:spLocks noChangeArrowheads="1"/>
            </p:cNvSpPr>
            <p:nvPr/>
          </p:nvSpPr>
          <p:spPr bwMode="auto">
            <a:xfrm>
              <a:off x="6470650" y="3149600"/>
              <a:ext cx="4064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Oval 28"/>
            <p:cNvSpPr>
              <a:spLocks noChangeArrowheads="1"/>
            </p:cNvSpPr>
            <p:nvPr/>
          </p:nvSpPr>
          <p:spPr bwMode="auto">
            <a:xfrm>
              <a:off x="6559550" y="3321050"/>
              <a:ext cx="4064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Oval 29"/>
            <p:cNvSpPr>
              <a:spLocks noChangeArrowheads="1"/>
            </p:cNvSpPr>
            <p:nvPr/>
          </p:nvSpPr>
          <p:spPr bwMode="auto">
            <a:xfrm>
              <a:off x="6692900" y="3530600"/>
              <a:ext cx="406400" cy="3683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2387600" y="2820988"/>
            <a:ext cx="4349750" cy="1979612"/>
            <a:chOff x="2387600" y="2820988"/>
            <a:chExt cx="4349750" cy="1979612"/>
          </a:xfrm>
        </p:grpSpPr>
        <p:sp>
          <p:nvSpPr>
            <p:cNvPr id="27656" name="Line 30"/>
            <p:cNvSpPr>
              <a:spLocks noChangeShapeType="1"/>
            </p:cNvSpPr>
            <p:nvPr/>
          </p:nvSpPr>
          <p:spPr bwMode="auto">
            <a:xfrm>
              <a:off x="2387600" y="2946400"/>
              <a:ext cx="0" cy="1600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57" name="Group 33"/>
            <p:cNvGrpSpPr>
              <a:grpSpLocks/>
            </p:cNvGrpSpPr>
            <p:nvPr/>
          </p:nvGrpSpPr>
          <p:grpSpPr bwMode="auto">
            <a:xfrm>
              <a:off x="3424238" y="4559300"/>
              <a:ext cx="582612" cy="228600"/>
              <a:chOff x="2157" y="2872"/>
              <a:chExt cx="367" cy="144"/>
            </a:xfrm>
          </p:grpSpPr>
          <p:sp>
            <p:nvSpPr>
              <p:cNvPr id="27687" name="Arc 31"/>
              <p:cNvSpPr>
                <a:spLocks/>
              </p:cNvSpPr>
              <p:nvPr/>
            </p:nvSpPr>
            <p:spPr bwMode="auto">
              <a:xfrm>
                <a:off x="2323" y="2872"/>
                <a:ext cx="201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8" name="Arc 32"/>
              <p:cNvSpPr>
                <a:spLocks/>
              </p:cNvSpPr>
              <p:nvPr/>
            </p:nvSpPr>
            <p:spPr bwMode="auto">
              <a:xfrm>
                <a:off x="2157" y="2872"/>
                <a:ext cx="201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58" name="Line 34"/>
            <p:cNvSpPr>
              <a:spLocks noChangeShapeType="1"/>
            </p:cNvSpPr>
            <p:nvPr/>
          </p:nvSpPr>
          <p:spPr bwMode="auto">
            <a:xfrm>
              <a:off x="4502150" y="3213100"/>
              <a:ext cx="0" cy="13208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Line 35"/>
            <p:cNvSpPr>
              <a:spLocks noChangeShapeType="1"/>
            </p:cNvSpPr>
            <p:nvPr/>
          </p:nvSpPr>
          <p:spPr bwMode="auto">
            <a:xfrm flipV="1">
              <a:off x="6248400" y="318770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0" name="Group 38"/>
            <p:cNvGrpSpPr>
              <a:grpSpLocks/>
            </p:cNvGrpSpPr>
            <p:nvPr/>
          </p:nvGrpSpPr>
          <p:grpSpPr bwMode="auto">
            <a:xfrm>
              <a:off x="6249988" y="2827338"/>
              <a:ext cx="482600" cy="374650"/>
              <a:chOff x="3937" y="1781"/>
              <a:chExt cx="304" cy="236"/>
            </a:xfrm>
          </p:grpSpPr>
          <p:sp>
            <p:nvSpPr>
              <p:cNvPr id="27685" name="Arc 36"/>
              <p:cNvSpPr>
                <a:spLocks/>
              </p:cNvSpPr>
              <p:nvPr/>
            </p:nvSpPr>
            <p:spPr bwMode="auto">
              <a:xfrm>
                <a:off x="4073" y="1781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6" name="Arc 37"/>
              <p:cNvSpPr>
                <a:spLocks/>
              </p:cNvSpPr>
              <p:nvPr/>
            </p:nvSpPr>
            <p:spPr bwMode="auto">
              <a:xfrm>
                <a:off x="3937" y="1781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1" name="Line 39"/>
            <p:cNvSpPr>
              <a:spLocks noChangeShapeType="1"/>
            </p:cNvSpPr>
            <p:nvPr/>
          </p:nvSpPr>
          <p:spPr bwMode="auto">
            <a:xfrm>
              <a:off x="6737350" y="3225800"/>
              <a:ext cx="0" cy="15494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Line 40"/>
            <p:cNvSpPr>
              <a:spLocks noChangeShapeType="1"/>
            </p:cNvSpPr>
            <p:nvPr/>
          </p:nvSpPr>
          <p:spPr bwMode="auto">
            <a:xfrm flipV="1">
              <a:off x="5086350" y="318135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Line 41"/>
            <p:cNvSpPr>
              <a:spLocks noChangeShapeType="1"/>
            </p:cNvSpPr>
            <p:nvPr/>
          </p:nvSpPr>
          <p:spPr bwMode="auto">
            <a:xfrm flipV="1">
              <a:off x="4013200" y="318135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Line 42"/>
            <p:cNvSpPr>
              <a:spLocks noChangeShapeType="1"/>
            </p:cNvSpPr>
            <p:nvPr/>
          </p:nvSpPr>
          <p:spPr bwMode="auto">
            <a:xfrm flipV="1">
              <a:off x="2908300" y="3194050"/>
              <a:ext cx="0" cy="13716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65" name="Group 45"/>
            <p:cNvGrpSpPr>
              <a:grpSpLocks/>
            </p:cNvGrpSpPr>
            <p:nvPr/>
          </p:nvGrpSpPr>
          <p:grpSpPr bwMode="auto">
            <a:xfrm>
              <a:off x="2928938" y="2827338"/>
              <a:ext cx="482600" cy="374650"/>
              <a:chOff x="1845" y="1781"/>
              <a:chExt cx="304" cy="236"/>
            </a:xfrm>
          </p:grpSpPr>
          <p:sp>
            <p:nvSpPr>
              <p:cNvPr id="27683" name="Arc 43"/>
              <p:cNvSpPr>
                <a:spLocks/>
              </p:cNvSpPr>
              <p:nvPr/>
            </p:nvSpPr>
            <p:spPr bwMode="auto">
              <a:xfrm>
                <a:off x="1981" y="1781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4" name="Arc 44"/>
              <p:cNvSpPr>
                <a:spLocks/>
              </p:cNvSpPr>
              <p:nvPr/>
            </p:nvSpPr>
            <p:spPr bwMode="auto">
              <a:xfrm>
                <a:off x="1845" y="1781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6" name="Group 48"/>
            <p:cNvGrpSpPr>
              <a:grpSpLocks/>
            </p:cNvGrpSpPr>
            <p:nvPr/>
          </p:nvGrpSpPr>
          <p:grpSpPr bwMode="auto">
            <a:xfrm>
              <a:off x="4014788" y="2820988"/>
              <a:ext cx="482600" cy="374650"/>
              <a:chOff x="2529" y="1777"/>
              <a:chExt cx="304" cy="236"/>
            </a:xfrm>
          </p:grpSpPr>
          <p:sp>
            <p:nvSpPr>
              <p:cNvPr id="27681" name="Arc 46"/>
              <p:cNvSpPr>
                <a:spLocks/>
              </p:cNvSpPr>
              <p:nvPr/>
            </p:nvSpPr>
            <p:spPr bwMode="auto">
              <a:xfrm>
                <a:off x="2665" y="1777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2" name="Arc 47"/>
              <p:cNvSpPr>
                <a:spLocks/>
              </p:cNvSpPr>
              <p:nvPr/>
            </p:nvSpPr>
            <p:spPr bwMode="auto">
              <a:xfrm>
                <a:off x="2529" y="1777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67" name="Group 51"/>
            <p:cNvGrpSpPr>
              <a:grpSpLocks/>
            </p:cNvGrpSpPr>
            <p:nvPr/>
          </p:nvGrpSpPr>
          <p:grpSpPr bwMode="auto">
            <a:xfrm>
              <a:off x="5094288" y="2833688"/>
              <a:ext cx="482600" cy="374650"/>
              <a:chOff x="3209" y="1785"/>
              <a:chExt cx="304" cy="236"/>
            </a:xfrm>
          </p:grpSpPr>
          <p:sp>
            <p:nvSpPr>
              <p:cNvPr id="27679" name="Arc 49"/>
              <p:cNvSpPr>
                <a:spLocks/>
              </p:cNvSpPr>
              <p:nvPr/>
            </p:nvSpPr>
            <p:spPr bwMode="auto">
              <a:xfrm>
                <a:off x="3345" y="1785"/>
                <a:ext cx="168" cy="236"/>
              </a:xfrm>
              <a:custGeom>
                <a:avLst/>
                <a:gdLst>
                  <a:gd name="T0" fmla="*/ 0 w 21729"/>
                  <a:gd name="T1" fmla="*/ 0 h 21600"/>
                  <a:gd name="T2" fmla="*/ 0 w 21729"/>
                  <a:gd name="T3" fmla="*/ 0 h 21600"/>
                  <a:gd name="T4" fmla="*/ 0 w 21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29"/>
                  <a:gd name="T10" fmla="*/ 0 h 21600"/>
                  <a:gd name="T11" fmla="*/ 21729 w 21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29" h="21600" fill="none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</a:path>
                  <a:path w="21729" h="21600" stroke="0" extrusionOk="0">
                    <a:moveTo>
                      <a:pt x="-1" y="0"/>
                    </a:moveTo>
                    <a:cubicBezTo>
                      <a:pt x="42" y="0"/>
                      <a:pt x="85" y="-1"/>
                      <a:pt x="129" y="-1"/>
                    </a:cubicBezTo>
                    <a:cubicBezTo>
                      <a:pt x="12058" y="-1"/>
                      <a:pt x="21729" y="9670"/>
                      <a:pt x="21729" y="21600"/>
                    </a:cubicBezTo>
                    <a:lnTo>
                      <a:pt x="129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80" name="Arc 50"/>
              <p:cNvSpPr>
                <a:spLocks/>
              </p:cNvSpPr>
              <p:nvPr/>
            </p:nvSpPr>
            <p:spPr bwMode="auto">
              <a:xfrm>
                <a:off x="3209" y="1785"/>
                <a:ext cx="168" cy="236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9"/>
                      <a:pt x="9592" y="69"/>
                      <a:pt x="21471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668" name="Line 52"/>
            <p:cNvSpPr>
              <a:spLocks noChangeShapeType="1"/>
            </p:cNvSpPr>
            <p:nvPr/>
          </p:nvSpPr>
          <p:spPr bwMode="auto">
            <a:xfrm>
              <a:off x="3416300" y="3225800"/>
              <a:ext cx="0" cy="13208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9" name="Line 53"/>
            <p:cNvSpPr>
              <a:spLocks noChangeShapeType="1"/>
            </p:cNvSpPr>
            <p:nvPr/>
          </p:nvSpPr>
          <p:spPr bwMode="auto">
            <a:xfrm>
              <a:off x="5581650" y="3225800"/>
              <a:ext cx="0" cy="13208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670" name="Group 56"/>
            <p:cNvGrpSpPr>
              <a:grpSpLocks/>
            </p:cNvGrpSpPr>
            <p:nvPr/>
          </p:nvGrpSpPr>
          <p:grpSpPr bwMode="auto">
            <a:xfrm>
              <a:off x="2389188" y="4572000"/>
              <a:ext cx="506412" cy="228600"/>
              <a:chOff x="1505" y="2880"/>
              <a:chExt cx="319" cy="144"/>
            </a:xfrm>
          </p:grpSpPr>
          <p:sp>
            <p:nvSpPr>
              <p:cNvPr id="27677" name="Arc 54"/>
              <p:cNvSpPr>
                <a:spLocks/>
              </p:cNvSpPr>
              <p:nvPr/>
            </p:nvSpPr>
            <p:spPr bwMode="auto">
              <a:xfrm>
                <a:off x="1649" y="2880"/>
                <a:ext cx="175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8" name="Arc 55"/>
              <p:cNvSpPr>
                <a:spLocks/>
              </p:cNvSpPr>
              <p:nvPr/>
            </p:nvSpPr>
            <p:spPr bwMode="auto">
              <a:xfrm>
                <a:off x="1505" y="2880"/>
                <a:ext cx="175" cy="14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1" name="Group 59"/>
            <p:cNvGrpSpPr>
              <a:grpSpLocks/>
            </p:cNvGrpSpPr>
            <p:nvPr/>
          </p:nvGrpSpPr>
          <p:grpSpPr bwMode="auto">
            <a:xfrm>
              <a:off x="4510088" y="4552950"/>
              <a:ext cx="571500" cy="228600"/>
              <a:chOff x="2841" y="2868"/>
              <a:chExt cx="360" cy="144"/>
            </a:xfrm>
          </p:grpSpPr>
          <p:sp>
            <p:nvSpPr>
              <p:cNvPr id="27675" name="Arc 57"/>
              <p:cNvSpPr>
                <a:spLocks/>
              </p:cNvSpPr>
              <p:nvPr/>
            </p:nvSpPr>
            <p:spPr bwMode="auto">
              <a:xfrm>
                <a:off x="3004" y="2868"/>
                <a:ext cx="197" cy="144"/>
              </a:xfrm>
              <a:custGeom>
                <a:avLst/>
                <a:gdLst>
                  <a:gd name="T0" fmla="*/ 0 w 21709"/>
                  <a:gd name="T1" fmla="*/ 0 h 21600"/>
                  <a:gd name="T2" fmla="*/ 0 w 21709"/>
                  <a:gd name="T3" fmla="*/ 0 h 21600"/>
                  <a:gd name="T4" fmla="*/ 0 w 2170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09"/>
                  <a:gd name="T10" fmla="*/ 0 h 21600"/>
                  <a:gd name="T11" fmla="*/ 21709 w 2170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09" h="21600" fill="none" extrusionOk="0">
                    <a:moveTo>
                      <a:pt x="21709" y="0"/>
                    </a:moveTo>
                    <a:cubicBezTo>
                      <a:pt x="21709" y="11929"/>
                      <a:pt x="12038" y="21600"/>
                      <a:pt x="109" y="21600"/>
                    </a:cubicBezTo>
                    <a:cubicBezTo>
                      <a:pt x="72" y="21599"/>
                      <a:pt x="36" y="21599"/>
                      <a:pt x="-1" y="21599"/>
                    </a:cubicBezTo>
                  </a:path>
                  <a:path w="21709" h="21600" stroke="0" extrusionOk="0">
                    <a:moveTo>
                      <a:pt x="21709" y="0"/>
                    </a:moveTo>
                    <a:cubicBezTo>
                      <a:pt x="21709" y="11929"/>
                      <a:pt x="12038" y="21600"/>
                      <a:pt x="109" y="21600"/>
                    </a:cubicBezTo>
                    <a:cubicBezTo>
                      <a:pt x="72" y="21599"/>
                      <a:pt x="36" y="21599"/>
                      <a:pt x="-1" y="21599"/>
                    </a:cubicBezTo>
                    <a:lnTo>
                      <a:pt x="109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6" name="Arc 58"/>
              <p:cNvSpPr>
                <a:spLocks/>
              </p:cNvSpPr>
              <p:nvPr/>
            </p:nvSpPr>
            <p:spPr bwMode="auto">
              <a:xfrm>
                <a:off x="2841" y="2868"/>
                <a:ext cx="197" cy="144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21490" y="21599"/>
                    </a:moveTo>
                    <a:cubicBezTo>
                      <a:pt x="9604" y="21539"/>
                      <a:pt x="-1" y="11886"/>
                      <a:pt x="-1" y="-1"/>
                    </a:cubicBezTo>
                  </a:path>
                  <a:path w="21600" h="21599" stroke="0" extrusionOk="0">
                    <a:moveTo>
                      <a:pt x="21490" y="21599"/>
                    </a:moveTo>
                    <a:cubicBezTo>
                      <a:pt x="9604" y="21539"/>
                      <a:pt x="-1" y="11886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7672" name="Group 62"/>
            <p:cNvGrpSpPr>
              <a:grpSpLocks/>
            </p:cNvGrpSpPr>
            <p:nvPr/>
          </p:nvGrpSpPr>
          <p:grpSpPr bwMode="auto">
            <a:xfrm>
              <a:off x="5595938" y="4559300"/>
              <a:ext cx="647700" cy="241300"/>
              <a:chOff x="3525" y="2872"/>
              <a:chExt cx="408" cy="152"/>
            </a:xfrm>
          </p:grpSpPr>
          <p:sp>
            <p:nvSpPr>
              <p:cNvPr id="27673" name="Arc 60"/>
              <p:cNvSpPr>
                <a:spLocks/>
              </p:cNvSpPr>
              <p:nvPr/>
            </p:nvSpPr>
            <p:spPr bwMode="auto">
              <a:xfrm>
                <a:off x="3710" y="2872"/>
                <a:ext cx="223" cy="152"/>
              </a:xfrm>
              <a:custGeom>
                <a:avLst/>
                <a:gdLst>
                  <a:gd name="T0" fmla="*/ 0 w 21697"/>
                  <a:gd name="T1" fmla="*/ 0 h 21600"/>
                  <a:gd name="T2" fmla="*/ 0 w 21697"/>
                  <a:gd name="T3" fmla="*/ 0 h 21600"/>
                  <a:gd name="T4" fmla="*/ 0 w 21697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97"/>
                  <a:gd name="T10" fmla="*/ 0 h 21600"/>
                  <a:gd name="T11" fmla="*/ 21697 w 21697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97" h="21600" fill="none" extrusionOk="0">
                    <a:moveTo>
                      <a:pt x="21697" y="0"/>
                    </a:moveTo>
                    <a:cubicBezTo>
                      <a:pt x="21697" y="11929"/>
                      <a:pt x="12026" y="21600"/>
                      <a:pt x="97" y="21600"/>
                    </a:cubicBezTo>
                    <a:cubicBezTo>
                      <a:pt x="64" y="21599"/>
                      <a:pt x="32" y="21599"/>
                      <a:pt x="-1" y="21599"/>
                    </a:cubicBezTo>
                  </a:path>
                  <a:path w="21697" h="21600" stroke="0" extrusionOk="0">
                    <a:moveTo>
                      <a:pt x="21697" y="0"/>
                    </a:moveTo>
                    <a:cubicBezTo>
                      <a:pt x="21697" y="11929"/>
                      <a:pt x="12026" y="21600"/>
                      <a:pt x="97" y="21600"/>
                    </a:cubicBezTo>
                    <a:cubicBezTo>
                      <a:pt x="64" y="21599"/>
                      <a:pt x="32" y="21599"/>
                      <a:pt x="-1" y="21599"/>
                    </a:cubicBezTo>
                    <a:lnTo>
                      <a:pt x="97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74" name="Arc 61"/>
              <p:cNvSpPr>
                <a:spLocks/>
              </p:cNvSpPr>
              <p:nvPr/>
            </p:nvSpPr>
            <p:spPr bwMode="auto">
              <a:xfrm>
                <a:off x="3525" y="2872"/>
                <a:ext cx="223" cy="152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21502" y="21599"/>
                    </a:moveTo>
                    <a:cubicBezTo>
                      <a:pt x="9611" y="21546"/>
                      <a:pt x="-1" y="11891"/>
                      <a:pt x="-1" y="-1"/>
                    </a:cubicBezTo>
                  </a:path>
                  <a:path w="21600" h="21599" stroke="0" extrusionOk="0">
                    <a:moveTo>
                      <a:pt x="21502" y="21599"/>
                    </a:moveTo>
                    <a:cubicBezTo>
                      <a:pt x="9611" y="21546"/>
                      <a:pt x="-1" y="11891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457200" y="6400800"/>
            <a:ext cx="5015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Thanks to Jack </a:t>
            </a:r>
            <a:r>
              <a:rPr lang="en-US" dirty="0" err="1"/>
              <a:t>Fishstrom</a:t>
            </a:r>
            <a:r>
              <a:rPr lang="en-US" dirty="0"/>
              <a:t> for this and the next slide!</a:t>
            </a:r>
          </a:p>
        </p:txBody>
      </p:sp>
    </p:spTree>
    <p:extLst>
      <p:ext uri="{BB962C8B-B14F-4D97-AF65-F5344CB8AC3E}">
        <p14:creationId xmlns:p14="http://schemas.microsoft.com/office/powerpoint/2010/main" val="521382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952500" y="1905000"/>
            <a:ext cx="3492500" cy="219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699" name="Group 18"/>
          <p:cNvGrpSpPr>
            <a:grpSpLocks/>
          </p:cNvGrpSpPr>
          <p:nvPr/>
        </p:nvGrpSpPr>
        <p:grpSpPr bwMode="auto">
          <a:xfrm>
            <a:off x="1073150" y="1987550"/>
            <a:ext cx="3187700" cy="1968500"/>
            <a:chOff x="676" y="1252"/>
            <a:chExt cx="2008" cy="1240"/>
          </a:xfrm>
        </p:grpSpPr>
        <p:sp>
          <p:nvSpPr>
            <p:cNvPr id="29748" name="Rectangle 3"/>
            <p:cNvSpPr>
              <a:spLocks noChangeArrowheads="1"/>
            </p:cNvSpPr>
            <p:nvPr/>
          </p:nvSpPr>
          <p:spPr bwMode="auto">
            <a:xfrm>
              <a:off x="676" y="144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9" name="Rectangle 4"/>
            <p:cNvSpPr>
              <a:spLocks noChangeArrowheads="1"/>
            </p:cNvSpPr>
            <p:nvPr/>
          </p:nvSpPr>
          <p:spPr bwMode="auto">
            <a:xfrm>
              <a:off x="676" y="226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0" name="Rectangle 5"/>
            <p:cNvSpPr>
              <a:spLocks noChangeArrowheads="1"/>
            </p:cNvSpPr>
            <p:nvPr/>
          </p:nvSpPr>
          <p:spPr bwMode="auto">
            <a:xfrm>
              <a:off x="676" y="154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1" name="Rectangle 6"/>
            <p:cNvSpPr>
              <a:spLocks noChangeArrowheads="1"/>
            </p:cNvSpPr>
            <p:nvPr/>
          </p:nvSpPr>
          <p:spPr bwMode="auto">
            <a:xfrm>
              <a:off x="964" y="1252"/>
              <a:ext cx="1432" cy="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2" name="Rectangle 7"/>
            <p:cNvSpPr>
              <a:spLocks noChangeArrowheads="1"/>
            </p:cNvSpPr>
            <p:nvPr/>
          </p:nvSpPr>
          <p:spPr bwMode="auto">
            <a:xfrm>
              <a:off x="772" y="1828"/>
              <a:ext cx="376" cy="32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3" name="Rectangle 8"/>
            <p:cNvSpPr>
              <a:spLocks noChangeArrowheads="1"/>
            </p:cNvSpPr>
            <p:nvPr/>
          </p:nvSpPr>
          <p:spPr bwMode="auto">
            <a:xfrm>
              <a:off x="1396" y="226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4" name="Rectangle 9"/>
            <p:cNvSpPr>
              <a:spLocks noChangeArrowheads="1"/>
            </p:cNvSpPr>
            <p:nvPr/>
          </p:nvSpPr>
          <p:spPr bwMode="auto">
            <a:xfrm>
              <a:off x="1396" y="1972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5" name="Rectangle 10"/>
            <p:cNvSpPr>
              <a:spLocks noChangeArrowheads="1"/>
            </p:cNvSpPr>
            <p:nvPr/>
          </p:nvSpPr>
          <p:spPr bwMode="auto">
            <a:xfrm>
              <a:off x="1396" y="154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6" name="Rectangle 11"/>
            <p:cNvSpPr>
              <a:spLocks noChangeArrowheads="1"/>
            </p:cNvSpPr>
            <p:nvPr/>
          </p:nvSpPr>
          <p:spPr bwMode="auto">
            <a:xfrm>
              <a:off x="1396" y="144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7" name="Rectangle 12"/>
            <p:cNvSpPr>
              <a:spLocks noChangeArrowheads="1"/>
            </p:cNvSpPr>
            <p:nvPr/>
          </p:nvSpPr>
          <p:spPr bwMode="auto">
            <a:xfrm>
              <a:off x="1396" y="1876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8" name="Rectangle 13"/>
            <p:cNvSpPr>
              <a:spLocks noChangeArrowheads="1"/>
            </p:cNvSpPr>
            <p:nvPr/>
          </p:nvSpPr>
          <p:spPr bwMode="auto">
            <a:xfrm>
              <a:off x="2116" y="192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59" name="Rectangle 14"/>
            <p:cNvSpPr>
              <a:spLocks noChangeArrowheads="1"/>
            </p:cNvSpPr>
            <p:nvPr/>
          </p:nvSpPr>
          <p:spPr bwMode="auto">
            <a:xfrm>
              <a:off x="2116" y="1444"/>
              <a:ext cx="568" cy="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0" name="Rectangle 15"/>
            <p:cNvSpPr>
              <a:spLocks noChangeArrowheads="1"/>
            </p:cNvSpPr>
            <p:nvPr/>
          </p:nvSpPr>
          <p:spPr bwMode="auto">
            <a:xfrm>
              <a:off x="2116" y="2020"/>
              <a:ext cx="568" cy="47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1" name="Rectangle 16"/>
            <p:cNvSpPr>
              <a:spLocks noChangeArrowheads="1"/>
            </p:cNvSpPr>
            <p:nvPr/>
          </p:nvSpPr>
          <p:spPr bwMode="auto">
            <a:xfrm>
              <a:off x="2116" y="1540"/>
              <a:ext cx="568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62" name="Rectangle 17"/>
            <p:cNvSpPr>
              <a:spLocks noChangeArrowheads="1"/>
            </p:cNvSpPr>
            <p:nvPr/>
          </p:nvSpPr>
          <p:spPr bwMode="auto">
            <a:xfrm>
              <a:off x="2404" y="2260"/>
              <a:ext cx="267" cy="23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804" name="Rectangle 19"/>
          <p:cNvSpPr>
            <a:spLocks noChangeArrowheads="1"/>
          </p:cNvSpPr>
          <p:nvPr/>
        </p:nvSpPr>
        <p:spPr bwMode="auto">
          <a:xfrm>
            <a:off x="4754197" y="1895294"/>
            <a:ext cx="3492500" cy="2197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>
                <a:ea typeface="ＭＳ Ｐゴシック" charset="-128"/>
              </a:rPr>
              <a:t>Viewing Sequences</a:t>
            </a:r>
          </a:p>
        </p:txBody>
      </p:sp>
      <p:sp>
        <p:nvSpPr>
          <p:cNvPr id="29702" name="Rectangle 21"/>
          <p:cNvSpPr>
            <a:spLocks noChangeArrowheads="1"/>
          </p:cNvSpPr>
          <p:nvPr/>
        </p:nvSpPr>
        <p:spPr bwMode="auto">
          <a:xfrm>
            <a:off x="6254750" y="2520950"/>
            <a:ext cx="5969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22"/>
          <p:cNvSpPr>
            <a:spLocks noChangeArrowheads="1"/>
          </p:cNvSpPr>
          <p:nvPr/>
        </p:nvSpPr>
        <p:spPr bwMode="auto">
          <a:xfrm>
            <a:off x="6026150" y="2520950"/>
            <a:ext cx="901700" cy="6731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23"/>
          <p:cNvSpPr>
            <a:spLocks noChangeArrowheads="1"/>
          </p:cNvSpPr>
          <p:nvPr/>
        </p:nvSpPr>
        <p:spPr bwMode="auto">
          <a:xfrm>
            <a:off x="4883150" y="3511550"/>
            <a:ext cx="1020763" cy="463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24"/>
          <p:cNvSpPr>
            <a:spLocks noChangeArrowheads="1"/>
          </p:cNvSpPr>
          <p:nvPr/>
        </p:nvSpPr>
        <p:spPr bwMode="auto">
          <a:xfrm>
            <a:off x="6102350" y="3130550"/>
            <a:ext cx="596900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25"/>
          <p:cNvSpPr>
            <a:spLocks noChangeArrowheads="1"/>
          </p:cNvSpPr>
          <p:nvPr/>
        </p:nvSpPr>
        <p:spPr bwMode="auto">
          <a:xfrm>
            <a:off x="5416550" y="2063750"/>
            <a:ext cx="21209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26"/>
          <p:cNvSpPr>
            <a:spLocks noChangeArrowheads="1"/>
          </p:cNvSpPr>
          <p:nvPr/>
        </p:nvSpPr>
        <p:spPr bwMode="auto">
          <a:xfrm>
            <a:off x="6140450" y="3492500"/>
            <a:ext cx="37306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27"/>
          <p:cNvSpPr>
            <a:spLocks noChangeArrowheads="1"/>
          </p:cNvSpPr>
          <p:nvPr/>
        </p:nvSpPr>
        <p:spPr bwMode="auto">
          <a:xfrm>
            <a:off x="6102350" y="33591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28"/>
          <p:cNvSpPr>
            <a:spLocks noChangeArrowheads="1"/>
          </p:cNvSpPr>
          <p:nvPr/>
        </p:nvSpPr>
        <p:spPr bwMode="auto">
          <a:xfrm>
            <a:off x="4883150" y="33591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29"/>
          <p:cNvSpPr>
            <a:spLocks noChangeArrowheads="1"/>
          </p:cNvSpPr>
          <p:nvPr/>
        </p:nvSpPr>
        <p:spPr bwMode="auto">
          <a:xfrm>
            <a:off x="7245350" y="33591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Rectangle 30"/>
          <p:cNvSpPr>
            <a:spLocks noChangeArrowheads="1"/>
          </p:cNvSpPr>
          <p:nvPr/>
        </p:nvSpPr>
        <p:spPr bwMode="auto">
          <a:xfrm>
            <a:off x="4883150" y="25209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Rectangle 31"/>
          <p:cNvSpPr>
            <a:spLocks noChangeArrowheads="1"/>
          </p:cNvSpPr>
          <p:nvPr/>
        </p:nvSpPr>
        <p:spPr bwMode="auto">
          <a:xfrm>
            <a:off x="7245350" y="2520950"/>
            <a:ext cx="773113" cy="63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Rectangle 32"/>
          <p:cNvSpPr>
            <a:spLocks noChangeArrowheads="1"/>
          </p:cNvSpPr>
          <p:nvPr/>
        </p:nvSpPr>
        <p:spPr bwMode="auto">
          <a:xfrm>
            <a:off x="4883150" y="2673350"/>
            <a:ext cx="77311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Line 33"/>
          <p:cNvSpPr>
            <a:spLocks noChangeShapeType="1"/>
          </p:cNvSpPr>
          <p:nvPr/>
        </p:nvSpPr>
        <p:spPr bwMode="auto">
          <a:xfrm>
            <a:off x="6026150" y="2520950"/>
            <a:ext cx="90170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34"/>
          <p:cNvSpPr>
            <a:spLocks noChangeArrowheads="1"/>
          </p:cNvSpPr>
          <p:nvPr/>
        </p:nvSpPr>
        <p:spPr bwMode="auto">
          <a:xfrm>
            <a:off x="7245350" y="2673350"/>
            <a:ext cx="77311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6828" name="Rectangle 47"/>
          <p:cNvSpPr>
            <a:spLocks noChangeArrowheads="1"/>
          </p:cNvSpPr>
          <p:nvPr/>
        </p:nvSpPr>
        <p:spPr bwMode="auto">
          <a:xfrm>
            <a:off x="1833563" y="1577975"/>
            <a:ext cx="1560512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By Column </a:t>
            </a:r>
          </a:p>
        </p:txBody>
      </p:sp>
      <p:sp>
        <p:nvSpPr>
          <p:cNvPr id="76829" name="Rectangle 48"/>
          <p:cNvSpPr>
            <a:spLocks noChangeArrowheads="1"/>
          </p:cNvSpPr>
          <p:nvPr/>
        </p:nvSpPr>
        <p:spPr bwMode="auto">
          <a:xfrm>
            <a:off x="5872163" y="1597025"/>
            <a:ext cx="1093787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/>
              <a:t>By Row</a:t>
            </a:r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1530350" y="2182813"/>
            <a:ext cx="2254250" cy="1798637"/>
            <a:chOff x="1530350" y="2182813"/>
            <a:chExt cx="2254250" cy="1798637"/>
          </a:xfrm>
        </p:grpSpPr>
        <p:sp>
          <p:nvSpPr>
            <p:cNvPr id="29731" name="Line 35"/>
            <p:cNvSpPr>
              <a:spLocks noChangeShapeType="1"/>
            </p:cNvSpPr>
            <p:nvPr/>
          </p:nvSpPr>
          <p:spPr bwMode="auto">
            <a:xfrm>
              <a:off x="1530350" y="2235200"/>
              <a:ext cx="0" cy="1473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36"/>
            <p:cNvSpPr>
              <a:spLocks noChangeShapeType="1"/>
            </p:cNvSpPr>
            <p:nvPr/>
          </p:nvSpPr>
          <p:spPr bwMode="auto">
            <a:xfrm flipV="1">
              <a:off x="2089150" y="2387600"/>
              <a:ext cx="0" cy="1346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33" name="Group 39"/>
            <p:cNvGrpSpPr>
              <a:grpSpLocks/>
            </p:cNvGrpSpPr>
            <p:nvPr/>
          </p:nvGrpSpPr>
          <p:grpSpPr bwMode="auto">
            <a:xfrm>
              <a:off x="2097088" y="2182813"/>
              <a:ext cx="552450" cy="219075"/>
              <a:chOff x="1321" y="1375"/>
              <a:chExt cx="348" cy="138"/>
            </a:xfrm>
          </p:grpSpPr>
          <p:sp>
            <p:nvSpPr>
              <p:cNvPr id="29746" name="Arc 37"/>
              <p:cNvSpPr>
                <a:spLocks/>
              </p:cNvSpPr>
              <p:nvPr/>
            </p:nvSpPr>
            <p:spPr bwMode="auto">
              <a:xfrm>
                <a:off x="1478" y="1375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</a:path>
                  <a:path w="21713" h="21600" stroke="0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7" name="Arc 38"/>
              <p:cNvSpPr>
                <a:spLocks/>
              </p:cNvSpPr>
              <p:nvPr/>
            </p:nvSpPr>
            <p:spPr bwMode="auto">
              <a:xfrm>
                <a:off x="1321" y="1375"/>
                <a:ext cx="192" cy="13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34" name="Line 40"/>
            <p:cNvSpPr>
              <a:spLocks noChangeShapeType="1"/>
            </p:cNvSpPr>
            <p:nvPr/>
          </p:nvSpPr>
          <p:spPr bwMode="auto">
            <a:xfrm>
              <a:off x="2654300" y="2425700"/>
              <a:ext cx="0" cy="13081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Line 41"/>
            <p:cNvSpPr>
              <a:spLocks noChangeShapeType="1"/>
            </p:cNvSpPr>
            <p:nvPr/>
          </p:nvSpPr>
          <p:spPr bwMode="auto">
            <a:xfrm>
              <a:off x="3784600" y="2432050"/>
              <a:ext cx="0" cy="10160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Line 49"/>
            <p:cNvSpPr>
              <a:spLocks noChangeShapeType="1"/>
            </p:cNvSpPr>
            <p:nvPr/>
          </p:nvSpPr>
          <p:spPr bwMode="auto">
            <a:xfrm flipV="1">
              <a:off x="3219450" y="2413000"/>
              <a:ext cx="0" cy="134620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37" name="Group 52"/>
            <p:cNvGrpSpPr>
              <a:grpSpLocks/>
            </p:cNvGrpSpPr>
            <p:nvPr/>
          </p:nvGrpSpPr>
          <p:grpSpPr bwMode="auto">
            <a:xfrm>
              <a:off x="2662238" y="3762375"/>
              <a:ext cx="552450" cy="219075"/>
              <a:chOff x="1677" y="2370"/>
              <a:chExt cx="348" cy="138"/>
            </a:xfrm>
          </p:grpSpPr>
          <p:sp>
            <p:nvSpPr>
              <p:cNvPr id="29744" name="Arc 50"/>
              <p:cNvSpPr>
                <a:spLocks/>
              </p:cNvSpPr>
              <p:nvPr/>
            </p:nvSpPr>
            <p:spPr bwMode="auto">
              <a:xfrm>
                <a:off x="1834" y="2370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</a:path>
                  <a:path w="21713" h="21600" stroke="0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  <a:lnTo>
                      <a:pt x="113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5" name="Arc 51"/>
              <p:cNvSpPr>
                <a:spLocks/>
              </p:cNvSpPr>
              <p:nvPr/>
            </p:nvSpPr>
            <p:spPr bwMode="auto">
              <a:xfrm>
                <a:off x="1677" y="2370"/>
                <a:ext cx="192" cy="1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8" name="Group 55"/>
            <p:cNvGrpSpPr>
              <a:grpSpLocks/>
            </p:cNvGrpSpPr>
            <p:nvPr/>
          </p:nvGrpSpPr>
          <p:grpSpPr bwMode="auto">
            <a:xfrm>
              <a:off x="1531938" y="3730625"/>
              <a:ext cx="552450" cy="219075"/>
              <a:chOff x="965" y="2350"/>
              <a:chExt cx="348" cy="138"/>
            </a:xfrm>
          </p:grpSpPr>
          <p:sp>
            <p:nvSpPr>
              <p:cNvPr id="29742" name="Arc 53"/>
              <p:cNvSpPr>
                <a:spLocks/>
              </p:cNvSpPr>
              <p:nvPr/>
            </p:nvSpPr>
            <p:spPr bwMode="auto">
              <a:xfrm>
                <a:off x="1122" y="2350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</a:path>
                  <a:path w="21713" h="21600" stroke="0" extrusionOk="0">
                    <a:moveTo>
                      <a:pt x="21713" y="0"/>
                    </a:moveTo>
                    <a:cubicBezTo>
                      <a:pt x="21713" y="11929"/>
                      <a:pt x="12042" y="21600"/>
                      <a:pt x="113" y="21600"/>
                    </a:cubicBezTo>
                    <a:cubicBezTo>
                      <a:pt x="75" y="21599"/>
                      <a:pt x="37" y="21599"/>
                      <a:pt x="-1" y="21599"/>
                    </a:cubicBezTo>
                    <a:lnTo>
                      <a:pt x="113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3" name="Arc 54"/>
              <p:cNvSpPr>
                <a:spLocks/>
              </p:cNvSpPr>
              <p:nvPr/>
            </p:nvSpPr>
            <p:spPr bwMode="auto">
              <a:xfrm>
                <a:off x="965" y="2350"/>
                <a:ext cx="192" cy="13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</a:path>
                  <a:path w="21600" h="21600" stroke="0" extrusionOk="0">
                    <a:moveTo>
                      <a:pt x="21600" y="21599"/>
                    </a:moveTo>
                    <a:cubicBezTo>
                      <a:pt x="9670" y="21599"/>
                      <a:pt x="-1" y="11929"/>
                      <a:pt x="-1" y="-1"/>
                    </a:cubicBezTo>
                    <a:lnTo>
                      <a:pt x="21600" y="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9739" name="Group 58"/>
            <p:cNvGrpSpPr>
              <a:grpSpLocks/>
            </p:cNvGrpSpPr>
            <p:nvPr/>
          </p:nvGrpSpPr>
          <p:grpSpPr bwMode="auto">
            <a:xfrm>
              <a:off x="3227388" y="2195513"/>
              <a:ext cx="552450" cy="219075"/>
              <a:chOff x="2033" y="1383"/>
              <a:chExt cx="348" cy="138"/>
            </a:xfrm>
          </p:grpSpPr>
          <p:sp>
            <p:nvSpPr>
              <p:cNvPr id="29740" name="Arc 56"/>
              <p:cNvSpPr>
                <a:spLocks/>
              </p:cNvSpPr>
              <p:nvPr/>
            </p:nvSpPr>
            <p:spPr bwMode="auto">
              <a:xfrm>
                <a:off x="2190" y="1383"/>
                <a:ext cx="191" cy="138"/>
              </a:xfrm>
              <a:custGeom>
                <a:avLst/>
                <a:gdLst>
                  <a:gd name="T0" fmla="*/ 0 w 21713"/>
                  <a:gd name="T1" fmla="*/ 0 h 21600"/>
                  <a:gd name="T2" fmla="*/ 0 w 21713"/>
                  <a:gd name="T3" fmla="*/ 0 h 21600"/>
                  <a:gd name="T4" fmla="*/ 0 w 21713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13"/>
                  <a:gd name="T10" fmla="*/ 0 h 21600"/>
                  <a:gd name="T11" fmla="*/ 21713 w 21713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13" h="21600" fill="none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</a:path>
                  <a:path w="21713" h="21600" stroke="0" extrusionOk="0">
                    <a:moveTo>
                      <a:pt x="-1" y="0"/>
                    </a:moveTo>
                    <a:cubicBezTo>
                      <a:pt x="37" y="0"/>
                      <a:pt x="75" y="-1"/>
                      <a:pt x="113" y="-1"/>
                    </a:cubicBezTo>
                    <a:cubicBezTo>
                      <a:pt x="12042" y="-1"/>
                      <a:pt x="21713" y="9670"/>
                      <a:pt x="21713" y="21600"/>
                    </a:cubicBezTo>
                    <a:lnTo>
                      <a:pt x="11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41" name="Arc 57"/>
              <p:cNvSpPr>
                <a:spLocks/>
              </p:cNvSpPr>
              <p:nvPr/>
            </p:nvSpPr>
            <p:spPr bwMode="auto">
              <a:xfrm>
                <a:off x="2033" y="1383"/>
                <a:ext cx="192" cy="138"/>
              </a:xfrm>
              <a:custGeom>
                <a:avLst/>
                <a:gdLst>
                  <a:gd name="T0" fmla="*/ 0 w 21600"/>
                  <a:gd name="T1" fmla="*/ 0 h 21599"/>
                  <a:gd name="T2" fmla="*/ 0 w 21600"/>
                  <a:gd name="T3" fmla="*/ 0 h 21599"/>
                  <a:gd name="T4" fmla="*/ 0 w 21600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599"/>
                  <a:gd name="T11" fmla="*/ 21600 w 21600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599" fill="none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</a:path>
                  <a:path w="21600" h="21599" stroke="0" extrusionOk="0">
                    <a:moveTo>
                      <a:pt x="-1" y="21598"/>
                    </a:moveTo>
                    <a:cubicBezTo>
                      <a:pt x="-1" y="9713"/>
                      <a:pt x="9602" y="60"/>
                      <a:pt x="21487" y="-1"/>
                    </a:cubicBezTo>
                    <a:lnTo>
                      <a:pt x="21600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9719" name="Rectangle 62"/>
          <p:cNvSpPr>
            <a:spLocks noChangeArrowheads="1"/>
          </p:cNvSpPr>
          <p:nvPr/>
        </p:nvSpPr>
        <p:spPr bwMode="auto">
          <a:xfrm>
            <a:off x="6788150" y="3492500"/>
            <a:ext cx="37306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63"/>
          <p:cNvSpPr>
            <a:spLocks noChangeArrowheads="1"/>
          </p:cNvSpPr>
          <p:nvPr/>
        </p:nvSpPr>
        <p:spPr bwMode="auto">
          <a:xfrm>
            <a:off x="7454900" y="3492500"/>
            <a:ext cx="373063" cy="4445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5"/>
          <p:cNvGrpSpPr>
            <a:grpSpLocks/>
          </p:cNvGrpSpPr>
          <p:nvPr/>
        </p:nvGrpSpPr>
        <p:grpSpPr bwMode="auto">
          <a:xfrm>
            <a:off x="4973638" y="2851150"/>
            <a:ext cx="3187700" cy="850900"/>
            <a:chOff x="4973638" y="2851150"/>
            <a:chExt cx="3187700" cy="850900"/>
          </a:xfrm>
        </p:grpSpPr>
        <p:sp>
          <p:nvSpPr>
            <p:cNvPr id="29722" name="Line 42"/>
            <p:cNvSpPr>
              <a:spLocks noChangeShapeType="1"/>
            </p:cNvSpPr>
            <p:nvPr/>
          </p:nvSpPr>
          <p:spPr bwMode="auto">
            <a:xfrm>
              <a:off x="5226050" y="2851150"/>
              <a:ext cx="26924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3" name="Group 45"/>
            <p:cNvGrpSpPr>
              <a:grpSpLocks/>
            </p:cNvGrpSpPr>
            <p:nvPr/>
          </p:nvGrpSpPr>
          <p:grpSpPr bwMode="auto">
            <a:xfrm>
              <a:off x="7937500" y="2852738"/>
              <a:ext cx="223838" cy="414337"/>
              <a:chOff x="5000" y="1797"/>
              <a:chExt cx="141" cy="261"/>
            </a:xfrm>
          </p:grpSpPr>
          <p:sp>
            <p:nvSpPr>
              <p:cNvPr id="29729" name="Arc 43"/>
              <p:cNvSpPr>
                <a:spLocks/>
              </p:cNvSpPr>
              <p:nvPr/>
            </p:nvSpPr>
            <p:spPr bwMode="auto">
              <a:xfrm>
                <a:off x="5000" y="1797"/>
                <a:ext cx="141" cy="144"/>
              </a:xfrm>
              <a:custGeom>
                <a:avLst/>
                <a:gdLst>
                  <a:gd name="T0" fmla="*/ 0 w 21752"/>
                  <a:gd name="T1" fmla="*/ 0 h 21600"/>
                  <a:gd name="T2" fmla="*/ 0 w 21752"/>
                  <a:gd name="T3" fmla="*/ 0 h 21600"/>
                  <a:gd name="T4" fmla="*/ 0 w 21752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752"/>
                  <a:gd name="T10" fmla="*/ 0 h 21600"/>
                  <a:gd name="T11" fmla="*/ 21752 w 21752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752" h="21600" fill="none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-1"/>
                    </a:cubicBezTo>
                    <a:cubicBezTo>
                      <a:pt x="12023" y="-1"/>
                      <a:pt x="21670" y="9579"/>
                      <a:pt x="21752" y="21449"/>
                    </a:cubicBezTo>
                  </a:path>
                  <a:path w="21752" h="21600" stroke="0" extrusionOk="0">
                    <a:moveTo>
                      <a:pt x="-1" y="0"/>
                    </a:moveTo>
                    <a:cubicBezTo>
                      <a:pt x="50" y="0"/>
                      <a:pt x="101" y="-1"/>
                      <a:pt x="153" y="-1"/>
                    </a:cubicBezTo>
                    <a:cubicBezTo>
                      <a:pt x="12023" y="-1"/>
                      <a:pt x="21670" y="9579"/>
                      <a:pt x="21752" y="21449"/>
                    </a:cubicBezTo>
                    <a:lnTo>
                      <a:pt x="153" y="2160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30" name="Arc 44"/>
              <p:cNvSpPr>
                <a:spLocks/>
              </p:cNvSpPr>
              <p:nvPr/>
            </p:nvSpPr>
            <p:spPr bwMode="auto">
              <a:xfrm>
                <a:off x="5000" y="1914"/>
                <a:ext cx="140" cy="144"/>
              </a:xfrm>
              <a:custGeom>
                <a:avLst/>
                <a:gdLst>
                  <a:gd name="T0" fmla="*/ 0 w 21600"/>
                  <a:gd name="T1" fmla="*/ 0 h 21750"/>
                  <a:gd name="T2" fmla="*/ 0 w 21600"/>
                  <a:gd name="T3" fmla="*/ 0 h 21750"/>
                  <a:gd name="T4" fmla="*/ 0 w 21600"/>
                  <a:gd name="T5" fmla="*/ 0 h 217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50"/>
                  <a:gd name="T11" fmla="*/ 21600 w 21600"/>
                  <a:gd name="T12" fmla="*/ 21750 h 217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50" fill="none" extrusionOk="0">
                    <a:moveTo>
                      <a:pt x="21599" y="-1"/>
                    </a:moveTo>
                    <a:cubicBezTo>
                      <a:pt x="21599" y="49"/>
                      <a:pt x="21600" y="99"/>
                      <a:pt x="21600" y="150"/>
                    </a:cubicBezTo>
                    <a:cubicBezTo>
                      <a:pt x="21600" y="12079"/>
                      <a:pt x="11929" y="21750"/>
                      <a:pt x="-1" y="21750"/>
                    </a:cubicBezTo>
                  </a:path>
                  <a:path w="21600" h="21750" stroke="0" extrusionOk="0">
                    <a:moveTo>
                      <a:pt x="21599" y="-1"/>
                    </a:moveTo>
                    <a:cubicBezTo>
                      <a:pt x="21599" y="49"/>
                      <a:pt x="21600" y="99"/>
                      <a:pt x="21600" y="150"/>
                    </a:cubicBezTo>
                    <a:cubicBezTo>
                      <a:pt x="21600" y="12079"/>
                      <a:pt x="11929" y="21750"/>
                      <a:pt x="-1" y="21750"/>
                    </a:cubicBezTo>
                    <a:lnTo>
                      <a:pt x="0" y="15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4" name="Line 46"/>
            <p:cNvSpPr>
              <a:spLocks noChangeShapeType="1"/>
            </p:cNvSpPr>
            <p:nvPr/>
          </p:nvSpPr>
          <p:spPr bwMode="auto">
            <a:xfrm flipH="1">
              <a:off x="5192713" y="3273425"/>
              <a:ext cx="27432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25" name="Group 61"/>
            <p:cNvGrpSpPr>
              <a:grpSpLocks/>
            </p:cNvGrpSpPr>
            <p:nvPr/>
          </p:nvGrpSpPr>
          <p:grpSpPr bwMode="auto">
            <a:xfrm>
              <a:off x="4973638" y="3286125"/>
              <a:ext cx="222250" cy="412750"/>
              <a:chOff x="3133" y="2070"/>
              <a:chExt cx="140" cy="260"/>
            </a:xfrm>
          </p:grpSpPr>
          <p:sp>
            <p:nvSpPr>
              <p:cNvPr id="29727" name="Arc 59"/>
              <p:cNvSpPr>
                <a:spLocks/>
              </p:cNvSpPr>
              <p:nvPr/>
            </p:nvSpPr>
            <p:spPr bwMode="auto">
              <a:xfrm>
                <a:off x="3133" y="2070"/>
                <a:ext cx="140" cy="143"/>
              </a:xfrm>
              <a:custGeom>
                <a:avLst/>
                <a:gdLst>
                  <a:gd name="T0" fmla="*/ 0 w 21599"/>
                  <a:gd name="T1" fmla="*/ 0 h 21599"/>
                  <a:gd name="T2" fmla="*/ 0 w 21599"/>
                  <a:gd name="T3" fmla="*/ 0 h 21599"/>
                  <a:gd name="T4" fmla="*/ 0 w 21599"/>
                  <a:gd name="T5" fmla="*/ 0 h 21599"/>
                  <a:gd name="T6" fmla="*/ 0 60000 65536"/>
                  <a:gd name="T7" fmla="*/ 0 60000 65536"/>
                  <a:gd name="T8" fmla="*/ 0 60000 65536"/>
                  <a:gd name="T9" fmla="*/ 0 w 21599"/>
                  <a:gd name="T10" fmla="*/ 0 h 21599"/>
                  <a:gd name="T11" fmla="*/ 21599 w 21599"/>
                  <a:gd name="T12" fmla="*/ 21599 h 2159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9" h="21599" fill="none" extrusionOk="0">
                    <a:moveTo>
                      <a:pt x="-1" y="21448"/>
                    </a:moveTo>
                    <a:cubicBezTo>
                      <a:pt x="81" y="9638"/>
                      <a:pt x="9635" y="83"/>
                      <a:pt x="21445" y="-1"/>
                    </a:cubicBezTo>
                  </a:path>
                  <a:path w="21599" h="21599" stroke="0" extrusionOk="0">
                    <a:moveTo>
                      <a:pt x="-1" y="21448"/>
                    </a:moveTo>
                    <a:cubicBezTo>
                      <a:pt x="81" y="9638"/>
                      <a:pt x="9635" y="83"/>
                      <a:pt x="21445" y="-1"/>
                    </a:cubicBezTo>
                    <a:lnTo>
                      <a:pt x="21599" y="21599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28" name="Arc 60"/>
              <p:cNvSpPr>
                <a:spLocks/>
              </p:cNvSpPr>
              <p:nvPr/>
            </p:nvSpPr>
            <p:spPr bwMode="auto">
              <a:xfrm>
                <a:off x="3133" y="2186"/>
                <a:ext cx="140" cy="144"/>
              </a:xfrm>
              <a:custGeom>
                <a:avLst/>
                <a:gdLst>
                  <a:gd name="T0" fmla="*/ 0 w 21600"/>
                  <a:gd name="T1" fmla="*/ 0 h 21750"/>
                  <a:gd name="T2" fmla="*/ 0 w 21600"/>
                  <a:gd name="T3" fmla="*/ 0 h 21750"/>
                  <a:gd name="T4" fmla="*/ 0 w 21600"/>
                  <a:gd name="T5" fmla="*/ 0 h 2175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750"/>
                  <a:gd name="T11" fmla="*/ 21600 w 21600"/>
                  <a:gd name="T12" fmla="*/ 21750 h 2175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750" fill="none" extrusionOk="0">
                    <a:moveTo>
                      <a:pt x="21600" y="21749"/>
                    </a:moveTo>
                    <a:cubicBezTo>
                      <a:pt x="9670" y="21750"/>
                      <a:pt x="0" y="12079"/>
                      <a:pt x="0" y="150"/>
                    </a:cubicBezTo>
                    <a:cubicBezTo>
                      <a:pt x="0" y="99"/>
                      <a:pt x="0" y="49"/>
                      <a:pt x="0" y="-1"/>
                    </a:cubicBezTo>
                  </a:path>
                  <a:path w="21600" h="21750" stroke="0" extrusionOk="0">
                    <a:moveTo>
                      <a:pt x="21600" y="21749"/>
                    </a:moveTo>
                    <a:cubicBezTo>
                      <a:pt x="9670" y="21750"/>
                      <a:pt x="0" y="12079"/>
                      <a:pt x="0" y="150"/>
                    </a:cubicBezTo>
                    <a:cubicBezTo>
                      <a:pt x="0" y="99"/>
                      <a:pt x="0" y="49"/>
                      <a:pt x="0" y="-1"/>
                    </a:cubicBezTo>
                    <a:lnTo>
                      <a:pt x="21600" y="150"/>
                    </a:lnTo>
                    <a:close/>
                  </a:path>
                </a:pathLst>
              </a:custGeom>
              <a:noFill/>
              <a:ln w="50800" cap="rnd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9726" name="Line 64"/>
            <p:cNvSpPr>
              <a:spLocks noChangeShapeType="1"/>
            </p:cNvSpPr>
            <p:nvPr/>
          </p:nvSpPr>
          <p:spPr bwMode="auto">
            <a:xfrm>
              <a:off x="5219700" y="3702050"/>
              <a:ext cx="2692400" cy="0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4648200"/>
            <a:ext cx="8565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really want the flow of the poster to be easy to figure out and follow. Use of columns </a:t>
            </a:r>
          </a:p>
          <a:p>
            <a:r>
              <a:rPr lang="en-US" dirty="0"/>
              <a:t>or rows of white space to cause the reader to follow the poster as shown here </a:t>
            </a:r>
          </a:p>
          <a:p>
            <a:r>
              <a:rPr lang="en-US" dirty="0"/>
              <a:t>and on the previous slide.  </a:t>
            </a:r>
          </a:p>
        </p:txBody>
      </p:sp>
    </p:spTree>
    <p:extLst>
      <p:ext uri="{BB962C8B-B14F-4D97-AF65-F5344CB8AC3E}">
        <p14:creationId xmlns:p14="http://schemas.microsoft.com/office/powerpoint/2010/main" val="27812003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4" grpId="0" animBg="1"/>
      <p:bldP spid="76828" grpId="0"/>
      <p:bldP spid="768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Required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Clear title</a:t>
            </a:r>
          </a:p>
          <a:p>
            <a:r>
              <a:rPr lang="en-US" dirty="0"/>
              <a:t>List of students</a:t>
            </a:r>
          </a:p>
          <a:p>
            <a:r>
              <a:rPr lang="en-US" dirty="0"/>
              <a:t>Course identified </a:t>
            </a:r>
          </a:p>
          <a:p>
            <a:r>
              <a:rPr lang="en-US" dirty="0"/>
              <a:t>Department and/or College Logo</a:t>
            </a:r>
          </a:p>
          <a:p>
            <a:r>
              <a:rPr lang="en-US" dirty="0"/>
              <a:t>Acknowledgement of any company, group, or people you got support or gifts from.</a:t>
            </a:r>
          </a:p>
          <a:p>
            <a:pPr lvl="1"/>
            <a:r>
              <a:rPr lang="en-US" dirty="0"/>
              <a:t>Infineon for everyone!</a:t>
            </a:r>
          </a:p>
          <a:p>
            <a:pPr lvl="1"/>
            <a:r>
              <a:rPr lang="en-US" dirty="0"/>
              <a:t>Guy on the Internet, design team, etc. </a:t>
            </a:r>
          </a:p>
          <a:p>
            <a:pPr lvl="1"/>
            <a:r>
              <a:rPr lang="en-US" dirty="0"/>
              <a:t>Include logos where reasonable.</a:t>
            </a:r>
          </a:p>
          <a:p>
            <a:pPr lvl="1"/>
            <a:r>
              <a:rPr lang="en-US" dirty="0"/>
              <a:t>If significant parts of your project are based on open source projects, they should be mentioned.</a:t>
            </a:r>
          </a:p>
        </p:txBody>
      </p:sp>
    </p:spTree>
    <p:extLst>
      <p:ext uri="{BB962C8B-B14F-4D97-AF65-F5344CB8AC3E}">
        <p14:creationId xmlns:p14="http://schemas.microsoft.com/office/powerpoint/2010/main" val="3762044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you might want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References/further reading</a:t>
            </a:r>
          </a:p>
          <a:p>
            <a:r>
              <a:rPr lang="en-US" dirty="0"/>
              <a:t>Costs?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25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See comments section in power point for thoughts on each poster.</a:t>
            </a:r>
          </a:p>
        </p:txBody>
      </p:sp>
    </p:spTree>
    <p:extLst>
      <p:ext uri="{BB962C8B-B14F-4D97-AF65-F5344CB8AC3E}">
        <p14:creationId xmlns:p14="http://schemas.microsoft.com/office/powerpoint/2010/main" val="262675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its.uvm.edu/medtech/URECA%20Pos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94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www.itposter.net/wordpress/wp-content/uploads/2010/06/ResearchMethods_Poste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4007" cy="6477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337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0"/>
            <a:ext cx="8610600" cy="688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211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"/>
            <a:ext cx="8675195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73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5B925D-4755-42BC-B9FC-841F056E3D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r>
              <a:rPr lang="en-US" dirty="0"/>
              <a:t>If you’re having major problems, please see me after class.</a:t>
            </a:r>
          </a:p>
        </p:txBody>
      </p:sp>
    </p:spTree>
    <p:extLst>
      <p:ext uri="{BB962C8B-B14F-4D97-AF65-F5344CB8AC3E}">
        <p14:creationId xmlns:p14="http://schemas.microsoft.com/office/powerpoint/2010/main" val="2164161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636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76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Finally: Practice before printing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answering the following questions:</a:t>
            </a:r>
          </a:p>
          <a:p>
            <a:pPr lvl="1"/>
            <a:r>
              <a:rPr lang="en-US" dirty="0"/>
              <a:t>What does it do?</a:t>
            </a:r>
          </a:p>
          <a:p>
            <a:pPr lvl="1"/>
            <a:r>
              <a:rPr lang="en-US" dirty="0"/>
              <a:t>How does it work?</a:t>
            </a:r>
          </a:p>
          <a:p>
            <a:pPr lvl="1"/>
            <a:r>
              <a:rPr lang="en-US" dirty="0"/>
              <a:t>What was the most difficult part?</a:t>
            </a:r>
          </a:p>
          <a:p>
            <a:pPr lvl="1"/>
            <a:r>
              <a:rPr lang="en-US" dirty="0"/>
              <a:t>What would you do differently?</a:t>
            </a:r>
          </a:p>
          <a:p>
            <a:r>
              <a:rPr lang="en-US" dirty="0"/>
              <a:t>Are there any figures you </a:t>
            </a:r>
            <a:r>
              <a:rPr lang="en-US" i="1" dirty="0"/>
              <a:t>really</a:t>
            </a:r>
            <a:r>
              <a:rPr lang="en-US" dirty="0"/>
              <a:t> need to be able to point to in order to answer that question?</a:t>
            </a:r>
          </a:p>
        </p:txBody>
      </p:sp>
    </p:spTree>
    <p:extLst>
      <p:ext uri="{BB962C8B-B14F-4D97-AF65-F5344CB8AC3E}">
        <p14:creationId xmlns:p14="http://schemas.microsoft.com/office/powerpoint/2010/main" val="2192443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HW2 and the final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HW2</a:t>
            </a:r>
          </a:p>
          <a:p>
            <a:pPr lvl="1"/>
            <a:r>
              <a:rPr lang="en-US" dirty="0"/>
              <a:t>HW2 will be posted on Wednesday</a:t>
            </a:r>
          </a:p>
          <a:p>
            <a:pPr lvl="1"/>
            <a:r>
              <a:rPr lang="en-US" dirty="0"/>
              <a:t>Due Tuesday 12/5</a:t>
            </a:r>
          </a:p>
          <a:p>
            <a:r>
              <a:rPr lang="en-US" dirty="0"/>
              <a:t>Written report</a:t>
            </a:r>
          </a:p>
          <a:p>
            <a:pPr lvl="1"/>
            <a:r>
              <a:rPr lang="en-US" dirty="0"/>
              <a:t>Due Sunday 12/3</a:t>
            </a:r>
          </a:p>
          <a:p>
            <a:pPr lvl="2"/>
            <a:r>
              <a:rPr lang="en-US" dirty="0"/>
              <a:t>It is a non-trivial part of your grade…</a:t>
            </a:r>
          </a:p>
          <a:p>
            <a:r>
              <a:rPr lang="en-US" dirty="0"/>
              <a:t>Final</a:t>
            </a:r>
          </a:p>
          <a:p>
            <a:pPr lvl="1"/>
            <a:r>
              <a:rPr lang="en-US" dirty="0"/>
              <a:t>We have a review session in class on Tuesday 12/5.</a:t>
            </a:r>
          </a:p>
          <a:p>
            <a:pPr lvl="2"/>
            <a:r>
              <a:rPr lang="en-US" dirty="0"/>
              <a:t>Expecting to have one on some other time too (discuss)</a:t>
            </a:r>
          </a:p>
          <a:p>
            <a:pPr lvl="1"/>
            <a:r>
              <a:rPr lang="en-US" dirty="0"/>
              <a:t>Exam is on Monday 12/11 4-6pm.</a:t>
            </a:r>
          </a:p>
          <a:p>
            <a:pPr lvl="1"/>
            <a:r>
              <a:rPr lang="en-US" dirty="0"/>
              <a:t>The old finals are a good place to study from for the final.</a:t>
            </a:r>
          </a:p>
          <a:p>
            <a:pPr lvl="2"/>
            <a:r>
              <a:rPr lang="en-US" dirty="0"/>
              <a:t>HW2 is also a good start.  </a:t>
            </a:r>
          </a:p>
          <a:p>
            <a:pPr lvl="1"/>
            <a:r>
              <a:rPr lang="en-US" dirty="0"/>
              <a:t>And of course studying the midterms also useful.</a:t>
            </a:r>
          </a:p>
          <a:p>
            <a:pPr lvl="2"/>
            <a:r>
              <a:rPr lang="en-US" dirty="0"/>
              <a:t>Some material from earlier in the semester is going to be there.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03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 day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Start at 10am in the lab</a:t>
            </a:r>
          </a:p>
          <a:p>
            <a:pPr lvl="1"/>
            <a:r>
              <a:rPr lang="en-US" dirty="0"/>
              <a:t>Gives time for folks to set up and deal with things that go wrong</a:t>
            </a:r>
          </a:p>
          <a:p>
            <a:r>
              <a:rPr lang="en-US" dirty="0"/>
              <a:t>At least 2 people from each group there from 12:00-4:00</a:t>
            </a:r>
          </a:p>
          <a:p>
            <a:pPr lvl="1"/>
            <a:r>
              <a:rPr lang="en-US" dirty="0"/>
              <a:t>If you can’t do that (other courses, etc.) let us know ASAP.</a:t>
            </a:r>
          </a:p>
          <a:p>
            <a:r>
              <a:rPr lang="en-US" dirty="0"/>
              <a:t>Teardown and put away things 4-5:30pm</a:t>
            </a:r>
          </a:p>
          <a:p>
            <a:pPr lvl="1"/>
            <a:r>
              <a:rPr lang="en-US" dirty="0"/>
              <a:t>Clean up stations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148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681AD-E4B8-4D80-9744-F51939131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 Day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74668-1D2A-43D7-BA85-1D568D32F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staff will be seeing a demo from each group.</a:t>
            </a:r>
          </a:p>
          <a:p>
            <a:pPr lvl="1"/>
            <a:r>
              <a:rPr lang="en-US" dirty="0"/>
              <a:t>About 10 minutes per group.</a:t>
            </a:r>
          </a:p>
          <a:p>
            <a:pPr lvl="1"/>
            <a:r>
              <a:rPr lang="en-US" dirty="0"/>
              <a:t>We will be working on a “next group” scheduling model</a:t>
            </a:r>
          </a:p>
          <a:p>
            <a:pPr lvl="2"/>
            <a:r>
              <a:rPr lang="en-US" dirty="0"/>
              <a:t>Trying anything else farther out always results in something breaking and the schedule being a mess.</a:t>
            </a:r>
          </a:p>
          <a:p>
            <a:pPr lvl="2"/>
            <a:r>
              <a:rPr lang="en-US" dirty="0"/>
              <a:t>Sri will be the point person on scheduling during the day.</a:t>
            </a:r>
          </a:p>
          <a:p>
            <a:r>
              <a:rPr lang="en-US" dirty="0"/>
              <a:t>Think about what you want to say and what you want to show.  </a:t>
            </a:r>
          </a:p>
          <a:p>
            <a:pPr lvl="1"/>
            <a:r>
              <a:rPr lang="en-US" dirty="0"/>
              <a:t>Time is a bit tight.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686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Posters for the Design Expo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few quick things:</a:t>
            </a:r>
          </a:p>
          <a:p>
            <a:pPr lvl="1"/>
            <a:r>
              <a:rPr lang="en-US" dirty="0"/>
              <a:t>If you have them sent to all of the staff </a:t>
            </a:r>
            <a:r>
              <a:rPr lang="en-US" b="1" dirty="0">
                <a:solidFill>
                  <a:srgbClr val="FF0000"/>
                </a:solidFill>
              </a:rPr>
              <a:t>(as a pdf) </a:t>
            </a:r>
            <a:r>
              <a:rPr lang="en-US" dirty="0"/>
              <a:t>by Monday 11/27 at 8pm and we’ll print (and pay for) them, otherwise you’re on your own with your own money.</a:t>
            </a:r>
          </a:p>
          <a:p>
            <a:pPr lvl="2"/>
            <a:r>
              <a:rPr lang="en-US" dirty="0"/>
              <a:t>Include “473 poster” in the subject of your email.</a:t>
            </a:r>
          </a:p>
          <a:p>
            <a:pPr lvl="2"/>
            <a:r>
              <a:rPr lang="en-US" dirty="0"/>
              <a:t>Name the poster X_name_poster.pdf where X is your group number, name is some one-word descriptive name of your group, and poster is the word poster.</a:t>
            </a:r>
          </a:p>
          <a:p>
            <a:pPr lvl="3"/>
            <a:r>
              <a:rPr lang="en-US" dirty="0"/>
              <a:t>So 18_frisbee_poster.pdf for example.</a:t>
            </a:r>
          </a:p>
          <a:p>
            <a:pPr lvl="1"/>
            <a:r>
              <a:rPr lang="en-US" dirty="0"/>
              <a:t>The printer we’ll be using is 36” wide.  Poster boards are likely 32”x40”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59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the poster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To give people something to read while you are talking to someone else.</a:t>
            </a:r>
          </a:p>
          <a:p>
            <a:pPr lvl="1"/>
            <a:r>
              <a:rPr lang="en-US" dirty="0"/>
              <a:t>Good pictures</a:t>
            </a:r>
          </a:p>
          <a:p>
            <a:pPr lvl="1"/>
            <a:r>
              <a:rPr lang="en-US" dirty="0"/>
              <a:t>Solid and clear details</a:t>
            </a:r>
          </a:p>
          <a:p>
            <a:r>
              <a:rPr lang="en-US" dirty="0"/>
              <a:t>To help draw people in.</a:t>
            </a:r>
          </a:p>
          <a:p>
            <a:pPr lvl="1"/>
            <a:r>
              <a:rPr lang="en-US" dirty="0"/>
              <a:t>If you project doesn’t move, you need something!</a:t>
            </a:r>
          </a:p>
          <a:p>
            <a:pPr lvl="1"/>
            <a:r>
              <a:rPr lang="en-US" dirty="0"/>
              <a:t>Pictures!</a:t>
            </a:r>
          </a:p>
          <a:p>
            <a:r>
              <a:rPr lang="en-US" dirty="0"/>
              <a:t>To give you something to point to as you talk</a:t>
            </a:r>
          </a:p>
          <a:p>
            <a:pPr lvl="1"/>
            <a:r>
              <a:rPr lang="en-US" dirty="0"/>
              <a:t>For parts of your talk you can point to the project</a:t>
            </a:r>
          </a:p>
          <a:p>
            <a:pPr lvl="2"/>
            <a:r>
              <a:rPr lang="en-US" dirty="0"/>
              <a:t>But basic ideas, including function and purpose need something more.</a:t>
            </a:r>
          </a:p>
          <a:p>
            <a:pPr lvl="1"/>
            <a:r>
              <a:rPr lang="en-US" dirty="0"/>
              <a:t>Pictures</a:t>
            </a:r>
          </a:p>
          <a:p>
            <a:pPr lvl="2"/>
            <a:r>
              <a:rPr lang="en-US" dirty="0"/>
              <a:t>And generally </a:t>
            </a:r>
            <a:r>
              <a:rPr lang="en-US" b="1" dirty="0"/>
              <a:t>not</a:t>
            </a:r>
            <a:r>
              <a:rPr lang="en-US" dirty="0"/>
              <a:t> of your project (it will be there too).</a:t>
            </a:r>
          </a:p>
          <a:p>
            <a:pPr lvl="3"/>
            <a:r>
              <a:rPr lang="en-US" dirty="0"/>
              <a:t>Sometimes you want pictures of it doing something though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21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very unclear who will be there.</a:t>
            </a:r>
          </a:p>
          <a:p>
            <a:r>
              <a:rPr lang="en-US" dirty="0"/>
              <a:t>Probably mostly students and faculty.</a:t>
            </a:r>
          </a:p>
          <a:p>
            <a:pPr lvl="1"/>
            <a:r>
              <a:rPr lang="en-US" dirty="0"/>
              <a:t>The trick is to keep a narrative flowing with details available.</a:t>
            </a:r>
          </a:p>
          <a:p>
            <a:pPr lvl="2"/>
            <a:r>
              <a:rPr lang="en-US" dirty="0"/>
              <a:t>Generally “walls of text” can be okay for the detailed stuff.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13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b="1" i="1" u="sng" dirty="0"/>
              <a:t>Be really sure you have high-resolution images.</a:t>
            </a:r>
          </a:p>
          <a:p>
            <a:pPr lvl="1"/>
            <a:r>
              <a:rPr lang="en-US" dirty="0"/>
              <a:t>Things generally look better on the screen than they do printed.</a:t>
            </a:r>
          </a:p>
          <a:p>
            <a:pPr lvl="2"/>
            <a:r>
              <a:rPr lang="en-US" dirty="0"/>
              <a:t>As an overkill rule-of-thumb, make it 2x as large on the screen as it will be printed.  If that looks good, you should be golden.</a:t>
            </a:r>
          </a:p>
          <a:p>
            <a:pPr lvl="2"/>
            <a:r>
              <a:rPr lang="en-US" dirty="0"/>
              <a:t>People often mess up things like the UM logo, etc.</a:t>
            </a:r>
          </a:p>
          <a:p>
            <a:r>
              <a:rPr lang="en-US" dirty="0"/>
              <a:t>At least a handful of images should be clear from 7 feet away.</a:t>
            </a:r>
          </a:p>
          <a:p>
            <a:pPr lvl="1"/>
            <a:r>
              <a:rPr lang="en-US" dirty="0"/>
              <a:t>Put it on the screen in normal size and stand 7 feet away.</a:t>
            </a:r>
          </a:p>
          <a:p>
            <a:pPr lvl="1"/>
            <a:r>
              <a:rPr lang="en-US" dirty="0"/>
              <a:t>Some, more detailed, images can be smaller.  Use that carefully.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7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Title and major topics should be easily readable at 7 feet.</a:t>
            </a:r>
          </a:p>
          <a:p>
            <a:pPr lvl="1"/>
            <a:r>
              <a:rPr lang="en-US" dirty="0"/>
              <a:t>Detailed text can be smaller.</a:t>
            </a:r>
          </a:p>
          <a:p>
            <a:pPr lvl="2"/>
            <a:r>
              <a:rPr lang="en-US" dirty="0"/>
              <a:t>Though 12 point font is the very smallest you should even consider for anything.  Ever.  </a:t>
            </a:r>
          </a:p>
          <a:p>
            <a:pPr lvl="3"/>
            <a:r>
              <a:rPr lang="en-US" dirty="0"/>
              <a:t>Really.</a:t>
            </a:r>
          </a:p>
          <a:p>
            <a:pPr lvl="1"/>
            <a:endParaRPr lang="en-US" dirty="0"/>
          </a:p>
          <a:p>
            <a:r>
              <a:rPr lang="en-US" dirty="0"/>
              <a:t>Avoid more than about 10 words per line.  Especially if text is dense in that section.</a:t>
            </a:r>
          </a:p>
          <a:p>
            <a:pPr lvl="1"/>
            <a:r>
              <a:rPr lang="en-US" dirty="0"/>
              <a:t>Makes it hard to find the next line down when reading.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972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</TotalTime>
  <Words>1215</Words>
  <Application>Microsoft Office PowerPoint</Application>
  <PresentationFormat>On-screen Show (4:3)</PresentationFormat>
  <Paragraphs>131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ＭＳ Ｐゴシック</vt:lpstr>
      <vt:lpstr>Arial</vt:lpstr>
      <vt:lpstr>Calibri</vt:lpstr>
      <vt:lpstr>Office Theme</vt:lpstr>
      <vt:lpstr>EECS 473 Advanced Embedded Systems</vt:lpstr>
      <vt:lpstr>Status</vt:lpstr>
      <vt:lpstr>Expo day (1/2)</vt:lpstr>
      <vt:lpstr>Expo Day (2/2)</vt:lpstr>
      <vt:lpstr>Posters for the Design Expo</vt:lpstr>
      <vt:lpstr>Purpose of the poster</vt:lpstr>
      <vt:lpstr>Target audience</vt:lpstr>
      <vt:lpstr>Image issues</vt:lpstr>
      <vt:lpstr>Text issues</vt:lpstr>
      <vt:lpstr>Narrative clarity</vt:lpstr>
      <vt:lpstr>Viewing Sequences</vt:lpstr>
      <vt:lpstr>Viewing Sequences</vt:lpstr>
      <vt:lpstr>Required things</vt:lpstr>
      <vt:lpstr>Things you might want</vt:lpstr>
      <vt:lpstr>Examples for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Finally: Practice before printing</vt:lpstr>
      <vt:lpstr>HW2 and the final</vt:lpstr>
    </vt:vector>
  </TitlesOfParts>
  <Company>University of Michigan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498 Advanced Embedded Systems</dc:title>
  <dc:creator>brehob</dc:creator>
  <cp:lastModifiedBy>Brehob, Mark</cp:lastModifiedBy>
  <cp:revision>27</cp:revision>
  <cp:lastPrinted>2019-11-21T15:16:29Z</cp:lastPrinted>
  <dcterms:created xsi:type="dcterms:W3CDTF">2012-11-28T19:32:35Z</dcterms:created>
  <dcterms:modified xsi:type="dcterms:W3CDTF">2023-11-21T15:13:10Z</dcterms:modified>
</cp:coreProperties>
</file>